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handoutMasterIdLst>
    <p:handoutMasterId r:id="rId46"/>
  </p:handoutMasterIdLst>
  <p:sldIdLst>
    <p:sldId id="353" r:id="rId5"/>
    <p:sldId id="3946" r:id="rId6"/>
    <p:sldId id="3952" r:id="rId7"/>
    <p:sldId id="388" r:id="rId8"/>
    <p:sldId id="389" r:id="rId9"/>
    <p:sldId id="261" r:id="rId10"/>
    <p:sldId id="377" r:id="rId11"/>
    <p:sldId id="419" r:id="rId12"/>
    <p:sldId id="283" r:id="rId13"/>
    <p:sldId id="287" r:id="rId14"/>
    <p:sldId id="391" r:id="rId15"/>
    <p:sldId id="420" r:id="rId16"/>
    <p:sldId id="396" r:id="rId17"/>
    <p:sldId id="392" r:id="rId18"/>
    <p:sldId id="397" r:id="rId19"/>
    <p:sldId id="398" r:id="rId20"/>
    <p:sldId id="421" r:id="rId21"/>
    <p:sldId id="393" r:id="rId22"/>
    <p:sldId id="415" r:id="rId23"/>
    <p:sldId id="418" r:id="rId24"/>
    <p:sldId id="3953" r:id="rId25"/>
    <p:sldId id="417" r:id="rId26"/>
    <p:sldId id="394" r:id="rId27"/>
    <p:sldId id="413" r:id="rId28"/>
    <p:sldId id="414" r:id="rId29"/>
    <p:sldId id="282" r:id="rId30"/>
    <p:sldId id="428" r:id="rId31"/>
    <p:sldId id="280" r:id="rId32"/>
    <p:sldId id="410" r:id="rId33"/>
    <p:sldId id="285" r:id="rId34"/>
    <p:sldId id="284" r:id="rId35"/>
    <p:sldId id="302" r:id="rId36"/>
    <p:sldId id="408" r:id="rId37"/>
    <p:sldId id="406" r:id="rId38"/>
    <p:sldId id="400" r:id="rId39"/>
    <p:sldId id="404" r:id="rId40"/>
    <p:sldId id="412" r:id="rId41"/>
    <p:sldId id="3966" r:id="rId42"/>
    <p:sldId id="3962" r:id="rId43"/>
    <p:sldId id="396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1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AF2518-23A2-080F-476C-A2184E2A5D29}" name="Adrienne Grace" initials="AG" userId="S::adrienne.grace@standard.com::f481a750-54cb-46b2-8693-5365b4a01085" providerId="AD"/>
  <p188:author id="{6E21EF44-FC25-08BC-C724-70229DA01A3E}" name="Katherine Heilman" initials="KH" userId="S::katherine.heilman@standard.com::9a1e6f34-5639-4748-b4af-b9a0301b47e8" providerId="AD"/>
  <p188:author id="{698E1050-D34A-6E8D-CA97-647FE7E16840}" name="Dawn Bender" initials="" userId="S::dawn.bender@standard.com::da5e5fa8-5b5d-42c2-984b-699c46e11e17" providerId="AD"/>
  <p188:author id="{C8CB2089-F8E7-A8C4-AE39-6F9CF4083AF3}" name="Amanda Gray" initials="AG" userId="S::Amanda.Gray@standard.com::aa48ea89-639e-46e9-88ac-bd92139fe7d3" providerId="AD"/>
  <p188:author id="{A129EF8F-9FB0-CB48-7C2D-0A79593A33DE}" name="Mandy Goodwin" initials="MG" userId="S::mandy.goodwin@standard.com::fd1d2c4c-aaf5-450f-947e-b056ec8c31fe" providerId="AD"/>
  <p188:author id="{7ABED89E-F11B-0562-D1A2-4E4432D5BCD6}" name="Dan Jolivet" initials="DJ" userId="S::dan.jolivet@standard.com::39e072ea-23d0-4dba-a4cb-3debdb68cc5d" providerId="AD"/>
  <p188:author id="{66FC9AA4-6B3F-B435-95B9-9913743F221A}" name="Jerilee Olmstead" initials="JO" userId="S::jerilee.olmstead@standard.com::5d08420a-9b00-4d47-be0c-0b8138f5dd52" providerId="AD"/>
  <p188:author id="{D3F43ECC-8820-CAED-F6F9-939DE7E0F8FD}" name="Jerilee Olmstead" initials="" userId="S::Jerilee.Olmstead@standard.com::5d08420a-9b00-4d47-be0c-0b8138f5dd5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8EA"/>
    <a:srgbClr val="004EA7"/>
    <a:srgbClr val="0075B2"/>
    <a:srgbClr val="505050"/>
    <a:srgbClr val="DAD8EB"/>
    <a:srgbClr val="E5E5E5"/>
    <a:srgbClr val="E5E5E6"/>
    <a:srgbClr val="D6F3FF"/>
    <a:srgbClr val="6E747C"/>
    <a:srgbClr val="F1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14" autoAdjust="0"/>
  </p:normalViewPr>
  <p:slideViewPr>
    <p:cSldViewPr snapToGrid="0">
      <p:cViewPr varScale="1">
        <p:scale>
          <a:sx n="80" d="100"/>
          <a:sy n="80" d="100"/>
        </p:scale>
        <p:origin x="162" y="300"/>
      </p:cViewPr>
      <p:guideLst>
        <p:guide orient="horz" pos="4128"/>
        <p:guide pos="192"/>
      </p:guideLst>
    </p:cSldViewPr>
  </p:slideViewPr>
  <p:outlineViewPr>
    <p:cViewPr>
      <p:scale>
        <a:sx n="33" d="100"/>
        <a:sy n="33" d="100"/>
      </p:scale>
      <p:origin x="0" y="-35912"/>
    </p:cViewPr>
  </p:outlineViewPr>
  <p:notesTextViewPr>
    <p:cViewPr>
      <p:scale>
        <a:sx n="1" d="1"/>
        <a:sy n="1" d="1"/>
      </p:scale>
      <p:origin x="0" y="0"/>
    </p:cViewPr>
  </p:notesTextViewPr>
  <p:sorterViewPr>
    <p:cViewPr>
      <p:scale>
        <a:sx n="1" d="1"/>
        <a:sy n="1" d="1"/>
      </p:scale>
      <p:origin x="0" y="-3894"/>
    </p:cViewPr>
  </p:sorterViewPr>
  <p:notesViewPr>
    <p:cSldViewPr snapToGrid="0">
      <p:cViewPr varScale="1">
        <p:scale>
          <a:sx n="113" d="100"/>
          <a:sy n="113" d="100"/>
        </p:scale>
        <p:origin x="314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43D226-2AAD-71DC-04A2-56C76016BD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77A6670-C23B-385F-68CC-F3CE60E5E8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5D2773-295A-4647-866D-65169A5F5513}" type="datetimeFigureOut">
              <a:rPr lang="en-US" smtClean="0"/>
              <a:t>7/16/2025</a:t>
            </a:fld>
            <a:endParaRPr lang="en-US" dirty="0"/>
          </a:p>
        </p:txBody>
      </p:sp>
      <p:sp>
        <p:nvSpPr>
          <p:cNvPr id="4" name="Footer Placeholder 3">
            <a:extLst>
              <a:ext uri="{FF2B5EF4-FFF2-40B4-BE49-F238E27FC236}">
                <a16:creationId xmlns:a16="http://schemas.microsoft.com/office/drawing/2014/main" id="{9FC97CCE-1DAF-1B3B-9A8A-CAEEDA3C81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E7759F-EA5A-D7BD-FFD7-7ACE816105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24F22A-767E-6B41-8237-648607A4F8B1}" type="slidenum">
              <a:rPr lang="en-US" smtClean="0"/>
              <a:t>‹#›</a:t>
            </a:fld>
            <a:endParaRPr lang="en-US" dirty="0"/>
          </a:p>
        </p:txBody>
      </p:sp>
    </p:spTree>
    <p:extLst>
      <p:ext uri="{BB962C8B-B14F-4D97-AF65-F5344CB8AC3E}">
        <p14:creationId xmlns:p14="http://schemas.microsoft.com/office/powerpoint/2010/main" val="87002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D0E78-B23E-6041-9069-6F218D507CC2}" type="datetimeFigureOut">
              <a:rPr lang="en-US" smtClean="0"/>
              <a:t>7/16/2025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35D49-6D46-5C4C-9B2F-BCF1E12CE670}" type="slidenum">
              <a:rPr lang="en-US" smtClean="0"/>
              <a:t>‹#›</a:t>
            </a:fld>
            <a:endParaRPr lang="en-US" dirty="0"/>
          </a:p>
        </p:txBody>
      </p:sp>
    </p:spTree>
    <p:extLst>
      <p:ext uri="{BB962C8B-B14F-4D97-AF65-F5344CB8AC3E}">
        <p14:creationId xmlns:p14="http://schemas.microsoft.com/office/powerpoint/2010/main" val="261439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a:t>
            </a:fld>
            <a:endParaRPr lang="en-US" dirty="0"/>
          </a:p>
        </p:txBody>
      </p:sp>
    </p:spTree>
    <p:extLst>
      <p:ext uri="{BB962C8B-B14F-4D97-AF65-F5344CB8AC3E}">
        <p14:creationId xmlns:p14="http://schemas.microsoft.com/office/powerpoint/2010/main" val="212540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 they have a program that directly addresses your top priority? </a:t>
            </a:r>
            <a:r>
              <a:rPr lang="en-US" dirty="0">
                <a:solidFill>
                  <a:prstClr val="black"/>
                </a:solidFill>
              </a:rPr>
              <a:t>Some vendors, especially for health insurance, pharmacy benefits, workers’ compensation, and EAP services have a wide variety of solutions and customers are frequently unaware of all the options available to them</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What do they need from other vendors? </a:t>
            </a:r>
            <a:r>
              <a:rPr lang="en-US" dirty="0">
                <a:solidFill>
                  <a:prstClr val="black"/>
                </a:solidFill>
              </a:rPr>
              <a:t>Often, a solution from one vendor may need or benefit from collaboration with another vendor to maximize the impact, so ask which other vendors they need collaboration with and how – this may be especially true with vendors who need referrals to have an impact</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What can they offer to support the initiative?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Even if a vendor doesn’t have any services that directly address the issue, they can find ways to support the project, even if it’s just placing articles in their member newsletters or including fact sheets in member mailing</a:t>
            </a:r>
            <a:endParaRPr lang="en-US" dirty="0">
              <a:solidFill>
                <a:prstClr val="black"/>
              </a:solidFill>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lang="en-US" b="1" dirty="0">
                <a:solidFill>
                  <a:schemeClr val="tx2"/>
                </a:solidFill>
              </a:rPr>
              <a:t>Require an answer from </a:t>
            </a:r>
            <a:r>
              <a:rPr lang="en-US" b="1" u="sng" dirty="0">
                <a:solidFill>
                  <a:schemeClr val="tx2"/>
                </a:solidFill>
              </a:rPr>
              <a:t>every</a:t>
            </a:r>
            <a:r>
              <a:rPr lang="en-US" b="1" dirty="0">
                <a:solidFill>
                  <a:schemeClr val="tx2"/>
                </a:solidFill>
              </a:rPr>
              <a:t> vendor with no exceptions</a:t>
            </a: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Although it can be easy to understand how some vendors are not involved in the issue being addressed, challenge them to identify unique or innovative ways to help</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15</a:t>
            </a:fld>
            <a:endParaRPr lang="en-US" dirty="0"/>
          </a:p>
        </p:txBody>
      </p:sp>
    </p:spTree>
    <p:extLst>
      <p:ext uri="{BB962C8B-B14F-4D97-AF65-F5344CB8AC3E}">
        <p14:creationId xmlns:p14="http://schemas.microsoft.com/office/powerpoint/2010/main" val="304425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How will they know the process is working? </a:t>
            </a:r>
            <a:r>
              <a:rPr lang="en-US" dirty="0">
                <a:solidFill>
                  <a:prstClr val="black"/>
                </a:solidFill>
              </a:rPr>
              <a:t>This can be tricky because may you need data to support the impact of </a:t>
            </a:r>
            <a:r>
              <a:rPr lang="en-US" i="1" dirty="0">
                <a:solidFill>
                  <a:prstClr val="black"/>
                </a:solidFill>
              </a:rPr>
              <a:t>collaboration</a:t>
            </a:r>
            <a:r>
              <a:rPr lang="en-US" dirty="0">
                <a:solidFill>
                  <a:prstClr val="black"/>
                </a:solidFill>
              </a:rPr>
              <a:t> – not just the activities undertaken by a single vendor; for example, a vision insurance vendor might refer an employee to their health insurance for a referral after the eye doctor identifies signs &amp; symptoms of diabetes, but you also want to know if the health insurer received the referral and what the outcome was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Translate any evidence of success into objective metrics: </a:t>
            </a:r>
            <a:r>
              <a:rPr lang="en-US" dirty="0">
                <a:solidFill>
                  <a:prstClr val="black"/>
                </a:solidFill>
              </a:rPr>
              <a:t>Some vendors may have existing reports to address the progress of the initiative, but be careful to verify that they’re really addressing the specific issues being targeted: it’s easier for vendors to offer canned reports that come close to measuring the impact, but aren’t specific enough to really be helpful – Each vendor must report at least one metric on a monthly, but no more than three, and they must be relatively easy to report and understand</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You may need to balance the relevance of reporting against the difficulty of obtaining it: </a:t>
            </a:r>
            <a:r>
              <a:rPr lang="en-US" dirty="0">
                <a:solidFill>
                  <a:prstClr val="black"/>
                </a:solidFill>
              </a:rPr>
              <a:t>You may need to be flexible in response to significant barriers that a specific vendor may not be able to overcome, but don’t give up </a:t>
            </a:r>
            <a:r>
              <a:rPr lang="en-US" i="1" dirty="0">
                <a:solidFill>
                  <a:prstClr val="black"/>
                </a:solidFill>
              </a:rPr>
              <a:t>too</a:t>
            </a:r>
            <a:r>
              <a:rPr lang="en-US" dirty="0">
                <a:solidFill>
                  <a:prstClr val="black"/>
                </a:solidFill>
              </a:rPr>
              <a:t> easily</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16</a:t>
            </a:fld>
            <a:endParaRPr lang="en-US" dirty="0"/>
          </a:p>
        </p:txBody>
      </p:sp>
    </p:spTree>
    <p:extLst>
      <p:ext uri="{BB962C8B-B14F-4D97-AF65-F5344CB8AC3E}">
        <p14:creationId xmlns:p14="http://schemas.microsoft.com/office/powerpoint/2010/main" val="3881481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Start by reviewing the priority to be addressed and explaining what you’re looking for</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Ask each vendor to share what they can offer: </a:t>
            </a:r>
            <a:r>
              <a:rPr lang="en-US" dirty="0">
                <a:solidFill>
                  <a:prstClr val="black"/>
                </a:solidFill>
              </a:rPr>
              <a:t>Rather than a general sales pitch, each vendor explains the specific solutions or support their product can offer to improve outcomes for the target problem, including what they need from other vendors and how they propose to measure outcomes</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Spend the bulk of the time discussing collaborations and problem solving: </a:t>
            </a:r>
            <a:r>
              <a:rPr lang="en-US" dirty="0">
                <a:solidFill>
                  <a:prstClr val="black"/>
                </a:solidFill>
              </a:rPr>
              <a:t>Most vendors are not used to collaborating with other vendors, and the process of cross-vendor partnerships is often complex, requiring flexible and unique approaches</a:t>
            </a:r>
          </a:p>
          <a:p>
            <a:pPr marL="137160">
              <a:spcBef>
                <a:spcPts val="0"/>
              </a:spcBef>
              <a:spcAft>
                <a:spcPts val="1000"/>
              </a:spcAf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Close with a summary and a plan: </a:t>
            </a:r>
            <a:r>
              <a:rPr lang="en-US" dirty="0">
                <a:solidFill>
                  <a:prstClr val="black"/>
                </a:solidFill>
              </a:rPr>
              <a:t>Although it may not be possible to finalize the plan, it’s important to have a draft agreement with specific assignments for each vendor, including how they are going to partner with other vendors to succeed</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19</a:t>
            </a:fld>
            <a:endParaRPr lang="en-US" dirty="0"/>
          </a:p>
        </p:txBody>
      </p:sp>
    </p:spTree>
    <p:extLst>
      <p:ext uri="{BB962C8B-B14F-4D97-AF65-F5344CB8AC3E}">
        <p14:creationId xmlns:p14="http://schemas.microsoft.com/office/powerpoint/2010/main" val="391434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work must be done by your vendors.</a:t>
            </a:r>
          </a:p>
          <a:p>
            <a:endParaRPr lang="en-US" dirty="0"/>
          </a:p>
          <a:p>
            <a:r>
              <a:rPr lang="en-US" dirty="0"/>
              <a:t>Some vendors may see collaboration as more trouble than it’s worth.</a:t>
            </a:r>
          </a:p>
        </p:txBody>
      </p:sp>
      <p:sp>
        <p:nvSpPr>
          <p:cNvPr id="4" name="Slide Number Placeholder 3"/>
          <p:cNvSpPr>
            <a:spLocks noGrp="1"/>
          </p:cNvSpPr>
          <p:nvPr>
            <p:ph type="sldNum" sz="quarter" idx="5"/>
          </p:nvPr>
        </p:nvSpPr>
        <p:spPr/>
        <p:txBody>
          <a:bodyPr/>
          <a:lstStyle/>
          <a:p>
            <a:fld id="{68735D49-6D46-5C4C-9B2F-BCF1E12CE670}" type="slidenum">
              <a:rPr lang="en-US" smtClean="0"/>
              <a:t>20</a:t>
            </a:fld>
            <a:endParaRPr lang="en-US" dirty="0"/>
          </a:p>
        </p:txBody>
      </p:sp>
    </p:spTree>
    <p:extLst>
      <p:ext uri="{BB962C8B-B14F-4D97-AF65-F5344CB8AC3E}">
        <p14:creationId xmlns:p14="http://schemas.microsoft.com/office/powerpoint/2010/main" val="79712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A56D7-D3C4-09DD-54DB-8FE8EB180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A41593-9F10-1FDE-B585-D4EFAE358C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24398-3B4B-F7A1-CA94-29E3C2B619B5}"/>
              </a:ext>
            </a:extLst>
          </p:cNvPr>
          <p:cNvSpPr>
            <a:spLocks noGrp="1"/>
          </p:cNvSpPr>
          <p:nvPr>
            <p:ph type="body" idx="1"/>
          </p:nvPr>
        </p:nvSpPr>
        <p:spPr/>
        <p:txBody>
          <a:bodyPr/>
          <a:lstStyle/>
          <a:p>
            <a:r>
              <a:rPr lang="en-US" dirty="0"/>
              <a:t>Providing all the contact people from every vendor the same document that reviews the information shared during the vendor summit, along with the specific offerings shared by each, the deliverables they agreed to in the summit, is essential – as is a set of expectations to be met within the following month</a:t>
            </a:r>
          </a:p>
          <a:p>
            <a:endParaRPr lang="en-US" dirty="0"/>
          </a:p>
        </p:txBody>
      </p:sp>
      <p:sp>
        <p:nvSpPr>
          <p:cNvPr id="4" name="Slide Number Placeholder 3">
            <a:extLst>
              <a:ext uri="{FF2B5EF4-FFF2-40B4-BE49-F238E27FC236}">
                <a16:creationId xmlns:a16="http://schemas.microsoft.com/office/drawing/2014/main" id="{9A392EB3-5657-34D3-D204-E240C28A6727}"/>
              </a:ext>
            </a:extLst>
          </p:cNvPr>
          <p:cNvSpPr>
            <a:spLocks noGrp="1"/>
          </p:cNvSpPr>
          <p:nvPr>
            <p:ph type="sldNum" sz="quarter" idx="5"/>
          </p:nvPr>
        </p:nvSpPr>
        <p:spPr/>
        <p:txBody>
          <a:bodyPr/>
          <a:lstStyle/>
          <a:p>
            <a:fld id="{68735D49-6D46-5C4C-9B2F-BCF1E12CE670}" type="slidenum">
              <a:rPr lang="en-US" smtClean="0"/>
              <a:t>21</a:t>
            </a:fld>
            <a:endParaRPr lang="en-US" dirty="0"/>
          </a:p>
        </p:txBody>
      </p:sp>
    </p:spTree>
    <p:extLst>
      <p:ext uri="{BB962C8B-B14F-4D97-AF65-F5344CB8AC3E}">
        <p14:creationId xmlns:p14="http://schemas.microsoft.com/office/powerpoint/2010/main" val="139887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Recognize that this may be an ambitious project with significant challenges, but don’t allow that to become an excuse for inaction: </a:t>
            </a:r>
            <a:r>
              <a:rPr lang="en-US" dirty="0">
                <a:solidFill>
                  <a:prstClr val="black"/>
                </a:solidFill>
              </a:rPr>
              <a:t>When barriers are identified by specific vendors, request clear action plans to address them with S.M.A.R.T. goals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Don’t overlook the collaborative elements: </a:t>
            </a:r>
            <a:r>
              <a:rPr lang="en-US" dirty="0">
                <a:solidFill>
                  <a:prstClr val="black"/>
                </a:solidFill>
              </a:rPr>
              <a:t>It’s always easy for a company try to solve problems on its own without having to partner with another company, but that’s the crux of this problem – more than anything else, this is designed to develop and improve collaboration between vendors</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Be sure to include legal and compliance issues associated with each activity: </a:t>
            </a:r>
            <a:r>
              <a:rPr lang="en-US" dirty="0">
                <a:solidFill>
                  <a:prstClr val="black"/>
                </a:solidFill>
              </a:rPr>
              <a:t>The regulatory issues involved in collaboration between entities can be extremely complex and must be reviewed by attorneys on all sides – the agreement must include an explicit statement that each vendor’s legal representative has been involved in and agrees to the plan (with flexibility for details that still need to be worked out)</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22</a:t>
            </a:fld>
            <a:endParaRPr lang="en-US" dirty="0"/>
          </a:p>
        </p:txBody>
      </p:sp>
    </p:spTree>
    <p:extLst>
      <p:ext uri="{BB962C8B-B14F-4D97-AF65-F5344CB8AC3E}">
        <p14:creationId xmlns:p14="http://schemas.microsoft.com/office/powerpoint/2010/main" val="318484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a summary and an updated plan: The major elements of the plan should be finalized within a few months of initiation, but this will be a living document that’s updated every month, with specific assignments for each vendor, including how they are going address barriers and ways they plan to partner with other vendors to succeed</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25</a:t>
            </a:fld>
            <a:endParaRPr lang="en-US" dirty="0"/>
          </a:p>
        </p:txBody>
      </p:sp>
    </p:spTree>
    <p:extLst>
      <p:ext uri="{BB962C8B-B14F-4D97-AF65-F5344CB8AC3E}">
        <p14:creationId xmlns:p14="http://schemas.microsoft.com/office/powerpoint/2010/main" val="131540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partial list of vendors and their contributions for a vendor summit designed to help an employer group address the issue of depression among its workforce – Since the contributions from health insurers and pharmacy benefit managers are reasonably clear, they are left off this list</a:t>
            </a:r>
            <a:endParaRPr 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28</a:t>
            </a:fld>
            <a:endParaRPr lang="en-US" dirty="0"/>
          </a:p>
        </p:txBody>
      </p:sp>
    </p:spTree>
    <p:extLst>
      <p:ext uri="{BB962C8B-B14F-4D97-AF65-F5344CB8AC3E}">
        <p14:creationId xmlns:p14="http://schemas.microsoft.com/office/powerpoint/2010/main" val="4242463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This is a partial list of vendors and their contributions for a vendor summit designed to help an employer group address the issue of depression among its workforce – Since the contributions from health insurers are reasonably clear, they are left off this list</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29</a:t>
            </a:fld>
            <a:endParaRPr lang="en-US" dirty="0"/>
          </a:p>
        </p:txBody>
      </p:sp>
    </p:spTree>
    <p:extLst>
      <p:ext uri="{BB962C8B-B14F-4D97-AF65-F5344CB8AC3E}">
        <p14:creationId xmlns:p14="http://schemas.microsoft.com/office/powerpoint/2010/main" val="770022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Hates Audience Participation, But Breakout Groups are a Great Way to Learn</a:t>
            </a:r>
          </a:p>
        </p:txBody>
      </p:sp>
      <p:sp>
        <p:nvSpPr>
          <p:cNvPr id="4" name="Slide Number Placeholder 3"/>
          <p:cNvSpPr>
            <a:spLocks noGrp="1"/>
          </p:cNvSpPr>
          <p:nvPr>
            <p:ph type="sldNum" sz="quarter" idx="5"/>
          </p:nvPr>
        </p:nvSpPr>
        <p:spPr/>
        <p:txBody>
          <a:bodyPr/>
          <a:lstStyle/>
          <a:p>
            <a:fld id="{68735D49-6D46-5C4C-9B2F-BCF1E12CE670}" type="slidenum">
              <a:rPr lang="en-US" smtClean="0"/>
              <a:t>30</a:t>
            </a:fld>
            <a:endParaRPr lang="en-US" dirty="0"/>
          </a:p>
        </p:txBody>
      </p:sp>
    </p:spTree>
    <p:extLst>
      <p:ext uri="{BB962C8B-B14F-4D97-AF65-F5344CB8AC3E}">
        <p14:creationId xmlns:p14="http://schemas.microsoft.com/office/powerpoint/2010/main" val="49919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Date Placeholder 3"/>
          <p:cNvSpPr>
            <a:spLocks noGrp="1"/>
          </p:cNvSpPr>
          <p:nvPr>
            <p:ph type="dt" idx="1"/>
          </p:nvPr>
        </p:nvSpPr>
        <p:spPr/>
        <p:txBody>
          <a:bodyPr/>
          <a:lstStyle/>
          <a:p>
            <a:pPr>
              <a:defRPr/>
            </a:pPr>
            <a:fld id="{AC01D310-E2CD-4E83-A65D-63ECA5D0D2CF}" type="datetime4">
              <a:rPr lang="en-US" smtClean="0"/>
              <a:t>July 16, 2025</a:t>
            </a:fld>
            <a:endParaRPr lang="en-US" dirty="0"/>
          </a:p>
        </p:txBody>
      </p:sp>
      <p:sp>
        <p:nvSpPr>
          <p:cNvPr id="5" name="Slide Number Placeholder 4"/>
          <p:cNvSpPr>
            <a:spLocks noGrp="1"/>
          </p:cNvSpPr>
          <p:nvPr>
            <p:ph type="sldNum" sz="quarter" idx="5"/>
          </p:nvPr>
        </p:nvSpPr>
        <p:spPr/>
        <p:txBody>
          <a:bodyPr/>
          <a:lstStyle/>
          <a:p>
            <a:pPr>
              <a:defRPr/>
            </a:pPr>
            <a:fld id="{86CA6B5E-4A80-174E-ACF3-3E1260549E77}" type="slidenum">
              <a:rPr lang="en-US" smtClean="0"/>
              <a:pPr>
                <a:defRPr/>
              </a:pPr>
              <a:t>2</a:t>
            </a:fld>
            <a:endParaRPr lang="en-US" dirty="0"/>
          </a:p>
        </p:txBody>
      </p:sp>
      <p:sp>
        <p:nvSpPr>
          <p:cNvPr id="7" name="Notes Placeholder 6">
            <a:extLst>
              <a:ext uri="{FF2B5EF4-FFF2-40B4-BE49-F238E27FC236}">
                <a16:creationId xmlns:a16="http://schemas.microsoft.com/office/drawing/2014/main" id="{F5EF0177-068A-F54F-8524-B1BFCA8CF2FA}"/>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128608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If you’re on the left side of the room, you’ll be discussing the topic in the first box below. People in the middle of the room will discuss the topic in the second box. And people on the right side of the room, well you know by now.</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31</a:t>
            </a:fld>
            <a:endParaRPr lang="en-US" dirty="0"/>
          </a:p>
        </p:txBody>
      </p:sp>
    </p:spTree>
    <p:extLst>
      <p:ext uri="{BB962C8B-B14F-4D97-AF65-F5344CB8AC3E}">
        <p14:creationId xmlns:p14="http://schemas.microsoft.com/office/powerpoint/2010/main" val="3179906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37</a:t>
            </a:fld>
            <a:endParaRPr lang="en-US" dirty="0"/>
          </a:p>
        </p:txBody>
      </p:sp>
    </p:spTree>
    <p:extLst>
      <p:ext uri="{BB962C8B-B14F-4D97-AF65-F5344CB8AC3E}">
        <p14:creationId xmlns:p14="http://schemas.microsoft.com/office/powerpoint/2010/main" val="28093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514D7-BE28-CD73-BA18-B09BB2A664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985B7-07D8-7075-D3FD-42792469D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AB86CF-FB44-4A20-2643-C37002E803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726826-865D-9D05-271F-461FDF8ED0AC}"/>
              </a:ext>
            </a:extLst>
          </p:cNvPr>
          <p:cNvSpPr>
            <a:spLocks noGrp="1"/>
          </p:cNvSpPr>
          <p:nvPr>
            <p:ph type="sldNum" sz="quarter" idx="5"/>
          </p:nvPr>
        </p:nvSpPr>
        <p:spPr/>
        <p:txBody>
          <a:bodyPr/>
          <a:lstStyle/>
          <a:p>
            <a:fld id="{68735D49-6D46-5C4C-9B2F-BCF1E12CE670}" type="slidenum">
              <a:rPr lang="en-US" smtClean="0"/>
              <a:t>38</a:t>
            </a:fld>
            <a:endParaRPr lang="en-US" dirty="0"/>
          </a:p>
        </p:txBody>
      </p:sp>
    </p:spTree>
    <p:extLst>
      <p:ext uri="{BB962C8B-B14F-4D97-AF65-F5344CB8AC3E}">
        <p14:creationId xmlns:p14="http://schemas.microsoft.com/office/powerpoint/2010/main" val="1415252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43EA9-F48C-8E1A-6324-F5AD25D37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D1EFE-4E48-C17E-C1D3-784AB60AD0BB}"/>
              </a:ext>
            </a:extLst>
          </p:cNvPr>
          <p:cNvSpPr>
            <a:spLocks noGrp="1" noRot="1" noChangeAspect="1"/>
          </p:cNvSpPr>
          <p:nvPr>
            <p:ph type="sldImg"/>
          </p:nvPr>
        </p:nvSpPr>
        <p:spPr/>
      </p:sp>
      <p:sp>
        <p:nvSpPr>
          <p:cNvPr id="4" name="Date Placeholder 3">
            <a:extLst>
              <a:ext uri="{FF2B5EF4-FFF2-40B4-BE49-F238E27FC236}">
                <a16:creationId xmlns:a16="http://schemas.microsoft.com/office/drawing/2014/main" id="{B3AA8FC6-F7BF-51BE-803B-0291D1BE81F6}"/>
              </a:ext>
            </a:extLst>
          </p:cNvPr>
          <p:cNvSpPr>
            <a:spLocks noGrp="1"/>
          </p:cNvSpPr>
          <p:nvPr>
            <p:ph type="dt" idx="1"/>
          </p:nvPr>
        </p:nvSpPr>
        <p:spPr/>
        <p:txBody>
          <a:bodyPr/>
          <a:lstStyle/>
          <a:p>
            <a:pPr>
              <a:defRPr/>
            </a:pPr>
            <a:fld id="{AC01D310-E2CD-4E83-A65D-63ECA5D0D2CF}" type="datetime4">
              <a:rPr lang="en-US" smtClean="0"/>
              <a:t>July 16, 2025</a:t>
            </a:fld>
            <a:endParaRPr lang="en-US" dirty="0"/>
          </a:p>
        </p:txBody>
      </p:sp>
      <p:sp>
        <p:nvSpPr>
          <p:cNvPr id="5" name="Slide Number Placeholder 4">
            <a:extLst>
              <a:ext uri="{FF2B5EF4-FFF2-40B4-BE49-F238E27FC236}">
                <a16:creationId xmlns:a16="http://schemas.microsoft.com/office/drawing/2014/main" id="{915F9CCD-21E7-D15A-C3FA-BAD607F61E0F}"/>
              </a:ext>
            </a:extLst>
          </p:cNvPr>
          <p:cNvSpPr>
            <a:spLocks noGrp="1"/>
          </p:cNvSpPr>
          <p:nvPr>
            <p:ph type="sldNum" sz="quarter" idx="5"/>
          </p:nvPr>
        </p:nvSpPr>
        <p:spPr/>
        <p:txBody>
          <a:bodyPr/>
          <a:lstStyle/>
          <a:p>
            <a:pPr>
              <a:defRPr/>
            </a:pPr>
            <a:fld id="{86CA6B5E-4A80-174E-ACF3-3E1260549E77}" type="slidenum">
              <a:rPr lang="en-US" smtClean="0"/>
              <a:pPr>
                <a:defRPr/>
              </a:pPr>
              <a:t>39</a:t>
            </a:fld>
            <a:endParaRPr lang="en-US" dirty="0"/>
          </a:p>
        </p:txBody>
      </p:sp>
      <p:sp>
        <p:nvSpPr>
          <p:cNvPr id="7" name="Notes Placeholder 6">
            <a:extLst>
              <a:ext uri="{FF2B5EF4-FFF2-40B4-BE49-F238E27FC236}">
                <a16:creationId xmlns:a16="http://schemas.microsoft.com/office/drawing/2014/main" id="{2618CF18-B552-6DEB-7F38-81AFB777C7BB}"/>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02223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68735D49-6D46-5C4C-9B2F-BCF1E12CE670}" type="slidenum">
              <a:rPr lang="en-US" smtClean="0"/>
              <a:t>3</a:t>
            </a:fld>
            <a:endParaRPr lang="en-US" dirty="0"/>
          </a:p>
        </p:txBody>
      </p:sp>
      <p:sp>
        <p:nvSpPr>
          <p:cNvPr id="6" name="Notes Placeholder 5">
            <a:extLst>
              <a:ext uri="{FF2B5EF4-FFF2-40B4-BE49-F238E27FC236}">
                <a16:creationId xmlns:a16="http://schemas.microsoft.com/office/drawing/2014/main" id="{26A7DC24-9F8D-3D5E-5AE5-B96FC335BE44}"/>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4517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5554A-9A13-21BB-EE8A-582DB5A75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21EC3-48BA-63AD-9AD4-C80FB2B52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D85FE-81E7-9EF2-F236-8B02B1D50B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9AE048-5330-2661-F1C7-B5E5DD49C5B5}"/>
              </a:ext>
            </a:extLst>
          </p:cNvPr>
          <p:cNvSpPr>
            <a:spLocks noGrp="1"/>
          </p:cNvSpPr>
          <p:nvPr>
            <p:ph type="sldNum" sz="quarter" idx="5"/>
          </p:nvPr>
        </p:nvSpPr>
        <p:spPr/>
        <p:txBody>
          <a:bodyPr/>
          <a:lstStyle/>
          <a:p>
            <a:fld id="{68735D49-6D46-5C4C-9B2F-BCF1E12CE670}" type="slidenum">
              <a:rPr lang="en-US" smtClean="0"/>
              <a:t>4</a:t>
            </a:fld>
            <a:endParaRPr lang="en-US" dirty="0"/>
          </a:p>
        </p:txBody>
      </p:sp>
    </p:spTree>
    <p:extLst>
      <p:ext uri="{BB962C8B-B14F-4D97-AF65-F5344CB8AC3E}">
        <p14:creationId xmlns:p14="http://schemas.microsoft.com/office/powerpoint/2010/main" val="3854607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Employer-sponsored benefits account for roughly a third of total compensation: are you getting full value for that spend?</a:t>
            </a:r>
          </a:p>
          <a:p>
            <a:endParaRPr lang="en-US" dirty="0"/>
          </a:p>
          <a:p>
            <a:r>
              <a:rPr lang="en-US" dirty="0"/>
              <a:t>Although 87% of employees have access to mental well-being benefits, only 23% use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than 50% of employees are uncertain whether they have access to specific types of benefits, such as Accident, Hospital Indemnity, and Long-Term Care.</a:t>
            </a:r>
          </a:p>
          <a:p>
            <a:endParaRPr lang="en-US" dirty="0"/>
          </a:p>
          <a:p>
            <a:r>
              <a:rPr lang="en-US" dirty="0"/>
              <a:t>Two-thirds of employees spent less than an hour on the entire enrollment process in 2024 – and almost a third spent less than half an hour.</a:t>
            </a:r>
          </a:p>
          <a:p>
            <a:endParaRPr lang="en-US" dirty="0"/>
          </a:p>
          <a:p>
            <a:r>
              <a:rPr lang="en-US" dirty="0"/>
              <a:t>For example: Many workers face significant issues when an elderly parent in diagnosed with dementia. In addition to the emotional toll this can have on the employee, there are a wide variety of other issues, including:</a:t>
            </a:r>
          </a:p>
          <a:p>
            <a:pPr marL="171450" indent="-171450">
              <a:buFont typeface="Arial" panose="020B0604020202020204" pitchFamily="34" charset="0"/>
              <a:buChar char="•"/>
            </a:pPr>
            <a:r>
              <a:rPr lang="en-US" dirty="0"/>
              <a:t>Lack of information about medical diagnoses and treatment options.</a:t>
            </a:r>
          </a:p>
          <a:p>
            <a:pPr marL="171450" indent="-171450">
              <a:buFont typeface="Arial" panose="020B0604020202020204" pitchFamily="34" charset="0"/>
              <a:buChar char="•"/>
            </a:pPr>
            <a:r>
              <a:rPr lang="en-US" dirty="0"/>
              <a:t>Uncertainty about what questions to ask and how to find appropriate support services, such as home healthcare or assisted living options.</a:t>
            </a:r>
          </a:p>
          <a:p>
            <a:pPr marL="171450" indent="-171450">
              <a:buFont typeface="Arial" panose="020B0604020202020204" pitchFamily="34" charset="0"/>
              <a:buChar char="•"/>
            </a:pPr>
            <a:r>
              <a:rPr lang="en-US" dirty="0"/>
              <a:t>Financial challenges.</a:t>
            </a:r>
          </a:p>
          <a:p>
            <a:pPr marL="171450" indent="-171450">
              <a:buFont typeface="Arial" panose="020B0604020202020204" pitchFamily="34" charset="0"/>
              <a:buChar char="•"/>
            </a:pPr>
            <a:r>
              <a:rPr lang="en-US" dirty="0"/>
              <a:t>Legal questions, such as those around Durable Powers of Attorney and wills.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My impression is that few employees realize they can access services through an EAP to help around each of these topics, and they instead may become increasingly overwhelmed.</a:t>
            </a:r>
          </a:p>
          <a:p>
            <a:endParaRPr lang="en-US" dirty="0"/>
          </a:p>
          <a:p>
            <a:r>
              <a:rPr lang="en-US" dirty="0"/>
              <a:t>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Gibson, H. (2023, August 28). </a:t>
            </a:r>
            <a:r>
              <a:rPr lang="en-US" i="1" dirty="0"/>
              <a:t>How Workplace Wellness Programs Can Give Employees the Energy Boost They Need</a:t>
            </a:r>
            <a:r>
              <a:rPr lang="en-US" i="0" dirty="0"/>
              <a:t>, Harvard Business School, https://www.library.hbs.edu/working-knowledge/employee-wellness-programs, accessed June 23, 2025.</a:t>
            </a:r>
            <a:endParaRPr lang="en-US" dirty="0"/>
          </a:p>
          <a:p>
            <a:pPr marL="171450" indent="-171450">
              <a:buFont typeface="Arial" panose="020B0604020202020204" pitchFamily="34" charset="0"/>
              <a:buChar char="•"/>
            </a:pPr>
            <a:r>
              <a:rPr lang="en-US" dirty="0"/>
              <a:t>LIMRA (2024). </a:t>
            </a:r>
            <a:r>
              <a:rPr lang="en-US" i="1" dirty="0"/>
              <a:t>Exploring Employee Perspectives on Benefits and the Workplace</a:t>
            </a:r>
            <a:r>
              <a:rPr lang="en-US" i="0" dirty="0"/>
              <a:t>, https://www.limra.com/en/research/research-abstracts-public/2024/2024-beat-study-benefits-and-employee-attitude-tracker/exploring-employee-perspectives-on-benefits-and-the-workplace/, accessed June 23, 2025.</a:t>
            </a:r>
            <a:endParaRPr lang="en-US" dirty="0"/>
          </a:p>
          <a:p>
            <a:endParaRPr lang="en-US" b="0" i="0" dirty="0">
              <a:solidFill>
                <a:srgbClr val="2D2D2D"/>
              </a:solidFill>
              <a:effectLst/>
              <a:latin typeface="PwC Helvetica Neue"/>
            </a:endParaRPr>
          </a:p>
          <a:p>
            <a:endParaRPr lang="en-US" b="0" i="0" dirty="0">
              <a:solidFill>
                <a:srgbClr val="2D2D2D"/>
              </a:solidFill>
              <a:effectLst/>
              <a:latin typeface="PwC Helvetica Neue"/>
            </a:endParaRPr>
          </a:p>
        </p:txBody>
      </p:sp>
      <p:sp>
        <p:nvSpPr>
          <p:cNvPr id="4" name="Slide Number Placeholder 3"/>
          <p:cNvSpPr>
            <a:spLocks noGrp="1"/>
          </p:cNvSpPr>
          <p:nvPr>
            <p:ph type="sldNum" sz="quarter" idx="5"/>
          </p:nvPr>
        </p:nvSpPr>
        <p:spPr/>
        <p:txBody>
          <a:bodyPr/>
          <a:lstStyle/>
          <a:p>
            <a:fld id="{68735D49-6D46-5C4C-9B2F-BCF1E12CE670}" type="slidenum">
              <a:rPr lang="en-US" smtClean="0"/>
              <a:t>6</a:t>
            </a:fld>
            <a:endParaRPr lang="en-US" dirty="0"/>
          </a:p>
        </p:txBody>
      </p:sp>
    </p:spTree>
    <p:extLst>
      <p:ext uri="{BB962C8B-B14F-4D97-AF65-F5344CB8AC3E}">
        <p14:creationId xmlns:p14="http://schemas.microsoft.com/office/powerpoint/2010/main" val="49214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almost impossible to know how many employees could have been helped by benefits they didn’t remember they had, or how many employees went to the wrong vendor for help and fell through the cracks.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Key points are around we’re not sure how utilization would change BUT aim is to do the right thing.</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7</a:t>
            </a:fld>
            <a:endParaRPr lang="en-US" dirty="0"/>
          </a:p>
        </p:txBody>
      </p:sp>
    </p:spTree>
    <p:extLst>
      <p:ext uri="{BB962C8B-B14F-4D97-AF65-F5344CB8AC3E}">
        <p14:creationId xmlns:p14="http://schemas.microsoft.com/office/powerpoint/2010/main" val="285134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D2D2D"/>
                </a:solidFill>
                <a:effectLst/>
                <a:latin typeface="PwC Helvetica Neue"/>
              </a:rPr>
              <a:t>PwC found that </a:t>
            </a:r>
            <a:r>
              <a:rPr lang="en-US" b="1" i="0" dirty="0">
                <a:solidFill>
                  <a:srgbClr val="2D2D2D"/>
                </a:solidFill>
                <a:effectLst/>
                <a:latin typeface="PwC Helvetica Neue"/>
              </a:rPr>
              <a:t>25% of employers, regardless of size, work with more than 20 different vendors </a:t>
            </a:r>
            <a:r>
              <a:rPr lang="en-US" b="0" i="0" dirty="0">
                <a:solidFill>
                  <a:srgbClr val="2D2D2D"/>
                </a:solidFill>
                <a:effectLst/>
                <a:latin typeface="PwC Helvetica Neue"/>
              </a:rPr>
              <a:t>. The remainder work with at least 8-10 different vendors across their health and wellness benefits portfolio, not including additional vendors who support non-health benefits such as life, disability, and workers compensation.</a:t>
            </a:r>
            <a:endParaRPr lang="en-US" dirty="0"/>
          </a:p>
          <a:p>
            <a:endParaRPr lang="en-US" dirty="0"/>
          </a:p>
          <a:p>
            <a:r>
              <a:rPr lang="en-US" dirty="0"/>
              <a:t>Sources:</a:t>
            </a:r>
          </a:p>
          <a:p>
            <a:pPr marL="171450" indent="-171450">
              <a:buFont typeface="Arial" panose="020B0604020202020204" pitchFamily="34" charset="0"/>
              <a:buChar char="•"/>
            </a:pPr>
            <a:r>
              <a:rPr lang="en-US" dirty="0"/>
              <a:t>Kundu, J., Murthy, S. and Shen, Y. (No date). </a:t>
            </a:r>
            <a:r>
              <a:rPr lang="en-US" i="1" dirty="0"/>
              <a:t>PwC Employer Benefits Perspective Survey</a:t>
            </a:r>
            <a:r>
              <a:rPr lang="en-US" i="0" dirty="0"/>
              <a:t>, PriceWaterhouseCoopers. https://www.pwc.com/us/en/industries/health-industries/library/employer-benefits-perspective-survey.html accessed on June 23, 2025.</a:t>
            </a:r>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8</a:t>
            </a:fld>
            <a:endParaRPr lang="en-US" dirty="0"/>
          </a:p>
        </p:txBody>
      </p:sp>
    </p:spTree>
    <p:extLst>
      <p:ext uri="{BB962C8B-B14F-4D97-AF65-F5344CB8AC3E}">
        <p14:creationId xmlns:p14="http://schemas.microsoft.com/office/powerpoint/2010/main" val="156826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Most employers utilize Health Risk Assessments and can get anonymized reports from the HRA vendor. Employee engagement surveys are another good source for ideas, as are reports from vendors, especially concerning medical and pharmacy costs. But don’t ignore other data sources you might have, such as employee complaints or issues raised by HR.</a:t>
            </a:r>
          </a:p>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12</a:t>
            </a:fld>
            <a:endParaRPr lang="en-US" dirty="0"/>
          </a:p>
        </p:txBody>
      </p:sp>
    </p:spTree>
    <p:extLst>
      <p:ext uri="{BB962C8B-B14F-4D97-AF65-F5344CB8AC3E}">
        <p14:creationId xmlns:p14="http://schemas.microsoft.com/office/powerpoint/2010/main" val="13576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735D49-6D46-5C4C-9B2F-BCF1E12CE670}" type="slidenum">
              <a:rPr lang="en-US" smtClean="0"/>
              <a:t>13</a:t>
            </a:fld>
            <a:endParaRPr lang="en-US" dirty="0"/>
          </a:p>
        </p:txBody>
      </p:sp>
    </p:spTree>
    <p:extLst>
      <p:ext uri="{BB962C8B-B14F-4D97-AF65-F5344CB8AC3E}">
        <p14:creationId xmlns:p14="http://schemas.microsoft.com/office/powerpoint/2010/main" val="3151118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5" name="Title background">
            <a:extLst>
              <a:ext uri="{FF2B5EF4-FFF2-40B4-BE49-F238E27FC236}">
                <a16:creationId xmlns:a16="http://schemas.microsoft.com/office/drawing/2014/main" id="{5061F268-1843-C912-24D4-BD7A9491CD48}"/>
              </a:ext>
              <a:ext uri="{C183D7F6-B498-43B3-948B-1728B52AA6E4}">
                <adec:decorative xmlns:adec="http://schemas.microsoft.com/office/drawing/2017/decorative" val="1"/>
              </a:ext>
            </a:extLst>
          </p:cNvPr>
          <p:cNvSpPr/>
          <p:nvPr userDrawn="1"/>
        </p:nvSpPr>
        <p:spPr>
          <a:xfrm>
            <a:off x="413594" y="365498"/>
            <a:ext cx="11364813" cy="4498559"/>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a:extLst>
              <a:ext uri="{FF2B5EF4-FFF2-40B4-BE49-F238E27FC236}">
                <a16:creationId xmlns:a16="http://schemas.microsoft.com/office/drawing/2014/main" id="{8B2966C9-3E8B-6991-A2BB-EB7809D20BF8}"/>
              </a:ext>
            </a:extLst>
          </p:cNvPr>
          <p:cNvSpPr>
            <a:spLocks noGrp="1"/>
          </p:cNvSpPr>
          <p:nvPr>
            <p:ph type="title"/>
          </p:nvPr>
        </p:nvSpPr>
        <p:spPr>
          <a:xfrm>
            <a:off x="675963" y="1896995"/>
            <a:ext cx="4572000" cy="1339308"/>
          </a:xfrm>
          <a:prstGeom prst="rect">
            <a:avLst/>
          </a:prstGeom>
        </p:spPr>
        <p:txBody>
          <a:bodyPr>
            <a:noAutofit/>
          </a:bodyPr>
          <a:lstStyle>
            <a:lvl1pPr>
              <a:lnSpc>
                <a:spcPct val="90000"/>
              </a:lnSpc>
              <a:defRPr sz="4400" b="1">
                <a:solidFill>
                  <a:schemeClr val="bg1"/>
                </a:solidFil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AACB7B2B-0725-578E-CDB1-5AAB427B9497}"/>
              </a:ext>
            </a:extLst>
          </p:cNvPr>
          <p:cNvSpPr>
            <a:spLocks noGrp="1"/>
          </p:cNvSpPr>
          <p:nvPr>
            <p:ph sz="quarter" idx="15" hasCustomPrompt="1"/>
          </p:nvPr>
        </p:nvSpPr>
        <p:spPr>
          <a:xfrm>
            <a:off x="676275" y="3275694"/>
            <a:ext cx="4572000" cy="406400"/>
          </a:xfrm>
          <a:prstGeom prst="rect">
            <a:avLst/>
          </a:prstGeom>
        </p:spPr>
        <p:txBody>
          <a:bodyPr lIns="0"/>
          <a:lstStyle>
            <a:lvl1pPr marL="91440" indent="0">
              <a:buFontTx/>
              <a:buNone/>
              <a:defRPr sz="1600">
                <a:solidFill>
                  <a:schemeClr val="bg1"/>
                </a:solidFill>
              </a:defRPr>
            </a:lvl1pPr>
            <a:lvl2pPr marL="548640" indent="0">
              <a:buFontTx/>
              <a:buNone/>
              <a:defRPr sz="1600"/>
            </a:lvl2pPr>
            <a:lvl3pPr marL="1005840" indent="0">
              <a:buFontTx/>
              <a:buNone/>
              <a:defRPr sz="1600"/>
            </a:lvl3pPr>
            <a:lvl4pPr marL="1463040" indent="0">
              <a:buFontTx/>
              <a:buNone/>
              <a:defRPr sz="1600"/>
            </a:lvl4pPr>
            <a:lvl5pPr marL="1920240" indent="0">
              <a:buFontTx/>
              <a:buNone/>
              <a:defRPr sz="1600"/>
            </a:lvl5pPr>
          </a:lstStyle>
          <a:p>
            <a:pPr lvl="0"/>
            <a:r>
              <a:rPr lang="en-US" dirty="0"/>
              <a:t>Secondary line</a:t>
            </a:r>
          </a:p>
        </p:txBody>
      </p:sp>
      <p:sp>
        <p:nvSpPr>
          <p:cNvPr id="2" name="Logo cover">
            <a:extLst>
              <a:ext uri="{FF2B5EF4-FFF2-40B4-BE49-F238E27FC236}">
                <a16:creationId xmlns:a16="http://schemas.microsoft.com/office/drawing/2014/main" id="{B19F2C9F-222E-69AB-F70E-22C855A07426}"/>
              </a:ext>
              <a:ext uri="{C183D7F6-B498-43B3-948B-1728B52AA6E4}">
                <adec:decorative xmlns:adec="http://schemas.microsoft.com/office/drawing/2017/decorative" val="1"/>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10">
            <a:extLst>
              <a:ext uri="{FF2B5EF4-FFF2-40B4-BE49-F238E27FC236}">
                <a16:creationId xmlns:a16="http://schemas.microsoft.com/office/drawing/2014/main" id="{6187C81F-F0AB-0568-A893-2BB2A31E49CA}"/>
              </a:ext>
            </a:extLst>
          </p:cNvPr>
          <p:cNvSpPr>
            <a:spLocks noGrp="1"/>
          </p:cNvSpPr>
          <p:nvPr>
            <p:ph type="pic" sz="quarter" idx="14" hasCustomPrompt="1"/>
          </p:nvPr>
        </p:nvSpPr>
        <p:spPr>
          <a:xfrm>
            <a:off x="5805196" y="733482"/>
            <a:ext cx="5623560" cy="5614416"/>
          </a:xfrm>
          <a:prstGeom prst="roundRect">
            <a:avLst>
              <a:gd name="adj" fmla="val 3089"/>
            </a:avLst>
          </a:prstGeom>
          <a:solidFill>
            <a:schemeClr val="bg1">
              <a:lumMod val="95000"/>
            </a:schemeClr>
          </a:solidFill>
        </p:spPr>
        <p:txBody>
          <a:bodyPr/>
          <a:lstStyle/>
          <a:p>
            <a:r>
              <a:rPr lang="en-US" dirty="0"/>
              <a:t>Click to add an image from a file.</a:t>
            </a:r>
          </a:p>
        </p:txBody>
      </p:sp>
      <p:pic>
        <p:nvPicPr>
          <p:cNvPr id="19" name="The Standard Logo" descr="The Standard logo">
            <a:extLst>
              <a:ext uri="{FF2B5EF4-FFF2-40B4-BE49-F238E27FC236}">
                <a16:creationId xmlns:a16="http://schemas.microsoft.com/office/drawing/2014/main" id="{685792B7-2F4F-E032-6BB4-0C8A3C932D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0810" y="5349240"/>
            <a:ext cx="1555996" cy="1086289"/>
          </a:xfrm>
          <a:prstGeom prst="rect">
            <a:avLst/>
          </a:prstGeom>
        </p:spPr>
      </p:pic>
    </p:spTree>
    <p:extLst>
      <p:ext uri="{BB962C8B-B14F-4D97-AF65-F5344CB8AC3E}">
        <p14:creationId xmlns:p14="http://schemas.microsoft.com/office/powerpoint/2010/main" val="3633541423"/>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nd Copy - 2 Column Box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vl1pPr>
          </a:lstStyle>
          <a:p>
            <a:r>
              <a:rPr lang="en-US"/>
              <a:t>Click to edit Master title style</a:t>
            </a:r>
          </a:p>
        </p:txBody>
      </p:sp>
      <p:sp>
        <p:nvSpPr>
          <p:cNvPr id="6" name="Subhead">
            <a:extLst>
              <a:ext uri="{FF2B5EF4-FFF2-40B4-BE49-F238E27FC236}">
                <a16:creationId xmlns:a16="http://schemas.microsoft.com/office/drawing/2014/main" id="{4CDACCEC-6CC0-9D62-11BF-04254DAF9CEA}"/>
              </a:ext>
            </a:extLst>
          </p:cNvPr>
          <p:cNvSpPr>
            <a:spLocks noGrp="1"/>
          </p:cNvSpPr>
          <p:nvPr>
            <p:ph type="body" sz="quarter" idx="11"/>
          </p:nvPr>
        </p:nvSpPr>
        <p:spPr>
          <a:xfrm>
            <a:off x="350062" y="1058289"/>
            <a:ext cx="10506456"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hasCustomPrompt="1"/>
          </p:nvPr>
        </p:nvSpPr>
        <p:spPr>
          <a:xfrm>
            <a:off x="808437" y="2034880"/>
            <a:ext cx="4014117" cy="3523112"/>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2">
            <a:extLst>
              <a:ext uri="{FF2B5EF4-FFF2-40B4-BE49-F238E27FC236}">
                <a16:creationId xmlns:a16="http://schemas.microsoft.com/office/drawing/2014/main" id="{21A6A497-E4C1-F3D6-2CA4-992B3B6886C0}"/>
              </a:ext>
            </a:extLst>
          </p:cNvPr>
          <p:cNvSpPr>
            <a:spLocks noGrp="1"/>
          </p:cNvSpPr>
          <p:nvPr>
            <p:ph idx="14" hasCustomPrompt="1"/>
          </p:nvPr>
        </p:nvSpPr>
        <p:spPr>
          <a:xfrm>
            <a:off x="6160366" y="2034880"/>
            <a:ext cx="4014117" cy="3523112"/>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5F74EC9-AB0B-7225-3EF1-1D2696B6CABF}"/>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8" name="Footer Placeholder 4">
            <a:extLst>
              <a:ext uri="{FF2B5EF4-FFF2-40B4-BE49-F238E27FC236}">
                <a16:creationId xmlns:a16="http://schemas.microsoft.com/office/drawing/2014/main" id="{9336AC2A-A32D-2F65-4ADE-DFCB43BF44CD}"/>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98760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Copy - 3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vl1pPr>
          </a:lstStyle>
          <a:p>
            <a:r>
              <a:rPr lang="en-US"/>
              <a:t>Click to edit Master title style</a:t>
            </a:r>
          </a:p>
        </p:txBody>
      </p:sp>
      <p:sp>
        <p:nvSpPr>
          <p:cNvPr id="6" name="Subhead">
            <a:extLst>
              <a:ext uri="{FF2B5EF4-FFF2-40B4-BE49-F238E27FC236}">
                <a16:creationId xmlns:a16="http://schemas.microsoft.com/office/drawing/2014/main" id="{4CDACCEC-6CC0-9D62-11BF-04254DAF9CEA}"/>
              </a:ext>
            </a:extLst>
          </p:cNvPr>
          <p:cNvSpPr>
            <a:spLocks noGrp="1"/>
          </p:cNvSpPr>
          <p:nvPr>
            <p:ph type="body" sz="quarter" idx="11"/>
          </p:nvPr>
        </p:nvSpPr>
        <p:spPr>
          <a:xfrm>
            <a:off x="350061" y="1058289"/>
            <a:ext cx="10506455"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hasCustomPrompt="1"/>
          </p:nvPr>
        </p:nvSpPr>
        <p:spPr>
          <a:xfrm>
            <a:off x="350061" y="1884935"/>
            <a:ext cx="3575304" cy="3914775"/>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a:extLst>
              <a:ext uri="{FF2B5EF4-FFF2-40B4-BE49-F238E27FC236}">
                <a16:creationId xmlns:a16="http://schemas.microsoft.com/office/drawing/2014/main" id="{C84A6DC8-EFC2-6121-B04D-F59F6912747C}"/>
              </a:ext>
            </a:extLst>
          </p:cNvPr>
          <p:cNvSpPr>
            <a:spLocks noGrp="1"/>
          </p:cNvSpPr>
          <p:nvPr>
            <p:ph idx="10" hasCustomPrompt="1"/>
          </p:nvPr>
        </p:nvSpPr>
        <p:spPr>
          <a:xfrm>
            <a:off x="4245018" y="1884935"/>
            <a:ext cx="3575304" cy="3914775"/>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3">
            <a:extLst>
              <a:ext uri="{FF2B5EF4-FFF2-40B4-BE49-F238E27FC236}">
                <a16:creationId xmlns:a16="http://schemas.microsoft.com/office/drawing/2014/main" id="{2125D88D-DD3C-986C-E138-D42FF88D778F}"/>
              </a:ext>
            </a:extLst>
          </p:cNvPr>
          <p:cNvSpPr>
            <a:spLocks noGrp="1"/>
          </p:cNvSpPr>
          <p:nvPr>
            <p:ph idx="12" hasCustomPrompt="1"/>
          </p:nvPr>
        </p:nvSpPr>
        <p:spPr>
          <a:xfrm>
            <a:off x="8139975" y="1884935"/>
            <a:ext cx="3575304" cy="3914775"/>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03B9989-41E9-F4C4-1F69-900FCE8F95F8}"/>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7" name="Footer Placeholder 4">
            <a:extLst>
              <a:ext uri="{FF2B5EF4-FFF2-40B4-BE49-F238E27FC236}">
                <a16:creationId xmlns:a16="http://schemas.microsoft.com/office/drawing/2014/main" id="{F5FA8EAC-0570-6C61-E3E3-73D29EFD9132}"/>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180018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and Copy - 3 Column Boxe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0" y="461283"/>
            <a:ext cx="10506456" cy="548741"/>
          </a:xfrm>
          <a:prstGeom prst="rect">
            <a:avLst/>
          </a:prstGeom>
        </p:spPr>
        <p:txBody>
          <a:bodyPr>
            <a:noAutofit/>
          </a:bodyPr>
          <a:lstStyle>
            <a:lvl1pPr>
              <a:lnSpc>
                <a:spcPct val="110000"/>
              </a:lnSpc>
              <a:defRPr sz="2800"/>
            </a:lvl1pPr>
          </a:lstStyle>
          <a:p>
            <a:r>
              <a:rPr lang="en-US"/>
              <a:t>Click to edit Master title style</a:t>
            </a:r>
          </a:p>
        </p:txBody>
      </p:sp>
      <p:sp>
        <p:nvSpPr>
          <p:cNvPr id="6" name="Subhead">
            <a:extLst>
              <a:ext uri="{FF2B5EF4-FFF2-40B4-BE49-F238E27FC236}">
                <a16:creationId xmlns:a16="http://schemas.microsoft.com/office/drawing/2014/main" id="{4CDACCEC-6CC0-9D62-11BF-04254DAF9CEA}"/>
              </a:ext>
            </a:extLst>
          </p:cNvPr>
          <p:cNvSpPr>
            <a:spLocks noGrp="1"/>
          </p:cNvSpPr>
          <p:nvPr>
            <p:ph type="body" sz="quarter" idx="11"/>
          </p:nvPr>
        </p:nvSpPr>
        <p:spPr>
          <a:xfrm>
            <a:off x="350061" y="1058290"/>
            <a:ext cx="10506455" cy="548742"/>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hasCustomPrompt="1"/>
          </p:nvPr>
        </p:nvSpPr>
        <p:spPr>
          <a:xfrm>
            <a:off x="732891" y="1976375"/>
            <a:ext cx="2816352" cy="3718367"/>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a:extLst>
              <a:ext uri="{FF2B5EF4-FFF2-40B4-BE49-F238E27FC236}">
                <a16:creationId xmlns:a16="http://schemas.microsoft.com/office/drawing/2014/main" id="{C84A6DC8-EFC2-6121-B04D-F59F6912747C}"/>
              </a:ext>
            </a:extLst>
          </p:cNvPr>
          <p:cNvSpPr>
            <a:spLocks noGrp="1"/>
          </p:cNvSpPr>
          <p:nvPr>
            <p:ph idx="10" hasCustomPrompt="1"/>
          </p:nvPr>
        </p:nvSpPr>
        <p:spPr>
          <a:xfrm>
            <a:off x="4534843" y="1976375"/>
            <a:ext cx="2818451" cy="3718367"/>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3">
            <a:extLst>
              <a:ext uri="{FF2B5EF4-FFF2-40B4-BE49-F238E27FC236}">
                <a16:creationId xmlns:a16="http://schemas.microsoft.com/office/drawing/2014/main" id="{4934940B-E9F7-D409-8780-CDED36A43691}"/>
              </a:ext>
            </a:extLst>
          </p:cNvPr>
          <p:cNvSpPr>
            <a:spLocks noGrp="1"/>
          </p:cNvSpPr>
          <p:nvPr>
            <p:ph idx="12" hasCustomPrompt="1"/>
          </p:nvPr>
        </p:nvSpPr>
        <p:spPr>
          <a:xfrm>
            <a:off x="8338895" y="1976375"/>
            <a:ext cx="2818451" cy="3718367"/>
          </a:xfrm>
          <a:prstGeom prst="rect">
            <a:avLst/>
          </a:prstGeom>
        </p:spPr>
        <p:txBody>
          <a:bodyPr>
            <a:noAutofit/>
          </a:bodyPr>
          <a:lstStyle>
            <a:lvl1pPr>
              <a:defRPr sz="1400"/>
            </a:lvl1pPr>
            <a:lvl2pPr marL="685800" indent="-228600">
              <a:buFont typeface="Courier New" panose="02070309020205020404" pitchFamily="49" charset="0"/>
              <a:buChar char="o"/>
              <a:defRPr sz="1400"/>
            </a:lvl2pPr>
            <a:lvl3pPr>
              <a:defRPr sz="1400"/>
            </a:lvl3pPr>
            <a:lvl4pPr marL="1600200" indent="-228600">
              <a:buFont typeface="Wingdings" pitchFamily="2" charset="2"/>
              <a:buChar char="§"/>
              <a:defRPr sz="1400"/>
            </a:lvl4pPr>
            <a:lvl5pPr>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88D75E0-D3A4-0DF8-8EF3-AE23BDB4210D}"/>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8" name="Footer Placeholder 4">
            <a:extLst>
              <a:ext uri="{FF2B5EF4-FFF2-40B4-BE49-F238E27FC236}">
                <a16:creationId xmlns:a16="http://schemas.microsoft.com/office/drawing/2014/main" id="{A15BE334-BB50-12D2-5833-CC85A9D42C57}"/>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892086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ebar image - Headline and Copy - 1 column">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C61D30B4-B9C0-C1E9-50DE-C65A0A4E7A00}"/>
              </a:ext>
            </a:extLst>
          </p:cNvPr>
          <p:cNvSpPr>
            <a:spLocks noGrp="1"/>
          </p:cNvSpPr>
          <p:nvPr>
            <p:ph type="pic" sz="quarter" idx="15" hasCustomPrompt="1"/>
          </p:nvPr>
        </p:nvSpPr>
        <p:spPr>
          <a:xfrm>
            <a:off x="314233" y="330072"/>
            <a:ext cx="3739896" cy="5870448"/>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3" name="Title 2">
            <a:extLst>
              <a:ext uri="{FF2B5EF4-FFF2-40B4-BE49-F238E27FC236}">
                <a16:creationId xmlns:a16="http://schemas.microsoft.com/office/drawing/2014/main" id="{947CBE50-239F-39A2-4747-BABAB5C03896}"/>
              </a:ext>
            </a:extLst>
          </p:cNvPr>
          <p:cNvSpPr>
            <a:spLocks noGrp="1"/>
          </p:cNvSpPr>
          <p:nvPr>
            <p:ph type="title" hasCustomPrompt="1"/>
          </p:nvPr>
        </p:nvSpPr>
        <p:spPr>
          <a:xfrm>
            <a:off x="4582846" y="449229"/>
            <a:ext cx="7111551" cy="476250"/>
          </a:xfrm>
          <a:prstGeom prst="rect">
            <a:avLst/>
          </a:prstGeom>
        </p:spPr>
        <p:txBody>
          <a:bodyPr/>
          <a:lstStyle/>
          <a:p>
            <a:r>
              <a:rPr lang="en-US" dirty="0"/>
              <a:t>Click to edit Master title style </a:t>
            </a:r>
          </a:p>
        </p:txBody>
      </p:sp>
      <p:sp>
        <p:nvSpPr>
          <p:cNvPr id="6" name="Subhead">
            <a:extLst>
              <a:ext uri="{FF2B5EF4-FFF2-40B4-BE49-F238E27FC236}">
                <a16:creationId xmlns:a16="http://schemas.microsoft.com/office/drawing/2014/main" id="{E856613C-4FAC-80FE-2D88-7C2A68A58953}"/>
              </a:ext>
            </a:extLst>
          </p:cNvPr>
          <p:cNvSpPr>
            <a:spLocks noGrp="1"/>
          </p:cNvSpPr>
          <p:nvPr>
            <p:ph type="body" sz="quarter" idx="16" hasCustomPrompt="1"/>
          </p:nvPr>
        </p:nvSpPr>
        <p:spPr>
          <a:xfrm>
            <a:off x="4582847" y="1058289"/>
            <a:ext cx="7111551"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8" name="Content">
            <a:extLst>
              <a:ext uri="{FF2B5EF4-FFF2-40B4-BE49-F238E27FC236}">
                <a16:creationId xmlns:a16="http://schemas.microsoft.com/office/drawing/2014/main" id="{86F9416D-9F78-B50D-E9D2-D8F73E8BC232}"/>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6EC17A13-5D29-2BF3-71F1-1B6E0FFEA9E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9" name="Footer Placeholder 4">
            <a:extLst>
              <a:ext uri="{FF2B5EF4-FFF2-40B4-BE49-F238E27FC236}">
                <a16:creationId xmlns:a16="http://schemas.microsoft.com/office/drawing/2014/main" id="{3F8FBAB0-E0BE-8A12-A002-BC89D84A80CE}"/>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55038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ebar image - Headline and Copy with Graphics">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C61D30B4-B9C0-C1E9-50DE-C65A0A4E7A00}"/>
              </a:ext>
            </a:extLst>
          </p:cNvPr>
          <p:cNvSpPr>
            <a:spLocks noGrp="1"/>
          </p:cNvSpPr>
          <p:nvPr>
            <p:ph type="pic" sz="quarter" idx="15" hasCustomPrompt="1"/>
          </p:nvPr>
        </p:nvSpPr>
        <p:spPr>
          <a:xfrm>
            <a:off x="314233" y="330072"/>
            <a:ext cx="3739896" cy="5870448"/>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10" name="Title">
            <a:extLst>
              <a:ext uri="{FF2B5EF4-FFF2-40B4-BE49-F238E27FC236}">
                <a16:creationId xmlns:a16="http://schemas.microsoft.com/office/drawing/2014/main" id="{F23803FB-ADE6-0BC5-F722-64088E975994}"/>
              </a:ext>
            </a:extLst>
          </p:cNvPr>
          <p:cNvSpPr>
            <a:spLocks noGrp="1"/>
          </p:cNvSpPr>
          <p:nvPr>
            <p:ph sz="quarter" idx="17"/>
          </p:nvPr>
        </p:nvSpPr>
        <p:spPr>
          <a:xfrm>
            <a:off x="4583113" y="450850"/>
            <a:ext cx="7112000" cy="476250"/>
          </a:xfrm>
          <a:prstGeom prst="rect">
            <a:avLst/>
          </a:prstGeom>
        </p:spPr>
        <p:txBody>
          <a:bodyPr lIns="0" anchor="ctr" anchorCtr="0"/>
          <a:lstStyle>
            <a:lvl1pPr marL="91440" indent="0">
              <a:buFontTx/>
              <a:buNone/>
              <a:defRPr sz="2800" b="1"/>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6" name="Subhead">
            <a:extLst>
              <a:ext uri="{FF2B5EF4-FFF2-40B4-BE49-F238E27FC236}">
                <a16:creationId xmlns:a16="http://schemas.microsoft.com/office/drawing/2014/main" id="{E856613C-4FAC-80FE-2D88-7C2A68A58953}"/>
              </a:ext>
            </a:extLst>
          </p:cNvPr>
          <p:cNvSpPr>
            <a:spLocks noGrp="1"/>
          </p:cNvSpPr>
          <p:nvPr>
            <p:ph type="body" sz="quarter" idx="16" hasCustomPrompt="1"/>
          </p:nvPr>
        </p:nvSpPr>
        <p:spPr>
          <a:xfrm>
            <a:off x="4582847" y="1058289"/>
            <a:ext cx="7111551"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7" name="Slide Number Placeholder 5">
            <a:extLst>
              <a:ext uri="{FF2B5EF4-FFF2-40B4-BE49-F238E27FC236}">
                <a16:creationId xmlns:a16="http://schemas.microsoft.com/office/drawing/2014/main" id="{6EC17A13-5D29-2BF3-71F1-1B6E0FFEA9E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2" name="Date Placeholder 3">
            <a:extLst>
              <a:ext uri="{FF2B5EF4-FFF2-40B4-BE49-F238E27FC236}">
                <a16:creationId xmlns:a16="http://schemas.microsoft.com/office/drawing/2014/main" id="{F363A3B6-AF58-61C4-252C-AB6D758F83AC}"/>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B976D528-EE59-734C-A39C-E77146AE58DF}" type="datetime1">
              <a:rPr lang="en-US" smtClean="0"/>
              <a:t>7/16/2025</a:t>
            </a:fld>
            <a:endParaRPr lang="en-US" dirty="0"/>
          </a:p>
        </p:txBody>
      </p:sp>
      <p:sp>
        <p:nvSpPr>
          <p:cNvPr id="9" name="Footer Placeholder 4">
            <a:extLst>
              <a:ext uri="{FF2B5EF4-FFF2-40B4-BE49-F238E27FC236}">
                <a16:creationId xmlns:a16="http://schemas.microsoft.com/office/drawing/2014/main" id="{3F8FBAB0-E0BE-8A12-A002-BC89D84A80CE}"/>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931384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ebar image - Headline and Copy - 2 column">
    <p:spTree>
      <p:nvGrpSpPr>
        <p:cNvPr id="1" name=""/>
        <p:cNvGrpSpPr/>
        <p:nvPr/>
      </p:nvGrpSpPr>
      <p:grpSpPr>
        <a:xfrm>
          <a:off x="0" y="0"/>
          <a:ext cx="0" cy="0"/>
          <a:chOff x="0" y="0"/>
          <a:chExt cx="0" cy="0"/>
        </a:xfrm>
      </p:grpSpPr>
      <p:sp>
        <p:nvSpPr>
          <p:cNvPr id="22" name="Picture Placeholder 10">
            <a:extLst>
              <a:ext uri="{FF2B5EF4-FFF2-40B4-BE49-F238E27FC236}">
                <a16:creationId xmlns:a16="http://schemas.microsoft.com/office/drawing/2014/main" id="{C61D30B4-B9C0-C1E9-50DE-C65A0A4E7A00}"/>
              </a:ext>
            </a:extLst>
          </p:cNvPr>
          <p:cNvSpPr>
            <a:spLocks noGrp="1"/>
          </p:cNvSpPr>
          <p:nvPr>
            <p:ph type="pic" sz="quarter" idx="15" hasCustomPrompt="1"/>
          </p:nvPr>
        </p:nvSpPr>
        <p:spPr>
          <a:xfrm>
            <a:off x="314233" y="330072"/>
            <a:ext cx="3739896" cy="5870448"/>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5" name="Title">
            <a:extLst>
              <a:ext uri="{FF2B5EF4-FFF2-40B4-BE49-F238E27FC236}">
                <a16:creationId xmlns:a16="http://schemas.microsoft.com/office/drawing/2014/main" id="{1BCDFAF0-E83F-BD69-9BA7-75EF12319DB0}"/>
              </a:ext>
            </a:extLst>
          </p:cNvPr>
          <p:cNvSpPr>
            <a:spLocks noGrp="1"/>
          </p:cNvSpPr>
          <p:nvPr>
            <p:ph sz="quarter" idx="18"/>
          </p:nvPr>
        </p:nvSpPr>
        <p:spPr>
          <a:xfrm>
            <a:off x="4581144" y="450850"/>
            <a:ext cx="7112000" cy="476250"/>
          </a:xfrm>
          <a:prstGeom prst="rect">
            <a:avLst/>
          </a:prstGeom>
        </p:spPr>
        <p:txBody>
          <a:bodyPr lIns="0" anchor="ctr" anchorCtr="0"/>
          <a:lstStyle>
            <a:lvl1pPr marL="91440" indent="0">
              <a:buFontTx/>
              <a:buNone/>
              <a:defRPr sz="2800" b="1"/>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4" name="Subhead">
            <a:extLst>
              <a:ext uri="{FF2B5EF4-FFF2-40B4-BE49-F238E27FC236}">
                <a16:creationId xmlns:a16="http://schemas.microsoft.com/office/drawing/2014/main" id="{DC80E5C3-8824-80B1-6931-9BF07F415A86}"/>
              </a:ext>
            </a:extLst>
          </p:cNvPr>
          <p:cNvSpPr>
            <a:spLocks noGrp="1"/>
          </p:cNvSpPr>
          <p:nvPr>
            <p:ph type="body" sz="quarter" idx="17" hasCustomPrompt="1"/>
          </p:nvPr>
        </p:nvSpPr>
        <p:spPr>
          <a:xfrm>
            <a:off x="4581144" y="1058289"/>
            <a:ext cx="7111551" cy="346441"/>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16" name="Column 1">
            <a:extLst>
              <a:ext uri="{FF2B5EF4-FFF2-40B4-BE49-F238E27FC236}">
                <a16:creationId xmlns:a16="http://schemas.microsoft.com/office/drawing/2014/main" id="{103A67C6-BD68-79FA-AEC1-85B622E981E7}"/>
              </a:ext>
            </a:extLst>
          </p:cNvPr>
          <p:cNvSpPr>
            <a:spLocks noGrp="1"/>
          </p:cNvSpPr>
          <p:nvPr>
            <p:ph idx="1"/>
          </p:nvPr>
        </p:nvSpPr>
        <p:spPr>
          <a:xfrm>
            <a:off x="4581144" y="1727631"/>
            <a:ext cx="3063875" cy="2816225"/>
          </a:xfrm>
          <a:prstGeom prst="rect">
            <a:avLst/>
          </a:prstGeom>
        </p:spPr>
        <p:txBody>
          <a:bodyPr>
            <a:noAutofit/>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Click to edit Master text styles</a:t>
            </a:r>
          </a:p>
          <a:p>
            <a:pPr marL="137160" marR="0" lvl="1"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Second level</a:t>
            </a:r>
          </a:p>
          <a:p>
            <a:pPr marL="137160" marR="0" lvl="2"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Third level</a:t>
            </a:r>
          </a:p>
        </p:txBody>
      </p:sp>
      <p:sp>
        <p:nvSpPr>
          <p:cNvPr id="3" name="Column 2">
            <a:extLst>
              <a:ext uri="{FF2B5EF4-FFF2-40B4-BE49-F238E27FC236}">
                <a16:creationId xmlns:a16="http://schemas.microsoft.com/office/drawing/2014/main" id="{1DD8CFC2-5251-8350-EE62-7B7A41AAFB44}"/>
              </a:ext>
            </a:extLst>
          </p:cNvPr>
          <p:cNvSpPr>
            <a:spLocks noGrp="1"/>
          </p:cNvSpPr>
          <p:nvPr>
            <p:ph idx="16"/>
          </p:nvPr>
        </p:nvSpPr>
        <p:spPr>
          <a:xfrm>
            <a:off x="8003608" y="1727631"/>
            <a:ext cx="3063875" cy="2816225"/>
          </a:xfrm>
          <a:prstGeom prst="rect">
            <a:avLst/>
          </a:prstGeom>
        </p:spPr>
        <p:txBody>
          <a:bodyPr>
            <a:noAutofit/>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Click to edit Master text styles</a:t>
            </a:r>
          </a:p>
          <a:p>
            <a:pPr marL="137160" marR="0" lvl="1"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Second level</a:t>
            </a:r>
          </a:p>
          <a:p>
            <a:pPr marL="137160" marR="0" lvl="2"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ea typeface="+mn-ea"/>
                <a:cs typeface="Arial" panose="020B0604020202020204" pitchFamily="34" charset="0"/>
              </a:rPr>
              <a:t>Third level</a:t>
            </a:r>
          </a:p>
        </p:txBody>
      </p:sp>
      <p:sp>
        <p:nvSpPr>
          <p:cNvPr id="7" name="Slide Number Placeholder 5">
            <a:extLst>
              <a:ext uri="{FF2B5EF4-FFF2-40B4-BE49-F238E27FC236}">
                <a16:creationId xmlns:a16="http://schemas.microsoft.com/office/drawing/2014/main" id="{6EC17A13-5D29-2BF3-71F1-1B6E0FFEA9E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2" name="Date Placeholder 3">
            <a:extLst>
              <a:ext uri="{FF2B5EF4-FFF2-40B4-BE49-F238E27FC236}">
                <a16:creationId xmlns:a16="http://schemas.microsoft.com/office/drawing/2014/main" id="{F363A3B6-AF58-61C4-252C-AB6D758F83AC}"/>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32F5674B-B4F1-DA4D-93B7-F1BAC538704C}" type="datetime1">
              <a:rPr lang="en-US" smtClean="0"/>
              <a:t>7/16/2025</a:t>
            </a:fld>
            <a:endParaRPr lang="en-US" dirty="0"/>
          </a:p>
        </p:txBody>
      </p:sp>
      <p:sp>
        <p:nvSpPr>
          <p:cNvPr id="9" name="Footer Placeholder 4">
            <a:extLst>
              <a:ext uri="{FF2B5EF4-FFF2-40B4-BE49-F238E27FC236}">
                <a16:creationId xmlns:a16="http://schemas.microsoft.com/office/drawing/2014/main" id="{3F8FBAB0-E0BE-8A12-A002-BC89D84A80CE}"/>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1901980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 Headline and Copy Blue">
    <p:spTree>
      <p:nvGrpSpPr>
        <p:cNvPr id="1" name=""/>
        <p:cNvGrpSpPr/>
        <p:nvPr/>
      </p:nvGrpSpPr>
      <p:grpSpPr>
        <a:xfrm>
          <a:off x="0" y="0"/>
          <a:ext cx="0" cy="0"/>
          <a:chOff x="0" y="0"/>
          <a:chExt cx="0" cy="0"/>
        </a:xfrm>
      </p:grpSpPr>
      <p:sp>
        <p:nvSpPr>
          <p:cNvPr id="6" name="Sidebar background">
            <a:extLst>
              <a:ext uri="{FF2B5EF4-FFF2-40B4-BE49-F238E27FC236}">
                <a16:creationId xmlns:a16="http://schemas.microsoft.com/office/drawing/2014/main" id="{5A7835A1-E476-5C43-B46C-B85D1C56157C}"/>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194196"/>
            <a:ext cx="3629027" cy="1325563"/>
          </a:xfrm>
          <a:prstGeom prst="rect">
            <a:avLst/>
          </a:prstGeom>
        </p:spPr>
        <p:txBody>
          <a:bodyPr>
            <a:noAutofit/>
          </a:bodyPr>
          <a:lstStyle>
            <a:lvl1pPr>
              <a:lnSpc>
                <a:spcPct val="100000"/>
              </a:lnSpc>
              <a:defRPr sz="2600">
                <a:solidFill>
                  <a:schemeClr val="bg1"/>
                </a:solidFill>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bg1"/>
                </a:solidFill>
              </a:defRPr>
            </a:lvl1pPr>
            <a:lvl2pPr>
              <a:defRPr sz="2000"/>
            </a:lvl2pPr>
            <a:lvl3pPr>
              <a:defRPr sz="2000"/>
            </a:lvl3pPr>
            <a:lvl4pPr>
              <a:defRPr sz="2000"/>
            </a:lvl4pPr>
            <a:lvl5pPr>
              <a:defRPr sz="2000"/>
            </a:lvl5pPr>
          </a:lstStyle>
          <a:p>
            <a:pPr lvl="0"/>
            <a:r>
              <a:rPr lang="en-US" dirty="0"/>
              <a:t>Click to edit Master text style </a:t>
            </a:r>
          </a:p>
        </p:txBody>
      </p:sp>
      <p:sp>
        <p:nvSpPr>
          <p:cNvPr id="25" name="Title">
            <a:extLst>
              <a:ext uri="{FF2B5EF4-FFF2-40B4-BE49-F238E27FC236}">
                <a16:creationId xmlns:a16="http://schemas.microsoft.com/office/drawing/2014/main" id="{A8A7E6D2-D529-A23B-9EEB-8D2C37591A90}"/>
              </a:ext>
            </a:extLst>
          </p:cNvPr>
          <p:cNvSpPr>
            <a:spLocks noGrp="1"/>
          </p:cNvSpPr>
          <p:nvPr>
            <p:ph sz="quarter" idx="16"/>
          </p:nvPr>
        </p:nvSpPr>
        <p:spPr>
          <a:xfrm>
            <a:off x="4583113" y="450850"/>
            <a:ext cx="7112000" cy="476250"/>
          </a:xfrm>
          <a:prstGeom prst="rect">
            <a:avLst/>
          </a:prstGeom>
        </p:spPr>
        <p:txBody>
          <a:bodyPr lIns="0" anchor="ctr" anchorCtr="0"/>
          <a:lstStyle>
            <a:lvl1pPr marL="91440" indent="0">
              <a:buFontTx/>
              <a:buNone/>
              <a:defRPr sz="2800" b="1"/>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18" name="Subhead">
            <a:extLst>
              <a:ext uri="{FF2B5EF4-FFF2-40B4-BE49-F238E27FC236}">
                <a16:creationId xmlns:a16="http://schemas.microsoft.com/office/drawing/2014/main" id="{271B59BC-85BF-6CF2-DDC2-9A00AF58EF7C}"/>
              </a:ext>
            </a:extLst>
          </p:cNvPr>
          <p:cNvSpPr>
            <a:spLocks noGrp="1"/>
          </p:cNvSpPr>
          <p:nvPr>
            <p:ph type="body" sz="quarter" idx="15" hasCustomPrompt="1"/>
          </p:nvPr>
        </p:nvSpPr>
        <p:spPr>
          <a:xfrm>
            <a:off x="4582847" y="1058289"/>
            <a:ext cx="7111551"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19" name="Content">
            <a:extLst>
              <a:ext uri="{FF2B5EF4-FFF2-40B4-BE49-F238E27FC236}">
                <a16:creationId xmlns:a16="http://schemas.microsoft.com/office/drawing/2014/main" id="{2A078C54-26A2-83B7-47EA-1F3E2ABDA568}"/>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570952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Headline and Copy Dk Purple">
    <p:spTree>
      <p:nvGrpSpPr>
        <p:cNvPr id="1" name=""/>
        <p:cNvGrpSpPr/>
        <p:nvPr/>
      </p:nvGrpSpPr>
      <p:grpSpPr>
        <a:xfrm>
          <a:off x="0" y="0"/>
          <a:ext cx="0" cy="0"/>
          <a:chOff x="0" y="0"/>
          <a:chExt cx="0" cy="0"/>
        </a:xfrm>
      </p:grpSpPr>
      <p:sp>
        <p:nvSpPr>
          <p:cNvPr id="2" name="Sidebar background">
            <a:extLst>
              <a:ext uri="{FF2B5EF4-FFF2-40B4-BE49-F238E27FC236}">
                <a16:creationId xmlns:a16="http://schemas.microsoft.com/office/drawing/2014/main" id="{B773C305-F07A-4F04-768D-88296B355344}"/>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22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194196"/>
            <a:ext cx="3629027" cy="1325563"/>
          </a:xfrm>
          <a:prstGeom prst="rect">
            <a:avLst/>
          </a:prstGeom>
        </p:spPr>
        <p:txBody>
          <a:bodyPr>
            <a:noAutofit/>
          </a:bodyPr>
          <a:lstStyle>
            <a:lvl1pPr>
              <a:lnSpc>
                <a:spcPct val="100000"/>
              </a:lnSpc>
              <a:defRPr sz="2600">
                <a:solidFill>
                  <a:schemeClr val="bg1"/>
                </a:solidFill>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bg1"/>
                </a:solidFill>
              </a:defRPr>
            </a:lvl1pPr>
            <a:lvl2pPr>
              <a:defRPr sz="2000"/>
            </a:lvl2pPr>
            <a:lvl3pPr>
              <a:defRPr sz="2000"/>
            </a:lvl3pPr>
            <a:lvl4pPr>
              <a:defRPr sz="2000"/>
            </a:lvl4pPr>
            <a:lvl5pPr>
              <a:defRPr sz="2000"/>
            </a:lvl5pPr>
          </a:lstStyle>
          <a:p>
            <a:pPr lvl="0"/>
            <a:r>
              <a:rPr lang="en-US"/>
              <a:t>Click to edit Master text style </a:t>
            </a:r>
          </a:p>
        </p:txBody>
      </p:sp>
      <p:sp>
        <p:nvSpPr>
          <p:cNvPr id="25" name="Title">
            <a:extLst>
              <a:ext uri="{FF2B5EF4-FFF2-40B4-BE49-F238E27FC236}">
                <a16:creationId xmlns:a16="http://schemas.microsoft.com/office/drawing/2014/main" id="{A8A7E6D2-D529-A23B-9EEB-8D2C37591A90}"/>
              </a:ext>
            </a:extLst>
          </p:cNvPr>
          <p:cNvSpPr>
            <a:spLocks noGrp="1"/>
          </p:cNvSpPr>
          <p:nvPr>
            <p:ph sz="quarter" idx="16"/>
          </p:nvPr>
        </p:nvSpPr>
        <p:spPr>
          <a:xfrm>
            <a:off x="4583113" y="450850"/>
            <a:ext cx="7112000" cy="476250"/>
          </a:xfrm>
          <a:prstGeom prst="rect">
            <a:avLst/>
          </a:prstGeom>
        </p:spPr>
        <p:txBody>
          <a:bodyPr lIns="0" anchor="ctr" anchorCtr="0"/>
          <a:lstStyle>
            <a:lvl1pPr marL="91440" indent="0">
              <a:buFontTx/>
              <a:buNone/>
              <a:defRPr sz="2800" b="1"/>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18" name="Subhead">
            <a:extLst>
              <a:ext uri="{FF2B5EF4-FFF2-40B4-BE49-F238E27FC236}">
                <a16:creationId xmlns:a16="http://schemas.microsoft.com/office/drawing/2014/main" id="{271B59BC-85BF-6CF2-DDC2-9A00AF58EF7C}"/>
              </a:ext>
            </a:extLst>
          </p:cNvPr>
          <p:cNvSpPr>
            <a:spLocks noGrp="1"/>
          </p:cNvSpPr>
          <p:nvPr>
            <p:ph type="body" sz="quarter" idx="15" hasCustomPrompt="1"/>
          </p:nvPr>
        </p:nvSpPr>
        <p:spPr>
          <a:xfrm>
            <a:off x="4582847" y="1058289"/>
            <a:ext cx="7111551"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19" name="Content">
            <a:extLst>
              <a:ext uri="{FF2B5EF4-FFF2-40B4-BE49-F238E27FC236}">
                <a16:creationId xmlns:a16="http://schemas.microsoft.com/office/drawing/2014/main" id="{2A078C54-26A2-83B7-47EA-1F3E2ABDA568}"/>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46652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bar Icon and Copy Blue">
    <p:spTree>
      <p:nvGrpSpPr>
        <p:cNvPr id="1" name=""/>
        <p:cNvGrpSpPr/>
        <p:nvPr/>
      </p:nvGrpSpPr>
      <p:grpSpPr>
        <a:xfrm>
          <a:off x="0" y="0"/>
          <a:ext cx="0" cy="0"/>
          <a:chOff x="0" y="0"/>
          <a:chExt cx="0" cy="0"/>
        </a:xfrm>
      </p:grpSpPr>
      <p:sp>
        <p:nvSpPr>
          <p:cNvPr id="6" name="Sidebar background">
            <a:extLst>
              <a:ext uri="{FF2B5EF4-FFF2-40B4-BE49-F238E27FC236}">
                <a16:creationId xmlns:a16="http://schemas.microsoft.com/office/drawing/2014/main" id="{5A7835A1-E476-5C43-B46C-B85D1C56157C}"/>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194196"/>
            <a:ext cx="3629027" cy="1325563"/>
          </a:xfrm>
          <a:prstGeom prst="rect">
            <a:avLst/>
          </a:prstGeom>
        </p:spPr>
        <p:txBody>
          <a:bodyPr>
            <a:noAutofit/>
          </a:bodyPr>
          <a:lstStyle>
            <a:lvl1pPr>
              <a:lnSpc>
                <a:spcPct val="100000"/>
              </a:lnSpc>
              <a:defRPr sz="2600">
                <a:solidFill>
                  <a:schemeClr val="bg1"/>
                </a:solidFill>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bg1"/>
                </a:solidFill>
              </a:defRPr>
            </a:lvl1pPr>
            <a:lvl2pPr>
              <a:defRPr sz="2000"/>
            </a:lvl2pPr>
            <a:lvl3pPr>
              <a:defRPr sz="2000"/>
            </a:lvl3pPr>
            <a:lvl4pPr>
              <a:defRPr sz="2000"/>
            </a:lvl4pPr>
            <a:lvl5pPr>
              <a:defRPr sz="2000"/>
            </a:lvl5pPr>
          </a:lstStyle>
          <a:p>
            <a:pPr lvl="0"/>
            <a:r>
              <a:rPr lang="en-US" dirty="0"/>
              <a:t>Click to edit Master text style </a:t>
            </a:r>
          </a:p>
        </p:txBody>
      </p:sp>
      <p:sp>
        <p:nvSpPr>
          <p:cNvPr id="16" name="Left picture">
            <a:extLst>
              <a:ext uri="{FF2B5EF4-FFF2-40B4-BE49-F238E27FC236}">
                <a16:creationId xmlns:a16="http://schemas.microsoft.com/office/drawing/2014/main" id="{EDCFDE5D-C106-7282-B747-4F43DA01DC44}"/>
              </a:ext>
            </a:extLst>
          </p:cNvPr>
          <p:cNvSpPr>
            <a:spLocks noGrp="1"/>
          </p:cNvSpPr>
          <p:nvPr>
            <p:ph type="pic" sz="quarter" idx="16" hasCustomPrompt="1"/>
          </p:nvPr>
        </p:nvSpPr>
        <p:spPr>
          <a:xfrm>
            <a:off x="5212417" y="484406"/>
            <a:ext cx="2139614" cy="1719155"/>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12" name="Left content">
            <a:extLst>
              <a:ext uri="{FF2B5EF4-FFF2-40B4-BE49-F238E27FC236}">
                <a16:creationId xmlns:a16="http://schemas.microsoft.com/office/drawing/2014/main" id="{F5F7B0CF-F895-2A69-A2C3-65B2D435CCA0}"/>
              </a:ext>
            </a:extLst>
          </p:cNvPr>
          <p:cNvSpPr>
            <a:spLocks noGrp="1"/>
          </p:cNvSpPr>
          <p:nvPr>
            <p:ph idx="15" hasCustomPrompt="1"/>
          </p:nvPr>
        </p:nvSpPr>
        <p:spPr>
          <a:xfrm>
            <a:off x="4684405" y="2494943"/>
            <a:ext cx="3195638" cy="2935289"/>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ight picture">
            <a:extLst>
              <a:ext uri="{FF2B5EF4-FFF2-40B4-BE49-F238E27FC236}">
                <a16:creationId xmlns:a16="http://schemas.microsoft.com/office/drawing/2014/main" id="{95A1EC3F-AA14-A6F0-DD12-3800A0081A2E}"/>
              </a:ext>
            </a:extLst>
          </p:cNvPr>
          <p:cNvSpPr>
            <a:spLocks noGrp="1"/>
          </p:cNvSpPr>
          <p:nvPr>
            <p:ph type="pic" sz="quarter" idx="17" hasCustomPrompt="1"/>
          </p:nvPr>
        </p:nvSpPr>
        <p:spPr>
          <a:xfrm>
            <a:off x="9026771" y="484406"/>
            <a:ext cx="2139614" cy="1719155"/>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19" name="Right Content">
            <a:extLst>
              <a:ext uri="{FF2B5EF4-FFF2-40B4-BE49-F238E27FC236}">
                <a16:creationId xmlns:a16="http://schemas.microsoft.com/office/drawing/2014/main" id="{2A078C54-26A2-83B7-47EA-1F3E2ABDA568}"/>
              </a:ext>
            </a:extLst>
          </p:cNvPr>
          <p:cNvSpPr>
            <a:spLocks noGrp="1"/>
          </p:cNvSpPr>
          <p:nvPr>
            <p:ph idx="1" hasCustomPrompt="1"/>
          </p:nvPr>
        </p:nvSpPr>
        <p:spPr>
          <a:xfrm>
            <a:off x="8498759" y="2494943"/>
            <a:ext cx="3195638" cy="2935289"/>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2212982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 Icon and Copy Dk Purple">
    <p:spTree>
      <p:nvGrpSpPr>
        <p:cNvPr id="1" name=""/>
        <p:cNvGrpSpPr/>
        <p:nvPr/>
      </p:nvGrpSpPr>
      <p:grpSpPr>
        <a:xfrm>
          <a:off x="0" y="0"/>
          <a:ext cx="0" cy="0"/>
          <a:chOff x="0" y="0"/>
          <a:chExt cx="0" cy="0"/>
        </a:xfrm>
      </p:grpSpPr>
      <p:sp>
        <p:nvSpPr>
          <p:cNvPr id="2" name="Sidebar background">
            <a:extLst>
              <a:ext uri="{FF2B5EF4-FFF2-40B4-BE49-F238E27FC236}">
                <a16:creationId xmlns:a16="http://schemas.microsoft.com/office/drawing/2014/main" id="{34ADCB6B-A3B3-519C-195A-F519D8A73EC5}"/>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22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194196"/>
            <a:ext cx="3629027" cy="1325563"/>
          </a:xfrm>
          <a:prstGeom prst="rect">
            <a:avLst/>
          </a:prstGeom>
        </p:spPr>
        <p:txBody>
          <a:bodyPr>
            <a:noAutofit/>
          </a:bodyPr>
          <a:lstStyle>
            <a:lvl1pPr>
              <a:lnSpc>
                <a:spcPct val="100000"/>
              </a:lnSpc>
              <a:defRPr sz="2600">
                <a:solidFill>
                  <a:schemeClr val="bg1"/>
                </a:solidFill>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bg1"/>
                </a:solidFill>
              </a:defRPr>
            </a:lvl1pPr>
            <a:lvl2pPr>
              <a:defRPr sz="2000"/>
            </a:lvl2pPr>
            <a:lvl3pPr>
              <a:defRPr sz="2000"/>
            </a:lvl3pPr>
            <a:lvl4pPr>
              <a:defRPr sz="2000"/>
            </a:lvl4pPr>
            <a:lvl5pPr>
              <a:defRPr sz="2000"/>
            </a:lvl5pPr>
          </a:lstStyle>
          <a:p>
            <a:pPr lvl="0"/>
            <a:r>
              <a:rPr lang="en-US"/>
              <a:t>Click to edit Master text style </a:t>
            </a:r>
          </a:p>
        </p:txBody>
      </p:sp>
      <p:sp>
        <p:nvSpPr>
          <p:cNvPr id="16" name="Left picture">
            <a:extLst>
              <a:ext uri="{FF2B5EF4-FFF2-40B4-BE49-F238E27FC236}">
                <a16:creationId xmlns:a16="http://schemas.microsoft.com/office/drawing/2014/main" id="{EDCFDE5D-C106-7282-B747-4F43DA01DC44}"/>
              </a:ext>
            </a:extLst>
          </p:cNvPr>
          <p:cNvSpPr>
            <a:spLocks noGrp="1"/>
          </p:cNvSpPr>
          <p:nvPr>
            <p:ph type="pic" sz="quarter" idx="16" hasCustomPrompt="1"/>
          </p:nvPr>
        </p:nvSpPr>
        <p:spPr>
          <a:xfrm>
            <a:off x="5212417" y="484406"/>
            <a:ext cx="2139614" cy="1719155"/>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12" name="Left Content">
            <a:extLst>
              <a:ext uri="{FF2B5EF4-FFF2-40B4-BE49-F238E27FC236}">
                <a16:creationId xmlns:a16="http://schemas.microsoft.com/office/drawing/2014/main" id="{F5F7B0CF-F895-2A69-A2C3-65B2D435CCA0}"/>
              </a:ext>
            </a:extLst>
          </p:cNvPr>
          <p:cNvSpPr>
            <a:spLocks noGrp="1"/>
          </p:cNvSpPr>
          <p:nvPr>
            <p:ph idx="15" hasCustomPrompt="1"/>
          </p:nvPr>
        </p:nvSpPr>
        <p:spPr>
          <a:xfrm>
            <a:off x="4684405" y="2494943"/>
            <a:ext cx="3195638" cy="2935289"/>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ight picture">
            <a:extLst>
              <a:ext uri="{FF2B5EF4-FFF2-40B4-BE49-F238E27FC236}">
                <a16:creationId xmlns:a16="http://schemas.microsoft.com/office/drawing/2014/main" id="{95A1EC3F-AA14-A6F0-DD12-3800A0081A2E}"/>
              </a:ext>
            </a:extLst>
          </p:cNvPr>
          <p:cNvSpPr>
            <a:spLocks noGrp="1"/>
          </p:cNvSpPr>
          <p:nvPr>
            <p:ph type="pic" sz="quarter" idx="17" hasCustomPrompt="1"/>
          </p:nvPr>
        </p:nvSpPr>
        <p:spPr>
          <a:xfrm>
            <a:off x="9026771" y="484406"/>
            <a:ext cx="2139614" cy="1719155"/>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19" name="Right Content">
            <a:extLst>
              <a:ext uri="{FF2B5EF4-FFF2-40B4-BE49-F238E27FC236}">
                <a16:creationId xmlns:a16="http://schemas.microsoft.com/office/drawing/2014/main" id="{2A078C54-26A2-83B7-47EA-1F3E2ABDA568}"/>
              </a:ext>
            </a:extLst>
          </p:cNvPr>
          <p:cNvSpPr>
            <a:spLocks noGrp="1"/>
          </p:cNvSpPr>
          <p:nvPr>
            <p:ph idx="1" hasCustomPrompt="1"/>
          </p:nvPr>
        </p:nvSpPr>
        <p:spPr>
          <a:xfrm>
            <a:off x="8498759" y="2494943"/>
            <a:ext cx="3195638" cy="2935289"/>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126859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7" name="Title background">
            <a:extLst>
              <a:ext uri="{FF2B5EF4-FFF2-40B4-BE49-F238E27FC236}">
                <a16:creationId xmlns:a16="http://schemas.microsoft.com/office/drawing/2014/main" id="{85BB55BE-AA29-2C76-9151-55CB21CCC655}"/>
              </a:ext>
              <a:ext uri="{C183D7F6-B498-43B3-948B-1728B52AA6E4}">
                <adec:decorative xmlns:adec="http://schemas.microsoft.com/office/drawing/2017/decorative" val="1"/>
              </a:ext>
            </a:extLst>
          </p:cNvPr>
          <p:cNvSpPr/>
          <p:nvPr userDrawn="1"/>
        </p:nvSpPr>
        <p:spPr>
          <a:xfrm rot="16200000">
            <a:off x="104023" y="680093"/>
            <a:ext cx="6071616" cy="5497810"/>
          </a:xfrm>
          <a:prstGeom prst="round2SameRect">
            <a:avLst>
              <a:gd name="adj1" fmla="val 3628"/>
              <a:gd name="adj2" fmla="val 0"/>
            </a:avLst>
          </a:prstGeom>
          <a:solidFill>
            <a:srgbClr val="F0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The Standard logo" descr="The Standard logo">
            <a:extLst>
              <a:ext uri="{FF2B5EF4-FFF2-40B4-BE49-F238E27FC236}">
                <a16:creationId xmlns:a16="http://schemas.microsoft.com/office/drawing/2014/main" id="{CE01F867-7C66-AE84-B6D0-334A4A942C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3816" y="1042416"/>
            <a:ext cx="1555996" cy="1086289"/>
          </a:xfrm>
          <a:prstGeom prst="rect">
            <a:avLst/>
          </a:prstGeom>
        </p:spPr>
      </p:pic>
      <p:sp>
        <p:nvSpPr>
          <p:cNvPr id="5" name="Title">
            <a:extLst>
              <a:ext uri="{FF2B5EF4-FFF2-40B4-BE49-F238E27FC236}">
                <a16:creationId xmlns:a16="http://schemas.microsoft.com/office/drawing/2014/main" id="{C103031D-6E5E-AFBC-BCD9-76B601AC65E9}"/>
              </a:ext>
            </a:extLst>
          </p:cNvPr>
          <p:cNvSpPr>
            <a:spLocks noGrp="1"/>
          </p:cNvSpPr>
          <p:nvPr>
            <p:ph type="title"/>
          </p:nvPr>
        </p:nvSpPr>
        <p:spPr>
          <a:xfrm>
            <a:off x="922200" y="3034002"/>
            <a:ext cx="4572000" cy="1339308"/>
          </a:xfrm>
          <a:prstGeom prst="rect">
            <a:avLst/>
          </a:prstGeom>
        </p:spPr>
        <p:txBody>
          <a:bodyPr anchor="t" anchorCtr="0">
            <a:noAutofit/>
          </a:bodyPr>
          <a:lstStyle>
            <a:lvl1pPr>
              <a:defRPr sz="4400">
                <a:solidFill>
                  <a:srgbClr val="004EA7"/>
                </a:solidFill>
              </a:defRPr>
            </a:lvl1pPr>
          </a:lstStyle>
          <a:p>
            <a:pPr algn="l"/>
            <a:r>
              <a:rPr lang="en-US" sz="4400" b="1"/>
              <a:t>Click to edit Master title style</a:t>
            </a:r>
            <a:endParaRPr lang="en-US" sz="4400" b="1" dirty="0"/>
          </a:p>
        </p:txBody>
      </p:sp>
      <p:sp>
        <p:nvSpPr>
          <p:cNvPr id="3" name="Content Placeholder 5">
            <a:extLst>
              <a:ext uri="{FF2B5EF4-FFF2-40B4-BE49-F238E27FC236}">
                <a16:creationId xmlns:a16="http://schemas.microsoft.com/office/drawing/2014/main" id="{5A409CC3-8E5E-3797-55B5-0341B2204CBD}"/>
              </a:ext>
            </a:extLst>
          </p:cNvPr>
          <p:cNvSpPr>
            <a:spLocks noGrp="1"/>
          </p:cNvSpPr>
          <p:nvPr>
            <p:ph sz="quarter" idx="15" hasCustomPrompt="1"/>
          </p:nvPr>
        </p:nvSpPr>
        <p:spPr>
          <a:xfrm>
            <a:off x="922200" y="4373310"/>
            <a:ext cx="4572000" cy="406400"/>
          </a:xfrm>
          <a:prstGeom prst="rect">
            <a:avLst/>
          </a:prstGeom>
        </p:spPr>
        <p:txBody>
          <a:bodyPr lIns="0"/>
          <a:lstStyle>
            <a:lvl1pPr marL="91440" indent="0">
              <a:buFontTx/>
              <a:buNone/>
              <a:defRPr sz="1600">
                <a:solidFill>
                  <a:schemeClr val="tx2"/>
                </a:solidFill>
              </a:defRPr>
            </a:lvl1pPr>
            <a:lvl2pPr marL="548640" indent="0">
              <a:buFontTx/>
              <a:buNone/>
              <a:defRPr sz="1600"/>
            </a:lvl2pPr>
            <a:lvl3pPr marL="1005840" indent="0">
              <a:buFontTx/>
              <a:buNone/>
              <a:defRPr sz="1600"/>
            </a:lvl3pPr>
            <a:lvl4pPr marL="1463040" indent="0">
              <a:buFontTx/>
              <a:buNone/>
              <a:defRPr sz="1600"/>
            </a:lvl4pPr>
            <a:lvl5pPr marL="1920240" indent="0">
              <a:buFontTx/>
              <a:buNone/>
              <a:defRPr sz="1600"/>
            </a:lvl5pPr>
          </a:lstStyle>
          <a:p>
            <a:pPr lvl="0"/>
            <a:r>
              <a:rPr lang="en-US" dirty="0"/>
              <a:t>Secondary line</a:t>
            </a:r>
          </a:p>
        </p:txBody>
      </p:sp>
      <p:sp>
        <p:nvSpPr>
          <p:cNvPr id="28" name="Logo cover">
            <a:extLst>
              <a:ext uri="{FF2B5EF4-FFF2-40B4-BE49-F238E27FC236}">
                <a16:creationId xmlns:a16="http://schemas.microsoft.com/office/drawing/2014/main" id="{78182FC6-258B-ACF8-C71E-CE502DCD7694}"/>
              </a:ext>
              <a:ext uri="{C183D7F6-B498-43B3-948B-1728B52AA6E4}">
                <adec:decorative xmlns:adec="http://schemas.microsoft.com/office/drawing/2017/decorative" val="1"/>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a:extLst>
              <a:ext uri="{FF2B5EF4-FFF2-40B4-BE49-F238E27FC236}">
                <a16:creationId xmlns:a16="http://schemas.microsoft.com/office/drawing/2014/main" id="{B2BB5F7D-2655-B82C-EF3A-8B90678DD920}"/>
              </a:ext>
            </a:extLst>
          </p:cNvPr>
          <p:cNvSpPr>
            <a:spLocks noGrp="1"/>
          </p:cNvSpPr>
          <p:nvPr>
            <p:ph type="pic" sz="quarter" idx="14" hasCustomPrompt="1"/>
          </p:nvPr>
        </p:nvSpPr>
        <p:spPr>
          <a:xfrm>
            <a:off x="5901340" y="393189"/>
            <a:ext cx="5907024" cy="6071616"/>
          </a:xfrm>
          <a:custGeom>
            <a:avLst/>
            <a:gdLst>
              <a:gd name="connsiteX0" fmla="*/ 449887 w 5907024"/>
              <a:gd name="connsiteY0" fmla="*/ 0 h 6071617"/>
              <a:gd name="connsiteX1" fmla="*/ 5726023 w 5907024"/>
              <a:gd name="connsiteY1" fmla="*/ 0 h 6071617"/>
              <a:gd name="connsiteX2" fmla="*/ 5745936 w 5907024"/>
              <a:gd name="connsiteY2" fmla="*/ 4020 h 6071617"/>
              <a:gd name="connsiteX3" fmla="*/ 5746567 w 5907024"/>
              <a:gd name="connsiteY3" fmla="*/ 4084 h 6071617"/>
              <a:gd name="connsiteX4" fmla="*/ 5747154 w 5907024"/>
              <a:gd name="connsiteY4" fmla="*/ 4266 h 6071617"/>
              <a:gd name="connsiteX5" fmla="*/ 5793639 w 5907024"/>
              <a:gd name="connsiteY5" fmla="*/ 13651 h 6071617"/>
              <a:gd name="connsiteX6" fmla="*/ 5886084 w 5907024"/>
              <a:gd name="connsiteY6" fmla="*/ 106096 h 6071617"/>
              <a:gd name="connsiteX7" fmla="*/ 5888679 w 5907024"/>
              <a:gd name="connsiteY7" fmla="*/ 118951 h 6071617"/>
              <a:gd name="connsiteX8" fmla="*/ 5891232 w 5907024"/>
              <a:gd name="connsiteY8" fmla="*/ 122737 h 6071617"/>
              <a:gd name="connsiteX9" fmla="*/ 5907024 w 5907024"/>
              <a:gd name="connsiteY9" fmla="*/ 200958 h 6071617"/>
              <a:gd name="connsiteX10" fmla="*/ 5907024 w 5907024"/>
              <a:gd name="connsiteY10" fmla="*/ 5870660 h 6071617"/>
              <a:gd name="connsiteX11" fmla="*/ 5891232 w 5907024"/>
              <a:gd name="connsiteY11" fmla="*/ 5948882 h 6071617"/>
              <a:gd name="connsiteX12" fmla="*/ 5888679 w 5907024"/>
              <a:gd name="connsiteY12" fmla="*/ 5952668 h 6071617"/>
              <a:gd name="connsiteX13" fmla="*/ 5886084 w 5907024"/>
              <a:gd name="connsiteY13" fmla="*/ 5965521 h 6071617"/>
              <a:gd name="connsiteX14" fmla="*/ 5793639 w 5907024"/>
              <a:gd name="connsiteY14" fmla="*/ 6057965 h 6071617"/>
              <a:gd name="connsiteX15" fmla="*/ 5747174 w 5907024"/>
              <a:gd name="connsiteY15" fmla="*/ 6067346 h 6071617"/>
              <a:gd name="connsiteX16" fmla="*/ 5746567 w 5907024"/>
              <a:gd name="connsiteY16" fmla="*/ 6067534 h 6071617"/>
              <a:gd name="connsiteX17" fmla="*/ 5745915 w 5907024"/>
              <a:gd name="connsiteY17" fmla="*/ 6067600 h 6071617"/>
              <a:gd name="connsiteX18" fmla="*/ 5726023 w 5907024"/>
              <a:gd name="connsiteY18" fmla="*/ 6071616 h 6071617"/>
              <a:gd name="connsiteX19" fmla="*/ 5706077 w 5907024"/>
              <a:gd name="connsiteY19" fmla="*/ 6071616 h 6071617"/>
              <a:gd name="connsiteX20" fmla="*/ 5706067 w 5907024"/>
              <a:gd name="connsiteY20" fmla="*/ 6071617 h 6071617"/>
              <a:gd name="connsiteX21" fmla="*/ 0 w 5907024"/>
              <a:gd name="connsiteY21" fmla="*/ 6071617 h 6071617"/>
              <a:gd name="connsiteX22" fmla="*/ 0 w 5907024"/>
              <a:gd name="connsiteY22" fmla="*/ 1 h 6071617"/>
              <a:gd name="connsiteX23" fmla="*/ 449882 w 5907024"/>
              <a:gd name="connsiteY23" fmla="*/ 1 h 607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07024" h="6071617">
                <a:moveTo>
                  <a:pt x="449887" y="0"/>
                </a:moveTo>
                <a:lnTo>
                  <a:pt x="5726023" y="0"/>
                </a:lnTo>
                <a:lnTo>
                  <a:pt x="5745936" y="4020"/>
                </a:lnTo>
                <a:lnTo>
                  <a:pt x="5746567" y="4084"/>
                </a:lnTo>
                <a:lnTo>
                  <a:pt x="5747154" y="4266"/>
                </a:lnTo>
                <a:lnTo>
                  <a:pt x="5793639" y="13651"/>
                </a:lnTo>
                <a:cubicBezTo>
                  <a:pt x="5835205" y="31232"/>
                  <a:pt x="5868503" y="64531"/>
                  <a:pt x="5886084" y="106096"/>
                </a:cubicBezTo>
                <a:lnTo>
                  <a:pt x="5888679" y="118951"/>
                </a:lnTo>
                <a:lnTo>
                  <a:pt x="5891232" y="122737"/>
                </a:lnTo>
                <a:cubicBezTo>
                  <a:pt x="5901401" y="146779"/>
                  <a:pt x="5907024" y="173212"/>
                  <a:pt x="5907024" y="200958"/>
                </a:cubicBezTo>
                <a:lnTo>
                  <a:pt x="5907024" y="5870660"/>
                </a:lnTo>
                <a:cubicBezTo>
                  <a:pt x="5907024" y="5898407"/>
                  <a:pt x="5901401" y="5924839"/>
                  <a:pt x="5891232" y="5948882"/>
                </a:cubicBezTo>
                <a:lnTo>
                  <a:pt x="5888679" y="5952668"/>
                </a:lnTo>
                <a:lnTo>
                  <a:pt x="5886084" y="5965521"/>
                </a:lnTo>
                <a:cubicBezTo>
                  <a:pt x="5868503" y="6007086"/>
                  <a:pt x="5835205" y="6040384"/>
                  <a:pt x="5793639" y="6057965"/>
                </a:cubicBezTo>
                <a:lnTo>
                  <a:pt x="5747174" y="6067346"/>
                </a:lnTo>
                <a:lnTo>
                  <a:pt x="5746567" y="6067534"/>
                </a:lnTo>
                <a:lnTo>
                  <a:pt x="5745915" y="6067600"/>
                </a:lnTo>
                <a:lnTo>
                  <a:pt x="5726023" y="6071616"/>
                </a:lnTo>
                <a:lnTo>
                  <a:pt x="5706077" y="6071616"/>
                </a:lnTo>
                <a:lnTo>
                  <a:pt x="5706067" y="6071617"/>
                </a:lnTo>
                <a:lnTo>
                  <a:pt x="0" y="6071617"/>
                </a:lnTo>
                <a:lnTo>
                  <a:pt x="0" y="1"/>
                </a:lnTo>
                <a:lnTo>
                  <a:pt x="449882" y="1"/>
                </a:lnTo>
                <a:close/>
              </a:path>
            </a:pathLst>
          </a:custGeom>
          <a:solidFill>
            <a:schemeClr val="bg1">
              <a:lumMod val="95000"/>
            </a:schemeClr>
          </a:solidFill>
        </p:spPr>
        <p:txBody>
          <a:bodyPr wrap="square">
            <a:noAutofit/>
          </a:bodyPr>
          <a:lstStyle/>
          <a:p>
            <a:r>
              <a:rPr lang="en-US" dirty="0"/>
              <a:t>Click to add an image from a file.</a:t>
            </a:r>
          </a:p>
        </p:txBody>
      </p:sp>
    </p:spTree>
    <p:extLst>
      <p:ext uri="{BB962C8B-B14F-4D97-AF65-F5344CB8AC3E}">
        <p14:creationId xmlns:p14="http://schemas.microsoft.com/office/powerpoint/2010/main" val="1907366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bar Icon Boxes Blue Graphics">
    <p:spTree>
      <p:nvGrpSpPr>
        <p:cNvPr id="1" name=""/>
        <p:cNvGrpSpPr/>
        <p:nvPr/>
      </p:nvGrpSpPr>
      <p:grpSpPr>
        <a:xfrm>
          <a:off x="0" y="0"/>
          <a:ext cx="0" cy="0"/>
          <a:chOff x="0" y="0"/>
          <a:chExt cx="0" cy="0"/>
        </a:xfrm>
      </p:grpSpPr>
      <p:sp>
        <p:nvSpPr>
          <p:cNvPr id="6" name="Sidebar background">
            <a:extLst>
              <a:ext uri="{FF2B5EF4-FFF2-40B4-BE49-F238E27FC236}">
                <a16:creationId xmlns:a16="http://schemas.microsoft.com/office/drawing/2014/main" id="{5A7835A1-E476-5C43-B46C-B85D1C56157C}"/>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Picture Placeholder 10">
            <a:extLst>
              <a:ext uri="{FF2B5EF4-FFF2-40B4-BE49-F238E27FC236}">
                <a16:creationId xmlns:a16="http://schemas.microsoft.com/office/drawing/2014/main" id="{E3DF9E7E-DE2E-91E4-523B-A4B4F0DA8B92}"/>
              </a:ext>
            </a:extLst>
          </p:cNvPr>
          <p:cNvSpPr>
            <a:spLocks noGrp="1"/>
          </p:cNvSpPr>
          <p:nvPr>
            <p:ph type="pic" sz="quarter" idx="16" hasCustomPrompt="1"/>
          </p:nvPr>
        </p:nvSpPr>
        <p:spPr>
          <a:xfrm>
            <a:off x="895192" y="484406"/>
            <a:ext cx="2139614" cy="1719155"/>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2494943"/>
            <a:ext cx="3629027" cy="1325563"/>
          </a:xfrm>
          <a:prstGeom prst="rect">
            <a:avLst/>
          </a:prstGeom>
        </p:spPr>
        <p:txBody>
          <a:bodyPr>
            <a:noAutofit/>
          </a:bodyPr>
          <a:lstStyle>
            <a:lvl1pPr>
              <a:lnSpc>
                <a:spcPct val="100000"/>
              </a:lnSpc>
              <a:defRPr sz="2600">
                <a:solidFill>
                  <a:schemeClr val="bg1"/>
                </a:solidFill>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3922638"/>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3838795"/>
            <a:ext cx="2889500" cy="1774995"/>
          </a:xfrm>
          <a:prstGeom prst="rect">
            <a:avLst/>
          </a:prstGeom>
        </p:spPr>
        <p:txBody>
          <a:bodyPr>
            <a:noAutofit/>
          </a:bodyPr>
          <a:lstStyle>
            <a:lvl1pPr marL="0" indent="0">
              <a:buNone/>
              <a:defRPr sz="1800">
                <a:solidFill>
                  <a:schemeClr val="bg1"/>
                </a:solidFill>
              </a:defRPr>
            </a:lvl1pPr>
            <a:lvl2pPr>
              <a:defRPr sz="2000"/>
            </a:lvl2pPr>
            <a:lvl3pPr>
              <a:defRPr sz="2000"/>
            </a:lvl3pPr>
            <a:lvl4pPr>
              <a:defRPr sz="2000"/>
            </a:lvl4pPr>
            <a:lvl5pPr>
              <a:defRPr sz="2000"/>
            </a:lvl5pPr>
          </a:lstStyle>
          <a:p>
            <a:pPr lvl="0"/>
            <a:r>
              <a:rPr lang="en-US"/>
              <a:t>Click to edit Master text style </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78159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bar Icon Boxes Dk Purple Graphics">
    <p:spTree>
      <p:nvGrpSpPr>
        <p:cNvPr id="1" name=""/>
        <p:cNvGrpSpPr/>
        <p:nvPr/>
      </p:nvGrpSpPr>
      <p:grpSpPr>
        <a:xfrm>
          <a:off x="0" y="0"/>
          <a:ext cx="0" cy="0"/>
          <a:chOff x="0" y="0"/>
          <a:chExt cx="0" cy="0"/>
        </a:xfrm>
      </p:grpSpPr>
      <p:sp>
        <p:nvSpPr>
          <p:cNvPr id="2" name="Sidebar background">
            <a:extLst>
              <a:ext uri="{FF2B5EF4-FFF2-40B4-BE49-F238E27FC236}">
                <a16:creationId xmlns:a16="http://schemas.microsoft.com/office/drawing/2014/main" id="{6C27467A-9A1B-A41C-04CA-57D6B828515F}"/>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22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10">
            <a:extLst>
              <a:ext uri="{FF2B5EF4-FFF2-40B4-BE49-F238E27FC236}">
                <a16:creationId xmlns:a16="http://schemas.microsoft.com/office/drawing/2014/main" id="{B8D23594-4ACC-2727-8765-AE3A36C10D0D}"/>
              </a:ext>
            </a:extLst>
          </p:cNvPr>
          <p:cNvSpPr>
            <a:spLocks noGrp="1"/>
          </p:cNvSpPr>
          <p:nvPr>
            <p:ph type="pic" sz="quarter" idx="16" hasCustomPrompt="1"/>
          </p:nvPr>
        </p:nvSpPr>
        <p:spPr>
          <a:xfrm>
            <a:off x="895192" y="484406"/>
            <a:ext cx="2139614" cy="1719155"/>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2494943"/>
            <a:ext cx="3629027" cy="1325563"/>
          </a:xfrm>
          <a:prstGeom prst="rect">
            <a:avLst/>
          </a:prstGeom>
        </p:spPr>
        <p:txBody>
          <a:bodyPr>
            <a:noAutofit/>
          </a:bodyPr>
          <a:lstStyle>
            <a:lvl1pPr>
              <a:lnSpc>
                <a:spcPct val="100000"/>
              </a:lnSpc>
              <a:defRPr sz="2600">
                <a:solidFill>
                  <a:schemeClr val="bg1"/>
                </a:solidFill>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3922638"/>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3838795"/>
            <a:ext cx="2889500" cy="1774995"/>
          </a:xfrm>
          <a:prstGeom prst="rect">
            <a:avLst/>
          </a:prstGeom>
        </p:spPr>
        <p:txBody>
          <a:bodyPr>
            <a:noAutofit/>
          </a:bodyPr>
          <a:lstStyle>
            <a:lvl1pPr marL="0" indent="0">
              <a:buNone/>
              <a:defRPr sz="1800">
                <a:solidFill>
                  <a:schemeClr val="bg1"/>
                </a:solidFill>
              </a:defRPr>
            </a:lvl1pPr>
            <a:lvl2pPr>
              <a:defRPr sz="2000"/>
            </a:lvl2pPr>
            <a:lvl3pPr>
              <a:defRPr sz="2000"/>
            </a:lvl3pPr>
            <a:lvl4pPr>
              <a:defRPr sz="2000"/>
            </a:lvl4pPr>
            <a:lvl5pPr>
              <a:defRPr sz="2000"/>
            </a:lvl5pPr>
          </a:lstStyle>
          <a:p>
            <a:pPr lvl="0"/>
            <a:r>
              <a:rPr lang="en-US"/>
              <a:t>Click to edit Master text style </a:t>
            </a:r>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627042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bar Icon Headline Copy Blue">
    <p:spTree>
      <p:nvGrpSpPr>
        <p:cNvPr id="1" name=""/>
        <p:cNvGrpSpPr/>
        <p:nvPr/>
      </p:nvGrpSpPr>
      <p:grpSpPr>
        <a:xfrm>
          <a:off x="0" y="0"/>
          <a:ext cx="0" cy="0"/>
          <a:chOff x="0" y="0"/>
          <a:chExt cx="0" cy="0"/>
        </a:xfrm>
      </p:grpSpPr>
      <p:sp>
        <p:nvSpPr>
          <p:cNvPr id="6" name="Sidebar background">
            <a:extLst>
              <a:ext uri="{FF2B5EF4-FFF2-40B4-BE49-F238E27FC236}">
                <a16:creationId xmlns:a16="http://schemas.microsoft.com/office/drawing/2014/main" id="{5A7835A1-E476-5C43-B46C-B85D1C56157C}"/>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Picture Placeholder 10">
            <a:extLst>
              <a:ext uri="{FF2B5EF4-FFF2-40B4-BE49-F238E27FC236}">
                <a16:creationId xmlns:a16="http://schemas.microsoft.com/office/drawing/2014/main" id="{6D172662-D1EE-202D-BBFE-48D8E63404AB}"/>
              </a:ext>
            </a:extLst>
          </p:cNvPr>
          <p:cNvSpPr>
            <a:spLocks noGrp="1"/>
          </p:cNvSpPr>
          <p:nvPr>
            <p:ph type="pic" sz="quarter" idx="16" hasCustomPrompt="1"/>
          </p:nvPr>
        </p:nvSpPr>
        <p:spPr>
          <a:xfrm>
            <a:off x="895192" y="484406"/>
            <a:ext cx="2139614" cy="1719155"/>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2494943"/>
            <a:ext cx="3629027" cy="1325563"/>
          </a:xfrm>
          <a:prstGeom prst="rect">
            <a:avLst/>
          </a:prstGeom>
        </p:spPr>
        <p:txBody>
          <a:bodyPr>
            <a:noAutofit/>
          </a:bodyPr>
          <a:lstStyle>
            <a:lvl1pPr>
              <a:lnSpc>
                <a:spcPct val="100000"/>
              </a:lnSpc>
              <a:defRPr sz="2600">
                <a:solidFill>
                  <a:schemeClr val="bg1"/>
                </a:solidFill>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3922638"/>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3838795"/>
            <a:ext cx="2889500" cy="1774995"/>
          </a:xfrm>
          <a:prstGeom prst="rect">
            <a:avLst/>
          </a:prstGeom>
        </p:spPr>
        <p:txBody>
          <a:bodyPr>
            <a:noAutofit/>
          </a:bodyPr>
          <a:lstStyle>
            <a:lvl1pPr marL="0" indent="0">
              <a:buNone/>
              <a:defRPr sz="1800">
                <a:solidFill>
                  <a:schemeClr val="bg1"/>
                </a:solidFill>
              </a:defRPr>
            </a:lvl1pPr>
            <a:lvl2pPr>
              <a:defRPr sz="2000"/>
            </a:lvl2pPr>
            <a:lvl3pPr>
              <a:defRPr sz="2000"/>
            </a:lvl3pPr>
            <a:lvl4pPr>
              <a:defRPr sz="2000"/>
            </a:lvl4pPr>
            <a:lvl5pPr>
              <a:defRPr sz="2000"/>
            </a:lvl5pPr>
          </a:lstStyle>
          <a:p>
            <a:pPr lvl="0"/>
            <a:r>
              <a:rPr lang="en-US"/>
              <a:t>Click to edit Master text style </a:t>
            </a:r>
          </a:p>
        </p:txBody>
      </p:sp>
      <p:sp>
        <p:nvSpPr>
          <p:cNvPr id="10" name="Title">
            <a:extLst>
              <a:ext uri="{FF2B5EF4-FFF2-40B4-BE49-F238E27FC236}">
                <a16:creationId xmlns:a16="http://schemas.microsoft.com/office/drawing/2014/main" id="{9A8DAD22-CFC6-0959-EBBF-B6273AE64011}"/>
              </a:ext>
            </a:extLst>
          </p:cNvPr>
          <p:cNvSpPr>
            <a:spLocks noGrp="1"/>
          </p:cNvSpPr>
          <p:nvPr>
            <p:ph sz="quarter" idx="17"/>
          </p:nvPr>
        </p:nvSpPr>
        <p:spPr>
          <a:xfrm>
            <a:off x="4583113" y="450850"/>
            <a:ext cx="7112000" cy="476250"/>
          </a:xfrm>
          <a:prstGeom prst="rect">
            <a:avLst/>
          </a:prstGeom>
        </p:spPr>
        <p:txBody>
          <a:bodyPr lIns="0" anchor="ctr" anchorCtr="0"/>
          <a:lstStyle>
            <a:lvl1pPr marL="91440" indent="0">
              <a:buFontTx/>
              <a:buNone/>
              <a:defRPr sz="2800" b="1"/>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2" name="Subhead">
            <a:extLst>
              <a:ext uri="{FF2B5EF4-FFF2-40B4-BE49-F238E27FC236}">
                <a16:creationId xmlns:a16="http://schemas.microsoft.com/office/drawing/2014/main" id="{A62B881D-6A58-F8D8-11A7-84AF5316D1F2}"/>
              </a:ext>
            </a:extLst>
          </p:cNvPr>
          <p:cNvSpPr>
            <a:spLocks noGrp="1"/>
          </p:cNvSpPr>
          <p:nvPr>
            <p:ph type="body" sz="quarter" idx="15" hasCustomPrompt="1"/>
          </p:nvPr>
        </p:nvSpPr>
        <p:spPr>
          <a:xfrm>
            <a:off x="4582847" y="1058289"/>
            <a:ext cx="7111551"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8" name="Content">
            <a:extLst>
              <a:ext uri="{FF2B5EF4-FFF2-40B4-BE49-F238E27FC236}">
                <a16:creationId xmlns:a16="http://schemas.microsoft.com/office/drawing/2014/main" id="{AD8ED173-3AA5-CE3A-BB76-2C0C7742AF11}"/>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2658055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 Icon Headline Copy Dk Purple">
    <p:spTree>
      <p:nvGrpSpPr>
        <p:cNvPr id="1" name=""/>
        <p:cNvGrpSpPr/>
        <p:nvPr/>
      </p:nvGrpSpPr>
      <p:grpSpPr>
        <a:xfrm>
          <a:off x="0" y="0"/>
          <a:ext cx="0" cy="0"/>
          <a:chOff x="0" y="0"/>
          <a:chExt cx="0" cy="0"/>
        </a:xfrm>
      </p:grpSpPr>
      <p:sp>
        <p:nvSpPr>
          <p:cNvPr id="2" name="Sidebar background">
            <a:extLst>
              <a:ext uri="{FF2B5EF4-FFF2-40B4-BE49-F238E27FC236}">
                <a16:creationId xmlns:a16="http://schemas.microsoft.com/office/drawing/2014/main" id="{6C27467A-9A1B-A41C-04CA-57D6B828515F}"/>
              </a:ext>
              <a:ext uri="{C183D7F6-B498-43B3-948B-1728B52AA6E4}">
                <adec:decorative xmlns:adec="http://schemas.microsoft.com/office/drawing/2017/decorative" val="1"/>
              </a:ext>
            </a:extLst>
          </p:cNvPr>
          <p:cNvSpPr/>
          <p:nvPr userDrawn="1"/>
        </p:nvSpPr>
        <p:spPr>
          <a:xfrm>
            <a:off x="0" y="0"/>
            <a:ext cx="4197927" cy="6858000"/>
          </a:xfrm>
          <a:prstGeom prst="roundRect">
            <a:avLst>
              <a:gd name="adj" fmla="val 0"/>
            </a:avLst>
          </a:prstGeom>
          <a:solidFill>
            <a:srgbClr val="22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0">
            <a:extLst>
              <a:ext uri="{FF2B5EF4-FFF2-40B4-BE49-F238E27FC236}">
                <a16:creationId xmlns:a16="http://schemas.microsoft.com/office/drawing/2014/main" id="{892348DD-7A73-7FD6-0C49-A153D1AECF51}"/>
              </a:ext>
            </a:extLst>
          </p:cNvPr>
          <p:cNvSpPr>
            <a:spLocks noGrp="1"/>
          </p:cNvSpPr>
          <p:nvPr>
            <p:ph type="pic" sz="quarter" idx="16" hasCustomPrompt="1"/>
          </p:nvPr>
        </p:nvSpPr>
        <p:spPr>
          <a:xfrm>
            <a:off x="895192" y="484406"/>
            <a:ext cx="2139614" cy="1719155"/>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7" name="Sidebar Title">
            <a:extLst>
              <a:ext uri="{FF2B5EF4-FFF2-40B4-BE49-F238E27FC236}">
                <a16:creationId xmlns:a16="http://schemas.microsoft.com/office/drawing/2014/main" id="{C758AA3A-6143-B012-91F2-8AABBEA8E277}"/>
              </a:ext>
            </a:extLst>
          </p:cNvPr>
          <p:cNvSpPr>
            <a:spLocks noGrp="1"/>
          </p:cNvSpPr>
          <p:nvPr>
            <p:ph type="title"/>
          </p:nvPr>
        </p:nvSpPr>
        <p:spPr>
          <a:xfrm>
            <a:off x="384920" y="2494943"/>
            <a:ext cx="3629027" cy="1325563"/>
          </a:xfrm>
          <a:prstGeom prst="rect">
            <a:avLst/>
          </a:prstGeom>
        </p:spPr>
        <p:txBody>
          <a:bodyPr>
            <a:noAutofit/>
          </a:bodyPr>
          <a:lstStyle>
            <a:lvl1pPr>
              <a:lnSpc>
                <a:spcPct val="100000"/>
              </a:lnSpc>
              <a:defRPr sz="2600">
                <a:solidFill>
                  <a:schemeClr val="bg1"/>
                </a:solidFill>
              </a:defRPr>
            </a:lvl1pPr>
          </a:lstStyle>
          <a:p>
            <a:pPr>
              <a:spcAft>
                <a:spcPts val="1000"/>
              </a:spcAft>
            </a:pPr>
            <a:r>
              <a:rPr lang="en-US" sz="2600" b="1">
                <a:solidFill>
                  <a:schemeClr val="bg1"/>
                </a:solidFill>
              </a:rPr>
              <a:t>Click to edit Master title style</a:t>
            </a:r>
            <a:endParaRPr lang="en-US" sz="2600" b="1" dirty="0">
              <a:solidFill>
                <a:schemeClr val="bg1"/>
              </a:solidFill>
            </a:endParaRPr>
          </a:p>
        </p:txBody>
      </p:sp>
      <p:cxnSp>
        <p:nvCxnSpPr>
          <p:cNvPr id="9" name="Sidebar line">
            <a:extLst>
              <a:ext uri="{FF2B5EF4-FFF2-40B4-BE49-F238E27FC236}">
                <a16:creationId xmlns:a16="http://schemas.microsoft.com/office/drawing/2014/main" id="{C012C173-1F85-0C20-31CA-9EEB1E6CFAD1}"/>
              </a:ext>
              <a:ext uri="{C183D7F6-B498-43B3-948B-1728B52AA6E4}">
                <adec:decorative xmlns:adec="http://schemas.microsoft.com/office/drawing/2017/decorative" val="1"/>
              </a:ext>
            </a:extLst>
          </p:cNvPr>
          <p:cNvCxnSpPr>
            <a:cxnSpLocks/>
          </p:cNvCxnSpPr>
          <p:nvPr userDrawn="1"/>
        </p:nvCxnSpPr>
        <p:spPr>
          <a:xfrm>
            <a:off x="497603" y="3922638"/>
            <a:ext cx="0" cy="14923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Sidebar Text">
            <a:extLst>
              <a:ext uri="{FF2B5EF4-FFF2-40B4-BE49-F238E27FC236}">
                <a16:creationId xmlns:a16="http://schemas.microsoft.com/office/drawing/2014/main" id="{5878B49C-ED92-AE59-85FA-5C2FC0E0527E}"/>
              </a:ext>
            </a:extLst>
          </p:cNvPr>
          <p:cNvSpPr>
            <a:spLocks noGrp="1"/>
          </p:cNvSpPr>
          <p:nvPr>
            <p:ph type="body" sz="quarter" idx="14" hasCustomPrompt="1"/>
          </p:nvPr>
        </p:nvSpPr>
        <p:spPr>
          <a:xfrm>
            <a:off x="612648" y="3838795"/>
            <a:ext cx="2889500" cy="1774995"/>
          </a:xfrm>
          <a:prstGeom prst="rect">
            <a:avLst/>
          </a:prstGeom>
        </p:spPr>
        <p:txBody>
          <a:bodyPr>
            <a:noAutofit/>
          </a:bodyPr>
          <a:lstStyle>
            <a:lvl1pPr marL="0" indent="0">
              <a:buNone/>
              <a:defRPr sz="1800">
                <a:solidFill>
                  <a:schemeClr val="bg1"/>
                </a:solidFill>
              </a:defRPr>
            </a:lvl1pPr>
            <a:lvl2pPr>
              <a:defRPr sz="2000"/>
            </a:lvl2pPr>
            <a:lvl3pPr>
              <a:defRPr sz="2000"/>
            </a:lvl3pPr>
            <a:lvl4pPr>
              <a:defRPr sz="2000"/>
            </a:lvl4pPr>
            <a:lvl5pPr>
              <a:defRPr sz="2000"/>
            </a:lvl5pPr>
          </a:lstStyle>
          <a:p>
            <a:pPr lvl="0"/>
            <a:r>
              <a:rPr lang="en-US"/>
              <a:t>Click to edit Master text style </a:t>
            </a:r>
          </a:p>
        </p:txBody>
      </p:sp>
      <p:sp>
        <p:nvSpPr>
          <p:cNvPr id="10" name="Title">
            <a:extLst>
              <a:ext uri="{FF2B5EF4-FFF2-40B4-BE49-F238E27FC236}">
                <a16:creationId xmlns:a16="http://schemas.microsoft.com/office/drawing/2014/main" id="{E5568B1E-1292-D764-5149-15F630168FD0}"/>
              </a:ext>
            </a:extLst>
          </p:cNvPr>
          <p:cNvSpPr>
            <a:spLocks noGrp="1"/>
          </p:cNvSpPr>
          <p:nvPr>
            <p:ph sz="quarter" idx="17"/>
          </p:nvPr>
        </p:nvSpPr>
        <p:spPr>
          <a:xfrm>
            <a:off x="4583113" y="450850"/>
            <a:ext cx="7112000" cy="476250"/>
          </a:xfrm>
          <a:prstGeom prst="rect">
            <a:avLst/>
          </a:prstGeom>
        </p:spPr>
        <p:txBody>
          <a:bodyPr lIns="0" anchor="ctr" anchorCtr="0"/>
          <a:lstStyle>
            <a:lvl1pPr marL="91440" indent="0">
              <a:buFontTx/>
              <a:buNone/>
              <a:defRPr sz="2800" b="1"/>
            </a:lvl1pPr>
            <a:lvl2pPr marL="548640" indent="0">
              <a:buFontTx/>
              <a:buNone/>
              <a:defRPr sz="2800" b="1"/>
            </a:lvl2pPr>
            <a:lvl3pPr marL="1005840" indent="0">
              <a:buFontTx/>
              <a:buNone/>
              <a:defRPr sz="2800" b="1"/>
            </a:lvl3pPr>
            <a:lvl4pPr marL="1463040" indent="0">
              <a:buFontTx/>
              <a:buNone/>
              <a:defRPr sz="2800" b="1"/>
            </a:lvl4pPr>
            <a:lvl5pPr marL="1920240" indent="0">
              <a:buFontTx/>
              <a:buNone/>
              <a:defRPr sz="2800" b="1"/>
            </a:lvl5pPr>
          </a:lstStyle>
          <a:p>
            <a:pPr lvl="0"/>
            <a:r>
              <a:rPr lang="en-US"/>
              <a:t>Click to edit Master text styles</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bg1"/>
                </a:solidFill>
              </a:defRPr>
            </a:lvl1pPr>
          </a:lstStyle>
          <a:p>
            <a:pPr>
              <a:defRPr/>
            </a:pPr>
            <a:fld id="{73EF3F73-D8BE-1D4F-8F0C-03C5EC803F68}" type="slidenum">
              <a:rPr lang="en-US" smtClean="0"/>
              <a:pPr>
                <a:defRPr/>
              </a:pPr>
              <a:t>‹#›</a:t>
            </a:fld>
            <a:endParaRPr lang="en-US" dirty="0"/>
          </a:p>
        </p:txBody>
      </p:sp>
      <p:sp>
        <p:nvSpPr>
          <p:cNvPr id="6" name="Subhead">
            <a:extLst>
              <a:ext uri="{FF2B5EF4-FFF2-40B4-BE49-F238E27FC236}">
                <a16:creationId xmlns:a16="http://schemas.microsoft.com/office/drawing/2014/main" id="{5620A823-7D98-9A02-DFCF-2B716D447167}"/>
              </a:ext>
            </a:extLst>
          </p:cNvPr>
          <p:cNvSpPr>
            <a:spLocks noGrp="1"/>
          </p:cNvSpPr>
          <p:nvPr>
            <p:ph type="body" sz="quarter" idx="15" hasCustomPrompt="1"/>
          </p:nvPr>
        </p:nvSpPr>
        <p:spPr>
          <a:xfrm>
            <a:off x="4582847" y="1058289"/>
            <a:ext cx="7111551"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8" name="Content">
            <a:extLst>
              <a:ext uri="{FF2B5EF4-FFF2-40B4-BE49-F238E27FC236}">
                <a16:creationId xmlns:a16="http://schemas.microsoft.com/office/drawing/2014/main" id="{AE777F4B-22FC-4703-6123-F8705641A4F9}"/>
              </a:ext>
            </a:extLst>
          </p:cNvPr>
          <p:cNvSpPr>
            <a:spLocks noGrp="1"/>
          </p:cNvSpPr>
          <p:nvPr>
            <p:ph idx="1" hasCustomPrompt="1"/>
          </p:nvPr>
        </p:nvSpPr>
        <p:spPr>
          <a:xfrm>
            <a:off x="4582846" y="1889938"/>
            <a:ext cx="7111551" cy="3914775"/>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marL="1143000" indent="-137160">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bg1"/>
                </a:solidFill>
              </a:defRPr>
            </a:lvl1pPr>
          </a:lstStyle>
          <a:p>
            <a:pPr>
              <a:defRPr/>
            </a:pPr>
            <a:endParaRPr lang="en-US" dirty="0"/>
          </a:p>
        </p:txBody>
      </p:sp>
    </p:spTree>
    <p:extLst>
      <p:ext uri="{BB962C8B-B14F-4D97-AF65-F5344CB8AC3E}">
        <p14:creationId xmlns:p14="http://schemas.microsoft.com/office/powerpoint/2010/main" val="2863175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bar Photo">
    <p:spTree>
      <p:nvGrpSpPr>
        <p:cNvPr id="1" name=""/>
        <p:cNvGrpSpPr/>
        <p:nvPr/>
      </p:nvGrpSpPr>
      <p:grpSpPr>
        <a:xfrm>
          <a:off x="0" y="0"/>
          <a:ext cx="0" cy="0"/>
          <a:chOff x="0" y="0"/>
          <a:chExt cx="0" cy="0"/>
        </a:xfrm>
      </p:grpSpPr>
      <p:sp>
        <p:nvSpPr>
          <p:cNvPr id="2" name="Sidebar title">
            <a:extLst>
              <a:ext uri="{FF2B5EF4-FFF2-40B4-BE49-F238E27FC236}">
                <a16:creationId xmlns:a16="http://schemas.microsoft.com/office/drawing/2014/main" id="{714163A6-334F-E651-2CF7-8A55F11CEFF1}"/>
              </a:ext>
            </a:extLst>
          </p:cNvPr>
          <p:cNvSpPr>
            <a:spLocks noGrp="1"/>
          </p:cNvSpPr>
          <p:nvPr>
            <p:ph type="title"/>
          </p:nvPr>
        </p:nvSpPr>
        <p:spPr>
          <a:xfrm>
            <a:off x="310896" y="296328"/>
            <a:ext cx="3626622" cy="1325563"/>
          </a:xfrm>
          <a:prstGeom prst="rect">
            <a:avLst/>
          </a:prstGeom>
        </p:spPr>
        <p:txBody>
          <a:bodyPr/>
          <a:lstStyle>
            <a:lvl1pPr>
              <a:defRPr>
                <a:solidFill>
                  <a:schemeClr val="tx2"/>
                </a:solidFill>
              </a:defRPr>
            </a:lvl1pPr>
          </a:lstStyle>
          <a:p>
            <a:r>
              <a:rPr lang="en-US"/>
              <a:t>Click to edit Master title style</a:t>
            </a:r>
            <a:endParaRPr lang="en-US" dirty="0"/>
          </a:p>
        </p:txBody>
      </p:sp>
      <p:cxnSp>
        <p:nvCxnSpPr>
          <p:cNvPr id="11" name="Sidebar line">
            <a:extLst>
              <a:ext uri="{FF2B5EF4-FFF2-40B4-BE49-F238E27FC236}">
                <a16:creationId xmlns:a16="http://schemas.microsoft.com/office/drawing/2014/main" id="{F33550D6-941F-9175-8C81-4FCC82C60B28}"/>
              </a:ext>
              <a:ext uri="{C183D7F6-B498-43B3-948B-1728B52AA6E4}">
                <adec:decorative xmlns:adec="http://schemas.microsoft.com/office/drawing/2017/decorative" val="1"/>
              </a:ext>
            </a:extLst>
          </p:cNvPr>
          <p:cNvCxnSpPr>
            <a:cxnSpLocks/>
          </p:cNvCxnSpPr>
          <p:nvPr userDrawn="1"/>
        </p:nvCxnSpPr>
        <p:spPr>
          <a:xfrm>
            <a:off x="497603" y="1621891"/>
            <a:ext cx="0" cy="149237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idebar Text">
            <a:extLst>
              <a:ext uri="{FF2B5EF4-FFF2-40B4-BE49-F238E27FC236}">
                <a16:creationId xmlns:a16="http://schemas.microsoft.com/office/drawing/2014/main" id="{6729BBF3-871D-AF25-6237-93FD5AFDF65B}"/>
              </a:ext>
            </a:extLst>
          </p:cNvPr>
          <p:cNvSpPr>
            <a:spLocks noGrp="1"/>
          </p:cNvSpPr>
          <p:nvPr>
            <p:ph type="body" sz="quarter" idx="14" hasCustomPrompt="1"/>
          </p:nvPr>
        </p:nvSpPr>
        <p:spPr>
          <a:xfrm>
            <a:off x="612648" y="1538048"/>
            <a:ext cx="2889500" cy="1774995"/>
          </a:xfrm>
          <a:prstGeom prst="rect">
            <a:avLst/>
          </a:prstGeom>
        </p:spPr>
        <p:txBody>
          <a:bodyPr>
            <a:noAutofit/>
          </a:bodyPr>
          <a:lstStyle>
            <a:lvl1pPr marL="0" indent="0">
              <a:buNone/>
              <a:defRPr sz="1800">
                <a:solidFill>
                  <a:schemeClr val="tx1"/>
                </a:solidFill>
              </a:defRPr>
            </a:lvl1pPr>
            <a:lvl2pPr>
              <a:defRPr sz="2000"/>
            </a:lvl2pPr>
            <a:lvl3pPr>
              <a:defRPr sz="2000"/>
            </a:lvl3pPr>
            <a:lvl4pPr>
              <a:defRPr sz="2000"/>
            </a:lvl4pPr>
            <a:lvl5pPr>
              <a:defRPr sz="2000"/>
            </a:lvl5pPr>
          </a:lstStyle>
          <a:p>
            <a:pPr lvl="0"/>
            <a:r>
              <a:rPr lang="en-US"/>
              <a:t>Click to edit Master text style </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tx1"/>
                </a:solidFill>
              </a:defRPr>
            </a:lvl1pPr>
          </a:lstStyle>
          <a:p>
            <a:pPr>
              <a:defRPr/>
            </a:pPr>
            <a:fld id="{73EF3F73-D8BE-1D4F-8F0C-03C5EC803F68}" type="slidenum">
              <a:rPr lang="en-US" smtClean="0"/>
              <a:pPr>
                <a:defRPr/>
              </a:pPr>
              <a:t>‹#›</a:t>
            </a:fld>
            <a:endParaRPr lang="en-US" dirty="0"/>
          </a:p>
        </p:txBody>
      </p:sp>
      <p:sp>
        <p:nvSpPr>
          <p:cNvPr id="14" name="Picture Placeholder 13">
            <a:extLst>
              <a:ext uri="{FF2B5EF4-FFF2-40B4-BE49-F238E27FC236}">
                <a16:creationId xmlns:a16="http://schemas.microsoft.com/office/drawing/2014/main" id="{AAAC4A3C-CE21-3EDB-4BD3-9A586878CE02}"/>
              </a:ext>
            </a:extLst>
          </p:cNvPr>
          <p:cNvSpPr>
            <a:spLocks noGrp="1"/>
          </p:cNvSpPr>
          <p:nvPr>
            <p:ph type="pic" sz="quarter" idx="15"/>
          </p:nvPr>
        </p:nvSpPr>
        <p:spPr>
          <a:xfrm>
            <a:off x="4194175" y="0"/>
            <a:ext cx="7997825" cy="6858000"/>
          </a:xfrm>
          <a:prstGeom prst="rect">
            <a:avLst/>
          </a:prstGeom>
          <a:solidFill>
            <a:schemeClr val="bg1">
              <a:lumMod val="95000"/>
            </a:schemeClr>
          </a:solidFill>
        </p:spPr>
        <p:txBody>
          <a:bodyPr/>
          <a:lstStyle/>
          <a:p>
            <a:r>
              <a:rPr lang="en-US" dirty="0"/>
              <a:t>Click icon to add picture</a:t>
            </a:r>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tx1"/>
                </a:solidFill>
              </a:defRPr>
            </a:lvl1pPr>
          </a:lstStyle>
          <a:p>
            <a:pPr>
              <a:defRPr/>
            </a:pPr>
            <a:endParaRPr lang="en-US" dirty="0"/>
          </a:p>
        </p:txBody>
      </p:sp>
      <p:pic>
        <p:nvPicPr>
          <p:cNvPr id="8" name="The Standard Logo" descr="The Standard logo">
            <a:extLst>
              <a:ext uri="{FF2B5EF4-FFF2-40B4-BE49-F238E27FC236}">
                <a16:creationId xmlns:a16="http://schemas.microsoft.com/office/drawing/2014/main" id="{E5A085DD-FFED-9E45-BEB5-D2AD102974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50660" y="5944701"/>
            <a:ext cx="987737" cy="689570"/>
          </a:xfrm>
          <a:prstGeom prst="rect">
            <a:avLst/>
          </a:prstGeom>
        </p:spPr>
      </p:pic>
    </p:spTree>
    <p:extLst>
      <p:ext uri="{BB962C8B-B14F-4D97-AF65-F5344CB8AC3E}">
        <p14:creationId xmlns:p14="http://schemas.microsoft.com/office/powerpoint/2010/main" val="3262870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debar Stats Photo">
    <p:spTree>
      <p:nvGrpSpPr>
        <p:cNvPr id="1" name=""/>
        <p:cNvGrpSpPr/>
        <p:nvPr/>
      </p:nvGrpSpPr>
      <p:grpSpPr>
        <a:xfrm>
          <a:off x="0" y="0"/>
          <a:ext cx="0" cy="0"/>
          <a:chOff x="0" y="0"/>
          <a:chExt cx="0" cy="0"/>
        </a:xfrm>
      </p:grpSpPr>
      <p:sp>
        <p:nvSpPr>
          <p:cNvPr id="7" name="Stat 1">
            <a:extLst>
              <a:ext uri="{FF2B5EF4-FFF2-40B4-BE49-F238E27FC236}">
                <a16:creationId xmlns:a16="http://schemas.microsoft.com/office/drawing/2014/main" id="{864BE139-AC8A-7833-C02C-D34337E4259A}"/>
              </a:ext>
            </a:extLst>
          </p:cNvPr>
          <p:cNvSpPr>
            <a:spLocks noGrp="1"/>
          </p:cNvSpPr>
          <p:nvPr>
            <p:ph type="body" sz="quarter" idx="14" hasCustomPrompt="1"/>
          </p:nvPr>
        </p:nvSpPr>
        <p:spPr>
          <a:xfrm>
            <a:off x="612648" y="311133"/>
            <a:ext cx="2889500" cy="749937"/>
          </a:xfrm>
          <a:prstGeom prst="rect">
            <a:avLst/>
          </a:prstGeom>
        </p:spPr>
        <p:txBody>
          <a:bodyPr anchor="ctr" anchorCtr="0">
            <a:noAutofit/>
          </a:bodyPr>
          <a:lstStyle>
            <a:lvl1pPr marL="0" indent="0">
              <a:buNone/>
              <a:defRPr sz="5400" b="1">
                <a:solidFill>
                  <a:schemeClr val="tx2"/>
                </a:solidFill>
              </a:defRPr>
            </a:lvl1pPr>
            <a:lvl2pPr>
              <a:defRPr sz="2000"/>
            </a:lvl2pPr>
            <a:lvl3pPr>
              <a:defRPr sz="2000"/>
            </a:lvl3pPr>
            <a:lvl4pPr>
              <a:defRPr sz="2000"/>
            </a:lvl4pPr>
            <a:lvl5pPr>
              <a:defRPr sz="2000"/>
            </a:lvl5pPr>
          </a:lstStyle>
          <a:p>
            <a:pPr lvl="0"/>
            <a:r>
              <a:rPr lang="en-US" dirty="0"/>
              <a:t>%</a:t>
            </a:r>
          </a:p>
        </p:txBody>
      </p:sp>
      <p:sp>
        <p:nvSpPr>
          <p:cNvPr id="9" name="Stat 1 text">
            <a:extLst>
              <a:ext uri="{FF2B5EF4-FFF2-40B4-BE49-F238E27FC236}">
                <a16:creationId xmlns:a16="http://schemas.microsoft.com/office/drawing/2014/main" id="{D1624E5A-D8A8-0E0A-D01B-C233B4DD38BB}"/>
              </a:ext>
            </a:extLst>
          </p:cNvPr>
          <p:cNvSpPr>
            <a:spLocks noGrp="1"/>
          </p:cNvSpPr>
          <p:nvPr>
            <p:ph type="body" sz="quarter" idx="16" hasCustomPrompt="1"/>
          </p:nvPr>
        </p:nvSpPr>
        <p:spPr>
          <a:xfrm>
            <a:off x="612648" y="1061070"/>
            <a:ext cx="2889500" cy="1050881"/>
          </a:xfrm>
          <a:prstGeom prst="rect">
            <a:avLst/>
          </a:prstGeom>
        </p:spPr>
        <p:txBody>
          <a:bodyPr>
            <a:noAutofit/>
          </a:bodyPr>
          <a:lstStyle>
            <a:lvl1pPr marL="0" indent="0">
              <a:buNone/>
              <a:defRPr sz="1400" b="1">
                <a:solidFill>
                  <a:schemeClr val="tx1"/>
                </a:solidFill>
              </a:defRPr>
            </a:lvl1pPr>
            <a:lvl2pPr>
              <a:defRPr sz="2000"/>
            </a:lvl2pPr>
            <a:lvl3pPr>
              <a:defRPr sz="2000"/>
            </a:lvl3pPr>
            <a:lvl4pPr>
              <a:defRPr sz="2000"/>
            </a:lvl4pPr>
            <a:lvl5pPr>
              <a:defRPr sz="2000"/>
            </a:lvl5pPr>
          </a:lstStyle>
          <a:p>
            <a:pPr lvl="0"/>
            <a:r>
              <a:rPr lang="en-US" dirty="0"/>
              <a:t>Add your text here.</a:t>
            </a:r>
          </a:p>
        </p:txBody>
      </p:sp>
      <p:sp>
        <p:nvSpPr>
          <p:cNvPr id="18" name="Stat 2">
            <a:extLst>
              <a:ext uri="{FF2B5EF4-FFF2-40B4-BE49-F238E27FC236}">
                <a16:creationId xmlns:a16="http://schemas.microsoft.com/office/drawing/2014/main" id="{196FC847-8273-3636-8952-4FAEEE2D7082}"/>
              </a:ext>
            </a:extLst>
          </p:cNvPr>
          <p:cNvSpPr>
            <a:spLocks noGrp="1"/>
          </p:cNvSpPr>
          <p:nvPr>
            <p:ph type="body" sz="quarter" idx="19" hasCustomPrompt="1"/>
          </p:nvPr>
        </p:nvSpPr>
        <p:spPr>
          <a:xfrm>
            <a:off x="612648" y="2313554"/>
            <a:ext cx="2889500" cy="749937"/>
          </a:xfrm>
          <a:prstGeom prst="rect">
            <a:avLst/>
          </a:prstGeom>
        </p:spPr>
        <p:txBody>
          <a:bodyPr anchor="ctr" anchorCtr="0">
            <a:noAutofit/>
          </a:bodyPr>
          <a:lstStyle>
            <a:lvl1pPr marL="0" indent="0">
              <a:buNone/>
              <a:defRPr sz="5400" b="1">
                <a:solidFill>
                  <a:schemeClr val="tx2"/>
                </a:solidFill>
              </a:defRPr>
            </a:lvl1pPr>
            <a:lvl2pPr>
              <a:defRPr sz="2000"/>
            </a:lvl2pPr>
            <a:lvl3pPr>
              <a:defRPr sz="2000"/>
            </a:lvl3pPr>
            <a:lvl4pPr>
              <a:defRPr sz="2000"/>
            </a:lvl4pPr>
            <a:lvl5pPr>
              <a:defRPr sz="2000"/>
            </a:lvl5pPr>
          </a:lstStyle>
          <a:p>
            <a:pPr lvl="0"/>
            <a:r>
              <a:rPr lang="en-US" dirty="0"/>
              <a:t>%</a:t>
            </a:r>
          </a:p>
        </p:txBody>
      </p:sp>
      <p:sp>
        <p:nvSpPr>
          <p:cNvPr id="19" name="Stat 2 text">
            <a:extLst>
              <a:ext uri="{FF2B5EF4-FFF2-40B4-BE49-F238E27FC236}">
                <a16:creationId xmlns:a16="http://schemas.microsoft.com/office/drawing/2014/main" id="{5CB9E60C-DB7E-051B-9E41-A2DFA9FB0EA4}"/>
              </a:ext>
            </a:extLst>
          </p:cNvPr>
          <p:cNvSpPr>
            <a:spLocks noGrp="1"/>
          </p:cNvSpPr>
          <p:nvPr>
            <p:ph type="body" sz="quarter" idx="20" hasCustomPrompt="1"/>
          </p:nvPr>
        </p:nvSpPr>
        <p:spPr>
          <a:xfrm>
            <a:off x="612648" y="3063491"/>
            <a:ext cx="2889500" cy="1050881"/>
          </a:xfrm>
          <a:prstGeom prst="rect">
            <a:avLst/>
          </a:prstGeom>
        </p:spPr>
        <p:txBody>
          <a:bodyPr>
            <a:noAutofit/>
          </a:bodyPr>
          <a:lstStyle>
            <a:lvl1pPr marL="0" indent="0">
              <a:buNone/>
              <a:defRPr sz="1400" b="1">
                <a:solidFill>
                  <a:schemeClr val="tx1"/>
                </a:solidFill>
              </a:defRPr>
            </a:lvl1pPr>
            <a:lvl2pPr>
              <a:defRPr sz="2000"/>
            </a:lvl2pPr>
            <a:lvl3pPr>
              <a:defRPr sz="2000"/>
            </a:lvl3pPr>
            <a:lvl4pPr>
              <a:defRPr sz="2000"/>
            </a:lvl4pPr>
            <a:lvl5pPr>
              <a:defRPr sz="2000"/>
            </a:lvl5pPr>
          </a:lstStyle>
          <a:p>
            <a:pPr lvl="0"/>
            <a:r>
              <a:rPr lang="en-US" dirty="0"/>
              <a:t>Add your text here.</a:t>
            </a:r>
          </a:p>
        </p:txBody>
      </p:sp>
      <p:sp>
        <p:nvSpPr>
          <p:cNvPr id="16" name="Stat 3">
            <a:extLst>
              <a:ext uri="{FF2B5EF4-FFF2-40B4-BE49-F238E27FC236}">
                <a16:creationId xmlns:a16="http://schemas.microsoft.com/office/drawing/2014/main" id="{E6F99825-238D-E96D-5FF2-5310F6F52793}"/>
              </a:ext>
            </a:extLst>
          </p:cNvPr>
          <p:cNvSpPr>
            <a:spLocks noGrp="1"/>
          </p:cNvSpPr>
          <p:nvPr>
            <p:ph type="body" sz="quarter" idx="17" hasCustomPrompt="1"/>
          </p:nvPr>
        </p:nvSpPr>
        <p:spPr>
          <a:xfrm>
            <a:off x="612648" y="4327548"/>
            <a:ext cx="2889500" cy="749937"/>
          </a:xfrm>
          <a:prstGeom prst="rect">
            <a:avLst/>
          </a:prstGeom>
        </p:spPr>
        <p:txBody>
          <a:bodyPr anchor="ctr" anchorCtr="0">
            <a:noAutofit/>
          </a:bodyPr>
          <a:lstStyle>
            <a:lvl1pPr marL="0" indent="0">
              <a:buNone/>
              <a:defRPr sz="5400" b="1">
                <a:solidFill>
                  <a:schemeClr val="tx2"/>
                </a:solidFill>
              </a:defRPr>
            </a:lvl1pPr>
            <a:lvl2pPr>
              <a:defRPr sz="2000"/>
            </a:lvl2pPr>
            <a:lvl3pPr>
              <a:defRPr sz="2000"/>
            </a:lvl3pPr>
            <a:lvl4pPr>
              <a:defRPr sz="2000"/>
            </a:lvl4pPr>
            <a:lvl5pPr>
              <a:defRPr sz="2000"/>
            </a:lvl5pPr>
          </a:lstStyle>
          <a:p>
            <a:pPr lvl="0"/>
            <a:r>
              <a:rPr lang="en-US" dirty="0"/>
              <a:t>%</a:t>
            </a:r>
          </a:p>
        </p:txBody>
      </p:sp>
      <p:sp>
        <p:nvSpPr>
          <p:cNvPr id="17" name="Stat 3 text">
            <a:extLst>
              <a:ext uri="{FF2B5EF4-FFF2-40B4-BE49-F238E27FC236}">
                <a16:creationId xmlns:a16="http://schemas.microsoft.com/office/drawing/2014/main" id="{54210852-868A-82AE-585E-C0EF6589C6EB}"/>
              </a:ext>
            </a:extLst>
          </p:cNvPr>
          <p:cNvSpPr>
            <a:spLocks noGrp="1"/>
          </p:cNvSpPr>
          <p:nvPr>
            <p:ph type="body" sz="quarter" idx="18" hasCustomPrompt="1"/>
          </p:nvPr>
        </p:nvSpPr>
        <p:spPr>
          <a:xfrm>
            <a:off x="612648" y="5077485"/>
            <a:ext cx="2889500" cy="1050881"/>
          </a:xfrm>
          <a:prstGeom prst="rect">
            <a:avLst/>
          </a:prstGeom>
        </p:spPr>
        <p:txBody>
          <a:bodyPr>
            <a:noAutofit/>
          </a:bodyPr>
          <a:lstStyle>
            <a:lvl1pPr marL="0" indent="0">
              <a:buNone/>
              <a:defRPr sz="1400" b="1">
                <a:solidFill>
                  <a:schemeClr val="tx1"/>
                </a:solidFill>
              </a:defRPr>
            </a:lvl1pPr>
            <a:lvl2pPr>
              <a:defRPr sz="2000"/>
            </a:lvl2pPr>
            <a:lvl3pPr>
              <a:defRPr sz="2000"/>
            </a:lvl3pPr>
            <a:lvl4pPr>
              <a:defRPr sz="2000"/>
            </a:lvl4pPr>
            <a:lvl5pPr>
              <a:defRPr sz="2000"/>
            </a:lvl5pPr>
          </a:lstStyle>
          <a:p>
            <a:pPr lvl="0"/>
            <a:r>
              <a:rPr lang="en-US" dirty="0"/>
              <a:t>Add your text here.</a:t>
            </a:r>
          </a:p>
        </p:txBody>
      </p:sp>
      <p:sp>
        <p:nvSpPr>
          <p:cNvPr id="14" name="Picture Placeholder 13">
            <a:extLst>
              <a:ext uri="{FF2B5EF4-FFF2-40B4-BE49-F238E27FC236}">
                <a16:creationId xmlns:a16="http://schemas.microsoft.com/office/drawing/2014/main" id="{AAAC4A3C-CE21-3EDB-4BD3-9A586878CE02}"/>
              </a:ext>
            </a:extLst>
          </p:cNvPr>
          <p:cNvSpPr>
            <a:spLocks noGrp="1"/>
          </p:cNvSpPr>
          <p:nvPr>
            <p:ph type="pic" sz="quarter" idx="15"/>
          </p:nvPr>
        </p:nvSpPr>
        <p:spPr>
          <a:xfrm>
            <a:off x="4194175" y="0"/>
            <a:ext cx="7997825" cy="6858000"/>
          </a:xfrm>
          <a:prstGeom prst="rect">
            <a:avLst/>
          </a:prstGeom>
          <a:solidFill>
            <a:schemeClr val="bg1">
              <a:lumMod val="95000"/>
            </a:schemeClr>
          </a:solidFill>
        </p:spPr>
        <p:txBody>
          <a:bodyPr/>
          <a:lstStyle/>
          <a:p>
            <a:r>
              <a:rPr lang="en-US" dirty="0"/>
              <a:t>Click icon to add picture</a:t>
            </a:r>
          </a:p>
        </p:txBody>
      </p:sp>
      <p:sp>
        <p:nvSpPr>
          <p:cNvPr id="3" name="Slide Number Placeholder 2">
            <a:extLst>
              <a:ext uri="{FF2B5EF4-FFF2-40B4-BE49-F238E27FC236}">
                <a16:creationId xmlns:a16="http://schemas.microsoft.com/office/drawing/2014/main" id="{2EF47B95-8A71-378D-C7A2-0277EB340420}"/>
              </a:ext>
            </a:extLst>
          </p:cNvPr>
          <p:cNvSpPr>
            <a:spLocks noGrp="1"/>
          </p:cNvSpPr>
          <p:nvPr>
            <p:ph type="sldNum" sz="quarter" idx="10"/>
          </p:nvPr>
        </p:nvSpPr>
        <p:spPr/>
        <p:txBody>
          <a:bodyPr/>
          <a:lstStyle>
            <a:lvl1pPr>
              <a:defRPr>
                <a:solidFill>
                  <a:schemeClr val="tx1"/>
                </a:solidFill>
              </a:defRPr>
            </a:lvl1pPr>
          </a:lstStyle>
          <a:p>
            <a:pPr>
              <a:defRPr/>
            </a:pPr>
            <a:fld id="{73EF3F73-D8BE-1D4F-8F0C-03C5EC803F68}" type="slidenum">
              <a:rPr lang="en-US" smtClean="0"/>
              <a:pPr>
                <a:defRPr/>
              </a:pPr>
              <a:t>‹#›</a:t>
            </a:fld>
            <a:endParaRPr lang="en-US" dirty="0"/>
          </a:p>
        </p:txBody>
      </p:sp>
      <p:sp>
        <p:nvSpPr>
          <p:cNvPr id="4" name="Footer Placeholder 3">
            <a:extLst>
              <a:ext uri="{FF2B5EF4-FFF2-40B4-BE49-F238E27FC236}">
                <a16:creationId xmlns:a16="http://schemas.microsoft.com/office/drawing/2014/main" id="{AB8EA699-9A79-4891-233C-BB3914DE7F6E}"/>
              </a:ext>
            </a:extLst>
          </p:cNvPr>
          <p:cNvSpPr>
            <a:spLocks noGrp="1"/>
          </p:cNvSpPr>
          <p:nvPr>
            <p:ph type="ftr" sz="quarter" idx="11"/>
          </p:nvPr>
        </p:nvSpPr>
        <p:spPr/>
        <p:txBody>
          <a:bodyPr/>
          <a:lstStyle>
            <a:lvl1pPr>
              <a:defRPr>
                <a:solidFill>
                  <a:schemeClr val="tx1"/>
                </a:solidFill>
              </a:defRPr>
            </a:lvl1pPr>
          </a:lstStyle>
          <a:p>
            <a:pPr>
              <a:defRPr/>
            </a:pPr>
            <a:endParaRPr lang="en-US" dirty="0"/>
          </a:p>
        </p:txBody>
      </p:sp>
      <p:pic>
        <p:nvPicPr>
          <p:cNvPr id="8" name="The Standard Logo" descr="The Standard logo">
            <a:extLst>
              <a:ext uri="{FF2B5EF4-FFF2-40B4-BE49-F238E27FC236}">
                <a16:creationId xmlns:a16="http://schemas.microsoft.com/office/drawing/2014/main" id="{E5A085DD-FFED-9E45-BEB5-D2AD102974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50660" y="5944701"/>
            <a:ext cx="987737" cy="689570"/>
          </a:xfrm>
          <a:prstGeom prst="rect">
            <a:avLst/>
          </a:prstGeom>
        </p:spPr>
      </p:pic>
    </p:spTree>
    <p:extLst>
      <p:ext uri="{BB962C8B-B14F-4D97-AF65-F5344CB8AC3E}">
        <p14:creationId xmlns:p14="http://schemas.microsoft.com/office/powerpoint/2010/main" val="1597318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1 Lt Blue">
    <p:spTree>
      <p:nvGrpSpPr>
        <p:cNvPr id="1" name=""/>
        <p:cNvGrpSpPr/>
        <p:nvPr/>
      </p:nvGrpSpPr>
      <p:grpSpPr>
        <a:xfrm>
          <a:off x="0" y="0"/>
          <a:ext cx="0" cy="0"/>
          <a:chOff x="0" y="0"/>
          <a:chExt cx="0" cy="0"/>
        </a:xfrm>
      </p:grpSpPr>
      <p:sp>
        <p:nvSpPr>
          <p:cNvPr id="5" name="Title background">
            <a:extLst>
              <a:ext uri="{FF2B5EF4-FFF2-40B4-BE49-F238E27FC236}">
                <a16:creationId xmlns:a16="http://schemas.microsoft.com/office/drawing/2014/main" id="{618D8811-727C-67CF-2BA0-A777414E7DFA}"/>
              </a:ext>
              <a:ext uri="{C183D7F6-B498-43B3-948B-1728B52AA6E4}">
                <adec:decorative xmlns:adec="http://schemas.microsoft.com/office/drawing/2017/decorative" val="1"/>
              </a:ext>
            </a:extLst>
          </p:cNvPr>
          <p:cNvSpPr/>
          <p:nvPr userDrawn="1"/>
        </p:nvSpPr>
        <p:spPr>
          <a:xfrm>
            <a:off x="338792" y="362916"/>
            <a:ext cx="11466683" cy="5303782"/>
          </a:xfrm>
          <a:prstGeom prst="roundRect">
            <a:avLst>
              <a:gd name="adj" fmla="val 323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969264" y="1741699"/>
            <a:ext cx="10399868" cy="2546216"/>
          </a:xfrm>
        </p:spPr>
        <p:txBody>
          <a:bodyPr>
            <a:noAutofit/>
          </a:bodyPr>
          <a:lstStyle>
            <a:lvl1pPr>
              <a:lnSpc>
                <a:spcPct val="110000"/>
              </a:lnSpc>
              <a:defRPr sz="5400" b="1">
                <a:solidFill>
                  <a:schemeClr val="tx1"/>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F909F6A5-2B8C-999F-E8DF-526F4A326716}"/>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3" name="Footer Placeholder 4">
            <a:extLst>
              <a:ext uri="{FF2B5EF4-FFF2-40B4-BE49-F238E27FC236}">
                <a16:creationId xmlns:a16="http://schemas.microsoft.com/office/drawing/2014/main" id="{A401D805-EA19-1921-A06F-BB86B6AB5662}"/>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3050203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1 Lt Purple">
    <p:spTree>
      <p:nvGrpSpPr>
        <p:cNvPr id="1" name=""/>
        <p:cNvGrpSpPr/>
        <p:nvPr/>
      </p:nvGrpSpPr>
      <p:grpSpPr>
        <a:xfrm>
          <a:off x="0" y="0"/>
          <a:ext cx="0" cy="0"/>
          <a:chOff x="0" y="0"/>
          <a:chExt cx="0" cy="0"/>
        </a:xfrm>
      </p:grpSpPr>
      <p:sp>
        <p:nvSpPr>
          <p:cNvPr id="5" name="Title background">
            <a:extLst>
              <a:ext uri="{FF2B5EF4-FFF2-40B4-BE49-F238E27FC236}">
                <a16:creationId xmlns:a16="http://schemas.microsoft.com/office/drawing/2014/main" id="{618D8811-727C-67CF-2BA0-A777414E7DFA}"/>
              </a:ext>
              <a:ext uri="{C183D7F6-B498-43B3-948B-1728B52AA6E4}">
                <adec:decorative xmlns:adec="http://schemas.microsoft.com/office/drawing/2017/decorative" val="1"/>
              </a:ext>
            </a:extLst>
          </p:cNvPr>
          <p:cNvSpPr/>
          <p:nvPr userDrawn="1"/>
        </p:nvSpPr>
        <p:spPr>
          <a:xfrm>
            <a:off x="338792" y="362916"/>
            <a:ext cx="11466683" cy="5303782"/>
          </a:xfrm>
          <a:prstGeom prst="roundRect">
            <a:avLst>
              <a:gd name="adj" fmla="val 323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969264" y="1741699"/>
            <a:ext cx="10399868" cy="2546216"/>
          </a:xfrm>
        </p:spPr>
        <p:txBody>
          <a:bodyPr>
            <a:noAutofit/>
          </a:bodyPr>
          <a:lstStyle>
            <a:lvl1pPr>
              <a:lnSpc>
                <a:spcPct val="110000"/>
              </a:lnSpc>
              <a:defRPr sz="5400" b="1">
                <a:solidFill>
                  <a:schemeClr val="tx1"/>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9AE7EF9B-7A3C-20E3-4315-F38165A8573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3" name="Footer Placeholder 4">
            <a:extLst>
              <a:ext uri="{FF2B5EF4-FFF2-40B4-BE49-F238E27FC236}">
                <a16:creationId xmlns:a16="http://schemas.microsoft.com/office/drawing/2014/main" id="{2DBC121E-2360-6E95-96CB-33C8FD22C2EF}"/>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4094705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2 Lt Blue">
    <p:bg>
      <p:bgPr>
        <a:solidFill>
          <a:schemeClr val="bg2"/>
        </a:solid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969264" y="1952692"/>
            <a:ext cx="10399868" cy="2546216"/>
          </a:xfrm>
          <a:prstGeom prst="rect">
            <a:avLst/>
          </a:prstGeom>
        </p:spPr>
        <p:txBody>
          <a:bodyPr anchor="ctr" anchorCtr="0">
            <a:noAutofit/>
          </a:bodyPr>
          <a:lstStyle>
            <a:lvl1pPr>
              <a:lnSpc>
                <a:spcPct val="110000"/>
              </a:lnSpc>
              <a:defRPr sz="5400" b="1">
                <a:solidFill>
                  <a:schemeClr val="tx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1C07DBDC-F036-23B0-10C1-AC92AA8122F9}"/>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3" name="Footer Placeholder 4">
            <a:extLst>
              <a:ext uri="{FF2B5EF4-FFF2-40B4-BE49-F238E27FC236}">
                <a16:creationId xmlns:a16="http://schemas.microsoft.com/office/drawing/2014/main" id="{0517B7E1-8457-9995-54B3-5427201E8999}"/>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477196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2 Lt Purple">
    <p:bg>
      <p:bgPr>
        <a:solidFill>
          <a:schemeClr val="accent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2B3A4F-172E-5262-035B-C353834171F7}"/>
              </a:ext>
            </a:extLst>
          </p:cNvPr>
          <p:cNvSpPr>
            <a:spLocks noGrp="1"/>
          </p:cNvSpPr>
          <p:nvPr>
            <p:ph type="title"/>
          </p:nvPr>
        </p:nvSpPr>
        <p:spPr>
          <a:xfrm>
            <a:off x="969264" y="1952692"/>
            <a:ext cx="10399868" cy="2546216"/>
          </a:xfrm>
          <a:prstGeom prst="rect">
            <a:avLst/>
          </a:prstGeom>
        </p:spPr>
        <p:txBody>
          <a:bodyPr anchor="ctr" anchorCtr="0">
            <a:noAutofit/>
          </a:bodyPr>
          <a:lstStyle>
            <a:lvl1pPr>
              <a:lnSpc>
                <a:spcPct val="110000"/>
              </a:lnSpc>
              <a:defRPr sz="5400" b="1">
                <a:solidFill>
                  <a:schemeClr val="tx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89B46986-CE94-568B-5E36-8A2F19282218}"/>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Footer Placeholder 4">
            <a:extLst>
              <a:ext uri="{FF2B5EF4-FFF2-40B4-BE49-F238E27FC236}">
                <a16:creationId xmlns:a16="http://schemas.microsoft.com/office/drawing/2014/main" id="{B10EE66D-6701-DF7D-D2EA-371688DFB1B3}"/>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43602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5" name="Title background">
            <a:extLst>
              <a:ext uri="{FF2B5EF4-FFF2-40B4-BE49-F238E27FC236}">
                <a16:creationId xmlns:a16="http://schemas.microsoft.com/office/drawing/2014/main" id="{970CFC68-B5B5-A69C-0192-3DFD409CA07D}"/>
              </a:ext>
              <a:ext uri="{C183D7F6-B498-43B3-948B-1728B52AA6E4}">
                <adec:decorative xmlns:adec="http://schemas.microsoft.com/office/drawing/2017/decorative" val="1"/>
              </a:ext>
            </a:extLst>
          </p:cNvPr>
          <p:cNvSpPr/>
          <p:nvPr userDrawn="1"/>
        </p:nvSpPr>
        <p:spPr>
          <a:xfrm>
            <a:off x="413594" y="365498"/>
            <a:ext cx="11364813" cy="4498559"/>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a:extLst>
              <a:ext uri="{FF2B5EF4-FFF2-40B4-BE49-F238E27FC236}">
                <a16:creationId xmlns:a16="http://schemas.microsoft.com/office/drawing/2014/main" id="{8B2966C9-3E8B-6991-A2BB-EB7809D20BF8}"/>
              </a:ext>
            </a:extLst>
          </p:cNvPr>
          <p:cNvSpPr>
            <a:spLocks noGrp="1"/>
          </p:cNvSpPr>
          <p:nvPr>
            <p:ph type="title"/>
          </p:nvPr>
        </p:nvSpPr>
        <p:spPr>
          <a:xfrm>
            <a:off x="675963" y="1896995"/>
            <a:ext cx="4572000" cy="1339308"/>
          </a:xfrm>
          <a:prstGeom prst="rect">
            <a:avLst/>
          </a:prstGeom>
        </p:spPr>
        <p:txBody>
          <a:bodyPr>
            <a:noAutofit/>
          </a:bodyPr>
          <a:lstStyle>
            <a:lvl1pPr>
              <a:lnSpc>
                <a:spcPct val="90000"/>
              </a:lnSpc>
              <a:defRPr sz="4400" b="1">
                <a:solidFill>
                  <a:schemeClr val="bg1"/>
                </a:solidFill>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3DBF2C01-EAE1-F800-E257-B6ED1942B74E}"/>
              </a:ext>
            </a:extLst>
          </p:cNvPr>
          <p:cNvSpPr>
            <a:spLocks noGrp="1"/>
          </p:cNvSpPr>
          <p:nvPr>
            <p:ph sz="quarter" idx="15" hasCustomPrompt="1"/>
          </p:nvPr>
        </p:nvSpPr>
        <p:spPr>
          <a:xfrm>
            <a:off x="676275" y="3275694"/>
            <a:ext cx="4572000" cy="406400"/>
          </a:xfrm>
          <a:prstGeom prst="rect">
            <a:avLst/>
          </a:prstGeom>
        </p:spPr>
        <p:txBody>
          <a:bodyPr lIns="0"/>
          <a:lstStyle>
            <a:lvl1pPr marL="91440" indent="0">
              <a:buFontTx/>
              <a:buNone/>
              <a:defRPr sz="1600">
                <a:solidFill>
                  <a:schemeClr val="bg1"/>
                </a:solidFill>
              </a:defRPr>
            </a:lvl1pPr>
            <a:lvl2pPr marL="548640" indent="0">
              <a:buFontTx/>
              <a:buNone/>
              <a:defRPr sz="1600"/>
            </a:lvl2pPr>
            <a:lvl3pPr marL="1005840" indent="0">
              <a:buFontTx/>
              <a:buNone/>
              <a:defRPr sz="1600"/>
            </a:lvl3pPr>
            <a:lvl4pPr marL="1463040" indent="0">
              <a:buFontTx/>
              <a:buNone/>
              <a:defRPr sz="1600"/>
            </a:lvl4pPr>
            <a:lvl5pPr marL="1920240" indent="0">
              <a:buFontTx/>
              <a:buNone/>
              <a:defRPr sz="1600"/>
            </a:lvl5pPr>
          </a:lstStyle>
          <a:p>
            <a:pPr lvl="0"/>
            <a:r>
              <a:rPr lang="en-US" dirty="0"/>
              <a:t>Secondary line</a:t>
            </a:r>
          </a:p>
        </p:txBody>
      </p:sp>
      <p:sp>
        <p:nvSpPr>
          <p:cNvPr id="28" name="Logo cover">
            <a:extLst>
              <a:ext uri="{FF2B5EF4-FFF2-40B4-BE49-F238E27FC236}">
                <a16:creationId xmlns:a16="http://schemas.microsoft.com/office/drawing/2014/main" id="{78182FC6-258B-ACF8-C71E-CE502DCD7694}"/>
              </a:ext>
              <a:ext uri="{C183D7F6-B498-43B3-948B-1728B52AA6E4}">
                <adec:decorative xmlns:adec="http://schemas.microsoft.com/office/drawing/2017/decorative" val="1"/>
              </a:ext>
            </a:extLst>
          </p:cNvPr>
          <p:cNvSpPr/>
          <p:nvPr userDrawn="1"/>
        </p:nvSpPr>
        <p:spPr>
          <a:xfrm>
            <a:off x="10672011" y="5859379"/>
            <a:ext cx="1323473" cy="8791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10">
            <a:extLst>
              <a:ext uri="{FF2B5EF4-FFF2-40B4-BE49-F238E27FC236}">
                <a16:creationId xmlns:a16="http://schemas.microsoft.com/office/drawing/2014/main" id="{46F7F520-C444-6ADA-30C3-D761BCA54F65}"/>
              </a:ext>
            </a:extLst>
          </p:cNvPr>
          <p:cNvSpPr>
            <a:spLocks noGrp="1"/>
          </p:cNvSpPr>
          <p:nvPr>
            <p:ph type="pic" sz="quarter" idx="14" hasCustomPrompt="1"/>
          </p:nvPr>
        </p:nvSpPr>
        <p:spPr>
          <a:xfrm>
            <a:off x="6856756" y="733482"/>
            <a:ext cx="4572000" cy="5614416"/>
          </a:xfrm>
          <a:prstGeom prst="roundRect">
            <a:avLst>
              <a:gd name="adj" fmla="val 3089"/>
            </a:avLst>
          </a:prstGeom>
          <a:solidFill>
            <a:schemeClr val="bg1">
              <a:lumMod val="95000"/>
            </a:schemeClr>
          </a:solidFill>
        </p:spPr>
        <p:txBody>
          <a:bodyPr/>
          <a:lstStyle/>
          <a:p>
            <a:r>
              <a:rPr lang="en-US" dirty="0"/>
              <a:t>Click to add an image from a file.</a:t>
            </a:r>
          </a:p>
        </p:txBody>
      </p:sp>
      <p:pic>
        <p:nvPicPr>
          <p:cNvPr id="3" name="The Standard Logo" descr="The Standard logo">
            <a:extLst>
              <a:ext uri="{FF2B5EF4-FFF2-40B4-BE49-F238E27FC236}">
                <a16:creationId xmlns:a16="http://schemas.microsoft.com/office/drawing/2014/main" id="{A060CF76-F1C6-AEC5-E8F0-8FDC6E47D5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80810" y="5349240"/>
            <a:ext cx="1555996" cy="1086289"/>
          </a:xfrm>
          <a:prstGeom prst="rect">
            <a:avLst/>
          </a:prstGeom>
        </p:spPr>
      </p:pic>
    </p:spTree>
    <p:extLst>
      <p:ext uri="{BB962C8B-B14F-4D97-AF65-F5344CB8AC3E}">
        <p14:creationId xmlns:p14="http://schemas.microsoft.com/office/powerpoint/2010/main" val="4234801234"/>
      </p:ext>
    </p:extLst>
  </p:cSld>
  <p:clrMapOvr>
    <a:masterClrMapping/>
  </p:clrMapOvr>
  <p:extLst>
    <p:ext uri="{DCECCB84-F9BA-43D5-87BE-67443E8EF086}">
      <p15:sldGuideLst xmlns:p15="http://schemas.microsoft.com/office/powerpoint/2012/main">
        <p15:guide id="1" pos="50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ivider 2 White">
    <p:bg>
      <p:bgPr>
        <a:solidFill>
          <a:schemeClr val="bg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F2B3A4F-172E-5262-035B-C353834171F7}"/>
              </a:ext>
            </a:extLst>
          </p:cNvPr>
          <p:cNvSpPr>
            <a:spLocks noGrp="1"/>
          </p:cNvSpPr>
          <p:nvPr>
            <p:ph type="title"/>
          </p:nvPr>
        </p:nvSpPr>
        <p:spPr>
          <a:xfrm>
            <a:off x="969264" y="1952692"/>
            <a:ext cx="10399868" cy="2546216"/>
          </a:xfrm>
          <a:prstGeom prst="rect">
            <a:avLst/>
          </a:prstGeom>
        </p:spPr>
        <p:txBody>
          <a:bodyPr anchor="ctr" anchorCtr="0">
            <a:noAutofit/>
          </a:bodyPr>
          <a:lstStyle>
            <a:lvl1pPr>
              <a:lnSpc>
                <a:spcPct val="110000"/>
              </a:lnSpc>
              <a:defRPr sz="5400" b="1">
                <a:solidFill>
                  <a:schemeClr val="tx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89B46986-CE94-568B-5E36-8A2F19282218}"/>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Footer Placeholder 4">
            <a:extLst>
              <a:ext uri="{FF2B5EF4-FFF2-40B4-BE49-F238E27FC236}">
                <a16:creationId xmlns:a16="http://schemas.microsoft.com/office/drawing/2014/main" id="{B10EE66D-6701-DF7D-D2EA-371688DFB1B3}"/>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528173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3 Dk Purple">
    <p:spTree>
      <p:nvGrpSpPr>
        <p:cNvPr id="1" name=""/>
        <p:cNvGrpSpPr/>
        <p:nvPr/>
      </p:nvGrpSpPr>
      <p:grpSpPr>
        <a:xfrm>
          <a:off x="0" y="0"/>
          <a:ext cx="0" cy="0"/>
          <a:chOff x="0" y="0"/>
          <a:chExt cx="0" cy="0"/>
        </a:xfrm>
      </p:grpSpPr>
      <p:sp>
        <p:nvSpPr>
          <p:cNvPr id="2" name="Title background">
            <a:extLst>
              <a:ext uri="{FF2B5EF4-FFF2-40B4-BE49-F238E27FC236}">
                <a16:creationId xmlns:a16="http://schemas.microsoft.com/office/drawing/2014/main" id="{20FFE059-0517-E5FF-7B3B-F12806647BB7}"/>
              </a:ext>
              <a:ext uri="{C183D7F6-B498-43B3-948B-1728B52AA6E4}">
                <adec:decorative xmlns:adec="http://schemas.microsoft.com/office/drawing/2017/decorative" val="1"/>
              </a:ext>
            </a:extLst>
          </p:cNvPr>
          <p:cNvSpPr/>
          <p:nvPr userDrawn="1"/>
        </p:nvSpPr>
        <p:spPr>
          <a:xfrm>
            <a:off x="731520" y="947650"/>
            <a:ext cx="11076539" cy="4721629"/>
          </a:xfrm>
          <a:prstGeom prst="roundRect">
            <a:avLst>
              <a:gd name="adj" fmla="val 3233"/>
            </a:avLst>
          </a:prstGeom>
          <a:solidFill>
            <a:srgbClr val="2115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a:extLst>
              <a:ext uri="{FF2B5EF4-FFF2-40B4-BE49-F238E27FC236}">
                <a16:creationId xmlns:a16="http://schemas.microsoft.com/office/drawing/2014/main" id="{14010C6C-7D21-5103-C3FA-ACE27D513309}"/>
              </a:ext>
            </a:extLst>
          </p:cNvPr>
          <p:cNvSpPr>
            <a:spLocks noGrp="1"/>
          </p:cNvSpPr>
          <p:nvPr>
            <p:ph type="title"/>
          </p:nvPr>
        </p:nvSpPr>
        <p:spPr>
          <a:xfrm>
            <a:off x="5252720" y="1934289"/>
            <a:ext cx="6207760" cy="2693035"/>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5400" b="1" kern="1200">
                <a:solidFill>
                  <a:schemeClr val="bg1"/>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92E8B1A-B71D-C439-3127-7DCCE784E388}"/>
              </a:ext>
            </a:extLst>
          </p:cNvPr>
          <p:cNvSpPr>
            <a:spLocks noGrp="1"/>
          </p:cNvSpPr>
          <p:nvPr>
            <p:ph type="pic" sz="quarter" idx="15" hasCustomPrompt="1"/>
          </p:nvPr>
        </p:nvSpPr>
        <p:spPr>
          <a:xfrm>
            <a:off x="383941" y="407956"/>
            <a:ext cx="4466471" cy="5870448"/>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3" name="Slide Number Placeholder 5">
            <a:extLst>
              <a:ext uri="{FF2B5EF4-FFF2-40B4-BE49-F238E27FC236}">
                <a16:creationId xmlns:a16="http://schemas.microsoft.com/office/drawing/2014/main" id="{4DBCD92B-9EB2-7D2C-961B-7852F7111B62}"/>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Footer Placeholder 4">
            <a:extLst>
              <a:ext uri="{FF2B5EF4-FFF2-40B4-BE49-F238E27FC236}">
                <a16:creationId xmlns:a16="http://schemas.microsoft.com/office/drawing/2014/main" id="{FCC247B0-01E4-312F-94E8-46A5ECF2A606}"/>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3164063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1 Dk Blue">
    <p:spTree>
      <p:nvGrpSpPr>
        <p:cNvPr id="1" name=""/>
        <p:cNvGrpSpPr/>
        <p:nvPr/>
      </p:nvGrpSpPr>
      <p:grpSpPr>
        <a:xfrm>
          <a:off x="0" y="0"/>
          <a:ext cx="0" cy="0"/>
          <a:chOff x="0" y="0"/>
          <a:chExt cx="0" cy="0"/>
        </a:xfrm>
      </p:grpSpPr>
      <p:sp>
        <p:nvSpPr>
          <p:cNvPr id="6" name="Hidden title">
            <a:extLst>
              <a:ext uri="{FF2B5EF4-FFF2-40B4-BE49-F238E27FC236}">
                <a16:creationId xmlns:a16="http://schemas.microsoft.com/office/drawing/2014/main" id="{5AD2223B-5E34-D456-A588-4EF024350D51}"/>
              </a:ext>
            </a:extLst>
          </p:cNvPr>
          <p:cNvSpPr>
            <a:spLocks noGrp="1"/>
          </p:cNvSpPr>
          <p:nvPr>
            <p:ph type="title" hasCustomPrompt="1"/>
          </p:nvPr>
        </p:nvSpPr>
        <p:spPr>
          <a:xfrm>
            <a:off x="539496" y="-998375"/>
            <a:ext cx="10515600" cy="1061475"/>
          </a:xfrm>
          <a:prstGeom prst="rect">
            <a:avLst/>
          </a:prstGeom>
        </p:spPr>
        <p:txBody>
          <a:bodyPr anchor="b" anchorCtr="0"/>
          <a:lstStyle>
            <a:lvl1pPr algn="l">
              <a:defRPr/>
            </a:lvl1pPr>
          </a:lstStyle>
          <a:p>
            <a:r>
              <a:rPr lang="en-US" dirty="0"/>
              <a:t>Hidden slide title</a:t>
            </a:r>
          </a:p>
        </p:txBody>
      </p:sp>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507"/>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Quote gfx">
            <a:extLst>
              <a:ext uri="{FF2B5EF4-FFF2-40B4-BE49-F238E27FC236}">
                <a16:creationId xmlns:a16="http://schemas.microsoft.com/office/drawing/2014/main" id="{148F1C1D-58B7-816B-3A75-5ACE4CA56CC8}"/>
              </a:ext>
              <a:ext uri="{C183D7F6-B498-43B3-948B-1728B52AA6E4}">
                <adec:decorative xmlns:adec="http://schemas.microsoft.com/office/drawing/2017/decorative" val="1"/>
              </a:ext>
            </a:extLst>
          </p:cNvPr>
          <p:cNvPicPr>
            <a:picLocks noChangeAspect="1"/>
          </p:cNvPicPr>
          <p:nvPr userDrawn="1"/>
        </p:nvPicPr>
        <p:blipFill>
          <a:blip r:embed="rId2">
            <a:alphaModFix/>
          </a:blip>
          <a:stretch>
            <a:fillRect/>
          </a:stretch>
        </p:blipFill>
        <p:spPr>
          <a:xfrm>
            <a:off x="1228930" y="772676"/>
            <a:ext cx="1613281"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6188" y="2328863"/>
            <a:ext cx="9858036" cy="1313043"/>
          </a:xfrm>
          <a:prstGeom prst="rect">
            <a:avLst/>
          </a:prstGeo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9273" y="3896139"/>
            <a:ext cx="94865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6188"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Person's 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6188"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Title</a:t>
            </a:r>
          </a:p>
        </p:txBody>
      </p:sp>
      <p:sp>
        <p:nvSpPr>
          <p:cNvPr id="2" name="Slide Number Placeholder 5">
            <a:extLst>
              <a:ext uri="{FF2B5EF4-FFF2-40B4-BE49-F238E27FC236}">
                <a16:creationId xmlns:a16="http://schemas.microsoft.com/office/drawing/2014/main" id="{C67152E4-075E-C59B-13B1-50C3A7A15881}"/>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5" name="Date Placeholder 3">
            <a:extLst>
              <a:ext uri="{FF2B5EF4-FFF2-40B4-BE49-F238E27FC236}">
                <a16:creationId xmlns:a16="http://schemas.microsoft.com/office/drawing/2014/main" id="{50CAC08A-0783-1268-B86A-6D6921EFCFC8}"/>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D796ADA7-58C8-C540-B611-5B6B62403120}" type="datetime1">
              <a:rPr lang="en-US" smtClean="0"/>
              <a:t>7/16/2025</a:t>
            </a:fld>
            <a:endParaRPr lang="en-US" dirty="0"/>
          </a:p>
        </p:txBody>
      </p:sp>
      <p:sp>
        <p:nvSpPr>
          <p:cNvPr id="4" name="Footer Placeholder 4">
            <a:extLst>
              <a:ext uri="{FF2B5EF4-FFF2-40B4-BE49-F238E27FC236}">
                <a16:creationId xmlns:a16="http://schemas.microsoft.com/office/drawing/2014/main" id="{A0C4A2CB-545E-CAAA-6AE3-3B6A9284BD05}"/>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8995644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1 Lt Blue">
    <p:spTree>
      <p:nvGrpSpPr>
        <p:cNvPr id="1" name=""/>
        <p:cNvGrpSpPr/>
        <p:nvPr/>
      </p:nvGrpSpPr>
      <p:grpSpPr>
        <a:xfrm>
          <a:off x="0" y="0"/>
          <a:ext cx="0" cy="0"/>
          <a:chOff x="0" y="0"/>
          <a:chExt cx="0" cy="0"/>
        </a:xfrm>
      </p:grpSpPr>
      <p:sp>
        <p:nvSpPr>
          <p:cNvPr id="6" name="Hidden title">
            <a:extLst>
              <a:ext uri="{FF2B5EF4-FFF2-40B4-BE49-F238E27FC236}">
                <a16:creationId xmlns:a16="http://schemas.microsoft.com/office/drawing/2014/main" id="{F0EB85F0-71B5-5AB2-094E-16E7FD6F90AC}"/>
              </a:ext>
            </a:extLst>
          </p:cNvPr>
          <p:cNvSpPr>
            <a:spLocks noGrp="1"/>
          </p:cNvSpPr>
          <p:nvPr>
            <p:ph type="title" hasCustomPrompt="1"/>
          </p:nvPr>
        </p:nvSpPr>
        <p:spPr>
          <a:xfrm>
            <a:off x="539496" y="-998375"/>
            <a:ext cx="10515600" cy="1061475"/>
          </a:xfrm>
          <a:prstGeom prst="rect">
            <a:avLst/>
          </a:prstGeom>
        </p:spPr>
        <p:txBody>
          <a:bodyPr anchor="b" anchorCtr="0"/>
          <a:lstStyle>
            <a:lvl1pPr algn="l">
              <a:defRPr/>
            </a:lvl1pPr>
          </a:lstStyle>
          <a:p>
            <a:r>
              <a:rPr lang="en-US" dirty="0"/>
              <a:t>Hidden slide title</a:t>
            </a:r>
          </a:p>
        </p:txBody>
      </p:sp>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50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Quote gfx">
            <a:extLst>
              <a:ext uri="{FF2B5EF4-FFF2-40B4-BE49-F238E27FC236}">
                <a16:creationId xmlns:a16="http://schemas.microsoft.com/office/drawing/2014/main" id="{148F1C1D-58B7-816B-3A75-5ACE4CA56CC8}"/>
              </a:ext>
              <a:ext uri="{C183D7F6-B498-43B3-948B-1728B52AA6E4}">
                <adec:decorative xmlns:adec="http://schemas.microsoft.com/office/drawing/2017/decorative" val="1"/>
              </a:ext>
            </a:extLst>
          </p:cNvPr>
          <p:cNvPicPr>
            <a:picLocks noChangeAspect="1"/>
          </p:cNvPicPr>
          <p:nvPr userDrawn="1"/>
        </p:nvPicPr>
        <p:blipFill>
          <a:blip r:embed="rId2">
            <a:alphaModFix/>
          </a:blip>
          <a:stretch>
            <a:fillRect/>
          </a:stretch>
        </p:blipFill>
        <p:spPr>
          <a:xfrm>
            <a:off x="1228930" y="772676"/>
            <a:ext cx="1613281"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6188" y="2328863"/>
            <a:ext cx="9858036" cy="1313043"/>
          </a:xfrm>
          <a:prstGeom prst="rect">
            <a:avLst/>
          </a:prstGeom>
        </p:spPr>
        <p:txBody>
          <a:bodyPr anchor="ctr" anchorCtr="0"/>
          <a:lstStyle>
            <a:lvl1pPr marL="0" indent="0">
              <a:lnSpc>
                <a:spcPct val="110000"/>
              </a:lnSpc>
              <a:spcBef>
                <a:spcPts val="0"/>
              </a:spcBef>
              <a:spcAft>
                <a:spcPts val="1000"/>
              </a:spcAft>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9273" y="3896139"/>
            <a:ext cx="948652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6188" y="4125787"/>
            <a:ext cx="5743236" cy="374367"/>
          </a:xfrm>
          <a:prstGeom prst="rect">
            <a:avLst/>
          </a:prstGeom>
        </p:spPr>
        <p:txBody>
          <a:bodyPr/>
          <a:lstStyle>
            <a:lvl1pPr marL="0" indent="0">
              <a:lnSpc>
                <a:spcPct val="110000"/>
              </a:lnSpc>
              <a:spcBef>
                <a:spcPts val="0"/>
              </a:spcBef>
              <a:spcAft>
                <a:spcPts val="1000"/>
              </a:spcAft>
              <a:buNone/>
              <a:defRPr sz="20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Person's 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6188" y="4571767"/>
            <a:ext cx="5743236" cy="374367"/>
          </a:xfrm>
          <a:prstGeom prst="rect">
            <a:avLst/>
          </a:prstGeom>
        </p:spPr>
        <p:txBody>
          <a:bodyPr/>
          <a:lstStyle>
            <a:lvl1pPr marL="0" indent="0">
              <a:lnSpc>
                <a:spcPct val="110000"/>
              </a:lnSpc>
              <a:spcBef>
                <a:spcPts val="0"/>
              </a:spcBef>
              <a:spcAft>
                <a:spcPts val="1000"/>
              </a:spcAft>
              <a:buNone/>
              <a:defRPr sz="1800" i="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2" name="Slide Number Placeholder 5">
            <a:extLst>
              <a:ext uri="{FF2B5EF4-FFF2-40B4-BE49-F238E27FC236}">
                <a16:creationId xmlns:a16="http://schemas.microsoft.com/office/drawing/2014/main" id="{C67152E4-075E-C59B-13B1-50C3A7A15881}"/>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Footer Placeholder 4">
            <a:extLst>
              <a:ext uri="{FF2B5EF4-FFF2-40B4-BE49-F238E27FC236}">
                <a16:creationId xmlns:a16="http://schemas.microsoft.com/office/drawing/2014/main" id="{A0C4A2CB-545E-CAAA-6AE3-3B6A9284BD05}"/>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3675142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1 Dk Purple">
    <p:spTree>
      <p:nvGrpSpPr>
        <p:cNvPr id="1" name=""/>
        <p:cNvGrpSpPr/>
        <p:nvPr/>
      </p:nvGrpSpPr>
      <p:grpSpPr>
        <a:xfrm>
          <a:off x="0" y="0"/>
          <a:ext cx="0" cy="0"/>
          <a:chOff x="0" y="0"/>
          <a:chExt cx="0" cy="0"/>
        </a:xfrm>
      </p:grpSpPr>
      <p:sp>
        <p:nvSpPr>
          <p:cNvPr id="7" name="Hidden title">
            <a:extLst>
              <a:ext uri="{FF2B5EF4-FFF2-40B4-BE49-F238E27FC236}">
                <a16:creationId xmlns:a16="http://schemas.microsoft.com/office/drawing/2014/main" id="{FE6B2D71-DDB2-A793-AF16-87F1429055FA}"/>
              </a:ext>
            </a:extLst>
          </p:cNvPr>
          <p:cNvSpPr>
            <a:spLocks noGrp="1"/>
          </p:cNvSpPr>
          <p:nvPr>
            <p:ph type="title" hasCustomPrompt="1"/>
          </p:nvPr>
        </p:nvSpPr>
        <p:spPr>
          <a:xfrm>
            <a:off x="539496" y="-998375"/>
            <a:ext cx="10515600" cy="1061475"/>
          </a:xfrm>
          <a:prstGeom prst="rect">
            <a:avLst/>
          </a:prstGeom>
        </p:spPr>
        <p:txBody>
          <a:bodyPr anchor="b" anchorCtr="0"/>
          <a:lstStyle>
            <a:lvl1pPr algn="l">
              <a:defRPr/>
            </a:lvl1pPr>
          </a:lstStyle>
          <a:p>
            <a:r>
              <a:rPr lang="en-US" dirty="0"/>
              <a:t>Hidden slide title</a:t>
            </a:r>
          </a:p>
        </p:txBody>
      </p:sp>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50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Quote gfx">
            <a:extLst>
              <a:ext uri="{FF2B5EF4-FFF2-40B4-BE49-F238E27FC236}">
                <a16:creationId xmlns:a16="http://schemas.microsoft.com/office/drawing/2014/main" id="{98F066BE-3090-11B1-297D-207088A72E3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228930" y="772676"/>
            <a:ext cx="1613280"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6188" y="2328863"/>
            <a:ext cx="9858036" cy="1313043"/>
          </a:xfrm>
          <a:prstGeom prst="rect">
            <a:avLst/>
          </a:prstGeo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9273" y="3896139"/>
            <a:ext cx="94865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6188"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Person's 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6188"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Title</a:t>
            </a:r>
          </a:p>
        </p:txBody>
      </p:sp>
      <p:sp>
        <p:nvSpPr>
          <p:cNvPr id="2" name="Slide Number Placeholder 5">
            <a:extLst>
              <a:ext uri="{FF2B5EF4-FFF2-40B4-BE49-F238E27FC236}">
                <a16:creationId xmlns:a16="http://schemas.microsoft.com/office/drawing/2014/main" id="{C67152E4-075E-C59B-13B1-50C3A7A15881}"/>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Footer Placeholder 4">
            <a:extLst>
              <a:ext uri="{FF2B5EF4-FFF2-40B4-BE49-F238E27FC236}">
                <a16:creationId xmlns:a16="http://schemas.microsoft.com/office/drawing/2014/main" id="{A0C4A2CB-545E-CAAA-6AE3-3B6A9284BD05}"/>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582662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1 Med Purple">
    <p:spTree>
      <p:nvGrpSpPr>
        <p:cNvPr id="1" name=""/>
        <p:cNvGrpSpPr/>
        <p:nvPr/>
      </p:nvGrpSpPr>
      <p:grpSpPr>
        <a:xfrm>
          <a:off x="0" y="0"/>
          <a:ext cx="0" cy="0"/>
          <a:chOff x="0" y="0"/>
          <a:chExt cx="0" cy="0"/>
        </a:xfrm>
      </p:grpSpPr>
      <p:sp>
        <p:nvSpPr>
          <p:cNvPr id="7" name="Hidden title">
            <a:extLst>
              <a:ext uri="{FF2B5EF4-FFF2-40B4-BE49-F238E27FC236}">
                <a16:creationId xmlns:a16="http://schemas.microsoft.com/office/drawing/2014/main" id="{F294C364-6AFB-2E1B-F875-92EED5B41EF2}"/>
              </a:ext>
            </a:extLst>
          </p:cNvPr>
          <p:cNvSpPr>
            <a:spLocks noGrp="1"/>
          </p:cNvSpPr>
          <p:nvPr>
            <p:ph type="title" hasCustomPrompt="1"/>
          </p:nvPr>
        </p:nvSpPr>
        <p:spPr>
          <a:xfrm>
            <a:off x="539496" y="-998375"/>
            <a:ext cx="10515600" cy="1061475"/>
          </a:xfrm>
          <a:prstGeom prst="rect">
            <a:avLst/>
          </a:prstGeom>
        </p:spPr>
        <p:txBody>
          <a:bodyPr anchor="b" anchorCtr="0"/>
          <a:lstStyle>
            <a:lvl1pPr algn="l">
              <a:defRPr/>
            </a:lvl1pPr>
          </a:lstStyle>
          <a:p>
            <a:r>
              <a:rPr lang="en-US" dirty="0"/>
              <a:t>Hidden slide title</a:t>
            </a:r>
          </a:p>
        </p:txBody>
      </p:sp>
      <p:sp>
        <p:nvSpPr>
          <p:cNvPr id="3" name="Quote background">
            <a:extLst>
              <a:ext uri="{FF2B5EF4-FFF2-40B4-BE49-F238E27FC236}">
                <a16:creationId xmlns:a16="http://schemas.microsoft.com/office/drawing/2014/main" id="{A36685DC-BCB4-7918-2887-5E3978652ACD}"/>
              </a:ext>
              <a:ext uri="{C183D7F6-B498-43B3-948B-1728B52AA6E4}">
                <adec:decorative xmlns:adec="http://schemas.microsoft.com/office/drawing/2017/decorative" val="1"/>
              </a:ext>
            </a:extLst>
          </p:cNvPr>
          <p:cNvSpPr/>
          <p:nvPr userDrawn="1"/>
        </p:nvSpPr>
        <p:spPr>
          <a:xfrm>
            <a:off x="736752" y="1606861"/>
            <a:ext cx="10889191" cy="3588137"/>
          </a:xfrm>
          <a:prstGeom prst="roundRect">
            <a:avLst>
              <a:gd name="adj" fmla="val 450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Quote gfx">
            <a:extLst>
              <a:ext uri="{FF2B5EF4-FFF2-40B4-BE49-F238E27FC236}">
                <a16:creationId xmlns:a16="http://schemas.microsoft.com/office/drawing/2014/main" id="{98F066BE-3090-11B1-297D-207088A72E35}"/>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228930" y="772676"/>
            <a:ext cx="1613280" cy="1228461"/>
          </a:xfrm>
          <a:prstGeom prst="rect">
            <a:avLst/>
          </a:prstGeom>
          <a:effectLst/>
        </p:spPr>
      </p:pic>
      <p:sp>
        <p:nvSpPr>
          <p:cNvPr id="14" name="Quote copy">
            <a:extLst>
              <a:ext uri="{FF2B5EF4-FFF2-40B4-BE49-F238E27FC236}">
                <a16:creationId xmlns:a16="http://schemas.microsoft.com/office/drawing/2014/main" id="{034913FE-D791-88FD-A1FB-AEE3DC14CBD6}"/>
              </a:ext>
            </a:extLst>
          </p:cNvPr>
          <p:cNvSpPr>
            <a:spLocks noGrp="1"/>
          </p:cNvSpPr>
          <p:nvPr>
            <p:ph type="body" sz="quarter" idx="10" hasCustomPrompt="1"/>
          </p:nvPr>
        </p:nvSpPr>
        <p:spPr>
          <a:xfrm>
            <a:off x="1316188" y="2328863"/>
            <a:ext cx="9858036" cy="1313043"/>
          </a:xfrm>
          <a:prstGeom prst="rect">
            <a:avLst/>
          </a:prstGeo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1379273" y="3896139"/>
            <a:ext cx="948652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Name">
            <a:extLst>
              <a:ext uri="{FF2B5EF4-FFF2-40B4-BE49-F238E27FC236}">
                <a16:creationId xmlns:a16="http://schemas.microsoft.com/office/drawing/2014/main" id="{C8CA8FD7-D7C5-9075-31B1-FF3BCC8298EF}"/>
              </a:ext>
            </a:extLst>
          </p:cNvPr>
          <p:cNvSpPr>
            <a:spLocks noGrp="1"/>
          </p:cNvSpPr>
          <p:nvPr>
            <p:ph type="body" sz="quarter" idx="11" hasCustomPrompt="1"/>
          </p:nvPr>
        </p:nvSpPr>
        <p:spPr>
          <a:xfrm>
            <a:off x="1316188"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6" name="Person's Title">
            <a:extLst>
              <a:ext uri="{FF2B5EF4-FFF2-40B4-BE49-F238E27FC236}">
                <a16:creationId xmlns:a16="http://schemas.microsoft.com/office/drawing/2014/main" id="{11FA7995-2DDC-5B03-98A5-6A442AFFC7AA}"/>
              </a:ext>
            </a:extLst>
          </p:cNvPr>
          <p:cNvSpPr>
            <a:spLocks noGrp="1"/>
          </p:cNvSpPr>
          <p:nvPr>
            <p:ph type="body" sz="quarter" idx="12" hasCustomPrompt="1"/>
          </p:nvPr>
        </p:nvSpPr>
        <p:spPr>
          <a:xfrm>
            <a:off x="1316188"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2" name="Slide Number Placeholder 5">
            <a:extLst>
              <a:ext uri="{FF2B5EF4-FFF2-40B4-BE49-F238E27FC236}">
                <a16:creationId xmlns:a16="http://schemas.microsoft.com/office/drawing/2014/main" id="{C67152E4-075E-C59B-13B1-50C3A7A15881}"/>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Footer Placeholder 4">
            <a:extLst>
              <a:ext uri="{FF2B5EF4-FFF2-40B4-BE49-F238E27FC236}">
                <a16:creationId xmlns:a16="http://schemas.microsoft.com/office/drawing/2014/main" id="{A0C4A2CB-545E-CAAA-6AE3-3B6A9284BD05}"/>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1078639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2 Dk Blue">
    <p:spTree>
      <p:nvGrpSpPr>
        <p:cNvPr id="1" name=""/>
        <p:cNvGrpSpPr/>
        <p:nvPr/>
      </p:nvGrpSpPr>
      <p:grpSpPr>
        <a:xfrm>
          <a:off x="0" y="0"/>
          <a:ext cx="0" cy="0"/>
          <a:chOff x="0" y="0"/>
          <a:chExt cx="0" cy="0"/>
        </a:xfrm>
      </p:grpSpPr>
      <p:sp>
        <p:nvSpPr>
          <p:cNvPr id="5" name="Hidden title">
            <a:extLst>
              <a:ext uri="{FF2B5EF4-FFF2-40B4-BE49-F238E27FC236}">
                <a16:creationId xmlns:a16="http://schemas.microsoft.com/office/drawing/2014/main" id="{D4F87880-8A1B-5459-0968-7F2B0F0D7C3E}"/>
              </a:ext>
            </a:extLst>
          </p:cNvPr>
          <p:cNvSpPr>
            <a:spLocks noGrp="1"/>
          </p:cNvSpPr>
          <p:nvPr>
            <p:ph type="title" hasCustomPrompt="1"/>
          </p:nvPr>
        </p:nvSpPr>
        <p:spPr>
          <a:xfrm>
            <a:off x="539496" y="-998375"/>
            <a:ext cx="10515600" cy="1061475"/>
          </a:xfrm>
          <a:prstGeom prst="rect">
            <a:avLst/>
          </a:prstGeom>
        </p:spPr>
        <p:txBody>
          <a:bodyPr anchor="b" anchorCtr="0"/>
          <a:lstStyle>
            <a:lvl1pPr algn="l">
              <a:defRPr/>
            </a:lvl1pPr>
          </a:lstStyle>
          <a:p>
            <a:r>
              <a:rPr lang="en-US" dirty="0"/>
              <a:t>Hidden slide title</a:t>
            </a:r>
          </a:p>
        </p:txBody>
      </p:sp>
      <p:sp>
        <p:nvSpPr>
          <p:cNvPr id="2" name="Quote background">
            <a:extLst>
              <a:ext uri="{FF2B5EF4-FFF2-40B4-BE49-F238E27FC236}">
                <a16:creationId xmlns:a16="http://schemas.microsoft.com/office/drawing/2014/main" id="{125AAD39-BF93-9C03-D6E5-3967C7CCCE5B}"/>
              </a:ext>
              <a:ext uri="{C183D7F6-B498-43B3-948B-1728B52AA6E4}">
                <adec:decorative xmlns:adec="http://schemas.microsoft.com/office/drawing/2017/decorative" val="1"/>
              </a:ext>
            </a:extLst>
          </p:cNvPr>
          <p:cNvSpPr/>
          <p:nvPr userDrawn="1"/>
        </p:nvSpPr>
        <p:spPr>
          <a:xfrm>
            <a:off x="362952" y="1606861"/>
            <a:ext cx="11262991" cy="3584448"/>
          </a:xfrm>
          <a:prstGeom prst="roundRect">
            <a:avLst>
              <a:gd name="adj" fmla="val 417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FC07E9B5-D5D9-A10B-C1C7-A64F2D02D69D}"/>
              </a:ext>
            </a:extLst>
          </p:cNvPr>
          <p:cNvSpPr>
            <a:spLocks noGrp="1"/>
          </p:cNvSpPr>
          <p:nvPr>
            <p:ph type="pic" sz="quarter" idx="15" hasCustomPrompt="1"/>
          </p:nvPr>
        </p:nvSpPr>
        <p:spPr>
          <a:xfrm>
            <a:off x="362952" y="1606861"/>
            <a:ext cx="3702268" cy="3584448"/>
          </a:xfrm>
          <a:custGeom>
            <a:avLst/>
            <a:gdLst>
              <a:gd name="connsiteX0" fmla="*/ 110723 w 3702268"/>
              <a:gd name="connsiteY0" fmla="*/ 0 h 3584441"/>
              <a:gd name="connsiteX1" fmla="*/ 3702268 w 3702268"/>
              <a:gd name="connsiteY1" fmla="*/ 0 h 3584441"/>
              <a:gd name="connsiteX2" fmla="*/ 3702268 w 3702268"/>
              <a:gd name="connsiteY2" fmla="*/ 3584441 h 3584441"/>
              <a:gd name="connsiteX3" fmla="*/ 110723 w 3702268"/>
              <a:gd name="connsiteY3" fmla="*/ 3584441 h 3584441"/>
              <a:gd name="connsiteX4" fmla="*/ 0 w 3702268"/>
              <a:gd name="connsiteY4" fmla="*/ 3473718 h 3584441"/>
              <a:gd name="connsiteX5" fmla="*/ 0 w 3702268"/>
              <a:gd name="connsiteY5" fmla="*/ 110723 h 3584441"/>
              <a:gd name="connsiteX6" fmla="*/ 110723 w 3702268"/>
              <a:gd name="connsiteY6" fmla="*/ 0 h 35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2268" h="3584441">
                <a:moveTo>
                  <a:pt x="110723" y="0"/>
                </a:moveTo>
                <a:lnTo>
                  <a:pt x="3702268" y="0"/>
                </a:lnTo>
                <a:lnTo>
                  <a:pt x="3702268" y="3584441"/>
                </a:lnTo>
                <a:lnTo>
                  <a:pt x="110723" y="3584441"/>
                </a:lnTo>
                <a:cubicBezTo>
                  <a:pt x="49572" y="3584441"/>
                  <a:pt x="0" y="3534869"/>
                  <a:pt x="0" y="3473718"/>
                </a:cubicBezTo>
                <a:lnTo>
                  <a:pt x="0" y="110723"/>
                </a:lnTo>
                <a:cubicBezTo>
                  <a:pt x="0" y="49572"/>
                  <a:pt x="49572" y="0"/>
                  <a:pt x="110723" y="0"/>
                </a:cubicBezTo>
                <a:close/>
              </a:path>
            </a:pathLst>
          </a:custGeom>
          <a:solidFill>
            <a:schemeClr val="bg1">
              <a:lumMod val="95000"/>
            </a:schemeClr>
          </a:solidFill>
        </p:spPr>
        <p:txBody>
          <a:bodyPr wrap="square">
            <a:noAutofit/>
          </a:bodyPr>
          <a:lstStyle/>
          <a:p>
            <a:r>
              <a:rPr lang="en-US" dirty="0"/>
              <a:t>Click to add an image from a file.</a:t>
            </a:r>
          </a:p>
        </p:txBody>
      </p:sp>
      <p:pic>
        <p:nvPicPr>
          <p:cNvPr id="18" name="Quote gfx">
            <a:extLst>
              <a:ext uri="{FF2B5EF4-FFF2-40B4-BE49-F238E27FC236}">
                <a16:creationId xmlns:a16="http://schemas.microsoft.com/office/drawing/2014/main" id="{C2F8057C-B077-7028-B968-1A945877A45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50600" y="778489"/>
            <a:ext cx="1613280" cy="1228460"/>
          </a:xfrm>
          <a:prstGeom prst="rect">
            <a:avLst/>
          </a:prstGeom>
          <a:effectLst/>
        </p:spPr>
      </p:pic>
      <p:sp>
        <p:nvSpPr>
          <p:cNvPr id="10" name="Quote copy">
            <a:extLst>
              <a:ext uri="{FF2B5EF4-FFF2-40B4-BE49-F238E27FC236}">
                <a16:creationId xmlns:a16="http://schemas.microsoft.com/office/drawing/2014/main" id="{16521CBD-B677-B034-62CF-77D2A3308668}"/>
              </a:ext>
            </a:extLst>
          </p:cNvPr>
          <p:cNvSpPr>
            <a:spLocks noGrp="1"/>
          </p:cNvSpPr>
          <p:nvPr>
            <p:ph type="body" sz="quarter" idx="10" hasCustomPrompt="1"/>
          </p:nvPr>
        </p:nvSpPr>
        <p:spPr>
          <a:xfrm>
            <a:off x="4341743" y="2163887"/>
            <a:ext cx="6639070" cy="1478020"/>
          </a:xfrm>
          <a:prstGeom prst="rect">
            <a:avLst/>
          </a:prstGeo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4337052" y="3896139"/>
            <a:ext cx="63862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Name">
            <a:extLst>
              <a:ext uri="{FF2B5EF4-FFF2-40B4-BE49-F238E27FC236}">
                <a16:creationId xmlns:a16="http://schemas.microsoft.com/office/drawing/2014/main" id="{8C845F4F-D045-1F0E-F472-9F94444125B4}"/>
              </a:ext>
            </a:extLst>
          </p:cNvPr>
          <p:cNvSpPr>
            <a:spLocks noGrp="1"/>
          </p:cNvSpPr>
          <p:nvPr>
            <p:ph type="body" sz="quarter" idx="11" hasCustomPrompt="1"/>
          </p:nvPr>
        </p:nvSpPr>
        <p:spPr>
          <a:xfrm>
            <a:off x="4341743"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2" name="Person's title">
            <a:extLst>
              <a:ext uri="{FF2B5EF4-FFF2-40B4-BE49-F238E27FC236}">
                <a16:creationId xmlns:a16="http://schemas.microsoft.com/office/drawing/2014/main" id="{CC0007E4-6891-037B-7254-AA0D4518816F}"/>
              </a:ext>
            </a:extLst>
          </p:cNvPr>
          <p:cNvSpPr>
            <a:spLocks noGrp="1"/>
          </p:cNvSpPr>
          <p:nvPr>
            <p:ph type="body" sz="quarter" idx="12" hasCustomPrompt="1"/>
          </p:nvPr>
        </p:nvSpPr>
        <p:spPr>
          <a:xfrm>
            <a:off x="4341743"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3" name="Slide Number Placeholder 5">
            <a:extLst>
              <a:ext uri="{FF2B5EF4-FFF2-40B4-BE49-F238E27FC236}">
                <a16:creationId xmlns:a16="http://schemas.microsoft.com/office/drawing/2014/main" id="{89D8FEFE-D2B6-F960-B625-E2B2008F83F0}"/>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Footer Placeholder 4">
            <a:extLst>
              <a:ext uri="{FF2B5EF4-FFF2-40B4-BE49-F238E27FC236}">
                <a16:creationId xmlns:a16="http://schemas.microsoft.com/office/drawing/2014/main" id="{6813C4B3-1E9A-E9FD-B9FB-B0D4A4D89C1D}"/>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217561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2 Lt Blue">
    <p:spTree>
      <p:nvGrpSpPr>
        <p:cNvPr id="1" name=""/>
        <p:cNvGrpSpPr/>
        <p:nvPr/>
      </p:nvGrpSpPr>
      <p:grpSpPr>
        <a:xfrm>
          <a:off x="0" y="0"/>
          <a:ext cx="0" cy="0"/>
          <a:chOff x="0" y="0"/>
          <a:chExt cx="0" cy="0"/>
        </a:xfrm>
      </p:grpSpPr>
      <p:sp>
        <p:nvSpPr>
          <p:cNvPr id="2" name="Quote background">
            <a:extLst>
              <a:ext uri="{FF2B5EF4-FFF2-40B4-BE49-F238E27FC236}">
                <a16:creationId xmlns:a16="http://schemas.microsoft.com/office/drawing/2014/main" id="{C7A49FE0-3881-A642-8C77-08EB7E69678C}"/>
              </a:ext>
              <a:ext uri="{C183D7F6-B498-43B3-948B-1728B52AA6E4}">
                <adec:decorative xmlns:adec="http://schemas.microsoft.com/office/drawing/2017/decorative" val="1"/>
              </a:ext>
            </a:extLst>
          </p:cNvPr>
          <p:cNvSpPr/>
          <p:nvPr userDrawn="1"/>
        </p:nvSpPr>
        <p:spPr>
          <a:xfrm>
            <a:off x="362952" y="1606861"/>
            <a:ext cx="11262991" cy="3584448"/>
          </a:xfrm>
          <a:prstGeom prst="roundRect">
            <a:avLst>
              <a:gd name="adj" fmla="val 417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Quote gfx">
            <a:extLst>
              <a:ext uri="{FF2B5EF4-FFF2-40B4-BE49-F238E27FC236}">
                <a16:creationId xmlns:a16="http://schemas.microsoft.com/office/drawing/2014/main" id="{DC49FA21-1347-8777-C6A8-59BCB84A48F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50600" y="778489"/>
            <a:ext cx="1613280" cy="1228460"/>
          </a:xfrm>
          <a:prstGeom prst="rect">
            <a:avLst/>
          </a:prstGeom>
          <a:effectLst/>
        </p:spPr>
      </p:pic>
      <p:sp>
        <p:nvSpPr>
          <p:cNvPr id="18" name="Picture Placeholder 17">
            <a:extLst>
              <a:ext uri="{FF2B5EF4-FFF2-40B4-BE49-F238E27FC236}">
                <a16:creationId xmlns:a16="http://schemas.microsoft.com/office/drawing/2014/main" id="{62BB1B25-6565-A318-5993-D94BB4493D1C}"/>
              </a:ext>
            </a:extLst>
          </p:cNvPr>
          <p:cNvSpPr>
            <a:spLocks noGrp="1"/>
          </p:cNvSpPr>
          <p:nvPr>
            <p:ph type="pic" sz="quarter" idx="15" hasCustomPrompt="1"/>
          </p:nvPr>
        </p:nvSpPr>
        <p:spPr>
          <a:xfrm>
            <a:off x="362952" y="1606861"/>
            <a:ext cx="3702268" cy="3584448"/>
          </a:xfrm>
          <a:custGeom>
            <a:avLst/>
            <a:gdLst>
              <a:gd name="connsiteX0" fmla="*/ 110723 w 3702268"/>
              <a:gd name="connsiteY0" fmla="*/ 0 h 3584441"/>
              <a:gd name="connsiteX1" fmla="*/ 3702268 w 3702268"/>
              <a:gd name="connsiteY1" fmla="*/ 0 h 3584441"/>
              <a:gd name="connsiteX2" fmla="*/ 3702268 w 3702268"/>
              <a:gd name="connsiteY2" fmla="*/ 3584441 h 3584441"/>
              <a:gd name="connsiteX3" fmla="*/ 110723 w 3702268"/>
              <a:gd name="connsiteY3" fmla="*/ 3584441 h 3584441"/>
              <a:gd name="connsiteX4" fmla="*/ 0 w 3702268"/>
              <a:gd name="connsiteY4" fmla="*/ 3473718 h 3584441"/>
              <a:gd name="connsiteX5" fmla="*/ 0 w 3702268"/>
              <a:gd name="connsiteY5" fmla="*/ 110723 h 3584441"/>
              <a:gd name="connsiteX6" fmla="*/ 110723 w 3702268"/>
              <a:gd name="connsiteY6" fmla="*/ 0 h 35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2268" h="3584441">
                <a:moveTo>
                  <a:pt x="110723" y="0"/>
                </a:moveTo>
                <a:lnTo>
                  <a:pt x="3702268" y="0"/>
                </a:lnTo>
                <a:lnTo>
                  <a:pt x="3702268" y="3584441"/>
                </a:lnTo>
                <a:lnTo>
                  <a:pt x="110723" y="3584441"/>
                </a:lnTo>
                <a:cubicBezTo>
                  <a:pt x="49572" y="3584441"/>
                  <a:pt x="0" y="3534869"/>
                  <a:pt x="0" y="3473718"/>
                </a:cubicBezTo>
                <a:lnTo>
                  <a:pt x="0" y="110723"/>
                </a:lnTo>
                <a:cubicBezTo>
                  <a:pt x="0" y="49572"/>
                  <a:pt x="49572" y="0"/>
                  <a:pt x="110723" y="0"/>
                </a:cubicBezTo>
                <a:close/>
              </a:path>
            </a:pathLst>
          </a:custGeom>
          <a:solidFill>
            <a:schemeClr val="bg1">
              <a:lumMod val="95000"/>
            </a:schemeClr>
          </a:solidFill>
        </p:spPr>
        <p:txBody>
          <a:bodyPr wrap="square">
            <a:noAutofit/>
          </a:bodyPr>
          <a:lstStyle/>
          <a:p>
            <a:r>
              <a:rPr lang="en-US" dirty="0"/>
              <a:t>Click to add an image from a file.</a:t>
            </a:r>
          </a:p>
        </p:txBody>
      </p:sp>
      <p:sp>
        <p:nvSpPr>
          <p:cNvPr id="10" name="Quote copy">
            <a:extLst>
              <a:ext uri="{FF2B5EF4-FFF2-40B4-BE49-F238E27FC236}">
                <a16:creationId xmlns:a16="http://schemas.microsoft.com/office/drawing/2014/main" id="{E324D79A-F11C-3613-B7F8-9255D9243556}"/>
              </a:ext>
            </a:extLst>
          </p:cNvPr>
          <p:cNvSpPr>
            <a:spLocks noGrp="1"/>
          </p:cNvSpPr>
          <p:nvPr>
            <p:ph type="body" sz="quarter" idx="10" hasCustomPrompt="1"/>
          </p:nvPr>
        </p:nvSpPr>
        <p:spPr>
          <a:xfrm>
            <a:off x="4341743" y="2163887"/>
            <a:ext cx="6639070" cy="1478020"/>
          </a:xfrm>
          <a:prstGeom prst="rect">
            <a:avLst/>
          </a:prstGeom>
        </p:spPr>
        <p:txBody>
          <a:bodyPr anchor="ctr" anchorCtr="0"/>
          <a:lstStyle>
            <a:lvl1pPr marL="0" indent="0">
              <a:lnSpc>
                <a:spcPct val="110000"/>
              </a:lnSpc>
              <a:spcBef>
                <a:spcPts val="0"/>
              </a:spcBef>
              <a:spcAft>
                <a:spcPts val="1000"/>
              </a:spcAft>
              <a:buNone/>
              <a:defRPr sz="24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4337952" y="3896139"/>
            <a:ext cx="638629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Name">
            <a:extLst>
              <a:ext uri="{FF2B5EF4-FFF2-40B4-BE49-F238E27FC236}">
                <a16:creationId xmlns:a16="http://schemas.microsoft.com/office/drawing/2014/main" id="{88845379-33E0-1432-5DA3-DBC114FED57A}"/>
              </a:ext>
            </a:extLst>
          </p:cNvPr>
          <p:cNvSpPr>
            <a:spLocks noGrp="1"/>
          </p:cNvSpPr>
          <p:nvPr>
            <p:ph type="body" sz="quarter" idx="11" hasCustomPrompt="1"/>
          </p:nvPr>
        </p:nvSpPr>
        <p:spPr>
          <a:xfrm>
            <a:off x="4341743" y="4125787"/>
            <a:ext cx="5743236" cy="374367"/>
          </a:xfrm>
          <a:prstGeom prst="rect">
            <a:avLst/>
          </a:prstGeom>
        </p:spPr>
        <p:txBody>
          <a:bodyPr/>
          <a:lstStyle>
            <a:lvl1pPr marL="0" indent="0">
              <a:lnSpc>
                <a:spcPct val="110000"/>
              </a:lnSpc>
              <a:spcBef>
                <a:spcPts val="0"/>
              </a:spcBef>
              <a:spcAft>
                <a:spcPts val="1000"/>
              </a:spcAft>
              <a:buNone/>
              <a:defRPr sz="20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2" name="Person's Title">
            <a:extLst>
              <a:ext uri="{FF2B5EF4-FFF2-40B4-BE49-F238E27FC236}">
                <a16:creationId xmlns:a16="http://schemas.microsoft.com/office/drawing/2014/main" id="{9CA419F9-F2F4-E06E-2FA9-29F8D86CC2C8}"/>
              </a:ext>
            </a:extLst>
          </p:cNvPr>
          <p:cNvSpPr>
            <a:spLocks noGrp="1"/>
          </p:cNvSpPr>
          <p:nvPr>
            <p:ph type="body" sz="quarter" idx="12" hasCustomPrompt="1"/>
          </p:nvPr>
        </p:nvSpPr>
        <p:spPr>
          <a:xfrm>
            <a:off x="4341743" y="4571767"/>
            <a:ext cx="5743236" cy="374367"/>
          </a:xfrm>
          <a:prstGeom prst="rect">
            <a:avLst/>
          </a:prstGeom>
        </p:spPr>
        <p:txBody>
          <a:bodyPr/>
          <a:lstStyle>
            <a:lvl1pPr marL="0" indent="0">
              <a:lnSpc>
                <a:spcPct val="110000"/>
              </a:lnSpc>
              <a:spcBef>
                <a:spcPts val="0"/>
              </a:spcBef>
              <a:spcAft>
                <a:spcPts val="1000"/>
              </a:spcAft>
              <a:buNone/>
              <a:defRPr sz="1800" i="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3" name="Slide Number Placeholder 5">
            <a:extLst>
              <a:ext uri="{FF2B5EF4-FFF2-40B4-BE49-F238E27FC236}">
                <a16:creationId xmlns:a16="http://schemas.microsoft.com/office/drawing/2014/main" id="{C7B2BBAE-4C97-AC65-925A-21139CA02FF8}"/>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Footer Placeholder 4">
            <a:extLst>
              <a:ext uri="{FF2B5EF4-FFF2-40B4-BE49-F238E27FC236}">
                <a16:creationId xmlns:a16="http://schemas.microsoft.com/office/drawing/2014/main" id="{8EC8BB2C-475E-18B9-7EF4-62BEC7BA5A74}"/>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138637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2 Dk Purple">
    <p:spTree>
      <p:nvGrpSpPr>
        <p:cNvPr id="1" name=""/>
        <p:cNvGrpSpPr/>
        <p:nvPr/>
      </p:nvGrpSpPr>
      <p:grpSpPr>
        <a:xfrm>
          <a:off x="0" y="0"/>
          <a:ext cx="0" cy="0"/>
          <a:chOff x="0" y="0"/>
          <a:chExt cx="0" cy="0"/>
        </a:xfrm>
      </p:grpSpPr>
      <p:sp>
        <p:nvSpPr>
          <p:cNvPr id="2" name="Quote background">
            <a:extLst>
              <a:ext uri="{FF2B5EF4-FFF2-40B4-BE49-F238E27FC236}">
                <a16:creationId xmlns:a16="http://schemas.microsoft.com/office/drawing/2014/main" id="{125AAD39-BF93-9C03-D6E5-3967C7CCCE5B}"/>
              </a:ext>
              <a:ext uri="{C183D7F6-B498-43B3-948B-1728B52AA6E4}">
                <adec:decorative xmlns:adec="http://schemas.microsoft.com/office/drawing/2017/decorative" val="1"/>
              </a:ext>
            </a:extLst>
          </p:cNvPr>
          <p:cNvSpPr/>
          <p:nvPr userDrawn="1"/>
        </p:nvSpPr>
        <p:spPr>
          <a:xfrm>
            <a:off x="362952" y="1606861"/>
            <a:ext cx="11262991" cy="3584448"/>
          </a:xfrm>
          <a:prstGeom prst="roundRect">
            <a:avLst>
              <a:gd name="adj" fmla="val 4178"/>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Quote gfx">
            <a:extLst>
              <a:ext uri="{FF2B5EF4-FFF2-40B4-BE49-F238E27FC236}">
                <a16:creationId xmlns:a16="http://schemas.microsoft.com/office/drawing/2014/main" id="{DC49FA21-1347-8777-C6A8-59BCB84A48F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50601" y="778489"/>
            <a:ext cx="1613278" cy="1228460"/>
          </a:xfrm>
          <a:prstGeom prst="rect">
            <a:avLst/>
          </a:prstGeom>
          <a:effectLst/>
        </p:spPr>
      </p:pic>
      <p:sp>
        <p:nvSpPr>
          <p:cNvPr id="5" name="Picture Placeholder 4">
            <a:extLst>
              <a:ext uri="{FF2B5EF4-FFF2-40B4-BE49-F238E27FC236}">
                <a16:creationId xmlns:a16="http://schemas.microsoft.com/office/drawing/2014/main" id="{B6D68E7E-99F6-F484-4458-7F4C7534DD95}"/>
              </a:ext>
            </a:extLst>
          </p:cNvPr>
          <p:cNvSpPr>
            <a:spLocks noGrp="1"/>
          </p:cNvSpPr>
          <p:nvPr>
            <p:ph type="pic" sz="quarter" idx="15" hasCustomPrompt="1"/>
          </p:nvPr>
        </p:nvSpPr>
        <p:spPr>
          <a:xfrm>
            <a:off x="362952" y="1606861"/>
            <a:ext cx="3702268" cy="3584448"/>
          </a:xfrm>
          <a:custGeom>
            <a:avLst/>
            <a:gdLst>
              <a:gd name="connsiteX0" fmla="*/ 110723 w 3702268"/>
              <a:gd name="connsiteY0" fmla="*/ 0 h 3584441"/>
              <a:gd name="connsiteX1" fmla="*/ 3702268 w 3702268"/>
              <a:gd name="connsiteY1" fmla="*/ 0 h 3584441"/>
              <a:gd name="connsiteX2" fmla="*/ 3702268 w 3702268"/>
              <a:gd name="connsiteY2" fmla="*/ 3584441 h 3584441"/>
              <a:gd name="connsiteX3" fmla="*/ 110723 w 3702268"/>
              <a:gd name="connsiteY3" fmla="*/ 3584441 h 3584441"/>
              <a:gd name="connsiteX4" fmla="*/ 0 w 3702268"/>
              <a:gd name="connsiteY4" fmla="*/ 3473718 h 3584441"/>
              <a:gd name="connsiteX5" fmla="*/ 0 w 3702268"/>
              <a:gd name="connsiteY5" fmla="*/ 110723 h 3584441"/>
              <a:gd name="connsiteX6" fmla="*/ 110723 w 3702268"/>
              <a:gd name="connsiteY6" fmla="*/ 0 h 35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2268" h="3584441">
                <a:moveTo>
                  <a:pt x="110723" y="0"/>
                </a:moveTo>
                <a:lnTo>
                  <a:pt x="3702268" y="0"/>
                </a:lnTo>
                <a:lnTo>
                  <a:pt x="3702268" y="3584441"/>
                </a:lnTo>
                <a:lnTo>
                  <a:pt x="110723" y="3584441"/>
                </a:lnTo>
                <a:cubicBezTo>
                  <a:pt x="49572" y="3584441"/>
                  <a:pt x="0" y="3534869"/>
                  <a:pt x="0" y="3473718"/>
                </a:cubicBezTo>
                <a:lnTo>
                  <a:pt x="0" y="110723"/>
                </a:lnTo>
                <a:cubicBezTo>
                  <a:pt x="0" y="49572"/>
                  <a:pt x="49572" y="0"/>
                  <a:pt x="110723" y="0"/>
                </a:cubicBezTo>
                <a:close/>
              </a:path>
            </a:pathLst>
          </a:custGeom>
          <a:solidFill>
            <a:schemeClr val="bg1">
              <a:lumMod val="95000"/>
            </a:schemeClr>
          </a:solidFill>
        </p:spPr>
        <p:txBody>
          <a:bodyPr wrap="square">
            <a:noAutofit/>
          </a:bodyPr>
          <a:lstStyle/>
          <a:p>
            <a:r>
              <a:rPr lang="en-US" dirty="0"/>
              <a:t>Click to add an image from a file.</a:t>
            </a:r>
          </a:p>
        </p:txBody>
      </p:sp>
      <p:sp>
        <p:nvSpPr>
          <p:cNvPr id="10" name="Quote copy">
            <a:extLst>
              <a:ext uri="{FF2B5EF4-FFF2-40B4-BE49-F238E27FC236}">
                <a16:creationId xmlns:a16="http://schemas.microsoft.com/office/drawing/2014/main" id="{16521CBD-B677-B034-62CF-77D2A3308668}"/>
              </a:ext>
            </a:extLst>
          </p:cNvPr>
          <p:cNvSpPr>
            <a:spLocks noGrp="1"/>
          </p:cNvSpPr>
          <p:nvPr>
            <p:ph type="body" sz="quarter" idx="10" hasCustomPrompt="1"/>
          </p:nvPr>
        </p:nvSpPr>
        <p:spPr>
          <a:xfrm>
            <a:off x="4341743" y="2163887"/>
            <a:ext cx="6639070" cy="1478020"/>
          </a:xfrm>
          <a:prstGeom prst="rect">
            <a:avLst/>
          </a:prstGeo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4337052" y="3896139"/>
            <a:ext cx="63862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Name">
            <a:extLst>
              <a:ext uri="{FF2B5EF4-FFF2-40B4-BE49-F238E27FC236}">
                <a16:creationId xmlns:a16="http://schemas.microsoft.com/office/drawing/2014/main" id="{8C845F4F-D045-1F0E-F472-9F94444125B4}"/>
              </a:ext>
            </a:extLst>
          </p:cNvPr>
          <p:cNvSpPr>
            <a:spLocks noGrp="1"/>
          </p:cNvSpPr>
          <p:nvPr>
            <p:ph type="body" sz="quarter" idx="11" hasCustomPrompt="1"/>
          </p:nvPr>
        </p:nvSpPr>
        <p:spPr>
          <a:xfrm>
            <a:off x="4341743"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12" name="Person's Title">
            <a:extLst>
              <a:ext uri="{FF2B5EF4-FFF2-40B4-BE49-F238E27FC236}">
                <a16:creationId xmlns:a16="http://schemas.microsoft.com/office/drawing/2014/main" id="{CC0007E4-6891-037B-7254-AA0D4518816F}"/>
              </a:ext>
            </a:extLst>
          </p:cNvPr>
          <p:cNvSpPr>
            <a:spLocks noGrp="1"/>
          </p:cNvSpPr>
          <p:nvPr>
            <p:ph type="body" sz="quarter" idx="12" hasCustomPrompt="1"/>
          </p:nvPr>
        </p:nvSpPr>
        <p:spPr>
          <a:xfrm>
            <a:off x="4341743"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Title</a:t>
            </a:r>
          </a:p>
        </p:txBody>
      </p:sp>
      <p:sp>
        <p:nvSpPr>
          <p:cNvPr id="3" name="Slide Number Placeholder 5">
            <a:extLst>
              <a:ext uri="{FF2B5EF4-FFF2-40B4-BE49-F238E27FC236}">
                <a16:creationId xmlns:a16="http://schemas.microsoft.com/office/drawing/2014/main" id="{89D8FEFE-D2B6-F960-B625-E2B2008F83F0}"/>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Footer Placeholder 4">
            <a:extLst>
              <a:ext uri="{FF2B5EF4-FFF2-40B4-BE49-F238E27FC236}">
                <a16:creationId xmlns:a16="http://schemas.microsoft.com/office/drawing/2014/main" id="{6813C4B3-1E9A-E9FD-B9FB-B0D4A4D89C1D}"/>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15149533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2 Med Purple">
    <p:spTree>
      <p:nvGrpSpPr>
        <p:cNvPr id="1" name=""/>
        <p:cNvGrpSpPr/>
        <p:nvPr/>
      </p:nvGrpSpPr>
      <p:grpSpPr>
        <a:xfrm>
          <a:off x="0" y="0"/>
          <a:ext cx="0" cy="0"/>
          <a:chOff x="0" y="0"/>
          <a:chExt cx="0" cy="0"/>
        </a:xfrm>
      </p:grpSpPr>
      <p:sp>
        <p:nvSpPr>
          <p:cNvPr id="2" name="Quote background">
            <a:extLst>
              <a:ext uri="{FF2B5EF4-FFF2-40B4-BE49-F238E27FC236}">
                <a16:creationId xmlns:a16="http://schemas.microsoft.com/office/drawing/2014/main" id="{52FD7FB9-9D62-2E27-42FC-07E1B38D38BC}"/>
              </a:ext>
              <a:ext uri="{C183D7F6-B498-43B3-948B-1728B52AA6E4}">
                <adec:decorative xmlns:adec="http://schemas.microsoft.com/office/drawing/2017/decorative" val="1"/>
              </a:ext>
            </a:extLst>
          </p:cNvPr>
          <p:cNvSpPr/>
          <p:nvPr userDrawn="1"/>
        </p:nvSpPr>
        <p:spPr>
          <a:xfrm>
            <a:off x="362952" y="1606861"/>
            <a:ext cx="11262991" cy="3584448"/>
          </a:xfrm>
          <a:prstGeom prst="roundRect">
            <a:avLst>
              <a:gd name="adj" fmla="val 4178"/>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Quote gfx">
            <a:extLst>
              <a:ext uri="{FF2B5EF4-FFF2-40B4-BE49-F238E27FC236}">
                <a16:creationId xmlns:a16="http://schemas.microsoft.com/office/drawing/2014/main" id="{DC49FA21-1347-8777-C6A8-59BCB84A48F3}"/>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4250601" y="778489"/>
            <a:ext cx="1613278" cy="1228460"/>
          </a:xfrm>
          <a:prstGeom prst="rect">
            <a:avLst/>
          </a:prstGeom>
          <a:effectLst/>
        </p:spPr>
      </p:pic>
      <p:cxnSp>
        <p:nvCxnSpPr>
          <p:cNvPr id="8" name="line">
            <a:extLst>
              <a:ext uri="{FF2B5EF4-FFF2-40B4-BE49-F238E27FC236}">
                <a16:creationId xmlns:a16="http://schemas.microsoft.com/office/drawing/2014/main" id="{54C49E86-4243-2381-9EFA-0B8B461BD7BA}"/>
              </a:ext>
              <a:ext uri="{C183D7F6-B498-43B3-948B-1728B52AA6E4}">
                <adec:decorative xmlns:adec="http://schemas.microsoft.com/office/drawing/2017/decorative" val="1"/>
              </a:ext>
            </a:extLst>
          </p:cNvPr>
          <p:cNvCxnSpPr>
            <a:cxnSpLocks/>
          </p:cNvCxnSpPr>
          <p:nvPr userDrawn="1"/>
        </p:nvCxnSpPr>
        <p:spPr>
          <a:xfrm>
            <a:off x="4341743" y="3896139"/>
            <a:ext cx="63862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Picture Placeholder 17">
            <a:extLst>
              <a:ext uri="{FF2B5EF4-FFF2-40B4-BE49-F238E27FC236}">
                <a16:creationId xmlns:a16="http://schemas.microsoft.com/office/drawing/2014/main" id="{13BB4ED0-9E98-D08B-C6ED-2CDE318779B3}"/>
              </a:ext>
            </a:extLst>
          </p:cNvPr>
          <p:cNvSpPr>
            <a:spLocks noGrp="1"/>
          </p:cNvSpPr>
          <p:nvPr>
            <p:ph type="pic" sz="quarter" idx="15" hasCustomPrompt="1"/>
          </p:nvPr>
        </p:nvSpPr>
        <p:spPr>
          <a:xfrm>
            <a:off x="362952" y="1606861"/>
            <a:ext cx="3702268" cy="3584448"/>
          </a:xfrm>
          <a:custGeom>
            <a:avLst/>
            <a:gdLst>
              <a:gd name="connsiteX0" fmla="*/ 110723 w 3702268"/>
              <a:gd name="connsiteY0" fmla="*/ 0 h 3584441"/>
              <a:gd name="connsiteX1" fmla="*/ 3702268 w 3702268"/>
              <a:gd name="connsiteY1" fmla="*/ 0 h 3584441"/>
              <a:gd name="connsiteX2" fmla="*/ 3702268 w 3702268"/>
              <a:gd name="connsiteY2" fmla="*/ 3584441 h 3584441"/>
              <a:gd name="connsiteX3" fmla="*/ 110723 w 3702268"/>
              <a:gd name="connsiteY3" fmla="*/ 3584441 h 3584441"/>
              <a:gd name="connsiteX4" fmla="*/ 0 w 3702268"/>
              <a:gd name="connsiteY4" fmla="*/ 3473718 h 3584441"/>
              <a:gd name="connsiteX5" fmla="*/ 0 w 3702268"/>
              <a:gd name="connsiteY5" fmla="*/ 110723 h 3584441"/>
              <a:gd name="connsiteX6" fmla="*/ 110723 w 3702268"/>
              <a:gd name="connsiteY6" fmla="*/ 0 h 35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2268" h="3584441">
                <a:moveTo>
                  <a:pt x="110723" y="0"/>
                </a:moveTo>
                <a:lnTo>
                  <a:pt x="3702268" y="0"/>
                </a:lnTo>
                <a:lnTo>
                  <a:pt x="3702268" y="3584441"/>
                </a:lnTo>
                <a:lnTo>
                  <a:pt x="110723" y="3584441"/>
                </a:lnTo>
                <a:cubicBezTo>
                  <a:pt x="49572" y="3584441"/>
                  <a:pt x="0" y="3534869"/>
                  <a:pt x="0" y="3473718"/>
                </a:cubicBezTo>
                <a:lnTo>
                  <a:pt x="0" y="110723"/>
                </a:lnTo>
                <a:cubicBezTo>
                  <a:pt x="0" y="49572"/>
                  <a:pt x="49572" y="0"/>
                  <a:pt x="110723" y="0"/>
                </a:cubicBezTo>
                <a:close/>
              </a:path>
            </a:pathLst>
          </a:custGeom>
          <a:solidFill>
            <a:schemeClr val="bg1">
              <a:lumMod val="95000"/>
            </a:schemeClr>
          </a:solidFill>
        </p:spPr>
        <p:txBody>
          <a:bodyPr wrap="square">
            <a:noAutofit/>
          </a:bodyPr>
          <a:lstStyle/>
          <a:p>
            <a:r>
              <a:rPr lang="en-US" dirty="0"/>
              <a:t>Click to add an image from a file.</a:t>
            </a:r>
          </a:p>
        </p:txBody>
      </p:sp>
      <p:sp>
        <p:nvSpPr>
          <p:cNvPr id="10" name="Quote copy">
            <a:extLst>
              <a:ext uri="{FF2B5EF4-FFF2-40B4-BE49-F238E27FC236}">
                <a16:creationId xmlns:a16="http://schemas.microsoft.com/office/drawing/2014/main" id="{3732C1C2-BF75-94EE-42D3-FC433FF25313}"/>
              </a:ext>
            </a:extLst>
          </p:cNvPr>
          <p:cNvSpPr>
            <a:spLocks noGrp="1"/>
          </p:cNvSpPr>
          <p:nvPr>
            <p:ph type="body" sz="quarter" idx="10" hasCustomPrompt="1"/>
          </p:nvPr>
        </p:nvSpPr>
        <p:spPr>
          <a:xfrm>
            <a:off x="4341743" y="2163887"/>
            <a:ext cx="6639070" cy="1478020"/>
          </a:xfrm>
          <a:prstGeom prst="rect">
            <a:avLst/>
          </a:prstGeom>
        </p:spPr>
        <p:txBody>
          <a:bodyPr anchor="ctr" anchorCtr="0"/>
          <a:lstStyle>
            <a:lvl1pPr marL="0" indent="0">
              <a:lnSpc>
                <a:spcPct val="110000"/>
              </a:lnSpc>
              <a:spcBef>
                <a:spcPts val="0"/>
              </a:spcBef>
              <a:spcAft>
                <a:spcPts val="1000"/>
              </a:spcAft>
              <a:buNone/>
              <a:defRPr sz="24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Copy here</a:t>
            </a:r>
          </a:p>
        </p:txBody>
      </p:sp>
      <p:sp>
        <p:nvSpPr>
          <p:cNvPr id="11" name="Name">
            <a:extLst>
              <a:ext uri="{FF2B5EF4-FFF2-40B4-BE49-F238E27FC236}">
                <a16:creationId xmlns:a16="http://schemas.microsoft.com/office/drawing/2014/main" id="{BF4B50D5-9A96-5B4A-9BA7-2F372D9D707B}"/>
              </a:ext>
            </a:extLst>
          </p:cNvPr>
          <p:cNvSpPr>
            <a:spLocks noGrp="1"/>
          </p:cNvSpPr>
          <p:nvPr>
            <p:ph type="body" sz="quarter" idx="11" hasCustomPrompt="1"/>
          </p:nvPr>
        </p:nvSpPr>
        <p:spPr>
          <a:xfrm>
            <a:off x="4341743" y="4125787"/>
            <a:ext cx="5743236" cy="374367"/>
          </a:xfrm>
          <a:prstGeom prst="rect">
            <a:avLst/>
          </a:prstGeom>
        </p:spPr>
        <p:txBody>
          <a:bodyPr/>
          <a:lstStyle>
            <a:lvl1pPr marL="0" indent="0">
              <a:lnSpc>
                <a:spcPct val="110000"/>
              </a:lnSpc>
              <a:spcBef>
                <a:spcPts val="0"/>
              </a:spcBef>
              <a:spcAft>
                <a:spcPts val="1000"/>
              </a:spcAft>
              <a:buNone/>
              <a:defRPr sz="20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Name</a:t>
            </a:r>
          </a:p>
        </p:txBody>
      </p:sp>
      <p:sp>
        <p:nvSpPr>
          <p:cNvPr id="3" name="Slide Number Placeholder 5">
            <a:extLst>
              <a:ext uri="{FF2B5EF4-FFF2-40B4-BE49-F238E27FC236}">
                <a16:creationId xmlns:a16="http://schemas.microsoft.com/office/drawing/2014/main" id="{5D85245A-CCAB-910B-EFAA-D563380D53B6}"/>
              </a:ext>
            </a:extLst>
          </p:cNvPr>
          <p:cNvSpPr>
            <a:spLocks noGrp="1"/>
          </p:cNvSpPr>
          <p:nvPr>
            <p:ph type="sldNum" sz="quarter" idx="13"/>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12" name="Person's Title">
            <a:extLst>
              <a:ext uri="{FF2B5EF4-FFF2-40B4-BE49-F238E27FC236}">
                <a16:creationId xmlns:a16="http://schemas.microsoft.com/office/drawing/2014/main" id="{B36790CD-F8D8-E57A-A47C-09DA581C4596}"/>
              </a:ext>
            </a:extLst>
          </p:cNvPr>
          <p:cNvSpPr>
            <a:spLocks noGrp="1"/>
          </p:cNvSpPr>
          <p:nvPr>
            <p:ph type="body" sz="quarter" idx="12" hasCustomPrompt="1"/>
          </p:nvPr>
        </p:nvSpPr>
        <p:spPr>
          <a:xfrm>
            <a:off x="4341743" y="4571767"/>
            <a:ext cx="5743236" cy="374367"/>
          </a:xfrm>
          <a:prstGeom prst="rect">
            <a:avLst/>
          </a:prstGeom>
        </p:spPr>
        <p:txBody>
          <a:bodyPr/>
          <a:lstStyle>
            <a:lvl1pPr marL="0" indent="0">
              <a:lnSpc>
                <a:spcPct val="110000"/>
              </a:lnSpc>
              <a:spcBef>
                <a:spcPts val="0"/>
              </a:spcBef>
              <a:spcAft>
                <a:spcPts val="1000"/>
              </a:spcAft>
              <a:buNone/>
              <a:defRPr sz="1800" i="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Title</a:t>
            </a:r>
          </a:p>
        </p:txBody>
      </p:sp>
      <p:sp>
        <p:nvSpPr>
          <p:cNvPr id="4" name="Footer Placeholder 4">
            <a:extLst>
              <a:ext uri="{FF2B5EF4-FFF2-40B4-BE49-F238E27FC236}">
                <a16:creationId xmlns:a16="http://schemas.microsoft.com/office/drawing/2014/main" id="{7BAE8844-5BA1-AA8B-9E28-F9CA4BC0DD58}"/>
              </a:ext>
            </a:extLst>
          </p:cNvPr>
          <p:cNvSpPr>
            <a:spLocks noGrp="1"/>
          </p:cNvSpPr>
          <p:nvPr>
            <p:ph type="ftr" sz="quarter" idx="14"/>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93140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Title background">
            <a:extLst>
              <a:ext uri="{FF2B5EF4-FFF2-40B4-BE49-F238E27FC236}">
                <a16:creationId xmlns:a16="http://schemas.microsoft.com/office/drawing/2014/main" id="{AE5BE94E-E1B0-AE65-0C51-838BA2D30E1E}"/>
              </a:ext>
              <a:ext uri="{C183D7F6-B498-43B3-948B-1728B52AA6E4}">
                <adec:decorative xmlns:adec="http://schemas.microsoft.com/office/drawing/2017/decorative" val="1"/>
              </a:ext>
            </a:extLst>
          </p:cNvPr>
          <p:cNvSpPr/>
          <p:nvPr userDrawn="1"/>
        </p:nvSpPr>
        <p:spPr>
          <a:xfrm>
            <a:off x="455535" y="576929"/>
            <a:ext cx="3216465" cy="5253206"/>
          </a:xfrm>
          <a:prstGeom prst="roundRect">
            <a:avLst>
              <a:gd name="adj" fmla="val 4222"/>
            </a:avLst>
          </a:prstGeom>
          <a:solidFill>
            <a:srgbClr val="004E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genda items background">
            <a:extLst>
              <a:ext uri="{FF2B5EF4-FFF2-40B4-BE49-F238E27FC236}">
                <a16:creationId xmlns:a16="http://schemas.microsoft.com/office/drawing/2014/main" id="{94799B58-CCFA-897F-DA27-8D145577F13C}"/>
              </a:ext>
              <a:ext uri="{C183D7F6-B498-43B3-948B-1728B52AA6E4}">
                <adec:decorative xmlns:adec="http://schemas.microsoft.com/office/drawing/2017/decorative" val="1"/>
              </a:ext>
            </a:extLst>
          </p:cNvPr>
          <p:cNvSpPr/>
          <p:nvPr userDrawn="1"/>
        </p:nvSpPr>
        <p:spPr>
          <a:xfrm>
            <a:off x="3677576" y="1088325"/>
            <a:ext cx="6691200" cy="4214647"/>
          </a:xfrm>
          <a:prstGeom prst="rect">
            <a:avLst/>
          </a:prstGeom>
          <a:solidFill>
            <a:srgbClr val="F0F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genda Title">
            <a:extLst>
              <a:ext uri="{FF2B5EF4-FFF2-40B4-BE49-F238E27FC236}">
                <a16:creationId xmlns:a16="http://schemas.microsoft.com/office/drawing/2014/main" id="{11A249A4-9BE0-C429-40DF-9023AFD48B64}"/>
              </a:ext>
            </a:extLst>
          </p:cNvPr>
          <p:cNvSpPr>
            <a:spLocks noGrp="1"/>
          </p:cNvSpPr>
          <p:nvPr>
            <p:ph type="title" hasCustomPrompt="1"/>
          </p:nvPr>
        </p:nvSpPr>
        <p:spPr>
          <a:xfrm>
            <a:off x="714103" y="2531419"/>
            <a:ext cx="2655834" cy="1344227"/>
          </a:xfrm>
          <a:prstGeom prst="rect">
            <a:avLst/>
          </a:prstGeom>
        </p:spPr>
        <p:txBody>
          <a:bodyPr>
            <a:noAutofit/>
          </a:bodyPr>
          <a:lstStyle>
            <a:lvl1pPr algn="ctr">
              <a:lnSpc>
                <a:spcPct val="110000"/>
              </a:lnSpc>
              <a:defRPr>
                <a:solidFill>
                  <a:schemeClr val="bg1"/>
                </a:solidFill>
              </a:defRPr>
            </a:lvl1pPr>
          </a:lstStyle>
          <a:p>
            <a:r>
              <a:rPr lang="en-US"/>
              <a:t>Agenda</a:t>
            </a:r>
          </a:p>
        </p:txBody>
      </p:sp>
      <p:sp>
        <p:nvSpPr>
          <p:cNvPr id="9" name="Agenda Items">
            <a:extLst>
              <a:ext uri="{FF2B5EF4-FFF2-40B4-BE49-F238E27FC236}">
                <a16:creationId xmlns:a16="http://schemas.microsoft.com/office/drawing/2014/main" id="{2FFA2CF1-344D-0604-F2F1-9999CE7AF90A}"/>
              </a:ext>
            </a:extLst>
          </p:cNvPr>
          <p:cNvSpPr>
            <a:spLocks noGrp="1"/>
          </p:cNvSpPr>
          <p:nvPr>
            <p:ph idx="1" hasCustomPrompt="1"/>
          </p:nvPr>
        </p:nvSpPr>
        <p:spPr>
          <a:xfrm>
            <a:off x="3979639" y="1365888"/>
            <a:ext cx="6253150" cy="3659520"/>
          </a:xfrm>
          <a:prstGeom prst="rect">
            <a:avLst/>
          </a:prstGeom>
        </p:spPr>
        <p:txBody>
          <a:bodyPr anchor="ctr" anchorCtr="0">
            <a:noAutofit/>
          </a:bodyPr>
          <a:lstStyle>
            <a:lvl1pPr>
              <a:defRPr sz="2800"/>
            </a:lvl1pPr>
          </a:lstStyle>
          <a:p>
            <a:pPr>
              <a:lnSpc>
                <a:spcPct val="150000"/>
              </a:lnSpc>
              <a:spcBef>
                <a:spcPts val="0"/>
              </a:spcBef>
            </a:pPr>
            <a:r>
              <a:rPr lang="en-US" dirty="0">
                <a:latin typeface="Arial" panose="020B0604020202020204" pitchFamily="34" charset="0"/>
                <a:cs typeface="Arial" panose="020B0604020202020204" pitchFamily="34" charset="0"/>
              </a:rPr>
              <a:t>Item 1</a:t>
            </a:r>
          </a:p>
          <a:p>
            <a:pPr>
              <a:lnSpc>
                <a:spcPct val="150000"/>
              </a:lnSpc>
              <a:spcBef>
                <a:spcPts val="0"/>
              </a:spcBef>
            </a:pPr>
            <a:r>
              <a:rPr lang="en-US" dirty="0">
                <a:latin typeface="Arial" panose="020B0604020202020204" pitchFamily="34" charset="0"/>
                <a:cs typeface="Arial" panose="020B0604020202020204" pitchFamily="34" charset="0"/>
              </a:rPr>
              <a:t>Item 2</a:t>
            </a:r>
          </a:p>
          <a:p>
            <a:pPr>
              <a:lnSpc>
                <a:spcPct val="150000"/>
              </a:lnSpc>
              <a:spcBef>
                <a:spcPts val="0"/>
              </a:spcBef>
            </a:pPr>
            <a:r>
              <a:rPr lang="en-US" dirty="0">
                <a:latin typeface="Arial" panose="020B0604020202020204" pitchFamily="34" charset="0"/>
                <a:cs typeface="Arial" panose="020B0604020202020204" pitchFamily="34" charset="0"/>
              </a:rPr>
              <a:t>Item 3</a:t>
            </a:r>
          </a:p>
          <a:p>
            <a:pPr>
              <a:lnSpc>
                <a:spcPct val="150000"/>
              </a:lnSpc>
              <a:spcBef>
                <a:spcPts val="0"/>
              </a:spcBef>
            </a:pPr>
            <a:r>
              <a:rPr lang="en-US" dirty="0">
                <a:latin typeface="Arial" panose="020B0604020202020204" pitchFamily="34" charset="0"/>
                <a:cs typeface="Arial" panose="020B0604020202020204" pitchFamily="34" charset="0"/>
              </a:rPr>
              <a:t>Item 4</a:t>
            </a:r>
          </a:p>
          <a:p>
            <a:pPr>
              <a:lnSpc>
                <a:spcPct val="150000"/>
              </a:lnSpc>
              <a:spcBef>
                <a:spcPts val="0"/>
              </a:spcBef>
            </a:pPr>
            <a:r>
              <a:rPr lang="en-US" dirty="0">
                <a:latin typeface="Arial" panose="020B0604020202020204" pitchFamily="34" charset="0"/>
                <a:cs typeface="Arial" panose="020B0604020202020204" pitchFamily="34" charset="0"/>
              </a:rPr>
              <a:t>Item 5</a:t>
            </a:r>
          </a:p>
        </p:txBody>
      </p:sp>
      <p:sp>
        <p:nvSpPr>
          <p:cNvPr id="4" name="Slide Number Placeholder 5">
            <a:extLst>
              <a:ext uri="{FF2B5EF4-FFF2-40B4-BE49-F238E27FC236}">
                <a16:creationId xmlns:a16="http://schemas.microsoft.com/office/drawing/2014/main" id="{79148BBF-F7F9-E3E6-034D-286AEB3F6535}"/>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8" name="Footer Placeholder 4">
            <a:extLst>
              <a:ext uri="{FF2B5EF4-FFF2-40B4-BE49-F238E27FC236}">
                <a16:creationId xmlns:a16="http://schemas.microsoft.com/office/drawing/2014/main" id="{59708207-8633-CE01-C647-1DBCC2DBA281}"/>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148785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claimer White">
    <p:spTree>
      <p:nvGrpSpPr>
        <p:cNvPr id="1" name=""/>
        <p:cNvGrpSpPr/>
        <p:nvPr/>
      </p:nvGrpSpPr>
      <p:grpSpPr>
        <a:xfrm>
          <a:off x="0" y="0"/>
          <a:ext cx="0" cy="0"/>
          <a:chOff x="0" y="0"/>
          <a:chExt cx="0" cy="0"/>
        </a:xfrm>
      </p:grpSpPr>
      <p:pic>
        <p:nvPicPr>
          <p:cNvPr id="2" name="The Standard logo">
            <a:extLst>
              <a:ext uri="{FF2B5EF4-FFF2-40B4-BE49-F238E27FC236}">
                <a16:creationId xmlns:a16="http://schemas.microsoft.com/office/drawing/2014/main" id="{B6C51330-BF74-8767-D65B-6B3C110C9107}"/>
              </a:ext>
              <a:ext uri="{C183D7F6-B498-43B3-948B-1728B52AA6E4}">
                <adec:decorative xmlns:adec="http://schemas.microsoft.com/office/drawing/2017/decorative" val="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577" y="3252191"/>
            <a:ext cx="1555996" cy="1086289"/>
          </a:xfrm>
          <a:prstGeom prst="rect">
            <a:avLst/>
          </a:prstGeom>
        </p:spPr>
      </p:pic>
      <p:sp>
        <p:nvSpPr>
          <p:cNvPr id="3" name="Text">
            <a:extLst>
              <a:ext uri="{FF2B5EF4-FFF2-40B4-BE49-F238E27FC236}">
                <a16:creationId xmlns:a16="http://schemas.microsoft.com/office/drawing/2014/main" id="{464304D0-6373-EB88-89AA-4A0D3E3295D5}"/>
              </a:ext>
            </a:extLst>
          </p:cNvPr>
          <p:cNvSpPr txBox="1">
            <a:spLocks/>
          </p:cNvSpPr>
          <p:nvPr userDrawn="1"/>
        </p:nvSpPr>
        <p:spPr>
          <a:xfrm>
            <a:off x="615825" y="4619655"/>
            <a:ext cx="11222326" cy="1428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ea typeface="+mn-ea"/>
              </a:rPr>
              <a:t>The Standard is a marketing name for StanCorp Financial Group, Inc. and subsidiaries. Insurance products are offered by Standard Insurance Company of 1100 SW Sixth Avenue, Portland, Oregon, in all states except New York, where insurance products are offered by The Standard Life Insurance Company of New York of 445 Hamilton Avenue, 11th Floor, White Plains, New York. Product features and availability vary by state and company and are solely the responsibility of each subsidiary. Each company is solely responsible for its own financial condition. Standard Insurance Company is licensed to solicit insurance business in all states except New York. </a:t>
            </a:r>
            <a:br>
              <a:rPr lang="en-US" sz="1400" dirty="0">
                <a:ea typeface="+mn-ea"/>
              </a:rPr>
            </a:br>
            <a:r>
              <a:rPr lang="en-US" sz="1400" dirty="0">
                <a:ea typeface="+mn-ea"/>
              </a:rPr>
              <a:t>The Standard Life Insurance Company of New York is licensed to solicit insurance business in only the state of New York. </a:t>
            </a:r>
          </a:p>
        </p:txBody>
      </p:sp>
      <p:sp>
        <p:nvSpPr>
          <p:cNvPr id="5" name="Slide Number Placeholder 5">
            <a:extLst>
              <a:ext uri="{FF2B5EF4-FFF2-40B4-BE49-F238E27FC236}">
                <a16:creationId xmlns:a16="http://schemas.microsoft.com/office/drawing/2014/main" id="{4B4F2A9B-B9CA-AC48-35E6-60E51278C494}"/>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8" name="Date Placeholder 3">
            <a:extLst>
              <a:ext uri="{FF2B5EF4-FFF2-40B4-BE49-F238E27FC236}">
                <a16:creationId xmlns:a16="http://schemas.microsoft.com/office/drawing/2014/main" id="{074ED68E-69B5-A755-A855-C52AA4E62B34}"/>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1BBA418B-E9FA-4547-9C85-991BE1BDA664}" type="datetime1">
              <a:rPr lang="en-US" smtClean="0"/>
              <a:t>7/16/2025</a:t>
            </a:fld>
            <a:endParaRPr lang="en-US" dirty="0"/>
          </a:p>
        </p:txBody>
      </p:sp>
      <p:sp>
        <p:nvSpPr>
          <p:cNvPr id="6" name="Footer Placeholder 4">
            <a:extLst>
              <a:ext uri="{FF2B5EF4-FFF2-40B4-BE49-F238E27FC236}">
                <a16:creationId xmlns:a16="http://schemas.microsoft.com/office/drawing/2014/main" id="{29E2DCB3-0466-850D-6318-D561934A32B5}"/>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
        <p:nvSpPr>
          <p:cNvPr id="4" name="Logo cover">
            <a:extLst>
              <a:ext uri="{FF2B5EF4-FFF2-40B4-BE49-F238E27FC236}">
                <a16:creationId xmlns:a16="http://schemas.microsoft.com/office/drawing/2014/main" id="{0EBB3C0A-4983-BE19-9671-1F8FEFEF815D}"/>
              </a:ext>
              <a:ext uri="{C183D7F6-B498-43B3-948B-1728B52AA6E4}">
                <adec:decorative xmlns:adec="http://schemas.microsoft.com/office/drawing/2017/decorative" val="1"/>
              </a:ext>
            </a:extLst>
          </p:cNvPr>
          <p:cNvSpPr/>
          <p:nvPr userDrawn="1"/>
        </p:nvSpPr>
        <p:spPr>
          <a:xfrm>
            <a:off x="10822898" y="5936105"/>
            <a:ext cx="1049312" cy="8023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6851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claimer Lt Blue">
    <p:bg>
      <p:bgPr>
        <a:solidFill>
          <a:schemeClr val="bg2"/>
        </a:solidFill>
        <a:effectLst/>
      </p:bgPr>
    </p:bg>
    <p:spTree>
      <p:nvGrpSpPr>
        <p:cNvPr id="1" name=""/>
        <p:cNvGrpSpPr/>
        <p:nvPr/>
      </p:nvGrpSpPr>
      <p:grpSpPr>
        <a:xfrm>
          <a:off x="0" y="0"/>
          <a:ext cx="0" cy="0"/>
          <a:chOff x="0" y="0"/>
          <a:chExt cx="0" cy="0"/>
        </a:xfrm>
      </p:grpSpPr>
      <p:pic>
        <p:nvPicPr>
          <p:cNvPr id="2" name="The Standard logo">
            <a:extLst>
              <a:ext uri="{FF2B5EF4-FFF2-40B4-BE49-F238E27FC236}">
                <a16:creationId xmlns:a16="http://schemas.microsoft.com/office/drawing/2014/main" id="{B6C51330-BF74-8767-D65B-6B3C110C910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7577" y="3252191"/>
            <a:ext cx="1555996" cy="1086289"/>
          </a:xfrm>
          <a:prstGeom prst="rect">
            <a:avLst/>
          </a:prstGeom>
        </p:spPr>
      </p:pic>
      <p:sp>
        <p:nvSpPr>
          <p:cNvPr id="3" name="Text">
            <a:extLst>
              <a:ext uri="{FF2B5EF4-FFF2-40B4-BE49-F238E27FC236}">
                <a16:creationId xmlns:a16="http://schemas.microsoft.com/office/drawing/2014/main" id="{464304D0-6373-EB88-89AA-4A0D3E3295D5}"/>
              </a:ext>
            </a:extLst>
          </p:cNvPr>
          <p:cNvSpPr txBox="1">
            <a:spLocks/>
          </p:cNvSpPr>
          <p:nvPr userDrawn="1"/>
        </p:nvSpPr>
        <p:spPr>
          <a:xfrm>
            <a:off x="615825" y="4619655"/>
            <a:ext cx="11222326" cy="14287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nSpc>
                <a:spcPct val="110000"/>
              </a:lnSpc>
              <a:spcBef>
                <a:spcPts val="0"/>
              </a:spcBef>
              <a:spcAft>
                <a:spcPts val="1000"/>
              </a:spcAft>
              <a:buFont typeface="Arial" panose="020B0604020202020204" pitchFamily="34" charset="0"/>
              <a:buNone/>
              <a:defRPr/>
            </a:pPr>
            <a:r>
              <a:rPr lang="en-US" sz="1400" dirty="0">
                <a:ea typeface="+mn-ea"/>
              </a:rPr>
              <a:t>The Standard is a marketing name for StanCorp Financial Group, Inc. and subsidiaries. Insurance products are offered by Standard Insurance Company of 1100 SW Sixth Avenue, Portland, Oregon, in all states except New York, where insurance products are offered by The Standard Life Insurance Company of New York of 445 Hamilton Avenue, 11th Floor, White Plains, New York. Product features and availability vary by state and company and are solely the responsibility of each subsidiary. Each company is solely responsible for its own financial condition. Standard Insurance Company is licensed to solicit insurance business in all states except New York. </a:t>
            </a:r>
            <a:br>
              <a:rPr lang="en-US" sz="1400" dirty="0">
                <a:ea typeface="+mn-ea"/>
              </a:rPr>
            </a:br>
            <a:r>
              <a:rPr lang="en-US" sz="1400" dirty="0">
                <a:ea typeface="+mn-ea"/>
              </a:rPr>
              <a:t>The Standard Life Insurance Company of New York is licensed to solicit insurance business in only the state of New York. </a:t>
            </a:r>
          </a:p>
        </p:txBody>
      </p:sp>
      <p:sp>
        <p:nvSpPr>
          <p:cNvPr id="5" name="Slide Number Placeholder 5">
            <a:extLst>
              <a:ext uri="{FF2B5EF4-FFF2-40B4-BE49-F238E27FC236}">
                <a16:creationId xmlns:a16="http://schemas.microsoft.com/office/drawing/2014/main" id="{957B45A0-628F-861F-0A8A-19C70872C7B9}"/>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6" name="Footer Placeholder 4">
            <a:extLst>
              <a:ext uri="{FF2B5EF4-FFF2-40B4-BE49-F238E27FC236}">
                <a16:creationId xmlns:a16="http://schemas.microsoft.com/office/drawing/2014/main" id="{A2FA72F9-53BE-85FE-1347-10296A7408EE}"/>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
        <p:nvSpPr>
          <p:cNvPr id="4" name="Logo cover">
            <a:extLst>
              <a:ext uri="{FF2B5EF4-FFF2-40B4-BE49-F238E27FC236}">
                <a16:creationId xmlns:a16="http://schemas.microsoft.com/office/drawing/2014/main" id="{0EBB3C0A-4983-BE19-9671-1F8FEFEF815D}"/>
              </a:ext>
              <a:ext uri="{C183D7F6-B498-43B3-948B-1728B52AA6E4}">
                <adec:decorative xmlns:adec="http://schemas.microsoft.com/office/drawing/2017/decorative" val="1"/>
              </a:ext>
            </a:extLst>
          </p:cNvPr>
          <p:cNvSpPr/>
          <p:nvPr userDrawn="1"/>
        </p:nvSpPr>
        <p:spPr>
          <a:xfrm>
            <a:off x="10822898" y="5936105"/>
            <a:ext cx="1049312" cy="80238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a:extLst>
              <a:ext uri="{FF2B5EF4-FFF2-40B4-BE49-F238E27FC236}">
                <a16:creationId xmlns:a16="http://schemas.microsoft.com/office/drawing/2014/main" id="{2A91AFA0-0AD0-8C54-D149-7D42B99EF14F}"/>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5AFE4894-1D00-D14D-BC47-2B20201E5D24}" type="datetime1">
              <a:rPr lang="en-US" smtClean="0"/>
              <a:t>7/16/2025</a:t>
            </a:fld>
            <a:endParaRPr lang="en-US" dirty="0"/>
          </a:p>
        </p:txBody>
      </p:sp>
    </p:spTree>
    <p:extLst>
      <p:ext uri="{BB962C8B-B14F-4D97-AF65-F5344CB8AC3E}">
        <p14:creationId xmlns:p14="http://schemas.microsoft.com/office/powerpoint/2010/main" val="470858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9C045ED-20A3-0495-31F5-113D4FDB4E1C}"/>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3" name="Footer Placeholder 4">
            <a:extLst>
              <a:ext uri="{FF2B5EF4-FFF2-40B4-BE49-F238E27FC236}">
                <a16:creationId xmlns:a16="http://schemas.microsoft.com/office/drawing/2014/main" id="{FAC80FB2-5A27-3E94-C5FD-20951BFB1BE2}"/>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4126345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B5C8822-01A9-7AF9-F6C4-8A420719261F}"/>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4" name="Footer Placeholder 4">
            <a:extLst>
              <a:ext uri="{FF2B5EF4-FFF2-40B4-BE49-F238E27FC236}">
                <a16:creationId xmlns:a16="http://schemas.microsoft.com/office/drawing/2014/main" id="{195CBF8A-2DB9-5B82-2097-FCFC43B733FF}"/>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
        <p:nvSpPr>
          <p:cNvPr id="2" name="Logo cover">
            <a:extLst>
              <a:ext uri="{FF2B5EF4-FFF2-40B4-BE49-F238E27FC236}">
                <a16:creationId xmlns:a16="http://schemas.microsoft.com/office/drawing/2014/main" id="{828C2F30-6763-19BE-7049-7441ED9C02E3}"/>
              </a:ext>
              <a:ext uri="{C183D7F6-B498-43B3-948B-1728B52AA6E4}">
                <adec:decorative xmlns:adec="http://schemas.microsoft.com/office/drawing/2017/decorative" val="1"/>
              </a:ext>
            </a:extLst>
          </p:cNvPr>
          <p:cNvSpPr/>
          <p:nvPr userDrawn="1"/>
        </p:nvSpPr>
        <p:spPr>
          <a:xfrm>
            <a:off x="10733649" y="5866228"/>
            <a:ext cx="1125416" cy="801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3">
            <a:extLst>
              <a:ext uri="{FF2B5EF4-FFF2-40B4-BE49-F238E27FC236}">
                <a16:creationId xmlns:a16="http://schemas.microsoft.com/office/drawing/2014/main" id="{80B85BFD-CC20-ADA2-A61E-3B93AEFF8670}"/>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19BD20FA-4D82-FA48-A52C-1A730D5C58C4}" type="datetime1">
              <a:rPr lang="en-US" smtClean="0"/>
              <a:t>7/16/2025</a:t>
            </a:fld>
            <a:endParaRPr lang="en-US" dirty="0"/>
          </a:p>
        </p:txBody>
      </p:sp>
    </p:spTree>
    <p:extLst>
      <p:ext uri="{BB962C8B-B14F-4D97-AF65-F5344CB8AC3E}">
        <p14:creationId xmlns:p14="http://schemas.microsoft.com/office/powerpoint/2010/main" val="2822729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Blue">
    <p:bg>
      <p:bgPr>
        <a:solidFill>
          <a:schemeClr val="tx2"/>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C55E21EA-6A96-4382-018D-5082514F4303}"/>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2" name="logo cover">
            <a:extLst>
              <a:ext uri="{FF2B5EF4-FFF2-40B4-BE49-F238E27FC236}">
                <a16:creationId xmlns:a16="http://schemas.microsoft.com/office/drawing/2014/main" id="{828C2F30-6763-19BE-7049-7441ED9C02E3}"/>
              </a:ext>
              <a:ext uri="{C183D7F6-B498-43B3-948B-1728B52AA6E4}">
                <adec:decorative xmlns:adec="http://schemas.microsoft.com/office/drawing/2017/decorative" val="1"/>
              </a:ext>
            </a:extLst>
          </p:cNvPr>
          <p:cNvSpPr/>
          <p:nvPr userDrawn="1"/>
        </p:nvSpPr>
        <p:spPr>
          <a:xfrm>
            <a:off x="10733649" y="5866228"/>
            <a:ext cx="1125416" cy="80185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4">
            <a:extLst>
              <a:ext uri="{FF2B5EF4-FFF2-40B4-BE49-F238E27FC236}">
                <a16:creationId xmlns:a16="http://schemas.microsoft.com/office/drawing/2014/main" id="{8630FDE7-8D2E-0C51-D9C5-CBD443D5ADA3}"/>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48516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nd Copy - 1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vl1pPr>
          </a:lstStyle>
          <a:p>
            <a:r>
              <a:rPr lang="en-US"/>
              <a:t>Click to edit Master title style</a:t>
            </a:r>
            <a:endParaRPr lang="en-US" dirty="0"/>
          </a:p>
        </p:txBody>
      </p:sp>
      <p:sp>
        <p:nvSpPr>
          <p:cNvPr id="4" name="subhead">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10506456"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3" name="Content">
            <a:extLst>
              <a:ext uri="{FF2B5EF4-FFF2-40B4-BE49-F238E27FC236}">
                <a16:creationId xmlns:a16="http://schemas.microsoft.com/office/drawing/2014/main" id="{D1BFB165-F6A8-E530-62E5-B04146994B18}"/>
              </a:ext>
            </a:extLst>
          </p:cNvPr>
          <p:cNvSpPr>
            <a:spLocks noGrp="1"/>
          </p:cNvSpPr>
          <p:nvPr>
            <p:ph idx="1" hasCustomPrompt="1"/>
          </p:nvPr>
        </p:nvSpPr>
        <p:spPr>
          <a:xfrm>
            <a:off x="350061" y="1889938"/>
            <a:ext cx="10506456" cy="3914775"/>
          </a:xfrm>
          <a:prstGeom prst="rect">
            <a:avLst/>
          </a:prstGeom>
        </p:spPr>
        <p:txBody>
          <a:bodyPr>
            <a:noAutofit/>
          </a:bodyPr>
          <a:lstStyle>
            <a:lvl1pPr marL="182563" indent="-182563">
              <a:buFont typeface="Arial" panose="020B0604020202020204" pitchFamily="34" charset="0"/>
              <a:buChar char="•"/>
              <a:tabLst/>
              <a:defRPr sz="1400"/>
            </a:lvl1pPr>
            <a:lvl2pPr marL="685800" indent="-137160">
              <a:buFont typeface="Courier New" panose="02070309020205020404" pitchFamily="49" charset="0"/>
              <a:buChar char="o"/>
              <a:defRPr sz="1400"/>
            </a:lvl2pPr>
            <a:lvl3pPr marL="1143000" indent="-137160">
              <a:buFont typeface="System Font Regular"/>
              <a:buChar char="⁃"/>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75D9186-852B-BEDF-E657-C81C4650F3BD}"/>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7" name="Footer Placeholder 4">
            <a:extLst>
              <a:ext uri="{FF2B5EF4-FFF2-40B4-BE49-F238E27FC236}">
                <a16:creationId xmlns:a16="http://schemas.microsoft.com/office/drawing/2014/main" id="{F64AD4D8-F39E-2E37-EF58-1E22BC06371C}"/>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2117915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nd Copy - For Graphic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vl1pPr>
          </a:lstStyle>
          <a:p>
            <a:r>
              <a:rPr lang="en-US"/>
              <a:t>Click to edit Master title style</a:t>
            </a:r>
            <a:endParaRPr lang="en-US" dirty="0"/>
          </a:p>
        </p:txBody>
      </p:sp>
      <p:sp>
        <p:nvSpPr>
          <p:cNvPr id="4" name="Subhead">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10506456"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Picture placeholder; add alt text</a:t>
            </a:r>
          </a:p>
        </p:txBody>
      </p:sp>
      <p:sp>
        <p:nvSpPr>
          <p:cNvPr id="5" name="Slide Number Placeholder 5">
            <a:extLst>
              <a:ext uri="{FF2B5EF4-FFF2-40B4-BE49-F238E27FC236}">
                <a16:creationId xmlns:a16="http://schemas.microsoft.com/office/drawing/2014/main" id="{B75D9186-852B-BEDF-E657-C81C4650F3BD}"/>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7" name="Footer Placeholder 4">
            <a:extLst>
              <a:ext uri="{FF2B5EF4-FFF2-40B4-BE49-F238E27FC236}">
                <a16:creationId xmlns:a16="http://schemas.microsoft.com/office/drawing/2014/main" id="{F64AD4D8-F39E-2E37-EF58-1E22BC06371C}"/>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32589441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Copy - Chart &amp; Tab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vl1pPr>
          </a:lstStyle>
          <a:p>
            <a:r>
              <a:rPr lang="en-US"/>
              <a:t>Click to edit Master title style</a:t>
            </a:r>
            <a:endParaRPr lang="en-US" dirty="0"/>
          </a:p>
        </p:txBody>
      </p:sp>
      <p:sp>
        <p:nvSpPr>
          <p:cNvPr id="4" name="Subhead">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10506456" cy="439207"/>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13" name="Content">
            <a:extLst>
              <a:ext uri="{FF2B5EF4-FFF2-40B4-BE49-F238E27FC236}">
                <a16:creationId xmlns:a16="http://schemas.microsoft.com/office/drawing/2014/main" id="{B06FBA0C-1E52-CF09-CF68-A03D9FDC5408}"/>
              </a:ext>
            </a:extLst>
          </p:cNvPr>
          <p:cNvSpPr>
            <a:spLocks noGrp="1"/>
          </p:cNvSpPr>
          <p:nvPr>
            <p:ph idx="1" hasCustomPrompt="1"/>
          </p:nvPr>
        </p:nvSpPr>
        <p:spPr>
          <a:xfrm>
            <a:off x="350061" y="1643270"/>
            <a:ext cx="10506456" cy="4608240"/>
          </a:xfrm>
          <a:prstGeom prst="rect">
            <a:avLst/>
          </a:prstGeom>
        </p:spPr>
        <p:txBody>
          <a:bodyPr>
            <a:noAutofit/>
          </a:bodyPr>
          <a:lstStyle>
            <a:lvl1pPr marL="182563" indent="-182563">
              <a:buFont typeface="Arial" panose="020B0604020202020204" pitchFamily="34" charset="0"/>
              <a:buChar char="•"/>
              <a:tabLst/>
              <a:defRPr sz="1400"/>
            </a:lvl1pPr>
            <a:lvl2pPr marL="685800" indent="-137160">
              <a:buFont typeface="Courier New" panose="02070309020205020404" pitchFamily="49" charset="0"/>
              <a:buChar char="o"/>
              <a:defRPr sz="1400"/>
            </a:lvl2pPr>
            <a:lvl3pPr marL="1143000" indent="-137160">
              <a:buFont typeface="System Font Regular"/>
              <a:buChar char="⁃"/>
              <a:defRPr sz="1400"/>
            </a:lvl3pPr>
            <a:lvl4pPr marL="1600200" indent="-137160">
              <a:buFont typeface="Wingdings" pitchFamily="2" charset="2"/>
              <a:buChar char="§"/>
              <a:defRPr sz="1400"/>
            </a:lvl4pPr>
            <a:lvl5pPr marL="2057400"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75D9186-852B-BEDF-E657-C81C4650F3BD}"/>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7" name="Footer Placeholder 4">
            <a:extLst>
              <a:ext uri="{FF2B5EF4-FFF2-40B4-BE49-F238E27FC236}">
                <a16:creationId xmlns:a16="http://schemas.microsoft.com/office/drawing/2014/main" id="{F64AD4D8-F39E-2E37-EF58-1E22BC06371C}"/>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1304545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and Copy Phot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7389723" cy="548741"/>
          </a:xfrm>
          <a:prstGeom prst="rect">
            <a:avLst/>
          </a:prstGeom>
        </p:spPr>
        <p:txBody>
          <a:bodyPr>
            <a:noAutofit/>
          </a:bodyPr>
          <a:lstStyle>
            <a:lvl1pPr>
              <a:lnSpc>
                <a:spcPct val="110000"/>
              </a:lnSpc>
              <a:defRPr sz="2800"/>
            </a:lvl1pPr>
          </a:lstStyle>
          <a:p>
            <a:r>
              <a:rPr lang="en-US"/>
              <a:t>Click to edit Master title style</a:t>
            </a:r>
          </a:p>
        </p:txBody>
      </p:sp>
      <p:sp>
        <p:nvSpPr>
          <p:cNvPr id="4" name="Subhead">
            <a:extLst>
              <a:ext uri="{FF2B5EF4-FFF2-40B4-BE49-F238E27FC236}">
                <a16:creationId xmlns:a16="http://schemas.microsoft.com/office/drawing/2014/main" id="{EEE012ED-2A91-986D-4769-0FC02C1CD757}"/>
              </a:ext>
            </a:extLst>
          </p:cNvPr>
          <p:cNvSpPr>
            <a:spLocks noGrp="1"/>
          </p:cNvSpPr>
          <p:nvPr>
            <p:ph type="body" sz="quarter" idx="11" hasCustomPrompt="1"/>
          </p:nvPr>
        </p:nvSpPr>
        <p:spPr>
          <a:xfrm>
            <a:off x="350062" y="1058289"/>
            <a:ext cx="7389723"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dirty="0"/>
              <a:t>Click to edit Master text style </a:t>
            </a:r>
          </a:p>
        </p:txBody>
      </p:sp>
      <p:sp>
        <p:nvSpPr>
          <p:cNvPr id="3" name="Content">
            <a:extLst>
              <a:ext uri="{FF2B5EF4-FFF2-40B4-BE49-F238E27FC236}">
                <a16:creationId xmlns:a16="http://schemas.microsoft.com/office/drawing/2014/main" id="{D1BFB165-F6A8-E530-62E5-B04146994B18}"/>
              </a:ext>
            </a:extLst>
          </p:cNvPr>
          <p:cNvSpPr>
            <a:spLocks noGrp="1"/>
          </p:cNvSpPr>
          <p:nvPr>
            <p:ph idx="1" hasCustomPrompt="1"/>
          </p:nvPr>
        </p:nvSpPr>
        <p:spPr>
          <a:xfrm>
            <a:off x="350062" y="1889938"/>
            <a:ext cx="7384075" cy="3914775"/>
          </a:xfrm>
          <a:prstGeom prst="rect">
            <a:avLst/>
          </a:prstGeom>
        </p:spPr>
        <p:txBody>
          <a:bodyPr>
            <a:noAutofit/>
          </a:bodyPr>
          <a:lstStyle>
            <a:lvl1pPr marL="137160"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0F59EAB8-3460-214C-35DA-0C0F62D1DCB2}"/>
              </a:ext>
            </a:extLst>
          </p:cNvPr>
          <p:cNvSpPr>
            <a:spLocks noGrp="1"/>
          </p:cNvSpPr>
          <p:nvPr>
            <p:ph type="pic" sz="quarter" idx="14" hasCustomPrompt="1"/>
          </p:nvPr>
        </p:nvSpPr>
        <p:spPr>
          <a:xfrm>
            <a:off x="7982745" y="1115568"/>
            <a:ext cx="3859193" cy="3447288"/>
          </a:xfrm>
          <a:prstGeom prst="roundRect">
            <a:avLst>
              <a:gd name="adj" fmla="val 3089"/>
            </a:avLst>
          </a:prstGeom>
          <a:solidFill>
            <a:schemeClr val="bg1">
              <a:lumMod val="95000"/>
            </a:schemeClr>
          </a:solidFill>
        </p:spPr>
        <p:txBody>
          <a:bodyPr/>
          <a:lstStyle/>
          <a:p>
            <a:r>
              <a:rPr lang="en-US" dirty="0"/>
              <a:t>Click to add an image from a file.</a:t>
            </a:r>
          </a:p>
        </p:txBody>
      </p:sp>
      <p:sp>
        <p:nvSpPr>
          <p:cNvPr id="12" name="Slide Number Placeholder 5">
            <a:extLst>
              <a:ext uri="{FF2B5EF4-FFF2-40B4-BE49-F238E27FC236}">
                <a16:creationId xmlns:a16="http://schemas.microsoft.com/office/drawing/2014/main" id="{36BDFCF6-23C8-F92B-91CA-9901B4666847}"/>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13" name="Footer Placeholder 4">
            <a:extLst>
              <a:ext uri="{FF2B5EF4-FFF2-40B4-BE49-F238E27FC236}">
                <a16:creationId xmlns:a16="http://schemas.microsoft.com/office/drawing/2014/main" id="{E4D9B0CC-6D03-6362-96FA-7A2B228CD3E8}"/>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352503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and Copy - 2 colum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B2F3CF2-597C-F33E-B4F1-E4E7F14C8DA2}"/>
              </a:ext>
            </a:extLst>
          </p:cNvPr>
          <p:cNvSpPr>
            <a:spLocks noGrp="1"/>
          </p:cNvSpPr>
          <p:nvPr>
            <p:ph type="title"/>
          </p:nvPr>
        </p:nvSpPr>
        <p:spPr>
          <a:xfrm>
            <a:off x="350062" y="461283"/>
            <a:ext cx="10506456" cy="548741"/>
          </a:xfrm>
          <a:prstGeom prst="rect">
            <a:avLst/>
          </a:prstGeom>
        </p:spPr>
        <p:txBody>
          <a:bodyPr>
            <a:noAutofit/>
          </a:bodyPr>
          <a:lstStyle>
            <a:lvl1pPr>
              <a:lnSpc>
                <a:spcPct val="110000"/>
              </a:lnSpc>
              <a:defRPr sz="2800"/>
            </a:lvl1pPr>
          </a:lstStyle>
          <a:p>
            <a:r>
              <a:rPr lang="en-US"/>
              <a:t>Click to edit Master title style</a:t>
            </a:r>
          </a:p>
        </p:txBody>
      </p:sp>
      <p:sp>
        <p:nvSpPr>
          <p:cNvPr id="6" name="Subhead">
            <a:extLst>
              <a:ext uri="{FF2B5EF4-FFF2-40B4-BE49-F238E27FC236}">
                <a16:creationId xmlns:a16="http://schemas.microsoft.com/office/drawing/2014/main" id="{4CDACCEC-6CC0-9D62-11BF-04254DAF9CEA}"/>
              </a:ext>
            </a:extLst>
          </p:cNvPr>
          <p:cNvSpPr>
            <a:spLocks noGrp="1"/>
          </p:cNvSpPr>
          <p:nvPr>
            <p:ph type="body" sz="quarter" idx="11"/>
          </p:nvPr>
        </p:nvSpPr>
        <p:spPr>
          <a:xfrm>
            <a:off x="350062" y="1058289"/>
            <a:ext cx="10506456" cy="722313"/>
          </a:xfrm>
          <a:prstGeom prst="rect">
            <a:avLst/>
          </a:prstGeom>
        </p:spPr>
        <p:txBody>
          <a:bodyPr>
            <a:noAutofit/>
          </a:bodyPr>
          <a:lstStyle>
            <a:lvl1pPr marL="0" indent="0">
              <a:buNone/>
              <a:defRPr sz="1400" b="1"/>
            </a:lvl1pPr>
            <a:lvl2pPr>
              <a:defRPr sz="2000"/>
            </a:lvl2pPr>
            <a:lvl3pPr>
              <a:defRPr sz="2000"/>
            </a:lvl3pPr>
            <a:lvl4pPr>
              <a:defRPr sz="2000"/>
            </a:lvl4pPr>
            <a:lvl5pPr>
              <a:defRPr sz="2000"/>
            </a:lvl5pPr>
          </a:lstStyle>
          <a:p>
            <a:pPr lvl="0"/>
            <a:r>
              <a:rPr lang="en-US"/>
              <a:t>Click to edit Master text styles</a:t>
            </a:r>
          </a:p>
        </p:txBody>
      </p:sp>
      <p:sp>
        <p:nvSpPr>
          <p:cNvPr id="3" name="Content 1">
            <a:extLst>
              <a:ext uri="{FF2B5EF4-FFF2-40B4-BE49-F238E27FC236}">
                <a16:creationId xmlns:a16="http://schemas.microsoft.com/office/drawing/2014/main" id="{D1BFB165-F6A8-E530-62E5-B04146994B18}"/>
              </a:ext>
            </a:extLst>
          </p:cNvPr>
          <p:cNvSpPr>
            <a:spLocks noGrp="1"/>
          </p:cNvSpPr>
          <p:nvPr>
            <p:ph idx="1" hasCustomPrompt="1"/>
          </p:nvPr>
        </p:nvSpPr>
        <p:spPr>
          <a:xfrm>
            <a:off x="350062" y="1884935"/>
            <a:ext cx="4690809" cy="3914775"/>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a:extLst>
              <a:ext uri="{FF2B5EF4-FFF2-40B4-BE49-F238E27FC236}">
                <a16:creationId xmlns:a16="http://schemas.microsoft.com/office/drawing/2014/main" id="{C84A6DC8-EFC2-6121-B04D-F59F6912747C}"/>
              </a:ext>
            </a:extLst>
          </p:cNvPr>
          <p:cNvSpPr>
            <a:spLocks noGrp="1"/>
          </p:cNvSpPr>
          <p:nvPr>
            <p:ph idx="10" hasCustomPrompt="1"/>
          </p:nvPr>
        </p:nvSpPr>
        <p:spPr>
          <a:xfrm>
            <a:off x="5396774" y="1884935"/>
            <a:ext cx="4690809" cy="3914775"/>
          </a:xfrm>
          <a:prstGeom prst="rect">
            <a:avLst/>
          </a:prstGeom>
        </p:spPr>
        <p:txBody>
          <a:bodyPr>
            <a:noAutofit/>
          </a:bodyPr>
          <a:lstStyle>
            <a:lvl1pPr indent="-137160">
              <a:defRPr sz="1400"/>
            </a:lvl1pPr>
            <a:lvl2pPr marL="685800" indent="-137160">
              <a:buFont typeface="Courier New" panose="02070309020205020404" pitchFamily="49" charset="0"/>
              <a:buChar char="o"/>
              <a:defRPr sz="1400"/>
            </a:lvl2pPr>
            <a:lvl3pPr indent="-137160">
              <a:defRPr sz="1400"/>
            </a:lvl3pPr>
            <a:lvl4pPr marL="1600200" indent="-137160">
              <a:buFont typeface="Wingdings" pitchFamily="2" charset="2"/>
              <a:buChar char="§"/>
              <a:defRPr sz="1400"/>
            </a:lvl4pPr>
            <a:lvl5pPr indent="-137160">
              <a:defRPr sz="1400"/>
            </a:lvl5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dirty="0"/>
              <a:t>Click to edit Master text style </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95F74EC9-AB0B-7225-3EF1-1D2696B6CABF}"/>
              </a:ext>
            </a:extLst>
          </p:cNvPr>
          <p:cNvSpPr>
            <a:spLocks noGrp="1"/>
          </p:cNvSpPr>
          <p:nvPr>
            <p:ph type="sldNum" sz="quarter" idx="12"/>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8" name="Footer Placeholder 4">
            <a:extLst>
              <a:ext uri="{FF2B5EF4-FFF2-40B4-BE49-F238E27FC236}">
                <a16:creationId xmlns:a16="http://schemas.microsoft.com/office/drawing/2014/main" id="{9336AC2A-A32D-2F65-4ADE-DFCB43BF44CD}"/>
              </a:ext>
            </a:extLst>
          </p:cNvPr>
          <p:cNvSpPr>
            <a:spLocks noGrp="1"/>
          </p:cNvSpPr>
          <p:nvPr>
            <p:ph type="ftr" sz="quarter" idx="1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spTree>
    <p:extLst>
      <p:ext uri="{BB962C8B-B14F-4D97-AF65-F5344CB8AC3E}">
        <p14:creationId xmlns:p14="http://schemas.microsoft.com/office/powerpoint/2010/main" val="764134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FFBDC55F-0CAF-086F-79C2-9976CA1C5DEA}"/>
              </a:ext>
            </a:extLst>
          </p:cNvPr>
          <p:cNvSpPr>
            <a:spLocks noGrp="1"/>
          </p:cNvSpPr>
          <p:nvPr>
            <p:ph type="sldNum" sz="quarter" idx="4"/>
          </p:nvPr>
        </p:nvSpPr>
        <p:spPr>
          <a:xfrm>
            <a:off x="310896" y="6377096"/>
            <a:ext cx="457200" cy="257176"/>
          </a:xfrm>
          <a:prstGeom prst="rect">
            <a:avLst/>
          </a:prstGeom>
        </p:spPr>
        <p:txBody>
          <a:bodyPr anchor="b"/>
          <a:lstStyle>
            <a:lvl1pPr algn="l" fontAlgn="auto">
              <a:spcBef>
                <a:spcPts val="0"/>
              </a:spcBef>
              <a:spcAft>
                <a:spcPts val="0"/>
              </a:spcAft>
              <a:defRPr sz="1100" smtClean="0">
                <a:solidFill>
                  <a:srgbClr val="505050"/>
                </a:solidFill>
                <a:latin typeface="Arial" pitchFamily="34" charset="0"/>
                <a:ea typeface="+mn-ea"/>
                <a:cs typeface="Arial" pitchFamily="34" charset="0"/>
              </a:defRPr>
            </a:lvl1pPr>
          </a:lstStyle>
          <a:p>
            <a:pPr>
              <a:defRPr/>
            </a:pPr>
            <a:fld id="{73EF3F73-D8BE-1D4F-8F0C-03C5EC803F68}" type="slidenum">
              <a:rPr lang="en-US" smtClean="0"/>
              <a:pPr>
                <a:defRPr/>
              </a:pPr>
              <a:t>‹#›</a:t>
            </a:fld>
            <a:endParaRPr lang="en-US" dirty="0"/>
          </a:p>
        </p:txBody>
      </p:sp>
      <p:sp>
        <p:nvSpPr>
          <p:cNvPr id="9" name="Date Placeholder 3">
            <a:extLst>
              <a:ext uri="{FF2B5EF4-FFF2-40B4-BE49-F238E27FC236}">
                <a16:creationId xmlns:a16="http://schemas.microsoft.com/office/drawing/2014/main" id="{A261F6A8-23A5-7042-0407-49389B012951}"/>
              </a:ext>
            </a:extLst>
          </p:cNvPr>
          <p:cNvSpPr>
            <a:spLocks noGrp="1"/>
          </p:cNvSpPr>
          <p:nvPr>
            <p:ph type="dt" sz="half" idx="2"/>
          </p:nvPr>
        </p:nvSpPr>
        <p:spPr>
          <a:xfrm>
            <a:off x="838232" y="6377096"/>
            <a:ext cx="1274814" cy="257175"/>
          </a:xfrm>
          <a:prstGeom prst="rect">
            <a:avLst/>
          </a:prstGeom>
        </p:spPr>
        <p:txBody>
          <a:bodyPr vert="horz" lIns="91440" tIns="45720" rIns="91440" bIns="45720" rtlCol="0" anchor="b"/>
          <a:lstStyle>
            <a:lvl1pPr algn="ctr" fontAlgn="auto">
              <a:spcBef>
                <a:spcPts val="0"/>
              </a:spcBef>
              <a:spcAft>
                <a:spcPts val="0"/>
              </a:spcAft>
              <a:defRPr sz="1100" smtClean="0">
                <a:solidFill>
                  <a:srgbClr val="505050"/>
                </a:solidFill>
                <a:latin typeface="Arial"/>
                <a:ea typeface="+mn-ea"/>
                <a:cs typeface="Arial"/>
              </a:defRPr>
            </a:lvl1pPr>
          </a:lstStyle>
          <a:p>
            <a:pPr>
              <a:defRPr/>
            </a:pPr>
            <a:fld id="{931A2BA6-17AD-914B-A430-8F4321A5E3BC}" type="datetime1">
              <a:rPr lang="en-US" smtClean="0"/>
              <a:t>7/16/2025</a:t>
            </a:fld>
            <a:endParaRPr lang="en-US" dirty="0"/>
          </a:p>
        </p:txBody>
      </p:sp>
      <p:sp>
        <p:nvSpPr>
          <p:cNvPr id="8" name="Footer Placeholder 4">
            <a:extLst>
              <a:ext uri="{FF2B5EF4-FFF2-40B4-BE49-F238E27FC236}">
                <a16:creationId xmlns:a16="http://schemas.microsoft.com/office/drawing/2014/main" id="{ADE80998-8777-A031-2F8F-C487D8591903}"/>
              </a:ext>
            </a:extLst>
          </p:cNvPr>
          <p:cNvSpPr>
            <a:spLocks noGrp="1"/>
          </p:cNvSpPr>
          <p:nvPr>
            <p:ph type="ftr" sz="quarter" idx="3"/>
          </p:nvPr>
        </p:nvSpPr>
        <p:spPr>
          <a:xfrm>
            <a:off x="2183182" y="6377097"/>
            <a:ext cx="1597107" cy="257175"/>
          </a:xfrm>
          <a:prstGeom prst="rect">
            <a:avLst/>
          </a:prstGeom>
        </p:spPr>
        <p:txBody>
          <a:bodyPr anchor="b"/>
          <a:lstStyle>
            <a:lvl1pPr algn="ctr" fontAlgn="auto">
              <a:spcBef>
                <a:spcPts val="0"/>
              </a:spcBef>
              <a:spcAft>
                <a:spcPts val="0"/>
              </a:spcAft>
              <a:defRPr sz="1100" dirty="0">
                <a:solidFill>
                  <a:srgbClr val="505050"/>
                </a:solidFill>
                <a:latin typeface="Arial" pitchFamily="34" charset="0"/>
                <a:ea typeface="+mn-ea"/>
                <a:cs typeface="Arial" pitchFamily="34" charset="0"/>
              </a:defRPr>
            </a:lvl1pPr>
          </a:lstStyle>
          <a:p>
            <a:pPr>
              <a:defRPr/>
            </a:pPr>
            <a:endParaRPr lang="en-US" dirty="0"/>
          </a:p>
        </p:txBody>
      </p:sp>
      <p:pic>
        <p:nvPicPr>
          <p:cNvPr id="13" name="The Standard logo">
            <a:extLst>
              <a:ext uri="{FF2B5EF4-FFF2-40B4-BE49-F238E27FC236}">
                <a16:creationId xmlns:a16="http://schemas.microsoft.com/office/drawing/2014/main" id="{9C7FA7C5-3A80-75E7-6B70-1941F330926B}"/>
              </a:ext>
              <a:ext uri="{C183D7F6-B498-43B3-948B-1728B52AA6E4}">
                <adec:decorative xmlns:adec="http://schemas.microsoft.com/office/drawing/2017/decorative" val="1"/>
              </a:ext>
            </a:extLst>
          </p:cNvPr>
          <p:cNvPicPr>
            <a:picLocks noChangeAspect="1"/>
          </p:cNvPicPr>
          <p:nvPr userDrawn="1"/>
        </p:nvPicPr>
        <p:blipFill rotWithShape="1">
          <a:blip r:embed="rId46" cstate="screen">
            <a:extLst>
              <a:ext uri="{28A0092B-C50C-407E-A947-70E740481C1C}">
                <a14:useLocalDpi xmlns:a14="http://schemas.microsoft.com/office/drawing/2010/main"/>
              </a:ext>
            </a:extLst>
          </a:blip>
          <a:srcRect/>
          <a:stretch/>
        </p:blipFill>
        <p:spPr>
          <a:xfrm>
            <a:off x="10847612" y="5946475"/>
            <a:ext cx="996753" cy="695864"/>
          </a:xfrm>
          <a:prstGeom prst="rect">
            <a:avLst/>
          </a:prstGeom>
        </p:spPr>
      </p:pic>
    </p:spTree>
    <p:extLst>
      <p:ext uri="{BB962C8B-B14F-4D97-AF65-F5344CB8AC3E}">
        <p14:creationId xmlns:p14="http://schemas.microsoft.com/office/powerpoint/2010/main" val="2394097541"/>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9" r:id="rId3"/>
    <p:sldLayoutId id="2147483654" r:id="rId4"/>
    <p:sldLayoutId id="2147483650" r:id="rId5"/>
    <p:sldLayoutId id="2147483725" r:id="rId6"/>
    <p:sldLayoutId id="2147483701" r:id="rId7"/>
    <p:sldLayoutId id="2147483677" r:id="rId8"/>
    <p:sldLayoutId id="2147483660" r:id="rId9"/>
    <p:sldLayoutId id="2147483724" r:id="rId10"/>
    <p:sldLayoutId id="2147483662" r:id="rId11"/>
    <p:sldLayoutId id="2147483663" r:id="rId12"/>
    <p:sldLayoutId id="2147483699" r:id="rId13"/>
    <p:sldLayoutId id="2147483726" r:id="rId14"/>
    <p:sldLayoutId id="2147483711" r:id="rId15"/>
    <p:sldLayoutId id="2147483700"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4" r:id="rId26"/>
    <p:sldLayoutId id="2147483715" r:id="rId27"/>
    <p:sldLayoutId id="2147483683" r:id="rId28"/>
    <p:sldLayoutId id="2147483684" r:id="rId29"/>
    <p:sldLayoutId id="2147483716" r:id="rId30"/>
    <p:sldLayoutId id="2147483727" r:id="rId31"/>
    <p:sldLayoutId id="2147483687" r:id="rId32"/>
    <p:sldLayoutId id="2147483717" r:id="rId33"/>
    <p:sldLayoutId id="2147483718" r:id="rId34"/>
    <p:sldLayoutId id="2147483719" r:id="rId35"/>
    <p:sldLayoutId id="2147483721" r:id="rId36"/>
    <p:sldLayoutId id="2147483720" r:id="rId37"/>
    <p:sldLayoutId id="2147483723" r:id="rId38"/>
    <p:sldLayoutId id="2147483722" r:id="rId39"/>
    <p:sldLayoutId id="2147483655" r:id="rId40"/>
    <p:sldLayoutId id="2147483696" r:id="rId41"/>
    <p:sldLayoutId id="2147483695" r:id="rId42"/>
    <p:sldLayoutId id="2147483697" r:id="rId43"/>
    <p:sldLayoutId id="2147483698" r:id="rId44"/>
  </p:sldLayoutIdLst>
  <p:hf hdr="0" ftr="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00C12135-2144-D959-DCBA-891DC8DC93E0}"/>
              </a:ext>
            </a:extLst>
          </p:cNvPr>
          <p:cNvSpPr>
            <a:spLocks noGrp="1"/>
          </p:cNvSpPr>
          <p:nvPr>
            <p:ph type="title"/>
          </p:nvPr>
        </p:nvSpPr>
        <p:spPr>
          <a:xfrm>
            <a:off x="676275" y="1297555"/>
            <a:ext cx="4976380" cy="1339308"/>
          </a:xfrm>
        </p:spPr>
        <p:txBody>
          <a:bodyPr anchor="t" anchorCtr="0">
            <a:noAutofit/>
          </a:bodyPr>
          <a:lstStyle/>
          <a:p>
            <a:pPr algn="l"/>
            <a:r>
              <a:rPr lang="en-US" sz="3400" b="1" dirty="0">
                <a:solidFill>
                  <a:schemeClr val="bg1"/>
                </a:solidFill>
              </a:rPr>
              <a:t>Integrating Employer-Sponsored Benefits to Improve Employee Outcomes</a:t>
            </a:r>
          </a:p>
        </p:txBody>
      </p:sp>
      <p:sp>
        <p:nvSpPr>
          <p:cNvPr id="7" name="Content Placeholder 6">
            <a:extLst>
              <a:ext uri="{FF2B5EF4-FFF2-40B4-BE49-F238E27FC236}">
                <a16:creationId xmlns:a16="http://schemas.microsoft.com/office/drawing/2014/main" id="{D62F00A0-FB71-D387-8AF5-7E9327536D34}"/>
              </a:ext>
            </a:extLst>
          </p:cNvPr>
          <p:cNvSpPr>
            <a:spLocks noGrp="1"/>
          </p:cNvSpPr>
          <p:nvPr>
            <p:ph sz="quarter" idx="15"/>
          </p:nvPr>
        </p:nvSpPr>
        <p:spPr>
          <a:xfrm>
            <a:off x="676275" y="4221138"/>
            <a:ext cx="4572000" cy="406400"/>
          </a:xfrm>
        </p:spPr>
        <p:txBody>
          <a:bodyPr/>
          <a:lstStyle/>
          <a:p>
            <a:r>
              <a:rPr lang="en-US" dirty="0"/>
              <a:t>July 17, 2025</a:t>
            </a:r>
          </a:p>
        </p:txBody>
      </p:sp>
      <p:pic>
        <p:nvPicPr>
          <p:cNvPr id="3" name="Picture Placeholder 2" descr="A group of colorful blocks">
            <a:extLst>
              <a:ext uri="{FF2B5EF4-FFF2-40B4-BE49-F238E27FC236}">
                <a16:creationId xmlns:a16="http://schemas.microsoft.com/office/drawing/2014/main" id="{08EB46EF-7A77-2297-4C18-DA19B947FE7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91155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834A35FE-99C8-CB47-DACA-9C3B9F3ED527}"/>
              </a:ext>
            </a:extLst>
          </p:cNvPr>
          <p:cNvSpPr>
            <a:spLocks noGrp="1"/>
          </p:cNvSpPr>
          <p:nvPr>
            <p:ph type="title"/>
          </p:nvPr>
        </p:nvSpPr>
        <p:spPr>
          <a:xfrm>
            <a:off x="969264" y="1952692"/>
            <a:ext cx="10399868" cy="2546216"/>
          </a:xfrm>
        </p:spPr>
        <p:txBody>
          <a:bodyPr anchor="ctr" anchorCtr="0">
            <a:normAutofit/>
          </a:bodyPr>
          <a:lstStyle/>
          <a:p>
            <a:r>
              <a:rPr lang="en-US" b="1" dirty="0"/>
              <a:t>A 4-Step Process to Begin Integrating Benefits</a:t>
            </a:r>
          </a:p>
        </p:txBody>
      </p:sp>
      <p:sp>
        <p:nvSpPr>
          <p:cNvPr id="5" name="Slide Number Placeholder 4">
            <a:extLst>
              <a:ext uri="{FF2B5EF4-FFF2-40B4-BE49-F238E27FC236}">
                <a16:creationId xmlns:a16="http://schemas.microsoft.com/office/drawing/2014/main" id="{9F6AA905-1BD3-801F-AD0E-67A10D3C4E85}"/>
              </a:ext>
            </a:extLst>
          </p:cNvPr>
          <p:cNvSpPr>
            <a:spLocks noGrp="1"/>
          </p:cNvSpPr>
          <p:nvPr>
            <p:ph type="sldNum" sz="quarter" idx="12"/>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10</a:t>
            </a:fld>
            <a:endParaRPr lang="en-US" dirty="0"/>
          </a:p>
        </p:txBody>
      </p:sp>
    </p:spTree>
    <p:extLst>
      <p:ext uri="{BB962C8B-B14F-4D97-AF65-F5344CB8AC3E}">
        <p14:creationId xmlns:p14="http://schemas.microsoft.com/office/powerpoint/2010/main" val="25125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931A4-F134-38D2-A853-ADCF36D8F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9D60B-0529-8A69-2437-5FDA7AC05DC5}"/>
              </a:ext>
            </a:extLst>
          </p:cNvPr>
          <p:cNvSpPr>
            <a:spLocks noGrp="1"/>
          </p:cNvSpPr>
          <p:nvPr>
            <p:ph type="title"/>
          </p:nvPr>
        </p:nvSpPr>
        <p:spPr>
          <a:xfrm>
            <a:off x="5252720" y="1934289"/>
            <a:ext cx="6207760" cy="2693035"/>
          </a:xfrm>
        </p:spPr>
        <p:txBody>
          <a:bodyPr anchor="ctr">
            <a:normAutofit/>
          </a:bodyPr>
          <a:lstStyle/>
          <a:p>
            <a:r>
              <a:rPr lang="en-US" dirty="0"/>
              <a:t>Step 1:</a:t>
            </a:r>
            <a:br>
              <a:rPr lang="en-US" dirty="0"/>
            </a:br>
            <a:r>
              <a:rPr lang="en-US" dirty="0"/>
              <a:t>Identify Your Top Priority</a:t>
            </a:r>
          </a:p>
        </p:txBody>
      </p:sp>
      <p:pic>
        <p:nvPicPr>
          <p:cNvPr id="4" name="1 - picture" descr="Wood carving of the number one on a table">
            <a:extLst>
              <a:ext uri="{FF2B5EF4-FFF2-40B4-BE49-F238E27FC236}">
                <a16:creationId xmlns:a16="http://schemas.microsoft.com/office/drawing/2014/main" id="{E839BDA2-8C7F-0E05-3FF3-3ACC8AFE2E8F}"/>
              </a:ext>
              <a:ext uri="{C183D7F6-B498-43B3-948B-1728B52AA6E4}">
                <adec:decorative xmlns:adec="http://schemas.microsoft.com/office/drawing/2017/decorative" val="0"/>
              </a:ext>
            </a:extLst>
          </p:cNvPr>
          <p:cNvPicPr>
            <a:picLocks noGrp="1"/>
          </p:cNvPicPr>
          <p:nvPr>
            <p:ph type="pic" sz="quarter" idx="15"/>
          </p:nvPr>
        </p:nvPicPr>
        <p:blipFill>
          <a:blip r:embed="rId2" cstate="screen">
            <a:extLst>
              <a:ext uri="{28A0092B-C50C-407E-A947-70E740481C1C}">
                <a14:useLocalDpi xmlns:a14="http://schemas.microsoft.com/office/drawing/2010/main"/>
              </a:ext>
            </a:extLst>
          </a:blip>
          <a:srcRect b="-1"/>
          <a:stretch>
            <a:fillRect/>
          </a:stretch>
        </p:blipFill>
        <p:spPr>
          <a:xfrm>
            <a:off x="383941" y="407956"/>
            <a:ext cx="4466471" cy="5870448"/>
          </a:xfrm>
          <a:prstGeom prst="round2SameRect">
            <a:avLst>
              <a:gd name="adj1" fmla="val 8396"/>
              <a:gd name="adj2" fmla="val 0"/>
            </a:avLst>
          </a:prstGeom>
          <a:noFill/>
        </p:spPr>
      </p:pic>
      <p:sp>
        <p:nvSpPr>
          <p:cNvPr id="3" name="Slide Number Placeholder 2">
            <a:extLst>
              <a:ext uri="{FF2B5EF4-FFF2-40B4-BE49-F238E27FC236}">
                <a16:creationId xmlns:a16="http://schemas.microsoft.com/office/drawing/2014/main" id="{600F8279-9520-2155-CC96-56FB268F8272}"/>
              </a:ext>
            </a:extLst>
          </p:cNvPr>
          <p:cNvSpPr>
            <a:spLocks noGrp="1"/>
          </p:cNvSpPr>
          <p:nvPr>
            <p:ph type="sldNum" sz="quarter" idx="12"/>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11</a:t>
            </a:fld>
            <a:endParaRPr lang="en-US" dirty="0"/>
          </a:p>
        </p:txBody>
      </p:sp>
    </p:spTree>
    <p:extLst>
      <p:ext uri="{BB962C8B-B14F-4D97-AF65-F5344CB8AC3E}">
        <p14:creationId xmlns:p14="http://schemas.microsoft.com/office/powerpoint/2010/main" val="713139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D6299-5E6E-05E9-D6A4-D0BB9F6212F7}"/>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AAC43BB6-47FA-1485-3BAD-D688CCA2E825}"/>
              </a:ext>
            </a:extLst>
          </p:cNvPr>
          <p:cNvSpPr>
            <a:spLocks noGrp="1"/>
          </p:cNvSpPr>
          <p:nvPr>
            <p:ph type="title"/>
          </p:nvPr>
        </p:nvSpPr>
        <p:spPr/>
        <p:txBody>
          <a:bodyPr anchor="t" anchorCtr="0">
            <a:noAutofit/>
          </a:bodyPr>
          <a:lstStyle/>
          <a:p>
            <a:r>
              <a:rPr lang="en-US" sz="2800" b="1" dirty="0"/>
              <a:t>Use Your Existing Data to Identify Potential Priorities</a:t>
            </a:r>
          </a:p>
        </p:txBody>
      </p:sp>
      <p:sp>
        <p:nvSpPr>
          <p:cNvPr id="12" name="Subhead">
            <a:extLst>
              <a:ext uri="{FF2B5EF4-FFF2-40B4-BE49-F238E27FC236}">
                <a16:creationId xmlns:a16="http://schemas.microsoft.com/office/drawing/2014/main" id="{3BDF7D3B-14B5-704B-0628-97C6650D45AC}"/>
              </a:ext>
            </a:extLst>
          </p:cNvPr>
          <p:cNvSpPr>
            <a:spLocks noGrp="1"/>
          </p:cNvSpPr>
          <p:nvPr>
            <p:ph type="body" sz="quarter" idx="11"/>
          </p:nvPr>
        </p:nvSpPr>
        <p:spPr>
          <a:xfrm>
            <a:off x="350062" y="1058289"/>
            <a:ext cx="10506456" cy="261025"/>
          </a:xfrm>
        </p:spPr>
        <p:txBody>
          <a:bodyPr/>
          <a:lstStyle/>
          <a:p>
            <a:r>
              <a:rPr lang="en-US" sz="1600" b="1" dirty="0">
                <a:solidFill>
                  <a:schemeClr val="tx2"/>
                </a:solidFill>
                <a:latin typeface="Arial" panose="020B0604020202020204" pitchFamily="34" charset="0"/>
                <a:cs typeface="Arial" panose="020B0604020202020204" pitchFamily="34" charset="0"/>
              </a:rPr>
              <a:t>To maximize the impact of any interventions, start with the highest priority issues</a:t>
            </a:r>
          </a:p>
        </p:txBody>
      </p:sp>
      <p:grpSp>
        <p:nvGrpSpPr>
          <p:cNvPr id="5" name="Group 2">
            <a:extLst>
              <a:ext uri="{FF2B5EF4-FFF2-40B4-BE49-F238E27FC236}">
                <a16:creationId xmlns:a16="http://schemas.microsoft.com/office/drawing/2014/main" id="{A428E266-D6BD-A459-3293-BDB2B165018E}"/>
              </a:ext>
              <a:ext uri="{C183D7F6-B498-43B3-948B-1728B52AA6E4}">
                <adec:decorative xmlns:adec="http://schemas.microsoft.com/office/drawing/2017/decorative" val="1"/>
              </a:ext>
            </a:extLst>
          </p:cNvPr>
          <p:cNvGrpSpPr/>
          <p:nvPr/>
        </p:nvGrpSpPr>
        <p:grpSpPr>
          <a:xfrm>
            <a:off x="497526" y="2025286"/>
            <a:ext cx="2498053" cy="3340493"/>
            <a:chOff x="473463" y="2285817"/>
            <a:chExt cx="2498053" cy="3340493"/>
          </a:xfrm>
        </p:grpSpPr>
        <p:sp>
          <p:nvSpPr>
            <p:cNvPr id="38" name="1 - background box">
              <a:extLst>
                <a:ext uri="{FF2B5EF4-FFF2-40B4-BE49-F238E27FC236}">
                  <a16:creationId xmlns:a16="http://schemas.microsoft.com/office/drawing/2014/main" id="{5526B8C5-A807-307F-39D2-9E40D6DE4F73}"/>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1 - text box">
              <a:extLst>
                <a:ext uri="{FF2B5EF4-FFF2-40B4-BE49-F238E27FC236}">
                  <a16:creationId xmlns:a16="http://schemas.microsoft.com/office/drawing/2014/main" id="{0D033476-2AB6-2A80-5EE0-1EBF5B160815}"/>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1 - text">
              <a:extLst>
                <a:ext uri="{FF2B5EF4-FFF2-40B4-BE49-F238E27FC236}">
                  <a16:creationId xmlns:a16="http://schemas.microsoft.com/office/drawing/2014/main" id="{15E28ADC-08EF-B7DE-6B06-0B29A4D428CB}"/>
                </a:ext>
              </a:extLst>
            </p:cNvPr>
            <p:cNvSpPr txBox="1"/>
            <p:nvPr/>
          </p:nvSpPr>
          <p:spPr>
            <a:xfrm>
              <a:off x="571846" y="4167403"/>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Health Risk Assessment Reports</a:t>
              </a:r>
              <a:endParaRPr lang="en-US" sz="1400" dirty="0">
                <a:latin typeface="Arial" panose="020B0604020202020204" pitchFamily="34" charset="0"/>
                <a:cs typeface="Arial" panose="020B0604020202020204" pitchFamily="34" charset="0"/>
              </a:endParaRPr>
            </a:p>
          </p:txBody>
        </p:sp>
        <p:pic>
          <p:nvPicPr>
            <p:cNvPr id="24" name="1 - picture" descr="Man consulting with psychiatrist">
              <a:extLst>
                <a:ext uri="{FF2B5EF4-FFF2-40B4-BE49-F238E27FC236}">
                  <a16:creationId xmlns:a16="http://schemas.microsoft.com/office/drawing/2014/main" id="{6BA97061-A931-6680-DE3A-4AA5A83631B1}"/>
                </a:ext>
                <a:ext uri="{C183D7F6-B498-43B3-948B-1728B52AA6E4}">
                  <adec:decorative xmlns:adec="http://schemas.microsoft.com/office/drawing/2017/decorative" val="0"/>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4" name="1 - border">
              <a:extLst>
                <a:ext uri="{FF2B5EF4-FFF2-40B4-BE49-F238E27FC236}">
                  <a16:creationId xmlns:a16="http://schemas.microsoft.com/office/drawing/2014/main" id="{6D7DB70E-3349-CDBC-95BE-0A282FC9B862}"/>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2">
            <a:extLst>
              <a:ext uri="{FF2B5EF4-FFF2-40B4-BE49-F238E27FC236}">
                <a16:creationId xmlns:a16="http://schemas.microsoft.com/office/drawing/2014/main" id="{76FD5F3A-197F-85ED-9528-D94389B3D56F}"/>
              </a:ext>
              <a:ext uri="{C183D7F6-B498-43B3-948B-1728B52AA6E4}">
                <adec:decorative xmlns:adec="http://schemas.microsoft.com/office/drawing/2017/decorative" val="1"/>
              </a:ext>
            </a:extLst>
          </p:cNvPr>
          <p:cNvGrpSpPr/>
          <p:nvPr/>
        </p:nvGrpSpPr>
        <p:grpSpPr>
          <a:xfrm>
            <a:off x="3355747" y="2021341"/>
            <a:ext cx="2498053" cy="3340493"/>
            <a:chOff x="473463" y="2285817"/>
            <a:chExt cx="2498053" cy="3340493"/>
          </a:xfrm>
        </p:grpSpPr>
        <p:sp>
          <p:nvSpPr>
            <p:cNvPr id="10" name="1 - background box">
              <a:extLst>
                <a:ext uri="{FF2B5EF4-FFF2-40B4-BE49-F238E27FC236}">
                  <a16:creationId xmlns:a16="http://schemas.microsoft.com/office/drawing/2014/main" id="{6D0E11AC-51D1-4183-8250-42AF006678CD}"/>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1 - text box">
              <a:extLst>
                <a:ext uri="{FF2B5EF4-FFF2-40B4-BE49-F238E27FC236}">
                  <a16:creationId xmlns:a16="http://schemas.microsoft.com/office/drawing/2014/main" id="{2500C480-1AE8-322E-9C87-620BD214215B}"/>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 - text">
              <a:extLst>
                <a:ext uri="{FF2B5EF4-FFF2-40B4-BE49-F238E27FC236}">
                  <a16:creationId xmlns:a16="http://schemas.microsoft.com/office/drawing/2014/main" id="{0B463FB1-1FAC-7EA5-1B1C-34B7CC5598AB}"/>
                </a:ext>
              </a:extLst>
            </p:cNvPr>
            <p:cNvSpPr txBox="1"/>
            <p:nvPr/>
          </p:nvSpPr>
          <p:spPr>
            <a:xfrm>
              <a:off x="571846" y="4167403"/>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Employee Engagement Survey Analyses</a:t>
              </a:r>
              <a:endParaRPr lang="en-US" sz="1400" dirty="0">
                <a:latin typeface="Arial" panose="020B0604020202020204" pitchFamily="34" charset="0"/>
                <a:cs typeface="Arial" panose="020B0604020202020204" pitchFamily="34" charset="0"/>
              </a:endParaRPr>
            </a:p>
          </p:txBody>
        </p:sp>
        <p:pic>
          <p:nvPicPr>
            <p:cNvPr id="26" name="1 - picture" descr="Smiling person">
              <a:extLst>
                <a:ext uri="{FF2B5EF4-FFF2-40B4-BE49-F238E27FC236}">
                  <a16:creationId xmlns:a16="http://schemas.microsoft.com/office/drawing/2014/main" id="{AC0CADC9-61FE-7D4F-7E81-8D317FC12532}"/>
                </a:ext>
                <a:ext uri="{C183D7F6-B498-43B3-948B-1728B52AA6E4}">
                  <adec:decorative xmlns:adec="http://schemas.microsoft.com/office/drawing/2017/decorative" val="0"/>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32" name="1 - border">
              <a:extLst>
                <a:ext uri="{FF2B5EF4-FFF2-40B4-BE49-F238E27FC236}">
                  <a16:creationId xmlns:a16="http://schemas.microsoft.com/office/drawing/2014/main" id="{1520084D-D37F-4AE8-CDE8-AAA752076C52}"/>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
            <a:extLst>
              <a:ext uri="{FF2B5EF4-FFF2-40B4-BE49-F238E27FC236}">
                <a16:creationId xmlns:a16="http://schemas.microsoft.com/office/drawing/2014/main" id="{D3E810C7-E329-A425-F880-3331A81E193B}"/>
              </a:ext>
              <a:ext uri="{C183D7F6-B498-43B3-948B-1728B52AA6E4}">
                <adec:decorative xmlns:adec="http://schemas.microsoft.com/office/drawing/2017/decorative" val="1"/>
              </a:ext>
            </a:extLst>
          </p:cNvPr>
          <p:cNvGrpSpPr/>
          <p:nvPr/>
        </p:nvGrpSpPr>
        <p:grpSpPr>
          <a:xfrm>
            <a:off x="6213968" y="2021341"/>
            <a:ext cx="2498053" cy="3340493"/>
            <a:chOff x="473463" y="2285817"/>
            <a:chExt cx="2498053" cy="3340493"/>
          </a:xfrm>
        </p:grpSpPr>
        <p:sp>
          <p:nvSpPr>
            <p:cNvPr id="34" name="1 - background box">
              <a:extLst>
                <a:ext uri="{FF2B5EF4-FFF2-40B4-BE49-F238E27FC236}">
                  <a16:creationId xmlns:a16="http://schemas.microsoft.com/office/drawing/2014/main" id="{416C4A3C-C43F-CAA8-17B0-EA0CA6F8D6E4}"/>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1 - text box">
              <a:extLst>
                <a:ext uri="{FF2B5EF4-FFF2-40B4-BE49-F238E27FC236}">
                  <a16:creationId xmlns:a16="http://schemas.microsoft.com/office/drawing/2014/main" id="{E9A38893-8A7F-DE21-E4E0-49609BF7879D}"/>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1 - text">
              <a:extLst>
                <a:ext uri="{FF2B5EF4-FFF2-40B4-BE49-F238E27FC236}">
                  <a16:creationId xmlns:a16="http://schemas.microsoft.com/office/drawing/2014/main" id="{83CC3348-249B-153E-A217-7D4F7ED1E95B}"/>
                </a:ext>
              </a:extLst>
            </p:cNvPr>
            <p:cNvSpPr txBox="1"/>
            <p:nvPr/>
          </p:nvSpPr>
          <p:spPr>
            <a:xfrm>
              <a:off x="571846" y="4167403"/>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Vendor Reports</a:t>
              </a:r>
            </a:p>
            <a:p>
              <a:pPr algn="ctr">
                <a:lnSpc>
                  <a:spcPct val="110000"/>
                </a:lnSpc>
                <a:spcAft>
                  <a:spcPts val="600"/>
                </a:spcAft>
              </a:pPr>
              <a:r>
                <a:rPr lang="en-US" sz="1400" dirty="0">
                  <a:latin typeface="Arial" panose="020B0604020202020204" pitchFamily="34" charset="0"/>
                  <a:cs typeface="Arial" panose="020B0604020202020204" pitchFamily="34" charset="0"/>
                </a:rPr>
                <a:t>especially medical and pharmaceutical data</a:t>
              </a:r>
            </a:p>
          </p:txBody>
        </p:sp>
        <p:pic>
          <p:nvPicPr>
            <p:cNvPr id="37" name="1 - picture" descr="Person writing on board">
              <a:extLst>
                <a:ext uri="{FF2B5EF4-FFF2-40B4-BE49-F238E27FC236}">
                  <a16:creationId xmlns:a16="http://schemas.microsoft.com/office/drawing/2014/main" id="{4B41C8A6-7F61-C433-62FF-05C96F0A1E54}"/>
                </a:ext>
                <a:ext uri="{C183D7F6-B498-43B3-948B-1728B52AA6E4}">
                  <adec:decorative xmlns:adec="http://schemas.microsoft.com/office/drawing/2017/decorative" val="0"/>
                </a:ext>
              </a:extLst>
            </p:cNvPr>
            <p:cNvPicPr>
              <a:picLocks/>
            </p:cNvPicPr>
            <p:nvPr/>
          </p:nvPicPr>
          <p:blipFill>
            <a:blip r:embed="rId5" cstate="screen">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40" name="1 - border">
              <a:extLst>
                <a:ext uri="{FF2B5EF4-FFF2-40B4-BE49-F238E27FC236}">
                  <a16:creationId xmlns:a16="http://schemas.microsoft.com/office/drawing/2014/main" id="{9F3222B9-FFAC-9303-233C-9EE8650B865D}"/>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
            <a:extLst>
              <a:ext uri="{FF2B5EF4-FFF2-40B4-BE49-F238E27FC236}">
                <a16:creationId xmlns:a16="http://schemas.microsoft.com/office/drawing/2014/main" id="{D8D6ACB9-FEBC-3ABC-8610-EEC553ABEBD4}"/>
              </a:ext>
              <a:ext uri="{C183D7F6-B498-43B3-948B-1728B52AA6E4}">
                <adec:decorative xmlns:adec="http://schemas.microsoft.com/office/drawing/2017/decorative" val="1"/>
              </a:ext>
            </a:extLst>
          </p:cNvPr>
          <p:cNvGrpSpPr/>
          <p:nvPr/>
        </p:nvGrpSpPr>
        <p:grpSpPr>
          <a:xfrm>
            <a:off x="9072190" y="2021341"/>
            <a:ext cx="2498053" cy="3340493"/>
            <a:chOff x="473463" y="2285817"/>
            <a:chExt cx="2498053" cy="3340493"/>
          </a:xfrm>
        </p:grpSpPr>
        <p:sp>
          <p:nvSpPr>
            <p:cNvPr id="42" name="1 - background box">
              <a:extLst>
                <a:ext uri="{FF2B5EF4-FFF2-40B4-BE49-F238E27FC236}">
                  <a16:creationId xmlns:a16="http://schemas.microsoft.com/office/drawing/2014/main" id="{43E41215-2719-2E1B-058A-63163F30CD0D}"/>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1 - text box">
              <a:extLst>
                <a:ext uri="{FF2B5EF4-FFF2-40B4-BE49-F238E27FC236}">
                  <a16:creationId xmlns:a16="http://schemas.microsoft.com/office/drawing/2014/main" id="{6ADD2804-7BCE-0991-482A-B64DF56D15B4}"/>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1 - text">
              <a:extLst>
                <a:ext uri="{FF2B5EF4-FFF2-40B4-BE49-F238E27FC236}">
                  <a16:creationId xmlns:a16="http://schemas.microsoft.com/office/drawing/2014/main" id="{C2B7A972-48B1-BF23-F35C-C7646F017F43}"/>
                </a:ext>
              </a:extLst>
            </p:cNvPr>
            <p:cNvSpPr txBox="1"/>
            <p:nvPr/>
          </p:nvSpPr>
          <p:spPr>
            <a:xfrm>
              <a:off x="571846" y="4167403"/>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Other Data Sources</a:t>
              </a:r>
            </a:p>
            <a:p>
              <a:pPr algn="ctr">
                <a:lnSpc>
                  <a:spcPct val="110000"/>
                </a:lnSpc>
                <a:spcAft>
                  <a:spcPts val="600"/>
                </a:spcAft>
              </a:pPr>
              <a:r>
                <a:rPr lang="en-US" sz="1400" dirty="0">
                  <a:latin typeface="Arial" panose="020B0604020202020204" pitchFamily="34" charset="0"/>
                  <a:cs typeface="Arial" panose="020B0604020202020204" pitchFamily="34" charset="0"/>
                </a:rPr>
                <a:t>as applicable</a:t>
              </a:r>
            </a:p>
          </p:txBody>
        </p:sp>
        <p:pic>
          <p:nvPicPr>
            <p:cNvPr id="45" name="1 - picture" descr="Stack of colorful files">
              <a:extLst>
                <a:ext uri="{FF2B5EF4-FFF2-40B4-BE49-F238E27FC236}">
                  <a16:creationId xmlns:a16="http://schemas.microsoft.com/office/drawing/2014/main" id="{30969758-DEEA-3497-45E1-B3948E6B931D}"/>
                </a:ext>
                <a:ext uri="{C183D7F6-B498-43B3-948B-1728B52AA6E4}">
                  <adec:decorative xmlns:adec="http://schemas.microsoft.com/office/drawing/2017/decorative" val="0"/>
                </a:ext>
              </a:extLst>
            </p:cNvPr>
            <p:cNvPicPr>
              <a:picLocks/>
            </p:cNvPicPr>
            <p:nvPr/>
          </p:nvPicPr>
          <p:blipFill>
            <a:blip r:embed="rId6" cstate="screen">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46" name="1 - border">
              <a:extLst>
                <a:ext uri="{FF2B5EF4-FFF2-40B4-BE49-F238E27FC236}">
                  <a16:creationId xmlns:a16="http://schemas.microsoft.com/office/drawing/2014/main" id="{7BE78456-3B9F-4405-20F2-9854D990C464}"/>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lide Number Placeholder 13">
            <a:extLst>
              <a:ext uri="{FF2B5EF4-FFF2-40B4-BE49-F238E27FC236}">
                <a16:creationId xmlns:a16="http://schemas.microsoft.com/office/drawing/2014/main" id="{7A68952F-6A81-38F8-1E8D-C73BF6E8F35D}"/>
              </a:ext>
            </a:extLst>
          </p:cNvPr>
          <p:cNvSpPr>
            <a:spLocks noGrp="1"/>
          </p:cNvSpPr>
          <p:nvPr>
            <p:ph type="sldNum" sz="quarter" idx="12"/>
          </p:nvPr>
        </p:nvSpPr>
        <p:spPr/>
        <p:txBody>
          <a:bodyPr/>
          <a:lstStyle/>
          <a:p>
            <a:pPr>
              <a:defRPr/>
            </a:pPr>
            <a:fld id="{73EF3F73-D8BE-1D4F-8F0C-03C5EC803F68}" type="slidenum">
              <a:rPr lang="en-US" smtClean="0"/>
              <a:pPr>
                <a:defRPr/>
              </a:pPr>
              <a:t>12</a:t>
            </a:fld>
            <a:endParaRPr lang="en-US" dirty="0"/>
          </a:p>
        </p:txBody>
      </p:sp>
    </p:spTree>
    <p:extLst>
      <p:ext uri="{BB962C8B-B14F-4D97-AF65-F5344CB8AC3E}">
        <p14:creationId xmlns:p14="http://schemas.microsoft.com/office/powerpoint/2010/main" val="316281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CCBBA-1D14-B0A8-E7B5-3865E45136D1}"/>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12BB7278-906B-9205-0033-3B74770DF988}"/>
              </a:ext>
            </a:extLst>
          </p:cNvPr>
          <p:cNvSpPr>
            <a:spLocks noGrp="1"/>
          </p:cNvSpPr>
          <p:nvPr>
            <p:ph type="title"/>
          </p:nvPr>
        </p:nvSpPr>
        <p:spPr>
          <a:xfrm>
            <a:off x="4583113" y="450850"/>
            <a:ext cx="7112000" cy="47625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Tx/>
              <a:buNone/>
              <a:tabLst/>
              <a:defRPr/>
            </a:pPr>
            <a:r>
              <a:rPr lang="en-US" dirty="0">
                <a:ea typeface="+mn-ea"/>
              </a:rPr>
              <a:t>Select the #1 Priority for the Year</a:t>
            </a:r>
            <a:endPar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1 - picture" descr="Office worker using sticky notes">
            <a:extLst>
              <a:ext uri="{FF2B5EF4-FFF2-40B4-BE49-F238E27FC236}">
                <a16:creationId xmlns:a16="http://schemas.microsoft.com/office/drawing/2014/main" id="{1BDA14EF-B5B3-A143-0A82-F87BD72BBD76}"/>
              </a:ext>
              <a:ext uri="{C183D7F6-B498-43B3-948B-1728B52AA6E4}">
                <adec:decorative xmlns:adec="http://schemas.microsoft.com/office/drawing/2017/decorative" val="0"/>
              </a:ext>
            </a:extLst>
          </p:cNvPr>
          <p:cNvPicPr>
            <a:picLocks noGrp="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314325" y="330200"/>
            <a:ext cx="3740150" cy="5870575"/>
          </a:xfrm>
          <a:prstGeom prst="round2SameRect">
            <a:avLst>
              <a:gd name="adj1" fmla="val 8396"/>
              <a:gd name="adj2" fmla="val 0"/>
            </a:avLst>
          </a:prstGeom>
        </p:spPr>
      </p:pic>
      <p:sp>
        <p:nvSpPr>
          <p:cNvPr id="9" name="subhead">
            <a:extLst>
              <a:ext uri="{FF2B5EF4-FFF2-40B4-BE49-F238E27FC236}">
                <a16:creationId xmlns:a16="http://schemas.microsoft.com/office/drawing/2014/main" id="{CC03C2B3-8443-2618-5434-77F54372660E}"/>
              </a:ext>
            </a:extLst>
          </p:cNvPr>
          <p:cNvSpPr>
            <a:spLocks noGrp="1"/>
          </p:cNvSpPr>
          <p:nvPr>
            <p:ph type="body" sz="quarter" idx="16"/>
          </p:nvPr>
        </p:nvSpPr>
        <p:spPr>
          <a:xfrm>
            <a:off x="4582847" y="1058289"/>
            <a:ext cx="7294828" cy="722313"/>
          </a:xfrm>
          <a:prstGeom prst="rect">
            <a:avLst/>
          </a:prstGeom>
        </p:spPr>
        <p:txBody>
          <a:bodyPr/>
          <a:lstStyle/>
          <a:p>
            <a:r>
              <a:rPr lang="en-US" sz="1600" dirty="0">
                <a:solidFill>
                  <a:schemeClr val="tx2"/>
                </a:solidFill>
              </a:rPr>
              <a:t>Ideally, a project team can meet to discuss the various potential priorities identified and narrow them down to a single focus for the year.</a:t>
            </a:r>
          </a:p>
        </p:txBody>
      </p:sp>
      <p:sp>
        <p:nvSpPr>
          <p:cNvPr id="3" name="Column 1">
            <a:extLst>
              <a:ext uri="{FF2B5EF4-FFF2-40B4-BE49-F238E27FC236}">
                <a16:creationId xmlns:a16="http://schemas.microsoft.com/office/drawing/2014/main" id="{D962BEDA-4177-0E69-D995-06E7C30448DF}"/>
              </a:ext>
            </a:extLst>
          </p:cNvPr>
          <p:cNvSpPr>
            <a:spLocks noGrp="1"/>
          </p:cNvSpPr>
          <p:nvPr>
            <p:ph idx="4294967295"/>
          </p:nvPr>
        </p:nvSpPr>
        <p:spPr>
          <a:xfrm>
            <a:off x="4582846" y="1911791"/>
            <a:ext cx="7294828" cy="4722481"/>
          </a:xfrm>
          <a:prstGeom prst="rect">
            <a:avLst/>
          </a:prstGeom>
        </p:spPr>
        <p:txBody>
          <a:bodyPr>
            <a:noAutofit/>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Get essential HR input: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representatives frequently have the clearest perception of issues impacting employees and company performance.</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Involve legal from the beginning: </a:t>
            </a:r>
            <a:r>
              <a:rPr lang="en-US" sz="1600" dirty="0">
                <a:solidFill>
                  <a:prstClr val="black"/>
                </a:solidFill>
              </a:rPr>
              <a:t>Collaboration between vendors required for benefit integration will inevitably raise legal questions, especially around privacy and confidentiality.</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lang="en-US" sz="1600" b="1" dirty="0"/>
              <a:t>D</a:t>
            </a: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on’t neglect other departments: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issues may be department-specific or may only be identified by managers talking directly to frontline staff members. </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Consider including middle managers: </a:t>
            </a:r>
            <a:r>
              <a:rPr kumimoji="0" lang="en-US" sz="1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t>
            </a:r>
            <a:r>
              <a:rPr lang="en-US" sz="1600" dirty="0"/>
              <a:t>iddle managers </a:t>
            </a:r>
            <a:r>
              <a:rPr lang="en-US" sz="1600" dirty="0">
                <a:solidFill>
                  <a:prstClr val="black"/>
                </a:solidFill>
              </a:rPr>
              <a:t>often have a unique and valuable perspective on issues negatively impacting teams, so it can be helpful to include at least one in this discussion.</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Consider including at least one frontline worker: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 to providing the perspective of employees, it may be helpful to have a frontline worker who can explain and support the project as it’s implemented.</a:t>
            </a:r>
          </a:p>
        </p:txBody>
      </p:sp>
      <p:sp>
        <p:nvSpPr>
          <p:cNvPr id="5" name="Slide Number Placeholder 4">
            <a:extLst>
              <a:ext uri="{FF2B5EF4-FFF2-40B4-BE49-F238E27FC236}">
                <a16:creationId xmlns:a16="http://schemas.microsoft.com/office/drawing/2014/main" id="{AE677F48-B2C3-CC59-2596-A8DA9EA8CC1F}"/>
              </a:ext>
            </a:extLst>
          </p:cNvPr>
          <p:cNvSpPr>
            <a:spLocks noGrp="1"/>
          </p:cNvSpPr>
          <p:nvPr>
            <p:ph type="sldNum" sz="quarter" idx="12"/>
          </p:nvPr>
        </p:nvSpPr>
        <p:spPr/>
        <p:txBody>
          <a:bodyPr/>
          <a:lstStyle/>
          <a:p>
            <a:pPr>
              <a:defRPr/>
            </a:pPr>
            <a:fld id="{73EF3F73-D8BE-1D4F-8F0C-03C5EC803F68}" type="slidenum">
              <a:rPr lang="en-US" smtClean="0"/>
              <a:pPr>
                <a:defRPr/>
              </a:pPr>
              <a:t>13</a:t>
            </a:fld>
            <a:endParaRPr lang="en-US" dirty="0"/>
          </a:p>
        </p:txBody>
      </p:sp>
    </p:spTree>
    <p:extLst>
      <p:ext uri="{BB962C8B-B14F-4D97-AF65-F5344CB8AC3E}">
        <p14:creationId xmlns:p14="http://schemas.microsoft.com/office/powerpoint/2010/main" val="272974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A9709-97C8-92E8-74B0-1BEDA49EA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27EEFA-29B5-ADA5-D46F-E6F14925FB63}"/>
              </a:ext>
            </a:extLst>
          </p:cNvPr>
          <p:cNvSpPr>
            <a:spLocks noGrp="1"/>
          </p:cNvSpPr>
          <p:nvPr>
            <p:ph type="title"/>
          </p:nvPr>
        </p:nvSpPr>
        <p:spPr>
          <a:xfrm>
            <a:off x="5252720" y="1934289"/>
            <a:ext cx="6207760" cy="2693035"/>
          </a:xfrm>
        </p:spPr>
        <p:txBody>
          <a:bodyPr anchor="ctr">
            <a:noAutofit/>
          </a:bodyPr>
          <a:lstStyle/>
          <a:p>
            <a:pPr>
              <a:lnSpc>
                <a:spcPct val="90000"/>
              </a:lnSpc>
            </a:pPr>
            <a:r>
              <a:rPr lang="en-US" dirty="0"/>
              <a:t>Step 2:</a:t>
            </a:r>
            <a:br>
              <a:rPr lang="en-US" dirty="0"/>
            </a:br>
            <a:r>
              <a:rPr lang="en-US" dirty="0"/>
              <a:t>Request Options from All Your Vendors</a:t>
            </a:r>
          </a:p>
        </p:txBody>
      </p:sp>
      <p:pic>
        <p:nvPicPr>
          <p:cNvPr id="4" name="1 - picture" descr="Alarm clock on bedside table">
            <a:extLst>
              <a:ext uri="{FF2B5EF4-FFF2-40B4-BE49-F238E27FC236}">
                <a16:creationId xmlns:a16="http://schemas.microsoft.com/office/drawing/2014/main" id="{04CA3D46-F144-10B4-0687-E90966606123}"/>
              </a:ext>
              <a:ext uri="{C183D7F6-B498-43B3-948B-1728B52AA6E4}">
                <adec:decorative xmlns:adec="http://schemas.microsoft.com/office/drawing/2017/decorative" val="0"/>
              </a:ext>
            </a:extLst>
          </p:cNvPr>
          <p:cNvPicPr>
            <a:picLocks noGrp="1"/>
          </p:cNvPicPr>
          <p:nvPr>
            <p:ph type="pic" sz="quarter" idx="15"/>
          </p:nvPr>
        </p:nvPicPr>
        <p:blipFill>
          <a:blip r:embed="rId2" cstate="screen">
            <a:extLst>
              <a:ext uri="{28A0092B-C50C-407E-A947-70E740481C1C}">
                <a14:useLocalDpi xmlns:a14="http://schemas.microsoft.com/office/drawing/2010/main"/>
              </a:ext>
            </a:extLst>
          </a:blip>
          <a:srcRect/>
          <a:stretch>
            <a:fillRect/>
          </a:stretch>
        </p:blipFill>
        <p:spPr>
          <a:xfrm>
            <a:off x="383941" y="407956"/>
            <a:ext cx="4466471" cy="5870448"/>
          </a:xfrm>
          <a:prstGeom prst="round2SameRect">
            <a:avLst>
              <a:gd name="adj1" fmla="val 8396"/>
              <a:gd name="adj2" fmla="val 0"/>
            </a:avLst>
          </a:prstGeom>
          <a:noFill/>
        </p:spPr>
      </p:pic>
      <p:sp>
        <p:nvSpPr>
          <p:cNvPr id="3" name="Slide Number Placeholder 2">
            <a:extLst>
              <a:ext uri="{FF2B5EF4-FFF2-40B4-BE49-F238E27FC236}">
                <a16:creationId xmlns:a16="http://schemas.microsoft.com/office/drawing/2014/main" id="{7EDECE37-687E-2441-5702-0A6965428037}"/>
              </a:ext>
            </a:extLst>
          </p:cNvPr>
          <p:cNvSpPr>
            <a:spLocks noGrp="1"/>
          </p:cNvSpPr>
          <p:nvPr>
            <p:ph type="sldNum" sz="quarter" idx="12"/>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14</a:t>
            </a:fld>
            <a:endParaRPr lang="en-US" dirty="0"/>
          </a:p>
        </p:txBody>
      </p:sp>
    </p:spTree>
    <p:extLst>
      <p:ext uri="{BB962C8B-B14F-4D97-AF65-F5344CB8AC3E}">
        <p14:creationId xmlns:p14="http://schemas.microsoft.com/office/powerpoint/2010/main" val="1859064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B8EFB-6705-D114-F537-565DCA6777FF}"/>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77D08C04-7488-00C4-98A2-6287E0C34593}"/>
              </a:ext>
            </a:extLst>
          </p:cNvPr>
          <p:cNvSpPr>
            <a:spLocks noGrp="1"/>
          </p:cNvSpPr>
          <p:nvPr>
            <p:ph type="title"/>
          </p:nvPr>
        </p:nvSpPr>
        <p:spPr>
          <a:xfrm>
            <a:off x="4583113" y="450850"/>
            <a:ext cx="7112000" cy="47625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Tx/>
              <a:buNone/>
              <a:tabLst/>
              <a:defRPr/>
            </a:pPr>
            <a:r>
              <a:rPr lang="en-US" dirty="0">
                <a:ea typeface="+mn-ea"/>
              </a:rPr>
              <a:t>Ask Your Vendors How They Can Help</a:t>
            </a:r>
            <a:endPar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1 - picture" descr="Team before match">
            <a:extLst>
              <a:ext uri="{FF2B5EF4-FFF2-40B4-BE49-F238E27FC236}">
                <a16:creationId xmlns:a16="http://schemas.microsoft.com/office/drawing/2014/main" id="{5B7CC31E-D536-272E-CEDA-151F735CC7CF}"/>
              </a:ext>
              <a:ext uri="{C183D7F6-B498-43B3-948B-1728B52AA6E4}">
                <adec:decorative xmlns:adec="http://schemas.microsoft.com/office/drawing/2017/decorative" val="0"/>
              </a:ext>
            </a:extLst>
          </p:cNvPr>
          <p:cNvPicPr>
            <a:picLocks noGrp="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314325" y="330200"/>
            <a:ext cx="3740150" cy="5870575"/>
          </a:xfrm>
          <a:prstGeom prst="round2SameRect">
            <a:avLst>
              <a:gd name="adj1" fmla="val 8396"/>
              <a:gd name="adj2" fmla="val 0"/>
            </a:avLst>
          </a:prstGeom>
        </p:spPr>
      </p:pic>
      <p:sp>
        <p:nvSpPr>
          <p:cNvPr id="9" name="subhead">
            <a:extLst>
              <a:ext uri="{FF2B5EF4-FFF2-40B4-BE49-F238E27FC236}">
                <a16:creationId xmlns:a16="http://schemas.microsoft.com/office/drawing/2014/main" id="{B43FF07D-842B-B080-BE2C-FC1DE1121764}"/>
              </a:ext>
            </a:extLst>
          </p:cNvPr>
          <p:cNvSpPr>
            <a:spLocks noGrp="1"/>
          </p:cNvSpPr>
          <p:nvPr>
            <p:ph type="body" sz="quarter" idx="16"/>
          </p:nvPr>
        </p:nvSpPr>
        <p:spPr>
          <a:xfrm>
            <a:off x="4582848" y="1058289"/>
            <a:ext cx="6781840" cy="1411779"/>
          </a:xfrm>
          <a:prstGeom prst="rect">
            <a:avLst/>
          </a:prstGeom>
        </p:spPr>
        <p:txBody>
          <a:bodyPr/>
          <a:lstStyle/>
          <a:p>
            <a:r>
              <a:rPr lang="en-US" sz="1600" dirty="0">
                <a:solidFill>
                  <a:schemeClr val="tx2"/>
                </a:solidFill>
              </a:rPr>
              <a:t>Benefit integration is a team endeavor, but too often employers believe they need to tackle it alone.  Inform all your vendors of your priority for the year and request input from them on how they can support it.*</a:t>
            </a:r>
          </a:p>
        </p:txBody>
      </p:sp>
      <p:sp>
        <p:nvSpPr>
          <p:cNvPr id="3" name="Column 1">
            <a:extLst>
              <a:ext uri="{FF2B5EF4-FFF2-40B4-BE49-F238E27FC236}">
                <a16:creationId xmlns:a16="http://schemas.microsoft.com/office/drawing/2014/main" id="{CA61FDF9-05B5-236C-40CF-E3EF53A8633B}"/>
              </a:ext>
            </a:extLst>
          </p:cNvPr>
          <p:cNvSpPr>
            <a:spLocks noGrp="1"/>
          </p:cNvSpPr>
          <p:nvPr>
            <p:ph idx="4294967295"/>
          </p:nvPr>
        </p:nvSpPr>
        <p:spPr>
          <a:xfrm>
            <a:off x="4582847" y="2601258"/>
            <a:ext cx="6781840" cy="3305056"/>
          </a:xfrm>
          <a:prstGeom prst="rect">
            <a:avLst/>
          </a:prstGeom>
        </p:spPr>
        <p:txBody>
          <a:bodyPr>
            <a:noAutofit/>
          </a:bodyPr>
          <a:lstStyle/>
          <a:p>
            <a:pPr marL="457200" marR="0" lvl="0" indent="-457200" algn="l" defTabSz="914400" rtl="0" eaLnBrk="1" fontAlgn="auto" latinLnBrk="0" hangingPunct="1">
              <a:lnSpc>
                <a:spcPct val="110000"/>
              </a:lnSpc>
              <a:spcBef>
                <a:spcPts val="0"/>
              </a:spcBef>
              <a:spcAft>
                <a:spcPts val="1000"/>
              </a:spcAft>
              <a:buClrTx/>
              <a:buSzTx/>
              <a:buFont typeface="+mj-lt"/>
              <a:buAutoNum type="arabicPeriod"/>
              <a:tabLst/>
              <a:defRPr/>
            </a:pPr>
            <a:r>
              <a:rPr kumimoji="0" lang="en-US" sz="2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Do they have a program that directly addresses your top priority?</a:t>
            </a:r>
          </a:p>
          <a:p>
            <a:pPr marR="0" lvl="0" indent="-228600" algn="l" defTabSz="914400" rtl="0" eaLnBrk="1" fontAlgn="auto" latinLnBrk="0" hangingPunct="1">
              <a:lnSpc>
                <a:spcPct val="110000"/>
              </a:lnSpc>
              <a:spcBef>
                <a:spcPts val="0"/>
              </a:spcBef>
              <a:spcAft>
                <a:spcPts val="1000"/>
              </a:spcAft>
              <a:buClrTx/>
              <a:buSzTx/>
              <a:buFont typeface="+mj-lt"/>
              <a:buAutoNum type="arabicPeriod"/>
              <a:tabLst/>
              <a:defRPr/>
            </a:pPr>
            <a:endParaRPr kumimoji="0" lang="en-US" sz="5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10000"/>
              </a:lnSpc>
              <a:spcBef>
                <a:spcPts val="0"/>
              </a:spcBef>
              <a:spcAft>
                <a:spcPts val="1000"/>
              </a:spcAft>
              <a:buClrTx/>
              <a:buSzTx/>
              <a:buFont typeface="+mj-lt"/>
              <a:buAutoNum type="arabicPeriod"/>
              <a:tabLst/>
              <a:defRPr/>
            </a:pPr>
            <a:r>
              <a:rPr kumimoji="0" lang="en-US" sz="2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What do they need from other vendors? </a:t>
            </a:r>
          </a:p>
          <a:p>
            <a:pPr marR="0" lvl="0" indent="-228600" algn="l" defTabSz="914400" rtl="0" eaLnBrk="1" fontAlgn="auto" latinLnBrk="0" hangingPunct="1">
              <a:lnSpc>
                <a:spcPct val="110000"/>
              </a:lnSpc>
              <a:spcBef>
                <a:spcPts val="0"/>
              </a:spcBef>
              <a:spcAft>
                <a:spcPts val="1000"/>
              </a:spcAft>
              <a:buClrTx/>
              <a:buSzTx/>
              <a:buFont typeface="+mj-lt"/>
              <a:buAutoNum type="arabicPeriod"/>
              <a:tabLst/>
              <a:defRPr/>
            </a:pPr>
            <a:endParaRPr kumimoji="0" lang="en-US" sz="5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10000"/>
              </a:lnSpc>
              <a:spcBef>
                <a:spcPts val="0"/>
              </a:spcBef>
              <a:spcAft>
                <a:spcPts val="1000"/>
              </a:spcAft>
              <a:buClrTx/>
              <a:buSzTx/>
              <a:buFont typeface="+mj-lt"/>
              <a:buAutoNum type="arabicPeriod"/>
              <a:tabLst/>
              <a:defRPr/>
            </a:pPr>
            <a:r>
              <a:rPr kumimoji="0" lang="en-US" sz="2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What can they offer to support the initiative? </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endParaRPr lang="en-US" sz="1000" dirty="0"/>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endParaRPr lang="en-US" sz="1000" dirty="0"/>
          </a:p>
          <a:p>
            <a:pPr marL="0" marR="0" lvl="0" indent="0" fontAlgn="auto">
              <a:spcAft>
                <a:spcPts val="1000"/>
              </a:spcAft>
              <a:buClrTx/>
              <a:buSzTx/>
              <a:buNone/>
              <a:tabLst/>
              <a:defRPr/>
            </a:pPr>
            <a:r>
              <a:rPr lang="en-US" b="1" dirty="0">
                <a:solidFill>
                  <a:schemeClr val="tx2"/>
                </a:solidFill>
              </a:rPr>
              <a:t>*Require every vendor to provide an answer or response.</a:t>
            </a:r>
          </a:p>
        </p:txBody>
      </p:sp>
      <p:sp>
        <p:nvSpPr>
          <p:cNvPr id="5" name="Slide Number Placeholder 4">
            <a:extLst>
              <a:ext uri="{FF2B5EF4-FFF2-40B4-BE49-F238E27FC236}">
                <a16:creationId xmlns:a16="http://schemas.microsoft.com/office/drawing/2014/main" id="{9EB78392-CEC2-F8A7-2D2F-EA61F793ECA5}"/>
              </a:ext>
            </a:extLst>
          </p:cNvPr>
          <p:cNvSpPr>
            <a:spLocks noGrp="1"/>
          </p:cNvSpPr>
          <p:nvPr>
            <p:ph type="sldNum" sz="quarter" idx="12"/>
          </p:nvPr>
        </p:nvSpPr>
        <p:spPr/>
        <p:txBody>
          <a:bodyPr/>
          <a:lstStyle/>
          <a:p>
            <a:pPr>
              <a:defRPr/>
            </a:pPr>
            <a:fld id="{73EF3F73-D8BE-1D4F-8F0C-03C5EC803F68}" type="slidenum">
              <a:rPr lang="en-US" smtClean="0"/>
              <a:pPr>
                <a:defRPr/>
              </a:pPr>
              <a:t>15</a:t>
            </a:fld>
            <a:endParaRPr lang="en-US" dirty="0"/>
          </a:p>
        </p:txBody>
      </p:sp>
    </p:spTree>
    <p:extLst>
      <p:ext uri="{BB962C8B-B14F-4D97-AF65-F5344CB8AC3E}">
        <p14:creationId xmlns:p14="http://schemas.microsoft.com/office/powerpoint/2010/main" val="45038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39F93-2ABC-522F-0098-E85586099056}"/>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7966AAB1-889C-5289-31C1-DCE6EFAD1592}"/>
              </a:ext>
            </a:extLst>
          </p:cNvPr>
          <p:cNvSpPr>
            <a:spLocks noGrp="1"/>
          </p:cNvSpPr>
          <p:nvPr>
            <p:ph type="title"/>
          </p:nvPr>
        </p:nvSpPr>
        <p:spPr>
          <a:xfrm>
            <a:off x="4583113" y="450850"/>
            <a:ext cx="7422840" cy="47625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Tx/>
              <a:buNone/>
              <a:tabLst/>
              <a:defRPr/>
            </a:pPr>
            <a:r>
              <a:rPr lang="en-US" dirty="0">
                <a:ea typeface="+mn-ea"/>
              </a:rPr>
              <a:t>How Will They Know They’re Succeeding?</a:t>
            </a:r>
            <a:endPar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1 - picture" descr="Arrows pointing up">
            <a:extLst>
              <a:ext uri="{FF2B5EF4-FFF2-40B4-BE49-F238E27FC236}">
                <a16:creationId xmlns:a16="http://schemas.microsoft.com/office/drawing/2014/main" id="{05337BB8-982D-2DC8-9A61-CBD77BF29062}"/>
              </a:ext>
              <a:ext uri="{C183D7F6-B498-43B3-948B-1728B52AA6E4}">
                <adec:decorative xmlns:adec="http://schemas.microsoft.com/office/drawing/2017/decorative" val="0"/>
              </a:ext>
            </a:extLst>
          </p:cNvPr>
          <p:cNvPicPr>
            <a:picLocks noGrp="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314325" y="330200"/>
            <a:ext cx="3740150" cy="5870575"/>
          </a:xfrm>
          <a:prstGeom prst="round2SameRect">
            <a:avLst>
              <a:gd name="adj1" fmla="val 8396"/>
              <a:gd name="adj2" fmla="val 0"/>
            </a:avLst>
          </a:prstGeom>
        </p:spPr>
      </p:pic>
      <p:sp>
        <p:nvSpPr>
          <p:cNvPr id="9" name="subhead">
            <a:extLst>
              <a:ext uri="{FF2B5EF4-FFF2-40B4-BE49-F238E27FC236}">
                <a16:creationId xmlns:a16="http://schemas.microsoft.com/office/drawing/2014/main" id="{8EE183E6-8108-EFF2-14D9-F669A4BFB0CB}"/>
              </a:ext>
            </a:extLst>
          </p:cNvPr>
          <p:cNvSpPr>
            <a:spLocks noGrp="1"/>
          </p:cNvSpPr>
          <p:nvPr>
            <p:ph type="body" sz="quarter" idx="16"/>
          </p:nvPr>
        </p:nvSpPr>
        <p:spPr>
          <a:xfrm>
            <a:off x="4582847" y="1149729"/>
            <a:ext cx="7111551" cy="953569"/>
          </a:xfrm>
          <a:prstGeom prst="rect">
            <a:avLst/>
          </a:prstGeom>
        </p:spPr>
        <p:txBody>
          <a:bodyPr/>
          <a:lstStyle/>
          <a:p>
            <a:r>
              <a:rPr lang="en-US" sz="1600" dirty="0">
                <a:solidFill>
                  <a:schemeClr val="tx2"/>
                </a:solidFill>
              </a:rPr>
              <a:t>Improvement initiatives are much more likely to be successful when success metrics are identified during the planning stage and tracking is built into the project.</a:t>
            </a:r>
          </a:p>
        </p:txBody>
      </p:sp>
      <p:sp>
        <p:nvSpPr>
          <p:cNvPr id="3" name="Column 1">
            <a:extLst>
              <a:ext uri="{FF2B5EF4-FFF2-40B4-BE49-F238E27FC236}">
                <a16:creationId xmlns:a16="http://schemas.microsoft.com/office/drawing/2014/main" id="{51053EBB-F90C-2641-391A-4B0C11FF6530}"/>
              </a:ext>
            </a:extLst>
          </p:cNvPr>
          <p:cNvSpPr>
            <a:spLocks noGrp="1"/>
          </p:cNvSpPr>
          <p:nvPr>
            <p:ph idx="4294967295"/>
          </p:nvPr>
        </p:nvSpPr>
        <p:spPr>
          <a:xfrm>
            <a:off x="4582846" y="2325927"/>
            <a:ext cx="7111551" cy="3692146"/>
          </a:xfrm>
          <a:prstGeom prst="rect">
            <a:avLst/>
          </a:prstGeom>
        </p:spPr>
        <p:txBody>
          <a:bodyPr>
            <a:noAutofit/>
          </a:bodyPr>
          <a:lstStyle/>
          <a:p>
            <a:pPr marL="457200" indent="-457200">
              <a:spcBef>
                <a:spcPts val="0"/>
              </a:spcBef>
              <a:spcAft>
                <a:spcPts val="1000"/>
              </a:spcAft>
              <a:buFont typeface="+mj-lt"/>
              <a:buAutoNum type="arabicPeriod"/>
              <a:defRPr/>
            </a:pPr>
            <a:r>
              <a:rPr lang="en-US" sz="2200" b="1" dirty="0"/>
              <a:t>How will they know the process is working?</a:t>
            </a:r>
          </a:p>
          <a:p>
            <a:pPr marL="457200" indent="-457200">
              <a:spcBef>
                <a:spcPts val="0"/>
              </a:spcBef>
              <a:spcAft>
                <a:spcPts val="1000"/>
              </a:spcAft>
              <a:buFont typeface="+mj-lt"/>
              <a:buAutoNum type="arabicPeriod"/>
              <a:defRPr/>
            </a:pPr>
            <a:r>
              <a:rPr lang="en-US" sz="2200" b="1" dirty="0"/>
              <a:t>Translate any evidence of success into objective metrics</a:t>
            </a:r>
          </a:p>
          <a:p>
            <a:pPr marL="457200" indent="-457200">
              <a:spcBef>
                <a:spcPts val="0"/>
              </a:spcBef>
              <a:spcAft>
                <a:spcPts val="1000"/>
              </a:spcAft>
              <a:buFont typeface="+mj-lt"/>
              <a:buAutoNum type="arabicPeriod"/>
              <a:defRPr/>
            </a:pPr>
            <a:r>
              <a:rPr lang="en-US" sz="2200" b="1" dirty="0"/>
              <a:t>Balance the relevance of reporting against the difficulty of obtaining it</a:t>
            </a:r>
          </a:p>
        </p:txBody>
      </p:sp>
      <p:sp>
        <p:nvSpPr>
          <p:cNvPr id="5" name="Slide Number Placeholder 4">
            <a:extLst>
              <a:ext uri="{FF2B5EF4-FFF2-40B4-BE49-F238E27FC236}">
                <a16:creationId xmlns:a16="http://schemas.microsoft.com/office/drawing/2014/main" id="{547FDCBF-A6EC-F9BD-16B5-F4CE4E491E14}"/>
              </a:ext>
            </a:extLst>
          </p:cNvPr>
          <p:cNvSpPr>
            <a:spLocks noGrp="1"/>
          </p:cNvSpPr>
          <p:nvPr>
            <p:ph type="sldNum" sz="quarter" idx="12"/>
          </p:nvPr>
        </p:nvSpPr>
        <p:spPr/>
        <p:txBody>
          <a:bodyPr/>
          <a:lstStyle/>
          <a:p>
            <a:pPr>
              <a:defRPr/>
            </a:pPr>
            <a:fld id="{73EF3F73-D8BE-1D4F-8F0C-03C5EC803F68}" type="slidenum">
              <a:rPr lang="en-US" smtClean="0"/>
              <a:pPr>
                <a:defRPr/>
              </a:pPr>
              <a:t>16</a:t>
            </a:fld>
            <a:endParaRPr lang="en-US" dirty="0"/>
          </a:p>
        </p:txBody>
      </p:sp>
    </p:spTree>
    <p:extLst>
      <p:ext uri="{BB962C8B-B14F-4D97-AF65-F5344CB8AC3E}">
        <p14:creationId xmlns:p14="http://schemas.microsoft.com/office/powerpoint/2010/main" val="4197531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F8E4C-69C6-A374-025C-F2A34AD8A9A1}"/>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489DAB41-338A-42F5-8BE8-F111A8AC05E2}"/>
              </a:ext>
            </a:extLst>
          </p:cNvPr>
          <p:cNvSpPr>
            <a:spLocks noGrp="1"/>
          </p:cNvSpPr>
          <p:nvPr>
            <p:ph type="title"/>
          </p:nvPr>
        </p:nvSpPr>
        <p:spPr>
          <a:xfrm>
            <a:off x="4583113" y="450850"/>
            <a:ext cx="7112000" cy="47625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a:lnSpc>
                <a:spcPct val="110000"/>
              </a:lnSpc>
              <a:spcBef>
                <a:spcPts val="1000"/>
              </a:spcBef>
              <a:defRPr/>
            </a:pPr>
            <a:r>
              <a:rPr lang="en-US" dirty="0">
                <a:ea typeface="+mn-ea"/>
              </a:rPr>
              <a:t>Address Potential Legal Questions</a:t>
            </a:r>
          </a:p>
        </p:txBody>
      </p:sp>
      <p:pic>
        <p:nvPicPr>
          <p:cNvPr id="4" name="1 - picture" descr="Group of five people standing at law firm">
            <a:extLst>
              <a:ext uri="{FF2B5EF4-FFF2-40B4-BE49-F238E27FC236}">
                <a16:creationId xmlns:a16="http://schemas.microsoft.com/office/drawing/2014/main" id="{8C499D68-8979-8119-EEC1-801EEB0F2C7B}"/>
              </a:ext>
              <a:ext uri="{C183D7F6-B498-43B3-948B-1728B52AA6E4}">
                <adec:decorative xmlns:adec="http://schemas.microsoft.com/office/drawing/2017/decorative" val="0"/>
              </a:ext>
            </a:extLst>
          </p:cNvPr>
          <p:cNvPicPr>
            <a:picLocks noGrp="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314325" y="330200"/>
            <a:ext cx="3740150" cy="5870575"/>
          </a:xfrm>
          <a:prstGeom prst="round2SameRect">
            <a:avLst>
              <a:gd name="adj1" fmla="val 8396"/>
              <a:gd name="adj2" fmla="val 0"/>
            </a:avLst>
          </a:prstGeom>
        </p:spPr>
      </p:pic>
      <p:sp>
        <p:nvSpPr>
          <p:cNvPr id="9" name="subhead">
            <a:extLst>
              <a:ext uri="{FF2B5EF4-FFF2-40B4-BE49-F238E27FC236}">
                <a16:creationId xmlns:a16="http://schemas.microsoft.com/office/drawing/2014/main" id="{C37E7F20-4C3F-893F-31C3-49E68F5006FC}"/>
              </a:ext>
            </a:extLst>
          </p:cNvPr>
          <p:cNvSpPr>
            <a:spLocks noGrp="1"/>
          </p:cNvSpPr>
          <p:nvPr>
            <p:ph type="body" sz="quarter" idx="16"/>
          </p:nvPr>
        </p:nvSpPr>
        <p:spPr>
          <a:xfrm>
            <a:off x="4582847" y="1149729"/>
            <a:ext cx="7111551" cy="953569"/>
          </a:xfrm>
          <a:prstGeom prst="rect">
            <a:avLst/>
          </a:prstGeom>
        </p:spPr>
        <p:txBody>
          <a:bodyPr/>
          <a:lstStyle/>
          <a:p>
            <a:r>
              <a:rPr lang="en-US" sz="1600" dirty="0">
                <a:solidFill>
                  <a:schemeClr val="tx2"/>
                </a:solidFill>
              </a:rPr>
              <a:t>Legal questions must be proactively addressed by each vendor, with concerns around privacy and confidentiality clearly outlined prior to the vendor summit.</a:t>
            </a:r>
          </a:p>
        </p:txBody>
      </p:sp>
      <p:sp>
        <p:nvSpPr>
          <p:cNvPr id="3" name="Column 1">
            <a:extLst>
              <a:ext uri="{FF2B5EF4-FFF2-40B4-BE49-F238E27FC236}">
                <a16:creationId xmlns:a16="http://schemas.microsoft.com/office/drawing/2014/main" id="{619BC2DD-A49F-0FD1-74FB-92ACD3BF1AFE}"/>
              </a:ext>
            </a:extLst>
          </p:cNvPr>
          <p:cNvSpPr>
            <a:spLocks noGrp="1"/>
          </p:cNvSpPr>
          <p:nvPr>
            <p:ph idx="4294967295"/>
          </p:nvPr>
        </p:nvSpPr>
        <p:spPr>
          <a:xfrm>
            <a:off x="4582847" y="2325927"/>
            <a:ext cx="6330576" cy="3692146"/>
          </a:xfrm>
          <a:prstGeom prst="rect">
            <a:avLst/>
          </a:prstGeom>
        </p:spPr>
        <p:txBody>
          <a:bodyPr>
            <a:noAutofit/>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What data can be shared with whom and when? </a:t>
            </a:r>
            <a:r>
              <a:rPr lang="en-US" sz="1800" dirty="0">
                <a:solidFill>
                  <a:prstClr val="black"/>
                </a:solidFill>
              </a:rPr>
              <a:t>Business Associate Agreements, or BAAs, and signed Authorization for Use or Disclosure, or AUD, of Protected Health Information, or PHI, may be required even from vendors that are exempt from HIPAA requirements.</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Different vendors may have different regulatory requirements: </a:t>
            </a:r>
            <a:r>
              <a:rPr lang="en-US" sz="1800" dirty="0">
                <a:solidFill>
                  <a:prstClr val="black"/>
                </a:solidFill>
              </a:rPr>
              <a:t>For example, vendors not covered by the Gramm-Leach-Bliley Act, or GLBA, and other regulations may need to build processes to meet those requirements.</a:t>
            </a:r>
          </a:p>
        </p:txBody>
      </p:sp>
      <p:sp>
        <p:nvSpPr>
          <p:cNvPr id="5" name="Slide Number Placeholder 4">
            <a:extLst>
              <a:ext uri="{FF2B5EF4-FFF2-40B4-BE49-F238E27FC236}">
                <a16:creationId xmlns:a16="http://schemas.microsoft.com/office/drawing/2014/main" id="{2046FE96-D841-F3AE-2523-541611DFF715}"/>
              </a:ext>
            </a:extLst>
          </p:cNvPr>
          <p:cNvSpPr>
            <a:spLocks noGrp="1"/>
          </p:cNvSpPr>
          <p:nvPr>
            <p:ph type="sldNum" sz="quarter" idx="12"/>
          </p:nvPr>
        </p:nvSpPr>
        <p:spPr/>
        <p:txBody>
          <a:bodyPr/>
          <a:lstStyle/>
          <a:p>
            <a:pPr>
              <a:defRPr/>
            </a:pPr>
            <a:fld id="{73EF3F73-D8BE-1D4F-8F0C-03C5EC803F68}" type="slidenum">
              <a:rPr lang="en-US" smtClean="0"/>
              <a:pPr>
                <a:defRPr/>
              </a:pPr>
              <a:t>17</a:t>
            </a:fld>
            <a:endParaRPr lang="en-US" dirty="0"/>
          </a:p>
        </p:txBody>
      </p:sp>
    </p:spTree>
    <p:extLst>
      <p:ext uri="{BB962C8B-B14F-4D97-AF65-F5344CB8AC3E}">
        <p14:creationId xmlns:p14="http://schemas.microsoft.com/office/powerpoint/2010/main" val="189270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28731-E268-3462-DAD9-2AD90622DB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A8B27-02A3-57A3-7135-D079777578AF}"/>
              </a:ext>
            </a:extLst>
          </p:cNvPr>
          <p:cNvSpPr>
            <a:spLocks noGrp="1"/>
          </p:cNvSpPr>
          <p:nvPr>
            <p:ph type="title"/>
          </p:nvPr>
        </p:nvSpPr>
        <p:spPr/>
        <p:txBody>
          <a:bodyPr/>
          <a:lstStyle/>
          <a:p>
            <a:r>
              <a:rPr lang="en-US" dirty="0"/>
              <a:t>Step 3:</a:t>
            </a:r>
            <a:br>
              <a:rPr lang="en-US" dirty="0"/>
            </a:br>
            <a:r>
              <a:rPr lang="en-US" dirty="0"/>
              <a:t>Hold a Vendor Summit</a:t>
            </a:r>
          </a:p>
        </p:txBody>
      </p:sp>
      <p:sp>
        <p:nvSpPr>
          <p:cNvPr id="3" name="Slide Number Placeholder 2">
            <a:extLst>
              <a:ext uri="{FF2B5EF4-FFF2-40B4-BE49-F238E27FC236}">
                <a16:creationId xmlns:a16="http://schemas.microsoft.com/office/drawing/2014/main" id="{8FC61E97-945A-B568-4B88-EF7A62276F7E}"/>
              </a:ext>
            </a:extLst>
          </p:cNvPr>
          <p:cNvSpPr>
            <a:spLocks noGrp="1"/>
          </p:cNvSpPr>
          <p:nvPr>
            <p:ph type="sldNum" sz="quarter" idx="12"/>
          </p:nvPr>
        </p:nvSpPr>
        <p:spPr/>
        <p:txBody>
          <a:bodyPr/>
          <a:lstStyle/>
          <a:p>
            <a:pPr>
              <a:defRPr/>
            </a:pPr>
            <a:fld id="{73EF3F73-D8BE-1D4F-8F0C-03C5EC803F68}" type="slidenum">
              <a:rPr lang="en-US" smtClean="0"/>
              <a:pPr>
                <a:defRPr/>
              </a:pPr>
              <a:t>18</a:t>
            </a:fld>
            <a:endParaRPr lang="en-US" dirty="0"/>
          </a:p>
        </p:txBody>
      </p:sp>
      <p:pic>
        <p:nvPicPr>
          <p:cNvPr id="4" name="1 - picture" descr="Three cupcakes">
            <a:extLst>
              <a:ext uri="{FF2B5EF4-FFF2-40B4-BE49-F238E27FC236}">
                <a16:creationId xmlns:a16="http://schemas.microsoft.com/office/drawing/2014/main" id="{62946B8F-498D-149B-C813-F7F2BFBA4F79}"/>
              </a:ext>
              <a:ext uri="{C183D7F6-B498-43B3-948B-1728B52AA6E4}">
                <adec:decorative xmlns:adec="http://schemas.microsoft.com/office/drawing/2017/decorative" val="0"/>
              </a:ext>
            </a:extLst>
          </p:cNvPr>
          <p:cNvPicPr>
            <a:picLocks noGrp="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414655" y="493712"/>
            <a:ext cx="4465638" cy="5870575"/>
          </a:xfrm>
          <a:prstGeom prst="round2SameRect">
            <a:avLst>
              <a:gd name="adj1" fmla="val 8396"/>
              <a:gd name="adj2" fmla="val 0"/>
            </a:avLst>
          </a:prstGeom>
        </p:spPr>
      </p:pic>
    </p:spTree>
    <p:extLst>
      <p:ext uri="{BB962C8B-B14F-4D97-AF65-F5344CB8AC3E}">
        <p14:creationId xmlns:p14="http://schemas.microsoft.com/office/powerpoint/2010/main" val="3718785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AC5F3-869D-8000-4F68-E992F6C3B4DB}"/>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26F42F05-2070-B3D9-6D20-A48E3891F77C}"/>
              </a:ext>
            </a:extLst>
          </p:cNvPr>
          <p:cNvSpPr>
            <a:spLocks noGrp="1"/>
          </p:cNvSpPr>
          <p:nvPr>
            <p:ph type="title"/>
          </p:nvPr>
        </p:nvSpPr>
        <p:spPr>
          <a:xfrm>
            <a:off x="4583113" y="450850"/>
            <a:ext cx="7112000" cy="47625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Tx/>
              <a:buNone/>
              <a:tabLst/>
              <a:defRPr/>
            </a:pPr>
            <a:r>
              <a:rPr lang="en-US" dirty="0">
                <a:ea typeface="+mn-ea"/>
              </a:rPr>
              <a:t>A Different Kind of Summit</a:t>
            </a:r>
            <a:endPar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1 - picture" descr="Mountain climber summiting snowy peak">
            <a:extLst>
              <a:ext uri="{FF2B5EF4-FFF2-40B4-BE49-F238E27FC236}">
                <a16:creationId xmlns:a16="http://schemas.microsoft.com/office/drawing/2014/main" id="{B3C6FB02-C9B5-C4AA-6BE1-6FC791273886}"/>
              </a:ext>
              <a:ext uri="{C183D7F6-B498-43B3-948B-1728B52AA6E4}">
                <adec:decorative xmlns:adec="http://schemas.microsoft.com/office/drawing/2017/decorative" val="0"/>
              </a:ext>
            </a:extLst>
          </p:cNvPr>
          <p:cNvPicPr>
            <a:picLocks noGrp="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314325" y="330200"/>
            <a:ext cx="3740150" cy="5870575"/>
          </a:xfrm>
          <a:prstGeom prst="round2SameRect">
            <a:avLst>
              <a:gd name="adj1" fmla="val 8396"/>
              <a:gd name="adj2" fmla="val 0"/>
            </a:avLst>
          </a:prstGeom>
        </p:spPr>
      </p:pic>
      <p:sp>
        <p:nvSpPr>
          <p:cNvPr id="9" name="subhead">
            <a:extLst>
              <a:ext uri="{FF2B5EF4-FFF2-40B4-BE49-F238E27FC236}">
                <a16:creationId xmlns:a16="http://schemas.microsoft.com/office/drawing/2014/main" id="{4D127483-C284-54C6-E734-A0B9F87DAE73}"/>
              </a:ext>
            </a:extLst>
          </p:cNvPr>
          <p:cNvSpPr>
            <a:spLocks noGrp="1"/>
          </p:cNvSpPr>
          <p:nvPr>
            <p:ph type="body" sz="quarter" idx="16"/>
          </p:nvPr>
        </p:nvSpPr>
        <p:spPr>
          <a:xfrm>
            <a:off x="4582847" y="1149729"/>
            <a:ext cx="7111551" cy="953569"/>
          </a:xfrm>
          <a:prstGeom prst="rect">
            <a:avLst/>
          </a:prstGeom>
        </p:spPr>
        <p:txBody>
          <a:bodyPr/>
          <a:lstStyle/>
          <a:p>
            <a:r>
              <a:rPr lang="en-US" sz="1600" dirty="0">
                <a:solidFill>
                  <a:schemeClr val="tx2"/>
                </a:solidFill>
              </a:rPr>
              <a:t>Most vendor summits are a series of stand-alone sales pitches by each vendor, but that’s not what you need for this, and vendors must be aware of that before they attend.</a:t>
            </a:r>
          </a:p>
        </p:txBody>
      </p:sp>
      <p:sp>
        <p:nvSpPr>
          <p:cNvPr id="3" name="Column 1">
            <a:extLst>
              <a:ext uri="{FF2B5EF4-FFF2-40B4-BE49-F238E27FC236}">
                <a16:creationId xmlns:a16="http://schemas.microsoft.com/office/drawing/2014/main" id="{2160147C-3D36-FBFE-C359-0F487FCC1217}"/>
              </a:ext>
            </a:extLst>
          </p:cNvPr>
          <p:cNvSpPr>
            <a:spLocks noGrp="1"/>
          </p:cNvSpPr>
          <p:nvPr>
            <p:ph idx="4294967295"/>
          </p:nvPr>
        </p:nvSpPr>
        <p:spPr>
          <a:xfrm>
            <a:off x="4582846" y="2325927"/>
            <a:ext cx="6887259" cy="3692146"/>
          </a:xfrm>
          <a:prstGeom prst="rect">
            <a:avLst/>
          </a:prstGeom>
        </p:spPr>
        <p:txBody>
          <a:bodyPr>
            <a:noAutofit/>
          </a:bodyPr>
          <a:lstStyle/>
          <a:p>
            <a:pPr marL="457200" marR="0" lvl="0" indent="-457200" fontAlgn="auto">
              <a:spcBef>
                <a:spcPts val="0"/>
              </a:spcBef>
              <a:spcAft>
                <a:spcPts val="1000"/>
              </a:spcAft>
              <a:buClrTx/>
              <a:buSzTx/>
              <a:buFont typeface="+mj-lt"/>
              <a:buAutoNum type="arabicPeriod"/>
              <a:tabLst/>
              <a:defRPr/>
            </a:pPr>
            <a:r>
              <a:rPr lang="en-US" sz="2200" b="1" dirty="0"/>
              <a:t>Start by reviewing the priority to be addressed and explain what you’re looking for.</a:t>
            </a:r>
          </a:p>
          <a:p>
            <a:pPr marL="457200" marR="0" lvl="0" indent="-457200" fontAlgn="auto">
              <a:spcBef>
                <a:spcPts val="0"/>
              </a:spcBef>
              <a:spcAft>
                <a:spcPts val="1000"/>
              </a:spcAft>
              <a:buClrTx/>
              <a:buSzTx/>
              <a:buFont typeface="+mj-lt"/>
              <a:buAutoNum type="arabicPeriod"/>
              <a:tabLst/>
              <a:defRPr/>
            </a:pPr>
            <a:endParaRPr lang="en-US" sz="1000" b="1" dirty="0"/>
          </a:p>
          <a:p>
            <a:pPr marL="457200" marR="0" lvl="0" indent="-457200" fontAlgn="auto">
              <a:spcBef>
                <a:spcPts val="0"/>
              </a:spcBef>
              <a:spcAft>
                <a:spcPts val="1000"/>
              </a:spcAft>
              <a:buClrTx/>
              <a:buSzTx/>
              <a:buFont typeface="+mj-lt"/>
              <a:buAutoNum type="arabicPeriod"/>
              <a:tabLst/>
              <a:defRPr/>
            </a:pPr>
            <a:r>
              <a:rPr lang="en-US" sz="2200" b="1" dirty="0"/>
              <a:t>Ask each vendor to share what they can offer.</a:t>
            </a:r>
          </a:p>
          <a:p>
            <a:pPr marL="457200" marR="0" lvl="0" indent="-457200" fontAlgn="auto">
              <a:spcBef>
                <a:spcPts val="0"/>
              </a:spcBef>
              <a:spcAft>
                <a:spcPts val="1000"/>
              </a:spcAft>
              <a:buClrTx/>
              <a:buSzTx/>
              <a:buFont typeface="+mj-lt"/>
              <a:buAutoNum type="arabicPeriod"/>
              <a:tabLst/>
              <a:defRPr/>
            </a:pPr>
            <a:endParaRPr lang="en-US" sz="1000" b="1" dirty="0"/>
          </a:p>
          <a:p>
            <a:pPr marL="457200" marR="0" lvl="0" indent="-457200" fontAlgn="auto">
              <a:spcBef>
                <a:spcPts val="0"/>
              </a:spcBef>
              <a:spcAft>
                <a:spcPts val="1000"/>
              </a:spcAft>
              <a:buClrTx/>
              <a:buSzTx/>
              <a:buFont typeface="+mj-lt"/>
              <a:buAutoNum type="arabicPeriod"/>
              <a:tabLst/>
              <a:defRPr/>
            </a:pPr>
            <a:r>
              <a:rPr lang="en-US" sz="2200" b="1" dirty="0"/>
              <a:t>Spend the bulk of the time discussing collaborations and problem solving.</a:t>
            </a:r>
          </a:p>
          <a:p>
            <a:pPr marL="457200" marR="0" lvl="0" indent="-457200" fontAlgn="auto">
              <a:spcBef>
                <a:spcPts val="0"/>
              </a:spcBef>
              <a:spcAft>
                <a:spcPts val="1000"/>
              </a:spcAft>
              <a:buClrTx/>
              <a:buSzTx/>
              <a:buFont typeface="+mj-lt"/>
              <a:buAutoNum type="arabicPeriod"/>
              <a:tabLst/>
              <a:defRPr/>
            </a:pPr>
            <a:endParaRPr lang="en-US" sz="1000" b="1" dirty="0"/>
          </a:p>
          <a:p>
            <a:pPr marL="457200" indent="-457200">
              <a:spcBef>
                <a:spcPts val="0"/>
              </a:spcBef>
              <a:spcAft>
                <a:spcPts val="1000"/>
              </a:spcAft>
              <a:buFont typeface="+mj-lt"/>
              <a:buAutoNum type="arabicPeriod"/>
              <a:defRPr/>
            </a:pPr>
            <a:r>
              <a:rPr lang="en-US" sz="2200" b="1" dirty="0"/>
              <a:t>Close with a summary and a plan.</a:t>
            </a:r>
          </a:p>
        </p:txBody>
      </p:sp>
      <p:sp>
        <p:nvSpPr>
          <p:cNvPr id="5" name="Slide Number Placeholder 4">
            <a:extLst>
              <a:ext uri="{FF2B5EF4-FFF2-40B4-BE49-F238E27FC236}">
                <a16:creationId xmlns:a16="http://schemas.microsoft.com/office/drawing/2014/main" id="{740FB8EF-9849-3E3E-710D-3E6277823EFD}"/>
              </a:ext>
            </a:extLst>
          </p:cNvPr>
          <p:cNvSpPr>
            <a:spLocks noGrp="1"/>
          </p:cNvSpPr>
          <p:nvPr>
            <p:ph type="sldNum" sz="quarter" idx="12"/>
          </p:nvPr>
        </p:nvSpPr>
        <p:spPr/>
        <p:txBody>
          <a:bodyPr/>
          <a:lstStyle/>
          <a:p>
            <a:pPr>
              <a:defRPr/>
            </a:pPr>
            <a:fld id="{73EF3F73-D8BE-1D4F-8F0C-03C5EC803F68}" type="slidenum">
              <a:rPr lang="en-US" smtClean="0"/>
              <a:pPr>
                <a:defRPr/>
              </a:pPr>
              <a:t>19</a:t>
            </a:fld>
            <a:endParaRPr lang="en-US" dirty="0"/>
          </a:p>
        </p:txBody>
      </p:sp>
    </p:spTree>
    <p:extLst>
      <p:ext uri="{BB962C8B-B14F-4D97-AF65-F5344CB8AC3E}">
        <p14:creationId xmlns:p14="http://schemas.microsoft.com/office/powerpoint/2010/main" val="510927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B7BF657-A1BD-9923-68FD-D16E6D8CB1A1}"/>
              </a:ext>
            </a:extLst>
          </p:cNvPr>
          <p:cNvSpPr>
            <a:spLocks noGrp="1"/>
          </p:cNvSpPr>
          <p:nvPr>
            <p:ph idx="1"/>
          </p:nvPr>
        </p:nvSpPr>
        <p:spPr>
          <a:xfrm>
            <a:off x="3719178" y="1365888"/>
            <a:ext cx="3514037" cy="3659520"/>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fontAlgn="base">
              <a:spcBef>
                <a:spcPct val="0"/>
              </a:spcBef>
              <a:spcAft>
                <a:spcPct val="0"/>
              </a:spcAft>
              <a:buNone/>
            </a:pPr>
            <a:r>
              <a:rPr lang="en-US" sz="3467" b="1" dirty="0">
                <a:solidFill>
                  <a:schemeClr val="tx2"/>
                </a:solidFill>
              </a:rPr>
              <a:t>Dan Jolivet</a:t>
            </a:r>
          </a:p>
          <a:p>
            <a:pPr indent="0" fontAlgn="base">
              <a:spcBef>
                <a:spcPct val="0"/>
              </a:spcBef>
              <a:spcAft>
                <a:spcPct val="0"/>
              </a:spcAft>
              <a:buNone/>
            </a:pPr>
            <a:r>
              <a:rPr lang="en-US" sz="3467" b="1" dirty="0">
                <a:solidFill>
                  <a:schemeClr val="tx2"/>
                </a:solidFill>
              </a:rPr>
              <a:t>PhD</a:t>
            </a:r>
          </a:p>
          <a:p>
            <a:pPr indent="0">
              <a:spcBef>
                <a:spcPts val="0"/>
              </a:spcBef>
              <a:spcAft>
                <a:spcPts val="1000"/>
              </a:spcAft>
              <a:buNone/>
            </a:pPr>
            <a:endParaRPr lang="en-US" sz="2533" b="1" dirty="0">
              <a:solidFill>
                <a:schemeClr val="tx2"/>
              </a:solidFill>
            </a:endParaRPr>
          </a:p>
          <a:p>
            <a:pPr indent="0">
              <a:spcBef>
                <a:spcPts val="0"/>
              </a:spcBef>
              <a:spcAft>
                <a:spcPts val="1000"/>
              </a:spcAft>
              <a:buNone/>
            </a:pPr>
            <a:r>
              <a:rPr lang="en-US" sz="2200" b="1" dirty="0">
                <a:solidFill>
                  <a:schemeClr val="tx2"/>
                </a:solidFill>
              </a:rPr>
              <a:t>Workplace Possibilities Practice Consultant</a:t>
            </a:r>
          </a:p>
        </p:txBody>
      </p:sp>
      <p:sp>
        <p:nvSpPr>
          <p:cNvPr id="6" name="Slide Number Placeholder 5">
            <a:extLst>
              <a:ext uri="{FF2B5EF4-FFF2-40B4-BE49-F238E27FC236}">
                <a16:creationId xmlns:a16="http://schemas.microsoft.com/office/drawing/2014/main" id="{1397F590-B784-3230-5F49-5922F8AB3DCD}"/>
              </a:ext>
            </a:extLst>
          </p:cNvPr>
          <p:cNvSpPr>
            <a:spLocks noGrp="1"/>
          </p:cNvSpPr>
          <p:nvPr>
            <p:ph type="sldNum" sz="quarter" idx="12"/>
          </p:nvPr>
        </p:nvSpPr>
        <p:spPr>
          <a:xfrm>
            <a:off x="310896" y="6377096"/>
            <a:ext cx="457200" cy="257176"/>
          </a:xfrm>
        </p:spPr>
        <p:txBody>
          <a:bodyPr anchor="b">
            <a:normAutofit/>
          </a:bodyPr>
          <a:lst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a:lstStyle>
          <a:p>
            <a:pPr>
              <a:lnSpc>
                <a:spcPct val="90000"/>
              </a:lnSpc>
              <a:spcAft>
                <a:spcPts val="800"/>
              </a:spcAft>
              <a:defRPr/>
            </a:pPr>
            <a:fld id="{73EF3F73-D8BE-1D4F-8F0C-03C5EC803F68}" type="slidenum">
              <a:rPr lang="en-US" sz="933">
                <a:solidFill>
                  <a:srgbClr val="505050"/>
                </a:solidFill>
              </a:rPr>
              <a:pPr>
                <a:lnSpc>
                  <a:spcPct val="90000"/>
                </a:lnSpc>
                <a:spcAft>
                  <a:spcPts val="800"/>
                </a:spcAft>
                <a:defRPr/>
              </a:pPr>
              <a:t>2</a:t>
            </a:fld>
            <a:endParaRPr lang="en-US" sz="933" dirty="0">
              <a:solidFill>
                <a:srgbClr val="505050"/>
              </a:solidFill>
            </a:endParaRPr>
          </a:p>
        </p:txBody>
      </p:sp>
      <p:sp>
        <p:nvSpPr>
          <p:cNvPr id="13" name="Title 12">
            <a:extLst>
              <a:ext uri="{FF2B5EF4-FFF2-40B4-BE49-F238E27FC236}">
                <a16:creationId xmlns:a16="http://schemas.microsoft.com/office/drawing/2014/main" id="{7C61AE7B-A9B5-EF73-7201-3404A854FB95}"/>
              </a:ext>
            </a:extLst>
          </p:cNvPr>
          <p:cNvSpPr>
            <a:spLocks noGrp="1"/>
          </p:cNvSpPr>
          <p:nvPr>
            <p:ph type="title"/>
          </p:nvPr>
        </p:nvSpPr>
        <p:spPr/>
        <p:txBody>
          <a:bodyPr/>
          <a:lstStyle/>
          <a:p>
            <a:r>
              <a:rPr lang="en-US" dirty="0"/>
              <a:t>Speaker</a:t>
            </a:r>
          </a:p>
        </p:txBody>
      </p:sp>
      <p:pic>
        <p:nvPicPr>
          <p:cNvPr id="2" name="Picture 1">
            <a:extLst>
              <a:ext uri="{FF2B5EF4-FFF2-40B4-BE49-F238E27FC236}">
                <a16:creationId xmlns:a16="http://schemas.microsoft.com/office/drawing/2014/main" id="{EA827E3F-165B-AA12-CEB2-883D644E4659}"/>
              </a:ext>
            </a:extLst>
          </p:cNvPr>
          <p:cNvPicPr>
            <a:picLocks noChangeAspect="1"/>
          </p:cNvPicPr>
          <p:nvPr/>
        </p:nvPicPr>
        <p:blipFill>
          <a:blip r:embed="rId3"/>
          <a:stretch>
            <a:fillRect/>
          </a:stretch>
        </p:blipFill>
        <p:spPr>
          <a:xfrm>
            <a:off x="7043823" y="1365888"/>
            <a:ext cx="3136731" cy="3659520"/>
          </a:xfrm>
          <a:prstGeom prst="rect">
            <a:avLst/>
          </a:prstGeom>
        </p:spPr>
      </p:pic>
    </p:spTree>
    <p:extLst>
      <p:ext uri="{BB962C8B-B14F-4D97-AF65-F5344CB8AC3E}">
        <p14:creationId xmlns:p14="http://schemas.microsoft.com/office/powerpoint/2010/main" val="3056770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109DC-2273-F17C-F0C7-ACD014D17F22}"/>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8FFC5F82-69CF-CC9A-C352-7E9EA1BDF3F6}"/>
              </a:ext>
            </a:extLst>
          </p:cNvPr>
          <p:cNvSpPr>
            <a:spLocks noGrp="1"/>
          </p:cNvSpPr>
          <p:nvPr>
            <p:ph type="title"/>
          </p:nvPr>
        </p:nvSpPr>
        <p:spPr>
          <a:xfrm>
            <a:off x="4583113" y="450850"/>
            <a:ext cx="7112000" cy="47625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Tx/>
              <a:buNone/>
              <a:tabLst/>
              <a:defRPr/>
            </a:pPr>
            <a:r>
              <a:rPr lang="en-US" dirty="0">
                <a:ea typeface="+mn-ea"/>
              </a:rPr>
              <a:t>Important Considerations</a:t>
            </a:r>
            <a:endPar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1 - picture" descr="White jigsaw puzzle and one final piece being added">
            <a:extLst>
              <a:ext uri="{FF2B5EF4-FFF2-40B4-BE49-F238E27FC236}">
                <a16:creationId xmlns:a16="http://schemas.microsoft.com/office/drawing/2014/main" id="{309D42A0-09C3-1CBA-A8D1-CBBCEB3D8AA0}"/>
              </a:ext>
              <a:ext uri="{C183D7F6-B498-43B3-948B-1728B52AA6E4}">
                <adec:decorative xmlns:adec="http://schemas.microsoft.com/office/drawing/2017/decorative" val="0"/>
              </a:ext>
            </a:extLst>
          </p:cNvPr>
          <p:cNvPicPr>
            <a:picLocks noGrp="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314325" y="330200"/>
            <a:ext cx="3740150" cy="5870575"/>
          </a:xfrm>
          <a:prstGeom prst="round2SameRect">
            <a:avLst>
              <a:gd name="adj1" fmla="val 8396"/>
              <a:gd name="adj2" fmla="val 0"/>
            </a:avLst>
          </a:prstGeom>
        </p:spPr>
      </p:pic>
      <p:sp>
        <p:nvSpPr>
          <p:cNvPr id="9" name="subhead">
            <a:extLst>
              <a:ext uri="{FF2B5EF4-FFF2-40B4-BE49-F238E27FC236}">
                <a16:creationId xmlns:a16="http://schemas.microsoft.com/office/drawing/2014/main" id="{DF8F26F9-D371-9EF4-1074-9D2270FF4136}"/>
              </a:ext>
            </a:extLst>
          </p:cNvPr>
          <p:cNvSpPr>
            <a:spLocks noGrp="1"/>
          </p:cNvSpPr>
          <p:nvPr>
            <p:ph type="body" sz="quarter" idx="16"/>
          </p:nvPr>
        </p:nvSpPr>
        <p:spPr>
          <a:xfrm>
            <a:off x="4582847" y="1149729"/>
            <a:ext cx="7294828" cy="953569"/>
          </a:xfrm>
          <a:prstGeom prst="rect">
            <a:avLst/>
          </a:prstGeom>
        </p:spPr>
        <p:txBody>
          <a:bodyPr/>
          <a:lstStyle/>
          <a:p>
            <a:r>
              <a:rPr lang="en-US" sz="1600" dirty="0">
                <a:solidFill>
                  <a:schemeClr val="tx2"/>
                </a:solidFill>
              </a:rPr>
              <a:t>The employer group should direct the summit but be careful not to speak for vendors or suggest solutions unless vendors reach an impasse.</a:t>
            </a:r>
          </a:p>
        </p:txBody>
      </p:sp>
      <p:sp>
        <p:nvSpPr>
          <p:cNvPr id="3" name="Column 1">
            <a:extLst>
              <a:ext uri="{FF2B5EF4-FFF2-40B4-BE49-F238E27FC236}">
                <a16:creationId xmlns:a16="http://schemas.microsoft.com/office/drawing/2014/main" id="{848CA7F6-A625-DA51-E853-4D70FFD3F551}"/>
              </a:ext>
            </a:extLst>
          </p:cNvPr>
          <p:cNvSpPr>
            <a:spLocks noGrp="1"/>
          </p:cNvSpPr>
          <p:nvPr>
            <p:ph idx="4294967295"/>
          </p:nvPr>
        </p:nvSpPr>
        <p:spPr>
          <a:xfrm>
            <a:off x="4582846" y="1937084"/>
            <a:ext cx="6979501" cy="4080989"/>
          </a:xfrm>
          <a:prstGeom prst="rect">
            <a:avLst/>
          </a:prstGeom>
        </p:spPr>
        <p:txBody>
          <a:bodyPr>
            <a:noAutofit/>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Notice how open vendors are to collaboration: </a:t>
            </a:r>
            <a:r>
              <a:rPr lang="en-US" sz="1600" dirty="0">
                <a:solidFill>
                  <a:prstClr val="black"/>
                </a:solidFill>
              </a:rPr>
              <a:t>Some vendors are eager to collaborate and see collaboration as a way to improve both their services and their outcomes, including their financial performance – others may see collaboration differently.</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endParaRPr kumimoji="0" 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Look for gaps: </a:t>
            </a:r>
            <a:r>
              <a:rPr lang="en-US" sz="1600" dirty="0">
                <a:solidFill>
                  <a:prstClr val="black"/>
                </a:solidFill>
              </a:rPr>
              <a:t>Consider ways in which employees may fall through the cracks and fail to receive the services they need.</a:t>
            </a:r>
          </a:p>
          <a:p>
            <a:pPr marL="0" marR="0" lvl="0" indent="0" algn="l" defTabSz="914400" rtl="0" eaLnBrk="1" fontAlgn="auto" latinLnBrk="0" hangingPunct="1">
              <a:lnSpc>
                <a:spcPct val="110000"/>
              </a:lnSpc>
              <a:spcBef>
                <a:spcPts val="0"/>
              </a:spcBef>
              <a:spcAft>
                <a:spcPts val="1000"/>
              </a:spcAft>
              <a:buClrTx/>
              <a:buSzTx/>
              <a:buNone/>
              <a:tabLst/>
              <a:defRPr/>
            </a:pPr>
            <a:endParaRPr lang="en-US" sz="500" dirty="0">
              <a:solidFill>
                <a:prstClr val="black"/>
              </a:solidFill>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Explore how employees can be effectively referred between vendors and how follow-up by the employee can be verified: </a:t>
            </a:r>
            <a:r>
              <a:rPr lang="en-US" sz="1600" dirty="0">
                <a:solidFill>
                  <a:prstClr val="black"/>
                </a:solidFill>
              </a:rPr>
              <a:t>This includes how each vendor can redirect employees who have come to the wrong place.</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endParaRPr lang="en-US" sz="500" dirty="0">
              <a:solidFill>
                <a:prstClr val="black"/>
              </a:solidFill>
            </a:endParaRPr>
          </a:p>
          <a:p>
            <a:pPr marL="137160">
              <a:spcBef>
                <a:spcPts val="0"/>
              </a:spcBef>
              <a:spcAft>
                <a:spcPts val="1000"/>
              </a:spcAft>
              <a:defRPr/>
            </a:pPr>
            <a:r>
              <a:rPr kumimoji="0" lang="en-US"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Be clear about “me” problems and “you” problems: </a:t>
            </a:r>
            <a:r>
              <a:rPr lang="en-US" sz="1600" dirty="0">
                <a:solidFill>
                  <a:prstClr val="black"/>
                </a:solidFill>
              </a:rPr>
              <a:t>Each vendor will need to solve internal problems and overcome barriers within their systems; the employer generally cannot fix the issues within their vendors.</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E7BF9CA7-9E0C-5A30-B300-B7AC121CD969}"/>
              </a:ext>
            </a:extLst>
          </p:cNvPr>
          <p:cNvSpPr>
            <a:spLocks noGrp="1"/>
          </p:cNvSpPr>
          <p:nvPr>
            <p:ph type="sldNum" sz="quarter" idx="12"/>
          </p:nvPr>
        </p:nvSpPr>
        <p:spPr/>
        <p:txBody>
          <a:bodyPr/>
          <a:lstStyle/>
          <a:p>
            <a:pPr>
              <a:defRPr/>
            </a:pPr>
            <a:fld id="{73EF3F73-D8BE-1D4F-8F0C-03C5EC803F68}" type="slidenum">
              <a:rPr lang="en-US" smtClean="0"/>
              <a:pPr>
                <a:defRPr/>
              </a:pPr>
              <a:t>20</a:t>
            </a:fld>
            <a:endParaRPr lang="en-US" dirty="0"/>
          </a:p>
        </p:txBody>
      </p:sp>
    </p:spTree>
    <p:extLst>
      <p:ext uri="{BB962C8B-B14F-4D97-AF65-F5344CB8AC3E}">
        <p14:creationId xmlns:p14="http://schemas.microsoft.com/office/powerpoint/2010/main" val="73341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39102-2407-0B85-1C30-4D7E8255CD69}"/>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D38AA713-6B09-589E-7FCC-CD6BE8FF90BF}"/>
              </a:ext>
            </a:extLst>
          </p:cNvPr>
          <p:cNvSpPr>
            <a:spLocks noGrp="1"/>
          </p:cNvSpPr>
          <p:nvPr>
            <p:ph type="title"/>
          </p:nvPr>
        </p:nvSpPr>
        <p:spPr/>
        <p:txBody>
          <a:bodyPr anchor="t" anchorCtr="0">
            <a:noAutofit/>
          </a:bodyPr>
          <a:lstStyle/>
          <a:p>
            <a:r>
              <a:rPr lang="en-US" sz="2800" b="1" dirty="0"/>
              <a:t>Follow Up with a Written Summary and Deliverables</a:t>
            </a:r>
          </a:p>
        </p:txBody>
      </p:sp>
      <p:sp>
        <p:nvSpPr>
          <p:cNvPr id="12" name="Subhead">
            <a:extLst>
              <a:ext uri="{FF2B5EF4-FFF2-40B4-BE49-F238E27FC236}">
                <a16:creationId xmlns:a16="http://schemas.microsoft.com/office/drawing/2014/main" id="{6AD9FC90-A577-5A59-3F5F-EE90B78307AC}"/>
              </a:ext>
            </a:extLst>
          </p:cNvPr>
          <p:cNvSpPr>
            <a:spLocks noGrp="1"/>
          </p:cNvSpPr>
          <p:nvPr>
            <p:ph type="body" sz="quarter" idx="11"/>
          </p:nvPr>
        </p:nvSpPr>
        <p:spPr>
          <a:xfrm>
            <a:off x="350062" y="1058289"/>
            <a:ext cx="10506456" cy="261025"/>
          </a:xfrm>
        </p:spPr>
        <p:txBody>
          <a:bodyPr/>
          <a:lstStyle/>
          <a:p>
            <a:r>
              <a:rPr lang="en-US" sz="1600" dirty="0">
                <a:solidFill>
                  <a:schemeClr val="tx2"/>
                </a:solidFill>
              </a:rPr>
              <a:t>One of the biggest challenges is avoiding a grand plan that never gets implemented.</a:t>
            </a:r>
          </a:p>
        </p:txBody>
      </p:sp>
      <p:grpSp>
        <p:nvGrpSpPr>
          <p:cNvPr id="5" name="Group 2">
            <a:extLst>
              <a:ext uri="{FF2B5EF4-FFF2-40B4-BE49-F238E27FC236}">
                <a16:creationId xmlns:a16="http://schemas.microsoft.com/office/drawing/2014/main" id="{14FAEF31-3990-A185-E743-1E17AB23BDF6}"/>
              </a:ext>
              <a:ext uri="{C183D7F6-B498-43B3-948B-1728B52AA6E4}">
                <adec:decorative xmlns:adec="http://schemas.microsoft.com/office/drawing/2017/decorative" val="1"/>
              </a:ext>
            </a:extLst>
          </p:cNvPr>
          <p:cNvGrpSpPr/>
          <p:nvPr/>
        </p:nvGrpSpPr>
        <p:grpSpPr>
          <a:xfrm>
            <a:off x="3339219" y="2096847"/>
            <a:ext cx="2498053" cy="3340493"/>
            <a:chOff x="473463" y="2285817"/>
            <a:chExt cx="2498053" cy="3340493"/>
          </a:xfrm>
        </p:grpSpPr>
        <p:sp>
          <p:nvSpPr>
            <p:cNvPr id="38" name="1 - background box">
              <a:extLst>
                <a:ext uri="{FF2B5EF4-FFF2-40B4-BE49-F238E27FC236}">
                  <a16:creationId xmlns:a16="http://schemas.microsoft.com/office/drawing/2014/main" id="{92C4DDA4-E26F-D168-D53D-022BC16953DF}"/>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1 - text box">
              <a:extLst>
                <a:ext uri="{FF2B5EF4-FFF2-40B4-BE49-F238E27FC236}">
                  <a16:creationId xmlns:a16="http://schemas.microsoft.com/office/drawing/2014/main" id="{5E4B62D9-2FBC-6438-25DB-D02CE45E894E}"/>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1 - text">
              <a:extLst>
                <a:ext uri="{FF2B5EF4-FFF2-40B4-BE49-F238E27FC236}">
                  <a16:creationId xmlns:a16="http://schemas.microsoft.com/office/drawing/2014/main" id="{73933F37-5079-C995-5CA1-A1C7781F453B}"/>
                </a:ext>
              </a:extLst>
            </p:cNvPr>
            <p:cNvSpPr txBox="1"/>
            <p:nvPr/>
          </p:nvSpPr>
          <p:spPr>
            <a:xfrm>
              <a:off x="571846" y="4167403"/>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Specific Offerings from Each Vendor</a:t>
              </a:r>
              <a:endParaRPr lang="en-US" sz="1400" dirty="0">
                <a:latin typeface="Arial" panose="020B0604020202020204" pitchFamily="34" charset="0"/>
                <a:cs typeface="Arial" panose="020B0604020202020204" pitchFamily="34" charset="0"/>
              </a:endParaRPr>
            </a:p>
          </p:txBody>
        </p:sp>
        <p:pic>
          <p:nvPicPr>
            <p:cNvPr id="24" name="1 - picture">
              <a:extLst>
                <a:ext uri="{FF2B5EF4-FFF2-40B4-BE49-F238E27FC236}">
                  <a16:creationId xmlns:a16="http://schemas.microsoft.com/office/drawing/2014/main" id="{3E34C0D1-7A33-E573-8E50-916433671F4A}"/>
                </a:ext>
                <a:ext uri="{C183D7F6-B498-43B3-948B-1728B52AA6E4}">
                  <adec:decorative xmlns:adec="http://schemas.microsoft.com/office/drawing/2017/decorative" val="0"/>
                </a:ext>
              </a:extLst>
            </p:cNvPr>
            <p:cNvPicPr>
              <a:picLocks/>
            </p:cNvPicPr>
            <p:nvPr/>
          </p:nvPicPr>
          <p:blipFill>
            <a:blip r:embed="rId3"/>
            <a:srcRect l="8118" r="8118"/>
            <a:stretch/>
          </p:blipFill>
          <p:spPr>
            <a:xfrm>
              <a:off x="478583" y="2286406"/>
              <a:ext cx="2191700" cy="1745999"/>
            </a:xfrm>
            <a:prstGeom prst="round2SameRect">
              <a:avLst>
                <a:gd name="adj1" fmla="val 8396"/>
                <a:gd name="adj2" fmla="val 0"/>
              </a:avLst>
            </a:prstGeom>
          </p:spPr>
        </p:pic>
        <p:sp>
          <p:nvSpPr>
            <p:cNvPr id="4" name="1 - border">
              <a:extLst>
                <a:ext uri="{FF2B5EF4-FFF2-40B4-BE49-F238E27FC236}">
                  <a16:creationId xmlns:a16="http://schemas.microsoft.com/office/drawing/2014/main" id="{B2E5DC21-6069-668B-51C7-B425C9AE791D}"/>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a:extLst>
              <a:ext uri="{FF2B5EF4-FFF2-40B4-BE49-F238E27FC236}">
                <a16:creationId xmlns:a16="http://schemas.microsoft.com/office/drawing/2014/main" id="{5668AFC5-B894-DA22-26ED-8F54ABC1C372}"/>
              </a:ext>
            </a:extLst>
          </p:cNvPr>
          <p:cNvSpPr txBox="1"/>
          <p:nvPr/>
        </p:nvSpPr>
        <p:spPr>
          <a:xfrm>
            <a:off x="348610" y="1420660"/>
            <a:ext cx="10506456" cy="652689"/>
          </a:xfrm>
          <a:prstGeom prst="rect">
            <a:avLst/>
          </a:prstGeom>
          <a:noFill/>
        </p:spPr>
        <p:txBody>
          <a:bodyPr wrap="square" rtlCol="0">
            <a:noAutofit/>
          </a:bodyPr>
          <a:lstStyle/>
          <a:p>
            <a:pPr>
              <a:lnSpc>
                <a:spcPct val="110000"/>
              </a:lnSpc>
              <a:spcAft>
                <a:spcPts val="1000"/>
              </a:spcAft>
            </a:pPr>
            <a:endParaRPr lang="en-US" sz="1400" dirty="0">
              <a:latin typeface="Arial" panose="020B0604020202020204" pitchFamily="34" charset="0"/>
              <a:cs typeface="Arial" panose="020B0604020202020204" pitchFamily="34" charset="0"/>
            </a:endParaRPr>
          </a:p>
        </p:txBody>
      </p:sp>
      <p:grpSp>
        <p:nvGrpSpPr>
          <p:cNvPr id="7" name="Group 2">
            <a:extLst>
              <a:ext uri="{FF2B5EF4-FFF2-40B4-BE49-F238E27FC236}">
                <a16:creationId xmlns:a16="http://schemas.microsoft.com/office/drawing/2014/main" id="{35251619-575B-8E0D-9601-2B2542E5F5F0}"/>
              </a:ext>
              <a:ext uri="{C183D7F6-B498-43B3-948B-1728B52AA6E4}">
                <adec:decorative xmlns:adec="http://schemas.microsoft.com/office/drawing/2017/decorative" val="1"/>
              </a:ext>
            </a:extLst>
          </p:cNvPr>
          <p:cNvGrpSpPr/>
          <p:nvPr/>
        </p:nvGrpSpPr>
        <p:grpSpPr>
          <a:xfrm>
            <a:off x="6199689" y="2073349"/>
            <a:ext cx="2498053" cy="3340493"/>
            <a:chOff x="473463" y="2285817"/>
            <a:chExt cx="2498053" cy="3340493"/>
          </a:xfrm>
        </p:grpSpPr>
        <p:sp>
          <p:nvSpPr>
            <p:cNvPr id="10" name="1 - background box">
              <a:extLst>
                <a:ext uri="{FF2B5EF4-FFF2-40B4-BE49-F238E27FC236}">
                  <a16:creationId xmlns:a16="http://schemas.microsoft.com/office/drawing/2014/main" id="{3D91CCB6-26CF-8E45-0A0F-F0B8A01C05E3}"/>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1 - text box">
              <a:extLst>
                <a:ext uri="{FF2B5EF4-FFF2-40B4-BE49-F238E27FC236}">
                  <a16:creationId xmlns:a16="http://schemas.microsoft.com/office/drawing/2014/main" id="{CDB6F7B3-A8D9-667A-220B-FA961C3EE7A1}"/>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 - text">
              <a:extLst>
                <a:ext uri="{FF2B5EF4-FFF2-40B4-BE49-F238E27FC236}">
                  <a16:creationId xmlns:a16="http://schemas.microsoft.com/office/drawing/2014/main" id="{BDFD6292-5FD8-3D51-F17A-391B0B4BF122}"/>
                </a:ext>
              </a:extLst>
            </p:cNvPr>
            <p:cNvSpPr txBox="1"/>
            <p:nvPr/>
          </p:nvSpPr>
          <p:spPr>
            <a:xfrm>
              <a:off x="558258" y="4167403"/>
              <a:ext cx="1920022"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Deliverables Expected within One Month</a:t>
              </a:r>
              <a:endParaRPr lang="en-US" sz="1400" dirty="0">
                <a:latin typeface="Arial" panose="020B0604020202020204" pitchFamily="34" charset="0"/>
                <a:cs typeface="Arial" panose="020B0604020202020204" pitchFamily="34" charset="0"/>
              </a:endParaRPr>
            </a:p>
          </p:txBody>
        </p:sp>
        <p:pic>
          <p:nvPicPr>
            <p:cNvPr id="26" name="1 - picture">
              <a:extLst>
                <a:ext uri="{FF2B5EF4-FFF2-40B4-BE49-F238E27FC236}">
                  <a16:creationId xmlns:a16="http://schemas.microsoft.com/office/drawing/2014/main" id="{012BD9B3-25B6-158D-AAE4-23FE21036989}"/>
                </a:ext>
                <a:ext uri="{C183D7F6-B498-43B3-948B-1728B52AA6E4}">
                  <adec:decorative xmlns:adec="http://schemas.microsoft.com/office/drawing/2017/decorative" val="0"/>
                </a:ext>
              </a:extLst>
            </p:cNvPr>
            <p:cNvPicPr>
              <a:picLocks/>
            </p:cNvPicPr>
            <p:nvPr/>
          </p:nvPicPr>
          <p:blipFill>
            <a:blip r:embed="rId4"/>
            <a:srcRect l="8092" r="8092"/>
            <a:stretch/>
          </p:blipFill>
          <p:spPr>
            <a:xfrm>
              <a:off x="478583" y="2286406"/>
              <a:ext cx="2191700" cy="1745999"/>
            </a:xfrm>
            <a:prstGeom prst="round2SameRect">
              <a:avLst>
                <a:gd name="adj1" fmla="val 8396"/>
                <a:gd name="adj2" fmla="val 0"/>
              </a:avLst>
            </a:prstGeom>
          </p:spPr>
        </p:pic>
        <p:sp>
          <p:nvSpPr>
            <p:cNvPr id="32" name="1 - border">
              <a:extLst>
                <a:ext uri="{FF2B5EF4-FFF2-40B4-BE49-F238E27FC236}">
                  <a16:creationId xmlns:a16="http://schemas.microsoft.com/office/drawing/2014/main" id="{DFC42935-AF21-E408-44F6-B911BDCDF215}"/>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
            <a:extLst>
              <a:ext uri="{FF2B5EF4-FFF2-40B4-BE49-F238E27FC236}">
                <a16:creationId xmlns:a16="http://schemas.microsoft.com/office/drawing/2014/main" id="{42548A64-050B-DC86-1B86-E872AC12E1D5}"/>
              </a:ext>
              <a:ext uri="{C183D7F6-B498-43B3-948B-1728B52AA6E4}">
                <adec:decorative xmlns:adec="http://schemas.microsoft.com/office/drawing/2017/decorative" val="1"/>
              </a:ext>
            </a:extLst>
          </p:cNvPr>
          <p:cNvGrpSpPr/>
          <p:nvPr/>
        </p:nvGrpSpPr>
        <p:grpSpPr>
          <a:xfrm>
            <a:off x="478749" y="2096847"/>
            <a:ext cx="2498053" cy="3340493"/>
            <a:chOff x="473463" y="2285817"/>
            <a:chExt cx="2498053" cy="3340493"/>
          </a:xfrm>
        </p:grpSpPr>
        <p:sp>
          <p:nvSpPr>
            <p:cNvPr id="34" name="1 - background box">
              <a:extLst>
                <a:ext uri="{FF2B5EF4-FFF2-40B4-BE49-F238E27FC236}">
                  <a16:creationId xmlns:a16="http://schemas.microsoft.com/office/drawing/2014/main" id="{5B8F47B3-38A3-39AE-ADBF-99660C98FBC3}"/>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rgbClr val="D9D8E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1 - text box">
              <a:extLst>
                <a:ext uri="{FF2B5EF4-FFF2-40B4-BE49-F238E27FC236}">
                  <a16:creationId xmlns:a16="http://schemas.microsoft.com/office/drawing/2014/main" id="{18C79F1A-D330-B470-2AE9-82FFEF84F6D3}"/>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1 - text">
              <a:extLst>
                <a:ext uri="{FF2B5EF4-FFF2-40B4-BE49-F238E27FC236}">
                  <a16:creationId xmlns:a16="http://schemas.microsoft.com/office/drawing/2014/main" id="{79D42241-3B2E-9B9C-9423-A368FEE19CF4}"/>
                </a:ext>
              </a:extLst>
            </p:cNvPr>
            <p:cNvSpPr txBox="1"/>
            <p:nvPr/>
          </p:nvSpPr>
          <p:spPr>
            <a:xfrm>
              <a:off x="571846" y="4167403"/>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Names and Contact Information for Each Vendor</a:t>
              </a:r>
            </a:p>
          </p:txBody>
        </p:sp>
        <p:pic>
          <p:nvPicPr>
            <p:cNvPr id="37" name="1 - picture">
              <a:extLst>
                <a:ext uri="{FF2B5EF4-FFF2-40B4-BE49-F238E27FC236}">
                  <a16:creationId xmlns:a16="http://schemas.microsoft.com/office/drawing/2014/main" id="{0039B182-5DA7-F82B-1E3E-A34A15A32AD8}"/>
                </a:ext>
                <a:ext uri="{C183D7F6-B498-43B3-948B-1728B52AA6E4}">
                  <adec:decorative xmlns:adec="http://schemas.microsoft.com/office/drawing/2017/decorative" val="0"/>
                </a:ext>
              </a:extLst>
            </p:cNvPr>
            <p:cNvPicPr>
              <a:picLocks/>
            </p:cNvPicPr>
            <p:nvPr/>
          </p:nvPicPr>
          <p:blipFill>
            <a:blip r:embed="rId5"/>
            <a:srcRect l="8158" r="8158"/>
            <a:stretch/>
          </p:blipFill>
          <p:spPr>
            <a:xfrm>
              <a:off x="478583" y="2286406"/>
              <a:ext cx="2191700" cy="1745999"/>
            </a:xfrm>
            <a:prstGeom prst="round2SameRect">
              <a:avLst>
                <a:gd name="adj1" fmla="val 8396"/>
                <a:gd name="adj2" fmla="val 0"/>
              </a:avLst>
            </a:prstGeom>
          </p:spPr>
        </p:pic>
        <p:sp>
          <p:nvSpPr>
            <p:cNvPr id="40" name="1 - border">
              <a:extLst>
                <a:ext uri="{FF2B5EF4-FFF2-40B4-BE49-F238E27FC236}">
                  <a16:creationId xmlns:a16="http://schemas.microsoft.com/office/drawing/2014/main" id="{DB2131F9-3FB5-D148-EAED-A1E8C70A8DEE}"/>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
            <a:extLst>
              <a:ext uri="{FF2B5EF4-FFF2-40B4-BE49-F238E27FC236}">
                <a16:creationId xmlns:a16="http://schemas.microsoft.com/office/drawing/2014/main" id="{037B0C87-E347-4DDD-9822-FF3E13AE6600}"/>
              </a:ext>
              <a:ext uri="{C183D7F6-B498-43B3-948B-1728B52AA6E4}">
                <adec:decorative xmlns:adec="http://schemas.microsoft.com/office/drawing/2017/decorative" val="1"/>
              </a:ext>
            </a:extLst>
          </p:cNvPr>
          <p:cNvGrpSpPr/>
          <p:nvPr/>
        </p:nvGrpSpPr>
        <p:grpSpPr>
          <a:xfrm>
            <a:off x="9060159" y="2096847"/>
            <a:ext cx="2498053" cy="3340493"/>
            <a:chOff x="473463" y="2285817"/>
            <a:chExt cx="2498053" cy="3340493"/>
          </a:xfrm>
        </p:grpSpPr>
        <p:sp>
          <p:nvSpPr>
            <p:cNvPr id="42" name="1 - background box">
              <a:extLst>
                <a:ext uri="{FF2B5EF4-FFF2-40B4-BE49-F238E27FC236}">
                  <a16:creationId xmlns:a16="http://schemas.microsoft.com/office/drawing/2014/main" id="{9B00E4E9-8856-F6EF-4013-D1CF377BC0A9}"/>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1 - text box">
              <a:extLst>
                <a:ext uri="{FF2B5EF4-FFF2-40B4-BE49-F238E27FC236}">
                  <a16:creationId xmlns:a16="http://schemas.microsoft.com/office/drawing/2014/main" id="{A38A540D-79E1-7999-4FFC-7DC099E6162F}"/>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1 - text">
              <a:extLst>
                <a:ext uri="{FF2B5EF4-FFF2-40B4-BE49-F238E27FC236}">
                  <a16:creationId xmlns:a16="http://schemas.microsoft.com/office/drawing/2014/main" id="{11F563CF-F753-DFA0-7493-C0325DB9E7DF}"/>
                </a:ext>
              </a:extLst>
            </p:cNvPr>
            <p:cNvSpPr txBox="1"/>
            <p:nvPr/>
          </p:nvSpPr>
          <p:spPr>
            <a:xfrm>
              <a:off x="483703" y="4167403"/>
              <a:ext cx="218657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Requirements about Cross-Vendor Collaborations</a:t>
              </a:r>
              <a:endParaRPr lang="en-US" sz="1400" dirty="0">
                <a:latin typeface="Arial" panose="020B0604020202020204" pitchFamily="34" charset="0"/>
                <a:cs typeface="Arial" panose="020B0604020202020204" pitchFamily="34" charset="0"/>
              </a:endParaRPr>
            </a:p>
          </p:txBody>
        </p:sp>
        <p:pic>
          <p:nvPicPr>
            <p:cNvPr id="45" name="1 - picture">
              <a:extLst>
                <a:ext uri="{FF2B5EF4-FFF2-40B4-BE49-F238E27FC236}">
                  <a16:creationId xmlns:a16="http://schemas.microsoft.com/office/drawing/2014/main" id="{5C567F2D-0951-DA30-468C-4FB3BBDCA204}"/>
                </a:ext>
                <a:ext uri="{C183D7F6-B498-43B3-948B-1728B52AA6E4}">
                  <adec:decorative xmlns:adec="http://schemas.microsoft.com/office/drawing/2017/decorative" val="0"/>
                </a:ext>
              </a:extLst>
            </p:cNvPr>
            <p:cNvPicPr>
              <a:picLocks/>
            </p:cNvPicPr>
            <p:nvPr/>
          </p:nvPicPr>
          <p:blipFill>
            <a:blip r:embed="rId6"/>
            <a:srcRect t="20616" b="20616"/>
            <a:stretch/>
          </p:blipFill>
          <p:spPr>
            <a:xfrm>
              <a:off x="478583" y="2286406"/>
              <a:ext cx="2191700" cy="1745999"/>
            </a:xfrm>
            <a:prstGeom prst="round2SameRect">
              <a:avLst>
                <a:gd name="adj1" fmla="val 8396"/>
                <a:gd name="adj2" fmla="val 0"/>
              </a:avLst>
            </a:prstGeom>
          </p:spPr>
        </p:pic>
        <p:sp>
          <p:nvSpPr>
            <p:cNvPr id="46" name="1 - border">
              <a:extLst>
                <a:ext uri="{FF2B5EF4-FFF2-40B4-BE49-F238E27FC236}">
                  <a16:creationId xmlns:a16="http://schemas.microsoft.com/office/drawing/2014/main" id="{50ECFD25-5AFD-A335-7BBD-7B8158A779F0}"/>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lide Number Placeholder 13">
            <a:extLst>
              <a:ext uri="{FF2B5EF4-FFF2-40B4-BE49-F238E27FC236}">
                <a16:creationId xmlns:a16="http://schemas.microsoft.com/office/drawing/2014/main" id="{A04A0789-EE71-9F41-136D-CBE693F153CD}"/>
              </a:ext>
            </a:extLst>
          </p:cNvPr>
          <p:cNvSpPr>
            <a:spLocks noGrp="1"/>
          </p:cNvSpPr>
          <p:nvPr>
            <p:ph type="sldNum" sz="quarter" idx="12"/>
          </p:nvPr>
        </p:nvSpPr>
        <p:spPr/>
        <p:txBody>
          <a:bodyPr/>
          <a:lstStyle/>
          <a:p>
            <a:pPr>
              <a:defRPr/>
            </a:pPr>
            <a:fld id="{73EF3F73-D8BE-1D4F-8F0C-03C5EC803F68}" type="slidenum">
              <a:rPr lang="en-US" smtClean="0"/>
              <a:pPr>
                <a:defRPr/>
              </a:pPr>
              <a:t>21</a:t>
            </a:fld>
            <a:endParaRPr lang="en-US" dirty="0"/>
          </a:p>
        </p:txBody>
      </p:sp>
    </p:spTree>
    <p:extLst>
      <p:ext uri="{BB962C8B-B14F-4D97-AF65-F5344CB8AC3E}">
        <p14:creationId xmlns:p14="http://schemas.microsoft.com/office/powerpoint/2010/main" val="1189888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8AA84-DD97-BABF-D2F7-9F6889933E7D}"/>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1247F4D3-6E22-2A94-DA37-863E335ACDFE}"/>
              </a:ext>
            </a:extLst>
          </p:cNvPr>
          <p:cNvSpPr>
            <a:spLocks noGrp="1"/>
          </p:cNvSpPr>
          <p:nvPr>
            <p:ph type="title"/>
          </p:nvPr>
        </p:nvSpPr>
        <p:spPr>
          <a:xfrm>
            <a:off x="4583113" y="450850"/>
            <a:ext cx="7112000" cy="47625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Tx/>
              <a:buNone/>
              <a:tabLst/>
              <a:defRPr/>
            </a:pPr>
            <a:r>
              <a:rPr lang="en-US" dirty="0">
                <a:ea typeface="+mn-ea"/>
              </a:rPr>
              <a:t>Create a Written Project Plan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1 - picture" descr="Sea of hands in the middle">
            <a:extLst>
              <a:ext uri="{FF2B5EF4-FFF2-40B4-BE49-F238E27FC236}">
                <a16:creationId xmlns:a16="http://schemas.microsoft.com/office/drawing/2014/main" id="{795E84F5-625D-90AE-C489-38E52DE022C1}"/>
              </a:ext>
              <a:ext uri="{C183D7F6-B498-43B3-948B-1728B52AA6E4}">
                <adec:decorative xmlns:adec="http://schemas.microsoft.com/office/drawing/2017/decorative" val="0"/>
              </a:ext>
            </a:extLst>
          </p:cNvPr>
          <p:cNvPicPr>
            <a:picLocks noGrp="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314325" y="330200"/>
            <a:ext cx="3740150" cy="5870575"/>
          </a:xfrm>
          <a:prstGeom prst="round2SameRect">
            <a:avLst>
              <a:gd name="adj1" fmla="val 8396"/>
              <a:gd name="adj2" fmla="val 0"/>
            </a:avLst>
          </a:prstGeom>
        </p:spPr>
      </p:pic>
      <p:sp>
        <p:nvSpPr>
          <p:cNvPr id="9" name="subhead">
            <a:extLst>
              <a:ext uri="{FF2B5EF4-FFF2-40B4-BE49-F238E27FC236}">
                <a16:creationId xmlns:a16="http://schemas.microsoft.com/office/drawing/2014/main" id="{EAD7C6CA-49CF-8D06-1CAD-B0AA819A24BF}"/>
              </a:ext>
            </a:extLst>
          </p:cNvPr>
          <p:cNvSpPr>
            <a:spLocks noGrp="1"/>
          </p:cNvSpPr>
          <p:nvPr>
            <p:ph type="body" sz="quarter" idx="16"/>
          </p:nvPr>
        </p:nvSpPr>
        <p:spPr>
          <a:xfrm>
            <a:off x="4582847" y="1149729"/>
            <a:ext cx="7111551" cy="953569"/>
          </a:xfrm>
          <a:prstGeom prst="rect">
            <a:avLst/>
          </a:prstGeom>
        </p:spPr>
        <p:txBody>
          <a:bodyPr/>
          <a:lstStyle/>
          <a:p>
            <a:r>
              <a:rPr lang="en-US" sz="1600" dirty="0">
                <a:solidFill>
                  <a:schemeClr val="tx2"/>
                </a:solidFill>
              </a:rPr>
              <a:t>Share the information in a single message to all participants in the summit and any point people that were identified afterwards, and request agreement in writing.</a:t>
            </a:r>
          </a:p>
        </p:txBody>
      </p:sp>
      <p:sp>
        <p:nvSpPr>
          <p:cNvPr id="3" name="Column 1">
            <a:extLst>
              <a:ext uri="{FF2B5EF4-FFF2-40B4-BE49-F238E27FC236}">
                <a16:creationId xmlns:a16="http://schemas.microsoft.com/office/drawing/2014/main" id="{AEF82433-B5C8-DF14-05F7-37BE65DBB0EA}"/>
              </a:ext>
            </a:extLst>
          </p:cNvPr>
          <p:cNvSpPr>
            <a:spLocks noGrp="1"/>
          </p:cNvSpPr>
          <p:nvPr>
            <p:ph idx="4294967295"/>
          </p:nvPr>
        </p:nvSpPr>
        <p:spPr>
          <a:xfrm>
            <a:off x="4582846" y="2325927"/>
            <a:ext cx="6606522" cy="3692146"/>
          </a:xfrm>
          <a:prstGeom prst="rect">
            <a:avLst/>
          </a:prstGeom>
        </p:spPr>
        <p:txBody>
          <a:bodyPr>
            <a:noAutofit/>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lang="en-US" sz="2200" b="1" dirty="0"/>
              <a:t>Recognize that this may be an ambitious project with significant challenges, but </a:t>
            </a:r>
          </a:p>
          <a:p>
            <a:pPr marL="800100" lvl="1" indent="-342900">
              <a:spcBef>
                <a:spcPts val="0"/>
              </a:spcBef>
              <a:spcAft>
                <a:spcPts val="1000"/>
              </a:spcAft>
              <a:defRPr/>
            </a:pPr>
            <a:r>
              <a:rPr lang="en-US" sz="2000" dirty="0"/>
              <a:t>don’t allow that to become an excuse for inaction</a:t>
            </a:r>
          </a:p>
          <a:p>
            <a:pPr marL="800100" lvl="1" indent="-342900">
              <a:spcBef>
                <a:spcPts val="0"/>
              </a:spcBef>
              <a:spcAft>
                <a:spcPts val="1000"/>
              </a:spcAft>
              <a:defRPr/>
            </a:pPr>
            <a:r>
              <a:rPr lang="en-US" sz="2000" dirty="0"/>
              <a:t>don’t overlook the collaborative elements</a:t>
            </a:r>
          </a:p>
          <a:p>
            <a:pPr marL="800100" lvl="1" indent="-342900">
              <a:spcBef>
                <a:spcPts val="0"/>
              </a:spcBef>
              <a:spcAft>
                <a:spcPts val="1000"/>
              </a:spcAft>
              <a:defRPr/>
            </a:pPr>
            <a:r>
              <a:rPr lang="en-US" sz="2000" dirty="0"/>
              <a:t>be sure to potential legal and compliance concerns associated with each activity</a:t>
            </a:r>
          </a:p>
        </p:txBody>
      </p:sp>
      <p:sp>
        <p:nvSpPr>
          <p:cNvPr id="5" name="Slide Number Placeholder 4">
            <a:extLst>
              <a:ext uri="{FF2B5EF4-FFF2-40B4-BE49-F238E27FC236}">
                <a16:creationId xmlns:a16="http://schemas.microsoft.com/office/drawing/2014/main" id="{55DC0119-FC03-6A68-97C7-81E4C4569339}"/>
              </a:ext>
            </a:extLst>
          </p:cNvPr>
          <p:cNvSpPr>
            <a:spLocks noGrp="1"/>
          </p:cNvSpPr>
          <p:nvPr>
            <p:ph type="sldNum" sz="quarter" idx="12"/>
          </p:nvPr>
        </p:nvSpPr>
        <p:spPr/>
        <p:txBody>
          <a:bodyPr/>
          <a:lstStyle/>
          <a:p>
            <a:pPr>
              <a:defRPr/>
            </a:pPr>
            <a:fld id="{73EF3F73-D8BE-1D4F-8F0C-03C5EC803F68}" type="slidenum">
              <a:rPr lang="en-US" smtClean="0"/>
              <a:pPr>
                <a:defRPr/>
              </a:pPr>
              <a:t>22</a:t>
            </a:fld>
            <a:endParaRPr lang="en-US" dirty="0"/>
          </a:p>
        </p:txBody>
      </p:sp>
    </p:spTree>
    <p:extLst>
      <p:ext uri="{BB962C8B-B14F-4D97-AF65-F5344CB8AC3E}">
        <p14:creationId xmlns:p14="http://schemas.microsoft.com/office/powerpoint/2010/main" val="915809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9157F-5D3A-FD85-6B28-27AE0F6CD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5D8A9-5765-8433-FC71-FA6CC3D1C764}"/>
              </a:ext>
            </a:extLst>
          </p:cNvPr>
          <p:cNvSpPr>
            <a:spLocks noGrp="1"/>
          </p:cNvSpPr>
          <p:nvPr>
            <p:ph type="title"/>
          </p:nvPr>
        </p:nvSpPr>
        <p:spPr/>
        <p:txBody>
          <a:bodyPr/>
          <a:lstStyle/>
          <a:p>
            <a:r>
              <a:rPr lang="en-US" dirty="0"/>
              <a:t>Step 4:</a:t>
            </a:r>
            <a:br>
              <a:rPr lang="en-US" dirty="0"/>
            </a:br>
            <a:r>
              <a:rPr lang="en-US" dirty="0"/>
              <a:t>Track Outcomes and Adjust As Needed</a:t>
            </a:r>
            <a:br>
              <a:rPr lang="en-US" dirty="0"/>
            </a:br>
            <a:endParaRPr lang="en-US" dirty="0"/>
          </a:p>
        </p:txBody>
      </p:sp>
      <p:sp>
        <p:nvSpPr>
          <p:cNvPr id="3" name="Slide Number Placeholder 2">
            <a:extLst>
              <a:ext uri="{FF2B5EF4-FFF2-40B4-BE49-F238E27FC236}">
                <a16:creationId xmlns:a16="http://schemas.microsoft.com/office/drawing/2014/main" id="{45E5876F-C587-CFD3-6F74-C30FAA86EAE8}"/>
              </a:ext>
            </a:extLst>
          </p:cNvPr>
          <p:cNvSpPr>
            <a:spLocks noGrp="1"/>
          </p:cNvSpPr>
          <p:nvPr>
            <p:ph type="sldNum" sz="quarter" idx="12"/>
          </p:nvPr>
        </p:nvSpPr>
        <p:spPr/>
        <p:txBody>
          <a:bodyPr/>
          <a:lstStyle/>
          <a:p>
            <a:pPr>
              <a:defRPr/>
            </a:pPr>
            <a:fld id="{73EF3F73-D8BE-1D4F-8F0C-03C5EC803F68}" type="slidenum">
              <a:rPr lang="en-US" smtClean="0"/>
              <a:pPr>
                <a:defRPr/>
              </a:pPr>
              <a:t>23</a:t>
            </a:fld>
            <a:endParaRPr lang="en-US" dirty="0"/>
          </a:p>
        </p:txBody>
      </p:sp>
      <p:pic>
        <p:nvPicPr>
          <p:cNvPr id="4" name="1 - picture" descr="Vintage movie countdown 4">
            <a:extLst>
              <a:ext uri="{FF2B5EF4-FFF2-40B4-BE49-F238E27FC236}">
                <a16:creationId xmlns:a16="http://schemas.microsoft.com/office/drawing/2014/main" id="{0B84582D-6B89-E3C1-C7CB-AA4C69B6E2C6}"/>
              </a:ext>
              <a:ext uri="{C183D7F6-B498-43B3-948B-1728B52AA6E4}">
                <adec:decorative xmlns:adec="http://schemas.microsoft.com/office/drawing/2017/decorative" val="0"/>
              </a:ext>
            </a:extLst>
          </p:cNvPr>
          <p:cNvPicPr>
            <a:picLocks noGrp="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384175" y="407988"/>
            <a:ext cx="4465638" cy="5870575"/>
          </a:xfrm>
          <a:prstGeom prst="round2SameRect">
            <a:avLst>
              <a:gd name="adj1" fmla="val 8396"/>
              <a:gd name="adj2" fmla="val 0"/>
            </a:avLst>
          </a:prstGeom>
        </p:spPr>
      </p:pic>
    </p:spTree>
    <p:extLst>
      <p:ext uri="{BB962C8B-B14F-4D97-AF65-F5344CB8AC3E}">
        <p14:creationId xmlns:p14="http://schemas.microsoft.com/office/powerpoint/2010/main" val="3988682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B83E2-9086-33EA-5B59-F819238EC20F}"/>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5830A11A-7792-DB38-ABD5-084A28736EA0}"/>
              </a:ext>
            </a:extLst>
          </p:cNvPr>
          <p:cNvSpPr>
            <a:spLocks noGrp="1"/>
          </p:cNvSpPr>
          <p:nvPr>
            <p:ph type="title"/>
          </p:nvPr>
        </p:nvSpPr>
        <p:spPr>
          <a:xfrm>
            <a:off x="4583113" y="450850"/>
            <a:ext cx="7112000" cy="47625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Tx/>
              <a:buNone/>
              <a:tabLst/>
              <a:defRPr/>
            </a:pPr>
            <a:r>
              <a:rPr lang="en-US" dirty="0">
                <a:ea typeface="+mn-ea"/>
              </a:rPr>
              <a:t>Design a Report Card</a:t>
            </a:r>
            <a:endPar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1 - picture" descr="Classroom sticker progress chart">
            <a:extLst>
              <a:ext uri="{FF2B5EF4-FFF2-40B4-BE49-F238E27FC236}">
                <a16:creationId xmlns:a16="http://schemas.microsoft.com/office/drawing/2014/main" id="{1E9899AF-7E61-3D63-6382-6F632215FAA4}"/>
              </a:ext>
              <a:ext uri="{C183D7F6-B498-43B3-948B-1728B52AA6E4}">
                <adec:decorative xmlns:adec="http://schemas.microsoft.com/office/drawing/2017/decorative" val="0"/>
              </a:ext>
            </a:extLst>
          </p:cNvPr>
          <p:cNvPicPr>
            <a:picLocks noGrp="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314325" y="330200"/>
            <a:ext cx="3740150" cy="5870575"/>
          </a:xfrm>
          <a:prstGeom prst="round2SameRect">
            <a:avLst>
              <a:gd name="adj1" fmla="val 8396"/>
              <a:gd name="adj2" fmla="val 0"/>
            </a:avLst>
          </a:prstGeom>
        </p:spPr>
      </p:pic>
      <p:sp>
        <p:nvSpPr>
          <p:cNvPr id="9" name="subhead">
            <a:extLst>
              <a:ext uri="{FF2B5EF4-FFF2-40B4-BE49-F238E27FC236}">
                <a16:creationId xmlns:a16="http://schemas.microsoft.com/office/drawing/2014/main" id="{11850EE0-D6D7-7E89-67F2-25384A6DD796}"/>
              </a:ext>
            </a:extLst>
          </p:cNvPr>
          <p:cNvSpPr>
            <a:spLocks noGrp="1"/>
          </p:cNvSpPr>
          <p:nvPr>
            <p:ph type="body" sz="quarter" idx="16"/>
          </p:nvPr>
        </p:nvSpPr>
        <p:spPr>
          <a:xfrm>
            <a:off x="4582847" y="1149729"/>
            <a:ext cx="7111551" cy="953569"/>
          </a:xfrm>
          <a:prstGeom prst="rect">
            <a:avLst/>
          </a:prstGeom>
        </p:spPr>
        <p:txBody>
          <a:bodyPr/>
          <a:lstStyle/>
          <a:p>
            <a:r>
              <a:rPr lang="en-US" sz="1600" dirty="0">
                <a:solidFill>
                  <a:schemeClr val="tx2"/>
                </a:solidFill>
              </a:rPr>
              <a:t>Improvement initiatives are much more likely to be successful when success metrics are identified during the planning stage and tracking is built into the project.</a:t>
            </a:r>
          </a:p>
          <a:p>
            <a:endParaRPr lang="en-US" sz="1600" dirty="0">
              <a:solidFill>
                <a:schemeClr val="tx2"/>
              </a:solidFill>
            </a:endParaRPr>
          </a:p>
        </p:txBody>
      </p:sp>
      <p:sp>
        <p:nvSpPr>
          <p:cNvPr id="3" name="Column 1">
            <a:extLst>
              <a:ext uri="{FF2B5EF4-FFF2-40B4-BE49-F238E27FC236}">
                <a16:creationId xmlns:a16="http://schemas.microsoft.com/office/drawing/2014/main" id="{B40C1062-F036-FF5A-ACCF-97E71274125F}"/>
              </a:ext>
            </a:extLst>
          </p:cNvPr>
          <p:cNvSpPr>
            <a:spLocks noGrp="1"/>
          </p:cNvSpPr>
          <p:nvPr>
            <p:ph idx="4294967295"/>
          </p:nvPr>
        </p:nvSpPr>
        <p:spPr>
          <a:xfrm>
            <a:off x="4582846" y="2325927"/>
            <a:ext cx="6991533" cy="3692146"/>
          </a:xfrm>
          <a:prstGeom prst="rect">
            <a:avLst/>
          </a:prstGeom>
        </p:spPr>
        <p:txBody>
          <a:bodyPr>
            <a:noAutofit/>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How will you know the process is working? </a:t>
            </a:r>
            <a:r>
              <a:rPr lang="en-US" sz="1800" dirty="0"/>
              <a:t>Each vendor must be responsible for at least one – but not more than three – metrics per month.</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endParaRPr kumimoji="0" lang="en-US" sz="5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Collect the metrics from all vendors and then share across them: </a:t>
            </a:r>
            <a:r>
              <a:rPr lang="en-US" sz="1800" dirty="0"/>
              <a:t>The overall project requires action and improvements from all vendors working together, so each party should know how every part of the plan is working, not just their piece of the plan.</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endParaRPr lang="en-US" sz="500" dirty="0"/>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Highlight both progress and barriers: </a:t>
            </a:r>
            <a:r>
              <a:rPr lang="en-US" sz="1800" dirty="0"/>
              <a:t>Collaboration must continue after the summit, with all members of the group helping to address issues and find solutions.</a:t>
            </a:r>
            <a:endPar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2CDB47DC-7D77-4AAD-CFC1-B1B7EA1D3193}"/>
              </a:ext>
            </a:extLst>
          </p:cNvPr>
          <p:cNvSpPr>
            <a:spLocks noGrp="1"/>
          </p:cNvSpPr>
          <p:nvPr>
            <p:ph type="sldNum" sz="quarter" idx="12"/>
          </p:nvPr>
        </p:nvSpPr>
        <p:spPr/>
        <p:txBody>
          <a:bodyPr/>
          <a:lstStyle/>
          <a:p>
            <a:pPr>
              <a:defRPr/>
            </a:pPr>
            <a:fld id="{73EF3F73-D8BE-1D4F-8F0C-03C5EC803F68}" type="slidenum">
              <a:rPr lang="en-US" smtClean="0"/>
              <a:pPr>
                <a:defRPr/>
              </a:pPr>
              <a:t>24</a:t>
            </a:fld>
            <a:endParaRPr lang="en-US" dirty="0"/>
          </a:p>
        </p:txBody>
      </p:sp>
    </p:spTree>
    <p:extLst>
      <p:ext uri="{BB962C8B-B14F-4D97-AF65-F5344CB8AC3E}">
        <p14:creationId xmlns:p14="http://schemas.microsoft.com/office/powerpoint/2010/main" val="898230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221BC-01E8-4F1B-818A-8F75656E4B2F}"/>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8A26B402-A102-484E-0B52-938499C5EEE1}"/>
              </a:ext>
            </a:extLst>
          </p:cNvPr>
          <p:cNvSpPr>
            <a:spLocks noGrp="1"/>
          </p:cNvSpPr>
          <p:nvPr>
            <p:ph type="title"/>
          </p:nvPr>
        </p:nvSpPr>
        <p:spPr>
          <a:xfrm>
            <a:off x="4583113" y="450850"/>
            <a:ext cx="7112000" cy="47625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Tx/>
              <a:buNone/>
              <a:tabLst/>
              <a:defRPr/>
            </a:pPr>
            <a:r>
              <a:rPr lang="en-US" dirty="0">
                <a:ea typeface="+mn-ea"/>
              </a:rPr>
              <a:t>Schedule Monthly Follow-Up Meetings</a:t>
            </a:r>
            <a:endPar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4" name="1 - picture" descr="Angled shot of pen on a graph">
            <a:extLst>
              <a:ext uri="{FF2B5EF4-FFF2-40B4-BE49-F238E27FC236}">
                <a16:creationId xmlns:a16="http://schemas.microsoft.com/office/drawing/2014/main" id="{819EB824-7187-A691-8B15-7280DE7DDF4D}"/>
              </a:ext>
              <a:ext uri="{C183D7F6-B498-43B3-948B-1728B52AA6E4}">
                <adec:decorative xmlns:adec="http://schemas.microsoft.com/office/drawing/2017/decorative" val="0"/>
              </a:ext>
            </a:extLst>
          </p:cNvPr>
          <p:cNvPicPr>
            <a:picLocks noGrp="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314325" y="330200"/>
            <a:ext cx="3740150" cy="5870575"/>
          </a:xfrm>
          <a:prstGeom prst="round2SameRect">
            <a:avLst>
              <a:gd name="adj1" fmla="val 8396"/>
              <a:gd name="adj2" fmla="val 0"/>
            </a:avLst>
          </a:prstGeom>
        </p:spPr>
      </p:pic>
      <p:sp>
        <p:nvSpPr>
          <p:cNvPr id="3" name="Column 1">
            <a:extLst>
              <a:ext uri="{FF2B5EF4-FFF2-40B4-BE49-F238E27FC236}">
                <a16:creationId xmlns:a16="http://schemas.microsoft.com/office/drawing/2014/main" id="{ABA526AB-FEE6-AD14-5372-7C75E21BD916}"/>
              </a:ext>
            </a:extLst>
          </p:cNvPr>
          <p:cNvSpPr>
            <a:spLocks noGrp="1"/>
          </p:cNvSpPr>
          <p:nvPr>
            <p:ph idx="4294967295"/>
          </p:nvPr>
        </p:nvSpPr>
        <p:spPr>
          <a:xfrm>
            <a:off x="4582847" y="1455821"/>
            <a:ext cx="6955437" cy="4562253"/>
          </a:xfrm>
          <a:prstGeom prst="rect">
            <a:avLst/>
          </a:prstGeom>
        </p:spPr>
        <p:txBody>
          <a:bodyPr>
            <a:noAutofit/>
          </a:bodyPr>
          <a:lstStyle/>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Collect and distribute data from all vendors to assess monthly progress prior to meeting: </a:t>
            </a:r>
            <a:r>
              <a:rPr lang="en-US" sz="1800" dirty="0"/>
              <a:t>Include any barriers that have been identified, as well as any action plans being developed.</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endParaRPr kumimoji="0" lang="en-US" sz="5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r>
              <a:rPr lang="en-US" sz="1800" b="1" dirty="0"/>
              <a:t>Meet with all stakeholders monthly to discuss progress</a:t>
            </a: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lang="en-US" sz="1800" dirty="0"/>
              <a:t>This will include reviewing data from each vendor, discussing barriers – especially related to collaboration between vendors – and brainstorming solutions.</a:t>
            </a:r>
          </a:p>
          <a:p>
            <a:pPr marL="137160" marR="0" lvl="0" indent="-137160" algn="l" defTabSz="914400" rtl="0" eaLnBrk="1" fontAlgn="auto" latinLnBrk="0" hangingPunct="1">
              <a:lnSpc>
                <a:spcPct val="110000"/>
              </a:lnSpc>
              <a:spcBef>
                <a:spcPts val="0"/>
              </a:spcBef>
              <a:spcAft>
                <a:spcPts val="1000"/>
              </a:spcAft>
              <a:buClrTx/>
              <a:buSzTx/>
              <a:buFont typeface="Arial" panose="020B0604020202020204" pitchFamily="34" charset="0"/>
              <a:buChar char="•"/>
              <a:tabLst/>
              <a:defRPr/>
            </a:pPr>
            <a:endParaRPr lang="en-US" sz="500" dirty="0"/>
          </a:p>
          <a:p>
            <a:pPr marL="137160">
              <a:spcBef>
                <a:spcPts val="0"/>
              </a:spcBef>
              <a:spcAft>
                <a:spcPts val="1000"/>
              </a:spcAft>
              <a:defRPr/>
            </a:pPr>
            <a:r>
              <a:rPr kumimoji="0" lang="en-US"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Close with a summary and an updated plan: </a:t>
            </a:r>
            <a:r>
              <a:rPr kumimoji="0" lang="en-US" sz="18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a:t>
            </a:r>
            <a:r>
              <a:rPr lang="en-US" sz="1800" dirty="0"/>
              <a:t>his is a “living document” that’s updated every month, with specific assignments for each vendor, including how they are going address barriers and ways they plan to partner with other vendors to succeed.</a:t>
            </a:r>
            <a:endPar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CB18CF7A-4D34-DD88-75D7-80F507AFAFBD}"/>
              </a:ext>
            </a:extLst>
          </p:cNvPr>
          <p:cNvSpPr>
            <a:spLocks noGrp="1"/>
          </p:cNvSpPr>
          <p:nvPr>
            <p:ph type="sldNum" sz="quarter" idx="12"/>
          </p:nvPr>
        </p:nvSpPr>
        <p:spPr/>
        <p:txBody>
          <a:bodyPr/>
          <a:lstStyle/>
          <a:p>
            <a:pPr>
              <a:defRPr/>
            </a:pPr>
            <a:fld id="{73EF3F73-D8BE-1D4F-8F0C-03C5EC803F68}" type="slidenum">
              <a:rPr lang="en-US" smtClean="0"/>
              <a:pPr>
                <a:defRPr/>
              </a:pPr>
              <a:t>25</a:t>
            </a:fld>
            <a:endParaRPr lang="en-US" dirty="0"/>
          </a:p>
        </p:txBody>
      </p:sp>
    </p:spTree>
    <p:extLst>
      <p:ext uri="{BB962C8B-B14F-4D97-AF65-F5344CB8AC3E}">
        <p14:creationId xmlns:p14="http://schemas.microsoft.com/office/powerpoint/2010/main" val="772452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dline">
            <a:extLst>
              <a:ext uri="{FF2B5EF4-FFF2-40B4-BE49-F238E27FC236}">
                <a16:creationId xmlns:a16="http://schemas.microsoft.com/office/drawing/2014/main" id="{6E698059-CAEF-82BC-1D71-F9B31B53C287}"/>
              </a:ext>
            </a:extLst>
          </p:cNvPr>
          <p:cNvSpPr>
            <a:spLocks noGrp="1"/>
          </p:cNvSpPr>
          <p:nvPr>
            <p:ph type="title"/>
          </p:nvPr>
        </p:nvSpPr>
        <p:spPr/>
        <p:txBody>
          <a:bodyPr anchor="t" anchorCtr="0">
            <a:noAutofit/>
          </a:bodyPr>
          <a:lstStyle/>
          <a:p>
            <a:r>
              <a:rPr lang="en-US" sz="2800" b="1" dirty="0"/>
              <a:t>Communication is Crucial for the Employer</a:t>
            </a:r>
          </a:p>
        </p:txBody>
      </p:sp>
      <p:sp>
        <p:nvSpPr>
          <p:cNvPr id="26" name="Column 1 box">
            <a:extLst>
              <a:ext uri="{FF2B5EF4-FFF2-40B4-BE49-F238E27FC236}">
                <a16:creationId xmlns:a16="http://schemas.microsoft.com/office/drawing/2014/main" id="{737C946F-A5F9-B3C7-3A29-D5E99AD736A7}"/>
              </a:ext>
              <a:ext uri="{C183D7F6-B498-43B3-948B-1728B52AA6E4}">
                <adec:decorative xmlns:adec="http://schemas.microsoft.com/office/drawing/2017/decorative" val="1"/>
              </a:ext>
            </a:extLst>
          </p:cNvPr>
          <p:cNvSpPr/>
          <p:nvPr/>
        </p:nvSpPr>
        <p:spPr>
          <a:xfrm>
            <a:off x="493491" y="1562698"/>
            <a:ext cx="3330822" cy="3915475"/>
          </a:xfrm>
          <a:prstGeom prst="roundRect">
            <a:avLst>
              <a:gd name="adj" fmla="val 457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1">
            <a:extLst>
              <a:ext uri="{FF2B5EF4-FFF2-40B4-BE49-F238E27FC236}">
                <a16:creationId xmlns:a16="http://schemas.microsoft.com/office/drawing/2014/main" id="{B39C25C3-4819-46A3-D122-E40E14A1B424}"/>
              </a:ext>
            </a:extLst>
          </p:cNvPr>
          <p:cNvSpPr>
            <a:spLocks noGrp="1"/>
          </p:cNvSpPr>
          <p:nvPr>
            <p:ph idx="1"/>
          </p:nvPr>
        </p:nvSpPr>
        <p:spPr>
          <a:xfrm>
            <a:off x="732891" y="1759806"/>
            <a:ext cx="2816352" cy="3718367"/>
          </a:xfrm>
        </p:spPr>
        <p:txBody>
          <a:bodyPr/>
          <a:lstStyle/>
          <a:p>
            <a:pPr marL="91440" indent="0">
              <a:lnSpc>
                <a:spcPct val="110000"/>
              </a:lnSpc>
              <a:spcAft>
                <a:spcPts val="1000"/>
              </a:spcAft>
              <a:buNone/>
            </a:pPr>
            <a:r>
              <a:rPr lang="en-US" sz="1600" b="1" dirty="0">
                <a:solidFill>
                  <a:srgbClr val="004EA8"/>
                </a:solidFill>
                <a:latin typeface="Arial" panose="020B0604020202020204" pitchFamily="34" charset="0"/>
                <a:cs typeface="Arial" panose="020B0604020202020204" pitchFamily="34" charset="0"/>
              </a:rPr>
              <a:t>Inform all employees of the project</a:t>
            </a:r>
            <a:endParaRPr lang="en-US" sz="1600" b="1" dirty="0">
              <a:latin typeface="Arial" panose="020B0604020202020204" pitchFamily="34" charset="0"/>
              <a:cs typeface="Arial" panose="020B0604020202020204" pitchFamily="34" charset="0"/>
            </a:endParaRPr>
          </a:p>
          <a:p>
            <a:pPr marL="137160" indent="-137160">
              <a:lnSpc>
                <a:spcPct val="110000"/>
              </a:lnSpc>
              <a:spcBef>
                <a:spcPts val="0"/>
              </a:spcBef>
              <a:spcAft>
                <a:spcPts val="1000"/>
              </a:spcAft>
              <a:buFont typeface="Arial" panose="020B0604020202020204" pitchFamily="34" charset="0"/>
              <a:buChar char="•"/>
            </a:pPr>
            <a:r>
              <a:rPr lang="en-US" sz="1600" dirty="0">
                <a:latin typeface="Arial" panose="020B0604020202020204" pitchFamily="34" charset="0"/>
                <a:cs typeface="Arial" panose="020B0604020202020204" pitchFamily="34" charset="0"/>
              </a:rPr>
              <a:t>Engage company leaders in the rollout of the plan</a:t>
            </a:r>
          </a:p>
          <a:p>
            <a:pPr marL="137160" indent="-137160">
              <a:lnSpc>
                <a:spcPct val="110000"/>
              </a:lnSpc>
              <a:spcBef>
                <a:spcPts val="0"/>
              </a:spcBef>
              <a:spcAft>
                <a:spcPts val="1000"/>
              </a:spcAft>
              <a:buFont typeface="Arial" panose="020B0604020202020204" pitchFamily="34" charset="0"/>
              <a:buChar char="•"/>
            </a:pPr>
            <a:r>
              <a:rPr lang="en-US" sz="1600" dirty="0">
                <a:latin typeface="Arial" panose="020B0604020202020204" pitchFamily="34" charset="0"/>
                <a:cs typeface="Arial" panose="020B0604020202020204" pitchFamily="34" charset="0"/>
              </a:rPr>
              <a:t>Create a central site for information about the project</a:t>
            </a:r>
          </a:p>
          <a:p>
            <a:pPr marL="137160" indent="-137160">
              <a:lnSpc>
                <a:spcPct val="110000"/>
              </a:lnSpc>
              <a:spcAft>
                <a:spcPts val="1000"/>
              </a:spcAft>
              <a:buFont typeface="Arial" panose="020B0604020202020204" pitchFamily="34" charset="0"/>
              <a:buChar char="•"/>
            </a:pPr>
            <a:r>
              <a:rPr lang="en-US" sz="1600" dirty="0">
                <a:latin typeface="Arial" panose="020B0604020202020204" pitchFamily="34" charset="0"/>
                <a:cs typeface="Arial" panose="020B0604020202020204" pitchFamily="34" charset="0"/>
              </a:rPr>
              <a:t>Use project participants as ambassadors to all areas of the company</a:t>
            </a:r>
          </a:p>
          <a:p>
            <a:endParaRPr lang="en-US" dirty="0"/>
          </a:p>
          <a:p>
            <a:endParaRPr lang="en-US" dirty="0"/>
          </a:p>
        </p:txBody>
      </p:sp>
      <p:sp>
        <p:nvSpPr>
          <p:cNvPr id="27" name="Column 2 box">
            <a:extLst>
              <a:ext uri="{FF2B5EF4-FFF2-40B4-BE49-F238E27FC236}">
                <a16:creationId xmlns:a16="http://schemas.microsoft.com/office/drawing/2014/main" id="{E5134335-9C6E-E527-38D3-4827070F03DC}"/>
              </a:ext>
              <a:ext uri="{C183D7F6-B498-43B3-948B-1728B52AA6E4}">
                <adec:decorative xmlns:adec="http://schemas.microsoft.com/office/drawing/2017/decorative" val="1"/>
              </a:ext>
            </a:extLst>
          </p:cNvPr>
          <p:cNvSpPr/>
          <p:nvPr/>
        </p:nvSpPr>
        <p:spPr>
          <a:xfrm>
            <a:off x="4310889" y="1562698"/>
            <a:ext cx="3330822" cy="3915475"/>
          </a:xfrm>
          <a:prstGeom prst="roundRect">
            <a:avLst>
              <a:gd name="adj" fmla="val 457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2">
            <a:extLst>
              <a:ext uri="{FF2B5EF4-FFF2-40B4-BE49-F238E27FC236}">
                <a16:creationId xmlns:a16="http://schemas.microsoft.com/office/drawing/2014/main" id="{AB7260F6-B6C9-B569-CE79-AE01CABAC774}"/>
              </a:ext>
            </a:extLst>
          </p:cNvPr>
          <p:cNvSpPr>
            <a:spLocks noGrp="1"/>
          </p:cNvSpPr>
          <p:nvPr>
            <p:ph idx="10"/>
          </p:nvPr>
        </p:nvSpPr>
        <p:spPr>
          <a:xfrm>
            <a:off x="4534843" y="1759806"/>
            <a:ext cx="2818451" cy="3718367"/>
          </a:xfrm>
        </p:spPr>
        <p:txBody>
          <a:bodyPr/>
          <a:lstStyle/>
          <a:p>
            <a:pPr marL="91440" indent="0">
              <a:lnSpc>
                <a:spcPct val="110000"/>
              </a:lnSpc>
              <a:spcAft>
                <a:spcPts val="1000"/>
              </a:spcAft>
              <a:buNone/>
            </a:pPr>
            <a:r>
              <a:rPr lang="en-US" sz="1600" b="1" dirty="0">
                <a:solidFill>
                  <a:srgbClr val="004EA8"/>
                </a:solidFill>
                <a:latin typeface="Arial" panose="020B0604020202020204" pitchFamily="34" charset="0"/>
                <a:cs typeface="Arial" panose="020B0604020202020204" pitchFamily="34" charset="0"/>
              </a:rPr>
              <a:t>Provide monthly updates</a:t>
            </a:r>
            <a:endParaRPr lang="en-US" sz="1600" b="1" dirty="0">
              <a:latin typeface="Arial" panose="020B0604020202020204" pitchFamily="34" charset="0"/>
              <a:cs typeface="Arial" panose="020B0604020202020204" pitchFamily="34" charset="0"/>
            </a:endParaRPr>
          </a:p>
          <a:p>
            <a:pPr marL="137160" indent="-137160">
              <a:lnSpc>
                <a:spcPct val="110000"/>
              </a:lnSpc>
              <a:spcBef>
                <a:spcPts val="0"/>
              </a:spcBef>
              <a:spcAft>
                <a:spcPts val="1000"/>
              </a:spcAft>
              <a:buFont typeface="Arial" panose="020B0604020202020204" pitchFamily="34" charset="0"/>
              <a:buChar char="•"/>
            </a:pPr>
            <a:r>
              <a:rPr lang="en-US" sz="1600" dirty="0">
                <a:latin typeface="Arial" panose="020B0604020202020204" pitchFamily="34" charset="0"/>
                <a:cs typeface="Arial" panose="020B0604020202020204" pitchFamily="34" charset="0"/>
              </a:rPr>
              <a:t>Use all available communication channels</a:t>
            </a:r>
          </a:p>
          <a:p>
            <a:pPr marL="137160" indent="-137160">
              <a:lnSpc>
                <a:spcPct val="110000"/>
              </a:lnSpc>
              <a:spcBef>
                <a:spcPts val="0"/>
              </a:spcBef>
              <a:spcAft>
                <a:spcPts val="10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Consider ways to make it fun and engaging</a:t>
            </a:r>
            <a:endParaRPr lang="en-US" sz="1600" dirty="0"/>
          </a:p>
          <a:p>
            <a:pPr marL="137160" indent="-137160">
              <a:lnSpc>
                <a:spcPct val="110000"/>
              </a:lnSpc>
              <a:spcBef>
                <a:spcPts val="0"/>
              </a:spcBef>
              <a:spcAft>
                <a:spcPts val="1000"/>
              </a:spcAft>
              <a:buFont typeface="Arial" panose="020B0604020202020204" pitchFamily="34" charset="0"/>
              <a:buChar char="•"/>
            </a:pPr>
            <a:r>
              <a:rPr lang="en-US" sz="1600" dirty="0">
                <a:latin typeface="Arial" panose="020B0604020202020204" pitchFamily="34" charset="0"/>
                <a:cs typeface="Arial" panose="020B0604020202020204" pitchFamily="34" charset="0"/>
              </a:rPr>
              <a:t>Encourage questions and suggestions, especially as barriers are identified</a:t>
            </a:r>
          </a:p>
          <a:p>
            <a:pPr marL="137160" indent="-137160">
              <a:lnSpc>
                <a:spcPct val="110000"/>
              </a:lnSpc>
              <a:spcBef>
                <a:spcPts val="0"/>
              </a:spcBef>
              <a:spcAft>
                <a:spcPts val="1000"/>
              </a:spcAft>
              <a:buFont typeface="Arial" panose="020B0604020202020204" pitchFamily="34" charset="0"/>
              <a:buChar char="•"/>
            </a:pPr>
            <a:r>
              <a:rPr lang="en-US" sz="1600" dirty="0"/>
              <a:t>Request newsletter articles from vendors</a:t>
            </a:r>
            <a:endParaRPr lang="en-US" sz="1600" dirty="0">
              <a:latin typeface="Arial" panose="020B0604020202020204" pitchFamily="34" charset="0"/>
              <a:cs typeface="Arial" panose="020B0604020202020204" pitchFamily="34" charset="0"/>
            </a:endParaRPr>
          </a:p>
          <a:p>
            <a:endParaRPr lang="en-US" dirty="0"/>
          </a:p>
        </p:txBody>
      </p:sp>
      <p:sp>
        <p:nvSpPr>
          <p:cNvPr id="28" name="Column 3 box">
            <a:extLst>
              <a:ext uri="{FF2B5EF4-FFF2-40B4-BE49-F238E27FC236}">
                <a16:creationId xmlns:a16="http://schemas.microsoft.com/office/drawing/2014/main" id="{75479147-592D-E86A-F9BC-48C76BB1191D}"/>
              </a:ext>
              <a:ext uri="{C183D7F6-B498-43B3-948B-1728B52AA6E4}">
                <adec:decorative xmlns:adec="http://schemas.microsoft.com/office/drawing/2017/decorative" val="1"/>
              </a:ext>
            </a:extLst>
          </p:cNvPr>
          <p:cNvSpPr/>
          <p:nvPr/>
        </p:nvSpPr>
        <p:spPr>
          <a:xfrm>
            <a:off x="8128287" y="1562698"/>
            <a:ext cx="3330822" cy="3915475"/>
          </a:xfrm>
          <a:prstGeom prst="roundRect">
            <a:avLst>
              <a:gd name="adj" fmla="val 457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091C04ED-0922-9BEE-1383-A8876005103C}"/>
              </a:ext>
            </a:extLst>
          </p:cNvPr>
          <p:cNvSpPr>
            <a:spLocks noGrp="1"/>
          </p:cNvSpPr>
          <p:nvPr>
            <p:ph idx="12"/>
          </p:nvPr>
        </p:nvSpPr>
        <p:spPr>
          <a:xfrm>
            <a:off x="8338895" y="1759806"/>
            <a:ext cx="2994852" cy="3718367"/>
          </a:xfrm>
        </p:spPr>
        <p:txBody>
          <a:bodyPr/>
          <a:lstStyle/>
          <a:p>
            <a:pPr marL="91440" indent="0">
              <a:lnSpc>
                <a:spcPct val="110000"/>
              </a:lnSpc>
              <a:spcAft>
                <a:spcPts val="1000"/>
              </a:spcAft>
              <a:buNone/>
            </a:pPr>
            <a:r>
              <a:rPr lang="en-US" sz="1600" b="1" dirty="0">
                <a:solidFill>
                  <a:srgbClr val="004EA8"/>
                </a:solidFill>
                <a:latin typeface="Arial" panose="020B0604020202020204" pitchFamily="34" charset="0"/>
                <a:cs typeface="Arial" panose="020B0604020202020204" pitchFamily="34" charset="0"/>
              </a:rPr>
              <a:t>It’s impossible to over-communicate</a:t>
            </a:r>
            <a:endParaRPr lang="en-US" sz="1600" b="1" dirty="0">
              <a:latin typeface="Arial" panose="020B0604020202020204" pitchFamily="34" charset="0"/>
              <a:cs typeface="Arial" panose="020B0604020202020204" pitchFamily="34" charset="0"/>
            </a:endParaRPr>
          </a:p>
          <a:p>
            <a:pPr marL="137160" indent="-137160">
              <a:lnSpc>
                <a:spcPct val="110000"/>
              </a:lnSpc>
              <a:spcBef>
                <a:spcPts val="0"/>
              </a:spcBef>
              <a:spcAft>
                <a:spcPts val="1000"/>
              </a:spcAft>
              <a:buFont typeface="Arial" panose="020B0604020202020204" pitchFamily="34" charset="0"/>
              <a:buChar char="•"/>
            </a:pPr>
            <a:r>
              <a:rPr lang="en-US" sz="1600" dirty="0">
                <a:latin typeface="Arial" panose="020B0604020202020204" pitchFamily="34" charset="0"/>
                <a:cs typeface="Arial" panose="020B0604020202020204" pitchFamily="34" charset="0"/>
              </a:rPr>
              <a:t>Include information about the project in as many communications as possible</a:t>
            </a:r>
          </a:p>
          <a:p>
            <a:pPr marL="137160" indent="-137160">
              <a:lnSpc>
                <a:spcPct val="110000"/>
              </a:lnSpc>
              <a:spcBef>
                <a:spcPts val="0"/>
              </a:spcBef>
              <a:spcAft>
                <a:spcPts val="1000"/>
              </a:spcAft>
              <a:buFont typeface="Arial" panose="020B0604020202020204" pitchFamily="34" charset="0"/>
              <a:buChar char="•"/>
            </a:pPr>
            <a:r>
              <a:rPr lang="en-US" sz="1600" dirty="0">
                <a:latin typeface="Arial" panose="020B0604020202020204" pitchFamily="34" charset="0"/>
                <a:cs typeface="Arial" panose="020B0604020202020204" pitchFamily="34" charset="0"/>
              </a:rPr>
              <a:t>Encourage managers and leaders to include information about it in meetings</a:t>
            </a:r>
          </a:p>
          <a:p>
            <a:pPr marL="137160" indent="-137160">
              <a:lnSpc>
                <a:spcPct val="110000"/>
              </a:lnSpc>
              <a:spcBef>
                <a:spcPts val="0"/>
              </a:spcBef>
              <a:spcAft>
                <a:spcPts val="10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Consider sharing it as a quality improvement </a:t>
            </a:r>
            <a:r>
              <a:rPr lang="en-US" sz="1600" dirty="0"/>
              <a:t>p</a:t>
            </a:r>
            <a:r>
              <a:rPr lang="en-US" sz="1600" dirty="0">
                <a:latin typeface="Arial" panose="020B0604020202020204" pitchFamily="34" charset="0"/>
                <a:cs typeface="Arial" panose="020B0604020202020204" pitchFamily="34" charset="0"/>
              </a:rPr>
              <a:t>roject</a:t>
            </a:r>
            <a:endParaRPr lang="en-US" sz="1600" dirty="0"/>
          </a:p>
          <a:p>
            <a:endParaRPr lang="en-US" dirty="0"/>
          </a:p>
        </p:txBody>
      </p:sp>
      <p:sp>
        <p:nvSpPr>
          <p:cNvPr id="14" name="Slide Number Placeholder 13">
            <a:extLst>
              <a:ext uri="{FF2B5EF4-FFF2-40B4-BE49-F238E27FC236}">
                <a16:creationId xmlns:a16="http://schemas.microsoft.com/office/drawing/2014/main" id="{DF2480F7-E373-315A-5B1B-2A30DC9F7F86}"/>
              </a:ext>
            </a:extLst>
          </p:cNvPr>
          <p:cNvSpPr>
            <a:spLocks noGrp="1"/>
          </p:cNvSpPr>
          <p:nvPr>
            <p:ph type="sldNum" sz="quarter" idx="13"/>
          </p:nvPr>
        </p:nvSpPr>
        <p:spPr/>
        <p:txBody>
          <a:bodyPr/>
          <a:lstStyle/>
          <a:p>
            <a:pPr>
              <a:defRPr/>
            </a:pPr>
            <a:fld id="{73EF3F73-D8BE-1D4F-8F0C-03C5EC803F68}" type="slidenum">
              <a:rPr lang="en-US" smtClean="0"/>
              <a:pPr>
                <a:defRPr/>
              </a:pPr>
              <a:t>26</a:t>
            </a:fld>
            <a:endParaRPr lang="en-US" dirty="0"/>
          </a:p>
        </p:txBody>
      </p:sp>
    </p:spTree>
    <p:extLst>
      <p:ext uri="{BB962C8B-B14F-4D97-AF65-F5344CB8AC3E}">
        <p14:creationId xmlns:p14="http://schemas.microsoft.com/office/powerpoint/2010/main" val="837542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EB09-12C1-08B3-B0EB-6980A7D173EC}"/>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9F7C9457-D5DD-A436-01F0-9A1ECD115BAD}"/>
              </a:ext>
            </a:extLst>
          </p:cNvPr>
          <p:cNvSpPr>
            <a:spLocks noGrp="1"/>
          </p:cNvSpPr>
          <p:nvPr>
            <p:ph type="title"/>
          </p:nvPr>
        </p:nvSpPr>
        <p:spPr/>
        <p:txBody>
          <a:bodyPr anchor="ctr">
            <a:normAutofit/>
          </a:bodyPr>
          <a:lstStyle/>
          <a:p>
            <a:r>
              <a:rPr lang="en-US" dirty="0"/>
              <a:t>Example Scenarios</a:t>
            </a:r>
          </a:p>
        </p:txBody>
      </p:sp>
      <p:sp>
        <p:nvSpPr>
          <p:cNvPr id="5" name="Slide Number Placeholder 4">
            <a:extLst>
              <a:ext uri="{FF2B5EF4-FFF2-40B4-BE49-F238E27FC236}">
                <a16:creationId xmlns:a16="http://schemas.microsoft.com/office/drawing/2014/main" id="{06CBDD50-C85F-EFF3-A93A-4562122DE502}"/>
              </a:ext>
            </a:extLst>
          </p:cNvPr>
          <p:cNvSpPr>
            <a:spLocks noGrp="1"/>
          </p:cNvSpPr>
          <p:nvPr>
            <p:ph type="sldNum" sz="quarter" idx="12"/>
          </p:nvPr>
        </p:nvSpPr>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27</a:t>
            </a:fld>
            <a:endParaRPr lang="en-US" dirty="0"/>
          </a:p>
        </p:txBody>
      </p:sp>
    </p:spTree>
    <p:extLst>
      <p:ext uri="{BB962C8B-B14F-4D97-AF65-F5344CB8AC3E}">
        <p14:creationId xmlns:p14="http://schemas.microsoft.com/office/powerpoint/2010/main" val="4246434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dline">
            <a:extLst>
              <a:ext uri="{FF2B5EF4-FFF2-40B4-BE49-F238E27FC236}">
                <a16:creationId xmlns:a16="http://schemas.microsoft.com/office/drawing/2014/main" id="{6E698059-CAEF-82BC-1D71-F9B31B53C287}"/>
              </a:ext>
            </a:extLst>
          </p:cNvPr>
          <p:cNvSpPr>
            <a:spLocks noGrp="1"/>
          </p:cNvSpPr>
          <p:nvPr>
            <p:ph type="title"/>
          </p:nvPr>
        </p:nvSpPr>
        <p:spPr/>
        <p:txBody>
          <a:bodyPr anchor="t" anchorCtr="0">
            <a:noAutofit/>
          </a:bodyPr>
          <a:lstStyle/>
          <a:p>
            <a:r>
              <a:rPr lang="en-US" sz="2800" b="1" dirty="0"/>
              <a:t>Example 1: Improving Depression Management</a:t>
            </a:r>
          </a:p>
        </p:txBody>
      </p:sp>
      <p:sp>
        <p:nvSpPr>
          <p:cNvPr id="4" name="Content Placeholder 1">
            <a:extLst>
              <a:ext uri="{FF2B5EF4-FFF2-40B4-BE49-F238E27FC236}">
                <a16:creationId xmlns:a16="http://schemas.microsoft.com/office/drawing/2014/main" id="{8386BCB0-93D1-6CFE-2EAE-2596F380D3FD}"/>
              </a:ext>
            </a:extLst>
          </p:cNvPr>
          <p:cNvSpPr>
            <a:spLocks noGrp="1"/>
          </p:cNvSpPr>
          <p:nvPr>
            <p:ph idx="1"/>
          </p:nvPr>
        </p:nvSpPr>
        <p:spPr>
          <a:xfrm>
            <a:off x="350061" y="1311932"/>
            <a:ext cx="3575302" cy="4487779"/>
          </a:xfrm>
        </p:spPr>
        <p:txBody>
          <a:bodyPr/>
          <a:lstStyle/>
          <a:p>
            <a:pPr marL="91440" indent="0">
              <a:lnSpc>
                <a:spcPct val="100000"/>
              </a:lnSpc>
              <a:spcBef>
                <a:spcPts val="0"/>
              </a:spcBef>
              <a:spcAft>
                <a:spcPts val="1200"/>
              </a:spcAft>
              <a:buNone/>
            </a:pPr>
            <a:r>
              <a:rPr lang="en-US" sz="2000" b="1" dirty="0">
                <a:solidFill>
                  <a:srgbClr val="004EA8"/>
                </a:solidFill>
                <a:latin typeface="Arial" panose="020B0604020202020204" pitchFamily="34" charset="0"/>
                <a:cs typeface="Arial" panose="020B0604020202020204" pitchFamily="34" charset="0"/>
              </a:rPr>
              <a:t>How can you help?</a:t>
            </a:r>
          </a:p>
          <a:p>
            <a:pPr marL="91440" indent="0">
              <a:lnSpc>
                <a:spcPct val="100000"/>
              </a:lnSpc>
              <a:spcBef>
                <a:spcPts val="0"/>
              </a:spcBef>
              <a:spcAft>
                <a:spcPts val="1200"/>
              </a:spcAft>
              <a:buNone/>
            </a:pPr>
            <a:endParaRPr lang="en-US" sz="500" b="1" dirty="0">
              <a:latin typeface="Arial" panose="020B0604020202020204" pitchFamily="34" charset="0"/>
              <a:cs typeface="Arial" panose="020B0604020202020204" pitchFamily="34" charset="0"/>
            </a:endParaRPr>
          </a:p>
          <a:p>
            <a:pPr marL="137160" indent="-137160">
              <a:lnSpc>
                <a:spcPct val="100000"/>
              </a:lnSpc>
              <a:spcBef>
                <a:spcPts val="0"/>
              </a:spcBef>
              <a:spcAft>
                <a:spcPts val="1200"/>
              </a:spcAft>
              <a:buFont typeface="Arial" panose="020B0604020202020204" pitchFamily="34" charset="0"/>
              <a:buChar char="•"/>
            </a:pPr>
            <a:r>
              <a:rPr lang="en-US" sz="1500" b="1" dirty="0"/>
              <a:t>Dental Insurance:</a:t>
            </a:r>
            <a:r>
              <a:rPr lang="en-US" sz="1500" dirty="0"/>
              <a:t> </a:t>
            </a:r>
            <a:r>
              <a:rPr lang="en-US" sz="1500" dirty="0">
                <a:latin typeface="Arial" panose="020B0604020202020204" pitchFamily="34" charset="0"/>
                <a:cs typeface="Arial" panose="020B0604020202020204" pitchFamily="34" charset="0"/>
              </a:rPr>
              <a:t>Include information about depression and treatment referrals in mailings to claimants with significant expenses.</a:t>
            </a:r>
            <a:endParaRPr lang="en-US" sz="1500" b="1" dirty="0">
              <a:latin typeface="Arial" panose="020B0604020202020204" pitchFamily="34" charset="0"/>
              <a:cs typeface="Arial" panose="020B0604020202020204" pitchFamily="34" charset="0"/>
            </a:endParaRP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Digital Solutions: </a:t>
            </a:r>
            <a:r>
              <a:rPr lang="en-US" sz="1500" dirty="0">
                <a:latin typeface="Arial" panose="020B0604020202020204" pitchFamily="34" charset="0"/>
                <a:cs typeface="Arial" panose="020B0604020202020204" pitchFamily="34" charset="0"/>
              </a:rPr>
              <a:t>Incorporate referral processes for users who are assessed to be depressed.</a:t>
            </a:r>
            <a:endParaRPr lang="en-US" sz="1500" b="1" dirty="0">
              <a:latin typeface="Arial" panose="020B0604020202020204" pitchFamily="34" charset="0"/>
              <a:cs typeface="Arial" panose="020B0604020202020204" pitchFamily="34" charset="0"/>
            </a:endParaRP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Disability Insurance: </a:t>
            </a:r>
            <a:r>
              <a:rPr lang="en-US" sz="1500" dirty="0">
                <a:latin typeface="Arial" panose="020B0604020202020204" pitchFamily="34" charset="0"/>
                <a:cs typeface="Arial" panose="020B0604020202020204" pitchFamily="34" charset="0"/>
              </a:rPr>
              <a:t>Recommending claimants with depression see a psychiatrist if they aren’t already.</a:t>
            </a:r>
            <a:endParaRPr lang="en-US" sz="1500" b="1" dirty="0">
              <a:latin typeface="Arial" panose="020B0604020202020204" pitchFamily="34" charset="0"/>
              <a:cs typeface="Arial" panose="020B0604020202020204" pitchFamily="34" charset="0"/>
            </a:endParaRP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Pet Insurance: </a:t>
            </a:r>
            <a:r>
              <a:rPr lang="en-US" sz="1500" dirty="0">
                <a:latin typeface="Arial" panose="020B0604020202020204" pitchFamily="34" charset="0"/>
                <a:cs typeface="Arial" panose="020B0604020202020204" pitchFamily="34" charset="0"/>
              </a:rPr>
              <a:t>Include information about depression and treatment referrals in mailings to claimants with significant pet expenses.</a:t>
            </a:r>
          </a:p>
        </p:txBody>
      </p:sp>
      <p:sp>
        <p:nvSpPr>
          <p:cNvPr id="8" name="Content Placeholder 2">
            <a:extLst>
              <a:ext uri="{FF2B5EF4-FFF2-40B4-BE49-F238E27FC236}">
                <a16:creationId xmlns:a16="http://schemas.microsoft.com/office/drawing/2014/main" id="{2065BB57-65F6-9F36-0C89-8BD811D1CB51}"/>
              </a:ext>
            </a:extLst>
          </p:cNvPr>
          <p:cNvSpPr>
            <a:spLocks noGrp="1"/>
          </p:cNvSpPr>
          <p:nvPr>
            <p:ph idx="10"/>
          </p:nvPr>
        </p:nvSpPr>
        <p:spPr>
          <a:xfrm>
            <a:off x="4245018" y="1311931"/>
            <a:ext cx="3575302" cy="4487779"/>
          </a:xfrm>
        </p:spPr>
        <p:txBody>
          <a:bodyPr/>
          <a:lstStyle/>
          <a:p>
            <a:pPr marL="91440" indent="0">
              <a:lnSpc>
                <a:spcPct val="100000"/>
              </a:lnSpc>
              <a:spcBef>
                <a:spcPts val="0"/>
              </a:spcBef>
              <a:spcAft>
                <a:spcPts val="1200"/>
              </a:spcAft>
              <a:buNone/>
            </a:pPr>
            <a:r>
              <a:rPr lang="en-US" sz="2000" b="1" dirty="0">
                <a:solidFill>
                  <a:srgbClr val="004EA8"/>
                </a:solidFill>
                <a:latin typeface="Arial" panose="020B0604020202020204" pitchFamily="34" charset="0"/>
                <a:cs typeface="Arial" panose="020B0604020202020204" pitchFamily="34" charset="0"/>
              </a:rPr>
              <a:t>What do you need from other vendors?</a:t>
            </a:r>
            <a:endParaRPr lang="en-US" sz="2000" b="1" dirty="0">
              <a:latin typeface="Arial" panose="020B0604020202020204" pitchFamily="34" charset="0"/>
              <a:cs typeface="Arial" panose="020B0604020202020204" pitchFamily="34" charset="0"/>
            </a:endParaRPr>
          </a:p>
          <a:p>
            <a:pPr marL="137160" indent="-137160">
              <a:lnSpc>
                <a:spcPct val="100000"/>
              </a:lnSpc>
              <a:spcBef>
                <a:spcPts val="0"/>
              </a:spcBef>
              <a:spcAft>
                <a:spcPts val="1200"/>
              </a:spcAft>
              <a:buFont typeface="Arial" panose="020B0604020202020204" pitchFamily="34" charset="0"/>
              <a:buChar char="•"/>
            </a:pPr>
            <a:r>
              <a:rPr lang="en-US" sz="1500" b="1" dirty="0"/>
              <a:t>Dental Insurance:</a:t>
            </a:r>
            <a:r>
              <a:rPr lang="en-US" sz="1500" dirty="0"/>
              <a:t> </a:t>
            </a:r>
            <a:r>
              <a:rPr lang="en-US" sz="1500" dirty="0">
                <a:latin typeface="Arial" panose="020B0604020202020204" pitchFamily="34" charset="0"/>
                <a:cs typeface="Arial" panose="020B0604020202020204" pitchFamily="34" charset="0"/>
              </a:rPr>
              <a:t>Educational materials about depression (potentially from health insurer) and information about the treatment referral process from health insurer.</a:t>
            </a:r>
            <a:endParaRPr lang="en-US" sz="1500" b="1" dirty="0">
              <a:latin typeface="Arial" panose="020B0604020202020204" pitchFamily="34" charset="0"/>
              <a:cs typeface="Arial" panose="020B0604020202020204" pitchFamily="34" charset="0"/>
            </a:endParaRP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Digital Solutions: </a:t>
            </a:r>
            <a:r>
              <a:rPr lang="en-US" sz="1500" dirty="0"/>
              <a:t>I</a:t>
            </a:r>
            <a:r>
              <a:rPr lang="en-US" sz="1500" dirty="0">
                <a:latin typeface="Arial" panose="020B0604020202020204" pitchFamily="34" charset="0"/>
                <a:cs typeface="Arial" panose="020B0604020202020204" pitchFamily="34" charset="0"/>
              </a:rPr>
              <a:t>nformation about the treatment referral process.</a:t>
            </a: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Disability Insurance: </a:t>
            </a:r>
            <a:r>
              <a:rPr lang="en-US" sz="1500" dirty="0"/>
              <a:t>I</a:t>
            </a:r>
            <a:r>
              <a:rPr lang="en-US" sz="1500" dirty="0">
                <a:latin typeface="Arial" panose="020B0604020202020204" pitchFamily="34" charset="0"/>
                <a:cs typeface="Arial" panose="020B0604020202020204" pitchFamily="34" charset="0"/>
              </a:rPr>
              <a:t>nformation about the treatment referral process.</a:t>
            </a:r>
          </a:p>
          <a:p>
            <a:pPr marL="137160">
              <a:lnSpc>
                <a:spcPct val="100000"/>
              </a:lnSpc>
              <a:spcBef>
                <a:spcPts val="0"/>
              </a:spcBef>
              <a:spcAft>
                <a:spcPts val="1200"/>
              </a:spcAft>
            </a:pPr>
            <a:r>
              <a:rPr lang="en-US" sz="1500" b="1" dirty="0">
                <a:latin typeface="Arial" panose="020B0604020202020204" pitchFamily="34" charset="0"/>
                <a:cs typeface="Arial" panose="020B0604020202020204" pitchFamily="34" charset="0"/>
              </a:rPr>
              <a:t>Pet Insurance: </a:t>
            </a:r>
            <a:r>
              <a:rPr lang="en-US" sz="1500" dirty="0">
                <a:latin typeface="Arial" panose="020B0604020202020204" pitchFamily="34" charset="0"/>
                <a:cs typeface="Arial" panose="020B0604020202020204" pitchFamily="34" charset="0"/>
              </a:rPr>
              <a:t>Educational materials about depression (potentially from health insurer) and information about the treatment referral process.</a:t>
            </a:r>
            <a:endParaRPr lang="en-US" sz="1500" b="1" dirty="0">
              <a:latin typeface="Arial" panose="020B0604020202020204" pitchFamily="34" charset="0"/>
              <a:cs typeface="Arial" panose="020B0604020202020204" pitchFamily="34" charset="0"/>
            </a:endParaRPr>
          </a:p>
        </p:txBody>
      </p:sp>
      <p:sp>
        <p:nvSpPr>
          <p:cNvPr id="10" name="Content Placeholder 3">
            <a:extLst>
              <a:ext uri="{FF2B5EF4-FFF2-40B4-BE49-F238E27FC236}">
                <a16:creationId xmlns:a16="http://schemas.microsoft.com/office/drawing/2014/main" id="{85390001-DDC9-8139-6064-8CBA45E0F4AB}"/>
              </a:ext>
            </a:extLst>
          </p:cNvPr>
          <p:cNvSpPr>
            <a:spLocks noGrp="1"/>
          </p:cNvSpPr>
          <p:nvPr>
            <p:ph idx="12"/>
          </p:nvPr>
        </p:nvSpPr>
        <p:spPr>
          <a:xfrm>
            <a:off x="8139975" y="1311931"/>
            <a:ext cx="3575303" cy="4487779"/>
          </a:xfrm>
        </p:spPr>
        <p:txBody>
          <a:bodyPr/>
          <a:lstStyle/>
          <a:p>
            <a:pPr marL="91440" indent="0">
              <a:lnSpc>
                <a:spcPct val="100000"/>
              </a:lnSpc>
              <a:spcBef>
                <a:spcPts val="0"/>
              </a:spcBef>
              <a:spcAft>
                <a:spcPts val="1200"/>
              </a:spcAft>
              <a:buNone/>
            </a:pPr>
            <a:r>
              <a:rPr lang="en-US" sz="2000" b="1" dirty="0">
                <a:solidFill>
                  <a:srgbClr val="004EA8"/>
                </a:solidFill>
                <a:latin typeface="Arial" panose="020B0604020202020204" pitchFamily="34" charset="0"/>
                <a:cs typeface="Arial" panose="020B0604020202020204" pitchFamily="34" charset="0"/>
              </a:rPr>
              <a:t>What are your success metrics?</a:t>
            </a:r>
            <a:endParaRPr lang="en-US" sz="2000" b="1" dirty="0">
              <a:latin typeface="Arial" panose="020B0604020202020204" pitchFamily="34" charset="0"/>
              <a:cs typeface="Arial" panose="020B0604020202020204" pitchFamily="34" charset="0"/>
            </a:endParaRPr>
          </a:p>
          <a:p>
            <a:pPr marL="137160" indent="-137160">
              <a:lnSpc>
                <a:spcPct val="100000"/>
              </a:lnSpc>
              <a:spcBef>
                <a:spcPts val="0"/>
              </a:spcBef>
              <a:spcAft>
                <a:spcPts val="1200"/>
              </a:spcAft>
              <a:buFont typeface="Arial" panose="020B0604020202020204" pitchFamily="34" charset="0"/>
              <a:buChar char="•"/>
            </a:pPr>
            <a:r>
              <a:rPr lang="en-US" sz="1500" b="1" dirty="0"/>
              <a:t>Dental Insurance:</a:t>
            </a:r>
            <a:r>
              <a:rPr lang="en-US" sz="1500" dirty="0"/>
              <a:t> </a:t>
            </a:r>
            <a:r>
              <a:rPr lang="en-US" sz="1500" dirty="0">
                <a:latin typeface="Arial" panose="020B0604020202020204" pitchFamily="34" charset="0"/>
                <a:cs typeface="Arial" panose="020B0604020202020204" pitchFamily="34" charset="0"/>
              </a:rPr>
              <a:t>Number of claimants sent educational materials and information about referrals.</a:t>
            </a:r>
            <a:endParaRPr lang="en-US" sz="1500" b="1" dirty="0">
              <a:latin typeface="Arial" panose="020B0604020202020204" pitchFamily="34" charset="0"/>
              <a:cs typeface="Arial" panose="020B0604020202020204" pitchFamily="34" charset="0"/>
            </a:endParaRP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Digital Solutions: </a:t>
            </a:r>
            <a:r>
              <a:rPr lang="en-US" sz="1500" dirty="0"/>
              <a:t>Number of users referred for treatment.</a:t>
            </a: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Disability Insurance: </a:t>
            </a:r>
            <a:r>
              <a:rPr lang="en-US" sz="1500" dirty="0"/>
              <a:t>Number of claimants referred for treatment.</a:t>
            </a:r>
            <a:endParaRPr lang="en-US" sz="1500" dirty="0">
              <a:latin typeface="Arial" panose="020B0604020202020204" pitchFamily="34" charset="0"/>
              <a:cs typeface="Arial" panose="020B0604020202020204" pitchFamily="34" charset="0"/>
            </a:endParaRPr>
          </a:p>
          <a:p>
            <a:pPr marL="137160">
              <a:lnSpc>
                <a:spcPct val="100000"/>
              </a:lnSpc>
              <a:spcBef>
                <a:spcPts val="0"/>
              </a:spcBef>
              <a:spcAft>
                <a:spcPts val="1200"/>
              </a:spcAft>
            </a:pPr>
            <a:r>
              <a:rPr lang="en-US" sz="1500" b="1" dirty="0">
                <a:latin typeface="Arial" panose="020B0604020202020204" pitchFamily="34" charset="0"/>
                <a:cs typeface="Arial" panose="020B0604020202020204" pitchFamily="34" charset="0"/>
              </a:rPr>
              <a:t>Pet Insurance: </a:t>
            </a:r>
            <a:r>
              <a:rPr lang="en-US" sz="1500" dirty="0">
                <a:latin typeface="Arial" panose="020B0604020202020204" pitchFamily="34" charset="0"/>
                <a:cs typeface="Arial" panose="020B0604020202020204" pitchFamily="34" charset="0"/>
              </a:rPr>
              <a:t>Number of claimants sent educational materials and information about referrals.</a:t>
            </a:r>
            <a:endParaRPr lang="en-US" sz="1500" b="1" dirty="0">
              <a:latin typeface="Arial" panose="020B0604020202020204" pitchFamily="34" charset="0"/>
              <a:cs typeface="Arial" panose="020B0604020202020204" pitchFamily="34" charset="0"/>
            </a:endParaRPr>
          </a:p>
          <a:p>
            <a:endParaRPr lang="en-US" dirty="0"/>
          </a:p>
        </p:txBody>
      </p:sp>
      <p:sp>
        <p:nvSpPr>
          <p:cNvPr id="12" name="Slide Number Placeholder">
            <a:extLst>
              <a:ext uri="{FF2B5EF4-FFF2-40B4-BE49-F238E27FC236}">
                <a16:creationId xmlns:a16="http://schemas.microsoft.com/office/drawing/2014/main" id="{1421F6EE-0AA6-12B3-AABB-7D3A771DE5CE}"/>
              </a:ext>
            </a:extLst>
          </p:cNvPr>
          <p:cNvSpPr>
            <a:spLocks noGrp="1"/>
          </p:cNvSpPr>
          <p:nvPr>
            <p:ph type="sldNum" sz="quarter" idx="13"/>
          </p:nvPr>
        </p:nvSpPr>
        <p:spPr/>
        <p:txBody>
          <a:bodyPr/>
          <a:lstStyle/>
          <a:p>
            <a:pPr>
              <a:defRPr/>
            </a:pPr>
            <a:fld id="{73EF3F73-D8BE-1D4F-8F0C-03C5EC803F68}" type="slidenum">
              <a:rPr lang="en-US" smtClean="0"/>
              <a:pPr>
                <a:defRPr/>
              </a:pPr>
              <a:t>28</a:t>
            </a:fld>
            <a:endParaRPr lang="en-US" dirty="0"/>
          </a:p>
        </p:txBody>
      </p:sp>
      <p:cxnSp>
        <p:nvCxnSpPr>
          <p:cNvPr id="3" name="Straight Connector 2">
            <a:extLst>
              <a:ext uri="{FF2B5EF4-FFF2-40B4-BE49-F238E27FC236}">
                <a16:creationId xmlns:a16="http://schemas.microsoft.com/office/drawing/2014/main" id="{68121D41-D51E-FFEE-807A-C42A83BAA7F9}"/>
              </a:ext>
            </a:extLst>
          </p:cNvPr>
          <p:cNvCxnSpPr/>
          <p:nvPr/>
        </p:nvCxnSpPr>
        <p:spPr>
          <a:xfrm>
            <a:off x="4114800" y="1636295"/>
            <a:ext cx="0" cy="44877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2706242-4961-C8CC-4026-45A45F39068B}"/>
              </a:ext>
            </a:extLst>
          </p:cNvPr>
          <p:cNvCxnSpPr/>
          <p:nvPr/>
        </p:nvCxnSpPr>
        <p:spPr>
          <a:xfrm>
            <a:off x="7960895" y="1636295"/>
            <a:ext cx="0" cy="44877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842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D835B-D4D7-4836-8BB4-B38CFF36AD3F}"/>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97F9DE74-ACF0-D43B-73AB-6FFF43A7FB45}"/>
              </a:ext>
            </a:extLst>
          </p:cNvPr>
          <p:cNvSpPr>
            <a:spLocks noGrp="1"/>
          </p:cNvSpPr>
          <p:nvPr>
            <p:ph type="title"/>
          </p:nvPr>
        </p:nvSpPr>
        <p:spPr/>
        <p:txBody>
          <a:bodyPr anchor="t" anchorCtr="0">
            <a:noAutofit/>
          </a:bodyPr>
          <a:lstStyle/>
          <a:p>
            <a:r>
              <a:rPr lang="en-US" sz="2800" b="1" dirty="0"/>
              <a:t>Example 2: Addressing Opioid Misuse</a:t>
            </a:r>
          </a:p>
        </p:txBody>
      </p:sp>
      <p:sp>
        <p:nvSpPr>
          <p:cNvPr id="4" name="Content Placeholder 1">
            <a:extLst>
              <a:ext uri="{FF2B5EF4-FFF2-40B4-BE49-F238E27FC236}">
                <a16:creationId xmlns:a16="http://schemas.microsoft.com/office/drawing/2014/main" id="{44D7DA24-15CB-64FE-0FA2-752366C8781B}"/>
              </a:ext>
            </a:extLst>
          </p:cNvPr>
          <p:cNvSpPr>
            <a:spLocks noGrp="1"/>
          </p:cNvSpPr>
          <p:nvPr>
            <p:ph idx="1"/>
          </p:nvPr>
        </p:nvSpPr>
        <p:spPr>
          <a:xfrm>
            <a:off x="350061" y="1347537"/>
            <a:ext cx="3575304" cy="4452173"/>
          </a:xfrm>
        </p:spPr>
        <p:txBody>
          <a:bodyPr/>
          <a:lstStyle/>
          <a:p>
            <a:pPr marL="91440" indent="0">
              <a:lnSpc>
                <a:spcPct val="100000"/>
              </a:lnSpc>
              <a:spcBef>
                <a:spcPts val="0"/>
              </a:spcBef>
              <a:spcAft>
                <a:spcPts val="1200"/>
              </a:spcAft>
              <a:buNone/>
            </a:pPr>
            <a:r>
              <a:rPr lang="en-US" sz="2000" b="1" dirty="0">
                <a:solidFill>
                  <a:srgbClr val="004EA8"/>
                </a:solidFill>
                <a:latin typeface="Arial" panose="020B0604020202020204" pitchFamily="34" charset="0"/>
                <a:cs typeface="Arial" panose="020B0604020202020204" pitchFamily="34" charset="0"/>
              </a:rPr>
              <a:t>How can you help?</a:t>
            </a:r>
          </a:p>
          <a:p>
            <a:pPr marL="91440" indent="0">
              <a:lnSpc>
                <a:spcPct val="100000"/>
              </a:lnSpc>
              <a:spcBef>
                <a:spcPts val="0"/>
              </a:spcBef>
              <a:spcAft>
                <a:spcPts val="1200"/>
              </a:spcAft>
              <a:buNone/>
            </a:pPr>
            <a:endParaRPr lang="en-US" sz="500" b="1" dirty="0">
              <a:latin typeface="Arial" panose="020B0604020202020204" pitchFamily="34" charset="0"/>
              <a:cs typeface="Arial" panose="020B0604020202020204" pitchFamily="34" charset="0"/>
            </a:endParaRPr>
          </a:p>
          <a:p>
            <a:pPr marL="137160">
              <a:lnSpc>
                <a:spcPct val="100000"/>
              </a:lnSpc>
              <a:spcBef>
                <a:spcPts val="0"/>
              </a:spcBef>
              <a:spcAft>
                <a:spcPts val="1200"/>
              </a:spcAft>
            </a:pPr>
            <a:r>
              <a:rPr lang="en-US" sz="1500" b="1" dirty="0">
                <a:latin typeface="Arial" panose="020B0604020202020204" pitchFamily="34" charset="0"/>
                <a:cs typeface="Arial" panose="020B0604020202020204" pitchFamily="34" charset="0"/>
              </a:rPr>
              <a:t>Critical Illness: </a:t>
            </a:r>
            <a:r>
              <a:rPr lang="en-US" sz="1500" dirty="0">
                <a:latin typeface="Arial" panose="020B0604020202020204" pitchFamily="34" charset="0"/>
                <a:cs typeface="Arial" panose="020B0604020202020204" pitchFamily="34" charset="0"/>
              </a:rPr>
              <a:t>Sharing information on pain and substance use issues identified in voluntary wellness assessments</a:t>
            </a: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Dental Insurance: </a:t>
            </a:r>
            <a:r>
              <a:rPr lang="en-US" sz="1500" dirty="0"/>
              <a:t>Sharing information</a:t>
            </a:r>
            <a:r>
              <a:rPr lang="en-US" sz="1500" dirty="0">
                <a:latin typeface="Arial" panose="020B0604020202020204" pitchFamily="34" charset="0"/>
                <a:cs typeface="Arial" panose="020B0604020202020204" pitchFamily="34" charset="0"/>
              </a:rPr>
              <a:t> on opioid prescribing with respect to guidelines</a:t>
            </a: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Healthcare Navigation: </a:t>
            </a:r>
            <a:r>
              <a:rPr lang="en-US" sz="1500" dirty="0">
                <a:latin typeface="Arial" panose="020B0604020202020204" pitchFamily="34" charset="0"/>
                <a:cs typeface="Arial" panose="020B0604020202020204" pitchFamily="34" charset="0"/>
              </a:rPr>
              <a:t>Specialized referral resources for substance use treatment</a:t>
            </a:r>
          </a:p>
          <a:p>
            <a:pPr marL="137160">
              <a:lnSpc>
                <a:spcPct val="100000"/>
              </a:lnSpc>
              <a:spcBef>
                <a:spcPts val="0"/>
              </a:spcBef>
              <a:spcAft>
                <a:spcPts val="1200"/>
              </a:spcAft>
            </a:pPr>
            <a:r>
              <a:rPr lang="en-US" sz="1500" b="1" dirty="0">
                <a:latin typeface="Arial" panose="020B0604020202020204" pitchFamily="34" charset="0"/>
                <a:cs typeface="Arial" panose="020B0604020202020204" pitchFamily="34" charset="0"/>
              </a:rPr>
              <a:t>Pharmacy Benefit Manager: </a:t>
            </a:r>
            <a:r>
              <a:rPr lang="en-US" sz="1500" dirty="0">
                <a:latin typeface="Arial" panose="020B0604020202020204" pitchFamily="34" charset="0"/>
                <a:cs typeface="Arial" panose="020B0604020202020204" pitchFamily="34" charset="0"/>
              </a:rPr>
              <a:t>Setting red-flag warnings to require pharmacies to contact prescribing physicians when prescribing guidelines are not met</a:t>
            </a:r>
          </a:p>
        </p:txBody>
      </p:sp>
      <p:sp>
        <p:nvSpPr>
          <p:cNvPr id="8" name="Content Placeholder 2">
            <a:extLst>
              <a:ext uri="{FF2B5EF4-FFF2-40B4-BE49-F238E27FC236}">
                <a16:creationId xmlns:a16="http://schemas.microsoft.com/office/drawing/2014/main" id="{881D60F0-3EFD-779C-EAA4-875F59F7849A}"/>
              </a:ext>
            </a:extLst>
          </p:cNvPr>
          <p:cNvSpPr>
            <a:spLocks noGrp="1"/>
          </p:cNvSpPr>
          <p:nvPr>
            <p:ph idx="10"/>
          </p:nvPr>
        </p:nvSpPr>
        <p:spPr>
          <a:xfrm>
            <a:off x="4245018" y="1347537"/>
            <a:ext cx="3575304" cy="4452173"/>
          </a:xfrm>
        </p:spPr>
        <p:txBody>
          <a:bodyPr/>
          <a:lstStyle/>
          <a:p>
            <a:pPr marL="91440" indent="0">
              <a:lnSpc>
                <a:spcPct val="100000"/>
              </a:lnSpc>
              <a:spcBef>
                <a:spcPts val="0"/>
              </a:spcBef>
              <a:spcAft>
                <a:spcPts val="1200"/>
              </a:spcAft>
              <a:buNone/>
            </a:pPr>
            <a:r>
              <a:rPr lang="en-US" sz="2000" b="1" dirty="0">
                <a:solidFill>
                  <a:srgbClr val="004EA8"/>
                </a:solidFill>
                <a:latin typeface="Arial" panose="020B0604020202020204" pitchFamily="34" charset="0"/>
                <a:cs typeface="Arial" panose="020B0604020202020204" pitchFamily="34" charset="0"/>
              </a:rPr>
              <a:t>What do you need from other vendors?</a:t>
            </a:r>
            <a:endParaRPr lang="en-US" sz="2000" b="1" dirty="0">
              <a:latin typeface="Arial" panose="020B0604020202020204" pitchFamily="34" charset="0"/>
              <a:cs typeface="Arial" panose="020B0604020202020204" pitchFamily="34" charset="0"/>
            </a:endParaRPr>
          </a:p>
          <a:p>
            <a:pPr marL="137160">
              <a:lnSpc>
                <a:spcPct val="100000"/>
              </a:lnSpc>
              <a:spcBef>
                <a:spcPts val="0"/>
              </a:spcBef>
              <a:spcAft>
                <a:spcPts val="1200"/>
              </a:spcAft>
            </a:pPr>
            <a:r>
              <a:rPr lang="en-US" sz="1500" b="1" dirty="0">
                <a:latin typeface="Arial" panose="020B0604020202020204" pitchFamily="34" charset="0"/>
                <a:cs typeface="Arial" panose="020B0604020202020204" pitchFamily="34" charset="0"/>
              </a:rPr>
              <a:t>Critical Illness: </a:t>
            </a:r>
            <a:r>
              <a:rPr lang="en-US" sz="1500" dirty="0">
                <a:latin typeface="Arial" panose="020B0604020202020204" pitchFamily="34" charset="0"/>
                <a:cs typeface="Arial" panose="020B0604020202020204" pitchFamily="34" charset="0"/>
              </a:rPr>
              <a:t>Information on treatment referral processes for employees identified as being at risk for substance use issues</a:t>
            </a: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Dental Insurance: </a:t>
            </a:r>
            <a:r>
              <a:rPr lang="en-US" sz="1500" dirty="0"/>
              <a:t>Collaboration with the Pharmacy Benefits Manager to identify in-network prescribers who are not following opioid prescription guidelines</a:t>
            </a:r>
            <a:endParaRPr lang="en-US" sz="1500" dirty="0">
              <a:latin typeface="Arial" panose="020B0604020202020204" pitchFamily="34" charset="0"/>
              <a:cs typeface="Arial" panose="020B0604020202020204" pitchFamily="34" charset="0"/>
            </a:endParaRP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Healthcare Navigation: </a:t>
            </a:r>
            <a:r>
              <a:rPr lang="en-US" sz="1500" dirty="0">
                <a:latin typeface="Arial" panose="020B0604020202020204" pitchFamily="34" charset="0"/>
                <a:cs typeface="Arial" panose="020B0604020202020204" pitchFamily="34" charset="0"/>
              </a:rPr>
              <a:t>Current information from health insurance vendor on in-network providers</a:t>
            </a:r>
          </a:p>
          <a:p>
            <a:pPr marL="137160">
              <a:lnSpc>
                <a:spcPct val="100000"/>
              </a:lnSpc>
              <a:spcBef>
                <a:spcPts val="0"/>
              </a:spcBef>
              <a:spcAft>
                <a:spcPts val="1200"/>
              </a:spcAft>
            </a:pPr>
            <a:r>
              <a:rPr lang="en-US" sz="1500" b="1" dirty="0">
                <a:latin typeface="Arial" panose="020B0604020202020204" pitchFamily="34" charset="0"/>
                <a:cs typeface="Arial" panose="020B0604020202020204" pitchFamily="34" charset="0"/>
              </a:rPr>
              <a:t>Pharmacy Benefit Manager: </a:t>
            </a:r>
            <a:r>
              <a:rPr lang="en-US" sz="1500" dirty="0">
                <a:latin typeface="Arial" panose="020B0604020202020204" pitchFamily="34" charset="0"/>
                <a:cs typeface="Arial" panose="020B0604020202020204" pitchFamily="34" charset="0"/>
              </a:rPr>
              <a:t>Information from health insurance vendor on in-network provides who are not following prescription guidelines</a:t>
            </a:r>
          </a:p>
        </p:txBody>
      </p:sp>
      <p:sp>
        <p:nvSpPr>
          <p:cNvPr id="10" name="Content Placeholder 3">
            <a:extLst>
              <a:ext uri="{FF2B5EF4-FFF2-40B4-BE49-F238E27FC236}">
                <a16:creationId xmlns:a16="http://schemas.microsoft.com/office/drawing/2014/main" id="{AB9BDC39-C7B6-495D-FB6B-911ECD30B691}"/>
              </a:ext>
            </a:extLst>
          </p:cNvPr>
          <p:cNvSpPr>
            <a:spLocks noGrp="1"/>
          </p:cNvSpPr>
          <p:nvPr>
            <p:ph idx="12"/>
          </p:nvPr>
        </p:nvSpPr>
        <p:spPr>
          <a:xfrm>
            <a:off x="8139975" y="1347537"/>
            <a:ext cx="3575304" cy="4452174"/>
          </a:xfrm>
        </p:spPr>
        <p:txBody>
          <a:bodyPr/>
          <a:lstStyle/>
          <a:p>
            <a:pPr marL="91440" indent="0">
              <a:lnSpc>
                <a:spcPct val="100000"/>
              </a:lnSpc>
              <a:spcBef>
                <a:spcPts val="0"/>
              </a:spcBef>
              <a:spcAft>
                <a:spcPts val="1200"/>
              </a:spcAft>
              <a:buNone/>
            </a:pPr>
            <a:r>
              <a:rPr lang="en-US" sz="2000" b="1" dirty="0">
                <a:solidFill>
                  <a:srgbClr val="004EA8"/>
                </a:solidFill>
                <a:latin typeface="Arial" panose="020B0604020202020204" pitchFamily="34" charset="0"/>
                <a:cs typeface="Arial" panose="020B0604020202020204" pitchFamily="34" charset="0"/>
              </a:rPr>
              <a:t>What are your success metrics?</a:t>
            </a:r>
            <a:endParaRPr lang="en-US" sz="2000" b="1" dirty="0">
              <a:latin typeface="Arial" panose="020B0604020202020204" pitchFamily="34" charset="0"/>
              <a:cs typeface="Arial" panose="020B0604020202020204" pitchFamily="34" charset="0"/>
            </a:endParaRPr>
          </a:p>
          <a:p>
            <a:pPr marL="137160">
              <a:lnSpc>
                <a:spcPct val="100000"/>
              </a:lnSpc>
              <a:spcBef>
                <a:spcPts val="0"/>
              </a:spcBef>
              <a:spcAft>
                <a:spcPts val="1200"/>
              </a:spcAft>
            </a:pPr>
            <a:r>
              <a:rPr lang="en-US" sz="1500" b="1" dirty="0">
                <a:latin typeface="Arial" panose="020B0604020202020204" pitchFamily="34" charset="0"/>
                <a:cs typeface="Arial" panose="020B0604020202020204" pitchFamily="34" charset="0"/>
              </a:rPr>
              <a:t>Critical Illness: </a:t>
            </a:r>
            <a:r>
              <a:rPr lang="en-US" sz="1500" dirty="0">
                <a:latin typeface="Arial" panose="020B0604020202020204" pitchFamily="34" charset="0"/>
                <a:cs typeface="Arial" panose="020B0604020202020204" pitchFamily="34" charset="0"/>
              </a:rPr>
              <a:t>Number of employees educated on prescription drug misuse and number of referrals for substance abuse treatment assessment</a:t>
            </a: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Dental Insurance: </a:t>
            </a:r>
            <a:r>
              <a:rPr lang="en-US" sz="1500" dirty="0"/>
              <a:t>Number of red-flag warnings and number of prescribers educated on appropriate opioid prescribing</a:t>
            </a:r>
            <a:endParaRPr lang="en-US" sz="1500" dirty="0">
              <a:latin typeface="Arial" panose="020B0604020202020204" pitchFamily="34" charset="0"/>
              <a:cs typeface="Arial" panose="020B0604020202020204" pitchFamily="34" charset="0"/>
            </a:endParaRPr>
          </a:p>
          <a:p>
            <a:pPr marL="137160" indent="-137160">
              <a:lnSpc>
                <a:spcPct val="100000"/>
              </a:lnSpc>
              <a:spcBef>
                <a:spcPts val="0"/>
              </a:spcBef>
              <a:spcAft>
                <a:spcPts val="12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Healthcare Navigation: </a:t>
            </a:r>
            <a:r>
              <a:rPr lang="en-US" sz="1500" dirty="0">
                <a:latin typeface="Arial" panose="020B0604020202020204" pitchFamily="34" charset="0"/>
                <a:cs typeface="Arial" panose="020B0604020202020204" pitchFamily="34" charset="0"/>
              </a:rPr>
              <a:t>Number of referrals for substance use treatment assessment</a:t>
            </a:r>
          </a:p>
          <a:p>
            <a:pPr marL="137160">
              <a:lnSpc>
                <a:spcPct val="100000"/>
              </a:lnSpc>
              <a:spcBef>
                <a:spcPts val="0"/>
              </a:spcBef>
              <a:spcAft>
                <a:spcPts val="1200"/>
              </a:spcAft>
            </a:pPr>
            <a:r>
              <a:rPr lang="en-US" sz="1500" b="1" dirty="0">
                <a:latin typeface="Arial" panose="020B0604020202020204" pitchFamily="34" charset="0"/>
                <a:cs typeface="Arial" panose="020B0604020202020204" pitchFamily="34" charset="0"/>
              </a:rPr>
              <a:t>Pharmacy Benefit Manager: </a:t>
            </a:r>
            <a:r>
              <a:rPr lang="en-US" sz="1500" dirty="0">
                <a:latin typeface="Arial" panose="020B0604020202020204" pitchFamily="34" charset="0"/>
                <a:cs typeface="Arial" panose="020B0604020202020204" pitchFamily="34" charset="0"/>
              </a:rPr>
              <a:t>Decreasing number of prescriptions flagged by pharmacies for inappropriate prescriptions</a:t>
            </a:r>
          </a:p>
          <a:p>
            <a:endParaRPr lang="en-US" dirty="0"/>
          </a:p>
        </p:txBody>
      </p:sp>
      <p:sp>
        <p:nvSpPr>
          <p:cNvPr id="12" name="Slide Number Placeholder">
            <a:extLst>
              <a:ext uri="{FF2B5EF4-FFF2-40B4-BE49-F238E27FC236}">
                <a16:creationId xmlns:a16="http://schemas.microsoft.com/office/drawing/2014/main" id="{A655E80B-865D-2143-4258-43D9D4B438FC}"/>
              </a:ext>
            </a:extLst>
          </p:cNvPr>
          <p:cNvSpPr>
            <a:spLocks noGrp="1"/>
          </p:cNvSpPr>
          <p:nvPr>
            <p:ph type="sldNum" sz="quarter" idx="13"/>
          </p:nvPr>
        </p:nvSpPr>
        <p:spPr/>
        <p:txBody>
          <a:bodyPr/>
          <a:lstStyle/>
          <a:p>
            <a:pPr>
              <a:defRPr/>
            </a:pPr>
            <a:fld id="{73EF3F73-D8BE-1D4F-8F0C-03C5EC803F68}" type="slidenum">
              <a:rPr lang="en-US" smtClean="0"/>
              <a:pPr>
                <a:defRPr/>
              </a:pPr>
              <a:t>29</a:t>
            </a:fld>
            <a:endParaRPr lang="en-US" dirty="0"/>
          </a:p>
        </p:txBody>
      </p:sp>
      <p:cxnSp>
        <p:nvCxnSpPr>
          <p:cNvPr id="2" name="Straight Connector 1">
            <a:extLst>
              <a:ext uri="{FF2B5EF4-FFF2-40B4-BE49-F238E27FC236}">
                <a16:creationId xmlns:a16="http://schemas.microsoft.com/office/drawing/2014/main" id="{54429195-17CE-94E7-27DD-5751C65ACD32}"/>
              </a:ext>
            </a:extLst>
          </p:cNvPr>
          <p:cNvCxnSpPr/>
          <p:nvPr/>
        </p:nvCxnSpPr>
        <p:spPr>
          <a:xfrm>
            <a:off x="4114800" y="1636295"/>
            <a:ext cx="0" cy="44877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846E3765-3805-C243-38C8-6C5E9ADCDF0A}"/>
              </a:ext>
            </a:extLst>
          </p:cNvPr>
          <p:cNvCxnSpPr/>
          <p:nvPr/>
        </p:nvCxnSpPr>
        <p:spPr>
          <a:xfrm>
            <a:off x="7960895" y="1636295"/>
            <a:ext cx="0" cy="448777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00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Headline">
            <a:extLst>
              <a:ext uri="{FF2B5EF4-FFF2-40B4-BE49-F238E27FC236}">
                <a16:creationId xmlns:a16="http://schemas.microsoft.com/office/drawing/2014/main" id="{AED08426-6F4F-045A-4743-DDC89E39F3E3}"/>
              </a:ext>
            </a:extLst>
          </p:cNvPr>
          <p:cNvSpPr>
            <a:spLocks noGrp="1"/>
          </p:cNvSpPr>
          <p:nvPr>
            <p:ph type="title"/>
          </p:nvPr>
        </p:nvSpPr>
        <p:spPr/>
        <p:txBody>
          <a:bodyPr anchor="t" anchorCtr="0">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800" dirty="0"/>
              <a:t>Disclaimer</a:t>
            </a:r>
          </a:p>
        </p:txBody>
      </p:sp>
      <p:sp>
        <p:nvSpPr>
          <p:cNvPr id="3" name="Content Placeholder 2">
            <a:extLst>
              <a:ext uri="{FF2B5EF4-FFF2-40B4-BE49-F238E27FC236}">
                <a16:creationId xmlns:a16="http://schemas.microsoft.com/office/drawing/2014/main" id="{5D805B66-8FF2-2B9B-5E84-88D597F2EE90}"/>
              </a:ext>
            </a:extLst>
          </p:cNvPr>
          <p:cNvSpPr>
            <a:spLocks noGrp="1"/>
          </p:cNvSpPr>
          <p:nvPr>
            <p:ph idx="1"/>
          </p:nvPr>
        </p:nvSpPr>
        <p:spPr>
          <a:xfrm>
            <a:off x="350062" y="1471612"/>
            <a:ext cx="10506456" cy="3914775"/>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spcAft>
                <a:spcPts val="1000"/>
              </a:spcAft>
              <a:buNone/>
            </a:pPr>
            <a:r>
              <a:rPr lang="en-US" sz="2400" dirty="0">
                <a:latin typeface="Arial" panose="020B0604020202020204" pitchFamily="34" charset="0"/>
                <a:cs typeface="Arial" panose="020B0604020202020204" pitchFamily="34" charset="0"/>
              </a:rPr>
              <a:t>The following slides are provided for informational purposes only and do not constitute legal or medical advice. They should not be relied upon or treated as legal or medical advice. This information is intended, but not promised or guaranteed, to be current, complete or up-to-date, as statutes, regulations, clinical guidelines and best practices are subject to change. You should not act or rely on any information contained in this document without first seeking the advice of an attorney or an appropriate treatment provider.</a:t>
            </a:r>
            <a:endParaRPr lang="en-US" sz="2400" dirty="0"/>
          </a:p>
        </p:txBody>
      </p:sp>
      <p:sp>
        <p:nvSpPr>
          <p:cNvPr id="6" name="Slide Number Placeholder 5">
            <a:extLst>
              <a:ext uri="{FF2B5EF4-FFF2-40B4-BE49-F238E27FC236}">
                <a16:creationId xmlns:a16="http://schemas.microsoft.com/office/drawing/2014/main" id="{86770A43-51A1-527C-3131-F43235F50252}"/>
              </a:ext>
            </a:extLst>
          </p:cNvPr>
          <p:cNvSpPr>
            <a:spLocks noGrp="1"/>
          </p:cNvSpPr>
          <p:nvPr>
            <p:ph type="sldNum" sz="quarter" idx="12"/>
          </p:nvPr>
        </p:nvSpPr>
        <p:spPr/>
        <p:txBody>
          <a:bodyPr/>
          <a:lst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a:lstStyle>
          <a:p>
            <a:pPr>
              <a:defRPr/>
            </a:pPr>
            <a:fld id="{73EF3F73-D8BE-1D4F-8F0C-03C5EC803F68}" type="slidenum">
              <a:rPr lang="en-US" sz="933"/>
              <a:pPr>
                <a:defRPr/>
              </a:pPr>
              <a:t>3</a:t>
            </a:fld>
            <a:endParaRPr lang="en-US" sz="933" dirty="0"/>
          </a:p>
        </p:txBody>
      </p:sp>
    </p:spTree>
    <p:extLst>
      <p:ext uri="{BB962C8B-B14F-4D97-AF65-F5344CB8AC3E}">
        <p14:creationId xmlns:p14="http://schemas.microsoft.com/office/powerpoint/2010/main" val="2414214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01F8223D-7F14-3F72-E93E-249E9B3FCA62}"/>
              </a:ext>
            </a:extLst>
          </p:cNvPr>
          <p:cNvSpPr>
            <a:spLocks noGrp="1"/>
          </p:cNvSpPr>
          <p:nvPr>
            <p:ph type="title"/>
          </p:nvPr>
        </p:nvSpPr>
        <p:spPr/>
        <p:txBody>
          <a:bodyPr/>
          <a:lstStyle/>
          <a:p>
            <a:r>
              <a:rPr lang="en-US" dirty="0"/>
              <a:t>Discussion: Breakout Groups</a:t>
            </a:r>
          </a:p>
        </p:txBody>
      </p:sp>
      <p:sp>
        <p:nvSpPr>
          <p:cNvPr id="5" name="Slide Number Placeholder 4">
            <a:extLst>
              <a:ext uri="{FF2B5EF4-FFF2-40B4-BE49-F238E27FC236}">
                <a16:creationId xmlns:a16="http://schemas.microsoft.com/office/drawing/2014/main" id="{66281753-03F8-3DF3-535F-843EE5769894}"/>
              </a:ext>
            </a:extLst>
          </p:cNvPr>
          <p:cNvSpPr>
            <a:spLocks noGrp="1"/>
          </p:cNvSpPr>
          <p:nvPr>
            <p:ph type="sldNum" sz="quarter" idx="12"/>
          </p:nvPr>
        </p:nvSpPr>
        <p:spPr/>
        <p:txBody>
          <a:bodyPr/>
          <a:lstStyle/>
          <a:p>
            <a:pPr>
              <a:defRPr/>
            </a:pPr>
            <a:fld id="{73EF3F73-D8BE-1D4F-8F0C-03C5EC803F68}" type="slidenum">
              <a:rPr lang="en-US" smtClean="0"/>
              <a:pPr>
                <a:defRPr/>
              </a:pPr>
              <a:t>30</a:t>
            </a:fld>
            <a:endParaRPr lang="en-US" dirty="0"/>
          </a:p>
        </p:txBody>
      </p:sp>
    </p:spTree>
    <p:extLst>
      <p:ext uri="{BB962C8B-B14F-4D97-AF65-F5344CB8AC3E}">
        <p14:creationId xmlns:p14="http://schemas.microsoft.com/office/powerpoint/2010/main" val="3104418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dline">
            <a:extLst>
              <a:ext uri="{FF2B5EF4-FFF2-40B4-BE49-F238E27FC236}">
                <a16:creationId xmlns:a16="http://schemas.microsoft.com/office/drawing/2014/main" id="{6E698059-CAEF-82BC-1D71-F9B31B53C287}"/>
              </a:ext>
            </a:extLst>
          </p:cNvPr>
          <p:cNvSpPr>
            <a:spLocks noGrp="1"/>
          </p:cNvSpPr>
          <p:nvPr>
            <p:ph type="title"/>
          </p:nvPr>
        </p:nvSpPr>
        <p:spPr/>
        <p:txBody>
          <a:bodyPr anchor="t" anchorCtr="0">
            <a:noAutofit/>
          </a:bodyPr>
          <a:lstStyle/>
          <a:p>
            <a:r>
              <a:rPr lang="en-US" sz="2800" b="1" dirty="0"/>
              <a:t>Topics: </a:t>
            </a:r>
            <a:r>
              <a:rPr lang="en-US" dirty="0"/>
              <a:t>One Will be Assigned to Each Group</a:t>
            </a:r>
            <a:endParaRPr lang="en-US" sz="2800" b="1" dirty="0"/>
          </a:p>
        </p:txBody>
      </p:sp>
      <p:sp>
        <p:nvSpPr>
          <p:cNvPr id="21" name="Subhead">
            <a:extLst>
              <a:ext uri="{FF2B5EF4-FFF2-40B4-BE49-F238E27FC236}">
                <a16:creationId xmlns:a16="http://schemas.microsoft.com/office/drawing/2014/main" id="{83E66779-84A9-2292-C682-49E80987D9A6}"/>
              </a:ext>
            </a:extLst>
          </p:cNvPr>
          <p:cNvSpPr>
            <a:spLocks noGrp="1"/>
          </p:cNvSpPr>
          <p:nvPr>
            <p:ph type="body" sz="quarter" idx="11"/>
          </p:nvPr>
        </p:nvSpPr>
        <p:spPr>
          <a:xfrm>
            <a:off x="350062" y="1058290"/>
            <a:ext cx="10506456" cy="326866"/>
          </a:xfrm>
        </p:spPr>
        <p:txBody>
          <a:bodyPr/>
          <a:lstStyle/>
          <a:p>
            <a:r>
              <a:rPr lang="en-US" sz="1600" dirty="0">
                <a:solidFill>
                  <a:schemeClr val="tx2"/>
                </a:solidFill>
              </a:rPr>
              <a:t>Break into small groups and discuss the topic listed for your part of the room below.</a:t>
            </a:r>
          </a:p>
        </p:txBody>
      </p:sp>
      <p:grpSp>
        <p:nvGrpSpPr>
          <p:cNvPr id="2" name="Group 1">
            <a:extLst>
              <a:ext uri="{FF2B5EF4-FFF2-40B4-BE49-F238E27FC236}">
                <a16:creationId xmlns:a16="http://schemas.microsoft.com/office/drawing/2014/main" id="{4389FAF9-83FA-3A3C-6DAB-C157CEB1F759}"/>
              </a:ext>
              <a:ext uri="{C183D7F6-B498-43B3-948B-1728B52AA6E4}">
                <adec:decorative xmlns:adec="http://schemas.microsoft.com/office/drawing/2017/decorative" val="1"/>
              </a:ext>
            </a:extLst>
          </p:cNvPr>
          <p:cNvGrpSpPr/>
          <p:nvPr/>
        </p:nvGrpSpPr>
        <p:grpSpPr>
          <a:xfrm>
            <a:off x="1240592" y="2448480"/>
            <a:ext cx="2814141" cy="3126516"/>
            <a:chOff x="519831" y="2366415"/>
            <a:chExt cx="2814141" cy="3126516"/>
          </a:xfrm>
        </p:grpSpPr>
        <p:sp>
          <p:nvSpPr>
            <p:cNvPr id="45" name="1 - background blue box">
              <a:extLst>
                <a:ext uri="{FF2B5EF4-FFF2-40B4-BE49-F238E27FC236}">
                  <a16:creationId xmlns:a16="http://schemas.microsoft.com/office/drawing/2014/main" id="{DCDE168B-5F7C-4A83-695B-BC97AC74B695}"/>
                </a:ext>
                <a:ext uri="{C183D7F6-B498-43B3-948B-1728B52AA6E4}">
                  <adec:decorative xmlns:adec="http://schemas.microsoft.com/office/drawing/2017/decorative" val="1"/>
                </a:ext>
              </a:extLst>
            </p:cNvPr>
            <p:cNvSpPr/>
            <p:nvPr/>
          </p:nvSpPr>
          <p:spPr>
            <a:xfrm>
              <a:off x="705880" y="2754321"/>
              <a:ext cx="2628092" cy="2738610"/>
            </a:xfrm>
            <a:prstGeom prst="roundRect">
              <a:avLst>
                <a:gd name="adj" fmla="val 4431"/>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1 - picture" descr="Hands and candle illustration">
              <a:extLst>
                <a:ext uri="{FF2B5EF4-FFF2-40B4-BE49-F238E27FC236}">
                  <a16:creationId xmlns:a16="http://schemas.microsoft.com/office/drawing/2014/main" id="{55939603-AF90-A5F4-F863-80B1B76FF376}"/>
                </a:ext>
                <a:ext uri="{C183D7F6-B498-43B3-948B-1728B52AA6E4}">
                  <adec:decorative xmlns:adec="http://schemas.microsoft.com/office/drawing/2017/decorative" val="0"/>
                </a:ext>
              </a:extLst>
            </p:cNvPr>
            <p:cNvPicPr>
              <a:picLocks/>
            </p:cNvPicPr>
            <p:nvPr/>
          </p:nvPicPr>
          <p:blipFill>
            <a:blip r:embed="rId3" cstate="screen">
              <a:extLst>
                <a:ext uri="{28A0092B-C50C-407E-A947-70E740481C1C}">
                  <a14:useLocalDpi xmlns:a14="http://schemas.microsoft.com/office/drawing/2010/main"/>
                </a:ext>
              </a:extLst>
            </a:blip>
            <a:srcRect/>
            <a:stretch/>
          </p:blipFill>
          <p:spPr>
            <a:xfrm>
              <a:off x="528316" y="2366415"/>
              <a:ext cx="2527400" cy="1745999"/>
            </a:xfrm>
            <a:prstGeom prst="round2SameRect">
              <a:avLst>
                <a:gd name="adj1" fmla="val 7085"/>
                <a:gd name="adj2" fmla="val 0"/>
              </a:avLst>
            </a:prstGeom>
          </p:spPr>
        </p:pic>
        <p:sp>
          <p:nvSpPr>
            <p:cNvPr id="39" name="1 - white box">
              <a:extLst>
                <a:ext uri="{FF2B5EF4-FFF2-40B4-BE49-F238E27FC236}">
                  <a16:creationId xmlns:a16="http://schemas.microsoft.com/office/drawing/2014/main" id="{17FCA1C6-2940-1D9C-2C08-A74BD77CDC4E}"/>
                </a:ext>
                <a:ext uri="{C183D7F6-B498-43B3-948B-1728B52AA6E4}">
                  <adec:decorative xmlns:adec="http://schemas.microsoft.com/office/drawing/2017/decorative" val="1"/>
                </a:ext>
              </a:extLst>
            </p:cNvPr>
            <p:cNvSpPr/>
            <p:nvPr/>
          </p:nvSpPr>
          <p:spPr>
            <a:xfrm>
              <a:off x="523197" y="4112414"/>
              <a:ext cx="2527395" cy="997401"/>
            </a:xfrm>
            <a:prstGeom prst="round2SameRect">
              <a:avLst>
                <a:gd name="adj1" fmla="val 0"/>
                <a:gd name="adj2" fmla="val 76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1 - text">
              <a:extLst>
                <a:ext uri="{FF2B5EF4-FFF2-40B4-BE49-F238E27FC236}">
                  <a16:creationId xmlns:a16="http://schemas.microsoft.com/office/drawing/2014/main" id="{9750B18E-4CEB-282D-48EC-D7BF1ED197ED}"/>
                </a:ext>
              </a:extLst>
            </p:cNvPr>
            <p:cNvSpPr txBox="1"/>
            <p:nvPr/>
          </p:nvSpPr>
          <p:spPr>
            <a:xfrm>
              <a:off x="621579" y="4247412"/>
              <a:ext cx="2330631" cy="693014"/>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Burnout</a:t>
              </a:r>
            </a:p>
          </p:txBody>
        </p:sp>
        <p:sp>
          <p:nvSpPr>
            <p:cNvPr id="29" name="Column 1 border box">
              <a:extLst>
                <a:ext uri="{FF2B5EF4-FFF2-40B4-BE49-F238E27FC236}">
                  <a16:creationId xmlns:a16="http://schemas.microsoft.com/office/drawing/2014/main" id="{FF077E46-1916-4741-DF49-4355B14C2969}"/>
                </a:ext>
                <a:ext uri="{C183D7F6-B498-43B3-948B-1728B52AA6E4}">
                  <adec:decorative xmlns:adec="http://schemas.microsoft.com/office/drawing/2017/decorative" val="1"/>
                </a:ext>
              </a:extLst>
            </p:cNvPr>
            <p:cNvSpPr/>
            <p:nvPr/>
          </p:nvSpPr>
          <p:spPr>
            <a:xfrm>
              <a:off x="519831" y="2373117"/>
              <a:ext cx="2537642" cy="2738610"/>
            </a:xfrm>
            <a:prstGeom prst="roundRect">
              <a:avLst>
                <a:gd name="adj" fmla="val 457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2">
            <a:extLst>
              <a:ext uri="{FF2B5EF4-FFF2-40B4-BE49-F238E27FC236}">
                <a16:creationId xmlns:a16="http://schemas.microsoft.com/office/drawing/2014/main" id="{9AA5F98F-7F19-592D-B95C-ABCA9233D681}"/>
              </a:ext>
              <a:ext uri="{C183D7F6-B498-43B3-948B-1728B52AA6E4}">
                <adec:decorative xmlns:adec="http://schemas.microsoft.com/office/drawing/2017/decorative" val="1"/>
              </a:ext>
            </a:extLst>
          </p:cNvPr>
          <p:cNvGrpSpPr/>
          <p:nvPr/>
        </p:nvGrpSpPr>
        <p:grpSpPr>
          <a:xfrm>
            <a:off x="4759723" y="2448480"/>
            <a:ext cx="2814141" cy="3126516"/>
            <a:chOff x="519831" y="2366415"/>
            <a:chExt cx="2814141" cy="3126516"/>
          </a:xfrm>
        </p:grpSpPr>
        <p:sp>
          <p:nvSpPr>
            <p:cNvPr id="7" name="1 - background blue box">
              <a:extLst>
                <a:ext uri="{FF2B5EF4-FFF2-40B4-BE49-F238E27FC236}">
                  <a16:creationId xmlns:a16="http://schemas.microsoft.com/office/drawing/2014/main" id="{A318C383-3D34-5320-5592-8ED547EE6069}"/>
                </a:ext>
                <a:ext uri="{C183D7F6-B498-43B3-948B-1728B52AA6E4}">
                  <adec:decorative xmlns:adec="http://schemas.microsoft.com/office/drawing/2017/decorative" val="1"/>
                </a:ext>
              </a:extLst>
            </p:cNvPr>
            <p:cNvSpPr/>
            <p:nvPr/>
          </p:nvSpPr>
          <p:spPr>
            <a:xfrm>
              <a:off x="705880" y="2754321"/>
              <a:ext cx="2628092" cy="2738610"/>
            </a:xfrm>
            <a:prstGeom prst="roundRect">
              <a:avLst>
                <a:gd name="adj" fmla="val 4431"/>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1 - picture" descr="Various cookies on wooden surface">
              <a:extLst>
                <a:ext uri="{FF2B5EF4-FFF2-40B4-BE49-F238E27FC236}">
                  <a16:creationId xmlns:a16="http://schemas.microsoft.com/office/drawing/2014/main" id="{9DFE16DB-C1A1-DAAC-C7FE-6BD29E18F436}"/>
                </a:ext>
                <a:ext uri="{C183D7F6-B498-43B3-948B-1728B52AA6E4}">
                  <adec:decorative xmlns:adec="http://schemas.microsoft.com/office/drawing/2017/decorative" val="0"/>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528316" y="2366415"/>
              <a:ext cx="2527400" cy="1745999"/>
            </a:xfrm>
            <a:prstGeom prst="round2SameRect">
              <a:avLst>
                <a:gd name="adj1" fmla="val 7085"/>
                <a:gd name="adj2" fmla="val 0"/>
              </a:avLst>
            </a:prstGeom>
          </p:spPr>
        </p:pic>
        <p:sp>
          <p:nvSpPr>
            <p:cNvPr id="10" name="1 - text white box">
              <a:extLst>
                <a:ext uri="{FF2B5EF4-FFF2-40B4-BE49-F238E27FC236}">
                  <a16:creationId xmlns:a16="http://schemas.microsoft.com/office/drawing/2014/main" id="{5C59C346-EA96-4CE5-688D-7DC0B0B96D8E}"/>
                </a:ext>
                <a:ext uri="{C183D7F6-B498-43B3-948B-1728B52AA6E4}">
                  <adec:decorative xmlns:adec="http://schemas.microsoft.com/office/drawing/2017/decorative" val="1"/>
                </a:ext>
              </a:extLst>
            </p:cNvPr>
            <p:cNvSpPr/>
            <p:nvPr/>
          </p:nvSpPr>
          <p:spPr>
            <a:xfrm>
              <a:off x="523197" y="4112414"/>
              <a:ext cx="2527395" cy="997401"/>
            </a:xfrm>
            <a:prstGeom prst="round2SameRect">
              <a:avLst>
                <a:gd name="adj1" fmla="val 0"/>
                <a:gd name="adj2" fmla="val 76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1 - text">
              <a:extLst>
                <a:ext uri="{FF2B5EF4-FFF2-40B4-BE49-F238E27FC236}">
                  <a16:creationId xmlns:a16="http://schemas.microsoft.com/office/drawing/2014/main" id="{7A89C905-2AD5-7397-AF5B-8F2AF14DB11A}"/>
                </a:ext>
              </a:extLst>
            </p:cNvPr>
            <p:cNvSpPr txBox="1"/>
            <p:nvPr/>
          </p:nvSpPr>
          <p:spPr>
            <a:xfrm>
              <a:off x="621579" y="4247412"/>
              <a:ext cx="2330631" cy="693014"/>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Obesity</a:t>
              </a:r>
            </a:p>
          </p:txBody>
        </p:sp>
        <p:sp>
          <p:nvSpPr>
            <p:cNvPr id="12" name="Column 2 border box">
              <a:extLst>
                <a:ext uri="{FF2B5EF4-FFF2-40B4-BE49-F238E27FC236}">
                  <a16:creationId xmlns:a16="http://schemas.microsoft.com/office/drawing/2014/main" id="{6320E82E-C0EE-A807-6007-3B4E574B1775}"/>
                </a:ext>
                <a:ext uri="{C183D7F6-B498-43B3-948B-1728B52AA6E4}">
                  <adec:decorative xmlns:adec="http://schemas.microsoft.com/office/drawing/2017/decorative" val="1"/>
                </a:ext>
              </a:extLst>
            </p:cNvPr>
            <p:cNvSpPr/>
            <p:nvPr/>
          </p:nvSpPr>
          <p:spPr>
            <a:xfrm>
              <a:off x="519831" y="2373117"/>
              <a:ext cx="2537642" cy="2738610"/>
            </a:xfrm>
            <a:prstGeom prst="roundRect">
              <a:avLst>
                <a:gd name="adj" fmla="val 457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3">
            <a:extLst>
              <a:ext uri="{FF2B5EF4-FFF2-40B4-BE49-F238E27FC236}">
                <a16:creationId xmlns:a16="http://schemas.microsoft.com/office/drawing/2014/main" id="{71CCB6F3-14D8-0D82-2998-D9214EB4D6E9}"/>
              </a:ext>
              <a:ext uri="{C183D7F6-B498-43B3-948B-1728B52AA6E4}">
                <adec:decorative xmlns:adec="http://schemas.microsoft.com/office/drawing/2017/decorative" val="1"/>
              </a:ext>
            </a:extLst>
          </p:cNvPr>
          <p:cNvGrpSpPr/>
          <p:nvPr/>
        </p:nvGrpSpPr>
        <p:grpSpPr>
          <a:xfrm>
            <a:off x="8278853" y="2448480"/>
            <a:ext cx="2814141" cy="3126516"/>
            <a:chOff x="519831" y="2366415"/>
            <a:chExt cx="2814141" cy="3126516"/>
          </a:xfrm>
        </p:grpSpPr>
        <p:sp>
          <p:nvSpPr>
            <p:cNvPr id="14" name="1 - background blue box">
              <a:extLst>
                <a:ext uri="{FF2B5EF4-FFF2-40B4-BE49-F238E27FC236}">
                  <a16:creationId xmlns:a16="http://schemas.microsoft.com/office/drawing/2014/main" id="{373F24AC-2987-FE91-21F9-A74847F06900}"/>
                </a:ext>
                <a:ext uri="{C183D7F6-B498-43B3-948B-1728B52AA6E4}">
                  <adec:decorative xmlns:adec="http://schemas.microsoft.com/office/drawing/2017/decorative" val="1"/>
                </a:ext>
              </a:extLst>
            </p:cNvPr>
            <p:cNvSpPr/>
            <p:nvPr/>
          </p:nvSpPr>
          <p:spPr>
            <a:xfrm>
              <a:off x="705880" y="2754321"/>
              <a:ext cx="2628092" cy="2738610"/>
            </a:xfrm>
            <a:prstGeom prst="roundRect">
              <a:avLst>
                <a:gd name="adj" fmla="val 4431"/>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1 - picture" descr="Doctor using touchscreen computer monitor to view a microscope slide">
              <a:extLst>
                <a:ext uri="{FF2B5EF4-FFF2-40B4-BE49-F238E27FC236}">
                  <a16:creationId xmlns:a16="http://schemas.microsoft.com/office/drawing/2014/main" id="{32B15613-969F-3560-3E61-C827C2EEA7FB}"/>
                </a:ext>
                <a:ext uri="{C183D7F6-B498-43B3-948B-1728B52AA6E4}">
                  <adec:decorative xmlns:adec="http://schemas.microsoft.com/office/drawing/2017/decorative" val="0"/>
                </a:ext>
              </a:extLst>
            </p:cNvPr>
            <p:cNvPicPr>
              <a:picLocks/>
            </p:cNvPicPr>
            <p:nvPr/>
          </p:nvPicPr>
          <p:blipFill>
            <a:blip r:embed="rId5" cstate="screen">
              <a:extLst>
                <a:ext uri="{28A0092B-C50C-407E-A947-70E740481C1C}">
                  <a14:useLocalDpi xmlns:a14="http://schemas.microsoft.com/office/drawing/2010/main"/>
                </a:ext>
              </a:extLst>
            </a:blip>
            <a:srcRect/>
            <a:stretch/>
          </p:blipFill>
          <p:spPr>
            <a:xfrm>
              <a:off x="528316" y="2366415"/>
              <a:ext cx="2527400" cy="1745999"/>
            </a:xfrm>
            <a:prstGeom prst="round2SameRect">
              <a:avLst>
                <a:gd name="adj1" fmla="val 7085"/>
                <a:gd name="adj2" fmla="val 0"/>
              </a:avLst>
            </a:prstGeom>
          </p:spPr>
        </p:pic>
        <p:sp>
          <p:nvSpPr>
            <p:cNvPr id="16" name="1 - text white box">
              <a:extLst>
                <a:ext uri="{FF2B5EF4-FFF2-40B4-BE49-F238E27FC236}">
                  <a16:creationId xmlns:a16="http://schemas.microsoft.com/office/drawing/2014/main" id="{F361E8AA-E47E-BA44-CAD2-07B87DC262B7}"/>
                </a:ext>
                <a:ext uri="{C183D7F6-B498-43B3-948B-1728B52AA6E4}">
                  <adec:decorative xmlns:adec="http://schemas.microsoft.com/office/drawing/2017/decorative" val="1"/>
                </a:ext>
              </a:extLst>
            </p:cNvPr>
            <p:cNvSpPr/>
            <p:nvPr/>
          </p:nvSpPr>
          <p:spPr>
            <a:xfrm>
              <a:off x="523197" y="4112414"/>
              <a:ext cx="2527395" cy="997401"/>
            </a:xfrm>
            <a:prstGeom prst="round2SameRect">
              <a:avLst>
                <a:gd name="adj1" fmla="val 0"/>
                <a:gd name="adj2" fmla="val 762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1 - text">
              <a:extLst>
                <a:ext uri="{FF2B5EF4-FFF2-40B4-BE49-F238E27FC236}">
                  <a16:creationId xmlns:a16="http://schemas.microsoft.com/office/drawing/2014/main" id="{FF971D6A-D77C-CD0E-98F5-E81FE88B4AD8}"/>
                </a:ext>
              </a:extLst>
            </p:cNvPr>
            <p:cNvSpPr txBox="1"/>
            <p:nvPr/>
          </p:nvSpPr>
          <p:spPr>
            <a:xfrm>
              <a:off x="621579" y="4247412"/>
              <a:ext cx="2330631" cy="693014"/>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Musculoskeletal Conditions</a:t>
              </a:r>
            </a:p>
          </p:txBody>
        </p:sp>
        <p:sp>
          <p:nvSpPr>
            <p:cNvPr id="18" name="Column 1 bprder  box">
              <a:extLst>
                <a:ext uri="{FF2B5EF4-FFF2-40B4-BE49-F238E27FC236}">
                  <a16:creationId xmlns:a16="http://schemas.microsoft.com/office/drawing/2014/main" id="{ABF35816-45EF-D41A-C655-9A2615F40D44}"/>
                </a:ext>
                <a:ext uri="{C183D7F6-B498-43B3-948B-1728B52AA6E4}">
                  <adec:decorative xmlns:adec="http://schemas.microsoft.com/office/drawing/2017/decorative" val="1"/>
                </a:ext>
              </a:extLst>
            </p:cNvPr>
            <p:cNvSpPr/>
            <p:nvPr/>
          </p:nvSpPr>
          <p:spPr>
            <a:xfrm>
              <a:off x="519831" y="2373117"/>
              <a:ext cx="2537642" cy="2738610"/>
            </a:xfrm>
            <a:prstGeom prst="roundRect">
              <a:avLst>
                <a:gd name="adj" fmla="val 457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Slide Number Placeholder 22">
            <a:extLst>
              <a:ext uri="{FF2B5EF4-FFF2-40B4-BE49-F238E27FC236}">
                <a16:creationId xmlns:a16="http://schemas.microsoft.com/office/drawing/2014/main" id="{A6A82370-9836-9115-223F-534F32FFA385}"/>
              </a:ext>
            </a:extLst>
          </p:cNvPr>
          <p:cNvSpPr>
            <a:spLocks noGrp="1"/>
          </p:cNvSpPr>
          <p:nvPr>
            <p:ph type="sldNum" sz="quarter" idx="12"/>
          </p:nvPr>
        </p:nvSpPr>
        <p:spPr/>
        <p:txBody>
          <a:bodyPr/>
          <a:lstStyle/>
          <a:p>
            <a:pPr>
              <a:defRPr/>
            </a:pPr>
            <a:fld id="{73EF3F73-D8BE-1D4F-8F0C-03C5EC803F68}" type="slidenum">
              <a:rPr lang="en-US" smtClean="0"/>
              <a:pPr>
                <a:defRPr/>
              </a:pPr>
              <a:t>31</a:t>
            </a:fld>
            <a:endParaRPr lang="en-US" dirty="0"/>
          </a:p>
        </p:txBody>
      </p:sp>
    </p:spTree>
    <p:extLst>
      <p:ext uri="{BB962C8B-B14F-4D97-AF65-F5344CB8AC3E}">
        <p14:creationId xmlns:p14="http://schemas.microsoft.com/office/powerpoint/2010/main" val="1046778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3611C2D7-E3D4-56B3-CF39-FC267640C87D}"/>
              </a:ext>
            </a:extLst>
          </p:cNvPr>
          <p:cNvSpPr>
            <a:spLocks noGrp="1"/>
          </p:cNvSpPr>
          <p:nvPr>
            <p:ph type="title"/>
          </p:nvPr>
        </p:nvSpPr>
        <p:spPr>
          <a:xfrm>
            <a:off x="4583113" y="450850"/>
            <a:ext cx="7112000" cy="476250"/>
          </a:xfrm>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Select Lead for the Group Readout</a:t>
            </a:r>
          </a:p>
        </p:txBody>
      </p:sp>
      <p:pic>
        <p:nvPicPr>
          <p:cNvPr id="4" name="1 - picture" descr="People in meeting room">
            <a:extLst>
              <a:ext uri="{FF2B5EF4-FFF2-40B4-BE49-F238E27FC236}">
                <a16:creationId xmlns:a16="http://schemas.microsoft.com/office/drawing/2014/main" id="{10C3C4B1-A193-7984-8F3C-7B11F4A36D01}"/>
              </a:ext>
              <a:ext uri="{C183D7F6-B498-43B3-948B-1728B52AA6E4}">
                <adec:decorative xmlns:adec="http://schemas.microsoft.com/office/drawing/2017/decorative" val="0"/>
              </a:ext>
            </a:extLst>
          </p:cNvPr>
          <p:cNvPicPr>
            <a:picLocks noGrp="1"/>
          </p:cNvPicPr>
          <p:nvPr>
            <p:ph type="pic" sz="quarter" idx="15"/>
          </p:nvPr>
        </p:nvPicPr>
        <p:blipFill>
          <a:blip r:embed="rId2" cstate="screen">
            <a:extLst>
              <a:ext uri="{28A0092B-C50C-407E-A947-70E740481C1C}">
                <a14:useLocalDpi xmlns:a14="http://schemas.microsoft.com/office/drawing/2010/main"/>
              </a:ext>
            </a:extLst>
          </a:blip>
          <a:srcRect/>
          <a:stretch/>
        </p:blipFill>
        <p:spPr>
          <a:xfrm>
            <a:off x="314325" y="330200"/>
            <a:ext cx="3740150" cy="5870575"/>
          </a:xfrm>
          <a:prstGeom prst="round2SameRect">
            <a:avLst>
              <a:gd name="adj1" fmla="val 7085"/>
              <a:gd name="adj2" fmla="val 0"/>
            </a:avLst>
          </a:prstGeom>
        </p:spPr>
      </p:pic>
      <p:sp>
        <p:nvSpPr>
          <p:cNvPr id="9" name="subhead">
            <a:extLst>
              <a:ext uri="{FF2B5EF4-FFF2-40B4-BE49-F238E27FC236}">
                <a16:creationId xmlns:a16="http://schemas.microsoft.com/office/drawing/2014/main" id="{A588C8A2-AD12-49DA-293A-02F3A1E4F9A1}"/>
              </a:ext>
            </a:extLst>
          </p:cNvPr>
          <p:cNvSpPr>
            <a:spLocks noGrp="1"/>
          </p:cNvSpPr>
          <p:nvPr>
            <p:ph type="body" sz="quarter" idx="16"/>
          </p:nvPr>
        </p:nvSpPr>
        <p:spPr>
          <a:xfrm>
            <a:off x="4583563" y="1671899"/>
            <a:ext cx="6377206" cy="842700"/>
          </a:xfrm>
          <a:prstGeom prst="rect">
            <a:avLst/>
          </a:prstGeom>
        </p:spPr>
        <p:txBody>
          <a:bodyPr/>
          <a:lstStyle/>
          <a:p>
            <a:r>
              <a:rPr lang="en-US" sz="2400" dirty="0">
                <a:solidFill>
                  <a:schemeClr val="tx2"/>
                </a:solidFill>
              </a:rPr>
              <a:t>You may want someone to take notes, but you’ll need someone who agrees to report back to the group on your discussion after we come back together.</a:t>
            </a:r>
          </a:p>
        </p:txBody>
      </p:sp>
      <p:sp>
        <p:nvSpPr>
          <p:cNvPr id="5" name="Slide Number Placeholder 4">
            <a:extLst>
              <a:ext uri="{FF2B5EF4-FFF2-40B4-BE49-F238E27FC236}">
                <a16:creationId xmlns:a16="http://schemas.microsoft.com/office/drawing/2014/main" id="{3D7F45A0-0230-06B6-D6A7-3D7CD17FC2CE}"/>
              </a:ext>
            </a:extLst>
          </p:cNvPr>
          <p:cNvSpPr>
            <a:spLocks noGrp="1"/>
          </p:cNvSpPr>
          <p:nvPr>
            <p:ph type="sldNum" sz="quarter" idx="12"/>
          </p:nvPr>
        </p:nvSpPr>
        <p:spPr/>
        <p:txBody>
          <a:bodyPr/>
          <a:lstStyle/>
          <a:p>
            <a:pPr>
              <a:defRPr/>
            </a:pPr>
            <a:fld id="{73EF3F73-D8BE-1D4F-8F0C-03C5EC803F68}" type="slidenum">
              <a:rPr lang="en-US" smtClean="0"/>
              <a:pPr>
                <a:defRPr/>
              </a:pPr>
              <a:t>32</a:t>
            </a:fld>
            <a:endParaRPr lang="en-US" dirty="0"/>
          </a:p>
        </p:txBody>
      </p:sp>
    </p:spTree>
    <p:extLst>
      <p:ext uri="{BB962C8B-B14F-4D97-AF65-F5344CB8AC3E}">
        <p14:creationId xmlns:p14="http://schemas.microsoft.com/office/powerpoint/2010/main" val="3677866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339A4-3B43-44D6-459B-B9EEA3DB54A9}"/>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D9748989-C48F-B765-E537-D1BFF2E90CAD}"/>
              </a:ext>
            </a:extLst>
          </p:cNvPr>
          <p:cNvSpPr>
            <a:spLocks noGrp="1"/>
          </p:cNvSpPr>
          <p:nvPr>
            <p:ph type="title"/>
          </p:nvPr>
        </p:nvSpPr>
        <p:spPr>
          <a:xfrm>
            <a:off x="310896" y="296328"/>
            <a:ext cx="3626622" cy="1325563"/>
          </a:xfrm>
        </p:spPr>
        <p:txBody>
          <a:bodyPr rot="0" spcFirstLastPara="0" vertOverflow="overflow" horzOverflow="overflow" vert="horz" lIns="0" tIns="45720" rIns="91440" bIns="45720" numCol="1" spcCol="0" rtlCol="0" fromWordArt="0" anchorCtr="0" forceAA="0" compatLnSpc="1">
            <a:prstTxWarp prst="textNoShape">
              <a:avLst/>
            </a:prstTxWarp>
            <a:normAutofit/>
          </a:bodyPr>
          <a:lstStyle/>
          <a:p>
            <a:pPr marL="91440">
              <a:lnSpc>
                <a:spcPct val="110000"/>
              </a:lnSpc>
              <a:spcBef>
                <a:spcPts val="1000"/>
              </a:spcBef>
              <a:defRPr/>
            </a:pPr>
            <a:r>
              <a:rPr lang="en-US" dirty="0">
                <a:solidFill>
                  <a:schemeClr val="tx1"/>
                </a:solidFill>
                <a:ea typeface="+mn-ea"/>
              </a:rPr>
              <a:t>Count Off</a:t>
            </a:r>
          </a:p>
        </p:txBody>
      </p:sp>
      <p:sp>
        <p:nvSpPr>
          <p:cNvPr id="9" name="subhead">
            <a:extLst>
              <a:ext uri="{FF2B5EF4-FFF2-40B4-BE49-F238E27FC236}">
                <a16:creationId xmlns:a16="http://schemas.microsoft.com/office/drawing/2014/main" id="{6E586B07-BAC7-608F-3F4F-8C730F0731E5}"/>
              </a:ext>
            </a:extLst>
          </p:cNvPr>
          <p:cNvSpPr>
            <a:spLocks noGrp="1"/>
          </p:cNvSpPr>
          <p:nvPr>
            <p:ph type="body" sz="quarter" idx="14"/>
          </p:nvPr>
        </p:nvSpPr>
        <p:spPr>
          <a:xfrm>
            <a:off x="612648" y="1538048"/>
            <a:ext cx="4175920" cy="3948112"/>
          </a:xfrm>
        </p:spPr>
        <p:txBody>
          <a:bodyPr>
            <a:normAutofit/>
          </a:bodyPr>
          <a:lstStyle/>
          <a:p>
            <a:r>
              <a:rPr lang="en-US" sz="2400" b="1" dirty="0">
                <a:solidFill>
                  <a:schemeClr val="tx2"/>
                </a:solidFill>
              </a:rPr>
              <a:t>Starting with the person closest to the front of the room, count off from 1 to 10 and remember your number.</a:t>
            </a:r>
          </a:p>
        </p:txBody>
      </p:sp>
      <p:sp>
        <p:nvSpPr>
          <p:cNvPr id="5" name="Slide Number Placeholder 4">
            <a:extLst>
              <a:ext uri="{FF2B5EF4-FFF2-40B4-BE49-F238E27FC236}">
                <a16:creationId xmlns:a16="http://schemas.microsoft.com/office/drawing/2014/main" id="{883E85E6-D6A9-F51D-2B7D-BF790EDFCDA2}"/>
              </a:ext>
            </a:extLst>
          </p:cNvPr>
          <p:cNvSpPr>
            <a:spLocks noGrp="1"/>
          </p:cNvSpPr>
          <p:nvPr>
            <p:ph type="sldNum" sz="quarter" idx="10"/>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33</a:t>
            </a:fld>
            <a:endParaRPr lang="en-US" dirty="0"/>
          </a:p>
        </p:txBody>
      </p:sp>
      <p:pic>
        <p:nvPicPr>
          <p:cNvPr id="4" name="1 - picture" descr="People in meeting room">
            <a:extLst>
              <a:ext uri="{FF2B5EF4-FFF2-40B4-BE49-F238E27FC236}">
                <a16:creationId xmlns:a16="http://schemas.microsoft.com/office/drawing/2014/main" id="{100C9F16-DCA8-0C62-FDB6-7EDE85083EBE}"/>
              </a:ext>
              <a:ext uri="{C183D7F6-B498-43B3-948B-1728B52AA6E4}">
                <adec:decorative xmlns:adec="http://schemas.microsoft.com/office/drawing/2017/decorative" val="0"/>
              </a:ext>
            </a:extLst>
          </p:cNvPr>
          <p:cNvPicPr>
            <a:picLocks noGrp="1"/>
          </p:cNvPicPr>
          <p:nvPr>
            <p:ph type="pic" sz="quarter" idx="15"/>
          </p:nvPr>
        </p:nvPicPr>
        <p:blipFill>
          <a:blip r:embed="rId2" cstate="screen">
            <a:extLst>
              <a:ext uri="{28A0092B-C50C-407E-A947-70E740481C1C}">
                <a14:useLocalDpi xmlns:a14="http://schemas.microsoft.com/office/drawing/2010/main"/>
              </a:ext>
            </a:extLst>
          </a:blip>
          <a:stretch/>
        </p:blipFill>
        <p:spPr>
          <a:xfrm>
            <a:off x="6007100" y="0"/>
            <a:ext cx="4371975" cy="6858000"/>
          </a:xfrm>
          <a:prstGeom prst="round2SameRect">
            <a:avLst>
              <a:gd name="adj1" fmla="val 7085"/>
              <a:gd name="adj2" fmla="val 0"/>
            </a:avLst>
          </a:prstGeom>
          <a:noFill/>
        </p:spPr>
      </p:pic>
    </p:spTree>
    <p:extLst>
      <p:ext uri="{BB962C8B-B14F-4D97-AF65-F5344CB8AC3E}">
        <p14:creationId xmlns:p14="http://schemas.microsoft.com/office/powerpoint/2010/main" val="2942569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71AA-7E40-B4DA-4E24-55B12C6DFBE1}"/>
            </a:ext>
          </a:extLst>
        </p:cNvPr>
        <p:cNvGrpSpPr/>
        <p:nvPr/>
      </p:nvGrpSpPr>
      <p:grpSpPr>
        <a:xfrm>
          <a:off x="0" y="0"/>
          <a:ext cx="0" cy="0"/>
          <a:chOff x="0" y="0"/>
          <a:chExt cx="0" cy="0"/>
        </a:xfrm>
      </p:grpSpPr>
      <p:sp>
        <p:nvSpPr>
          <p:cNvPr id="8" name="Title">
            <a:extLst>
              <a:ext uri="{FF2B5EF4-FFF2-40B4-BE49-F238E27FC236}">
                <a16:creationId xmlns:a16="http://schemas.microsoft.com/office/drawing/2014/main" id="{CEDCBC5F-5F54-18B2-248F-1C704B4AFF7B}"/>
              </a:ext>
            </a:extLst>
          </p:cNvPr>
          <p:cNvSpPr>
            <a:spLocks noGrp="1"/>
          </p:cNvSpPr>
          <p:nvPr>
            <p:ph type="title"/>
          </p:nvPr>
        </p:nvSpPr>
        <p:spPr>
          <a:prstGeom prst="rect">
            <a:avLst/>
          </a:prstGeom>
          <a:noFill/>
          <a:ln>
            <a:noFill/>
            <a:prstDash/>
          </a:ln>
          <a:effectLst/>
        </p:spPr>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91440" marR="0" lvl="0" indent="0" algn="l" defTabSz="914400" rtl="0" eaLnBrk="1" fontAlgn="auto" latinLnBrk="0" hangingPunct="1">
              <a:lnSpc>
                <a:spcPct val="110000"/>
              </a:lnSpc>
              <a:spcBef>
                <a:spcPts val="100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Represent Your Role</a:t>
            </a:r>
          </a:p>
        </p:txBody>
      </p:sp>
      <p:sp>
        <p:nvSpPr>
          <p:cNvPr id="9" name="subhead">
            <a:extLst>
              <a:ext uri="{FF2B5EF4-FFF2-40B4-BE49-F238E27FC236}">
                <a16:creationId xmlns:a16="http://schemas.microsoft.com/office/drawing/2014/main" id="{4E95CE70-99B9-C3CB-6443-EA5A0D8171C2}"/>
              </a:ext>
            </a:extLst>
          </p:cNvPr>
          <p:cNvSpPr>
            <a:spLocks noGrp="1"/>
          </p:cNvSpPr>
          <p:nvPr>
            <p:ph type="body" sz="quarter" idx="11"/>
          </p:nvPr>
        </p:nvSpPr>
        <p:spPr>
          <a:xfrm>
            <a:off x="350062" y="1058289"/>
            <a:ext cx="7061391" cy="722313"/>
          </a:xfrm>
          <a:prstGeom prst="rect">
            <a:avLst/>
          </a:prstGeom>
        </p:spPr>
        <p:txBody>
          <a:bodyPr/>
          <a:lstStyle/>
          <a:p>
            <a:r>
              <a:rPr lang="en-US" sz="1600" b="1" dirty="0">
                <a:solidFill>
                  <a:schemeClr val="tx2"/>
                </a:solidFill>
                <a:latin typeface="Arial" panose="020B0604020202020204" pitchFamily="34" charset="0"/>
                <a:cs typeface="Arial" panose="020B0604020202020204" pitchFamily="34" charset="0"/>
              </a:rPr>
              <a:t>Based on your number, you’ll play the role of a representative from the following vendor in an imaginary vendor summit – this is collaborative, so you can ask for help from your tablemates if you need it.</a:t>
            </a:r>
          </a:p>
        </p:txBody>
      </p:sp>
      <p:sp>
        <p:nvSpPr>
          <p:cNvPr id="3" name="Column 1">
            <a:extLst>
              <a:ext uri="{FF2B5EF4-FFF2-40B4-BE49-F238E27FC236}">
                <a16:creationId xmlns:a16="http://schemas.microsoft.com/office/drawing/2014/main" id="{54D9E084-106C-660E-9C48-0C3636275637}"/>
              </a:ext>
            </a:extLst>
          </p:cNvPr>
          <p:cNvSpPr>
            <a:spLocks noGrp="1"/>
          </p:cNvSpPr>
          <p:nvPr>
            <p:ph idx="1"/>
          </p:nvPr>
        </p:nvSpPr>
        <p:spPr>
          <a:xfrm>
            <a:off x="355711" y="2229960"/>
            <a:ext cx="3187222" cy="3189742"/>
          </a:xfrm>
          <a:prstGeom prst="rect">
            <a:avLst/>
          </a:prstGeom>
        </p:spPr>
        <p:txBody>
          <a:bodyPr>
            <a:noAutofit/>
          </a:bodyPr>
          <a:lstStyle/>
          <a:p>
            <a:pPr marL="342900" marR="0" lvl="0" indent="-342900" algn="l" defTabSz="914400" rtl="0" eaLnBrk="1" fontAlgn="auto" latinLnBrk="0" hangingPunct="1">
              <a:lnSpc>
                <a:spcPct val="110000"/>
              </a:lnSpc>
              <a:spcBef>
                <a:spcPts val="0"/>
              </a:spcBef>
              <a:spcAft>
                <a:spcPts val="1000"/>
              </a:spcAft>
              <a:buClr>
                <a:srgbClr val="004EA7"/>
              </a:buClr>
              <a:buSzTx/>
              <a:buFont typeface="+mj-lt"/>
              <a:buAutoNum type="arabicPeriod"/>
              <a:tabLst/>
              <a:defRPr/>
            </a:pPr>
            <a:r>
              <a:rPr lang="en-US" sz="2000" b="1" dirty="0"/>
              <a:t>Vision insurance</a:t>
            </a:r>
            <a:endPar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10000"/>
              </a:lnSpc>
              <a:spcBef>
                <a:spcPts val="0"/>
              </a:spcBef>
              <a:spcAft>
                <a:spcPts val="1000"/>
              </a:spcAft>
              <a:buClr>
                <a:srgbClr val="004EA7"/>
              </a:buClr>
              <a:buSzTx/>
              <a:buFont typeface="+mj-lt"/>
              <a:buAutoNum type="arabicPeriod"/>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Life insurance</a:t>
            </a:r>
          </a:p>
          <a:p>
            <a:pPr marL="342900" marR="0" lvl="0" indent="-342900" algn="l" defTabSz="914400" rtl="0" eaLnBrk="1" fontAlgn="auto" latinLnBrk="0" hangingPunct="1">
              <a:lnSpc>
                <a:spcPct val="110000"/>
              </a:lnSpc>
              <a:spcBef>
                <a:spcPts val="0"/>
              </a:spcBef>
              <a:spcAft>
                <a:spcPts val="1000"/>
              </a:spcAft>
              <a:buClr>
                <a:srgbClr val="004EA7"/>
              </a:buClr>
              <a:buSzTx/>
              <a:buFont typeface="+mj-lt"/>
              <a:buAutoNum type="arabicPeriod"/>
              <a:tabLst/>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Health insurance</a:t>
            </a:r>
          </a:p>
          <a:p>
            <a:pPr marL="342900" indent="-342900">
              <a:spcBef>
                <a:spcPts val="0"/>
              </a:spcBef>
              <a:spcAft>
                <a:spcPts val="1000"/>
              </a:spcAft>
              <a:buClr>
                <a:srgbClr val="004EA7"/>
              </a:buClr>
              <a:buFont typeface="+mj-lt"/>
              <a:buAutoNum type="arabicPeriod"/>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Disability insurance</a:t>
            </a:r>
          </a:p>
          <a:p>
            <a:pPr marL="342900" indent="-342900">
              <a:spcBef>
                <a:spcPts val="0"/>
              </a:spcBef>
              <a:spcAft>
                <a:spcPts val="1000"/>
              </a:spcAft>
              <a:buClr>
                <a:srgbClr val="004EA7"/>
              </a:buClr>
              <a:buFont typeface="+mj-lt"/>
              <a:buAutoNum type="arabicPeriod"/>
              <a:defRPr/>
            </a:pPr>
            <a:r>
              <a:rPr kumimoji="0" lang="en-US"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EAP</a:t>
            </a:r>
          </a:p>
          <a:p>
            <a:pPr marL="342900" marR="0" lvl="0" indent="-342900" algn="l" defTabSz="914400" rtl="0" eaLnBrk="1" fontAlgn="auto" latinLnBrk="0" hangingPunct="1">
              <a:lnSpc>
                <a:spcPct val="110000"/>
              </a:lnSpc>
              <a:spcBef>
                <a:spcPts val="0"/>
              </a:spcBef>
              <a:spcAft>
                <a:spcPts val="1000"/>
              </a:spcAft>
              <a:buClr>
                <a:srgbClr val="004EA7"/>
              </a:buClr>
              <a:buSzTx/>
              <a:buFont typeface="+mj-lt"/>
              <a:buAutoNum type="arabicPeriod"/>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1 - picture" descr="People in meeting room">
            <a:extLst>
              <a:ext uri="{FF2B5EF4-FFF2-40B4-BE49-F238E27FC236}">
                <a16:creationId xmlns:a16="http://schemas.microsoft.com/office/drawing/2014/main" id="{978F3F1F-D686-C320-7E7E-28209D281828}"/>
              </a:ext>
              <a:ext uri="{C183D7F6-B498-43B3-948B-1728B52AA6E4}">
                <adec:decorative xmlns:adec="http://schemas.microsoft.com/office/drawing/2017/decorative" val="0"/>
              </a:ext>
            </a:extLst>
          </p:cNvPr>
          <p:cNvPicPr>
            <a:picLocks noGrp="1"/>
          </p:cNvPicPr>
          <p:nvPr>
            <p:ph type="pic" sz="quarter" idx="14"/>
          </p:nvPr>
        </p:nvPicPr>
        <p:blipFill>
          <a:blip r:embed="rId2" cstate="screen">
            <a:extLst>
              <a:ext uri="{28A0092B-C50C-407E-A947-70E740481C1C}">
                <a14:useLocalDpi xmlns:a14="http://schemas.microsoft.com/office/drawing/2010/main"/>
              </a:ext>
            </a:extLst>
          </a:blip>
          <a:srcRect t="21518" b="21518"/>
          <a:stretch/>
        </p:blipFill>
        <p:spPr>
          <a:prstGeom prst="round2SameRect">
            <a:avLst>
              <a:gd name="adj1" fmla="val 7085"/>
              <a:gd name="adj2" fmla="val 0"/>
            </a:avLst>
          </a:prstGeom>
        </p:spPr>
      </p:pic>
      <p:sp>
        <p:nvSpPr>
          <p:cNvPr id="5" name="Slide Number Placeholder 4">
            <a:extLst>
              <a:ext uri="{FF2B5EF4-FFF2-40B4-BE49-F238E27FC236}">
                <a16:creationId xmlns:a16="http://schemas.microsoft.com/office/drawing/2014/main" id="{A8413D5D-E384-8D52-93F9-6358BC604B05}"/>
              </a:ext>
            </a:extLst>
          </p:cNvPr>
          <p:cNvSpPr>
            <a:spLocks noGrp="1"/>
          </p:cNvSpPr>
          <p:nvPr>
            <p:ph type="sldNum" sz="quarter" idx="12"/>
          </p:nvPr>
        </p:nvSpPr>
        <p:spPr/>
        <p:txBody>
          <a:bodyPr/>
          <a:lstStyle/>
          <a:p>
            <a:pPr>
              <a:defRPr/>
            </a:pPr>
            <a:fld id="{73EF3F73-D8BE-1D4F-8F0C-03C5EC803F68}" type="slidenum">
              <a:rPr lang="en-US" smtClean="0"/>
              <a:pPr>
                <a:defRPr/>
              </a:pPr>
              <a:t>34</a:t>
            </a:fld>
            <a:endParaRPr lang="en-US" dirty="0"/>
          </a:p>
        </p:txBody>
      </p:sp>
      <p:sp>
        <p:nvSpPr>
          <p:cNvPr id="2" name="Column 1">
            <a:extLst>
              <a:ext uri="{FF2B5EF4-FFF2-40B4-BE49-F238E27FC236}">
                <a16:creationId xmlns:a16="http://schemas.microsoft.com/office/drawing/2014/main" id="{44538E31-AA9B-53EA-AB26-649FE057C945}"/>
              </a:ext>
            </a:extLst>
          </p:cNvPr>
          <p:cNvSpPr txBox="1">
            <a:spLocks/>
          </p:cNvSpPr>
          <p:nvPr/>
        </p:nvSpPr>
        <p:spPr>
          <a:xfrm>
            <a:off x="3999635" y="2229960"/>
            <a:ext cx="3740150" cy="3475934"/>
          </a:xfrm>
          <a:prstGeom prst="rect">
            <a:avLst/>
          </a:prstGeom>
        </p:spPr>
        <p:txBody>
          <a:bodyPr>
            <a:noAutofit/>
          </a:bodyPr>
          <a:lstStyle>
            <a:lvl1pPr marL="228600" indent="-137160" algn="l" defTabSz="914400" rtl="0" eaLnBrk="1" latinLnBrk="0" hangingPunct="1">
              <a:lnSpc>
                <a:spcPct val="11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ct val="110000"/>
              </a:lnSpc>
              <a:spcBef>
                <a:spcPts val="500"/>
              </a:spcBef>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ct val="11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13716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1000"/>
              </a:spcAft>
              <a:buClr>
                <a:srgbClr val="004EA7"/>
              </a:buClr>
              <a:buFont typeface="+mj-lt"/>
              <a:buAutoNum type="arabicPeriod" startAt="6"/>
              <a:defRPr/>
            </a:pPr>
            <a:r>
              <a:rPr lang="en-US" sz="2000" b="1" dirty="0"/>
              <a:t>Pharmacy benefits management</a:t>
            </a:r>
          </a:p>
          <a:p>
            <a:pPr marL="457200" indent="-457200">
              <a:spcBef>
                <a:spcPts val="0"/>
              </a:spcBef>
              <a:spcAft>
                <a:spcPts val="1000"/>
              </a:spcAft>
              <a:buClr>
                <a:srgbClr val="004EA7"/>
              </a:buClr>
              <a:buFont typeface="+mj-lt"/>
              <a:buAutoNum type="arabicPeriod" startAt="6"/>
              <a:defRPr/>
            </a:pPr>
            <a:r>
              <a:rPr lang="en-US" sz="2000" b="1" dirty="0"/>
              <a:t>Dental insurance</a:t>
            </a:r>
          </a:p>
          <a:p>
            <a:pPr marL="457200" indent="-457200">
              <a:spcBef>
                <a:spcPts val="0"/>
              </a:spcBef>
              <a:spcAft>
                <a:spcPts val="1000"/>
              </a:spcAft>
              <a:buClr>
                <a:srgbClr val="004EA7"/>
              </a:buClr>
              <a:buFont typeface="+mj-lt"/>
              <a:buAutoNum type="arabicPeriod" startAt="6"/>
              <a:defRPr/>
            </a:pPr>
            <a:r>
              <a:rPr lang="en-US" sz="2000" b="1" dirty="0"/>
              <a:t>Workers’ compensation</a:t>
            </a:r>
          </a:p>
          <a:p>
            <a:pPr marL="457200" indent="-457200">
              <a:spcBef>
                <a:spcPts val="0"/>
              </a:spcBef>
              <a:spcAft>
                <a:spcPts val="1000"/>
              </a:spcAft>
              <a:buClr>
                <a:srgbClr val="004EA7"/>
              </a:buClr>
              <a:buFont typeface="+mj-lt"/>
              <a:buAutoNum type="arabicPeriod" startAt="6"/>
              <a:defRPr/>
            </a:pPr>
            <a:r>
              <a:rPr lang="en-US" sz="2000" b="1" dirty="0"/>
              <a:t>Accident insurance</a:t>
            </a:r>
          </a:p>
          <a:p>
            <a:pPr marL="457200" indent="-457200">
              <a:spcBef>
                <a:spcPts val="0"/>
              </a:spcBef>
              <a:spcAft>
                <a:spcPts val="1000"/>
              </a:spcAft>
              <a:buClr>
                <a:srgbClr val="004EA7"/>
              </a:buClr>
              <a:buFont typeface="+mj-lt"/>
              <a:buAutoNum type="arabicPeriod" startAt="6"/>
              <a:defRPr/>
            </a:pPr>
            <a:r>
              <a:rPr lang="en-US" sz="2000" b="1" dirty="0"/>
              <a:t>Healthcare navigation</a:t>
            </a:r>
          </a:p>
          <a:p>
            <a:pPr marL="342900" indent="-342900">
              <a:spcBef>
                <a:spcPts val="0"/>
              </a:spcBef>
              <a:spcAft>
                <a:spcPts val="1000"/>
              </a:spcAft>
              <a:buClr>
                <a:srgbClr val="004EA7"/>
              </a:buClr>
              <a:buFont typeface="+mj-lt"/>
              <a:buAutoNum type="arabicPeriod" startAt="5"/>
              <a:defRPr/>
            </a:pPr>
            <a:endParaRPr lang="en-US" b="1" dirty="0">
              <a:solidFill>
                <a:prstClr val="black"/>
              </a:solidFill>
            </a:endParaRPr>
          </a:p>
        </p:txBody>
      </p:sp>
    </p:spTree>
    <p:extLst>
      <p:ext uri="{BB962C8B-B14F-4D97-AF65-F5344CB8AC3E}">
        <p14:creationId xmlns:p14="http://schemas.microsoft.com/office/powerpoint/2010/main" val="3919300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79465-4EB9-7D89-B5B2-7EF068ACC8F7}"/>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A6B0DF94-9EF5-FA75-1F5B-1F376BBF09A0}"/>
              </a:ext>
            </a:extLst>
          </p:cNvPr>
          <p:cNvSpPr>
            <a:spLocks noGrp="1"/>
          </p:cNvSpPr>
          <p:nvPr>
            <p:ph type="title"/>
          </p:nvPr>
        </p:nvSpPr>
        <p:spPr/>
        <p:txBody>
          <a:bodyPr anchor="t" anchorCtr="0">
            <a:noAutofit/>
          </a:bodyPr>
          <a:lstStyle/>
          <a:p>
            <a:r>
              <a:rPr lang="en-US" sz="2800" b="1" dirty="0"/>
              <a:t>Hold Your Own Vendor Summit</a:t>
            </a:r>
          </a:p>
        </p:txBody>
      </p:sp>
      <p:sp>
        <p:nvSpPr>
          <p:cNvPr id="11" name="Subhead">
            <a:extLst>
              <a:ext uri="{FF2B5EF4-FFF2-40B4-BE49-F238E27FC236}">
                <a16:creationId xmlns:a16="http://schemas.microsoft.com/office/drawing/2014/main" id="{53C49445-B3BA-0C41-79E5-E335750DCC67}"/>
              </a:ext>
            </a:extLst>
          </p:cNvPr>
          <p:cNvSpPr>
            <a:spLocks noGrp="1"/>
          </p:cNvSpPr>
          <p:nvPr>
            <p:ph type="body" sz="quarter" idx="11"/>
          </p:nvPr>
        </p:nvSpPr>
        <p:spPr/>
        <p:txBody>
          <a:bodyPr/>
          <a:lstStyle/>
          <a:p>
            <a:r>
              <a:rPr lang="en-US" sz="1600" dirty="0">
                <a:solidFill>
                  <a:schemeClr val="tx2"/>
                </a:solidFill>
              </a:rPr>
              <a:t>In your groups, discuss answers to the three questions below and develop a plan to integrate your various benefits to improve outcomes for your employer group customer.</a:t>
            </a:r>
          </a:p>
        </p:txBody>
      </p:sp>
      <p:sp>
        <p:nvSpPr>
          <p:cNvPr id="15" name="Content Placeholder 1">
            <a:extLst>
              <a:ext uri="{FF2B5EF4-FFF2-40B4-BE49-F238E27FC236}">
                <a16:creationId xmlns:a16="http://schemas.microsoft.com/office/drawing/2014/main" id="{1AFFBE63-826B-54EF-DFBC-5A4DCE61E4EC}"/>
              </a:ext>
            </a:extLst>
          </p:cNvPr>
          <p:cNvSpPr>
            <a:spLocks noGrp="1"/>
          </p:cNvSpPr>
          <p:nvPr>
            <p:ph idx="1"/>
          </p:nvPr>
        </p:nvSpPr>
        <p:spPr>
          <a:xfrm>
            <a:off x="768096" y="3429000"/>
            <a:ext cx="2816352" cy="1579829"/>
          </a:xfrm>
        </p:spPr>
        <p:txBody>
          <a:bodyPr/>
          <a:lstStyle/>
          <a:p>
            <a:pPr marL="91440" indent="0" algn="ctr">
              <a:lnSpc>
                <a:spcPct val="110000"/>
              </a:lnSpc>
              <a:spcAft>
                <a:spcPts val="1000"/>
              </a:spcAft>
              <a:buNone/>
            </a:pPr>
            <a:r>
              <a:rPr lang="en-US" sz="4000" b="1" dirty="0">
                <a:latin typeface="Arial" panose="020B0604020202020204" pitchFamily="34" charset="0"/>
                <a:cs typeface="Arial" panose="020B0604020202020204" pitchFamily="34" charset="0"/>
              </a:rPr>
              <a:t>How can you help?</a:t>
            </a:r>
            <a:endParaRPr lang="en-US" sz="4000" dirty="0"/>
          </a:p>
          <a:p>
            <a:endParaRPr lang="en-US" dirty="0"/>
          </a:p>
        </p:txBody>
      </p:sp>
      <p:sp>
        <p:nvSpPr>
          <p:cNvPr id="16" name="Content Placeholder 2">
            <a:extLst>
              <a:ext uri="{FF2B5EF4-FFF2-40B4-BE49-F238E27FC236}">
                <a16:creationId xmlns:a16="http://schemas.microsoft.com/office/drawing/2014/main" id="{5AB01346-A760-E38D-9495-838370211E86}"/>
              </a:ext>
            </a:extLst>
          </p:cNvPr>
          <p:cNvSpPr>
            <a:spLocks noGrp="1"/>
          </p:cNvSpPr>
          <p:nvPr>
            <p:ph idx="10"/>
          </p:nvPr>
        </p:nvSpPr>
        <p:spPr>
          <a:xfrm>
            <a:off x="3884808" y="3288967"/>
            <a:ext cx="4040172" cy="2311423"/>
          </a:xfrm>
        </p:spPr>
        <p:txBody>
          <a:bodyPr/>
          <a:lstStyle/>
          <a:p>
            <a:pPr marL="91440" indent="0" algn="ctr">
              <a:lnSpc>
                <a:spcPct val="110000"/>
              </a:lnSpc>
              <a:spcAft>
                <a:spcPts val="1000"/>
              </a:spcAft>
              <a:buNone/>
            </a:pPr>
            <a:r>
              <a:rPr lang="en-US" sz="4000" b="1" dirty="0">
                <a:latin typeface="Arial" panose="020B0604020202020204" pitchFamily="34" charset="0"/>
                <a:cs typeface="Arial" panose="020B0604020202020204" pitchFamily="34" charset="0"/>
              </a:rPr>
              <a:t>What do you need from other vendors?</a:t>
            </a:r>
          </a:p>
        </p:txBody>
      </p:sp>
      <p:sp>
        <p:nvSpPr>
          <p:cNvPr id="17" name="Content Placeholder 3">
            <a:extLst>
              <a:ext uri="{FF2B5EF4-FFF2-40B4-BE49-F238E27FC236}">
                <a16:creationId xmlns:a16="http://schemas.microsoft.com/office/drawing/2014/main" id="{A88998CD-89AA-5B9B-8744-757B1A0601E7}"/>
              </a:ext>
            </a:extLst>
          </p:cNvPr>
          <p:cNvSpPr>
            <a:spLocks noGrp="1"/>
          </p:cNvSpPr>
          <p:nvPr>
            <p:ph idx="12"/>
          </p:nvPr>
        </p:nvSpPr>
        <p:spPr>
          <a:xfrm>
            <a:off x="8019840" y="3288967"/>
            <a:ext cx="3538379" cy="2311423"/>
          </a:xfrm>
        </p:spPr>
        <p:txBody>
          <a:bodyPr/>
          <a:lstStyle/>
          <a:p>
            <a:pPr marL="91440" indent="0" algn="ctr">
              <a:lnSpc>
                <a:spcPct val="110000"/>
              </a:lnSpc>
              <a:spcAft>
                <a:spcPts val="1000"/>
              </a:spcAft>
              <a:buNone/>
            </a:pPr>
            <a:r>
              <a:rPr lang="en-US" sz="4000" b="1" dirty="0">
                <a:latin typeface="Arial" panose="020B0604020202020204" pitchFamily="34" charset="0"/>
                <a:cs typeface="Arial" panose="020B0604020202020204" pitchFamily="34" charset="0"/>
              </a:rPr>
              <a:t>How will you measure success?</a:t>
            </a:r>
            <a:endParaRPr lang="en-US" sz="4000" dirty="0"/>
          </a:p>
          <a:p>
            <a:endParaRPr lang="en-US" dirty="0"/>
          </a:p>
        </p:txBody>
      </p:sp>
      <p:sp>
        <p:nvSpPr>
          <p:cNvPr id="14" name="Slide Number Placeholder 13">
            <a:extLst>
              <a:ext uri="{FF2B5EF4-FFF2-40B4-BE49-F238E27FC236}">
                <a16:creationId xmlns:a16="http://schemas.microsoft.com/office/drawing/2014/main" id="{D9A00508-6F53-D37C-5A1E-69ABEE62B994}"/>
              </a:ext>
            </a:extLst>
          </p:cNvPr>
          <p:cNvSpPr>
            <a:spLocks noGrp="1"/>
          </p:cNvSpPr>
          <p:nvPr>
            <p:ph type="sldNum" sz="quarter" idx="13"/>
          </p:nvPr>
        </p:nvSpPr>
        <p:spPr/>
        <p:txBody>
          <a:bodyPr/>
          <a:lstStyle/>
          <a:p>
            <a:pPr>
              <a:defRPr/>
            </a:pPr>
            <a:fld id="{73EF3F73-D8BE-1D4F-8F0C-03C5EC803F68}" type="slidenum">
              <a:rPr lang="en-US" smtClean="0"/>
              <a:pPr>
                <a:defRPr/>
              </a:pPr>
              <a:t>35</a:t>
            </a:fld>
            <a:endParaRPr lang="en-US" dirty="0"/>
          </a:p>
        </p:txBody>
      </p:sp>
      <p:pic>
        <p:nvPicPr>
          <p:cNvPr id="3" name="Graphic 2" descr="Presentation with pie chart with solid fill">
            <a:extLst>
              <a:ext uri="{FF2B5EF4-FFF2-40B4-BE49-F238E27FC236}">
                <a16:creationId xmlns:a16="http://schemas.microsoft.com/office/drawing/2014/main" id="{DD3A7000-787B-EA9E-5003-37B35CFF1F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59108" y="2069147"/>
            <a:ext cx="1187122" cy="1187122"/>
          </a:xfrm>
          <a:prstGeom prst="rect">
            <a:avLst/>
          </a:prstGeom>
        </p:spPr>
      </p:pic>
      <p:pic>
        <p:nvPicPr>
          <p:cNvPr id="5" name="Graphic 4" descr="Questions with solid fill">
            <a:extLst>
              <a:ext uri="{FF2B5EF4-FFF2-40B4-BE49-F238E27FC236}">
                <a16:creationId xmlns:a16="http://schemas.microsoft.com/office/drawing/2014/main" id="{F83954DA-2844-FE8B-6628-5EA8F9F35C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77958" y="2069147"/>
            <a:ext cx="1187122" cy="1187122"/>
          </a:xfrm>
          <a:prstGeom prst="rect">
            <a:avLst/>
          </a:prstGeom>
        </p:spPr>
      </p:pic>
      <p:pic>
        <p:nvPicPr>
          <p:cNvPr id="13" name="Graphic 12" descr="Group brainstorm with solid fill">
            <a:extLst>
              <a:ext uri="{FF2B5EF4-FFF2-40B4-BE49-F238E27FC236}">
                <a16:creationId xmlns:a16="http://schemas.microsoft.com/office/drawing/2014/main" id="{51529717-C48A-0ED5-A16F-24547B9AF2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7407" y="2069147"/>
            <a:ext cx="1187122" cy="1187122"/>
          </a:xfrm>
          <a:prstGeom prst="rect">
            <a:avLst/>
          </a:prstGeom>
        </p:spPr>
      </p:pic>
      <p:cxnSp>
        <p:nvCxnSpPr>
          <p:cNvPr id="18" name="Straight Connector 17">
            <a:extLst>
              <a:ext uri="{FF2B5EF4-FFF2-40B4-BE49-F238E27FC236}">
                <a16:creationId xmlns:a16="http://schemas.microsoft.com/office/drawing/2014/main" id="{79817B74-F73F-AF60-E759-13D9D81183A5}"/>
              </a:ext>
            </a:extLst>
          </p:cNvPr>
          <p:cNvCxnSpPr>
            <a:cxnSpLocks/>
          </p:cNvCxnSpPr>
          <p:nvPr/>
        </p:nvCxnSpPr>
        <p:spPr>
          <a:xfrm>
            <a:off x="3789948" y="2905316"/>
            <a:ext cx="0" cy="269507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807289-FEE2-5F19-8E53-D7D9B86F4E77}"/>
              </a:ext>
            </a:extLst>
          </p:cNvPr>
          <p:cNvCxnSpPr>
            <a:cxnSpLocks/>
          </p:cNvCxnSpPr>
          <p:nvPr/>
        </p:nvCxnSpPr>
        <p:spPr>
          <a:xfrm>
            <a:off x="8075988" y="2905316"/>
            <a:ext cx="0" cy="269507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376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5D00B-EA8F-B711-840D-87C882E77B25}"/>
            </a:ext>
          </a:extLst>
        </p:cNvPr>
        <p:cNvGrpSpPr/>
        <p:nvPr/>
      </p:nvGrpSpPr>
      <p:grpSpPr>
        <a:xfrm>
          <a:off x="0" y="0"/>
          <a:ext cx="0" cy="0"/>
          <a:chOff x="0" y="0"/>
          <a:chExt cx="0" cy="0"/>
        </a:xfrm>
      </p:grpSpPr>
      <p:sp>
        <p:nvSpPr>
          <p:cNvPr id="4" name="Title">
            <a:extLst>
              <a:ext uri="{FF2B5EF4-FFF2-40B4-BE49-F238E27FC236}">
                <a16:creationId xmlns:a16="http://schemas.microsoft.com/office/drawing/2014/main" id="{BEE2BDDA-651D-699D-5A6A-C6B6C2D19E60}"/>
              </a:ext>
            </a:extLst>
          </p:cNvPr>
          <p:cNvSpPr>
            <a:spLocks noGrp="1"/>
          </p:cNvSpPr>
          <p:nvPr>
            <p:ph type="title"/>
          </p:nvPr>
        </p:nvSpPr>
        <p:spPr/>
        <p:txBody>
          <a:bodyPr anchor="ctr" anchorCtr="0">
            <a:noAutofit/>
          </a:bodyPr>
          <a:lstStyle/>
          <a:p>
            <a:r>
              <a:rPr lang="en-US" sz="5400" b="1" dirty="0"/>
              <a:t>Readout and Final Thoughts</a:t>
            </a:r>
          </a:p>
        </p:txBody>
      </p:sp>
      <p:sp>
        <p:nvSpPr>
          <p:cNvPr id="5" name="Slide Number Placeholder 4">
            <a:extLst>
              <a:ext uri="{FF2B5EF4-FFF2-40B4-BE49-F238E27FC236}">
                <a16:creationId xmlns:a16="http://schemas.microsoft.com/office/drawing/2014/main" id="{1340F7D3-2AA7-726B-03F0-80ED8F5C2CB4}"/>
              </a:ext>
            </a:extLst>
          </p:cNvPr>
          <p:cNvSpPr>
            <a:spLocks noGrp="1"/>
          </p:cNvSpPr>
          <p:nvPr>
            <p:ph type="sldNum" sz="quarter" idx="12"/>
          </p:nvPr>
        </p:nvSpPr>
        <p:spPr/>
        <p:txBody>
          <a:bodyPr/>
          <a:lstStyle/>
          <a:p>
            <a:pPr>
              <a:defRPr/>
            </a:pPr>
            <a:fld id="{73EF3F73-D8BE-1D4F-8F0C-03C5EC803F68}" type="slidenum">
              <a:rPr lang="en-US" smtClean="0"/>
              <a:pPr>
                <a:defRPr/>
              </a:pPr>
              <a:t>36</a:t>
            </a:fld>
            <a:endParaRPr lang="en-US" dirty="0"/>
          </a:p>
        </p:txBody>
      </p:sp>
    </p:spTree>
    <p:extLst>
      <p:ext uri="{BB962C8B-B14F-4D97-AF65-F5344CB8AC3E}">
        <p14:creationId xmlns:p14="http://schemas.microsoft.com/office/powerpoint/2010/main" val="1124603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D5880-9402-B279-8BD7-598F2AB778E7}"/>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85B566DC-4E86-01D2-9F9A-715F675B6596}"/>
              </a:ext>
            </a:extLst>
          </p:cNvPr>
          <p:cNvSpPr>
            <a:spLocks noGrp="1"/>
          </p:cNvSpPr>
          <p:nvPr>
            <p:ph type="title"/>
          </p:nvPr>
        </p:nvSpPr>
        <p:spPr/>
        <p:txBody>
          <a:bodyPr anchor="t" anchorCtr="0">
            <a:noAutofit/>
          </a:bodyPr>
          <a:lstStyle/>
          <a:p>
            <a:r>
              <a:rPr lang="en-US" sz="2800" b="1" dirty="0"/>
              <a:t>A Few Caveats</a:t>
            </a:r>
          </a:p>
        </p:txBody>
      </p:sp>
      <p:sp>
        <p:nvSpPr>
          <p:cNvPr id="11" name="Subhead">
            <a:extLst>
              <a:ext uri="{FF2B5EF4-FFF2-40B4-BE49-F238E27FC236}">
                <a16:creationId xmlns:a16="http://schemas.microsoft.com/office/drawing/2014/main" id="{04D02959-1E52-7485-EB7E-0E13B24311AD}"/>
              </a:ext>
            </a:extLst>
          </p:cNvPr>
          <p:cNvSpPr>
            <a:spLocks noGrp="1"/>
          </p:cNvSpPr>
          <p:nvPr>
            <p:ph type="body" sz="quarter" idx="11"/>
          </p:nvPr>
        </p:nvSpPr>
        <p:spPr/>
        <p:txBody>
          <a:bodyPr/>
          <a:lstStyle/>
          <a:p>
            <a:r>
              <a:rPr lang="en-US" sz="1600" dirty="0">
                <a:solidFill>
                  <a:schemeClr val="tx2"/>
                </a:solidFill>
              </a:rPr>
              <a:t>The real goal of this method is to make improvement in at least one area with at least one or two vendors and, in the process, to learn ways to improve integrating your benefits.</a:t>
            </a:r>
          </a:p>
        </p:txBody>
      </p:sp>
      <p:sp>
        <p:nvSpPr>
          <p:cNvPr id="15" name="Content Placeholder 1">
            <a:extLst>
              <a:ext uri="{FF2B5EF4-FFF2-40B4-BE49-F238E27FC236}">
                <a16:creationId xmlns:a16="http://schemas.microsoft.com/office/drawing/2014/main" id="{7BCC3CC1-4CE4-7381-4EED-1E399C7EAF28}"/>
              </a:ext>
            </a:extLst>
          </p:cNvPr>
          <p:cNvSpPr>
            <a:spLocks noGrp="1"/>
          </p:cNvSpPr>
          <p:nvPr>
            <p:ph idx="1"/>
          </p:nvPr>
        </p:nvSpPr>
        <p:spPr>
          <a:xfrm>
            <a:off x="350062" y="2357425"/>
            <a:ext cx="7384075" cy="3447288"/>
          </a:xfrm>
        </p:spPr>
        <p:txBody>
          <a:bodyPr/>
          <a:lstStyle/>
          <a:p>
            <a:pPr marL="434340" indent="-342900">
              <a:spcAft>
                <a:spcPts val="1000"/>
              </a:spcAft>
            </a:pPr>
            <a:r>
              <a:rPr lang="en-US" sz="2400" b="1" dirty="0">
                <a:latin typeface="Arial" panose="020B0604020202020204" pitchFamily="34" charset="0"/>
                <a:cs typeface="Arial" panose="020B0604020202020204" pitchFamily="34" charset="0"/>
              </a:rPr>
              <a:t>This can </a:t>
            </a:r>
            <a:r>
              <a:rPr lang="en-US" sz="2400" b="1" dirty="0"/>
              <a:t>be</a:t>
            </a:r>
            <a:r>
              <a:rPr lang="en-US" sz="2400" b="1" dirty="0">
                <a:latin typeface="Arial" panose="020B0604020202020204" pitchFamily="34" charset="0"/>
                <a:cs typeface="Arial" panose="020B0604020202020204" pitchFamily="34" charset="0"/>
              </a:rPr>
              <a:t> simple, but it’s not easy.</a:t>
            </a:r>
          </a:p>
          <a:p>
            <a:pPr marL="434340" indent="-342900">
              <a:spcAft>
                <a:spcPts val="1000"/>
              </a:spcAft>
            </a:pPr>
            <a:r>
              <a:rPr lang="en-US" sz="2400" b="1" dirty="0"/>
              <a:t>Remember that you’re the customer: </a:t>
            </a:r>
            <a:r>
              <a:rPr lang="en-US" sz="2400" dirty="0"/>
              <a:t>don’t fall into the trap of believing a vendor’s problems are </a:t>
            </a:r>
            <a:r>
              <a:rPr lang="en-US" sz="2400" u="sng" dirty="0"/>
              <a:t>your</a:t>
            </a:r>
            <a:r>
              <a:rPr lang="en-US" sz="2400" dirty="0"/>
              <a:t> problem.</a:t>
            </a:r>
          </a:p>
          <a:p>
            <a:pPr marL="434340" indent="-342900">
              <a:spcAft>
                <a:spcPts val="1000"/>
              </a:spcAft>
            </a:pPr>
            <a:r>
              <a:rPr lang="en-US" sz="2400" b="1" dirty="0"/>
              <a:t>Recognize that any progress is a success.</a:t>
            </a:r>
          </a:p>
          <a:p>
            <a:pPr marL="91440" indent="0">
              <a:lnSpc>
                <a:spcPct val="110000"/>
              </a:lnSpc>
              <a:spcAft>
                <a:spcPts val="1000"/>
              </a:spcAft>
              <a:buNone/>
            </a:pPr>
            <a:endParaRPr lang="en-US" sz="2400" dirty="0"/>
          </a:p>
          <a:p>
            <a:pPr marL="91440" indent="0">
              <a:lnSpc>
                <a:spcPct val="110000"/>
              </a:lnSpc>
              <a:spcAft>
                <a:spcPts val="1000"/>
              </a:spcAft>
              <a:buNone/>
            </a:pPr>
            <a:endParaRPr lang="en-US" sz="2400" dirty="0"/>
          </a:p>
          <a:p>
            <a:pPr marL="91440" indent="0">
              <a:lnSpc>
                <a:spcPct val="110000"/>
              </a:lnSpc>
              <a:spcAft>
                <a:spcPts val="1000"/>
              </a:spcAft>
              <a:buNone/>
            </a:pPr>
            <a:endParaRPr lang="en-US" sz="2400" dirty="0"/>
          </a:p>
        </p:txBody>
      </p:sp>
      <p:pic>
        <p:nvPicPr>
          <p:cNvPr id="5" name="Picture Placeholder 4" descr="A close up of colorful blocks&#10;&#10;AI-generated content may be incorrect.">
            <a:extLst>
              <a:ext uri="{FF2B5EF4-FFF2-40B4-BE49-F238E27FC236}">
                <a16:creationId xmlns:a16="http://schemas.microsoft.com/office/drawing/2014/main" id="{79E33DD8-9BCA-AFEE-3224-EBED9237CB6E}"/>
              </a:ext>
            </a:extLst>
          </p:cNvPr>
          <p:cNvPicPr>
            <a:picLocks noGrp="1" noChangeAspect="1"/>
          </p:cNvPicPr>
          <p:nvPr>
            <p:ph type="pic" sz="quarter" idx="14"/>
          </p:nvPr>
        </p:nvPicPr>
        <p:blipFill>
          <a:blip r:embed="rId3"/>
          <a:srcRect l="12690" r="12690"/>
          <a:stretch>
            <a:fillRect/>
          </a:stretch>
        </p:blipFill>
        <p:spPr/>
      </p:pic>
      <p:sp>
        <p:nvSpPr>
          <p:cNvPr id="14" name="Slide Number Placeholder 13">
            <a:extLst>
              <a:ext uri="{FF2B5EF4-FFF2-40B4-BE49-F238E27FC236}">
                <a16:creationId xmlns:a16="http://schemas.microsoft.com/office/drawing/2014/main" id="{C8AF8871-4E07-D98B-F991-AAACB8906622}"/>
              </a:ext>
            </a:extLst>
          </p:cNvPr>
          <p:cNvSpPr>
            <a:spLocks noGrp="1"/>
          </p:cNvSpPr>
          <p:nvPr>
            <p:ph type="sldNum" sz="quarter" idx="12"/>
          </p:nvPr>
        </p:nvSpPr>
        <p:spPr/>
        <p:txBody>
          <a:bodyPr/>
          <a:lstStyle/>
          <a:p>
            <a:pPr>
              <a:defRPr/>
            </a:pPr>
            <a:fld id="{73EF3F73-D8BE-1D4F-8F0C-03C5EC803F68}" type="slidenum">
              <a:rPr lang="en-US" smtClean="0"/>
              <a:pPr>
                <a:defRPr/>
              </a:pPr>
              <a:t>37</a:t>
            </a:fld>
            <a:endParaRPr lang="en-US" dirty="0"/>
          </a:p>
        </p:txBody>
      </p:sp>
    </p:spTree>
    <p:extLst>
      <p:ext uri="{BB962C8B-B14F-4D97-AF65-F5344CB8AC3E}">
        <p14:creationId xmlns:p14="http://schemas.microsoft.com/office/powerpoint/2010/main" val="2141285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DF23B-E144-3D4F-7E32-30CB14B9810C}"/>
            </a:ext>
          </a:extLst>
        </p:cNvPr>
        <p:cNvGrpSpPr/>
        <p:nvPr/>
      </p:nvGrpSpPr>
      <p:grpSpPr>
        <a:xfrm>
          <a:off x="0" y="0"/>
          <a:ext cx="0" cy="0"/>
          <a:chOff x="0" y="0"/>
          <a:chExt cx="0" cy="0"/>
        </a:xfrm>
      </p:grpSpPr>
      <p:sp>
        <p:nvSpPr>
          <p:cNvPr id="6" name="Headline">
            <a:extLst>
              <a:ext uri="{FF2B5EF4-FFF2-40B4-BE49-F238E27FC236}">
                <a16:creationId xmlns:a16="http://schemas.microsoft.com/office/drawing/2014/main" id="{67E3FBC2-8128-48A1-1AC2-CFBF4469B68E}"/>
              </a:ext>
            </a:extLst>
          </p:cNvPr>
          <p:cNvSpPr>
            <a:spLocks noGrp="1"/>
          </p:cNvSpPr>
          <p:nvPr>
            <p:ph type="title"/>
          </p:nvPr>
        </p:nvSpPr>
        <p:spPr/>
        <p:txBody>
          <a:bodyPr anchor="t" anchorCtr="0">
            <a:noAutofit/>
          </a:bodyPr>
          <a:lstStyle/>
          <a:p>
            <a:r>
              <a:rPr lang="en-US" sz="2800" b="1" dirty="0"/>
              <a:t>And One Suggestion</a:t>
            </a:r>
          </a:p>
        </p:txBody>
      </p:sp>
      <p:sp>
        <p:nvSpPr>
          <p:cNvPr id="11" name="Subhead">
            <a:extLst>
              <a:ext uri="{FF2B5EF4-FFF2-40B4-BE49-F238E27FC236}">
                <a16:creationId xmlns:a16="http://schemas.microsoft.com/office/drawing/2014/main" id="{602EAF3B-5989-DF08-4449-C0603140D90F}"/>
              </a:ext>
            </a:extLst>
          </p:cNvPr>
          <p:cNvSpPr>
            <a:spLocks noGrp="1"/>
          </p:cNvSpPr>
          <p:nvPr>
            <p:ph type="body" sz="quarter" idx="11"/>
          </p:nvPr>
        </p:nvSpPr>
        <p:spPr/>
        <p:txBody>
          <a:bodyPr/>
          <a:lstStyle/>
          <a:p>
            <a:r>
              <a:rPr lang="en-US" sz="1600" dirty="0">
                <a:solidFill>
                  <a:schemeClr val="tx2"/>
                </a:solidFill>
              </a:rPr>
              <a:t>The real goal of this method is to make improvement in at least one area with at least one or two vendors and, in the process, to learn ways to do better at integrating your benefits.</a:t>
            </a:r>
          </a:p>
        </p:txBody>
      </p:sp>
      <p:sp>
        <p:nvSpPr>
          <p:cNvPr id="15" name="Content Placeholder 1">
            <a:extLst>
              <a:ext uri="{FF2B5EF4-FFF2-40B4-BE49-F238E27FC236}">
                <a16:creationId xmlns:a16="http://schemas.microsoft.com/office/drawing/2014/main" id="{05474115-1555-01DA-5E24-1C10B8B57F22}"/>
              </a:ext>
            </a:extLst>
          </p:cNvPr>
          <p:cNvSpPr>
            <a:spLocks noGrp="1"/>
          </p:cNvSpPr>
          <p:nvPr>
            <p:ph idx="1"/>
          </p:nvPr>
        </p:nvSpPr>
        <p:spPr>
          <a:xfrm>
            <a:off x="350062" y="2357425"/>
            <a:ext cx="7384075" cy="3447288"/>
          </a:xfrm>
        </p:spPr>
        <p:txBody>
          <a:bodyPr/>
          <a:lstStyle/>
          <a:p>
            <a:pPr marL="434340" indent="-342900">
              <a:spcAft>
                <a:spcPts val="1000"/>
              </a:spcAft>
            </a:pPr>
            <a:r>
              <a:rPr lang="en-US" sz="2400" b="1" dirty="0">
                <a:latin typeface="Arial" panose="020B0604020202020204" pitchFamily="34" charset="0"/>
                <a:cs typeface="Arial" panose="020B0604020202020204" pitchFamily="34" charset="0"/>
              </a:rPr>
              <a:t>Consider adding an item related to collaboration with other vendors to your RFI, RFP, and finalist questionnaires.</a:t>
            </a:r>
          </a:p>
          <a:p>
            <a:pPr marL="91440" indent="0">
              <a:lnSpc>
                <a:spcPct val="110000"/>
              </a:lnSpc>
              <a:spcAft>
                <a:spcPts val="1000"/>
              </a:spcAft>
              <a:buNone/>
            </a:pPr>
            <a:endParaRPr lang="en-US" sz="2400" dirty="0"/>
          </a:p>
          <a:p>
            <a:pPr marL="91440" indent="0">
              <a:lnSpc>
                <a:spcPct val="110000"/>
              </a:lnSpc>
              <a:spcAft>
                <a:spcPts val="1000"/>
              </a:spcAft>
              <a:buNone/>
            </a:pPr>
            <a:endParaRPr lang="en-US" sz="2400" dirty="0"/>
          </a:p>
          <a:p>
            <a:pPr marL="91440" indent="0">
              <a:lnSpc>
                <a:spcPct val="110000"/>
              </a:lnSpc>
              <a:spcAft>
                <a:spcPts val="1000"/>
              </a:spcAft>
              <a:buNone/>
            </a:pPr>
            <a:endParaRPr lang="en-US" sz="2400" dirty="0"/>
          </a:p>
        </p:txBody>
      </p:sp>
      <p:pic>
        <p:nvPicPr>
          <p:cNvPr id="5" name="Picture Placeholder 4">
            <a:extLst>
              <a:ext uri="{FF2B5EF4-FFF2-40B4-BE49-F238E27FC236}">
                <a16:creationId xmlns:a16="http://schemas.microsoft.com/office/drawing/2014/main" id="{F4144969-9EAB-A8B5-8D5E-8CE0C64A636B}"/>
              </a:ext>
            </a:extLst>
          </p:cNvPr>
          <p:cNvPicPr>
            <a:picLocks noGrp="1" noChangeAspect="1"/>
          </p:cNvPicPr>
          <p:nvPr>
            <p:ph type="pic" sz="quarter" idx="14"/>
          </p:nvPr>
        </p:nvPicPr>
        <p:blipFill>
          <a:blip r:embed="rId3"/>
          <a:srcRect l="12684" r="12684"/>
          <a:stretch/>
        </p:blipFill>
        <p:spPr/>
      </p:pic>
      <p:sp>
        <p:nvSpPr>
          <p:cNvPr id="14" name="Slide Number Placeholder 13">
            <a:extLst>
              <a:ext uri="{FF2B5EF4-FFF2-40B4-BE49-F238E27FC236}">
                <a16:creationId xmlns:a16="http://schemas.microsoft.com/office/drawing/2014/main" id="{88169DE3-B518-CB4D-78A1-1E4B24EAE9ED}"/>
              </a:ext>
            </a:extLst>
          </p:cNvPr>
          <p:cNvSpPr>
            <a:spLocks noGrp="1"/>
          </p:cNvSpPr>
          <p:nvPr>
            <p:ph type="sldNum" sz="quarter" idx="12"/>
          </p:nvPr>
        </p:nvSpPr>
        <p:spPr/>
        <p:txBody>
          <a:bodyPr/>
          <a:lstStyle/>
          <a:p>
            <a:pPr>
              <a:defRPr/>
            </a:pPr>
            <a:fld id="{73EF3F73-D8BE-1D4F-8F0C-03C5EC803F68}" type="slidenum">
              <a:rPr lang="en-US" smtClean="0"/>
              <a:pPr>
                <a:defRPr/>
              </a:pPr>
              <a:t>38</a:t>
            </a:fld>
            <a:endParaRPr lang="en-US" dirty="0"/>
          </a:p>
        </p:txBody>
      </p:sp>
    </p:spTree>
    <p:extLst>
      <p:ext uri="{BB962C8B-B14F-4D97-AF65-F5344CB8AC3E}">
        <p14:creationId xmlns:p14="http://schemas.microsoft.com/office/powerpoint/2010/main" val="3287150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DDF21-4283-EA77-EECA-2537703E6D0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6B6999-F9D0-21FD-6282-A906A8128C5D}"/>
              </a:ext>
            </a:extLst>
          </p:cNvPr>
          <p:cNvSpPr>
            <a:spLocks noGrp="1"/>
          </p:cNvSpPr>
          <p:nvPr>
            <p:ph idx="1"/>
          </p:nvPr>
        </p:nvSpPr>
        <p:spPr>
          <a:xfrm>
            <a:off x="3719178" y="1365888"/>
            <a:ext cx="3514037" cy="3659520"/>
          </a:xfrm>
        </p:spPr>
        <p:txBody>
          <a:bodyPr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fontAlgn="base">
              <a:spcBef>
                <a:spcPct val="0"/>
              </a:spcBef>
              <a:spcAft>
                <a:spcPct val="0"/>
              </a:spcAft>
              <a:buNone/>
            </a:pPr>
            <a:r>
              <a:rPr lang="en-US" sz="3467" b="1" dirty="0">
                <a:solidFill>
                  <a:schemeClr val="tx2"/>
                </a:solidFill>
              </a:rPr>
              <a:t>Dan Jolivet</a:t>
            </a:r>
          </a:p>
          <a:p>
            <a:pPr indent="0" fontAlgn="base">
              <a:spcBef>
                <a:spcPct val="0"/>
              </a:spcBef>
              <a:spcAft>
                <a:spcPct val="0"/>
              </a:spcAft>
              <a:buNone/>
            </a:pPr>
            <a:r>
              <a:rPr lang="en-US" sz="3467" b="1" dirty="0">
                <a:solidFill>
                  <a:schemeClr val="tx2"/>
                </a:solidFill>
              </a:rPr>
              <a:t>PhD</a:t>
            </a:r>
          </a:p>
          <a:p>
            <a:pPr indent="0">
              <a:spcBef>
                <a:spcPts val="0"/>
              </a:spcBef>
              <a:spcAft>
                <a:spcPts val="1000"/>
              </a:spcAft>
              <a:buNone/>
            </a:pPr>
            <a:endParaRPr lang="en-US" sz="2533" b="1" dirty="0">
              <a:solidFill>
                <a:schemeClr val="tx2"/>
              </a:solidFill>
            </a:endParaRPr>
          </a:p>
          <a:p>
            <a:pPr indent="0">
              <a:spcBef>
                <a:spcPts val="0"/>
              </a:spcBef>
              <a:spcAft>
                <a:spcPts val="1000"/>
              </a:spcAft>
              <a:buNone/>
            </a:pPr>
            <a:r>
              <a:rPr lang="en-US" sz="2200" b="1" dirty="0">
                <a:solidFill>
                  <a:schemeClr val="tx2"/>
                </a:solidFill>
              </a:rPr>
              <a:t>Workplace Possibilities Practice Consultant</a:t>
            </a:r>
          </a:p>
          <a:p>
            <a:pPr indent="0">
              <a:spcBef>
                <a:spcPts val="0"/>
              </a:spcBef>
              <a:spcAft>
                <a:spcPts val="1000"/>
              </a:spcAft>
              <a:buNone/>
            </a:pPr>
            <a:r>
              <a:rPr lang="en-US" sz="1800" b="1" dirty="0">
                <a:solidFill>
                  <a:schemeClr val="tx2"/>
                </a:solidFill>
              </a:rPr>
              <a:t>Dan.Jolivet@standard.com</a:t>
            </a:r>
          </a:p>
        </p:txBody>
      </p:sp>
      <p:sp>
        <p:nvSpPr>
          <p:cNvPr id="6" name="Slide Number Placeholder 5">
            <a:extLst>
              <a:ext uri="{FF2B5EF4-FFF2-40B4-BE49-F238E27FC236}">
                <a16:creationId xmlns:a16="http://schemas.microsoft.com/office/drawing/2014/main" id="{6C346615-1397-E3F2-C883-CD33E636B1AF}"/>
              </a:ext>
            </a:extLst>
          </p:cNvPr>
          <p:cNvSpPr>
            <a:spLocks noGrp="1"/>
          </p:cNvSpPr>
          <p:nvPr>
            <p:ph type="sldNum" sz="quarter" idx="12"/>
          </p:nvPr>
        </p:nvSpPr>
        <p:spPr>
          <a:xfrm>
            <a:off x="310896" y="6377096"/>
            <a:ext cx="457200" cy="257176"/>
          </a:xfrm>
        </p:spPr>
        <p:txBody>
          <a:bodyPr anchor="b">
            <a:normAutofit/>
          </a:bodyPr>
          <a:lst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a:lstStyle>
          <a:p>
            <a:pPr>
              <a:lnSpc>
                <a:spcPct val="90000"/>
              </a:lnSpc>
              <a:spcAft>
                <a:spcPts val="800"/>
              </a:spcAft>
              <a:defRPr/>
            </a:pPr>
            <a:fld id="{73EF3F73-D8BE-1D4F-8F0C-03C5EC803F68}" type="slidenum">
              <a:rPr lang="en-US" sz="933">
                <a:solidFill>
                  <a:srgbClr val="505050"/>
                </a:solidFill>
              </a:rPr>
              <a:pPr>
                <a:lnSpc>
                  <a:spcPct val="90000"/>
                </a:lnSpc>
                <a:spcAft>
                  <a:spcPts val="800"/>
                </a:spcAft>
                <a:defRPr/>
              </a:pPr>
              <a:t>39</a:t>
            </a:fld>
            <a:endParaRPr lang="en-US" sz="933" dirty="0">
              <a:solidFill>
                <a:srgbClr val="505050"/>
              </a:solidFill>
            </a:endParaRPr>
          </a:p>
        </p:txBody>
      </p:sp>
      <p:sp>
        <p:nvSpPr>
          <p:cNvPr id="13" name="Title 12">
            <a:extLst>
              <a:ext uri="{FF2B5EF4-FFF2-40B4-BE49-F238E27FC236}">
                <a16:creationId xmlns:a16="http://schemas.microsoft.com/office/drawing/2014/main" id="{AAF98D24-8E0A-A003-16CD-A5584D638259}"/>
              </a:ext>
            </a:extLst>
          </p:cNvPr>
          <p:cNvSpPr>
            <a:spLocks noGrp="1"/>
          </p:cNvSpPr>
          <p:nvPr>
            <p:ph type="title"/>
          </p:nvPr>
        </p:nvSpPr>
        <p:spPr/>
        <p:txBody>
          <a:bodyPr/>
          <a:lstStyle/>
          <a:p>
            <a:r>
              <a:rPr lang="en-US" dirty="0"/>
              <a:t>Thank </a:t>
            </a:r>
            <a:br>
              <a:rPr lang="en-US" dirty="0"/>
            </a:br>
            <a:r>
              <a:rPr lang="en-US" dirty="0"/>
              <a:t>You</a:t>
            </a:r>
          </a:p>
        </p:txBody>
      </p:sp>
      <p:pic>
        <p:nvPicPr>
          <p:cNvPr id="2" name="Picture 1">
            <a:extLst>
              <a:ext uri="{FF2B5EF4-FFF2-40B4-BE49-F238E27FC236}">
                <a16:creationId xmlns:a16="http://schemas.microsoft.com/office/drawing/2014/main" id="{4A3F47EB-ACE9-0E26-6276-D138C8402775}"/>
              </a:ext>
            </a:extLst>
          </p:cNvPr>
          <p:cNvPicPr>
            <a:picLocks noChangeAspect="1"/>
          </p:cNvPicPr>
          <p:nvPr/>
        </p:nvPicPr>
        <p:blipFill>
          <a:blip r:embed="rId3"/>
          <a:stretch>
            <a:fillRect/>
          </a:stretch>
        </p:blipFill>
        <p:spPr>
          <a:xfrm>
            <a:off x="7043823" y="1365888"/>
            <a:ext cx="3136731" cy="3659520"/>
          </a:xfrm>
          <a:prstGeom prst="rect">
            <a:avLst/>
          </a:prstGeom>
        </p:spPr>
      </p:pic>
    </p:spTree>
    <p:extLst>
      <p:ext uri="{BB962C8B-B14F-4D97-AF65-F5344CB8AC3E}">
        <p14:creationId xmlns:p14="http://schemas.microsoft.com/office/powerpoint/2010/main" val="260574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0D090-7037-E426-AD36-1D44BD10E3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3FC33D1-6D96-7139-55DC-1E7F31FBE2C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64F543D-D0E2-0D8F-FEB3-6AB39EF7AB71}"/>
              </a:ext>
            </a:extLst>
          </p:cNvPr>
          <p:cNvSpPr>
            <a:spLocks noGrp="1"/>
          </p:cNvSpPr>
          <p:nvPr>
            <p:ph idx="1"/>
          </p:nvPr>
        </p:nvSpPr>
        <p:spPr/>
        <p:txBody>
          <a:bodyPr/>
          <a:lstStyle/>
          <a:p>
            <a:pPr>
              <a:lnSpc>
                <a:spcPct val="150000"/>
              </a:lnSpc>
              <a:spcBef>
                <a:spcPts val="0"/>
              </a:spcBef>
            </a:pPr>
            <a:r>
              <a:rPr lang="en-US" dirty="0"/>
              <a:t>When Benefits Aren’t Integrated</a:t>
            </a:r>
            <a:endParaRPr lang="en-US" dirty="0">
              <a:latin typeface="Arial" panose="020B0604020202020204" pitchFamily="34" charset="0"/>
              <a:cs typeface="Arial" panose="020B0604020202020204" pitchFamily="34" charset="0"/>
            </a:endParaRPr>
          </a:p>
          <a:p>
            <a:pPr>
              <a:lnSpc>
                <a:spcPct val="150000"/>
              </a:lnSpc>
              <a:spcBef>
                <a:spcPts val="0"/>
              </a:spcBef>
            </a:pPr>
            <a:r>
              <a:rPr lang="en-US" dirty="0">
                <a:latin typeface="Arial" panose="020B0604020202020204" pitchFamily="34" charset="0"/>
                <a:cs typeface="Arial" panose="020B0604020202020204" pitchFamily="34" charset="0"/>
              </a:rPr>
              <a:t>A 4-Step Process to Begin Integrating Benefits</a:t>
            </a:r>
          </a:p>
          <a:p>
            <a:pPr>
              <a:lnSpc>
                <a:spcPct val="150000"/>
              </a:lnSpc>
              <a:spcBef>
                <a:spcPts val="0"/>
              </a:spcBef>
            </a:pPr>
            <a:r>
              <a:rPr lang="en-US" dirty="0">
                <a:latin typeface="Arial" panose="020B0604020202020204" pitchFamily="34" charset="0"/>
                <a:cs typeface="Arial" panose="020B0604020202020204" pitchFamily="34" charset="0"/>
              </a:rPr>
              <a:t>Discussion: Breakout Groups</a:t>
            </a:r>
          </a:p>
          <a:p>
            <a:pPr>
              <a:lnSpc>
                <a:spcPct val="150000"/>
              </a:lnSpc>
              <a:spcBef>
                <a:spcPts val="0"/>
              </a:spcBef>
            </a:pPr>
            <a:r>
              <a:rPr lang="en-US" dirty="0">
                <a:latin typeface="Arial" panose="020B0604020202020204" pitchFamily="34" charset="0"/>
                <a:cs typeface="Arial" panose="020B0604020202020204" pitchFamily="34" charset="0"/>
              </a:rPr>
              <a:t>Readout and Final Thoughts</a:t>
            </a:r>
          </a:p>
        </p:txBody>
      </p:sp>
      <p:sp>
        <p:nvSpPr>
          <p:cNvPr id="7" name="Slide Number Placeholder 6">
            <a:extLst>
              <a:ext uri="{FF2B5EF4-FFF2-40B4-BE49-F238E27FC236}">
                <a16:creationId xmlns:a16="http://schemas.microsoft.com/office/drawing/2014/main" id="{04008577-921F-7305-3A3A-7A8BB02E77F5}"/>
              </a:ext>
            </a:extLst>
          </p:cNvPr>
          <p:cNvSpPr>
            <a:spLocks noGrp="1"/>
          </p:cNvSpPr>
          <p:nvPr>
            <p:ph type="sldNum" sz="quarter" idx="12"/>
          </p:nvPr>
        </p:nvSpPr>
        <p:spPr/>
        <p:txBody>
          <a:bodyPr/>
          <a:lstStyle/>
          <a:p>
            <a:pPr>
              <a:defRPr/>
            </a:pPr>
            <a:fld id="{73EF3F73-D8BE-1D4F-8F0C-03C5EC803F68}" type="slidenum">
              <a:rPr lang="en-US" smtClean="0"/>
              <a:pPr>
                <a:defRPr/>
              </a:pPr>
              <a:t>4</a:t>
            </a:fld>
            <a:endParaRPr lang="en-US" dirty="0"/>
          </a:p>
        </p:txBody>
      </p:sp>
    </p:spTree>
    <p:extLst>
      <p:ext uri="{BB962C8B-B14F-4D97-AF65-F5344CB8AC3E}">
        <p14:creationId xmlns:p14="http://schemas.microsoft.com/office/powerpoint/2010/main" val="4001799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F26836-FD74-C4D2-113D-7E4BB8C6941E}"/>
              </a:ext>
            </a:extLst>
          </p:cNvPr>
          <p:cNvSpPr>
            <a:spLocks noGrp="1"/>
          </p:cNvSpPr>
          <p:nvPr>
            <p:ph type="sldNum" sz="quarter" idx="12"/>
          </p:nvPr>
        </p:nvSpPr>
        <p:spPr/>
        <p:txBody>
          <a:bodyPr/>
          <a:lstStyle/>
          <a:p>
            <a:pPr>
              <a:defRPr/>
            </a:pPr>
            <a:fld id="{73EF3F73-D8BE-1D4F-8F0C-03C5EC803F68}" type="slidenum">
              <a:rPr lang="en-US" smtClean="0"/>
              <a:pPr>
                <a:defRPr/>
              </a:pPr>
              <a:t>40</a:t>
            </a:fld>
            <a:endParaRPr lang="en-US" dirty="0"/>
          </a:p>
        </p:txBody>
      </p:sp>
    </p:spTree>
    <p:extLst>
      <p:ext uri="{BB962C8B-B14F-4D97-AF65-F5344CB8AC3E}">
        <p14:creationId xmlns:p14="http://schemas.microsoft.com/office/powerpoint/2010/main" val="323802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899AB-3A6C-8720-85C7-5340173F2E4D}"/>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01477004-B6B3-17DD-6437-81CD91E6E409}"/>
              </a:ext>
            </a:extLst>
          </p:cNvPr>
          <p:cNvSpPr>
            <a:spLocks noGrp="1"/>
          </p:cNvSpPr>
          <p:nvPr>
            <p:ph type="title"/>
          </p:nvPr>
        </p:nvSpPr>
        <p:spPr>
          <a:xfrm>
            <a:off x="969264" y="1952692"/>
            <a:ext cx="10399868" cy="2546216"/>
          </a:xfrm>
        </p:spPr>
        <p:txBody>
          <a:bodyPr anchor="ctr">
            <a:normAutofit/>
          </a:bodyPr>
          <a:lstStyle/>
          <a:p>
            <a:r>
              <a:rPr lang="en-US" dirty="0"/>
              <a:t>When Benefits Aren’t Integrated</a:t>
            </a:r>
          </a:p>
        </p:txBody>
      </p:sp>
      <p:sp>
        <p:nvSpPr>
          <p:cNvPr id="5" name="Slide Number Placeholder 4">
            <a:extLst>
              <a:ext uri="{FF2B5EF4-FFF2-40B4-BE49-F238E27FC236}">
                <a16:creationId xmlns:a16="http://schemas.microsoft.com/office/drawing/2014/main" id="{AEB7ED32-86EC-16A6-7E62-A76C47CE2424}"/>
              </a:ext>
            </a:extLst>
          </p:cNvPr>
          <p:cNvSpPr>
            <a:spLocks noGrp="1"/>
          </p:cNvSpPr>
          <p:nvPr>
            <p:ph type="sldNum" sz="quarter" idx="12"/>
          </p:nvPr>
        </p:nvSpPr>
        <p:spPr>
          <a:xfrm>
            <a:off x="310896" y="6377096"/>
            <a:ext cx="457200" cy="257176"/>
          </a:xfrm>
        </p:spPr>
        <p:txBody>
          <a:bodyPr anchor="b">
            <a:normAutofit/>
          </a:bodyPr>
          <a:lstStyle/>
          <a:p>
            <a:pPr>
              <a:lnSpc>
                <a:spcPct val="90000"/>
              </a:lnSpc>
              <a:spcAft>
                <a:spcPts val="600"/>
              </a:spcAft>
              <a:defRPr/>
            </a:pPr>
            <a:fld id="{73EF3F73-D8BE-1D4F-8F0C-03C5EC803F68}" type="slidenum">
              <a:rPr lang="en-US" smtClean="0"/>
              <a:pPr>
                <a:lnSpc>
                  <a:spcPct val="90000"/>
                </a:lnSpc>
                <a:spcAft>
                  <a:spcPts val="600"/>
                </a:spcAft>
                <a:defRPr/>
              </a:pPr>
              <a:t>5</a:t>
            </a:fld>
            <a:endParaRPr lang="en-US" dirty="0"/>
          </a:p>
        </p:txBody>
      </p:sp>
    </p:spTree>
    <p:extLst>
      <p:ext uri="{BB962C8B-B14F-4D97-AF65-F5344CB8AC3E}">
        <p14:creationId xmlns:p14="http://schemas.microsoft.com/office/powerpoint/2010/main" val="28335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idebar Title">
            <a:extLst>
              <a:ext uri="{FF2B5EF4-FFF2-40B4-BE49-F238E27FC236}">
                <a16:creationId xmlns:a16="http://schemas.microsoft.com/office/drawing/2014/main" id="{A8E94E7D-6239-2A2F-6E69-E1A6AF6764B6}"/>
              </a:ext>
            </a:extLst>
          </p:cNvPr>
          <p:cNvSpPr>
            <a:spLocks noGrp="1"/>
          </p:cNvSpPr>
          <p:nvPr>
            <p:ph type="title"/>
          </p:nvPr>
        </p:nvSpPr>
        <p:spPr/>
        <p:txBody>
          <a:bodyPr/>
          <a:lstStyle/>
          <a:p>
            <a:r>
              <a:rPr lang="en-US" sz="2600" b="1" dirty="0">
                <a:solidFill>
                  <a:schemeClr val="bg1"/>
                </a:solidFill>
              </a:rPr>
              <a:t>Thinking About Your Current Benefit Offerings</a:t>
            </a:r>
            <a:endParaRPr lang="en-US" dirty="0"/>
          </a:p>
        </p:txBody>
      </p:sp>
      <p:pic>
        <p:nvPicPr>
          <p:cNvPr id="2" name="Picture Placeholder 2" descr="Question mark symbol">
            <a:extLst>
              <a:ext uri="{FF2B5EF4-FFF2-40B4-BE49-F238E27FC236}">
                <a16:creationId xmlns:a16="http://schemas.microsoft.com/office/drawing/2014/main" id="{025D944F-28E3-14C7-8FE9-F92842E07BD9}"/>
              </a:ext>
            </a:extLst>
          </p:cNvPr>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p:blipFill>
        <p:spPr>
          <a:xfrm>
            <a:off x="895350" y="484188"/>
            <a:ext cx="2139950" cy="1719262"/>
          </a:xfrm>
        </p:spPr>
      </p:pic>
      <p:sp>
        <p:nvSpPr>
          <p:cNvPr id="12" name="Sidebar callout">
            <a:extLst>
              <a:ext uri="{FF2B5EF4-FFF2-40B4-BE49-F238E27FC236}">
                <a16:creationId xmlns:a16="http://schemas.microsoft.com/office/drawing/2014/main" id="{B9936AAC-255F-E743-EA78-8DEF94454653}"/>
              </a:ext>
            </a:extLst>
          </p:cNvPr>
          <p:cNvSpPr>
            <a:spLocks noGrp="1"/>
          </p:cNvSpPr>
          <p:nvPr>
            <p:ph type="body" sz="quarter" idx="14"/>
          </p:nvPr>
        </p:nvSpPr>
        <p:spPr/>
        <p:txBody>
          <a:bodyPr/>
          <a:lstStyle/>
          <a:p>
            <a:r>
              <a:rPr lang="en-US" dirty="0">
                <a:solidFill>
                  <a:schemeClr val="bg1"/>
                </a:solidFill>
                <a:latin typeface="Arial" panose="020B0604020202020204" pitchFamily="34" charset="0"/>
                <a:cs typeface="Arial" panose="020B0604020202020204" pitchFamily="34" charset="0"/>
              </a:rPr>
              <a:t>Employees tend to only think about their benefits at </a:t>
            </a:r>
            <a:r>
              <a:rPr lang="en-US" dirty="0"/>
              <a:t>open enrollment and </a:t>
            </a:r>
            <a:r>
              <a:rPr lang="en-US" dirty="0">
                <a:solidFill>
                  <a:schemeClr val="bg1"/>
                </a:solidFill>
                <a:latin typeface="Arial" panose="020B0604020202020204" pitchFamily="34" charset="0"/>
                <a:cs typeface="Arial" panose="020B0604020202020204" pitchFamily="34" charset="0"/>
              </a:rPr>
              <a:t>often forget to access them when they really need them.</a:t>
            </a:r>
          </a:p>
          <a:p>
            <a:endParaRPr lang="en-US" dirty="0"/>
          </a:p>
          <a:p>
            <a:endParaRPr lang="en-US" dirty="0"/>
          </a:p>
        </p:txBody>
      </p:sp>
      <p:pic>
        <p:nvPicPr>
          <p:cNvPr id="18" name="1 - picture" descr="Stacks of gold coins">
            <a:extLst>
              <a:ext uri="{FF2B5EF4-FFF2-40B4-BE49-F238E27FC236}">
                <a16:creationId xmlns:a16="http://schemas.microsoft.com/office/drawing/2014/main" id="{DDB24F3E-5739-2F1A-2E61-5A473B5DA41F}"/>
              </a:ext>
              <a:ext uri="{C183D7F6-B498-43B3-948B-1728B52AA6E4}">
                <adec:decorative xmlns:adec="http://schemas.microsoft.com/office/drawing/2017/decorative" val="0"/>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4780731" y="831477"/>
            <a:ext cx="2958443" cy="1988987"/>
          </a:xfrm>
          <a:prstGeom prst="round2SameRect">
            <a:avLst>
              <a:gd name="adj1" fmla="val 8396"/>
              <a:gd name="adj2" fmla="val 0"/>
            </a:avLst>
          </a:prstGeom>
        </p:spPr>
      </p:pic>
      <p:pic>
        <p:nvPicPr>
          <p:cNvPr id="22" name="1 - picture" descr="Doctor speaking with elderly patient">
            <a:extLst>
              <a:ext uri="{FF2B5EF4-FFF2-40B4-BE49-F238E27FC236}">
                <a16:creationId xmlns:a16="http://schemas.microsoft.com/office/drawing/2014/main" id="{7B541F4A-0F04-751D-6F0D-7B1653D81228}"/>
              </a:ext>
              <a:ext uri="{C183D7F6-B498-43B3-948B-1728B52AA6E4}">
                <adec:decorative xmlns:adec="http://schemas.microsoft.com/office/drawing/2017/decorative" val="0"/>
              </a:ext>
            </a:extLst>
          </p:cNvPr>
          <p:cNvPicPr>
            <a:picLocks/>
          </p:cNvPicPr>
          <p:nvPr/>
        </p:nvPicPr>
        <p:blipFill>
          <a:blip r:embed="rId5" cstate="screen">
            <a:extLst>
              <a:ext uri="{28A0092B-C50C-407E-A947-70E740481C1C}">
                <a14:useLocalDpi xmlns:a14="http://schemas.microsoft.com/office/drawing/2010/main"/>
              </a:ext>
            </a:extLst>
          </a:blip>
          <a:srcRect/>
          <a:stretch/>
        </p:blipFill>
        <p:spPr>
          <a:xfrm>
            <a:off x="8338207" y="831477"/>
            <a:ext cx="2958443" cy="1988987"/>
          </a:xfrm>
          <a:prstGeom prst="round2SameRect">
            <a:avLst>
              <a:gd name="adj1" fmla="val 8396"/>
              <a:gd name="adj2" fmla="val 0"/>
            </a:avLst>
          </a:prstGeom>
        </p:spPr>
      </p:pic>
      <p:grpSp>
        <p:nvGrpSpPr>
          <p:cNvPr id="19" name="Group left">
            <a:extLst>
              <a:ext uri="{FF2B5EF4-FFF2-40B4-BE49-F238E27FC236}">
                <a16:creationId xmlns:a16="http://schemas.microsoft.com/office/drawing/2014/main" id="{E8D044AE-2F4E-BF22-20DF-DBA5D6D28FA5}"/>
              </a:ext>
              <a:ext uri="{C183D7F6-B498-43B3-948B-1728B52AA6E4}">
                <adec:decorative xmlns:adec="http://schemas.microsoft.com/office/drawing/2017/decorative" val="1"/>
              </a:ext>
            </a:extLst>
          </p:cNvPr>
          <p:cNvGrpSpPr/>
          <p:nvPr/>
        </p:nvGrpSpPr>
        <p:grpSpPr>
          <a:xfrm>
            <a:off x="4785823" y="823353"/>
            <a:ext cx="2958443" cy="4751044"/>
            <a:chOff x="8327920" y="823353"/>
            <a:chExt cx="2958443" cy="4751044"/>
          </a:xfrm>
        </p:grpSpPr>
        <p:sp>
          <p:nvSpPr>
            <p:cNvPr id="25" name="Column 2 box">
              <a:extLst>
                <a:ext uri="{FF2B5EF4-FFF2-40B4-BE49-F238E27FC236}">
                  <a16:creationId xmlns:a16="http://schemas.microsoft.com/office/drawing/2014/main" id="{F3CF18FD-1EA6-A589-F80E-AD61B1F78DC1}"/>
                </a:ext>
                <a:ext uri="{C183D7F6-B498-43B3-948B-1728B52AA6E4}">
                  <adec:decorative xmlns:adec="http://schemas.microsoft.com/office/drawing/2017/decorative" val="1"/>
                </a:ext>
              </a:extLst>
            </p:cNvPr>
            <p:cNvSpPr/>
            <p:nvPr/>
          </p:nvSpPr>
          <p:spPr>
            <a:xfrm>
              <a:off x="8327920" y="823353"/>
              <a:ext cx="2958443" cy="4751044"/>
            </a:xfrm>
            <a:prstGeom prst="roundRect">
              <a:avLst>
                <a:gd name="adj" fmla="val 3926"/>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umn 2 text">
              <a:extLst>
                <a:ext uri="{FF2B5EF4-FFF2-40B4-BE49-F238E27FC236}">
                  <a16:creationId xmlns:a16="http://schemas.microsoft.com/office/drawing/2014/main" id="{46199808-74B3-546C-7463-4FE477159DC3}"/>
                </a:ext>
              </a:extLst>
            </p:cNvPr>
            <p:cNvSpPr txBox="1">
              <a:spLocks/>
            </p:cNvSpPr>
            <p:nvPr/>
          </p:nvSpPr>
          <p:spPr>
            <a:xfrm>
              <a:off x="8474238" y="2948704"/>
              <a:ext cx="2713473" cy="2497453"/>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None/>
              </a:pPr>
              <a:r>
                <a:rPr lang="en-US" sz="2400" b="1" dirty="0">
                  <a:solidFill>
                    <a:srgbClr val="004EA8"/>
                  </a:solidFill>
                  <a:latin typeface="Arial" panose="020B0604020202020204" pitchFamily="34" charset="0"/>
                  <a:cs typeface="Arial" panose="020B0604020202020204" pitchFamily="34" charset="0"/>
                </a:rPr>
                <a:t>Are you realizing the full value of the benefits you offer?</a:t>
              </a:r>
              <a:endParaRPr lang="en-US" sz="2400" dirty="0">
                <a:latin typeface="Arial" panose="020B0604020202020204" pitchFamily="34" charset="0"/>
                <a:cs typeface="Arial" panose="020B0604020202020204" pitchFamily="34" charset="0"/>
              </a:endParaRPr>
            </a:p>
          </p:txBody>
        </p:sp>
      </p:grpSp>
      <p:sp>
        <p:nvSpPr>
          <p:cNvPr id="20" name="Slide Number Placeholder 19">
            <a:extLst>
              <a:ext uri="{FF2B5EF4-FFF2-40B4-BE49-F238E27FC236}">
                <a16:creationId xmlns:a16="http://schemas.microsoft.com/office/drawing/2014/main" id="{393680D0-56D7-7A1B-DE3A-E4083BE56285}"/>
              </a:ext>
            </a:extLst>
          </p:cNvPr>
          <p:cNvSpPr>
            <a:spLocks noGrp="1"/>
          </p:cNvSpPr>
          <p:nvPr>
            <p:ph type="sldNum" sz="quarter" idx="10"/>
          </p:nvPr>
        </p:nvSpPr>
        <p:spPr/>
        <p:txBody>
          <a:bodyPr/>
          <a:lstStyle/>
          <a:p>
            <a:pPr>
              <a:defRPr/>
            </a:pPr>
            <a:fld id="{73EF3F73-D8BE-1D4F-8F0C-03C5EC803F68}" type="slidenum">
              <a:rPr lang="en-US" smtClean="0"/>
              <a:pPr>
                <a:defRPr/>
              </a:pPr>
              <a:t>6</a:t>
            </a:fld>
            <a:endParaRPr lang="en-US" dirty="0"/>
          </a:p>
        </p:txBody>
      </p:sp>
      <p:grpSp>
        <p:nvGrpSpPr>
          <p:cNvPr id="6" name="Group right">
            <a:extLst>
              <a:ext uri="{FF2B5EF4-FFF2-40B4-BE49-F238E27FC236}">
                <a16:creationId xmlns:a16="http://schemas.microsoft.com/office/drawing/2014/main" id="{72A0FB44-55B5-BF84-ACDC-C1556D9003E2}"/>
              </a:ext>
              <a:ext uri="{C183D7F6-B498-43B3-948B-1728B52AA6E4}">
                <adec:decorative xmlns:adec="http://schemas.microsoft.com/office/drawing/2017/decorative" val="1"/>
              </a:ext>
            </a:extLst>
          </p:cNvPr>
          <p:cNvGrpSpPr/>
          <p:nvPr/>
        </p:nvGrpSpPr>
        <p:grpSpPr>
          <a:xfrm>
            <a:off x="8327920" y="823353"/>
            <a:ext cx="2958443" cy="4751044"/>
            <a:chOff x="8327920" y="823353"/>
            <a:chExt cx="2958443" cy="4751044"/>
          </a:xfrm>
        </p:grpSpPr>
        <p:sp>
          <p:nvSpPr>
            <p:cNvPr id="9" name="Column 2 text">
              <a:extLst>
                <a:ext uri="{FF2B5EF4-FFF2-40B4-BE49-F238E27FC236}">
                  <a16:creationId xmlns:a16="http://schemas.microsoft.com/office/drawing/2014/main" id="{5B489436-379F-1F3E-B27F-9844DC844811}"/>
                </a:ext>
              </a:extLst>
            </p:cNvPr>
            <p:cNvSpPr txBox="1">
              <a:spLocks/>
            </p:cNvSpPr>
            <p:nvPr/>
          </p:nvSpPr>
          <p:spPr>
            <a:xfrm>
              <a:off x="8474238" y="2948704"/>
              <a:ext cx="2713473" cy="2497453"/>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1000"/>
                </a:spcAft>
                <a:buNone/>
              </a:pPr>
              <a:r>
                <a:rPr lang="en-US" sz="2400" b="1" dirty="0">
                  <a:solidFill>
                    <a:srgbClr val="004EA8"/>
                  </a:solidFill>
                  <a:latin typeface="Arial" panose="020B0604020202020204" pitchFamily="34" charset="0"/>
                  <a:cs typeface="Arial" panose="020B0604020202020204" pitchFamily="34" charset="0"/>
                </a:rPr>
                <a:t>Are employees using the benefits they need when they need them?</a:t>
              </a:r>
              <a:endParaRPr lang="en-US" sz="2400" dirty="0">
                <a:latin typeface="Arial" panose="020B0604020202020204" pitchFamily="34" charset="0"/>
                <a:cs typeface="Arial" panose="020B0604020202020204" pitchFamily="34" charset="0"/>
              </a:endParaRPr>
            </a:p>
          </p:txBody>
        </p:sp>
        <p:sp>
          <p:nvSpPr>
            <p:cNvPr id="10" name="Column 2 box">
              <a:extLst>
                <a:ext uri="{FF2B5EF4-FFF2-40B4-BE49-F238E27FC236}">
                  <a16:creationId xmlns:a16="http://schemas.microsoft.com/office/drawing/2014/main" id="{58D2A563-BC0A-758D-3213-C04755AC2C23}"/>
                </a:ext>
                <a:ext uri="{C183D7F6-B498-43B3-948B-1728B52AA6E4}">
                  <adec:decorative xmlns:adec="http://schemas.microsoft.com/office/drawing/2017/decorative" val="1"/>
                </a:ext>
              </a:extLst>
            </p:cNvPr>
            <p:cNvSpPr/>
            <p:nvPr/>
          </p:nvSpPr>
          <p:spPr>
            <a:xfrm>
              <a:off x="8327920" y="823353"/>
              <a:ext cx="2958443" cy="4751044"/>
            </a:xfrm>
            <a:prstGeom prst="roundRect">
              <a:avLst>
                <a:gd name="adj" fmla="val 3926"/>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62990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dden Slide title">
            <a:extLst>
              <a:ext uri="{FF2B5EF4-FFF2-40B4-BE49-F238E27FC236}">
                <a16:creationId xmlns:a16="http://schemas.microsoft.com/office/drawing/2014/main" id="{6552FCFC-BB5B-A422-90F1-D1A63FE78BC6}"/>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Hidden slide title</a:t>
            </a:r>
          </a:p>
        </p:txBody>
      </p:sp>
      <p:sp>
        <p:nvSpPr>
          <p:cNvPr id="6" name="Text Placeholder 5">
            <a:extLst>
              <a:ext uri="{FF2B5EF4-FFF2-40B4-BE49-F238E27FC236}">
                <a16:creationId xmlns:a16="http://schemas.microsoft.com/office/drawing/2014/main" id="{3FD0D9E3-E8B0-52D8-458B-155604F915AA}"/>
              </a:ext>
            </a:extLst>
          </p:cNvPr>
          <p:cNvSpPr>
            <a:spLocks noGrp="1"/>
          </p:cNvSpPr>
          <p:nvPr>
            <p:ph type="body" sz="quarter" idx="11"/>
          </p:nvPr>
        </p:nvSpPr>
        <p:spPr/>
        <p:txBody>
          <a:bodyPr/>
          <a:lstStyle/>
          <a:p>
            <a:r>
              <a:rPr lang="en-US" dirty="0"/>
              <a:t>Socrates</a:t>
            </a:r>
          </a:p>
        </p:txBody>
      </p:sp>
      <p:sp>
        <p:nvSpPr>
          <p:cNvPr id="5" name="Slide Number Placeholder 4">
            <a:extLst>
              <a:ext uri="{FF2B5EF4-FFF2-40B4-BE49-F238E27FC236}">
                <a16:creationId xmlns:a16="http://schemas.microsoft.com/office/drawing/2014/main" id="{4CAC67D3-FD6E-4DA8-ED8F-03E5197B8BB2}"/>
              </a:ext>
            </a:extLst>
          </p:cNvPr>
          <p:cNvSpPr>
            <a:spLocks noGrp="1"/>
          </p:cNvSpPr>
          <p:nvPr>
            <p:ph type="sldNum" sz="quarter" idx="13"/>
          </p:nvPr>
        </p:nvSpPr>
        <p:spPr/>
        <p:txBody>
          <a:bodyPr/>
          <a:lstStyle/>
          <a:p>
            <a:pPr>
              <a:defRPr/>
            </a:pPr>
            <a:fld id="{73EF3F73-D8BE-1D4F-8F0C-03C5EC803F68}" type="slidenum">
              <a:rPr lang="en-US" smtClean="0"/>
              <a:pPr>
                <a:defRPr/>
              </a:pPr>
              <a:t>7</a:t>
            </a:fld>
            <a:endParaRPr lang="en-US" dirty="0"/>
          </a:p>
        </p:txBody>
      </p:sp>
      <p:sp>
        <p:nvSpPr>
          <p:cNvPr id="2" name="Quote">
            <a:extLst>
              <a:ext uri="{FF2B5EF4-FFF2-40B4-BE49-F238E27FC236}">
                <a16:creationId xmlns:a16="http://schemas.microsoft.com/office/drawing/2014/main" id="{D6EBE3CA-EB5D-BE58-5CE6-AA107CA36D06}"/>
              </a:ext>
            </a:extLst>
          </p:cNvPr>
          <p:cNvSpPr>
            <a:spLocks/>
          </p:cNvSpPr>
          <p:nvPr/>
        </p:nvSpPr>
        <p:spPr>
          <a:xfrm>
            <a:off x="1316188" y="2328863"/>
            <a:ext cx="9858036" cy="131304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kumimoji="0" lang="en-US" sz="4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We don’t know what we don’t know.</a:t>
            </a:r>
          </a:p>
        </p:txBody>
      </p:sp>
    </p:spTree>
    <p:extLst>
      <p:ext uri="{BB962C8B-B14F-4D97-AF65-F5344CB8AC3E}">
        <p14:creationId xmlns:p14="http://schemas.microsoft.com/office/powerpoint/2010/main" val="236719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B24B291-3159-2E7A-C426-130C20507FE0}"/>
              </a:ext>
            </a:extLst>
          </p:cNvPr>
          <p:cNvPicPr>
            <a:picLocks noChangeAspect="1"/>
          </p:cNvPicPr>
          <p:nvPr/>
        </p:nvPicPr>
        <p:blipFill>
          <a:blip r:embed="rId3"/>
          <a:stretch>
            <a:fillRect/>
          </a:stretch>
        </p:blipFill>
        <p:spPr>
          <a:xfrm>
            <a:off x="1636294" y="1282776"/>
            <a:ext cx="8662737" cy="5575223"/>
          </a:xfrm>
          <a:prstGeom prst="rect">
            <a:avLst/>
          </a:prstGeom>
        </p:spPr>
      </p:pic>
      <p:sp>
        <p:nvSpPr>
          <p:cNvPr id="3" name="Slide Number Placeholder 2">
            <a:extLst>
              <a:ext uri="{FF2B5EF4-FFF2-40B4-BE49-F238E27FC236}">
                <a16:creationId xmlns:a16="http://schemas.microsoft.com/office/drawing/2014/main" id="{13428731-F681-F356-592C-1E7179C14738}"/>
              </a:ext>
            </a:extLst>
          </p:cNvPr>
          <p:cNvSpPr>
            <a:spLocks noGrp="1"/>
          </p:cNvSpPr>
          <p:nvPr>
            <p:ph type="sldNum" sz="quarter" idx="12"/>
          </p:nvPr>
        </p:nvSpPr>
        <p:spPr/>
        <p:txBody>
          <a:bodyPr/>
          <a:lstStyle/>
          <a:p>
            <a:pPr>
              <a:defRPr/>
            </a:pPr>
            <a:fld id="{73EF3F73-D8BE-1D4F-8F0C-03C5EC803F68}" type="slidenum">
              <a:rPr lang="en-US" smtClean="0"/>
              <a:pPr>
                <a:defRPr/>
              </a:pPr>
              <a:t>8</a:t>
            </a:fld>
            <a:endParaRPr lang="en-US" dirty="0"/>
          </a:p>
        </p:txBody>
      </p:sp>
      <p:sp>
        <p:nvSpPr>
          <p:cNvPr id="16" name="Headline">
            <a:extLst>
              <a:ext uri="{FF2B5EF4-FFF2-40B4-BE49-F238E27FC236}">
                <a16:creationId xmlns:a16="http://schemas.microsoft.com/office/drawing/2014/main" id="{63A57EC6-605C-8C16-2754-A383C5552525}"/>
              </a:ext>
            </a:extLst>
          </p:cNvPr>
          <p:cNvSpPr>
            <a:spLocks noGrp="1"/>
          </p:cNvSpPr>
          <p:nvPr>
            <p:ph type="title"/>
          </p:nvPr>
        </p:nvSpPr>
        <p:spPr>
          <a:xfrm>
            <a:off x="350062" y="461283"/>
            <a:ext cx="11476980" cy="548741"/>
          </a:xfrm>
        </p:spPr>
        <p:txBody>
          <a:bodyPr anchor="t" anchorCtr="0">
            <a:noAutofit/>
          </a:bodyPr>
          <a:lstStyle/>
          <a:p>
            <a:r>
              <a:rPr lang="en-US" sz="2800" b="1" dirty="0"/>
              <a:t>Benefit Integration is Crucial for Comprehensive Support in the Workplace</a:t>
            </a:r>
          </a:p>
        </p:txBody>
      </p:sp>
    </p:spTree>
    <p:extLst>
      <p:ext uri="{BB962C8B-B14F-4D97-AF65-F5344CB8AC3E}">
        <p14:creationId xmlns:p14="http://schemas.microsoft.com/office/powerpoint/2010/main" val="111312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dline">
            <a:extLst>
              <a:ext uri="{FF2B5EF4-FFF2-40B4-BE49-F238E27FC236}">
                <a16:creationId xmlns:a16="http://schemas.microsoft.com/office/drawing/2014/main" id="{6E698059-CAEF-82BC-1D71-F9B31B53C287}"/>
              </a:ext>
            </a:extLst>
          </p:cNvPr>
          <p:cNvSpPr>
            <a:spLocks noGrp="1"/>
          </p:cNvSpPr>
          <p:nvPr>
            <p:ph type="title"/>
          </p:nvPr>
        </p:nvSpPr>
        <p:spPr/>
        <p:txBody>
          <a:bodyPr anchor="t" anchorCtr="0">
            <a:noAutofit/>
          </a:bodyPr>
          <a:lstStyle/>
          <a:p>
            <a:r>
              <a:rPr lang="en-US" sz="2800" b="1" dirty="0"/>
              <a:t>Why Do Benefit Integration Efforts Fail?</a:t>
            </a:r>
          </a:p>
        </p:txBody>
      </p:sp>
      <p:sp>
        <p:nvSpPr>
          <p:cNvPr id="12" name="Subhead">
            <a:extLst>
              <a:ext uri="{FF2B5EF4-FFF2-40B4-BE49-F238E27FC236}">
                <a16:creationId xmlns:a16="http://schemas.microsoft.com/office/drawing/2014/main" id="{593585CC-B4BD-5829-71E9-483A453FA68D}"/>
              </a:ext>
            </a:extLst>
          </p:cNvPr>
          <p:cNvSpPr>
            <a:spLocks noGrp="1"/>
          </p:cNvSpPr>
          <p:nvPr>
            <p:ph type="body" sz="quarter" idx="11"/>
          </p:nvPr>
        </p:nvSpPr>
        <p:spPr>
          <a:xfrm>
            <a:off x="350062" y="1058289"/>
            <a:ext cx="10506456" cy="261025"/>
          </a:xfrm>
        </p:spPr>
        <p:txBody>
          <a:bodyPr/>
          <a:lstStyle/>
          <a:p>
            <a:r>
              <a:rPr lang="en-US" sz="1600" b="1" dirty="0">
                <a:solidFill>
                  <a:schemeClr val="tx2"/>
                </a:solidFill>
                <a:latin typeface="Arial" panose="020B0604020202020204" pitchFamily="34" charset="0"/>
                <a:cs typeface="Arial" panose="020B0604020202020204" pitchFamily="34" charset="0"/>
              </a:rPr>
              <a:t>In addition to the sheer complexity, employer groups often make these mistakes when they try to integrate their benefits.</a:t>
            </a:r>
          </a:p>
        </p:txBody>
      </p:sp>
      <p:grpSp>
        <p:nvGrpSpPr>
          <p:cNvPr id="5" name="Group 2">
            <a:extLst>
              <a:ext uri="{FF2B5EF4-FFF2-40B4-BE49-F238E27FC236}">
                <a16:creationId xmlns:a16="http://schemas.microsoft.com/office/drawing/2014/main" id="{78C22A13-11E0-3995-885E-1846BCAC7C86}"/>
              </a:ext>
              <a:ext uri="{C183D7F6-B498-43B3-948B-1728B52AA6E4}">
                <adec:decorative xmlns:adec="http://schemas.microsoft.com/office/drawing/2017/decorative" val="1"/>
              </a:ext>
            </a:extLst>
          </p:cNvPr>
          <p:cNvGrpSpPr/>
          <p:nvPr/>
        </p:nvGrpSpPr>
        <p:grpSpPr>
          <a:xfrm>
            <a:off x="473463" y="2179931"/>
            <a:ext cx="2498053" cy="3340493"/>
            <a:chOff x="473463" y="2285817"/>
            <a:chExt cx="2498053" cy="3340493"/>
          </a:xfrm>
        </p:grpSpPr>
        <p:sp>
          <p:nvSpPr>
            <p:cNvPr id="38" name="1 - background box">
              <a:extLst>
                <a:ext uri="{FF2B5EF4-FFF2-40B4-BE49-F238E27FC236}">
                  <a16:creationId xmlns:a16="http://schemas.microsoft.com/office/drawing/2014/main" id="{9892A210-35CE-5DEA-2C39-4C413F12A1C6}"/>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1 - text box">
              <a:extLst>
                <a:ext uri="{FF2B5EF4-FFF2-40B4-BE49-F238E27FC236}">
                  <a16:creationId xmlns:a16="http://schemas.microsoft.com/office/drawing/2014/main" id="{17FCA1C6-2940-1D9C-2C08-A74BD77CDC4E}"/>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1 - text">
              <a:extLst>
                <a:ext uri="{FF2B5EF4-FFF2-40B4-BE49-F238E27FC236}">
                  <a16:creationId xmlns:a16="http://schemas.microsoft.com/office/drawing/2014/main" id="{9750B18E-4CEB-282D-48EC-D7BF1ED197ED}"/>
                </a:ext>
              </a:extLst>
            </p:cNvPr>
            <p:cNvSpPr txBox="1"/>
            <p:nvPr/>
          </p:nvSpPr>
          <p:spPr>
            <a:xfrm>
              <a:off x="586976" y="4170811"/>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Trying to Integrate Everything at Once</a:t>
              </a:r>
              <a:endParaRPr lang="en-US" sz="1400" dirty="0">
                <a:latin typeface="Arial" panose="020B0604020202020204" pitchFamily="34" charset="0"/>
                <a:cs typeface="Arial" panose="020B0604020202020204" pitchFamily="34" charset="0"/>
              </a:endParaRPr>
            </a:p>
          </p:txBody>
        </p:sp>
        <p:pic>
          <p:nvPicPr>
            <p:cNvPr id="24" name="1 - picture" descr="Close up shot of connecting patterns">
              <a:extLst>
                <a:ext uri="{FF2B5EF4-FFF2-40B4-BE49-F238E27FC236}">
                  <a16:creationId xmlns:a16="http://schemas.microsoft.com/office/drawing/2014/main" id="{55939603-AF90-A5F4-F863-80B1B76FF376}"/>
                </a:ext>
                <a:ext uri="{C183D7F6-B498-43B3-948B-1728B52AA6E4}">
                  <adec:decorative xmlns:adec="http://schemas.microsoft.com/office/drawing/2017/decorative" val="0"/>
                </a:ext>
              </a:extLst>
            </p:cNvPr>
            <p:cNvPicPr>
              <a:picLocks/>
            </p:cNvPicPr>
            <p:nvPr/>
          </p:nvPicPr>
          <p:blipFill>
            <a:blip r:embed="rId2" cstate="screen">
              <a:extLst>
                <a:ext uri="{BEBA8EAE-BF5A-486C-A8C5-ECC9F3942E4B}">
                  <a14:imgProps xmlns:a14="http://schemas.microsoft.com/office/drawing/2010/main">
                    <a14:imgLayer r:embed="rId3">
                      <a14:imgEffect>
                        <a14:sharpenSoften amount="94000"/>
                      </a14:imgEffect>
                      <a14:imgEffect>
                        <a14:brightnessContrast bright="-47000" contrast="100000"/>
                      </a14:imgEffect>
                    </a14:imgLayer>
                  </a14:imgProps>
                </a:ex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4" name="1 - border">
              <a:extLst>
                <a:ext uri="{FF2B5EF4-FFF2-40B4-BE49-F238E27FC236}">
                  <a16:creationId xmlns:a16="http://schemas.microsoft.com/office/drawing/2014/main" id="{E1014455-88C2-6F30-B820-1D080B835E4F}"/>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2">
            <a:extLst>
              <a:ext uri="{FF2B5EF4-FFF2-40B4-BE49-F238E27FC236}">
                <a16:creationId xmlns:a16="http://schemas.microsoft.com/office/drawing/2014/main" id="{8F804CC3-3A47-C6EA-6C68-A8BEC6DBEC36}"/>
              </a:ext>
              <a:ext uri="{C183D7F6-B498-43B3-948B-1728B52AA6E4}">
                <adec:decorative xmlns:adec="http://schemas.microsoft.com/office/drawing/2017/decorative" val="1"/>
              </a:ext>
            </a:extLst>
          </p:cNvPr>
          <p:cNvGrpSpPr/>
          <p:nvPr/>
        </p:nvGrpSpPr>
        <p:grpSpPr>
          <a:xfrm>
            <a:off x="3331684" y="2175986"/>
            <a:ext cx="2498053" cy="3340493"/>
            <a:chOff x="473463" y="2285817"/>
            <a:chExt cx="2498053" cy="3340493"/>
          </a:xfrm>
        </p:grpSpPr>
        <p:sp>
          <p:nvSpPr>
            <p:cNvPr id="10" name="1 - background box">
              <a:extLst>
                <a:ext uri="{FF2B5EF4-FFF2-40B4-BE49-F238E27FC236}">
                  <a16:creationId xmlns:a16="http://schemas.microsoft.com/office/drawing/2014/main" id="{E7572095-48EE-A058-3767-66BE2C06D926}"/>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1 - text box">
              <a:extLst>
                <a:ext uri="{FF2B5EF4-FFF2-40B4-BE49-F238E27FC236}">
                  <a16:creationId xmlns:a16="http://schemas.microsoft.com/office/drawing/2014/main" id="{AA39CF37-A2BE-E240-7809-FF727698BDD9}"/>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1 - text">
              <a:extLst>
                <a:ext uri="{FF2B5EF4-FFF2-40B4-BE49-F238E27FC236}">
                  <a16:creationId xmlns:a16="http://schemas.microsoft.com/office/drawing/2014/main" id="{114363F0-272B-F24A-2A7E-0FAFF22E6500}"/>
                </a:ext>
              </a:extLst>
            </p:cNvPr>
            <p:cNvSpPr txBox="1"/>
            <p:nvPr/>
          </p:nvSpPr>
          <p:spPr>
            <a:xfrm>
              <a:off x="577283" y="4174756"/>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Trying to Solve the Problems Themselves</a:t>
              </a:r>
              <a:endParaRPr lang="en-US" sz="1400" dirty="0">
                <a:latin typeface="Arial" panose="020B0604020202020204" pitchFamily="34" charset="0"/>
                <a:cs typeface="Arial" panose="020B0604020202020204" pitchFamily="34" charset="0"/>
              </a:endParaRPr>
            </a:p>
          </p:txBody>
        </p:sp>
        <p:pic>
          <p:nvPicPr>
            <p:cNvPr id="26" name="1 - picture" descr="Young child finger painting">
              <a:extLst>
                <a:ext uri="{FF2B5EF4-FFF2-40B4-BE49-F238E27FC236}">
                  <a16:creationId xmlns:a16="http://schemas.microsoft.com/office/drawing/2014/main" id="{8045709F-0A76-B7C2-1702-2F7F75F86589}"/>
                </a:ext>
                <a:ext uri="{C183D7F6-B498-43B3-948B-1728B52AA6E4}">
                  <adec:decorative xmlns:adec="http://schemas.microsoft.com/office/drawing/2017/decorative" val="0"/>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32" name="1 - border">
              <a:extLst>
                <a:ext uri="{FF2B5EF4-FFF2-40B4-BE49-F238E27FC236}">
                  <a16:creationId xmlns:a16="http://schemas.microsoft.com/office/drawing/2014/main" id="{EB3B776F-43EE-3991-EF11-6D16CF0A9697}"/>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
            <a:extLst>
              <a:ext uri="{FF2B5EF4-FFF2-40B4-BE49-F238E27FC236}">
                <a16:creationId xmlns:a16="http://schemas.microsoft.com/office/drawing/2014/main" id="{463D208C-FC27-093D-64EB-352B85454FC2}"/>
              </a:ext>
              <a:ext uri="{C183D7F6-B498-43B3-948B-1728B52AA6E4}">
                <adec:decorative xmlns:adec="http://schemas.microsoft.com/office/drawing/2017/decorative" val="1"/>
              </a:ext>
            </a:extLst>
          </p:cNvPr>
          <p:cNvGrpSpPr/>
          <p:nvPr/>
        </p:nvGrpSpPr>
        <p:grpSpPr>
          <a:xfrm>
            <a:off x="6189905" y="2175986"/>
            <a:ext cx="2498053" cy="3340493"/>
            <a:chOff x="473463" y="2285817"/>
            <a:chExt cx="2498053" cy="3340493"/>
          </a:xfrm>
        </p:grpSpPr>
        <p:sp>
          <p:nvSpPr>
            <p:cNvPr id="34" name="1 - background box">
              <a:extLst>
                <a:ext uri="{FF2B5EF4-FFF2-40B4-BE49-F238E27FC236}">
                  <a16:creationId xmlns:a16="http://schemas.microsoft.com/office/drawing/2014/main" id="{7CDBC091-8133-71E5-A070-9B95AFE0309C}"/>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1 - text box">
              <a:extLst>
                <a:ext uri="{FF2B5EF4-FFF2-40B4-BE49-F238E27FC236}">
                  <a16:creationId xmlns:a16="http://schemas.microsoft.com/office/drawing/2014/main" id="{1C0950B6-BF68-D98F-A732-17E1C9B8E946}"/>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1 - text">
              <a:extLst>
                <a:ext uri="{FF2B5EF4-FFF2-40B4-BE49-F238E27FC236}">
                  <a16:creationId xmlns:a16="http://schemas.microsoft.com/office/drawing/2014/main" id="{61D729EA-E1C0-2DF9-1582-2254C9248E10}"/>
                </a:ext>
              </a:extLst>
            </p:cNvPr>
            <p:cNvSpPr txBox="1"/>
            <p:nvPr/>
          </p:nvSpPr>
          <p:spPr>
            <a:xfrm>
              <a:off x="645340" y="4151293"/>
              <a:ext cx="1858185"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Hoping Digital Solutions can Fix a Lack of Cooperation</a:t>
              </a:r>
              <a:endParaRPr lang="en-US" sz="1400" dirty="0">
                <a:latin typeface="Arial" panose="020B0604020202020204" pitchFamily="34" charset="0"/>
                <a:cs typeface="Arial" panose="020B0604020202020204" pitchFamily="34" charset="0"/>
              </a:endParaRPr>
            </a:p>
          </p:txBody>
        </p:sp>
        <p:pic>
          <p:nvPicPr>
            <p:cNvPr id="37" name="1 - picture" descr="Person checking smart watch on wrist">
              <a:extLst>
                <a:ext uri="{FF2B5EF4-FFF2-40B4-BE49-F238E27FC236}">
                  <a16:creationId xmlns:a16="http://schemas.microsoft.com/office/drawing/2014/main" id="{939DD7BA-545C-FB37-9B26-D73E55D4DC0C}"/>
                </a:ext>
                <a:ext uri="{C183D7F6-B498-43B3-948B-1728B52AA6E4}">
                  <adec:decorative xmlns:adec="http://schemas.microsoft.com/office/drawing/2017/decorative" val="0"/>
                </a:ext>
              </a:extLst>
            </p:cNvPr>
            <p:cNvPicPr>
              <a:picLocks/>
            </p:cNvPicPr>
            <p:nvPr/>
          </p:nvPicPr>
          <p:blipFill>
            <a:blip r:embed="rId5" cstate="screen">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40" name="1 - border">
              <a:extLst>
                <a:ext uri="{FF2B5EF4-FFF2-40B4-BE49-F238E27FC236}">
                  <a16:creationId xmlns:a16="http://schemas.microsoft.com/office/drawing/2014/main" id="{B6EDB008-0815-5DFD-ED3B-F53E2AB6A0D3}"/>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
            <a:extLst>
              <a:ext uri="{FF2B5EF4-FFF2-40B4-BE49-F238E27FC236}">
                <a16:creationId xmlns:a16="http://schemas.microsoft.com/office/drawing/2014/main" id="{6B64E27B-4854-7D3C-3E60-751BDE7124D3}"/>
              </a:ext>
              <a:ext uri="{C183D7F6-B498-43B3-948B-1728B52AA6E4}">
                <adec:decorative xmlns:adec="http://schemas.microsoft.com/office/drawing/2017/decorative" val="1"/>
              </a:ext>
            </a:extLst>
          </p:cNvPr>
          <p:cNvGrpSpPr/>
          <p:nvPr/>
        </p:nvGrpSpPr>
        <p:grpSpPr>
          <a:xfrm>
            <a:off x="9048127" y="2175986"/>
            <a:ext cx="2498053" cy="3340493"/>
            <a:chOff x="473463" y="2285817"/>
            <a:chExt cx="2498053" cy="3340493"/>
          </a:xfrm>
        </p:grpSpPr>
        <p:sp>
          <p:nvSpPr>
            <p:cNvPr id="42" name="1 - background box">
              <a:extLst>
                <a:ext uri="{FF2B5EF4-FFF2-40B4-BE49-F238E27FC236}">
                  <a16:creationId xmlns:a16="http://schemas.microsoft.com/office/drawing/2014/main" id="{55EF7817-1C29-835D-473F-40E2E3A0912A}"/>
                </a:ext>
                <a:ext uri="{C183D7F6-B498-43B3-948B-1728B52AA6E4}">
                  <adec:decorative xmlns:adec="http://schemas.microsoft.com/office/drawing/2017/decorative" val="1"/>
                </a:ext>
              </a:extLst>
            </p:cNvPr>
            <p:cNvSpPr/>
            <p:nvPr/>
          </p:nvSpPr>
          <p:spPr>
            <a:xfrm>
              <a:off x="667516" y="2674311"/>
              <a:ext cx="2304000" cy="2951999"/>
            </a:xfrm>
            <a:prstGeom prst="roundRect">
              <a:avLst>
                <a:gd name="adj" fmla="val 5532"/>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1 - text box">
              <a:extLst>
                <a:ext uri="{FF2B5EF4-FFF2-40B4-BE49-F238E27FC236}">
                  <a16:creationId xmlns:a16="http://schemas.microsoft.com/office/drawing/2014/main" id="{A5031E91-12D9-EA62-2F58-28821044A3FE}"/>
                </a:ext>
                <a:ext uri="{C183D7F6-B498-43B3-948B-1728B52AA6E4}">
                  <adec:decorative xmlns:adec="http://schemas.microsoft.com/office/drawing/2017/decorative" val="1"/>
                </a:ext>
              </a:extLst>
            </p:cNvPr>
            <p:cNvSpPr/>
            <p:nvPr/>
          </p:nvSpPr>
          <p:spPr>
            <a:xfrm>
              <a:off x="473463" y="4030971"/>
              <a:ext cx="2201944" cy="1319432"/>
            </a:xfrm>
            <a:prstGeom prst="round2SameRect">
              <a:avLst>
                <a:gd name="adj1" fmla="val 0"/>
                <a:gd name="adj2" fmla="val 858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1 - text">
              <a:extLst>
                <a:ext uri="{FF2B5EF4-FFF2-40B4-BE49-F238E27FC236}">
                  <a16:creationId xmlns:a16="http://schemas.microsoft.com/office/drawing/2014/main" id="{2905569F-DED1-D2F9-2C5C-CE8497125468}"/>
                </a:ext>
              </a:extLst>
            </p:cNvPr>
            <p:cNvSpPr txBox="1"/>
            <p:nvPr/>
          </p:nvSpPr>
          <p:spPr>
            <a:xfrm>
              <a:off x="577283" y="4150310"/>
              <a:ext cx="1994299" cy="1039752"/>
            </a:xfrm>
            <a:prstGeom prst="rect">
              <a:avLst/>
            </a:prstGeom>
            <a:noFill/>
          </p:spPr>
          <p:txBody>
            <a:bodyPr wrap="square" rtlCol="0" anchor="ctr" anchorCtr="0">
              <a:noAutofit/>
            </a:bodyPr>
            <a:lstStyle/>
            <a:p>
              <a:pPr algn="ctr">
                <a:lnSpc>
                  <a:spcPct val="110000"/>
                </a:lnSpc>
                <a:spcAft>
                  <a:spcPts val="600"/>
                </a:spcAft>
              </a:pPr>
              <a:r>
                <a:rPr lang="en-US" sz="1600" b="1" dirty="0">
                  <a:solidFill>
                    <a:srgbClr val="004EA8"/>
                  </a:solidFill>
                  <a:latin typeface="Arial" panose="020B0604020202020204" pitchFamily="34" charset="0"/>
                  <a:cs typeface="Arial" panose="020B0604020202020204" pitchFamily="34" charset="0"/>
                </a:rPr>
                <a:t>Not Tracking Progress</a:t>
              </a:r>
              <a:endParaRPr lang="en-US" sz="1400" dirty="0">
                <a:latin typeface="Arial" panose="020B0604020202020204" pitchFamily="34" charset="0"/>
                <a:cs typeface="Arial" panose="020B0604020202020204" pitchFamily="34" charset="0"/>
              </a:endParaRPr>
            </a:p>
          </p:txBody>
        </p:sp>
        <p:pic>
          <p:nvPicPr>
            <p:cNvPr id="45" name="1 - picture" descr="Graphs and charts">
              <a:extLst>
                <a:ext uri="{FF2B5EF4-FFF2-40B4-BE49-F238E27FC236}">
                  <a16:creationId xmlns:a16="http://schemas.microsoft.com/office/drawing/2014/main" id="{E250EBC0-649B-1DD0-FFBA-7809A70F2254}"/>
                </a:ext>
                <a:ext uri="{C183D7F6-B498-43B3-948B-1728B52AA6E4}">
                  <adec:decorative xmlns:adec="http://schemas.microsoft.com/office/drawing/2017/decorative" val="0"/>
                </a:ext>
              </a:extLst>
            </p:cNvPr>
            <p:cNvPicPr>
              <a:picLocks/>
            </p:cNvPicPr>
            <p:nvPr/>
          </p:nvPicPr>
          <p:blipFill>
            <a:blip r:embed="rId6" cstate="screen">
              <a:extLst>
                <a:ext uri="{28A0092B-C50C-407E-A947-70E740481C1C}">
                  <a14:useLocalDpi xmlns:a14="http://schemas.microsoft.com/office/drawing/2010/main"/>
                </a:ext>
              </a:extLst>
            </a:blip>
            <a:srcRect/>
            <a:stretch/>
          </p:blipFill>
          <p:spPr>
            <a:xfrm>
              <a:off x="478583" y="2286406"/>
              <a:ext cx="2191700" cy="1745999"/>
            </a:xfrm>
            <a:prstGeom prst="round2SameRect">
              <a:avLst>
                <a:gd name="adj1" fmla="val 8396"/>
                <a:gd name="adj2" fmla="val 0"/>
              </a:avLst>
            </a:prstGeom>
          </p:spPr>
        </p:pic>
        <p:sp>
          <p:nvSpPr>
            <p:cNvPr id="46" name="1 - border">
              <a:extLst>
                <a:ext uri="{FF2B5EF4-FFF2-40B4-BE49-F238E27FC236}">
                  <a16:creationId xmlns:a16="http://schemas.microsoft.com/office/drawing/2014/main" id="{F3FE4446-D5FB-4398-6F20-D27A080AE729}"/>
                </a:ext>
                <a:ext uri="{C183D7F6-B498-43B3-948B-1728B52AA6E4}">
                  <adec:decorative xmlns:adec="http://schemas.microsoft.com/office/drawing/2017/decorative" val="1"/>
                </a:ext>
              </a:extLst>
            </p:cNvPr>
            <p:cNvSpPr/>
            <p:nvPr/>
          </p:nvSpPr>
          <p:spPr>
            <a:xfrm>
              <a:off x="483707" y="2285817"/>
              <a:ext cx="2191696" cy="3064586"/>
            </a:xfrm>
            <a:prstGeom prst="roundRect">
              <a:avLst>
                <a:gd name="adj" fmla="val 5615"/>
              </a:avLst>
            </a:prstGeom>
            <a:noFill/>
            <a:ln w="19050">
              <a:solidFill>
                <a:srgbClr val="004E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lide Number Placeholder 13">
            <a:extLst>
              <a:ext uri="{FF2B5EF4-FFF2-40B4-BE49-F238E27FC236}">
                <a16:creationId xmlns:a16="http://schemas.microsoft.com/office/drawing/2014/main" id="{9B837E9F-57CB-ED30-292B-C05F64593A56}"/>
              </a:ext>
            </a:extLst>
          </p:cNvPr>
          <p:cNvSpPr>
            <a:spLocks noGrp="1"/>
          </p:cNvSpPr>
          <p:nvPr>
            <p:ph type="sldNum" sz="quarter" idx="12"/>
          </p:nvPr>
        </p:nvSpPr>
        <p:spPr/>
        <p:txBody>
          <a:bodyPr/>
          <a:lstStyle/>
          <a:p>
            <a:pPr>
              <a:defRPr/>
            </a:pPr>
            <a:fld id="{73EF3F73-D8BE-1D4F-8F0C-03C5EC803F68}" type="slidenum">
              <a:rPr lang="en-US" smtClean="0"/>
              <a:pPr>
                <a:defRPr/>
              </a:pPr>
              <a:t>9</a:t>
            </a:fld>
            <a:endParaRPr lang="en-US" dirty="0"/>
          </a:p>
        </p:txBody>
      </p:sp>
    </p:spTree>
    <p:extLst>
      <p:ext uri="{BB962C8B-B14F-4D97-AF65-F5344CB8AC3E}">
        <p14:creationId xmlns:p14="http://schemas.microsoft.com/office/powerpoint/2010/main" val="1282775596"/>
      </p:ext>
    </p:extLst>
  </p:cSld>
  <p:clrMapOvr>
    <a:masterClrMapping/>
  </p:clrMapOvr>
</p:sld>
</file>

<file path=ppt/theme/theme1.xml><?xml version="1.0" encoding="utf-8"?>
<a:theme xmlns:a="http://schemas.openxmlformats.org/drawingml/2006/main" name="Master w/ Full Footer">
  <a:themeElements>
    <a:clrScheme name="The Standard Template Colors">
      <a:dk1>
        <a:srgbClr val="000000"/>
      </a:dk1>
      <a:lt1>
        <a:srgbClr val="FFFFFF"/>
      </a:lt1>
      <a:dk2>
        <a:srgbClr val="004EA8"/>
      </a:dk2>
      <a:lt2>
        <a:srgbClr val="D6F3FF"/>
      </a:lt2>
      <a:accent1>
        <a:srgbClr val="221551"/>
      </a:accent1>
      <a:accent2>
        <a:srgbClr val="F0F3FF"/>
      </a:accent2>
      <a:accent3>
        <a:srgbClr val="612F93"/>
      </a:accent3>
      <a:accent4>
        <a:srgbClr val="D9D8EA"/>
      </a:accent4>
      <a:accent5>
        <a:srgbClr val="0075B2"/>
      </a:accent5>
      <a:accent6>
        <a:srgbClr val="6BA7EA"/>
      </a:accent6>
      <a:hlink>
        <a:srgbClr val="004EA6"/>
      </a:hlink>
      <a:folHlink>
        <a:srgbClr val="004EA6"/>
      </a:folHlink>
    </a:clrScheme>
    <a:fontScheme name="Standard Master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6F38DBC2-6759-474E-8F0D-41CD1B5BA6ED}" vid="{E90F7A10-E979-E540-9CE7-144842B5BD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76FB839D8CAD4DA01800885BDFCC83" ma:contentTypeVersion="16" ma:contentTypeDescription="Create a new document." ma:contentTypeScope="" ma:versionID="3d58d3453b5bf5803b6bca225a05b18f">
  <xsd:schema xmlns:xsd="http://www.w3.org/2001/XMLSchema" xmlns:xs="http://www.w3.org/2001/XMLSchema" xmlns:p="http://schemas.microsoft.com/office/2006/metadata/properties" xmlns:ns2="af0d835a-3d14-486d-980f-eaf76ccd082e" xmlns:ns3="6021318e-cadf-4644-b3f5-8786c4cf8acd" xmlns:ns4="fe1d0d08-bf91-42eb-a2fe-06a16a639f77" targetNamespace="http://schemas.microsoft.com/office/2006/metadata/properties" ma:root="true" ma:fieldsID="1e6dbd2456c9947ce154dc291d8e6e0b" ns2:_="" ns3:_="" ns4:_="">
    <xsd:import namespace="af0d835a-3d14-486d-980f-eaf76ccd082e"/>
    <xsd:import namespace="6021318e-cadf-4644-b3f5-8786c4cf8acd"/>
    <xsd:import namespace="fe1d0d08-bf91-42eb-a2fe-06a16a639f77"/>
    <xsd:element name="properties">
      <xsd:complexType>
        <xsd:sequence>
          <xsd:element name="documentManagement">
            <xsd:complexType>
              <xsd:all>
                <xsd:element ref="ns2:Photometadata" minOccurs="0"/>
                <xsd:element ref="ns2:Thumbnail" minOccurs="0"/>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0d835a-3d14-486d-980f-eaf76ccd082e" elementFormDefault="qualified">
    <xsd:import namespace="http://schemas.microsoft.com/office/2006/documentManagement/types"/>
    <xsd:import namespace="http://schemas.microsoft.com/office/infopath/2007/PartnerControls"/>
    <xsd:element name="Photometadata" ma:index="8" nillable="true" ma:displayName="Photo metadata" ma:format="Dropdown" ma:internalName="Photometadata">
      <xsd:simpleType>
        <xsd:restriction base="dms:Text">
          <xsd:maxLength value="255"/>
        </xsd:restriction>
      </xsd:simpleType>
    </xsd:element>
    <xsd:element name="Thumbnail" ma:index="9" nillable="true" ma:displayName="Thumbnail" ma:format="Dropdown" ma:internalName="Thumbnail">
      <xsd:simpleType>
        <xsd:restriction base="dms:Text">
          <xsd:maxLength value="255"/>
        </xsd:restriction>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ceebad9-cc78-4802-93f8-9d240ded60a4"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21318e-cadf-4644-b3f5-8786c4cf8ac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d0598a9-60cc-41cf-a68f-c00698b1768c}" ma:internalName="TaxCatchAll" ma:showField="CatchAllData" ma:web="fe1d0d08-bf91-42eb-a2fe-06a16a639f7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e1d0d08-bf91-42eb-a2fe-06a16a639f77"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021318e-cadf-4644-b3f5-8786c4cf8acd" xsi:nil="true"/>
    <lcf76f155ced4ddcb4097134ff3c332f xmlns="af0d835a-3d14-486d-980f-eaf76ccd082e">
      <Terms xmlns="http://schemas.microsoft.com/office/infopath/2007/PartnerControls"/>
    </lcf76f155ced4ddcb4097134ff3c332f>
    <Photometadata xmlns="af0d835a-3d14-486d-980f-eaf76ccd082e" xsi:nil="true"/>
    <Thumbnail xmlns="af0d835a-3d14-486d-980f-eaf76ccd082e" xsi:nil="true"/>
  </documentManagement>
</p:properties>
</file>

<file path=customXml/itemProps1.xml><?xml version="1.0" encoding="utf-8"?>
<ds:datastoreItem xmlns:ds="http://schemas.openxmlformats.org/officeDocument/2006/customXml" ds:itemID="{2F7795A2-EC25-45BF-A0BA-CC20F6269A07}">
  <ds:schemaRefs>
    <ds:schemaRef ds:uri="http://schemas.microsoft.com/sharepoint/v3/contenttype/forms"/>
  </ds:schemaRefs>
</ds:datastoreItem>
</file>

<file path=customXml/itemProps2.xml><?xml version="1.0" encoding="utf-8"?>
<ds:datastoreItem xmlns:ds="http://schemas.openxmlformats.org/officeDocument/2006/customXml" ds:itemID="{1AD9EF82-FB6A-49D5-985E-DC4DD7924B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0d835a-3d14-486d-980f-eaf76ccd082e"/>
    <ds:schemaRef ds:uri="6021318e-cadf-4644-b3f5-8786c4cf8acd"/>
    <ds:schemaRef ds:uri="fe1d0d08-bf91-42eb-a2fe-06a16a639f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F56FA5-23CA-48ED-9B53-653DE43F58D1}">
  <ds:schemaRefs>
    <ds:schemaRef ds:uri="6021318e-cadf-4644-b3f5-8786c4cf8acd"/>
    <ds:schemaRef ds:uri="70cd0586-791c-4d5c-9d15-ddf1c6208ce4"/>
    <ds:schemaRef ds:uri="af0d835a-3d14-486d-980f-eaf76ccd082e"/>
    <ds:schemaRef ds:uri="c27b7eb1-1924-4989-b306-787dfd7ead2d"/>
    <ds:schemaRef ds:uri="c7ccccd4-a7d0-4f45-9a1e-7f3d3244cb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Company_PowerPoint_Template_Plus</Template>
  <TotalTime>1008</TotalTime>
  <Words>3911</Words>
  <Application>Microsoft Office PowerPoint</Application>
  <PresentationFormat>Widescreen</PresentationFormat>
  <Paragraphs>320</Paragraphs>
  <Slides>40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Courier New</vt:lpstr>
      <vt:lpstr>PwC Helvetica Neue</vt:lpstr>
      <vt:lpstr>System Font Regular</vt:lpstr>
      <vt:lpstr>Wingdings</vt:lpstr>
      <vt:lpstr>Master w/ Full Footer</vt:lpstr>
      <vt:lpstr>Integrating Employer-Sponsored Benefits to Improve Employee Outcomes</vt:lpstr>
      <vt:lpstr>Speaker</vt:lpstr>
      <vt:lpstr>Disclaimer</vt:lpstr>
      <vt:lpstr>Agenda</vt:lpstr>
      <vt:lpstr>When Benefits Aren’t Integrated</vt:lpstr>
      <vt:lpstr>Thinking About Your Current Benefit Offerings</vt:lpstr>
      <vt:lpstr>Hidden slide title</vt:lpstr>
      <vt:lpstr>Benefit Integration is Crucial for Comprehensive Support in the Workplace</vt:lpstr>
      <vt:lpstr>Why Do Benefit Integration Efforts Fail?</vt:lpstr>
      <vt:lpstr>A 4-Step Process to Begin Integrating Benefits</vt:lpstr>
      <vt:lpstr>Step 1: Identify Your Top Priority</vt:lpstr>
      <vt:lpstr>Use Your Existing Data to Identify Potential Priorities</vt:lpstr>
      <vt:lpstr>Select the #1 Priority for the Year</vt:lpstr>
      <vt:lpstr>Step 2: Request Options from All Your Vendors</vt:lpstr>
      <vt:lpstr>Ask Your Vendors How They Can Help</vt:lpstr>
      <vt:lpstr>How Will They Know They’re Succeeding?</vt:lpstr>
      <vt:lpstr>Address Potential Legal Questions</vt:lpstr>
      <vt:lpstr>Step 3: Hold a Vendor Summit</vt:lpstr>
      <vt:lpstr>A Different Kind of Summit</vt:lpstr>
      <vt:lpstr>Important Considerations</vt:lpstr>
      <vt:lpstr>Follow Up with a Written Summary and Deliverables</vt:lpstr>
      <vt:lpstr>Create a Written Project Plan</vt:lpstr>
      <vt:lpstr>Step 4: Track Outcomes and Adjust As Needed </vt:lpstr>
      <vt:lpstr>Design a Report Card</vt:lpstr>
      <vt:lpstr>Schedule Monthly Follow-Up Meetings</vt:lpstr>
      <vt:lpstr>Communication is Crucial for the Employer</vt:lpstr>
      <vt:lpstr>Example Scenarios</vt:lpstr>
      <vt:lpstr>Example 1: Improving Depression Management</vt:lpstr>
      <vt:lpstr>Example 2: Addressing Opioid Misuse</vt:lpstr>
      <vt:lpstr>Discussion: Breakout Groups</vt:lpstr>
      <vt:lpstr>Topics: One Will be Assigned to Each Group</vt:lpstr>
      <vt:lpstr>Select Lead for the Group Readout</vt:lpstr>
      <vt:lpstr>Count Off</vt:lpstr>
      <vt:lpstr>Represent Your Role</vt:lpstr>
      <vt:lpstr>Hold Your Own Vendor Summit</vt:lpstr>
      <vt:lpstr>Readout and Final Thoughts</vt:lpstr>
      <vt:lpstr>A Few Caveats</vt:lpstr>
      <vt:lpstr>And One Suggestion</vt:lpstr>
      <vt:lpstr>Thank  You</vt:lpstr>
      <vt:lpstr>PowerPoint Presentation</vt:lpstr>
    </vt:vector>
  </TitlesOfParts>
  <Company>Standard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 Jolivet</dc:creator>
  <cp:lastModifiedBy>Amanda Gray</cp:lastModifiedBy>
  <cp:revision>9</cp:revision>
  <dcterms:created xsi:type="dcterms:W3CDTF">2025-03-13T16:19:53Z</dcterms:created>
  <dcterms:modified xsi:type="dcterms:W3CDTF">2025-07-16T21:13:14Z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0x010100A276FB839D8CAD4DA01800885BDFCC83</vt:lpwstr>
  </property>
  <property fmtid="{D5CDD505-2E9C-101B-9397-08002B2CF9AE}" pid="3" name="MediaServiceImageTags">
    <vt:lpwstr/>
  </property>
</Properties>
</file>