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Lato" panose="020F0502020204030203" pitchFamily="34" charset="0"/>
      <p:regular r:id="rId17"/>
    </p:embeddedFont>
    <p:embeddedFont>
      <p:font typeface="Lato Bold" panose="020F0502020204030203" charset="0"/>
      <p:regular r:id="rId18"/>
    </p:embeddedFont>
    <p:embeddedFont>
      <p:font typeface="Montserrat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a growing legal scrutiny on employers and their fiduciary duties within their healthcare plans.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Lewandowski v. Johnson &amp; Johnson, the plaintiffs alleged that J&amp;J breached its fiduciary responsibilities under ERISA by mismanaging the prescription drug benefit program, costing employees millions of dollars in the form of higher payments for prescription drugs, higher premiums, deductibles, coinsurance and copays and lower wages and limited wage growth. In addition, the plaintiffs alleged J&amp;J failed to furnish requested plan documents as required by ERISA.</a:t>
            </a:r>
          </a:p>
          <a:p>
            <a:endParaRPr lang="en-US"/>
          </a:p>
          <a:p>
            <a:r>
              <a:rPr lang="en-US"/>
              <a:t>On January 24, 2025, the U.S. District Court of New Jersey dismissed claims made in a class action lawsuit</a:t>
            </a:r>
          </a:p>
          <a:p>
            <a:endParaRPr lang="en-US"/>
          </a:p>
          <a:p>
            <a:r>
              <a:rPr lang="en-US"/>
              <a:t>Ability to furnish plan documents is still under review.  If found in breach they will be responsible for a fine of up to $110/day for every day over 30 days from the request that it took to provide these documents.</a:t>
            </a:r>
          </a:p>
          <a:p>
            <a:endParaRPr lang="en-US"/>
          </a:p>
          <a:p>
            <a:r>
              <a:rPr lang="en-US"/>
              <a:t>With respect to the dismissed claims, the court is providing the plaintiff with leave to amend the complaint to cure the failures identified by the court as to the issue of standing (they have 30 days to do so).</a:t>
            </a:r>
          </a:p>
          <a:p>
            <a:endParaRPr lang="en-US"/>
          </a:p>
          <a:p>
            <a:r>
              <a:rPr lang="en-US"/>
              <a:t>While J&amp;J may feel that they are off the hook, the flags have been raised in relation to employer's responsibilities in their group health plans.</a:t>
            </a:r>
          </a:p>
          <a:p>
            <a:endParaRPr lang="en-US"/>
          </a:p>
          <a:p>
            <a:r>
              <a:rPr lang="en-US"/>
              <a:t>Most employers believe that they can execute a fiduciary agreement and transfer the responsibility to a third party - but that is not the case, even in fully insured plans.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unsure or said 'no' to any of these, you're not alone—and you're not protected.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of us know this definition as it relates to our retirement plans, and many governmental entities will feel that either they are not subject to them due to the exclusion of governmental entities or due to having a fully insured plan employer plan or even because at some point during their plan administration they have executed a document advising that a third party has the responsibilities of plan fiduciary.</a:t>
            </a:r>
          </a:p>
          <a:p>
            <a:endParaRPr lang="en-US"/>
          </a:p>
          <a:p>
            <a:r>
              <a:rPr lang="en-US"/>
              <a:t>But plan fiduciaries include, for example, plan trustees, plan administrators, and members of a plan's decision committee.</a:t>
            </a:r>
          </a:p>
          <a:p>
            <a:endParaRPr lang="en-US"/>
          </a:p>
          <a:p>
            <a:r>
              <a:rPr lang="en-US"/>
              <a:t>Anyone exercising discretion over plan management.  As the employer you are the decision point for which TPA you use, if you use a PBM, if you are self-funded or fully insured, and thus do not miss the opportunity to protect yourself in the ways that you can.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are going to focus on 3 key buckets of importance with relation to fiduciary duty and ways to mitigate or protect not only your employees, and employer, but yourself in the event that you are the one responsible for making many of these decisions.</a:t>
            </a:r>
          </a:p>
          <a:p>
            <a:endParaRPr lang="en-US"/>
          </a:p>
          <a:p>
            <a:r>
              <a:rPr lang="en-US"/>
              <a:t>1. Clinical - Medical Necessity &amp; Care Oversight</a:t>
            </a:r>
          </a:p>
          <a:p>
            <a:r>
              <a:rPr lang="en-US"/>
              <a:t>2. Financial - Billing &amp; Payment Accuracy, Appropriateness of Fees, Transparency of Compensation</a:t>
            </a:r>
          </a:p>
          <a:p>
            <a:r>
              <a:rPr lang="en-US"/>
              <a:t>3. Documentation - remember we say, document, document, document, so this is a focus on Legal Compliance &amp; Transparency, Availability, and Tracking of things like plan documents, committee meeting minutes,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Owens &amp; Minor, acting in their fiduciary duty, held their TPA Anthem BCBS of VA responsible for their fiduciary responsibilities under their employer sponsored health plan.  </a:t>
            </a:r>
          </a:p>
          <a:p>
            <a:endParaRPr lang="en-US"/>
          </a:p>
          <a:p>
            <a:r>
              <a:rPr lang="en-US"/>
              <a:t>It ultimately settled out of court, but one of the key components is that in the evaluation Owens &amp; Minor identified that there was gross overpayment of claims, some that did not meet clinical appropriateness of treatment on behalf of employees.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number of examples of financially related lawsuits has grown exponentially over the past year following the Johnson and Johnson lawsuit.</a:t>
            </a:r>
          </a:p>
          <a:p>
            <a:endParaRPr lang="en-US"/>
          </a:p>
          <a:p>
            <a:r>
              <a:rPr lang="en-US"/>
              <a:t>One of the more recent examples is for none other than JP Morgan.  Someone whom you would expect to be so educated on fiduciary responsibility that they would be immune to lawsuit, but a recent suit filed in March 2025 related to overcharging of prescription drugs follows a long line of similar suits against employers, carriers, TPAs, and PBMs.</a:t>
            </a:r>
          </a:p>
          <a:p>
            <a:endParaRPr lang="en-US"/>
          </a:p>
          <a:p>
            <a:r>
              <a:rPr lang="en-US"/>
              <a:t>in June a motion to dismiss has been filed, but the outcome is still pending.</a:t>
            </a:r>
          </a:p>
          <a:p>
            <a:endParaRPr lang="en-US"/>
          </a:p>
          <a:p>
            <a:r>
              <a:rPr lang="en-US"/>
              <a:t>When we move into the financial bucket, there are many components of finance in a health plan.  Including reserve funding and the use of those funds which are ultimately a co-mingling of employer and employee dollars.  </a:t>
            </a:r>
          </a:p>
          <a:p>
            <a:endParaRPr lang="en-US"/>
          </a:p>
          <a:p>
            <a:r>
              <a:rPr lang="en-US"/>
              <a:t>I mentioned Josh and his team at Highlight, and I would be remiss to not mention that they also offer the pre-payment claim auditing.</a:t>
            </a:r>
          </a:p>
          <a:p>
            <a:endParaRPr lang="en-US"/>
          </a:p>
          <a:p>
            <a:r>
              <a:rPr lang="en-US"/>
              <a:t>Transparency in pricing is in all areas of the plan, brokers should be providing the annual compensation disclosures under the 2021 CAA requirements, check your PBM for spread pricing or hidden compensation through per script fees to brokers or other third parties</a:t>
            </a:r>
          </a:p>
          <a:p>
            <a:endParaRPr lang="en-US"/>
          </a:p>
          <a:p>
            <a:r>
              <a:rPr lang="en-US"/>
              <a:t>and lastly using AI driven fraud detection tools, check what tools your TPA is using for fraud detection and ask for reporting, if you are fully insured this is a great place to request how much auto-substantiation is being done as that can open you up to potential financial exposure.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37.svg"/><Relationship Id="rId4" Type="http://schemas.openxmlformats.org/officeDocument/2006/relationships/image" Target="../media/image4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jpe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3.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0F12"/>
        </a:solidFill>
        <a:effectLst/>
      </p:bgPr>
    </p:bg>
    <p:spTree>
      <p:nvGrpSpPr>
        <p:cNvPr id="1" name=""/>
        <p:cNvGrpSpPr/>
        <p:nvPr/>
      </p:nvGrpSpPr>
      <p:grpSpPr>
        <a:xfrm>
          <a:off x="0" y="0"/>
          <a:ext cx="0" cy="0"/>
          <a:chOff x="0" y="0"/>
          <a:chExt cx="0" cy="0"/>
        </a:xfrm>
      </p:grpSpPr>
      <p:sp>
        <p:nvSpPr>
          <p:cNvPr id="2" name="Freeform 2"/>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alphaModFix amt="79000"/>
            </a:blip>
            <a:stretch>
              <a:fillRect/>
            </a:stretch>
          </a:blipFill>
        </p:spPr>
        <p:txBody>
          <a:bodyPr/>
          <a:lstStyle/>
          <a:p>
            <a:endParaRPr lang="en-US"/>
          </a:p>
        </p:txBody>
      </p:sp>
      <p:sp>
        <p:nvSpPr>
          <p:cNvPr id="3" name="TextBox 3"/>
          <p:cNvSpPr txBox="1"/>
          <p:nvPr/>
        </p:nvSpPr>
        <p:spPr>
          <a:xfrm>
            <a:off x="7043876" y="1689002"/>
            <a:ext cx="10828167" cy="5088274"/>
          </a:xfrm>
          <a:prstGeom prst="rect">
            <a:avLst/>
          </a:prstGeom>
        </p:spPr>
        <p:txBody>
          <a:bodyPr lIns="0" tIns="0" rIns="0" bIns="0" rtlCol="0" anchor="t">
            <a:spAutoFit/>
          </a:bodyPr>
          <a:lstStyle/>
          <a:p>
            <a:pPr algn="ctr">
              <a:lnSpc>
                <a:spcPts val="13543"/>
              </a:lnSpc>
              <a:spcBef>
                <a:spcPct val="0"/>
              </a:spcBef>
            </a:pPr>
            <a:r>
              <a:rPr lang="en-US" sz="9674">
                <a:solidFill>
                  <a:srgbClr val="EBCE7D"/>
                </a:solidFill>
                <a:latin typeface="Lato"/>
                <a:ea typeface="Lato"/>
                <a:cs typeface="Lato"/>
                <a:sym typeface="Lato"/>
              </a:rPr>
              <a:t>Revealing Healthcare Fiduciary Liability: </a:t>
            </a:r>
          </a:p>
        </p:txBody>
      </p:sp>
      <p:sp>
        <p:nvSpPr>
          <p:cNvPr id="4" name="TextBox 4"/>
          <p:cNvSpPr txBox="1"/>
          <p:nvPr/>
        </p:nvSpPr>
        <p:spPr>
          <a:xfrm>
            <a:off x="6832252" y="7331969"/>
            <a:ext cx="11455748" cy="605186"/>
          </a:xfrm>
          <a:prstGeom prst="rect">
            <a:avLst/>
          </a:prstGeom>
        </p:spPr>
        <p:txBody>
          <a:bodyPr lIns="0" tIns="0" rIns="0" bIns="0" rtlCol="0" anchor="t">
            <a:spAutoFit/>
          </a:bodyPr>
          <a:lstStyle/>
          <a:p>
            <a:pPr algn="ctr">
              <a:lnSpc>
                <a:spcPts val="4968"/>
              </a:lnSpc>
              <a:spcBef>
                <a:spcPct val="0"/>
              </a:spcBef>
            </a:pPr>
            <a:r>
              <a:rPr lang="en-US" sz="3548">
                <a:solidFill>
                  <a:srgbClr val="EBCE7D"/>
                </a:solidFill>
                <a:latin typeface="Lato"/>
                <a:ea typeface="Lato"/>
                <a:cs typeface="Lato"/>
                <a:sym typeface="Lato"/>
              </a:rPr>
              <a:t>Protecting Public Employers from Hidden Risks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C7C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819525"/>
            <a:ext cx="4752975" cy="3317875"/>
            <a:chOff x="0" y="0"/>
            <a:chExt cx="6337300" cy="4423833"/>
          </a:xfrm>
        </p:grpSpPr>
        <p:pic>
          <p:nvPicPr>
            <p:cNvPr id="3" name="Picture 3"/>
            <p:cNvPicPr>
              <a:picLocks noChangeAspect="1"/>
            </p:cNvPicPr>
            <p:nvPr/>
          </p:nvPicPr>
          <p:blipFill>
            <a:blip r:embed="rId2">
              <a:alphaModFix amt="90000"/>
            </a:blip>
            <a:srcRect l="2278" r="2278"/>
            <a:stretch>
              <a:fillRect/>
            </a:stretch>
          </p:blipFill>
          <p:spPr>
            <a:xfrm>
              <a:off x="0" y="0"/>
              <a:ext cx="6337300" cy="4423833"/>
            </a:xfrm>
            <a:prstGeom prst="rect">
              <a:avLst/>
            </a:prstGeom>
          </p:spPr>
        </p:pic>
      </p:grpSp>
      <p:grpSp>
        <p:nvGrpSpPr>
          <p:cNvPr id="4" name="Group 4"/>
          <p:cNvGrpSpPr/>
          <p:nvPr/>
        </p:nvGrpSpPr>
        <p:grpSpPr>
          <a:xfrm>
            <a:off x="6754270" y="3819525"/>
            <a:ext cx="4752975" cy="3317875"/>
            <a:chOff x="0" y="0"/>
            <a:chExt cx="6337300" cy="4423833"/>
          </a:xfrm>
        </p:grpSpPr>
        <p:pic>
          <p:nvPicPr>
            <p:cNvPr id="5" name="Picture 5"/>
            <p:cNvPicPr>
              <a:picLocks noChangeAspect="1"/>
            </p:cNvPicPr>
            <p:nvPr/>
          </p:nvPicPr>
          <p:blipFill>
            <a:blip r:embed="rId3">
              <a:alphaModFix amt="90000"/>
            </a:blip>
            <a:srcRect l="2278" r="2278"/>
            <a:stretch>
              <a:fillRect/>
            </a:stretch>
          </p:blipFill>
          <p:spPr>
            <a:xfrm>
              <a:off x="0" y="0"/>
              <a:ext cx="6337300" cy="4423833"/>
            </a:xfrm>
            <a:prstGeom prst="rect">
              <a:avLst/>
            </a:prstGeom>
          </p:spPr>
        </p:pic>
      </p:grpSp>
      <p:grpSp>
        <p:nvGrpSpPr>
          <p:cNvPr id="6" name="Group 6"/>
          <p:cNvGrpSpPr/>
          <p:nvPr/>
        </p:nvGrpSpPr>
        <p:grpSpPr>
          <a:xfrm>
            <a:off x="12506325" y="3819525"/>
            <a:ext cx="4752975" cy="3317875"/>
            <a:chOff x="0" y="0"/>
            <a:chExt cx="6337300" cy="4423833"/>
          </a:xfrm>
        </p:grpSpPr>
        <p:pic>
          <p:nvPicPr>
            <p:cNvPr id="7" name="Picture 7"/>
            <p:cNvPicPr>
              <a:picLocks noChangeAspect="1"/>
            </p:cNvPicPr>
            <p:nvPr/>
          </p:nvPicPr>
          <p:blipFill>
            <a:blip r:embed="rId4">
              <a:alphaModFix amt="90000"/>
            </a:blip>
            <a:srcRect l="2278" r="2278"/>
            <a:stretch>
              <a:fillRect/>
            </a:stretch>
          </p:blipFill>
          <p:spPr>
            <a:xfrm>
              <a:off x="0" y="0"/>
              <a:ext cx="6337300" cy="4423833"/>
            </a:xfrm>
            <a:prstGeom prst="rect">
              <a:avLst/>
            </a:prstGeom>
          </p:spPr>
        </p:pic>
      </p:grpSp>
      <p:sp>
        <p:nvSpPr>
          <p:cNvPr id="8" name="TextBox 8"/>
          <p:cNvSpPr txBox="1"/>
          <p:nvPr/>
        </p:nvSpPr>
        <p:spPr>
          <a:xfrm>
            <a:off x="1619250" y="7707117"/>
            <a:ext cx="4051842" cy="1804702"/>
          </a:xfrm>
          <a:prstGeom prst="rect">
            <a:avLst/>
          </a:prstGeom>
        </p:spPr>
        <p:txBody>
          <a:bodyPr lIns="0" tIns="0" rIns="0" bIns="0" rtlCol="0" anchor="t">
            <a:spAutoFit/>
          </a:bodyPr>
          <a:lstStyle/>
          <a:p>
            <a:pPr marL="0" lvl="0" indent="0" algn="ctr">
              <a:lnSpc>
                <a:spcPts val="2903"/>
              </a:lnSpc>
              <a:spcBef>
                <a:spcPct val="0"/>
              </a:spcBef>
            </a:pPr>
            <a:r>
              <a:rPr lang="en-US" sz="2073">
                <a:solidFill>
                  <a:srgbClr val="0D1217"/>
                </a:solidFill>
                <a:latin typeface="Lato"/>
                <a:ea typeface="Lato"/>
                <a:cs typeface="Lato"/>
                <a:sym typeface="Lato"/>
              </a:rPr>
              <a:t>Up-to-date plan documents and summary plan documents easily accessible and provided in accordance with regulatory timelines.</a:t>
            </a:r>
          </a:p>
        </p:txBody>
      </p:sp>
      <p:sp>
        <p:nvSpPr>
          <p:cNvPr id="9" name="TextBox 9"/>
          <p:cNvSpPr txBox="1"/>
          <p:nvPr/>
        </p:nvSpPr>
        <p:spPr>
          <a:xfrm>
            <a:off x="7179991" y="7707117"/>
            <a:ext cx="4051842" cy="2166652"/>
          </a:xfrm>
          <a:prstGeom prst="rect">
            <a:avLst/>
          </a:prstGeom>
        </p:spPr>
        <p:txBody>
          <a:bodyPr lIns="0" tIns="0" rIns="0" bIns="0" rtlCol="0" anchor="t">
            <a:spAutoFit/>
          </a:bodyPr>
          <a:lstStyle/>
          <a:p>
            <a:pPr marL="0" lvl="0" indent="0" algn="ctr">
              <a:lnSpc>
                <a:spcPts val="2903"/>
              </a:lnSpc>
              <a:spcBef>
                <a:spcPct val="0"/>
              </a:spcBef>
            </a:pPr>
            <a:r>
              <a:rPr lang="en-US" sz="2073">
                <a:solidFill>
                  <a:srgbClr val="0D1217"/>
                </a:solidFill>
                <a:latin typeface="Lato"/>
                <a:ea typeface="Lato"/>
                <a:cs typeface="Lato"/>
                <a:sym typeface="Lato"/>
              </a:rPr>
              <a:t>Creating benefit committees and documenting the discussions and outcomes of regularly scheduled meetings conducted with consultants, plan administrators, and carriers.</a:t>
            </a:r>
          </a:p>
        </p:txBody>
      </p:sp>
      <p:sp>
        <p:nvSpPr>
          <p:cNvPr id="10" name="TextBox 10"/>
          <p:cNvSpPr txBox="1"/>
          <p:nvPr/>
        </p:nvSpPr>
        <p:spPr>
          <a:xfrm>
            <a:off x="12740733" y="7914428"/>
            <a:ext cx="4051842" cy="1804702"/>
          </a:xfrm>
          <a:prstGeom prst="rect">
            <a:avLst/>
          </a:prstGeom>
        </p:spPr>
        <p:txBody>
          <a:bodyPr lIns="0" tIns="0" rIns="0" bIns="0" rtlCol="0" anchor="t">
            <a:spAutoFit/>
          </a:bodyPr>
          <a:lstStyle/>
          <a:p>
            <a:pPr marL="0" lvl="0" indent="0" algn="ctr">
              <a:lnSpc>
                <a:spcPts val="2903"/>
              </a:lnSpc>
              <a:spcBef>
                <a:spcPct val="0"/>
              </a:spcBef>
            </a:pPr>
            <a:r>
              <a:rPr lang="en-US" sz="2073">
                <a:solidFill>
                  <a:srgbClr val="0D1217"/>
                </a:solidFill>
                <a:latin typeface="Lato"/>
                <a:ea typeface="Lato"/>
                <a:cs typeface="Lato"/>
                <a:sym typeface="Lato"/>
              </a:rPr>
              <a:t>Engage vendors for performance audits and then have those findings documented and stored with the meeting minutes so they can be accessed easily.</a:t>
            </a:r>
          </a:p>
        </p:txBody>
      </p:sp>
      <p:sp>
        <p:nvSpPr>
          <p:cNvPr id="11" name="TextBox 11"/>
          <p:cNvSpPr txBox="1"/>
          <p:nvPr/>
        </p:nvSpPr>
        <p:spPr>
          <a:xfrm>
            <a:off x="3041379" y="490220"/>
            <a:ext cx="12205242" cy="962660"/>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D1217"/>
                </a:solidFill>
                <a:latin typeface="Lato"/>
                <a:ea typeface="Lato"/>
                <a:cs typeface="Lato"/>
                <a:sym typeface="Lato"/>
              </a:rPr>
              <a:t>Document, Document, Document</a:t>
            </a:r>
          </a:p>
        </p:txBody>
      </p:sp>
      <p:sp>
        <p:nvSpPr>
          <p:cNvPr id="12" name="TextBox 12"/>
          <p:cNvSpPr txBox="1"/>
          <p:nvPr/>
        </p:nvSpPr>
        <p:spPr>
          <a:xfrm>
            <a:off x="1619250" y="2800350"/>
            <a:ext cx="4051842" cy="538861"/>
          </a:xfrm>
          <a:prstGeom prst="rect">
            <a:avLst/>
          </a:prstGeom>
        </p:spPr>
        <p:txBody>
          <a:bodyPr lIns="0" tIns="0" rIns="0" bIns="0" rtlCol="0" anchor="t">
            <a:spAutoFit/>
          </a:bodyPr>
          <a:lstStyle/>
          <a:p>
            <a:pPr marL="0" lvl="0" indent="0" algn="ctr">
              <a:lnSpc>
                <a:spcPts val="4424"/>
              </a:lnSpc>
              <a:spcBef>
                <a:spcPct val="0"/>
              </a:spcBef>
            </a:pPr>
            <a:r>
              <a:rPr lang="en-US" sz="3160">
                <a:solidFill>
                  <a:srgbClr val="0D1217"/>
                </a:solidFill>
                <a:latin typeface="Lato"/>
                <a:ea typeface="Lato"/>
                <a:cs typeface="Lato"/>
                <a:sym typeface="Lato"/>
              </a:rPr>
              <a:t>Plan Documents</a:t>
            </a:r>
          </a:p>
        </p:txBody>
      </p:sp>
      <p:sp>
        <p:nvSpPr>
          <p:cNvPr id="13" name="TextBox 13"/>
          <p:cNvSpPr txBox="1"/>
          <p:nvPr/>
        </p:nvSpPr>
        <p:spPr>
          <a:xfrm>
            <a:off x="7179991" y="2800350"/>
            <a:ext cx="4051842" cy="538861"/>
          </a:xfrm>
          <a:prstGeom prst="rect">
            <a:avLst/>
          </a:prstGeom>
        </p:spPr>
        <p:txBody>
          <a:bodyPr lIns="0" tIns="0" rIns="0" bIns="0" rtlCol="0" anchor="t">
            <a:spAutoFit/>
          </a:bodyPr>
          <a:lstStyle/>
          <a:p>
            <a:pPr marL="0" lvl="0" indent="0" algn="ctr">
              <a:lnSpc>
                <a:spcPts val="4424"/>
              </a:lnSpc>
              <a:spcBef>
                <a:spcPct val="0"/>
              </a:spcBef>
            </a:pPr>
            <a:r>
              <a:rPr lang="en-US" sz="3160">
                <a:solidFill>
                  <a:srgbClr val="0D1217"/>
                </a:solidFill>
                <a:latin typeface="Lato"/>
                <a:ea typeface="Lato"/>
                <a:cs typeface="Lato"/>
                <a:sym typeface="Lato"/>
              </a:rPr>
              <a:t>Meeting Minutes</a:t>
            </a:r>
          </a:p>
        </p:txBody>
      </p:sp>
      <p:sp>
        <p:nvSpPr>
          <p:cNvPr id="14" name="TextBox 14"/>
          <p:cNvSpPr txBox="1"/>
          <p:nvPr/>
        </p:nvSpPr>
        <p:spPr>
          <a:xfrm>
            <a:off x="12740733" y="2800350"/>
            <a:ext cx="4051842" cy="538861"/>
          </a:xfrm>
          <a:prstGeom prst="rect">
            <a:avLst/>
          </a:prstGeom>
        </p:spPr>
        <p:txBody>
          <a:bodyPr lIns="0" tIns="0" rIns="0" bIns="0" rtlCol="0" anchor="t">
            <a:spAutoFit/>
          </a:bodyPr>
          <a:lstStyle/>
          <a:p>
            <a:pPr marL="0" lvl="0" indent="0" algn="ctr">
              <a:lnSpc>
                <a:spcPts val="4424"/>
              </a:lnSpc>
              <a:spcBef>
                <a:spcPct val="0"/>
              </a:spcBef>
            </a:pPr>
            <a:r>
              <a:rPr lang="en-US" sz="3160">
                <a:solidFill>
                  <a:srgbClr val="0D1217"/>
                </a:solidFill>
                <a:latin typeface="Lato"/>
                <a:ea typeface="Lato"/>
                <a:cs typeface="Lato"/>
                <a:sym typeface="Lato"/>
              </a:rPr>
              <a:t>Audit Findings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3A38"/>
        </a:solidFill>
        <a:effectLst/>
      </p:bgPr>
    </p:bg>
    <p:spTree>
      <p:nvGrpSpPr>
        <p:cNvPr id="1" name=""/>
        <p:cNvGrpSpPr/>
        <p:nvPr/>
      </p:nvGrpSpPr>
      <p:grpSpPr>
        <a:xfrm>
          <a:off x="0" y="0"/>
          <a:ext cx="0" cy="0"/>
          <a:chOff x="0" y="0"/>
          <a:chExt cx="0" cy="0"/>
        </a:xfrm>
      </p:grpSpPr>
      <p:sp>
        <p:nvSpPr>
          <p:cNvPr id="2" name="TextBox 2"/>
          <p:cNvSpPr txBox="1"/>
          <p:nvPr/>
        </p:nvSpPr>
        <p:spPr>
          <a:xfrm>
            <a:off x="8100439" y="545337"/>
            <a:ext cx="8192276" cy="2140711"/>
          </a:xfrm>
          <a:prstGeom prst="rect">
            <a:avLst/>
          </a:prstGeom>
        </p:spPr>
        <p:txBody>
          <a:bodyPr lIns="0" tIns="0" rIns="0" bIns="0" rtlCol="0" anchor="t">
            <a:spAutoFit/>
          </a:bodyPr>
          <a:lstStyle/>
          <a:p>
            <a:pPr marL="0" lvl="0" indent="0" algn="l">
              <a:lnSpc>
                <a:spcPts val="5565"/>
              </a:lnSpc>
            </a:pPr>
            <a:r>
              <a:rPr lang="en-US" sz="5059" b="1">
                <a:solidFill>
                  <a:srgbClr val="E7E5E2"/>
                </a:solidFill>
                <a:latin typeface="Lato Bold"/>
                <a:ea typeface="Lato Bold"/>
                <a:cs typeface="Lato Bold"/>
                <a:sym typeface="Lato Bold"/>
              </a:rPr>
              <a:t>Consolidated Appropriations Act (CAA) 2021 - </a:t>
            </a:r>
          </a:p>
          <a:p>
            <a:pPr marL="0" lvl="0" indent="0" algn="l">
              <a:lnSpc>
                <a:spcPts val="5565"/>
              </a:lnSpc>
            </a:pPr>
            <a:r>
              <a:rPr lang="en-US" sz="5059" b="1">
                <a:solidFill>
                  <a:srgbClr val="E7E5E2"/>
                </a:solidFill>
                <a:latin typeface="Lato Bold"/>
                <a:ea typeface="Lato Bold"/>
                <a:cs typeface="Lato Bold"/>
                <a:sym typeface="Lato Bold"/>
              </a:rPr>
              <a:t>Prohibition of Gag Clauses</a:t>
            </a:r>
          </a:p>
        </p:txBody>
      </p:sp>
      <p:sp>
        <p:nvSpPr>
          <p:cNvPr id="3" name="TextBox 3"/>
          <p:cNvSpPr txBox="1"/>
          <p:nvPr/>
        </p:nvSpPr>
        <p:spPr>
          <a:xfrm>
            <a:off x="8100439" y="4885289"/>
            <a:ext cx="9158861" cy="4459377"/>
          </a:xfrm>
          <a:prstGeom prst="rect">
            <a:avLst/>
          </a:prstGeom>
        </p:spPr>
        <p:txBody>
          <a:bodyPr lIns="0" tIns="0" rIns="0" bIns="0" rtlCol="0" anchor="t">
            <a:spAutoFit/>
          </a:bodyPr>
          <a:lstStyle/>
          <a:p>
            <a:pPr marL="552480" lvl="1" indent="-276240" algn="l">
              <a:lnSpc>
                <a:spcPts val="3582"/>
              </a:lnSpc>
              <a:buFont typeface="Arial"/>
              <a:buChar char="•"/>
            </a:pPr>
            <a:r>
              <a:rPr lang="en-US" sz="2558">
                <a:solidFill>
                  <a:srgbClr val="E7E5E2"/>
                </a:solidFill>
                <a:latin typeface="Lato"/>
                <a:ea typeface="Lato"/>
                <a:cs typeface="Lato"/>
                <a:sym typeface="Lato"/>
              </a:rPr>
              <a:t>Sharing of cost and quality information:  Plans cannot be prevented from disclosing provider-specific cost or quality information to members, plan sponsors, or referring providers.</a:t>
            </a:r>
          </a:p>
          <a:p>
            <a:pPr marL="552480" lvl="1" indent="-276240" algn="l">
              <a:lnSpc>
                <a:spcPts val="3582"/>
              </a:lnSpc>
              <a:buFont typeface="Arial"/>
              <a:buChar char="•"/>
            </a:pPr>
            <a:r>
              <a:rPr lang="en-US" sz="2558">
                <a:solidFill>
                  <a:srgbClr val="E7E5E2"/>
                </a:solidFill>
                <a:latin typeface="Lato"/>
                <a:ea typeface="Lato"/>
                <a:cs typeface="Lato"/>
                <a:sym typeface="Lato"/>
              </a:rPr>
              <a:t>Access to de-identified claims data:  Plans cannot be restricted from electronically accessing de-identified claims data for plan participants.</a:t>
            </a:r>
          </a:p>
          <a:p>
            <a:pPr marL="552480" lvl="1" indent="-276240" algn="l">
              <a:lnSpc>
                <a:spcPts val="3582"/>
              </a:lnSpc>
              <a:buFont typeface="Arial"/>
              <a:buChar char="•"/>
            </a:pPr>
            <a:r>
              <a:rPr lang="en-US" sz="2558">
                <a:solidFill>
                  <a:srgbClr val="E7E5E2"/>
                </a:solidFill>
                <a:latin typeface="Lato"/>
                <a:ea typeface="Lato"/>
                <a:cs typeface="Lato"/>
                <a:sym typeface="Lato"/>
              </a:rPr>
              <a:t>Sharing information with business associates:  Plans cannot be restricted from sharing data with business associates, as long as it's done in accordance with HIPAA regulations.</a:t>
            </a:r>
          </a:p>
        </p:txBody>
      </p:sp>
      <p:sp>
        <p:nvSpPr>
          <p:cNvPr id="4" name="TextBox 4"/>
          <p:cNvSpPr txBox="1"/>
          <p:nvPr/>
        </p:nvSpPr>
        <p:spPr>
          <a:xfrm>
            <a:off x="8100439" y="3384690"/>
            <a:ext cx="8192276" cy="1076325"/>
          </a:xfrm>
          <a:prstGeom prst="rect">
            <a:avLst/>
          </a:prstGeom>
        </p:spPr>
        <p:txBody>
          <a:bodyPr lIns="0" tIns="0" rIns="0" bIns="0" rtlCol="0" anchor="t">
            <a:spAutoFit/>
          </a:bodyPr>
          <a:lstStyle/>
          <a:p>
            <a:pPr marL="0" lvl="0" indent="0" algn="l">
              <a:lnSpc>
                <a:spcPts val="4200"/>
              </a:lnSpc>
            </a:pPr>
            <a:r>
              <a:rPr lang="en-US" sz="3500" b="1">
                <a:solidFill>
                  <a:srgbClr val="E7E5E2"/>
                </a:solidFill>
                <a:latin typeface="Lato Bold"/>
                <a:ea typeface="Lato Bold"/>
                <a:cs typeface="Lato Bold"/>
                <a:sym typeface="Lato Bold"/>
              </a:rPr>
              <a:t>Specifically, the CAA prohibits clauses that restrict:</a:t>
            </a:r>
          </a:p>
        </p:txBody>
      </p:sp>
      <p:grpSp>
        <p:nvGrpSpPr>
          <p:cNvPr id="5" name="Group 5"/>
          <p:cNvGrpSpPr/>
          <p:nvPr/>
        </p:nvGrpSpPr>
        <p:grpSpPr>
          <a:xfrm>
            <a:off x="-5546209" y="-220132"/>
            <a:ext cx="12387786" cy="10727265"/>
            <a:chOff x="0" y="0"/>
            <a:chExt cx="4282440" cy="3708400"/>
          </a:xfrm>
        </p:grpSpPr>
        <p:sp>
          <p:nvSpPr>
            <p:cNvPr id="6" name="Freeform 6"/>
            <p:cNvSpPr/>
            <p:nvPr/>
          </p:nvSpPr>
          <p:spPr>
            <a:xfrm rot="220144">
              <a:off x="4389" y="-64712"/>
              <a:ext cx="4273662" cy="3837824"/>
            </a:xfrm>
            <a:custGeom>
              <a:avLst/>
              <a:gdLst/>
              <a:ahLst/>
              <a:cxnLst/>
              <a:rect l="l" t="t" r="r" b="b"/>
              <a:pathLst>
                <a:path w="4273662" h="3837824">
                  <a:moveTo>
                    <a:pt x="3086589" y="0"/>
                  </a:moveTo>
                  <a:lnTo>
                    <a:pt x="949758" y="137025"/>
                  </a:lnTo>
                  <a:lnTo>
                    <a:pt x="0" y="2055937"/>
                  </a:lnTo>
                  <a:lnTo>
                    <a:pt x="1187073" y="3837824"/>
                  </a:lnTo>
                  <a:lnTo>
                    <a:pt x="3323904" y="3700799"/>
                  </a:lnTo>
                  <a:lnTo>
                    <a:pt x="4273662" y="1781887"/>
                  </a:lnTo>
                  <a:close/>
                </a:path>
              </a:pathLst>
            </a:custGeom>
            <a:blipFill>
              <a:blip r:embed="rId2"/>
              <a:stretch>
                <a:fillRect l="-1973" r="-8095" b="-3570"/>
              </a:stretch>
            </a:blip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1217"/>
        </a:solidFill>
        <a:effectLst/>
      </p:bgPr>
    </p:bg>
    <p:spTree>
      <p:nvGrpSpPr>
        <p:cNvPr id="1" name=""/>
        <p:cNvGrpSpPr/>
        <p:nvPr/>
      </p:nvGrpSpPr>
      <p:grpSpPr>
        <a:xfrm>
          <a:off x="0" y="0"/>
          <a:ext cx="0" cy="0"/>
          <a:chOff x="0" y="0"/>
          <a:chExt cx="0" cy="0"/>
        </a:xfrm>
      </p:grpSpPr>
      <p:sp>
        <p:nvSpPr>
          <p:cNvPr id="2" name="Freeform 2"/>
          <p:cNvSpPr/>
          <p:nvPr/>
        </p:nvSpPr>
        <p:spPr>
          <a:xfrm rot="-1283609">
            <a:off x="-387051" y="5093751"/>
            <a:ext cx="5073891" cy="5645497"/>
          </a:xfrm>
          <a:custGeom>
            <a:avLst/>
            <a:gdLst/>
            <a:ahLst/>
            <a:cxnLst/>
            <a:rect l="l" t="t" r="r" b="b"/>
            <a:pathLst>
              <a:path w="5073891" h="5645497">
                <a:moveTo>
                  <a:pt x="0" y="0"/>
                </a:moveTo>
                <a:lnTo>
                  <a:pt x="5073891" y="0"/>
                </a:lnTo>
                <a:lnTo>
                  <a:pt x="5073891" y="5645497"/>
                </a:lnTo>
                <a:lnTo>
                  <a:pt x="0" y="5645497"/>
                </a:lnTo>
                <a:lnTo>
                  <a:pt x="0" y="0"/>
                </a:lnTo>
                <a:close/>
              </a:path>
            </a:pathLst>
          </a:custGeom>
          <a:blipFill>
            <a:blip r:embed="rId2">
              <a:alphaModFix amt="47000"/>
            </a:blip>
            <a:stretch>
              <a:fillRect/>
            </a:stretch>
          </a:blipFill>
        </p:spPr>
        <p:txBody>
          <a:bodyPr/>
          <a:lstStyle/>
          <a:p>
            <a:endParaRPr lang="en-US"/>
          </a:p>
        </p:txBody>
      </p:sp>
      <p:sp>
        <p:nvSpPr>
          <p:cNvPr id="3" name="Freeform 3"/>
          <p:cNvSpPr/>
          <p:nvPr/>
        </p:nvSpPr>
        <p:spPr>
          <a:xfrm>
            <a:off x="6818044" y="7179880"/>
            <a:ext cx="4318725" cy="1727490"/>
          </a:xfrm>
          <a:custGeom>
            <a:avLst/>
            <a:gdLst/>
            <a:ahLst/>
            <a:cxnLst/>
            <a:rect l="l" t="t" r="r" b="b"/>
            <a:pathLst>
              <a:path w="4318725" h="1727490">
                <a:moveTo>
                  <a:pt x="0" y="0"/>
                </a:moveTo>
                <a:lnTo>
                  <a:pt x="4318725" y="0"/>
                </a:lnTo>
                <a:lnTo>
                  <a:pt x="4318725" y="1727489"/>
                </a:lnTo>
                <a:lnTo>
                  <a:pt x="0" y="1727489"/>
                </a:lnTo>
                <a:lnTo>
                  <a:pt x="0" y="0"/>
                </a:lnTo>
                <a:close/>
              </a:path>
            </a:pathLst>
          </a:custGeom>
          <a:blipFill>
            <a:blip r:embed="rId3"/>
            <a:stretch>
              <a:fillRect/>
            </a:stretch>
          </a:blipFill>
        </p:spPr>
        <p:txBody>
          <a:bodyPr/>
          <a:lstStyle/>
          <a:p>
            <a:endParaRPr lang="en-US"/>
          </a:p>
        </p:txBody>
      </p:sp>
      <p:sp>
        <p:nvSpPr>
          <p:cNvPr id="4" name="Freeform 4"/>
          <p:cNvSpPr/>
          <p:nvPr/>
        </p:nvSpPr>
        <p:spPr>
          <a:xfrm>
            <a:off x="7922195" y="9412675"/>
            <a:ext cx="371420" cy="371420"/>
          </a:xfrm>
          <a:custGeom>
            <a:avLst/>
            <a:gdLst/>
            <a:ahLst/>
            <a:cxnLst/>
            <a:rect l="l" t="t" r="r" b="b"/>
            <a:pathLst>
              <a:path w="371420" h="371420">
                <a:moveTo>
                  <a:pt x="0" y="0"/>
                </a:moveTo>
                <a:lnTo>
                  <a:pt x="371421" y="0"/>
                </a:lnTo>
                <a:lnTo>
                  <a:pt x="371421" y="371420"/>
                </a:lnTo>
                <a:lnTo>
                  <a:pt x="0" y="371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943401" y="8983569"/>
            <a:ext cx="350215" cy="350215"/>
          </a:xfrm>
          <a:custGeom>
            <a:avLst/>
            <a:gdLst/>
            <a:ahLst/>
            <a:cxnLst/>
            <a:rect l="l" t="t" r="r" b="b"/>
            <a:pathLst>
              <a:path w="350215" h="350215">
                <a:moveTo>
                  <a:pt x="0" y="0"/>
                </a:moveTo>
                <a:lnTo>
                  <a:pt x="350215" y="0"/>
                </a:lnTo>
                <a:lnTo>
                  <a:pt x="350215" y="350215"/>
                </a:lnTo>
                <a:lnTo>
                  <a:pt x="0" y="350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196578" y="9348034"/>
            <a:ext cx="371420" cy="371420"/>
          </a:xfrm>
          <a:custGeom>
            <a:avLst/>
            <a:gdLst/>
            <a:ahLst/>
            <a:cxnLst/>
            <a:rect l="l" t="t" r="r" b="b"/>
            <a:pathLst>
              <a:path w="371420" h="371420">
                <a:moveTo>
                  <a:pt x="0" y="0"/>
                </a:moveTo>
                <a:lnTo>
                  <a:pt x="371420" y="0"/>
                </a:lnTo>
                <a:lnTo>
                  <a:pt x="371420" y="371420"/>
                </a:lnTo>
                <a:lnTo>
                  <a:pt x="0" y="371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217783" y="8918929"/>
            <a:ext cx="350215" cy="350215"/>
          </a:xfrm>
          <a:custGeom>
            <a:avLst/>
            <a:gdLst/>
            <a:ahLst/>
            <a:cxnLst/>
            <a:rect l="l" t="t" r="r" b="b"/>
            <a:pathLst>
              <a:path w="350215" h="350215">
                <a:moveTo>
                  <a:pt x="0" y="0"/>
                </a:moveTo>
                <a:lnTo>
                  <a:pt x="350215" y="0"/>
                </a:lnTo>
                <a:lnTo>
                  <a:pt x="350215" y="350215"/>
                </a:lnTo>
                <a:lnTo>
                  <a:pt x="0" y="350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2129406" y="7351011"/>
            <a:ext cx="5197103" cy="1130976"/>
          </a:xfrm>
          <a:custGeom>
            <a:avLst/>
            <a:gdLst/>
            <a:ahLst/>
            <a:cxnLst/>
            <a:rect l="l" t="t" r="r" b="b"/>
            <a:pathLst>
              <a:path w="5197103" h="1130976">
                <a:moveTo>
                  <a:pt x="0" y="0"/>
                </a:moveTo>
                <a:lnTo>
                  <a:pt x="5197103" y="0"/>
                </a:lnTo>
                <a:lnTo>
                  <a:pt x="5197103" y="1130976"/>
                </a:lnTo>
                <a:lnTo>
                  <a:pt x="0" y="1130976"/>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925139" y="7834192"/>
            <a:ext cx="6115863" cy="1588008"/>
          </a:xfrm>
          <a:prstGeom prst="rect">
            <a:avLst/>
          </a:prstGeom>
        </p:spPr>
        <p:txBody>
          <a:bodyPr lIns="0" tIns="0" rIns="0" bIns="0" rtlCol="0" anchor="t">
            <a:spAutoFit/>
          </a:bodyPr>
          <a:lstStyle/>
          <a:p>
            <a:pPr algn="l">
              <a:lnSpc>
                <a:spcPts val="6216"/>
              </a:lnSpc>
            </a:pPr>
            <a:r>
              <a:rPr lang="en-US" sz="5600">
                <a:solidFill>
                  <a:srgbClr val="EBCE7D"/>
                </a:solidFill>
                <a:latin typeface="Lato"/>
                <a:ea typeface="Lato"/>
                <a:cs typeface="Lato"/>
                <a:sym typeface="Lato"/>
              </a:rPr>
              <a:t>Partner</a:t>
            </a:r>
          </a:p>
          <a:p>
            <a:pPr marL="0" lvl="0" indent="0" algn="l">
              <a:lnSpc>
                <a:spcPts val="6216"/>
              </a:lnSpc>
            </a:pPr>
            <a:r>
              <a:rPr lang="en-US" sz="5600">
                <a:solidFill>
                  <a:srgbClr val="EBCE7D"/>
                </a:solidFill>
                <a:latin typeface="Lato"/>
                <a:ea typeface="Lato"/>
                <a:cs typeface="Lato"/>
                <a:sym typeface="Lato"/>
              </a:rPr>
              <a:t>Spotlights</a:t>
            </a:r>
          </a:p>
        </p:txBody>
      </p:sp>
      <p:sp>
        <p:nvSpPr>
          <p:cNvPr id="10" name="TextBox 10"/>
          <p:cNvSpPr txBox="1"/>
          <p:nvPr/>
        </p:nvSpPr>
        <p:spPr>
          <a:xfrm>
            <a:off x="7475731" y="8499003"/>
            <a:ext cx="3994226" cy="422275"/>
          </a:xfrm>
          <a:prstGeom prst="rect">
            <a:avLst/>
          </a:prstGeom>
        </p:spPr>
        <p:txBody>
          <a:bodyPr lIns="0" tIns="0" rIns="0" bIns="0" rtlCol="0" anchor="t">
            <a:spAutoFit/>
          </a:bodyPr>
          <a:lstStyle/>
          <a:p>
            <a:pPr algn="l">
              <a:lnSpc>
                <a:spcPts val="3499"/>
              </a:lnSpc>
            </a:pPr>
            <a:r>
              <a:rPr lang="en-US" sz="2499" b="1">
                <a:solidFill>
                  <a:srgbClr val="EBCE7D"/>
                </a:solidFill>
                <a:latin typeface="Lato Bold"/>
                <a:ea typeface="Lato Bold"/>
                <a:cs typeface="Lato Bold"/>
                <a:sym typeface="Lato Bold"/>
              </a:rPr>
              <a:t>Jeff Hogan</a:t>
            </a:r>
          </a:p>
        </p:txBody>
      </p:sp>
      <p:sp>
        <p:nvSpPr>
          <p:cNvPr id="11" name="TextBox 11"/>
          <p:cNvSpPr txBox="1"/>
          <p:nvPr/>
        </p:nvSpPr>
        <p:spPr>
          <a:xfrm>
            <a:off x="8447273" y="8969764"/>
            <a:ext cx="2012603" cy="339651"/>
          </a:xfrm>
          <a:prstGeom prst="rect">
            <a:avLst/>
          </a:prstGeom>
        </p:spPr>
        <p:txBody>
          <a:bodyPr lIns="0" tIns="0" rIns="0" bIns="0" rtlCol="0" anchor="t">
            <a:spAutoFit/>
          </a:bodyPr>
          <a:lstStyle/>
          <a:p>
            <a:pPr algn="l">
              <a:lnSpc>
                <a:spcPts val="2799"/>
              </a:lnSpc>
            </a:pPr>
            <a:r>
              <a:rPr lang="en-US" sz="1999" b="1">
                <a:solidFill>
                  <a:srgbClr val="EBCE7D"/>
                </a:solidFill>
                <a:latin typeface="Lato Bold"/>
                <a:ea typeface="Lato Bold"/>
                <a:cs typeface="Lato Bold"/>
                <a:sym typeface="Lato Bold"/>
              </a:rPr>
              <a:t>(860) 424-2600</a:t>
            </a:r>
          </a:p>
        </p:txBody>
      </p:sp>
      <p:sp>
        <p:nvSpPr>
          <p:cNvPr id="12" name="TextBox 12"/>
          <p:cNvSpPr txBox="1"/>
          <p:nvPr/>
        </p:nvSpPr>
        <p:spPr>
          <a:xfrm>
            <a:off x="8447273" y="9384100"/>
            <a:ext cx="2248979" cy="339651"/>
          </a:xfrm>
          <a:prstGeom prst="rect">
            <a:avLst/>
          </a:prstGeom>
        </p:spPr>
        <p:txBody>
          <a:bodyPr lIns="0" tIns="0" rIns="0" bIns="0" rtlCol="0" anchor="t">
            <a:spAutoFit/>
          </a:bodyPr>
          <a:lstStyle/>
          <a:p>
            <a:pPr algn="l">
              <a:lnSpc>
                <a:spcPts val="2799"/>
              </a:lnSpc>
            </a:pPr>
            <a:r>
              <a:rPr lang="en-US" sz="1999" b="1">
                <a:solidFill>
                  <a:srgbClr val="EBCE7D"/>
                </a:solidFill>
                <a:latin typeface="Lato Bold"/>
                <a:ea typeface="Lato Bold"/>
                <a:cs typeface="Lato Bold"/>
                <a:sym typeface="Lato Bold"/>
              </a:rPr>
              <a:t>jeff@homahealth.us</a:t>
            </a:r>
          </a:p>
        </p:txBody>
      </p:sp>
      <p:sp>
        <p:nvSpPr>
          <p:cNvPr id="13" name="TextBox 13"/>
          <p:cNvSpPr txBox="1"/>
          <p:nvPr/>
        </p:nvSpPr>
        <p:spPr>
          <a:xfrm>
            <a:off x="12750113" y="8434362"/>
            <a:ext cx="3994226" cy="422275"/>
          </a:xfrm>
          <a:prstGeom prst="rect">
            <a:avLst/>
          </a:prstGeom>
        </p:spPr>
        <p:txBody>
          <a:bodyPr lIns="0" tIns="0" rIns="0" bIns="0" rtlCol="0" anchor="t">
            <a:spAutoFit/>
          </a:bodyPr>
          <a:lstStyle/>
          <a:p>
            <a:pPr algn="l">
              <a:lnSpc>
                <a:spcPts val="3499"/>
              </a:lnSpc>
            </a:pPr>
            <a:r>
              <a:rPr lang="en-US" sz="2499" b="1">
                <a:solidFill>
                  <a:srgbClr val="EBCE7D"/>
                </a:solidFill>
                <a:latin typeface="Lato Bold"/>
                <a:ea typeface="Lato Bold"/>
                <a:cs typeface="Lato Bold"/>
                <a:sym typeface="Lato Bold"/>
              </a:rPr>
              <a:t>Patrick Williams, AIF</a:t>
            </a:r>
          </a:p>
        </p:txBody>
      </p:sp>
      <p:sp>
        <p:nvSpPr>
          <p:cNvPr id="14" name="TextBox 14"/>
          <p:cNvSpPr txBox="1"/>
          <p:nvPr/>
        </p:nvSpPr>
        <p:spPr>
          <a:xfrm>
            <a:off x="13721656" y="8905124"/>
            <a:ext cx="2012603" cy="339725"/>
          </a:xfrm>
          <a:prstGeom prst="rect">
            <a:avLst/>
          </a:prstGeom>
        </p:spPr>
        <p:txBody>
          <a:bodyPr lIns="0" tIns="0" rIns="0" bIns="0" rtlCol="0" anchor="t">
            <a:spAutoFit/>
          </a:bodyPr>
          <a:lstStyle/>
          <a:p>
            <a:pPr algn="l">
              <a:lnSpc>
                <a:spcPts val="2799"/>
              </a:lnSpc>
            </a:pPr>
            <a:r>
              <a:rPr lang="en-US" sz="1999" b="1">
                <a:solidFill>
                  <a:srgbClr val="EBCE7D"/>
                </a:solidFill>
                <a:latin typeface="Lato Bold"/>
                <a:ea typeface="Lato Bold"/>
                <a:cs typeface="Lato Bold"/>
                <a:sym typeface="Lato Bold"/>
              </a:rPr>
              <a:t>(612) 860-0937</a:t>
            </a:r>
          </a:p>
        </p:txBody>
      </p:sp>
      <p:sp>
        <p:nvSpPr>
          <p:cNvPr id="15" name="TextBox 15"/>
          <p:cNvSpPr txBox="1"/>
          <p:nvPr/>
        </p:nvSpPr>
        <p:spPr>
          <a:xfrm>
            <a:off x="13721655" y="9319459"/>
            <a:ext cx="3604853" cy="323935"/>
          </a:xfrm>
          <a:prstGeom prst="rect">
            <a:avLst/>
          </a:prstGeom>
        </p:spPr>
        <p:txBody>
          <a:bodyPr wrap="square" lIns="0" tIns="0" rIns="0" bIns="0" rtlCol="0" anchor="t">
            <a:spAutoFit/>
          </a:bodyPr>
          <a:lstStyle/>
          <a:p>
            <a:pPr algn="l">
              <a:lnSpc>
                <a:spcPts val="2799"/>
              </a:lnSpc>
            </a:pPr>
            <a:r>
              <a:rPr lang="en-US" sz="1999" b="1" dirty="0">
                <a:solidFill>
                  <a:srgbClr val="EBCE7D"/>
                </a:solidFill>
                <a:latin typeface="Lato Bold"/>
                <a:ea typeface="Lato Bold"/>
                <a:cs typeface="Lato Bold"/>
                <a:sym typeface="Lato Bold"/>
              </a:rPr>
              <a:t>patrick@fiduciaryinabox.com</a:t>
            </a:r>
          </a:p>
        </p:txBody>
      </p:sp>
      <p:sp>
        <p:nvSpPr>
          <p:cNvPr id="16" name="TextBox 16"/>
          <p:cNvSpPr txBox="1"/>
          <p:nvPr/>
        </p:nvSpPr>
        <p:spPr>
          <a:xfrm>
            <a:off x="1028700" y="749533"/>
            <a:ext cx="12539298" cy="1045210"/>
          </a:xfrm>
          <a:prstGeom prst="rect">
            <a:avLst/>
          </a:prstGeom>
        </p:spPr>
        <p:txBody>
          <a:bodyPr lIns="0" tIns="0" rIns="0" bIns="0" rtlCol="0" anchor="t">
            <a:spAutoFit/>
          </a:bodyPr>
          <a:lstStyle/>
          <a:p>
            <a:pPr marL="0" lvl="0" indent="0" algn="l">
              <a:lnSpc>
                <a:spcPts val="8539"/>
              </a:lnSpc>
              <a:spcBef>
                <a:spcPct val="0"/>
              </a:spcBef>
            </a:pPr>
            <a:r>
              <a:rPr lang="en-US" sz="6099" b="1">
                <a:solidFill>
                  <a:srgbClr val="E7E5E2"/>
                </a:solidFill>
                <a:latin typeface="Lato Bold"/>
                <a:ea typeface="Lato Bold"/>
                <a:cs typeface="Lato Bold"/>
                <a:sym typeface="Lato Bold"/>
              </a:rPr>
              <a:t>Mitigating Documentation Risks</a:t>
            </a:r>
          </a:p>
        </p:txBody>
      </p:sp>
      <p:sp>
        <p:nvSpPr>
          <p:cNvPr id="17" name="Freeform 17"/>
          <p:cNvSpPr/>
          <p:nvPr/>
        </p:nvSpPr>
        <p:spPr>
          <a:xfrm>
            <a:off x="4969462" y="2272253"/>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6561769" y="2762552"/>
            <a:ext cx="7375918" cy="538489"/>
          </a:xfrm>
          <a:prstGeom prst="rect">
            <a:avLst/>
          </a:prstGeom>
        </p:spPr>
        <p:txBody>
          <a:bodyPr lIns="0" tIns="0" rIns="0" bIns="0" rtlCol="0" anchor="t">
            <a:spAutoFit/>
          </a:bodyPr>
          <a:lstStyle/>
          <a:p>
            <a:pPr algn="l">
              <a:lnSpc>
                <a:spcPts val="4225"/>
              </a:lnSpc>
            </a:pPr>
            <a:r>
              <a:rPr lang="en-US" sz="3492">
                <a:solidFill>
                  <a:srgbClr val="E7E5E2"/>
                </a:solidFill>
                <a:latin typeface="Lato"/>
                <a:ea typeface="Lato"/>
                <a:cs typeface="Lato"/>
                <a:sym typeface="Lato"/>
              </a:rPr>
              <a:t>Document Checklist &amp; Storage Plan</a:t>
            </a:r>
          </a:p>
        </p:txBody>
      </p:sp>
      <p:sp>
        <p:nvSpPr>
          <p:cNvPr id="19" name="Freeform 19"/>
          <p:cNvSpPr/>
          <p:nvPr/>
        </p:nvSpPr>
        <p:spPr>
          <a:xfrm>
            <a:off x="4969462" y="4277117"/>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6561769" y="4767417"/>
            <a:ext cx="7375918" cy="538489"/>
          </a:xfrm>
          <a:prstGeom prst="rect">
            <a:avLst/>
          </a:prstGeom>
        </p:spPr>
        <p:txBody>
          <a:bodyPr lIns="0" tIns="0" rIns="0" bIns="0" rtlCol="0" anchor="t">
            <a:spAutoFit/>
          </a:bodyPr>
          <a:lstStyle/>
          <a:p>
            <a:pPr algn="l">
              <a:lnSpc>
                <a:spcPts val="4225"/>
              </a:lnSpc>
            </a:pPr>
            <a:r>
              <a:rPr lang="en-US" sz="3492">
                <a:solidFill>
                  <a:srgbClr val="E7E5E2"/>
                </a:solidFill>
                <a:latin typeface="Lato"/>
                <a:ea typeface="Lato"/>
                <a:cs typeface="Lato"/>
                <a:sym typeface="Lato"/>
              </a:rPr>
              <a:t>Periodic Legal Review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3A38"/>
        </a:solidFill>
        <a:effectLst/>
      </p:bgPr>
    </p:bg>
    <p:spTree>
      <p:nvGrpSpPr>
        <p:cNvPr id="1" name=""/>
        <p:cNvGrpSpPr/>
        <p:nvPr/>
      </p:nvGrpSpPr>
      <p:grpSpPr>
        <a:xfrm>
          <a:off x="0" y="0"/>
          <a:ext cx="0" cy="0"/>
          <a:chOff x="0" y="0"/>
          <a:chExt cx="0" cy="0"/>
        </a:xfrm>
      </p:grpSpPr>
      <p:sp>
        <p:nvSpPr>
          <p:cNvPr id="2" name="Freeform 2"/>
          <p:cNvSpPr/>
          <p:nvPr/>
        </p:nvSpPr>
        <p:spPr>
          <a:xfrm>
            <a:off x="6260891" y="3680835"/>
            <a:ext cx="1387687" cy="1387687"/>
          </a:xfrm>
          <a:custGeom>
            <a:avLst/>
            <a:gdLst/>
            <a:ahLst/>
            <a:cxnLst/>
            <a:rect l="l" t="t" r="r" b="b"/>
            <a:pathLst>
              <a:path w="1387687" h="1387687">
                <a:moveTo>
                  <a:pt x="0" y="0"/>
                </a:moveTo>
                <a:lnTo>
                  <a:pt x="1387687" y="0"/>
                </a:lnTo>
                <a:lnTo>
                  <a:pt x="1387687" y="1387687"/>
                </a:lnTo>
                <a:lnTo>
                  <a:pt x="0" y="1387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77959" y="3680835"/>
            <a:ext cx="1195145" cy="1387687"/>
          </a:xfrm>
          <a:custGeom>
            <a:avLst/>
            <a:gdLst/>
            <a:ahLst/>
            <a:cxnLst/>
            <a:rect l="l" t="t" r="r" b="b"/>
            <a:pathLst>
              <a:path w="1195145" h="1387687">
                <a:moveTo>
                  <a:pt x="0" y="0"/>
                </a:moveTo>
                <a:lnTo>
                  <a:pt x="1195145" y="0"/>
                </a:lnTo>
                <a:lnTo>
                  <a:pt x="1195145" y="1387687"/>
                </a:lnTo>
                <a:lnTo>
                  <a:pt x="0" y="1387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635394" y="3680835"/>
            <a:ext cx="1396415" cy="1387687"/>
          </a:xfrm>
          <a:custGeom>
            <a:avLst/>
            <a:gdLst/>
            <a:ahLst/>
            <a:cxnLst/>
            <a:rect l="l" t="t" r="r" b="b"/>
            <a:pathLst>
              <a:path w="1396415" h="1387687">
                <a:moveTo>
                  <a:pt x="0" y="0"/>
                </a:moveTo>
                <a:lnTo>
                  <a:pt x="1396415" y="0"/>
                </a:lnTo>
                <a:lnTo>
                  <a:pt x="1396415" y="1387687"/>
                </a:lnTo>
                <a:lnTo>
                  <a:pt x="0" y="13876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833724" y="3680835"/>
            <a:ext cx="1481996" cy="1387687"/>
          </a:xfrm>
          <a:custGeom>
            <a:avLst/>
            <a:gdLst/>
            <a:ahLst/>
            <a:cxnLst/>
            <a:rect l="l" t="t" r="r" b="b"/>
            <a:pathLst>
              <a:path w="1481996" h="1387687">
                <a:moveTo>
                  <a:pt x="0" y="0"/>
                </a:moveTo>
                <a:lnTo>
                  <a:pt x="1481996" y="0"/>
                </a:lnTo>
                <a:lnTo>
                  <a:pt x="1481996" y="1387687"/>
                </a:lnTo>
                <a:lnTo>
                  <a:pt x="0" y="13876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028700" y="1463095"/>
            <a:ext cx="16230600" cy="1128376"/>
          </a:xfrm>
          <a:prstGeom prst="rect">
            <a:avLst/>
          </a:prstGeom>
        </p:spPr>
        <p:txBody>
          <a:bodyPr lIns="0" tIns="0" rIns="0" bIns="0" rtlCol="0" anchor="t">
            <a:spAutoFit/>
          </a:bodyPr>
          <a:lstStyle/>
          <a:p>
            <a:pPr marL="0" lvl="0" indent="0" algn="ctr">
              <a:lnSpc>
                <a:spcPts val="9206"/>
              </a:lnSpc>
              <a:spcBef>
                <a:spcPct val="0"/>
              </a:spcBef>
            </a:pPr>
            <a:r>
              <a:rPr lang="en-US" sz="6575" b="1">
                <a:solidFill>
                  <a:srgbClr val="EBCE7D"/>
                </a:solidFill>
                <a:latin typeface="Lato Bold"/>
                <a:ea typeface="Lato Bold"/>
                <a:cs typeface="Lato Bold"/>
                <a:sym typeface="Lato Bold"/>
              </a:rPr>
              <a:t>Take Action Today - Don’t Wait!</a:t>
            </a:r>
          </a:p>
        </p:txBody>
      </p:sp>
      <p:sp>
        <p:nvSpPr>
          <p:cNvPr id="7" name="TextBox 7"/>
          <p:cNvSpPr txBox="1"/>
          <p:nvPr/>
        </p:nvSpPr>
        <p:spPr>
          <a:xfrm>
            <a:off x="1029036" y="6507247"/>
            <a:ext cx="3092992" cy="2223135"/>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EBCE7D"/>
                </a:solidFill>
                <a:latin typeface="Lato"/>
                <a:ea typeface="Lato"/>
                <a:cs typeface="Lato"/>
                <a:sym typeface="Lato"/>
              </a:rPr>
              <a:t>Collect current plan documents and create a centralized storage location for internal access of documents upon request.</a:t>
            </a:r>
          </a:p>
        </p:txBody>
      </p:sp>
      <p:sp>
        <p:nvSpPr>
          <p:cNvPr id="8" name="TextBox 8"/>
          <p:cNvSpPr txBox="1"/>
          <p:nvPr/>
        </p:nvSpPr>
        <p:spPr>
          <a:xfrm>
            <a:off x="1028700" y="5270390"/>
            <a:ext cx="3092992" cy="824865"/>
          </a:xfrm>
          <a:prstGeom prst="rect">
            <a:avLst/>
          </a:prstGeom>
        </p:spPr>
        <p:txBody>
          <a:bodyPr lIns="0" tIns="0" rIns="0" bIns="0" rtlCol="0" anchor="t">
            <a:spAutoFit/>
          </a:bodyPr>
          <a:lstStyle/>
          <a:p>
            <a:pPr marL="0" lvl="0" indent="0" algn="ctr">
              <a:lnSpc>
                <a:spcPts val="3359"/>
              </a:lnSpc>
              <a:spcBef>
                <a:spcPct val="0"/>
              </a:spcBef>
            </a:pPr>
            <a:r>
              <a:rPr lang="en-US" sz="2400" b="1">
                <a:solidFill>
                  <a:srgbClr val="EBCE7D"/>
                </a:solidFill>
                <a:latin typeface="Lato Bold"/>
                <a:ea typeface="Lato Bold"/>
                <a:cs typeface="Lato Bold"/>
                <a:sym typeface="Lato Bold"/>
              </a:rPr>
              <a:t>Locate Current Documents</a:t>
            </a:r>
          </a:p>
        </p:txBody>
      </p:sp>
      <p:sp>
        <p:nvSpPr>
          <p:cNvPr id="9" name="TextBox 9"/>
          <p:cNvSpPr txBox="1"/>
          <p:nvPr/>
        </p:nvSpPr>
        <p:spPr>
          <a:xfrm>
            <a:off x="5408238" y="6507247"/>
            <a:ext cx="3092992" cy="2594610"/>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EBCE7D"/>
                </a:solidFill>
                <a:latin typeface="Lato"/>
                <a:ea typeface="Lato"/>
                <a:cs typeface="Lato"/>
                <a:sym typeface="Lato"/>
              </a:rPr>
              <a:t>Remember fiduciaries will come in many forms, identify who acts as a fiduciary in the plan and what areas they are responsible for and document it.</a:t>
            </a:r>
          </a:p>
        </p:txBody>
      </p:sp>
      <p:sp>
        <p:nvSpPr>
          <p:cNvPr id="10" name="TextBox 10"/>
          <p:cNvSpPr txBox="1"/>
          <p:nvPr/>
        </p:nvSpPr>
        <p:spPr>
          <a:xfrm>
            <a:off x="5407903" y="5270390"/>
            <a:ext cx="3092992" cy="824865"/>
          </a:xfrm>
          <a:prstGeom prst="rect">
            <a:avLst/>
          </a:prstGeom>
        </p:spPr>
        <p:txBody>
          <a:bodyPr lIns="0" tIns="0" rIns="0" bIns="0" rtlCol="0" anchor="t">
            <a:spAutoFit/>
          </a:bodyPr>
          <a:lstStyle/>
          <a:p>
            <a:pPr marL="0" lvl="0" indent="0" algn="ctr">
              <a:lnSpc>
                <a:spcPts val="3359"/>
              </a:lnSpc>
              <a:spcBef>
                <a:spcPct val="0"/>
              </a:spcBef>
            </a:pPr>
            <a:r>
              <a:rPr lang="en-US" sz="2400" b="1">
                <a:solidFill>
                  <a:srgbClr val="EBCE7D"/>
                </a:solidFill>
                <a:latin typeface="Lato Bold"/>
                <a:ea typeface="Lato Bold"/>
                <a:cs typeface="Lato Bold"/>
                <a:sym typeface="Lato Bold"/>
              </a:rPr>
              <a:t>Identify Plan Fiduciaries</a:t>
            </a:r>
          </a:p>
        </p:txBody>
      </p:sp>
      <p:sp>
        <p:nvSpPr>
          <p:cNvPr id="11" name="TextBox 11"/>
          <p:cNvSpPr txBox="1"/>
          <p:nvPr/>
        </p:nvSpPr>
        <p:spPr>
          <a:xfrm>
            <a:off x="9787105" y="6507247"/>
            <a:ext cx="3092992" cy="2594610"/>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EBCE7D"/>
                </a:solidFill>
                <a:latin typeface="Lato"/>
                <a:ea typeface="Lato"/>
                <a:cs typeface="Lato"/>
                <a:sym typeface="Lato"/>
              </a:rPr>
              <a:t>Now that you know where your documents are and who all is responsible, you can engage with partners to help ensure continued success.</a:t>
            </a:r>
          </a:p>
        </p:txBody>
      </p:sp>
      <p:sp>
        <p:nvSpPr>
          <p:cNvPr id="12" name="TextBox 12"/>
          <p:cNvSpPr txBox="1"/>
          <p:nvPr/>
        </p:nvSpPr>
        <p:spPr>
          <a:xfrm>
            <a:off x="9787105" y="5270390"/>
            <a:ext cx="3092992" cy="824865"/>
          </a:xfrm>
          <a:prstGeom prst="rect">
            <a:avLst/>
          </a:prstGeom>
        </p:spPr>
        <p:txBody>
          <a:bodyPr lIns="0" tIns="0" rIns="0" bIns="0" rtlCol="0" anchor="t">
            <a:spAutoFit/>
          </a:bodyPr>
          <a:lstStyle/>
          <a:p>
            <a:pPr marL="0" lvl="0" indent="0" algn="ctr">
              <a:lnSpc>
                <a:spcPts val="3359"/>
              </a:lnSpc>
              <a:spcBef>
                <a:spcPct val="0"/>
              </a:spcBef>
            </a:pPr>
            <a:r>
              <a:rPr lang="en-US" sz="2400" b="1">
                <a:solidFill>
                  <a:srgbClr val="EBCE7D"/>
                </a:solidFill>
                <a:latin typeface="Lato Bold"/>
                <a:ea typeface="Lato Bold"/>
                <a:cs typeface="Lato Bold"/>
                <a:sym typeface="Lato Bold"/>
              </a:rPr>
              <a:t>Engage Partners for Advising/Oversight</a:t>
            </a:r>
          </a:p>
        </p:txBody>
      </p:sp>
      <p:sp>
        <p:nvSpPr>
          <p:cNvPr id="13" name="TextBox 13"/>
          <p:cNvSpPr txBox="1"/>
          <p:nvPr/>
        </p:nvSpPr>
        <p:spPr>
          <a:xfrm>
            <a:off x="14166308" y="6507247"/>
            <a:ext cx="3092992" cy="2594610"/>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EBCE7D"/>
                </a:solidFill>
                <a:latin typeface="Lato"/>
                <a:ea typeface="Lato"/>
                <a:cs typeface="Lato"/>
                <a:sym typeface="Lato"/>
              </a:rPr>
              <a:t>This responsibility will continue to evolve, establish a schedule so you don’t forget to conduct periodic risk assessments and modifications.</a:t>
            </a:r>
          </a:p>
        </p:txBody>
      </p:sp>
      <p:sp>
        <p:nvSpPr>
          <p:cNvPr id="14" name="TextBox 14"/>
          <p:cNvSpPr txBox="1"/>
          <p:nvPr/>
        </p:nvSpPr>
        <p:spPr>
          <a:xfrm>
            <a:off x="14166308" y="5270390"/>
            <a:ext cx="3092992" cy="824865"/>
          </a:xfrm>
          <a:prstGeom prst="rect">
            <a:avLst/>
          </a:prstGeom>
        </p:spPr>
        <p:txBody>
          <a:bodyPr lIns="0" tIns="0" rIns="0" bIns="0" rtlCol="0" anchor="t">
            <a:spAutoFit/>
          </a:bodyPr>
          <a:lstStyle/>
          <a:p>
            <a:pPr marL="0" lvl="0" indent="0" algn="ctr">
              <a:lnSpc>
                <a:spcPts val="3359"/>
              </a:lnSpc>
              <a:spcBef>
                <a:spcPct val="0"/>
              </a:spcBef>
            </a:pPr>
            <a:r>
              <a:rPr lang="en-US" sz="2400" b="1">
                <a:solidFill>
                  <a:srgbClr val="EBCE7D"/>
                </a:solidFill>
                <a:latin typeface="Lato Bold"/>
                <a:ea typeface="Lato Bold"/>
                <a:cs typeface="Lato Bold"/>
                <a:sym typeface="Lato Bold"/>
              </a:rPr>
              <a:t>Set a Schedule for Future Audits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CE7D"/>
        </a:solidFill>
        <a:effectLst/>
      </p:bgPr>
    </p:bg>
    <p:spTree>
      <p:nvGrpSpPr>
        <p:cNvPr id="1" name=""/>
        <p:cNvGrpSpPr/>
        <p:nvPr/>
      </p:nvGrpSpPr>
      <p:grpSpPr>
        <a:xfrm>
          <a:off x="0" y="0"/>
          <a:ext cx="0" cy="0"/>
          <a:chOff x="0" y="0"/>
          <a:chExt cx="0" cy="0"/>
        </a:xfrm>
      </p:grpSpPr>
      <p:grpSp>
        <p:nvGrpSpPr>
          <p:cNvPr id="2" name="Group 2"/>
          <p:cNvGrpSpPr/>
          <p:nvPr/>
        </p:nvGrpSpPr>
        <p:grpSpPr>
          <a:xfrm>
            <a:off x="6327268" y="0"/>
            <a:ext cx="13716000" cy="10287000"/>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blipFill>
              <a:blip r:embed="rId2"/>
              <a:stretch>
                <a:fillRect t="-5915" b="-93835"/>
              </a:stretch>
            </a:blipFill>
          </p:spPr>
          <p:txBody>
            <a:bodyPr/>
            <a:lstStyle/>
            <a:p>
              <a:endParaRPr lang="en-US"/>
            </a:p>
          </p:txBody>
        </p:sp>
      </p:grpSp>
      <p:sp>
        <p:nvSpPr>
          <p:cNvPr id="4" name="Freeform 4"/>
          <p:cNvSpPr/>
          <p:nvPr/>
        </p:nvSpPr>
        <p:spPr>
          <a:xfrm>
            <a:off x="1028700" y="8653925"/>
            <a:ext cx="604375" cy="604375"/>
          </a:xfrm>
          <a:custGeom>
            <a:avLst/>
            <a:gdLst/>
            <a:ahLst/>
            <a:cxnLst/>
            <a:rect l="l" t="t" r="r" b="b"/>
            <a:pathLst>
              <a:path w="604375" h="604375">
                <a:moveTo>
                  <a:pt x="0" y="0"/>
                </a:moveTo>
                <a:lnTo>
                  <a:pt x="604375" y="0"/>
                </a:lnTo>
                <a:lnTo>
                  <a:pt x="604375" y="604375"/>
                </a:lnTo>
                <a:lnTo>
                  <a:pt x="0" y="604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63205" y="7955685"/>
            <a:ext cx="569870" cy="569870"/>
          </a:xfrm>
          <a:custGeom>
            <a:avLst/>
            <a:gdLst/>
            <a:ahLst/>
            <a:cxnLst/>
            <a:rect l="l" t="t" r="r" b="b"/>
            <a:pathLst>
              <a:path w="569870" h="569870">
                <a:moveTo>
                  <a:pt x="0" y="0"/>
                </a:moveTo>
                <a:lnTo>
                  <a:pt x="569870" y="0"/>
                </a:lnTo>
                <a:lnTo>
                  <a:pt x="569870" y="569870"/>
                </a:lnTo>
                <a:lnTo>
                  <a:pt x="0" y="569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33075" y="1028700"/>
            <a:ext cx="4549068" cy="2158577"/>
          </a:xfrm>
          <a:custGeom>
            <a:avLst/>
            <a:gdLst/>
            <a:ahLst/>
            <a:cxnLst/>
            <a:rect l="l" t="t" r="r" b="b"/>
            <a:pathLst>
              <a:path w="4549068" h="2158577">
                <a:moveTo>
                  <a:pt x="0" y="0"/>
                </a:moveTo>
                <a:lnTo>
                  <a:pt x="4549068" y="0"/>
                </a:lnTo>
                <a:lnTo>
                  <a:pt x="4549068" y="2158577"/>
                </a:lnTo>
                <a:lnTo>
                  <a:pt x="0" y="2158577"/>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998390" y="4475797"/>
            <a:ext cx="6240609" cy="712470"/>
          </a:xfrm>
          <a:prstGeom prst="rect">
            <a:avLst/>
          </a:prstGeom>
        </p:spPr>
        <p:txBody>
          <a:bodyPr wrap="square" lIns="0" tIns="0" rIns="0" bIns="0" rtlCol="0" anchor="t">
            <a:spAutoFit/>
          </a:bodyPr>
          <a:lstStyle/>
          <a:p>
            <a:pPr algn="ctr">
              <a:lnSpc>
                <a:spcPts val="5880"/>
              </a:lnSpc>
            </a:pPr>
            <a:r>
              <a:rPr lang="en-US" sz="4200" b="1" dirty="0">
                <a:solidFill>
                  <a:srgbClr val="000000"/>
                </a:solidFill>
                <a:latin typeface="Montserrat Bold"/>
                <a:ea typeface="Montserrat Bold"/>
                <a:cs typeface="Montserrat Bold"/>
                <a:sym typeface="Montserrat Bold"/>
              </a:rPr>
              <a:t>Vickie Whaley, REBC</a:t>
            </a:r>
          </a:p>
        </p:txBody>
      </p:sp>
      <p:sp>
        <p:nvSpPr>
          <p:cNvPr id="8" name="TextBox 8"/>
          <p:cNvSpPr txBox="1"/>
          <p:nvPr/>
        </p:nvSpPr>
        <p:spPr>
          <a:xfrm>
            <a:off x="998391" y="5112068"/>
            <a:ext cx="5818436" cy="622935"/>
          </a:xfrm>
          <a:prstGeom prst="rect">
            <a:avLst/>
          </a:prstGeom>
        </p:spPr>
        <p:txBody>
          <a:bodyPr lIns="0" tIns="0" rIns="0" bIns="0" rtlCol="0" anchor="t">
            <a:spAutoFit/>
          </a:bodyPr>
          <a:lstStyle/>
          <a:p>
            <a:pPr algn="ctr">
              <a:lnSpc>
                <a:spcPts val="5040"/>
              </a:lnSpc>
            </a:pPr>
            <a:r>
              <a:rPr lang="en-US" sz="3600" b="1">
                <a:solidFill>
                  <a:srgbClr val="000000"/>
                </a:solidFill>
                <a:latin typeface="Lato Bold"/>
                <a:ea typeface="Lato Bold"/>
                <a:cs typeface="Lato Bold"/>
                <a:sym typeface="Lato Bold"/>
              </a:rPr>
              <a:t>Managing Principal</a:t>
            </a:r>
          </a:p>
        </p:txBody>
      </p:sp>
      <p:sp>
        <p:nvSpPr>
          <p:cNvPr id="9" name="TextBox 9"/>
          <p:cNvSpPr txBox="1"/>
          <p:nvPr/>
        </p:nvSpPr>
        <p:spPr>
          <a:xfrm>
            <a:off x="1768827" y="8660838"/>
            <a:ext cx="3660909" cy="523875"/>
          </a:xfrm>
          <a:prstGeom prst="rect">
            <a:avLst/>
          </a:prstGeom>
        </p:spPr>
        <p:txBody>
          <a:bodyPr lIns="0" tIns="0" rIns="0" bIns="0" rtlCol="0" anchor="t">
            <a:spAutoFit/>
          </a:bodyPr>
          <a:lstStyle/>
          <a:p>
            <a:pPr algn="l">
              <a:lnSpc>
                <a:spcPts val="4200"/>
              </a:lnSpc>
            </a:pPr>
            <a:r>
              <a:rPr lang="en-US" sz="3000">
                <a:solidFill>
                  <a:srgbClr val="000000"/>
                </a:solidFill>
                <a:latin typeface="Lato"/>
                <a:ea typeface="Lato"/>
                <a:cs typeface="Lato"/>
                <a:sym typeface="Lato"/>
              </a:rPr>
              <a:t>vwhaley@fbmc.com</a:t>
            </a:r>
          </a:p>
        </p:txBody>
      </p:sp>
      <p:sp>
        <p:nvSpPr>
          <p:cNvPr id="10" name="TextBox 10"/>
          <p:cNvSpPr txBox="1"/>
          <p:nvPr/>
        </p:nvSpPr>
        <p:spPr>
          <a:xfrm>
            <a:off x="1768827" y="7945345"/>
            <a:ext cx="3660909" cy="523875"/>
          </a:xfrm>
          <a:prstGeom prst="rect">
            <a:avLst/>
          </a:prstGeom>
        </p:spPr>
        <p:txBody>
          <a:bodyPr lIns="0" tIns="0" rIns="0" bIns="0" rtlCol="0" anchor="t">
            <a:spAutoFit/>
          </a:bodyPr>
          <a:lstStyle/>
          <a:p>
            <a:pPr algn="l">
              <a:lnSpc>
                <a:spcPts val="4200"/>
              </a:lnSpc>
            </a:pPr>
            <a:r>
              <a:rPr lang="en-US" sz="3000">
                <a:solidFill>
                  <a:srgbClr val="000000"/>
                </a:solidFill>
                <a:latin typeface="Lato"/>
                <a:ea typeface="Lato"/>
                <a:cs typeface="Lato"/>
                <a:sym typeface="Lato"/>
              </a:rPr>
              <a:t>(850) 933-1841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CE7D"/>
        </a:solidFill>
        <a:effectLst/>
      </p:bgPr>
    </p:bg>
    <p:spTree>
      <p:nvGrpSpPr>
        <p:cNvPr id="1" name=""/>
        <p:cNvGrpSpPr/>
        <p:nvPr/>
      </p:nvGrpSpPr>
      <p:grpSpPr>
        <a:xfrm>
          <a:off x="0" y="0"/>
          <a:ext cx="0" cy="0"/>
          <a:chOff x="0" y="0"/>
          <a:chExt cx="0" cy="0"/>
        </a:xfrm>
      </p:grpSpPr>
      <p:sp>
        <p:nvSpPr>
          <p:cNvPr id="2" name="Freeform 2"/>
          <p:cNvSpPr/>
          <p:nvPr/>
        </p:nvSpPr>
        <p:spPr>
          <a:xfrm>
            <a:off x="0" y="2358690"/>
            <a:ext cx="18288000" cy="5569620"/>
          </a:xfrm>
          <a:custGeom>
            <a:avLst/>
            <a:gdLst/>
            <a:ahLst/>
            <a:cxnLst/>
            <a:rect l="l" t="t" r="r" b="b"/>
            <a:pathLst>
              <a:path w="18288000" h="5569620">
                <a:moveTo>
                  <a:pt x="0" y="0"/>
                </a:moveTo>
                <a:lnTo>
                  <a:pt x="18288000" y="0"/>
                </a:lnTo>
                <a:lnTo>
                  <a:pt x="18288000" y="5569620"/>
                </a:lnTo>
                <a:lnTo>
                  <a:pt x="0" y="5569620"/>
                </a:lnTo>
                <a:lnTo>
                  <a:pt x="0" y="0"/>
                </a:lnTo>
                <a:close/>
              </a:path>
            </a:pathLst>
          </a:custGeom>
          <a:blipFill>
            <a:blip r:embed="rId3"/>
            <a:stretch>
              <a:fillRect t="-107234" b="-24801"/>
            </a:stretch>
          </a:blipFill>
        </p:spPr>
        <p:txBody>
          <a:bodyPr/>
          <a:lstStyle/>
          <a:p>
            <a:endParaRPr lang="en-US"/>
          </a:p>
        </p:txBody>
      </p:sp>
      <p:sp>
        <p:nvSpPr>
          <p:cNvPr id="3" name="TextBox 3"/>
          <p:cNvSpPr txBox="1"/>
          <p:nvPr/>
        </p:nvSpPr>
        <p:spPr>
          <a:xfrm>
            <a:off x="1028700" y="914400"/>
            <a:ext cx="15178408" cy="962660"/>
          </a:xfrm>
          <a:prstGeom prst="rect">
            <a:avLst/>
          </a:prstGeom>
        </p:spPr>
        <p:txBody>
          <a:bodyPr lIns="0" tIns="0" rIns="0" bIns="0" rtlCol="0" anchor="t">
            <a:spAutoFit/>
          </a:bodyPr>
          <a:lstStyle/>
          <a:p>
            <a:pPr marL="0" lvl="0" indent="0" algn="l">
              <a:lnSpc>
                <a:spcPts val="7840"/>
              </a:lnSpc>
              <a:spcBef>
                <a:spcPct val="0"/>
              </a:spcBef>
            </a:pPr>
            <a:r>
              <a:rPr lang="en-US" sz="5600">
                <a:solidFill>
                  <a:srgbClr val="193043"/>
                </a:solidFill>
                <a:latin typeface="Lato"/>
                <a:ea typeface="Lato"/>
                <a:cs typeface="Lato"/>
                <a:sym typeface="Lato"/>
              </a:rPr>
              <a:t>The Risk They Didn’t Know They Owned</a:t>
            </a:r>
          </a:p>
        </p:txBody>
      </p:sp>
      <p:sp>
        <p:nvSpPr>
          <p:cNvPr id="4" name="TextBox 4"/>
          <p:cNvSpPr txBox="1"/>
          <p:nvPr/>
        </p:nvSpPr>
        <p:spPr>
          <a:xfrm>
            <a:off x="1028700" y="8347410"/>
            <a:ext cx="16230600" cy="1162083"/>
          </a:xfrm>
          <a:prstGeom prst="rect">
            <a:avLst/>
          </a:prstGeom>
        </p:spPr>
        <p:txBody>
          <a:bodyPr lIns="0" tIns="0" rIns="0" bIns="0" rtlCol="0" anchor="t">
            <a:spAutoFit/>
          </a:bodyPr>
          <a:lstStyle/>
          <a:p>
            <a:pPr marL="0" lvl="0" indent="0" algn="r">
              <a:lnSpc>
                <a:spcPts val="4723"/>
              </a:lnSpc>
              <a:spcBef>
                <a:spcPct val="0"/>
              </a:spcBef>
            </a:pPr>
            <a:r>
              <a:rPr lang="en-US" sz="3373">
                <a:solidFill>
                  <a:srgbClr val="193043"/>
                </a:solidFill>
                <a:latin typeface="Lato"/>
                <a:ea typeface="Lato"/>
                <a:cs typeface="Lato"/>
                <a:sym typeface="Lato"/>
              </a:rPr>
              <a:t>More than 60% of employers are unaware they are legally liable for healthcare plan mismanagement—even when outsourced.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3A38"/>
        </a:solidFill>
        <a:effectLst/>
      </p:bgPr>
    </p:bg>
    <p:spTree>
      <p:nvGrpSpPr>
        <p:cNvPr id="1" name=""/>
        <p:cNvGrpSpPr/>
        <p:nvPr/>
      </p:nvGrpSpPr>
      <p:grpSpPr>
        <a:xfrm>
          <a:off x="0" y="0"/>
          <a:ext cx="0" cy="0"/>
          <a:chOff x="0" y="0"/>
          <a:chExt cx="0" cy="0"/>
        </a:xfrm>
      </p:grpSpPr>
      <p:sp>
        <p:nvSpPr>
          <p:cNvPr id="2" name="Freeform 2"/>
          <p:cNvSpPr/>
          <p:nvPr/>
        </p:nvSpPr>
        <p:spPr>
          <a:xfrm>
            <a:off x="2874865" y="3924977"/>
            <a:ext cx="1444501" cy="1684549"/>
          </a:xfrm>
          <a:custGeom>
            <a:avLst/>
            <a:gdLst/>
            <a:ahLst/>
            <a:cxnLst/>
            <a:rect l="l" t="t" r="r" b="b"/>
            <a:pathLst>
              <a:path w="1444501" h="1684549">
                <a:moveTo>
                  <a:pt x="0" y="0"/>
                </a:moveTo>
                <a:lnTo>
                  <a:pt x="1444501" y="0"/>
                </a:lnTo>
                <a:lnTo>
                  <a:pt x="1444501" y="1684549"/>
                </a:lnTo>
                <a:lnTo>
                  <a:pt x="0" y="168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182207" y="3924977"/>
            <a:ext cx="1923587" cy="1769700"/>
          </a:xfrm>
          <a:custGeom>
            <a:avLst/>
            <a:gdLst/>
            <a:ahLst/>
            <a:cxnLst/>
            <a:rect l="l" t="t" r="r" b="b"/>
            <a:pathLst>
              <a:path w="1923587" h="1769700">
                <a:moveTo>
                  <a:pt x="0" y="0"/>
                </a:moveTo>
                <a:lnTo>
                  <a:pt x="1923586" y="0"/>
                </a:lnTo>
                <a:lnTo>
                  <a:pt x="1923586" y="1769700"/>
                </a:lnTo>
                <a:lnTo>
                  <a:pt x="0" y="1769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3902466" y="3924977"/>
            <a:ext cx="1862171" cy="1692248"/>
          </a:xfrm>
          <a:custGeom>
            <a:avLst/>
            <a:gdLst/>
            <a:ahLst/>
            <a:cxnLst/>
            <a:rect l="l" t="t" r="r" b="b"/>
            <a:pathLst>
              <a:path w="1862171" h="1692248">
                <a:moveTo>
                  <a:pt x="0" y="0"/>
                </a:moveTo>
                <a:lnTo>
                  <a:pt x="1862171" y="0"/>
                </a:lnTo>
                <a:lnTo>
                  <a:pt x="1862171" y="1692248"/>
                </a:lnTo>
                <a:lnTo>
                  <a:pt x="0" y="1692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1028700" y="919005"/>
            <a:ext cx="16230600" cy="1477017"/>
          </a:xfrm>
          <a:prstGeom prst="rect">
            <a:avLst/>
          </a:prstGeom>
        </p:spPr>
        <p:txBody>
          <a:bodyPr lIns="0" tIns="0" rIns="0" bIns="0" rtlCol="0" anchor="t">
            <a:spAutoFit/>
          </a:bodyPr>
          <a:lstStyle/>
          <a:p>
            <a:pPr marL="0" lvl="0" indent="0" algn="ctr">
              <a:lnSpc>
                <a:spcPts val="12039"/>
              </a:lnSpc>
              <a:spcBef>
                <a:spcPct val="0"/>
              </a:spcBef>
            </a:pPr>
            <a:r>
              <a:rPr lang="en-US" sz="8599">
                <a:solidFill>
                  <a:srgbClr val="E7E5E2"/>
                </a:solidFill>
                <a:latin typeface="Lato"/>
                <a:ea typeface="Lato"/>
                <a:cs typeface="Lato"/>
                <a:sym typeface="Lato"/>
              </a:rPr>
              <a:t>How Exposed Are You?</a:t>
            </a:r>
          </a:p>
        </p:txBody>
      </p:sp>
      <p:sp>
        <p:nvSpPr>
          <p:cNvPr id="6" name="TextBox 6"/>
          <p:cNvSpPr txBox="1"/>
          <p:nvPr/>
        </p:nvSpPr>
        <p:spPr>
          <a:xfrm>
            <a:off x="2109683" y="5854830"/>
            <a:ext cx="2698701" cy="2795270"/>
          </a:xfrm>
          <a:prstGeom prst="rect">
            <a:avLst/>
          </a:prstGeom>
        </p:spPr>
        <p:txBody>
          <a:bodyPr lIns="0" tIns="0" rIns="0" bIns="0" rtlCol="0" anchor="t">
            <a:spAutoFit/>
          </a:bodyPr>
          <a:lstStyle/>
          <a:p>
            <a:pPr algn="ctr">
              <a:lnSpc>
                <a:spcPts val="4480"/>
              </a:lnSpc>
            </a:pPr>
            <a:r>
              <a:rPr lang="en-US" sz="3200">
                <a:solidFill>
                  <a:srgbClr val="E7E5E2"/>
                </a:solidFill>
                <a:latin typeface="Lato"/>
                <a:ea typeface="Lato"/>
                <a:cs typeface="Lato"/>
                <a:sym typeface="Lato"/>
              </a:rPr>
              <a:t>Have you conducted a claim audit in the last 12 months?</a:t>
            </a:r>
          </a:p>
        </p:txBody>
      </p:sp>
      <p:sp>
        <p:nvSpPr>
          <p:cNvPr id="7" name="TextBox 7"/>
          <p:cNvSpPr txBox="1"/>
          <p:nvPr/>
        </p:nvSpPr>
        <p:spPr>
          <a:xfrm>
            <a:off x="7794649" y="5854830"/>
            <a:ext cx="2698701" cy="2795270"/>
          </a:xfrm>
          <a:prstGeom prst="rect">
            <a:avLst/>
          </a:prstGeom>
        </p:spPr>
        <p:txBody>
          <a:bodyPr lIns="0" tIns="0" rIns="0" bIns="0" rtlCol="0" anchor="t">
            <a:spAutoFit/>
          </a:bodyPr>
          <a:lstStyle/>
          <a:p>
            <a:pPr algn="ctr">
              <a:lnSpc>
                <a:spcPts val="4480"/>
              </a:lnSpc>
            </a:pPr>
            <a:r>
              <a:rPr lang="en-US" sz="3200">
                <a:solidFill>
                  <a:srgbClr val="E7E5E2"/>
                </a:solidFill>
                <a:latin typeface="Lato"/>
                <a:ea typeface="Lato"/>
                <a:cs typeface="Lato"/>
                <a:sym typeface="Lato"/>
              </a:rPr>
              <a:t>Have you reviewed your TPA’s approval and denial logic?</a:t>
            </a:r>
          </a:p>
        </p:txBody>
      </p:sp>
      <p:sp>
        <p:nvSpPr>
          <p:cNvPr id="8" name="TextBox 8"/>
          <p:cNvSpPr txBox="1"/>
          <p:nvPr/>
        </p:nvSpPr>
        <p:spPr>
          <a:xfrm>
            <a:off x="13484201" y="5854830"/>
            <a:ext cx="2698701" cy="2795270"/>
          </a:xfrm>
          <a:prstGeom prst="rect">
            <a:avLst/>
          </a:prstGeom>
        </p:spPr>
        <p:txBody>
          <a:bodyPr lIns="0" tIns="0" rIns="0" bIns="0" rtlCol="0" anchor="t">
            <a:spAutoFit/>
          </a:bodyPr>
          <a:lstStyle/>
          <a:p>
            <a:pPr algn="ctr">
              <a:lnSpc>
                <a:spcPts val="4480"/>
              </a:lnSpc>
            </a:pPr>
            <a:r>
              <a:rPr lang="en-US" sz="3200">
                <a:solidFill>
                  <a:srgbClr val="E7E5E2"/>
                </a:solidFill>
                <a:latin typeface="Lato"/>
                <a:ea typeface="Lato"/>
                <a:cs typeface="Lato"/>
                <a:sym typeface="Lato"/>
              </a:rPr>
              <a:t>When was the last time you had a legal review of plan documents?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TextBox 3"/>
          <p:cNvSpPr txBox="1"/>
          <p:nvPr/>
        </p:nvSpPr>
        <p:spPr>
          <a:xfrm>
            <a:off x="1622154" y="4612642"/>
            <a:ext cx="10512214" cy="962660"/>
          </a:xfrm>
          <a:prstGeom prst="rect">
            <a:avLst/>
          </a:prstGeom>
        </p:spPr>
        <p:txBody>
          <a:bodyPr lIns="0" tIns="0" rIns="0" bIns="0" rtlCol="0" anchor="t">
            <a:spAutoFit/>
          </a:bodyPr>
          <a:lstStyle/>
          <a:p>
            <a:pPr marL="0" lvl="0" indent="0" algn="l">
              <a:lnSpc>
                <a:spcPts val="7840"/>
              </a:lnSpc>
              <a:spcBef>
                <a:spcPct val="0"/>
              </a:spcBef>
            </a:pPr>
            <a:r>
              <a:rPr lang="en-US" sz="5600">
                <a:solidFill>
                  <a:srgbClr val="EBCE7D"/>
                </a:solidFill>
                <a:latin typeface="Lato"/>
                <a:ea typeface="Lato"/>
                <a:cs typeface="Lato"/>
                <a:sym typeface="Lato"/>
              </a:rPr>
              <a:t>What is Fiduciary Responsibility?</a:t>
            </a:r>
          </a:p>
        </p:txBody>
      </p:sp>
      <p:sp>
        <p:nvSpPr>
          <p:cNvPr id="4" name="TextBox 4"/>
          <p:cNvSpPr txBox="1"/>
          <p:nvPr/>
        </p:nvSpPr>
        <p:spPr>
          <a:xfrm>
            <a:off x="1622154" y="6358029"/>
            <a:ext cx="15310552" cy="1590072"/>
          </a:xfrm>
          <a:prstGeom prst="rect">
            <a:avLst/>
          </a:prstGeom>
        </p:spPr>
        <p:txBody>
          <a:bodyPr lIns="0" tIns="0" rIns="0" bIns="0" rtlCol="0" anchor="t">
            <a:spAutoFit/>
          </a:bodyPr>
          <a:lstStyle/>
          <a:p>
            <a:pPr marL="0" lvl="0" indent="0" algn="l">
              <a:lnSpc>
                <a:spcPts val="3183"/>
              </a:lnSpc>
              <a:spcBef>
                <a:spcPct val="0"/>
              </a:spcBef>
            </a:pPr>
            <a:r>
              <a:rPr lang="en-US" sz="2273">
                <a:solidFill>
                  <a:srgbClr val="EBCE7D"/>
                </a:solidFill>
                <a:latin typeface="Lato"/>
                <a:ea typeface="Lato"/>
                <a:cs typeface="Lato"/>
                <a:sym typeface="Lato"/>
              </a:rPr>
              <a:t>Employee Retirement Income Security Act (ERISA) requires that persons or entities who exercise discretionary control or authority over plan management or plan assets, anyone with discretionary authority or responsibility for the administration of a plan, or anyone who provides investment advice to a plan for compensation or has any authority or responsibility to do so are subject to fiduciary responsibilities.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1217"/>
        </a:solidFill>
        <a:effectLst/>
      </p:bgPr>
    </p:bg>
    <p:spTree>
      <p:nvGrpSpPr>
        <p:cNvPr id="1" name=""/>
        <p:cNvGrpSpPr/>
        <p:nvPr/>
      </p:nvGrpSpPr>
      <p:grpSpPr>
        <a:xfrm>
          <a:off x="0" y="0"/>
          <a:ext cx="0" cy="0"/>
          <a:chOff x="0" y="0"/>
          <a:chExt cx="0" cy="0"/>
        </a:xfrm>
      </p:grpSpPr>
      <p:grpSp>
        <p:nvGrpSpPr>
          <p:cNvPr id="2" name="Group 2"/>
          <p:cNvGrpSpPr/>
          <p:nvPr/>
        </p:nvGrpSpPr>
        <p:grpSpPr>
          <a:xfrm>
            <a:off x="8992411" y="2363810"/>
            <a:ext cx="7261733" cy="5716996"/>
            <a:chOff x="0" y="0"/>
            <a:chExt cx="3730237" cy="2936730"/>
          </a:xfrm>
        </p:grpSpPr>
        <p:sp>
          <p:nvSpPr>
            <p:cNvPr id="3" name="Freeform 3"/>
            <p:cNvSpPr/>
            <p:nvPr/>
          </p:nvSpPr>
          <p:spPr>
            <a:xfrm>
              <a:off x="0" y="0"/>
              <a:ext cx="3730237" cy="2936730"/>
            </a:xfrm>
            <a:custGeom>
              <a:avLst/>
              <a:gdLst/>
              <a:ahLst/>
              <a:cxnLst/>
              <a:rect l="l" t="t" r="r" b="b"/>
              <a:pathLst>
                <a:path w="3730237" h="2936730">
                  <a:moveTo>
                    <a:pt x="0" y="0"/>
                  </a:moveTo>
                  <a:lnTo>
                    <a:pt x="0" y="2936730"/>
                  </a:lnTo>
                  <a:lnTo>
                    <a:pt x="3730237" y="2936730"/>
                  </a:lnTo>
                  <a:lnTo>
                    <a:pt x="3730237" y="0"/>
                  </a:lnTo>
                  <a:lnTo>
                    <a:pt x="0" y="0"/>
                  </a:lnTo>
                  <a:close/>
                  <a:moveTo>
                    <a:pt x="3669277" y="2875770"/>
                  </a:moveTo>
                  <a:lnTo>
                    <a:pt x="59690" y="2875770"/>
                  </a:lnTo>
                  <a:lnTo>
                    <a:pt x="59690" y="59690"/>
                  </a:lnTo>
                  <a:lnTo>
                    <a:pt x="3669277" y="59690"/>
                  </a:lnTo>
                  <a:lnTo>
                    <a:pt x="3669277" y="2875770"/>
                  </a:lnTo>
                  <a:close/>
                </a:path>
              </a:pathLst>
            </a:custGeom>
            <a:solidFill>
              <a:srgbClr val="FFFFFF"/>
            </a:solidFill>
          </p:spPr>
          <p:txBody>
            <a:bodyPr/>
            <a:lstStyle/>
            <a:p>
              <a:endParaRPr lang="en-US"/>
            </a:p>
          </p:txBody>
        </p:sp>
      </p:grpSp>
      <p:grpSp>
        <p:nvGrpSpPr>
          <p:cNvPr id="4" name="Group 4"/>
          <p:cNvGrpSpPr/>
          <p:nvPr/>
        </p:nvGrpSpPr>
        <p:grpSpPr>
          <a:xfrm>
            <a:off x="7912920" y="1630914"/>
            <a:ext cx="10914916" cy="7025173"/>
            <a:chOff x="0" y="0"/>
            <a:chExt cx="5513070" cy="3548380"/>
          </a:xfrm>
        </p:grpSpPr>
        <p:sp>
          <p:nvSpPr>
            <p:cNvPr id="5" name="Freeform 5"/>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2"/>
              <a:stretch>
                <a:fillRect t="-1775" b="-1775"/>
              </a:stretch>
            </a:blipFill>
          </p:spPr>
          <p:txBody>
            <a:bodyPr/>
            <a:lstStyle/>
            <a:p>
              <a:endParaRPr lang="en-US"/>
            </a:p>
          </p:txBody>
        </p:sp>
      </p:grpSp>
      <p:sp>
        <p:nvSpPr>
          <p:cNvPr id="6" name="TextBox 6"/>
          <p:cNvSpPr txBox="1"/>
          <p:nvPr/>
        </p:nvSpPr>
        <p:spPr>
          <a:xfrm>
            <a:off x="1028700" y="877530"/>
            <a:ext cx="7212636" cy="1581150"/>
          </a:xfrm>
          <a:prstGeom prst="rect">
            <a:avLst/>
          </a:prstGeom>
        </p:spPr>
        <p:txBody>
          <a:bodyPr lIns="0" tIns="0" rIns="0" bIns="0" rtlCol="0" anchor="t">
            <a:spAutoFit/>
          </a:bodyPr>
          <a:lstStyle/>
          <a:p>
            <a:pPr marL="0" lvl="0" indent="0" algn="ctr">
              <a:lnSpc>
                <a:spcPts val="6274"/>
              </a:lnSpc>
            </a:pPr>
            <a:r>
              <a:rPr lang="en-US" sz="5228">
                <a:solidFill>
                  <a:srgbClr val="E7E5E2"/>
                </a:solidFill>
                <a:latin typeface="Lato"/>
                <a:ea typeface="Lato"/>
                <a:cs typeface="Lato"/>
                <a:sym typeface="Lato"/>
              </a:rPr>
              <a:t>Who Can Be Defined as Fiduciaries?</a:t>
            </a:r>
          </a:p>
        </p:txBody>
      </p:sp>
      <p:sp>
        <p:nvSpPr>
          <p:cNvPr id="7" name="TextBox 7"/>
          <p:cNvSpPr txBox="1"/>
          <p:nvPr/>
        </p:nvSpPr>
        <p:spPr>
          <a:xfrm>
            <a:off x="956859" y="2677042"/>
            <a:ext cx="7284477" cy="7049660"/>
          </a:xfrm>
          <a:prstGeom prst="rect">
            <a:avLst/>
          </a:prstGeom>
        </p:spPr>
        <p:txBody>
          <a:bodyPr lIns="0" tIns="0" rIns="0" bIns="0" rtlCol="0" anchor="t">
            <a:spAutoFit/>
          </a:bodyPr>
          <a:lstStyle/>
          <a:p>
            <a:pPr marL="466062" lvl="1" indent="-233031" algn="l">
              <a:lnSpc>
                <a:spcPts val="2806"/>
              </a:lnSpc>
              <a:buFont typeface="Arial"/>
              <a:buChar char="•"/>
            </a:pPr>
            <a:r>
              <a:rPr lang="en-US" sz="2158">
                <a:solidFill>
                  <a:srgbClr val="E7E5E2"/>
                </a:solidFill>
                <a:latin typeface="Lato"/>
                <a:ea typeface="Lato"/>
                <a:cs typeface="Lato"/>
                <a:sym typeface="Lato"/>
              </a:rPr>
              <a:t>Fully Insured Carrier/ASO  (Florida Blue, Aetna, Cigna, United Healthcare)</a:t>
            </a:r>
          </a:p>
          <a:p>
            <a:pPr algn="l">
              <a:lnSpc>
                <a:spcPts val="2806"/>
              </a:lnSpc>
            </a:pPr>
            <a:endParaRPr lang="en-US" sz="2158">
              <a:solidFill>
                <a:srgbClr val="E7E5E2"/>
              </a:solidFill>
              <a:latin typeface="Lato"/>
              <a:ea typeface="Lato"/>
              <a:cs typeface="Lato"/>
              <a:sym typeface="Lato"/>
            </a:endParaRPr>
          </a:p>
          <a:p>
            <a:pPr marL="466062" lvl="1" indent="-233031" algn="l">
              <a:lnSpc>
                <a:spcPts val="2806"/>
              </a:lnSpc>
              <a:buFont typeface="Arial"/>
              <a:buChar char="•"/>
            </a:pPr>
            <a:r>
              <a:rPr lang="en-US" sz="2158">
                <a:solidFill>
                  <a:srgbClr val="E7E5E2"/>
                </a:solidFill>
                <a:latin typeface="Lato"/>
                <a:ea typeface="Lato"/>
                <a:cs typeface="Lato"/>
                <a:sym typeface="Lato"/>
              </a:rPr>
              <a:t>Third Party Administrator (Veracity, 90 Degree, Luminare Health, Personify Health, etc)</a:t>
            </a:r>
          </a:p>
          <a:p>
            <a:pPr algn="l">
              <a:lnSpc>
                <a:spcPts val="2806"/>
              </a:lnSpc>
            </a:pPr>
            <a:endParaRPr lang="en-US" sz="2158">
              <a:solidFill>
                <a:srgbClr val="E7E5E2"/>
              </a:solidFill>
              <a:latin typeface="Lato"/>
              <a:ea typeface="Lato"/>
              <a:cs typeface="Lato"/>
              <a:sym typeface="Lato"/>
            </a:endParaRPr>
          </a:p>
          <a:p>
            <a:pPr marL="466062" lvl="1" indent="-233031" algn="l">
              <a:lnSpc>
                <a:spcPts val="2806"/>
              </a:lnSpc>
              <a:buFont typeface="Arial"/>
              <a:buChar char="•"/>
            </a:pPr>
            <a:r>
              <a:rPr lang="en-US" sz="2158">
                <a:solidFill>
                  <a:srgbClr val="E7E5E2"/>
                </a:solidFill>
                <a:latin typeface="Lato"/>
                <a:ea typeface="Lato"/>
                <a:cs typeface="Lato"/>
                <a:sym typeface="Lato"/>
              </a:rPr>
              <a:t>Pharmacy Benefit Manager (Express Scripts, CVS, Capital Rx, Optum Rx, Evernorth, etc)</a:t>
            </a:r>
          </a:p>
          <a:p>
            <a:pPr algn="l">
              <a:lnSpc>
                <a:spcPts val="2806"/>
              </a:lnSpc>
            </a:pPr>
            <a:endParaRPr lang="en-US" sz="2158">
              <a:solidFill>
                <a:srgbClr val="E7E5E2"/>
              </a:solidFill>
              <a:latin typeface="Lato"/>
              <a:ea typeface="Lato"/>
              <a:cs typeface="Lato"/>
              <a:sym typeface="Lato"/>
            </a:endParaRPr>
          </a:p>
          <a:p>
            <a:pPr marL="466062" lvl="1" indent="-233031" algn="l">
              <a:lnSpc>
                <a:spcPts val="2806"/>
              </a:lnSpc>
              <a:buFont typeface="Arial"/>
              <a:buChar char="•"/>
            </a:pPr>
            <a:r>
              <a:rPr lang="en-US" sz="2158">
                <a:solidFill>
                  <a:srgbClr val="E7E5E2"/>
                </a:solidFill>
                <a:latin typeface="Lato"/>
                <a:ea typeface="Lato"/>
                <a:cs typeface="Lato"/>
                <a:sym typeface="Lato"/>
              </a:rPr>
              <a:t>Broker / Consultant (FBMC, Aon, Gallagher, Lockton, Mercer, Baldwin Group etc)</a:t>
            </a:r>
          </a:p>
          <a:p>
            <a:pPr algn="l">
              <a:lnSpc>
                <a:spcPts val="2806"/>
              </a:lnSpc>
            </a:pPr>
            <a:endParaRPr lang="en-US" sz="2158">
              <a:solidFill>
                <a:srgbClr val="E7E5E2"/>
              </a:solidFill>
              <a:latin typeface="Lato"/>
              <a:ea typeface="Lato"/>
              <a:cs typeface="Lato"/>
              <a:sym typeface="Lato"/>
            </a:endParaRPr>
          </a:p>
          <a:p>
            <a:pPr marL="466062" lvl="1" indent="-233031" algn="l">
              <a:lnSpc>
                <a:spcPts val="2806"/>
              </a:lnSpc>
              <a:buFont typeface="Arial"/>
              <a:buChar char="•"/>
            </a:pPr>
            <a:r>
              <a:rPr lang="en-US" sz="2158">
                <a:solidFill>
                  <a:srgbClr val="E7E5E2"/>
                </a:solidFill>
                <a:latin typeface="Lato"/>
                <a:ea typeface="Lato"/>
                <a:cs typeface="Lato"/>
                <a:sym typeface="Lato"/>
              </a:rPr>
              <a:t>Premium Third Party Administrator (FBMC, GIS, Optavise, Winston, etc)</a:t>
            </a:r>
          </a:p>
          <a:p>
            <a:pPr algn="l">
              <a:lnSpc>
                <a:spcPts val="2806"/>
              </a:lnSpc>
            </a:pPr>
            <a:endParaRPr lang="en-US" sz="2158">
              <a:solidFill>
                <a:srgbClr val="E7E5E2"/>
              </a:solidFill>
              <a:latin typeface="Lato"/>
              <a:ea typeface="Lato"/>
              <a:cs typeface="Lato"/>
              <a:sym typeface="Lato"/>
            </a:endParaRPr>
          </a:p>
          <a:p>
            <a:pPr marL="466062" lvl="1" indent="-233031" algn="l">
              <a:lnSpc>
                <a:spcPts val="2806"/>
              </a:lnSpc>
              <a:buFont typeface="Arial"/>
              <a:buChar char="•"/>
            </a:pPr>
            <a:r>
              <a:rPr lang="en-US" sz="2158">
                <a:solidFill>
                  <a:srgbClr val="E7E5E2"/>
                </a:solidFill>
                <a:latin typeface="Lato"/>
                <a:ea typeface="Lato"/>
                <a:cs typeface="Lato"/>
                <a:sym typeface="Lato"/>
              </a:rPr>
              <a:t>HR / Benefits / Risk Managers</a:t>
            </a:r>
          </a:p>
          <a:p>
            <a:pPr algn="l">
              <a:lnSpc>
                <a:spcPts val="2806"/>
              </a:lnSpc>
            </a:pPr>
            <a:endParaRPr lang="en-US" sz="2158">
              <a:solidFill>
                <a:srgbClr val="E7E5E2"/>
              </a:solidFill>
              <a:latin typeface="Lato"/>
              <a:ea typeface="Lato"/>
              <a:cs typeface="Lato"/>
              <a:sym typeface="Lato"/>
            </a:endParaRPr>
          </a:p>
          <a:p>
            <a:pPr marL="466062" lvl="1" indent="-233031" algn="l">
              <a:lnSpc>
                <a:spcPts val="2806"/>
              </a:lnSpc>
              <a:buFont typeface="Arial"/>
              <a:buChar char="•"/>
            </a:pPr>
            <a:r>
              <a:rPr lang="en-US" sz="2158">
                <a:solidFill>
                  <a:srgbClr val="E7E5E2"/>
                </a:solidFill>
                <a:latin typeface="Lato"/>
                <a:ea typeface="Lato"/>
                <a:cs typeface="Lato"/>
                <a:sym typeface="Lato"/>
              </a:rPr>
              <a:t>CFO</a:t>
            </a:r>
          </a:p>
          <a:p>
            <a:pPr algn="l">
              <a:lnSpc>
                <a:spcPts val="2806"/>
              </a:lnSpc>
            </a:pPr>
            <a:endParaRPr lang="en-US" sz="2158">
              <a:solidFill>
                <a:srgbClr val="E7E5E2"/>
              </a:solidFill>
              <a:latin typeface="Lato"/>
              <a:ea typeface="Lato"/>
              <a:cs typeface="Lato"/>
              <a:sym typeface="Lato"/>
            </a:endParaRPr>
          </a:p>
          <a:p>
            <a:pPr marL="466062" lvl="1" indent="-233031" algn="l">
              <a:lnSpc>
                <a:spcPts val="2806"/>
              </a:lnSpc>
              <a:buFont typeface="Arial"/>
              <a:buChar char="•"/>
            </a:pPr>
            <a:r>
              <a:rPr lang="en-US" sz="2158">
                <a:solidFill>
                  <a:srgbClr val="E7E5E2"/>
                </a:solidFill>
                <a:latin typeface="Lato"/>
                <a:ea typeface="Lato"/>
                <a:cs typeface="Lato"/>
                <a:sym typeface="Lato"/>
              </a:rPr>
              <a:t>Superintendent / Board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1217"/>
        </a:solidFill>
        <a:effectLst/>
      </p:bgPr>
    </p:bg>
    <p:spTree>
      <p:nvGrpSpPr>
        <p:cNvPr id="1" name=""/>
        <p:cNvGrpSpPr/>
        <p:nvPr/>
      </p:nvGrpSpPr>
      <p:grpSpPr>
        <a:xfrm>
          <a:off x="0" y="0"/>
          <a:ext cx="0" cy="0"/>
          <a:chOff x="0" y="0"/>
          <a:chExt cx="0" cy="0"/>
        </a:xfrm>
      </p:grpSpPr>
      <p:sp>
        <p:nvSpPr>
          <p:cNvPr id="2" name="Freeform 2"/>
          <p:cNvSpPr/>
          <p:nvPr/>
        </p:nvSpPr>
        <p:spPr>
          <a:xfrm>
            <a:off x="-816" y="3238560"/>
            <a:ext cx="10579271" cy="7048440"/>
          </a:xfrm>
          <a:custGeom>
            <a:avLst/>
            <a:gdLst/>
            <a:ahLst/>
            <a:cxnLst/>
            <a:rect l="l" t="t" r="r" b="b"/>
            <a:pathLst>
              <a:path w="10579271" h="7048440">
                <a:moveTo>
                  <a:pt x="0" y="0"/>
                </a:moveTo>
                <a:lnTo>
                  <a:pt x="10579272" y="0"/>
                </a:lnTo>
                <a:lnTo>
                  <a:pt x="10579272" y="7048440"/>
                </a:lnTo>
                <a:lnTo>
                  <a:pt x="0" y="7048440"/>
                </a:lnTo>
                <a:lnTo>
                  <a:pt x="0" y="0"/>
                </a:lnTo>
                <a:close/>
              </a:path>
            </a:pathLst>
          </a:custGeom>
          <a:blipFill>
            <a:blip r:embed="rId3">
              <a:alphaModFix amt="74000"/>
            </a:blip>
            <a:stretch>
              <a:fillRect/>
            </a:stretch>
          </a:blipFill>
        </p:spPr>
        <p:txBody>
          <a:bodyPr/>
          <a:lstStyle/>
          <a:p>
            <a:endParaRPr lang="en-US"/>
          </a:p>
        </p:txBody>
      </p:sp>
      <p:sp>
        <p:nvSpPr>
          <p:cNvPr id="3" name="Freeform 3"/>
          <p:cNvSpPr/>
          <p:nvPr/>
        </p:nvSpPr>
        <p:spPr>
          <a:xfrm>
            <a:off x="11347266" y="3926256"/>
            <a:ext cx="1341947" cy="1317548"/>
          </a:xfrm>
          <a:custGeom>
            <a:avLst/>
            <a:gdLst/>
            <a:ahLst/>
            <a:cxnLst/>
            <a:rect l="l" t="t" r="r" b="b"/>
            <a:pathLst>
              <a:path w="1341947" h="1317548">
                <a:moveTo>
                  <a:pt x="0" y="0"/>
                </a:moveTo>
                <a:lnTo>
                  <a:pt x="1341947" y="0"/>
                </a:lnTo>
                <a:lnTo>
                  <a:pt x="1341947" y="1317548"/>
                </a:lnTo>
                <a:lnTo>
                  <a:pt x="0" y="1317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301526" y="5797696"/>
            <a:ext cx="1387687" cy="1387687"/>
          </a:xfrm>
          <a:custGeom>
            <a:avLst/>
            <a:gdLst/>
            <a:ahLst/>
            <a:cxnLst/>
            <a:rect l="l" t="t" r="r" b="b"/>
            <a:pathLst>
              <a:path w="1387687" h="1387687">
                <a:moveTo>
                  <a:pt x="0" y="0"/>
                </a:moveTo>
                <a:lnTo>
                  <a:pt x="1387687" y="0"/>
                </a:lnTo>
                <a:lnTo>
                  <a:pt x="1387687" y="1387688"/>
                </a:lnTo>
                <a:lnTo>
                  <a:pt x="0" y="1387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1330634" y="7749122"/>
            <a:ext cx="1375211" cy="1297856"/>
          </a:xfrm>
          <a:custGeom>
            <a:avLst/>
            <a:gdLst/>
            <a:ahLst/>
            <a:cxnLst/>
            <a:rect l="l" t="t" r="r" b="b"/>
            <a:pathLst>
              <a:path w="1375211" h="1297856">
                <a:moveTo>
                  <a:pt x="0" y="0"/>
                </a:moveTo>
                <a:lnTo>
                  <a:pt x="1375211" y="0"/>
                </a:lnTo>
                <a:lnTo>
                  <a:pt x="1375211" y="1297856"/>
                </a:lnTo>
                <a:lnTo>
                  <a:pt x="0" y="1297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342558" y="996321"/>
            <a:ext cx="17602884" cy="1427485"/>
          </a:xfrm>
          <a:prstGeom prst="rect">
            <a:avLst/>
          </a:prstGeom>
        </p:spPr>
        <p:txBody>
          <a:bodyPr lIns="0" tIns="0" rIns="0" bIns="0" rtlCol="0" anchor="t">
            <a:spAutoFit/>
          </a:bodyPr>
          <a:lstStyle/>
          <a:p>
            <a:pPr marL="0" lvl="0" indent="0" algn="ctr">
              <a:lnSpc>
                <a:spcPts val="11619"/>
              </a:lnSpc>
              <a:spcBef>
                <a:spcPct val="0"/>
              </a:spcBef>
            </a:pPr>
            <a:r>
              <a:rPr lang="en-US" sz="8299" b="1">
                <a:solidFill>
                  <a:srgbClr val="EBCE7D"/>
                </a:solidFill>
                <a:latin typeface="Lato Bold"/>
                <a:ea typeface="Lato Bold"/>
                <a:cs typeface="Lato Bold"/>
                <a:sym typeface="Lato Bold"/>
              </a:rPr>
              <a:t>Three Key Areas of Fiduciary Risk</a:t>
            </a:r>
          </a:p>
        </p:txBody>
      </p:sp>
      <p:sp>
        <p:nvSpPr>
          <p:cNvPr id="7" name="TextBox 7"/>
          <p:cNvSpPr txBox="1"/>
          <p:nvPr/>
        </p:nvSpPr>
        <p:spPr>
          <a:xfrm>
            <a:off x="13529067" y="4231636"/>
            <a:ext cx="1578989" cy="630588"/>
          </a:xfrm>
          <a:prstGeom prst="rect">
            <a:avLst/>
          </a:prstGeom>
        </p:spPr>
        <p:txBody>
          <a:bodyPr lIns="0" tIns="0" rIns="0" bIns="0" rtlCol="0" anchor="t">
            <a:spAutoFit/>
          </a:bodyPr>
          <a:lstStyle/>
          <a:p>
            <a:pPr marL="0" lvl="0" indent="0" algn="l">
              <a:lnSpc>
                <a:spcPts val="5143"/>
              </a:lnSpc>
              <a:spcBef>
                <a:spcPct val="0"/>
              </a:spcBef>
            </a:pPr>
            <a:r>
              <a:rPr lang="en-US" sz="3673">
                <a:solidFill>
                  <a:srgbClr val="EBCE7D"/>
                </a:solidFill>
                <a:latin typeface="Lato"/>
                <a:ea typeface="Lato"/>
                <a:cs typeface="Lato"/>
                <a:sym typeface="Lato"/>
              </a:rPr>
              <a:t>Clinical</a:t>
            </a:r>
          </a:p>
        </p:txBody>
      </p:sp>
      <p:sp>
        <p:nvSpPr>
          <p:cNvPr id="8" name="TextBox 8"/>
          <p:cNvSpPr txBox="1"/>
          <p:nvPr/>
        </p:nvSpPr>
        <p:spPr>
          <a:xfrm>
            <a:off x="13529067" y="6138146"/>
            <a:ext cx="2062275" cy="630588"/>
          </a:xfrm>
          <a:prstGeom prst="rect">
            <a:avLst/>
          </a:prstGeom>
        </p:spPr>
        <p:txBody>
          <a:bodyPr lIns="0" tIns="0" rIns="0" bIns="0" rtlCol="0" anchor="t">
            <a:spAutoFit/>
          </a:bodyPr>
          <a:lstStyle/>
          <a:p>
            <a:pPr marL="0" lvl="0" indent="0" algn="l">
              <a:lnSpc>
                <a:spcPts val="5143"/>
              </a:lnSpc>
              <a:spcBef>
                <a:spcPct val="0"/>
              </a:spcBef>
            </a:pPr>
            <a:r>
              <a:rPr lang="en-US" sz="3673">
                <a:solidFill>
                  <a:srgbClr val="EBCE7D"/>
                </a:solidFill>
                <a:latin typeface="Lato"/>
                <a:ea typeface="Lato"/>
                <a:cs typeface="Lato"/>
                <a:sym typeface="Lato"/>
              </a:rPr>
              <a:t>Financial</a:t>
            </a:r>
          </a:p>
        </p:txBody>
      </p:sp>
      <p:sp>
        <p:nvSpPr>
          <p:cNvPr id="9" name="TextBox 9"/>
          <p:cNvSpPr txBox="1"/>
          <p:nvPr/>
        </p:nvSpPr>
        <p:spPr>
          <a:xfrm>
            <a:off x="13529067" y="8044656"/>
            <a:ext cx="3391311" cy="630588"/>
          </a:xfrm>
          <a:prstGeom prst="rect">
            <a:avLst/>
          </a:prstGeom>
        </p:spPr>
        <p:txBody>
          <a:bodyPr lIns="0" tIns="0" rIns="0" bIns="0" rtlCol="0" anchor="t">
            <a:spAutoFit/>
          </a:bodyPr>
          <a:lstStyle/>
          <a:p>
            <a:pPr marL="0" lvl="0" indent="0" algn="l">
              <a:lnSpc>
                <a:spcPts val="5143"/>
              </a:lnSpc>
              <a:spcBef>
                <a:spcPct val="0"/>
              </a:spcBef>
            </a:pPr>
            <a:r>
              <a:rPr lang="en-US" sz="3673">
                <a:solidFill>
                  <a:srgbClr val="EBCE7D"/>
                </a:solidFill>
                <a:latin typeface="Lato"/>
                <a:ea typeface="Lato"/>
                <a:cs typeface="Lato"/>
                <a:sym typeface="Lato"/>
              </a:rPr>
              <a:t>Documentation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1217"/>
        </a:solidFill>
        <a:effectLst/>
      </p:bgPr>
    </p:bg>
    <p:spTree>
      <p:nvGrpSpPr>
        <p:cNvPr id="1" name=""/>
        <p:cNvGrpSpPr/>
        <p:nvPr/>
      </p:nvGrpSpPr>
      <p:grpSpPr>
        <a:xfrm>
          <a:off x="0" y="0"/>
          <a:ext cx="0" cy="0"/>
          <a:chOff x="0" y="0"/>
          <a:chExt cx="0" cy="0"/>
        </a:xfrm>
      </p:grpSpPr>
      <p:grpSp>
        <p:nvGrpSpPr>
          <p:cNvPr id="2" name="Group 2"/>
          <p:cNvGrpSpPr/>
          <p:nvPr/>
        </p:nvGrpSpPr>
        <p:grpSpPr>
          <a:xfrm>
            <a:off x="-1987039" y="0"/>
            <a:ext cx="9677111" cy="10287000"/>
            <a:chOff x="0" y="0"/>
            <a:chExt cx="573458" cy="609600"/>
          </a:xfrm>
        </p:grpSpPr>
        <p:sp>
          <p:nvSpPr>
            <p:cNvPr id="3" name="Freeform 3"/>
            <p:cNvSpPr/>
            <p:nvPr/>
          </p:nvSpPr>
          <p:spPr>
            <a:xfrm>
              <a:off x="0" y="0"/>
              <a:ext cx="573458" cy="609600"/>
            </a:xfrm>
            <a:custGeom>
              <a:avLst/>
              <a:gdLst/>
              <a:ahLst/>
              <a:cxnLst/>
              <a:rect l="l" t="t" r="r" b="b"/>
              <a:pathLst>
                <a:path w="573458" h="609600">
                  <a:moveTo>
                    <a:pt x="370258" y="0"/>
                  </a:moveTo>
                  <a:lnTo>
                    <a:pt x="0" y="0"/>
                  </a:lnTo>
                  <a:lnTo>
                    <a:pt x="203200" y="609600"/>
                  </a:lnTo>
                  <a:lnTo>
                    <a:pt x="573458" y="609600"/>
                  </a:lnTo>
                  <a:lnTo>
                    <a:pt x="370258" y="0"/>
                  </a:lnTo>
                  <a:close/>
                </a:path>
              </a:pathLst>
            </a:custGeom>
            <a:blipFill>
              <a:blip r:embed="rId3"/>
              <a:stretch>
                <a:fillRect l="-69524" r="-11801"/>
              </a:stretch>
            </a:blipFill>
          </p:spPr>
          <p:txBody>
            <a:bodyPr/>
            <a:lstStyle/>
            <a:p>
              <a:endParaRPr lang="en-US"/>
            </a:p>
          </p:txBody>
        </p:sp>
      </p:grpSp>
      <p:sp>
        <p:nvSpPr>
          <p:cNvPr id="4" name="Freeform 4"/>
          <p:cNvSpPr/>
          <p:nvPr/>
        </p:nvSpPr>
        <p:spPr>
          <a:xfrm rot="1156935">
            <a:off x="13355491" y="7813641"/>
            <a:ext cx="3657600" cy="1293876"/>
          </a:xfrm>
          <a:custGeom>
            <a:avLst/>
            <a:gdLst/>
            <a:ahLst/>
            <a:cxnLst/>
            <a:rect l="l" t="t" r="r" b="b"/>
            <a:pathLst>
              <a:path w="3657600" h="1293876">
                <a:moveTo>
                  <a:pt x="0" y="0"/>
                </a:moveTo>
                <a:lnTo>
                  <a:pt x="3657600" y="0"/>
                </a:lnTo>
                <a:lnTo>
                  <a:pt x="3657600" y="1293876"/>
                </a:lnTo>
                <a:lnTo>
                  <a:pt x="0" y="1293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026303" y="914400"/>
            <a:ext cx="12723048" cy="962660"/>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C8C7C6"/>
                </a:solidFill>
                <a:latin typeface="Lato"/>
                <a:ea typeface="Lato"/>
                <a:cs typeface="Lato"/>
                <a:sym typeface="Lato"/>
              </a:rPr>
              <a:t>Owens &amp; Minor vs Anthem BCBS of VA</a:t>
            </a:r>
          </a:p>
        </p:txBody>
      </p:sp>
      <p:sp>
        <p:nvSpPr>
          <p:cNvPr id="6" name="TextBox 6"/>
          <p:cNvSpPr txBox="1"/>
          <p:nvPr/>
        </p:nvSpPr>
        <p:spPr>
          <a:xfrm>
            <a:off x="6381876" y="2786002"/>
            <a:ext cx="10877424" cy="1091311"/>
          </a:xfrm>
          <a:prstGeom prst="rect">
            <a:avLst/>
          </a:prstGeom>
        </p:spPr>
        <p:txBody>
          <a:bodyPr lIns="0" tIns="0" rIns="0" bIns="0" rtlCol="0" anchor="t">
            <a:spAutoFit/>
          </a:bodyPr>
          <a:lstStyle/>
          <a:p>
            <a:pPr marL="0" lvl="0" indent="0" algn="l">
              <a:lnSpc>
                <a:spcPts val="4424"/>
              </a:lnSpc>
              <a:spcBef>
                <a:spcPct val="0"/>
              </a:spcBef>
            </a:pPr>
            <a:r>
              <a:rPr lang="en-US" sz="3160">
                <a:solidFill>
                  <a:srgbClr val="C8C7C6"/>
                </a:solidFill>
                <a:latin typeface="Lato"/>
                <a:ea typeface="Lato"/>
                <a:cs typeface="Lato"/>
                <a:sym typeface="Lato"/>
              </a:rPr>
              <a:t>Owens &amp; Minor claimed Anthem had failed to uphold their fiduciary responsibilities as the Third Party Administrator.</a:t>
            </a:r>
          </a:p>
        </p:txBody>
      </p:sp>
      <p:sp>
        <p:nvSpPr>
          <p:cNvPr id="7" name="TextBox 7"/>
          <p:cNvSpPr txBox="1"/>
          <p:nvPr/>
        </p:nvSpPr>
        <p:spPr>
          <a:xfrm>
            <a:off x="6983041" y="4405632"/>
            <a:ext cx="6841943" cy="406432"/>
          </a:xfrm>
          <a:prstGeom prst="rect">
            <a:avLst/>
          </a:prstGeom>
        </p:spPr>
        <p:txBody>
          <a:bodyPr lIns="0" tIns="0" rIns="0" bIns="0" rtlCol="0" anchor="t">
            <a:spAutoFit/>
          </a:bodyPr>
          <a:lstStyle/>
          <a:p>
            <a:pPr marL="512491" lvl="1" indent="-256246" algn="l">
              <a:lnSpc>
                <a:spcPts val="3323"/>
              </a:lnSpc>
              <a:buFont typeface="Arial"/>
              <a:buChar char="•"/>
            </a:pPr>
            <a:r>
              <a:rPr lang="en-US" sz="2373">
                <a:solidFill>
                  <a:srgbClr val="C8C7C6"/>
                </a:solidFill>
                <a:latin typeface="Lato"/>
                <a:ea typeface="Lato"/>
                <a:cs typeface="Lato"/>
                <a:sym typeface="Lato"/>
              </a:rPr>
              <a:t>Overpayment of Claims</a:t>
            </a:r>
          </a:p>
        </p:txBody>
      </p:sp>
      <p:sp>
        <p:nvSpPr>
          <p:cNvPr id="8" name="TextBox 8"/>
          <p:cNvSpPr txBox="1"/>
          <p:nvPr/>
        </p:nvSpPr>
        <p:spPr>
          <a:xfrm>
            <a:off x="7157420" y="4942517"/>
            <a:ext cx="6841943" cy="406432"/>
          </a:xfrm>
          <a:prstGeom prst="rect">
            <a:avLst/>
          </a:prstGeom>
        </p:spPr>
        <p:txBody>
          <a:bodyPr lIns="0" tIns="0" rIns="0" bIns="0" rtlCol="0" anchor="t">
            <a:spAutoFit/>
          </a:bodyPr>
          <a:lstStyle/>
          <a:p>
            <a:pPr marL="512491" lvl="1" indent="-256246" algn="l">
              <a:lnSpc>
                <a:spcPts val="3323"/>
              </a:lnSpc>
              <a:buFont typeface="Arial"/>
              <a:buChar char="•"/>
            </a:pPr>
            <a:r>
              <a:rPr lang="en-US" sz="2373">
                <a:solidFill>
                  <a:srgbClr val="C8C7C6"/>
                </a:solidFill>
                <a:latin typeface="Lato"/>
                <a:ea typeface="Lato"/>
                <a:cs typeface="Lato"/>
                <a:sym typeface="Lato"/>
              </a:rPr>
              <a:t>Receipt of Kickbacks</a:t>
            </a:r>
          </a:p>
        </p:txBody>
      </p:sp>
      <p:sp>
        <p:nvSpPr>
          <p:cNvPr id="9" name="TextBox 9"/>
          <p:cNvSpPr txBox="1"/>
          <p:nvPr/>
        </p:nvSpPr>
        <p:spPr>
          <a:xfrm>
            <a:off x="7368650" y="5479402"/>
            <a:ext cx="6841943" cy="406432"/>
          </a:xfrm>
          <a:prstGeom prst="rect">
            <a:avLst/>
          </a:prstGeom>
        </p:spPr>
        <p:txBody>
          <a:bodyPr lIns="0" tIns="0" rIns="0" bIns="0" rtlCol="0" anchor="t">
            <a:spAutoFit/>
          </a:bodyPr>
          <a:lstStyle/>
          <a:p>
            <a:pPr marL="512491" lvl="1" indent="-256246" algn="l">
              <a:lnSpc>
                <a:spcPts val="3323"/>
              </a:lnSpc>
              <a:buFont typeface="Arial"/>
              <a:buChar char="•"/>
            </a:pPr>
            <a:r>
              <a:rPr lang="en-US" sz="2373">
                <a:solidFill>
                  <a:srgbClr val="C8C7C6"/>
                </a:solidFill>
                <a:latin typeface="Lato"/>
                <a:ea typeface="Lato"/>
                <a:cs typeface="Lato"/>
                <a:sym typeface="Lato"/>
              </a:rPr>
              <a:t>Retention of Rebates Due to the Plan</a:t>
            </a:r>
          </a:p>
        </p:txBody>
      </p:sp>
      <p:sp>
        <p:nvSpPr>
          <p:cNvPr id="10" name="TextBox 10"/>
          <p:cNvSpPr txBox="1"/>
          <p:nvPr/>
        </p:nvSpPr>
        <p:spPr>
          <a:xfrm>
            <a:off x="7569233" y="6016287"/>
            <a:ext cx="6841943" cy="406432"/>
          </a:xfrm>
          <a:prstGeom prst="rect">
            <a:avLst/>
          </a:prstGeom>
        </p:spPr>
        <p:txBody>
          <a:bodyPr lIns="0" tIns="0" rIns="0" bIns="0" rtlCol="0" anchor="t">
            <a:spAutoFit/>
          </a:bodyPr>
          <a:lstStyle/>
          <a:p>
            <a:pPr marL="512491" lvl="1" indent="-256246" algn="l">
              <a:lnSpc>
                <a:spcPts val="3323"/>
              </a:lnSpc>
              <a:buFont typeface="Arial"/>
              <a:buChar char="•"/>
            </a:pPr>
            <a:r>
              <a:rPr lang="en-US" sz="2373">
                <a:solidFill>
                  <a:srgbClr val="C8C7C6"/>
                </a:solidFill>
                <a:latin typeface="Lato"/>
                <a:ea typeface="Lato"/>
                <a:cs typeface="Lato"/>
                <a:sym typeface="Lato"/>
              </a:rPr>
              <a:t>Restricted Access to Data for Plan Evaluation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CE7D"/>
        </a:solidFill>
        <a:effectLst/>
      </p:bgPr>
    </p:bg>
    <p:spTree>
      <p:nvGrpSpPr>
        <p:cNvPr id="1" name=""/>
        <p:cNvGrpSpPr/>
        <p:nvPr/>
      </p:nvGrpSpPr>
      <p:grpSpPr>
        <a:xfrm>
          <a:off x="0" y="0"/>
          <a:ext cx="0" cy="0"/>
          <a:chOff x="0" y="0"/>
          <a:chExt cx="0" cy="0"/>
        </a:xfrm>
      </p:grpSpPr>
      <p:sp>
        <p:nvSpPr>
          <p:cNvPr id="2" name="Freeform 2"/>
          <p:cNvSpPr/>
          <p:nvPr/>
        </p:nvSpPr>
        <p:spPr>
          <a:xfrm>
            <a:off x="1619907" y="2672008"/>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19907" y="4286347"/>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619907" y="5872111"/>
            <a:ext cx="1592307" cy="1528614"/>
          </a:xfrm>
          <a:custGeom>
            <a:avLst/>
            <a:gdLst/>
            <a:ahLst/>
            <a:cxnLst/>
            <a:rect l="l" t="t" r="r" b="b"/>
            <a:pathLst>
              <a:path w="1592307" h="1528614">
                <a:moveTo>
                  <a:pt x="0" y="0"/>
                </a:moveTo>
                <a:lnTo>
                  <a:pt x="1592307" y="0"/>
                </a:lnTo>
                <a:lnTo>
                  <a:pt x="1592307" y="1528615"/>
                </a:lnTo>
                <a:lnTo>
                  <a:pt x="0" y="1528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619907" y="7554076"/>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3180118" y="-330361"/>
            <a:ext cx="5073891" cy="5645497"/>
          </a:xfrm>
          <a:custGeom>
            <a:avLst/>
            <a:gdLst/>
            <a:ahLst/>
            <a:cxnLst/>
            <a:rect l="l" t="t" r="r" b="b"/>
            <a:pathLst>
              <a:path w="5073891" h="5645497">
                <a:moveTo>
                  <a:pt x="5073890" y="0"/>
                </a:moveTo>
                <a:lnTo>
                  <a:pt x="0" y="0"/>
                </a:lnTo>
                <a:lnTo>
                  <a:pt x="0" y="5645497"/>
                </a:lnTo>
                <a:lnTo>
                  <a:pt x="5073890" y="5645497"/>
                </a:lnTo>
                <a:lnTo>
                  <a:pt x="5073890" y="0"/>
                </a:lnTo>
                <a:close/>
              </a:path>
            </a:pathLst>
          </a:custGeom>
          <a:blipFill>
            <a:blip r:embed="rId4">
              <a:alphaModFix amt="70000"/>
            </a:blip>
            <a:stretch>
              <a:fillRect/>
            </a:stretch>
          </a:blipFill>
        </p:spPr>
        <p:txBody>
          <a:bodyPr/>
          <a:lstStyle/>
          <a:p>
            <a:endParaRPr lang="en-US"/>
          </a:p>
        </p:txBody>
      </p:sp>
      <p:sp>
        <p:nvSpPr>
          <p:cNvPr id="7" name="Freeform 7"/>
          <p:cNvSpPr/>
          <p:nvPr/>
        </p:nvSpPr>
        <p:spPr>
          <a:xfrm>
            <a:off x="13684797" y="2104557"/>
            <a:ext cx="4064533" cy="1895956"/>
          </a:xfrm>
          <a:custGeom>
            <a:avLst/>
            <a:gdLst/>
            <a:ahLst/>
            <a:cxnLst/>
            <a:rect l="l" t="t" r="r" b="b"/>
            <a:pathLst>
              <a:path w="4064533" h="1895956">
                <a:moveTo>
                  <a:pt x="0" y="0"/>
                </a:moveTo>
                <a:lnTo>
                  <a:pt x="4064533" y="0"/>
                </a:lnTo>
                <a:lnTo>
                  <a:pt x="4064533" y="1895956"/>
                </a:lnTo>
                <a:lnTo>
                  <a:pt x="0" y="1895956"/>
                </a:lnTo>
                <a:lnTo>
                  <a:pt x="0" y="0"/>
                </a:lnTo>
                <a:close/>
              </a:path>
            </a:pathLst>
          </a:custGeom>
          <a:blipFill>
            <a:blip r:embed="rId5"/>
            <a:stretch>
              <a:fillRect/>
            </a:stretch>
          </a:blipFill>
        </p:spPr>
        <p:txBody>
          <a:bodyPr/>
          <a:lstStyle/>
          <a:p>
            <a:endParaRPr lang="en-US"/>
          </a:p>
        </p:txBody>
      </p:sp>
      <p:sp>
        <p:nvSpPr>
          <p:cNvPr id="8" name="Freeform 8"/>
          <p:cNvSpPr/>
          <p:nvPr/>
        </p:nvSpPr>
        <p:spPr>
          <a:xfrm>
            <a:off x="14527758" y="4679234"/>
            <a:ext cx="371420" cy="371420"/>
          </a:xfrm>
          <a:custGeom>
            <a:avLst/>
            <a:gdLst/>
            <a:ahLst/>
            <a:cxnLst/>
            <a:rect l="l" t="t" r="r" b="b"/>
            <a:pathLst>
              <a:path w="371420" h="371420">
                <a:moveTo>
                  <a:pt x="0" y="0"/>
                </a:moveTo>
                <a:lnTo>
                  <a:pt x="371420" y="0"/>
                </a:lnTo>
                <a:lnTo>
                  <a:pt x="371420" y="371420"/>
                </a:lnTo>
                <a:lnTo>
                  <a:pt x="0" y="371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548963" y="4250129"/>
            <a:ext cx="350215" cy="350215"/>
          </a:xfrm>
          <a:custGeom>
            <a:avLst/>
            <a:gdLst/>
            <a:ahLst/>
            <a:cxnLst/>
            <a:rect l="l" t="t" r="r" b="b"/>
            <a:pathLst>
              <a:path w="350215" h="350215">
                <a:moveTo>
                  <a:pt x="0" y="0"/>
                </a:moveTo>
                <a:lnTo>
                  <a:pt x="350215" y="0"/>
                </a:lnTo>
                <a:lnTo>
                  <a:pt x="350215" y="350215"/>
                </a:lnTo>
                <a:lnTo>
                  <a:pt x="0" y="3502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028700" y="904875"/>
            <a:ext cx="10994679" cy="1045210"/>
          </a:xfrm>
          <a:prstGeom prst="rect">
            <a:avLst/>
          </a:prstGeom>
        </p:spPr>
        <p:txBody>
          <a:bodyPr lIns="0" tIns="0" rIns="0" bIns="0" rtlCol="0" anchor="t">
            <a:spAutoFit/>
          </a:bodyPr>
          <a:lstStyle/>
          <a:p>
            <a:pPr marL="0" lvl="0" indent="0" algn="l">
              <a:lnSpc>
                <a:spcPts val="8539"/>
              </a:lnSpc>
              <a:spcBef>
                <a:spcPct val="0"/>
              </a:spcBef>
            </a:pPr>
            <a:r>
              <a:rPr lang="en-US" sz="6099" b="1">
                <a:solidFill>
                  <a:srgbClr val="0D1217"/>
                </a:solidFill>
                <a:latin typeface="Lato Bold"/>
                <a:ea typeface="Lato Bold"/>
                <a:cs typeface="Lato Bold"/>
                <a:sym typeface="Lato Bold"/>
              </a:rPr>
              <a:t>Mitigating Clinical Risks</a:t>
            </a:r>
          </a:p>
        </p:txBody>
      </p:sp>
      <p:sp>
        <p:nvSpPr>
          <p:cNvPr id="11" name="TextBox 11"/>
          <p:cNvSpPr txBox="1"/>
          <p:nvPr/>
        </p:nvSpPr>
        <p:spPr>
          <a:xfrm>
            <a:off x="3212214" y="3162308"/>
            <a:ext cx="9826868" cy="538489"/>
          </a:xfrm>
          <a:prstGeom prst="rect">
            <a:avLst/>
          </a:prstGeom>
        </p:spPr>
        <p:txBody>
          <a:bodyPr lIns="0" tIns="0" rIns="0" bIns="0" rtlCol="0" anchor="t">
            <a:spAutoFit/>
          </a:bodyPr>
          <a:lstStyle/>
          <a:p>
            <a:pPr algn="l">
              <a:lnSpc>
                <a:spcPts val="4225"/>
              </a:lnSpc>
            </a:pPr>
            <a:r>
              <a:rPr lang="en-US" sz="3492">
                <a:solidFill>
                  <a:srgbClr val="0D1217"/>
                </a:solidFill>
                <a:latin typeface="Lato"/>
                <a:ea typeface="Lato"/>
                <a:cs typeface="Lato"/>
                <a:sym typeface="Lato"/>
              </a:rPr>
              <a:t>Conduct regular audits of claims</a:t>
            </a:r>
          </a:p>
        </p:txBody>
      </p:sp>
      <p:sp>
        <p:nvSpPr>
          <p:cNvPr id="12" name="TextBox 12"/>
          <p:cNvSpPr txBox="1"/>
          <p:nvPr/>
        </p:nvSpPr>
        <p:spPr>
          <a:xfrm>
            <a:off x="3212214" y="4776647"/>
            <a:ext cx="9826868" cy="538489"/>
          </a:xfrm>
          <a:prstGeom prst="rect">
            <a:avLst/>
          </a:prstGeom>
        </p:spPr>
        <p:txBody>
          <a:bodyPr lIns="0" tIns="0" rIns="0" bIns="0" rtlCol="0" anchor="t">
            <a:spAutoFit/>
          </a:bodyPr>
          <a:lstStyle/>
          <a:p>
            <a:pPr algn="l">
              <a:lnSpc>
                <a:spcPts val="4225"/>
              </a:lnSpc>
            </a:pPr>
            <a:r>
              <a:rPr lang="en-US" sz="3492">
                <a:solidFill>
                  <a:srgbClr val="0D1217"/>
                </a:solidFill>
                <a:latin typeface="Lato"/>
                <a:ea typeface="Lato"/>
                <a:cs typeface="Lato"/>
                <a:sym typeface="Lato"/>
              </a:rPr>
              <a:t>Implement independent medical reviews</a:t>
            </a:r>
          </a:p>
        </p:txBody>
      </p:sp>
      <p:sp>
        <p:nvSpPr>
          <p:cNvPr id="13" name="TextBox 13"/>
          <p:cNvSpPr txBox="1"/>
          <p:nvPr/>
        </p:nvSpPr>
        <p:spPr>
          <a:xfrm>
            <a:off x="3212214" y="6362411"/>
            <a:ext cx="9826868" cy="538489"/>
          </a:xfrm>
          <a:prstGeom prst="rect">
            <a:avLst/>
          </a:prstGeom>
        </p:spPr>
        <p:txBody>
          <a:bodyPr lIns="0" tIns="0" rIns="0" bIns="0" rtlCol="0" anchor="t">
            <a:spAutoFit/>
          </a:bodyPr>
          <a:lstStyle/>
          <a:p>
            <a:pPr algn="l">
              <a:lnSpc>
                <a:spcPts val="4225"/>
              </a:lnSpc>
            </a:pPr>
            <a:r>
              <a:rPr lang="en-US" sz="3492">
                <a:solidFill>
                  <a:srgbClr val="0D1217"/>
                </a:solidFill>
                <a:latin typeface="Lato"/>
                <a:ea typeface="Lato"/>
                <a:cs typeface="Lato"/>
                <a:sym typeface="Lato"/>
              </a:rPr>
              <a:t>Leverage population health management tools</a:t>
            </a:r>
          </a:p>
        </p:txBody>
      </p:sp>
      <p:sp>
        <p:nvSpPr>
          <p:cNvPr id="14" name="TextBox 14"/>
          <p:cNvSpPr txBox="1"/>
          <p:nvPr/>
        </p:nvSpPr>
        <p:spPr>
          <a:xfrm>
            <a:off x="3212214" y="7777676"/>
            <a:ext cx="9826868" cy="1071889"/>
          </a:xfrm>
          <a:prstGeom prst="rect">
            <a:avLst/>
          </a:prstGeom>
        </p:spPr>
        <p:txBody>
          <a:bodyPr lIns="0" tIns="0" rIns="0" bIns="0" rtlCol="0" anchor="t">
            <a:spAutoFit/>
          </a:bodyPr>
          <a:lstStyle/>
          <a:p>
            <a:pPr algn="l">
              <a:lnSpc>
                <a:spcPts val="4225"/>
              </a:lnSpc>
            </a:pPr>
            <a:r>
              <a:rPr lang="en-US" sz="3492">
                <a:solidFill>
                  <a:srgbClr val="0D1217"/>
                </a:solidFill>
                <a:latin typeface="Lato"/>
                <a:ea typeface="Lato"/>
                <a:cs typeface="Lato"/>
                <a:sym typeface="Lato"/>
              </a:rPr>
              <a:t>Partner with experts in cost containment and claim reviews</a:t>
            </a:r>
          </a:p>
        </p:txBody>
      </p:sp>
      <p:sp>
        <p:nvSpPr>
          <p:cNvPr id="15" name="TextBox 15"/>
          <p:cNvSpPr txBox="1"/>
          <p:nvPr/>
        </p:nvSpPr>
        <p:spPr>
          <a:xfrm>
            <a:off x="14502864" y="903478"/>
            <a:ext cx="2784280" cy="1046607"/>
          </a:xfrm>
          <a:prstGeom prst="rect">
            <a:avLst/>
          </a:prstGeom>
        </p:spPr>
        <p:txBody>
          <a:bodyPr lIns="0" tIns="0" rIns="0" bIns="0" rtlCol="0" anchor="t">
            <a:spAutoFit/>
          </a:bodyPr>
          <a:lstStyle/>
          <a:p>
            <a:pPr algn="ctr">
              <a:lnSpc>
                <a:spcPts val="4104"/>
              </a:lnSpc>
            </a:pPr>
            <a:r>
              <a:rPr lang="en-US" sz="3600" b="1">
                <a:solidFill>
                  <a:srgbClr val="383A38"/>
                </a:solidFill>
                <a:latin typeface="Lato Bold"/>
                <a:ea typeface="Lato Bold"/>
                <a:cs typeface="Lato Bold"/>
                <a:sym typeface="Lato Bold"/>
              </a:rPr>
              <a:t>Partner Spotlight</a:t>
            </a:r>
          </a:p>
        </p:txBody>
      </p:sp>
      <p:sp>
        <p:nvSpPr>
          <p:cNvPr id="16" name="TextBox 16"/>
          <p:cNvSpPr txBox="1"/>
          <p:nvPr/>
        </p:nvSpPr>
        <p:spPr>
          <a:xfrm>
            <a:off x="14081293" y="3765562"/>
            <a:ext cx="2740216" cy="404919"/>
          </a:xfrm>
          <a:prstGeom prst="rect">
            <a:avLst/>
          </a:prstGeom>
        </p:spPr>
        <p:txBody>
          <a:bodyPr wrap="square" lIns="0" tIns="0" rIns="0" bIns="0" rtlCol="0" anchor="t">
            <a:spAutoFit/>
          </a:bodyPr>
          <a:lstStyle/>
          <a:p>
            <a:pPr>
              <a:lnSpc>
                <a:spcPts val="3499"/>
              </a:lnSpc>
            </a:pPr>
            <a:r>
              <a:rPr lang="en-US" sz="2499" b="1" dirty="0">
                <a:solidFill>
                  <a:srgbClr val="383A38"/>
                </a:solidFill>
                <a:latin typeface="Lato Bold"/>
                <a:ea typeface="Lato Bold"/>
                <a:cs typeface="Lato Bold"/>
                <a:sym typeface="Lato Bold"/>
              </a:rPr>
              <a:t>Josh Spivak</a:t>
            </a:r>
          </a:p>
        </p:txBody>
      </p:sp>
      <p:sp>
        <p:nvSpPr>
          <p:cNvPr id="17" name="TextBox 17"/>
          <p:cNvSpPr txBox="1"/>
          <p:nvPr/>
        </p:nvSpPr>
        <p:spPr>
          <a:xfrm>
            <a:off x="15052836" y="4236324"/>
            <a:ext cx="2234308" cy="323935"/>
          </a:xfrm>
          <a:prstGeom prst="rect">
            <a:avLst/>
          </a:prstGeom>
        </p:spPr>
        <p:txBody>
          <a:bodyPr wrap="square" lIns="0" tIns="0" rIns="0" bIns="0" rtlCol="0" anchor="t">
            <a:spAutoFit/>
          </a:bodyPr>
          <a:lstStyle/>
          <a:p>
            <a:pPr>
              <a:lnSpc>
                <a:spcPts val="2799"/>
              </a:lnSpc>
            </a:pPr>
            <a:r>
              <a:rPr lang="en-US" sz="1999" b="1" dirty="0">
                <a:solidFill>
                  <a:srgbClr val="383A38"/>
                </a:solidFill>
                <a:latin typeface="Lato Bold"/>
                <a:ea typeface="Lato Bold"/>
                <a:cs typeface="Lato Bold"/>
                <a:sym typeface="Lato Bold"/>
              </a:rPr>
              <a:t>(610) 213-4030</a:t>
            </a:r>
          </a:p>
        </p:txBody>
      </p:sp>
      <p:sp>
        <p:nvSpPr>
          <p:cNvPr id="18" name="TextBox 18"/>
          <p:cNvSpPr txBox="1"/>
          <p:nvPr/>
        </p:nvSpPr>
        <p:spPr>
          <a:xfrm>
            <a:off x="15052836" y="4650659"/>
            <a:ext cx="3082764" cy="323935"/>
          </a:xfrm>
          <a:prstGeom prst="rect">
            <a:avLst/>
          </a:prstGeom>
        </p:spPr>
        <p:txBody>
          <a:bodyPr wrap="square" lIns="0" tIns="0" rIns="0" bIns="0" rtlCol="0" anchor="t">
            <a:spAutoFit/>
          </a:bodyPr>
          <a:lstStyle/>
          <a:p>
            <a:pPr>
              <a:lnSpc>
                <a:spcPts val="2799"/>
              </a:lnSpc>
            </a:pPr>
            <a:r>
              <a:rPr lang="en-US" sz="1999" b="1" dirty="0">
                <a:solidFill>
                  <a:srgbClr val="383A38"/>
                </a:solidFill>
                <a:latin typeface="Lato Bold"/>
                <a:ea typeface="Lato Bold"/>
                <a:cs typeface="Lato Bold"/>
                <a:sym typeface="Lato Bold"/>
              </a:rPr>
              <a:t>josh@highlighthealth.com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1217"/>
        </a:solidFill>
        <a:effectLst/>
      </p:bgPr>
    </p:bg>
    <p:spTree>
      <p:nvGrpSpPr>
        <p:cNvPr id="1" name=""/>
        <p:cNvGrpSpPr/>
        <p:nvPr/>
      </p:nvGrpSpPr>
      <p:grpSpPr>
        <a:xfrm>
          <a:off x="0" y="0"/>
          <a:ext cx="0" cy="0"/>
          <a:chOff x="0" y="0"/>
          <a:chExt cx="0" cy="0"/>
        </a:xfrm>
      </p:grpSpPr>
      <p:sp>
        <p:nvSpPr>
          <p:cNvPr id="2" name="Freeform 2"/>
          <p:cNvSpPr/>
          <p:nvPr/>
        </p:nvSpPr>
        <p:spPr>
          <a:xfrm>
            <a:off x="0" y="-1915883"/>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alphaModFix amt="13000"/>
            </a:blip>
            <a:stretch>
              <a:fillRect/>
            </a:stretch>
          </a:blipFill>
        </p:spPr>
        <p:txBody>
          <a:bodyPr/>
          <a:lstStyle/>
          <a:p>
            <a:endParaRPr lang="en-US"/>
          </a:p>
        </p:txBody>
      </p:sp>
      <p:sp>
        <p:nvSpPr>
          <p:cNvPr id="3" name="Freeform 3"/>
          <p:cNvSpPr/>
          <p:nvPr/>
        </p:nvSpPr>
        <p:spPr>
          <a:xfrm flipH="1">
            <a:off x="13358058" y="-138449"/>
            <a:ext cx="5073891" cy="5645497"/>
          </a:xfrm>
          <a:custGeom>
            <a:avLst/>
            <a:gdLst/>
            <a:ahLst/>
            <a:cxnLst/>
            <a:rect l="l" t="t" r="r" b="b"/>
            <a:pathLst>
              <a:path w="5073891" h="5645497">
                <a:moveTo>
                  <a:pt x="5073891" y="0"/>
                </a:moveTo>
                <a:lnTo>
                  <a:pt x="0" y="0"/>
                </a:lnTo>
                <a:lnTo>
                  <a:pt x="0" y="5645497"/>
                </a:lnTo>
                <a:lnTo>
                  <a:pt x="5073891" y="5645497"/>
                </a:lnTo>
                <a:lnTo>
                  <a:pt x="5073891" y="0"/>
                </a:lnTo>
                <a:close/>
              </a:path>
            </a:pathLst>
          </a:custGeom>
          <a:blipFill>
            <a:blip r:embed="rId4">
              <a:alphaModFix amt="47000"/>
            </a:blip>
            <a:stretch>
              <a:fillRect/>
            </a:stretch>
          </a:blipFill>
        </p:spPr>
        <p:txBody>
          <a:bodyPr/>
          <a:lstStyle/>
          <a:p>
            <a:endParaRPr lang="en-US"/>
          </a:p>
        </p:txBody>
      </p:sp>
      <p:sp>
        <p:nvSpPr>
          <p:cNvPr id="4" name="Freeform 4"/>
          <p:cNvSpPr/>
          <p:nvPr/>
        </p:nvSpPr>
        <p:spPr>
          <a:xfrm>
            <a:off x="14527758" y="4679234"/>
            <a:ext cx="371420" cy="371420"/>
          </a:xfrm>
          <a:custGeom>
            <a:avLst/>
            <a:gdLst/>
            <a:ahLst/>
            <a:cxnLst/>
            <a:rect l="l" t="t" r="r" b="b"/>
            <a:pathLst>
              <a:path w="371420" h="371420">
                <a:moveTo>
                  <a:pt x="0" y="0"/>
                </a:moveTo>
                <a:lnTo>
                  <a:pt x="371420" y="0"/>
                </a:lnTo>
                <a:lnTo>
                  <a:pt x="371420" y="371420"/>
                </a:lnTo>
                <a:lnTo>
                  <a:pt x="0" y="371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548963" y="4250129"/>
            <a:ext cx="350215" cy="350215"/>
          </a:xfrm>
          <a:custGeom>
            <a:avLst/>
            <a:gdLst/>
            <a:ahLst/>
            <a:cxnLst/>
            <a:rect l="l" t="t" r="r" b="b"/>
            <a:pathLst>
              <a:path w="350215" h="350215">
                <a:moveTo>
                  <a:pt x="0" y="0"/>
                </a:moveTo>
                <a:lnTo>
                  <a:pt x="350215" y="0"/>
                </a:lnTo>
                <a:lnTo>
                  <a:pt x="350215" y="350215"/>
                </a:lnTo>
                <a:lnTo>
                  <a:pt x="0" y="350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92581" y="2357668"/>
            <a:ext cx="4182938" cy="1455519"/>
          </a:xfrm>
          <a:custGeom>
            <a:avLst/>
            <a:gdLst/>
            <a:ahLst/>
            <a:cxnLst/>
            <a:rect l="l" t="t" r="r" b="b"/>
            <a:pathLst>
              <a:path w="4182938" h="1455519">
                <a:moveTo>
                  <a:pt x="0" y="0"/>
                </a:moveTo>
                <a:lnTo>
                  <a:pt x="4182938" y="0"/>
                </a:lnTo>
                <a:lnTo>
                  <a:pt x="4182938" y="1455519"/>
                </a:lnTo>
                <a:lnTo>
                  <a:pt x="0" y="1455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1028700" y="904875"/>
            <a:ext cx="9786464" cy="1045210"/>
          </a:xfrm>
          <a:prstGeom prst="rect">
            <a:avLst/>
          </a:prstGeom>
        </p:spPr>
        <p:txBody>
          <a:bodyPr lIns="0" tIns="0" rIns="0" bIns="0" rtlCol="0" anchor="t">
            <a:spAutoFit/>
          </a:bodyPr>
          <a:lstStyle/>
          <a:p>
            <a:pPr marL="0" lvl="0" indent="0" algn="l">
              <a:lnSpc>
                <a:spcPts val="8539"/>
              </a:lnSpc>
              <a:spcBef>
                <a:spcPct val="0"/>
              </a:spcBef>
            </a:pPr>
            <a:r>
              <a:rPr lang="en-US" sz="6099" b="1">
                <a:solidFill>
                  <a:srgbClr val="E7E5E2"/>
                </a:solidFill>
                <a:latin typeface="Lato Bold"/>
                <a:ea typeface="Lato Bold"/>
                <a:cs typeface="Lato Bold"/>
                <a:sym typeface="Lato Bold"/>
              </a:rPr>
              <a:t>Mitigating Financial Risks</a:t>
            </a:r>
          </a:p>
        </p:txBody>
      </p:sp>
      <p:sp>
        <p:nvSpPr>
          <p:cNvPr id="8" name="TextBox 8"/>
          <p:cNvSpPr txBox="1"/>
          <p:nvPr/>
        </p:nvSpPr>
        <p:spPr>
          <a:xfrm>
            <a:off x="14502864" y="903478"/>
            <a:ext cx="2784280" cy="1046607"/>
          </a:xfrm>
          <a:prstGeom prst="rect">
            <a:avLst/>
          </a:prstGeom>
        </p:spPr>
        <p:txBody>
          <a:bodyPr lIns="0" tIns="0" rIns="0" bIns="0" rtlCol="0" anchor="t">
            <a:spAutoFit/>
          </a:bodyPr>
          <a:lstStyle/>
          <a:p>
            <a:pPr algn="ctr">
              <a:lnSpc>
                <a:spcPts val="4104"/>
              </a:lnSpc>
            </a:pPr>
            <a:r>
              <a:rPr lang="en-US" sz="3600" b="1">
                <a:solidFill>
                  <a:srgbClr val="E7E5E2"/>
                </a:solidFill>
                <a:latin typeface="Lato Bold"/>
                <a:ea typeface="Lato Bold"/>
                <a:cs typeface="Lato Bold"/>
                <a:sym typeface="Lato Bold"/>
              </a:rPr>
              <a:t>Partner Spotlight</a:t>
            </a:r>
          </a:p>
        </p:txBody>
      </p:sp>
      <p:sp>
        <p:nvSpPr>
          <p:cNvPr id="9" name="TextBox 9"/>
          <p:cNvSpPr txBox="1"/>
          <p:nvPr/>
        </p:nvSpPr>
        <p:spPr>
          <a:xfrm>
            <a:off x="14081293" y="3765562"/>
            <a:ext cx="3994226" cy="422275"/>
          </a:xfrm>
          <a:prstGeom prst="rect">
            <a:avLst/>
          </a:prstGeom>
        </p:spPr>
        <p:txBody>
          <a:bodyPr lIns="0" tIns="0" rIns="0" bIns="0" rtlCol="0" anchor="t">
            <a:spAutoFit/>
          </a:bodyPr>
          <a:lstStyle/>
          <a:p>
            <a:pPr algn="l">
              <a:lnSpc>
                <a:spcPts val="3499"/>
              </a:lnSpc>
            </a:pPr>
            <a:r>
              <a:rPr lang="en-US" sz="2499" b="1">
                <a:solidFill>
                  <a:srgbClr val="E7E5E2"/>
                </a:solidFill>
                <a:latin typeface="Lato Bold"/>
                <a:ea typeface="Lato Bold"/>
                <a:cs typeface="Lato Bold"/>
                <a:sym typeface="Lato Bold"/>
              </a:rPr>
              <a:t>Michael Miele, FSA, MAAA</a:t>
            </a:r>
          </a:p>
        </p:txBody>
      </p:sp>
      <p:sp>
        <p:nvSpPr>
          <p:cNvPr id="10" name="TextBox 10"/>
          <p:cNvSpPr txBox="1"/>
          <p:nvPr/>
        </p:nvSpPr>
        <p:spPr>
          <a:xfrm>
            <a:off x="15052836" y="4236324"/>
            <a:ext cx="2389236" cy="683007"/>
          </a:xfrm>
          <a:prstGeom prst="rect">
            <a:avLst/>
          </a:prstGeom>
        </p:spPr>
        <p:txBody>
          <a:bodyPr wrap="square" lIns="0" tIns="0" rIns="0" bIns="0" rtlCol="0" anchor="t">
            <a:spAutoFit/>
          </a:bodyPr>
          <a:lstStyle/>
          <a:p>
            <a:pPr>
              <a:lnSpc>
                <a:spcPts val="2799"/>
              </a:lnSpc>
            </a:pPr>
            <a:r>
              <a:rPr lang="en-US" sz="1999" b="1" dirty="0">
                <a:solidFill>
                  <a:srgbClr val="E7E5E2"/>
                </a:solidFill>
                <a:latin typeface="Lato Bold"/>
                <a:ea typeface="Lato Bold"/>
                <a:cs typeface="Lato Bold"/>
                <a:sym typeface="Lato Bold"/>
              </a:rPr>
              <a:t>(201) 679-5164</a:t>
            </a:r>
          </a:p>
          <a:p>
            <a:pPr algn="l">
              <a:lnSpc>
                <a:spcPts val="2799"/>
              </a:lnSpc>
            </a:pPr>
            <a:endParaRPr lang="en-US" sz="1999" b="1" dirty="0">
              <a:solidFill>
                <a:srgbClr val="E7E5E2"/>
              </a:solidFill>
              <a:latin typeface="Lato Bold"/>
              <a:ea typeface="Lato Bold"/>
              <a:cs typeface="Lato Bold"/>
              <a:sym typeface="Lato Bold"/>
            </a:endParaRPr>
          </a:p>
        </p:txBody>
      </p:sp>
      <p:sp>
        <p:nvSpPr>
          <p:cNvPr id="11" name="TextBox 11"/>
          <p:cNvSpPr txBox="1"/>
          <p:nvPr/>
        </p:nvSpPr>
        <p:spPr>
          <a:xfrm>
            <a:off x="15052836" y="4650659"/>
            <a:ext cx="3022683" cy="323935"/>
          </a:xfrm>
          <a:prstGeom prst="rect">
            <a:avLst/>
          </a:prstGeom>
        </p:spPr>
        <p:txBody>
          <a:bodyPr wrap="square" lIns="0" tIns="0" rIns="0" bIns="0" rtlCol="0" anchor="t">
            <a:spAutoFit/>
          </a:bodyPr>
          <a:lstStyle/>
          <a:p>
            <a:pPr>
              <a:lnSpc>
                <a:spcPts val="2799"/>
              </a:lnSpc>
            </a:pPr>
            <a:r>
              <a:rPr lang="en-US" sz="1999" b="1" dirty="0">
                <a:solidFill>
                  <a:srgbClr val="E7E5E2"/>
                </a:solidFill>
                <a:latin typeface="Lato Bold"/>
                <a:ea typeface="Lato Bold"/>
                <a:cs typeface="Lato Bold"/>
                <a:sym typeface="Lato Bold"/>
              </a:rPr>
              <a:t>mike@cap-rx.com</a:t>
            </a:r>
          </a:p>
        </p:txBody>
      </p:sp>
      <p:sp>
        <p:nvSpPr>
          <p:cNvPr id="12" name="Freeform 12"/>
          <p:cNvSpPr/>
          <p:nvPr/>
        </p:nvSpPr>
        <p:spPr>
          <a:xfrm>
            <a:off x="1619907" y="2672008"/>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3"/>
          <p:cNvSpPr txBox="1"/>
          <p:nvPr/>
        </p:nvSpPr>
        <p:spPr>
          <a:xfrm>
            <a:off x="3212214" y="3162308"/>
            <a:ext cx="9826868" cy="538489"/>
          </a:xfrm>
          <a:prstGeom prst="rect">
            <a:avLst/>
          </a:prstGeom>
        </p:spPr>
        <p:txBody>
          <a:bodyPr lIns="0" tIns="0" rIns="0" bIns="0" rtlCol="0" anchor="t">
            <a:spAutoFit/>
          </a:bodyPr>
          <a:lstStyle/>
          <a:p>
            <a:pPr algn="l">
              <a:lnSpc>
                <a:spcPts val="4225"/>
              </a:lnSpc>
            </a:pPr>
            <a:r>
              <a:rPr lang="en-US" sz="3492">
                <a:solidFill>
                  <a:srgbClr val="E7E5E2"/>
                </a:solidFill>
                <a:latin typeface="Lato"/>
                <a:ea typeface="Lato"/>
                <a:cs typeface="Lato"/>
                <a:sym typeface="Lato"/>
              </a:rPr>
              <a:t>Pre-payment Claim Auditing</a:t>
            </a:r>
          </a:p>
        </p:txBody>
      </p:sp>
      <p:sp>
        <p:nvSpPr>
          <p:cNvPr id="14" name="Freeform 14"/>
          <p:cNvSpPr/>
          <p:nvPr/>
        </p:nvSpPr>
        <p:spPr>
          <a:xfrm>
            <a:off x="1619907" y="4742741"/>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3212214" y="5233041"/>
            <a:ext cx="9826868" cy="538489"/>
          </a:xfrm>
          <a:prstGeom prst="rect">
            <a:avLst/>
          </a:prstGeom>
        </p:spPr>
        <p:txBody>
          <a:bodyPr lIns="0" tIns="0" rIns="0" bIns="0" rtlCol="0" anchor="t">
            <a:spAutoFit/>
          </a:bodyPr>
          <a:lstStyle/>
          <a:p>
            <a:pPr algn="l">
              <a:lnSpc>
                <a:spcPts val="4225"/>
              </a:lnSpc>
            </a:pPr>
            <a:r>
              <a:rPr lang="en-US" sz="3492">
                <a:solidFill>
                  <a:srgbClr val="E7E5E2"/>
                </a:solidFill>
                <a:latin typeface="Lato"/>
                <a:ea typeface="Lato"/>
                <a:cs typeface="Lato"/>
                <a:sym typeface="Lato"/>
              </a:rPr>
              <a:t>Transparency in Pricing </a:t>
            </a:r>
          </a:p>
        </p:txBody>
      </p:sp>
      <p:sp>
        <p:nvSpPr>
          <p:cNvPr id="16" name="Freeform 16"/>
          <p:cNvSpPr/>
          <p:nvPr/>
        </p:nvSpPr>
        <p:spPr>
          <a:xfrm>
            <a:off x="1619907" y="6814280"/>
            <a:ext cx="1592307" cy="1528614"/>
          </a:xfrm>
          <a:custGeom>
            <a:avLst/>
            <a:gdLst/>
            <a:ahLst/>
            <a:cxnLst/>
            <a:rect l="l" t="t" r="r" b="b"/>
            <a:pathLst>
              <a:path w="1592307" h="1528614">
                <a:moveTo>
                  <a:pt x="0" y="0"/>
                </a:moveTo>
                <a:lnTo>
                  <a:pt x="1592307" y="0"/>
                </a:lnTo>
                <a:lnTo>
                  <a:pt x="1592307" y="1528614"/>
                </a:lnTo>
                <a:lnTo>
                  <a:pt x="0" y="15286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TextBox 17"/>
          <p:cNvSpPr txBox="1"/>
          <p:nvPr/>
        </p:nvSpPr>
        <p:spPr>
          <a:xfrm>
            <a:off x="3212214" y="7304580"/>
            <a:ext cx="9826868" cy="538489"/>
          </a:xfrm>
          <a:prstGeom prst="rect">
            <a:avLst/>
          </a:prstGeom>
        </p:spPr>
        <p:txBody>
          <a:bodyPr lIns="0" tIns="0" rIns="0" bIns="0" rtlCol="0" anchor="t">
            <a:spAutoFit/>
          </a:bodyPr>
          <a:lstStyle/>
          <a:p>
            <a:pPr algn="l">
              <a:lnSpc>
                <a:spcPts val="4225"/>
              </a:lnSpc>
            </a:pPr>
            <a:r>
              <a:rPr lang="en-US" sz="3492">
                <a:solidFill>
                  <a:srgbClr val="E7E5E2"/>
                </a:solidFill>
                <a:latin typeface="Lato"/>
                <a:ea typeface="Lato"/>
                <a:cs typeface="Lato"/>
                <a:sym typeface="Lato"/>
              </a:rPr>
              <a:t>AI-driven Fraud Detection Tools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1623</Words>
  <Application>Microsoft Office PowerPoint</Application>
  <PresentationFormat>Custom</PresentationFormat>
  <Paragraphs>143</Paragraphs>
  <Slides>14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Lato</vt:lpstr>
      <vt:lpstr>Arial</vt:lpstr>
      <vt:lpstr>Lato Bold</vt:lpstr>
      <vt:lpstr>Calibri</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Revealing Healthcare Fiduciary Liability: Protecting Public Employers from Hidden Risks</dc:title>
  <cp:lastModifiedBy>Vickie Whaley, REBC</cp:lastModifiedBy>
  <cp:revision>2</cp:revision>
  <dcterms:created xsi:type="dcterms:W3CDTF">2006-08-16T00:00:00Z</dcterms:created>
  <dcterms:modified xsi:type="dcterms:W3CDTF">2025-07-02T15:55:23Z</dcterms:modified>
  <dc:identifier>DAGqzFDhssU</dc:identifier>
</cp:coreProperties>
</file>