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66" r:id="rId3"/>
    <p:sldId id="265" r:id="rId4"/>
    <p:sldId id="267" r:id="rId5"/>
    <p:sldId id="269" r:id="rId6"/>
    <p:sldId id="271" r:id="rId7"/>
    <p:sldId id="272" r:id="rId8"/>
    <p:sldId id="273" r:id="rId9"/>
    <p:sldId id="289" r:id="rId10"/>
    <p:sldId id="276" r:id="rId11"/>
    <p:sldId id="290" r:id="rId12"/>
    <p:sldId id="291" r:id="rId13"/>
    <p:sldId id="292" r:id="rId14"/>
    <p:sldId id="280" r:id="rId15"/>
    <p:sldId id="281" r:id="rId16"/>
    <p:sldId id="282" r:id="rId17"/>
    <p:sldId id="283" r:id="rId18"/>
    <p:sldId id="284" r:id="rId19"/>
    <p:sldId id="285" r:id="rId20"/>
    <p:sldId id="286" r:id="rId21"/>
    <p:sldId id="287" r:id="rId22"/>
    <p:sldId id="288" r:id="rId23"/>
    <p:sldId id="29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9F1"/>
    <a:srgbClr val="1F8DBF"/>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CCFE5D-17D9-4F2A-A32B-3C846DBD71E7}" v="620" dt="2025-07-16T15:52:13.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60" d="100"/>
          <a:sy n="60" d="100"/>
        </p:scale>
        <p:origin x="13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709E5-C4CD-4194-AD31-1E05464A6D1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644D62D-D89F-4D03-8CC0-1B1891CAFAE2}">
      <dgm:prSet phldrT="[Text]" custT="1"/>
      <dgm:spPr>
        <a:solidFill>
          <a:srgbClr val="156082"/>
        </a:solidFill>
      </dgm:spPr>
      <dgm:t>
        <a:bodyPr/>
        <a:lstStyle/>
        <a:p>
          <a:pPr>
            <a:buFont typeface="Arial" panose="020B0604020202020204" pitchFamily="34" charset="0"/>
            <a:buChar char="•"/>
          </a:pPr>
          <a:r>
            <a:rPr lang="en-US" sz="1800" b="1" cap="all" spc="200" baseline="0" dirty="0">
              <a:solidFill>
                <a:srgbClr val="F5F9F9"/>
              </a:solidFill>
              <a:latin typeface="+mn-lt"/>
              <a:ea typeface="+mj-ea"/>
              <a:cs typeface="+mj-cs"/>
            </a:rPr>
            <a:t>Effective </a:t>
          </a:r>
        </a:p>
        <a:p>
          <a:pPr>
            <a:buFont typeface="Arial" panose="020B0604020202020204" pitchFamily="34" charset="0"/>
            <a:buChar char="•"/>
          </a:pPr>
          <a:r>
            <a:rPr lang="en-US" sz="1800" b="1" cap="all" spc="200" baseline="0" dirty="0">
              <a:solidFill>
                <a:srgbClr val="F5F9F9"/>
              </a:solidFill>
              <a:latin typeface="+mn-lt"/>
              <a:ea typeface="+mj-ea"/>
              <a:cs typeface="+mj-cs"/>
            </a:rPr>
            <a:t>May 25, 2023</a:t>
          </a:r>
        </a:p>
        <a:p>
          <a:pPr>
            <a:buFont typeface="Arial" panose="020B0604020202020204" pitchFamily="34" charset="0"/>
            <a:buChar char="•"/>
          </a:pPr>
          <a:endParaRPr lang="en-US" sz="1000" cap="all" spc="200" baseline="0" dirty="0">
            <a:solidFill>
              <a:srgbClr val="F5F9F9"/>
            </a:solidFill>
            <a:latin typeface="+mn-lt"/>
            <a:ea typeface="+mj-ea"/>
            <a:cs typeface="+mj-cs"/>
          </a:endParaRPr>
        </a:p>
      </dgm:t>
    </dgm:pt>
    <dgm:pt modelId="{D68E2D49-9C33-4AE4-9B53-AD245E25CD92}" type="parTrans" cxnId="{749C82CC-95A7-4219-B152-3C59BC6F61B6}">
      <dgm:prSet/>
      <dgm:spPr/>
      <dgm:t>
        <a:bodyPr/>
        <a:lstStyle/>
        <a:p>
          <a:endParaRPr lang="en-US"/>
        </a:p>
      </dgm:t>
    </dgm:pt>
    <dgm:pt modelId="{F04B4520-CA46-4004-AA2A-7818C15EA3B9}" type="sibTrans" cxnId="{749C82CC-95A7-4219-B152-3C59BC6F61B6}">
      <dgm:prSet/>
      <dgm:spPr/>
      <dgm:t>
        <a:bodyPr/>
        <a:lstStyle/>
        <a:p>
          <a:endParaRPr lang="en-US"/>
        </a:p>
      </dgm:t>
    </dgm:pt>
    <dgm:pt modelId="{969F686F-DF2C-43E4-9425-32171D07B8E4}">
      <dgm:prSet custT="1"/>
      <dgm:spPr>
        <a:solidFill>
          <a:srgbClr val="156082"/>
        </a:solidFill>
      </dgm:spPr>
      <dgm:t>
        <a:bodyPr/>
        <a:lstStyle/>
        <a:p>
          <a:pPr>
            <a:buNone/>
          </a:pPr>
          <a:r>
            <a:rPr lang="en-US" sz="1400" b="0" dirty="0">
              <a:solidFill>
                <a:srgbClr val="F5F9F9"/>
              </a:solidFill>
              <a:effectLst/>
              <a:latin typeface="+mn-lt"/>
              <a:ea typeface="Calibri" panose="020F0502020204030204" pitchFamily="34" charset="0"/>
            </a:rPr>
            <a:t>Revised 2020 version of the Hospital Reimbursement Manual</a:t>
          </a:r>
        </a:p>
      </dgm:t>
    </dgm:pt>
    <dgm:pt modelId="{0F1A2ABC-D7F7-46E0-92F2-3D0607B8EA47}" type="parTrans" cxnId="{4833F8C9-F315-4A61-ACD8-1784191CD0EF}">
      <dgm:prSet/>
      <dgm:spPr/>
      <dgm:t>
        <a:bodyPr/>
        <a:lstStyle/>
        <a:p>
          <a:endParaRPr lang="en-US"/>
        </a:p>
      </dgm:t>
    </dgm:pt>
    <dgm:pt modelId="{813756C7-9154-4711-827B-9FA98E8F5072}" type="sibTrans" cxnId="{4833F8C9-F315-4A61-ACD8-1784191CD0EF}">
      <dgm:prSet/>
      <dgm:spPr/>
      <dgm:t>
        <a:bodyPr/>
        <a:lstStyle/>
        <a:p>
          <a:endParaRPr lang="en-US"/>
        </a:p>
      </dgm:t>
    </dgm:pt>
    <dgm:pt modelId="{A3F456C1-833C-487E-BC37-D8C41097DD37}">
      <dgm:prSet custT="1"/>
      <dgm:spPr>
        <a:solidFill>
          <a:srgbClr val="156082"/>
        </a:solidFill>
      </dgm:spPr>
      <dgm:t>
        <a:bodyPr/>
        <a:lstStyle/>
        <a:p>
          <a:r>
            <a:rPr lang="en-US" sz="2000" cap="all" spc="200" baseline="0" dirty="0">
              <a:solidFill>
                <a:srgbClr val="F5F9F9"/>
              </a:solidFill>
              <a:latin typeface="+mn-lt"/>
              <a:ea typeface="+mn-ea"/>
              <a:cs typeface="+mn-cs"/>
            </a:rPr>
            <a:t>Termination of reimbursement at Stop Loss </a:t>
          </a:r>
        </a:p>
      </dgm:t>
    </dgm:pt>
    <dgm:pt modelId="{B2D2F4B3-D629-46DA-9BEB-304873D56598}" type="parTrans" cxnId="{CC23CE40-B2F6-4F11-96AD-5A0AF4AB833E}">
      <dgm:prSet/>
      <dgm:spPr/>
      <dgm:t>
        <a:bodyPr/>
        <a:lstStyle/>
        <a:p>
          <a:endParaRPr lang="en-US"/>
        </a:p>
      </dgm:t>
    </dgm:pt>
    <dgm:pt modelId="{30512260-F3B5-442E-87ED-DB980837B4CC}" type="sibTrans" cxnId="{CC23CE40-B2F6-4F11-96AD-5A0AF4AB833E}">
      <dgm:prSet/>
      <dgm:spPr/>
      <dgm:t>
        <a:bodyPr/>
        <a:lstStyle/>
        <a:p>
          <a:endParaRPr lang="en-US"/>
        </a:p>
      </dgm:t>
    </dgm:pt>
    <dgm:pt modelId="{D54C601B-40E0-47A5-B8E6-A76F4B37BA06}">
      <dgm:prSet custT="1"/>
      <dgm:spPr>
        <a:solidFill>
          <a:srgbClr val="156082"/>
        </a:solidFill>
      </dgm:spPr>
      <dgm:t>
        <a:bodyPr/>
        <a:lstStyle/>
        <a:p>
          <a:pPr>
            <a:buNone/>
          </a:pPr>
          <a:r>
            <a:rPr lang="en-US" sz="1600" cap="all" spc="200" baseline="0" dirty="0">
              <a:solidFill>
                <a:srgbClr val="F5F9F9"/>
              </a:solidFill>
              <a:latin typeface="+mn-lt"/>
              <a:ea typeface="+mn-ea"/>
              <a:cs typeface="+mn-cs"/>
            </a:rPr>
            <a:t>References a 3-tier per diem methodology for inpatient stays  </a:t>
          </a:r>
        </a:p>
      </dgm:t>
    </dgm:pt>
    <dgm:pt modelId="{2B13D483-AE71-4B58-A714-12BF1C62A5CF}" type="parTrans" cxnId="{6F6F4B44-1E69-4FA0-BF42-A1AA7A2946D0}">
      <dgm:prSet/>
      <dgm:spPr/>
      <dgm:t>
        <a:bodyPr/>
        <a:lstStyle/>
        <a:p>
          <a:endParaRPr lang="en-US"/>
        </a:p>
      </dgm:t>
    </dgm:pt>
    <dgm:pt modelId="{78DD8B5B-0F86-42A8-AD4A-A856DE2D2BD4}" type="sibTrans" cxnId="{6F6F4B44-1E69-4FA0-BF42-A1AA7A2946D0}">
      <dgm:prSet/>
      <dgm:spPr/>
      <dgm:t>
        <a:bodyPr/>
        <a:lstStyle/>
        <a:p>
          <a:endParaRPr lang="en-US"/>
        </a:p>
      </dgm:t>
    </dgm:pt>
    <dgm:pt modelId="{2C46A515-ACE6-4F21-9654-7BBCBA2B0F1D}">
      <dgm:prSet custT="1"/>
      <dgm:spPr>
        <a:solidFill>
          <a:srgbClr val="156082"/>
        </a:solidFill>
      </dgm:spPr>
      <dgm:t>
        <a:bodyPr/>
        <a:lstStyle/>
        <a:p>
          <a:pPr>
            <a:buNone/>
          </a:pPr>
          <a:endParaRPr lang="en-US" sz="1200" dirty="0">
            <a:solidFill>
              <a:srgbClr val="F5F9F9"/>
            </a:solidFill>
            <a:latin typeface="+mn-lt"/>
            <a:ea typeface="Calibri" panose="020F0502020204030204" pitchFamily="34" charset="0"/>
          </a:endParaRPr>
        </a:p>
      </dgm:t>
    </dgm:pt>
    <dgm:pt modelId="{1025D885-9EC1-494C-8C8F-55570E41C708}" type="parTrans" cxnId="{ADF7C3D4-B27A-4517-A496-F8C4C00EE6EB}">
      <dgm:prSet/>
      <dgm:spPr/>
      <dgm:t>
        <a:bodyPr/>
        <a:lstStyle/>
        <a:p>
          <a:endParaRPr lang="en-US"/>
        </a:p>
      </dgm:t>
    </dgm:pt>
    <dgm:pt modelId="{210E9471-3D1B-4767-A5A8-2E96634910F4}" type="sibTrans" cxnId="{ADF7C3D4-B27A-4517-A496-F8C4C00EE6EB}">
      <dgm:prSet/>
      <dgm:spPr/>
      <dgm:t>
        <a:bodyPr/>
        <a:lstStyle/>
        <a:p>
          <a:endParaRPr lang="en-US"/>
        </a:p>
      </dgm:t>
    </dgm:pt>
    <dgm:pt modelId="{E7171C2A-7F3D-411D-893C-40E73365666E}">
      <dgm:prSet custT="1"/>
      <dgm:spPr>
        <a:solidFill>
          <a:srgbClr val="156082"/>
        </a:solidFill>
      </dgm:spPr>
      <dgm:t>
        <a:bodyPr/>
        <a:lstStyle/>
        <a:p>
          <a:pPr>
            <a:buNone/>
          </a:pPr>
          <a:r>
            <a:rPr lang="en-US" sz="1100" b="1" dirty="0">
              <a:solidFill>
                <a:srgbClr val="F5F9F9"/>
              </a:solidFill>
              <a:latin typeface="+mn-lt"/>
              <a:ea typeface="Calibri" panose="020F0502020204030204" pitchFamily="34" charset="0"/>
            </a:rPr>
            <a:t>Tier 1: Non-Surgical Stays</a:t>
          </a:r>
        </a:p>
      </dgm:t>
    </dgm:pt>
    <dgm:pt modelId="{60BDC286-3B10-4F64-A94C-9753A0EFE598}" type="parTrans" cxnId="{A4FDD2DB-5715-4E2F-A50A-DA450A8497E7}">
      <dgm:prSet/>
      <dgm:spPr/>
      <dgm:t>
        <a:bodyPr/>
        <a:lstStyle/>
        <a:p>
          <a:endParaRPr lang="en-US"/>
        </a:p>
      </dgm:t>
    </dgm:pt>
    <dgm:pt modelId="{4E53FE69-6199-479A-8B3F-14DC4194A922}" type="sibTrans" cxnId="{A4FDD2DB-5715-4E2F-A50A-DA450A8497E7}">
      <dgm:prSet/>
      <dgm:spPr/>
      <dgm:t>
        <a:bodyPr/>
        <a:lstStyle/>
        <a:p>
          <a:endParaRPr lang="en-US"/>
        </a:p>
      </dgm:t>
    </dgm:pt>
    <dgm:pt modelId="{8AEBE6F2-FAC1-4FDD-8F83-ED952840F108}">
      <dgm:prSet custT="1"/>
      <dgm:spPr>
        <a:solidFill>
          <a:srgbClr val="156082"/>
        </a:solidFill>
      </dgm:spPr>
      <dgm:t>
        <a:bodyPr/>
        <a:lstStyle/>
        <a:p>
          <a:r>
            <a:rPr lang="en-US" sz="1100" dirty="0">
              <a:solidFill>
                <a:srgbClr val="F5F9F9"/>
              </a:solidFill>
              <a:latin typeface="+mn-lt"/>
              <a:ea typeface="Calibri" panose="020F0502020204030204" pitchFamily="34" charset="0"/>
            </a:rPr>
            <a:t> Reimbursing  $7K </a:t>
          </a:r>
          <a:r>
            <a:rPr lang="en-US" sz="1100" i="1" dirty="0">
              <a:solidFill>
                <a:srgbClr val="F5F9F9"/>
              </a:solidFill>
              <a:latin typeface="+mn-lt"/>
              <a:ea typeface="Calibri" panose="020F0502020204030204" pitchFamily="34" charset="0"/>
            </a:rPr>
            <a:t>Daily Per Diem Rate</a:t>
          </a:r>
        </a:p>
      </dgm:t>
    </dgm:pt>
    <dgm:pt modelId="{26A79535-EC85-42A8-AEDC-0B815D5561B2}" type="parTrans" cxnId="{7A530B8D-17B4-47B8-BB9B-C1FA6DC1F6CF}">
      <dgm:prSet/>
      <dgm:spPr/>
      <dgm:t>
        <a:bodyPr/>
        <a:lstStyle/>
        <a:p>
          <a:endParaRPr lang="en-US"/>
        </a:p>
      </dgm:t>
    </dgm:pt>
    <dgm:pt modelId="{DB3D4B73-033A-4329-ABB4-17360D785D16}" type="sibTrans" cxnId="{7A530B8D-17B4-47B8-BB9B-C1FA6DC1F6CF}">
      <dgm:prSet/>
      <dgm:spPr/>
      <dgm:t>
        <a:bodyPr/>
        <a:lstStyle/>
        <a:p>
          <a:endParaRPr lang="en-US"/>
        </a:p>
      </dgm:t>
    </dgm:pt>
    <dgm:pt modelId="{04B4BFEF-ABC5-494E-8A94-1EB6721D4619}">
      <dgm:prSet custT="1"/>
      <dgm:spPr>
        <a:solidFill>
          <a:srgbClr val="156082"/>
        </a:solidFill>
      </dgm:spPr>
      <dgm:t>
        <a:bodyPr/>
        <a:lstStyle/>
        <a:p>
          <a:endParaRPr lang="en-US" sz="1100" i="1" dirty="0">
            <a:solidFill>
              <a:srgbClr val="F5F9F9"/>
            </a:solidFill>
            <a:latin typeface="+mn-lt"/>
            <a:ea typeface="Calibri" panose="020F0502020204030204" pitchFamily="34" charset="0"/>
          </a:endParaRPr>
        </a:p>
      </dgm:t>
    </dgm:pt>
    <dgm:pt modelId="{C9807537-D29B-4FBE-8D5D-89039471DE7B}" type="parTrans" cxnId="{AA53BC22-AA19-4E29-8406-4FE0F3A32DA0}">
      <dgm:prSet/>
      <dgm:spPr/>
      <dgm:t>
        <a:bodyPr/>
        <a:lstStyle/>
        <a:p>
          <a:endParaRPr lang="en-US"/>
        </a:p>
      </dgm:t>
    </dgm:pt>
    <dgm:pt modelId="{844FF8BD-2C6C-4994-BBDF-A77239D62659}" type="sibTrans" cxnId="{AA53BC22-AA19-4E29-8406-4FE0F3A32DA0}">
      <dgm:prSet/>
      <dgm:spPr/>
      <dgm:t>
        <a:bodyPr/>
        <a:lstStyle/>
        <a:p>
          <a:endParaRPr lang="en-US"/>
        </a:p>
      </dgm:t>
    </dgm:pt>
    <dgm:pt modelId="{565280E0-CBE1-4D87-94CD-9340D3DDA758}">
      <dgm:prSet custT="1"/>
      <dgm:spPr>
        <a:solidFill>
          <a:srgbClr val="156082"/>
        </a:solidFill>
      </dgm:spPr>
      <dgm:t>
        <a:bodyPr/>
        <a:lstStyle/>
        <a:p>
          <a:pPr>
            <a:buNone/>
          </a:pPr>
          <a:r>
            <a:rPr lang="en-US" sz="1100" b="1" dirty="0">
              <a:solidFill>
                <a:srgbClr val="F5F9F9"/>
              </a:solidFill>
              <a:effectLst/>
              <a:latin typeface="+mn-lt"/>
              <a:ea typeface="Calibri" panose="020F0502020204030204" pitchFamily="34" charset="0"/>
            </a:rPr>
            <a:t>Tier 2: Surgical Stay </a:t>
          </a:r>
          <a:r>
            <a:rPr lang="en-US" sz="1100" dirty="0">
              <a:solidFill>
                <a:srgbClr val="F5F9F9"/>
              </a:solidFill>
              <a:effectLst/>
              <a:latin typeface="+mn-lt"/>
              <a:ea typeface="Calibri" panose="020F0502020204030204" pitchFamily="34" charset="0"/>
            </a:rPr>
            <a:t>(Operating Room and Anesthesia Services) </a:t>
          </a:r>
          <a:endParaRPr lang="en-US" sz="1100" i="1" dirty="0">
            <a:solidFill>
              <a:srgbClr val="F5F9F9"/>
            </a:solidFill>
            <a:latin typeface="+mn-lt"/>
            <a:ea typeface="Calibri" panose="020F0502020204030204" pitchFamily="34" charset="0"/>
          </a:endParaRPr>
        </a:p>
      </dgm:t>
    </dgm:pt>
    <dgm:pt modelId="{A86D27A5-23CB-4267-8FD8-D1CB26A59A65}" type="parTrans" cxnId="{9F179D75-4D38-450C-9471-DE7F7B0CDD89}">
      <dgm:prSet/>
      <dgm:spPr/>
      <dgm:t>
        <a:bodyPr/>
        <a:lstStyle/>
        <a:p>
          <a:endParaRPr lang="en-US"/>
        </a:p>
      </dgm:t>
    </dgm:pt>
    <dgm:pt modelId="{16070A65-0A6E-40C3-A762-15F7746462A7}" type="sibTrans" cxnId="{9F179D75-4D38-450C-9471-DE7F7B0CDD89}">
      <dgm:prSet/>
      <dgm:spPr/>
      <dgm:t>
        <a:bodyPr/>
        <a:lstStyle/>
        <a:p>
          <a:endParaRPr lang="en-US"/>
        </a:p>
      </dgm:t>
    </dgm:pt>
    <dgm:pt modelId="{2577D0D9-07DA-48A3-89C9-79B199EB37F9}">
      <dgm:prSet custT="1"/>
      <dgm:spPr>
        <a:solidFill>
          <a:srgbClr val="156082"/>
        </a:solidFill>
      </dgm:spPr>
      <dgm:t>
        <a:bodyPr/>
        <a:lstStyle/>
        <a:p>
          <a:r>
            <a:rPr lang="en-US" sz="1100" dirty="0">
              <a:solidFill>
                <a:srgbClr val="F5F9F9"/>
              </a:solidFill>
              <a:latin typeface="+mn-lt"/>
              <a:ea typeface="Calibri" panose="020F0502020204030204" pitchFamily="34" charset="0"/>
            </a:rPr>
            <a:t> Reimbursing $11K </a:t>
          </a:r>
          <a:r>
            <a:rPr lang="en-US" sz="1100" i="1" dirty="0">
              <a:solidFill>
                <a:srgbClr val="F5F9F9"/>
              </a:solidFill>
              <a:latin typeface="+mn-lt"/>
              <a:ea typeface="Calibri" panose="020F0502020204030204" pitchFamily="34" charset="0"/>
            </a:rPr>
            <a:t>Daily Per Diem Rate </a:t>
          </a:r>
        </a:p>
      </dgm:t>
    </dgm:pt>
    <dgm:pt modelId="{2D9A10E7-4A92-4EB0-BCBF-31662BD8A38B}" type="parTrans" cxnId="{7CA13A60-CF2D-4891-9970-AF3F81DEC481}">
      <dgm:prSet/>
      <dgm:spPr/>
      <dgm:t>
        <a:bodyPr/>
        <a:lstStyle/>
        <a:p>
          <a:endParaRPr lang="en-US"/>
        </a:p>
      </dgm:t>
    </dgm:pt>
    <dgm:pt modelId="{108B8DD9-AAEF-4DE1-A26E-2A4D89199CD8}" type="sibTrans" cxnId="{7CA13A60-CF2D-4891-9970-AF3F81DEC481}">
      <dgm:prSet/>
      <dgm:spPr/>
      <dgm:t>
        <a:bodyPr/>
        <a:lstStyle/>
        <a:p>
          <a:endParaRPr lang="en-US"/>
        </a:p>
      </dgm:t>
    </dgm:pt>
    <dgm:pt modelId="{6235FBE7-7BBC-4340-A878-059101BC30E0}">
      <dgm:prSet custT="1"/>
      <dgm:spPr>
        <a:solidFill>
          <a:srgbClr val="156082"/>
        </a:solidFill>
      </dgm:spPr>
      <dgm:t>
        <a:bodyPr/>
        <a:lstStyle/>
        <a:p>
          <a:endParaRPr lang="en-US" sz="1100" i="1" dirty="0">
            <a:solidFill>
              <a:srgbClr val="F5F9F9"/>
            </a:solidFill>
            <a:effectLst/>
            <a:latin typeface="+mn-lt"/>
            <a:ea typeface="Calibri" panose="020F0502020204030204" pitchFamily="34" charset="0"/>
          </a:endParaRPr>
        </a:p>
      </dgm:t>
    </dgm:pt>
    <dgm:pt modelId="{F0DD4459-1B65-4FDA-B79D-45FC93A16089}" type="parTrans" cxnId="{087AF9E9-F832-48B9-AB3F-DB9E109A58FC}">
      <dgm:prSet/>
      <dgm:spPr/>
      <dgm:t>
        <a:bodyPr/>
        <a:lstStyle/>
        <a:p>
          <a:endParaRPr lang="en-US"/>
        </a:p>
      </dgm:t>
    </dgm:pt>
    <dgm:pt modelId="{B95B9BCE-B4E4-471D-963D-5B3333F544ED}" type="sibTrans" cxnId="{087AF9E9-F832-48B9-AB3F-DB9E109A58FC}">
      <dgm:prSet/>
      <dgm:spPr/>
      <dgm:t>
        <a:bodyPr/>
        <a:lstStyle/>
        <a:p>
          <a:endParaRPr lang="en-US"/>
        </a:p>
      </dgm:t>
    </dgm:pt>
    <dgm:pt modelId="{F261A141-533D-4EBE-97E1-F5CD9248017C}">
      <dgm:prSet custT="1"/>
      <dgm:spPr>
        <a:solidFill>
          <a:srgbClr val="156082"/>
        </a:solidFill>
      </dgm:spPr>
      <dgm:t>
        <a:bodyPr/>
        <a:lstStyle/>
        <a:p>
          <a:pPr>
            <a:buNone/>
          </a:pPr>
          <a:r>
            <a:rPr lang="en-US" sz="1100" b="1" dirty="0">
              <a:solidFill>
                <a:srgbClr val="F5F9F9"/>
              </a:solidFill>
              <a:latin typeface="+mn-lt"/>
              <a:ea typeface="Calibri" panose="020F0502020204030204" pitchFamily="34" charset="0"/>
            </a:rPr>
            <a:t>Tier 3: Intensive and Critical Care Services </a:t>
          </a:r>
          <a:endParaRPr lang="en-US" sz="1100" b="1" i="1" dirty="0">
            <a:solidFill>
              <a:srgbClr val="F5F9F9"/>
            </a:solidFill>
            <a:effectLst/>
            <a:latin typeface="+mn-lt"/>
            <a:ea typeface="Calibri" panose="020F0502020204030204" pitchFamily="34" charset="0"/>
          </a:endParaRPr>
        </a:p>
      </dgm:t>
    </dgm:pt>
    <dgm:pt modelId="{B89975D1-A84B-48A2-9E5D-4292FA3FCE9A}" type="parTrans" cxnId="{41CB73DE-913C-4C3D-9EB0-7CEC9BE4B142}">
      <dgm:prSet/>
      <dgm:spPr/>
      <dgm:t>
        <a:bodyPr/>
        <a:lstStyle/>
        <a:p>
          <a:endParaRPr lang="en-US"/>
        </a:p>
      </dgm:t>
    </dgm:pt>
    <dgm:pt modelId="{34C4EA82-8913-44CF-AD60-E83D86ED5F72}" type="sibTrans" cxnId="{41CB73DE-913C-4C3D-9EB0-7CEC9BE4B142}">
      <dgm:prSet/>
      <dgm:spPr/>
      <dgm:t>
        <a:bodyPr/>
        <a:lstStyle/>
        <a:p>
          <a:endParaRPr lang="en-US"/>
        </a:p>
      </dgm:t>
    </dgm:pt>
    <dgm:pt modelId="{1A1CCB8E-85E5-46F0-B512-C78558DB9DC6}">
      <dgm:prSet custT="1"/>
      <dgm:spPr>
        <a:solidFill>
          <a:srgbClr val="156082"/>
        </a:solidFill>
      </dgm:spPr>
      <dgm:t>
        <a:bodyPr/>
        <a:lstStyle/>
        <a:p>
          <a:r>
            <a:rPr lang="en-US" sz="1100" dirty="0">
              <a:solidFill>
                <a:srgbClr val="F5F9F9"/>
              </a:solidFill>
              <a:effectLst/>
              <a:latin typeface="+mn-lt"/>
              <a:ea typeface="Calibri" panose="020F0502020204030204" pitchFamily="34" charset="0"/>
            </a:rPr>
            <a:t> Reimbursing </a:t>
          </a:r>
          <a:r>
            <a:rPr lang="en-US" sz="1100" dirty="0">
              <a:solidFill>
                <a:srgbClr val="F5F9F9"/>
              </a:solidFill>
              <a:latin typeface="+mn-lt"/>
              <a:ea typeface="Calibri" panose="020F0502020204030204" pitchFamily="34" charset="0"/>
            </a:rPr>
            <a:t>$13K </a:t>
          </a:r>
          <a:r>
            <a:rPr lang="en-US" sz="1100" i="1" dirty="0">
              <a:solidFill>
                <a:srgbClr val="F5F9F9"/>
              </a:solidFill>
              <a:latin typeface="+mn-lt"/>
              <a:ea typeface="Calibri" panose="020F0502020204030204" pitchFamily="34" charset="0"/>
            </a:rPr>
            <a:t>Daily Per             Diem Rate</a:t>
          </a:r>
          <a:r>
            <a:rPr lang="en-US" sz="1600" i="1" dirty="0">
              <a:solidFill>
                <a:srgbClr val="F5F9F9"/>
              </a:solidFill>
              <a:latin typeface="+mn-lt"/>
              <a:ea typeface="Calibri" panose="020F0502020204030204" pitchFamily="34" charset="0"/>
            </a:rPr>
            <a:t> </a:t>
          </a:r>
        </a:p>
      </dgm:t>
    </dgm:pt>
    <dgm:pt modelId="{5517754F-1EEF-4CAE-822F-86B4AB3A6810}" type="parTrans" cxnId="{A0C17FA8-7402-48D1-A07A-EED22F297813}">
      <dgm:prSet/>
      <dgm:spPr/>
      <dgm:t>
        <a:bodyPr/>
        <a:lstStyle/>
        <a:p>
          <a:endParaRPr lang="en-US"/>
        </a:p>
      </dgm:t>
    </dgm:pt>
    <dgm:pt modelId="{1CB0EDA8-7ADA-43A3-96C4-B957BB0C6127}" type="sibTrans" cxnId="{A0C17FA8-7402-48D1-A07A-EED22F297813}">
      <dgm:prSet/>
      <dgm:spPr/>
      <dgm:t>
        <a:bodyPr/>
        <a:lstStyle/>
        <a:p>
          <a:endParaRPr lang="en-US"/>
        </a:p>
      </dgm:t>
    </dgm:pt>
    <dgm:pt modelId="{9C3539DF-0A78-4824-B9B9-45BCEAC240FE}" type="pres">
      <dgm:prSet presAssocID="{7AF709E5-C4CD-4194-AD31-1E05464A6D1C}" presName="Name0" presStyleCnt="0">
        <dgm:presLayoutVars>
          <dgm:dir/>
          <dgm:resizeHandles val="exact"/>
        </dgm:presLayoutVars>
      </dgm:prSet>
      <dgm:spPr/>
    </dgm:pt>
    <dgm:pt modelId="{0608E3A7-8AF1-40D4-A780-2C31E6237EA6}" type="pres">
      <dgm:prSet presAssocID="{A644D62D-D89F-4D03-8CC0-1B1891CAFAE2}" presName="node" presStyleLbl="node1" presStyleIdx="0" presStyleCnt="3">
        <dgm:presLayoutVars>
          <dgm:bulletEnabled val="1"/>
        </dgm:presLayoutVars>
      </dgm:prSet>
      <dgm:spPr/>
    </dgm:pt>
    <dgm:pt modelId="{28A08825-027B-42F9-A8A3-48A56ECDFA81}" type="pres">
      <dgm:prSet presAssocID="{F04B4520-CA46-4004-AA2A-7818C15EA3B9}" presName="sibTrans" presStyleCnt="0"/>
      <dgm:spPr/>
    </dgm:pt>
    <dgm:pt modelId="{8CAC67F6-D183-46A0-8D88-1645F1452003}" type="pres">
      <dgm:prSet presAssocID="{A3F456C1-833C-487E-BC37-D8C41097DD37}" presName="node" presStyleLbl="node1" presStyleIdx="1" presStyleCnt="3">
        <dgm:presLayoutVars>
          <dgm:bulletEnabled val="1"/>
        </dgm:presLayoutVars>
      </dgm:prSet>
      <dgm:spPr/>
    </dgm:pt>
    <dgm:pt modelId="{C69F314A-E5E9-49B7-B227-16D545F3A0A0}" type="pres">
      <dgm:prSet presAssocID="{30512260-F3B5-442E-87ED-DB980837B4CC}" presName="sibTrans" presStyleCnt="0"/>
      <dgm:spPr/>
    </dgm:pt>
    <dgm:pt modelId="{6319CAB7-4B62-4BF9-A73C-382A83CF0BB2}" type="pres">
      <dgm:prSet presAssocID="{D54C601B-40E0-47A5-B8E6-A76F4B37BA06}" presName="node" presStyleLbl="node1" presStyleIdx="2" presStyleCnt="3">
        <dgm:presLayoutVars>
          <dgm:bulletEnabled val="1"/>
        </dgm:presLayoutVars>
      </dgm:prSet>
      <dgm:spPr/>
    </dgm:pt>
  </dgm:ptLst>
  <dgm:cxnLst>
    <dgm:cxn modelId="{C1FF4C17-9979-4EAC-BC74-4B8A138A22EB}" type="presOf" srcId="{1A1CCB8E-85E5-46F0-B512-C78558DB9DC6}" destId="{6319CAB7-4B62-4BF9-A73C-382A83CF0BB2}" srcOrd="0" destOrd="9" presId="urn:microsoft.com/office/officeart/2005/8/layout/hList6"/>
    <dgm:cxn modelId="{05A5F71D-A9C0-40A9-9C55-CE2B96B6B168}" type="presOf" srcId="{04B4BFEF-ABC5-494E-8A94-1EB6721D4619}" destId="{6319CAB7-4B62-4BF9-A73C-382A83CF0BB2}" srcOrd="0" destOrd="4" presId="urn:microsoft.com/office/officeart/2005/8/layout/hList6"/>
    <dgm:cxn modelId="{AA53BC22-AA19-4E29-8406-4FE0F3A32DA0}" srcId="{E7171C2A-7F3D-411D-893C-40E73365666E}" destId="{04B4BFEF-ABC5-494E-8A94-1EB6721D4619}" srcOrd="1" destOrd="0" parTransId="{C9807537-D29B-4FBE-8D5D-89039471DE7B}" sibTransId="{844FF8BD-2C6C-4994-BBDF-A77239D62659}"/>
    <dgm:cxn modelId="{FC010D26-FF13-4FCA-8C99-6B4D2D5206D6}" type="presOf" srcId="{2C46A515-ACE6-4F21-9654-7BBCBA2B0F1D}" destId="{6319CAB7-4B62-4BF9-A73C-382A83CF0BB2}" srcOrd="0" destOrd="1" presId="urn:microsoft.com/office/officeart/2005/8/layout/hList6"/>
    <dgm:cxn modelId="{CC23CE40-B2F6-4F11-96AD-5A0AF4AB833E}" srcId="{7AF709E5-C4CD-4194-AD31-1E05464A6D1C}" destId="{A3F456C1-833C-487E-BC37-D8C41097DD37}" srcOrd="1" destOrd="0" parTransId="{B2D2F4B3-D629-46DA-9BEB-304873D56598}" sibTransId="{30512260-F3B5-442E-87ED-DB980837B4CC}"/>
    <dgm:cxn modelId="{72B70A60-5628-48C5-BD3B-60A01F34D3A5}" type="presOf" srcId="{D54C601B-40E0-47A5-B8E6-A76F4B37BA06}" destId="{6319CAB7-4B62-4BF9-A73C-382A83CF0BB2}" srcOrd="0" destOrd="0" presId="urn:microsoft.com/office/officeart/2005/8/layout/hList6"/>
    <dgm:cxn modelId="{7CA13A60-CF2D-4891-9970-AF3F81DEC481}" srcId="{D54C601B-40E0-47A5-B8E6-A76F4B37BA06}" destId="{2577D0D9-07DA-48A3-89C9-79B199EB37F9}" srcOrd="2" destOrd="0" parTransId="{2D9A10E7-4A92-4EB0-BCBF-31662BD8A38B}" sibTransId="{108B8DD9-AAEF-4DE1-A26E-2A4D89199CD8}"/>
    <dgm:cxn modelId="{59BCC861-C2C5-4017-B9C7-8021A46EBD06}" type="presOf" srcId="{A3F456C1-833C-487E-BC37-D8C41097DD37}" destId="{8CAC67F6-D183-46A0-8D88-1645F1452003}" srcOrd="0" destOrd="0" presId="urn:microsoft.com/office/officeart/2005/8/layout/hList6"/>
    <dgm:cxn modelId="{6F6F4B44-1E69-4FA0-BF42-A1AA7A2946D0}" srcId="{7AF709E5-C4CD-4194-AD31-1E05464A6D1C}" destId="{D54C601B-40E0-47A5-B8E6-A76F4B37BA06}" srcOrd="2" destOrd="0" parTransId="{2B13D483-AE71-4B58-A714-12BF1C62A5CF}" sibTransId="{78DD8B5B-0F86-42A8-AD4A-A856DE2D2BD4}"/>
    <dgm:cxn modelId="{4478F364-7A50-48F0-B15B-96A510A148F1}" type="presOf" srcId="{6235FBE7-7BBC-4340-A878-059101BC30E0}" destId="{6319CAB7-4B62-4BF9-A73C-382A83CF0BB2}" srcOrd="0" destOrd="7" presId="urn:microsoft.com/office/officeart/2005/8/layout/hList6"/>
    <dgm:cxn modelId="{A0729049-312A-44EC-9116-237FC67F0A33}" type="presOf" srcId="{F261A141-533D-4EBE-97E1-F5CD9248017C}" destId="{6319CAB7-4B62-4BF9-A73C-382A83CF0BB2}" srcOrd="0" destOrd="8" presId="urn:microsoft.com/office/officeart/2005/8/layout/hList6"/>
    <dgm:cxn modelId="{0126B551-DA49-4F47-AA86-96C6C6353097}" type="presOf" srcId="{565280E0-CBE1-4D87-94CD-9340D3DDA758}" destId="{6319CAB7-4B62-4BF9-A73C-382A83CF0BB2}" srcOrd="0" destOrd="5" presId="urn:microsoft.com/office/officeart/2005/8/layout/hList6"/>
    <dgm:cxn modelId="{9F179D75-4D38-450C-9471-DE7F7B0CDD89}" srcId="{E7171C2A-7F3D-411D-893C-40E73365666E}" destId="{565280E0-CBE1-4D87-94CD-9340D3DDA758}" srcOrd="2" destOrd="0" parTransId="{A86D27A5-23CB-4267-8FD8-D1CB26A59A65}" sibTransId="{16070A65-0A6E-40C3-A762-15F7746462A7}"/>
    <dgm:cxn modelId="{7A530B8D-17B4-47B8-BB9B-C1FA6DC1F6CF}" srcId="{E7171C2A-7F3D-411D-893C-40E73365666E}" destId="{8AEBE6F2-FAC1-4FDD-8F83-ED952840F108}" srcOrd="0" destOrd="0" parTransId="{26A79535-EC85-42A8-AEDC-0B815D5561B2}" sibTransId="{DB3D4B73-033A-4329-ABB4-17360D785D16}"/>
    <dgm:cxn modelId="{6CF92F95-7073-4B3F-87F9-C588B1BD75CE}" type="presOf" srcId="{8AEBE6F2-FAC1-4FDD-8F83-ED952840F108}" destId="{6319CAB7-4B62-4BF9-A73C-382A83CF0BB2}" srcOrd="0" destOrd="3" presId="urn:microsoft.com/office/officeart/2005/8/layout/hList6"/>
    <dgm:cxn modelId="{555B2D9D-9B3B-42CF-95CA-8A72AE99C186}" type="presOf" srcId="{7AF709E5-C4CD-4194-AD31-1E05464A6D1C}" destId="{9C3539DF-0A78-4824-B9B9-45BCEAC240FE}" srcOrd="0" destOrd="0" presId="urn:microsoft.com/office/officeart/2005/8/layout/hList6"/>
    <dgm:cxn modelId="{A0C17FA8-7402-48D1-A07A-EED22F297813}" srcId="{F261A141-533D-4EBE-97E1-F5CD9248017C}" destId="{1A1CCB8E-85E5-46F0-B512-C78558DB9DC6}" srcOrd="0" destOrd="0" parTransId="{5517754F-1EEF-4CAE-822F-86B4AB3A6810}" sibTransId="{1CB0EDA8-7ADA-43A3-96C4-B957BB0C6127}"/>
    <dgm:cxn modelId="{86C821AC-E720-4025-8FC7-BA1F3DDE6085}" type="presOf" srcId="{E7171C2A-7F3D-411D-893C-40E73365666E}" destId="{6319CAB7-4B62-4BF9-A73C-382A83CF0BB2}" srcOrd="0" destOrd="2" presId="urn:microsoft.com/office/officeart/2005/8/layout/hList6"/>
    <dgm:cxn modelId="{39BB4CB4-8B42-4D47-AD33-034C6982F03C}" type="presOf" srcId="{A644D62D-D89F-4D03-8CC0-1B1891CAFAE2}" destId="{0608E3A7-8AF1-40D4-A780-2C31E6237EA6}" srcOrd="0" destOrd="0" presId="urn:microsoft.com/office/officeart/2005/8/layout/hList6"/>
    <dgm:cxn modelId="{7CB455B7-C652-40F9-A33D-065ACE896735}" type="presOf" srcId="{969F686F-DF2C-43E4-9425-32171D07B8E4}" destId="{0608E3A7-8AF1-40D4-A780-2C31E6237EA6}" srcOrd="0" destOrd="1" presId="urn:microsoft.com/office/officeart/2005/8/layout/hList6"/>
    <dgm:cxn modelId="{4833F8C9-F315-4A61-ACD8-1784191CD0EF}" srcId="{A644D62D-D89F-4D03-8CC0-1B1891CAFAE2}" destId="{969F686F-DF2C-43E4-9425-32171D07B8E4}" srcOrd="0" destOrd="0" parTransId="{0F1A2ABC-D7F7-46E0-92F2-3D0607B8EA47}" sibTransId="{813756C7-9154-4711-827B-9FA98E8F5072}"/>
    <dgm:cxn modelId="{749C82CC-95A7-4219-B152-3C59BC6F61B6}" srcId="{7AF709E5-C4CD-4194-AD31-1E05464A6D1C}" destId="{A644D62D-D89F-4D03-8CC0-1B1891CAFAE2}" srcOrd="0" destOrd="0" parTransId="{D68E2D49-9C33-4AE4-9B53-AD245E25CD92}" sibTransId="{F04B4520-CA46-4004-AA2A-7818C15EA3B9}"/>
    <dgm:cxn modelId="{ADF7C3D4-B27A-4517-A496-F8C4C00EE6EB}" srcId="{D54C601B-40E0-47A5-B8E6-A76F4B37BA06}" destId="{2C46A515-ACE6-4F21-9654-7BBCBA2B0F1D}" srcOrd="0" destOrd="0" parTransId="{1025D885-9EC1-494C-8C8F-55570E41C708}" sibTransId="{210E9471-3D1B-4767-A5A8-2E96634910F4}"/>
    <dgm:cxn modelId="{A4FDD2DB-5715-4E2F-A50A-DA450A8497E7}" srcId="{D54C601B-40E0-47A5-B8E6-A76F4B37BA06}" destId="{E7171C2A-7F3D-411D-893C-40E73365666E}" srcOrd="1" destOrd="0" parTransId="{60BDC286-3B10-4F64-A94C-9753A0EFE598}" sibTransId="{4E53FE69-6199-479A-8B3F-14DC4194A922}"/>
    <dgm:cxn modelId="{41CB73DE-913C-4C3D-9EB0-7CEC9BE4B142}" srcId="{D54C601B-40E0-47A5-B8E6-A76F4B37BA06}" destId="{F261A141-533D-4EBE-97E1-F5CD9248017C}" srcOrd="4" destOrd="0" parTransId="{B89975D1-A84B-48A2-9E5D-4292FA3FCE9A}" sibTransId="{34C4EA82-8913-44CF-AD60-E83D86ED5F72}"/>
    <dgm:cxn modelId="{2F39BEE4-5329-40AE-94D5-9CA12DC62983}" type="presOf" srcId="{2577D0D9-07DA-48A3-89C9-79B199EB37F9}" destId="{6319CAB7-4B62-4BF9-A73C-382A83CF0BB2}" srcOrd="0" destOrd="6" presId="urn:microsoft.com/office/officeart/2005/8/layout/hList6"/>
    <dgm:cxn modelId="{087AF9E9-F832-48B9-AB3F-DB9E109A58FC}" srcId="{D54C601B-40E0-47A5-B8E6-A76F4B37BA06}" destId="{6235FBE7-7BBC-4340-A878-059101BC30E0}" srcOrd="3" destOrd="0" parTransId="{F0DD4459-1B65-4FDA-B79D-45FC93A16089}" sibTransId="{B95B9BCE-B4E4-471D-963D-5B3333F544ED}"/>
    <dgm:cxn modelId="{60D933A6-7336-44F5-86F0-F851E0A94A1D}" type="presParOf" srcId="{9C3539DF-0A78-4824-B9B9-45BCEAC240FE}" destId="{0608E3A7-8AF1-40D4-A780-2C31E6237EA6}" srcOrd="0" destOrd="0" presId="urn:microsoft.com/office/officeart/2005/8/layout/hList6"/>
    <dgm:cxn modelId="{CD220C9C-1571-4831-A8D5-824C59737A98}" type="presParOf" srcId="{9C3539DF-0A78-4824-B9B9-45BCEAC240FE}" destId="{28A08825-027B-42F9-A8A3-48A56ECDFA81}" srcOrd="1" destOrd="0" presId="urn:microsoft.com/office/officeart/2005/8/layout/hList6"/>
    <dgm:cxn modelId="{E390EE81-EA43-428C-BF2C-61E9E268219E}" type="presParOf" srcId="{9C3539DF-0A78-4824-B9B9-45BCEAC240FE}" destId="{8CAC67F6-D183-46A0-8D88-1645F1452003}" srcOrd="2" destOrd="0" presId="urn:microsoft.com/office/officeart/2005/8/layout/hList6"/>
    <dgm:cxn modelId="{F92C0C33-84B0-4E98-A459-D4188F482EE4}" type="presParOf" srcId="{9C3539DF-0A78-4824-B9B9-45BCEAC240FE}" destId="{C69F314A-E5E9-49B7-B227-16D545F3A0A0}" srcOrd="3" destOrd="0" presId="urn:microsoft.com/office/officeart/2005/8/layout/hList6"/>
    <dgm:cxn modelId="{9D0FA2BE-FCC6-497A-AC49-E740475A6DA6}" type="presParOf" srcId="{9C3539DF-0A78-4824-B9B9-45BCEAC240FE}" destId="{6319CAB7-4B62-4BF9-A73C-382A83CF0BB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709E5-C4CD-4194-AD31-1E05464A6D1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644D62D-D89F-4D03-8CC0-1B1891CAFAE2}">
      <dgm:prSet phldrT="[Text]" custT="1"/>
      <dgm:spPr>
        <a:solidFill>
          <a:srgbClr val="156082"/>
        </a:solidFill>
      </dgm:spPr>
      <dgm:t>
        <a:bodyPr/>
        <a:lstStyle/>
        <a:p>
          <a:pPr>
            <a:buFont typeface="Arial" panose="020B0604020202020204" pitchFamily="34" charset="0"/>
            <a:buChar char="•"/>
          </a:pPr>
          <a:r>
            <a:rPr lang="en-US" sz="1800" b="1" cap="all" spc="200" baseline="0" dirty="0">
              <a:solidFill>
                <a:srgbClr val="F5F9F9"/>
              </a:solidFill>
              <a:latin typeface="+mn-lt"/>
              <a:ea typeface="+mj-ea"/>
              <a:cs typeface="+mj-cs"/>
            </a:rPr>
            <a:t>Effective </a:t>
          </a:r>
        </a:p>
        <a:p>
          <a:pPr>
            <a:buFont typeface="Arial" panose="020B0604020202020204" pitchFamily="34" charset="0"/>
            <a:buChar char="•"/>
          </a:pPr>
          <a:r>
            <a:rPr lang="en-US" sz="1800" b="1" cap="all" spc="200" baseline="0" dirty="0">
              <a:solidFill>
                <a:srgbClr val="F5F9F9"/>
              </a:solidFill>
              <a:latin typeface="+mn-lt"/>
              <a:ea typeface="+mj-ea"/>
              <a:cs typeface="+mj-cs"/>
            </a:rPr>
            <a:t>July 1, 2023</a:t>
          </a:r>
        </a:p>
        <a:p>
          <a:pPr>
            <a:buFont typeface="Arial" panose="020B0604020202020204" pitchFamily="34" charset="0"/>
            <a:buChar char="•"/>
          </a:pPr>
          <a:endParaRPr lang="en-US" sz="1000" cap="all" spc="200" baseline="0" dirty="0">
            <a:solidFill>
              <a:srgbClr val="F5F9F9"/>
            </a:solidFill>
            <a:latin typeface="+mn-lt"/>
            <a:ea typeface="+mj-ea"/>
            <a:cs typeface="+mj-cs"/>
          </a:endParaRPr>
        </a:p>
      </dgm:t>
    </dgm:pt>
    <dgm:pt modelId="{D68E2D49-9C33-4AE4-9B53-AD245E25CD92}" type="parTrans" cxnId="{749C82CC-95A7-4219-B152-3C59BC6F61B6}">
      <dgm:prSet/>
      <dgm:spPr/>
      <dgm:t>
        <a:bodyPr/>
        <a:lstStyle/>
        <a:p>
          <a:endParaRPr lang="en-US"/>
        </a:p>
      </dgm:t>
    </dgm:pt>
    <dgm:pt modelId="{F04B4520-CA46-4004-AA2A-7818C15EA3B9}" type="sibTrans" cxnId="{749C82CC-95A7-4219-B152-3C59BC6F61B6}">
      <dgm:prSet/>
      <dgm:spPr/>
      <dgm:t>
        <a:bodyPr/>
        <a:lstStyle/>
        <a:p>
          <a:endParaRPr lang="en-US"/>
        </a:p>
      </dgm:t>
    </dgm:pt>
    <dgm:pt modelId="{A3F456C1-833C-487E-BC37-D8C41097DD37}">
      <dgm:prSet custT="1"/>
      <dgm:spPr>
        <a:solidFill>
          <a:srgbClr val="156082"/>
        </a:solidFill>
      </dgm:spPr>
      <dgm:t>
        <a:bodyPr/>
        <a:lstStyle/>
        <a:p>
          <a:r>
            <a:rPr lang="en-US" sz="2000" cap="all" spc="200" baseline="0" dirty="0">
              <a:solidFill>
                <a:srgbClr val="F5F9F9"/>
              </a:solidFill>
              <a:latin typeface="+mn-lt"/>
              <a:ea typeface="+mn-ea"/>
              <a:cs typeface="+mn-cs"/>
            </a:rPr>
            <a:t>INCREASE IN MAXIMUM REIMBURSEMENT ALLOWANCES (</a:t>
          </a:r>
          <a:r>
            <a:rPr lang="en-US" sz="2000" cap="all" spc="200" baseline="0" dirty="0" err="1">
              <a:solidFill>
                <a:srgbClr val="F5F9F9"/>
              </a:solidFill>
              <a:latin typeface="+mn-lt"/>
              <a:ea typeface="+mn-ea"/>
              <a:cs typeface="+mn-cs"/>
            </a:rPr>
            <a:t>mra’S</a:t>
          </a:r>
          <a:r>
            <a:rPr lang="en-US" sz="2000" cap="all" spc="200" baseline="0" dirty="0">
              <a:solidFill>
                <a:srgbClr val="F5F9F9"/>
              </a:solidFill>
              <a:latin typeface="+mn-lt"/>
              <a:ea typeface="+mn-ea"/>
              <a:cs typeface="+mn-cs"/>
            </a:rPr>
            <a:t>) FOR ALL CPT CODES</a:t>
          </a:r>
        </a:p>
      </dgm:t>
    </dgm:pt>
    <dgm:pt modelId="{B2D2F4B3-D629-46DA-9BEB-304873D56598}" type="parTrans" cxnId="{CC23CE40-B2F6-4F11-96AD-5A0AF4AB833E}">
      <dgm:prSet/>
      <dgm:spPr/>
      <dgm:t>
        <a:bodyPr/>
        <a:lstStyle/>
        <a:p>
          <a:endParaRPr lang="en-US"/>
        </a:p>
      </dgm:t>
    </dgm:pt>
    <dgm:pt modelId="{30512260-F3B5-442E-87ED-DB980837B4CC}" type="sibTrans" cxnId="{CC23CE40-B2F6-4F11-96AD-5A0AF4AB833E}">
      <dgm:prSet/>
      <dgm:spPr/>
      <dgm:t>
        <a:bodyPr/>
        <a:lstStyle/>
        <a:p>
          <a:endParaRPr lang="en-US"/>
        </a:p>
      </dgm:t>
    </dgm:pt>
    <dgm:pt modelId="{D54C601B-40E0-47A5-B8E6-A76F4B37BA06}">
      <dgm:prSet custT="1"/>
      <dgm:spPr>
        <a:solidFill>
          <a:srgbClr val="156082"/>
        </a:solidFill>
      </dgm:spPr>
      <dgm:t>
        <a:bodyPr/>
        <a:lstStyle/>
        <a:p>
          <a:pPr>
            <a:buNone/>
          </a:pPr>
          <a:endParaRPr lang="en-US" sz="2000" cap="all" spc="200" baseline="0" dirty="0">
            <a:solidFill>
              <a:srgbClr val="F5F9F9"/>
            </a:solidFill>
            <a:latin typeface="+mn-lt"/>
            <a:ea typeface="+mn-ea"/>
            <a:cs typeface="+mn-cs"/>
          </a:endParaRPr>
        </a:p>
        <a:p>
          <a:pPr>
            <a:buNone/>
          </a:pPr>
          <a:r>
            <a:rPr lang="en-US" sz="2000" cap="all" spc="200" baseline="0" dirty="0">
              <a:solidFill>
                <a:srgbClr val="F5F9F9"/>
              </a:solidFill>
              <a:latin typeface="+mn-lt"/>
              <a:ea typeface="+mn-ea"/>
              <a:cs typeface="+mn-cs"/>
            </a:rPr>
            <a:t>Addition of MRA’s for about 1,000 </a:t>
          </a:r>
          <a:r>
            <a:rPr lang="en-US" sz="2000" i="1" cap="all" spc="200" baseline="0" dirty="0">
              <a:solidFill>
                <a:srgbClr val="F5F9F9"/>
              </a:solidFill>
              <a:latin typeface="+mn-lt"/>
              <a:ea typeface="+mn-ea"/>
              <a:cs typeface="+mn-cs"/>
            </a:rPr>
            <a:t>previously unlisted </a:t>
          </a:r>
          <a:r>
            <a:rPr lang="en-US" sz="2000" cap="all" spc="200" baseline="0" dirty="0" err="1">
              <a:solidFill>
                <a:srgbClr val="F5F9F9"/>
              </a:solidFill>
              <a:latin typeface="+mn-lt"/>
              <a:ea typeface="+mn-ea"/>
              <a:cs typeface="+mn-cs"/>
            </a:rPr>
            <a:t>cpt</a:t>
          </a:r>
          <a:r>
            <a:rPr lang="en-US" sz="2000" cap="all" spc="200" baseline="0" dirty="0">
              <a:solidFill>
                <a:srgbClr val="F5F9F9"/>
              </a:solidFill>
              <a:latin typeface="+mn-lt"/>
              <a:ea typeface="+mn-ea"/>
              <a:cs typeface="+mn-cs"/>
            </a:rPr>
            <a:t> codes</a:t>
          </a:r>
        </a:p>
        <a:p>
          <a:pPr>
            <a:buNone/>
          </a:pPr>
          <a:r>
            <a:rPr lang="en-US" sz="1600" cap="none" spc="200" baseline="0" dirty="0">
              <a:solidFill>
                <a:srgbClr val="F5F9F9"/>
              </a:solidFill>
              <a:latin typeface="+mn-lt"/>
              <a:ea typeface="+mn-ea"/>
              <a:cs typeface="+mn-cs"/>
            </a:rPr>
            <a:t>No longer paid at a percentage of Billed Charges</a:t>
          </a:r>
        </a:p>
        <a:p>
          <a:pPr>
            <a:buNone/>
          </a:pPr>
          <a:endParaRPr lang="en-US" sz="1600" cap="all" spc="200" baseline="0" dirty="0">
            <a:solidFill>
              <a:srgbClr val="F5F9F9"/>
            </a:solidFill>
            <a:latin typeface="+mn-lt"/>
            <a:ea typeface="+mn-ea"/>
            <a:cs typeface="+mn-cs"/>
          </a:endParaRPr>
        </a:p>
        <a:p>
          <a:pPr>
            <a:buNone/>
          </a:pPr>
          <a:endParaRPr lang="en-US" sz="1600" cap="all" spc="200" baseline="0" dirty="0">
            <a:solidFill>
              <a:srgbClr val="F5F9F9"/>
            </a:solidFill>
            <a:latin typeface="+mn-lt"/>
            <a:ea typeface="+mn-ea"/>
            <a:cs typeface="+mn-cs"/>
          </a:endParaRPr>
        </a:p>
      </dgm:t>
    </dgm:pt>
    <dgm:pt modelId="{2B13D483-AE71-4B58-A714-12BF1C62A5CF}" type="parTrans" cxnId="{6F6F4B44-1E69-4FA0-BF42-A1AA7A2946D0}">
      <dgm:prSet/>
      <dgm:spPr/>
      <dgm:t>
        <a:bodyPr/>
        <a:lstStyle/>
        <a:p>
          <a:endParaRPr lang="en-US"/>
        </a:p>
      </dgm:t>
    </dgm:pt>
    <dgm:pt modelId="{78DD8B5B-0F86-42A8-AD4A-A856DE2D2BD4}" type="sibTrans" cxnId="{6F6F4B44-1E69-4FA0-BF42-A1AA7A2946D0}">
      <dgm:prSet/>
      <dgm:spPr/>
      <dgm:t>
        <a:bodyPr/>
        <a:lstStyle/>
        <a:p>
          <a:endParaRPr lang="en-US"/>
        </a:p>
      </dgm:t>
    </dgm:pt>
    <dgm:pt modelId="{9C3539DF-0A78-4824-B9B9-45BCEAC240FE}" type="pres">
      <dgm:prSet presAssocID="{7AF709E5-C4CD-4194-AD31-1E05464A6D1C}" presName="Name0" presStyleCnt="0">
        <dgm:presLayoutVars>
          <dgm:dir/>
          <dgm:resizeHandles val="exact"/>
        </dgm:presLayoutVars>
      </dgm:prSet>
      <dgm:spPr/>
    </dgm:pt>
    <dgm:pt modelId="{0608E3A7-8AF1-40D4-A780-2C31E6237EA6}" type="pres">
      <dgm:prSet presAssocID="{A644D62D-D89F-4D03-8CC0-1B1891CAFAE2}" presName="node" presStyleLbl="node1" presStyleIdx="0" presStyleCnt="3">
        <dgm:presLayoutVars>
          <dgm:bulletEnabled val="1"/>
        </dgm:presLayoutVars>
      </dgm:prSet>
      <dgm:spPr/>
    </dgm:pt>
    <dgm:pt modelId="{28A08825-027B-42F9-A8A3-48A56ECDFA81}" type="pres">
      <dgm:prSet presAssocID="{F04B4520-CA46-4004-AA2A-7818C15EA3B9}" presName="sibTrans" presStyleCnt="0"/>
      <dgm:spPr/>
    </dgm:pt>
    <dgm:pt modelId="{8CAC67F6-D183-46A0-8D88-1645F1452003}" type="pres">
      <dgm:prSet presAssocID="{A3F456C1-833C-487E-BC37-D8C41097DD37}" presName="node" presStyleLbl="node1" presStyleIdx="1" presStyleCnt="3">
        <dgm:presLayoutVars>
          <dgm:bulletEnabled val="1"/>
        </dgm:presLayoutVars>
      </dgm:prSet>
      <dgm:spPr/>
    </dgm:pt>
    <dgm:pt modelId="{C69F314A-E5E9-49B7-B227-16D545F3A0A0}" type="pres">
      <dgm:prSet presAssocID="{30512260-F3B5-442E-87ED-DB980837B4CC}" presName="sibTrans" presStyleCnt="0"/>
      <dgm:spPr/>
    </dgm:pt>
    <dgm:pt modelId="{6319CAB7-4B62-4BF9-A73C-382A83CF0BB2}" type="pres">
      <dgm:prSet presAssocID="{D54C601B-40E0-47A5-B8E6-A76F4B37BA06}" presName="node" presStyleLbl="node1" presStyleIdx="2" presStyleCnt="3">
        <dgm:presLayoutVars>
          <dgm:bulletEnabled val="1"/>
        </dgm:presLayoutVars>
      </dgm:prSet>
      <dgm:spPr/>
    </dgm:pt>
  </dgm:ptLst>
  <dgm:cxnLst>
    <dgm:cxn modelId="{CC23CE40-B2F6-4F11-96AD-5A0AF4AB833E}" srcId="{7AF709E5-C4CD-4194-AD31-1E05464A6D1C}" destId="{A3F456C1-833C-487E-BC37-D8C41097DD37}" srcOrd="1" destOrd="0" parTransId="{B2D2F4B3-D629-46DA-9BEB-304873D56598}" sibTransId="{30512260-F3B5-442E-87ED-DB980837B4CC}"/>
    <dgm:cxn modelId="{72B70A60-5628-48C5-BD3B-60A01F34D3A5}" type="presOf" srcId="{D54C601B-40E0-47A5-B8E6-A76F4B37BA06}" destId="{6319CAB7-4B62-4BF9-A73C-382A83CF0BB2}" srcOrd="0" destOrd="0" presId="urn:microsoft.com/office/officeart/2005/8/layout/hList6"/>
    <dgm:cxn modelId="{59BCC861-C2C5-4017-B9C7-8021A46EBD06}" type="presOf" srcId="{A3F456C1-833C-487E-BC37-D8C41097DD37}" destId="{8CAC67F6-D183-46A0-8D88-1645F1452003}" srcOrd="0" destOrd="0" presId="urn:microsoft.com/office/officeart/2005/8/layout/hList6"/>
    <dgm:cxn modelId="{6F6F4B44-1E69-4FA0-BF42-A1AA7A2946D0}" srcId="{7AF709E5-C4CD-4194-AD31-1E05464A6D1C}" destId="{D54C601B-40E0-47A5-B8E6-A76F4B37BA06}" srcOrd="2" destOrd="0" parTransId="{2B13D483-AE71-4B58-A714-12BF1C62A5CF}" sibTransId="{78DD8B5B-0F86-42A8-AD4A-A856DE2D2BD4}"/>
    <dgm:cxn modelId="{555B2D9D-9B3B-42CF-95CA-8A72AE99C186}" type="presOf" srcId="{7AF709E5-C4CD-4194-AD31-1E05464A6D1C}" destId="{9C3539DF-0A78-4824-B9B9-45BCEAC240FE}" srcOrd="0" destOrd="0" presId="urn:microsoft.com/office/officeart/2005/8/layout/hList6"/>
    <dgm:cxn modelId="{39BB4CB4-8B42-4D47-AD33-034C6982F03C}" type="presOf" srcId="{A644D62D-D89F-4D03-8CC0-1B1891CAFAE2}" destId="{0608E3A7-8AF1-40D4-A780-2C31E6237EA6}" srcOrd="0" destOrd="0" presId="urn:microsoft.com/office/officeart/2005/8/layout/hList6"/>
    <dgm:cxn modelId="{749C82CC-95A7-4219-B152-3C59BC6F61B6}" srcId="{7AF709E5-C4CD-4194-AD31-1E05464A6D1C}" destId="{A644D62D-D89F-4D03-8CC0-1B1891CAFAE2}" srcOrd="0" destOrd="0" parTransId="{D68E2D49-9C33-4AE4-9B53-AD245E25CD92}" sibTransId="{F04B4520-CA46-4004-AA2A-7818C15EA3B9}"/>
    <dgm:cxn modelId="{60D933A6-7336-44F5-86F0-F851E0A94A1D}" type="presParOf" srcId="{9C3539DF-0A78-4824-B9B9-45BCEAC240FE}" destId="{0608E3A7-8AF1-40D4-A780-2C31E6237EA6}" srcOrd="0" destOrd="0" presId="urn:microsoft.com/office/officeart/2005/8/layout/hList6"/>
    <dgm:cxn modelId="{CD220C9C-1571-4831-A8D5-824C59737A98}" type="presParOf" srcId="{9C3539DF-0A78-4824-B9B9-45BCEAC240FE}" destId="{28A08825-027B-42F9-A8A3-48A56ECDFA81}" srcOrd="1" destOrd="0" presId="urn:microsoft.com/office/officeart/2005/8/layout/hList6"/>
    <dgm:cxn modelId="{E390EE81-EA43-428C-BF2C-61E9E268219E}" type="presParOf" srcId="{9C3539DF-0A78-4824-B9B9-45BCEAC240FE}" destId="{8CAC67F6-D183-46A0-8D88-1645F1452003}" srcOrd="2" destOrd="0" presId="urn:microsoft.com/office/officeart/2005/8/layout/hList6"/>
    <dgm:cxn modelId="{F92C0C33-84B0-4E98-A459-D4188F482EE4}" type="presParOf" srcId="{9C3539DF-0A78-4824-B9B9-45BCEAC240FE}" destId="{C69F314A-E5E9-49B7-B227-16D545F3A0A0}" srcOrd="3" destOrd="0" presId="urn:microsoft.com/office/officeart/2005/8/layout/hList6"/>
    <dgm:cxn modelId="{9D0FA2BE-FCC6-497A-AC49-E740475A6DA6}" type="presParOf" srcId="{9C3539DF-0A78-4824-B9B9-45BCEAC240FE}" destId="{6319CAB7-4B62-4BF9-A73C-382A83CF0BB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F709E5-C4CD-4194-AD31-1E05464A6D1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644D62D-D89F-4D03-8CC0-1B1891CAFAE2}">
      <dgm:prSet phldrT="[Text]" custT="1"/>
      <dgm:spPr>
        <a:solidFill>
          <a:srgbClr val="156082"/>
        </a:solidFill>
      </dgm:spPr>
      <dgm:t>
        <a:bodyPr/>
        <a:lstStyle/>
        <a:p>
          <a:pPr>
            <a:buFont typeface="Arial" panose="020B0604020202020204" pitchFamily="34" charset="0"/>
            <a:buChar char="•"/>
          </a:pPr>
          <a:r>
            <a:rPr lang="en-US" sz="1800" b="1" cap="all" spc="200" baseline="0" dirty="0">
              <a:solidFill>
                <a:srgbClr val="F5F9F9"/>
              </a:solidFill>
              <a:latin typeface="+mn-lt"/>
              <a:ea typeface="+mj-ea"/>
              <a:cs typeface="+mj-cs"/>
            </a:rPr>
            <a:t>Effective </a:t>
          </a:r>
        </a:p>
        <a:p>
          <a:pPr>
            <a:buFont typeface="Arial" panose="020B0604020202020204" pitchFamily="34" charset="0"/>
            <a:buChar char="•"/>
          </a:pPr>
          <a:r>
            <a:rPr lang="en-US" sz="1800" b="1" cap="all" spc="200" baseline="0" dirty="0">
              <a:solidFill>
                <a:srgbClr val="F5F9F9"/>
              </a:solidFill>
              <a:latin typeface="+mn-lt"/>
              <a:ea typeface="+mj-ea"/>
              <a:cs typeface="+mj-cs"/>
            </a:rPr>
            <a:t>July 1, 2023</a:t>
          </a:r>
        </a:p>
        <a:p>
          <a:pPr>
            <a:buFont typeface="Arial" panose="020B0604020202020204" pitchFamily="34" charset="0"/>
            <a:buChar char="•"/>
          </a:pPr>
          <a:endParaRPr lang="en-US" sz="1000" cap="all" spc="200" baseline="0" dirty="0">
            <a:solidFill>
              <a:srgbClr val="F5F9F9"/>
            </a:solidFill>
            <a:latin typeface="+mn-lt"/>
            <a:ea typeface="+mj-ea"/>
            <a:cs typeface="+mj-cs"/>
          </a:endParaRPr>
        </a:p>
      </dgm:t>
    </dgm:pt>
    <dgm:pt modelId="{D68E2D49-9C33-4AE4-9B53-AD245E25CD92}" type="parTrans" cxnId="{749C82CC-95A7-4219-B152-3C59BC6F61B6}">
      <dgm:prSet/>
      <dgm:spPr/>
      <dgm:t>
        <a:bodyPr/>
        <a:lstStyle/>
        <a:p>
          <a:endParaRPr lang="en-US"/>
        </a:p>
      </dgm:t>
    </dgm:pt>
    <dgm:pt modelId="{F04B4520-CA46-4004-AA2A-7818C15EA3B9}" type="sibTrans" cxnId="{749C82CC-95A7-4219-B152-3C59BC6F61B6}">
      <dgm:prSet/>
      <dgm:spPr/>
      <dgm:t>
        <a:bodyPr/>
        <a:lstStyle/>
        <a:p>
          <a:endParaRPr lang="en-US"/>
        </a:p>
      </dgm:t>
    </dgm:pt>
    <dgm:pt modelId="{A3F456C1-833C-487E-BC37-D8C41097DD37}">
      <dgm:prSet custT="1"/>
      <dgm:spPr>
        <a:solidFill>
          <a:srgbClr val="156082"/>
        </a:solidFill>
      </dgm:spPr>
      <dgm:t>
        <a:bodyPr/>
        <a:lstStyle/>
        <a:p>
          <a:r>
            <a:rPr lang="en-US" sz="2000" cap="all" spc="200" baseline="0" dirty="0">
              <a:solidFill>
                <a:srgbClr val="F5F9F9"/>
              </a:solidFill>
              <a:latin typeface="+mn-lt"/>
              <a:ea typeface="+mn-ea"/>
              <a:cs typeface="+mn-cs"/>
            </a:rPr>
            <a:t>INCREASE IN provider reimbursements across the board</a:t>
          </a:r>
        </a:p>
      </dgm:t>
    </dgm:pt>
    <dgm:pt modelId="{B2D2F4B3-D629-46DA-9BEB-304873D56598}" type="parTrans" cxnId="{CC23CE40-B2F6-4F11-96AD-5A0AF4AB833E}">
      <dgm:prSet/>
      <dgm:spPr/>
      <dgm:t>
        <a:bodyPr/>
        <a:lstStyle/>
        <a:p>
          <a:endParaRPr lang="en-US"/>
        </a:p>
      </dgm:t>
    </dgm:pt>
    <dgm:pt modelId="{30512260-F3B5-442E-87ED-DB980837B4CC}" type="sibTrans" cxnId="{CC23CE40-B2F6-4F11-96AD-5A0AF4AB833E}">
      <dgm:prSet/>
      <dgm:spPr/>
      <dgm:t>
        <a:bodyPr/>
        <a:lstStyle/>
        <a:p>
          <a:endParaRPr lang="en-US"/>
        </a:p>
      </dgm:t>
    </dgm:pt>
    <dgm:pt modelId="{B5293435-5504-4853-A69C-67081ED634AF}" type="pres">
      <dgm:prSet presAssocID="{7AF709E5-C4CD-4194-AD31-1E05464A6D1C}" presName="linear" presStyleCnt="0">
        <dgm:presLayoutVars>
          <dgm:dir/>
          <dgm:animLvl val="lvl"/>
          <dgm:resizeHandles val="exact"/>
        </dgm:presLayoutVars>
      </dgm:prSet>
      <dgm:spPr/>
    </dgm:pt>
    <dgm:pt modelId="{97D1B2D2-8629-4AC9-9E43-2CF03E7BFFF1}" type="pres">
      <dgm:prSet presAssocID="{A644D62D-D89F-4D03-8CC0-1B1891CAFAE2}" presName="parentLin" presStyleCnt="0"/>
      <dgm:spPr/>
    </dgm:pt>
    <dgm:pt modelId="{CA992F6D-B37E-4ADD-9A2B-9F089F184F31}" type="pres">
      <dgm:prSet presAssocID="{A644D62D-D89F-4D03-8CC0-1B1891CAFAE2}" presName="parentLeftMargin" presStyleLbl="node1" presStyleIdx="0" presStyleCnt="2"/>
      <dgm:spPr/>
    </dgm:pt>
    <dgm:pt modelId="{9A6DBFFA-530A-48DC-9B05-E9B122AE0942}" type="pres">
      <dgm:prSet presAssocID="{A644D62D-D89F-4D03-8CC0-1B1891CAFAE2}" presName="parentText" presStyleLbl="node1" presStyleIdx="0" presStyleCnt="2" custLinFactNeighborY="-1056">
        <dgm:presLayoutVars>
          <dgm:chMax val="0"/>
          <dgm:bulletEnabled val="1"/>
        </dgm:presLayoutVars>
      </dgm:prSet>
      <dgm:spPr/>
    </dgm:pt>
    <dgm:pt modelId="{A60675F7-25FB-4CF3-A6EA-E2F71AC4B95A}" type="pres">
      <dgm:prSet presAssocID="{A644D62D-D89F-4D03-8CC0-1B1891CAFAE2}" presName="negativeSpace" presStyleCnt="0"/>
      <dgm:spPr/>
    </dgm:pt>
    <dgm:pt modelId="{901A4A54-2AF9-4926-A122-E177F92D33FE}" type="pres">
      <dgm:prSet presAssocID="{A644D62D-D89F-4D03-8CC0-1B1891CAFAE2}" presName="childText" presStyleLbl="conFgAcc1" presStyleIdx="0" presStyleCnt="2">
        <dgm:presLayoutVars>
          <dgm:bulletEnabled val="1"/>
        </dgm:presLayoutVars>
      </dgm:prSet>
      <dgm:spPr/>
    </dgm:pt>
    <dgm:pt modelId="{98702B9F-8D4E-4397-B824-8D012925B785}" type="pres">
      <dgm:prSet presAssocID="{F04B4520-CA46-4004-AA2A-7818C15EA3B9}" presName="spaceBetweenRectangles" presStyleCnt="0"/>
      <dgm:spPr/>
    </dgm:pt>
    <dgm:pt modelId="{9464CEE4-3B88-4F13-846C-AE96B0EE0293}" type="pres">
      <dgm:prSet presAssocID="{A3F456C1-833C-487E-BC37-D8C41097DD37}" presName="parentLin" presStyleCnt="0"/>
      <dgm:spPr/>
    </dgm:pt>
    <dgm:pt modelId="{3EAE221A-249F-4DD4-A4E6-CBB75F42C0D8}" type="pres">
      <dgm:prSet presAssocID="{A3F456C1-833C-487E-BC37-D8C41097DD37}" presName="parentLeftMargin" presStyleLbl="node1" presStyleIdx="0" presStyleCnt="2"/>
      <dgm:spPr/>
    </dgm:pt>
    <dgm:pt modelId="{2B918D95-6252-4221-A91C-E7E6843A8450}" type="pres">
      <dgm:prSet presAssocID="{A3F456C1-833C-487E-BC37-D8C41097DD37}" presName="parentText" presStyleLbl="node1" presStyleIdx="1" presStyleCnt="2">
        <dgm:presLayoutVars>
          <dgm:chMax val="0"/>
          <dgm:bulletEnabled val="1"/>
        </dgm:presLayoutVars>
      </dgm:prSet>
      <dgm:spPr/>
    </dgm:pt>
    <dgm:pt modelId="{139FDB1E-8B3F-4EDE-8C3F-BE5BD6A8BAE8}" type="pres">
      <dgm:prSet presAssocID="{A3F456C1-833C-487E-BC37-D8C41097DD37}" presName="negativeSpace" presStyleCnt="0"/>
      <dgm:spPr/>
    </dgm:pt>
    <dgm:pt modelId="{099A2044-34D8-48D1-B7E6-7BF8B650E082}" type="pres">
      <dgm:prSet presAssocID="{A3F456C1-833C-487E-BC37-D8C41097DD37}" presName="childText" presStyleLbl="conFgAcc1" presStyleIdx="1" presStyleCnt="2">
        <dgm:presLayoutVars>
          <dgm:bulletEnabled val="1"/>
        </dgm:presLayoutVars>
      </dgm:prSet>
      <dgm:spPr/>
    </dgm:pt>
  </dgm:ptLst>
  <dgm:cxnLst>
    <dgm:cxn modelId="{B239220D-B8D2-4987-B367-58F4BA19F71C}" type="presOf" srcId="{A3F456C1-833C-487E-BC37-D8C41097DD37}" destId="{3EAE221A-249F-4DD4-A4E6-CBB75F42C0D8}" srcOrd="0" destOrd="0" presId="urn:microsoft.com/office/officeart/2005/8/layout/list1"/>
    <dgm:cxn modelId="{C4018124-9398-494B-9A0C-D190A906BB2F}" type="presOf" srcId="{A644D62D-D89F-4D03-8CC0-1B1891CAFAE2}" destId="{9A6DBFFA-530A-48DC-9B05-E9B122AE0942}" srcOrd="1" destOrd="0" presId="urn:microsoft.com/office/officeart/2005/8/layout/list1"/>
    <dgm:cxn modelId="{CC23CE40-B2F6-4F11-96AD-5A0AF4AB833E}" srcId="{7AF709E5-C4CD-4194-AD31-1E05464A6D1C}" destId="{A3F456C1-833C-487E-BC37-D8C41097DD37}" srcOrd="1" destOrd="0" parTransId="{B2D2F4B3-D629-46DA-9BEB-304873D56598}" sibTransId="{30512260-F3B5-442E-87ED-DB980837B4CC}"/>
    <dgm:cxn modelId="{5ACEA363-A37E-4B5E-89FC-97F124C7AC8D}" type="presOf" srcId="{A3F456C1-833C-487E-BC37-D8C41097DD37}" destId="{2B918D95-6252-4221-A91C-E7E6843A8450}" srcOrd="1" destOrd="0" presId="urn:microsoft.com/office/officeart/2005/8/layout/list1"/>
    <dgm:cxn modelId="{87E60BBB-FCCF-401A-9096-A8B0436CCA47}" type="presOf" srcId="{7AF709E5-C4CD-4194-AD31-1E05464A6D1C}" destId="{B5293435-5504-4853-A69C-67081ED634AF}" srcOrd="0" destOrd="0" presId="urn:microsoft.com/office/officeart/2005/8/layout/list1"/>
    <dgm:cxn modelId="{749C82CC-95A7-4219-B152-3C59BC6F61B6}" srcId="{7AF709E5-C4CD-4194-AD31-1E05464A6D1C}" destId="{A644D62D-D89F-4D03-8CC0-1B1891CAFAE2}" srcOrd="0" destOrd="0" parTransId="{D68E2D49-9C33-4AE4-9B53-AD245E25CD92}" sibTransId="{F04B4520-CA46-4004-AA2A-7818C15EA3B9}"/>
    <dgm:cxn modelId="{F76C57EB-BF65-4C1D-9E6E-3C1F8BF8D3D1}" type="presOf" srcId="{A644D62D-D89F-4D03-8CC0-1B1891CAFAE2}" destId="{CA992F6D-B37E-4ADD-9A2B-9F089F184F31}" srcOrd="0" destOrd="0" presId="urn:microsoft.com/office/officeart/2005/8/layout/list1"/>
    <dgm:cxn modelId="{CDEC5293-6C6D-4A81-9EEC-726E5FC01E25}" type="presParOf" srcId="{B5293435-5504-4853-A69C-67081ED634AF}" destId="{97D1B2D2-8629-4AC9-9E43-2CF03E7BFFF1}" srcOrd="0" destOrd="0" presId="urn:microsoft.com/office/officeart/2005/8/layout/list1"/>
    <dgm:cxn modelId="{A255DDFE-5FBF-4835-BDBD-E65676D48920}" type="presParOf" srcId="{97D1B2D2-8629-4AC9-9E43-2CF03E7BFFF1}" destId="{CA992F6D-B37E-4ADD-9A2B-9F089F184F31}" srcOrd="0" destOrd="0" presId="urn:microsoft.com/office/officeart/2005/8/layout/list1"/>
    <dgm:cxn modelId="{29FC8B74-0B3C-4D7C-AC8C-31EAC1324CF4}" type="presParOf" srcId="{97D1B2D2-8629-4AC9-9E43-2CF03E7BFFF1}" destId="{9A6DBFFA-530A-48DC-9B05-E9B122AE0942}" srcOrd="1" destOrd="0" presId="urn:microsoft.com/office/officeart/2005/8/layout/list1"/>
    <dgm:cxn modelId="{042FCF91-FD86-4115-8D72-1CF9BBDC9FED}" type="presParOf" srcId="{B5293435-5504-4853-A69C-67081ED634AF}" destId="{A60675F7-25FB-4CF3-A6EA-E2F71AC4B95A}" srcOrd="1" destOrd="0" presId="urn:microsoft.com/office/officeart/2005/8/layout/list1"/>
    <dgm:cxn modelId="{9F760F29-F8F7-43AB-A93D-8DE126FDF3CD}" type="presParOf" srcId="{B5293435-5504-4853-A69C-67081ED634AF}" destId="{901A4A54-2AF9-4926-A122-E177F92D33FE}" srcOrd="2" destOrd="0" presId="urn:microsoft.com/office/officeart/2005/8/layout/list1"/>
    <dgm:cxn modelId="{5952299F-DC1E-470C-A718-E4060EC708CB}" type="presParOf" srcId="{B5293435-5504-4853-A69C-67081ED634AF}" destId="{98702B9F-8D4E-4397-B824-8D012925B785}" srcOrd="3" destOrd="0" presId="urn:microsoft.com/office/officeart/2005/8/layout/list1"/>
    <dgm:cxn modelId="{3640FFF5-AFB4-4615-83AC-582633068DE8}" type="presParOf" srcId="{B5293435-5504-4853-A69C-67081ED634AF}" destId="{9464CEE4-3B88-4F13-846C-AE96B0EE0293}" srcOrd="4" destOrd="0" presId="urn:microsoft.com/office/officeart/2005/8/layout/list1"/>
    <dgm:cxn modelId="{3E40E70A-6467-4EF3-9371-FE13B61FA574}" type="presParOf" srcId="{9464CEE4-3B88-4F13-846C-AE96B0EE0293}" destId="{3EAE221A-249F-4DD4-A4E6-CBB75F42C0D8}" srcOrd="0" destOrd="0" presId="urn:microsoft.com/office/officeart/2005/8/layout/list1"/>
    <dgm:cxn modelId="{6FC91210-A454-4928-8D54-3C377E77191A}" type="presParOf" srcId="{9464CEE4-3B88-4F13-846C-AE96B0EE0293}" destId="{2B918D95-6252-4221-A91C-E7E6843A8450}" srcOrd="1" destOrd="0" presId="urn:microsoft.com/office/officeart/2005/8/layout/list1"/>
    <dgm:cxn modelId="{4F13D7A7-E2EB-4E40-8685-720C13EF52A8}" type="presParOf" srcId="{B5293435-5504-4853-A69C-67081ED634AF}" destId="{139FDB1E-8B3F-4EDE-8C3F-BE5BD6A8BAE8}" srcOrd="5" destOrd="0" presId="urn:microsoft.com/office/officeart/2005/8/layout/list1"/>
    <dgm:cxn modelId="{B981CB32-D41E-4EED-9DBB-DC89FE22BED0}" type="presParOf" srcId="{B5293435-5504-4853-A69C-67081ED634AF}" destId="{099A2044-34D8-48D1-B7E6-7BF8B650E08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3388A4-08E8-4633-A02D-CFFE32C107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A1427F-9F1C-4B49-B7A0-685691717E13}">
      <dgm:prSet phldrT="[Text]" custT="1"/>
      <dgm:spPr/>
      <dgm:t>
        <a:bodyPr/>
        <a:lstStyle/>
        <a:p>
          <a:r>
            <a:rPr lang="en-US" sz="1600" b="0" i="0" dirty="0">
              <a:solidFill>
                <a:srgbClr val="000000"/>
              </a:solidFill>
              <a:effectLst/>
              <a:latin typeface="+mn-lt"/>
            </a:rPr>
            <a:t>By 2034, </a:t>
          </a:r>
          <a:r>
            <a:rPr lang="en-US" sz="1600" b="1" i="0" dirty="0">
              <a:solidFill>
                <a:srgbClr val="000000"/>
              </a:solidFill>
              <a:effectLst/>
              <a:latin typeface="+mn-lt"/>
            </a:rPr>
            <a:t>Association of American Medical Colleges </a:t>
          </a:r>
          <a:r>
            <a:rPr lang="en-US" sz="1600" b="0" i="0" dirty="0">
              <a:solidFill>
                <a:srgbClr val="000000"/>
              </a:solidFill>
              <a:effectLst/>
              <a:latin typeface="+mn-lt"/>
            </a:rPr>
            <a:t>projects the following shortages:</a:t>
          </a:r>
          <a:endParaRPr lang="en-US" sz="1600" dirty="0">
            <a:latin typeface="+mn-lt"/>
          </a:endParaRPr>
        </a:p>
      </dgm:t>
    </dgm:pt>
    <dgm:pt modelId="{9C225CA1-6DEE-4424-B606-37F1A2D4E061}" type="parTrans" cxnId="{6412CE92-FB35-4EA8-A9F2-984B3F9105C7}">
      <dgm:prSet/>
      <dgm:spPr/>
      <dgm:t>
        <a:bodyPr/>
        <a:lstStyle/>
        <a:p>
          <a:endParaRPr lang="en-US"/>
        </a:p>
      </dgm:t>
    </dgm:pt>
    <dgm:pt modelId="{10E5B194-E126-420D-AB2F-EFC76E8261A0}" type="sibTrans" cxnId="{6412CE92-FB35-4EA8-A9F2-984B3F9105C7}">
      <dgm:prSet/>
      <dgm:spPr/>
      <dgm:t>
        <a:bodyPr/>
        <a:lstStyle/>
        <a:p>
          <a:endParaRPr lang="en-US"/>
        </a:p>
      </dgm:t>
    </dgm:pt>
    <dgm:pt modelId="{690EB2DD-10A8-450B-817A-E017572BAA07}">
      <dgm:prSet/>
      <dgm:spPr/>
      <dgm:t>
        <a:bodyPr/>
        <a:lstStyle/>
        <a:p>
          <a:r>
            <a:rPr lang="en-US" b="0" i="0" dirty="0">
              <a:solidFill>
                <a:srgbClr val="000000"/>
              </a:solidFill>
              <a:effectLst/>
              <a:latin typeface="+mn-lt"/>
            </a:rPr>
            <a:t>Approximately 30,200 for </a:t>
          </a:r>
          <a:r>
            <a:rPr lang="en-US" b="0" i="1" dirty="0">
              <a:solidFill>
                <a:srgbClr val="000000"/>
              </a:solidFill>
              <a:effectLst/>
              <a:latin typeface="+mn-lt"/>
            </a:rPr>
            <a:t>surgical</a:t>
          </a:r>
          <a:r>
            <a:rPr lang="en-US" b="0" i="0" dirty="0">
              <a:solidFill>
                <a:srgbClr val="000000"/>
              </a:solidFill>
              <a:effectLst/>
              <a:latin typeface="+mn-lt"/>
            </a:rPr>
            <a:t> specialties</a:t>
          </a:r>
        </a:p>
      </dgm:t>
    </dgm:pt>
    <dgm:pt modelId="{66DA9884-0B7B-4051-9FBC-EB334DCBE14A}" type="parTrans" cxnId="{99ACE856-0E5A-4D34-B3A7-BB5D785EAC2C}">
      <dgm:prSet/>
      <dgm:spPr/>
      <dgm:t>
        <a:bodyPr/>
        <a:lstStyle/>
        <a:p>
          <a:endParaRPr lang="en-US"/>
        </a:p>
      </dgm:t>
    </dgm:pt>
    <dgm:pt modelId="{3BF03D05-AB54-4217-BADE-131CCED923AF}" type="sibTrans" cxnId="{99ACE856-0E5A-4D34-B3A7-BB5D785EAC2C}">
      <dgm:prSet/>
      <dgm:spPr/>
      <dgm:t>
        <a:bodyPr/>
        <a:lstStyle/>
        <a:p>
          <a:endParaRPr lang="en-US"/>
        </a:p>
      </dgm:t>
    </dgm:pt>
    <dgm:pt modelId="{CCD0DAAA-E6E6-4052-B13D-B9E3230CB8E3}">
      <dgm:prSet/>
      <dgm:spPr/>
      <dgm:t>
        <a:bodyPr/>
        <a:lstStyle/>
        <a:p>
          <a:r>
            <a:rPr lang="en-US" b="0" i="0">
              <a:solidFill>
                <a:srgbClr val="000000"/>
              </a:solidFill>
              <a:effectLst/>
              <a:latin typeface="+mn-lt"/>
            </a:rPr>
            <a:t>Approximately 13,400 for </a:t>
          </a:r>
          <a:r>
            <a:rPr lang="en-US" b="0" i="1">
              <a:solidFill>
                <a:srgbClr val="000000"/>
              </a:solidFill>
              <a:effectLst/>
              <a:latin typeface="+mn-lt"/>
            </a:rPr>
            <a:t>medical</a:t>
          </a:r>
          <a:r>
            <a:rPr lang="en-US" b="0" i="0">
              <a:solidFill>
                <a:srgbClr val="000000"/>
              </a:solidFill>
              <a:effectLst/>
              <a:latin typeface="+mn-lt"/>
            </a:rPr>
            <a:t> specialties</a:t>
          </a:r>
          <a:endParaRPr lang="en-US" b="0" i="0" dirty="0">
            <a:solidFill>
              <a:srgbClr val="000000"/>
            </a:solidFill>
            <a:effectLst/>
            <a:latin typeface="+mn-lt"/>
          </a:endParaRPr>
        </a:p>
      </dgm:t>
    </dgm:pt>
    <dgm:pt modelId="{7C3DA123-47DC-408F-8057-106CBC8E3B83}" type="parTrans" cxnId="{E001A3DE-CEE2-41A8-A4EB-0EA497760BA8}">
      <dgm:prSet/>
      <dgm:spPr/>
      <dgm:t>
        <a:bodyPr/>
        <a:lstStyle/>
        <a:p>
          <a:endParaRPr lang="en-US"/>
        </a:p>
      </dgm:t>
    </dgm:pt>
    <dgm:pt modelId="{C6B6B7E5-F439-473C-BCEC-C4FF2E0F5CAB}" type="sibTrans" cxnId="{E001A3DE-CEE2-41A8-A4EB-0EA497760BA8}">
      <dgm:prSet/>
      <dgm:spPr/>
      <dgm:t>
        <a:bodyPr/>
        <a:lstStyle/>
        <a:p>
          <a:endParaRPr lang="en-US"/>
        </a:p>
      </dgm:t>
    </dgm:pt>
    <dgm:pt modelId="{89F37E21-CC57-4CB3-AB29-575E329FD15F}">
      <dgm:prSet/>
      <dgm:spPr/>
      <dgm:t>
        <a:bodyPr/>
        <a:lstStyle/>
        <a:p>
          <a:r>
            <a:rPr lang="en-US" dirty="0">
              <a:solidFill>
                <a:srgbClr val="000000"/>
              </a:solidFill>
              <a:latin typeface="+mn-lt"/>
            </a:rPr>
            <a:t>35% of physician workforce will be of retirement age </a:t>
          </a:r>
        </a:p>
      </dgm:t>
    </dgm:pt>
    <dgm:pt modelId="{B3B8B60E-5351-49AF-96FE-D76FBDB86C92}" type="parTrans" cxnId="{F7D7811B-E026-4AC2-8818-71A19782B5B5}">
      <dgm:prSet/>
      <dgm:spPr/>
      <dgm:t>
        <a:bodyPr/>
        <a:lstStyle/>
        <a:p>
          <a:endParaRPr lang="en-US"/>
        </a:p>
      </dgm:t>
    </dgm:pt>
    <dgm:pt modelId="{D3071B3B-5039-4A74-A61C-DA34E36FBEBC}" type="sibTrans" cxnId="{F7D7811B-E026-4AC2-8818-71A19782B5B5}">
      <dgm:prSet/>
      <dgm:spPr/>
      <dgm:t>
        <a:bodyPr/>
        <a:lstStyle/>
        <a:p>
          <a:endParaRPr lang="en-US"/>
        </a:p>
      </dgm:t>
    </dgm:pt>
    <dgm:pt modelId="{994819BC-5E6F-44C2-96EE-85119F409767}">
      <dgm:prSet custT="1"/>
      <dgm:spPr/>
      <dgm:t>
        <a:bodyPr/>
        <a:lstStyle/>
        <a:p>
          <a:r>
            <a:rPr lang="en-US" sz="1800" dirty="0">
              <a:latin typeface="+mn-lt"/>
            </a:rPr>
            <a:t>By 2035, </a:t>
          </a:r>
          <a:r>
            <a:rPr lang="en-US" sz="1800" b="1" dirty="0">
              <a:latin typeface="+mn-lt"/>
            </a:rPr>
            <a:t>Florida Medical Association </a:t>
          </a:r>
          <a:r>
            <a:rPr lang="en-US" sz="1800" dirty="0">
              <a:latin typeface="+mn-lt"/>
            </a:rPr>
            <a:t>projects shortages: </a:t>
          </a:r>
          <a:endParaRPr lang="en-US" sz="1800" b="0" i="0" dirty="0">
            <a:solidFill>
              <a:srgbClr val="000000"/>
            </a:solidFill>
            <a:effectLst/>
            <a:latin typeface="+mn-lt"/>
          </a:endParaRPr>
        </a:p>
      </dgm:t>
    </dgm:pt>
    <dgm:pt modelId="{EEFD7E50-95BD-4614-874E-B058B9BF1265}" type="parTrans" cxnId="{DA950E44-6DC8-4C0C-BDDD-E1F7FD1CE91A}">
      <dgm:prSet/>
      <dgm:spPr/>
      <dgm:t>
        <a:bodyPr/>
        <a:lstStyle/>
        <a:p>
          <a:endParaRPr lang="en-US"/>
        </a:p>
      </dgm:t>
    </dgm:pt>
    <dgm:pt modelId="{D841709D-5111-45C2-BFD6-EB9518B3B67D}" type="sibTrans" cxnId="{DA950E44-6DC8-4C0C-BDDD-E1F7FD1CE91A}">
      <dgm:prSet/>
      <dgm:spPr/>
      <dgm:t>
        <a:bodyPr/>
        <a:lstStyle/>
        <a:p>
          <a:endParaRPr lang="en-US"/>
        </a:p>
      </dgm:t>
    </dgm:pt>
    <dgm:pt modelId="{D248F443-B5DE-4051-AAD1-4DEBC84DBCC9}">
      <dgm:prSet/>
      <dgm:spPr/>
      <dgm:t>
        <a:bodyPr/>
        <a:lstStyle/>
        <a:p>
          <a:r>
            <a:rPr lang="en-US">
              <a:latin typeface="+mn-lt"/>
            </a:rPr>
            <a:t>Approximately 5,974 traditional primary care specialists</a:t>
          </a:r>
          <a:endParaRPr lang="en-US" dirty="0">
            <a:latin typeface="+mn-lt"/>
          </a:endParaRPr>
        </a:p>
      </dgm:t>
    </dgm:pt>
    <dgm:pt modelId="{1E5C91A3-AA37-43A9-A477-1AAA1902274A}" type="parTrans" cxnId="{ECB1C867-F944-41A5-A902-5CD16509DD3F}">
      <dgm:prSet/>
      <dgm:spPr/>
      <dgm:t>
        <a:bodyPr/>
        <a:lstStyle/>
        <a:p>
          <a:endParaRPr lang="en-US"/>
        </a:p>
      </dgm:t>
    </dgm:pt>
    <dgm:pt modelId="{BE85427C-A3A9-4509-901E-4E65A7F07748}" type="sibTrans" cxnId="{ECB1C867-F944-41A5-A902-5CD16509DD3F}">
      <dgm:prSet/>
      <dgm:spPr/>
      <dgm:t>
        <a:bodyPr/>
        <a:lstStyle/>
        <a:p>
          <a:endParaRPr lang="en-US"/>
        </a:p>
      </dgm:t>
    </dgm:pt>
    <dgm:pt modelId="{AA181E89-FDD3-4A7D-8C15-6816BC1937B3}">
      <dgm:prSet/>
      <dgm:spPr/>
      <dgm:t>
        <a:bodyPr/>
        <a:lstStyle/>
        <a:p>
          <a:r>
            <a:rPr lang="en-US">
              <a:latin typeface="+mn-lt"/>
            </a:rPr>
            <a:t>Approximately 1,519 emergency room physicians</a:t>
          </a:r>
          <a:endParaRPr lang="en-US" dirty="0">
            <a:latin typeface="+mn-lt"/>
          </a:endParaRPr>
        </a:p>
      </dgm:t>
    </dgm:pt>
    <dgm:pt modelId="{90E1A109-9D71-4974-BFF9-3B114E103EC4}" type="parTrans" cxnId="{6D4BA09E-F302-45BE-BE1D-12A1A6727BFF}">
      <dgm:prSet/>
      <dgm:spPr/>
      <dgm:t>
        <a:bodyPr/>
        <a:lstStyle/>
        <a:p>
          <a:endParaRPr lang="en-US"/>
        </a:p>
      </dgm:t>
    </dgm:pt>
    <dgm:pt modelId="{470FEEB1-3A87-4F42-8CD5-D62702C92580}" type="sibTrans" cxnId="{6D4BA09E-F302-45BE-BE1D-12A1A6727BFF}">
      <dgm:prSet/>
      <dgm:spPr/>
      <dgm:t>
        <a:bodyPr/>
        <a:lstStyle/>
        <a:p>
          <a:endParaRPr lang="en-US"/>
        </a:p>
      </dgm:t>
    </dgm:pt>
    <dgm:pt modelId="{968E712C-0CF1-42AE-9225-B8A3451A5B94}">
      <dgm:prSet/>
      <dgm:spPr/>
      <dgm:t>
        <a:bodyPr/>
        <a:lstStyle/>
        <a:p>
          <a:r>
            <a:rPr lang="en-US">
              <a:latin typeface="+mn-lt"/>
            </a:rPr>
            <a:t>Approximately 632 cardiologists</a:t>
          </a:r>
          <a:endParaRPr lang="en-US" dirty="0">
            <a:latin typeface="+mn-lt"/>
          </a:endParaRPr>
        </a:p>
      </dgm:t>
    </dgm:pt>
    <dgm:pt modelId="{88A5FD8B-480D-4F20-BC78-B292409253D2}" type="parTrans" cxnId="{1C49C94D-C957-4B38-B8A1-F2338614209A}">
      <dgm:prSet/>
      <dgm:spPr/>
      <dgm:t>
        <a:bodyPr/>
        <a:lstStyle/>
        <a:p>
          <a:endParaRPr lang="en-US"/>
        </a:p>
      </dgm:t>
    </dgm:pt>
    <dgm:pt modelId="{271B4992-66B7-45E0-B107-61F5AE6CBD4F}" type="sibTrans" cxnId="{1C49C94D-C957-4B38-B8A1-F2338614209A}">
      <dgm:prSet/>
      <dgm:spPr/>
      <dgm:t>
        <a:bodyPr/>
        <a:lstStyle/>
        <a:p>
          <a:endParaRPr lang="en-US"/>
        </a:p>
      </dgm:t>
    </dgm:pt>
    <dgm:pt modelId="{74E475A6-DC57-409E-B4E6-AC52254AB133}">
      <dgm:prSet/>
      <dgm:spPr/>
      <dgm:t>
        <a:bodyPr/>
        <a:lstStyle/>
        <a:p>
          <a:r>
            <a:rPr lang="en-US">
              <a:latin typeface="+mn-lt"/>
            </a:rPr>
            <a:t>Approximately 209 orthopedic surgeons </a:t>
          </a:r>
          <a:endParaRPr lang="en-US" dirty="0">
            <a:latin typeface="+mn-lt"/>
          </a:endParaRPr>
        </a:p>
      </dgm:t>
    </dgm:pt>
    <dgm:pt modelId="{1B2722B2-AF0B-4DF9-80D8-84542DE68025}" type="parTrans" cxnId="{2A1D0C90-92C3-4D80-8A0B-705440F6CADE}">
      <dgm:prSet/>
      <dgm:spPr/>
      <dgm:t>
        <a:bodyPr/>
        <a:lstStyle/>
        <a:p>
          <a:endParaRPr lang="en-US"/>
        </a:p>
      </dgm:t>
    </dgm:pt>
    <dgm:pt modelId="{2C395AAD-F126-474A-8D56-797797586977}" type="sibTrans" cxnId="{2A1D0C90-92C3-4D80-8A0B-705440F6CADE}">
      <dgm:prSet/>
      <dgm:spPr/>
      <dgm:t>
        <a:bodyPr/>
        <a:lstStyle/>
        <a:p>
          <a:endParaRPr lang="en-US"/>
        </a:p>
      </dgm:t>
    </dgm:pt>
    <dgm:pt modelId="{F8222C88-9F6F-43B4-9064-AE594C7346DD}">
      <dgm:prSet/>
      <dgm:spPr/>
      <dgm:t>
        <a:bodyPr/>
        <a:lstStyle/>
        <a:p>
          <a:r>
            <a:rPr lang="en-US">
              <a:latin typeface="+mn-lt"/>
            </a:rPr>
            <a:t>Approximately 1,230 psychiatrists </a:t>
          </a:r>
          <a:endParaRPr lang="en-US" dirty="0">
            <a:latin typeface="+mn-lt"/>
          </a:endParaRPr>
        </a:p>
      </dgm:t>
    </dgm:pt>
    <dgm:pt modelId="{9D024313-F7AD-4FD5-A288-064B08578F10}" type="parTrans" cxnId="{0552F15A-62C7-4D49-A55E-EB7FDA847A99}">
      <dgm:prSet/>
      <dgm:spPr/>
      <dgm:t>
        <a:bodyPr/>
        <a:lstStyle/>
        <a:p>
          <a:endParaRPr lang="en-US"/>
        </a:p>
      </dgm:t>
    </dgm:pt>
    <dgm:pt modelId="{6BD7FECF-A5F9-4E33-AD62-C8D262CCABA5}" type="sibTrans" cxnId="{0552F15A-62C7-4D49-A55E-EB7FDA847A99}">
      <dgm:prSet/>
      <dgm:spPr/>
      <dgm:t>
        <a:bodyPr/>
        <a:lstStyle/>
        <a:p>
          <a:endParaRPr lang="en-US"/>
        </a:p>
      </dgm:t>
    </dgm:pt>
    <dgm:pt modelId="{3A59DDCA-97B5-4867-BB26-F6F0C6BF5CE2}">
      <dgm:prSet custT="1"/>
      <dgm:spPr/>
      <dgm:t>
        <a:bodyPr/>
        <a:lstStyle/>
        <a:p>
          <a:r>
            <a:rPr lang="en-US" sz="1800" b="1" dirty="0">
              <a:latin typeface="+mn-lt"/>
            </a:rPr>
            <a:t>Mental Health Shortage</a:t>
          </a:r>
        </a:p>
      </dgm:t>
    </dgm:pt>
    <dgm:pt modelId="{E2B96269-55E0-49DC-965B-234BD55E74DE}" type="parTrans" cxnId="{D6DE9F12-AE90-48B9-B293-927E5D8A786D}">
      <dgm:prSet/>
      <dgm:spPr/>
      <dgm:t>
        <a:bodyPr/>
        <a:lstStyle/>
        <a:p>
          <a:endParaRPr lang="en-US"/>
        </a:p>
      </dgm:t>
    </dgm:pt>
    <dgm:pt modelId="{C50CE926-EF7A-4E1B-87E1-235CF9C7810F}" type="sibTrans" cxnId="{D6DE9F12-AE90-48B9-B293-927E5D8A786D}">
      <dgm:prSet/>
      <dgm:spPr/>
      <dgm:t>
        <a:bodyPr/>
        <a:lstStyle/>
        <a:p>
          <a:endParaRPr lang="en-US"/>
        </a:p>
      </dgm:t>
    </dgm:pt>
    <dgm:pt modelId="{E5FDDE71-0C94-41FF-B423-7B446A3E3721}">
      <dgm:prSet/>
      <dgm:spPr/>
      <dgm:t>
        <a:bodyPr/>
        <a:lstStyle/>
        <a:p>
          <a:r>
            <a:rPr lang="en-US" dirty="0">
              <a:latin typeface="+mn-lt"/>
            </a:rPr>
            <a:t>CMS proposed expanding roles of Clinical Social Workers, Clinical Nurse Specialists, Nurse Practitioners, Physician Assistants </a:t>
          </a:r>
        </a:p>
      </dgm:t>
    </dgm:pt>
    <dgm:pt modelId="{30F76878-5E62-4A54-A805-3FBB9F0E69E9}" type="parTrans" cxnId="{9435D278-3E3B-4E23-AD1A-066DF6F7A1C3}">
      <dgm:prSet/>
      <dgm:spPr/>
      <dgm:t>
        <a:bodyPr/>
        <a:lstStyle/>
        <a:p>
          <a:endParaRPr lang="en-US"/>
        </a:p>
      </dgm:t>
    </dgm:pt>
    <dgm:pt modelId="{F56CA257-4689-44DC-A1B2-0ECEE56AA0BF}" type="sibTrans" cxnId="{9435D278-3E3B-4E23-AD1A-066DF6F7A1C3}">
      <dgm:prSet/>
      <dgm:spPr/>
      <dgm:t>
        <a:bodyPr/>
        <a:lstStyle/>
        <a:p>
          <a:endParaRPr lang="en-US"/>
        </a:p>
      </dgm:t>
    </dgm:pt>
    <dgm:pt modelId="{513EFFA2-6BC7-45BC-877A-D2E9180F07C6}" type="pres">
      <dgm:prSet presAssocID="{583388A4-08E8-4633-A02D-CFFE32C10707}" presName="vert0" presStyleCnt="0">
        <dgm:presLayoutVars>
          <dgm:dir/>
          <dgm:animOne val="branch"/>
          <dgm:animLvl val="lvl"/>
        </dgm:presLayoutVars>
      </dgm:prSet>
      <dgm:spPr/>
    </dgm:pt>
    <dgm:pt modelId="{D8882041-44B7-47DF-AF8B-B83F9CF2E6AF}" type="pres">
      <dgm:prSet presAssocID="{09A1427F-9F1C-4B49-B7A0-685691717E13}" presName="thickLine" presStyleLbl="alignNode1" presStyleIdx="0" presStyleCnt="3"/>
      <dgm:spPr/>
    </dgm:pt>
    <dgm:pt modelId="{0EE612DB-BE74-4351-8294-6D27B9AD74E7}" type="pres">
      <dgm:prSet presAssocID="{09A1427F-9F1C-4B49-B7A0-685691717E13}" presName="horz1" presStyleCnt="0"/>
      <dgm:spPr/>
    </dgm:pt>
    <dgm:pt modelId="{013EF428-EBF7-4C18-B9A6-64923439C7B7}" type="pres">
      <dgm:prSet presAssocID="{09A1427F-9F1C-4B49-B7A0-685691717E13}" presName="tx1" presStyleLbl="revTx" presStyleIdx="0" presStyleCnt="12"/>
      <dgm:spPr/>
    </dgm:pt>
    <dgm:pt modelId="{7941B370-7AD2-46C8-977F-43360C709FC7}" type="pres">
      <dgm:prSet presAssocID="{09A1427F-9F1C-4B49-B7A0-685691717E13}" presName="vert1" presStyleCnt="0"/>
      <dgm:spPr/>
    </dgm:pt>
    <dgm:pt modelId="{4335F4A9-6491-4D5D-B0E2-1FC60D0E2E00}" type="pres">
      <dgm:prSet presAssocID="{690EB2DD-10A8-450B-817A-E017572BAA07}" presName="vertSpace2a" presStyleCnt="0"/>
      <dgm:spPr/>
    </dgm:pt>
    <dgm:pt modelId="{3B1E122D-527F-40ED-AEFB-B815E012ACFF}" type="pres">
      <dgm:prSet presAssocID="{690EB2DD-10A8-450B-817A-E017572BAA07}" presName="horz2" presStyleCnt="0"/>
      <dgm:spPr/>
    </dgm:pt>
    <dgm:pt modelId="{7F6915B3-2D87-44AC-AB55-BF4227B301FB}" type="pres">
      <dgm:prSet presAssocID="{690EB2DD-10A8-450B-817A-E017572BAA07}" presName="horzSpace2" presStyleCnt="0"/>
      <dgm:spPr/>
    </dgm:pt>
    <dgm:pt modelId="{F6B5514D-17CF-4FB3-863A-543E94A6A8EF}" type="pres">
      <dgm:prSet presAssocID="{690EB2DD-10A8-450B-817A-E017572BAA07}" presName="tx2" presStyleLbl="revTx" presStyleIdx="1" presStyleCnt="12"/>
      <dgm:spPr/>
    </dgm:pt>
    <dgm:pt modelId="{3BFE2A9A-F77A-408F-920B-6A36E23E0759}" type="pres">
      <dgm:prSet presAssocID="{690EB2DD-10A8-450B-817A-E017572BAA07}" presName="vert2" presStyleCnt="0"/>
      <dgm:spPr/>
    </dgm:pt>
    <dgm:pt modelId="{830FDB08-F1B4-44BC-9A6C-5965B5E1220E}" type="pres">
      <dgm:prSet presAssocID="{690EB2DD-10A8-450B-817A-E017572BAA07}" presName="thinLine2b" presStyleLbl="callout" presStyleIdx="0" presStyleCnt="9"/>
      <dgm:spPr/>
    </dgm:pt>
    <dgm:pt modelId="{4CF2D704-46F5-41AB-9544-52860C2859CA}" type="pres">
      <dgm:prSet presAssocID="{690EB2DD-10A8-450B-817A-E017572BAA07}" presName="vertSpace2b" presStyleCnt="0"/>
      <dgm:spPr/>
    </dgm:pt>
    <dgm:pt modelId="{C04BE335-F84B-4CF1-B5D0-8E09B5E786F7}" type="pres">
      <dgm:prSet presAssocID="{CCD0DAAA-E6E6-4052-B13D-B9E3230CB8E3}" presName="horz2" presStyleCnt="0"/>
      <dgm:spPr/>
    </dgm:pt>
    <dgm:pt modelId="{7ECE7B1A-C289-4C52-8D80-CC42B9381633}" type="pres">
      <dgm:prSet presAssocID="{CCD0DAAA-E6E6-4052-B13D-B9E3230CB8E3}" presName="horzSpace2" presStyleCnt="0"/>
      <dgm:spPr/>
    </dgm:pt>
    <dgm:pt modelId="{0AB6AAC9-FB00-4D69-B4FA-CE2D0F59A859}" type="pres">
      <dgm:prSet presAssocID="{CCD0DAAA-E6E6-4052-B13D-B9E3230CB8E3}" presName="tx2" presStyleLbl="revTx" presStyleIdx="2" presStyleCnt="12"/>
      <dgm:spPr/>
    </dgm:pt>
    <dgm:pt modelId="{1E31AFA3-283D-48AB-B44A-B4A60001252A}" type="pres">
      <dgm:prSet presAssocID="{CCD0DAAA-E6E6-4052-B13D-B9E3230CB8E3}" presName="vert2" presStyleCnt="0"/>
      <dgm:spPr/>
    </dgm:pt>
    <dgm:pt modelId="{24497E36-059C-464E-8523-FA9761B754C6}" type="pres">
      <dgm:prSet presAssocID="{CCD0DAAA-E6E6-4052-B13D-B9E3230CB8E3}" presName="thinLine2b" presStyleLbl="callout" presStyleIdx="1" presStyleCnt="9"/>
      <dgm:spPr/>
    </dgm:pt>
    <dgm:pt modelId="{EB6B3112-CF12-4B34-87FE-9BC5FB27A254}" type="pres">
      <dgm:prSet presAssocID="{CCD0DAAA-E6E6-4052-B13D-B9E3230CB8E3}" presName="vertSpace2b" presStyleCnt="0"/>
      <dgm:spPr/>
    </dgm:pt>
    <dgm:pt modelId="{82A48F0A-CC81-4A16-8AC5-4EBF8FFC88E2}" type="pres">
      <dgm:prSet presAssocID="{89F37E21-CC57-4CB3-AB29-575E329FD15F}" presName="horz2" presStyleCnt="0"/>
      <dgm:spPr/>
    </dgm:pt>
    <dgm:pt modelId="{A39CFCEA-DB69-46BE-908A-318DC0D92397}" type="pres">
      <dgm:prSet presAssocID="{89F37E21-CC57-4CB3-AB29-575E329FD15F}" presName="horzSpace2" presStyleCnt="0"/>
      <dgm:spPr/>
    </dgm:pt>
    <dgm:pt modelId="{0BF1A1F8-9105-4622-B325-29F0A312C506}" type="pres">
      <dgm:prSet presAssocID="{89F37E21-CC57-4CB3-AB29-575E329FD15F}" presName="tx2" presStyleLbl="revTx" presStyleIdx="3" presStyleCnt="12"/>
      <dgm:spPr/>
    </dgm:pt>
    <dgm:pt modelId="{0C6AB43D-3911-463C-9879-E96BA77D0B0B}" type="pres">
      <dgm:prSet presAssocID="{89F37E21-CC57-4CB3-AB29-575E329FD15F}" presName="vert2" presStyleCnt="0"/>
      <dgm:spPr/>
    </dgm:pt>
    <dgm:pt modelId="{4C9C925A-78ED-479A-88F5-4F3FB004A91C}" type="pres">
      <dgm:prSet presAssocID="{89F37E21-CC57-4CB3-AB29-575E329FD15F}" presName="thinLine2b" presStyleLbl="callout" presStyleIdx="2" presStyleCnt="9" custLinFactY="946" custLinFactNeighborY="100000"/>
      <dgm:spPr/>
    </dgm:pt>
    <dgm:pt modelId="{3C32A27F-AAC4-4710-9ABC-77DB1B2C630E}" type="pres">
      <dgm:prSet presAssocID="{89F37E21-CC57-4CB3-AB29-575E329FD15F}" presName="vertSpace2b" presStyleCnt="0"/>
      <dgm:spPr/>
    </dgm:pt>
    <dgm:pt modelId="{207FFE32-8A9E-4EFD-ADBC-750C4CC0BEAA}" type="pres">
      <dgm:prSet presAssocID="{994819BC-5E6F-44C2-96EE-85119F409767}" presName="thickLine" presStyleLbl="alignNode1" presStyleIdx="1" presStyleCnt="3"/>
      <dgm:spPr/>
    </dgm:pt>
    <dgm:pt modelId="{22055386-E530-4F8E-96B4-927DEE5CAD2C}" type="pres">
      <dgm:prSet presAssocID="{994819BC-5E6F-44C2-96EE-85119F409767}" presName="horz1" presStyleCnt="0"/>
      <dgm:spPr/>
    </dgm:pt>
    <dgm:pt modelId="{29063091-53B2-4F64-B2EA-A41E128F8A62}" type="pres">
      <dgm:prSet presAssocID="{994819BC-5E6F-44C2-96EE-85119F409767}" presName="tx1" presStyleLbl="revTx" presStyleIdx="4" presStyleCnt="12"/>
      <dgm:spPr/>
    </dgm:pt>
    <dgm:pt modelId="{78CCB36D-D0B2-4485-8971-EC5532BA15B3}" type="pres">
      <dgm:prSet presAssocID="{994819BC-5E6F-44C2-96EE-85119F409767}" presName="vert1" presStyleCnt="0"/>
      <dgm:spPr/>
    </dgm:pt>
    <dgm:pt modelId="{E40E4A11-6091-4CC4-82B3-072DF2DC5C6B}" type="pres">
      <dgm:prSet presAssocID="{D248F443-B5DE-4051-AAD1-4DEBC84DBCC9}" presName="vertSpace2a" presStyleCnt="0"/>
      <dgm:spPr/>
    </dgm:pt>
    <dgm:pt modelId="{47409945-39AF-45CD-936C-C9918D4F64E6}" type="pres">
      <dgm:prSet presAssocID="{D248F443-B5DE-4051-AAD1-4DEBC84DBCC9}" presName="horz2" presStyleCnt="0"/>
      <dgm:spPr/>
    </dgm:pt>
    <dgm:pt modelId="{AD37AF4F-C4EB-4E44-AA0A-7EE4DEF1D8ED}" type="pres">
      <dgm:prSet presAssocID="{D248F443-B5DE-4051-AAD1-4DEBC84DBCC9}" presName="horzSpace2" presStyleCnt="0"/>
      <dgm:spPr/>
    </dgm:pt>
    <dgm:pt modelId="{5DF3470C-0F8F-48DA-BE2D-983F095C64CD}" type="pres">
      <dgm:prSet presAssocID="{D248F443-B5DE-4051-AAD1-4DEBC84DBCC9}" presName="tx2" presStyleLbl="revTx" presStyleIdx="5" presStyleCnt="12"/>
      <dgm:spPr/>
    </dgm:pt>
    <dgm:pt modelId="{6BC7B7AC-1A62-4CE3-988E-C85668D6B20E}" type="pres">
      <dgm:prSet presAssocID="{D248F443-B5DE-4051-AAD1-4DEBC84DBCC9}" presName="vert2" presStyleCnt="0"/>
      <dgm:spPr/>
    </dgm:pt>
    <dgm:pt modelId="{7ECAEF94-0509-4183-A3DE-FCEC9E3ADCBD}" type="pres">
      <dgm:prSet presAssocID="{D248F443-B5DE-4051-AAD1-4DEBC84DBCC9}" presName="thinLine2b" presStyleLbl="callout" presStyleIdx="3" presStyleCnt="9" custLinFactNeighborY="0"/>
      <dgm:spPr/>
    </dgm:pt>
    <dgm:pt modelId="{36580CA1-89A6-4127-8842-CAF526A0596E}" type="pres">
      <dgm:prSet presAssocID="{D248F443-B5DE-4051-AAD1-4DEBC84DBCC9}" presName="vertSpace2b" presStyleCnt="0"/>
      <dgm:spPr/>
    </dgm:pt>
    <dgm:pt modelId="{B99F3656-EA03-4121-97FA-B65C81259EF1}" type="pres">
      <dgm:prSet presAssocID="{AA181E89-FDD3-4A7D-8C15-6816BC1937B3}" presName="horz2" presStyleCnt="0"/>
      <dgm:spPr/>
    </dgm:pt>
    <dgm:pt modelId="{8BAD9407-CE27-4067-85DA-FF74E4626971}" type="pres">
      <dgm:prSet presAssocID="{AA181E89-FDD3-4A7D-8C15-6816BC1937B3}" presName="horzSpace2" presStyleCnt="0"/>
      <dgm:spPr/>
    </dgm:pt>
    <dgm:pt modelId="{2EB1A197-8328-4037-AC52-0D419056A5FE}" type="pres">
      <dgm:prSet presAssocID="{AA181E89-FDD3-4A7D-8C15-6816BC1937B3}" presName="tx2" presStyleLbl="revTx" presStyleIdx="6" presStyleCnt="12"/>
      <dgm:spPr/>
    </dgm:pt>
    <dgm:pt modelId="{BBA57034-337D-48F2-9830-D5C81BE29B53}" type="pres">
      <dgm:prSet presAssocID="{AA181E89-FDD3-4A7D-8C15-6816BC1937B3}" presName="vert2" presStyleCnt="0"/>
      <dgm:spPr/>
    </dgm:pt>
    <dgm:pt modelId="{CA9A315B-51E6-4105-A9D3-A4C23C9B0D0F}" type="pres">
      <dgm:prSet presAssocID="{AA181E89-FDD3-4A7D-8C15-6816BC1937B3}" presName="thinLine2b" presStyleLbl="callout" presStyleIdx="4" presStyleCnt="9"/>
      <dgm:spPr/>
    </dgm:pt>
    <dgm:pt modelId="{133F41E1-F9F5-4B03-AC58-105FD2B9BFF9}" type="pres">
      <dgm:prSet presAssocID="{AA181E89-FDD3-4A7D-8C15-6816BC1937B3}" presName="vertSpace2b" presStyleCnt="0"/>
      <dgm:spPr/>
    </dgm:pt>
    <dgm:pt modelId="{A1D68162-E1E7-4C98-BD9F-D0078368008F}" type="pres">
      <dgm:prSet presAssocID="{968E712C-0CF1-42AE-9225-B8A3451A5B94}" presName="horz2" presStyleCnt="0"/>
      <dgm:spPr/>
    </dgm:pt>
    <dgm:pt modelId="{FAF90C23-BA72-4E63-AAF2-DB9203AED323}" type="pres">
      <dgm:prSet presAssocID="{968E712C-0CF1-42AE-9225-B8A3451A5B94}" presName="horzSpace2" presStyleCnt="0"/>
      <dgm:spPr/>
    </dgm:pt>
    <dgm:pt modelId="{49B4E42B-3ED1-4A7C-9B17-7B3996CAA81F}" type="pres">
      <dgm:prSet presAssocID="{968E712C-0CF1-42AE-9225-B8A3451A5B94}" presName="tx2" presStyleLbl="revTx" presStyleIdx="7" presStyleCnt="12"/>
      <dgm:spPr/>
    </dgm:pt>
    <dgm:pt modelId="{74A51834-3482-4290-9D23-E1E2D4AE6821}" type="pres">
      <dgm:prSet presAssocID="{968E712C-0CF1-42AE-9225-B8A3451A5B94}" presName="vert2" presStyleCnt="0"/>
      <dgm:spPr/>
    </dgm:pt>
    <dgm:pt modelId="{9D9A39DF-B465-474D-A344-39AFB108D7DC}" type="pres">
      <dgm:prSet presAssocID="{968E712C-0CF1-42AE-9225-B8A3451A5B94}" presName="thinLine2b" presStyleLbl="callout" presStyleIdx="5" presStyleCnt="9"/>
      <dgm:spPr/>
    </dgm:pt>
    <dgm:pt modelId="{CBB90A08-2CF9-4B8D-8BA9-FF3EA75660EE}" type="pres">
      <dgm:prSet presAssocID="{968E712C-0CF1-42AE-9225-B8A3451A5B94}" presName="vertSpace2b" presStyleCnt="0"/>
      <dgm:spPr/>
    </dgm:pt>
    <dgm:pt modelId="{FC7B82FE-3629-4AF8-BA53-949169CB2EBB}" type="pres">
      <dgm:prSet presAssocID="{74E475A6-DC57-409E-B4E6-AC52254AB133}" presName="horz2" presStyleCnt="0"/>
      <dgm:spPr/>
    </dgm:pt>
    <dgm:pt modelId="{1092E6A6-7C62-4E39-BBFD-067940A6DE05}" type="pres">
      <dgm:prSet presAssocID="{74E475A6-DC57-409E-B4E6-AC52254AB133}" presName="horzSpace2" presStyleCnt="0"/>
      <dgm:spPr/>
    </dgm:pt>
    <dgm:pt modelId="{A5D19E41-63C6-4B9F-87E7-F33DF5F59B10}" type="pres">
      <dgm:prSet presAssocID="{74E475A6-DC57-409E-B4E6-AC52254AB133}" presName="tx2" presStyleLbl="revTx" presStyleIdx="8" presStyleCnt="12"/>
      <dgm:spPr/>
    </dgm:pt>
    <dgm:pt modelId="{891DC27C-9B7F-480C-BB89-5D0452DBA937}" type="pres">
      <dgm:prSet presAssocID="{74E475A6-DC57-409E-B4E6-AC52254AB133}" presName="vert2" presStyleCnt="0"/>
      <dgm:spPr/>
    </dgm:pt>
    <dgm:pt modelId="{1496D193-F33B-4C57-8695-F164FEF4AC98}" type="pres">
      <dgm:prSet presAssocID="{74E475A6-DC57-409E-B4E6-AC52254AB133}" presName="thinLine2b" presStyleLbl="callout" presStyleIdx="6" presStyleCnt="9"/>
      <dgm:spPr/>
    </dgm:pt>
    <dgm:pt modelId="{6A6FCA08-EF8C-4D8E-9FFD-3EFE211A1D17}" type="pres">
      <dgm:prSet presAssocID="{74E475A6-DC57-409E-B4E6-AC52254AB133}" presName="vertSpace2b" presStyleCnt="0"/>
      <dgm:spPr/>
    </dgm:pt>
    <dgm:pt modelId="{97E3A1D2-BBDD-4992-BCFA-2C4F662D8896}" type="pres">
      <dgm:prSet presAssocID="{F8222C88-9F6F-43B4-9064-AE594C7346DD}" presName="horz2" presStyleCnt="0"/>
      <dgm:spPr/>
    </dgm:pt>
    <dgm:pt modelId="{DFE389B2-1F44-405F-BA3F-6E426E732749}" type="pres">
      <dgm:prSet presAssocID="{F8222C88-9F6F-43B4-9064-AE594C7346DD}" presName="horzSpace2" presStyleCnt="0"/>
      <dgm:spPr/>
    </dgm:pt>
    <dgm:pt modelId="{C71EB7CA-D03D-4DAA-93D3-96EC23A61198}" type="pres">
      <dgm:prSet presAssocID="{F8222C88-9F6F-43B4-9064-AE594C7346DD}" presName="tx2" presStyleLbl="revTx" presStyleIdx="9" presStyleCnt="12"/>
      <dgm:spPr/>
    </dgm:pt>
    <dgm:pt modelId="{41EB1545-2281-4AC7-B489-0868DCC7FC1B}" type="pres">
      <dgm:prSet presAssocID="{F8222C88-9F6F-43B4-9064-AE594C7346DD}" presName="vert2" presStyleCnt="0"/>
      <dgm:spPr/>
    </dgm:pt>
    <dgm:pt modelId="{7598C37D-13F3-4A6C-A7E2-D48F8AD8CB3B}" type="pres">
      <dgm:prSet presAssocID="{F8222C88-9F6F-43B4-9064-AE594C7346DD}" presName="thinLine2b" presStyleLbl="callout" presStyleIdx="7" presStyleCnt="9" custLinFactY="5564" custLinFactNeighborY="100000"/>
      <dgm:spPr/>
    </dgm:pt>
    <dgm:pt modelId="{DC99CF4E-48F9-4B9B-A874-1328C3B34AEF}" type="pres">
      <dgm:prSet presAssocID="{F8222C88-9F6F-43B4-9064-AE594C7346DD}" presName="vertSpace2b" presStyleCnt="0"/>
      <dgm:spPr/>
    </dgm:pt>
    <dgm:pt modelId="{958B1800-D21C-41D6-B5F1-54C4893D34BB}" type="pres">
      <dgm:prSet presAssocID="{3A59DDCA-97B5-4867-BB26-F6F0C6BF5CE2}" presName="thickLine" presStyleLbl="alignNode1" presStyleIdx="2" presStyleCnt="3"/>
      <dgm:spPr/>
    </dgm:pt>
    <dgm:pt modelId="{A926B60D-D4FC-484A-8655-AFBD3EA35EAB}" type="pres">
      <dgm:prSet presAssocID="{3A59DDCA-97B5-4867-BB26-F6F0C6BF5CE2}" presName="horz1" presStyleCnt="0"/>
      <dgm:spPr/>
    </dgm:pt>
    <dgm:pt modelId="{E2AA0A2C-6065-4CCD-B303-67C4B00421AD}" type="pres">
      <dgm:prSet presAssocID="{3A59DDCA-97B5-4867-BB26-F6F0C6BF5CE2}" presName="tx1" presStyleLbl="revTx" presStyleIdx="10" presStyleCnt="12" custLinFactNeighborY="684"/>
      <dgm:spPr/>
    </dgm:pt>
    <dgm:pt modelId="{1E12FA67-6102-46BE-91BB-6C19507364C8}" type="pres">
      <dgm:prSet presAssocID="{3A59DDCA-97B5-4867-BB26-F6F0C6BF5CE2}" presName="vert1" presStyleCnt="0"/>
      <dgm:spPr/>
    </dgm:pt>
    <dgm:pt modelId="{834F93FC-232A-4FB1-8894-EFA63CC127F6}" type="pres">
      <dgm:prSet presAssocID="{E5FDDE71-0C94-41FF-B423-7B446A3E3721}" presName="vertSpace2a" presStyleCnt="0"/>
      <dgm:spPr/>
    </dgm:pt>
    <dgm:pt modelId="{6168CECA-6492-486F-BBEA-37C725B058C8}" type="pres">
      <dgm:prSet presAssocID="{E5FDDE71-0C94-41FF-B423-7B446A3E3721}" presName="horz2" presStyleCnt="0"/>
      <dgm:spPr/>
    </dgm:pt>
    <dgm:pt modelId="{43C6B376-AB98-4BF0-912F-C038BA2A51C8}" type="pres">
      <dgm:prSet presAssocID="{E5FDDE71-0C94-41FF-B423-7B446A3E3721}" presName="horzSpace2" presStyleCnt="0"/>
      <dgm:spPr/>
    </dgm:pt>
    <dgm:pt modelId="{1E457736-8448-4D38-90DB-C76A4B55E54A}" type="pres">
      <dgm:prSet presAssocID="{E5FDDE71-0C94-41FF-B423-7B446A3E3721}" presName="tx2" presStyleLbl="revTx" presStyleIdx="11" presStyleCnt="12" custLinFactNeighborY="1184"/>
      <dgm:spPr/>
    </dgm:pt>
    <dgm:pt modelId="{B2437332-7708-46DF-A219-832A2295F81F}" type="pres">
      <dgm:prSet presAssocID="{E5FDDE71-0C94-41FF-B423-7B446A3E3721}" presName="vert2" presStyleCnt="0"/>
      <dgm:spPr/>
    </dgm:pt>
    <dgm:pt modelId="{6286B000-E849-4D26-82F0-BAE9019827B0}" type="pres">
      <dgm:prSet presAssocID="{E5FDDE71-0C94-41FF-B423-7B446A3E3721}" presName="thinLine2b" presStyleLbl="callout" presStyleIdx="8" presStyleCnt="9"/>
      <dgm:spPr/>
    </dgm:pt>
    <dgm:pt modelId="{7FC7384E-7447-43C8-AEE1-0AD54BCA5F6A}" type="pres">
      <dgm:prSet presAssocID="{E5FDDE71-0C94-41FF-B423-7B446A3E3721}" presName="vertSpace2b" presStyleCnt="0"/>
      <dgm:spPr/>
    </dgm:pt>
  </dgm:ptLst>
  <dgm:cxnLst>
    <dgm:cxn modelId="{A4453C0B-63C3-4123-AEDD-F792354C4248}" type="presOf" srcId="{968E712C-0CF1-42AE-9225-B8A3451A5B94}" destId="{49B4E42B-3ED1-4A7C-9B17-7B3996CAA81F}" srcOrd="0" destOrd="0" presId="urn:microsoft.com/office/officeart/2008/layout/LinedList"/>
    <dgm:cxn modelId="{55EAE40B-7385-4402-A9AF-A38E0A2FA98E}" type="presOf" srcId="{E5FDDE71-0C94-41FF-B423-7B446A3E3721}" destId="{1E457736-8448-4D38-90DB-C76A4B55E54A}" srcOrd="0" destOrd="0" presId="urn:microsoft.com/office/officeart/2008/layout/LinedList"/>
    <dgm:cxn modelId="{D6DE9F12-AE90-48B9-B293-927E5D8A786D}" srcId="{583388A4-08E8-4633-A02D-CFFE32C10707}" destId="{3A59DDCA-97B5-4867-BB26-F6F0C6BF5CE2}" srcOrd="2" destOrd="0" parTransId="{E2B96269-55E0-49DC-965B-234BD55E74DE}" sibTransId="{C50CE926-EF7A-4E1B-87E1-235CF9C7810F}"/>
    <dgm:cxn modelId="{F7D7811B-E026-4AC2-8818-71A19782B5B5}" srcId="{09A1427F-9F1C-4B49-B7A0-685691717E13}" destId="{89F37E21-CC57-4CB3-AB29-575E329FD15F}" srcOrd="2" destOrd="0" parTransId="{B3B8B60E-5351-49AF-96FE-D76FBDB86C92}" sibTransId="{D3071B3B-5039-4A74-A61C-DA34E36FBEBC}"/>
    <dgm:cxn modelId="{6B951434-A122-4F99-AA6D-D1EEC4C62F73}" type="presOf" srcId="{3A59DDCA-97B5-4867-BB26-F6F0C6BF5CE2}" destId="{E2AA0A2C-6065-4CCD-B303-67C4B00421AD}" srcOrd="0" destOrd="0" presId="urn:microsoft.com/office/officeart/2008/layout/LinedList"/>
    <dgm:cxn modelId="{DA950E44-6DC8-4C0C-BDDD-E1F7FD1CE91A}" srcId="{583388A4-08E8-4633-A02D-CFFE32C10707}" destId="{994819BC-5E6F-44C2-96EE-85119F409767}" srcOrd="1" destOrd="0" parTransId="{EEFD7E50-95BD-4614-874E-B058B9BF1265}" sibTransId="{D841709D-5111-45C2-BFD6-EB9518B3B67D}"/>
    <dgm:cxn modelId="{F3E22366-51AD-4716-B425-C2A1700B0C00}" type="presOf" srcId="{CCD0DAAA-E6E6-4052-B13D-B9E3230CB8E3}" destId="{0AB6AAC9-FB00-4D69-B4FA-CE2D0F59A859}" srcOrd="0" destOrd="0" presId="urn:microsoft.com/office/officeart/2008/layout/LinedList"/>
    <dgm:cxn modelId="{ECB1C867-F944-41A5-A902-5CD16509DD3F}" srcId="{994819BC-5E6F-44C2-96EE-85119F409767}" destId="{D248F443-B5DE-4051-AAD1-4DEBC84DBCC9}" srcOrd="0" destOrd="0" parTransId="{1E5C91A3-AA37-43A9-A477-1AAA1902274A}" sibTransId="{BE85427C-A3A9-4509-901E-4E65A7F07748}"/>
    <dgm:cxn modelId="{1C49C94D-C957-4B38-B8A1-F2338614209A}" srcId="{994819BC-5E6F-44C2-96EE-85119F409767}" destId="{968E712C-0CF1-42AE-9225-B8A3451A5B94}" srcOrd="2" destOrd="0" parTransId="{88A5FD8B-480D-4F20-BC78-B292409253D2}" sibTransId="{271B4992-66B7-45E0-B107-61F5AE6CBD4F}"/>
    <dgm:cxn modelId="{99ACE856-0E5A-4D34-B3A7-BB5D785EAC2C}" srcId="{09A1427F-9F1C-4B49-B7A0-685691717E13}" destId="{690EB2DD-10A8-450B-817A-E017572BAA07}" srcOrd="0" destOrd="0" parTransId="{66DA9884-0B7B-4051-9FBC-EB334DCBE14A}" sibTransId="{3BF03D05-AB54-4217-BADE-131CCED923AF}"/>
    <dgm:cxn modelId="{9435D278-3E3B-4E23-AD1A-066DF6F7A1C3}" srcId="{3A59DDCA-97B5-4867-BB26-F6F0C6BF5CE2}" destId="{E5FDDE71-0C94-41FF-B423-7B446A3E3721}" srcOrd="0" destOrd="0" parTransId="{30F76878-5E62-4A54-A805-3FBB9F0E69E9}" sibTransId="{F56CA257-4689-44DC-A1B2-0ECEE56AA0BF}"/>
    <dgm:cxn modelId="{0552F15A-62C7-4D49-A55E-EB7FDA847A99}" srcId="{994819BC-5E6F-44C2-96EE-85119F409767}" destId="{F8222C88-9F6F-43B4-9064-AE594C7346DD}" srcOrd="4" destOrd="0" parTransId="{9D024313-F7AD-4FD5-A288-064B08578F10}" sibTransId="{6BD7FECF-A5F9-4E33-AD62-C8D262CCABA5}"/>
    <dgm:cxn modelId="{1AA89782-F572-4A62-8BF9-E15271948171}" type="presOf" srcId="{690EB2DD-10A8-450B-817A-E017572BAA07}" destId="{F6B5514D-17CF-4FB3-863A-543E94A6A8EF}" srcOrd="0" destOrd="0" presId="urn:microsoft.com/office/officeart/2008/layout/LinedList"/>
    <dgm:cxn modelId="{BE978487-A223-469A-B620-A94600B1A391}" type="presOf" srcId="{994819BC-5E6F-44C2-96EE-85119F409767}" destId="{29063091-53B2-4F64-B2EA-A41E128F8A62}" srcOrd="0" destOrd="0" presId="urn:microsoft.com/office/officeart/2008/layout/LinedList"/>
    <dgm:cxn modelId="{F80EB687-F65D-4D31-8FD2-AAE3E1FF934B}" type="presOf" srcId="{74E475A6-DC57-409E-B4E6-AC52254AB133}" destId="{A5D19E41-63C6-4B9F-87E7-F33DF5F59B10}" srcOrd="0" destOrd="0" presId="urn:microsoft.com/office/officeart/2008/layout/LinedList"/>
    <dgm:cxn modelId="{580FA98E-AE93-46D9-9A91-36532A043A20}" type="presOf" srcId="{583388A4-08E8-4633-A02D-CFFE32C10707}" destId="{513EFFA2-6BC7-45BC-877A-D2E9180F07C6}" srcOrd="0" destOrd="0" presId="urn:microsoft.com/office/officeart/2008/layout/LinedList"/>
    <dgm:cxn modelId="{2A1D0C90-92C3-4D80-8A0B-705440F6CADE}" srcId="{994819BC-5E6F-44C2-96EE-85119F409767}" destId="{74E475A6-DC57-409E-B4E6-AC52254AB133}" srcOrd="3" destOrd="0" parTransId="{1B2722B2-AF0B-4DF9-80D8-84542DE68025}" sibTransId="{2C395AAD-F126-474A-8D56-797797586977}"/>
    <dgm:cxn modelId="{6412CE92-FB35-4EA8-A9F2-984B3F9105C7}" srcId="{583388A4-08E8-4633-A02D-CFFE32C10707}" destId="{09A1427F-9F1C-4B49-B7A0-685691717E13}" srcOrd="0" destOrd="0" parTransId="{9C225CA1-6DEE-4424-B606-37F1A2D4E061}" sibTransId="{10E5B194-E126-420D-AB2F-EFC76E8261A0}"/>
    <dgm:cxn modelId="{4156AD96-FD29-48BF-A61E-69FDF6B91DDA}" type="presOf" srcId="{89F37E21-CC57-4CB3-AB29-575E329FD15F}" destId="{0BF1A1F8-9105-4622-B325-29F0A312C506}" srcOrd="0" destOrd="0" presId="urn:microsoft.com/office/officeart/2008/layout/LinedList"/>
    <dgm:cxn modelId="{6D4BA09E-F302-45BE-BE1D-12A1A6727BFF}" srcId="{994819BC-5E6F-44C2-96EE-85119F409767}" destId="{AA181E89-FDD3-4A7D-8C15-6816BC1937B3}" srcOrd="1" destOrd="0" parTransId="{90E1A109-9D71-4974-BFF9-3B114E103EC4}" sibTransId="{470FEEB1-3A87-4F42-8CD5-D62702C92580}"/>
    <dgm:cxn modelId="{E001A3DE-CEE2-41A8-A4EB-0EA497760BA8}" srcId="{09A1427F-9F1C-4B49-B7A0-685691717E13}" destId="{CCD0DAAA-E6E6-4052-B13D-B9E3230CB8E3}" srcOrd="1" destOrd="0" parTransId="{7C3DA123-47DC-408F-8057-106CBC8E3B83}" sibTransId="{C6B6B7E5-F439-473C-BCEC-C4FF2E0F5CAB}"/>
    <dgm:cxn modelId="{867FA5E5-C66E-47C8-B7DE-C24D05818E02}" type="presOf" srcId="{AA181E89-FDD3-4A7D-8C15-6816BC1937B3}" destId="{2EB1A197-8328-4037-AC52-0D419056A5FE}" srcOrd="0" destOrd="0" presId="urn:microsoft.com/office/officeart/2008/layout/LinedList"/>
    <dgm:cxn modelId="{2576C9E5-B684-4176-B506-57B90CDB9D58}" type="presOf" srcId="{09A1427F-9F1C-4B49-B7A0-685691717E13}" destId="{013EF428-EBF7-4C18-B9A6-64923439C7B7}" srcOrd="0" destOrd="0" presId="urn:microsoft.com/office/officeart/2008/layout/LinedList"/>
    <dgm:cxn modelId="{A58E52E7-14C1-40DE-B3C9-2D0401BB9617}" type="presOf" srcId="{F8222C88-9F6F-43B4-9064-AE594C7346DD}" destId="{C71EB7CA-D03D-4DAA-93D3-96EC23A61198}" srcOrd="0" destOrd="0" presId="urn:microsoft.com/office/officeart/2008/layout/LinedList"/>
    <dgm:cxn modelId="{54E561F9-154B-4E86-A88D-3BA38815BE78}" type="presOf" srcId="{D248F443-B5DE-4051-AAD1-4DEBC84DBCC9}" destId="{5DF3470C-0F8F-48DA-BE2D-983F095C64CD}" srcOrd="0" destOrd="0" presId="urn:microsoft.com/office/officeart/2008/layout/LinedList"/>
    <dgm:cxn modelId="{435B95B5-ADE5-49FB-9A7A-3AE76F746E8B}" type="presParOf" srcId="{513EFFA2-6BC7-45BC-877A-D2E9180F07C6}" destId="{D8882041-44B7-47DF-AF8B-B83F9CF2E6AF}" srcOrd="0" destOrd="0" presId="urn:microsoft.com/office/officeart/2008/layout/LinedList"/>
    <dgm:cxn modelId="{B0918C87-F509-42BE-A3AF-680118D80BBE}" type="presParOf" srcId="{513EFFA2-6BC7-45BC-877A-D2E9180F07C6}" destId="{0EE612DB-BE74-4351-8294-6D27B9AD74E7}" srcOrd="1" destOrd="0" presId="urn:microsoft.com/office/officeart/2008/layout/LinedList"/>
    <dgm:cxn modelId="{2F0D88E1-71B0-4977-926B-456FE7D805C3}" type="presParOf" srcId="{0EE612DB-BE74-4351-8294-6D27B9AD74E7}" destId="{013EF428-EBF7-4C18-B9A6-64923439C7B7}" srcOrd="0" destOrd="0" presId="urn:microsoft.com/office/officeart/2008/layout/LinedList"/>
    <dgm:cxn modelId="{6381E4F8-D34D-4EE8-AA24-4CE8E8D54BDC}" type="presParOf" srcId="{0EE612DB-BE74-4351-8294-6D27B9AD74E7}" destId="{7941B370-7AD2-46C8-977F-43360C709FC7}" srcOrd="1" destOrd="0" presId="urn:microsoft.com/office/officeart/2008/layout/LinedList"/>
    <dgm:cxn modelId="{EB276B86-EB71-48F7-B759-3940BED4C011}" type="presParOf" srcId="{7941B370-7AD2-46C8-977F-43360C709FC7}" destId="{4335F4A9-6491-4D5D-B0E2-1FC60D0E2E00}" srcOrd="0" destOrd="0" presId="urn:microsoft.com/office/officeart/2008/layout/LinedList"/>
    <dgm:cxn modelId="{4C496BAD-5BD7-4DE1-923C-882EBCA06F82}" type="presParOf" srcId="{7941B370-7AD2-46C8-977F-43360C709FC7}" destId="{3B1E122D-527F-40ED-AEFB-B815E012ACFF}" srcOrd="1" destOrd="0" presId="urn:microsoft.com/office/officeart/2008/layout/LinedList"/>
    <dgm:cxn modelId="{FAC0F070-DA68-4A70-95A8-01210A374618}" type="presParOf" srcId="{3B1E122D-527F-40ED-AEFB-B815E012ACFF}" destId="{7F6915B3-2D87-44AC-AB55-BF4227B301FB}" srcOrd="0" destOrd="0" presId="urn:microsoft.com/office/officeart/2008/layout/LinedList"/>
    <dgm:cxn modelId="{267AED60-6B09-435C-955A-13F18CCADF48}" type="presParOf" srcId="{3B1E122D-527F-40ED-AEFB-B815E012ACFF}" destId="{F6B5514D-17CF-4FB3-863A-543E94A6A8EF}" srcOrd="1" destOrd="0" presId="urn:microsoft.com/office/officeart/2008/layout/LinedList"/>
    <dgm:cxn modelId="{562712D4-7EF7-49A8-9A63-CD21AA84363F}" type="presParOf" srcId="{3B1E122D-527F-40ED-AEFB-B815E012ACFF}" destId="{3BFE2A9A-F77A-408F-920B-6A36E23E0759}" srcOrd="2" destOrd="0" presId="urn:microsoft.com/office/officeart/2008/layout/LinedList"/>
    <dgm:cxn modelId="{DEC6403B-FDB9-4360-98BB-639A2BCF006A}" type="presParOf" srcId="{7941B370-7AD2-46C8-977F-43360C709FC7}" destId="{830FDB08-F1B4-44BC-9A6C-5965B5E1220E}" srcOrd="2" destOrd="0" presId="urn:microsoft.com/office/officeart/2008/layout/LinedList"/>
    <dgm:cxn modelId="{AAE5E19F-8A52-492A-897B-4739D319D7B3}" type="presParOf" srcId="{7941B370-7AD2-46C8-977F-43360C709FC7}" destId="{4CF2D704-46F5-41AB-9544-52860C2859CA}" srcOrd="3" destOrd="0" presId="urn:microsoft.com/office/officeart/2008/layout/LinedList"/>
    <dgm:cxn modelId="{1784B8C3-B47E-4D64-AD93-DF827333F154}" type="presParOf" srcId="{7941B370-7AD2-46C8-977F-43360C709FC7}" destId="{C04BE335-F84B-4CF1-B5D0-8E09B5E786F7}" srcOrd="4" destOrd="0" presId="urn:microsoft.com/office/officeart/2008/layout/LinedList"/>
    <dgm:cxn modelId="{B2F3BD7F-565A-4BF5-9A50-458458244083}" type="presParOf" srcId="{C04BE335-F84B-4CF1-B5D0-8E09B5E786F7}" destId="{7ECE7B1A-C289-4C52-8D80-CC42B9381633}" srcOrd="0" destOrd="0" presId="urn:microsoft.com/office/officeart/2008/layout/LinedList"/>
    <dgm:cxn modelId="{89D2516E-59C6-47EF-931C-7C555AE910D2}" type="presParOf" srcId="{C04BE335-F84B-4CF1-B5D0-8E09B5E786F7}" destId="{0AB6AAC9-FB00-4D69-B4FA-CE2D0F59A859}" srcOrd="1" destOrd="0" presId="urn:microsoft.com/office/officeart/2008/layout/LinedList"/>
    <dgm:cxn modelId="{6E909291-6722-45CC-9ACF-983E449CD98D}" type="presParOf" srcId="{C04BE335-F84B-4CF1-B5D0-8E09B5E786F7}" destId="{1E31AFA3-283D-48AB-B44A-B4A60001252A}" srcOrd="2" destOrd="0" presId="urn:microsoft.com/office/officeart/2008/layout/LinedList"/>
    <dgm:cxn modelId="{D1773F67-B8BF-4C1C-8364-0BE793E3F84E}" type="presParOf" srcId="{7941B370-7AD2-46C8-977F-43360C709FC7}" destId="{24497E36-059C-464E-8523-FA9761B754C6}" srcOrd="5" destOrd="0" presId="urn:microsoft.com/office/officeart/2008/layout/LinedList"/>
    <dgm:cxn modelId="{925EA45D-8962-48D1-9B69-2584A142F573}" type="presParOf" srcId="{7941B370-7AD2-46C8-977F-43360C709FC7}" destId="{EB6B3112-CF12-4B34-87FE-9BC5FB27A254}" srcOrd="6" destOrd="0" presId="urn:microsoft.com/office/officeart/2008/layout/LinedList"/>
    <dgm:cxn modelId="{FBF628D5-E86C-4969-9F81-1403A61BFEE2}" type="presParOf" srcId="{7941B370-7AD2-46C8-977F-43360C709FC7}" destId="{82A48F0A-CC81-4A16-8AC5-4EBF8FFC88E2}" srcOrd="7" destOrd="0" presId="urn:microsoft.com/office/officeart/2008/layout/LinedList"/>
    <dgm:cxn modelId="{6246BFB2-EAAC-4706-8016-F21E53F1EAF5}" type="presParOf" srcId="{82A48F0A-CC81-4A16-8AC5-4EBF8FFC88E2}" destId="{A39CFCEA-DB69-46BE-908A-318DC0D92397}" srcOrd="0" destOrd="0" presId="urn:microsoft.com/office/officeart/2008/layout/LinedList"/>
    <dgm:cxn modelId="{B6991091-13F6-4E37-BD5D-123A07442FB4}" type="presParOf" srcId="{82A48F0A-CC81-4A16-8AC5-4EBF8FFC88E2}" destId="{0BF1A1F8-9105-4622-B325-29F0A312C506}" srcOrd="1" destOrd="0" presId="urn:microsoft.com/office/officeart/2008/layout/LinedList"/>
    <dgm:cxn modelId="{D2C0938A-075C-4A40-B9A6-D2DF5B888B61}" type="presParOf" srcId="{82A48F0A-CC81-4A16-8AC5-4EBF8FFC88E2}" destId="{0C6AB43D-3911-463C-9879-E96BA77D0B0B}" srcOrd="2" destOrd="0" presId="urn:microsoft.com/office/officeart/2008/layout/LinedList"/>
    <dgm:cxn modelId="{1401AF28-C6D3-4612-B940-9CE9E1582245}" type="presParOf" srcId="{7941B370-7AD2-46C8-977F-43360C709FC7}" destId="{4C9C925A-78ED-479A-88F5-4F3FB004A91C}" srcOrd="8" destOrd="0" presId="urn:microsoft.com/office/officeart/2008/layout/LinedList"/>
    <dgm:cxn modelId="{BC75EB66-D921-4D34-94D8-19A3B0C050A9}" type="presParOf" srcId="{7941B370-7AD2-46C8-977F-43360C709FC7}" destId="{3C32A27F-AAC4-4710-9ABC-77DB1B2C630E}" srcOrd="9" destOrd="0" presId="urn:microsoft.com/office/officeart/2008/layout/LinedList"/>
    <dgm:cxn modelId="{E883D81E-460F-4019-8AAA-0B1AA2C01BFB}" type="presParOf" srcId="{513EFFA2-6BC7-45BC-877A-D2E9180F07C6}" destId="{207FFE32-8A9E-4EFD-ADBC-750C4CC0BEAA}" srcOrd="2" destOrd="0" presId="urn:microsoft.com/office/officeart/2008/layout/LinedList"/>
    <dgm:cxn modelId="{3850356F-6815-49F8-B479-3D3AC6C148A8}" type="presParOf" srcId="{513EFFA2-6BC7-45BC-877A-D2E9180F07C6}" destId="{22055386-E530-4F8E-96B4-927DEE5CAD2C}" srcOrd="3" destOrd="0" presId="urn:microsoft.com/office/officeart/2008/layout/LinedList"/>
    <dgm:cxn modelId="{03A60C8C-CCA1-4043-A3F0-0E5C76CD83AB}" type="presParOf" srcId="{22055386-E530-4F8E-96B4-927DEE5CAD2C}" destId="{29063091-53B2-4F64-B2EA-A41E128F8A62}" srcOrd="0" destOrd="0" presId="urn:microsoft.com/office/officeart/2008/layout/LinedList"/>
    <dgm:cxn modelId="{7CA811FB-EF6D-47B7-ADFC-7F1265E3A9B2}" type="presParOf" srcId="{22055386-E530-4F8E-96B4-927DEE5CAD2C}" destId="{78CCB36D-D0B2-4485-8971-EC5532BA15B3}" srcOrd="1" destOrd="0" presId="urn:microsoft.com/office/officeart/2008/layout/LinedList"/>
    <dgm:cxn modelId="{9D76DF19-0743-4329-A544-70F964FFE8A9}" type="presParOf" srcId="{78CCB36D-D0B2-4485-8971-EC5532BA15B3}" destId="{E40E4A11-6091-4CC4-82B3-072DF2DC5C6B}" srcOrd="0" destOrd="0" presId="urn:microsoft.com/office/officeart/2008/layout/LinedList"/>
    <dgm:cxn modelId="{71D4F9C9-EFC0-4B32-B597-136ED796C628}" type="presParOf" srcId="{78CCB36D-D0B2-4485-8971-EC5532BA15B3}" destId="{47409945-39AF-45CD-936C-C9918D4F64E6}" srcOrd="1" destOrd="0" presId="urn:microsoft.com/office/officeart/2008/layout/LinedList"/>
    <dgm:cxn modelId="{94ABA831-E8C5-4027-B652-718EEC72DA64}" type="presParOf" srcId="{47409945-39AF-45CD-936C-C9918D4F64E6}" destId="{AD37AF4F-C4EB-4E44-AA0A-7EE4DEF1D8ED}" srcOrd="0" destOrd="0" presId="urn:microsoft.com/office/officeart/2008/layout/LinedList"/>
    <dgm:cxn modelId="{AFBE171F-9058-4954-B78A-81C4168C107F}" type="presParOf" srcId="{47409945-39AF-45CD-936C-C9918D4F64E6}" destId="{5DF3470C-0F8F-48DA-BE2D-983F095C64CD}" srcOrd="1" destOrd="0" presId="urn:microsoft.com/office/officeart/2008/layout/LinedList"/>
    <dgm:cxn modelId="{2A229D16-6B2A-4A52-995E-FAB74DD0536E}" type="presParOf" srcId="{47409945-39AF-45CD-936C-C9918D4F64E6}" destId="{6BC7B7AC-1A62-4CE3-988E-C85668D6B20E}" srcOrd="2" destOrd="0" presId="urn:microsoft.com/office/officeart/2008/layout/LinedList"/>
    <dgm:cxn modelId="{C39AB761-AA64-40F6-A31E-9B71B5A0FD9A}" type="presParOf" srcId="{78CCB36D-D0B2-4485-8971-EC5532BA15B3}" destId="{7ECAEF94-0509-4183-A3DE-FCEC9E3ADCBD}" srcOrd="2" destOrd="0" presId="urn:microsoft.com/office/officeart/2008/layout/LinedList"/>
    <dgm:cxn modelId="{738C4524-1E65-4FB7-BC37-9A49D197ED39}" type="presParOf" srcId="{78CCB36D-D0B2-4485-8971-EC5532BA15B3}" destId="{36580CA1-89A6-4127-8842-CAF526A0596E}" srcOrd="3" destOrd="0" presId="urn:microsoft.com/office/officeart/2008/layout/LinedList"/>
    <dgm:cxn modelId="{A3E835F3-A6AB-4843-ADEC-11F69CEBCCCA}" type="presParOf" srcId="{78CCB36D-D0B2-4485-8971-EC5532BA15B3}" destId="{B99F3656-EA03-4121-97FA-B65C81259EF1}" srcOrd="4" destOrd="0" presId="urn:microsoft.com/office/officeart/2008/layout/LinedList"/>
    <dgm:cxn modelId="{4155FBAF-EC99-4EF2-BD52-F24698CA2FCC}" type="presParOf" srcId="{B99F3656-EA03-4121-97FA-B65C81259EF1}" destId="{8BAD9407-CE27-4067-85DA-FF74E4626971}" srcOrd="0" destOrd="0" presId="urn:microsoft.com/office/officeart/2008/layout/LinedList"/>
    <dgm:cxn modelId="{22519813-2E29-4A83-879C-14BAF5360854}" type="presParOf" srcId="{B99F3656-EA03-4121-97FA-B65C81259EF1}" destId="{2EB1A197-8328-4037-AC52-0D419056A5FE}" srcOrd="1" destOrd="0" presId="urn:microsoft.com/office/officeart/2008/layout/LinedList"/>
    <dgm:cxn modelId="{D963262F-00CB-4AFE-BADA-830FF77BBF8E}" type="presParOf" srcId="{B99F3656-EA03-4121-97FA-B65C81259EF1}" destId="{BBA57034-337D-48F2-9830-D5C81BE29B53}" srcOrd="2" destOrd="0" presId="urn:microsoft.com/office/officeart/2008/layout/LinedList"/>
    <dgm:cxn modelId="{35C741AC-DF69-4927-AE29-01F918AA7D32}" type="presParOf" srcId="{78CCB36D-D0B2-4485-8971-EC5532BA15B3}" destId="{CA9A315B-51E6-4105-A9D3-A4C23C9B0D0F}" srcOrd="5" destOrd="0" presId="urn:microsoft.com/office/officeart/2008/layout/LinedList"/>
    <dgm:cxn modelId="{1113D309-D441-401B-A5AD-E4FB75C73EF9}" type="presParOf" srcId="{78CCB36D-D0B2-4485-8971-EC5532BA15B3}" destId="{133F41E1-F9F5-4B03-AC58-105FD2B9BFF9}" srcOrd="6" destOrd="0" presId="urn:microsoft.com/office/officeart/2008/layout/LinedList"/>
    <dgm:cxn modelId="{A692255E-29AA-4467-87D8-CA8EC3CBE792}" type="presParOf" srcId="{78CCB36D-D0B2-4485-8971-EC5532BA15B3}" destId="{A1D68162-E1E7-4C98-BD9F-D0078368008F}" srcOrd="7" destOrd="0" presId="urn:microsoft.com/office/officeart/2008/layout/LinedList"/>
    <dgm:cxn modelId="{3EEE668D-39AF-4B15-9855-DF6F300497FD}" type="presParOf" srcId="{A1D68162-E1E7-4C98-BD9F-D0078368008F}" destId="{FAF90C23-BA72-4E63-AAF2-DB9203AED323}" srcOrd="0" destOrd="0" presId="urn:microsoft.com/office/officeart/2008/layout/LinedList"/>
    <dgm:cxn modelId="{C1631F82-0061-4A0C-9A0C-BD538084ECC2}" type="presParOf" srcId="{A1D68162-E1E7-4C98-BD9F-D0078368008F}" destId="{49B4E42B-3ED1-4A7C-9B17-7B3996CAA81F}" srcOrd="1" destOrd="0" presId="urn:microsoft.com/office/officeart/2008/layout/LinedList"/>
    <dgm:cxn modelId="{8E73C605-C8AC-431C-B8EB-7CBFEB6758D4}" type="presParOf" srcId="{A1D68162-E1E7-4C98-BD9F-D0078368008F}" destId="{74A51834-3482-4290-9D23-E1E2D4AE6821}" srcOrd="2" destOrd="0" presId="urn:microsoft.com/office/officeart/2008/layout/LinedList"/>
    <dgm:cxn modelId="{75836677-C9CB-461C-AB2B-678B5F21F33B}" type="presParOf" srcId="{78CCB36D-D0B2-4485-8971-EC5532BA15B3}" destId="{9D9A39DF-B465-474D-A344-39AFB108D7DC}" srcOrd="8" destOrd="0" presId="urn:microsoft.com/office/officeart/2008/layout/LinedList"/>
    <dgm:cxn modelId="{AC407B62-CD2D-479E-AD42-39E09FF2C6FC}" type="presParOf" srcId="{78CCB36D-D0B2-4485-8971-EC5532BA15B3}" destId="{CBB90A08-2CF9-4B8D-8BA9-FF3EA75660EE}" srcOrd="9" destOrd="0" presId="urn:microsoft.com/office/officeart/2008/layout/LinedList"/>
    <dgm:cxn modelId="{C3D504D9-2201-49F7-BF1B-15DDC9330919}" type="presParOf" srcId="{78CCB36D-D0B2-4485-8971-EC5532BA15B3}" destId="{FC7B82FE-3629-4AF8-BA53-949169CB2EBB}" srcOrd="10" destOrd="0" presId="urn:microsoft.com/office/officeart/2008/layout/LinedList"/>
    <dgm:cxn modelId="{9092567F-4FD0-485C-AC9D-FD72D4FAC562}" type="presParOf" srcId="{FC7B82FE-3629-4AF8-BA53-949169CB2EBB}" destId="{1092E6A6-7C62-4E39-BBFD-067940A6DE05}" srcOrd="0" destOrd="0" presId="urn:microsoft.com/office/officeart/2008/layout/LinedList"/>
    <dgm:cxn modelId="{7C638930-E28E-4A7E-B1CD-23CD60BFF621}" type="presParOf" srcId="{FC7B82FE-3629-4AF8-BA53-949169CB2EBB}" destId="{A5D19E41-63C6-4B9F-87E7-F33DF5F59B10}" srcOrd="1" destOrd="0" presId="urn:microsoft.com/office/officeart/2008/layout/LinedList"/>
    <dgm:cxn modelId="{9B6A44FE-CC55-434C-ADFF-37AE1DAF0449}" type="presParOf" srcId="{FC7B82FE-3629-4AF8-BA53-949169CB2EBB}" destId="{891DC27C-9B7F-480C-BB89-5D0452DBA937}" srcOrd="2" destOrd="0" presId="urn:microsoft.com/office/officeart/2008/layout/LinedList"/>
    <dgm:cxn modelId="{EBEFE45B-CED9-46DA-9E59-5CDE96A16F76}" type="presParOf" srcId="{78CCB36D-D0B2-4485-8971-EC5532BA15B3}" destId="{1496D193-F33B-4C57-8695-F164FEF4AC98}" srcOrd="11" destOrd="0" presId="urn:microsoft.com/office/officeart/2008/layout/LinedList"/>
    <dgm:cxn modelId="{DD7B8515-CFFD-406C-8880-4E0C00640995}" type="presParOf" srcId="{78CCB36D-D0B2-4485-8971-EC5532BA15B3}" destId="{6A6FCA08-EF8C-4D8E-9FFD-3EFE211A1D17}" srcOrd="12" destOrd="0" presId="urn:microsoft.com/office/officeart/2008/layout/LinedList"/>
    <dgm:cxn modelId="{BCB71314-98D0-4492-8C02-C99B0DE997F9}" type="presParOf" srcId="{78CCB36D-D0B2-4485-8971-EC5532BA15B3}" destId="{97E3A1D2-BBDD-4992-BCFA-2C4F662D8896}" srcOrd="13" destOrd="0" presId="urn:microsoft.com/office/officeart/2008/layout/LinedList"/>
    <dgm:cxn modelId="{357ECA4D-8246-422A-AA30-3AC44F7A1979}" type="presParOf" srcId="{97E3A1D2-BBDD-4992-BCFA-2C4F662D8896}" destId="{DFE389B2-1F44-405F-BA3F-6E426E732749}" srcOrd="0" destOrd="0" presId="urn:microsoft.com/office/officeart/2008/layout/LinedList"/>
    <dgm:cxn modelId="{35670C58-FB6F-4B27-941C-AD56701BCC90}" type="presParOf" srcId="{97E3A1D2-BBDD-4992-BCFA-2C4F662D8896}" destId="{C71EB7CA-D03D-4DAA-93D3-96EC23A61198}" srcOrd="1" destOrd="0" presId="urn:microsoft.com/office/officeart/2008/layout/LinedList"/>
    <dgm:cxn modelId="{D7AD1C76-D161-4E07-9811-B7A7A6BC6CCB}" type="presParOf" srcId="{97E3A1D2-BBDD-4992-BCFA-2C4F662D8896}" destId="{41EB1545-2281-4AC7-B489-0868DCC7FC1B}" srcOrd="2" destOrd="0" presId="urn:microsoft.com/office/officeart/2008/layout/LinedList"/>
    <dgm:cxn modelId="{CD1CF2E4-A649-4390-A93D-E307BF9651F5}" type="presParOf" srcId="{78CCB36D-D0B2-4485-8971-EC5532BA15B3}" destId="{7598C37D-13F3-4A6C-A7E2-D48F8AD8CB3B}" srcOrd="14" destOrd="0" presId="urn:microsoft.com/office/officeart/2008/layout/LinedList"/>
    <dgm:cxn modelId="{7201D1D7-1ECE-439B-B04F-C2A375F5E3C8}" type="presParOf" srcId="{78CCB36D-D0B2-4485-8971-EC5532BA15B3}" destId="{DC99CF4E-48F9-4B9B-A874-1328C3B34AEF}" srcOrd="15" destOrd="0" presId="urn:microsoft.com/office/officeart/2008/layout/LinedList"/>
    <dgm:cxn modelId="{EC60BFAA-3132-470A-B5C7-3E2EA3B87986}" type="presParOf" srcId="{513EFFA2-6BC7-45BC-877A-D2E9180F07C6}" destId="{958B1800-D21C-41D6-B5F1-54C4893D34BB}" srcOrd="4" destOrd="0" presId="urn:microsoft.com/office/officeart/2008/layout/LinedList"/>
    <dgm:cxn modelId="{09EC47DC-2506-455E-BB39-F4C6EA5060CD}" type="presParOf" srcId="{513EFFA2-6BC7-45BC-877A-D2E9180F07C6}" destId="{A926B60D-D4FC-484A-8655-AFBD3EA35EAB}" srcOrd="5" destOrd="0" presId="urn:microsoft.com/office/officeart/2008/layout/LinedList"/>
    <dgm:cxn modelId="{A576413F-1831-4C3A-A31B-FB7F503F5FB4}" type="presParOf" srcId="{A926B60D-D4FC-484A-8655-AFBD3EA35EAB}" destId="{E2AA0A2C-6065-4CCD-B303-67C4B00421AD}" srcOrd="0" destOrd="0" presId="urn:microsoft.com/office/officeart/2008/layout/LinedList"/>
    <dgm:cxn modelId="{218ED016-4FC5-4D13-AB65-841AF3F9241A}" type="presParOf" srcId="{A926B60D-D4FC-484A-8655-AFBD3EA35EAB}" destId="{1E12FA67-6102-46BE-91BB-6C19507364C8}" srcOrd="1" destOrd="0" presId="urn:microsoft.com/office/officeart/2008/layout/LinedList"/>
    <dgm:cxn modelId="{66BD886A-BB46-4B2D-B66A-AF24E126B893}" type="presParOf" srcId="{1E12FA67-6102-46BE-91BB-6C19507364C8}" destId="{834F93FC-232A-4FB1-8894-EFA63CC127F6}" srcOrd="0" destOrd="0" presId="urn:microsoft.com/office/officeart/2008/layout/LinedList"/>
    <dgm:cxn modelId="{DB5DA79C-9E46-498E-86CE-489C0A96FB18}" type="presParOf" srcId="{1E12FA67-6102-46BE-91BB-6C19507364C8}" destId="{6168CECA-6492-486F-BBEA-37C725B058C8}" srcOrd="1" destOrd="0" presId="urn:microsoft.com/office/officeart/2008/layout/LinedList"/>
    <dgm:cxn modelId="{A4942292-D869-478F-8685-906970E4003A}" type="presParOf" srcId="{6168CECA-6492-486F-BBEA-37C725B058C8}" destId="{43C6B376-AB98-4BF0-912F-C038BA2A51C8}" srcOrd="0" destOrd="0" presId="urn:microsoft.com/office/officeart/2008/layout/LinedList"/>
    <dgm:cxn modelId="{FC6D7D52-66FD-41FC-BCBE-F32ED9F460DB}" type="presParOf" srcId="{6168CECA-6492-486F-BBEA-37C725B058C8}" destId="{1E457736-8448-4D38-90DB-C76A4B55E54A}" srcOrd="1" destOrd="0" presId="urn:microsoft.com/office/officeart/2008/layout/LinedList"/>
    <dgm:cxn modelId="{754D2818-2010-4280-8A4B-31E2AFF780B4}" type="presParOf" srcId="{6168CECA-6492-486F-BBEA-37C725B058C8}" destId="{B2437332-7708-46DF-A219-832A2295F81F}" srcOrd="2" destOrd="0" presId="urn:microsoft.com/office/officeart/2008/layout/LinedList"/>
    <dgm:cxn modelId="{7C9EAF26-F05B-412E-9350-8682E6E7DC82}" type="presParOf" srcId="{1E12FA67-6102-46BE-91BB-6C19507364C8}" destId="{6286B000-E849-4D26-82F0-BAE9019827B0}" srcOrd="2" destOrd="0" presId="urn:microsoft.com/office/officeart/2008/layout/LinedList"/>
    <dgm:cxn modelId="{73A26C24-750D-4530-A517-DCD8DDD70634}" type="presParOf" srcId="{1E12FA67-6102-46BE-91BB-6C19507364C8}" destId="{7FC7384E-7447-43C8-AEE1-0AD54BCA5F6A}"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FD6705-A1EA-4EC2-A3F6-8A1731AF7E0F}"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41D5795E-4BE7-447F-87AC-0AACC18E0EA9}">
      <dgm:prSet phldrT="[Text]"/>
      <dgm:spPr/>
      <dgm:t>
        <a:bodyPr/>
        <a:lstStyle/>
        <a:p>
          <a:pPr>
            <a:lnSpc>
              <a:spcPct val="100000"/>
            </a:lnSpc>
          </a:pPr>
          <a:r>
            <a:rPr lang="en-US" spc="-15" dirty="0">
              <a:solidFill>
                <a:srgbClr val="002060"/>
              </a:solidFill>
              <a:latin typeface="Calibri" panose="020F0502020204030204" pitchFamily="34" charset="0"/>
              <a:ea typeface="Times New Roman" panose="02020603050405020304" pitchFamily="18" charset="0"/>
            </a:rPr>
            <a:t>Telephonic Case Management Services</a:t>
          </a:r>
          <a:endParaRPr lang="en-US" dirty="0">
            <a:solidFill>
              <a:srgbClr val="002060"/>
            </a:solidFill>
          </a:endParaRPr>
        </a:p>
      </dgm:t>
    </dgm:pt>
    <dgm:pt modelId="{9C13E37A-FBAB-4DE3-ABE8-6193AA06F214}" type="parTrans" cxnId="{8F87CACC-7D66-4A9C-BB19-88EACC93AEB2}">
      <dgm:prSet/>
      <dgm:spPr/>
      <dgm:t>
        <a:bodyPr/>
        <a:lstStyle/>
        <a:p>
          <a:endParaRPr lang="en-US"/>
        </a:p>
      </dgm:t>
    </dgm:pt>
    <dgm:pt modelId="{5FE7DEAE-771E-471C-AA74-CBA75D634D41}" type="sibTrans" cxnId="{8F87CACC-7D66-4A9C-BB19-88EACC93AEB2}">
      <dgm:prSet/>
      <dgm:spPr/>
      <dgm:t>
        <a:bodyPr/>
        <a:lstStyle/>
        <a:p>
          <a:pPr>
            <a:lnSpc>
              <a:spcPct val="100000"/>
            </a:lnSpc>
          </a:pPr>
          <a:endParaRPr lang="en-US"/>
        </a:p>
      </dgm:t>
    </dgm:pt>
    <dgm:pt modelId="{9296591E-E8FA-4A01-AE8B-CF703909E242}">
      <dgm:prSet/>
      <dgm:spPr/>
      <dgm:t>
        <a:bodyPr/>
        <a:lstStyle/>
        <a:p>
          <a:pPr>
            <a:lnSpc>
              <a:spcPct val="100000"/>
            </a:lnSpc>
          </a:pPr>
          <a:r>
            <a:rPr lang="en-US" spc="-15">
              <a:solidFill>
                <a:srgbClr val="002060"/>
              </a:solidFill>
              <a:latin typeface="Calibri" panose="020F0502020204030204" pitchFamily="34" charset="0"/>
              <a:ea typeface="Times New Roman" panose="02020603050405020304" pitchFamily="18" charset="0"/>
            </a:rPr>
            <a:t>Utilization Review, URAC Accredited </a:t>
          </a:r>
          <a:endParaRPr lang="en-US">
            <a:solidFill>
              <a:srgbClr val="002060"/>
            </a:solidFill>
            <a:latin typeface="Calibri" panose="020F0502020204030204" pitchFamily="34" charset="0"/>
            <a:ea typeface="Times New Roman" panose="02020603050405020304" pitchFamily="18" charset="0"/>
          </a:endParaRPr>
        </a:p>
      </dgm:t>
    </dgm:pt>
    <dgm:pt modelId="{1B55492E-4B05-4E20-93B0-25C4A0362AED}" type="parTrans" cxnId="{9C2C362F-FE9F-4D4E-81DC-766F99A804CF}">
      <dgm:prSet/>
      <dgm:spPr/>
      <dgm:t>
        <a:bodyPr/>
        <a:lstStyle/>
        <a:p>
          <a:endParaRPr lang="en-US"/>
        </a:p>
      </dgm:t>
    </dgm:pt>
    <dgm:pt modelId="{E18DC2F9-FABE-480B-A112-BB6B22B4C728}" type="sibTrans" cxnId="{9C2C362F-FE9F-4D4E-81DC-766F99A804CF}">
      <dgm:prSet/>
      <dgm:spPr/>
      <dgm:t>
        <a:bodyPr/>
        <a:lstStyle/>
        <a:p>
          <a:pPr>
            <a:lnSpc>
              <a:spcPct val="100000"/>
            </a:lnSpc>
          </a:pPr>
          <a:endParaRPr lang="en-US"/>
        </a:p>
      </dgm:t>
    </dgm:pt>
    <dgm:pt modelId="{73BC8708-4707-4E89-902B-DC0CE85626C4}">
      <dgm:prSet/>
      <dgm:spPr/>
      <dgm:t>
        <a:bodyPr/>
        <a:lstStyle/>
        <a:p>
          <a:pPr>
            <a:lnSpc>
              <a:spcPct val="100000"/>
            </a:lnSpc>
          </a:pPr>
          <a:r>
            <a:rPr lang="en-US" spc="-15">
              <a:solidFill>
                <a:srgbClr val="002060"/>
              </a:solidFill>
              <a:latin typeface="Calibri" panose="020F0502020204030204" pitchFamily="34" charset="0"/>
              <a:ea typeface="Times New Roman" panose="02020603050405020304" pitchFamily="18" charset="0"/>
            </a:rPr>
            <a:t>Bill Review, Cost Containment Services </a:t>
          </a:r>
        </a:p>
      </dgm:t>
    </dgm:pt>
    <dgm:pt modelId="{68E31C2F-1935-4758-A9C9-47EE39E49866}" type="parTrans" cxnId="{D246CA95-3ADF-402F-87CD-F376D0BDEE86}">
      <dgm:prSet/>
      <dgm:spPr/>
      <dgm:t>
        <a:bodyPr/>
        <a:lstStyle/>
        <a:p>
          <a:endParaRPr lang="en-US"/>
        </a:p>
      </dgm:t>
    </dgm:pt>
    <dgm:pt modelId="{271561B1-895B-4413-A37F-EC45DF772DAB}" type="sibTrans" cxnId="{D246CA95-3ADF-402F-87CD-F376D0BDEE86}">
      <dgm:prSet/>
      <dgm:spPr/>
      <dgm:t>
        <a:bodyPr/>
        <a:lstStyle/>
        <a:p>
          <a:pPr>
            <a:lnSpc>
              <a:spcPct val="100000"/>
            </a:lnSpc>
          </a:pPr>
          <a:endParaRPr lang="en-US"/>
        </a:p>
      </dgm:t>
    </dgm:pt>
    <dgm:pt modelId="{95B95C0E-129B-4323-A170-4C2EE5214AA4}">
      <dgm:prSet/>
      <dgm:spPr/>
      <dgm:t>
        <a:bodyPr/>
        <a:lstStyle/>
        <a:p>
          <a:pPr>
            <a:lnSpc>
              <a:spcPct val="100000"/>
            </a:lnSpc>
          </a:pPr>
          <a:r>
            <a:rPr lang="en-US" spc="-15">
              <a:solidFill>
                <a:srgbClr val="002060"/>
              </a:solidFill>
              <a:latin typeface="Calibri" panose="020F0502020204030204" pitchFamily="34" charset="0"/>
              <a:ea typeface="Times New Roman" panose="02020603050405020304" pitchFamily="18" charset="0"/>
            </a:rPr>
            <a:t>Medical Directors and Physician Advisors</a:t>
          </a:r>
        </a:p>
      </dgm:t>
    </dgm:pt>
    <dgm:pt modelId="{C3F1EB31-A2F7-449B-BFAE-91EEB977F0B6}" type="parTrans" cxnId="{271A3915-9FC9-4D77-B5A3-9CE1280DD1B8}">
      <dgm:prSet/>
      <dgm:spPr/>
      <dgm:t>
        <a:bodyPr/>
        <a:lstStyle/>
        <a:p>
          <a:endParaRPr lang="en-US"/>
        </a:p>
      </dgm:t>
    </dgm:pt>
    <dgm:pt modelId="{B723C45E-D5FC-4F41-82F5-03A710A32974}" type="sibTrans" cxnId="{271A3915-9FC9-4D77-B5A3-9CE1280DD1B8}">
      <dgm:prSet/>
      <dgm:spPr/>
      <dgm:t>
        <a:bodyPr/>
        <a:lstStyle/>
        <a:p>
          <a:pPr>
            <a:lnSpc>
              <a:spcPct val="100000"/>
            </a:lnSpc>
          </a:pPr>
          <a:endParaRPr lang="en-US"/>
        </a:p>
      </dgm:t>
    </dgm:pt>
    <dgm:pt modelId="{AA1ADF79-9AF1-429E-B78F-FAD83B10D75B}">
      <dgm:prSet/>
      <dgm:spPr/>
      <dgm:t>
        <a:bodyPr/>
        <a:lstStyle/>
        <a:p>
          <a:pPr>
            <a:lnSpc>
              <a:spcPct val="100000"/>
            </a:lnSpc>
          </a:pPr>
          <a:r>
            <a:rPr lang="en-US" spc="-15">
              <a:solidFill>
                <a:srgbClr val="002060"/>
              </a:solidFill>
              <a:latin typeface="Calibri" panose="020F0502020204030204" pitchFamily="34" charset="0"/>
              <a:ea typeface="Times New Roman" panose="02020603050405020304" pitchFamily="18" charset="0"/>
            </a:rPr>
            <a:t>Field Case Management Services </a:t>
          </a:r>
        </a:p>
      </dgm:t>
    </dgm:pt>
    <dgm:pt modelId="{FD9CC3A6-8748-45BE-9A30-BDC9C0A10BE5}" type="parTrans" cxnId="{8D0246AD-87FE-4EB7-8654-16CFDC22F147}">
      <dgm:prSet/>
      <dgm:spPr/>
      <dgm:t>
        <a:bodyPr/>
        <a:lstStyle/>
        <a:p>
          <a:endParaRPr lang="en-US"/>
        </a:p>
      </dgm:t>
    </dgm:pt>
    <dgm:pt modelId="{FC27BD89-2D19-4412-BAC1-6F3464BEF055}" type="sibTrans" cxnId="{8D0246AD-87FE-4EB7-8654-16CFDC22F147}">
      <dgm:prSet/>
      <dgm:spPr/>
      <dgm:t>
        <a:bodyPr/>
        <a:lstStyle/>
        <a:p>
          <a:pPr>
            <a:lnSpc>
              <a:spcPct val="100000"/>
            </a:lnSpc>
          </a:pPr>
          <a:endParaRPr lang="en-US"/>
        </a:p>
      </dgm:t>
    </dgm:pt>
    <dgm:pt modelId="{F6D8B469-2B7B-402E-9D89-724152B64D58}">
      <dgm:prSet/>
      <dgm:spPr/>
      <dgm:t>
        <a:bodyPr/>
        <a:lstStyle/>
        <a:p>
          <a:pPr>
            <a:lnSpc>
              <a:spcPct val="100000"/>
            </a:lnSpc>
          </a:pPr>
          <a:r>
            <a:rPr lang="en-US" spc="-15">
              <a:solidFill>
                <a:srgbClr val="002060"/>
              </a:solidFill>
              <a:latin typeface="Calibri" panose="020F0502020204030204" pitchFamily="34" charset="0"/>
              <a:ea typeface="Times New Roman" panose="02020603050405020304" pitchFamily="18" charset="0"/>
            </a:rPr>
            <a:t>Return-to-Work and Vocational Services </a:t>
          </a:r>
          <a:endParaRPr lang="en-US">
            <a:solidFill>
              <a:srgbClr val="002060"/>
            </a:solidFill>
            <a:latin typeface="Calibri" panose="020F0502020204030204" pitchFamily="34" charset="0"/>
            <a:ea typeface="Times New Roman" panose="02020603050405020304" pitchFamily="18" charset="0"/>
          </a:endParaRPr>
        </a:p>
      </dgm:t>
    </dgm:pt>
    <dgm:pt modelId="{20B72A1C-D976-4843-8F6B-77445F0C356E}" type="parTrans" cxnId="{F4A60DC1-15D7-4DFF-A12A-82C4B1349286}">
      <dgm:prSet/>
      <dgm:spPr/>
      <dgm:t>
        <a:bodyPr/>
        <a:lstStyle/>
        <a:p>
          <a:endParaRPr lang="en-US"/>
        </a:p>
      </dgm:t>
    </dgm:pt>
    <dgm:pt modelId="{9673F2D3-7594-4916-83C3-F5601F6B29C6}" type="sibTrans" cxnId="{F4A60DC1-15D7-4DFF-A12A-82C4B1349286}">
      <dgm:prSet/>
      <dgm:spPr/>
      <dgm:t>
        <a:bodyPr/>
        <a:lstStyle/>
        <a:p>
          <a:endParaRPr lang="en-US"/>
        </a:p>
      </dgm:t>
    </dgm:pt>
    <dgm:pt modelId="{924D5ACA-BDCA-4E9D-ACDA-466FA0B993A6}" type="pres">
      <dgm:prSet presAssocID="{02FD6705-A1EA-4EC2-A3F6-8A1731AF7E0F}" presName="root" presStyleCnt="0">
        <dgm:presLayoutVars>
          <dgm:dir/>
          <dgm:resizeHandles val="exact"/>
        </dgm:presLayoutVars>
      </dgm:prSet>
      <dgm:spPr/>
    </dgm:pt>
    <dgm:pt modelId="{ED28EC5F-E4E0-41FC-B023-A1A14F525AB4}" type="pres">
      <dgm:prSet presAssocID="{02FD6705-A1EA-4EC2-A3F6-8A1731AF7E0F}" presName="container" presStyleCnt="0">
        <dgm:presLayoutVars>
          <dgm:dir/>
          <dgm:resizeHandles val="exact"/>
        </dgm:presLayoutVars>
      </dgm:prSet>
      <dgm:spPr/>
    </dgm:pt>
    <dgm:pt modelId="{1D3C82AE-F40A-4102-9506-0A7A78419841}" type="pres">
      <dgm:prSet presAssocID="{41D5795E-4BE7-447F-87AC-0AACC18E0EA9}" presName="compNode" presStyleCnt="0"/>
      <dgm:spPr/>
    </dgm:pt>
    <dgm:pt modelId="{30147E8E-7356-42AC-AE94-4185C33AD173}" type="pres">
      <dgm:prSet presAssocID="{41D5795E-4BE7-447F-87AC-0AACC18E0EA9}" presName="iconBgRect" presStyleLbl="bgShp" presStyleIdx="0" presStyleCnt="6"/>
      <dgm:spPr>
        <a:noFill/>
      </dgm:spPr>
    </dgm:pt>
    <dgm:pt modelId="{CCF0D336-9F7C-4BC6-989E-E6FA2B5B3896}" type="pres">
      <dgm:prSet presAssocID="{41D5795E-4BE7-447F-87AC-0AACC18E0EA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234E8EE4-6463-49E5-A112-ED11EF7B9C4D}" type="pres">
      <dgm:prSet presAssocID="{41D5795E-4BE7-447F-87AC-0AACC18E0EA9}" presName="spaceRect" presStyleCnt="0"/>
      <dgm:spPr/>
    </dgm:pt>
    <dgm:pt modelId="{03FC10C6-BD26-413F-8C7C-6D6990B55505}" type="pres">
      <dgm:prSet presAssocID="{41D5795E-4BE7-447F-87AC-0AACC18E0EA9}" presName="textRect" presStyleLbl="revTx" presStyleIdx="0" presStyleCnt="6">
        <dgm:presLayoutVars>
          <dgm:chMax val="1"/>
          <dgm:chPref val="1"/>
        </dgm:presLayoutVars>
      </dgm:prSet>
      <dgm:spPr/>
    </dgm:pt>
    <dgm:pt modelId="{34FBB5C8-BF6B-472F-91F2-E4D1F6203E2B}" type="pres">
      <dgm:prSet presAssocID="{5FE7DEAE-771E-471C-AA74-CBA75D634D41}" presName="sibTrans" presStyleLbl="sibTrans2D1" presStyleIdx="0" presStyleCnt="0"/>
      <dgm:spPr/>
    </dgm:pt>
    <dgm:pt modelId="{B9BB4C77-A73C-437B-B487-891C23CEE414}" type="pres">
      <dgm:prSet presAssocID="{9296591E-E8FA-4A01-AE8B-CF703909E242}" presName="compNode" presStyleCnt="0"/>
      <dgm:spPr/>
    </dgm:pt>
    <dgm:pt modelId="{76EDA99E-DB63-41FA-B6D0-D192FF016041}" type="pres">
      <dgm:prSet presAssocID="{9296591E-E8FA-4A01-AE8B-CF703909E242}" presName="iconBgRect" presStyleLbl="bgShp" presStyleIdx="1" presStyleCnt="6"/>
      <dgm:spPr>
        <a:noFill/>
      </dgm:spPr>
    </dgm:pt>
    <dgm:pt modelId="{BC377D0D-3C58-482A-BE57-6C2FCDDEF67D}" type="pres">
      <dgm:prSet presAssocID="{9296591E-E8FA-4A01-AE8B-CF703909E24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CEE4A74E-E352-4DF8-9DF3-4F2D080EA029}" type="pres">
      <dgm:prSet presAssocID="{9296591E-E8FA-4A01-AE8B-CF703909E242}" presName="spaceRect" presStyleCnt="0"/>
      <dgm:spPr/>
    </dgm:pt>
    <dgm:pt modelId="{FCE3F298-3C54-4981-8DE3-B95411F99B27}" type="pres">
      <dgm:prSet presAssocID="{9296591E-E8FA-4A01-AE8B-CF703909E242}" presName="textRect" presStyleLbl="revTx" presStyleIdx="1" presStyleCnt="6">
        <dgm:presLayoutVars>
          <dgm:chMax val="1"/>
          <dgm:chPref val="1"/>
        </dgm:presLayoutVars>
      </dgm:prSet>
      <dgm:spPr/>
    </dgm:pt>
    <dgm:pt modelId="{353BE863-8664-4185-9BFD-EC422FA362D4}" type="pres">
      <dgm:prSet presAssocID="{E18DC2F9-FABE-480B-A112-BB6B22B4C728}" presName="sibTrans" presStyleLbl="sibTrans2D1" presStyleIdx="0" presStyleCnt="0"/>
      <dgm:spPr/>
    </dgm:pt>
    <dgm:pt modelId="{43587698-DD23-48A0-B419-37B9029AF7F3}" type="pres">
      <dgm:prSet presAssocID="{73BC8708-4707-4E89-902B-DC0CE85626C4}" presName="compNode" presStyleCnt="0"/>
      <dgm:spPr/>
    </dgm:pt>
    <dgm:pt modelId="{6BC2AA1E-D42B-4286-8DCF-679FCE120B2D}" type="pres">
      <dgm:prSet presAssocID="{73BC8708-4707-4E89-902B-DC0CE85626C4}" presName="iconBgRect" presStyleLbl="bgShp" presStyleIdx="2" presStyleCnt="6"/>
      <dgm:spPr>
        <a:noFill/>
      </dgm:spPr>
    </dgm:pt>
    <dgm:pt modelId="{B6A83085-B167-4211-B2B4-71159C920B60}" type="pres">
      <dgm:prSet presAssocID="{73BC8708-4707-4E89-902B-DC0CE85626C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6B4A83F9-569D-4A36-8043-59A010A91AFE}" type="pres">
      <dgm:prSet presAssocID="{73BC8708-4707-4E89-902B-DC0CE85626C4}" presName="spaceRect" presStyleCnt="0"/>
      <dgm:spPr/>
    </dgm:pt>
    <dgm:pt modelId="{69985B1A-AF13-4F78-8819-98BB01BC8A8F}" type="pres">
      <dgm:prSet presAssocID="{73BC8708-4707-4E89-902B-DC0CE85626C4}" presName="textRect" presStyleLbl="revTx" presStyleIdx="2" presStyleCnt="6">
        <dgm:presLayoutVars>
          <dgm:chMax val="1"/>
          <dgm:chPref val="1"/>
        </dgm:presLayoutVars>
      </dgm:prSet>
      <dgm:spPr/>
    </dgm:pt>
    <dgm:pt modelId="{374A911E-0C72-4EB2-ACC1-FA32B67075B6}" type="pres">
      <dgm:prSet presAssocID="{271561B1-895B-4413-A37F-EC45DF772DAB}" presName="sibTrans" presStyleLbl="sibTrans2D1" presStyleIdx="0" presStyleCnt="0"/>
      <dgm:spPr/>
    </dgm:pt>
    <dgm:pt modelId="{76313B3A-7616-4664-9604-93ADECDE4005}" type="pres">
      <dgm:prSet presAssocID="{95B95C0E-129B-4323-A170-4C2EE5214AA4}" presName="compNode" presStyleCnt="0"/>
      <dgm:spPr/>
    </dgm:pt>
    <dgm:pt modelId="{1EBA4B7B-3C0A-4C7C-98CF-DBA19E62509B}" type="pres">
      <dgm:prSet presAssocID="{95B95C0E-129B-4323-A170-4C2EE5214AA4}" presName="iconBgRect" presStyleLbl="bgShp" presStyleIdx="3" presStyleCnt="6"/>
      <dgm:spPr>
        <a:noFill/>
      </dgm:spPr>
    </dgm:pt>
    <dgm:pt modelId="{633D271D-7D8F-4CCE-81CD-EFB693F9CB7D}" type="pres">
      <dgm:prSet presAssocID="{95B95C0E-129B-4323-A170-4C2EE5214AA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6691FB99-97C2-4BB4-B8B4-DC3CF62A0B4E}" type="pres">
      <dgm:prSet presAssocID="{95B95C0E-129B-4323-A170-4C2EE5214AA4}" presName="spaceRect" presStyleCnt="0"/>
      <dgm:spPr/>
    </dgm:pt>
    <dgm:pt modelId="{9FE5394A-4260-4179-954E-E2AF8FFAB1C1}" type="pres">
      <dgm:prSet presAssocID="{95B95C0E-129B-4323-A170-4C2EE5214AA4}" presName="textRect" presStyleLbl="revTx" presStyleIdx="3" presStyleCnt="6">
        <dgm:presLayoutVars>
          <dgm:chMax val="1"/>
          <dgm:chPref val="1"/>
        </dgm:presLayoutVars>
      </dgm:prSet>
      <dgm:spPr/>
    </dgm:pt>
    <dgm:pt modelId="{5C350436-AFD7-4AD9-83E4-E89B8F49B9A4}" type="pres">
      <dgm:prSet presAssocID="{B723C45E-D5FC-4F41-82F5-03A710A32974}" presName="sibTrans" presStyleLbl="sibTrans2D1" presStyleIdx="0" presStyleCnt="0"/>
      <dgm:spPr/>
    </dgm:pt>
    <dgm:pt modelId="{602D7445-FC22-43AD-94DE-BB01B147E872}" type="pres">
      <dgm:prSet presAssocID="{AA1ADF79-9AF1-429E-B78F-FAD83B10D75B}" presName="compNode" presStyleCnt="0"/>
      <dgm:spPr/>
    </dgm:pt>
    <dgm:pt modelId="{4EF74E1A-C2B8-42F0-AA47-561706C34960}" type="pres">
      <dgm:prSet presAssocID="{AA1ADF79-9AF1-429E-B78F-FAD83B10D75B}" presName="iconBgRect" presStyleLbl="bgShp" presStyleIdx="4" presStyleCnt="6"/>
      <dgm:spPr>
        <a:noFill/>
      </dgm:spPr>
    </dgm:pt>
    <dgm:pt modelId="{900E0474-CBCE-45B4-B584-A7C2497FD2B8}" type="pres">
      <dgm:prSet presAssocID="{AA1ADF79-9AF1-429E-B78F-FAD83B10D75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BB3D5E4F-4C74-4F17-B319-7ABFAEC69A12}" type="pres">
      <dgm:prSet presAssocID="{AA1ADF79-9AF1-429E-B78F-FAD83B10D75B}" presName="spaceRect" presStyleCnt="0"/>
      <dgm:spPr/>
    </dgm:pt>
    <dgm:pt modelId="{2EC20023-A124-4407-8CA2-5DC1483B8EF7}" type="pres">
      <dgm:prSet presAssocID="{AA1ADF79-9AF1-429E-B78F-FAD83B10D75B}" presName="textRect" presStyleLbl="revTx" presStyleIdx="4" presStyleCnt="6">
        <dgm:presLayoutVars>
          <dgm:chMax val="1"/>
          <dgm:chPref val="1"/>
        </dgm:presLayoutVars>
      </dgm:prSet>
      <dgm:spPr/>
    </dgm:pt>
    <dgm:pt modelId="{83D09972-7B56-4072-94B2-F0D281718A3C}" type="pres">
      <dgm:prSet presAssocID="{FC27BD89-2D19-4412-BAC1-6F3464BEF055}" presName="sibTrans" presStyleLbl="sibTrans2D1" presStyleIdx="0" presStyleCnt="0"/>
      <dgm:spPr/>
    </dgm:pt>
    <dgm:pt modelId="{49D9E02E-9AB6-4A3C-A566-2EDFCE4355BC}" type="pres">
      <dgm:prSet presAssocID="{F6D8B469-2B7B-402E-9D89-724152B64D58}" presName="compNode" presStyleCnt="0"/>
      <dgm:spPr/>
    </dgm:pt>
    <dgm:pt modelId="{76E0D4AC-3541-4891-9E23-9BB4984D1C58}" type="pres">
      <dgm:prSet presAssocID="{F6D8B469-2B7B-402E-9D89-724152B64D58}" presName="iconBgRect" presStyleLbl="bgShp" presStyleIdx="5" presStyleCnt="6"/>
      <dgm:spPr>
        <a:noFill/>
      </dgm:spPr>
    </dgm:pt>
    <dgm:pt modelId="{4A9C27B3-B4B8-4776-BC87-61710EC0DD4C}" type="pres">
      <dgm:prSet presAssocID="{F6D8B469-2B7B-402E-9D89-724152B64D5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elder"/>
        </a:ext>
      </dgm:extLst>
    </dgm:pt>
    <dgm:pt modelId="{63A1A809-F0C8-4CAB-9FC2-524A263B6E54}" type="pres">
      <dgm:prSet presAssocID="{F6D8B469-2B7B-402E-9D89-724152B64D58}" presName="spaceRect" presStyleCnt="0"/>
      <dgm:spPr/>
    </dgm:pt>
    <dgm:pt modelId="{1BF5B539-AB27-4145-84B8-AAB08A608B2B}" type="pres">
      <dgm:prSet presAssocID="{F6D8B469-2B7B-402E-9D89-724152B64D58}" presName="textRect" presStyleLbl="revTx" presStyleIdx="5" presStyleCnt="6">
        <dgm:presLayoutVars>
          <dgm:chMax val="1"/>
          <dgm:chPref val="1"/>
        </dgm:presLayoutVars>
      </dgm:prSet>
      <dgm:spPr/>
    </dgm:pt>
  </dgm:ptLst>
  <dgm:cxnLst>
    <dgm:cxn modelId="{BF16B800-33D8-40B2-B2FE-DEEC714967DF}" type="presOf" srcId="{41D5795E-4BE7-447F-87AC-0AACC18E0EA9}" destId="{03FC10C6-BD26-413F-8C7C-6D6990B55505}" srcOrd="0" destOrd="0" presId="urn:microsoft.com/office/officeart/2018/2/layout/IconCircleList"/>
    <dgm:cxn modelId="{4C688802-290E-4E8B-8DC7-CF753D110595}" type="presOf" srcId="{02FD6705-A1EA-4EC2-A3F6-8A1731AF7E0F}" destId="{924D5ACA-BDCA-4E9D-ACDA-466FA0B993A6}" srcOrd="0" destOrd="0" presId="urn:microsoft.com/office/officeart/2018/2/layout/IconCircleList"/>
    <dgm:cxn modelId="{271A3915-9FC9-4D77-B5A3-9CE1280DD1B8}" srcId="{02FD6705-A1EA-4EC2-A3F6-8A1731AF7E0F}" destId="{95B95C0E-129B-4323-A170-4C2EE5214AA4}" srcOrd="3" destOrd="0" parTransId="{C3F1EB31-A2F7-449B-BFAE-91EEB977F0B6}" sibTransId="{B723C45E-D5FC-4F41-82F5-03A710A32974}"/>
    <dgm:cxn modelId="{1E74B12D-9B28-4329-A202-1F144A8CDCAA}" type="presOf" srcId="{5FE7DEAE-771E-471C-AA74-CBA75D634D41}" destId="{34FBB5C8-BF6B-472F-91F2-E4D1F6203E2B}" srcOrd="0" destOrd="0" presId="urn:microsoft.com/office/officeart/2018/2/layout/IconCircleList"/>
    <dgm:cxn modelId="{094D7B2E-DF39-4F8F-9EC4-98341F0548C7}" type="presOf" srcId="{AA1ADF79-9AF1-429E-B78F-FAD83B10D75B}" destId="{2EC20023-A124-4407-8CA2-5DC1483B8EF7}" srcOrd="0" destOrd="0" presId="urn:microsoft.com/office/officeart/2018/2/layout/IconCircleList"/>
    <dgm:cxn modelId="{9C2C362F-FE9F-4D4E-81DC-766F99A804CF}" srcId="{02FD6705-A1EA-4EC2-A3F6-8A1731AF7E0F}" destId="{9296591E-E8FA-4A01-AE8B-CF703909E242}" srcOrd="1" destOrd="0" parTransId="{1B55492E-4B05-4E20-93B0-25C4A0362AED}" sibTransId="{E18DC2F9-FABE-480B-A112-BB6B22B4C728}"/>
    <dgm:cxn modelId="{4282D43D-D767-40F9-89EB-C710F1FFF985}" type="presOf" srcId="{E18DC2F9-FABE-480B-A112-BB6B22B4C728}" destId="{353BE863-8664-4185-9BFD-EC422FA362D4}" srcOrd="0" destOrd="0" presId="urn:microsoft.com/office/officeart/2018/2/layout/IconCircleList"/>
    <dgm:cxn modelId="{5C0ABA45-4D1C-4AB6-A4C9-9A04CFA13AC9}" type="presOf" srcId="{95B95C0E-129B-4323-A170-4C2EE5214AA4}" destId="{9FE5394A-4260-4179-954E-E2AF8FFAB1C1}" srcOrd="0" destOrd="0" presId="urn:microsoft.com/office/officeart/2018/2/layout/IconCircleList"/>
    <dgm:cxn modelId="{665F2679-B267-4863-B35B-13E8557263B4}" type="presOf" srcId="{B723C45E-D5FC-4F41-82F5-03A710A32974}" destId="{5C350436-AFD7-4AD9-83E4-E89B8F49B9A4}" srcOrd="0" destOrd="0" presId="urn:microsoft.com/office/officeart/2018/2/layout/IconCircleList"/>
    <dgm:cxn modelId="{94439B88-D230-4CAC-8F89-A53D8899DD8B}" type="presOf" srcId="{271561B1-895B-4413-A37F-EC45DF772DAB}" destId="{374A911E-0C72-4EB2-ACC1-FA32B67075B6}" srcOrd="0" destOrd="0" presId="urn:microsoft.com/office/officeart/2018/2/layout/IconCircleList"/>
    <dgm:cxn modelId="{8C53FA88-DD5D-425C-83DF-E8982B9098F0}" type="presOf" srcId="{9296591E-E8FA-4A01-AE8B-CF703909E242}" destId="{FCE3F298-3C54-4981-8DE3-B95411F99B27}" srcOrd="0" destOrd="0" presId="urn:microsoft.com/office/officeart/2018/2/layout/IconCircleList"/>
    <dgm:cxn modelId="{D246CA95-3ADF-402F-87CD-F376D0BDEE86}" srcId="{02FD6705-A1EA-4EC2-A3F6-8A1731AF7E0F}" destId="{73BC8708-4707-4E89-902B-DC0CE85626C4}" srcOrd="2" destOrd="0" parTransId="{68E31C2F-1935-4758-A9C9-47EE39E49866}" sibTransId="{271561B1-895B-4413-A37F-EC45DF772DAB}"/>
    <dgm:cxn modelId="{C7CE15A2-401D-4EF2-831F-552BA217B422}" type="presOf" srcId="{73BC8708-4707-4E89-902B-DC0CE85626C4}" destId="{69985B1A-AF13-4F78-8819-98BB01BC8A8F}" srcOrd="0" destOrd="0" presId="urn:microsoft.com/office/officeart/2018/2/layout/IconCircleList"/>
    <dgm:cxn modelId="{E625BEA2-5587-4241-A27F-1B4D514C05FA}" type="presOf" srcId="{FC27BD89-2D19-4412-BAC1-6F3464BEF055}" destId="{83D09972-7B56-4072-94B2-F0D281718A3C}" srcOrd="0" destOrd="0" presId="urn:microsoft.com/office/officeart/2018/2/layout/IconCircleList"/>
    <dgm:cxn modelId="{8D0246AD-87FE-4EB7-8654-16CFDC22F147}" srcId="{02FD6705-A1EA-4EC2-A3F6-8A1731AF7E0F}" destId="{AA1ADF79-9AF1-429E-B78F-FAD83B10D75B}" srcOrd="4" destOrd="0" parTransId="{FD9CC3A6-8748-45BE-9A30-BDC9C0A10BE5}" sibTransId="{FC27BD89-2D19-4412-BAC1-6F3464BEF055}"/>
    <dgm:cxn modelId="{F4A60DC1-15D7-4DFF-A12A-82C4B1349286}" srcId="{02FD6705-A1EA-4EC2-A3F6-8A1731AF7E0F}" destId="{F6D8B469-2B7B-402E-9D89-724152B64D58}" srcOrd="5" destOrd="0" parTransId="{20B72A1C-D976-4843-8F6B-77445F0C356E}" sibTransId="{9673F2D3-7594-4916-83C3-F5601F6B29C6}"/>
    <dgm:cxn modelId="{8F87CACC-7D66-4A9C-BB19-88EACC93AEB2}" srcId="{02FD6705-A1EA-4EC2-A3F6-8A1731AF7E0F}" destId="{41D5795E-4BE7-447F-87AC-0AACC18E0EA9}" srcOrd="0" destOrd="0" parTransId="{9C13E37A-FBAB-4DE3-ABE8-6193AA06F214}" sibTransId="{5FE7DEAE-771E-471C-AA74-CBA75D634D41}"/>
    <dgm:cxn modelId="{43E4ECEB-B4EE-4AE0-B0FC-1C5112242E9F}" type="presOf" srcId="{F6D8B469-2B7B-402E-9D89-724152B64D58}" destId="{1BF5B539-AB27-4145-84B8-AAB08A608B2B}" srcOrd="0" destOrd="0" presId="urn:microsoft.com/office/officeart/2018/2/layout/IconCircleList"/>
    <dgm:cxn modelId="{6135AEE9-FA9B-4C6E-A6D3-203B3F2698AE}" type="presParOf" srcId="{924D5ACA-BDCA-4E9D-ACDA-466FA0B993A6}" destId="{ED28EC5F-E4E0-41FC-B023-A1A14F525AB4}" srcOrd="0" destOrd="0" presId="urn:microsoft.com/office/officeart/2018/2/layout/IconCircleList"/>
    <dgm:cxn modelId="{FB4B6F5F-2050-4F5B-9EAA-84290230BD29}" type="presParOf" srcId="{ED28EC5F-E4E0-41FC-B023-A1A14F525AB4}" destId="{1D3C82AE-F40A-4102-9506-0A7A78419841}" srcOrd="0" destOrd="0" presId="urn:microsoft.com/office/officeart/2018/2/layout/IconCircleList"/>
    <dgm:cxn modelId="{C47007A7-4826-4137-98C1-7484CA74AD99}" type="presParOf" srcId="{1D3C82AE-F40A-4102-9506-0A7A78419841}" destId="{30147E8E-7356-42AC-AE94-4185C33AD173}" srcOrd="0" destOrd="0" presId="urn:microsoft.com/office/officeart/2018/2/layout/IconCircleList"/>
    <dgm:cxn modelId="{3239A103-11BB-44ED-89A7-7E79B6D09F12}" type="presParOf" srcId="{1D3C82AE-F40A-4102-9506-0A7A78419841}" destId="{CCF0D336-9F7C-4BC6-989E-E6FA2B5B3896}" srcOrd="1" destOrd="0" presId="urn:microsoft.com/office/officeart/2018/2/layout/IconCircleList"/>
    <dgm:cxn modelId="{224FEE67-3986-4EF5-8ACF-88767ED2DD23}" type="presParOf" srcId="{1D3C82AE-F40A-4102-9506-0A7A78419841}" destId="{234E8EE4-6463-49E5-A112-ED11EF7B9C4D}" srcOrd="2" destOrd="0" presId="urn:microsoft.com/office/officeart/2018/2/layout/IconCircleList"/>
    <dgm:cxn modelId="{42BE5D99-B778-43D9-9F38-FC1C90390235}" type="presParOf" srcId="{1D3C82AE-F40A-4102-9506-0A7A78419841}" destId="{03FC10C6-BD26-413F-8C7C-6D6990B55505}" srcOrd="3" destOrd="0" presId="urn:microsoft.com/office/officeart/2018/2/layout/IconCircleList"/>
    <dgm:cxn modelId="{41035E23-5DA1-4EBE-8D43-15335EBE656F}" type="presParOf" srcId="{ED28EC5F-E4E0-41FC-B023-A1A14F525AB4}" destId="{34FBB5C8-BF6B-472F-91F2-E4D1F6203E2B}" srcOrd="1" destOrd="0" presId="urn:microsoft.com/office/officeart/2018/2/layout/IconCircleList"/>
    <dgm:cxn modelId="{0F2A565D-48F3-48F8-ADBE-D4D5D7A08079}" type="presParOf" srcId="{ED28EC5F-E4E0-41FC-B023-A1A14F525AB4}" destId="{B9BB4C77-A73C-437B-B487-891C23CEE414}" srcOrd="2" destOrd="0" presId="urn:microsoft.com/office/officeart/2018/2/layout/IconCircleList"/>
    <dgm:cxn modelId="{EDDF5B0C-1CCA-48A0-BFE3-82BDC70A1B61}" type="presParOf" srcId="{B9BB4C77-A73C-437B-B487-891C23CEE414}" destId="{76EDA99E-DB63-41FA-B6D0-D192FF016041}" srcOrd="0" destOrd="0" presId="urn:microsoft.com/office/officeart/2018/2/layout/IconCircleList"/>
    <dgm:cxn modelId="{E3CEB5DC-7987-4089-AD1B-A6AC91095389}" type="presParOf" srcId="{B9BB4C77-A73C-437B-B487-891C23CEE414}" destId="{BC377D0D-3C58-482A-BE57-6C2FCDDEF67D}" srcOrd="1" destOrd="0" presId="urn:microsoft.com/office/officeart/2018/2/layout/IconCircleList"/>
    <dgm:cxn modelId="{79600E81-DBEE-47B8-87B3-1C450973399F}" type="presParOf" srcId="{B9BB4C77-A73C-437B-B487-891C23CEE414}" destId="{CEE4A74E-E352-4DF8-9DF3-4F2D080EA029}" srcOrd="2" destOrd="0" presId="urn:microsoft.com/office/officeart/2018/2/layout/IconCircleList"/>
    <dgm:cxn modelId="{7C77A6B7-9599-4B60-86DE-3E0198F8C380}" type="presParOf" srcId="{B9BB4C77-A73C-437B-B487-891C23CEE414}" destId="{FCE3F298-3C54-4981-8DE3-B95411F99B27}" srcOrd="3" destOrd="0" presId="urn:microsoft.com/office/officeart/2018/2/layout/IconCircleList"/>
    <dgm:cxn modelId="{C8C3E699-06D1-4E3B-9149-9D7AF9BA0936}" type="presParOf" srcId="{ED28EC5F-E4E0-41FC-B023-A1A14F525AB4}" destId="{353BE863-8664-4185-9BFD-EC422FA362D4}" srcOrd="3" destOrd="0" presId="urn:microsoft.com/office/officeart/2018/2/layout/IconCircleList"/>
    <dgm:cxn modelId="{89368C26-725B-4E26-952A-C44DBED3E2F4}" type="presParOf" srcId="{ED28EC5F-E4E0-41FC-B023-A1A14F525AB4}" destId="{43587698-DD23-48A0-B419-37B9029AF7F3}" srcOrd="4" destOrd="0" presId="urn:microsoft.com/office/officeart/2018/2/layout/IconCircleList"/>
    <dgm:cxn modelId="{80CF9190-0C7A-4BB7-936D-92D13B402F5C}" type="presParOf" srcId="{43587698-DD23-48A0-B419-37B9029AF7F3}" destId="{6BC2AA1E-D42B-4286-8DCF-679FCE120B2D}" srcOrd="0" destOrd="0" presId="urn:microsoft.com/office/officeart/2018/2/layout/IconCircleList"/>
    <dgm:cxn modelId="{6541960B-C076-40E0-A638-FC2B2CDD0684}" type="presParOf" srcId="{43587698-DD23-48A0-B419-37B9029AF7F3}" destId="{B6A83085-B167-4211-B2B4-71159C920B60}" srcOrd="1" destOrd="0" presId="urn:microsoft.com/office/officeart/2018/2/layout/IconCircleList"/>
    <dgm:cxn modelId="{CE5B5CF7-5706-4227-AB3E-F2E73DFBBB83}" type="presParOf" srcId="{43587698-DD23-48A0-B419-37B9029AF7F3}" destId="{6B4A83F9-569D-4A36-8043-59A010A91AFE}" srcOrd="2" destOrd="0" presId="urn:microsoft.com/office/officeart/2018/2/layout/IconCircleList"/>
    <dgm:cxn modelId="{0959171F-88E7-43E2-8D9A-6AA107FD4370}" type="presParOf" srcId="{43587698-DD23-48A0-B419-37B9029AF7F3}" destId="{69985B1A-AF13-4F78-8819-98BB01BC8A8F}" srcOrd="3" destOrd="0" presId="urn:microsoft.com/office/officeart/2018/2/layout/IconCircleList"/>
    <dgm:cxn modelId="{4149F63B-2D5A-4DB6-AC0B-26F5D26634FC}" type="presParOf" srcId="{ED28EC5F-E4E0-41FC-B023-A1A14F525AB4}" destId="{374A911E-0C72-4EB2-ACC1-FA32B67075B6}" srcOrd="5" destOrd="0" presId="urn:microsoft.com/office/officeart/2018/2/layout/IconCircleList"/>
    <dgm:cxn modelId="{13668CFC-FC39-45CA-9F63-A1056FF7E9C2}" type="presParOf" srcId="{ED28EC5F-E4E0-41FC-B023-A1A14F525AB4}" destId="{76313B3A-7616-4664-9604-93ADECDE4005}" srcOrd="6" destOrd="0" presId="urn:microsoft.com/office/officeart/2018/2/layout/IconCircleList"/>
    <dgm:cxn modelId="{44E1BACF-BD3E-4D93-8BB7-46BD4A1C724A}" type="presParOf" srcId="{76313B3A-7616-4664-9604-93ADECDE4005}" destId="{1EBA4B7B-3C0A-4C7C-98CF-DBA19E62509B}" srcOrd="0" destOrd="0" presId="urn:microsoft.com/office/officeart/2018/2/layout/IconCircleList"/>
    <dgm:cxn modelId="{208016D2-E576-4126-B648-3424C69DB090}" type="presParOf" srcId="{76313B3A-7616-4664-9604-93ADECDE4005}" destId="{633D271D-7D8F-4CCE-81CD-EFB693F9CB7D}" srcOrd="1" destOrd="0" presId="urn:microsoft.com/office/officeart/2018/2/layout/IconCircleList"/>
    <dgm:cxn modelId="{79164757-A18B-47A9-B06A-1AB95E95CEFF}" type="presParOf" srcId="{76313B3A-7616-4664-9604-93ADECDE4005}" destId="{6691FB99-97C2-4BB4-B8B4-DC3CF62A0B4E}" srcOrd="2" destOrd="0" presId="urn:microsoft.com/office/officeart/2018/2/layout/IconCircleList"/>
    <dgm:cxn modelId="{9F59E9A3-8BF7-42EF-906F-B6AFFE0DA600}" type="presParOf" srcId="{76313B3A-7616-4664-9604-93ADECDE4005}" destId="{9FE5394A-4260-4179-954E-E2AF8FFAB1C1}" srcOrd="3" destOrd="0" presId="urn:microsoft.com/office/officeart/2018/2/layout/IconCircleList"/>
    <dgm:cxn modelId="{EF2E59E9-3457-48BC-A13C-345834432F22}" type="presParOf" srcId="{ED28EC5F-E4E0-41FC-B023-A1A14F525AB4}" destId="{5C350436-AFD7-4AD9-83E4-E89B8F49B9A4}" srcOrd="7" destOrd="0" presId="urn:microsoft.com/office/officeart/2018/2/layout/IconCircleList"/>
    <dgm:cxn modelId="{2A627E36-8A89-4487-B28E-C17EF14DF805}" type="presParOf" srcId="{ED28EC5F-E4E0-41FC-B023-A1A14F525AB4}" destId="{602D7445-FC22-43AD-94DE-BB01B147E872}" srcOrd="8" destOrd="0" presId="urn:microsoft.com/office/officeart/2018/2/layout/IconCircleList"/>
    <dgm:cxn modelId="{80EDC677-3FAC-42A6-B628-580AAE79DCD3}" type="presParOf" srcId="{602D7445-FC22-43AD-94DE-BB01B147E872}" destId="{4EF74E1A-C2B8-42F0-AA47-561706C34960}" srcOrd="0" destOrd="0" presId="urn:microsoft.com/office/officeart/2018/2/layout/IconCircleList"/>
    <dgm:cxn modelId="{6461C852-D644-4944-916C-AA1A280D1C41}" type="presParOf" srcId="{602D7445-FC22-43AD-94DE-BB01B147E872}" destId="{900E0474-CBCE-45B4-B584-A7C2497FD2B8}" srcOrd="1" destOrd="0" presId="urn:microsoft.com/office/officeart/2018/2/layout/IconCircleList"/>
    <dgm:cxn modelId="{9A0105F6-8A3A-448F-8DDF-564DB92DFDA5}" type="presParOf" srcId="{602D7445-FC22-43AD-94DE-BB01B147E872}" destId="{BB3D5E4F-4C74-4F17-B319-7ABFAEC69A12}" srcOrd="2" destOrd="0" presId="urn:microsoft.com/office/officeart/2018/2/layout/IconCircleList"/>
    <dgm:cxn modelId="{99265355-0591-42C6-ABAC-FA59482984B3}" type="presParOf" srcId="{602D7445-FC22-43AD-94DE-BB01B147E872}" destId="{2EC20023-A124-4407-8CA2-5DC1483B8EF7}" srcOrd="3" destOrd="0" presId="urn:microsoft.com/office/officeart/2018/2/layout/IconCircleList"/>
    <dgm:cxn modelId="{57749E8D-33F0-4D78-B5E5-95E5F0064CCC}" type="presParOf" srcId="{ED28EC5F-E4E0-41FC-B023-A1A14F525AB4}" destId="{83D09972-7B56-4072-94B2-F0D281718A3C}" srcOrd="9" destOrd="0" presId="urn:microsoft.com/office/officeart/2018/2/layout/IconCircleList"/>
    <dgm:cxn modelId="{2942F727-EC66-4AFC-807B-32A6AB6E16DA}" type="presParOf" srcId="{ED28EC5F-E4E0-41FC-B023-A1A14F525AB4}" destId="{49D9E02E-9AB6-4A3C-A566-2EDFCE4355BC}" srcOrd="10" destOrd="0" presId="urn:microsoft.com/office/officeart/2018/2/layout/IconCircleList"/>
    <dgm:cxn modelId="{894F6E9D-83E9-48BF-9D07-407DA70E87E3}" type="presParOf" srcId="{49D9E02E-9AB6-4A3C-A566-2EDFCE4355BC}" destId="{76E0D4AC-3541-4891-9E23-9BB4984D1C58}" srcOrd="0" destOrd="0" presId="urn:microsoft.com/office/officeart/2018/2/layout/IconCircleList"/>
    <dgm:cxn modelId="{A4280D88-0AC2-45A9-AC08-1CAF0E1CE3FF}" type="presParOf" srcId="{49D9E02E-9AB6-4A3C-A566-2EDFCE4355BC}" destId="{4A9C27B3-B4B8-4776-BC87-61710EC0DD4C}" srcOrd="1" destOrd="0" presId="urn:microsoft.com/office/officeart/2018/2/layout/IconCircleList"/>
    <dgm:cxn modelId="{C74630C0-54EE-4D63-BCF2-B452A0BD2ED3}" type="presParOf" srcId="{49D9E02E-9AB6-4A3C-A566-2EDFCE4355BC}" destId="{63A1A809-F0C8-4CAB-9FC2-524A263B6E54}" srcOrd="2" destOrd="0" presId="urn:microsoft.com/office/officeart/2018/2/layout/IconCircleList"/>
    <dgm:cxn modelId="{06E70FC2-3685-43BC-B762-39D91C6BD2A2}" type="presParOf" srcId="{49D9E02E-9AB6-4A3C-A566-2EDFCE4355BC}" destId="{1BF5B539-AB27-4145-84B8-AAB08A608B2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8E3A7-8AF1-40D4-A780-2C31E6237EA6}">
      <dsp:nvSpPr>
        <dsp:cNvPr id="0" name=""/>
        <dsp:cNvSpPr/>
      </dsp:nvSpPr>
      <dsp:spPr>
        <a:xfrm rot="16200000">
          <a:off x="-928631" y="929620"/>
          <a:ext cx="4429096" cy="2569855"/>
        </a:xfrm>
        <a:prstGeom prst="flowChartManualOperation">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1" kern="1200" cap="all" spc="200" baseline="0" dirty="0">
              <a:solidFill>
                <a:srgbClr val="F5F9F9"/>
              </a:solidFill>
              <a:latin typeface="+mn-lt"/>
              <a:ea typeface="+mj-ea"/>
              <a:cs typeface="+mj-cs"/>
            </a:rPr>
            <a:t>Effective </a:t>
          </a:r>
        </a:p>
        <a:p>
          <a:pPr marL="0" lvl="0" indent="0" algn="l" defTabSz="800100">
            <a:lnSpc>
              <a:spcPct val="90000"/>
            </a:lnSpc>
            <a:spcBef>
              <a:spcPct val="0"/>
            </a:spcBef>
            <a:spcAft>
              <a:spcPct val="35000"/>
            </a:spcAft>
            <a:buFont typeface="Arial" panose="020B0604020202020204" pitchFamily="34" charset="0"/>
            <a:buNone/>
          </a:pPr>
          <a:r>
            <a:rPr lang="en-US" sz="1800" b="1" kern="1200" cap="all" spc="200" baseline="0" dirty="0">
              <a:solidFill>
                <a:srgbClr val="F5F9F9"/>
              </a:solidFill>
              <a:latin typeface="+mn-lt"/>
              <a:ea typeface="+mj-ea"/>
              <a:cs typeface="+mj-cs"/>
            </a:rPr>
            <a:t>May 25, 2023</a:t>
          </a:r>
        </a:p>
        <a:p>
          <a:pPr marL="0" lvl="0" indent="0" algn="l" defTabSz="800100">
            <a:lnSpc>
              <a:spcPct val="90000"/>
            </a:lnSpc>
            <a:spcBef>
              <a:spcPct val="0"/>
            </a:spcBef>
            <a:spcAft>
              <a:spcPct val="35000"/>
            </a:spcAft>
            <a:buFont typeface="Arial" panose="020B0604020202020204" pitchFamily="34" charset="0"/>
            <a:buNone/>
          </a:pPr>
          <a:endParaRPr lang="en-US" sz="1000" kern="1200" cap="all" spc="200" baseline="0" dirty="0">
            <a:solidFill>
              <a:srgbClr val="F5F9F9"/>
            </a:solidFill>
            <a:latin typeface="+mn-lt"/>
            <a:ea typeface="+mj-ea"/>
            <a:cs typeface="+mj-cs"/>
          </a:endParaRPr>
        </a:p>
        <a:p>
          <a:pPr marL="114300" lvl="1" indent="-114300" algn="l" defTabSz="622300">
            <a:lnSpc>
              <a:spcPct val="90000"/>
            </a:lnSpc>
            <a:spcBef>
              <a:spcPct val="0"/>
            </a:spcBef>
            <a:spcAft>
              <a:spcPct val="15000"/>
            </a:spcAft>
            <a:buNone/>
          </a:pPr>
          <a:r>
            <a:rPr lang="en-US" sz="1400" b="0" kern="1200" dirty="0">
              <a:solidFill>
                <a:srgbClr val="F5F9F9"/>
              </a:solidFill>
              <a:effectLst/>
              <a:latin typeface="+mn-lt"/>
              <a:ea typeface="Calibri" panose="020F0502020204030204" pitchFamily="34" charset="0"/>
            </a:rPr>
            <a:t>Revised 2020 version of the Hospital Reimbursement Manual</a:t>
          </a:r>
        </a:p>
      </dsp:txBody>
      <dsp:txXfrm rot="5400000">
        <a:off x="989" y="885819"/>
        <a:ext cx="2569855" cy="2657458"/>
      </dsp:txXfrm>
    </dsp:sp>
    <dsp:sp modelId="{8CAC67F6-D183-46A0-8D88-1645F1452003}">
      <dsp:nvSpPr>
        <dsp:cNvPr id="0" name=""/>
        <dsp:cNvSpPr/>
      </dsp:nvSpPr>
      <dsp:spPr>
        <a:xfrm rot="16200000">
          <a:off x="1833963" y="929620"/>
          <a:ext cx="4429096" cy="2569855"/>
        </a:xfrm>
        <a:prstGeom prst="flowChartManualOperation">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cap="all" spc="200" baseline="0" dirty="0">
              <a:solidFill>
                <a:srgbClr val="F5F9F9"/>
              </a:solidFill>
              <a:latin typeface="+mn-lt"/>
              <a:ea typeface="+mn-ea"/>
              <a:cs typeface="+mn-cs"/>
            </a:rPr>
            <a:t>Termination of reimbursement at Stop Loss </a:t>
          </a:r>
        </a:p>
      </dsp:txBody>
      <dsp:txXfrm rot="5400000">
        <a:off x="2763583" y="885819"/>
        <a:ext cx="2569855" cy="2657458"/>
      </dsp:txXfrm>
    </dsp:sp>
    <dsp:sp modelId="{6319CAB7-4B62-4BF9-A73C-382A83CF0BB2}">
      <dsp:nvSpPr>
        <dsp:cNvPr id="0" name=""/>
        <dsp:cNvSpPr/>
      </dsp:nvSpPr>
      <dsp:spPr>
        <a:xfrm rot="16200000">
          <a:off x="4596558" y="929620"/>
          <a:ext cx="4429096" cy="2569855"/>
        </a:xfrm>
        <a:prstGeom prst="flowChartManualOperation">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kern="1200" cap="all" spc="200" baseline="0" dirty="0">
              <a:solidFill>
                <a:srgbClr val="F5F9F9"/>
              </a:solidFill>
              <a:latin typeface="+mn-lt"/>
              <a:ea typeface="+mn-ea"/>
              <a:cs typeface="+mn-cs"/>
            </a:rPr>
            <a:t>References a 3-tier per diem methodology for inpatient stays  </a:t>
          </a:r>
        </a:p>
        <a:p>
          <a:pPr marL="114300" lvl="1" indent="-114300" algn="l" defTabSz="533400">
            <a:lnSpc>
              <a:spcPct val="90000"/>
            </a:lnSpc>
            <a:spcBef>
              <a:spcPct val="0"/>
            </a:spcBef>
            <a:spcAft>
              <a:spcPct val="15000"/>
            </a:spcAft>
            <a:buNone/>
          </a:pPr>
          <a:endParaRPr lang="en-US" sz="1200" kern="1200" dirty="0">
            <a:solidFill>
              <a:srgbClr val="F5F9F9"/>
            </a:solidFill>
            <a:latin typeface="+mn-lt"/>
            <a:ea typeface="Calibri" panose="020F0502020204030204" pitchFamily="34" charset="0"/>
          </a:endParaRPr>
        </a:p>
        <a:p>
          <a:pPr marL="57150" lvl="1" indent="-57150" algn="l" defTabSz="488950">
            <a:lnSpc>
              <a:spcPct val="90000"/>
            </a:lnSpc>
            <a:spcBef>
              <a:spcPct val="0"/>
            </a:spcBef>
            <a:spcAft>
              <a:spcPct val="15000"/>
            </a:spcAft>
            <a:buNone/>
          </a:pPr>
          <a:r>
            <a:rPr lang="en-US" sz="1100" b="1" kern="1200" dirty="0">
              <a:solidFill>
                <a:srgbClr val="F5F9F9"/>
              </a:solidFill>
              <a:latin typeface="+mn-lt"/>
              <a:ea typeface="Calibri" panose="020F0502020204030204" pitchFamily="34" charset="0"/>
            </a:rPr>
            <a:t>Tier 1: Non-Surgical Stays</a:t>
          </a:r>
        </a:p>
        <a:p>
          <a:pPr marL="114300" lvl="2" indent="-57150" algn="l" defTabSz="488950">
            <a:lnSpc>
              <a:spcPct val="90000"/>
            </a:lnSpc>
            <a:spcBef>
              <a:spcPct val="0"/>
            </a:spcBef>
            <a:spcAft>
              <a:spcPct val="15000"/>
            </a:spcAft>
            <a:buChar char="•"/>
          </a:pPr>
          <a:r>
            <a:rPr lang="en-US" sz="1100" kern="1200" dirty="0">
              <a:solidFill>
                <a:srgbClr val="F5F9F9"/>
              </a:solidFill>
              <a:latin typeface="+mn-lt"/>
              <a:ea typeface="Calibri" panose="020F0502020204030204" pitchFamily="34" charset="0"/>
            </a:rPr>
            <a:t> Reimbursing  $7K </a:t>
          </a:r>
          <a:r>
            <a:rPr lang="en-US" sz="1100" i="1" kern="1200" dirty="0">
              <a:solidFill>
                <a:srgbClr val="F5F9F9"/>
              </a:solidFill>
              <a:latin typeface="+mn-lt"/>
              <a:ea typeface="Calibri" panose="020F0502020204030204" pitchFamily="34" charset="0"/>
            </a:rPr>
            <a:t>Daily Per Diem Rate</a:t>
          </a:r>
        </a:p>
        <a:p>
          <a:pPr marL="114300" lvl="2" indent="-57150" algn="l" defTabSz="488950">
            <a:lnSpc>
              <a:spcPct val="90000"/>
            </a:lnSpc>
            <a:spcBef>
              <a:spcPct val="0"/>
            </a:spcBef>
            <a:spcAft>
              <a:spcPct val="15000"/>
            </a:spcAft>
            <a:buChar char="•"/>
          </a:pPr>
          <a:endParaRPr lang="en-US" sz="1100" i="1" kern="1200" dirty="0">
            <a:solidFill>
              <a:srgbClr val="F5F9F9"/>
            </a:solidFill>
            <a:latin typeface="+mn-lt"/>
            <a:ea typeface="Calibri" panose="020F0502020204030204" pitchFamily="34" charset="0"/>
          </a:endParaRPr>
        </a:p>
        <a:p>
          <a:pPr marL="114300" lvl="2" indent="-57150" algn="l" defTabSz="488950">
            <a:lnSpc>
              <a:spcPct val="90000"/>
            </a:lnSpc>
            <a:spcBef>
              <a:spcPct val="0"/>
            </a:spcBef>
            <a:spcAft>
              <a:spcPct val="15000"/>
            </a:spcAft>
            <a:buNone/>
          </a:pPr>
          <a:r>
            <a:rPr lang="en-US" sz="1100" b="1" kern="1200" dirty="0">
              <a:solidFill>
                <a:srgbClr val="F5F9F9"/>
              </a:solidFill>
              <a:effectLst/>
              <a:latin typeface="+mn-lt"/>
              <a:ea typeface="Calibri" panose="020F0502020204030204" pitchFamily="34" charset="0"/>
            </a:rPr>
            <a:t>Tier 2: Surgical Stay </a:t>
          </a:r>
          <a:r>
            <a:rPr lang="en-US" sz="1100" kern="1200" dirty="0">
              <a:solidFill>
                <a:srgbClr val="F5F9F9"/>
              </a:solidFill>
              <a:effectLst/>
              <a:latin typeface="+mn-lt"/>
              <a:ea typeface="Calibri" panose="020F0502020204030204" pitchFamily="34" charset="0"/>
            </a:rPr>
            <a:t>(Operating Room and Anesthesia Services) </a:t>
          </a:r>
          <a:endParaRPr lang="en-US" sz="1100" i="1" kern="1200" dirty="0">
            <a:solidFill>
              <a:srgbClr val="F5F9F9"/>
            </a:solidFill>
            <a:latin typeface="+mn-lt"/>
            <a:ea typeface="Calibri" panose="020F0502020204030204" pitchFamily="34" charset="0"/>
          </a:endParaRPr>
        </a:p>
        <a:p>
          <a:pPr marL="57150" lvl="1" indent="-57150" algn="l" defTabSz="488950">
            <a:lnSpc>
              <a:spcPct val="90000"/>
            </a:lnSpc>
            <a:spcBef>
              <a:spcPct val="0"/>
            </a:spcBef>
            <a:spcAft>
              <a:spcPct val="15000"/>
            </a:spcAft>
            <a:buChar char="•"/>
          </a:pPr>
          <a:r>
            <a:rPr lang="en-US" sz="1100" kern="1200" dirty="0">
              <a:solidFill>
                <a:srgbClr val="F5F9F9"/>
              </a:solidFill>
              <a:latin typeface="+mn-lt"/>
              <a:ea typeface="Calibri" panose="020F0502020204030204" pitchFamily="34" charset="0"/>
            </a:rPr>
            <a:t> Reimbursing $11K </a:t>
          </a:r>
          <a:r>
            <a:rPr lang="en-US" sz="1100" i="1" kern="1200" dirty="0">
              <a:solidFill>
                <a:srgbClr val="F5F9F9"/>
              </a:solidFill>
              <a:latin typeface="+mn-lt"/>
              <a:ea typeface="Calibri" panose="020F0502020204030204" pitchFamily="34" charset="0"/>
            </a:rPr>
            <a:t>Daily Per Diem Rate </a:t>
          </a:r>
        </a:p>
        <a:p>
          <a:pPr marL="57150" lvl="1" indent="-57150" algn="l" defTabSz="488950">
            <a:lnSpc>
              <a:spcPct val="90000"/>
            </a:lnSpc>
            <a:spcBef>
              <a:spcPct val="0"/>
            </a:spcBef>
            <a:spcAft>
              <a:spcPct val="15000"/>
            </a:spcAft>
            <a:buChar char="•"/>
          </a:pPr>
          <a:endParaRPr lang="en-US" sz="1100" i="1" kern="1200" dirty="0">
            <a:solidFill>
              <a:srgbClr val="F5F9F9"/>
            </a:solidFill>
            <a:effectLst/>
            <a:latin typeface="+mn-lt"/>
            <a:ea typeface="Calibri" panose="020F0502020204030204" pitchFamily="34" charset="0"/>
          </a:endParaRPr>
        </a:p>
        <a:p>
          <a:pPr marL="57150" lvl="1" indent="-57150" algn="l" defTabSz="488950">
            <a:lnSpc>
              <a:spcPct val="90000"/>
            </a:lnSpc>
            <a:spcBef>
              <a:spcPct val="0"/>
            </a:spcBef>
            <a:spcAft>
              <a:spcPct val="15000"/>
            </a:spcAft>
            <a:buNone/>
          </a:pPr>
          <a:r>
            <a:rPr lang="en-US" sz="1100" b="1" kern="1200" dirty="0">
              <a:solidFill>
                <a:srgbClr val="F5F9F9"/>
              </a:solidFill>
              <a:latin typeface="+mn-lt"/>
              <a:ea typeface="Calibri" panose="020F0502020204030204" pitchFamily="34" charset="0"/>
            </a:rPr>
            <a:t>Tier 3: Intensive and Critical Care Services </a:t>
          </a:r>
          <a:endParaRPr lang="en-US" sz="1100" b="1" i="1" kern="1200" dirty="0">
            <a:solidFill>
              <a:srgbClr val="F5F9F9"/>
            </a:solidFill>
            <a:effectLst/>
            <a:latin typeface="+mn-lt"/>
            <a:ea typeface="Calibri" panose="020F0502020204030204" pitchFamily="34" charset="0"/>
          </a:endParaRPr>
        </a:p>
        <a:p>
          <a:pPr marL="114300" lvl="2" indent="-57150" algn="l" defTabSz="488950">
            <a:lnSpc>
              <a:spcPct val="90000"/>
            </a:lnSpc>
            <a:spcBef>
              <a:spcPct val="0"/>
            </a:spcBef>
            <a:spcAft>
              <a:spcPct val="15000"/>
            </a:spcAft>
            <a:buChar char="•"/>
          </a:pPr>
          <a:r>
            <a:rPr lang="en-US" sz="1100" kern="1200" dirty="0">
              <a:solidFill>
                <a:srgbClr val="F5F9F9"/>
              </a:solidFill>
              <a:effectLst/>
              <a:latin typeface="+mn-lt"/>
              <a:ea typeface="Calibri" panose="020F0502020204030204" pitchFamily="34" charset="0"/>
            </a:rPr>
            <a:t> Reimbursing </a:t>
          </a:r>
          <a:r>
            <a:rPr lang="en-US" sz="1100" kern="1200" dirty="0">
              <a:solidFill>
                <a:srgbClr val="F5F9F9"/>
              </a:solidFill>
              <a:latin typeface="+mn-lt"/>
              <a:ea typeface="Calibri" panose="020F0502020204030204" pitchFamily="34" charset="0"/>
            </a:rPr>
            <a:t>$13K </a:t>
          </a:r>
          <a:r>
            <a:rPr lang="en-US" sz="1100" i="1" kern="1200" dirty="0">
              <a:solidFill>
                <a:srgbClr val="F5F9F9"/>
              </a:solidFill>
              <a:latin typeface="+mn-lt"/>
              <a:ea typeface="Calibri" panose="020F0502020204030204" pitchFamily="34" charset="0"/>
            </a:rPr>
            <a:t>Daily Per             Diem Rate</a:t>
          </a:r>
          <a:r>
            <a:rPr lang="en-US" sz="1600" i="1" kern="1200" dirty="0">
              <a:solidFill>
                <a:srgbClr val="F5F9F9"/>
              </a:solidFill>
              <a:latin typeface="+mn-lt"/>
              <a:ea typeface="Calibri" panose="020F0502020204030204" pitchFamily="34" charset="0"/>
            </a:rPr>
            <a:t> </a:t>
          </a:r>
        </a:p>
      </dsp:txBody>
      <dsp:txXfrm rot="5400000">
        <a:off x="5526178" y="885819"/>
        <a:ext cx="2569855" cy="2657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8E3A7-8AF1-40D4-A780-2C31E6237EA6}">
      <dsp:nvSpPr>
        <dsp:cNvPr id="0" name=""/>
        <dsp:cNvSpPr/>
      </dsp:nvSpPr>
      <dsp:spPr>
        <a:xfrm rot="16200000">
          <a:off x="-928631" y="929620"/>
          <a:ext cx="4429096" cy="2569855"/>
        </a:xfrm>
        <a:prstGeom prst="flowChartManualOperation">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cap="all" spc="200" baseline="0" dirty="0">
              <a:solidFill>
                <a:srgbClr val="F5F9F9"/>
              </a:solidFill>
              <a:latin typeface="+mn-lt"/>
              <a:ea typeface="+mj-ea"/>
              <a:cs typeface="+mj-cs"/>
            </a:rPr>
            <a:t>Effective </a:t>
          </a:r>
        </a:p>
        <a:p>
          <a:pPr marL="0" lvl="0" indent="0" algn="ctr" defTabSz="800100">
            <a:lnSpc>
              <a:spcPct val="90000"/>
            </a:lnSpc>
            <a:spcBef>
              <a:spcPct val="0"/>
            </a:spcBef>
            <a:spcAft>
              <a:spcPct val="35000"/>
            </a:spcAft>
            <a:buFont typeface="Arial" panose="020B0604020202020204" pitchFamily="34" charset="0"/>
            <a:buNone/>
          </a:pPr>
          <a:r>
            <a:rPr lang="en-US" sz="1800" b="1" kern="1200" cap="all" spc="200" baseline="0" dirty="0">
              <a:solidFill>
                <a:srgbClr val="F5F9F9"/>
              </a:solidFill>
              <a:latin typeface="+mn-lt"/>
              <a:ea typeface="+mj-ea"/>
              <a:cs typeface="+mj-cs"/>
            </a:rPr>
            <a:t>July 1, 2023</a:t>
          </a:r>
        </a:p>
        <a:p>
          <a:pPr marL="0" lvl="0" indent="0" algn="ctr" defTabSz="800100">
            <a:lnSpc>
              <a:spcPct val="90000"/>
            </a:lnSpc>
            <a:spcBef>
              <a:spcPct val="0"/>
            </a:spcBef>
            <a:spcAft>
              <a:spcPct val="35000"/>
            </a:spcAft>
            <a:buFont typeface="Arial" panose="020B0604020202020204" pitchFamily="34" charset="0"/>
            <a:buNone/>
          </a:pPr>
          <a:endParaRPr lang="en-US" sz="1000" kern="1200" cap="all" spc="200" baseline="0" dirty="0">
            <a:solidFill>
              <a:srgbClr val="F5F9F9"/>
            </a:solidFill>
            <a:latin typeface="+mn-lt"/>
            <a:ea typeface="+mj-ea"/>
            <a:cs typeface="+mj-cs"/>
          </a:endParaRPr>
        </a:p>
      </dsp:txBody>
      <dsp:txXfrm rot="5400000">
        <a:off x="989" y="885819"/>
        <a:ext cx="2569855" cy="2657458"/>
      </dsp:txXfrm>
    </dsp:sp>
    <dsp:sp modelId="{8CAC67F6-D183-46A0-8D88-1645F1452003}">
      <dsp:nvSpPr>
        <dsp:cNvPr id="0" name=""/>
        <dsp:cNvSpPr/>
      </dsp:nvSpPr>
      <dsp:spPr>
        <a:xfrm rot="16200000">
          <a:off x="1833963" y="929620"/>
          <a:ext cx="4429096" cy="2569855"/>
        </a:xfrm>
        <a:prstGeom prst="flowChartManualOperation">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cap="all" spc="200" baseline="0" dirty="0">
              <a:solidFill>
                <a:srgbClr val="F5F9F9"/>
              </a:solidFill>
              <a:latin typeface="+mn-lt"/>
              <a:ea typeface="+mn-ea"/>
              <a:cs typeface="+mn-cs"/>
            </a:rPr>
            <a:t>INCREASE IN MAXIMUM REIMBURSEMENT ALLOWANCES (</a:t>
          </a:r>
          <a:r>
            <a:rPr lang="en-US" sz="2000" kern="1200" cap="all" spc="200" baseline="0" dirty="0" err="1">
              <a:solidFill>
                <a:srgbClr val="F5F9F9"/>
              </a:solidFill>
              <a:latin typeface="+mn-lt"/>
              <a:ea typeface="+mn-ea"/>
              <a:cs typeface="+mn-cs"/>
            </a:rPr>
            <a:t>mra’S</a:t>
          </a:r>
          <a:r>
            <a:rPr lang="en-US" sz="2000" kern="1200" cap="all" spc="200" baseline="0" dirty="0">
              <a:solidFill>
                <a:srgbClr val="F5F9F9"/>
              </a:solidFill>
              <a:latin typeface="+mn-lt"/>
              <a:ea typeface="+mn-ea"/>
              <a:cs typeface="+mn-cs"/>
            </a:rPr>
            <a:t>) FOR ALL CPT CODES</a:t>
          </a:r>
        </a:p>
      </dsp:txBody>
      <dsp:txXfrm rot="5400000">
        <a:off x="2763583" y="885819"/>
        <a:ext cx="2569855" cy="2657458"/>
      </dsp:txXfrm>
    </dsp:sp>
    <dsp:sp modelId="{6319CAB7-4B62-4BF9-A73C-382A83CF0BB2}">
      <dsp:nvSpPr>
        <dsp:cNvPr id="0" name=""/>
        <dsp:cNvSpPr/>
      </dsp:nvSpPr>
      <dsp:spPr>
        <a:xfrm rot="16200000">
          <a:off x="4596558" y="929620"/>
          <a:ext cx="4429096" cy="2569855"/>
        </a:xfrm>
        <a:prstGeom prst="flowChartManualOperation">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endParaRPr lang="en-US" sz="2000" kern="1200" cap="all" spc="200" baseline="0" dirty="0">
            <a:solidFill>
              <a:srgbClr val="F5F9F9"/>
            </a:solidFill>
            <a:latin typeface="+mn-lt"/>
            <a:ea typeface="+mn-ea"/>
            <a:cs typeface="+mn-cs"/>
          </a:endParaRPr>
        </a:p>
        <a:p>
          <a:pPr marL="0" lvl="0" indent="0" algn="ctr" defTabSz="889000">
            <a:lnSpc>
              <a:spcPct val="90000"/>
            </a:lnSpc>
            <a:spcBef>
              <a:spcPct val="0"/>
            </a:spcBef>
            <a:spcAft>
              <a:spcPct val="35000"/>
            </a:spcAft>
            <a:buNone/>
          </a:pPr>
          <a:r>
            <a:rPr lang="en-US" sz="2000" kern="1200" cap="all" spc="200" baseline="0" dirty="0">
              <a:solidFill>
                <a:srgbClr val="F5F9F9"/>
              </a:solidFill>
              <a:latin typeface="+mn-lt"/>
              <a:ea typeface="+mn-ea"/>
              <a:cs typeface="+mn-cs"/>
            </a:rPr>
            <a:t>Addition of MRA’s for about 1,000 </a:t>
          </a:r>
          <a:r>
            <a:rPr lang="en-US" sz="2000" i="1" kern="1200" cap="all" spc="200" baseline="0" dirty="0">
              <a:solidFill>
                <a:srgbClr val="F5F9F9"/>
              </a:solidFill>
              <a:latin typeface="+mn-lt"/>
              <a:ea typeface="+mn-ea"/>
              <a:cs typeface="+mn-cs"/>
            </a:rPr>
            <a:t>previously unlisted </a:t>
          </a:r>
          <a:r>
            <a:rPr lang="en-US" sz="2000" kern="1200" cap="all" spc="200" baseline="0" dirty="0" err="1">
              <a:solidFill>
                <a:srgbClr val="F5F9F9"/>
              </a:solidFill>
              <a:latin typeface="+mn-lt"/>
              <a:ea typeface="+mn-ea"/>
              <a:cs typeface="+mn-cs"/>
            </a:rPr>
            <a:t>cpt</a:t>
          </a:r>
          <a:r>
            <a:rPr lang="en-US" sz="2000" kern="1200" cap="all" spc="200" baseline="0" dirty="0">
              <a:solidFill>
                <a:srgbClr val="F5F9F9"/>
              </a:solidFill>
              <a:latin typeface="+mn-lt"/>
              <a:ea typeface="+mn-ea"/>
              <a:cs typeface="+mn-cs"/>
            </a:rPr>
            <a:t> codes</a:t>
          </a:r>
        </a:p>
        <a:p>
          <a:pPr marL="0" lvl="0" indent="0" algn="ctr" defTabSz="889000">
            <a:lnSpc>
              <a:spcPct val="90000"/>
            </a:lnSpc>
            <a:spcBef>
              <a:spcPct val="0"/>
            </a:spcBef>
            <a:spcAft>
              <a:spcPct val="35000"/>
            </a:spcAft>
            <a:buNone/>
          </a:pPr>
          <a:r>
            <a:rPr lang="en-US" sz="1600" kern="1200" cap="none" spc="200" baseline="0" dirty="0">
              <a:solidFill>
                <a:srgbClr val="F5F9F9"/>
              </a:solidFill>
              <a:latin typeface="+mn-lt"/>
              <a:ea typeface="+mn-ea"/>
              <a:cs typeface="+mn-cs"/>
            </a:rPr>
            <a:t>No longer paid at a percentage of Billed Charges</a:t>
          </a:r>
        </a:p>
        <a:p>
          <a:pPr marL="0" lvl="0" indent="0" algn="ctr" defTabSz="889000">
            <a:lnSpc>
              <a:spcPct val="90000"/>
            </a:lnSpc>
            <a:spcBef>
              <a:spcPct val="0"/>
            </a:spcBef>
            <a:spcAft>
              <a:spcPct val="35000"/>
            </a:spcAft>
            <a:buNone/>
          </a:pPr>
          <a:endParaRPr lang="en-US" sz="1600" kern="1200" cap="all" spc="200" baseline="0" dirty="0">
            <a:solidFill>
              <a:srgbClr val="F5F9F9"/>
            </a:solidFill>
            <a:latin typeface="+mn-lt"/>
            <a:ea typeface="+mn-ea"/>
            <a:cs typeface="+mn-cs"/>
          </a:endParaRPr>
        </a:p>
        <a:p>
          <a:pPr marL="0" lvl="0" indent="0" algn="ctr" defTabSz="889000">
            <a:lnSpc>
              <a:spcPct val="90000"/>
            </a:lnSpc>
            <a:spcBef>
              <a:spcPct val="0"/>
            </a:spcBef>
            <a:spcAft>
              <a:spcPct val="35000"/>
            </a:spcAft>
            <a:buNone/>
          </a:pPr>
          <a:endParaRPr lang="en-US" sz="1600" kern="1200" cap="all" spc="200" baseline="0" dirty="0">
            <a:solidFill>
              <a:srgbClr val="F5F9F9"/>
            </a:solidFill>
            <a:latin typeface="+mn-lt"/>
            <a:ea typeface="+mn-ea"/>
            <a:cs typeface="+mn-cs"/>
          </a:endParaRPr>
        </a:p>
      </dsp:txBody>
      <dsp:txXfrm rot="5400000">
        <a:off x="5526178" y="885819"/>
        <a:ext cx="2569855" cy="2657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A4A54-2AF9-4926-A122-E177F92D33FE}">
      <dsp:nvSpPr>
        <dsp:cNvPr id="0" name=""/>
        <dsp:cNvSpPr/>
      </dsp:nvSpPr>
      <dsp:spPr>
        <a:xfrm>
          <a:off x="0" y="791647"/>
          <a:ext cx="8097023" cy="128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6DBFFA-530A-48DC-9B05-E9B122AE0942}">
      <dsp:nvSpPr>
        <dsp:cNvPr id="0" name=""/>
        <dsp:cNvSpPr/>
      </dsp:nvSpPr>
      <dsp:spPr>
        <a:xfrm>
          <a:off x="404851" y="22989"/>
          <a:ext cx="5667916" cy="1505520"/>
        </a:xfrm>
        <a:prstGeom prst="roundRect">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234" tIns="0" rIns="214234" bIns="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1" kern="1200" cap="all" spc="200" baseline="0" dirty="0">
              <a:solidFill>
                <a:srgbClr val="F5F9F9"/>
              </a:solidFill>
              <a:latin typeface="+mn-lt"/>
              <a:ea typeface="+mj-ea"/>
              <a:cs typeface="+mj-cs"/>
            </a:rPr>
            <a:t>Effective </a:t>
          </a:r>
        </a:p>
        <a:p>
          <a:pPr marL="0" lvl="0" indent="0" algn="l" defTabSz="800100">
            <a:lnSpc>
              <a:spcPct val="90000"/>
            </a:lnSpc>
            <a:spcBef>
              <a:spcPct val="0"/>
            </a:spcBef>
            <a:spcAft>
              <a:spcPct val="35000"/>
            </a:spcAft>
            <a:buFont typeface="Arial" panose="020B0604020202020204" pitchFamily="34" charset="0"/>
            <a:buNone/>
          </a:pPr>
          <a:r>
            <a:rPr lang="en-US" sz="1800" b="1" kern="1200" cap="all" spc="200" baseline="0" dirty="0">
              <a:solidFill>
                <a:srgbClr val="F5F9F9"/>
              </a:solidFill>
              <a:latin typeface="+mn-lt"/>
              <a:ea typeface="+mj-ea"/>
              <a:cs typeface="+mj-cs"/>
            </a:rPr>
            <a:t>July 1, 2023</a:t>
          </a:r>
        </a:p>
        <a:p>
          <a:pPr marL="0" lvl="0" indent="0" algn="l" defTabSz="800100">
            <a:lnSpc>
              <a:spcPct val="90000"/>
            </a:lnSpc>
            <a:spcBef>
              <a:spcPct val="0"/>
            </a:spcBef>
            <a:spcAft>
              <a:spcPct val="35000"/>
            </a:spcAft>
            <a:buFont typeface="Arial" panose="020B0604020202020204" pitchFamily="34" charset="0"/>
            <a:buNone/>
          </a:pPr>
          <a:endParaRPr lang="en-US" sz="1000" kern="1200" cap="all" spc="200" baseline="0" dirty="0">
            <a:solidFill>
              <a:srgbClr val="F5F9F9"/>
            </a:solidFill>
            <a:latin typeface="+mn-lt"/>
            <a:ea typeface="+mj-ea"/>
            <a:cs typeface="+mj-cs"/>
          </a:endParaRPr>
        </a:p>
      </dsp:txBody>
      <dsp:txXfrm>
        <a:off x="478344" y="96482"/>
        <a:ext cx="5520930" cy="1358534"/>
      </dsp:txXfrm>
    </dsp:sp>
    <dsp:sp modelId="{099A2044-34D8-48D1-B7E6-7BF8B650E082}">
      <dsp:nvSpPr>
        <dsp:cNvPr id="0" name=""/>
        <dsp:cNvSpPr/>
      </dsp:nvSpPr>
      <dsp:spPr>
        <a:xfrm>
          <a:off x="0" y="3105008"/>
          <a:ext cx="8097023" cy="128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18D95-6252-4221-A91C-E7E6843A8450}">
      <dsp:nvSpPr>
        <dsp:cNvPr id="0" name=""/>
        <dsp:cNvSpPr/>
      </dsp:nvSpPr>
      <dsp:spPr>
        <a:xfrm>
          <a:off x="404851" y="2352248"/>
          <a:ext cx="5667916" cy="1505520"/>
        </a:xfrm>
        <a:prstGeom prst="roundRect">
          <a:avLst/>
        </a:prstGeom>
        <a:solidFill>
          <a:srgbClr val="1560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234" tIns="0" rIns="214234" bIns="0" numCol="1" spcCol="1270" anchor="ctr" anchorCtr="0">
          <a:noAutofit/>
        </a:bodyPr>
        <a:lstStyle/>
        <a:p>
          <a:pPr marL="0" lvl="0" indent="0" algn="l" defTabSz="889000">
            <a:lnSpc>
              <a:spcPct val="90000"/>
            </a:lnSpc>
            <a:spcBef>
              <a:spcPct val="0"/>
            </a:spcBef>
            <a:spcAft>
              <a:spcPct val="35000"/>
            </a:spcAft>
            <a:buNone/>
          </a:pPr>
          <a:r>
            <a:rPr lang="en-US" sz="2000" kern="1200" cap="all" spc="200" baseline="0" dirty="0">
              <a:solidFill>
                <a:srgbClr val="F5F9F9"/>
              </a:solidFill>
              <a:latin typeface="+mn-lt"/>
              <a:ea typeface="+mn-ea"/>
              <a:cs typeface="+mn-cs"/>
            </a:rPr>
            <a:t>INCREASE IN provider reimbursements across the board</a:t>
          </a:r>
        </a:p>
      </dsp:txBody>
      <dsp:txXfrm>
        <a:off x="478344" y="2425741"/>
        <a:ext cx="5520930" cy="1358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82041-44B7-47DF-AF8B-B83F9CF2E6AF}">
      <dsp:nvSpPr>
        <dsp:cNvPr id="0" name=""/>
        <dsp:cNvSpPr/>
      </dsp:nvSpPr>
      <dsp:spPr>
        <a:xfrm>
          <a:off x="0" y="2206"/>
          <a:ext cx="83794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EF428-EBF7-4C18-B9A6-64923439C7B7}">
      <dsp:nvSpPr>
        <dsp:cNvPr id="0" name=""/>
        <dsp:cNvSpPr/>
      </dsp:nvSpPr>
      <dsp:spPr>
        <a:xfrm>
          <a:off x="0" y="2206"/>
          <a:ext cx="1675889" cy="150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rgbClr val="000000"/>
              </a:solidFill>
              <a:effectLst/>
              <a:latin typeface="+mn-lt"/>
            </a:rPr>
            <a:t>By 2034, </a:t>
          </a:r>
          <a:r>
            <a:rPr lang="en-US" sz="1600" b="1" i="0" kern="1200" dirty="0">
              <a:solidFill>
                <a:srgbClr val="000000"/>
              </a:solidFill>
              <a:effectLst/>
              <a:latin typeface="+mn-lt"/>
            </a:rPr>
            <a:t>Association of American Medical Colleges </a:t>
          </a:r>
          <a:r>
            <a:rPr lang="en-US" sz="1600" b="0" i="0" kern="1200" dirty="0">
              <a:solidFill>
                <a:srgbClr val="000000"/>
              </a:solidFill>
              <a:effectLst/>
              <a:latin typeface="+mn-lt"/>
            </a:rPr>
            <a:t>projects the following shortages:</a:t>
          </a:r>
          <a:endParaRPr lang="en-US" sz="1600" kern="1200" dirty="0">
            <a:latin typeface="+mn-lt"/>
          </a:endParaRPr>
        </a:p>
      </dsp:txBody>
      <dsp:txXfrm>
        <a:off x="0" y="2206"/>
        <a:ext cx="1675889" cy="1504817"/>
      </dsp:txXfrm>
    </dsp:sp>
    <dsp:sp modelId="{F6B5514D-17CF-4FB3-863A-543E94A6A8EF}">
      <dsp:nvSpPr>
        <dsp:cNvPr id="0" name=""/>
        <dsp:cNvSpPr/>
      </dsp:nvSpPr>
      <dsp:spPr>
        <a:xfrm>
          <a:off x="1801580" y="25719"/>
          <a:ext cx="6577864" cy="47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dirty="0">
              <a:solidFill>
                <a:srgbClr val="000000"/>
              </a:solidFill>
              <a:effectLst/>
              <a:latin typeface="+mn-lt"/>
            </a:rPr>
            <a:t>Approximately 30,200 for </a:t>
          </a:r>
          <a:r>
            <a:rPr lang="en-US" sz="1300" b="0" i="1" kern="1200" dirty="0">
              <a:solidFill>
                <a:srgbClr val="000000"/>
              </a:solidFill>
              <a:effectLst/>
              <a:latin typeface="+mn-lt"/>
            </a:rPr>
            <a:t>surgical</a:t>
          </a:r>
          <a:r>
            <a:rPr lang="en-US" sz="1300" b="0" i="0" kern="1200" dirty="0">
              <a:solidFill>
                <a:srgbClr val="000000"/>
              </a:solidFill>
              <a:effectLst/>
              <a:latin typeface="+mn-lt"/>
            </a:rPr>
            <a:t> specialties</a:t>
          </a:r>
        </a:p>
      </dsp:txBody>
      <dsp:txXfrm>
        <a:off x="1801580" y="25719"/>
        <a:ext cx="6577864" cy="470255"/>
      </dsp:txXfrm>
    </dsp:sp>
    <dsp:sp modelId="{830FDB08-F1B4-44BC-9A6C-5965B5E1220E}">
      <dsp:nvSpPr>
        <dsp:cNvPr id="0" name=""/>
        <dsp:cNvSpPr/>
      </dsp:nvSpPr>
      <dsp:spPr>
        <a:xfrm>
          <a:off x="1675888" y="495974"/>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B6AAC9-FB00-4D69-B4FA-CE2D0F59A859}">
      <dsp:nvSpPr>
        <dsp:cNvPr id="0" name=""/>
        <dsp:cNvSpPr/>
      </dsp:nvSpPr>
      <dsp:spPr>
        <a:xfrm>
          <a:off x="1801580" y="519487"/>
          <a:ext cx="6577864" cy="47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a:solidFill>
                <a:srgbClr val="000000"/>
              </a:solidFill>
              <a:effectLst/>
              <a:latin typeface="+mn-lt"/>
            </a:rPr>
            <a:t>Approximately 13,400 for </a:t>
          </a:r>
          <a:r>
            <a:rPr lang="en-US" sz="1300" b="0" i="1" kern="1200">
              <a:solidFill>
                <a:srgbClr val="000000"/>
              </a:solidFill>
              <a:effectLst/>
              <a:latin typeface="+mn-lt"/>
            </a:rPr>
            <a:t>medical</a:t>
          </a:r>
          <a:r>
            <a:rPr lang="en-US" sz="1300" b="0" i="0" kern="1200">
              <a:solidFill>
                <a:srgbClr val="000000"/>
              </a:solidFill>
              <a:effectLst/>
              <a:latin typeface="+mn-lt"/>
            </a:rPr>
            <a:t> specialties</a:t>
          </a:r>
          <a:endParaRPr lang="en-US" sz="1300" b="0" i="0" kern="1200" dirty="0">
            <a:solidFill>
              <a:srgbClr val="000000"/>
            </a:solidFill>
            <a:effectLst/>
            <a:latin typeface="+mn-lt"/>
          </a:endParaRPr>
        </a:p>
      </dsp:txBody>
      <dsp:txXfrm>
        <a:off x="1801580" y="519487"/>
        <a:ext cx="6577864" cy="470255"/>
      </dsp:txXfrm>
    </dsp:sp>
    <dsp:sp modelId="{24497E36-059C-464E-8523-FA9761B754C6}">
      <dsp:nvSpPr>
        <dsp:cNvPr id="0" name=""/>
        <dsp:cNvSpPr/>
      </dsp:nvSpPr>
      <dsp:spPr>
        <a:xfrm>
          <a:off x="1675888" y="989742"/>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F1A1F8-9105-4622-B325-29F0A312C506}">
      <dsp:nvSpPr>
        <dsp:cNvPr id="0" name=""/>
        <dsp:cNvSpPr/>
      </dsp:nvSpPr>
      <dsp:spPr>
        <a:xfrm>
          <a:off x="1801580" y="1013255"/>
          <a:ext cx="6577864" cy="47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rgbClr val="000000"/>
              </a:solidFill>
              <a:latin typeface="+mn-lt"/>
            </a:rPr>
            <a:t>35% of physician workforce will be of retirement age </a:t>
          </a:r>
        </a:p>
      </dsp:txBody>
      <dsp:txXfrm>
        <a:off x="1801580" y="1013255"/>
        <a:ext cx="6577864" cy="470255"/>
      </dsp:txXfrm>
    </dsp:sp>
    <dsp:sp modelId="{4C9C925A-78ED-479A-88F5-4F3FB004A91C}">
      <dsp:nvSpPr>
        <dsp:cNvPr id="0" name=""/>
        <dsp:cNvSpPr/>
      </dsp:nvSpPr>
      <dsp:spPr>
        <a:xfrm>
          <a:off x="1675888" y="1507364"/>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7FFE32-8A9E-4EFD-ADBC-750C4CC0BEAA}">
      <dsp:nvSpPr>
        <dsp:cNvPr id="0" name=""/>
        <dsp:cNvSpPr/>
      </dsp:nvSpPr>
      <dsp:spPr>
        <a:xfrm>
          <a:off x="0" y="1507023"/>
          <a:ext cx="83794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3091-53B2-4F64-B2EA-A41E128F8A62}">
      <dsp:nvSpPr>
        <dsp:cNvPr id="0" name=""/>
        <dsp:cNvSpPr/>
      </dsp:nvSpPr>
      <dsp:spPr>
        <a:xfrm>
          <a:off x="0" y="1507023"/>
          <a:ext cx="1675889" cy="150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mn-lt"/>
            </a:rPr>
            <a:t>By 2035, </a:t>
          </a:r>
          <a:r>
            <a:rPr lang="en-US" sz="1800" b="1" kern="1200" dirty="0">
              <a:latin typeface="+mn-lt"/>
            </a:rPr>
            <a:t>Florida Medical Association </a:t>
          </a:r>
          <a:r>
            <a:rPr lang="en-US" sz="1800" kern="1200" dirty="0">
              <a:latin typeface="+mn-lt"/>
            </a:rPr>
            <a:t>projects shortages: </a:t>
          </a:r>
          <a:endParaRPr lang="en-US" sz="1800" b="0" i="0" kern="1200" dirty="0">
            <a:solidFill>
              <a:srgbClr val="000000"/>
            </a:solidFill>
            <a:effectLst/>
            <a:latin typeface="+mn-lt"/>
          </a:endParaRPr>
        </a:p>
      </dsp:txBody>
      <dsp:txXfrm>
        <a:off x="0" y="1507023"/>
        <a:ext cx="1675889" cy="1504817"/>
      </dsp:txXfrm>
    </dsp:sp>
    <dsp:sp modelId="{5DF3470C-0F8F-48DA-BE2D-983F095C64CD}">
      <dsp:nvSpPr>
        <dsp:cNvPr id="0" name=""/>
        <dsp:cNvSpPr/>
      </dsp:nvSpPr>
      <dsp:spPr>
        <a:xfrm>
          <a:off x="1801580" y="1521204"/>
          <a:ext cx="6577864" cy="283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mn-lt"/>
            </a:rPr>
            <a:t>Approximately 5,974 traditional primary care specialists</a:t>
          </a:r>
          <a:endParaRPr lang="en-US" sz="1300" kern="1200" dirty="0">
            <a:latin typeface="+mn-lt"/>
          </a:endParaRPr>
        </a:p>
      </dsp:txBody>
      <dsp:txXfrm>
        <a:off x="1801580" y="1521204"/>
        <a:ext cx="6577864" cy="283622"/>
      </dsp:txXfrm>
    </dsp:sp>
    <dsp:sp modelId="{7ECAEF94-0509-4183-A3DE-FCEC9E3ADCBD}">
      <dsp:nvSpPr>
        <dsp:cNvPr id="0" name=""/>
        <dsp:cNvSpPr/>
      </dsp:nvSpPr>
      <dsp:spPr>
        <a:xfrm>
          <a:off x="1675888" y="1804827"/>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B1A197-8328-4037-AC52-0D419056A5FE}">
      <dsp:nvSpPr>
        <dsp:cNvPr id="0" name=""/>
        <dsp:cNvSpPr/>
      </dsp:nvSpPr>
      <dsp:spPr>
        <a:xfrm>
          <a:off x="1801580" y="1819008"/>
          <a:ext cx="6577864" cy="283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mn-lt"/>
            </a:rPr>
            <a:t>Approximately 1,519 emergency room physicians</a:t>
          </a:r>
          <a:endParaRPr lang="en-US" sz="1300" kern="1200" dirty="0">
            <a:latin typeface="+mn-lt"/>
          </a:endParaRPr>
        </a:p>
      </dsp:txBody>
      <dsp:txXfrm>
        <a:off x="1801580" y="1819008"/>
        <a:ext cx="6577864" cy="283622"/>
      </dsp:txXfrm>
    </dsp:sp>
    <dsp:sp modelId="{CA9A315B-51E6-4105-A9D3-A4C23C9B0D0F}">
      <dsp:nvSpPr>
        <dsp:cNvPr id="0" name=""/>
        <dsp:cNvSpPr/>
      </dsp:nvSpPr>
      <dsp:spPr>
        <a:xfrm>
          <a:off x="1675888" y="2102631"/>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B4E42B-3ED1-4A7C-9B17-7B3996CAA81F}">
      <dsp:nvSpPr>
        <dsp:cNvPr id="0" name=""/>
        <dsp:cNvSpPr/>
      </dsp:nvSpPr>
      <dsp:spPr>
        <a:xfrm>
          <a:off x="1801580" y="2116812"/>
          <a:ext cx="6577864" cy="283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mn-lt"/>
            </a:rPr>
            <a:t>Approximately 632 cardiologists</a:t>
          </a:r>
          <a:endParaRPr lang="en-US" sz="1300" kern="1200" dirty="0">
            <a:latin typeface="+mn-lt"/>
          </a:endParaRPr>
        </a:p>
      </dsp:txBody>
      <dsp:txXfrm>
        <a:off x="1801580" y="2116812"/>
        <a:ext cx="6577864" cy="283622"/>
      </dsp:txXfrm>
    </dsp:sp>
    <dsp:sp modelId="{9D9A39DF-B465-474D-A344-39AFB108D7DC}">
      <dsp:nvSpPr>
        <dsp:cNvPr id="0" name=""/>
        <dsp:cNvSpPr/>
      </dsp:nvSpPr>
      <dsp:spPr>
        <a:xfrm>
          <a:off x="1675888" y="2400435"/>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D19E41-63C6-4B9F-87E7-F33DF5F59B10}">
      <dsp:nvSpPr>
        <dsp:cNvPr id="0" name=""/>
        <dsp:cNvSpPr/>
      </dsp:nvSpPr>
      <dsp:spPr>
        <a:xfrm>
          <a:off x="1801580" y="2414616"/>
          <a:ext cx="6577864" cy="283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mn-lt"/>
            </a:rPr>
            <a:t>Approximately 209 orthopedic surgeons </a:t>
          </a:r>
          <a:endParaRPr lang="en-US" sz="1300" kern="1200" dirty="0">
            <a:latin typeface="+mn-lt"/>
          </a:endParaRPr>
        </a:p>
      </dsp:txBody>
      <dsp:txXfrm>
        <a:off x="1801580" y="2414616"/>
        <a:ext cx="6577864" cy="283622"/>
      </dsp:txXfrm>
    </dsp:sp>
    <dsp:sp modelId="{1496D193-F33B-4C57-8695-F164FEF4AC98}">
      <dsp:nvSpPr>
        <dsp:cNvPr id="0" name=""/>
        <dsp:cNvSpPr/>
      </dsp:nvSpPr>
      <dsp:spPr>
        <a:xfrm>
          <a:off x="1675888" y="2698239"/>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EB7CA-D03D-4DAA-93D3-96EC23A61198}">
      <dsp:nvSpPr>
        <dsp:cNvPr id="0" name=""/>
        <dsp:cNvSpPr/>
      </dsp:nvSpPr>
      <dsp:spPr>
        <a:xfrm>
          <a:off x="1801580" y="2712420"/>
          <a:ext cx="6577864" cy="283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mn-lt"/>
            </a:rPr>
            <a:t>Approximately 1,230 psychiatrists </a:t>
          </a:r>
          <a:endParaRPr lang="en-US" sz="1300" kern="1200" dirty="0">
            <a:latin typeface="+mn-lt"/>
          </a:endParaRPr>
        </a:p>
      </dsp:txBody>
      <dsp:txXfrm>
        <a:off x="1801580" y="2712420"/>
        <a:ext cx="6577864" cy="283622"/>
      </dsp:txXfrm>
    </dsp:sp>
    <dsp:sp modelId="{7598C37D-13F3-4A6C-A7E2-D48F8AD8CB3B}">
      <dsp:nvSpPr>
        <dsp:cNvPr id="0" name=""/>
        <dsp:cNvSpPr/>
      </dsp:nvSpPr>
      <dsp:spPr>
        <a:xfrm>
          <a:off x="1675888" y="3012227"/>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8B1800-D21C-41D6-B5F1-54C4893D34BB}">
      <dsp:nvSpPr>
        <dsp:cNvPr id="0" name=""/>
        <dsp:cNvSpPr/>
      </dsp:nvSpPr>
      <dsp:spPr>
        <a:xfrm>
          <a:off x="0" y="3011841"/>
          <a:ext cx="83794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A0A2C-6065-4CCD-B303-67C4B00421AD}">
      <dsp:nvSpPr>
        <dsp:cNvPr id="0" name=""/>
        <dsp:cNvSpPr/>
      </dsp:nvSpPr>
      <dsp:spPr>
        <a:xfrm>
          <a:off x="0" y="3014047"/>
          <a:ext cx="1675889" cy="150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mn-lt"/>
            </a:rPr>
            <a:t>Mental Health Shortage</a:t>
          </a:r>
        </a:p>
      </dsp:txBody>
      <dsp:txXfrm>
        <a:off x="0" y="3014047"/>
        <a:ext cx="1675889" cy="1504817"/>
      </dsp:txXfrm>
    </dsp:sp>
    <dsp:sp modelId="{1E457736-8448-4D38-90DB-C76A4B55E54A}">
      <dsp:nvSpPr>
        <dsp:cNvPr id="0" name=""/>
        <dsp:cNvSpPr/>
      </dsp:nvSpPr>
      <dsp:spPr>
        <a:xfrm>
          <a:off x="1801580" y="3096356"/>
          <a:ext cx="6577864" cy="136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mn-lt"/>
            </a:rPr>
            <a:t>CMS proposed expanding roles of Clinical Social Workers, Clinical Nurse Specialists, Nurse Practitioners, Physician Assistants </a:t>
          </a:r>
        </a:p>
      </dsp:txBody>
      <dsp:txXfrm>
        <a:off x="1801580" y="3096356"/>
        <a:ext cx="6577864" cy="1366679"/>
      </dsp:txXfrm>
    </dsp:sp>
    <dsp:sp modelId="{6286B000-E849-4D26-82F0-BAE9019827B0}">
      <dsp:nvSpPr>
        <dsp:cNvPr id="0" name=""/>
        <dsp:cNvSpPr/>
      </dsp:nvSpPr>
      <dsp:spPr>
        <a:xfrm>
          <a:off x="1675888" y="4446854"/>
          <a:ext cx="670355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47E8E-7356-42AC-AE94-4185C33AD173}">
      <dsp:nvSpPr>
        <dsp:cNvPr id="0" name=""/>
        <dsp:cNvSpPr/>
      </dsp:nvSpPr>
      <dsp:spPr>
        <a:xfrm>
          <a:off x="915533" y="11773"/>
          <a:ext cx="881824" cy="881824"/>
        </a:xfrm>
        <a:prstGeom prst="ellipse">
          <a:avLst/>
        </a:prstGeom>
        <a:noFill/>
        <a:ln>
          <a:noFill/>
        </a:ln>
        <a:effectLst/>
      </dsp:spPr>
      <dsp:style>
        <a:lnRef idx="0">
          <a:scrgbClr r="0" g="0" b="0"/>
        </a:lnRef>
        <a:fillRef idx="1">
          <a:scrgbClr r="0" g="0" b="0"/>
        </a:fillRef>
        <a:effectRef idx="0">
          <a:scrgbClr r="0" g="0" b="0"/>
        </a:effectRef>
        <a:fontRef idx="minor"/>
      </dsp:style>
    </dsp:sp>
    <dsp:sp modelId="{CCF0D336-9F7C-4BC6-989E-E6FA2B5B3896}">
      <dsp:nvSpPr>
        <dsp:cNvPr id="0" name=""/>
        <dsp:cNvSpPr/>
      </dsp:nvSpPr>
      <dsp:spPr>
        <a:xfrm>
          <a:off x="1100716" y="196956"/>
          <a:ext cx="511458" cy="5114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FC10C6-BD26-413F-8C7C-6D6990B55505}">
      <dsp:nvSpPr>
        <dsp:cNvPr id="0" name=""/>
        <dsp:cNvSpPr/>
      </dsp:nvSpPr>
      <dsp:spPr>
        <a:xfrm>
          <a:off x="1986320" y="11773"/>
          <a:ext cx="2078586" cy="88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spc="-15" dirty="0">
              <a:solidFill>
                <a:srgbClr val="002060"/>
              </a:solidFill>
              <a:latin typeface="Calibri" panose="020F0502020204030204" pitchFamily="34" charset="0"/>
              <a:ea typeface="Times New Roman" panose="02020603050405020304" pitchFamily="18" charset="0"/>
            </a:rPr>
            <a:t>Telephonic Case Management Services</a:t>
          </a:r>
          <a:endParaRPr lang="en-US" sz="1800" kern="1200" dirty="0">
            <a:solidFill>
              <a:srgbClr val="002060"/>
            </a:solidFill>
          </a:endParaRPr>
        </a:p>
      </dsp:txBody>
      <dsp:txXfrm>
        <a:off x="1986320" y="11773"/>
        <a:ext cx="2078586" cy="881824"/>
      </dsp:txXfrm>
    </dsp:sp>
    <dsp:sp modelId="{76EDA99E-DB63-41FA-B6D0-D192FF016041}">
      <dsp:nvSpPr>
        <dsp:cNvPr id="0" name=""/>
        <dsp:cNvSpPr/>
      </dsp:nvSpPr>
      <dsp:spPr>
        <a:xfrm>
          <a:off x="4427085" y="11773"/>
          <a:ext cx="881824" cy="881824"/>
        </a:xfrm>
        <a:prstGeom prst="ellipse">
          <a:avLst/>
        </a:prstGeom>
        <a:noFill/>
        <a:ln>
          <a:noFill/>
        </a:ln>
        <a:effectLst/>
      </dsp:spPr>
      <dsp:style>
        <a:lnRef idx="0">
          <a:scrgbClr r="0" g="0" b="0"/>
        </a:lnRef>
        <a:fillRef idx="1">
          <a:scrgbClr r="0" g="0" b="0"/>
        </a:fillRef>
        <a:effectRef idx="0">
          <a:scrgbClr r="0" g="0" b="0"/>
        </a:effectRef>
        <a:fontRef idx="minor"/>
      </dsp:style>
    </dsp:sp>
    <dsp:sp modelId="{BC377D0D-3C58-482A-BE57-6C2FCDDEF67D}">
      <dsp:nvSpPr>
        <dsp:cNvPr id="0" name=""/>
        <dsp:cNvSpPr/>
      </dsp:nvSpPr>
      <dsp:spPr>
        <a:xfrm>
          <a:off x="4612268" y="196956"/>
          <a:ext cx="511458" cy="5114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3F298-3C54-4981-8DE3-B95411F99B27}">
      <dsp:nvSpPr>
        <dsp:cNvPr id="0" name=""/>
        <dsp:cNvSpPr/>
      </dsp:nvSpPr>
      <dsp:spPr>
        <a:xfrm>
          <a:off x="5497872" y="11773"/>
          <a:ext cx="2078586" cy="88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spc="-15">
              <a:solidFill>
                <a:srgbClr val="002060"/>
              </a:solidFill>
              <a:latin typeface="Calibri" panose="020F0502020204030204" pitchFamily="34" charset="0"/>
              <a:ea typeface="Times New Roman" panose="02020603050405020304" pitchFamily="18" charset="0"/>
            </a:rPr>
            <a:t>Utilization Review, URAC Accredited </a:t>
          </a:r>
          <a:endParaRPr lang="en-US" sz="1800" kern="1200">
            <a:solidFill>
              <a:srgbClr val="002060"/>
            </a:solidFill>
            <a:latin typeface="Calibri" panose="020F0502020204030204" pitchFamily="34" charset="0"/>
            <a:ea typeface="Times New Roman" panose="02020603050405020304" pitchFamily="18" charset="0"/>
          </a:endParaRPr>
        </a:p>
      </dsp:txBody>
      <dsp:txXfrm>
        <a:off x="5497872" y="11773"/>
        <a:ext cx="2078586" cy="881824"/>
      </dsp:txXfrm>
    </dsp:sp>
    <dsp:sp modelId="{6BC2AA1E-D42B-4286-8DCF-679FCE120B2D}">
      <dsp:nvSpPr>
        <dsp:cNvPr id="0" name=""/>
        <dsp:cNvSpPr/>
      </dsp:nvSpPr>
      <dsp:spPr>
        <a:xfrm>
          <a:off x="915533" y="1581073"/>
          <a:ext cx="881824" cy="881824"/>
        </a:xfrm>
        <a:prstGeom prst="ellipse">
          <a:avLst/>
        </a:prstGeom>
        <a:noFill/>
        <a:ln>
          <a:noFill/>
        </a:ln>
        <a:effectLst/>
      </dsp:spPr>
      <dsp:style>
        <a:lnRef idx="0">
          <a:scrgbClr r="0" g="0" b="0"/>
        </a:lnRef>
        <a:fillRef idx="1">
          <a:scrgbClr r="0" g="0" b="0"/>
        </a:fillRef>
        <a:effectRef idx="0">
          <a:scrgbClr r="0" g="0" b="0"/>
        </a:effectRef>
        <a:fontRef idx="minor"/>
      </dsp:style>
    </dsp:sp>
    <dsp:sp modelId="{B6A83085-B167-4211-B2B4-71159C920B60}">
      <dsp:nvSpPr>
        <dsp:cNvPr id="0" name=""/>
        <dsp:cNvSpPr/>
      </dsp:nvSpPr>
      <dsp:spPr>
        <a:xfrm>
          <a:off x="1100716" y="1766256"/>
          <a:ext cx="511458" cy="5114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985B1A-AF13-4F78-8819-98BB01BC8A8F}">
      <dsp:nvSpPr>
        <dsp:cNvPr id="0" name=""/>
        <dsp:cNvSpPr/>
      </dsp:nvSpPr>
      <dsp:spPr>
        <a:xfrm>
          <a:off x="1986320" y="1581073"/>
          <a:ext cx="2078586" cy="88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spc="-15">
              <a:solidFill>
                <a:srgbClr val="002060"/>
              </a:solidFill>
              <a:latin typeface="Calibri" panose="020F0502020204030204" pitchFamily="34" charset="0"/>
              <a:ea typeface="Times New Roman" panose="02020603050405020304" pitchFamily="18" charset="0"/>
            </a:rPr>
            <a:t>Bill Review, Cost Containment Services </a:t>
          </a:r>
        </a:p>
      </dsp:txBody>
      <dsp:txXfrm>
        <a:off x="1986320" y="1581073"/>
        <a:ext cx="2078586" cy="881824"/>
      </dsp:txXfrm>
    </dsp:sp>
    <dsp:sp modelId="{1EBA4B7B-3C0A-4C7C-98CF-DBA19E62509B}">
      <dsp:nvSpPr>
        <dsp:cNvPr id="0" name=""/>
        <dsp:cNvSpPr/>
      </dsp:nvSpPr>
      <dsp:spPr>
        <a:xfrm>
          <a:off x="4427085" y="1581073"/>
          <a:ext cx="881824" cy="881824"/>
        </a:xfrm>
        <a:prstGeom prst="ellipse">
          <a:avLst/>
        </a:prstGeom>
        <a:noFill/>
        <a:ln>
          <a:noFill/>
        </a:ln>
        <a:effectLst/>
      </dsp:spPr>
      <dsp:style>
        <a:lnRef idx="0">
          <a:scrgbClr r="0" g="0" b="0"/>
        </a:lnRef>
        <a:fillRef idx="1">
          <a:scrgbClr r="0" g="0" b="0"/>
        </a:fillRef>
        <a:effectRef idx="0">
          <a:scrgbClr r="0" g="0" b="0"/>
        </a:effectRef>
        <a:fontRef idx="minor"/>
      </dsp:style>
    </dsp:sp>
    <dsp:sp modelId="{633D271D-7D8F-4CCE-81CD-EFB693F9CB7D}">
      <dsp:nvSpPr>
        <dsp:cNvPr id="0" name=""/>
        <dsp:cNvSpPr/>
      </dsp:nvSpPr>
      <dsp:spPr>
        <a:xfrm>
          <a:off x="4612268" y="1766256"/>
          <a:ext cx="511458" cy="5114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E5394A-4260-4179-954E-E2AF8FFAB1C1}">
      <dsp:nvSpPr>
        <dsp:cNvPr id="0" name=""/>
        <dsp:cNvSpPr/>
      </dsp:nvSpPr>
      <dsp:spPr>
        <a:xfrm>
          <a:off x="5497872" y="1581073"/>
          <a:ext cx="2078586" cy="88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spc="-15">
              <a:solidFill>
                <a:srgbClr val="002060"/>
              </a:solidFill>
              <a:latin typeface="Calibri" panose="020F0502020204030204" pitchFamily="34" charset="0"/>
              <a:ea typeface="Times New Roman" panose="02020603050405020304" pitchFamily="18" charset="0"/>
            </a:rPr>
            <a:t>Medical Directors and Physician Advisors</a:t>
          </a:r>
        </a:p>
      </dsp:txBody>
      <dsp:txXfrm>
        <a:off x="5497872" y="1581073"/>
        <a:ext cx="2078586" cy="881824"/>
      </dsp:txXfrm>
    </dsp:sp>
    <dsp:sp modelId="{4EF74E1A-C2B8-42F0-AA47-561706C34960}">
      <dsp:nvSpPr>
        <dsp:cNvPr id="0" name=""/>
        <dsp:cNvSpPr/>
      </dsp:nvSpPr>
      <dsp:spPr>
        <a:xfrm>
          <a:off x="915533" y="3150373"/>
          <a:ext cx="881824" cy="881824"/>
        </a:xfrm>
        <a:prstGeom prst="ellipse">
          <a:avLst/>
        </a:prstGeom>
        <a:noFill/>
        <a:ln>
          <a:noFill/>
        </a:ln>
        <a:effectLst/>
      </dsp:spPr>
      <dsp:style>
        <a:lnRef idx="0">
          <a:scrgbClr r="0" g="0" b="0"/>
        </a:lnRef>
        <a:fillRef idx="1">
          <a:scrgbClr r="0" g="0" b="0"/>
        </a:fillRef>
        <a:effectRef idx="0">
          <a:scrgbClr r="0" g="0" b="0"/>
        </a:effectRef>
        <a:fontRef idx="minor"/>
      </dsp:style>
    </dsp:sp>
    <dsp:sp modelId="{900E0474-CBCE-45B4-B584-A7C2497FD2B8}">
      <dsp:nvSpPr>
        <dsp:cNvPr id="0" name=""/>
        <dsp:cNvSpPr/>
      </dsp:nvSpPr>
      <dsp:spPr>
        <a:xfrm>
          <a:off x="1100716" y="3335556"/>
          <a:ext cx="511458" cy="5114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C20023-A124-4407-8CA2-5DC1483B8EF7}">
      <dsp:nvSpPr>
        <dsp:cNvPr id="0" name=""/>
        <dsp:cNvSpPr/>
      </dsp:nvSpPr>
      <dsp:spPr>
        <a:xfrm>
          <a:off x="1986320" y="3150373"/>
          <a:ext cx="2078586" cy="88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spc="-15">
              <a:solidFill>
                <a:srgbClr val="002060"/>
              </a:solidFill>
              <a:latin typeface="Calibri" panose="020F0502020204030204" pitchFamily="34" charset="0"/>
              <a:ea typeface="Times New Roman" panose="02020603050405020304" pitchFamily="18" charset="0"/>
            </a:rPr>
            <a:t>Field Case Management Services </a:t>
          </a:r>
        </a:p>
      </dsp:txBody>
      <dsp:txXfrm>
        <a:off x="1986320" y="3150373"/>
        <a:ext cx="2078586" cy="881824"/>
      </dsp:txXfrm>
    </dsp:sp>
    <dsp:sp modelId="{76E0D4AC-3541-4891-9E23-9BB4984D1C58}">
      <dsp:nvSpPr>
        <dsp:cNvPr id="0" name=""/>
        <dsp:cNvSpPr/>
      </dsp:nvSpPr>
      <dsp:spPr>
        <a:xfrm>
          <a:off x="4427085" y="3150373"/>
          <a:ext cx="881824" cy="881824"/>
        </a:xfrm>
        <a:prstGeom prst="ellipse">
          <a:avLst/>
        </a:prstGeom>
        <a:noFill/>
        <a:ln>
          <a:noFill/>
        </a:ln>
        <a:effectLst/>
      </dsp:spPr>
      <dsp:style>
        <a:lnRef idx="0">
          <a:scrgbClr r="0" g="0" b="0"/>
        </a:lnRef>
        <a:fillRef idx="1">
          <a:scrgbClr r="0" g="0" b="0"/>
        </a:fillRef>
        <a:effectRef idx="0">
          <a:scrgbClr r="0" g="0" b="0"/>
        </a:effectRef>
        <a:fontRef idx="minor"/>
      </dsp:style>
    </dsp:sp>
    <dsp:sp modelId="{4A9C27B3-B4B8-4776-BC87-61710EC0DD4C}">
      <dsp:nvSpPr>
        <dsp:cNvPr id="0" name=""/>
        <dsp:cNvSpPr/>
      </dsp:nvSpPr>
      <dsp:spPr>
        <a:xfrm>
          <a:off x="4612268" y="3335556"/>
          <a:ext cx="511458" cy="5114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F5B539-AB27-4145-84B8-AAB08A608B2B}">
      <dsp:nvSpPr>
        <dsp:cNvPr id="0" name=""/>
        <dsp:cNvSpPr/>
      </dsp:nvSpPr>
      <dsp:spPr>
        <a:xfrm>
          <a:off x="5497872" y="3150373"/>
          <a:ext cx="2078586" cy="88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spc="-15">
              <a:solidFill>
                <a:srgbClr val="002060"/>
              </a:solidFill>
              <a:latin typeface="Calibri" panose="020F0502020204030204" pitchFamily="34" charset="0"/>
              <a:ea typeface="Times New Roman" panose="02020603050405020304" pitchFamily="18" charset="0"/>
            </a:rPr>
            <a:t>Return-to-Work and Vocational Services </a:t>
          </a:r>
          <a:endParaRPr lang="en-US" sz="1800" kern="1200">
            <a:solidFill>
              <a:srgbClr val="002060"/>
            </a:solidFill>
            <a:latin typeface="Calibri" panose="020F0502020204030204" pitchFamily="34" charset="0"/>
            <a:ea typeface="Times New Roman" panose="02020603050405020304" pitchFamily="18" charset="0"/>
          </a:endParaRPr>
        </a:p>
      </dsp:txBody>
      <dsp:txXfrm>
        <a:off x="5497872" y="3150373"/>
        <a:ext cx="2078586" cy="88182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BE13834-58EB-46A9-8BC5-2D848EE32513}" type="datetimeFigureOut">
              <a:rPr lang="en-US" smtClean="0"/>
              <a:t>7/16/2025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EA319-2519-4E31-8F6B-C415AFDCBE31}" type="slidenum">
              <a:rPr lang="en-US" smtClean="0"/>
              <a:t>‹#›</a:t>
            </a:fld>
            <a:endParaRPr lang="en-US"/>
          </a:p>
        </p:txBody>
      </p:sp>
    </p:spTree>
    <p:extLst>
      <p:ext uri="{BB962C8B-B14F-4D97-AF65-F5344CB8AC3E}">
        <p14:creationId xmlns:p14="http://schemas.microsoft.com/office/powerpoint/2010/main" val="119841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EA319-2519-4E31-8F6B-C415AFDCBE31}" type="slidenum">
              <a:rPr lang="en-US" smtClean="0"/>
              <a:t>1</a:t>
            </a:fld>
            <a:endParaRPr lang="en-US"/>
          </a:p>
        </p:txBody>
      </p:sp>
    </p:spTree>
    <p:extLst>
      <p:ext uri="{BB962C8B-B14F-4D97-AF65-F5344CB8AC3E}">
        <p14:creationId xmlns:p14="http://schemas.microsoft.com/office/powerpoint/2010/main" val="2696406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6489B-00F7-C9BB-EA42-9CF74F2C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60BE7-FBEB-FD27-50FE-6AB12BD87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43F4E-A1B4-3F82-F95E-4015DEB38C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771800-FADC-BF71-A262-D669DF3B43D0}"/>
              </a:ext>
            </a:extLst>
          </p:cNvPr>
          <p:cNvSpPr>
            <a:spLocks noGrp="1"/>
          </p:cNvSpPr>
          <p:nvPr>
            <p:ph type="sldNum" sz="quarter" idx="5"/>
          </p:nvPr>
        </p:nvSpPr>
        <p:spPr/>
        <p:txBody>
          <a:bodyPr/>
          <a:lstStyle/>
          <a:p>
            <a:fld id="{FAEEA319-2519-4E31-8F6B-C415AFDCBE31}" type="slidenum">
              <a:rPr lang="en-US" smtClean="0"/>
              <a:t>10</a:t>
            </a:fld>
            <a:endParaRPr lang="en-US"/>
          </a:p>
        </p:txBody>
      </p:sp>
    </p:spTree>
    <p:extLst>
      <p:ext uri="{BB962C8B-B14F-4D97-AF65-F5344CB8AC3E}">
        <p14:creationId xmlns:p14="http://schemas.microsoft.com/office/powerpoint/2010/main" val="2361817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C201-704E-B321-EEBE-2A6A09B4C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88F49-2958-4151-3689-D69177E95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4E10D-A5D2-FBD4-0D02-4D97DB5F2D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F3FA4A-5D1E-94AD-22CD-18EC279DC94A}"/>
              </a:ext>
            </a:extLst>
          </p:cNvPr>
          <p:cNvSpPr>
            <a:spLocks noGrp="1"/>
          </p:cNvSpPr>
          <p:nvPr>
            <p:ph type="sldNum" sz="quarter" idx="5"/>
          </p:nvPr>
        </p:nvSpPr>
        <p:spPr/>
        <p:txBody>
          <a:bodyPr/>
          <a:lstStyle/>
          <a:p>
            <a:fld id="{FAEEA319-2519-4E31-8F6B-C415AFDCBE31}" type="slidenum">
              <a:rPr lang="en-US" smtClean="0"/>
              <a:t>11</a:t>
            </a:fld>
            <a:endParaRPr lang="en-US"/>
          </a:p>
        </p:txBody>
      </p:sp>
    </p:spTree>
    <p:extLst>
      <p:ext uri="{BB962C8B-B14F-4D97-AF65-F5344CB8AC3E}">
        <p14:creationId xmlns:p14="http://schemas.microsoft.com/office/powerpoint/2010/main" val="412278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3827B-68C4-D252-FE4B-7B5D5B3E4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8AFC4-1039-23E9-A919-6C62A2E71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C1223-15A5-20EB-D5F2-8FE1077B5A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A60892-2BBD-6F79-A4FD-52D71A4908BF}"/>
              </a:ext>
            </a:extLst>
          </p:cNvPr>
          <p:cNvSpPr>
            <a:spLocks noGrp="1"/>
          </p:cNvSpPr>
          <p:nvPr>
            <p:ph type="sldNum" sz="quarter" idx="5"/>
          </p:nvPr>
        </p:nvSpPr>
        <p:spPr/>
        <p:txBody>
          <a:bodyPr/>
          <a:lstStyle/>
          <a:p>
            <a:fld id="{FAEEA319-2519-4E31-8F6B-C415AFDCBE31}" type="slidenum">
              <a:rPr lang="en-US" smtClean="0"/>
              <a:t>12</a:t>
            </a:fld>
            <a:endParaRPr lang="en-US"/>
          </a:p>
        </p:txBody>
      </p:sp>
    </p:spTree>
    <p:extLst>
      <p:ext uri="{BB962C8B-B14F-4D97-AF65-F5344CB8AC3E}">
        <p14:creationId xmlns:p14="http://schemas.microsoft.com/office/powerpoint/2010/main" val="121057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C4511-E87F-B167-D40D-97A70C697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B83C7-2139-1126-8B78-4E1D3633C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62A37-C803-2866-306B-2716CA7D59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6B82D4-A4D4-284B-5114-94B24663405B}"/>
              </a:ext>
            </a:extLst>
          </p:cNvPr>
          <p:cNvSpPr>
            <a:spLocks noGrp="1"/>
          </p:cNvSpPr>
          <p:nvPr>
            <p:ph type="sldNum" sz="quarter" idx="5"/>
          </p:nvPr>
        </p:nvSpPr>
        <p:spPr/>
        <p:txBody>
          <a:bodyPr/>
          <a:lstStyle/>
          <a:p>
            <a:fld id="{FAEEA319-2519-4E31-8F6B-C415AFDCBE31}" type="slidenum">
              <a:rPr lang="en-US" smtClean="0"/>
              <a:t>13</a:t>
            </a:fld>
            <a:endParaRPr lang="en-US"/>
          </a:p>
        </p:txBody>
      </p:sp>
    </p:spTree>
    <p:extLst>
      <p:ext uri="{BB962C8B-B14F-4D97-AF65-F5344CB8AC3E}">
        <p14:creationId xmlns:p14="http://schemas.microsoft.com/office/powerpoint/2010/main" val="1488427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1361A-90AB-A035-9BFF-1E3D89877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43D1D-C529-ADF8-AF13-D44280BCE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0E1B2-7980-FB99-2DB0-AEAFA34473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B2AE83-A0C2-CE17-31B9-E3326291AEFE}"/>
              </a:ext>
            </a:extLst>
          </p:cNvPr>
          <p:cNvSpPr>
            <a:spLocks noGrp="1"/>
          </p:cNvSpPr>
          <p:nvPr>
            <p:ph type="sldNum" sz="quarter" idx="5"/>
          </p:nvPr>
        </p:nvSpPr>
        <p:spPr/>
        <p:txBody>
          <a:bodyPr/>
          <a:lstStyle/>
          <a:p>
            <a:fld id="{FAEEA319-2519-4E31-8F6B-C415AFDCBE31}" type="slidenum">
              <a:rPr lang="en-US" smtClean="0"/>
              <a:t>14</a:t>
            </a:fld>
            <a:endParaRPr lang="en-US"/>
          </a:p>
        </p:txBody>
      </p:sp>
    </p:spTree>
    <p:extLst>
      <p:ext uri="{BB962C8B-B14F-4D97-AF65-F5344CB8AC3E}">
        <p14:creationId xmlns:p14="http://schemas.microsoft.com/office/powerpoint/2010/main" val="2252112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F4BFB-A3F6-FBD1-5380-D9B55F4EA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427EE-08F1-4B42-1A78-F1999D6B3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FE852-1D0B-D3B7-E826-CC9753E1A4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633A69-3F41-C41B-7854-5CB6F70EB505}"/>
              </a:ext>
            </a:extLst>
          </p:cNvPr>
          <p:cNvSpPr>
            <a:spLocks noGrp="1"/>
          </p:cNvSpPr>
          <p:nvPr>
            <p:ph type="sldNum" sz="quarter" idx="5"/>
          </p:nvPr>
        </p:nvSpPr>
        <p:spPr/>
        <p:txBody>
          <a:bodyPr/>
          <a:lstStyle/>
          <a:p>
            <a:fld id="{FAEEA319-2519-4E31-8F6B-C415AFDCBE31}" type="slidenum">
              <a:rPr lang="en-US" smtClean="0"/>
              <a:t>15</a:t>
            </a:fld>
            <a:endParaRPr lang="en-US"/>
          </a:p>
        </p:txBody>
      </p:sp>
    </p:spTree>
    <p:extLst>
      <p:ext uri="{BB962C8B-B14F-4D97-AF65-F5344CB8AC3E}">
        <p14:creationId xmlns:p14="http://schemas.microsoft.com/office/powerpoint/2010/main" val="647058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81D6-5422-4A9E-CECA-5A8951071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698BB-BE13-B9DA-849E-61EE597DC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5895D-06C2-5D7E-4272-A02B8034B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78DD0A-F66A-E198-CA4C-E6C224DFB681}"/>
              </a:ext>
            </a:extLst>
          </p:cNvPr>
          <p:cNvSpPr>
            <a:spLocks noGrp="1"/>
          </p:cNvSpPr>
          <p:nvPr>
            <p:ph type="sldNum" sz="quarter" idx="5"/>
          </p:nvPr>
        </p:nvSpPr>
        <p:spPr/>
        <p:txBody>
          <a:bodyPr/>
          <a:lstStyle/>
          <a:p>
            <a:fld id="{FAEEA319-2519-4E31-8F6B-C415AFDCBE31}" type="slidenum">
              <a:rPr lang="en-US" smtClean="0"/>
              <a:t>16</a:t>
            </a:fld>
            <a:endParaRPr lang="en-US"/>
          </a:p>
        </p:txBody>
      </p:sp>
    </p:spTree>
    <p:extLst>
      <p:ext uri="{BB962C8B-B14F-4D97-AF65-F5344CB8AC3E}">
        <p14:creationId xmlns:p14="http://schemas.microsoft.com/office/powerpoint/2010/main" val="603498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5CF02-681B-E9CC-97CD-E94A922BD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9546E-52B4-6A88-88EA-88FBA2FF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32C03-EACD-219A-F9E0-3664322C71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D150F1-377E-A9D6-96C7-EEB43526EDCA}"/>
              </a:ext>
            </a:extLst>
          </p:cNvPr>
          <p:cNvSpPr>
            <a:spLocks noGrp="1"/>
          </p:cNvSpPr>
          <p:nvPr>
            <p:ph type="sldNum" sz="quarter" idx="5"/>
          </p:nvPr>
        </p:nvSpPr>
        <p:spPr/>
        <p:txBody>
          <a:bodyPr/>
          <a:lstStyle/>
          <a:p>
            <a:fld id="{FAEEA319-2519-4E31-8F6B-C415AFDCBE31}" type="slidenum">
              <a:rPr lang="en-US" smtClean="0"/>
              <a:t>17</a:t>
            </a:fld>
            <a:endParaRPr lang="en-US"/>
          </a:p>
        </p:txBody>
      </p:sp>
    </p:spTree>
    <p:extLst>
      <p:ext uri="{BB962C8B-B14F-4D97-AF65-F5344CB8AC3E}">
        <p14:creationId xmlns:p14="http://schemas.microsoft.com/office/powerpoint/2010/main" val="1100294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38412-9EA0-CF14-677E-8D040F373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806C8-8BAC-EEC2-7FD5-B5E7F6D82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C3102-EAFC-4903-598C-1EA10B1FD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649551-6DD4-84F2-FC3B-AC9F658167CE}"/>
              </a:ext>
            </a:extLst>
          </p:cNvPr>
          <p:cNvSpPr>
            <a:spLocks noGrp="1"/>
          </p:cNvSpPr>
          <p:nvPr>
            <p:ph type="sldNum" sz="quarter" idx="5"/>
          </p:nvPr>
        </p:nvSpPr>
        <p:spPr/>
        <p:txBody>
          <a:bodyPr/>
          <a:lstStyle/>
          <a:p>
            <a:fld id="{FAEEA319-2519-4E31-8F6B-C415AFDCBE31}" type="slidenum">
              <a:rPr lang="en-US" smtClean="0"/>
              <a:t>18</a:t>
            </a:fld>
            <a:endParaRPr lang="en-US"/>
          </a:p>
        </p:txBody>
      </p:sp>
    </p:spTree>
    <p:extLst>
      <p:ext uri="{BB962C8B-B14F-4D97-AF65-F5344CB8AC3E}">
        <p14:creationId xmlns:p14="http://schemas.microsoft.com/office/powerpoint/2010/main" val="1724543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A1E0D-4A42-D611-73E6-1FC09CBAF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292BA-6E89-2F24-E9AC-718DCD389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FC184-10C1-C237-1078-7097BD8C1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EDD213-1C19-D420-4F51-59E1217FC4F2}"/>
              </a:ext>
            </a:extLst>
          </p:cNvPr>
          <p:cNvSpPr>
            <a:spLocks noGrp="1"/>
          </p:cNvSpPr>
          <p:nvPr>
            <p:ph type="sldNum" sz="quarter" idx="5"/>
          </p:nvPr>
        </p:nvSpPr>
        <p:spPr/>
        <p:txBody>
          <a:bodyPr/>
          <a:lstStyle/>
          <a:p>
            <a:fld id="{FAEEA319-2519-4E31-8F6B-C415AFDCBE31}" type="slidenum">
              <a:rPr lang="en-US" smtClean="0"/>
              <a:t>19</a:t>
            </a:fld>
            <a:endParaRPr lang="en-US"/>
          </a:p>
        </p:txBody>
      </p:sp>
    </p:spTree>
    <p:extLst>
      <p:ext uri="{BB962C8B-B14F-4D97-AF65-F5344CB8AC3E}">
        <p14:creationId xmlns:p14="http://schemas.microsoft.com/office/powerpoint/2010/main" val="192396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F27A9-DF20-45C5-9C42-D1F4D117B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2D3AC-7AB7-A58C-2E7D-65F394734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39A3B-C5F0-DB9D-F896-C9B5BD5652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B8D24C-255A-1F25-CE51-AABAC289CE4D}"/>
              </a:ext>
            </a:extLst>
          </p:cNvPr>
          <p:cNvSpPr>
            <a:spLocks noGrp="1"/>
          </p:cNvSpPr>
          <p:nvPr>
            <p:ph type="sldNum" sz="quarter" idx="5"/>
          </p:nvPr>
        </p:nvSpPr>
        <p:spPr/>
        <p:txBody>
          <a:bodyPr/>
          <a:lstStyle/>
          <a:p>
            <a:fld id="{FAEEA319-2519-4E31-8F6B-C415AFDCBE31}" type="slidenum">
              <a:rPr lang="en-US" smtClean="0"/>
              <a:t>2</a:t>
            </a:fld>
            <a:endParaRPr lang="en-US"/>
          </a:p>
        </p:txBody>
      </p:sp>
    </p:spTree>
    <p:extLst>
      <p:ext uri="{BB962C8B-B14F-4D97-AF65-F5344CB8AC3E}">
        <p14:creationId xmlns:p14="http://schemas.microsoft.com/office/powerpoint/2010/main" val="250126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C7977-8D47-E5F9-F4A6-E5646D6F5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5142C-AC38-651D-8C4A-8A9C7F377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97D7B-03AF-048E-82C9-947C0AFF1F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34B9F9-26A7-E33C-D27D-A96CE83BB940}"/>
              </a:ext>
            </a:extLst>
          </p:cNvPr>
          <p:cNvSpPr>
            <a:spLocks noGrp="1"/>
          </p:cNvSpPr>
          <p:nvPr>
            <p:ph type="sldNum" sz="quarter" idx="5"/>
          </p:nvPr>
        </p:nvSpPr>
        <p:spPr/>
        <p:txBody>
          <a:bodyPr/>
          <a:lstStyle/>
          <a:p>
            <a:fld id="{FAEEA319-2519-4E31-8F6B-C415AFDCBE31}" type="slidenum">
              <a:rPr lang="en-US" smtClean="0"/>
              <a:t>20</a:t>
            </a:fld>
            <a:endParaRPr lang="en-US"/>
          </a:p>
        </p:txBody>
      </p:sp>
    </p:spTree>
    <p:extLst>
      <p:ext uri="{BB962C8B-B14F-4D97-AF65-F5344CB8AC3E}">
        <p14:creationId xmlns:p14="http://schemas.microsoft.com/office/powerpoint/2010/main" val="800959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C9AC0-BEEA-B512-0C6D-299ADBEF7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4ADE7-BFE0-61D2-5574-281944FE5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EAB33-FA0C-64CB-5461-1BA394E33F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C722FD-6254-4175-2F5A-24CBA9944E11}"/>
              </a:ext>
            </a:extLst>
          </p:cNvPr>
          <p:cNvSpPr>
            <a:spLocks noGrp="1"/>
          </p:cNvSpPr>
          <p:nvPr>
            <p:ph type="sldNum" sz="quarter" idx="5"/>
          </p:nvPr>
        </p:nvSpPr>
        <p:spPr/>
        <p:txBody>
          <a:bodyPr/>
          <a:lstStyle/>
          <a:p>
            <a:fld id="{FAEEA319-2519-4E31-8F6B-C415AFDCBE31}" type="slidenum">
              <a:rPr lang="en-US" smtClean="0"/>
              <a:t>21</a:t>
            </a:fld>
            <a:endParaRPr lang="en-US"/>
          </a:p>
        </p:txBody>
      </p:sp>
    </p:spTree>
    <p:extLst>
      <p:ext uri="{BB962C8B-B14F-4D97-AF65-F5344CB8AC3E}">
        <p14:creationId xmlns:p14="http://schemas.microsoft.com/office/powerpoint/2010/main" val="31176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83CF-3FB1-C1D2-1F89-D17B19A66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6FA76-8A90-F92D-A2AB-CE9129D0D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2F573-EA72-A9EE-E522-7F0FDDFFF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52221D-B5A8-C5C1-0204-67AE8EF7F964}"/>
              </a:ext>
            </a:extLst>
          </p:cNvPr>
          <p:cNvSpPr>
            <a:spLocks noGrp="1"/>
          </p:cNvSpPr>
          <p:nvPr>
            <p:ph type="sldNum" sz="quarter" idx="5"/>
          </p:nvPr>
        </p:nvSpPr>
        <p:spPr/>
        <p:txBody>
          <a:bodyPr/>
          <a:lstStyle/>
          <a:p>
            <a:fld id="{FAEEA319-2519-4E31-8F6B-C415AFDCBE31}" type="slidenum">
              <a:rPr lang="en-US" smtClean="0"/>
              <a:t>22</a:t>
            </a:fld>
            <a:endParaRPr lang="en-US"/>
          </a:p>
        </p:txBody>
      </p:sp>
    </p:spTree>
    <p:extLst>
      <p:ext uri="{BB962C8B-B14F-4D97-AF65-F5344CB8AC3E}">
        <p14:creationId xmlns:p14="http://schemas.microsoft.com/office/powerpoint/2010/main" val="377343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AE0C-233E-876E-1F16-1CFB1DD84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28509-930A-A51A-6793-0B6954D89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5D06E-D8C4-D9EA-BB20-779858BD08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F1DAD8-67C6-A08C-867C-C26723035E07}"/>
              </a:ext>
            </a:extLst>
          </p:cNvPr>
          <p:cNvSpPr>
            <a:spLocks noGrp="1"/>
          </p:cNvSpPr>
          <p:nvPr>
            <p:ph type="sldNum" sz="quarter" idx="5"/>
          </p:nvPr>
        </p:nvSpPr>
        <p:spPr/>
        <p:txBody>
          <a:bodyPr/>
          <a:lstStyle/>
          <a:p>
            <a:fld id="{FAEEA319-2519-4E31-8F6B-C415AFDCBE31}" type="slidenum">
              <a:rPr lang="en-US" smtClean="0"/>
              <a:t>23</a:t>
            </a:fld>
            <a:endParaRPr lang="en-US"/>
          </a:p>
        </p:txBody>
      </p:sp>
    </p:spTree>
    <p:extLst>
      <p:ext uri="{BB962C8B-B14F-4D97-AF65-F5344CB8AC3E}">
        <p14:creationId xmlns:p14="http://schemas.microsoft.com/office/powerpoint/2010/main" val="116515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100" dirty="0"/>
              <a:t>Story we want to get across</a:t>
            </a:r>
          </a:p>
          <a:p>
            <a:endParaRPr lang="en-US" sz="1100" dirty="0"/>
          </a:p>
          <a:p>
            <a:pPr marL="285750" indent="-285750">
              <a:buFont typeface="Arial" panose="020B0604020202020204" pitchFamily="34" charset="0"/>
              <a:buChar char="•"/>
            </a:pPr>
            <a:r>
              <a:rPr lang="en-US" sz="1100" dirty="0"/>
              <a:t>Impact FS changes “the why it occurred”</a:t>
            </a:r>
          </a:p>
          <a:p>
            <a:pPr marL="742950" lvl="1" indent="-285750">
              <a:buFont typeface="Arial" panose="020B0604020202020204" pitchFamily="34" charset="0"/>
              <a:buChar char="•"/>
            </a:pPr>
            <a:r>
              <a:rPr lang="en-US" sz="1100" dirty="0"/>
              <a:t>Positive impact</a:t>
            </a:r>
          </a:p>
          <a:p>
            <a:pPr marL="742950" lvl="1" indent="-285750">
              <a:buFont typeface="Arial" panose="020B0604020202020204" pitchFamily="34" charset="0"/>
              <a:buChar char="•"/>
            </a:pPr>
            <a:r>
              <a:rPr lang="en-US" sz="1100" dirty="0"/>
              <a:t>Negative: MD FS increase </a:t>
            </a:r>
          </a:p>
          <a:p>
            <a:pPr marL="285750" indent="-285750">
              <a:buFont typeface="Arial" panose="020B0604020202020204" pitchFamily="34" charset="0"/>
              <a:buChar char="•"/>
            </a:pPr>
            <a:r>
              <a:rPr lang="en-US" sz="1100" dirty="0"/>
              <a:t>Impact to Educational Risk </a:t>
            </a:r>
          </a:p>
          <a:p>
            <a:pPr marL="285750" indent="-285750">
              <a:buFont typeface="Arial" panose="020B0604020202020204" pitchFamily="34" charset="0"/>
              <a:buChar char="•"/>
            </a:pPr>
            <a:r>
              <a:rPr lang="en-US" sz="1100" dirty="0"/>
              <a:t>Davies : Mitigation strategy to offset changes</a:t>
            </a:r>
          </a:p>
          <a:p>
            <a:endParaRPr lang="en-US" dirty="0"/>
          </a:p>
        </p:txBody>
      </p:sp>
      <p:sp>
        <p:nvSpPr>
          <p:cNvPr id="4" name="Slide Number Placeholder 3"/>
          <p:cNvSpPr>
            <a:spLocks noGrp="1"/>
          </p:cNvSpPr>
          <p:nvPr>
            <p:ph type="sldNum" sz="quarter" idx="5"/>
          </p:nvPr>
        </p:nvSpPr>
        <p:spPr/>
        <p:txBody>
          <a:bodyPr/>
          <a:lstStyle/>
          <a:p>
            <a:fld id="{FAEEA319-2519-4E31-8F6B-C415AFDCBE31}" type="slidenum">
              <a:rPr lang="en-US" smtClean="0"/>
              <a:t>3</a:t>
            </a:fld>
            <a:endParaRPr lang="en-US"/>
          </a:p>
        </p:txBody>
      </p:sp>
    </p:spTree>
    <p:extLst>
      <p:ext uri="{BB962C8B-B14F-4D97-AF65-F5344CB8AC3E}">
        <p14:creationId xmlns:p14="http://schemas.microsoft.com/office/powerpoint/2010/main" val="373906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E619F-7C6A-8732-384C-07FE21FB4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39976-7D8E-8B4D-DF01-A32E9B467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B3545-4A36-9AE3-F390-12D0A66A2C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B1551-1460-BDA5-9580-1787F553E70F}"/>
              </a:ext>
            </a:extLst>
          </p:cNvPr>
          <p:cNvSpPr>
            <a:spLocks noGrp="1"/>
          </p:cNvSpPr>
          <p:nvPr>
            <p:ph type="sldNum" sz="quarter" idx="5"/>
          </p:nvPr>
        </p:nvSpPr>
        <p:spPr/>
        <p:txBody>
          <a:bodyPr/>
          <a:lstStyle/>
          <a:p>
            <a:fld id="{FAEEA319-2519-4E31-8F6B-C415AFDCBE31}" type="slidenum">
              <a:rPr lang="en-US" smtClean="0"/>
              <a:t>4</a:t>
            </a:fld>
            <a:endParaRPr lang="en-US"/>
          </a:p>
        </p:txBody>
      </p:sp>
    </p:spTree>
    <p:extLst>
      <p:ext uri="{BB962C8B-B14F-4D97-AF65-F5344CB8AC3E}">
        <p14:creationId xmlns:p14="http://schemas.microsoft.com/office/powerpoint/2010/main" val="243246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24EA7-2D10-A68D-F775-73C35347D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DF055-CDC3-78CB-3929-340D2325B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74CFC-4CEE-4BF1-BA15-3D666F6B8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1EB710-67E7-8779-1AB2-B9F570FD9138}"/>
              </a:ext>
            </a:extLst>
          </p:cNvPr>
          <p:cNvSpPr>
            <a:spLocks noGrp="1"/>
          </p:cNvSpPr>
          <p:nvPr>
            <p:ph type="sldNum" sz="quarter" idx="5"/>
          </p:nvPr>
        </p:nvSpPr>
        <p:spPr/>
        <p:txBody>
          <a:bodyPr/>
          <a:lstStyle/>
          <a:p>
            <a:fld id="{FAEEA319-2519-4E31-8F6B-C415AFDCBE31}" type="slidenum">
              <a:rPr lang="en-US" smtClean="0"/>
              <a:t>5</a:t>
            </a:fld>
            <a:endParaRPr lang="en-US"/>
          </a:p>
        </p:txBody>
      </p:sp>
    </p:spTree>
    <p:extLst>
      <p:ext uri="{BB962C8B-B14F-4D97-AF65-F5344CB8AC3E}">
        <p14:creationId xmlns:p14="http://schemas.microsoft.com/office/powerpoint/2010/main" val="305355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B02F5-EC72-731D-A3CE-E61282967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78C13-044A-A678-E389-24CA66DB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77F6C-480D-F009-CDBD-C9C59763AC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052527-BF22-A6F9-75F4-5A87F33BF6C0}"/>
              </a:ext>
            </a:extLst>
          </p:cNvPr>
          <p:cNvSpPr>
            <a:spLocks noGrp="1"/>
          </p:cNvSpPr>
          <p:nvPr>
            <p:ph type="sldNum" sz="quarter" idx="5"/>
          </p:nvPr>
        </p:nvSpPr>
        <p:spPr/>
        <p:txBody>
          <a:bodyPr/>
          <a:lstStyle/>
          <a:p>
            <a:fld id="{FAEEA319-2519-4E31-8F6B-C415AFDCBE31}" type="slidenum">
              <a:rPr lang="en-US" smtClean="0"/>
              <a:t>6</a:t>
            </a:fld>
            <a:endParaRPr lang="en-US"/>
          </a:p>
        </p:txBody>
      </p:sp>
    </p:spTree>
    <p:extLst>
      <p:ext uri="{BB962C8B-B14F-4D97-AF65-F5344CB8AC3E}">
        <p14:creationId xmlns:p14="http://schemas.microsoft.com/office/powerpoint/2010/main" val="359396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05F6-06C2-C639-098E-FE0C0846D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BCB1E-D15E-DC8C-4C02-1A440842F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2386F-652E-6082-867B-7FE9D97234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96F5DD-5922-1F55-02D9-7CA3A6EE3956}"/>
              </a:ext>
            </a:extLst>
          </p:cNvPr>
          <p:cNvSpPr>
            <a:spLocks noGrp="1"/>
          </p:cNvSpPr>
          <p:nvPr>
            <p:ph type="sldNum" sz="quarter" idx="5"/>
          </p:nvPr>
        </p:nvSpPr>
        <p:spPr/>
        <p:txBody>
          <a:bodyPr/>
          <a:lstStyle/>
          <a:p>
            <a:fld id="{FAEEA319-2519-4E31-8F6B-C415AFDCBE31}" type="slidenum">
              <a:rPr lang="en-US" smtClean="0"/>
              <a:t>7</a:t>
            </a:fld>
            <a:endParaRPr lang="en-US"/>
          </a:p>
        </p:txBody>
      </p:sp>
    </p:spTree>
    <p:extLst>
      <p:ext uri="{BB962C8B-B14F-4D97-AF65-F5344CB8AC3E}">
        <p14:creationId xmlns:p14="http://schemas.microsoft.com/office/powerpoint/2010/main" val="295294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9C212-D95B-B4B7-C6F8-2F39884D0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427BD-5D6E-3426-025F-E38B40F58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6F5EC-238D-DD00-9082-F9F4EC87ED9C}"/>
              </a:ext>
            </a:extLst>
          </p:cNvPr>
          <p:cNvSpPr>
            <a:spLocks noGrp="1"/>
          </p:cNvSpPr>
          <p:nvPr>
            <p:ph type="body" idx="1"/>
          </p:nvPr>
        </p:nvSpPr>
        <p:spPr/>
        <p:txBody>
          <a:bodyPr/>
          <a:lstStyle/>
          <a:p>
            <a:pPr marL="285750" indent="-285750">
              <a:buFont typeface="Arial" panose="020B0604020202020204" pitchFamily="34" charset="0"/>
              <a:buChar char="•"/>
            </a:pPr>
            <a:r>
              <a:rPr lang="en-US" sz="1100" dirty="0"/>
              <a:t>Story we want to get across</a:t>
            </a:r>
          </a:p>
          <a:p>
            <a:endParaRPr lang="en-US" sz="1100" dirty="0"/>
          </a:p>
          <a:p>
            <a:pPr marL="285750" indent="-285750">
              <a:buFont typeface="Arial" panose="020B0604020202020204" pitchFamily="34" charset="0"/>
              <a:buChar char="•"/>
            </a:pPr>
            <a:r>
              <a:rPr lang="en-US" sz="1100" dirty="0"/>
              <a:t>Impact FS changes “the why it occurred”</a:t>
            </a:r>
          </a:p>
          <a:p>
            <a:pPr marL="742950" lvl="1" indent="-285750">
              <a:buFont typeface="Arial" panose="020B0604020202020204" pitchFamily="34" charset="0"/>
              <a:buChar char="•"/>
            </a:pPr>
            <a:r>
              <a:rPr lang="en-US" sz="1100" dirty="0"/>
              <a:t>Positive impact</a:t>
            </a:r>
          </a:p>
          <a:p>
            <a:pPr marL="742950" lvl="1" indent="-285750">
              <a:buFont typeface="Arial" panose="020B0604020202020204" pitchFamily="34" charset="0"/>
              <a:buChar char="•"/>
            </a:pPr>
            <a:r>
              <a:rPr lang="en-US" sz="1100" dirty="0"/>
              <a:t>Negative: MD FS increase </a:t>
            </a:r>
          </a:p>
          <a:p>
            <a:pPr marL="285750" indent="-285750">
              <a:buFont typeface="Arial" panose="020B0604020202020204" pitchFamily="34" charset="0"/>
              <a:buChar char="•"/>
            </a:pPr>
            <a:r>
              <a:rPr lang="en-US" sz="1100" dirty="0"/>
              <a:t>Impact to Educational Risk </a:t>
            </a:r>
          </a:p>
          <a:p>
            <a:pPr marL="285750" indent="-285750">
              <a:buFont typeface="Arial" panose="020B0604020202020204" pitchFamily="34" charset="0"/>
              <a:buChar char="•"/>
            </a:pPr>
            <a:r>
              <a:rPr lang="en-US" sz="1100" dirty="0"/>
              <a:t>Davies : Mitigation strategy to offset changes</a:t>
            </a:r>
          </a:p>
          <a:p>
            <a:endParaRPr lang="en-US" dirty="0"/>
          </a:p>
        </p:txBody>
      </p:sp>
      <p:sp>
        <p:nvSpPr>
          <p:cNvPr id="4" name="Slide Number Placeholder 3">
            <a:extLst>
              <a:ext uri="{FF2B5EF4-FFF2-40B4-BE49-F238E27FC236}">
                <a16:creationId xmlns:a16="http://schemas.microsoft.com/office/drawing/2014/main" id="{0C2C7F87-C14B-D3FC-9629-4EA63B703384}"/>
              </a:ext>
            </a:extLst>
          </p:cNvPr>
          <p:cNvSpPr>
            <a:spLocks noGrp="1"/>
          </p:cNvSpPr>
          <p:nvPr>
            <p:ph type="sldNum" sz="quarter" idx="5"/>
          </p:nvPr>
        </p:nvSpPr>
        <p:spPr/>
        <p:txBody>
          <a:bodyPr/>
          <a:lstStyle/>
          <a:p>
            <a:fld id="{FAEEA319-2519-4E31-8F6B-C415AFDCBE31}" type="slidenum">
              <a:rPr lang="en-US" smtClean="0"/>
              <a:t>8</a:t>
            </a:fld>
            <a:endParaRPr lang="en-US"/>
          </a:p>
        </p:txBody>
      </p:sp>
    </p:spTree>
    <p:extLst>
      <p:ext uri="{BB962C8B-B14F-4D97-AF65-F5344CB8AC3E}">
        <p14:creationId xmlns:p14="http://schemas.microsoft.com/office/powerpoint/2010/main" val="399749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DFE5-6C0A-0531-98C7-3C586BBC6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5B7A4-AEF8-998F-9F77-C1E16ECBE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459D2-D610-594A-F291-4155DD294D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B0A49-8683-668F-3511-B125A0CE89E0}"/>
              </a:ext>
            </a:extLst>
          </p:cNvPr>
          <p:cNvSpPr>
            <a:spLocks noGrp="1"/>
          </p:cNvSpPr>
          <p:nvPr>
            <p:ph type="sldNum" sz="quarter" idx="5"/>
          </p:nvPr>
        </p:nvSpPr>
        <p:spPr/>
        <p:txBody>
          <a:bodyPr/>
          <a:lstStyle/>
          <a:p>
            <a:fld id="{FAEEA319-2519-4E31-8F6B-C415AFDCBE31}" type="slidenum">
              <a:rPr lang="en-US" smtClean="0"/>
              <a:t>9</a:t>
            </a:fld>
            <a:endParaRPr lang="en-US"/>
          </a:p>
        </p:txBody>
      </p:sp>
    </p:spTree>
    <p:extLst>
      <p:ext uri="{BB962C8B-B14F-4D97-AF65-F5344CB8AC3E}">
        <p14:creationId xmlns:p14="http://schemas.microsoft.com/office/powerpoint/2010/main" val="343265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7F2938-2B02-46A7-A8C4-D415FA37D4AC}"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1198064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7F2938-2B02-46A7-A8C4-D415FA37D4AC}"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303082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7F2938-2B02-46A7-A8C4-D415FA37D4AC}"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357387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7F2938-2B02-46A7-A8C4-D415FA37D4AC}"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118707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7F2938-2B02-46A7-A8C4-D415FA37D4AC}" type="datetimeFigureOut">
              <a:rPr lang="en-US" smtClean="0"/>
              <a:t>7/16/2025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65555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7F2938-2B02-46A7-A8C4-D415FA37D4AC}"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422272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7F2938-2B02-46A7-A8C4-D415FA37D4AC}" type="datetimeFigureOut">
              <a:rPr lang="en-US" smtClean="0"/>
              <a:t>7/16/2025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5626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7F2938-2B02-46A7-A8C4-D415FA37D4AC}" type="datetimeFigureOut">
              <a:rPr lang="en-US" smtClean="0"/>
              <a:t>7/16/2025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386777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F2938-2B02-46A7-A8C4-D415FA37D4AC}" type="datetimeFigureOut">
              <a:rPr lang="en-US" smtClean="0"/>
              <a:t>7/16/2025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25164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7F2938-2B02-46A7-A8C4-D415FA37D4AC}"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344211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7F2938-2B02-46A7-A8C4-D415FA37D4AC}" type="datetimeFigureOut">
              <a:rPr lang="en-US" smtClean="0"/>
              <a:t>7/16/2025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A57EDA-D2F6-463F-AA61-5BD1D5B1DEEC}" type="slidenum">
              <a:rPr lang="en-US" smtClean="0"/>
              <a:t>‹#›</a:t>
            </a:fld>
            <a:endParaRPr lang="en-US"/>
          </a:p>
        </p:txBody>
      </p:sp>
    </p:spTree>
    <p:extLst>
      <p:ext uri="{BB962C8B-B14F-4D97-AF65-F5344CB8AC3E}">
        <p14:creationId xmlns:p14="http://schemas.microsoft.com/office/powerpoint/2010/main" val="1918961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F2938-2B02-46A7-A8C4-D415FA37D4AC}" type="datetimeFigureOut">
              <a:rPr lang="en-US" smtClean="0"/>
              <a:t>7/16/2025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57EDA-D2F6-463F-AA61-5BD1D5B1DEEC}" type="slidenum">
              <a:rPr lang="en-US" smtClean="0"/>
              <a:t>‹#›</a:t>
            </a:fld>
            <a:endParaRPr lang="en-US"/>
          </a:p>
        </p:txBody>
      </p:sp>
    </p:spTree>
    <p:extLst>
      <p:ext uri="{BB962C8B-B14F-4D97-AF65-F5344CB8AC3E}">
        <p14:creationId xmlns:p14="http://schemas.microsoft.com/office/powerpoint/2010/main" val="3986083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secure.fldfs.com/wcapps/CPT/ProviderManMenuHCPFSM2024.asp"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png"/><Relationship Id="rId4" Type="http://schemas.openxmlformats.org/officeDocument/2006/relationships/diagramData" Target="../diagrams/data4.xml"/><Relationship Id="rId9"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mailto:eunice.gutierrez@amerisys-info.com"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94727B76-C43A-955D-B2EC-01EBA16865E8}"/>
              </a:ext>
            </a:extLst>
          </p:cNvPr>
          <p:cNvSpPr>
            <a:spLocks noGrp="1"/>
          </p:cNvSpPr>
          <p:nvPr>
            <p:ph type="ctrTitle"/>
          </p:nvPr>
        </p:nvSpPr>
        <p:spPr>
          <a:xfrm>
            <a:off x="606287" y="2205941"/>
            <a:ext cx="7772400" cy="1752098"/>
          </a:xfrm>
        </p:spPr>
        <p:txBody>
          <a:bodyPr>
            <a:noAutofit/>
          </a:bodyPr>
          <a:lstStyle/>
          <a:p>
            <a:r>
              <a:rPr lang="en-US" sz="4800" b="1" dirty="0">
                <a:solidFill>
                  <a:srgbClr val="002060"/>
                </a:solidFill>
              </a:rPr>
              <a:t>Current Trends &amp; Innovative Solutions in Workers’ Compensation</a:t>
            </a:r>
          </a:p>
        </p:txBody>
      </p:sp>
      <p:sp>
        <p:nvSpPr>
          <p:cNvPr id="14" name="Rectangle 13">
            <a:extLst>
              <a:ext uri="{FF2B5EF4-FFF2-40B4-BE49-F238E27FC236}">
                <a16:creationId xmlns:a16="http://schemas.microsoft.com/office/drawing/2014/main" id="{3C8B352F-9013-6DBA-9F49-91A5D9803888}"/>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1BB48A-3DF6-2319-414E-35C196FCE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3628" y="4315437"/>
            <a:ext cx="1900407" cy="1045956"/>
          </a:xfrm>
          <a:prstGeom prst="rect">
            <a:avLst/>
          </a:prstGeom>
        </p:spPr>
      </p:pic>
      <p:pic>
        <p:nvPicPr>
          <p:cNvPr id="6" name="Picture 5" descr="A blue and black logo&#10;&#10;AI-generated content may be incorrect.">
            <a:extLst>
              <a:ext uri="{FF2B5EF4-FFF2-40B4-BE49-F238E27FC236}">
                <a16:creationId xmlns:a16="http://schemas.microsoft.com/office/drawing/2014/main" id="{DEDE7A68-61AA-E095-1AA4-8FDB79577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51" y="4400191"/>
            <a:ext cx="2693905" cy="876449"/>
          </a:xfrm>
          <a:prstGeom prst="rect">
            <a:avLst/>
          </a:prstGeom>
        </p:spPr>
      </p:pic>
      <p:pic>
        <p:nvPicPr>
          <p:cNvPr id="10" name="Picture 9">
            <a:extLst>
              <a:ext uri="{FF2B5EF4-FFF2-40B4-BE49-F238E27FC236}">
                <a16:creationId xmlns:a16="http://schemas.microsoft.com/office/drawing/2014/main" id="{E8043045-7EFF-E1AE-41D2-F56D7919F3A9}"/>
              </a:ext>
            </a:extLst>
          </p:cNvPr>
          <p:cNvPicPr>
            <a:picLocks noChangeAspect="1"/>
          </p:cNvPicPr>
          <p:nvPr/>
        </p:nvPicPr>
        <p:blipFill>
          <a:blip r:embed="rId6"/>
          <a:stretch>
            <a:fillRect/>
          </a:stretch>
        </p:blipFill>
        <p:spPr>
          <a:xfrm>
            <a:off x="3114468" y="5446147"/>
            <a:ext cx="2915063" cy="676418"/>
          </a:xfrm>
          <a:prstGeom prst="rect">
            <a:avLst/>
          </a:prstGeom>
        </p:spPr>
      </p:pic>
    </p:spTree>
    <p:extLst>
      <p:ext uri="{BB962C8B-B14F-4D97-AF65-F5344CB8AC3E}">
        <p14:creationId xmlns:p14="http://schemas.microsoft.com/office/powerpoint/2010/main" val="1500037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4E48-7D2A-B702-F043-032D307807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8EB603-390B-D16F-D766-E4C2127CD719}"/>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D47378-D6C0-D4F2-9A8A-5179F49216EB}"/>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NCCI Trends: </a:t>
            </a:r>
            <a:r>
              <a:rPr lang="en-US" sz="3600" b="1" dirty="0">
                <a:solidFill>
                  <a:srgbClr val="002060"/>
                </a:solidFill>
                <a:latin typeface="+mj-lt"/>
              </a:rPr>
              <a:t>Physician Dispensing</a:t>
            </a:r>
            <a:endParaRPr lang="en-US" sz="3600" dirty="0">
              <a:solidFill>
                <a:srgbClr val="002060"/>
              </a:solidFill>
              <a:latin typeface="+mj-lt"/>
            </a:endParaRPr>
          </a:p>
        </p:txBody>
      </p:sp>
      <p:pic>
        <p:nvPicPr>
          <p:cNvPr id="5" name="Picture 4">
            <a:extLst>
              <a:ext uri="{FF2B5EF4-FFF2-40B4-BE49-F238E27FC236}">
                <a16:creationId xmlns:a16="http://schemas.microsoft.com/office/drawing/2014/main" id="{F6379BC2-F96B-A6CA-D163-848C31A69FD7}"/>
              </a:ext>
            </a:extLst>
          </p:cNvPr>
          <p:cNvPicPr>
            <a:picLocks noChangeAspect="1"/>
          </p:cNvPicPr>
          <p:nvPr/>
        </p:nvPicPr>
        <p:blipFill>
          <a:blip r:embed="rId4">
            <a:extLst>
              <a:ext uri="{28A0092B-C50C-407E-A947-70E740481C1C}">
                <a14:useLocalDpi xmlns:a14="http://schemas.microsoft.com/office/drawing/2010/main" val="0"/>
              </a:ext>
            </a:extLst>
          </a:blip>
          <a:srcRect r="3935"/>
          <a:stretch>
            <a:fillRect/>
          </a:stretch>
        </p:blipFill>
        <p:spPr bwMode="auto">
          <a:xfrm>
            <a:off x="0" y="2276597"/>
            <a:ext cx="9144000" cy="4300348"/>
          </a:xfrm>
          <a:prstGeom prst="rect">
            <a:avLst/>
          </a:prstGeom>
          <a:noFill/>
          <a:ln>
            <a:noFill/>
          </a:ln>
        </p:spPr>
      </p:pic>
      <p:pic>
        <p:nvPicPr>
          <p:cNvPr id="6" name="Picture 5" descr="A blue and black logo&#10;&#10;AI-generated content may be incorrect.">
            <a:extLst>
              <a:ext uri="{FF2B5EF4-FFF2-40B4-BE49-F238E27FC236}">
                <a16:creationId xmlns:a16="http://schemas.microsoft.com/office/drawing/2014/main" id="{7E719097-1A0B-8D1B-A912-84A4072E1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1353111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74371-EE5E-CB2F-D594-DFEFC03E1F84}"/>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B7652AD2-CF15-A623-5206-16654D844613}"/>
              </a:ext>
            </a:extLst>
          </p:cNvPr>
          <p:cNvGraphicFramePr/>
          <p:nvPr>
            <p:extLst>
              <p:ext uri="{D42A27DB-BD31-4B8C-83A1-F6EECF244321}">
                <p14:modId xmlns:p14="http://schemas.microsoft.com/office/powerpoint/2010/main" val="2451446353"/>
              </p:ext>
            </p:extLst>
          </p:nvPr>
        </p:nvGraphicFramePr>
        <p:xfrm>
          <a:off x="523486" y="1999534"/>
          <a:ext cx="8097023" cy="442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D70E8903-0196-9D3F-5871-59E05C308A96}"/>
              </a:ext>
            </a:extLst>
          </p:cNvPr>
          <p:cNvSpPr txBox="1"/>
          <p:nvPr/>
        </p:nvSpPr>
        <p:spPr>
          <a:xfrm>
            <a:off x="408842" y="429370"/>
            <a:ext cx="8326312" cy="1446550"/>
          </a:xfrm>
          <a:prstGeom prst="rect">
            <a:avLst/>
          </a:prstGeom>
          <a:noFill/>
        </p:spPr>
        <p:txBody>
          <a:bodyPr wrap="square" rtlCol="0">
            <a:spAutoFit/>
          </a:bodyPr>
          <a:lstStyle/>
          <a:p>
            <a:r>
              <a:rPr lang="en-US" sz="4000" b="1" dirty="0">
                <a:solidFill>
                  <a:srgbClr val="002060"/>
                </a:solidFill>
                <a:latin typeface="+mj-lt"/>
              </a:rPr>
              <a:t>FL Division of Workers’ Compensation</a:t>
            </a:r>
          </a:p>
          <a:p>
            <a:pPr algn="ctr"/>
            <a:r>
              <a:rPr lang="en-US" sz="2400" b="1" dirty="0">
                <a:solidFill>
                  <a:srgbClr val="002060"/>
                </a:solidFill>
                <a:latin typeface="+mj-lt"/>
              </a:rPr>
              <a:t>Healthcare Provider Reimbursement Manual – Physician Dispensing</a:t>
            </a:r>
          </a:p>
          <a:p>
            <a:pPr algn="ctr"/>
            <a:r>
              <a:rPr lang="en-US" sz="2400" b="1" dirty="0">
                <a:solidFill>
                  <a:srgbClr val="002060"/>
                </a:solidFill>
                <a:latin typeface="+mj-lt"/>
              </a:rPr>
              <a:t>Fee Schedule Update</a:t>
            </a:r>
            <a:endParaRPr lang="en-US" sz="2400" dirty="0">
              <a:solidFill>
                <a:srgbClr val="002060"/>
              </a:solidFill>
              <a:latin typeface="+mj-lt"/>
            </a:endParaRPr>
          </a:p>
        </p:txBody>
      </p:sp>
      <p:pic>
        <p:nvPicPr>
          <p:cNvPr id="2" name="Picture 1" descr="A blue and black logo&#10;&#10;AI-generated content may be incorrect.">
            <a:extLst>
              <a:ext uri="{FF2B5EF4-FFF2-40B4-BE49-F238E27FC236}">
                <a16:creationId xmlns:a16="http://schemas.microsoft.com/office/drawing/2014/main" id="{2D64EEB6-897E-AF86-CBC9-9654A820A7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208159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5CE4-CBF7-1BB8-F2EA-A30971F26453}"/>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9C50F07-0E44-3FA4-D984-4AD316E91D17}"/>
              </a:ext>
            </a:extLst>
          </p:cNvPr>
          <p:cNvSpPr/>
          <p:nvPr/>
        </p:nvSpPr>
        <p:spPr>
          <a:xfrm>
            <a:off x="4756880" y="2124324"/>
            <a:ext cx="4142628" cy="4532243"/>
          </a:xfrm>
          <a:prstGeom prst="round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87CCEC-BA84-1473-25A0-4572F77BFA6D}"/>
              </a:ext>
            </a:extLst>
          </p:cNvPr>
          <p:cNvSpPr txBox="1"/>
          <p:nvPr/>
        </p:nvSpPr>
        <p:spPr>
          <a:xfrm>
            <a:off x="408842" y="429370"/>
            <a:ext cx="8326312" cy="1446550"/>
          </a:xfrm>
          <a:prstGeom prst="rect">
            <a:avLst/>
          </a:prstGeom>
          <a:noFill/>
        </p:spPr>
        <p:txBody>
          <a:bodyPr wrap="square" rtlCol="0">
            <a:spAutoFit/>
          </a:bodyPr>
          <a:lstStyle/>
          <a:p>
            <a:r>
              <a:rPr lang="en-US" sz="4000" b="1" dirty="0">
                <a:solidFill>
                  <a:srgbClr val="002060"/>
                </a:solidFill>
                <a:latin typeface="+mj-lt"/>
              </a:rPr>
              <a:t>FL Division of Workers’ Compensation</a:t>
            </a:r>
          </a:p>
          <a:p>
            <a:pPr algn="ctr"/>
            <a:r>
              <a:rPr lang="en-US" sz="2400" b="1" dirty="0">
                <a:solidFill>
                  <a:srgbClr val="002060"/>
                </a:solidFill>
                <a:latin typeface="+mj-lt"/>
              </a:rPr>
              <a:t>Healthcare Provider Reimbursement Manual – Physician Dispensing</a:t>
            </a:r>
          </a:p>
          <a:p>
            <a:pPr algn="ctr"/>
            <a:r>
              <a:rPr lang="en-US" sz="2400" b="1" dirty="0">
                <a:solidFill>
                  <a:srgbClr val="002060"/>
                </a:solidFill>
                <a:latin typeface="+mj-lt"/>
              </a:rPr>
              <a:t>Fee Schedule Update</a:t>
            </a:r>
            <a:endParaRPr lang="en-US" sz="2400" dirty="0">
              <a:solidFill>
                <a:srgbClr val="002060"/>
              </a:solidFill>
              <a:latin typeface="+mj-lt"/>
            </a:endParaRPr>
          </a:p>
        </p:txBody>
      </p:sp>
      <p:sp>
        <p:nvSpPr>
          <p:cNvPr id="2" name="Rectangle: Rounded Corners 1">
            <a:extLst>
              <a:ext uri="{FF2B5EF4-FFF2-40B4-BE49-F238E27FC236}">
                <a16:creationId xmlns:a16="http://schemas.microsoft.com/office/drawing/2014/main" id="{98BBA5F6-7A72-78D4-F796-1C7173BA168B}"/>
              </a:ext>
            </a:extLst>
          </p:cNvPr>
          <p:cNvSpPr/>
          <p:nvPr/>
        </p:nvSpPr>
        <p:spPr>
          <a:xfrm>
            <a:off x="222638" y="2186609"/>
            <a:ext cx="4142628" cy="4532243"/>
          </a:xfrm>
          <a:prstGeom prst="round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0946DC-6829-2253-DD5A-8B5F08E21B23}"/>
              </a:ext>
            </a:extLst>
          </p:cNvPr>
          <p:cNvSpPr txBox="1"/>
          <p:nvPr/>
        </p:nvSpPr>
        <p:spPr>
          <a:xfrm>
            <a:off x="614252" y="2242268"/>
            <a:ext cx="3582713" cy="4708981"/>
          </a:xfrm>
          <a:prstGeom prst="rect">
            <a:avLst/>
          </a:prstGeom>
          <a:noFill/>
        </p:spPr>
        <p:txBody>
          <a:bodyPr wrap="square" rtlCol="0">
            <a:spAutoFit/>
          </a:bodyPr>
          <a:lstStyle/>
          <a:p>
            <a:pPr lvl="0" algn="ctr"/>
            <a:r>
              <a:rPr lang="en-US" sz="1200" b="1" dirty="0">
                <a:solidFill>
                  <a:srgbClr val="F5F9F9"/>
                </a:solidFill>
                <a:ea typeface="Calibri" panose="020F0502020204030204" pitchFamily="34" charset="0"/>
              </a:rPr>
              <a:t>69L-7.740(1)(c); F.A.C</a:t>
            </a:r>
          </a:p>
          <a:p>
            <a:pPr lvl="0"/>
            <a:r>
              <a:rPr lang="en-US" sz="1200" dirty="0">
                <a:solidFill>
                  <a:srgbClr val="F5F9F9"/>
                </a:solidFill>
                <a:ea typeface="Calibri" panose="020F0502020204030204" pitchFamily="34" charset="0"/>
              </a:rPr>
              <a:t>Medication is treatment. When physicians (including oral surgeons), physician assistants, ARNPs, and any other recognized practitioners registered to dispense medications pursuant to Section 465.0276, F.S., submit a medical bill for reimbursement of dispensed medication, the insurer, claim administrator, or entity acting on behalf of the insurer may disallow payment for dispensed medication if the medication is not authorized prior to dispensing, pursuant to Section 440.13(3)(a), F.S., and is not medically necessary to treat the compensable injury. Dispensing such medications may not be denied, absent a contrary contractual provision, and reimbursement may not be disallowed or adjusted for the sole reason that the injured worker chooses to receive such medications from a practitioner registered to dispense medications under Chapter 465, F.S. Any response to a request for authorization must be communicated electronically or by telephone to the health care provider and must be documented in the claims administration system. Failure to timely respond to the written request for authorization shall be governed by Section 440.13(3)(d), F.S. </a:t>
            </a:r>
          </a:p>
          <a:p>
            <a:endParaRPr lang="en-US" sz="1200" dirty="0"/>
          </a:p>
        </p:txBody>
      </p:sp>
      <p:sp>
        <p:nvSpPr>
          <p:cNvPr id="5" name="TextBox 4">
            <a:extLst>
              <a:ext uri="{FF2B5EF4-FFF2-40B4-BE49-F238E27FC236}">
                <a16:creationId xmlns:a16="http://schemas.microsoft.com/office/drawing/2014/main" id="{D9BB23E2-64C9-A0B3-E822-168B747EEBF6}"/>
              </a:ext>
            </a:extLst>
          </p:cNvPr>
          <p:cNvSpPr txBox="1"/>
          <p:nvPr/>
        </p:nvSpPr>
        <p:spPr>
          <a:xfrm>
            <a:off x="5152441" y="2375238"/>
            <a:ext cx="3582713" cy="4154984"/>
          </a:xfrm>
          <a:prstGeom prst="rect">
            <a:avLst/>
          </a:prstGeom>
          <a:noFill/>
        </p:spPr>
        <p:txBody>
          <a:bodyPr wrap="square" rtlCol="0">
            <a:spAutoFit/>
          </a:bodyPr>
          <a:lstStyle/>
          <a:p>
            <a:pPr lvl="0" algn="ctr"/>
            <a:r>
              <a:rPr lang="en-US" sz="1200" b="1" dirty="0">
                <a:solidFill>
                  <a:srgbClr val="F5F9F9"/>
                </a:solidFill>
                <a:ea typeface="Calibri" panose="020F0502020204030204" pitchFamily="34" charset="0"/>
              </a:rPr>
              <a:t>69L-7.730(2)(l); F.A.C. – b</a:t>
            </a:r>
          </a:p>
          <a:p>
            <a:pPr lvl="0"/>
            <a:r>
              <a:rPr lang="en-US" sz="1200" dirty="0">
                <a:solidFill>
                  <a:srgbClr val="F5F9F9"/>
                </a:solidFill>
                <a:ea typeface="Calibri" panose="020F0502020204030204" pitchFamily="34" charset="0"/>
              </a:rPr>
              <a:t>Physicians (including oral surgeons), physician assistants, ARNPs, and any other recognized practitioners registered to dispense medications pursuant to Section 465.0276, F.S., may dispense medications to the injured worker. Medication is treatment and must be authorized prior to dispensing, pursuant to Section 440.13(3)(a), F.S., and must be medically necessary to treat the compensable injury. Dispensing such medication may not be denied, absent a contrary contractual provision, and reimbursement may not be disallowed or adjusted for the sole reason that the injured worker has chosen to receive such medication from a practitioner registered to dispense medications under Chapter 465, F.S. All requests for authorization of medications to be dispensed must specify drug name, dosage, and strength, must be documented in the injured worker’s file, and must be sent in a manner prescribed by the carrier pursuant to Section 440.13(3)(e), F.S. A</a:t>
            </a:r>
          </a:p>
          <a:p>
            <a:pPr lvl="0"/>
            <a:endParaRPr lang="en-US" sz="1200" dirty="0">
              <a:solidFill>
                <a:schemeClr val="tx1">
                  <a:lumMod val="65000"/>
                  <a:lumOff val="35000"/>
                </a:schemeClr>
              </a:solidFill>
              <a:ea typeface="Calibri" panose="020F0502020204030204" pitchFamily="34" charset="0"/>
            </a:endParaRPr>
          </a:p>
          <a:p>
            <a:endParaRPr lang="en-US" sz="1200" dirty="0"/>
          </a:p>
        </p:txBody>
      </p:sp>
    </p:spTree>
    <p:extLst>
      <p:ext uri="{BB962C8B-B14F-4D97-AF65-F5344CB8AC3E}">
        <p14:creationId xmlns:p14="http://schemas.microsoft.com/office/powerpoint/2010/main" val="51597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FEC76-28A3-F21C-D4C1-83B13228D62E}"/>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BD0FDD10-4E8F-426E-18C8-77A46E1C10F5}"/>
              </a:ext>
            </a:extLst>
          </p:cNvPr>
          <p:cNvSpPr txBox="1"/>
          <p:nvPr/>
        </p:nvSpPr>
        <p:spPr>
          <a:xfrm>
            <a:off x="408842" y="429370"/>
            <a:ext cx="8326312" cy="1077218"/>
          </a:xfrm>
          <a:prstGeom prst="rect">
            <a:avLst/>
          </a:prstGeom>
          <a:noFill/>
        </p:spPr>
        <p:txBody>
          <a:bodyPr wrap="square" rtlCol="0">
            <a:spAutoFit/>
          </a:bodyPr>
          <a:lstStyle/>
          <a:p>
            <a:r>
              <a:rPr lang="en-US" sz="4000" b="1" dirty="0">
                <a:solidFill>
                  <a:srgbClr val="002060"/>
                </a:solidFill>
                <a:latin typeface="+mj-lt"/>
              </a:rPr>
              <a:t>FL Division of Workers’ Compensation</a:t>
            </a:r>
          </a:p>
          <a:p>
            <a:pPr algn="ctr"/>
            <a:r>
              <a:rPr lang="en-US" sz="2400" b="1" dirty="0">
                <a:solidFill>
                  <a:srgbClr val="002060"/>
                </a:solidFill>
                <a:latin typeface="+mj-lt"/>
              </a:rPr>
              <a:t>Healthcare Provider Reimbursement Manual – Physician Dispensing</a:t>
            </a:r>
          </a:p>
        </p:txBody>
      </p:sp>
      <p:grpSp>
        <p:nvGrpSpPr>
          <p:cNvPr id="3" name="Group 2">
            <a:extLst>
              <a:ext uri="{FF2B5EF4-FFF2-40B4-BE49-F238E27FC236}">
                <a16:creationId xmlns:a16="http://schemas.microsoft.com/office/drawing/2014/main" id="{25D088FC-8DCE-F712-01DA-8F6AEB0F179C}"/>
              </a:ext>
            </a:extLst>
          </p:cNvPr>
          <p:cNvGrpSpPr/>
          <p:nvPr/>
        </p:nvGrpSpPr>
        <p:grpSpPr>
          <a:xfrm>
            <a:off x="426541" y="1868568"/>
            <a:ext cx="4145459" cy="850937"/>
            <a:chOff x="3684852" y="1946"/>
            <a:chExt cx="4145459" cy="850937"/>
          </a:xfrm>
          <a:solidFill>
            <a:srgbClr val="156082"/>
          </a:solidFill>
        </p:grpSpPr>
        <p:sp>
          <p:nvSpPr>
            <p:cNvPr id="20" name="Rectangle: Rounded Corners 19">
              <a:extLst>
                <a:ext uri="{FF2B5EF4-FFF2-40B4-BE49-F238E27FC236}">
                  <a16:creationId xmlns:a16="http://schemas.microsoft.com/office/drawing/2014/main" id="{103C055C-0E9F-24EC-5437-14933FE94B53}"/>
                </a:ext>
              </a:extLst>
            </p:cNvPr>
            <p:cNvSpPr/>
            <p:nvPr/>
          </p:nvSpPr>
          <p:spPr>
            <a:xfrm>
              <a:off x="3684852" y="1946"/>
              <a:ext cx="4145459" cy="85093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670AA14F-D852-9B7B-0CD8-B8CB609F6453}"/>
                </a:ext>
              </a:extLst>
            </p:cNvPr>
            <p:cNvSpPr txBox="1"/>
            <p:nvPr/>
          </p:nvSpPr>
          <p:spPr>
            <a:xfrm>
              <a:off x="3726391" y="43485"/>
              <a:ext cx="4062381" cy="7678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5F9F9"/>
                  </a:solidFill>
                  <a:latin typeface="Century Gothic" panose="020B0502020202020204" pitchFamily="34" charset="0"/>
                </a:rPr>
                <a:t>Provider must document physician dispensed medication specifically by drug name, dosage, and strength medication on DWC 25 </a:t>
              </a:r>
            </a:p>
          </p:txBody>
        </p:sp>
      </p:grpSp>
      <p:grpSp>
        <p:nvGrpSpPr>
          <p:cNvPr id="7" name="Group 6">
            <a:extLst>
              <a:ext uri="{FF2B5EF4-FFF2-40B4-BE49-F238E27FC236}">
                <a16:creationId xmlns:a16="http://schemas.microsoft.com/office/drawing/2014/main" id="{3960773A-535C-FE9B-0669-68D2FC94532A}"/>
              </a:ext>
            </a:extLst>
          </p:cNvPr>
          <p:cNvGrpSpPr/>
          <p:nvPr/>
        </p:nvGrpSpPr>
        <p:grpSpPr>
          <a:xfrm>
            <a:off x="4865509" y="1868568"/>
            <a:ext cx="4145459" cy="850937"/>
            <a:chOff x="8123820" y="1946"/>
            <a:chExt cx="4145459" cy="850937"/>
          </a:xfrm>
          <a:solidFill>
            <a:srgbClr val="156082"/>
          </a:solidFill>
        </p:grpSpPr>
        <p:sp>
          <p:nvSpPr>
            <p:cNvPr id="18" name="Rectangle: Rounded Corners 17">
              <a:extLst>
                <a:ext uri="{FF2B5EF4-FFF2-40B4-BE49-F238E27FC236}">
                  <a16:creationId xmlns:a16="http://schemas.microsoft.com/office/drawing/2014/main" id="{683A44CB-74E5-6C7C-D03C-D9D84169948F}"/>
                </a:ext>
              </a:extLst>
            </p:cNvPr>
            <p:cNvSpPr/>
            <p:nvPr/>
          </p:nvSpPr>
          <p:spPr>
            <a:xfrm>
              <a:off x="8123820" y="1946"/>
              <a:ext cx="4145459" cy="85093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Rectangle: Rounded Corners 6">
              <a:extLst>
                <a:ext uri="{FF2B5EF4-FFF2-40B4-BE49-F238E27FC236}">
                  <a16:creationId xmlns:a16="http://schemas.microsoft.com/office/drawing/2014/main" id="{7B79AD96-B0C7-AB6C-DF14-DB19488BA332}"/>
                </a:ext>
              </a:extLst>
            </p:cNvPr>
            <p:cNvSpPr txBox="1"/>
            <p:nvPr/>
          </p:nvSpPr>
          <p:spPr>
            <a:xfrm>
              <a:off x="8150434" y="47233"/>
              <a:ext cx="4062381" cy="7678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5F9F9"/>
                  </a:solidFill>
                  <a:latin typeface="Century Gothic" panose="020B0502020202020204" pitchFamily="34" charset="0"/>
                </a:rPr>
                <a:t>DWC 25 is time sensitive – respond within 3 business days </a:t>
              </a:r>
            </a:p>
          </p:txBody>
        </p:sp>
      </p:grpSp>
      <p:grpSp>
        <p:nvGrpSpPr>
          <p:cNvPr id="8" name="Group 7">
            <a:extLst>
              <a:ext uri="{FF2B5EF4-FFF2-40B4-BE49-F238E27FC236}">
                <a16:creationId xmlns:a16="http://schemas.microsoft.com/office/drawing/2014/main" id="{235CE21A-CE1D-0FAE-6DC3-D231DDC0BF2A}"/>
              </a:ext>
            </a:extLst>
          </p:cNvPr>
          <p:cNvGrpSpPr/>
          <p:nvPr/>
        </p:nvGrpSpPr>
        <p:grpSpPr>
          <a:xfrm>
            <a:off x="405771" y="2871166"/>
            <a:ext cx="4145459" cy="850937"/>
            <a:chOff x="3664082" y="1004544"/>
            <a:chExt cx="4145459" cy="850937"/>
          </a:xfrm>
          <a:solidFill>
            <a:srgbClr val="156082"/>
          </a:solidFill>
        </p:grpSpPr>
        <p:sp>
          <p:nvSpPr>
            <p:cNvPr id="15" name="Rectangle: Rounded Corners 14">
              <a:extLst>
                <a:ext uri="{FF2B5EF4-FFF2-40B4-BE49-F238E27FC236}">
                  <a16:creationId xmlns:a16="http://schemas.microsoft.com/office/drawing/2014/main" id="{182C6B91-750A-A610-EF39-E12D15B5F6FC}"/>
                </a:ext>
              </a:extLst>
            </p:cNvPr>
            <p:cNvSpPr/>
            <p:nvPr/>
          </p:nvSpPr>
          <p:spPr>
            <a:xfrm>
              <a:off x="3664082" y="1004544"/>
              <a:ext cx="4145459" cy="85093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80EEAF34-9F2C-2DBC-1BF2-4EE5F6A6C99E}"/>
                </a:ext>
              </a:extLst>
            </p:cNvPr>
            <p:cNvSpPr txBox="1"/>
            <p:nvPr/>
          </p:nvSpPr>
          <p:spPr>
            <a:xfrm>
              <a:off x="3705620" y="1046083"/>
              <a:ext cx="4062381" cy="7678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5F9F9"/>
                  </a:solidFill>
                  <a:latin typeface="Century Gothic" panose="020B0502020202020204" pitchFamily="34" charset="0"/>
                </a:rPr>
                <a:t>Adjuster/Nurse Case Manager must provide notification to Provider’s office </a:t>
              </a:r>
            </a:p>
          </p:txBody>
        </p:sp>
      </p:grpSp>
      <p:grpSp>
        <p:nvGrpSpPr>
          <p:cNvPr id="9" name="Group 8">
            <a:extLst>
              <a:ext uri="{FF2B5EF4-FFF2-40B4-BE49-F238E27FC236}">
                <a16:creationId xmlns:a16="http://schemas.microsoft.com/office/drawing/2014/main" id="{D7AF7328-01A4-EA2C-7A62-7A5FCB3352C6}"/>
              </a:ext>
            </a:extLst>
          </p:cNvPr>
          <p:cNvGrpSpPr/>
          <p:nvPr/>
        </p:nvGrpSpPr>
        <p:grpSpPr>
          <a:xfrm>
            <a:off x="4850583" y="2912705"/>
            <a:ext cx="4145459" cy="850937"/>
            <a:chOff x="3684852" y="2682400"/>
            <a:chExt cx="4145459" cy="850937"/>
          </a:xfrm>
          <a:solidFill>
            <a:srgbClr val="156082"/>
          </a:solidFill>
        </p:grpSpPr>
        <p:sp>
          <p:nvSpPr>
            <p:cNvPr id="13" name="Rectangle: Rounded Corners 12">
              <a:extLst>
                <a:ext uri="{FF2B5EF4-FFF2-40B4-BE49-F238E27FC236}">
                  <a16:creationId xmlns:a16="http://schemas.microsoft.com/office/drawing/2014/main" id="{B0BD4D40-F936-BEA2-3FED-65386046ECA8}"/>
                </a:ext>
              </a:extLst>
            </p:cNvPr>
            <p:cNvSpPr/>
            <p:nvPr/>
          </p:nvSpPr>
          <p:spPr>
            <a:xfrm>
              <a:off x="3684852" y="2682400"/>
              <a:ext cx="4145459" cy="85093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10">
              <a:extLst>
                <a:ext uri="{FF2B5EF4-FFF2-40B4-BE49-F238E27FC236}">
                  <a16:creationId xmlns:a16="http://schemas.microsoft.com/office/drawing/2014/main" id="{FFA89D58-1677-6096-9DCC-F93C55E1684F}"/>
                </a:ext>
              </a:extLst>
            </p:cNvPr>
            <p:cNvSpPr txBox="1"/>
            <p:nvPr/>
          </p:nvSpPr>
          <p:spPr>
            <a:xfrm>
              <a:off x="3726391" y="2723939"/>
              <a:ext cx="4062381" cy="7678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5F9F9"/>
                  </a:solidFill>
                  <a:latin typeface="Century Gothic" panose="020B0502020202020204" pitchFamily="34" charset="0"/>
                </a:rPr>
                <a:t>If physician dispensed medication is not documented, potential bill denial</a:t>
              </a:r>
            </a:p>
          </p:txBody>
        </p:sp>
      </p:grpSp>
      <p:grpSp>
        <p:nvGrpSpPr>
          <p:cNvPr id="10" name="Group 9">
            <a:extLst>
              <a:ext uri="{FF2B5EF4-FFF2-40B4-BE49-F238E27FC236}">
                <a16:creationId xmlns:a16="http://schemas.microsoft.com/office/drawing/2014/main" id="{F8D2CB06-A78D-63BA-D544-64942A81C71D}"/>
              </a:ext>
            </a:extLst>
          </p:cNvPr>
          <p:cNvGrpSpPr/>
          <p:nvPr/>
        </p:nvGrpSpPr>
        <p:grpSpPr>
          <a:xfrm>
            <a:off x="364232" y="3832226"/>
            <a:ext cx="2601606" cy="700018"/>
            <a:chOff x="3684852" y="3575885"/>
            <a:chExt cx="4145459" cy="850937"/>
          </a:xfrm>
          <a:solidFill>
            <a:srgbClr val="156082"/>
          </a:solidFill>
        </p:grpSpPr>
        <p:sp>
          <p:nvSpPr>
            <p:cNvPr id="11" name="Rectangle: Rounded Corners 10">
              <a:extLst>
                <a:ext uri="{FF2B5EF4-FFF2-40B4-BE49-F238E27FC236}">
                  <a16:creationId xmlns:a16="http://schemas.microsoft.com/office/drawing/2014/main" id="{6E1A702E-5718-9440-6718-260EE05A4565}"/>
                </a:ext>
              </a:extLst>
            </p:cNvPr>
            <p:cNvSpPr/>
            <p:nvPr/>
          </p:nvSpPr>
          <p:spPr>
            <a:xfrm>
              <a:off x="3684852" y="3575885"/>
              <a:ext cx="4145459" cy="85093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Rectangle: Rounded Corners 12">
              <a:extLst>
                <a:ext uri="{FF2B5EF4-FFF2-40B4-BE49-F238E27FC236}">
                  <a16:creationId xmlns:a16="http://schemas.microsoft.com/office/drawing/2014/main" id="{5528DBD9-8ACE-2513-F2FA-004F5E804290}"/>
                </a:ext>
              </a:extLst>
            </p:cNvPr>
            <p:cNvSpPr txBox="1"/>
            <p:nvPr/>
          </p:nvSpPr>
          <p:spPr>
            <a:xfrm>
              <a:off x="3850326" y="3804347"/>
              <a:ext cx="3723823" cy="3487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5F9F9"/>
                  </a:solidFill>
                  <a:latin typeface="Century Gothic" panose="020B0502020202020204" pitchFamily="34" charset="0"/>
                </a:rPr>
                <a:t>Collaborate with Pharmacy Benefit Manager </a:t>
              </a:r>
            </a:p>
          </p:txBody>
        </p:sp>
      </p:grpSp>
      <p:pic>
        <p:nvPicPr>
          <p:cNvPr id="22" name="Picture 21">
            <a:extLst>
              <a:ext uri="{FF2B5EF4-FFF2-40B4-BE49-F238E27FC236}">
                <a16:creationId xmlns:a16="http://schemas.microsoft.com/office/drawing/2014/main" id="{FBD8C380-3B1E-E891-7750-4CB7F63813E0}"/>
              </a:ext>
            </a:extLst>
          </p:cNvPr>
          <p:cNvPicPr>
            <a:picLocks noChangeAspect="1"/>
          </p:cNvPicPr>
          <p:nvPr/>
        </p:nvPicPr>
        <p:blipFill>
          <a:blip r:embed="rId3"/>
          <a:stretch>
            <a:fillRect/>
          </a:stretch>
        </p:blipFill>
        <p:spPr>
          <a:xfrm>
            <a:off x="3083769" y="3873764"/>
            <a:ext cx="6060231" cy="2938844"/>
          </a:xfrm>
          <a:prstGeom prst="rect">
            <a:avLst/>
          </a:prstGeom>
        </p:spPr>
      </p:pic>
    </p:spTree>
    <p:extLst>
      <p:ext uri="{BB962C8B-B14F-4D97-AF65-F5344CB8AC3E}">
        <p14:creationId xmlns:p14="http://schemas.microsoft.com/office/powerpoint/2010/main" val="3571423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1A4D6-BCC0-CBE9-5EBC-DDC555E18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8E8DD-B035-934D-207C-E2BBC89E9845}"/>
              </a:ext>
            </a:extLst>
          </p:cNvPr>
          <p:cNvSpPr txBox="1">
            <a:spLocks/>
          </p:cNvSpPr>
          <p:nvPr/>
        </p:nvSpPr>
        <p:spPr>
          <a:xfrm>
            <a:off x="3922702" y="111494"/>
            <a:ext cx="6781800" cy="1338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rPr>
              <a:t>Senate Bill 362</a:t>
            </a:r>
          </a:p>
        </p:txBody>
      </p:sp>
      <p:pic>
        <p:nvPicPr>
          <p:cNvPr id="3" name="Picture 2" descr="A high angle view of men shaking hands&#10;&#10;Description automatically generated">
            <a:extLst>
              <a:ext uri="{FF2B5EF4-FFF2-40B4-BE49-F238E27FC236}">
                <a16:creationId xmlns:a16="http://schemas.microsoft.com/office/drawing/2014/main" id="{201D2E85-D415-C036-D3C9-03FDE1E5BFC3}"/>
              </a:ext>
            </a:extLst>
          </p:cNvPr>
          <p:cNvPicPr>
            <a:picLocks noChangeAspect="1"/>
          </p:cNvPicPr>
          <p:nvPr/>
        </p:nvPicPr>
        <p:blipFill rotWithShape="1">
          <a:blip r:embed="rId3"/>
          <a:srcRect l="1778" r="3417"/>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5" name="Text Placeholder 2">
            <a:extLst>
              <a:ext uri="{FF2B5EF4-FFF2-40B4-BE49-F238E27FC236}">
                <a16:creationId xmlns:a16="http://schemas.microsoft.com/office/drawing/2014/main" id="{3AD3FDC0-1912-C5BF-6BDD-3EF565312CAB}"/>
              </a:ext>
            </a:extLst>
          </p:cNvPr>
          <p:cNvSpPr txBox="1">
            <a:spLocks/>
          </p:cNvSpPr>
          <p:nvPr/>
        </p:nvSpPr>
        <p:spPr>
          <a:xfrm>
            <a:off x="3665093" y="1294726"/>
            <a:ext cx="5389896" cy="524790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sz="2000" dirty="0">
                <a:solidFill>
                  <a:srgbClr val="002060"/>
                </a:solidFill>
              </a:rPr>
              <a:t>Approved by Governor 6/14/24 – Chapter #2024-241</a:t>
            </a:r>
          </a:p>
          <a:p>
            <a:pPr marL="342900"/>
            <a:r>
              <a:rPr lang="en-US" sz="2000" i="1" dirty="0">
                <a:solidFill>
                  <a:srgbClr val="002060"/>
                </a:solidFill>
              </a:rPr>
              <a:t>Effective January 1, 2025</a:t>
            </a:r>
          </a:p>
          <a:p>
            <a:pPr marL="342900"/>
            <a:r>
              <a:rPr lang="en-US" sz="2000" dirty="0">
                <a:solidFill>
                  <a:srgbClr val="002060"/>
                </a:solidFill>
              </a:rPr>
              <a:t>Increasing the multipliers for both Non-Surgical &amp; Surgical Services:</a:t>
            </a:r>
          </a:p>
          <a:p>
            <a:pPr marL="800100" lvl="1"/>
            <a:r>
              <a:rPr lang="en-US" sz="2000" dirty="0">
                <a:solidFill>
                  <a:srgbClr val="002060"/>
                </a:solidFill>
              </a:rPr>
              <a:t>Non-Surgical Services – from 110% to 175% of Medicare Allowable</a:t>
            </a:r>
          </a:p>
          <a:p>
            <a:pPr marL="800100" lvl="1"/>
            <a:r>
              <a:rPr lang="en-US" sz="2000" dirty="0">
                <a:solidFill>
                  <a:srgbClr val="002060"/>
                </a:solidFill>
              </a:rPr>
              <a:t>Surgical Services – from 140% to 210% of Medicare Allowable </a:t>
            </a:r>
          </a:p>
          <a:p>
            <a:pPr marL="457200" lvl="1"/>
            <a:endParaRPr lang="en-US" sz="2000" dirty="0">
              <a:solidFill>
                <a:srgbClr val="002060"/>
              </a:solidFill>
            </a:endParaRPr>
          </a:p>
          <a:p>
            <a:pPr marL="0" indent="0">
              <a:buNone/>
            </a:pPr>
            <a:r>
              <a:rPr lang="en-US" sz="2000" i="1" dirty="0">
                <a:solidFill>
                  <a:srgbClr val="002060"/>
                </a:solidFill>
              </a:rPr>
              <a:t>***NCCI is projecting </a:t>
            </a:r>
            <a:r>
              <a:rPr lang="en-US" sz="2000" b="1" i="1" dirty="0">
                <a:solidFill>
                  <a:srgbClr val="002060"/>
                </a:solidFill>
              </a:rPr>
              <a:t>6.9% increase </a:t>
            </a:r>
            <a:r>
              <a:rPr lang="en-US" sz="2000" i="1" dirty="0">
                <a:solidFill>
                  <a:srgbClr val="002060"/>
                </a:solidFill>
              </a:rPr>
              <a:t>for the industry </a:t>
            </a:r>
          </a:p>
          <a:p>
            <a:pPr marL="0" indent="0">
              <a:buNone/>
            </a:pPr>
            <a:endParaRPr lang="en-US" sz="2000" dirty="0">
              <a:solidFill>
                <a:srgbClr val="002060"/>
              </a:solidFill>
            </a:endParaRPr>
          </a:p>
          <a:p>
            <a:pPr marL="0" indent="0">
              <a:buNone/>
            </a:pPr>
            <a:r>
              <a:rPr lang="en-US" sz="2000" dirty="0">
                <a:solidFill>
                  <a:srgbClr val="002060"/>
                </a:solidFill>
              </a:rPr>
              <a:t>***2024 fee schedule already available on FL DWC website</a:t>
            </a:r>
          </a:p>
          <a:p>
            <a:pPr marL="0" indent="0">
              <a:buNone/>
            </a:pPr>
            <a:r>
              <a:rPr lang="en-US" sz="2000" dirty="0">
                <a:solidFill>
                  <a:srgbClr val="002060"/>
                </a:solidFill>
              </a:rPr>
              <a:t> </a:t>
            </a:r>
            <a:r>
              <a:rPr lang="en-US" sz="2000" dirty="0">
                <a:hlinkClick r:id="rId4"/>
              </a:rPr>
              <a:t>https://secure.fldfs.com/wcapps/CPT/ProviderManMenuHCPFSM2024.asp</a:t>
            </a:r>
            <a:endParaRPr lang="en-US" sz="2000" dirty="0"/>
          </a:p>
        </p:txBody>
      </p:sp>
      <p:pic>
        <p:nvPicPr>
          <p:cNvPr id="8" name="Picture 7" descr="A blue and black logo&#10;&#10;AI-generated content may be incorrect.">
            <a:extLst>
              <a:ext uri="{FF2B5EF4-FFF2-40B4-BE49-F238E27FC236}">
                <a16:creationId xmlns:a16="http://schemas.microsoft.com/office/drawing/2014/main" id="{0D75D97A-598C-041C-83F9-616BA99FA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81523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B19F-D2BC-7506-B74C-881BD42B9A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5BB95AA-1F83-C34A-BBAA-992D51D4344B}"/>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A83C0FB-5C32-392D-51A6-A5B42F06D6DD}"/>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Specialty Provider Trends</a:t>
            </a:r>
            <a:endParaRPr lang="en-US" sz="3600" dirty="0">
              <a:solidFill>
                <a:srgbClr val="002060"/>
              </a:solidFill>
              <a:latin typeface="+mj-lt"/>
            </a:endParaRPr>
          </a:p>
        </p:txBody>
      </p:sp>
      <p:graphicFrame>
        <p:nvGraphicFramePr>
          <p:cNvPr id="9" name="Diagram 8">
            <a:extLst>
              <a:ext uri="{FF2B5EF4-FFF2-40B4-BE49-F238E27FC236}">
                <a16:creationId xmlns:a16="http://schemas.microsoft.com/office/drawing/2014/main" id="{5E2F2D98-9FC3-758F-0B04-EEF086AF591E}"/>
              </a:ext>
            </a:extLst>
          </p:cNvPr>
          <p:cNvGraphicFramePr/>
          <p:nvPr>
            <p:extLst>
              <p:ext uri="{D42A27DB-BD31-4B8C-83A1-F6EECF244321}">
                <p14:modId xmlns:p14="http://schemas.microsoft.com/office/powerpoint/2010/main" val="544468830"/>
              </p:ext>
            </p:extLst>
          </p:nvPr>
        </p:nvGraphicFramePr>
        <p:xfrm>
          <a:off x="287125" y="2508966"/>
          <a:ext cx="8379445" cy="4518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Pharmacist weighing medication">
            <a:extLst>
              <a:ext uri="{FF2B5EF4-FFF2-40B4-BE49-F238E27FC236}">
                <a16:creationId xmlns:a16="http://schemas.microsoft.com/office/drawing/2014/main" id="{B12039AE-0811-8C1B-5A2F-39A2B2772F6B}"/>
              </a:ext>
            </a:extLst>
          </p:cNvPr>
          <p:cNvPicPr>
            <a:picLocks noChangeAspect="1"/>
          </p:cNvPicPr>
          <p:nvPr/>
        </p:nvPicPr>
        <p:blipFill>
          <a:blip r:embed="rId9"/>
          <a:stretch>
            <a:fillRect/>
          </a:stretch>
        </p:blipFill>
        <p:spPr>
          <a:xfrm>
            <a:off x="6148686" y="1801080"/>
            <a:ext cx="2830933" cy="1888221"/>
          </a:xfrm>
          <a:prstGeom prst="rect">
            <a:avLst/>
          </a:prstGeom>
        </p:spPr>
      </p:pic>
      <p:pic>
        <p:nvPicPr>
          <p:cNvPr id="10" name="Picture 9" descr="A blue and black logo&#10;&#10;AI-generated content may be incorrect.">
            <a:extLst>
              <a:ext uri="{FF2B5EF4-FFF2-40B4-BE49-F238E27FC236}">
                <a16:creationId xmlns:a16="http://schemas.microsoft.com/office/drawing/2014/main" id="{DBA86C56-C291-36AE-2C47-C4F48C469C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161619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B6155-8E62-29A9-63B4-0B4A492718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84E35F-7B85-66C0-BF54-A83336EF9962}"/>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B1DE97-C3FB-019A-F71B-5BD73029AF4E}"/>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Advocacy</a:t>
            </a:r>
            <a:endParaRPr lang="en-US" sz="3600" dirty="0">
              <a:solidFill>
                <a:srgbClr val="002060"/>
              </a:solidFill>
              <a:latin typeface="+mj-lt"/>
            </a:endParaRPr>
          </a:p>
        </p:txBody>
      </p:sp>
      <p:sp>
        <p:nvSpPr>
          <p:cNvPr id="3" name="Block Arc 2">
            <a:extLst>
              <a:ext uri="{FF2B5EF4-FFF2-40B4-BE49-F238E27FC236}">
                <a16:creationId xmlns:a16="http://schemas.microsoft.com/office/drawing/2014/main" id="{344C3560-8390-2EE3-C3BF-51D2368FDD3A}"/>
              </a:ext>
            </a:extLst>
          </p:cNvPr>
          <p:cNvSpPr/>
          <p:nvPr/>
        </p:nvSpPr>
        <p:spPr>
          <a:xfrm>
            <a:off x="4337886" y="2004336"/>
            <a:ext cx="4206749" cy="4206749"/>
          </a:xfrm>
          <a:prstGeom prst="blockArc">
            <a:avLst>
              <a:gd name="adj1" fmla="val 12600000"/>
              <a:gd name="adj2" fmla="val 16200000"/>
              <a:gd name="adj3" fmla="val 4530"/>
            </a:avLst>
          </a:prstGeom>
          <a:solidFill>
            <a:srgbClr val="156082"/>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shade val="90000"/>
              <a:hueOff val="199761"/>
              <a:satOff val="-19400"/>
              <a:lumOff val="16340"/>
              <a:alphaOff val="0"/>
            </a:schemeClr>
          </a:lnRef>
          <a:fillRef idx="1">
            <a:schemeClr val="accent1">
              <a:shade val="90000"/>
              <a:hueOff val="199761"/>
              <a:satOff val="-19400"/>
              <a:lumOff val="16340"/>
              <a:alphaOff val="0"/>
            </a:schemeClr>
          </a:fillRef>
          <a:effectRef idx="2">
            <a:schemeClr val="accent1">
              <a:shade val="90000"/>
              <a:hueOff val="199761"/>
              <a:satOff val="-19400"/>
              <a:lumOff val="16340"/>
              <a:alphaOff val="0"/>
            </a:schemeClr>
          </a:effectRef>
          <a:fontRef idx="minor">
            <a:schemeClr val="lt1"/>
          </a:fontRef>
        </p:style>
        <p:txBody>
          <a:bodyPr/>
          <a:lstStyle/>
          <a:p>
            <a:endParaRPr lang="en-US"/>
          </a:p>
        </p:txBody>
      </p:sp>
      <p:sp>
        <p:nvSpPr>
          <p:cNvPr id="5" name="Block Arc 4">
            <a:extLst>
              <a:ext uri="{FF2B5EF4-FFF2-40B4-BE49-F238E27FC236}">
                <a16:creationId xmlns:a16="http://schemas.microsoft.com/office/drawing/2014/main" id="{271EC429-60D6-BCC6-064D-F832912BB2A1}"/>
              </a:ext>
            </a:extLst>
          </p:cNvPr>
          <p:cNvSpPr/>
          <p:nvPr/>
        </p:nvSpPr>
        <p:spPr>
          <a:xfrm>
            <a:off x="4337886" y="2004336"/>
            <a:ext cx="4206749" cy="4206749"/>
          </a:xfrm>
          <a:prstGeom prst="blockArc">
            <a:avLst>
              <a:gd name="adj1" fmla="val 9000000"/>
              <a:gd name="adj2" fmla="val 12600000"/>
              <a:gd name="adj3" fmla="val 4530"/>
            </a:avLst>
          </a:prstGeom>
          <a:solidFill>
            <a:srgbClr val="1F8DBF"/>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shade val="90000"/>
              <a:hueOff val="399521"/>
              <a:satOff val="-38801"/>
              <a:lumOff val="32679"/>
              <a:alphaOff val="0"/>
            </a:schemeClr>
          </a:lnRef>
          <a:fillRef idx="1">
            <a:schemeClr val="accent1">
              <a:shade val="90000"/>
              <a:hueOff val="399521"/>
              <a:satOff val="-38801"/>
              <a:lumOff val="32679"/>
              <a:alphaOff val="0"/>
            </a:schemeClr>
          </a:fillRef>
          <a:effectRef idx="2">
            <a:schemeClr val="accent1">
              <a:shade val="90000"/>
              <a:hueOff val="399521"/>
              <a:satOff val="-38801"/>
              <a:lumOff val="32679"/>
              <a:alphaOff val="0"/>
            </a:schemeClr>
          </a:effectRef>
          <a:fontRef idx="minor">
            <a:schemeClr val="lt1"/>
          </a:fontRef>
        </p:style>
        <p:txBody>
          <a:bodyPr/>
          <a:lstStyle/>
          <a:p>
            <a:endParaRPr lang="en-US"/>
          </a:p>
        </p:txBody>
      </p:sp>
      <p:sp>
        <p:nvSpPr>
          <p:cNvPr id="6" name="Block Arc 5">
            <a:extLst>
              <a:ext uri="{FF2B5EF4-FFF2-40B4-BE49-F238E27FC236}">
                <a16:creationId xmlns:a16="http://schemas.microsoft.com/office/drawing/2014/main" id="{5AA9E7E5-DE2A-B60F-8FAC-81E925464CC4}"/>
              </a:ext>
            </a:extLst>
          </p:cNvPr>
          <p:cNvSpPr/>
          <p:nvPr/>
        </p:nvSpPr>
        <p:spPr>
          <a:xfrm>
            <a:off x="4323239" y="1979375"/>
            <a:ext cx="4206749" cy="4206749"/>
          </a:xfrm>
          <a:prstGeom prst="blockArc">
            <a:avLst>
              <a:gd name="adj1" fmla="val 5359800"/>
              <a:gd name="adj2" fmla="val 8951602"/>
              <a:gd name="adj3" fmla="val 4530"/>
            </a:avLst>
          </a:prstGeom>
          <a:solidFill>
            <a:srgbClr val="A5D9F1"/>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shade val="90000"/>
              <a:hueOff val="599282"/>
              <a:satOff val="-58201"/>
              <a:lumOff val="49019"/>
              <a:alphaOff val="0"/>
            </a:schemeClr>
          </a:lnRef>
          <a:fillRef idx="1">
            <a:schemeClr val="accent1">
              <a:shade val="90000"/>
              <a:hueOff val="599282"/>
              <a:satOff val="-58201"/>
              <a:lumOff val="49019"/>
              <a:alphaOff val="0"/>
            </a:schemeClr>
          </a:fillRef>
          <a:effectRef idx="2">
            <a:schemeClr val="accent1">
              <a:shade val="90000"/>
              <a:hueOff val="599282"/>
              <a:satOff val="-58201"/>
              <a:lumOff val="49019"/>
              <a:alphaOff val="0"/>
            </a:schemeClr>
          </a:effectRef>
          <a:fontRef idx="minor">
            <a:schemeClr val="lt1"/>
          </a:fontRef>
        </p:style>
        <p:txBody>
          <a:bodyPr/>
          <a:lstStyle/>
          <a:p>
            <a:endParaRPr lang="en-US"/>
          </a:p>
        </p:txBody>
      </p:sp>
      <p:sp>
        <p:nvSpPr>
          <p:cNvPr id="7" name="Block Arc 6">
            <a:extLst>
              <a:ext uri="{FF2B5EF4-FFF2-40B4-BE49-F238E27FC236}">
                <a16:creationId xmlns:a16="http://schemas.microsoft.com/office/drawing/2014/main" id="{4DF518D5-8F38-301D-BE2D-FA745B6A8EB5}"/>
              </a:ext>
            </a:extLst>
          </p:cNvPr>
          <p:cNvSpPr/>
          <p:nvPr/>
        </p:nvSpPr>
        <p:spPr>
          <a:xfrm>
            <a:off x="4352612" y="1979241"/>
            <a:ext cx="4206749" cy="4206749"/>
          </a:xfrm>
          <a:prstGeom prst="blockArc">
            <a:avLst>
              <a:gd name="adj1" fmla="val 1848658"/>
              <a:gd name="adj2" fmla="val 5408920"/>
              <a:gd name="adj3" fmla="val 4530"/>
            </a:avLst>
          </a:prstGeom>
          <a:solidFill>
            <a:srgbClr val="A5D9F1"/>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shade val="90000"/>
              <a:hueOff val="399521"/>
              <a:satOff val="-38801"/>
              <a:lumOff val="32679"/>
              <a:alphaOff val="0"/>
            </a:schemeClr>
          </a:lnRef>
          <a:fillRef idx="1">
            <a:schemeClr val="accent1">
              <a:shade val="90000"/>
              <a:hueOff val="399521"/>
              <a:satOff val="-38801"/>
              <a:lumOff val="32679"/>
              <a:alphaOff val="0"/>
            </a:schemeClr>
          </a:fillRef>
          <a:effectRef idx="2">
            <a:schemeClr val="accent1">
              <a:shade val="90000"/>
              <a:hueOff val="399521"/>
              <a:satOff val="-38801"/>
              <a:lumOff val="32679"/>
              <a:alphaOff val="0"/>
            </a:schemeClr>
          </a:effectRef>
          <a:fontRef idx="minor">
            <a:schemeClr val="lt1"/>
          </a:fontRef>
        </p:style>
        <p:txBody>
          <a:bodyPr/>
          <a:lstStyle/>
          <a:p>
            <a:endParaRPr lang="en-US"/>
          </a:p>
        </p:txBody>
      </p:sp>
      <p:sp>
        <p:nvSpPr>
          <p:cNvPr id="8" name="Block Arc 7">
            <a:extLst>
              <a:ext uri="{FF2B5EF4-FFF2-40B4-BE49-F238E27FC236}">
                <a16:creationId xmlns:a16="http://schemas.microsoft.com/office/drawing/2014/main" id="{CB772F3F-C185-715F-D380-294950F74517}"/>
              </a:ext>
            </a:extLst>
          </p:cNvPr>
          <p:cNvSpPr/>
          <p:nvPr/>
        </p:nvSpPr>
        <p:spPr>
          <a:xfrm>
            <a:off x="4337886" y="2004336"/>
            <a:ext cx="4206749" cy="4206749"/>
          </a:xfrm>
          <a:prstGeom prst="blockArc">
            <a:avLst>
              <a:gd name="adj1" fmla="val 19800000"/>
              <a:gd name="adj2" fmla="val 1800000"/>
              <a:gd name="adj3" fmla="val 4530"/>
            </a:avLst>
          </a:prstGeom>
          <a:solidFill>
            <a:srgbClr val="1F8DBF"/>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shade val="90000"/>
              <a:hueOff val="199761"/>
              <a:satOff val="-19400"/>
              <a:lumOff val="16340"/>
              <a:alphaOff val="0"/>
            </a:schemeClr>
          </a:lnRef>
          <a:fillRef idx="1">
            <a:schemeClr val="accent1">
              <a:shade val="90000"/>
              <a:hueOff val="199761"/>
              <a:satOff val="-19400"/>
              <a:lumOff val="16340"/>
              <a:alphaOff val="0"/>
            </a:schemeClr>
          </a:fillRef>
          <a:effectRef idx="2">
            <a:schemeClr val="accent1">
              <a:shade val="90000"/>
              <a:hueOff val="199761"/>
              <a:satOff val="-19400"/>
              <a:lumOff val="1634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CD8534D0-2A0A-8670-37D3-7A7C2D8F4E82}"/>
              </a:ext>
            </a:extLst>
          </p:cNvPr>
          <p:cNvSpPr/>
          <p:nvPr/>
        </p:nvSpPr>
        <p:spPr>
          <a:xfrm>
            <a:off x="4337886" y="2004336"/>
            <a:ext cx="4206749" cy="4206749"/>
          </a:xfrm>
          <a:prstGeom prst="blockArc">
            <a:avLst>
              <a:gd name="adj1" fmla="val 16200000"/>
              <a:gd name="adj2" fmla="val 19800000"/>
              <a:gd name="adj3" fmla="val 4530"/>
            </a:avLst>
          </a:prstGeom>
          <a:solidFill>
            <a:srgbClr val="156082"/>
          </a:solidFill>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accent1">
              <a:shade val="90000"/>
              <a:hueOff val="0"/>
              <a:satOff val="0"/>
              <a:lumOff val="0"/>
              <a:alphaOff val="0"/>
            </a:schemeClr>
          </a:lnRef>
          <a:fillRef idx="1">
            <a:schemeClr val="accent1">
              <a:shade val="90000"/>
              <a:hueOff val="0"/>
              <a:satOff val="0"/>
              <a:lumOff val="0"/>
              <a:alphaOff val="0"/>
            </a:schemeClr>
          </a:fillRef>
          <a:effectRef idx="2">
            <a:schemeClr val="accent1">
              <a:shade val="90000"/>
              <a:hueOff val="0"/>
              <a:satOff val="0"/>
              <a:lumOff val="0"/>
              <a:alphaOff val="0"/>
            </a:schemeClr>
          </a:effectRef>
          <a:fontRef idx="minor">
            <a:schemeClr val="lt1"/>
          </a:fontRef>
        </p:style>
        <p:txBody>
          <a:bodyPr/>
          <a:lstStyle/>
          <a:p>
            <a:endParaRPr lang="en-US" dirty="0"/>
          </a:p>
        </p:txBody>
      </p:sp>
      <p:grpSp>
        <p:nvGrpSpPr>
          <p:cNvPr id="10" name="Group 9">
            <a:extLst>
              <a:ext uri="{FF2B5EF4-FFF2-40B4-BE49-F238E27FC236}">
                <a16:creationId xmlns:a16="http://schemas.microsoft.com/office/drawing/2014/main" id="{EB7BC819-3D8B-7586-B7BF-B3B710F33B05}"/>
              </a:ext>
            </a:extLst>
          </p:cNvPr>
          <p:cNvGrpSpPr/>
          <p:nvPr/>
        </p:nvGrpSpPr>
        <p:grpSpPr>
          <a:xfrm>
            <a:off x="5496007" y="3162457"/>
            <a:ext cx="1890507" cy="1890507"/>
            <a:chOff x="4469793" y="1774486"/>
            <a:chExt cx="1890507" cy="1890507"/>
          </a:xfrm>
          <a:solidFill>
            <a:srgbClr val="156082"/>
          </a:solidFill>
          <a:scene3d>
            <a:camera prst="orthographicFront"/>
            <a:lightRig rig="threePt" dir="t">
              <a:rot lat="0" lon="0" rev="7500000"/>
            </a:lightRig>
          </a:scene3d>
        </p:grpSpPr>
        <p:sp>
          <p:nvSpPr>
            <p:cNvPr id="29" name="Oval 28">
              <a:extLst>
                <a:ext uri="{FF2B5EF4-FFF2-40B4-BE49-F238E27FC236}">
                  <a16:creationId xmlns:a16="http://schemas.microsoft.com/office/drawing/2014/main" id="{42F9B26F-C13F-3141-A298-30100D45BA96}"/>
                </a:ext>
              </a:extLst>
            </p:cNvPr>
            <p:cNvSpPr/>
            <p:nvPr/>
          </p:nvSpPr>
          <p:spPr>
            <a:xfrm>
              <a:off x="4469793" y="1774486"/>
              <a:ext cx="1890507" cy="1890507"/>
            </a:xfrm>
            <a:prstGeom prst="ellipse">
              <a:avLst/>
            </a:prstGeom>
            <a:grpFill/>
            <a:sp3d prstMaterial="plastic">
              <a:bevelT w="127000" h="25400" prst="relaxedInset"/>
            </a:sp3d>
          </p:spPr>
          <p:style>
            <a:lnRef idx="0">
              <a:schemeClr val="lt1">
                <a:hueOff val="0"/>
                <a:satOff val="0"/>
                <a:lumOff val="0"/>
                <a:alphaOff val="0"/>
              </a:schemeClr>
            </a:lnRef>
            <a:fillRef idx="3">
              <a:schemeClr val="accent1">
                <a:shade val="60000"/>
                <a:hueOff val="0"/>
                <a:satOff val="0"/>
                <a:lumOff val="0"/>
                <a:alphaOff val="0"/>
              </a:schemeClr>
            </a:fillRef>
            <a:effectRef idx="2">
              <a:schemeClr val="accent1">
                <a:shade val="60000"/>
                <a:hueOff val="0"/>
                <a:satOff val="0"/>
                <a:lumOff val="0"/>
                <a:alphaOff val="0"/>
              </a:schemeClr>
            </a:effectRef>
            <a:fontRef idx="minor">
              <a:schemeClr val="lt1"/>
            </a:fontRef>
          </p:style>
          <p:txBody>
            <a:bodyPr/>
            <a:lstStyle/>
            <a:p>
              <a:endParaRPr lang="en-US"/>
            </a:p>
          </p:txBody>
        </p:sp>
        <p:sp>
          <p:nvSpPr>
            <p:cNvPr id="30" name="Oval 10">
              <a:extLst>
                <a:ext uri="{FF2B5EF4-FFF2-40B4-BE49-F238E27FC236}">
                  <a16:creationId xmlns:a16="http://schemas.microsoft.com/office/drawing/2014/main" id="{996B92C7-60B1-ECFE-67D0-3FEDA6712B36}"/>
                </a:ext>
              </a:extLst>
            </p:cNvPr>
            <p:cNvSpPr txBox="1"/>
            <p:nvPr/>
          </p:nvSpPr>
          <p:spPr>
            <a:xfrm>
              <a:off x="4746651" y="2051344"/>
              <a:ext cx="1336791" cy="133679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Holistic Approach</a:t>
              </a:r>
            </a:p>
          </p:txBody>
        </p:sp>
      </p:grpSp>
      <p:grpSp>
        <p:nvGrpSpPr>
          <p:cNvPr id="11" name="Group 10">
            <a:extLst>
              <a:ext uri="{FF2B5EF4-FFF2-40B4-BE49-F238E27FC236}">
                <a16:creationId xmlns:a16="http://schemas.microsoft.com/office/drawing/2014/main" id="{E368E383-B1DD-41C3-67D3-82E753A1CBC2}"/>
              </a:ext>
            </a:extLst>
          </p:cNvPr>
          <p:cNvGrpSpPr/>
          <p:nvPr/>
        </p:nvGrpSpPr>
        <p:grpSpPr>
          <a:xfrm>
            <a:off x="5779583" y="1390299"/>
            <a:ext cx="1323354" cy="1323354"/>
            <a:chOff x="4753369" y="2328"/>
            <a:chExt cx="1323354" cy="1323354"/>
          </a:xfrm>
          <a:solidFill>
            <a:srgbClr val="156082"/>
          </a:solidFill>
          <a:scene3d>
            <a:camera prst="orthographicFront"/>
            <a:lightRig rig="threePt" dir="t">
              <a:rot lat="0" lon="0" rev="7500000"/>
            </a:lightRig>
          </a:scene3d>
        </p:grpSpPr>
        <p:sp>
          <p:nvSpPr>
            <p:cNvPr id="27" name="Oval 26">
              <a:extLst>
                <a:ext uri="{FF2B5EF4-FFF2-40B4-BE49-F238E27FC236}">
                  <a16:creationId xmlns:a16="http://schemas.microsoft.com/office/drawing/2014/main" id="{F1A23CD3-FE5B-CAEE-55FF-D5DABEA4B312}"/>
                </a:ext>
              </a:extLst>
            </p:cNvPr>
            <p:cNvSpPr/>
            <p:nvPr/>
          </p:nvSpPr>
          <p:spPr>
            <a:xfrm>
              <a:off x="4753369" y="2328"/>
              <a:ext cx="1323354" cy="1323354"/>
            </a:xfrm>
            <a:prstGeom prst="ellipse">
              <a:avLst/>
            </a:prstGeom>
            <a:grpFill/>
            <a:sp3d prstMaterial="plastic">
              <a:bevelT w="127000" h="25400" prst="relaxedInset"/>
            </a:sp3d>
          </p:spPr>
          <p:style>
            <a:lnRef idx="0">
              <a:schemeClr val="lt1">
                <a:hueOff val="0"/>
                <a:satOff val="0"/>
                <a:lumOff val="0"/>
                <a:alphaOff val="0"/>
              </a:schemeClr>
            </a:lnRef>
            <a:fillRef idx="3">
              <a:schemeClr val="accent1">
                <a:shade val="50000"/>
                <a:hueOff val="0"/>
                <a:satOff val="0"/>
                <a:lumOff val="0"/>
                <a:alphaOff val="0"/>
              </a:schemeClr>
            </a:fillRef>
            <a:effectRef idx="2">
              <a:schemeClr val="accent1">
                <a:shade val="50000"/>
                <a:hueOff val="0"/>
                <a:satOff val="0"/>
                <a:lumOff val="0"/>
                <a:alphaOff val="0"/>
              </a:schemeClr>
            </a:effectRef>
            <a:fontRef idx="minor">
              <a:schemeClr val="lt1"/>
            </a:fontRef>
          </p:style>
          <p:txBody>
            <a:bodyPr/>
            <a:lstStyle/>
            <a:p>
              <a:endParaRPr lang="en-US"/>
            </a:p>
          </p:txBody>
        </p:sp>
        <p:sp>
          <p:nvSpPr>
            <p:cNvPr id="28" name="Oval 12">
              <a:extLst>
                <a:ext uri="{FF2B5EF4-FFF2-40B4-BE49-F238E27FC236}">
                  <a16:creationId xmlns:a16="http://schemas.microsoft.com/office/drawing/2014/main" id="{2596E356-E0F9-9041-E7F6-126D2402932B}"/>
                </a:ext>
              </a:extLst>
            </p:cNvPr>
            <p:cNvSpPr txBox="1"/>
            <p:nvPr/>
          </p:nvSpPr>
          <p:spPr>
            <a:xfrm>
              <a:off x="4947170" y="196129"/>
              <a:ext cx="935752" cy="93575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200" kern="1200" dirty="0"/>
                <a:t>Early Identification &amp; Intervention </a:t>
              </a:r>
            </a:p>
          </p:txBody>
        </p:sp>
      </p:grpSp>
      <p:grpSp>
        <p:nvGrpSpPr>
          <p:cNvPr id="12" name="Group 11">
            <a:extLst>
              <a:ext uri="{FF2B5EF4-FFF2-40B4-BE49-F238E27FC236}">
                <a16:creationId xmlns:a16="http://schemas.microsoft.com/office/drawing/2014/main" id="{76B3DF35-F6CF-43D5-F4A3-D390E4C30FE5}"/>
              </a:ext>
            </a:extLst>
          </p:cNvPr>
          <p:cNvGrpSpPr/>
          <p:nvPr/>
        </p:nvGrpSpPr>
        <p:grpSpPr>
          <a:xfrm>
            <a:off x="7559901" y="2418166"/>
            <a:ext cx="1323354" cy="1323354"/>
            <a:chOff x="6533687" y="1030195"/>
            <a:chExt cx="1323354" cy="1323354"/>
          </a:xfrm>
          <a:solidFill>
            <a:srgbClr val="1F8DBF"/>
          </a:solidFill>
          <a:scene3d>
            <a:camera prst="orthographicFront"/>
            <a:lightRig rig="threePt" dir="t">
              <a:rot lat="0" lon="0" rev="7500000"/>
            </a:lightRig>
          </a:scene3d>
        </p:grpSpPr>
        <p:sp>
          <p:nvSpPr>
            <p:cNvPr id="25" name="Oval 24">
              <a:extLst>
                <a:ext uri="{FF2B5EF4-FFF2-40B4-BE49-F238E27FC236}">
                  <a16:creationId xmlns:a16="http://schemas.microsoft.com/office/drawing/2014/main" id="{A7A1CBB6-1740-074E-A8C9-804F607B64BF}"/>
                </a:ext>
              </a:extLst>
            </p:cNvPr>
            <p:cNvSpPr/>
            <p:nvPr/>
          </p:nvSpPr>
          <p:spPr>
            <a:xfrm>
              <a:off x="6533687" y="1030195"/>
              <a:ext cx="1323354" cy="1323354"/>
            </a:xfrm>
            <a:prstGeom prst="ellipse">
              <a:avLst/>
            </a:prstGeom>
            <a:grpFill/>
            <a:sp3d prstMaterial="plastic">
              <a:bevelT w="127000" h="25400" prst="relaxedInset"/>
            </a:sp3d>
          </p:spPr>
          <p:style>
            <a:lnRef idx="0">
              <a:schemeClr val="lt1">
                <a:hueOff val="0"/>
                <a:satOff val="0"/>
                <a:lumOff val="0"/>
                <a:alphaOff val="0"/>
              </a:schemeClr>
            </a:lnRef>
            <a:fillRef idx="3">
              <a:schemeClr val="accent1">
                <a:shade val="50000"/>
                <a:hueOff val="196550"/>
                <a:satOff val="-20659"/>
                <a:lumOff val="17827"/>
                <a:alphaOff val="0"/>
              </a:schemeClr>
            </a:fillRef>
            <a:effectRef idx="2">
              <a:schemeClr val="accent1">
                <a:shade val="50000"/>
                <a:hueOff val="196550"/>
                <a:satOff val="-20659"/>
                <a:lumOff val="17827"/>
                <a:alphaOff val="0"/>
              </a:schemeClr>
            </a:effectRef>
            <a:fontRef idx="minor">
              <a:schemeClr val="lt1"/>
            </a:fontRef>
          </p:style>
          <p:txBody>
            <a:bodyPr/>
            <a:lstStyle/>
            <a:p>
              <a:endParaRPr lang="en-US"/>
            </a:p>
          </p:txBody>
        </p:sp>
        <p:sp>
          <p:nvSpPr>
            <p:cNvPr id="26" name="Oval 14">
              <a:extLst>
                <a:ext uri="{FF2B5EF4-FFF2-40B4-BE49-F238E27FC236}">
                  <a16:creationId xmlns:a16="http://schemas.microsoft.com/office/drawing/2014/main" id="{399D12FA-D0FB-F412-0E68-099DA5ADE325}"/>
                </a:ext>
              </a:extLst>
            </p:cNvPr>
            <p:cNvSpPr txBox="1"/>
            <p:nvPr/>
          </p:nvSpPr>
          <p:spPr>
            <a:xfrm>
              <a:off x="6727488" y="1223996"/>
              <a:ext cx="935752" cy="935752"/>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200" kern="1200" dirty="0"/>
                <a:t>Collaboration between Claims and Clinical Teams </a:t>
              </a:r>
            </a:p>
          </p:txBody>
        </p:sp>
      </p:grpSp>
      <p:grpSp>
        <p:nvGrpSpPr>
          <p:cNvPr id="13" name="Group 12">
            <a:extLst>
              <a:ext uri="{FF2B5EF4-FFF2-40B4-BE49-F238E27FC236}">
                <a16:creationId xmlns:a16="http://schemas.microsoft.com/office/drawing/2014/main" id="{B05C288B-89F0-D057-1E4D-D6D935A59E6A}"/>
              </a:ext>
            </a:extLst>
          </p:cNvPr>
          <p:cNvGrpSpPr/>
          <p:nvPr/>
        </p:nvGrpSpPr>
        <p:grpSpPr>
          <a:xfrm>
            <a:off x="7559901" y="4473900"/>
            <a:ext cx="1323354" cy="1323354"/>
            <a:chOff x="6533687" y="3085929"/>
            <a:chExt cx="1323354" cy="1323354"/>
          </a:xfrm>
          <a:solidFill>
            <a:srgbClr val="A5D9F1"/>
          </a:solidFill>
          <a:scene3d>
            <a:camera prst="orthographicFront"/>
            <a:lightRig rig="threePt" dir="t">
              <a:rot lat="0" lon="0" rev="7500000"/>
            </a:lightRig>
          </a:scene3d>
        </p:grpSpPr>
        <p:sp>
          <p:nvSpPr>
            <p:cNvPr id="23" name="Oval 22">
              <a:extLst>
                <a:ext uri="{FF2B5EF4-FFF2-40B4-BE49-F238E27FC236}">
                  <a16:creationId xmlns:a16="http://schemas.microsoft.com/office/drawing/2014/main" id="{AB1D59A0-5BF7-791C-79F3-64548BFC2CCF}"/>
                </a:ext>
              </a:extLst>
            </p:cNvPr>
            <p:cNvSpPr/>
            <p:nvPr/>
          </p:nvSpPr>
          <p:spPr>
            <a:xfrm>
              <a:off x="6533687" y="3085929"/>
              <a:ext cx="1323354" cy="1323354"/>
            </a:xfrm>
            <a:prstGeom prst="ellipse">
              <a:avLst/>
            </a:prstGeom>
            <a:grpFill/>
            <a:sp3d prstMaterial="plastic">
              <a:bevelT w="127000" h="25400" prst="relaxedInset"/>
            </a:sp3d>
          </p:spPr>
          <p:style>
            <a:lnRef idx="0">
              <a:schemeClr val="lt1">
                <a:hueOff val="0"/>
                <a:satOff val="0"/>
                <a:lumOff val="0"/>
                <a:alphaOff val="0"/>
              </a:schemeClr>
            </a:lnRef>
            <a:fillRef idx="3">
              <a:schemeClr val="accent1">
                <a:shade val="50000"/>
                <a:hueOff val="393099"/>
                <a:satOff val="-41319"/>
                <a:lumOff val="35655"/>
                <a:alphaOff val="0"/>
              </a:schemeClr>
            </a:fillRef>
            <a:effectRef idx="2">
              <a:schemeClr val="accent1">
                <a:shade val="50000"/>
                <a:hueOff val="393099"/>
                <a:satOff val="-41319"/>
                <a:lumOff val="35655"/>
                <a:alphaOff val="0"/>
              </a:schemeClr>
            </a:effectRef>
            <a:fontRef idx="minor">
              <a:schemeClr val="lt1"/>
            </a:fontRef>
          </p:style>
          <p:txBody>
            <a:bodyPr/>
            <a:lstStyle/>
            <a:p>
              <a:endParaRPr lang="en-US"/>
            </a:p>
          </p:txBody>
        </p:sp>
        <p:sp>
          <p:nvSpPr>
            <p:cNvPr id="24" name="Oval 16">
              <a:extLst>
                <a:ext uri="{FF2B5EF4-FFF2-40B4-BE49-F238E27FC236}">
                  <a16:creationId xmlns:a16="http://schemas.microsoft.com/office/drawing/2014/main" id="{22F1EE5C-5BDB-E19E-56A0-8C87211A2EE7}"/>
                </a:ext>
              </a:extLst>
            </p:cNvPr>
            <p:cNvSpPr txBox="1"/>
            <p:nvPr/>
          </p:nvSpPr>
          <p:spPr>
            <a:xfrm>
              <a:off x="6727488" y="3279730"/>
              <a:ext cx="935752" cy="935752"/>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200" b="1" kern="1200" dirty="0">
                  <a:solidFill>
                    <a:srgbClr val="002060"/>
                  </a:solidFill>
                </a:rPr>
                <a:t>Quality of Care </a:t>
              </a:r>
              <a:r>
                <a:rPr lang="en-US" sz="1200" kern="1200" dirty="0">
                  <a:solidFill>
                    <a:srgbClr val="002060"/>
                  </a:solidFill>
                </a:rPr>
                <a:t>Treatment According to Best Practice Guidelines </a:t>
              </a:r>
            </a:p>
          </p:txBody>
        </p:sp>
      </p:grpSp>
      <p:grpSp>
        <p:nvGrpSpPr>
          <p:cNvPr id="14" name="Group 13">
            <a:extLst>
              <a:ext uri="{FF2B5EF4-FFF2-40B4-BE49-F238E27FC236}">
                <a16:creationId xmlns:a16="http://schemas.microsoft.com/office/drawing/2014/main" id="{3377663A-57F3-F764-6AA3-2C6D6738E41D}"/>
              </a:ext>
            </a:extLst>
          </p:cNvPr>
          <p:cNvGrpSpPr/>
          <p:nvPr/>
        </p:nvGrpSpPr>
        <p:grpSpPr>
          <a:xfrm>
            <a:off x="5788975" y="5476665"/>
            <a:ext cx="1323354" cy="1323354"/>
            <a:chOff x="4762761" y="4088694"/>
            <a:chExt cx="1323354" cy="1323354"/>
          </a:xfrm>
          <a:scene3d>
            <a:camera prst="orthographicFront"/>
            <a:lightRig rig="threePt" dir="t">
              <a:rot lat="0" lon="0" rev="7500000"/>
            </a:lightRig>
          </a:scene3d>
        </p:grpSpPr>
        <p:sp>
          <p:nvSpPr>
            <p:cNvPr id="21" name="Oval 20">
              <a:extLst>
                <a:ext uri="{FF2B5EF4-FFF2-40B4-BE49-F238E27FC236}">
                  <a16:creationId xmlns:a16="http://schemas.microsoft.com/office/drawing/2014/main" id="{9AC21155-8C7A-44BB-3808-C89690480891}"/>
                </a:ext>
              </a:extLst>
            </p:cNvPr>
            <p:cNvSpPr/>
            <p:nvPr/>
          </p:nvSpPr>
          <p:spPr>
            <a:xfrm>
              <a:off x="4762761" y="4088694"/>
              <a:ext cx="1323354" cy="1323354"/>
            </a:xfrm>
            <a:prstGeom prst="ellipse">
              <a:avLst/>
            </a:prstGeom>
            <a:sp3d prstMaterial="plastic">
              <a:bevelT w="127000" h="25400" prst="relaxedInset"/>
            </a:sp3d>
          </p:spPr>
          <p:style>
            <a:lnRef idx="0">
              <a:schemeClr val="lt1">
                <a:hueOff val="0"/>
                <a:satOff val="0"/>
                <a:lumOff val="0"/>
                <a:alphaOff val="0"/>
              </a:schemeClr>
            </a:lnRef>
            <a:fillRef idx="3">
              <a:schemeClr val="accent1">
                <a:shade val="50000"/>
                <a:hueOff val="589649"/>
                <a:satOff val="-61978"/>
                <a:lumOff val="53482"/>
                <a:alphaOff val="0"/>
              </a:schemeClr>
            </a:fillRef>
            <a:effectRef idx="2">
              <a:schemeClr val="accent1">
                <a:shade val="50000"/>
                <a:hueOff val="589649"/>
                <a:satOff val="-61978"/>
                <a:lumOff val="53482"/>
                <a:alphaOff val="0"/>
              </a:schemeClr>
            </a:effectRef>
            <a:fontRef idx="minor">
              <a:schemeClr val="lt1"/>
            </a:fontRef>
          </p:style>
          <p:txBody>
            <a:bodyPr/>
            <a:lstStyle/>
            <a:p>
              <a:endParaRPr lang="en-US"/>
            </a:p>
          </p:txBody>
        </p:sp>
        <p:sp>
          <p:nvSpPr>
            <p:cNvPr id="22" name="Oval 18">
              <a:extLst>
                <a:ext uri="{FF2B5EF4-FFF2-40B4-BE49-F238E27FC236}">
                  <a16:creationId xmlns:a16="http://schemas.microsoft.com/office/drawing/2014/main" id="{CB207FC9-C71E-D4FC-4338-AEC2F894AA27}"/>
                </a:ext>
              </a:extLst>
            </p:cNvPr>
            <p:cNvSpPr txBox="1"/>
            <p:nvPr/>
          </p:nvSpPr>
          <p:spPr>
            <a:xfrm>
              <a:off x="4956562" y="4282495"/>
              <a:ext cx="935752" cy="9357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200" kern="1200" dirty="0">
                  <a:solidFill>
                    <a:srgbClr val="002060"/>
                  </a:solidFill>
                </a:rPr>
                <a:t>Preferred Vendors &amp; Providers</a:t>
              </a:r>
            </a:p>
          </p:txBody>
        </p:sp>
      </p:grpSp>
      <p:grpSp>
        <p:nvGrpSpPr>
          <p:cNvPr id="15" name="Group 14">
            <a:extLst>
              <a:ext uri="{FF2B5EF4-FFF2-40B4-BE49-F238E27FC236}">
                <a16:creationId xmlns:a16="http://schemas.microsoft.com/office/drawing/2014/main" id="{99D842A2-E809-0D65-AF54-DEF9B381BD8C}"/>
              </a:ext>
            </a:extLst>
          </p:cNvPr>
          <p:cNvGrpSpPr/>
          <p:nvPr/>
        </p:nvGrpSpPr>
        <p:grpSpPr>
          <a:xfrm>
            <a:off x="3999265" y="4473900"/>
            <a:ext cx="1323354" cy="1323354"/>
            <a:chOff x="2973051" y="3085929"/>
            <a:chExt cx="1323354" cy="1323354"/>
          </a:xfrm>
          <a:solidFill>
            <a:srgbClr val="A5D9F1"/>
          </a:solidFill>
          <a:scene3d>
            <a:camera prst="orthographicFront"/>
            <a:lightRig rig="threePt" dir="t">
              <a:rot lat="0" lon="0" rev="7500000"/>
            </a:lightRig>
          </a:scene3d>
        </p:grpSpPr>
        <p:sp>
          <p:nvSpPr>
            <p:cNvPr id="19" name="Oval 18">
              <a:extLst>
                <a:ext uri="{FF2B5EF4-FFF2-40B4-BE49-F238E27FC236}">
                  <a16:creationId xmlns:a16="http://schemas.microsoft.com/office/drawing/2014/main" id="{C424710A-E1AA-4864-9109-21C527DA1F4C}"/>
                </a:ext>
              </a:extLst>
            </p:cNvPr>
            <p:cNvSpPr/>
            <p:nvPr/>
          </p:nvSpPr>
          <p:spPr>
            <a:xfrm>
              <a:off x="2973051" y="3085929"/>
              <a:ext cx="1323354" cy="1323354"/>
            </a:xfrm>
            <a:prstGeom prst="ellipse">
              <a:avLst/>
            </a:prstGeom>
            <a:grpFill/>
            <a:sp3d prstMaterial="plastic">
              <a:bevelT w="127000" h="25400" prst="relaxedInset"/>
            </a:sp3d>
          </p:spPr>
          <p:style>
            <a:lnRef idx="0">
              <a:schemeClr val="lt1">
                <a:hueOff val="0"/>
                <a:satOff val="0"/>
                <a:lumOff val="0"/>
                <a:alphaOff val="0"/>
              </a:schemeClr>
            </a:lnRef>
            <a:fillRef idx="3">
              <a:schemeClr val="accent1">
                <a:shade val="50000"/>
                <a:hueOff val="393099"/>
                <a:satOff val="-41319"/>
                <a:lumOff val="35655"/>
                <a:alphaOff val="0"/>
              </a:schemeClr>
            </a:fillRef>
            <a:effectRef idx="2">
              <a:schemeClr val="accent1">
                <a:shade val="50000"/>
                <a:hueOff val="393099"/>
                <a:satOff val="-41319"/>
                <a:lumOff val="35655"/>
                <a:alphaOff val="0"/>
              </a:schemeClr>
            </a:effectRef>
            <a:fontRef idx="minor">
              <a:schemeClr val="lt1"/>
            </a:fontRef>
          </p:style>
          <p:txBody>
            <a:bodyPr/>
            <a:lstStyle/>
            <a:p>
              <a:endParaRPr lang="en-US"/>
            </a:p>
          </p:txBody>
        </p:sp>
        <p:sp>
          <p:nvSpPr>
            <p:cNvPr id="20" name="Oval 20">
              <a:extLst>
                <a:ext uri="{FF2B5EF4-FFF2-40B4-BE49-F238E27FC236}">
                  <a16:creationId xmlns:a16="http://schemas.microsoft.com/office/drawing/2014/main" id="{3A140622-D2B6-904F-42FB-5840185083C4}"/>
                </a:ext>
              </a:extLst>
            </p:cNvPr>
            <p:cNvSpPr txBox="1"/>
            <p:nvPr/>
          </p:nvSpPr>
          <p:spPr>
            <a:xfrm>
              <a:off x="3166852" y="3279730"/>
              <a:ext cx="935752" cy="935752"/>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200" kern="1200" dirty="0">
                  <a:solidFill>
                    <a:srgbClr val="002060"/>
                  </a:solidFill>
                </a:rPr>
                <a:t>Return to Work</a:t>
              </a:r>
            </a:p>
          </p:txBody>
        </p:sp>
      </p:grpSp>
      <p:grpSp>
        <p:nvGrpSpPr>
          <p:cNvPr id="16" name="Group 15">
            <a:extLst>
              <a:ext uri="{FF2B5EF4-FFF2-40B4-BE49-F238E27FC236}">
                <a16:creationId xmlns:a16="http://schemas.microsoft.com/office/drawing/2014/main" id="{C775D7A9-3720-E5CA-2B79-90BCE1008F14}"/>
              </a:ext>
            </a:extLst>
          </p:cNvPr>
          <p:cNvGrpSpPr/>
          <p:nvPr/>
        </p:nvGrpSpPr>
        <p:grpSpPr>
          <a:xfrm>
            <a:off x="3999265" y="2418166"/>
            <a:ext cx="1323354" cy="1323354"/>
            <a:chOff x="2973051" y="1030195"/>
            <a:chExt cx="1323354" cy="1323354"/>
          </a:xfrm>
          <a:solidFill>
            <a:srgbClr val="1F8DBF"/>
          </a:solidFill>
          <a:scene3d>
            <a:camera prst="orthographicFront"/>
            <a:lightRig rig="threePt" dir="t">
              <a:rot lat="0" lon="0" rev="7500000"/>
            </a:lightRig>
          </a:scene3d>
        </p:grpSpPr>
        <p:sp>
          <p:nvSpPr>
            <p:cNvPr id="17" name="Oval 16">
              <a:extLst>
                <a:ext uri="{FF2B5EF4-FFF2-40B4-BE49-F238E27FC236}">
                  <a16:creationId xmlns:a16="http://schemas.microsoft.com/office/drawing/2014/main" id="{F5D42E23-3C3F-6E72-990C-12DC30E6B200}"/>
                </a:ext>
              </a:extLst>
            </p:cNvPr>
            <p:cNvSpPr/>
            <p:nvPr/>
          </p:nvSpPr>
          <p:spPr>
            <a:xfrm>
              <a:off x="2973051" y="1030195"/>
              <a:ext cx="1323354" cy="1323354"/>
            </a:xfrm>
            <a:prstGeom prst="ellipse">
              <a:avLst/>
            </a:prstGeom>
            <a:grpFill/>
            <a:sp3d prstMaterial="plastic">
              <a:bevelT w="127000" h="25400" prst="relaxedInset"/>
            </a:sp3d>
          </p:spPr>
          <p:style>
            <a:lnRef idx="0">
              <a:schemeClr val="lt1">
                <a:hueOff val="0"/>
                <a:satOff val="0"/>
                <a:lumOff val="0"/>
                <a:alphaOff val="0"/>
              </a:schemeClr>
            </a:lnRef>
            <a:fillRef idx="3">
              <a:schemeClr val="accent1">
                <a:shade val="50000"/>
                <a:hueOff val="196550"/>
                <a:satOff val="-20659"/>
                <a:lumOff val="17827"/>
                <a:alphaOff val="0"/>
              </a:schemeClr>
            </a:fillRef>
            <a:effectRef idx="2">
              <a:schemeClr val="accent1">
                <a:shade val="50000"/>
                <a:hueOff val="196550"/>
                <a:satOff val="-20659"/>
                <a:lumOff val="17827"/>
                <a:alphaOff val="0"/>
              </a:schemeClr>
            </a:effectRef>
            <a:fontRef idx="minor">
              <a:schemeClr val="lt1"/>
            </a:fontRef>
          </p:style>
          <p:txBody>
            <a:bodyPr/>
            <a:lstStyle/>
            <a:p>
              <a:endParaRPr lang="en-US"/>
            </a:p>
          </p:txBody>
        </p:sp>
        <p:sp>
          <p:nvSpPr>
            <p:cNvPr id="18" name="Oval 22">
              <a:extLst>
                <a:ext uri="{FF2B5EF4-FFF2-40B4-BE49-F238E27FC236}">
                  <a16:creationId xmlns:a16="http://schemas.microsoft.com/office/drawing/2014/main" id="{921348BB-8C1F-759F-9CDD-73CAD339EC28}"/>
                </a:ext>
              </a:extLst>
            </p:cNvPr>
            <p:cNvSpPr txBox="1"/>
            <p:nvPr/>
          </p:nvSpPr>
          <p:spPr>
            <a:xfrm>
              <a:off x="3166852" y="1223996"/>
              <a:ext cx="935752" cy="935752"/>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200" kern="1200" dirty="0"/>
                <a:t>Cost Containment</a:t>
              </a:r>
            </a:p>
          </p:txBody>
        </p:sp>
      </p:grpSp>
      <p:sp>
        <p:nvSpPr>
          <p:cNvPr id="31" name="Text Placeholder 22">
            <a:extLst>
              <a:ext uri="{FF2B5EF4-FFF2-40B4-BE49-F238E27FC236}">
                <a16:creationId xmlns:a16="http://schemas.microsoft.com/office/drawing/2014/main" id="{2C9B66D6-2E01-A2C0-D5DA-6CBEDA5CAE42}"/>
              </a:ext>
            </a:extLst>
          </p:cNvPr>
          <p:cNvSpPr txBox="1">
            <a:spLocks/>
          </p:cNvSpPr>
          <p:nvPr/>
        </p:nvSpPr>
        <p:spPr>
          <a:xfrm>
            <a:off x="220177" y="2436187"/>
            <a:ext cx="3585288" cy="3096290"/>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25000"/>
              </a:lnSpc>
              <a:spcBef>
                <a:spcPts val="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u="sng" dirty="0">
                <a:solidFill>
                  <a:srgbClr val="002060"/>
                </a:solidFill>
              </a:rPr>
              <a:t>Injured Employees </a:t>
            </a:r>
          </a:p>
          <a:p>
            <a:pPr marL="285750" indent="-285750" algn="l">
              <a:buFont typeface="Arial" panose="020B0604020202020204" pitchFamily="34" charset="0"/>
              <a:buChar char="•"/>
            </a:pPr>
            <a:r>
              <a:rPr lang="en-US" sz="1800" dirty="0">
                <a:solidFill>
                  <a:srgbClr val="002060"/>
                </a:solidFill>
              </a:rPr>
              <a:t>Identifying Psychosocial Barriers</a:t>
            </a:r>
          </a:p>
          <a:p>
            <a:pPr marL="285750" indent="-285750" algn="l">
              <a:buFont typeface="Arial" panose="020B0604020202020204" pitchFamily="34" charset="0"/>
              <a:buChar char="•"/>
            </a:pPr>
            <a:r>
              <a:rPr lang="en-US" sz="1800" dirty="0">
                <a:solidFill>
                  <a:srgbClr val="002060"/>
                </a:solidFill>
              </a:rPr>
              <a:t>Keeping the “Human Touch”</a:t>
            </a:r>
          </a:p>
          <a:p>
            <a:pPr algn="l"/>
            <a:endParaRPr lang="en-US" sz="1800" dirty="0">
              <a:solidFill>
                <a:srgbClr val="002060"/>
              </a:solidFill>
            </a:endParaRPr>
          </a:p>
          <a:p>
            <a:r>
              <a:rPr lang="en-US" sz="1800" b="1" u="sng" dirty="0">
                <a:solidFill>
                  <a:srgbClr val="002060"/>
                </a:solidFill>
              </a:rPr>
              <a:t>Medical Providers</a:t>
            </a:r>
          </a:p>
          <a:p>
            <a:pPr marL="285750" indent="-285750" algn="l">
              <a:buFont typeface="Arial" panose="020B0604020202020204" pitchFamily="34" charset="0"/>
              <a:buChar char="•"/>
            </a:pPr>
            <a:r>
              <a:rPr lang="en-US" sz="1800" dirty="0">
                <a:solidFill>
                  <a:srgbClr val="002060"/>
                </a:solidFill>
              </a:rPr>
              <a:t>Maintain Rapport </a:t>
            </a:r>
          </a:p>
          <a:p>
            <a:pPr marL="285750" indent="-285750" algn="l">
              <a:buFont typeface="Arial" panose="020B0604020202020204" pitchFamily="34" charset="0"/>
              <a:buChar char="•"/>
            </a:pPr>
            <a:r>
              <a:rPr lang="en-US" sz="1800" dirty="0">
                <a:solidFill>
                  <a:srgbClr val="002060"/>
                </a:solidFill>
              </a:rPr>
              <a:t>Deliver Education on Legislative Changes </a:t>
            </a:r>
          </a:p>
        </p:txBody>
      </p:sp>
      <p:pic>
        <p:nvPicPr>
          <p:cNvPr id="32" name="Picture 31" descr="A blue and black logo&#10;&#10;AI-generated content may be incorrect.">
            <a:extLst>
              <a:ext uri="{FF2B5EF4-FFF2-40B4-BE49-F238E27FC236}">
                <a16:creationId xmlns:a16="http://schemas.microsoft.com/office/drawing/2014/main" id="{285FB19D-B557-4325-8D8B-54219475F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412098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26C5-584C-0054-B0A1-7B3BCF6C73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C54D1B-2289-B4DB-3C24-13789A1E1844}"/>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697924-547E-8DF2-A70D-2C1B0B976960}"/>
              </a:ext>
            </a:extLst>
          </p:cNvPr>
          <p:cNvSpPr txBox="1"/>
          <p:nvPr/>
        </p:nvSpPr>
        <p:spPr>
          <a:xfrm>
            <a:off x="164381" y="1447137"/>
            <a:ext cx="8097023" cy="1138773"/>
          </a:xfrm>
          <a:prstGeom prst="rect">
            <a:avLst/>
          </a:prstGeom>
          <a:noFill/>
        </p:spPr>
        <p:txBody>
          <a:bodyPr wrap="square" rtlCol="0">
            <a:spAutoFit/>
          </a:bodyPr>
          <a:lstStyle/>
          <a:p>
            <a:r>
              <a:rPr lang="en-US" sz="4000" b="1" dirty="0">
                <a:solidFill>
                  <a:srgbClr val="002060"/>
                </a:solidFill>
                <a:latin typeface="+mj-lt"/>
              </a:rPr>
              <a:t>Care Coordination/Care Engagement</a:t>
            </a:r>
          </a:p>
          <a:p>
            <a:r>
              <a:rPr lang="en-US" sz="2800" b="1" dirty="0">
                <a:solidFill>
                  <a:srgbClr val="002060"/>
                </a:solidFill>
                <a:latin typeface="+mj-lt"/>
              </a:rPr>
              <a:t>Future State of Healthcare Delivery</a:t>
            </a:r>
            <a:endParaRPr lang="en-US" sz="2800" dirty="0">
              <a:solidFill>
                <a:srgbClr val="002060"/>
              </a:solidFill>
              <a:latin typeface="+mj-lt"/>
            </a:endParaRPr>
          </a:p>
        </p:txBody>
      </p:sp>
      <p:pic>
        <p:nvPicPr>
          <p:cNvPr id="5" name="Picture 4">
            <a:extLst>
              <a:ext uri="{FF2B5EF4-FFF2-40B4-BE49-F238E27FC236}">
                <a16:creationId xmlns:a16="http://schemas.microsoft.com/office/drawing/2014/main" id="{C7F92732-729F-AAC6-1E14-ED8814B38DC7}"/>
              </a:ext>
            </a:extLst>
          </p:cNvPr>
          <p:cNvPicPr>
            <a:picLocks noChangeAspect="1"/>
          </p:cNvPicPr>
          <p:nvPr/>
        </p:nvPicPr>
        <p:blipFill>
          <a:blip r:embed="rId4"/>
          <a:stretch>
            <a:fillRect/>
          </a:stretch>
        </p:blipFill>
        <p:spPr>
          <a:xfrm>
            <a:off x="2636323" y="2899814"/>
            <a:ext cx="3153137" cy="3153137"/>
          </a:xfrm>
          <a:prstGeom prst="rect">
            <a:avLst/>
          </a:prstGeom>
        </p:spPr>
      </p:pic>
      <p:pic>
        <p:nvPicPr>
          <p:cNvPr id="6" name="Picture 5" descr="A blue and black logo&#10;&#10;AI-generated content may be incorrect.">
            <a:extLst>
              <a:ext uri="{FF2B5EF4-FFF2-40B4-BE49-F238E27FC236}">
                <a16:creationId xmlns:a16="http://schemas.microsoft.com/office/drawing/2014/main" id="{4B29C5A8-854E-20FA-CA7E-52B4B30A0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1030657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DDEDB-1E72-A26F-4A22-E7959D044F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31A495-D478-1678-3138-CE8F2E52AF0F}"/>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833A6A-9907-6317-23A8-D110B9E1D50D}"/>
              </a:ext>
            </a:extLst>
          </p:cNvPr>
          <p:cNvSpPr txBox="1"/>
          <p:nvPr/>
        </p:nvSpPr>
        <p:spPr>
          <a:xfrm>
            <a:off x="164381" y="1447137"/>
            <a:ext cx="8097023" cy="1138773"/>
          </a:xfrm>
          <a:prstGeom prst="rect">
            <a:avLst/>
          </a:prstGeom>
          <a:noFill/>
        </p:spPr>
        <p:txBody>
          <a:bodyPr wrap="square" rtlCol="0">
            <a:spAutoFit/>
          </a:bodyPr>
          <a:lstStyle/>
          <a:p>
            <a:r>
              <a:rPr lang="en-US" sz="4000" b="1" dirty="0">
                <a:solidFill>
                  <a:srgbClr val="002060"/>
                </a:solidFill>
                <a:latin typeface="+mj-lt"/>
              </a:rPr>
              <a:t>Innovation</a:t>
            </a:r>
          </a:p>
          <a:p>
            <a:r>
              <a:rPr lang="en-US" sz="2800" b="1" dirty="0">
                <a:solidFill>
                  <a:srgbClr val="002060"/>
                </a:solidFill>
                <a:latin typeface="+mj-lt"/>
              </a:rPr>
              <a:t>Combining Technology with Data</a:t>
            </a:r>
            <a:endParaRPr lang="en-US" sz="2800" dirty="0">
              <a:solidFill>
                <a:srgbClr val="002060"/>
              </a:solidFill>
              <a:latin typeface="+mj-lt"/>
            </a:endParaRPr>
          </a:p>
        </p:txBody>
      </p:sp>
      <p:sp>
        <p:nvSpPr>
          <p:cNvPr id="3" name="Text Placeholder 2">
            <a:extLst>
              <a:ext uri="{FF2B5EF4-FFF2-40B4-BE49-F238E27FC236}">
                <a16:creationId xmlns:a16="http://schemas.microsoft.com/office/drawing/2014/main" id="{D7F7F5CE-E1C1-8E2D-F186-122CBB3D7CAC}"/>
              </a:ext>
            </a:extLst>
          </p:cNvPr>
          <p:cNvSpPr txBox="1">
            <a:spLocks/>
          </p:cNvSpPr>
          <p:nvPr/>
        </p:nvSpPr>
        <p:spPr>
          <a:xfrm>
            <a:off x="9721" y="2995199"/>
            <a:ext cx="3877995" cy="346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rPr>
              <a:t>AI Driven: Road Map  </a:t>
            </a:r>
          </a:p>
        </p:txBody>
      </p:sp>
      <p:grpSp>
        <p:nvGrpSpPr>
          <p:cNvPr id="6" name="Group 5">
            <a:extLst>
              <a:ext uri="{FF2B5EF4-FFF2-40B4-BE49-F238E27FC236}">
                <a16:creationId xmlns:a16="http://schemas.microsoft.com/office/drawing/2014/main" id="{0D9D5F18-2807-F05A-C932-3B4B01D0458A}"/>
              </a:ext>
            </a:extLst>
          </p:cNvPr>
          <p:cNvGrpSpPr/>
          <p:nvPr/>
        </p:nvGrpSpPr>
        <p:grpSpPr>
          <a:xfrm>
            <a:off x="3244133" y="2961935"/>
            <a:ext cx="5804002" cy="3277497"/>
            <a:chOff x="429570" y="1614235"/>
            <a:chExt cx="9342701" cy="4915056"/>
          </a:xfrm>
        </p:grpSpPr>
        <p:sp>
          <p:nvSpPr>
            <p:cNvPr id="7" name="TextBox 6">
              <a:extLst>
                <a:ext uri="{FF2B5EF4-FFF2-40B4-BE49-F238E27FC236}">
                  <a16:creationId xmlns:a16="http://schemas.microsoft.com/office/drawing/2014/main" id="{AFF87D5B-337E-A4E0-2BD8-BD9080494478}"/>
                </a:ext>
              </a:extLst>
            </p:cNvPr>
            <p:cNvSpPr txBox="1"/>
            <p:nvPr/>
          </p:nvSpPr>
          <p:spPr>
            <a:xfrm>
              <a:off x="7490694" y="1614235"/>
              <a:ext cx="22815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B050"/>
                  </a:solidFill>
                  <a:effectLst/>
                  <a:uLnTx/>
                  <a:uFillTx/>
                  <a:latin typeface="Arial" panose="020B0604020202020204" pitchFamily="34" charset="0"/>
                  <a:ea typeface="+mn-ea"/>
                  <a:cs typeface="+mn-cs"/>
                </a:rPr>
                <a:t>Premier Provider</a:t>
              </a:r>
            </a:p>
          </p:txBody>
        </p:sp>
        <p:sp>
          <p:nvSpPr>
            <p:cNvPr id="8" name="TextBox 7">
              <a:extLst>
                <a:ext uri="{FF2B5EF4-FFF2-40B4-BE49-F238E27FC236}">
                  <a16:creationId xmlns:a16="http://schemas.microsoft.com/office/drawing/2014/main" id="{1B592362-0608-2DD4-7BFA-33FA4FB8E129}"/>
                </a:ext>
              </a:extLst>
            </p:cNvPr>
            <p:cNvSpPr txBox="1"/>
            <p:nvPr/>
          </p:nvSpPr>
          <p:spPr>
            <a:xfrm>
              <a:off x="4832408" y="1645673"/>
              <a:ext cx="22815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Good Provider</a:t>
              </a:r>
            </a:p>
          </p:txBody>
        </p:sp>
        <p:sp>
          <p:nvSpPr>
            <p:cNvPr id="9" name="TextBox 8">
              <a:extLst>
                <a:ext uri="{FF2B5EF4-FFF2-40B4-BE49-F238E27FC236}">
                  <a16:creationId xmlns:a16="http://schemas.microsoft.com/office/drawing/2014/main" id="{828180E8-23E9-6819-A111-435355E7F0FF}"/>
                </a:ext>
              </a:extLst>
            </p:cNvPr>
            <p:cNvSpPr txBox="1"/>
            <p:nvPr/>
          </p:nvSpPr>
          <p:spPr>
            <a:xfrm>
              <a:off x="2153530" y="1622640"/>
              <a:ext cx="22815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mn-cs"/>
                </a:rPr>
                <a:t>Fair Provider</a:t>
              </a:r>
            </a:p>
          </p:txBody>
        </p:sp>
        <p:sp>
          <p:nvSpPr>
            <p:cNvPr id="10" name="TextBox 9">
              <a:extLst>
                <a:ext uri="{FF2B5EF4-FFF2-40B4-BE49-F238E27FC236}">
                  <a16:creationId xmlns:a16="http://schemas.microsoft.com/office/drawing/2014/main" id="{8BD014C7-D74D-696A-214D-FCE1D4AD3186}"/>
                </a:ext>
              </a:extLst>
            </p:cNvPr>
            <p:cNvSpPr txBox="1"/>
            <p:nvPr/>
          </p:nvSpPr>
          <p:spPr>
            <a:xfrm>
              <a:off x="2477512" y="6074695"/>
              <a:ext cx="7007287" cy="454596"/>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Total Average Cost of Claim</a:t>
              </a:r>
            </a:p>
          </p:txBody>
        </p:sp>
        <p:sp>
          <p:nvSpPr>
            <p:cNvPr id="11" name="TextBox 10">
              <a:extLst>
                <a:ext uri="{FF2B5EF4-FFF2-40B4-BE49-F238E27FC236}">
                  <a16:creationId xmlns:a16="http://schemas.microsoft.com/office/drawing/2014/main" id="{53820D22-01E6-F466-D1EB-E5990D74FF71}"/>
                </a:ext>
              </a:extLst>
            </p:cNvPr>
            <p:cNvSpPr txBox="1"/>
            <p:nvPr/>
          </p:nvSpPr>
          <p:spPr>
            <a:xfrm>
              <a:off x="429570" y="2828835"/>
              <a:ext cx="1999597" cy="474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F5DC1C89-B8D3-B79F-9090-EAD89F53D9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732" y="2395069"/>
              <a:ext cx="1542384" cy="2739370"/>
            </a:xfrm>
            <a:prstGeom prst="rect">
              <a:avLst/>
            </a:prstGeom>
          </p:spPr>
        </p:pic>
        <p:pic>
          <p:nvPicPr>
            <p:cNvPr id="13" name="Picture 12">
              <a:extLst>
                <a:ext uri="{FF2B5EF4-FFF2-40B4-BE49-F238E27FC236}">
                  <a16:creationId xmlns:a16="http://schemas.microsoft.com/office/drawing/2014/main" id="{4A53EDED-1F43-F89D-8986-7523DA324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985" y="2372629"/>
              <a:ext cx="1578342" cy="2803233"/>
            </a:xfrm>
            <a:prstGeom prst="rect">
              <a:avLst/>
            </a:prstGeom>
          </p:spPr>
        </p:pic>
        <p:pic>
          <p:nvPicPr>
            <p:cNvPr id="14" name="Picture 13">
              <a:extLst>
                <a:ext uri="{FF2B5EF4-FFF2-40B4-BE49-F238E27FC236}">
                  <a16:creationId xmlns:a16="http://schemas.microsoft.com/office/drawing/2014/main" id="{7E093908-E25D-B7C6-3D6F-A84B6B8675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4846" y="2372691"/>
              <a:ext cx="1622358" cy="2881408"/>
            </a:xfrm>
            <a:prstGeom prst="rect">
              <a:avLst/>
            </a:prstGeom>
          </p:spPr>
        </p:pic>
        <p:sp>
          <p:nvSpPr>
            <p:cNvPr id="15" name="TextBox 14">
              <a:extLst>
                <a:ext uri="{FF2B5EF4-FFF2-40B4-BE49-F238E27FC236}">
                  <a16:creationId xmlns:a16="http://schemas.microsoft.com/office/drawing/2014/main" id="{73CD4CB9-2233-1425-756F-810D8EF11359}"/>
                </a:ext>
              </a:extLst>
            </p:cNvPr>
            <p:cNvSpPr txBox="1"/>
            <p:nvPr/>
          </p:nvSpPr>
          <p:spPr>
            <a:xfrm>
              <a:off x="7882085" y="5674884"/>
              <a:ext cx="1498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B050"/>
                  </a:solidFill>
                  <a:effectLst/>
                  <a:uLnTx/>
                  <a:uFillTx/>
                  <a:latin typeface="Arial" panose="020B0604020202020204" pitchFamily="34" charset="0"/>
                  <a:cs typeface="Arial" panose="020B0604020202020204" pitchFamily="34" charset="0"/>
                </a:rPr>
                <a:t>$27,327</a:t>
              </a:r>
            </a:p>
          </p:txBody>
        </p:sp>
        <p:sp>
          <p:nvSpPr>
            <p:cNvPr id="16" name="TextBox 15">
              <a:extLst>
                <a:ext uri="{FF2B5EF4-FFF2-40B4-BE49-F238E27FC236}">
                  <a16:creationId xmlns:a16="http://schemas.microsoft.com/office/drawing/2014/main" id="{CA6CBE5A-5928-2415-19F6-B2D62E057A19}"/>
                </a:ext>
              </a:extLst>
            </p:cNvPr>
            <p:cNvSpPr txBox="1"/>
            <p:nvPr/>
          </p:nvSpPr>
          <p:spPr>
            <a:xfrm>
              <a:off x="5257977" y="5327224"/>
              <a:ext cx="15084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$29,490</a:t>
              </a:r>
            </a:p>
          </p:txBody>
        </p:sp>
        <p:sp>
          <p:nvSpPr>
            <p:cNvPr id="17" name="TextBox 16">
              <a:extLst>
                <a:ext uri="{FF2B5EF4-FFF2-40B4-BE49-F238E27FC236}">
                  <a16:creationId xmlns:a16="http://schemas.microsoft.com/office/drawing/2014/main" id="{DAA6B806-5E19-550D-5527-9CD49211AA1D}"/>
                </a:ext>
              </a:extLst>
            </p:cNvPr>
            <p:cNvSpPr txBox="1"/>
            <p:nvPr/>
          </p:nvSpPr>
          <p:spPr>
            <a:xfrm>
              <a:off x="2574796" y="5135523"/>
              <a:ext cx="15084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$34,749</a:t>
              </a:r>
            </a:p>
          </p:txBody>
        </p:sp>
        <p:cxnSp>
          <p:nvCxnSpPr>
            <p:cNvPr id="18" name="Straight Arrow Connector 17">
              <a:extLst>
                <a:ext uri="{FF2B5EF4-FFF2-40B4-BE49-F238E27FC236}">
                  <a16:creationId xmlns:a16="http://schemas.microsoft.com/office/drawing/2014/main" id="{50790909-AE38-A393-5838-577B3817FB53}"/>
                </a:ext>
              </a:extLst>
            </p:cNvPr>
            <p:cNvCxnSpPr/>
            <p:nvPr/>
          </p:nvCxnSpPr>
          <p:spPr>
            <a:xfrm>
              <a:off x="3883306" y="5363899"/>
              <a:ext cx="1493133" cy="239210"/>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FDFA06C5-A0A5-9A2C-720F-0508E93CD08E}"/>
                </a:ext>
              </a:extLst>
            </p:cNvPr>
            <p:cNvSpPr txBox="1"/>
            <p:nvPr/>
          </p:nvSpPr>
          <p:spPr>
            <a:xfrm>
              <a:off x="3952770" y="5460039"/>
              <a:ext cx="1052990" cy="415398"/>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15.1% </a:t>
              </a:r>
            </a:p>
          </p:txBody>
        </p:sp>
        <p:cxnSp>
          <p:nvCxnSpPr>
            <p:cNvPr id="20" name="Straight Arrow Connector 19">
              <a:extLst>
                <a:ext uri="{FF2B5EF4-FFF2-40B4-BE49-F238E27FC236}">
                  <a16:creationId xmlns:a16="http://schemas.microsoft.com/office/drawing/2014/main" id="{2BCDAC69-017F-441F-697B-EBF1BD02BB5B}"/>
                </a:ext>
              </a:extLst>
            </p:cNvPr>
            <p:cNvCxnSpPr>
              <a:cxnSpLocks/>
            </p:cNvCxnSpPr>
            <p:nvPr/>
          </p:nvCxnSpPr>
          <p:spPr>
            <a:xfrm>
              <a:off x="6574419" y="5566455"/>
              <a:ext cx="1493133" cy="239210"/>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D1DB02C1-3B00-983A-F75D-64020E6A6E5B}"/>
                </a:ext>
              </a:extLst>
            </p:cNvPr>
            <p:cNvSpPr txBox="1"/>
            <p:nvPr/>
          </p:nvSpPr>
          <p:spPr>
            <a:xfrm>
              <a:off x="6877738" y="5466866"/>
              <a:ext cx="878186" cy="415398"/>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7.3% </a:t>
              </a:r>
            </a:p>
          </p:txBody>
        </p:sp>
      </p:grpSp>
      <p:pic>
        <p:nvPicPr>
          <p:cNvPr id="22" name="Picture 21">
            <a:extLst>
              <a:ext uri="{FF2B5EF4-FFF2-40B4-BE49-F238E27FC236}">
                <a16:creationId xmlns:a16="http://schemas.microsoft.com/office/drawing/2014/main" id="{F677B3E1-ACDE-7884-9477-9C506B98A4B1}"/>
              </a:ext>
            </a:extLst>
          </p:cNvPr>
          <p:cNvPicPr>
            <a:picLocks noChangeAspect="1"/>
          </p:cNvPicPr>
          <p:nvPr/>
        </p:nvPicPr>
        <p:blipFill>
          <a:blip r:embed="rId7"/>
          <a:stretch>
            <a:fillRect/>
          </a:stretch>
        </p:blipFill>
        <p:spPr>
          <a:xfrm>
            <a:off x="511396" y="3429000"/>
            <a:ext cx="2634564" cy="2610613"/>
          </a:xfrm>
          <a:prstGeom prst="rect">
            <a:avLst/>
          </a:prstGeom>
        </p:spPr>
      </p:pic>
      <p:sp>
        <p:nvSpPr>
          <p:cNvPr id="23" name="Text Placeholder 2">
            <a:extLst>
              <a:ext uri="{FF2B5EF4-FFF2-40B4-BE49-F238E27FC236}">
                <a16:creationId xmlns:a16="http://schemas.microsoft.com/office/drawing/2014/main" id="{CAF6E63E-4954-5B8F-1F3A-34275A121E62}"/>
              </a:ext>
            </a:extLst>
          </p:cNvPr>
          <p:cNvSpPr txBox="1">
            <a:spLocks/>
          </p:cNvSpPr>
          <p:nvPr/>
        </p:nvSpPr>
        <p:spPr>
          <a:xfrm>
            <a:off x="5389710" y="2428857"/>
            <a:ext cx="3877995" cy="346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rPr>
              <a:t>Data Driven Decisions</a:t>
            </a:r>
          </a:p>
        </p:txBody>
      </p:sp>
      <p:pic>
        <p:nvPicPr>
          <p:cNvPr id="24" name="Picture 23" descr="A blue and black logo&#10;&#10;AI-generated content may be incorrect.">
            <a:extLst>
              <a:ext uri="{FF2B5EF4-FFF2-40B4-BE49-F238E27FC236}">
                <a16:creationId xmlns:a16="http://schemas.microsoft.com/office/drawing/2014/main" id="{6EE15C50-C6DA-5E8E-2A94-F6291C01B3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343479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2BB36-3F9B-DA28-5567-7D1C5A4DF78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C6065B1-19E2-8C1E-D768-14797D093C62}"/>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12BBBB-CDFD-B581-0FF2-707BF34B768E}"/>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Expansion of Care Direction</a:t>
            </a:r>
            <a:endParaRPr lang="en-US" sz="2800" dirty="0">
              <a:solidFill>
                <a:srgbClr val="002060"/>
              </a:solidFill>
              <a:latin typeface="+mj-lt"/>
            </a:endParaRPr>
          </a:p>
        </p:txBody>
      </p:sp>
      <p:sp>
        <p:nvSpPr>
          <p:cNvPr id="3" name="Rectangle: Rounded Corners 34">
            <a:extLst>
              <a:ext uri="{FF2B5EF4-FFF2-40B4-BE49-F238E27FC236}">
                <a16:creationId xmlns:a16="http://schemas.microsoft.com/office/drawing/2014/main" id="{F071F50F-6B1D-AAB9-3BFF-185EEF2C7D8A}"/>
              </a:ext>
            </a:extLst>
          </p:cNvPr>
          <p:cNvSpPr/>
          <p:nvPr/>
        </p:nvSpPr>
        <p:spPr>
          <a:xfrm>
            <a:off x="2240223" y="2377673"/>
            <a:ext cx="3407452" cy="362082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6460E0E5-3A77-399B-8FC5-5A2FDC0124D5}"/>
              </a:ext>
            </a:extLst>
          </p:cNvPr>
          <p:cNvCxnSpPr>
            <a:cxnSpLocks/>
          </p:cNvCxnSpPr>
          <p:nvPr/>
        </p:nvCxnSpPr>
        <p:spPr>
          <a:xfrm>
            <a:off x="505324" y="2484169"/>
            <a:ext cx="0" cy="3514332"/>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9D9A49F-1AE2-F716-B1DB-202CC64A743B}"/>
              </a:ext>
            </a:extLst>
          </p:cNvPr>
          <p:cNvCxnSpPr>
            <a:cxnSpLocks/>
          </p:cNvCxnSpPr>
          <p:nvPr/>
        </p:nvCxnSpPr>
        <p:spPr>
          <a:xfrm flipH="1">
            <a:off x="505323" y="6008185"/>
            <a:ext cx="502920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23187D5-FC70-A23E-6893-5DB4D9499450}"/>
              </a:ext>
            </a:extLst>
          </p:cNvPr>
          <p:cNvSpPr txBox="1"/>
          <p:nvPr/>
        </p:nvSpPr>
        <p:spPr>
          <a:xfrm rot="16200000">
            <a:off x="-1178308" y="3879591"/>
            <a:ext cx="2888055"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Medical Cost</a:t>
            </a:r>
          </a:p>
        </p:txBody>
      </p:sp>
      <p:sp>
        <p:nvSpPr>
          <p:cNvPr id="8" name="TextBox 7">
            <a:extLst>
              <a:ext uri="{FF2B5EF4-FFF2-40B4-BE49-F238E27FC236}">
                <a16:creationId xmlns:a16="http://schemas.microsoft.com/office/drawing/2014/main" id="{B847FD72-4AC4-A7A4-2CF1-26DD3B889135}"/>
              </a:ext>
            </a:extLst>
          </p:cNvPr>
          <p:cNvSpPr txBox="1"/>
          <p:nvPr/>
        </p:nvSpPr>
        <p:spPr>
          <a:xfrm>
            <a:off x="1512757" y="6101605"/>
            <a:ext cx="288805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Impact (Outcomes)</a:t>
            </a:r>
          </a:p>
        </p:txBody>
      </p:sp>
      <p:sp>
        <p:nvSpPr>
          <p:cNvPr id="9" name="TextBox 8">
            <a:extLst>
              <a:ext uri="{FF2B5EF4-FFF2-40B4-BE49-F238E27FC236}">
                <a16:creationId xmlns:a16="http://schemas.microsoft.com/office/drawing/2014/main" id="{9D210173-136C-B714-F8B0-717FBBF0E80E}"/>
              </a:ext>
            </a:extLst>
          </p:cNvPr>
          <p:cNvSpPr txBox="1"/>
          <p:nvPr/>
        </p:nvSpPr>
        <p:spPr>
          <a:xfrm>
            <a:off x="264673" y="6053817"/>
            <a:ext cx="70930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Low</a:t>
            </a:r>
          </a:p>
        </p:txBody>
      </p:sp>
      <p:sp>
        <p:nvSpPr>
          <p:cNvPr id="10" name="TextBox 9">
            <a:extLst>
              <a:ext uri="{FF2B5EF4-FFF2-40B4-BE49-F238E27FC236}">
                <a16:creationId xmlns:a16="http://schemas.microsoft.com/office/drawing/2014/main" id="{A80D7FD7-311B-05C1-BE0A-95679ED650AB}"/>
              </a:ext>
            </a:extLst>
          </p:cNvPr>
          <p:cNvSpPr txBox="1"/>
          <p:nvPr/>
        </p:nvSpPr>
        <p:spPr>
          <a:xfrm>
            <a:off x="217520" y="2155023"/>
            <a:ext cx="57560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High</a:t>
            </a:r>
          </a:p>
        </p:txBody>
      </p:sp>
      <p:sp>
        <p:nvSpPr>
          <p:cNvPr id="11" name="TextBox 10">
            <a:extLst>
              <a:ext uri="{FF2B5EF4-FFF2-40B4-BE49-F238E27FC236}">
                <a16:creationId xmlns:a16="http://schemas.microsoft.com/office/drawing/2014/main" id="{17AE029D-2E06-F0E2-3A7B-155230DAC360}"/>
              </a:ext>
            </a:extLst>
          </p:cNvPr>
          <p:cNvSpPr txBox="1"/>
          <p:nvPr/>
        </p:nvSpPr>
        <p:spPr>
          <a:xfrm>
            <a:off x="4818629" y="6053816"/>
            <a:ext cx="580157" cy="307777"/>
          </a:xfrm>
          <a:prstGeom prst="rect">
            <a:avLst/>
          </a:prstGeom>
          <a:noFill/>
          <a:ln>
            <a:noFill/>
          </a:ln>
        </p:spPr>
        <p:txBody>
          <a:bodyPr wrap="square" rtlCol="0">
            <a:spAutoFit/>
          </a:bodyPr>
          <a:lstStyle/>
          <a:p>
            <a:r>
              <a:rPr lang="en-US" sz="1400">
                <a:latin typeface="Arial" panose="020B0604020202020204" pitchFamily="34" charset="0"/>
                <a:cs typeface="Arial" panose="020B0604020202020204" pitchFamily="34" charset="0"/>
              </a:rPr>
              <a:t>High</a:t>
            </a:r>
          </a:p>
        </p:txBody>
      </p:sp>
      <p:sp>
        <p:nvSpPr>
          <p:cNvPr id="12" name="Rectangle: Rounded Corners 9">
            <a:extLst>
              <a:ext uri="{FF2B5EF4-FFF2-40B4-BE49-F238E27FC236}">
                <a16:creationId xmlns:a16="http://schemas.microsoft.com/office/drawing/2014/main" id="{3DC935A7-A6E0-C44E-297E-A6775DE8E311}"/>
              </a:ext>
            </a:extLst>
          </p:cNvPr>
          <p:cNvSpPr/>
          <p:nvPr/>
        </p:nvSpPr>
        <p:spPr>
          <a:xfrm>
            <a:off x="1208033" y="5103581"/>
            <a:ext cx="1032190" cy="894920"/>
          </a:xfrm>
          <a:prstGeom prst="ellipse">
            <a:avLst/>
          </a:prstGeom>
          <a:ln w="3810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600" b="1" dirty="0">
                <a:latin typeface="Arial" panose="020B0604020202020204" pitchFamily="34" charset="0"/>
                <a:ea typeface="Calibri"/>
                <a:cs typeface="Arial" panose="020B0604020202020204" pitchFamily="34" charset="0"/>
              </a:rPr>
              <a:t>T&amp;T</a:t>
            </a:r>
          </a:p>
        </p:txBody>
      </p:sp>
      <p:sp>
        <p:nvSpPr>
          <p:cNvPr id="13" name="Rectangle: Rounded Corners 9">
            <a:extLst>
              <a:ext uri="{FF2B5EF4-FFF2-40B4-BE49-F238E27FC236}">
                <a16:creationId xmlns:a16="http://schemas.microsoft.com/office/drawing/2014/main" id="{B67875D7-7131-120B-7EF9-8F42B6FFD8FD}"/>
              </a:ext>
            </a:extLst>
          </p:cNvPr>
          <p:cNvSpPr/>
          <p:nvPr/>
        </p:nvSpPr>
        <p:spPr>
          <a:xfrm>
            <a:off x="973976" y="4463621"/>
            <a:ext cx="978478" cy="972308"/>
          </a:xfrm>
          <a:prstGeom prst="ellipse">
            <a:avLst/>
          </a:prstGeom>
          <a:ln w="3810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600" b="1" dirty="0">
                <a:latin typeface="Arial" panose="020B0604020202020204" pitchFamily="34" charset="0"/>
                <a:ea typeface="Calibri"/>
                <a:cs typeface="Arial" panose="020B0604020202020204" pitchFamily="34" charset="0"/>
              </a:rPr>
              <a:t>Dx</a:t>
            </a:r>
          </a:p>
        </p:txBody>
      </p:sp>
      <p:sp>
        <p:nvSpPr>
          <p:cNvPr id="14" name="Rectangle: Rounded Corners 9">
            <a:extLst>
              <a:ext uri="{FF2B5EF4-FFF2-40B4-BE49-F238E27FC236}">
                <a16:creationId xmlns:a16="http://schemas.microsoft.com/office/drawing/2014/main" id="{EF2970C8-643C-8750-CB4F-8F3134B298E3}"/>
              </a:ext>
            </a:extLst>
          </p:cNvPr>
          <p:cNvSpPr/>
          <p:nvPr/>
        </p:nvSpPr>
        <p:spPr>
          <a:xfrm>
            <a:off x="505321" y="5030653"/>
            <a:ext cx="974278" cy="940222"/>
          </a:xfrm>
          <a:prstGeom prst="ellipse">
            <a:avLst/>
          </a:prstGeom>
          <a:ln w="3810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600" b="1" dirty="0">
                <a:latin typeface="Arial" panose="020B0604020202020204" pitchFamily="34" charset="0"/>
                <a:ea typeface="Calibri"/>
                <a:cs typeface="Arial" panose="020B0604020202020204" pitchFamily="34" charset="0"/>
              </a:rPr>
              <a:t>DME</a:t>
            </a:r>
          </a:p>
        </p:txBody>
      </p:sp>
      <p:sp>
        <p:nvSpPr>
          <p:cNvPr id="15" name="Rectangle: Rounded Corners 9">
            <a:extLst>
              <a:ext uri="{FF2B5EF4-FFF2-40B4-BE49-F238E27FC236}">
                <a16:creationId xmlns:a16="http://schemas.microsoft.com/office/drawing/2014/main" id="{4AB5557C-9301-46D8-91A6-BBEA16FB82D3}"/>
              </a:ext>
            </a:extLst>
          </p:cNvPr>
          <p:cNvSpPr/>
          <p:nvPr/>
        </p:nvSpPr>
        <p:spPr>
          <a:xfrm>
            <a:off x="2817815" y="2462800"/>
            <a:ext cx="1400568" cy="1162330"/>
          </a:xfrm>
          <a:prstGeom prst="ellipse">
            <a:avLst/>
          </a:prstGeom>
          <a:solidFill>
            <a:schemeClr val="accent2">
              <a:lumMod val="75000"/>
            </a:schemeClr>
          </a:solid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500" b="1" dirty="0">
                <a:latin typeface="Arial" panose="020B0604020202020204" pitchFamily="34" charset="0"/>
                <a:ea typeface="Calibri"/>
                <a:cs typeface="Arial" panose="020B0604020202020204" pitchFamily="34" charset="0"/>
              </a:rPr>
              <a:t>Surgical </a:t>
            </a:r>
            <a:r>
              <a:rPr lang="en-US" sz="1400" b="1" dirty="0">
                <a:latin typeface="Arial" panose="020B0604020202020204" pitchFamily="34" charset="0"/>
                <a:ea typeface="Calibri"/>
                <a:cs typeface="Arial" panose="020B0604020202020204" pitchFamily="34" charset="0"/>
              </a:rPr>
              <a:t>Center</a:t>
            </a:r>
            <a:endParaRPr lang="en-US" sz="1500" b="1" dirty="0">
              <a:latin typeface="Arial" panose="020B0604020202020204" pitchFamily="34" charset="0"/>
              <a:ea typeface="Calibri"/>
              <a:cs typeface="Arial" panose="020B0604020202020204" pitchFamily="34" charset="0"/>
            </a:endParaRPr>
          </a:p>
        </p:txBody>
      </p:sp>
      <p:sp>
        <p:nvSpPr>
          <p:cNvPr id="16" name="Rectangle: Rounded Corners 9">
            <a:extLst>
              <a:ext uri="{FF2B5EF4-FFF2-40B4-BE49-F238E27FC236}">
                <a16:creationId xmlns:a16="http://schemas.microsoft.com/office/drawing/2014/main" id="{9C2C7C8C-1FE1-C9B7-3AFA-F406976ACCAD}"/>
              </a:ext>
            </a:extLst>
          </p:cNvPr>
          <p:cNvSpPr/>
          <p:nvPr/>
        </p:nvSpPr>
        <p:spPr>
          <a:xfrm>
            <a:off x="2954678" y="4178435"/>
            <a:ext cx="1225208" cy="1162330"/>
          </a:xfrm>
          <a:prstGeom prst="ellipse">
            <a:avLst/>
          </a:prstGeom>
          <a:solidFill>
            <a:schemeClr val="accent2">
              <a:lumMod val="75000"/>
            </a:schemeClr>
          </a:solid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500" b="1" dirty="0">
                <a:latin typeface="Arial" panose="020B0604020202020204" pitchFamily="34" charset="0"/>
                <a:ea typeface="Calibri"/>
                <a:cs typeface="Arial" panose="020B0604020202020204" pitchFamily="34" charset="0"/>
              </a:rPr>
              <a:t>Ortho</a:t>
            </a:r>
          </a:p>
        </p:txBody>
      </p:sp>
      <p:sp>
        <p:nvSpPr>
          <p:cNvPr id="17" name="Rectangle: Rounded Corners 9">
            <a:extLst>
              <a:ext uri="{FF2B5EF4-FFF2-40B4-BE49-F238E27FC236}">
                <a16:creationId xmlns:a16="http://schemas.microsoft.com/office/drawing/2014/main" id="{3EA7EC50-F21C-7B5E-E045-CDF0DDAA8112}"/>
              </a:ext>
            </a:extLst>
          </p:cNvPr>
          <p:cNvSpPr/>
          <p:nvPr/>
        </p:nvSpPr>
        <p:spPr>
          <a:xfrm>
            <a:off x="4256880" y="4823040"/>
            <a:ext cx="1225208" cy="1162330"/>
          </a:xfrm>
          <a:prstGeom prst="ellipse">
            <a:avLst/>
          </a:prstGeom>
          <a:solidFill>
            <a:schemeClr val="accent2">
              <a:lumMod val="75000"/>
            </a:schemeClr>
          </a:solidFill>
          <a:ln w="38100">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400" b="1" dirty="0">
                <a:latin typeface="Arial" panose="020B0604020202020204" pitchFamily="34" charset="0"/>
                <a:ea typeface="Calibri"/>
                <a:cs typeface="Arial" panose="020B0604020202020204" pitchFamily="34" charset="0"/>
              </a:rPr>
              <a:t>Primary</a:t>
            </a:r>
            <a:r>
              <a:rPr lang="en-US" sz="1500" b="1" dirty="0">
                <a:latin typeface="Arial" panose="020B0604020202020204" pitchFamily="34" charset="0"/>
                <a:ea typeface="Calibri"/>
                <a:cs typeface="Arial" panose="020B0604020202020204" pitchFamily="34" charset="0"/>
              </a:rPr>
              <a:t> Care</a:t>
            </a:r>
          </a:p>
        </p:txBody>
      </p:sp>
      <p:sp>
        <p:nvSpPr>
          <p:cNvPr id="18" name="Rectangle: Rounded Corners 9">
            <a:extLst>
              <a:ext uri="{FF2B5EF4-FFF2-40B4-BE49-F238E27FC236}">
                <a16:creationId xmlns:a16="http://schemas.microsoft.com/office/drawing/2014/main" id="{543CCDED-90FC-D09E-878E-BE9B5854E47F}"/>
              </a:ext>
            </a:extLst>
          </p:cNvPr>
          <p:cNvSpPr/>
          <p:nvPr/>
        </p:nvSpPr>
        <p:spPr>
          <a:xfrm>
            <a:off x="2243952" y="3477770"/>
            <a:ext cx="1225209" cy="1162330"/>
          </a:xfrm>
          <a:prstGeom prst="ellipse">
            <a:avLst/>
          </a:prstGeom>
          <a:solidFill>
            <a:srgbClr val="156082"/>
          </a:solidFill>
          <a:ln w="38100">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200" b="1" dirty="0">
                <a:latin typeface="Arial" panose="020B0604020202020204" pitchFamily="34" charset="0"/>
                <a:ea typeface="Calibri"/>
                <a:cs typeface="Arial" panose="020B0604020202020204" pitchFamily="34" charset="0"/>
              </a:rPr>
              <a:t>Physical Medicine</a:t>
            </a:r>
          </a:p>
        </p:txBody>
      </p:sp>
      <p:sp>
        <p:nvSpPr>
          <p:cNvPr id="19" name="TextBox 18">
            <a:extLst>
              <a:ext uri="{FF2B5EF4-FFF2-40B4-BE49-F238E27FC236}">
                <a16:creationId xmlns:a16="http://schemas.microsoft.com/office/drawing/2014/main" id="{7EFDB20C-8B0E-EB31-7A62-C42A32EC0241}"/>
              </a:ext>
            </a:extLst>
          </p:cNvPr>
          <p:cNvSpPr txBox="1"/>
          <p:nvPr/>
        </p:nvSpPr>
        <p:spPr>
          <a:xfrm>
            <a:off x="5851708" y="2566218"/>
            <a:ext cx="3093509" cy="2985433"/>
          </a:xfrm>
          <a:prstGeom prst="rect">
            <a:avLst/>
          </a:prstGeom>
          <a:noFill/>
        </p:spPr>
        <p:txBody>
          <a:bodyPr wrap="square" lIns="91440" tIns="45720" rIns="91440" bIns="45720" anchor="t">
            <a:spAutoFit/>
          </a:bodyPr>
          <a:lstStyle/>
          <a:p>
            <a:pPr algn="ctr"/>
            <a:r>
              <a:rPr lang="en-US" dirty="0">
                <a:latin typeface="Arial" panose="020B0604020202020204" pitchFamily="34" charset="0"/>
                <a:cs typeface="Arial" panose="020B0604020202020204" pitchFamily="34" charset="0"/>
              </a:rPr>
              <a:t>Physical Medicine makes up 12-15% of Medical Spend </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DME, T&amp;T, and Dx makes up 6-12% of Medical Spend</a:t>
            </a:r>
          </a:p>
          <a:p>
            <a:pPr algn="ctr"/>
            <a:endParaRPr lang="en-US" dirty="0">
              <a:latin typeface="Arial" panose="020B0604020202020204" pitchFamily="34" charset="0"/>
              <a:cs typeface="Arial" panose="020B0604020202020204" pitchFamily="34" charset="0"/>
            </a:endParaRPr>
          </a:p>
          <a:p>
            <a:pPr algn="ctr"/>
            <a:r>
              <a:rPr lang="en-US" sz="2000" b="1" i="1" dirty="0">
                <a:solidFill>
                  <a:schemeClr val="accent2"/>
                </a:solidFill>
                <a:latin typeface="Arial" panose="020B0604020202020204" pitchFamily="34" charset="0"/>
                <a:cs typeface="Arial" panose="020B0604020202020204" pitchFamily="34" charset="0"/>
              </a:rPr>
              <a:t>73%+ of Medical Spend currently unmanaged by Insights Driven Care Direction</a:t>
            </a:r>
            <a:endParaRPr lang="en-US" sz="2000" b="1" i="1" dirty="0">
              <a:solidFill>
                <a:schemeClr val="accent2"/>
              </a:solidFill>
              <a:latin typeface="Arial" panose="020B0604020202020204" pitchFamily="34" charset="0"/>
              <a:ea typeface="Calibri"/>
              <a:cs typeface="Arial" panose="020B0604020202020204" pitchFamily="34" charset="0"/>
            </a:endParaRPr>
          </a:p>
        </p:txBody>
      </p:sp>
      <p:pic>
        <p:nvPicPr>
          <p:cNvPr id="21" name="Picture 20" descr="A blue and black logo&#10;&#10;AI-generated content may be incorrect.">
            <a:extLst>
              <a:ext uri="{FF2B5EF4-FFF2-40B4-BE49-F238E27FC236}">
                <a16:creationId xmlns:a16="http://schemas.microsoft.com/office/drawing/2014/main" id="{2D276C78-E699-3E1A-6FCB-7FD7CB31A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1694094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B1F2-B6CE-C315-B897-79E246D0AC79}"/>
            </a:ext>
          </a:extLst>
        </p:cNvPr>
        <p:cNvGrpSpPr/>
        <p:nvPr/>
      </p:nvGrpSpPr>
      <p:grpSpPr>
        <a:xfrm>
          <a:off x="0" y="0"/>
          <a:ext cx="0" cy="0"/>
          <a:chOff x="0" y="0"/>
          <a:chExt cx="0" cy="0"/>
        </a:xfrm>
      </p:grpSpPr>
      <p:sp>
        <p:nvSpPr>
          <p:cNvPr id="7" name="Subtitle 4">
            <a:extLst>
              <a:ext uri="{FF2B5EF4-FFF2-40B4-BE49-F238E27FC236}">
                <a16:creationId xmlns:a16="http://schemas.microsoft.com/office/drawing/2014/main" id="{DC53FAFE-6EC3-46BF-06C3-68377D3C8EC1}"/>
              </a:ext>
            </a:extLst>
          </p:cNvPr>
          <p:cNvSpPr txBox="1">
            <a:spLocks/>
          </p:cNvSpPr>
          <p:nvPr/>
        </p:nvSpPr>
        <p:spPr>
          <a:xfrm>
            <a:off x="188185" y="5083869"/>
            <a:ext cx="2693879" cy="830997"/>
          </a:xfrm>
          <a:prstGeom prst="rect">
            <a:avLst/>
          </a:prstGeom>
        </p:spPr>
        <p:txBody>
          <a:bodyPr vert="horz" wrap="none" lIns="91440" tIns="45720" rIns="91440" bIns="45720" numCol="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Alice Wells</a:t>
            </a:r>
            <a:endPar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Senior Vice President, WC TPA</a:t>
            </a:r>
          </a:p>
          <a:p>
            <a:pPr>
              <a:lnSpc>
                <a:spcPct val="100000"/>
              </a:lnSpc>
              <a:spcBef>
                <a:spcPts val="0"/>
              </a:spcBef>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Davies</a:t>
            </a:r>
          </a:p>
        </p:txBody>
      </p:sp>
      <p:sp>
        <p:nvSpPr>
          <p:cNvPr id="9" name="TextBox 8">
            <a:extLst>
              <a:ext uri="{FF2B5EF4-FFF2-40B4-BE49-F238E27FC236}">
                <a16:creationId xmlns:a16="http://schemas.microsoft.com/office/drawing/2014/main" id="{8E89D37E-B225-E827-E3FC-063A57056159}"/>
              </a:ext>
            </a:extLst>
          </p:cNvPr>
          <p:cNvSpPr txBox="1"/>
          <p:nvPr/>
        </p:nvSpPr>
        <p:spPr>
          <a:xfrm>
            <a:off x="3689643" y="5083869"/>
            <a:ext cx="1764714" cy="830997"/>
          </a:xfrm>
          <a:prstGeom prst="rect">
            <a:avLst/>
          </a:prstGeom>
          <a:noFill/>
        </p:spPr>
        <p:txBody>
          <a:bodyPr wrap="none" numCol="1">
            <a:spAutoFit/>
          </a:bodyPr>
          <a:lstStyle/>
          <a:p>
            <a:pPr marL="0" marR="0" algn="ctr">
              <a:spcBef>
                <a:spcPts val="0"/>
              </a:spcBef>
            </a:pPr>
            <a:r>
              <a:rPr lang="en-US"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Eunice Gutierrez</a:t>
            </a:r>
          </a:p>
          <a:p>
            <a:pPr marL="0" marR="0" algn="ctr">
              <a:spcBef>
                <a:spcPts val="0"/>
              </a:spcBef>
            </a:pPr>
            <a:r>
              <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Asst Vice President</a:t>
            </a:r>
          </a:p>
          <a:p>
            <a:pPr marL="0" marR="0" algn="ctr">
              <a:spcBef>
                <a:spcPts val="0"/>
              </a:spcBef>
            </a:pPr>
            <a:r>
              <a:rPr lang="en-US" sz="16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AmeriSys</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63C6C4E-6F4E-0CFB-8EE4-FF0EEC32966A}"/>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2F9B60-366D-D44E-0301-80F11F6C1C3E}"/>
              </a:ext>
            </a:extLst>
          </p:cNvPr>
          <p:cNvSpPr txBox="1"/>
          <p:nvPr/>
        </p:nvSpPr>
        <p:spPr>
          <a:xfrm>
            <a:off x="7069515" y="5083869"/>
            <a:ext cx="1257972" cy="830997"/>
          </a:xfrm>
          <a:prstGeom prst="rect">
            <a:avLst/>
          </a:prstGeom>
          <a:noFill/>
        </p:spPr>
        <p:txBody>
          <a:bodyPr wrap="none" numCol="1">
            <a:spAutoFit/>
          </a:bodyPr>
          <a:lstStyle/>
          <a:p>
            <a:pPr marL="0" marR="0" algn="ctr">
              <a:spcBef>
                <a:spcPts val="0"/>
              </a:spcBef>
            </a:pPr>
            <a:r>
              <a:rPr lang="en-US"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Greg Nichols</a:t>
            </a:r>
          </a:p>
          <a:p>
            <a:pPr marL="0" marR="0" algn="ctr">
              <a:spcBef>
                <a:spcPts val="0"/>
              </a:spcBef>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PT President</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pPr>
            <a:r>
              <a:rPr lang="en-US" sz="16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SPNet</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0BDB6EC5-ACAB-D746-C343-BBE4BF34977B}"/>
              </a:ext>
            </a:extLst>
          </p:cNvPr>
          <p:cNvPicPr>
            <a:picLocks noChangeAspect="1"/>
          </p:cNvPicPr>
          <p:nvPr/>
        </p:nvPicPr>
        <p:blipFill rotWithShape="1">
          <a:blip r:embed="rId4">
            <a:extLst>
              <a:ext uri="{28A0092B-C50C-407E-A947-70E740481C1C}">
                <a14:useLocalDpi xmlns:a14="http://schemas.microsoft.com/office/drawing/2010/main" val="0"/>
              </a:ext>
            </a:extLst>
          </a:blip>
          <a:srcRect l="5353" t="10845" r="20460" b="34496"/>
          <a:stretch>
            <a:fillRect/>
          </a:stretch>
        </p:blipFill>
        <p:spPr>
          <a:xfrm>
            <a:off x="381143" y="2558698"/>
            <a:ext cx="2261896" cy="2243308"/>
          </a:xfrm>
          <a:prstGeom prst="rect">
            <a:avLst/>
          </a:prstGeom>
          <a:ln w="38100">
            <a:solidFill>
              <a:srgbClr val="156082"/>
            </a:solidFill>
          </a:ln>
        </p:spPr>
      </p:pic>
      <p:sp>
        <p:nvSpPr>
          <p:cNvPr id="5" name="TextBox 4">
            <a:extLst>
              <a:ext uri="{FF2B5EF4-FFF2-40B4-BE49-F238E27FC236}">
                <a16:creationId xmlns:a16="http://schemas.microsoft.com/office/drawing/2014/main" id="{E08327C7-23F3-50C1-B150-7BB1FFB4EA8F}"/>
              </a:ext>
            </a:extLst>
          </p:cNvPr>
          <p:cNvSpPr txBox="1"/>
          <p:nvPr/>
        </p:nvSpPr>
        <p:spPr>
          <a:xfrm>
            <a:off x="164382" y="1447137"/>
            <a:ext cx="4836988" cy="707886"/>
          </a:xfrm>
          <a:prstGeom prst="rect">
            <a:avLst/>
          </a:prstGeom>
          <a:noFill/>
        </p:spPr>
        <p:txBody>
          <a:bodyPr wrap="square" rtlCol="0">
            <a:spAutoFit/>
          </a:bodyPr>
          <a:lstStyle/>
          <a:p>
            <a:r>
              <a:rPr lang="en-US" sz="4000" b="1" dirty="0">
                <a:solidFill>
                  <a:srgbClr val="002060"/>
                </a:solidFill>
                <a:latin typeface="+mj-lt"/>
              </a:rPr>
              <a:t>Today’s Presenters</a:t>
            </a:r>
          </a:p>
        </p:txBody>
      </p:sp>
      <p:pic>
        <p:nvPicPr>
          <p:cNvPr id="15" name="Google Shape;694;p43">
            <a:extLst>
              <a:ext uri="{FF2B5EF4-FFF2-40B4-BE49-F238E27FC236}">
                <a16:creationId xmlns:a16="http://schemas.microsoft.com/office/drawing/2014/main" id="{48504782-AA0C-EF53-2B0F-38A9517FED94}"/>
              </a:ext>
            </a:extLst>
          </p:cNvPr>
          <p:cNvPicPr preferRelativeResize="0"/>
          <p:nvPr/>
        </p:nvPicPr>
        <p:blipFill>
          <a:blip r:embed="rId5"/>
          <a:srcRect/>
          <a:stretch/>
        </p:blipFill>
        <p:spPr>
          <a:xfrm>
            <a:off x="6319775" y="2558698"/>
            <a:ext cx="2385902" cy="2256813"/>
          </a:xfrm>
          <a:prstGeom prst="rect">
            <a:avLst/>
          </a:prstGeom>
          <a:noFill/>
          <a:ln w="38100">
            <a:solidFill>
              <a:srgbClr val="156082"/>
            </a:solidFill>
          </a:ln>
        </p:spPr>
      </p:pic>
      <p:pic>
        <p:nvPicPr>
          <p:cNvPr id="17" name="Picture 16" descr="A person with dark hair wearing a blue jacket&#10;&#10;AI-generated content may be incorrect.">
            <a:extLst>
              <a:ext uri="{FF2B5EF4-FFF2-40B4-BE49-F238E27FC236}">
                <a16:creationId xmlns:a16="http://schemas.microsoft.com/office/drawing/2014/main" id="{727DB29B-18EB-76EB-1D25-8BBB43C1D37B}"/>
              </a:ext>
            </a:extLst>
          </p:cNvPr>
          <p:cNvPicPr>
            <a:picLocks noChangeAspect="1"/>
          </p:cNvPicPr>
          <p:nvPr/>
        </p:nvPicPr>
        <p:blipFill>
          <a:blip r:embed="rId6">
            <a:extLst>
              <a:ext uri="{28A0092B-C50C-407E-A947-70E740481C1C}">
                <a14:useLocalDpi xmlns:a14="http://schemas.microsoft.com/office/drawing/2010/main" val="0"/>
              </a:ext>
            </a:extLst>
          </a:blip>
          <a:srcRect t="822"/>
          <a:stretch>
            <a:fillRect/>
          </a:stretch>
        </p:blipFill>
        <p:spPr>
          <a:xfrm>
            <a:off x="3343650" y="2558698"/>
            <a:ext cx="2275514" cy="2256813"/>
          </a:xfrm>
          <a:prstGeom prst="rect">
            <a:avLst/>
          </a:prstGeom>
          <a:ln w="38100">
            <a:solidFill>
              <a:srgbClr val="156082"/>
            </a:solidFill>
          </a:ln>
        </p:spPr>
      </p:pic>
      <p:pic>
        <p:nvPicPr>
          <p:cNvPr id="18" name="Picture 17" descr="A blue and black logo&#10;&#10;AI-generated content may be incorrect.">
            <a:extLst>
              <a:ext uri="{FF2B5EF4-FFF2-40B4-BE49-F238E27FC236}">
                <a16:creationId xmlns:a16="http://schemas.microsoft.com/office/drawing/2014/main" id="{FAFE6C4F-AA66-1A00-7000-06B10CDD50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141053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0666-8472-2AEC-E182-6EF0D9D48B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A9DAA0-E4A8-3876-70D8-3A1A1A3DF60C}"/>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6E09B99-E307-EA07-1EDC-228ED5F441A3}"/>
              </a:ext>
            </a:extLst>
          </p:cNvPr>
          <p:cNvSpPr txBox="1"/>
          <p:nvPr/>
        </p:nvSpPr>
        <p:spPr>
          <a:xfrm>
            <a:off x="111218" y="186775"/>
            <a:ext cx="8097023" cy="707886"/>
          </a:xfrm>
          <a:prstGeom prst="rect">
            <a:avLst/>
          </a:prstGeom>
          <a:noFill/>
        </p:spPr>
        <p:txBody>
          <a:bodyPr wrap="square" rtlCol="0">
            <a:spAutoFit/>
          </a:bodyPr>
          <a:lstStyle/>
          <a:p>
            <a:r>
              <a:rPr lang="en-US" sz="4000" b="1" dirty="0">
                <a:solidFill>
                  <a:schemeClr val="bg1"/>
                </a:solidFill>
                <a:latin typeface="+mj-lt"/>
              </a:rPr>
              <a:t>Care Direction </a:t>
            </a:r>
            <a:r>
              <a:rPr lang="en-US" sz="4000" b="1" dirty="0" err="1">
                <a:solidFill>
                  <a:schemeClr val="bg1"/>
                </a:solidFill>
                <a:latin typeface="+mj-lt"/>
              </a:rPr>
              <a:t>SmartMatch</a:t>
            </a:r>
            <a:r>
              <a:rPr lang="en-US" sz="1200" b="1" dirty="0" err="1">
                <a:solidFill>
                  <a:schemeClr val="bg1"/>
                </a:solidFill>
                <a:latin typeface="+mj-lt"/>
              </a:rPr>
              <a:t>TM</a:t>
            </a:r>
            <a:endParaRPr lang="en-US" sz="1200" dirty="0">
              <a:solidFill>
                <a:schemeClr val="bg1"/>
              </a:solidFill>
              <a:latin typeface="+mj-lt"/>
            </a:endParaRPr>
          </a:p>
        </p:txBody>
      </p:sp>
      <p:sp>
        <p:nvSpPr>
          <p:cNvPr id="3" name="Text Placeholder 2">
            <a:extLst>
              <a:ext uri="{FF2B5EF4-FFF2-40B4-BE49-F238E27FC236}">
                <a16:creationId xmlns:a16="http://schemas.microsoft.com/office/drawing/2014/main" id="{07533D06-5DAD-F4A5-1A56-E2233FB04538}"/>
              </a:ext>
            </a:extLst>
          </p:cNvPr>
          <p:cNvSpPr txBox="1">
            <a:spLocks/>
          </p:cNvSpPr>
          <p:nvPr/>
        </p:nvSpPr>
        <p:spPr>
          <a:xfrm>
            <a:off x="0" y="1450214"/>
            <a:ext cx="3961052" cy="3957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err="1">
                <a:solidFill>
                  <a:srgbClr val="002060"/>
                </a:solidFill>
              </a:rPr>
              <a:t>SmartMatch</a:t>
            </a:r>
            <a:r>
              <a:rPr lang="en-US" sz="1800" dirty="0">
                <a:solidFill>
                  <a:srgbClr val="002060"/>
                </a:solidFill>
              </a:rPr>
              <a:t> technologies use AI to determine the best Physical Medicine provider for each individual Injured Worker in the area in which they are treating.</a:t>
            </a:r>
          </a:p>
          <a:p>
            <a:pPr marL="342900" indent="-342900">
              <a:buFont typeface="+mj-lt"/>
              <a:buAutoNum type="arabicPeriod"/>
            </a:pPr>
            <a:r>
              <a:rPr lang="en-US" sz="1800" b="1" dirty="0">
                <a:solidFill>
                  <a:srgbClr val="002060"/>
                </a:solidFill>
              </a:rPr>
              <a:t>Performance of Provider</a:t>
            </a:r>
            <a:r>
              <a:rPr lang="en-US" sz="1800" dirty="0">
                <a:solidFill>
                  <a:srgbClr val="002060"/>
                </a:solidFill>
              </a:rPr>
              <a:t>: Utilization Outcomes vs Expected Guideline</a:t>
            </a:r>
          </a:p>
          <a:p>
            <a:pPr marL="342900" indent="-342900">
              <a:buFont typeface="+mj-lt"/>
              <a:buAutoNum type="arabicPeriod"/>
            </a:pPr>
            <a:r>
              <a:rPr lang="en-US" sz="1800" b="1" dirty="0">
                <a:solidFill>
                  <a:srgbClr val="002060"/>
                </a:solidFill>
              </a:rPr>
              <a:t>Accessibility of Provider</a:t>
            </a:r>
            <a:r>
              <a:rPr lang="en-US" sz="1800" dirty="0">
                <a:solidFill>
                  <a:srgbClr val="002060"/>
                </a:solidFill>
              </a:rPr>
              <a:t>: Ability to get the Injured Worker into Treatment within X Days from Referral</a:t>
            </a:r>
          </a:p>
          <a:p>
            <a:pPr marL="342900" indent="-342900">
              <a:buFont typeface="+mj-lt"/>
              <a:buAutoNum type="arabicPeriod"/>
            </a:pPr>
            <a:r>
              <a:rPr lang="en-US" sz="1800" b="1" dirty="0">
                <a:solidFill>
                  <a:srgbClr val="002060"/>
                </a:solidFill>
              </a:rPr>
              <a:t>Cost of Provider</a:t>
            </a:r>
          </a:p>
          <a:p>
            <a:pPr marL="342900" indent="-342900">
              <a:buFont typeface="+mj-lt"/>
              <a:buAutoNum type="arabicPeriod"/>
            </a:pPr>
            <a:r>
              <a:rPr lang="en-US" sz="1800" b="1" dirty="0">
                <a:solidFill>
                  <a:srgbClr val="002060"/>
                </a:solidFill>
              </a:rPr>
              <a:t>Patient Satisfaction: </a:t>
            </a:r>
            <a:r>
              <a:rPr lang="en-US" sz="1800" dirty="0">
                <a:solidFill>
                  <a:srgbClr val="002060"/>
                </a:solidFill>
              </a:rPr>
              <a:t>Patient Reported Outcomes Metrics, Provider Satisfaction Surveys</a:t>
            </a:r>
          </a:p>
        </p:txBody>
      </p:sp>
      <p:pic>
        <p:nvPicPr>
          <p:cNvPr id="8" name="Picture 7" descr="A blue and black logo&#10;&#10;AI-generated content may be incorrect.">
            <a:extLst>
              <a:ext uri="{FF2B5EF4-FFF2-40B4-BE49-F238E27FC236}">
                <a16:creationId xmlns:a16="http://schemas.microsoft.com/office/drawing/2014/main" id="{9FD9FD96-C73A-4098-4CDB-B1CF8497B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pic>
        <p:nvPicPr>
          <p:cNvPr id="9" name="Picture 8">
            <a:extLst>
              <a:ext uri="{FF2B5EF4-FFF2-40B4-BE49-F238E27FC236}">
                <a16:creationId xmlns:a16="http://schemas.microsoft.com/office/drawing/2014/main" id="{2BA78854-FFBB-15D6-9D82-36FF71BD5AC9}"/>
              </a:ext>
            </a:extLst>
          </p:cNvPr>
          <p:cNvPicPr>
            <a:picLocks noChangeAspect="1"/>
          </p:cNvPicPr>
          <p:nvPr/>
        </p:nvPicPr>
        <p:blipFill>
          <a:blip r:embed="rId5"/>
          <a:stretch>
            <a:fillRect/>
          </a:stretch>
        </p:blipFill>
        <p:spPr>
          <a:xfrm>
            <a:off x="3848986" y="1388090"/>
            <a:ext cx="5295015" cy="2820039"/>
          </a:xfrm>
          <a:prstGeom prst="rect">
            <a:avLst/>
          </a:prstGeom>
        </p:spPr>
      </p:pic>
      <p:pic>
        <p:nvPicPr>
          <p:cNvPr id="5" name="Picture 4">
            <a:extLst>
              <a:ext uri="{FF2B5EF4-FFF2-40B4-BE49-F238E27FC236}">
                <a16:creationId xmlns:a16="http://schemas.microsoft.com/office/drawing/2014/main" id="{5517C2AC-37B3-F22B-ABE4-A61FBC31E7E2}"/>
              </a:ext>
            </a:extLst>
          </p:cNvPr>
          <p:cNvPicPr>
            <a:picLocks noChangeAspect="1"/>
          </p:cNvPicPr>
          <p:nvPr/>
        </p:nvPicPr>
        <p:blipFill>
          <a:blip r:embed="rId6"/>
          <a:stretch>
            <a:fillRect/>
          </a:stretch>
        </p:blipFill>
        <p:spPr>
          <a:xfrm>
            <a:off x="3848986" y="4208129"/>
            <a:ext cx="5200112" cy="2648613"/>
          </a:xfrm>
          <a:prstGeom prst="rect">
            <a:avLst/>
          </a:prstGeom>
        </p:spPr>
      </p:pic>
    </p:spTree>
    <p:extLst>
      <p:ext uri="{BB962C8B-B14F-4D97-AF65-F5344CB8AC3E}">
        <p14:creationId xmlns:p14="http://schemas.microsoft.com/office/powerpoint/2010/main" val="39802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4B4F8-E5D6-388A-5DD7-2E4FE82110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FBBB9C-2C12-CE9E-3200-E7A29EB2B3E5}"/>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299792-70E3-49D6-A701-723172E194E6}"/>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Care Engagement: Clinical Pathways</a:t>
            </a:r>
            <a:endParaRPr lang="en-US" sz="2800" dirty="0">
              <a:solidFill>
                <a:srgbClr val="002060"/>
              </a:solidFill>
              <a:latin typeface="+mj-lt"/>
            </a:endParaRPr>
          </a:p>
        </p:txBody>
      </p:sp>
      <p:pic>
        <p:nvPicPr>
          <p:cNvPr id="107" name="Picture 106" descr="A blue and black logo&#10;&#10;AI-generated content may be incorrect.">
            <a:extLst>
              <a:ext uri="{FF2B5EF4-FFF2-40B4-BE49-F238E27FC236}">
                <a16:creationId xmlns:a16="http://schemas.microsoft.com/office/drawing/2014/main" id="{DDF054C6-9368-7E55-9BAE-FEF2A32CA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pic>
        <p:nvPicPr>
          <p:cNvPr id="109" name="Picture 108">
            <a:extLst>
              <a:ext uri="{FF2B5EF4-FFF2-40B4-BE49-F238E27FC236}">
                <a16:creationId xmlns:a16="http://schemas.microsoft.com/office/drawing/2014/main" id="{B0C3F69F-0F1F-88F5-4EAB-9C9B8B52803B}"/>
              </a:ext>
            </a:extLst>
          </p:cNvPr>
          <p:cNvPicPr>
            <a:picLocks noChangeAspect="1"/>
          </p:cNvPicPr>
          <p:nvPr/>
        </p:nvPicPr>
        <p:blipFill>
          <a:blip r:embed="rId5"/>
          <a:stretch>
            <a:fillRect/>
          </a:stretch>
        </p:blipFill>
        <p:spPr>
          <a:xfrm>
            <a:off x="0" y="2456663"/>
            <a:ext cx="9144000" cy="3608552"/>
          </a:xfrm>
          <a:prstGeom prst="rect">
            <a:avLst/>
          </a:prstGeom>
        </p:spPr>
      </p:pic>
    </p:spTree>
    <p:extLst>
      <p:ext uri="{BB962C8B-B14F-4D97-AF65-F5344CB8AC3E}">
        <p14:creationId xmlns:p14="http://schemas.microsoft.com/office/powerpoint/2010/main" val="71054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3B16-514A-F843-2F56-464F67FDF1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21579F-94F9-C0E0-8E86-2EBF871B9226}"/>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BDA9B7-D8CB-ABAD-B678-C3CC9B57664D}"/>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Claim Advocate_Clinical Services</a:t>
            </a:r>
            <a:endParaRPr lang="en-US" sz="2800" dirty="0">
              <a:solidFill>
                <a:srgbClr val="002060"/>
              </a:solidFill>
              <a:latin typeface="+mj-lt"/>
            </a:endParaRPr>
          </a:p>
        </p:txBody>
      </p:sp>
      <p:graphicFrame>
        <p:nvGraphicFramePr>
          <p:cNvPr id="3" name="Diagram 2">
            <a:extLst>
              <a:ext uri="{FF2B5EF4-FFF2-40B4-BE49-F238E27FC236}">
                <a16:creationId xmlns:a16="http://schemas.microsoft.com/office/drawing/2014/main" id="{7A06944F-ABD6-2D9D-016F-17FBD6C9929D}"/>
              </a:ext>
            </a:extLst>
          </p:cNvPr>
          <p:cNvGraphicFramePr/>
          <p:nvPr>
            <p:extLst>
              <p:ext uri="{D42A27DB-BD31-4B8C-83A1-F6EECF244321}">
                <p14:modId xmlns:p14="http://schemas.microsoft.com/office/powerpoint/2010/main" val="786477068"/>
              </p:ext>
            </p:extLst>
          </p:nvPr>
        </p:nvGraphicFramePr>
        <p:xfrm>
          <a:off x="326003" y="2353586"/>
          <a:ext cx="8491993" cy="40439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blue and black logo&#10;&#10;AI-generated content may be incorrect.">
            <a:extLst>
              <a:ext uri="{FF2B5EF4-FFF2-40B4-BE49-F238E27FC236}">
                <a16:creationId xmlns:a16="http://schemas.microsoft.com/office/drawing/2014/main" id="{737C11D0-7D7C-6891-BAE7-0AAC98919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630161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ADB79-31CD-2A80-0B3E-D0AF90CC568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9EBDD1-C0E8-D727-950C-80DA98687217}"/>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000696-CC34-1BC4-2EF5-ABF610E85367}"/>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Thank You for Joining Us!</a:t>
            </a:r>
            <a:endParaRPr lang="en-US" sz="2800" dirty="0">
              <a:solidFill>
                <a:srgbClr val="002060"/>
              </a:solidFill>
              <a:latin typeface="+mj-lt"/>
            </a:endParaRPr>
          </a:p>
        </p:txBody>
      </p:sp>
      <p:pic>
        <p:nvPicPr>
          <p:cNvPr id="5" name="Picture 4" descr="A blue and black logo&#10;&#10;AI-generated content may be incorrect.">
            <a:extLst>
              <a:ext uri="{FF2B5EF4-FFF2-40B4-BE49-F238E27FC236}">
                <a16:creationId xmlns:a16="http://schemas.microsoft.com/office/drawing/2014/main" id="{FC3D5CC6-78B8-EB66-BE41-D93E97553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cxnSp>
        <p:nvCxnSpPr>
          <p:cNvPr id="7" name="Straight Connector 6">
            <a:extLst>
              <a:ext uri="{FF2B5EF4-FFF2-40B4-BE49-F238E27FC236}">
                <a16:creationId xmlns:a16="http://schemas.microsoft.com/office/drawing/2014/main" id="{B506E219-A084-4ED9-523C-CDB460BBFA26}"/>
              </a:ext>
            </a:extLst>
          </p:cNvPr>
          <p:cNvCxnSpPr>
            <a:cxnSpLocks/>
          </p:cNvCxnSpPr>
          <p:nvPr/>
        </p:nvCxnSpPr>
        <p:spPr>
          <a:xfrm>
            <a:off x="338810" y="2267725"/>
            <a:ext cx="6629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79AA1AD1-F958-A2B1-9983-3EED068CF88F}"/>
              </a:ext>
            </a:extLst>
          </p:cNvPr>
          <p:cNvSpPr txBox="1">
            <a:spLocks/>
          </p:cNvSpPr>
          <p:nvPr/>
        </p:nvSpPr>
        <p:spPr>
          <a:xfrm>
            <a:off x="757910" y="3633324"/>
            <a:ext cx="5791200" cy="561758"/>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600" kern="1200" spc="100" baseline="0">
                <a:solidFill>
                  <a:schemeClr val="tx1"/>
                </a:solidFill>
                <a:latin typeface="+mj-lt"/>
                <a:ea typeface="+mj-ea"/>
                <a:cs typeface="+mj-cs"/>
              </a:defRPr>
            </a:lvl1pPr>
          </a:lstStyle>
          <a:p>
            <a:r>
              <a:rPr lang="en-US" sz="2800" b="1" dirty="0">
                <a:solidFill>
                  <a:prstClr val="white"/>
                </a:solidFill>
                <a:latin typeface="Corbel" panose="020B0503020204020204" pitchFamily="34" charset="0"/>
                <a:ea typeface="Calibri" panose="020F0502020204030204" pitchFamily="34" charset="0"/>
              </a:rPr>
              <a:t>Questions for Today’s Presenters?</a:t>
            </a:r>
            <a:endParaRPr lang="en-US" sz="2800" b="1" dirty="0">
              <a:solidFill>
                <a:prstClr val="white"/>
              </a:solidFill>
              <a:latin typeface="Corbel" panose="020B0503020204020204" pitchFamily="34" charset="0"/>
            </a:endParaRPr>
          </a:p>
        </p:txBody>
      </p:sp>
      <p:sp>
        <p:nvSpPr>
          <p:cNvPr id="9" name="TextBox 8">
            <a:extLst>
              <a:ext uri="{FF2B5EF4-FFF2-40B4-BE49-F238E27FC236}">
                <a16:creationId xmlns:a16="http://schemas.microsoft.com/office/drawing/2014/main" id="{1D4AEE88-C062-9A29-C6B6-B4E6CF4E205D}"/>
              </a:ext>
            </a:extLst>
          </p:cNvPr>
          <p:cNvSpPr txBox="1"/>
          <p:nvPr/>
        </p:nvSpPr>
        <p:spPr>
          <a:xfrm>
            <a:off x="757911" y="3429000"/>
            <a:ext cx="6143822" cy="2308324"/>
          </a:xfrm>
          <a:prstGeom prst="rect">
            <a:avLst/>
          </a:prstGeom>
          <a:noFill/>
        </p:spPr>
        <p:txBody>
          <a:bodyPr wrap="square" rtlCol="0">
            <a:spAutoFit/>
          </a:bodyPr>
          <a:lstStyle/>
          <a:p>
            <a:r>
              <a:rPr lang="en-US" dirty="0">
                <a:solidFill>
                  <a:srgbClr val="002060"/>
                </a:solidFill>
                <a:latin typeface="Corbel"/>
              </a:rPr>
              <a:t>Alice Wells – </a:t>
            </a:r>
            <a:r>
              <a:rPr lang="en-US" u="sng" dirty="0">
                <a:solidFill>
                  <a:srgbClr val="BA8403"/>
                </a:solidFill>
                <a:latin typeface="Corbel"/>
                <a:ea typeface="Calibri" panose="020F0502020204030204" pitchFamily="34" charset="0"/>
              </a:rPr>
              <a:t>alice.wells@us.davies-group.com</a:t>
            </a:r>
            <a:endParaRPr lang="en-US" dirty="0">
              <a:solidFill>
                <a:prstClr val="white">
                  <a:lumMod val="75000"/>
                  <a:lumOff val="25000"/>
                </a:prstClr>
              </a:solidFill>
              <a:latin typeface="Corbel"/>
            </a:endParaRPr>
          </a:p>
          <a:p>
            <a:endParaRPr lang="en-US" dirty="0">
              <a:solidFill>
                <a:prstClr val="white">
                  <a:lumMod val="75000"/>
                  <a:lumOff val="25000"/>
                </a:prstClr>
              </a:solidFill>
              <a:latin typeface="Corbel"/>
            </a:endParaRPr>
          </a:p>
          <a:p>
            <a:r>
              <a:rPr lang="en-US" dirty="0">
                <a:solidFill>
                  <a:srgbClr val="002060"/>
                </a:solidFill>
                <a:latin typeface="Corbel"/>
              </a:rPr>
              <a:t>Eunice Gutierrez – </a:t>
            </a:r>
            <a:r>
              <a:rPr lang="en-US" u="sng" dirty="0">
                <a:solidFill>
                  <a:srgbClr val="BA8403"/>
                </a:solidFill>
                <a:latin typeface="Corbel"/>
                <a:hlinkClick r:id="rId5">
                  <a:extLst>
                    <a:ext uri="{A12FA001-AC4F-418D-AE19-62706E023703}">
                      <ahyp:hlinkClr xmlns:ahyp="http://schemas.microsoft.com/office/drawing/2018/hyperlinkcolor" val="tx"/>
                    </a:ext>
                  </a:extLst>
                </a:hlinkClick>
              </a:rPr>
              <a:t>eunice.gutierrez@amerisys-info.com</a:t>
            </a:r>
            <a:endParaRPr lang="en-US" dirty="0">
              <a:solidFill>
                <a:prstClr val="white"/>
              </a:solidFill>
              <a:latin typeface="Corbel"/>
            </a:endParaRPr>
          </a:p>
          <a:p>
            <a:endParaRPr lang="en-US" dirty="0">
              <a:solidFill>
                <a:prstClr val="white">
                  <a:lumMod val="75000"/>
                  <a:lumOff val="25000"/>
                </a:prstClr>
              </a:solidFill>
              <a:latin typeface="Corbel"/>
            </a:endParaRPr>
          </a:p>
          <a:p>
            <a:r>
              <a:rPr lang="en-US" dirty="0">
                <a:solidFill>
                  <a:srgbClr val="002060"/>
                </a:solidFill>
                <a:latin typeface="Corbel"/>
              </a:rPr>
              <a:t>Greg Nichols – </a:t>
            </a:r>
            <a:r>
              <a:rPr lang="en-US" u="sng" dirty="0">
                <a:solidFill>
                  <a:srgbClr val="BA8403"/>
                </a:solidFill>
                <a:latin typeface="Corbel"/>
              </a:rPr>
              <a:t>nicholsg@spnetclinicalsolutions.com</a:t>
            </a:r>
            <a:r>
              <a:rPr lang="en-US" dirty="0">
                <a:solidFill>
                  <a:prstClr val="white">
                    <a:lumMod val="75000"/>
                    <a:lumOff val="25000"/>
                  </a:prstClr>
                </a:solidFill>
                <a:latin typeface="Corbel"/>
              </a:rPr>
              <a:t> Operations Manager</a:t>
            </a:r>
            <a:endParaRPr lang="en-US" dirty="0">
              <a:solidFill>
                <a:prstClr val="white"/>
              </a:solidFill>
              <a:latin typeface="Corbel"/>
            </a:endParaRPr>
          </a:p>
          <a:p>
            <a:endParaRPr lang="en-US" dirty="0">
              <a:solidFill>
                <a:prstClr val="white">
                  <a:lumMod val="75000"/>
                  <a:lumOff val="25000"/>
                </a:prstClr>
              </a:solidFill>
              <a:latin typeface="Corbel"/>
            </a:endParaRPr>
          </a:p>
          <a:p>
            <a:endParaRPr lang="en-US" dirty="0">
              <a:solidFill>
                <a:prstClr val="white">
                  <a:lumMod val="75000"/>
                  <a:lumOff val="25000"/>
                </a:prstClr>
              </a:solidFill>
              <a:latin typeface="Corbel"/>
            </a:endParaRPr>
          </a:p>
        </p:txBody>
      </p:sp>
      <p:sp>
        <p:nvSpPr>
          <p:cNvPr id="10" name="Title 1">
            <a:extLst>
              <a:ext uri="{FF2B5EF4-FFF2-40B4-BE49-F238E27FC236}">
                <a16:creationId xmlns:a16="http://schemas.microsoft.com/office/drawing/2014/main" id="{C31588C1-7CB7-7C3F-38B3-1BAB429DF7D3}"/>
              </a:ext>
            </a:extLst>
          </p:cNvPr>
          <p:cNvSpPr txBox="1">
            <a:spLocks/>
          </p:cNvSpPr>
          <p:nvPr/>
        </p:nvSpPr>
        <p:spPr>
          <a:xfrm>
            <a:off x="240442" y="2635603"/>
            <a:ext cx="5791200" cy="561758"/>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6600" kern="1200" spc="100" baseline="0">
                <a:solidFill>
                  <a:schemeClr val="tx1"/>
                </a:solidFill>
                <a:latin typeface="+mj-lt"/>
                <a:ea typeface="+mj-ea"/>
                <a:cs typeface="+mj-cs"/>
              </a:defRPr>
            </a:lvl1pPr>
          </a:lstStyle>
          <a:p>
            <a:r>
              <a:rPr lang="en-US" sz="2800" b="1" dirty="0">
                <a:solidFill>
                  <a:srgbClr val="002060"/>
                </a:solidFill>
                <a:latin typeface="Corbel" panose="020B0503020204020204" pitchFamily="34" charset="0"/>
                <a:ea typeface="Calibri" panose="020F0502020204030204" pitchFamily="34" charset="0"/>
              </a:rPr>
              <a:t>Questions for Today’s Presenters?</a:t>
            </a:r>
            <a:endParaRPr lang="en-US" sz="2800" b="1" dirty="0">
              <a:solidFill>
                <a:srgbClr val="002060"/>
              </a:solidFill>
              <a:latin typeface="Corbel" panose="020B0503020204020204" pitchFamily="34" charset="0"/>
            </a:endParaRPr>
          </a:p>
        </p:txBody>
      </p:sp>
    </p:spTree>
    <p:extLst>
      <p:ext uri="{BB962C8B-B14F-4D97-AF65-F5344CB8AC3E}">
        <p14:creationId xmlns:p14="http://schemas.microsoft.com/office/powerpoint/2010/main" val="260592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FCC622-5713-A4F6-7FA3-21A6EC9948D9}"/>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CC3E12-BFDC-A1C9-E134-DE87701BF9ED}"/>
              </a:ext>
            </a:extLst>
          </p:cNvPr>
          <p:cNvSpPr txBox="1"/>
          <p:nvPr/>
        </p:nvSpPr>
        <p:spPr>
          <a:xfrm>
            <a:off x="290222" y="2799666"/>
            <a:ext cx="3812651" cy="3046988"/>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002060"/>
                </a:solidFill>
              </a:rPr>
              <a:t>NCCI Trends</a:t>
            </a:r>
          </a:p>
          <a:p>
            <a:pPr marL="285750" indent="-285750">
              <a:buFont typeface="Arial" panose="020B0604020202020204" pitchFamily="34" charset="0"/>
              <a:buChar char="•"/>
            </a:pPr>
            <a:endParaRPr lang="en-US" sz="2400" dirty="0">
              <a:solidFill>
                <a:srgbClr val="002060"/>
              </a:solidFill>
            </a:endParaRPr>
          </a:p>
          <a:p>
            <a:pPr marL="285750" indent="-285750">
              <a:buFont typeface="Arial" panose="020B0604020202020204" pitchFamily="34" charset="0"/>
              <a:buChar char="•"/>
            </a:pPr>
            <a:r>
              <a:rPr lang="en-US" sz="2400" dirty="0">
                <a:solidFill>
                  <a:srgbClr val="002060"/>
                </a:solidFill>
              </a:rPr>
              <a:t>Florida Division of Workers’ Compensation</a:t>
            </a:r>
          </a:p>
          <a:p>
            <a:pPr marL="285750" indent="-285750">
              <a:buFont typeface="Arial" panose="020B0604020202020204" pitchFamily="34" charset="0"/>
              <a:buChar char="•"/>
            </a:pPr>
            <a:endParaRPr lang="en-US" sz="2400" dirty="0">
              <a:solidFill>
                <a:srgbClr val="002060"/>
              </a:solidFill>
            </a:endParaRPr>
          </a:p>
          <a:p>
            <a:pPr marL="285750" indent="-285750">
              <a:buFont typeface="Arial" panose="020B0604020202020204" pitchFamily="34" charset="0"/>
              <a:buChar char="•"/>
            </a:pPr>
            <a:r>
              <a:rPr lang="en-US" sz="2400" dirty="0">
                <a:solidFill>
                  <a:srgbClr val="002060"/>
                </a:solidFill>
              </a:rPr>
              <a:t>Innovation and Technology </a:t>
            </a:r>
          </a:p>
          <a:p>
            <a:pPr marL="742950" lvl="1" indent="-285750">
              <a:buFont typeface="Arial" panose="020B0604020202020204" pitchFamily="34" charset="0"/>
              <a:buChar char="•"/>
            </a:pPr>
            <a:r>
              <a:rPr lang="en-US" sz="2400" dirty="0">
                <a:solidFill>
                  <a:srgbClr val="002060"/>
                </a:solidFill>
              </a:rPr>
              <a:t>Care Coordination</a:t>
            </a:r>
          </a:p>
          <a:p>
            <a:pPr marL="742950" lvl="1" indent="-285750">
              <a:buFont typeface="Arial" panose="020B0604020202020204" pitchFamily="34" charset="0"/>
              <a:buChar char="•"/>
            </a:pPr>
            <a:r>
              <a:rPr lang="en-US" sz="2400" dirty="0">
                <a:solidFill>
                  <a:srgbClr val="002060"/>
                </a:solidFill>
              </a:rPr>
              <a:t>Care Engagement</a:t>
            </a:r>
          </a:p>
        </p:txBody>
      </p:sp>
      <p:sp>
        <p:nvSpPr>
          <p:cNvPr id="7" name="TextBox 6">
            <a:extLst>
              <a:ext uri="{FF2B5EF4-FFF2-40B4-BE49-F238E27FC236}">
                <a16:creationId xmlns:a16="http://schemas.microsoft.com/office/drawing/2014/main" id="{010168C6-50C6-F22A-0B37-0C21D3877ACC}"/>
              </a:ext>
            </a:extLst>
          </p:cNvPr>
          <p:cNvSpPr txBox="1"/>
          <p:nvPr/>
        </p:nvSpPr>
        <p:spPr>
          <a:xfrm>
            <a:off x="164381" y="1447137"/>
            <a:ext cx="6180759" cy="707886"/>
          </a:xfrm>
          <a:prstGeom prst="rect">
            <a:avLst/>
          </a:prstGeom>
          <a:noFill/>
        </p:spPr>
        <p:txBody>
          <a:bodyPr wrap="square" rtlCol="0">
            <a:spAutoFit/>
          </a:bodyPr>
          <a:lstStyle/>
          <a:p>
            <a:r>
              <a:rPr lang="en-US" sz="4000" b="1" dirty="0">
                <a:solidFill>
                  <a:srgbClr val="002060"/>
                </a:solidFill>
                <a:latin typeface="+mj-lt"/>
              </a:rPr>
              <a:t>What We’ll Cover Today</a:t>
            </a:r>
          </a:p>
        </p:txBody>
      </p:sp>
      <p:pic>
        <p:nvPicPr>
          <p:cNvPr id="9" name="Picture 8" descr="Close up of checklist">
            <a:extLst>
              <a:ext uri="{FF2B5EF4-FFF2-40B4-BE49-F238E27FC236}">
                <a16:creationId xmlns:a16="http://schemas.microsoft.com/office/drawing/2014/main" id="{A6EDFC69-1833-8E29-F300-5867D6F7CA87}"/>
              </a:ext>
            </a:extLst>
          </p:cNvPr>
          <p:cNvPicPr>
            <a:picLocks noChangeAspect="1"/>
          </p:cNvPicPr>
          <p:nvPr/>
        </p:nvPicPr>
        <p:blipFill>
          <a:blip r:embed="rId4">
            <a:extLst>
              <a:ext uri="{28A0092B-C50C-407E-A947-70E740481C1C}">
                <a14:useLocalDpi xmlns:a14="http://schemas.microsoft.com/office/drawing/2010/main" val="0"/>
              </a:ext>
            </a:extLst>
          </a:blip>
          <a:srcRect l="29968" t="3975" r="626" b="2623"/>
          <a:stretch>
            <a:fillRect/>
          </a:stretch>
        </p:blipFill>
        <p:spPr>
          <a:xfrm>
            <a:off x="4571999" y="2361519"/>
            <a:ext cx="4372981" cy="3923282"/>
          </a:xfrm>
          <a:prstGeom prst="rect">
            <a:avLst/>
          </a:prstGeom>
          <a:ln w="38100">
            <a:solidFill>
              <a:srgbClr val="156082"/>
            </a:solidFill>
          </a:ln>
        </p:spPr>
      </p:pic>
      <p:pic>
        <p:nvPicPr>
          <p:cNvPr id="10" name="Picture 9" descr="A blue and black logo&#10;&#10;AI-generated content may be incorrect.">
            <a:extLst>
              <a:ext uri="{FF2B5EF4-FFF2-40B4-BE49-F238E27FC236}">
                <a16:creationId xmlns:a16="http://schemas.microsoft.com/office/drawing/2014/main" id="{455CFDE3-4013-808E-1615-A0165F8E4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2593105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F420-249E-8B91-AC12-CEEC42AFAA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C297DB-530A-A27F-D984-157013BD7504}"/>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41FA13-B18E-6A39-2E5A-B8A457D5304F}"/>
              </a:ext>
            </a:extLst>
          </p:cNvPr>
          <p:cNvSpPr txBox="1"/>
          <p:nvPr/>
        </p:nvSpPr>
        <p:spPr>
          <a:xfrm>
            <a:off x="164382" y="1447137"/>
            <a:ext cx="4836988" cy="707886"/>
          </a:xfrm>
          <a:prstGeom prst="rect">
            <a:avLst/>
          </a:prstGeom>
          <a:noFill/>
        </p:spPr>
        <p:txBody>
          <a:bodyPr wrap="square" rtlCol="0">
            <a:spAutoFit/>
          </a:bodyPr>
          <a:lstStyle/>
          <a:p>
            <a:r>
              <a:rPr lang="en-US" sz="4000" b="1" dirty="0">
                <a:solidFill>
                  <a:srgbClr val="002060"/>
                </a:solidFill>
                <a:latin typeface="+mj-lt"/>
              </a:rPr>
              <a:t>NCCI Trends</a:t>
            </a:r>
          </a:p>
        </p:txBody>
      </p:sp>
      <p:pic>
        <p:nvPicPr>
          <p:cNvPr id="8" name="Picture 7">
            <a:extLst>
              <a:ext uri="{FF2B5EF4-FFF2-40B4-BE49-F238E27FC236}">
                <a16:creationId xmlns:a16="http://schemas.microsoft.com/office/drawing/2014/main" id="{B321B339-CE01-F2FF-FE81-39061A623EDB}"/>
              </a:ext>
            </a:extLst>
          </p:cNvPr>
          <p:cNvPicPr>
            <a:picLocks noChangeAspect="1"/>
          </p:cNvPicPr>
          <p:nvPr/>
        </p:nvPicPr>
        <p:blipFill>
          <a:blip r:embed="rId4"/>
          <a:stretch>
            <a:fillRect/>
          </a:stretch>
        </p:blipFill>
        <p:spPr>
          <a:xfrm>
            <a:off x="95312" y="2215810"/>
            <a:ext cx="9048688" cy="3841766"/>
          </a:xfrm>
          <a:prstGeom prst="rect">
            <a:avLst/>
          </a:prstGeom>
        </p:spPr>
      </p:pic>
      <p:pic>
        <p:nvPicPr>
          <p:cNvPr id="9" name="Picture 8" descr="A blue and black logo&#10;&#10;AI-generated content may be incorrect.">
            <a:extLst>
              <a:ext uri="{FF2B5EF4-FFF2-40B4-BE49-F238E27FC236}">
                <a16:creationId xmlns:a16="http://schemas.microsoft.com/office/drawing/2014/main" id="{14297D0D-5691-54DA-29DC-08B4920FF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276014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936A-FA72-0F66-7419-81D1E8651F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B34B8FA-1490-3E20-62F2-2359790F2BE0}"/>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366492-1DA0-FE21-1D3A-71F70101C118}"/>
              </a:ext>
            </a:extLst>
          </p:cNvPr>
          <p:cNvSpPr txBox="1"/>
          <p:nvPr/>
        </p:nvSpPr>
        <p:spPr>
          <a:xfrm>
            <a:off x="164382" y="1447137"/>
            <a:ext cx="4836988" cy="707886"/>
          </a:xfrm>
          <a:prstGeom prst="rect">
            <a:avLst/>
          </a:prstGeom>
          <a:noFill/>
        </p:spPr>
        <p:txBody>
          <a:bodyPr wrap="square" rtlCol="0">
            <a:spAutoFit/>
          </a:bodyPr>
          <a:lstStyle/>
          <a:p>
            <a:r>
              <a:rPr lang="en-US" sz="4000" b="1" dirty="0">
                <a:solidFill>
                  <a:srgbClr val="002060"/>
                </a:solidFill>
                <a:latin typeface="+mj-lt"/>
              </a:rPr>
              <a:t>NCCI Trends</a:t>
            </a:r>
          </a:p>
        </p:txBody>
      </p:sp>
      <p:pic>
        <p:nvPicPr>
          <p:cNvPr id="3" name="Picture 2">
            <a:extLst>
              <a:ext uri="{FF2B5EF4-FFF2-40B4-BE49-F238E27FC236}">
                <a16:creationId xmlns:a16="http://schemas.microsoft.com/office/drawing/2014/main" id="{0E58752C-428F-6C1C-07EE-FA243D59B0FC}"/>
              </a:ext>
            </a:extLst>
          </p:cNvPr>
          <p:cNvPicPr>
            <a:picLocks noChangeAspect="1"/>
          </p:cNvPicPr>
          <p:nvPr/>
        </p:nvPicPr>
        <p:blipFill>
          <a:blip r:embed="rId4">
            <a:extLst>
              <a:ext uri="{28A0092B-C50C-407E-A947-70E740481C1C}">
                <a14:useLocalDpi xmlns:a14="http://schemas.microsoft.com/office/drawing/2010/main" val="0"/>
              </a:ext>
            </a:extLst>
          </a:blip>
          <a:srcRect l="1853" r="4110"/>
          <a:stretch>
            <a:fillRect/>
          </a:stretch>
        </p:blipFill>
        <p:spPr bwMode="auto">
          <a:xfrm>
            <a:off x="164382" y="2441050"/>
            <a:ext cx="8603312" cy="3992258"/>
          </a:xfrm>
          <a:prstGeom prst="rect">
            <a:avLst/>
          </a:prstGeom>
          <a:noFill/>
          <a:ln>
            <a:noFill/>
          </a:ln>
        </p:spPr>
      </p:pic>
      <p:pic>
        <p:nvPicPr>
          <p:cNvPr id="5" name="Picture 4" descr="A blue and black logo&#10;&#10;AI-generated content may be incorrect.">
            <a:extLst>
              <a:ext uri="{FF2B5EF4-FFF2-40B4-BE49-F238E27FC236}">
                <a16:creationId xmlns:a16="http://schemas.microsoft.com/office/drawing/2014/main" id="{4D195910-63A2-F72B-4108-29AFF2A17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338855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4958D-5C85-9230-F733-66E0234AE1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C9B29F1-3862-0F5A-EE53-6C2C68384411}"/>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DC3733-AECE-FF30-A12E-C64CD6B72697}"/>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NCCI Trends: </a:t>
            </a:r>
            <a:r>
              <a:rPr lang="en-US" sz="3600" dirty="0">
                <a:solidFill>
                  <a:srgbClr val="002060"/>
                </a:solidFill>
                <a:latin typeface="+mj-lt"/>
              </a:rPr>
              <a:t>Hospital Inpatient Services</a:t>
            </a:r>
          </a:p>
        </p:txBody>
      </p:sp>
      <p:pic>
        <p:nvPicPr>
          <p:cNvPr id="3" name="Picture 2">
            <a:extLst>
              <a:ext uri="{FF2B5EF4-FFF2-40B4-BE49-F238E27FC236}">
                <a16:creationId xmlns:a16="http://schemas.microsoft.com/office/drawing/2014/main" id="{B4B80316-A5FC-EB18-9B6C-4A0D97143132}"/>
              </a:ext>
            </a:extLst>
          </p:cNvPr>
          <p:cNvPicPr>
            <a:picLocks noChangeAspect="1"/>
          </p:cNvPicPr>
          <p:nvPr/>
        </p:nvPicPr>
        <p:blipFill>
          <a:blip r:embed="rId4">
            <a:extLst>
              <a:ext uri="{28A0092B-C50C-407E-A947-70E740481C1C}">
                <a14:useLocalDpi xmlns:a14="http://schemas.microsoft.com/office/drawing/2010/main" val="0"/>
              </a:ext>
            </a:extLst>
          </a:blip>
          <a:srcRect r="3742"/>
          <a:stretch>
            <a:fillRect/>
          </a:stretch>
        </p:blipFill>
        <p:spPr bwMode="auto">
          <a:xfrm>
            <a:off x="0" y="2276597"/>
            <a:ext cx="9125809" cy="4191697"/>
          </a:xfrm>
          <a:prstGeom prst="rect">
            <a:avLst/>
          </a:prstGeom>
          <a:noFill/>
          <a:ln>
            <a:noFill/>
          </a:ln>
        </p:spPr>
      </p:pic>
      <p:pic>
        <p:nvPicPr>
          <p:cNvPr id="5" name="Picture 4" descr="A blue and black logo&#10;&#10;AI-generated content may be incorrect.">
            <a:extLst>
              <a:ext uri="{FF2B5EF4-FFF2-40B4-BE49-F238E27FC236}">
                <a16:creationId xmlns:a16="http://schemas.microsoft.com/office/drawing/2014/main" id="{A05F1FB3-8B91-F3DA-C103-027066C68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97402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2433-7E21-48ED-22F4-9EA97DCEB182}"/>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A0393D65-577A-83F7-C127-99F00AEAEEE9}"/>
              </a:ext>
            </a:extLst>
          </p:cNvPr>
          <p:cNvGraphicFramePr/>
          <p:nvPr>
            <p:extLst>
              <p:ext uri="{D42A27DB-BD31-4B8C-83A1-F6EECF244321}">
                <p14:modId xmlns:p14="http://schemas.microsoft.com/office/powerpoint/2010/main" val="3141419963"/>
              </p:ext>
            </p:extLst>
          </p:nvPr>
        </p:nvGraphicFramePr>
        <p:xfrm>
          <a:off x="523487" y="2063145"/>
          <a:ext cx="8097023" cy="442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D6193247-128E-7857-A877-934BA4A0E728}"/>
              </a:ext>
            </a:extLst>
          </p:cNvPr>
          <p:cNvSpPr txBox="1"/>
          <p:nvPr/>
        </p:nvSpPr>
        <p:spPr>
          <a:xfrm>
            <a:off x="523487" y="365759"/>
            <a:ext cx="8097023" cy="1446550"/>
          </a:xfrm>
          <a:prstGeom prst="rect">
            <a:avLst/>
          </a:prstGeom>
          <a:noFill/>
        </p:spPr>
        <p:txBody>
          <a:bodyPr wrap="square" rtlCol="0">
            <a:spAutoFit/>
          </a:bodyPr>
          <a:lstStyle/>
          <a:p>
            <a:r>
              <a:rPr lang="en-US" sz="4000" b="1" dirty="0">
                <a:solidFill>
                  <a:srgbClr val="002060"/>
                </a:solidFill>
                <a:latin typeface="+mj-lt"/>
              </a:rPr>
              <a:t>FL Division of Workers’ Compensation</a:t>
            </a:r>
          </a:p>
          <a:p>
            <a:pPr algn="ctr"/>
            <a:r>
              <a:rPr lang="en-US" sz="2400" b="1" dirty="0">
                <a:solidFill>
                  <a:srgbClr val="002060"/>
                </a:solidFill>
                <a:latin typeface="+mj-lt"/>
              </a:rPr>
              <a:t>Hospital Reimbursement Manual </a:t>
            </a:r>
          </a:p>
          <a:p>
            <a:pPr algn="ctr"/>
            <a:r>
              <a:rPr lang="en-US" sz="2400" b="1" dirty="0">
                <a:solidFill>
                  <a:srgbClr val="002060"/>
                </a:solidFill>
                <a:latin typeface="+mj-lt"/>
              </a:rPr>
              <a:t>Fee Schedule Update</a:t>
            </a:r>
            <a:endParaRPr lang="en-US" sz="2400" dirty="0">
              <a:solidFill>
                <a:srgbClr val="002060"/>
              </a:solidFill>
              <a:latin typeface="+mj-lt"/>
            </a:endParaRPr>
          </a:p>
        </p:txBody>
      </p:sp>
      <p:pic>
        <p:nvPicPr>
          <p:cNvPr id="17" name="Picture 16" descr="A blue and black logo&#10;&#10;AI-generated content may be incorrect.">
            <a:extLst>
              <a:ext uri="{FF2B5EF4-FFF2-40B4-BE49-F238E27FC236}">
                <a16:creationId xmlns:a16="http://schemas.microsoft.com/office/drawing/2014/main" id="{AF43D2CC-162F-D69F-193F-6F3DA98A8E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3397820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5BBD0-3DE1-8758-9DAD-1413B1BC2D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DA4AE4B-A56E-2779-10B3-1CFC2552A8A4}"/>
              </a:ext>
            </a:extLst>
          </p:cNvPr>
          <p:cNvSpPr>
            <a:spLocks/>
          </p:cNvSpPr>
          <p:nvPr/>
        </p:nvSpPr>
        <p:spPr>
          <a:xfrm>
            <a:off x="0" y="0"/>
            <a:ext cx="9144000" cy="1325563"/>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32241B-7126-9226-C02A-E711409A43CF}"/>
              </a:ext>
            </a:extLst>
          </p:cNvPr>
          <p:cNvSpPr txBox="1"/>
          <p:nvPr/>
        </p:nvSpPr>
        <p:spPr>
          <a:xfrm>
            <a:off x="164381" y="1447137"/>
            <a:ext cx="8097023" cy="707886"/>
          </a:xfrm>
          <a:prstGeom prst="rect">
            <a:avLst/>
          </a:prstGeom>
          <a:noFill/>
        </p:spPr>
        <p:txBody>
          <a:bodyPr wrap="square" rtlCol="0">
            <a:spAutoFit/>
          </a:bodyPr>
          <a:lstStyle/>
          <a:p>
            <a:r>
              <a:rPr lang="en-US" sz="4000" b="1" dirty="0">
                <a:solidFill>
                  <a:srgbClr val="002060"/>
                </a:solidFill>
                <a:latin typeface="+mj-lt"/>
              </a:rPr>
              <a:t>NCCI Trends: </a:t>
            </a:r>
            <a:r>
              <a:rPr lang="en-US" sz="3600" dirty="0">
                <a:solidFill>
                  <a:srgbClr val="002060"/>
                </a:solidFill>
                <a:latin typeface="+mj-lt"/>
              </a:rPr>
              <a:t>Ambulatory Surgery Centers</a:t>
            </a:r>
          </a:p>
        </p:txBody>
      </p:sp>
      <p:pic>
        <p:nvPicPr>
          <p:cNvPr id="5" name="Picture 4">
            <a:extLst>
              <a:ext uri="{FF2B5EF4-FFF2-40B4-BE49-F238E27FC236}">
                <a16:creationId xmlns:a16="http://schemas.microsoft.com/office/drawing/2014/main" id="{EE5F0F1A-37B6-7248-676E-9613E9FB1B87}"/>
              </a:ext>
            </a:extLst>
          </p:cNvPr>
          <p:cNvPicPr>
            <a:picLocks noChangeAspect="1"/>
          </p:cNvPicPr>
          <p:nvPr/>
        </p:nvPicPr>
        <p:blipFill>
          <a:blip r:embed="rId4">
            <a:extLst>
              <a:ext uri="{28A0092B-C50C-407E-A947-70E740481C1C}">
                <a14:useLocalDpi xmlns:a14="http://schemas.microsoft.com/office/drawing/2010/main" val="0"/>
              </a:ext>
            </a:extLst>
          </a:blip>
          <a:srcRect l="1203" r="3505"/>
          <a:stretch>
            <a:fillRect/>
          </a:stretch>
        </p:blipFill>
        <p:spPr bwMode="auto">
          <a:xfrm>
            <a:off x="63611" y="2433099"/>
            <a:ext cx="9077036" cy="4100208"/>
          </a:xfrm>
          <a:prstGeom prst="rect">
            <a:avLst/>
          </a:prstGeom>
          <a:noFill/>
          <a:ln>
            <a:noFill/>
          </a:ln>
        </p:spPr>
      </p:pic>
      <p:pic>
        <p:nvPicPr>
          <p:cNvPr id="6" name="Picture 5" descr="A blue and black logo&#10;&#10;AI-generated content may be incorrect.">
            <a:extLst>
              <a:ext uri="{FF2B5EF4-FFF2-40B4-BE49-F238E27FC236}">
                <a16:creationId xmlns:a16="http://schemas.microsoft.com/office/drawing/2014/main" id="{AFAE0C4A-89FD-39B1-8A43-8ADC81E16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2655446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9545-2D2B-D252-3FDF-161CAE1C4B3C}"/>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3C263FFE-EA62-D468-811B-5AE75CB7CA8C}"/>
              </a:ext>
            </a:extLst>
          </p:cNvPr>
          <p:cNvGraphicFramePr/>
          <p:nvPr>
            <p:extLst>
              <p:ext uri="{D42A27DB-BD31-4B8C-83A1-F6EECF244321}">
                <p14:modId xmlns:p14="http://schemas.microsoft.com/office/powerpoint/2010/main" val="2597181036"/>
              </p:ext>
            </p:extLst>
          </p:nvPr>
        </p:nvGraphicFramePr>
        <p:xfrm>
          <a:off x="523487" y="2063145"/>
          <a:ext cx="8097023" cy="442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48E6B0D7-FCBC-A05E-E7FC-1584940FD29E}"/>
              </a:ext>
            </a:extLst>
          </p:cNvPr>
          <p:cNvSpPr txBox="1"/>
          <p:nvPr/>
        </p:nvSpPr>
        <p:spPr>
          <a:xfrm>
            <a:off x="523487" y="365759"/>
            <a:ext cx="8097023" cy="1446550"/>
          </a:xfrm>
          <a:prstGeom prst="rect">
            <a:avLst/>
          </a:prstGeom>
          <a:noFill/>
        </p:spPr>
        <p:txBody>
          <a:bodyPr wrap="square" rtlCol="0">
            <a:spAutoFit/>
          </a:bodyPr>
          <a:lstStyle/>
          <a:p>
            <a:r>
              <a:rPr lang="en-US" sz="4000" b="1" dirty="0">
                <a:solidFill>
                  <a:srgbClr val="002060"/>
                </a:solidFill>
                <a:latin typeface="+mj-lt"/>
              </a:rPr>
              <a:t>FL Division of Workers’ Compensation</a:t>
            </a:r>
          </a:p>
          <a:p>
            <a:pPr algn="ctr"/>
            <a:r>
              <a:rPr lang="en-US" sz="2400" b="1" dirty="0">
                <a:solidFill>
                  <a:srgbClr val="002060"/>
                </a:solidFill>
                <a:latin typeface="+mj-lt"/>
              </a:rPr>
              <a:t>Ambulatory Surgery Center (ASC) Reimbursement Manual</a:t>
            </a:r>
          </a:p>
          <a:p>
            <a:pPr algn="ctr"/>
            <a:r>
              <a:rPr lang="en-US" sz="2400" b="1" dirty="0">
                <a:solidFill>
                  <a:srgbClr val="002060"/>
                </a:solidFill>
                <a:latin typeface="+mj-lt"/>
              </a:rPr>
              <a:t>Fee Schedule Update</a:t>
            </a:r>
            <a:endParaRPr lang="en-US" sz="2400" dirty="0">
              <a:solidFill>
                <a:srgbClr val="002060"/>
              </a:solidFill>
              <a:latin typeface="+mj-lt"/>
            </a:endParaRPr>
          </a:p>
        </p:txBody>
      </p:sp>
      <p:pic>
        <p:nvPicPr>
          <p:cNvPr id="2" name="Picture 1" descr="A blue and black logo&#10;&#10;AI-generated content may be incorrect.">
            <a:extLst>
              <a:ext uri="{FF2B5EF4-FFF2-40B4-BE49-F238E27FC236}">
                <a16:creationId xmlns:a16="http://schemas.microsoft.com/office/drawing/2014/main" id="{0D122924-7003-F44A-6679-B517DEDB90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2009" y="6366856"/>
            <a:ext cx="1310436" cy="426344"/>
          </a:xfrm>
          <a:prstGeom prst="rect">
            <a:avLst/>
          </a:prstGeom>
        </p:spPr>
      </p:pic>
    </p:spTree>
    <p:extLst>
      <p:ext uri="{BB962C8B-B14F-4D97-AF65-F5344CB8AC3E}">
        <p14:creationId xmlns:p14="http://schemas.microsoft.com/office/powerpoint/2010/main" val="4348085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341</TotalTime>
  <Words>1290</Words>
  <Application>Microsoft Office PowerPoint</Application>
  <PresentationFormat>On-screen Show (4:3)</PresentationFormat>
  <Paragraphs>198</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Century Gothic</vt:lpstr>
      <vt:lpstr>Corbel</vt:lpstr>
      <vt:lpstr>Office Theme</vt:lpstr>
      <vt:lpstr>Current Trends &amp; Innovative Solutions in Workers’ Compensation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Harnessing the Injured Worker’s Influence on Claims Outcomes</dc:title>
  <dc:creator>Dee Harris</dc:creator>
  <cp:lastModifiedBy>Gregory Nichols</cp:lastModifiedBy>
  <cp:revision>6</cp:revision>
  <dcterms:created xsi:type="dcterms:W3CDTF">2023-05-31T20:55:45Z</dcterms:created>
  <dcterms:modified xsi:type="dcterms:W3CDTF">2025-07-16T18:53:50Z</dcterms:modified>
</cp:coreProperties>
</file>