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336" r:id="rId5"/>
    <p:sldId id="337" r:id="rId6"/>
    <p:sldId id="338" r:id="rId7"/>
    <p:sldId id="339" r:id="rId8"/>
    <p:sldId id="340" r:id="rId9"/>
    <p:sldId id="342" r:id="rId10"/>
    <p:sldId id="341" r:id="rId11"/>
    <p:sldId id="343" r:id="rId12"/>
    <p:sldId id="344" r:id="rId13"/>
    <p:sldId id="345" r:id="rId14"/>
    <p:sldId id="346" r:id="rId15"/>
    <p:sldId id="347" r:id="rId16"/>
    <p:sldId id="348" r:id="rId17"/>
    <p:sldId id="351" r:id="rId18"/>
    <p:sldId id="357" r:id="rId19"/>
    <p:sldId id="349" r:id="rId20"/>
    <p:sldId id="350" r:id="rId21"/>
    <p:sldId id="352" r:id="rId22"/>
    <p:sldId id="353" r:id="rId23"/>
    <p:sldId id="355" r:id="rId24"/>
    <p:sldId id="356" r:id="rId25"/>
    <p:sldId id="295" r:id="rId26"/>
    <p:sldId id="290" r:id="rId27"/>
  </p:sldIdLst>
  <p:sldSz cx="9144000" cy="6858000" type="screen4x3"/>
  <p:notesSz cx="7010400" cy="9296400"/>
  <p:embeddedFontLst>
    <p:embeddedFont>
      <p:font typeface="Georgia" panose="02040502050405020303" pitchFamily="18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j5NZXHkt2mT5zi3m0qJwnoR6mQ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M. Drye" initials="JMD" lastIdx="3" clrIdx="0">
    <p:extLst>
      <p:ext uri="{19B8F6BF-5375-455C-9EA6-DF929625EA0E}">
        <p15:presenceInfo xmlns:p15="http://schemas.microsoft.com/office/powerpoint/2012/main" userId="S-1-5-21-408063711-3748469088-1649546315-10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A061D6-3CD6-4684-B59F-48514DA2F193}">
  <a:tblStyle styleId="{F4A061D6-3CD6-4684-B59F-48514DA2F1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975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59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038145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734" y="1"/>
            <a:ext cx="3038145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0659"/>
            <a:ext cx="3038145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125" tIns="44050" rIns="88125" bIns="440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8022072B-2CCE-87F6-BB55-E1EF9F626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>
            <a:extLst>
              <a:ext uri="{FF2B5EF4-FFF2-40B4-BE49-F238E27FC236}">
                <a16:creationId xmlns:a16="http://schemas.microsoft.com/office/drawing/2014/main" id="{FADCD7BC-0DE4-D8FB-1470-F9E07322D6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>
            <a:extLst>
              <a:ext uri="{FF2B5EF4-FFF2-40B4-BE49-F238E27FC236}">
                <a16:creationId xmlns:a16="http://schemas.microsoft.com/office/drawing/2014/main" id="{9E9284A2-4573-245D-E862-A01A6380D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8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596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:notes"/>
          <p:cNvSpPr txBox="1">
            <a:spLocks noGrp="1"/>
          </p:cNvSpPr>
          <p:nvPr>
            <p:ph type="body" idx="1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spcFirstLastPara="1" wrap="square" lIns="88125" tIns="44050" rIns="88125" bIns="44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304256" cy="8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>
            <a:spLocks noGrp="1"/>
          </p:cNvSpPr>
          <p:nvPr>
            <p:ph type="title"/>
          </p:nvPr>
        </p:nvSpPr>
        <p:spPr>
          <a:xfrm>
            <a:off x="379356" y="203302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" name="Google Shape;3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44" y="0"/>
            <a:ext cx="2296013" cy="81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35;p41">
            <a:extLst>
              <a:ext uri="{FF2B5EF4-FFF2-40B4-BE49-F238E27FC236}">
                <a16:creationId xmlns:a16="http://schemas.microsoft.com/office/drawing/2014/main" id="{201E8BCD-987A-79BE-E1F3-513B09EE798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3844" y="0"/>
            <a:ext cx="2296013" cy="81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35;p41">
            <a:extLst>
              <a:ext uri="{FF2B5EF4-FFF2-40B4-BE49-F238E27FC236}">
                <a16:creationId xmlns:a16="http://schemas.microsoft.com/office/drawing/2014/main" id="{167FFD50-80F0-9937-1D91-136B7BA7A0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3844" y="0"/>
            <a:ext cx="2296013" cy="81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35;p41">
            <a:extLst>
              <a:ext uri="{FF2B5EF4-FFF2-40B4-BE49-F238E27FC236}">
                <a16:creationId xmlns:a16="http://schemas.microsoft.com/office/drawing/2014/main" id="{CDBDF5AA-4910-E9A0-F813-E514FE9D521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3844" y="0"/>
            <a:ext cx="2296013" cy="81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drye@CampusBenefits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hyperlink" Target="mailto:ETupper@CampusBenefits.com" TargetMode="External"/><Relationship Id="rId4" Type="http://schemas.openxmlformats.org/officeDocument/2006/relationships/hyperlink" Target="mailto:JDrye@CampusBenefit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 rot="-760677">
            <a:off x="5537269" y="1162392"/>
            <a:ext cx="32480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u="none" strike="noStrike" cap="none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FERMA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u="none" strike="noStrike" cap="none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2025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4470" y="6050521"/>
            <a:ext cx="1728192" cy="61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ERM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614" y="3691073"/>
            <a:ext cx="221932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C818E7-C693-D4F7-E79A-C070C1D135A2}"/>
              </a:ext>
            </a:extLst>
          </p:cNvPr>
          <p:cNvSpPr txBox="1"/>
          <p:nvPr/>
        </p:nvSpPr>
        <p:spPr>
          <a:xfrm>
            <a:off x="257452" y="6320901"/>
            <a:ext cx="34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John M. Drye, Esq.   &amp;    AI Barry     Campus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6BECA-6402-6C96-8FF6-F1514ACD1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1956"/>
            <a:ext cx="5276088" cy="35173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2E106-7FB9-B41E-A19A-7D12534C9C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322D8-4685-545B-96E9-DE777A789C3F}"/>
              </a:ext>
            </a:extLst>
          </p:cNvPr>
          <p:cNvSpPr txBox="1"/>
          <p:nvPr/>
        </p:nvSpPr>
        <p:spPr>
          <a:xfrm>
            <a:off x="507492" y="1133856"/>
            <a:ext cx="8362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</a:rPr>
              <a:t>1. Student Data Privacy &amp; Security (FERPA / COPPA Violations)</a:t>
            </a:r>
          </a:p>
          <a:p>
            <a:pPr>
              <a:buNone/>
            </a:pPr>
            <a:r>
              <a:rPr lang="en-US" dirty="0"/>
              <a:t>AI tools often process sensitive student information, which can trigger regulatory scrutiny or lawsuits.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FERPA exposure: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Many AI platforms store or transmit "education records" (e.g., grades, behavior logs) to third parties without clear consent or contracts.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Third-party risk:</a:t>
            </a:r>
            <a:r>
              <a:rPr lang="en-US" dirty="0"/>
              <a:t> Districts using edtech AI vendors without signed </a:t>
            </a:r>
            <a:r>
              <a:rPr lang="en-US" b="1" dirty="0">
                <a:solidFill>
                  <a:srgbClr val="C00000"/>
                </a:solidFill>
              </a:rPr>
              <a:t>Data Privacy Agreements (DPAs) </a:t>
            </a:r>
            <a:r>
              <a:rPr lang="en-US" dirty="0"/>
              <a:t>could unknowingly violate federal law.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Behavioral data creep:</a:t>
            </a:r>
            <a:r>
              <a:rPr lang="en-US" dirty="0"/>
              <a:t> Predictive AI tools may collect mouse movements, attention tracking, or keystroke data—often crossing into </a:t>
            </a:r>
            <a:r>
              <a:rPr lang="en-US" b="1" dirty="0">
                <a:solidFill>
                  <a:srgbClr val="C00000"/>
                </a:solidFill>
              </a:rPr>
              <a:t>COPPA-protected territory </a:t>
            </a:r>
            <a:r>
              <a:rPr lang="en-US" dirty="0"/>
              <a:t>if students are under 13.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EE0B1-1EB5-6F9A-92A3-FB7EFC34D84B}"/>
              </a:ext>
            </a:extLst>
          </p:cNvPr>
          <p:cNvSpPr txBox="1"/>
          <p:nvPr/>
        </p:nvSpPr>
        <p:spPr>
          <a:xfrm>
            <a:off x="411480" y="4012706"/>
            <a:ext cx="82753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u="sng" dirty="0"/>
              <a:t>Common Mistakes by School Districts</a:t>
            </a:r>
          </a:p>
          <a:p>
            <a:pPr>
              <a:buNone/>
            </a:pPr>
            <a:endParaRPr lang="en-US" b="1" u="sng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Assuming </a:t>
            </a:r>
            <a:r>
              <a:rPr lang="en-US" i="1" dirty="0"/>
              <a:t>every</a:t>
            </a:r>
            <a:r>
              <a:rPr lang="en-US" dirty="0"/>
              <a:t> tool used in classrooms </a:t>
            </a:r>
            <a:r>
              <a:rPr lang="en-US" b="1" dirty="0"/>
              <a:t>has already been vetted </a:t>
            </a:r>
            <a:r>
              <a:rPr lang="en-US" dirty="0"/>
              <a:t>for COPPA.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Using free AI tools or chatbots without verifying </a:t>
            </a:r>
            <a:r>
              <a:rPr lang="en-US" b="1" dirty="0"/>
              <a:t>age restrictions</a:t>
            </a:r>
            <a:r>
              <a:rPr lang="en-US" dirty="0"/>
              <a:t> or reviewing </a:t>
            </a:r>
            <a:r>
              <a:rPr lang="en-US" b="1" dirty="0"/>
              <a:t>privacy policies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Allowing students under 13 to </a:t>
            </a:r>
            <a:r>
              <a:rPr lang="en-US" b="1" u="sng" dirty="0"/>
              <a:t>create accounts </a:t>
            </a:r>
            <a:r>
              <a:rPr lang="en-US" dirty="0"/>
              <a:t>on tools like ChatGPT, YouTube, or Canva without district-wide consent systems.</a:t>
            </a:r>
          </a:p>
        </p:txBody>
      </p:sp>
    </p:spTree>
    <p:extLst>
      <p:ext uri="{BB962C8B-B14F-4D97-AF65-F5344CB8AC3E}">
        <p14:creationId xmlns:p14="http://schemas.microsoft.com/office/powerpoint/2010/main" val="366612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9D01D-255F-4038-386A-FE2AF710E4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1B8B2-DD34-4424-4D23-B3BE72E88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34" y="795529"/>
            <a:ext cx="9178668" cy="4416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16E76-BC6E-FC38-A837-899C1721FC3C}"/>
              </a:ext>
            </a:extLst>
          </p:cNvPr>
          <p:cNvSpPr txBox="1"/>
          <p:nvPr/>
        </p:nvSpPr>
        <p:spPr>
          <a:xfrm>
            <a:off x="2514600" y="5230370"/>
            <a:ext cx="7744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u="sng" dirty="0"/>
              <a:t>Bottom Line for Risk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FERPA = Control of records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b="1" dirty="0"/>
              <a:t>COPPA = Control of collection</a:t>
            </a:r>
            <a:endParaRPr lang="en-US" sz="1300" dirty="0"/>
          </a:p>
          <a:p>
            <a:r>
              <a:rPr lang="en-US" sz="1300" dirty="0"/>
              <a:t>You need policies, audits, and contracts for </a:t>
            </a:r>
            <a:r>
              <a:rPr lang="en-US" sz="1300" b="1" dirty="0"/>
              <a:t>any AI touching student data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103559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D6936-F4C2-C3E0-036F-1FF6FC66A1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5305F-0A55-254A-138D-11FA75DDD0C2}"/>
              </a:ext>
            </a:extLst>
          </p:cNvPr>
          <p:cNvSpPr txBox="1"/>
          <p:nvPr/>
        </p:nvSpPr>
        <p:spPr>
          <a:xfrm>
            <a:off x="118872" y="978408"/>
            <a:ext cx="38587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</a:rPr>
              <a:t>2. Algorithmic Bias &amp; Discrimination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AI systems trained on biased data can result in inequitable treatment of students—especially in grading, discipline, or admissions.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Civil rights exposure:</a:t>
            </a:r>
            <a:r>
              <a:rPr lang="en-US" dirty="0"/>
              <a:t> Disparate impact on students by race, disability, or economic status could trigger claims under </a:t>
            </a:r>
            <a:r>
              <a:rPr lang="en-US" dirty="0">
                <a:solidFill>
                  <a:srgbClr val="C00000"/>
                </a:solidFill>
              </a:rPr>
              <a:t>Title VI </a:t>
            </a:r>
            <a:r>
              <a:rPr lang="en-US" dirty="0"/>
              <a:t>or ADA.</a:t>
            </a:r>
          </a:p>
          <a:p>
            <a:endParaRPr lang="en-US" b="1" dirty="0"/>
          </a:p>
          <a:p>
            <a:r>
              <a:rPr lang="en-US" b="1" dirty="0"/>
              <a:t>No </a:t>
            </a:r>
            <a:r>
              <a:rPr lang="en-US" b="1" dirty="0">
                <a:solidFill>
                  <a:srgbClr val="C00000"/>
                </a:solidFill>
              </a:rPr>
              <a:t>bias audits</a:t>
            </a:r>
            <a:r>
              <a:rPr lang="en-US" b="1" dirty="0"/>
              <a:t>:</a:t>
            </a:r>
            <a:r>
              <a:rPr lang="en-US" dirty="0"/>
              <a:t> Most school districts are not conducting third-party algorithmic audits before deployment—despite increasing calls from civil rights groups.</a:t>
            </a:r>
          </a:p>
          <a:p>
            <a:endParaRPr lang="en-US" b="1" dirty="0"/>
          </a:p>
          <a:p>
            <a:r>
              <a:rPr lang="en-US" b="1" dirty="0"/>
              <a:t>Opaque </a:t>
            </a:r>
            <a:r>
              <a:rPr lang="en-US" b="1" dirty="0">
                <a:solidFill>
                  <a:srgbClr val="C00000"/>
                </a:solidFill>
              </a:rPr>
              <a:t>vendor tools</a:t>
            </a:r>
            <a:r>
              <a:rPr lang="en-US" b="1" dirty="0"/>
              <a:t>:</a:t>
            </a:r>
            <a:r>
              <a:rPr lang="en-US" dirty="0"/>
              <a:t> AI grading platforms may include biased assumptions (e.g., penalizing dialects in essays), and districts can't always inspect or modify them.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5BB92-1346-F77B-05DA-844A6DD2EE5D}"/>
              </a:ext>
            </a:extLst>
          </p:cNvPr>
          <p:cNvSpPr txBox="1"/>
          <p:nvPr/>
        </p:nvSpPr>
        <p:spPr>
          <a:xfrm>
            <a:off x="4992624" y="978408"/>
            <a:ext cx="40325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Why It Matters: Algorithmic Bias &amp; Discrimination</a:t>
            </a:r>
          </a:p>
          <a:p>
            <a:pPr algn="ctr">
              <a:buNone/>
            </a:pPr>
            <a:endParaRPr lang="en-US" sz="1200" b="1" dirty="0">
              <a:solidFill>
                <a:srgbClr val="C00000"/>
              </a:solidFill>
            </a:endParaRPr>
          </a:p>
          <a:p>
            <a:pPr algn="ctr"/>
            <a:r>
              <a:rPr lang="en-US" b="1" dirty="0"/>
              <a:t>Equity Risks:</a:t>
            </a:r>
            <a:br>
              <a:rPr lang="en-US" dirty="0"/>
            </a:br>
            <a:r>
              <a:rPr lang="en-US" dirty="0"/>
              <a:t>AI may unfairly penalize students based on race, language, disability, or income—affecting grades, discipline, or placement.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Legal Exposure:</a:t>
            </a:r>
            <a:br>
              <a:rPr lang="en-US" dirty="0"/>
            </a:br>
            <a:r>
              <a:rPr lang="en-US" dirty="0"/>
              <a:t>Disparate outcomes can trigger Title VI or ADA violations and civil rights complaints.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Opaque Tools:</a:t>
            </a:r>
            <a:br>
              <a:rPr lang="en-US" dirty="0"/>
            </a:br>
            <a:r>
              <a:rPr lang="en-US" dirty="0"/>
              <a:t>Vendors rarely disclose how AI decisions are made; some tools embed biased assumptions.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No Bias Audits:</a:t>
            </a:r>
            <a:br>
              <a:rPr lang="en-US" dirty="0"/>
            </a:br>
            <a:r>
              <a:rPr lang="en-US" dirty="0"/>
              <a:t>Most districts lack independent reviews of AI tools despite calls from equity advocates.</a:t>
            </a:r>
          </a:p>
        </p:txBody>
      </p:sp>
    </p:spTree>
    <p:extLst>
      <p:ext uri="{BB962C8B-B14F-4D97-AF65-F5344CB8AC3E}">
        <p14:creationId xmlns:p14="http://schemas.microsoft.com/office/powerpoint/2010/main" val="3122920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02BF9C-EC90-2430-8331-4984A091B3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02AAB-37F8-BB9A-654A-32F62BD026AD}"/>
              </a:ext>
            </a:extLst>
          </p:cNvPr>
          <p:cNvSpPr txBox="1"/>
          <p:nvPr/>
        </p:nvSpPr>
        <p:spPr>
          <a:xfrm>
            <a:off x="146304" y="966787"/>
            <a:ext cx="38862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C00000"/>
                </a:solidFill>
              </a:rPr>
              <a:t>3. Transparency &amp; Explainability</a:t>
            </a:r>
          </a:p>
          <a:p>
            <a:pPr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/>
              <a:t>“Black-box” decisions—where even the developer can't fully explain how an AI tool reached a conclusion—raise legal red flags.</a:t>
            </a:r>
          </a:p>
          <a:p>
            <a:pPr>
              <a:buNone/>
            </a:pPr>
            <a:endParaRPr lang="en-US" dirty="0"/>
          </a:p>
          <a:p>
            <a:r>
              <a:rPr lang="en-US" b="1" dirty="0"/>
              <a:t>Florida SB 262 compliance:</a:t>
            </a:r>
            <a:r>
              <a:rPr lang="en-US" dirty="0"/>
              <a:t> Requires “decision transparency” when AI is used for educational or disciplinary outcomes—yet few districts are documenting AI logic chains.</a:t>
            </a:r>
          </a:p>
          <a:p>
            <a:endParaRPr lang="en-US" b="1" dirty="0"/>
          </a:p>
          <a:p>
            <a:r>
              <a:rPr lang="en-US" b="1" dirty="0"/>
              <a:t>Disciplinary defensibility:</a:t>
            </a:r>
            <a:r>
              <a:rPr lang="en-US" dirty="0"/>
              <a:t> If AI flags a student for misbehavior but no human can explain the logic, suspensions or interventions are legally vulnerable.</a:t>
            </a:r>
          </a:p>
          <a:p>
            <a:endParaRPr lang="en-US" b="1" dirty="0"/>
          </a:p>
          <a:p>
            <a:r>
              <a:rPr lang="en-US" b="1" dirty="0"/>
              <a:t>Litigation trend:</a:t>
            </a:r>
            <a:r>
              <a:rPr lang="en-US" dirty="0"/>
              <a:t> Plaintiffs’ attorneys are beginning to request AI algorithms and logs in discovery—especially in disability or due process disputes.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7145D-BC62-118C-EFFC-5AF8D705B99D}"/>
              </a:ext>
            </a:extLst>
          </p:cNvPr>
          <p:cNvSpPr txBox="1"/>
          <p:nvPr/>
        </p:nvSpPr>
        <p:spPr>
          <a:xfrm>
            <a:off x="4800600" y="1307592"/>
            <a:ext cx="413308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Why It Matters: Transparency &amp; Explainability</a:t>
            </a:r>
          </a:p>
          <a:p>
            <a:pPr algn="ctr"/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Black-Box Risk: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/>
              <a:t>AI decisions without clear logic are legally questionable and undermine trust.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Policy Compliance:</a:t>
            </a:r>
            <a:br>
              <a:rPr lang="en-US" dirty="0"/>
            </a:br>
            <a:r>
              <a:rPr lang="en-US" dirty="0"/>
              <a:t>Florida SB 262 requires districts to document how AI influences educational or disciplinary outcomes.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Legal Vulnerability:</a:t>
            </a:r>
            <a:br>
              <a:rPr lang="en-US" dirty="0"/>
            </a:br>
            <a:r>
              <a:rPr lang="en-US" dirty="0"/>
              <a:t>If no one can explain how AI flagged a student, suspensions or actions may not hold up in court.</a:t>
            </a:r>
          </a:p>
        </p:txBody>
      </p:sp>
    </p:spTree>
    <p:extLst>
      <p:ext uri="{BB962C8B-B14F-4D97-AF65-F5344CB8AC3E}">
        <p14:creationId xmlns:p14="http://schemas.microsoft.com/office/powerpoint/2010/main" val="287136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35D5F-B46C-8A60-BD6B-C008B501C6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F67CF-5D1A-A0A4-DE0D-6C1CB1D09162}"/>
              </a:ext>
            </a:extLst>
          </p:cNvPr>
          <p:cNvSpPr txBox="1"/>
          <p:nvPr/>
        </p:nvSpPr>
        <p:spPr>
          <a:xfrm>
            <a:off x="228600" y="889913"/>
            <a:ext cx="8686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Florida SB 262 – Student Online Privacy &amp; AI Protections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known as: Florida Digital Bill of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Effective: July 1,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Applies to: Schools, EdTech vendors, online platforms accessed by minors</a:t>
            </a:r>
          </a:p>
          <a:p>
            <a:endParaRPr lang="en-US" dirty="0"/>
          </a:p>
          <a:p>
            <a:r>
              <a:rPr lang="en-US" u="sng" dirty="0"/>
              <a:t>Key Provisions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Limits data collection on platforms used by students under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Bans profiling, dark patterns, and geolocation tracking without safeguards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Prohibits sale of biometric/genetic data without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opt-out options for voice, facial recognition, and targeted advertising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Empowers parents to control minors’ personal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Enforced by FL Attorney General – fines up to $50,000 per violation (tripled for minors)</a:t>
            </a:r>
          </a:p>
          <a:p>
            <a:endParaRPr lang="en-US" dirty="0"/>
          </a:p>
          <a:p>
            <a:r>
              <a:rPr lang="en-US" u="sng" dirty="0"/>
              <a:t>K–12 Risk Relevance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Strengthens parental control and opt-out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Expands AI-related privacy compliance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Aligns with COPPA and Florida SB 662 (Student Online Personal Information Protection Act)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Urges vetting of all platforms/tools used by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Bottom Line: SB 262 aims to enhance </a:t>
            </a:r>
            <a:r>
              <a:rPr lang="en-US" u="sng" dirty="0">
                <a:solidFill>
                  <a:srgbClr val="C00000"/>
                </a:solidFill>
              </a:rPr>
              <a:t>online safety for students </a:t>
            </a:r>
            <a:r>
              <a:rPr lang="en-US" dirty="0">
                <a:solidFill>
                  <a:srgbClr val="C00000"/>
                </a:solidFill>
              </a:rPr>
              <a:t>and children in Florida by </a:t>
            </a:r>
            <a:r>
              <a:rPr lang="en-US" u="sng" dirty="0">
                <a:solidFill>
                  <a:srgbClr val="C00000"/>
                </a:solidFill>
              </a:rPr>
              <a:t>limiting data collection</a:t>
            </a:r>
            <a:r>
              <a:rPr lang="en-US" dirty="0">
                <a:solidFill>
                  <a:srgbClr val="C00000"/>
                </a:solidFill>
              </a:rPr>
              <a:t> and use and giving individuals more </a:t>
            </a:r>
            <a:r>
              <a:rPr lang="en-US" u="sng" dirty="0">
                <a:solidFill>
                  <a:srgbClr val="C00000"/>
                </a:solidFill>
              </a:rPr>
              <a:t>control over their personal information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72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91783-9E4D-1776-9CD4-F348380C94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E3540-490C-7094-F07C-DADE08226D43}"/>
              </a:ext>
            </a:extLst>
          </p:cNvPr>
          <p:cNvSpPr txBox="1"/>
          <p:nvPr/>
        </p:nvSpPr>
        <p:spPr>
          <a:xfrm>
            <a:off x="210312" y="996696"/>
            <a:ext cx="40782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4. Academic Integrity &amp; Cheating Liability</a:t>
            </a:r>
          </a:p>
          <a:p>
            <a:r>
              <a:rPr lang="en-US" dirty="0"/>
              <a:t>AI tools make cheating easier—but vague district policies create unclear rules and open liability.</a:t>
            </a:r>
          </a:p>
          <a:p>
            <a:endParaRPr lang="en-US" b="1" dirty="0"/>
          </a:p>
          <a:p>
            <a:r>
              <a:rPr lang="en-US" b="1" dirty="0"/>
              <a:t>Lawsuits from ambiguity:</a:t>
            </a:r>
            <a:r>
              <a:rPr lang="en-US" dirty="0"/>
              <a:t> A student in Massachusetts sued after being punished for AI-aided writing—arguing the school had no clear policy banning it.</a:t>
            </a:r>
          </a:p>
          <a:p>
            <a:endParaRPr lang="en-US" b="1" dirty="0"/>
          </a:p>
          <a:p>
            <a:r>
              <a:rPr lang="en-US" b="1" dirty="0"/>
              <a:t>Inconsistent enforcement:</a:t>
            </a:r>
            <a:r>
              <a:rPr lang="en-US" dirty="0"/>
              <a:t> Teachers and administrators often have different thresholds for what counts as “AI cheating,” exposing districts to claims of unequal treatment.</a:t>
            </a:r>
          </a:p>
          <a:p>
            <a:endParaRPr lang="en-US" b="1" dirty="0"/>
          </a:p>
          <a:p>
            <a:r>
              <a:rPr lang="en-US" b="1" dirty="0"/>
              <a:t>Overreliance on detectors:</a:t>
            </a:r>
            <a:r>
              <a:rPr lang="en-US" dirty="0"/>
              <a:t> Many AI detectors (like GPTZero) are unreliable, creating false positives that lead to unjust academic discipline.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E57E9A-B0EB-867F-94F3-0F3A5FCECA3E}"/>
              </a:ext>
            </a:extLst>
          </p:cNvPr>
          <p:cNvSpPr txBox="1"/>
          <p:nvPr/>
        </p:nvSpPr>
        <p:spPr>
          <a:xfrm>
            <a:off x="5017008" y="1135195"/>
            <a:ext cx="37307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Why It Matters: Academic Integrity &amp; Cheating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Legal Risk:</a:t>
            </a:r>
            <a:br>
              <a:rPr lang="en-US" dirty="0"/>
            </a:br>
            <a:r>
              <a:rPr lang="en-US" dirty="0"/>
              <a:t>Lack of clear AI rules can lead to lawsuits over unfair discipline or unclear expectations.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Unequal Enforcement:</a:t>
            </a:r>
            <a:br>
              <a:rPr lang="en-US" dirty="0"/>
            </a:br>
            <a:r>
              <a:rPr lang="en-US" dirty="0"/>
              <a:t>Inconsistent definitions of “AI cheating” open the door to bias or favoritism claims.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Faulty Detection:</a:t>
            </a:r>
            <a:br>
              <a:rPr lang="en-US" dirty="0"/>
            </a:br>
            <a:r>
              <a:rPr lang="en-US" dirty="0"/>
              <a:t>AI detectors often misidentify students—triggering unjust punishment based on unreliable tools.</a:t>
            </a:r>
          </a:p>
        </p:txBody>
      </p:sp>
    </p:spTree>
    <p:extLst>
      <p:ext uri="{BB962C8B-B14F-4D97-AF65-F5344CB8AC3E}">
        <p14:creationId xmlns:p14="http://schemas.microsoft.com/office/powerpoint/2010/main" val="154631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28A41-2938-6DB7-1FBE-B4CBDB2441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09FF9-913D-2D0A-A406-3BCAA623FB87}"/>
              </a:ext>
            </a:extLst>
          </p:cNvPr>
          <p:cNvSpPr txBox="1"/>
          <p:nvPr/>
        </p:nvSpPr>
        <p:spPr>
          <a:xfrm>
            <a:off x="411479" y="877824"/>
            <a:ext cx="8412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5. Governance Gaps &amp; Lack of Oversight Frameworks</a:t>
            </a:r>
          </a:p>
          <a:p>
            <a:r>
              <a:rPr lang="en-US" dirty="0"/>
              <a:t>Without structured AI governance, risk managers are left reacting instead of planning.</a:t>
            </a:r>
          </a:p>
          <a:p>
            <a:endParaRPr lang="en-US" b="1" dirty="0"/>
          </a:p>
          <a:p>
            <a:r>
              <a:rPr lang="en-US" b="1" dirty="0"/>
              <a:t>No AI inventories:</a:t>
            </a:r>
            <a:r>
              <a:rPr lang="en-US" dirty="0"/>
              <a:t> Many districts don’t even know which apps or tools use AI—let alone have approval protocols or vetting procedures.</a:t>
            </a:r>
          </a:p>
          <a:p>
            <a:endParaRPr lang="en-US" b="1" dirty="0"/>
          </a:p>
          <a:p>
            <a:r>
              <a:rPr lang="en-US" b="1" dirty="0"/>
              <a:t>Missing policies:</a:t>
            </a:r>
            <a:r>
              <a:rPr lang="en-US" dirty="0"/>
              <a:t> It is estimated that fewer than 15% of districts have formal AI use policies, and almost none require human-in-the-loop review for high-risk decisions.</a:t>
            </a:r>
          </a:p>
          <a:p>
            <a:endParaRPr lang="en-US" b="1" dirty="0"/>
          </a:p>
          <a:p>
            <a:r>
              <a:rPr lang="en-US" b="1" dirty="0"/>
              <a:t>No oversight bodies:</a:t>
            </a:r>
            <a:r>
              <a:rPr lang="en-US" dirty="0"/>
              <a:t> Unlike states like Texas (TRAIGA), most districts lack standing committees or designated officers responsible for AI governance.  </a:t>
            </a:r>
            <a:r>
              <a:rPr lang="en-US" sz="1000" i="1" dirty="0"/>
              <a:t>(</a:t>
            </a:r>
            <a:r>
              <a:rPr lang="en-US" sz="1000" b="1" i="1" dirty="0"/>
              <a:t>Texas Regulatory and AI Governance Act</a:t>
            </a:r>
            <a:r>
              <a:rPr lang="en-US" sz="1000" i="1" dirty="0"/>
              <a:t>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846E6C-3653-B31D-3A7E-DDC96D424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09" y="3593004"/>
            <a:ext cx="8847619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3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C1CA67-E506-02EA-9E28-0F0A7D4427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C9EFA-5364-0C4B-B5B1-7644E6038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104"/>
            <a:ext cx="9144000" cy="541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9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09C64-D26F-81A8-9C52-957972B726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158C5-3021-E40D-1CF8-82F0788C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1" y="2669125"/>
            <a:ext cx="9015478" cy="2886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62B09-BB65-CF0E-4229-178EFF01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87" y="2892712"/>
            <a:ext cx="1072575" cy="1072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F57F97-63E2-183F-9618-E0D7F803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1" y="2873978"/>
            <a:ext cx="1222648" cy="12226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DDD00-0E98-F3D7-944C-B2E01D7BE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488" y="2892712"/>
            <a:ext cx="1222648" cy="12226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D86C0A-F599-1629-8F95-16CC3C3B8C2D}"/>
              </a:ext>
            </a:extLst>
          </p:cNvPr>
          <p:cNvSpPr txBox="1"/>
          <p:nvPr/>
        </p:nvSpPr>
        <p:spPr>
          <a:xfrm>
            <a:off x="740979" y="1150883"/>
            <a:ext cx="773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AI is front and center in k-12 School Districts across the country.</a:t>
            </a:r>
          </a:p>
          <a:p>
            <a:pPr algn="ctr"/>
            <a:endParaRPr lang="en-US" sz="1800" b="1" dirty="0">
              <a:solidFill>
                <a:srgbClr val="C00000"/>
              </a:solidFill>
            </a:endParaRPr>
          </a:p>
          <a:p>
            <a:pPr algn="ctr"/>
            <a:r>
              <a:rPr lang="en-US" sz="1800" b="1" dirty="0">
                <a:solidFill>
                  <a:srgbClr val="C00000"/>
                </a:solidFill>
              </a:rPr>
              <a:t>DO NOT wait to address your policy until (1) State Mandates or 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</a:rPr>
              <a:t>(2) Local Lawsuits occur</a:t>
            </a:r>
          </a:p>
        </p:txBody>
      </p:sp>
    </p:spTree>
    <p:extLst>
      <p:ext uri="{BB962C8B-B14F-4D97-AF65-F5344CB8AC3E}">
        <p14:creationId xmlns:p14="http://schemas.microsoft.com/office/powerpoint/2010/main" val="261577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D201E-AA05-D91A-1F7F-EEE105663E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0A1D7E-B625-C36B-7140-ADEC5266E00E}"/>
              </a:ext>
            </a:extLst>
          </p:cNvPr>
          <p:cNvSpPr txBox="1"/>
          <p:nvPr/>
        </p:nvSpPr>
        <p:spPr>
          <a:xfrm>
            <a:off x="301752" y="923544"/>
            <a:ext cx="8540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“How to Develop an AI Policy for Your School District”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C4032-3408-99F2-1DCC-22EE5B108BAC}"/>
              </a:ext>
            </a:extLst>
          </p:cNvPr>
          <p:cNvSpPr txBox="1"/>
          <p:nvPr/>
        </p:nvSpPr>
        <p:spPr>
          <a:xfrm>
            <a:off x="4343400" y="1463492"/>
            <a:ext cx="4800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Key Components of an AI Policy</a:t>
            </a:r>
          </a:p>
          <a:p>
            <a:endParaRPr lang="en-US" b="1" dirty="0"/>
          </a:p>
          <a:p>
            <a:r>
              <a:rPr lang="en-US" sz="1200" b="1" dirty="0"/>
              <a:t>1. Purpose &amp; Scope</a:t>
            </a:r>
            <a:endParaRPr lang="en-US" sz="1200" dirty="0"/>
          </a:p>
          <a:p>
            <a:pPr lvl="1"/>
            <a:r>
              <a:rPr lang="en-US" sz="1200" dirty="0"/>
              <a:t>Define what qualifies as “AI” and who the policy applies to.</a:t>
            </a:r>
          </a:p>
          <a:p>
            <a:pPr lvl="1"/>
            <a:r>
              <a:rPr lang="en-US" sz="1200" dirty="0"/>
              <a:t>State the district’s position: AI is a tool—not a replacement.</a:t>
            </a:r>
          </a:p>
          <a:p>
            <a:endParaRPr lang="en-US" sz="1200" b="1" dirty="0"/>
          </a:p>
          <a:p>
            <a:r>
              <a:rPr lang="en-US" sz="1200" b="1" dirty="0"/>
              <a:t>2. Acceptable Use Guidelines</a:t>
            </a:r>
            <a:endParaRPr lang="en-US" sz="1200" dirty="0"/>
          </a:p>
          <a:p>
            <a:pPr lvl="1"/>
            <a:r>
              <a:rPr lang="en-US" sz="1200" dirty="0"/>
              <a:t>Clearly outline where, how, and when AI may be used by staff and students.</a:t>
            </a:r>
          </a:p>
          <a:p>
            <a:pPr lvl="1"/>
            <a:r>
              <a:rPr lang="en-US" sz="1200" dirty="0"/>
              <a:t>Require adult supervision and approval for student use.</a:t>
            </a:r>
          </a:p>
          <a:p>
            <a:endParaRPr lang="en-US" sz="1200" b="1" dirty="0"/>
          </a:p>
          <a:p>
            <a:r>
              <a:rPr lang="en-US" sz="1200" b="1" dirty="0"/>
              <a:t>3. Prohibited Uses</a:t>
            </a:r>
            <a:endParaRPr lang="en-US" sz="1200" dirty="0"/>
          </a:p>
          <a:p>
            <a:pPr lvl="1"/>
            <a:r>
              <a:rPr lang="en-US" sz="1200" dirty="0"/>
              <a:t>Ban AI for cheating, impersonation, or unauthorized surveillance.</a:t>
            </a:r>
          </a:p>
          <a:p>
            <a:pPr lvl="1"/>
            <a:r>
              <a:rPr lang="en-US" sz="1200" dirty="0"/>
              <a:t>Address AI misuse in testing environments.</a:t>
            </a:r>
          </a:p>
          <a:p>
            <a:endParaRPr lang="en-US" sz="1200" b="1" dirty="0"/>
          </a:p>
          <a:p>
            <a:r>
              <a:rPr lang="en-US" sz="1200" b="1" dirty="0"/>
              <a:t>4. Privacy &amp; Compliance</a:t>
            </a:r>
            <a:endParaRPr lang="en-US" sz="1200" dirty="0"/>
          </a:p>
          <a:p>
            <a:pPr lvl="1"/>
            <a:r>
              <a:rPr lang="en-US" sz="1200" dirty="0"/>
              <a:t>Reinforce alignment with FERPA, COPPA, and state laws (e.g., Florida SB 262).</a:t>
            </a:r>
          </a:p>
          <a:p>
            <a:pPr lvl="1"/>
            <a:r>
              <a:rPr lang="en-US" sz="1200" dirty="0"/>
              <a:t>Include guidance on protecting student data and prohibiting biometric profiling.</a:t>
            </a:r>
          </a:p>
          <a:p>
            <a:endParaRPr lang="en-US" sz="1200" b="1" dirty="0"/>
          </a:p>
          <a:p>
            <a:r>
              <a:rPr lang="en-US" sz="1200" b="1" dirty="0"/>
              <a:t>5. Oversight &amp; Governance</a:t>
            </a:r>
            <a:endParaRPr lang="en-US" sz="1200" dirty="0"/>
          </a:p>
          <a:p>
            <a:pPr lvl="1"/>
            <a:r>
              <a:rPr lang="en-US" sz="1200" dirty="0"/>
              <a:t>Appoint an AI oversight committee.</a:t>
            </a:r>
          </a:p>
          <a:p>
            <a:pPr lvl="1"/>
            <a:r>
              <a:rPr lang="en-US" sz="1200" dirty="0"/>
              <a:t>Require periodic reviews and updates as tech evolves.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E5679-C5BB-69BA-F03D-A64F1C29AEAA}"/>
              </a:ext>
            </a:extLst>
          </p:cNvPr>
          <p:cNvSpPr txBox="1"/>
          <p:nvPr/>
        </p:nvSpPr>
        <p:spPr>
          <a:xfrm>
            <a:off x="301752" y="1755648"/>
            <a:ext cx="3538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Why You Need a Policy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AI is already in classrooms—even if you didn’t approve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Without a policy, you risk FERPA/COPPA violations, integrity issues, and inconsistent enforcement.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Proactively sets expectations for safe, ethical, and educationally sound AI 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is not difficult to create one if you establish the right group and ask the right questions.</a:t>
            </a:r>
          </a:p>
        </p:txBody>
      </p:sp>
    </p:spTree>
    <p:extLst>
      <p:ext uri="{BB962C8B-B14F-4D97-AF65-F5344CB8AC3E}">
        <p14:creationId xmlns:p14="http://schemas.microsoft.com/office/powerpoint/2010/main" val="44386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title"/>
          </p:nvPr>
        </p:nvSpPr>
        <p:spPr>
          <a:xfrm>
            <a:off x="468313" y="127000"/>
            <a:ext cx="3008312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John M. Drye, Esq.</a:t>
            </a:r>
            <a:endParaRPr/>
          </a:p>
        </p:txBody>
      </p:sp>
      <p:sp>
        <p:nvSpPr>
          <p:cNvPr id="112" name="Google Shape;112;p3"/>
          <p:cNvSpPr txBox="1">
            <a:spLocks noGrp="1"/>
          </p:cNvSpPr>
          <p:nvPr>
            <p:ph type="body" idx="2"/>
          </p:nvPr>
        </p:nvSpPr>
        <p:spPr>
          <a:xfrm>
            <a:off x="468313" y="938213"/>
            <a:ext cx="3008312" cy="407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General Counsel &amp; Chief Risk Strategist – </a:t>
            </a:r>
            <a:r>
              <a:rPr lang="en-US" b="1" dirty="0">
                <a:solidFill>
                  <a:srgbClr val="C00000"/>
                </a:solidFill>
              </a:rPr>
              <a:t>Campus Benefits</a:t>
            </a:r>
            <a:endParaRPr dirty="0"/>
          </a:p>
          <a:p>
            <a:pPr marL="0" lvl="0" indent="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Home Office – Atlanta, GA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Work in all 50 US states &amp; Abroad</a:t>
            </a:r>
            <a:endParaRPr dirty="0"/>
          </a:p>
          <a:p>
            <a:pPr marL="0" lvl="0" indent="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PPACA , Healthcare Reform &amp; Public School Employee Benefits </a:t>
            </a:r>
            <a:endParaRPr dirty="0"/>
          </a:p>
          <a:p>
            <a:pPr marL="0" lvl="0" indent="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In 2013 - 2025</a:t>
            </a:r>
            <a:r>
              <a:rPr lang="en-US" dirty="0">
                <a:solidFill>
                  <a:srgbClr val="C00000"/>
                </a:solidFill>
              </a:rPr>
              <a:t>, completed  training sessions to over </a:t>
            </a:r>
            <a:r>
              <a:rPr lang="en-US" b="1" dirty="0">
                <a:solidFill>
                  <a:srgbClr val="C00000"/>
                </a:solidFill>
              </a:rPr>
              <a:t>625+</a:t>
            </a:r>
            <a:r>
              <a:rPr lang="en-US" dirty="0">
                <a:solidFill>
                  <a:srgbClr val="C00000"/>
                </a:solidFill>
              </a:rPr>
              <a:t> Public </a:t>
            </a:r>
            <a:r>
              <a:rPr lang="en-US" dirty="0"/>
              <a:t>School System Risk Managers in the Southeast US.</a:t>
            </a:r>
            <a:endParaRPr dirty="0"/>
          </a:p>
          <a:p>
            <a:pPr marL="0" lvl="0" indent="0" algn="l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dirty="0"/>
              <a:t>Contact:  </a:t>
            </a:r>
            <a:r>
              <a:rPr lang="en-US" sz="1600" u="sng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Jdrye@CampusBenefits.com</a:t>
            </a:r>
            <a:endParaRPr sz="1600"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cxnSp>
        <p:nvCxnSpPr>
          <p:cNvPr id="113" name="Google Shape;113;p3"/>
          <p:cNvCxnSpPr/>
          <p:nvPr/>
        </p:nvCxnSpPr>
        <p:spPr>
          <a:xfrm>
            <a:off x="3492500" y="981075"/>
            <a:ext cx="0" cy="5040313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" name="Google Shape;114;p3"/>
          <p:cNvSpPr txBox="1"/>
          <p:nvPr/>
        </p:nvSpPr>
        <p:spPr>
          <a:xfrm>
            <a:off x="3708400" y="981075"/>
            <a:ext cx="5327650" cy="61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will we discuss today: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-6384" y="6498673"/>
            <a:ext cx="30083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www.CampusBenefits.com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3775855" y="4397375"/>
            <a:ext cx="5184775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 Disclaimer: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Presentation is not intended to be exhaustive nor should any discussion or opinions be construed as legal advice. Listeners should contact school legal counsel for legal advice.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"/>
          <p:cNvGrpSpPr/>
          <p:nvPr/>
        </p:nvGrpSpPr>
        <p:grpSpPr>
          <a:xfrm>
            <a:off x="3760952" y="1549399"/>
            <a:ext cx="5240002" cy="641351"/>
            <a:chOff x="235736" y="539687"/>
            <a:chExt cx="5240459" cy="484328"/>
          </a:xfrm>
        </p:grpSpPr>
        <p:sp>
          <p:nvSpPr>
            <p:cNvPr id="118" name="Google Shape;118;p3"/>
            <p:cNvSpPr/>
            <p:nvPr/>
          </p:nvSpPr>
          <p:spPr>
            <a:xfrm>
              <a:off x="235736" y="539687"/>
              <a:ext cx="5213804" cy="484328"/>
            </a:xfrm>
            <a:prstGeom prst="roundRect">
              <a:avLst>
                <a:gd name="adj" fmla="val 15283"/>
              </a:avLst>
            </a:prstGeom>
            <a:solidFill>
              <a:srgbClr val="00234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10020" y="548359"/>
              <a:ext cx="5166175" cy="450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450" tIns="0" rIns="1514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1. A Primer on “Artificial Intelligence”</a:t>
              </a:r>
              <a:endParaRPr dirty="0"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3779838" y="2276475"/>
            <a:ext cx="5213350" cy="641350"/>
            <a:chOff x="286206" y="868841"/>
            <a:chExt cx="5213804" cy="500431"/>
          </a:xfrm>
        </p:grpSpPr>
        <p:sp>
          <p:nvSpPr>
            <p:cNvPr id="121" name="Google Shape;121;p3"/>
            <p:cNvSpPr/>
            <p:nvPr/>
          </p:nvSpPr>
          <p:spPr>
            <a:xfrm>
              <a:off x="286206" y="868841"/>
              <a:ext cx="5213804" cy="500431"/>
            </a:xfrm>
            <a:prstGeom prst="roundRect">
              <a:avLst>
                <a:gd name="adj" fmla="val 16667"/>
              </a:avLst>
            </a:prstGeom>
            <a:solidFill>
              <a:srgbClr val="00234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10020" y="893615"/>
              <a:ext cx="5166175" cy="450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450" tIns="0" rIns="1514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2. Top Five Issues for K-12 School Districts </a:t>
              </a:r>
              <a:endParaRPr dirty="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3779838" y="2997200"/>
            <a:ext cx="5213350" cy="641350"/>
            <a:chOff x="286206" y="1214096"/>
            <a:chExt cx="5213804" cy="500431"/>
          </a:xfrm>
        </p:grpSpPr>
        <p:sp>
          <p:nvSpPr>
            <p:cNvPr id="124" name="Google Shape;124;p3"/>
            <p:cNvSpPr/>
            <p:nvPr/>
          </p:nvSpPr>
          <p:spPr>
            <a:xfrm>
              <a:off x="286206" y="1214096"/>
              <a:ext cx="5213804" cy="500431"/>
            </a:xfrm>
            <a:prstGeom prst="roundRect">
              <a:avLst>
                <a:gd name="adj" fmla="val 16667"/>
              </a:avLst>
            </a:prstGeom>
            <a:solidFill>
              <a:srgbClr val="00234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10020" y="1238870"/>
              <a:ext cx="5166175" cy="450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450" tIns="0" rIns="1514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3. Understanding the AI School District Policy </a:t>
              </a:r>
              <a:endParaRPr dirty="0"/>
            </a:p>
          </p:txBody>
        </p:sp>
      </p:grpSp>
      <p:grpSp>
        <p:nvGrpSpPr>
          <p:cNvPr id="126" name="Google Shape;126;p3"/>
          <p:cNvGrpSpPr/>
          <p:nvPr/>
        </p:nvGrpSpPr>
        <p:grpSpPr>
          <a:xfrm>
            <a:off x="3779838" y="3724275"/>
            <a:ext cx="5213350" cy="641350"/>
            <a:chOff x="286206" y="1559352"/>
            <a:chExt cx="5213804" cy="500431"/>
          </a:xfrm>
        </p:grpSpPr>
        <p:sp>
          <p:nvSpPr>
            <p:cNvPr id="127" name="Google Shape;127;p3"/>
            <p:cNvSpPr/>
            <p:nvPr/>
          </p:nvSpPr>
          <p:spPr>
            <a:xfrm>
              <a:off x="286206" y="1559352"/>
              <a:ext cx="5213804" cy="500431"/>
            </a:xfrm>
            <a:prstGeom prst="roundRect">
              <a:avLst>
                <a:gd name="adj" fmla="val 16667"/>
              </a:avLst>
            </a:prstGeom>
            <a:solidFill>
              <a:srgbClr val="00234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  </a:t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10020" y="1584126"/>
              <a:ext cx="5166175" cy="450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1450" tIns="0" rIns="1514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4. What do I do next?</a:t>
              </a:r>
              <a:endParaRPr dirty="0"/>
            </a:p>
          </p:txBody>
        </p:sp>
      </p:grpSp>
      <p:sp>
        <p:nvSpPr>
          <p:cNvPr id="129" name="Google Shape;129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2050" name="Picture 2" descr="11175 Cicero Dr, Alpharetta, GA 30022 - 200 Milton Park | LoopNet">
            <a:extLst>
              <a:ext uri="{FF2B5EF4-FFF2-40B4-BE49-F238E27FC236}">
                <a16:creationId xmlns:a16="http://schemas.microsoft.com/office/drawing/2014/main" id="{F3964D5F-59EB-22F1-79BA-22F3F1DA9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4" y="4726467"/>
            <a:ext cx="2112692" cy="14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00B6A-6C00-0F20-34F7-FBDF946343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79054-2A04-81C5-899B-1A023BAACF54}"/>
              </a:ext>
            </a:extLst>
          </p:cNvPr>
          <p:cNvSpPr txBox="1"/>
          <p:nvPr/>
        </p:nvSpPr>
        <p:spPr>
          <a:xfrm>
            <a:off x="146304" y="1024128"/>
            <a:ext cx="877824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Common Pitfalls to Avoid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Failing to define AI clearly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Overlooking student privacy/data risks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 training plan for staff or policy enforcement mechanism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</a:rPr>
              <a:t>Action Steps for District Leaders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Conduct an AI inventory across classrooms and departments.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Review model policies (e.g., Sarasota County’s Policy 4.24).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Collaborate with legal, tech, curriculum, and risk management teams.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Pilot, refine, adopt.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Make this a living policy—not a one-and-done document.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2A538-D0B5-B6DA-A409-DFF8A1615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96" y="804672"/>
            <a:ext cx="3118104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19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CC900-EA9B-722B-E163-BC03C9AE8F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8A392-B86D-D5A7-002C-33FBBF9F6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561"/>
            <a:ext cx="9144000" cy="50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7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FC2F7-2DE5-1911-780E-279EBC9412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BA8BF-8E4D-2854-0C7B-4E2E57C9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405"/>
            <a:ext cx="9144000" cy="3009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6224F8-1691-CF7A-19E4-875039D1C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21" y="4128229"/>
            <a:ext cx="6464879" cy="27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979D2-13C1-4D0A-DE78-6B3483BC83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CFD044-1930-A3BA-CBA9-A359435D6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31520"/>
            <a:ext cx="5495544" cy="5852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599DC3-5FEE-BC14-0280-B5F26CA42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65" y="1416269"/>
            <a:ext cx="2683641" cy="40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9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91BDE-83F4-F493-AE28-8F79B610B6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C7D74-E6A7-5023-261B-A6BD52C6B026}"/>
              </a:ext>
            </a:extLst>
          </p:cNvPr>
          <p:cNvSpPr txBox="1"/>
          <p:nvPr/>
        </p:nvSpPr>
        <p:spPr>
          <a:xfrm>
            <a:off x="457201" y="1166648"/>
            <a:ext cx="81139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Overlooked</a:t>
            </a:r>
          </a:p>
          <a:p>
            <a:endParaRPr lang="en-US" dirty="0"/>
          </a:p>
          <a:p>
            <a:pPr lvl="0"/>
            <a:r>
              <a:rPr lang="en-US" b="1" dirty="0"/>
              <a:t>Policy statement requiring ongoing AI training</a:t>
            </a:r>
            <a:r>
              <a:rPr lang="en-US" dirty="0"/>
              <a:t> for employees or AI literacy education for students. “Staff and students shall receive age-appropriate training on AI’s capabilities, limitations, ethical use, and privacy risks.”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C00000"/>
                </a:solidFill>
              </a:rPr>
              <a:t>Most Often Missed</a:t>
            </a:r>
          </a:p>
          <a:p>
            <a:endParaRPr lang="en-US" dirty="0"/>
          </a:p>
          <a:p>
            <a:pPr lvl="0"/>
            <a:r>
              <a:rPr lang="en-US" b="1" dirty="0"/>
              <a:t>Transparency Clause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“The District will publish a list of approved AI tools and notify parents and employees when AI is used to materially affect educational or employment decisions.”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Bias Auditing and Equity Statement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“All AI tools must be tested for disparate impact across racial, socioeconomic, disability, and linguistic groups prior to use in instructional or administrative decision-making.”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Data Retention and Deletion Policy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“Any data generated or collected by AI platforms must comply with the District’s data retention policy and be deleted in accordance with FERPA and SB 262 guidelines.”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E1D7-BB8A-64BD-0613-2B31A904DAAB}"/>
              </a:ext>
            </a:extLst>
          </p:cNvPr>
          <p:cNvSpPr txBox="1"/>
          <p:nvPr/>
        </p:nvSpPr>
        <p:spPr>
          <a:xfrm>
            <a:off x="3368566" y="173421"/>
            <a:ext cx="484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School District AI Policies – What ‘s missing</a:t>
            </a:r>
          </a:p>
        </p:txBody>
      </p:sp>
    </p:spTree>
    <p:extLst>
      <p:ext uri="{BB962C8B-B14F-4D97-AF65-F5344CB8AC3E}">
        <p14:creationId xmlns:p14="http://schemas.microsoft.com/office/powerpoint/2010/main" val="79935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43EB4-4570-DDAD-97D3-68E97174271A}"/>
              </a:ext>
            </a:extLst>
          </p:cNvPr>
          <p:cNvSpPr txBox="1"/>
          <p:nvPr/>
        </p:nvSpPr>
        <p:spPr>
          <a:xfrm>
            <a:off x="3047797" y="209433"/>
            <a:ext cx="582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FERMA/FADDS Topics Since 2013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90984-C52D-835E-BCCA-4182340EF1F8}"/>
              </a:ext>
            </a:extLst>
          </p:cNvPr>
          <p:cNvSpPr txBox="1"/>
          <p:nvPr/>
        </p:nvSpPr>
        <p:spPr>
          <a:xfrm>
            <a:off x="155517" y="1324436"/>
            <a:ext cx="375433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0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DHS Ends Temporary Covid-19 policy on Form I-9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Machine Readable Files 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Educating Staff on PHI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Associate Agreements for ALL Vendors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Transparency in Coverage Rule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Hospitals Transparency Rule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Security Rule in 2004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HiTech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Act of 2009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Omnibus Rule of 2013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 Surprises Act Section 202(c) of the CAA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Laws involving federal-state preemption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Discrimination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Privacy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leave requirements under FMLA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Federal discrimination statues</a:t>
            </a:r>
            <a:endParaRPr lang="en-US" sz="1200" dirty="0"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 (Americans with Disabilities Act)</a:t>
            </a:r>
            <a:endParaRPr lang="en-US" sz="1200" dirty="0"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Title VII</a:t>
            </a:r>
            <a:endParaRPr lang="en-US" sz="1200" dirty="0"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Pregnancy Discrimination Act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Criminal Background checks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confidentiality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and privacy laws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free speech concerns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Roe v. Wade &amp; Dobbs Decisions on Abortion</a:t>
            </a:r>
            <a:endParaRPr lang="en-US" sz="2000" dirty="0"/>
          </a:p>
        </p:txBody>
      </p:sp>
      <p:pic>
        <p:nvPicPr>
          <p:cNvPr id="4" name="Google Shape;152;p6">
            <a:extLst>
              <a:ext uri="{FF2B5EF4-FFF2-40B4-BE49-F238E27FC236}">
                <a16:creationId xmlns:a16="http://schemas.microsoft.com/office/drawing/2014/main" id="{EC41D5BE-55E5-00CE-890A-C554225A26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4802" y="6352143"/>
            <a:ext cx="1633433" cy="3693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318DD-7F73-95CC-4E64-DBA94F3627BC}"/>
              </a:ext>
            </a:extLst>
          </p:cNvPr>
          <p:cNvSpPr txBox="1"/>
          <p:nvPr/>
        </p:nvSpPr>
        <p:spPr>
          <a:xfrm>
            <a:off x="5318235" y="1207604"/>
            <a:ext cx="368387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3000"/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PPACA Rollout 4980 (a) &amp; 4980 (H) offers of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coverge</a:t>
            </a:r>
            <a:endParaRPr lang="en-US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Whistle Blower (42 U.S.C §18001)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Understanding the Exchanges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Participating FL Insurance Carriers in Exchanges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Compliance Plans for</a:t>
            </a:r>
          </a:p>
          <a:p>
            <a:pPr lvl="8">
              <a:buClr>
                <a:schemeClr val="dk1"/>
              </a:buClr>
              <a:buSzPct val="101000"/>
            </a:pPr>
            <a:r>
              <a:rPr lang="en-US" sz="1200" dirty="0">
                <a:solidFill>
                  <a:schemeClr val="dk1"/>
                </a:solidFill>
              </a:rPr>
              <a:t>       IRS</a:t>
            </a:r>
          </a:p>
          <a:p>
            <a:pPr lvl="3">
              <a:buClr>
                <a:schemeClr val="dk1"/>
              </a:buClr>
              <a:buSzPct val="101000"/>
            </a:pPr>
            <a:r>
              <a:rPr lang="en-US" sz="1200" dirty="0">
                <a:solidFill>
                  <a:schemeClr val="dk1"/>
                </a:solidFill>
              </a:rPr>
              <a:t>       DOL</a:t>
            </a:r>
          </a:p>
          <a:p>
            <a:pPr lvl="3">
              <a:buClr>
                <a:schemeClr val="dk1"/>
              </a:buClr>
              <a:buSzPct val="101000"/>
            </a:pPr>
            <a:r>
              <a:rPr lang="en-US" sz="1200" dirty="0">
                <a:solidFill>
                  <a:schemeClr val="dk1"/>
                </a:solidFill>
              </a:rPr>
              <a:t>       HHS</a:t>
            </a:r>
            <a:endParaRPr lang="en-US"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Educating Staff on PHI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Florida Information Protection ACT (2014)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SBS “Culturally &amp; linguistically appropriate”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1094 &amp; 1095 Forms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226-J Notices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HHS Audits – HIPPA Compliance Gaps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Privacy Rule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Security Rule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Breach Notification Rule 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GDPR &amp; California Privacy rules in the US/FL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Look Back and Affordability Percentages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FIPA and K-12 Cyber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Telemedicine / virtual care clinics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MEC, EHB, SBC and w-2 reporting requirements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PCORI and Transitional Reinsurance Fees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00D5C3-A33B-340B-6818-70C0FB96824D}"/>
              </a:ext>
            </a:extLst>
          </p:cNvPr>
          <p:cNvSpPr txBox="1"/>
          <p:nvPr/>
        </p:nvSpPr>
        <p:spPr>
          <a:xfrm>
            <a:off x="483476" y="919655"/>
            <a:ext cx="695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Employee Benefits and Compliance alone are a significant task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17078-E6F8-EE51-83CC-645CADFE4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50" y="2680861"/>
            <a:ext cx="1867182" cy="19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7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420" name="Google Shape;4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49"/>
            <a:ext cx="2289429" cy="81301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5"/>
          <p:cNvSpPr txBox="1"/>
          <p:nvPr/>
        </p:nvSpPr>
        <p:spPr>
          <a:xfrm>
            <a:off x="5076056" y="1052736"/>
            <a:ext cx="37444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 txBox="1"/>
          <p:nvPr/>
        </p:nvSpPr>
        <p:spPr>
          <a:xfrm>
            <a:off x="4116280" y="882249"/>
            <a:ext cx="4873839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John M Drye, Esq.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Campus Benefits 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 Counsel</a:t>
            </a:r>
            <a:endParaRPr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JDrye@CampusBenefits.com</a:t>
            </a:r>
            <a:endParaRPr sz="2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hlinkClick r:id="rId5"/>
              </a:rPr>
              <a:t>ETupper@CampusBenefits.com</a:t>
            </a:r>
            <a:r>
              <a:rPr lang="en-US" dirty="0">
                <a:solidFill>
                  <a:schemeClr val="dk1"/>
                </a:solidFill>
              </a:rPr>
              <a:t> (Eric Tupper)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367;p29">
            <a:extLst>
              <a:ext uri="{FF2B5EF4-FFF2-40B4-BE49-F238E27FC236}">
                <a16:creationId xmlns:a16="http://schemas.microsoft.com/office/drawing/2014/main" id="{2DA65FA0-2B63-1A09-0BE0-AA99B9C491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943346"/>
            <a:ext cx="3703320" cy="38298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11F0BC-A700-7F93-A91D-2CF1C064170F}"/>
              </a:ext>
            </a:extLst>
          </p:cNvPr>
          <p:cNvSpPr txBox="1"/>
          <p:nvPr/>
        </p:nvSpPr>
        <p:spPr>
          <a:xfrm>
            <a:off x="4763952" y="4667235"/>
            <a:ext cx="405652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dirty="0"/>
              <a:t>AI Concerns &amp; Policy Questions</a:t>
            </a:r>
          </a:p>
          <a:p>
            <a:pPr marL="342900" indent="-342900">
              <a:buAutoNum type="arabicPeriod"/>
            </a:pPr>
            <a:r>
              <a:rPr lang="en-US" sz="1600" b="1" dirty="0"/>
              <a:t>AI Readiness Checklist </a:t>
            </a:r>
          </a:p>
          <a:p>
            <a:pPr marL="342900" indent="-342900">
              <a:buAutoNum type="arabicPeriod"/>
            </a:pPr>
            <a:r>
              <a:rPr lang="en-US" sz="1600" b="1" dirty="0"/>
              <a:t>15 Primer Questions for an AI Policy</a:t>
            </a:r>
          </a:p>
          <a:p>
            <a:pPr marL="342900" indent="-342900">
              <a:buAutoNum type="arabicPeriod"/>
            </a:pPr>
            <a:endParaRPr lang="en-US" sz="1600" b="1" dirty="0"/>
          </a:p>
          <a:p>
            <a:pPr marL="342900" indent="-342900">
              <a:buAutoNum type="arabicPeriod"/>
            </a:pPr>
            <a:r>
              <a:rPr lang="en-US" sz="1600" b="1" dirty="0"/>
              <a:t>Leadership on Campus Magazine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B3778-5889-98ED-BC5D-3DFF3DAF3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62" y="1877450"/>
            <a:ext cx="751504" cy="1158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FEBE6-CB43-F54C-F627-5E815C1140D1}"/>
              </a:ext>
            </a:extLst>
          </p:cNvPr>
          <p:cNvSpPr txBox="1"/>
          <p:nvPr/>
        </p:nvSpPr>
        <p:spPr>
          <a:xfrm>
            <a:off x="4296935" y="4190807"/>
            <a:ext cx="469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Ask for Help (email me) to get started: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5BBF1-EF3E-CA70-F402-151DFBC9C9E2}"/>
              </a:ext>
            </a:extLst>
          </p:cNvPr>
          <p:cNvSpPr txBox="1"/>
          <p:nvPr/>
        </p:nvSpPr>
        <p:spPr>
          <a:xfrm>
            <a:off x="323528" y="4905253"/>
            <a:ext cx="33212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Risk Managers, Board Meetings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HR/Finance Professionals, 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Topical Committees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8744" y="1743971"/>
            <a:ext cx="4104456" cy="12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330FE-E32C-9B83-7BC4-969D296E0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3758502"/>
            <a:ext cx="8229600" cy="850391"/>
          </a:xfrm>
        </p:spPr>
        <p:txBody>
          <a:bodyPr/>
          <a:lstStyle/>
          <a:p>
            <a:pPr marL="114300" indent="0">
              <a:buNone/>
            </a:pPr>
            <a:r>
              <a:rPr sz="2000" dirty="0"/>
              <a:t>“The greatest liability in your district’s AI strategy… is not having one.”</a:t>
            </a:r>
          </a:p>
          <a:p>
            <a:pPr marL="114300" indent="0">
              <a:buNone/>
            </a:pPr>
            <a:r>
              <a:rPr sz="2000" dirty="0"/>
              <a:t>– John M. Drye, Esq., FERMA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DA944153-61AD-8077-AB86-B8BF29D67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>
            <a:extLst>
              <a:ext uri="{FF2B5EF4-FFF2-40B4-BE49-F238E27FC236}">
                <a16:creationId xmlns:a16="http://schemas.microsoft.com/office/drawing/2014/main" id="{85ABA233-4795-ACD7-FA73-38175B10AD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1DA39-1896-C8CB-A364-926146153689}"/>
              </a:ext>
            </a:extLst>
          </p:cNvPr>
          <p:cNvSpPr txBox="1"/>
          <p:nvPr/>
        </p:nvSpPr>
        <p:spPr>
          <a:xfrm>
            <a:off x="138685" y="1856232"/>
            <a:ext cx="4904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Theme 1: “AI Barry” – The Overeager Robot Intern</a:t>
            </a:r>
          </a:p>
          <a:p>
            <a:endParaRPr lang="en-US" b="1" dirty="0"/>
          </a:p>
          <a:p>
            <a:r>
              <a:rPr lang="en-US" b="1" dirty="0"/>
              <a:t>Style:</a:t>
            </a:r>
            <a:r>
              <a:rPr lang="en-US" dirty="0"/>
              <a:t> Cartoonish but expressive and consistent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Character Concept: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AI Barry</a:t>
            </a:r>
            <a:r>
              <a:rPr lang="en-US" dirty="0"/>
              <a:t> is a well-meaning but often clueless robot trying to help in a school district.  He carries a clipboard, and is always just a little behind on what humans </a:t>
            </a:r>
            <a:r>
              <a:rPr lang="en-US" i="1" dirty="0"/>
              <a:t>really</a:t>
            </a:r>
            <a:r>
              <a:rPr lang="en-US" dirty="0"/>
              <a:t> meant.</a:t>
            </a:r>
          </a:p>
          <a:p>
            <a:endParaRPr lang="en-US" dirty="0"/>
          </a:p>
          <a:p>
            <a:r>
              <a:rPr lang="en-US" dirty="0"/>
              <a:t>He attempts to "help" with grading, policies, and even legal advice — often making things worse in humorous ways.</a:t>
            </a:r>
          </a:p>
          <a:p>
            <a:endParaRPr lang="en-US" b="1" dirty="0"/>
          </a:p>
          <a:p>
            <a:r>
              <a:rPr lang="en-US" b="1" dirty="0"/>
              <a:t>Recurring gag:</a:t>
            </a:r>
            <a:r>
              <a:rPr lang="en-US" dirty="0"/>
              <a:t> Barry misinterpreting things like "bias audits" or “parental consent” literally.</a:t>
            </a:r>
          </a:p>
          <a:p>
            <a:endParaRPr lang="en-US" b="1" dirty="0"/>
          </a:p>
          <a:p>
            <a:r>
              <a:rPr lang="en-US" b="1" dirty="0"/>
              <a:t>Use for:</a:t>
            </a:r>
            <a:r>
              <a:rPr lang="en-US" dirty="0"/>
              <a:t> Slides 2 (disclaimer), 5 (AI in schools), 6 (legal risks), 13 (policy checklist), etc.</a:t>
            </a:r>
          </a:p>
          <a:p>
            <a:pPr algn="ctr"/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3E7E8-08EC-6F2E-8903-E9DE7C1A8C38}"/>
              </a:ext>
            </a:extLst>
          </p:cNvPr>
          <p:cNvSpPr txBox="1"/>
          <p:nvPr/>
        </p:nvSpPr>
        <p:spPr>
          <a:xfrm>
            <a:off x="138684" y="902125"/>
            <a:ext cx="4981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PROMPT:  Create a realistic AI character that can represent AI for my presentation and suggest slides to put him in.  Give him a FERMA theme and place him in Sarasota, Florida.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C6CB65-9F58-CAAB-F7B8-A7D5A2D2137A}"/>
              </a:ext>
            </a:extLst>
          </p:cNvPr>
          <p:cNvCxnSpPr/>
          <p:nvPr/>
        </p:nvCxnSpPr>
        <p:spPr>
          <a:xfrm>
            <a:off x="5221224" y="1051560"/>
            <a:ext cx="0" cy="48646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B1054BB-2AAC-997A-925D-D5198197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59" y="1487214"/>
            <a:ext cx="3673365" cy="36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7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C002D-CBE5-90F8-CEE7-0A1A723D8C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2A079-02C4-D36C-8917-E1F68F7C3B99}"/>
              </a:ext>
            </a:extLst>
          </p:cNvPr>
          <p:cNvSpPr txBox="1"/>
          <p:nvPr/>
        </p:nvSpPr>
        <p:spPr>
          <a:xfrm>
            <a:off x="59442" y="1556485"/>
            <a:ext cx="620997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AI Images Are Usually Not Copyrighted</a:t>
            </a:r>
          </a:p>
          <a:p>
            <a:r>
              <a:rPr lang="en-US" dirty="0"/>
              <a:t>	U.S. law requires human authorship for copyright.</a:t>
            </a:r>
          </a:p>
          <a:p>
            <a:pPr lvl="8" algn="ctr"/>
            <a:r>
              <a:rPr lang="en-US" dirty="0"/>
              <a:t>                 Basic AI outputs (e.g., DALL·E, Bing Image Creator)               </a:t>
            </a:r>
          </a:p>
          <a:p>
            <a:pPr lvl="8"/>
            <a:r>
              <a:rPr lang="en-US" dirty="0"/>
              <a:t>                           = typically public domain.</a:t>
            </a:r>
          </a:p>
          <a:p>
            <a:pPr lvl="5"/>
            <a:endParaRPr lang="en-US" dirty="0"/>
          </a:p>
          <a:p>
            <a:pPr lvl="5"/>
            <a:r>
              <a:rPr lang="en-US" dirty="0"/>
              <a:t>2. </a:t>
            </a:r>
            <a:r>
              <a:rPr lang="en-US" b="1" dirty="0">
                <a:solidFill>
                  <a:srgbClr val="C00000"/>
                </a:solidFill>
              </a:rPr>
              <a:t>OpenAI (DALL·E) Terms Let You Use Them Freely</a:t>
            </a:r>
          </a:p>
          <a:p>
            <a:pPr lvl="5"/>
            <a:r>
              <a:rPr lang="en-US" dirty="0"/>
              <a:t>	You own images you generate.</a:t>
            </a:r>
          </a:p>
          <a:p>
            <a:pPr lvl="5"/>
            <a:r>
              <a:rPr lang="en-US" dirty="0"/>
              <a:t>	Free to reuse, sell, merchandise, even on free plans.</a:t>
            </a:r>
          </a:p>
          <a:p>
            <a:pPr lvl="5"/>
            <a:endParaRPr lang="en-US" dirty="0"/>
          </a:p>
          <a:p>
            <a:pPr lvl="5"/>
            <a:r>
              <a:rPr lang="en-US" dirty="0"/>
              <a:t>3. </a:t>
            </a:r>
            <a:r>
              <a:rPr lang="en-US" b="1" dirty="0">
                <a:solidFill>
                  <a:srgbClr val="C00000"/>
                </a:solidFill>
              </a:rPr>
              <a:t>Add Human Creativity for Protection </a:t>
            </a:r>
          </a:p>
          <a:p>
            <a:pPr lvl="5"/>
            <a:r>
              <a:rPr lang="en-US" dirty="0"/>
              <a:t>	Significant edits or combining images into a new work may 	qualify for copyright.</a:t>
            </a:r>
          </a:p>
          <a:p>
            <a:pPr lvl="5"/>
            <a:endParaRPr lang="en-US" dirty="0"/>
          </a:p>
          <a:p>
            <a:pPr lvl="5"/>
            <a:r>
              <a:rPr lang="en-US" dirty="0"/>
              <a:t>4. </a:t>
            </a:r>
            <a:r>
              <a:rPr lang="en-US" b="1" dirty="0">
                <a:solidFill>
                  <a:srgbClr val="C00000"/>
                </a:solidFill>
              </a:rPr>
              <a:t>Watch Platform Licensing Terms</a:t>
            </a:r>
          </a:p>
          <a:p>
            <a:pPr lvl="5"/>
            <a:r>
              <a:rPr lang="en-US" dirty="0"/>
              <a:t>	Tools like Canva or Bing may restrict commercial use. </a:t>
            </a:r>
          </a:p>
          <a:p>
            <a:pPr lvl="5"/>
            <a:r>
              <a:rPr lang="en-US" dirty="0"/>
              <a:t>	Others (e.g., Stockimg.ai) offer full commercial licenses.</a:t>
            </a:r>
          </a:p>
          <a:p>
            <a:pPr lvl="5"/>
            <a:endParaRPr lang="en-US" dirty="0"/>
          </a:p>
          <a:p>
            <a:pPr lvl="5"/>
            <a:r>
              <a:rPr lang="en-US" dirty="0"/>
              <a:t>5. </a:t>
            </a:r>
            <a:r>
              <a:rPr lang="en-US" b="1" dirty="0">
                <a:solidFill>
                  <a:srgbClr val="C00000"/>
                </a:solidFill>
              </a:rPr>
              <a:t>Avoid Legal Pitfalls</a:t>
            </a:r>
          </a:p>
          <a:p>
            <a:pPr lvl="5"/>
            <a:r>
              <a:rPr lang="en-US" dirty="0"/>
              <a:t>	Don’t mimic logos, characters, or artist styles.</a:t>
            </a:r>
          </a:p>
          <a:p>
            <a:pPr lvl="5"/>
            <a:r>
              <a:rPr lang="en-US" dirty="0"/>
              <a:t>	You can still infringe on IP even if your image is "AI-generated".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9CA81-DCCB-ED10-7F04-B06CC8E4C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59" y="1027159"/>
            <a:ext cx="7474048" cy="476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F0CABB-F963-87B8-A761-DE9D8B2B9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69" y="2688019"/>
            <a:ext cx="2774731" cy="18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2F236-C007-8803-34DC-5624B0AA6F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742A9-FE26-E4F6-74FE-9267F7EF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508" y="886968"/>
            <a:ext cx="5586984" cy="3724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632B5-195C-1BDE-FF9A-46D3B6910B3F}"/>
              </a:ext>
            </a:extLst>
          </p:cNvPr>
          <p:cNvSpPr txBox="1"/>
          <p:nvPr/>
        </p:nvSpPr>
        <p:spPr>
          <a:xfrm>
            <a:off x="594360" y="4767300"/>
            <a:ext cx="8339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Salvador Dali + Wall-E = Open AI’s Dall-E “Text to image Creations”</a:t>
            </a:r>
          </a:p>
          <a:p>
            <a:endParaRPr lang="en-US" sz="1200" b="1" dirty="0"/>
          </a:p>
          <a:p>
            <a:r>
              <a:rPr lang="en-US" sz="1200" b="1" dirty="0"/>
              <a:t>“Dali”</a:t>
            </a:r>
            <a:r>
              <a:rPr lang="en-US" sz="1200" dirty="0"/>
              <a:t> — a nod to </a:t>
            </a:r>
            <a:r>
              <a:rPr lang="en-US" sz="1200" b="1" dirty="0"/>
              <a:t>Salvador Dalí</a:t>
            </a:r>
            <a:r>
              <a:rPr lang="en-US" sz="1200" dirty="0"/>
              <a:t>, the famous surrealist painter known for imaginative, dreamlike artwork.</a:t>
            </a:r>
          </a:p>
          <a:p>
            <a:r>
              <a:rPr lang="en-US" sz="1200" b="1" dirty="0"/>
              <a:t>“WALL·E”</a:t>
            </a:r>
            <a:r>
              <a:rPr lang="en-US" sz="1200" dirty="0"/>
              <a:t> — a child favorite robot from the Pixar movie, representing artificial intelligence and technology.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436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468F7-C044-885A-D198-5428F5D181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80829-3F87-82E8-5CC6-956F710A9CBC}"/>
              </a:ext>
            </a:extLst>
          </p:cNvPr>
          <p:cNvSpPr txBox="1"/>
          <p:nvPr/>
        </p:nvSpPr>
        <p:spPr>
          <a:xfrm>
            <a:off x="128016" y="905232"/>
            <a:ext cx="59618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ChatGPT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With over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400 million weekly users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it remains the go-to multitool for writing, coding, summarizing, planning, and more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Canva Magic Studio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AI-powered design suite used by over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220 million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people for presentations, graphics, and image creation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 Fathom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Popular AI meeting assistant, used across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180k companies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transcribe and summarize calls 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 Claude / Anthropic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Advanced conversation-oriented LLMs widely adopted by professionals and enterprises .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5. Google Gemini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Google’s competitor to GPT, integrated into search, chat and coding workflows and ranked among leading AI assistants .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6. Midjourney / GPT‑4o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Leading AI image generators used for creative and educational visuals 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7. </a:t>
            </a: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Synthesia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AI video-generation tool enabling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synthed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avatars speaking in multiple languages 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8. Prezi AI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Versatile slideshow and presentation generator with over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160 million users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9. Khanmigo (Khan Academy)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An AI tutor for K–12 learners, now available in thousands of classrooms </a:t>
            </a:r>
          </a:p>
          <a:p>
            <a:pPr marL="25400" marR="0" lvl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10. GitHub Copilot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– AI coding assistant, topping developer surveys with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42%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usage among engineers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E83A6-86C3-6581-2E62-947937D6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648" y="2112264"/>
            <a:ext cx="281635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70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7B0A2-16CC-ECE1-B4FA-2A3935B7A7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3E648-E73D-90BA-91BC-7CB005E7EA5D}"/>
              </a:ext>
            </a:extLst>
          </p:cNvPr>
          <p:cNvSpPr txBox="1"/>
          <p:nvPr/>
        </p:nvSpPr>
        <p:spPr>
          <a:xfrm>
            <a:off x="182880" y="936010"/>
            <a:ext cx="57150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/>
              <a:t>AI EdTech Tools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endParaRPr lang="en-US" b="1" dirty="0"/>
          </a:p>
          <a:p>
            <a:pPr>
              <a:buFont typeface="+mj-lt"/>
              <a:buAutoNum type="arabicPeriod"/>
            </a:pPr>
            <a:r>
              <a:rPr lang="en-US" sz="1300" b="1" dirty="0"/>
              <a:t> ChatGPT</a:t>
            </a:r>
            <a:r>
              <a:rPr lang="en-US" sz="1300" dirty="0"/>
              <a:t> – The leading AI tutor and writing assistant used by both students and teachers. It supports essay drafting, Q&amp;A, and lesson planning.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Khanmigo (Khan Academy)</a:t>
            </a:r>
            <a:r>
              <a:rPr lang="en-US" sz="1300" dirty="0"/>
              <a:t> – AI tutor tailored to K–12, widely used in math, science, and writing support.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Scite</a:t>
            </a:r>
            <a:r>
              <a:rPr lang="en-US" sz="1300" dirty="0"/>
              <a:t> – Academic research assistant that checks citations and verifies sources, rising in popularity among high school students.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Perplexity</a:t>
            </a:r>
            <a:r>
              <a:rPr lang="en-US" sz="1300" dirty="0"/>
              <a:t> – AI-powered Q&amp;A/research tool gaining traction for homework help and comprehension.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Trinka</a:t>
            </a:r>
            <a:r>
              <a:rPr lang="en-US" sz="1300" dirty="0"/>
              <a:t> – Advanced grammar and writing enhancement tool popular in academic settings.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Scholarcy</a:t>
            </a:r>
            <a:r>
              <a:rPr lang="en-US" sz="1300" dirty="0"/>
              <a:t> – Summarizes academic articles and textbook chapters, aiding research and study planning.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Elicit</a:t>
            </a:r>
            <a:r>
              <a:rPr lang="en-US" sz="1300" dirty="0"/>
              <a:t> – Research assistant that automates literature reviews and data extraction.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Notion AI</a:t>
            </a:r>
            <a:r>
              <a:rPr lang="en-US" sz="1300" dirty="0"/>
              <a:t> – Built into Notion for note-taking, project planning, and writing support in classrooms.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Otter.ai</a:t>
            </a:r>
            <a:r>
              <a:rPr lang="en-US" sz="1300" dirty="0"/>
              <a:t> – AI transcription and summary tool used to document lectures and meetings. </a:t>
            </a:r>
          </a:p>
          <a:p>
            <a:pPr>
              <a:buFont typeface="+mj-lt"/>
              <a:buAutoNum type="arabicPeriod"/>
            </a:pPr>
            <a:r>
              <a:rPr lang="en-US" sz="1300" b="1" dirty="0"/>
              <a:t> Gradescope</a:t>
            </a:r>
            <a:r>
              <a:rPr lang="en-US" sz="1300" dirty="0"/>
              <a:t> – AI-augmented grading system used by educators for efficient, consistent scoring.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9FDB9-476D-2078-43DB-92512E2E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60" y="1092708"/>
            <a:ext cx="2880360" cy="2880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2D7C3-D821-C5E2-4751-149F3AC70ED1}"/>
              </a:ext>
            </a:extLst>
          </p:cNvPr>
          <p:cNvSpPr txBox="1"/>
          <p:nvPr/>
        </p:nvSpPr>
        <p:spPr>
          <a:xfrm>
            <a:off x="6390132" y="4262761"/>
            <a:ext cx="24597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Runner Up Tools (Strong Adoption)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Wayground (formerly Quizizz)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Qanda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ClassDojo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Quizlet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Synap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Virti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Fishtree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81DEF-1DFA-E5A7-4576-E7ECAD3F3E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00F18-559E-72EC-0EBD-7C040F85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816"/>
            <a:ext cx="9144000" cy="54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8140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8913</TotalTime>
  <Words>2822</Words>
  <Application>Microsoft Office PowerPoint</Application>
  <PresentationFormat>On-screen Show (4:3)</PresentationFormat>
  <Paragraphs>358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Georgia</vt:lpstr>
      <vt:lpstr>Calibri</vt:lpstr>
      <vt:lpstr>Arial</vt:lpstr>
      <vt:lpstr>Diseño predeterminado</vt:lpstr>
      <vt:lpstr>PowerPoint Presentation</vt:lpstr>
      <vt:lpstr>John M. Drye, Esq.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M. Drye</dc:creator>
  <cp:lastModifiedBy>john drye</cp:lastModifiedBy>
  <cp:revision>157</cp:revision>
  <dcterms:created xsi:type="dcterms:W3CDTF">2010-05-23T14:28:12Z</dcterms:created>
  <dcterms:modified xsi:type="dcterms:W3CDTF">2025-07-18T13:27:06Z</dcterms:modified>
</cp:coreProperties>
</file>