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6" r:id="rId1"/>
    <p:sldMasterId id="2147483749" r:id="rId2"/>
    <p:sldMasterId id="2147483748" r:id="rId3"/>
  </p:sldMasterIdLst>
  <p:notesMasterIdLst>
    <p:notesMasterId r:id="rId13"/>
  </p:notesMasterIdLst>
  <p:handoutMasterIdLst>
    <p:handoutMasterId r:id="rId14"/>
  </p:handoutMasterIdLst>
  <p:sldIdLst>
    <p:sldId id="324" r:id="rId4"/>
    <p:sldId id="293" r:id="rId5"/>
    <p:sldId id="326" r:id="rId6"/>
    <p:sldId id="350" r:id="rId7"/>
    <p:sldId id="345" r:id="rId8"/>
    <p:sldId id="362" r:id="rId9"/>
    <p:sldId id="347" r:id="rId10"/>
    <p:sldId id="349" r:id="rId11"/>
    <p:sldId id="320" r:id="rId12"/>
  </p:sldIdLst>
  <p:sldSz cx="18288000" cy="10287000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Work Sans" pitchFamily="2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985C304B-CD31-4CA5-84C8-9079F261DE5A}">
          <p14:sldIdLst>
            <p14:sldId id="324"/>
            <p14:sldId id="293"/>
            <p14:sldId id="326"/>
            <p14:sldId id="350"/>
            <p14:sldId id="345"/>
            <p14:sldId id="362"/>
            <p14:sldId id="347"/>
            <p14:sldId id="34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EFF2F4"/>
    <a:srgbClr val="656565"/>
    <a:srgbClr val="B9E6FE"/>
    <a:srgbClr val="171E4F"/>
    <a:srgbClr val="F5F5F5"/>
    <a:srgbClr val="36BEFA"/>
    <a:srgbClr val="F7F7F7"/>
    <a:srgbClr val="F4A42D"/>
    <a:srgbClr val="274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8"/>
    <p:restoredTop sz="66518" autoAdjust="0"/>
  </p:normalViewPr>
  <p:slideViewPr>
    <p:cSldViewPr snapToGrid="0">
      <p:cViewPr varScale="1">
        <p:scale>
          <a:sx n="53" d="100"/>
          <a:sy n="53" d="100"/>
        </p:scale>
        <p:origin x="13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652"/>
    </p:cViewPr>
  </p:sorterViewPr>
  <p:notesViewPr>
    <p:cSldViewPr snapToGrid="0">
      <p:cViewPr varScale="1">
        <p:scale>
          <a:sx n="111" d="100"/>
          <a:sy n="111" d="100"/>
        </p:scale>
        <p:origin x="4104" y="216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CD84B-32CB-4D70-BDCA-01C3B5CD8903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3BF9-D35A-4D52-B0CE-40E5D24F8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7889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D2397-0A6D-ED45-9C42-1E57ECDF08CA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CBB32-7FD1-8748-9A4C-F89B63FE2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4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CBB32-7FD1-8748-9A4C-F89B63FE2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save employers/insurers an estimated $43M over the next 5 years</a:t>
            </a:r>
          </a:p>
          <a:p>
            <a:r>
              <a:rPr lang="en-US" dirty="0"/>
              <a:t>Physician Dispensing is very expensive (ex Vicodin is 1.41 vs 0.52)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Advocates for physician dispensing have long said it saves injured workers time and avoids multiple trips to pharmacies, speeding recovery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a business and should be able to make a profit. I just don’t want to be the one paying for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CBB32-7FD1-8748-9A4C-F89B63FE2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IW:</a:t>
            </a:r>
          </a:p>
          <a:p>
            <a:r>
              <a:rPr lang="en-US" dirty="0"/>
              <a:t>Safer – protocols to prevent counterindications and shopping</a:t>
            </a:r>
          </a:p>
          <a:p>
            <a:r>
              <a:rPr lang="en-US" dirty="0"/>
              <a:t>More Convenient – Get them filled anywhere they want, including where they fill their personal RX</a:t>
            </a:r>
          </a:p>
          <a:p>
            <a:r>
              <a:rPr lang="en-US" dirty="0"/>
              <a:t>Right thing to do – Safeguards the interests of the employer which helps everyone</a:t>
            </a:r>
          </a:p>
          <a:p>
            <a:endParaRPr lang="en-US" dirty="0"/>
          </a:p>
          <a:p>
            <a:r>
              <a:rPr lang="en-US" dirty="0"/>
              <a:t>Employer:</a:t>
            </a:r>
          </a:p>
          <a:p>
            <a:r>
              <a:rPr lang="en-US" dirty="0"/>
              <a:t>More cost effective – better control of expenses, pays per network rates</a:t>
            </a:r>
          </a:p>
          <a:p>
            <a:r>
              <a:rPr lang="en-US" dirty="0"/>
              <a:t>Less abuse – minimizes possibility of abuse</a:t>
            </a:r>
          </a:p>
          <a:p>
            <a:endParaRPr lang="en-US" dirty="0"/>
          </a:p>
          <a:p>
            <a:r>
              <a:rPr lang="en-US" dirty="0"/>
              <a:t>Pharmacies:</a:t>
            </a:r>
          </a:p>
          <a:p>
            <a:r>
              <a:rPr lang="en-US" dirty="0"/>
              <a:t>Pharmacies are the correct place to fill prescriptions due to protocols in place to avoid counterindications and abuse</a:t>
            </a:r>
          </a:p>
          <a:p>
            <a:r>
              <a:rPr lang="en-US" dirty="0"/>
              <a:t>Pharmacies subscribe to networks that result in partnership with the employer/carrier</a:t>
            </a:r>
          </a:p>
          <a:p>
            <a:endParaRPr lang="en-US" dirty="0"/>
          </a:p>
          <a:p>
            <a:r>
              <a:rPr lang="en-US" dirty="0"/>
              <a:t>Physician: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longer incentivized to dispense out of the office</a:t>
            </a:r>
          </a:p>
          <a:p>
            <a:r>
              <a:rPr lang="en-US" dirty="0"/>
              <a:t>No conflict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CBB32-7FD1-8748-9A4C-F89B63FE2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Current: Deny, deny, deny. Update auth forms stating separate auth needed for RX</a:t>
            </a:r>
          </a:p>
          <a:p>
            <a:endParaRPr lang="en-US" dirty="0"/>
          </a:p>
          <a:p>
            <a:r>
              <a:rPr lang="en-US" dirty="0"/>
              <a:t>Future State: $43m in income was gone. This will be replaced with the next creative billing strategy. Be on the look out for that. </a:t>
            </a:r>
          </a:p>
          <a:p>
            <a:endParaRPr lang="en-US" dirty="0"/>
          </a:p>
          <a:p>
            <a:r>
              <a:rPr lang="en-US" dirty="0"/>
              <a:t>Pre-ruling: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you go back on any monies paid?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Should you go back on those?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 did, who would those recouped monies go to?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CBB32-7FD1-8748-9A4C-F89B63FE2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10 closed the date to appeal</a:t>
            </a:r>
          </a:p>
          <a:p>
            <a:endParaRPr lang="en-US" dirty="0"/>
          </a:p>
          <a:p>
            <a:r>
              <a:rPr lang="en-US" dirty="0"/>
              <a:t>*Whack a mole – New strategies to maximize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CBB32-7FD1-8748-9A4C-F89B63FE2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was a pleasure. Please feel free to connect. Thank you FERMA for providing such a wonderful platform to share this great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CBB32-7FD1-8748-9A4C-F89B63FE2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1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432080-B248-469D-3188-72B5BD100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600" y="2955600"/>
            <a:ext cx="9510713" cy="43783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BE9BC10E-DF81-E7BF-8B42-C10CC54F22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72800" y="733424"/>
            <a:ext cx="6583363" cy="8818563"/>
          </a:xfrm>
          <a:prstGeom prst="roundRect">
            <a:avLst>
              <a:gd name="adj" fmla="val 3522"/>
            </a:avLst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6745C-3DEB-5E9A-3173-8FF994E800CA}"/>
              </a:ext>
            </a:extLst>
          </p:cNvPr>
          <p:cNvSpPr txBox="1"/>
          <p:nvPr userDrawn="1"/>
        </p:nvSpPr>
        <p:spPr>
          <a:xfrm>
            <a:off x="669600" y="9365781"/>
            <a:ext cx="317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 2026 CORVEL.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74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stats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AB3F09-61A3-A654-3593-CE000103FEE2}"/>
              </a:ext>
            </a:extLst>
          </p:cNvPr>
          <p:cNvSpPr/>
          <p:nvPr userDrawn="1"/>
        </p:nvSpPr>
        <p:spPr>
          <a:xfrm>
            <a:off x="10229966" y="0"/>
            <a:ext cx="8058034" cy="1028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8047039" cy="1973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6E501B69-6E54-3B64-48DF-46E452107F3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6403" y="8608812"/>
            <a:ext cx="7291633" cy="4139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9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38D928-232F-D317-4A34-D33AB9162D1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967302" y="2226486"/>
            <a:ext cx="6583362" cy="1470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7B7E423-55B6-2FBF-9F08-FA4479F0D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967302" y="4431523"/>
            <a:ext cx="6583362" cy="36750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74938-1E5B-FF54-D336-5F6B701F4201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© CORVEL 2026.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264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tats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AB3F09-61A3-A654-3593-CE000103FEE2}"/>
              </a:ext>
            </a:extLst>
          </p:cNvPr>
          <p:cNvSpPr/>
          <p:nvPr userDrawn="1"/>
        </p:nvSpPr>
        <p:spPr>
          <a:xfrm>
            <a:off x="10229966" y="0"/>
            <a:ext cx="8058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8047039" cy="713919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8D22F44-7584-6366-5179-597CCB8281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0800" y="2938463"/>
            <a:ext cx="8010885" cy="24656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0574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7432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A93B9-2EB8-1790-7F3B-BD3D155F790D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© 2026 CORVEL. All Rights Reserved.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94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 (5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AB3F09-61A3-A654-3593-CE000103FEE2}"/>
              </a:ext>
            </a:extLst>
          </p:cNvPr>
          <p:cNvSpPr/>
          <p:nvPr userDrawn="1"/>
        </p:nvSpPr>
        <p:spPr>
          <a:xfrm>
            <a:off x="9510714" y="6837"/>
            <a:ext cx="8777286" cy="1028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29A4A96-7FD3-405F-0145-EDA63FDFEC4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703050" y="3951035"/>
            <a:ext cx="5853113" cy="6203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ysClr val="windowText" lastClr="000000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8047039" cy="115741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8D22F44-7584-6366-5179-597CCB8281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0800" y="2874668"/>
            <a:ext cx="8010885" cy="361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0574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7432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6054209-C337-FBF4-98BD-FDF906B33A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703049" y="745331"/>
            <a:ext cx="5853113" cy="2928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0574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7432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0B127C-F84F-959F-2847-18027987BB60}"/>
              </a:ext>
            </a:extLst>
          </p:cNvPr>
          <p:cNvSpPr/>
          <p:nvPr userDrawn="1"/>
        </p:nvSpPr>
        <p:spPr>
          <a:xfrm>
            <a:off x="10240963" y="745330"/>
            <a:ext cx="1094825" cy="1094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95B8D4-48A3-4D9B-B9B3-8CACFC8DFA1F}"/>
              </a:ext>
            </a:extLst>
          </p:cNvPr>
          <p:cNvSpPr txBox="1">
            <a:spLocks/>
          </p:cNvSpPr>
          <p:nvPr userDrawn="1"/>
        </p:nvSpPr>
        <p:spPr>
          <a:xfrm>
            <a:off x="10520891" y="992338"/>
            <a:ext cx="534969" cy="562709"/>
          </a:xfrm>
          <a:prstGeom prst="rect">
            <a:avLst/>
          </a:prstGeom>
        </p:spPr>
        <p:txBody>
          <a:bodyPr lIns="0" tIns="0" rIns="0" bIns="0" anchor="t"/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r>
              <a:rPr lang="en-NI" sz="9600" b="0" i="0" kern="1200" dirty="0">
                <a:solidFill>
                  <a:schemeClr val="tx2"/>
                </a:solidFill>
                <a:effectLst/>
                <a:latin typeface="Work Sans" pitchFamily="2" charset="77"/>
                <a:ea typeface="+mj-ea"/>
                <a:cs typeface="+mj-cs"/>
              </a:rPr>
              <a:t>“</a:t>
            </a:r>
            <a:endParaRPr lang="en-GB" sz="11500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934E4-AD13-0502-876D-A5C94263B9D9}"/>
              </a:ext>
            </a:extLst>
          </p:cNvPr>
          <p:cNvSpPr txBox="1"/>
          <p:nvPr userDrawn="1"/>
        </p:nvSpPr>
        <p:spPr>
          <a:xfrm>
            <a:off x="2053749" y="9365781"/>
            <a:ext cx="317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 2026 CORVEL.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D6796B8-5FA8-31BE-7A29-24A62126795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1703050" y="5168004"/>
            <a:ext cx="6583362" cy="5125346"/>
          </a:xfrm>
          <a:custGeom>
            <a:avLst/>
            <a:gdLst>
              <a:gd name="connsiteX0" fmla="*/ 3719499 w 6583362"/>
              <a:gd name="connsiteY0" fmla="*/ 0 h 5125346"/>
              <a:gd name="connsiteX1" fmla="*/ 6349582 w 6583362"/>
              <a:gd name="connsiteY1" fmla="*/ 1055266 h 5125346"/>
              <a:gd name="connsiteX2" fmla="*/ 6583362 w 6583362"/>
              <a:gd name="connsiteY2" fmla="*/ 1304427 h 5125346"/>
              <a:gd name="connsiteX3" fmla="*/ 6583362 w 6583362"/>
              <a:gd name="connsiteY3" fmla="*/ 5125346 h 5125346"/>
              <a:gd name="connsiteX4" fmla="*/ 351990 w 6583362"/>
              <a:gd name="connsiteY4" fmla="*/ 5125346 h 5125346"/>
              <a:gd name="connsiteX5" fmla="*/ 292297 w 6583362"/>
              <a:gd name="connsiteY5" fmla="*/ 5005315 h 5125346"/>
              <a:gd name="connsiteX6" fmla="*/ 0 w 6583362"/>
              <a:gd name="connsiteY6" fmla="*/ 3602903 h 5125346"/>
              <a:gd name="connsiteX7" fmla="*/ 3719499 w 6583362"/>
              <a:gd name="connsiteY7" fmla="*/ 0 h 512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3362" h="5125346">
                <a:moveTo>
                  <a:pt x="3719499" y="0"/>
                </a:moveTo>
                <a:cubicBezTo>
                  <a:pt x="4746611" y="0"/>
                  <a:pt x="5676486" y="403269"/>
                  <a:pt x="6349582" y="1055266"/>
                </a:cubicBezTo>
                <a:lnTo>
                  <a:pt x="6583362" y="1304427"/>
                </a:lnTo>
                <a:lnTo>
                  <a:pt x="6583362" y="5125346"/>
                </a:lnTo>
                <a:lnTo>
                  <a:pt x="351990" y="5125346"/>
                </a:lnTo>
                <a:lnTo>
                  <a:pt x="292297" y="5005315"/>
                </a:lnTo>
                <a:cubicBezTo>
                  <a:pt x="104080" y="4574270"/>
                  <a:pt x="0" y="4100360"/>
                  <a:pt x="0" y="3602903"/>
                </a:cubicBezTo>
                <a:cubicBezTo>
                  <a:pt x="0" y="1613075"/>
                  <a:pt x="1665276" y="0"/>
                  <a:pt x="37194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99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 (6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89615FA-E465-185E-99C7-0BCB47FBD8B9}"/>
              </a:ext>
            </a:extLst>
          </p:cNvPr>
          <p:cNvSpPr/>
          <p:nvPr userDrawn="1"/>
        </p:nvSpPr>
        <p:spPr>
          <a:xfrm>
            <a:off x="715645" y="2459609"/>
            <a:ext cx="8061213" cy="2961625"/>
          </a:xfrm>
          <a:prstGeom prst="roundRect">
            <a:avLst>
              <a:gd name="adj" fmla="val 29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7F380A-647B-D3DD-9715-2D2169B1BD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49610" y="2938462"/>
            <a:ext cx="7081200" cy="2205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71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331638-5EFE-5442-6472-3440884307CC}"/>
              </a:ext>
            </a:extLst>
          </p:cNvPr>
          <p:cNvSpPr/>
          <p:nvPr userDrawn="1"/>
        </p:nvSpPr>
        <p:spPr>
          <a:xfrm>
            <a:off x="730250" y="6621462"/>
            <a:ext cx="2195513" cy="21955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63C241-E670-2259-851C-796E10B714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2084" y="7327163"/>
            <a:ext cx="1851844" cy="77796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Work Sans" pitchFamily="2" charset="77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F7D5D5-C991-0864-BED3-340877940CEB}"/>
              </a:ext>
            </a:extLst>
          </p:cNvPr>
          <p:cNvSpPr/>
          <p:nvPr userDrawn="1"/>
        </p:nvSpPr>
        <p:spPr>
          <a:xfrm>
            <a:off x="4387850" y="6621462"/>
            <a:ext cx="2195513" cy="21955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B8C55DBE-D8B0-804D-E651-F9C8A615DC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59684" y="7327163"/>
            <a:ext cx="1851844" cy="77796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Work Sans" pitchFamily="2" charset="77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5FFD9E5-870D-11F9-86DD-1923C5206831}"/>
              </a:ext>
            </a:extLst>
          </p:cNvPr>
          <p:cNvSpPr/>
          <p:nvPr userDrawn="1"/>
        </p:nvSpPr>
        <p:spPr>
          <a:xfrm>
            <a:off x="7873615" y="6621462"/>
            <a:ext cx="2195513" cy="21955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B4DA8090-1662-5165-627F-5771BA109E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45449" y="7327163"/>
            <a:ext cx="1851844" cy="77796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Work Sans" pitchFamily="2" charset="77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344394-BDEA-D78F-AB66-B341F42E7D78}"/>
              </a:ext>
            </a:extLst>
          </p:cNvPr>
          <p:cNvSpPr/>
          <p:nvPr userDrawn="1"/>
        </p:nvSpPr>
        <p:spPr>
          <a:xfrm>
            <a:off x="11703050" y="6621462"/>
            <a:ext cx="2195513" cy="21955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B830852B-D109-868F-8814-88160AA57B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874884" y="7327163"/>
            <a:ext cx="1851844" cy="77796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Work Sans" pitchFamily="2" charset="77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A26A1D-9D87-8561-7295-4D45DB88D7FA}"/>
              </a:ext>
            </a:extLst>
          </p:cNvPr>
          <p:cNvSpPr/>
          <p:nvPr userDrawn="1"/>
        </p:nvSpPr>
        <p:spPr>
          <a:xfrm>
            <a:off x="15360650" y="6621462"/>
            <a:ext cx="2195513" cy="21955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3B4A56C0-FCD9-D80B-63A7-AFF00BD8A8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532484" y="7327163"/>
            <a:ext cx="1851844" cy="77796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Work Sans" pitchFamily="2" charset="77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8DE0D99-8FA4-4A8F-BFF8-A0F80216FD10}"/>
              </a:ext>
            </a:extLst>
          </p:cNvPr>
          <p:cNvSpPr/>
          <p:nvPr userDrawn="1"/>
        </p:nvSpPr>
        <p:spPr>
          <a:xfrm>
            <a:off x="9501837" y="2459609"/>
            <a:ext cx="8061213" cy="2961625"/>
          </a:xfrm>
          <a:prstGeom prst="roundRect">
            <a:avLst>
              <a:gd name="adj" fmla="val 29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86295A9-4DC9-A52D-BC21-44030DDED5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935802" y="2938462"/>
            <a:ext cx="7081200" cy="2205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25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cons (7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354158-D460-935E-B615-CE023F73DE30}"/>
              </a:ext>
            </a:extLst>
          </p:cNvPr>
          <p:cNvSpPr/>
          <p:nvPr userDrawn="1"/>
        </p:nvSpPr>
        <p:spPr>
          <a:xfrm>
            <a:off x="731044" y="2938464"/>
            <a:ext cx="16825913" cy="5874232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63784046-F251-122B-A424-9AEB4775FA9F}"/>
              </a:ext>
            </a:extLst>
          </p:cNvPr>
          <p:cNvSpPr/>
          <p:nvPr userDrawn="1"/>
        </p:nvSpPr>
        <p:spPr>
          <a:xfrm>
            <a:off x="1462088" y="3673475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71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8868003-B867-E2E8-398F-8DEBE0B9ED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071558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93FD234-4316-B3D0-E591-1E083F5BE7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3942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3245644-4553-61E8-F4BB-517DEA36908C}"/>
              </a:ext>
            </a:extLst>
          </p:cNvPr>
          <p:cNvSpPr/>
          <p:nvPr userDrawn="1"/>
        </p:nvSpPr>
        <p:spPr>
          <a:xfrm>
            <a:off x="3702315" y="3673475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EB33CD4-499F-3647-4D9B-6093C4078C0D}"/>
              </a:ext>
            </a:extLst>
          </p:cNvPr>
          <p:cNvSpPr/>
          <p:nvPr userDrawn="1"/>
        </p:nvSpPr>
        <p:spPr>
          <a:xfrm>
            <a:off x="5942542" y="3673475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C2D6BAE-7867-E5CE-2E77-653DA846348F}"/>
              </a:ext>
            </a:extLst>
          </p:cNvPr>
          <p:cNvSpPr/>
          <p:nvPr userDrawn="1"/>
        </p:nvSpPr>
        <p:spPr>
          <a:xfrm>
            <a:off x="8182769" y="3679887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A5ABD77-11DA-C69F-4336-BE2ABF68E63B}"/>
              </a:ext>
            </a:extLst>
          </p:cNvPr>
          <p:cNvSpPr/>
          <p:nvPr userDrawn="1"/>
        </p:nvSpPr>
        <p:spPr>
          <a:xfrm>
            <a:off x="10422996" y="3679887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98B52E1-7389-2AA9-6CD7-31C1FE98CA90}"/>
              </a:ext>
            </a:extLst>
          </p:cNvPr>
          <p:cNvSpPr/>
          <p:nvPr userDrawn="1"/>
        </p:nvSpPr>
        <p:spPr>
          <a:xfrm>
            <a:off x="12663223" y="3679887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DAB33FC-21FA-A81B-0345-C108723FA2B7}"/>
              </a:ext>
            </a:extLst>
          </p:cNvPr>
          <p:cNvSpPr/>
          <p:nvPr userDrawn="1"/>
        </p:nvSpPr>
        <p:spPr>
          <a:xfrm>
            <a:off x="14903448" y="3679887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66B2A16-6B22-B412-A198-E843C908DA1B}"/>
              </a:ext>
            </a:extLst>
          </p:cNvPr>
          <p:cNvSpPr/>
          <p:nvPr userDrawn="1"/>
        </p:nvSpPr>
        <p:spPr>
          <a:xfrm>
            <a:off x="1462088" y="6032362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5B6124F-6989-1FE2-9C6F-AB880CBA53AB}"/>
              </a:ext>
            </a:extLst>
          </p:cNvPr>
          <p:cNvSpPr/>
          <p:nvPr userDrawn="1"/>
        </p:nvSpPr>
        <p:spPr>
          <a:xfrm>
            <a:off x="3702315" y="6032362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D30FFC0-DD9F-8513-2D7B-73DA0BCD75D6}"/>
              </a:ext>
            </a:extLst>
          </p:cNvPr>
          <p:cNvSpPr/>
          <p:nvPr userDrawn="1"/>
        </p:nvSpPr>
        <p:spPr>
          <a:xfrm>
            <a:off x="5942542" y="6032362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362CC58F-42AD-7FBA-D2D5-117E54E9D2B0}"/>
              </a:ext>
            </a:extLst>
          </p:cNvPr>
          <p:cNvSpPr/>
          <p:nvPr userDrawn="1"/>
        </p:nvSpPr>
        <p:spPr>
          <a:xfrm>
            <a:off x="8182769" y="6038774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78698434-B895-8078-1375-18078748C37C}"/>
              </a:ext>
            </a:extLst>
          </p:cNvPr>
          <p:cNvSpPr/>
          <p:nvPr userDrawn="1"/>
        </p:nvSpPr>
        <p:spPr>
          <a:xfrm>
            <a:off x="10422996" y="6038774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6F31BF8-8A88-0AE2-2CFA-68DFD4BC41C5}"/>
              </a:ext>
            </a:extLst>
          </p:cNvPr>
          <p:cNvSpPr/>
          <p:nvPr userDrawn="1"/>
        </p:nvSpPr>
        <p:spPr>
          <a:xfrm>
            <a:off x="12663223" y="6038774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165783C2-4C51-C613-26AE-D2DF9655E30B}"/>
              </a:ext>
            </a:extLst>
          </p:cNvPr>
          <p:cNvSpPr/>
          <p:nvPr userDrawn="1"/>
        </p:nvSpPr>
        <p:spPr>
          <a:xfrm>
            <a:off x="14903448" y="6038774"/>
            <a:ext cx="1943721" cy="2038212"/>
          </a:xfrm>
          <a:prstGeom prst="roundRect">
            <a:avLst>
              <a:gd name="adj" fmla="val 70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Picture Placeholder 23">
            <a:extLst>
              <a:ext uri="{FF2B5EF4-FFF2-40B4-BE49-F238E27FC236}">
                <a16:creationId xmlns:a16="http://schemas.microsoft.com/office/drawing/2014/main" id="{F87E31DD-E310-8FE7-C01A-6FD8C60DA57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071558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7B417ED1-B86D-67A1-D177-DC528EED75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73942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3" name="Picture Placeholder 23">
            <a:extLst>
              <a:ext uri="{FF2B5EF4-FFF2-40B4-BE49-F238E27FC236}">
                <a16:creationId xmlns:a16="http://schemas.microsoft.com/office/drawing/2014/main" id="{BCB2AEB8-C0F8-800F-B68E-CAF04214721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1785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84D38396-5751-A046-E1EC-F33BFBF93F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14169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5" name="Picture Placeholder 23">
            <a:extLst>
              <a:ext uri="{FF2B5EF4-FFF2-40B4-BE49-F238E27FC236}">
                <a16:creationId xmlns:a16="http://schemas.microsoft.com/office/drawing/2014/main" id="{91F07652-73B2-9C0A-F49A-BE8D8050C3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11785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182A07A5-7891-275E-ECA3-D90D4AFDA8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14169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7" name="Picture Placeholder 23">
            <a:extLst>
              <a:ext uri="{FF2B5EF4-FFF2-40B4-BE49-F238E27FC236}">
                <a16:creationId xmlns:a16="http://schemas.microsoft.com/office/drawing/2014/main" id="{38EF0AD6-6F3C-465C-510A-97365E0DA3D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552012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2B0FC42A-A088-CAC2-BA6B-8EAFEEA3AC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54396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3" name="Picture Placeholder 23">
            <a:extLst>
              <a:ext uri="{FF2B5EF4-FFF2-40B4-BE49-F238E27FC236}">
                <a16:creationId xmlns:a16="http://schemas.microsoft.com/office/drawing/2014/main" id="{765647C2-D244-F6C5-AC91-90903499BFA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552012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2777EE45-30B6-9BFB-890D-3B28123C6B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4396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5" name="Picture Placeholder 23">
            <a:extLst>
              <a:ext uri="{FF2B5EF4-FFF2-40B4-BE49-F238E27FC236}">
                <a16:creationId xmlns:a16="http://schemas.microsoft.com/office/drawing/2014/main" id="{061E3153-BA79-6270-F61E-1556A1DD613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792239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C3F92368-AFBF-FBF7-7E1B-C3D3787A28D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94623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7" name="Picture Placeholder 23">
            <a:extLst>
              <a:ext uri="{FF2B5EF4-FFF2-40B4-BE49-F238E27FC236}">
                <a16:creationId xmlns:a16="http://schemas.microsoft.com/office/drawing/2014/main" id="{7FEBDD12-220F-FD99-F796-F8117A1BFEC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92239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4D4133E4-76D7-001E-274A-397D90B5769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394623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9" name="Picture Placeholder 23">
            <a:extLst>
              <a:ext uri="{FF2B5EF4-FFF2-40B4-BE49-F238E27FC236}">
                <a16:creationId xmlns:a16="http://schemas.microsoft.com/office/drawing/2014/main" id="{C35C82E9-2C78-B6AC-F14B-C3AA5DBEB09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1032466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908466A2-2B5E-32D2-28F5-18A532804C7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634850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1" name="Picture Placeholder 23">
            <a:extLst>
              <a:ext uri="{FF2B5EF4-FFF2-40B4-BE49-F238E27FC236}">
                <a16:creationId xmlns:a16="http://schemas.microsoft.com/office/drawing/2014/main" id="{DDD3ACA8-1610-1AC9-D6A1-999CB9A4588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1032466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F13BB3FA-34BF-4DEF-2045-7A20106B50A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634850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3" name="Picture Placeholder 23">
            <a:extLst>
              <a:ext uri="{FF2B5EF4-FFF2-40B4-BE49-F238E27FC236}">
                <a16:creationId xmlns:a16="http://schemas.microsoft.com/office/drawing/2014/main" id="{7C0E9D50-4D47-0B43-38FB-B4A80B57153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3272693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30116456-2A1C-5B39-1AE8-9CF998899AB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875077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5" name="Picture Placeholder 23">
            <a:extLst>
              <a:ext uri="{FF2B5EF4-FFF2-40B4-BE49-F238E27FC236}">
                <a16:creationId xmlns:a16="http://schemas.microsoft.com/office/drawing/2014/main" id="{9307266B-40DD-C30B-96D3-DF7D0EE431B5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3272693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2B89DA15-88BC-63D5-9503-2EDEEAB810F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2875077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7" name="Picture Placeholder 23">
            <a:extLst>
              <a:ext uri="{FF2B5EF4-FFF2-40B4-BE49-F238E27FC236}">
                <a16:creationId xmlns:a16="http://schemas.microsoft.com/office/drawing/2014/main" id="{9B374787-1877-E888-2E98-75CF4CC6629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5512918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8" name="Text Placeholder 4">
            <a:extLst>
              <a:ext uri="{FF2B5EF4-FFF2-40B4-BE49-F238E27FC236}">
                <a16:creationId xmlns:a16="http://schemas.microsoft.com/office/drawing/2014/main" id="{8D0C374A-4C36-2A7A-8458-6A571DE752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115302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9" name="Picture Placeholder 23">
            <a:extLst>
              <a:ext uri="{FF2B5EF4-FFF2-40B4-BE49-F238E27FC236}">
                <a16:creationId xmlns:a16="http://schemas.microsoft.com/office/drawing/2014/main" id="{3F27339E-DFFC-61DD-3516-E447671BF89E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5512918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0" name="Text Placeholder 4">
            <a:extLst>
              <a:ext uri="{FF2B5EF4-FFF2-40B4-BE49-F238E27FC236}">
                <a16:creationId xmlns:a16="http://schemas.microsoft.com/office/drawing/2014/main" id="{65660EBE-1901-D553-95F5-0F2C1CBC6C0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5115302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756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ackground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83A2AD-911A-A7BF-E64E-89786845A5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8288000" cy="2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71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63E7AFA-C052-C752-D2D4-3D4751E16B60}"/>
              </a:ext>
            </a:extLst>
          </p:cNvPr>
          <p:cNvSpPr txBox="1">
            <a:spLocks/>
          </p:cNvSpPr>
          <p:nvPr userDrawn="1"/>
        </p:nvSpPr>
        <p:spPr>
          <a:xfrm>
            <a:off x="730250" y="740229"/>
            <a:ext cx="5409293" cy="2748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Work Sans" pitchFamily="2" charset="77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  <a:ea typeface="Calibri"/>
                <a:cs typeface="Calibri"/>
              </a:rPr>
              <a:t>SAMPLE COMPANY + CORVEL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20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(2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background with blue lines&#10;&#10;AI-generated content may be incorrect.">
            <a:extLst>
              <a:ext uri="{FF2B5EF4-FFF2-40B4-BE49-F238E27FC236}">
                <a16:creationId xmlns:a16="http://schemas.microsoft.com/office/drawing/2014/main" id="{40297693-C05D-8F60-064E-87B599E5FA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881697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E4240BE-A739-AAA3-3D74-325D9C06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71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403FB6E-35DA-42CE-C09C-F99DADC23924}"/>
              </a:ext>
            </a:extLst>
          </p:cNvPr>
          <p:cNvSpPr txBox="1">
            <a:spLocks/>
          </p:cNvSpPr>
          <p:nvPr userDrawn="1"/>
        </p:nvSpPr>
        <p:spPr>
          <a:xfrm>
            <a:off x="730250" y="740229"/>
            <a:ext cx="5409293" cy="2748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Work Sans" pitchFamily="2" charset="77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ea typeface="Calibri"/>
                <a:cs typeface="Calibri"/>
              </a:rPr>
              <a:t>SAMPLE COMPANY + CORVEL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006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ackground (2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8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U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71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9363F7-1269-4D8F-11F0-180A16645496}"/>
              </a:ext>
            </a:extLst>
          </p:cNvPr>
          <p:cNvSpPr/>
          <p:nvPr userDrawn="1"/>
        </p:nvSpPr>
        <p:spPr>
          <a:xfrm>
            <a:off x="730249" y="2938462"/>
            <a:ext cx="9510714" cy="5878513"/>
          </a:xfrm>
          <a:prstGeom prst="roundRect">
            <a:avLst>
              <a:gd name="adj" fmla="val 25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A5C5C7-425C-8EE5-4993-5C6C4B79CE24}"/>
              </a:ext>
            </a:extLst>
          </p:cNvPr>
          <p:cNvSpPr/>
          <p:nvPr userDrawn="1"/>
        </p:nvSpPr>
        <p:spPr>
          <a:xfrm>
            <a:off x="10972799" y="2938462"/>
            <a:ext cx="6599129" cy="5878513"/>
          </a:xfrm>
          <a:prstGeom prst="roundRect">
            <a:avLst>
              <a:gd name="adj" fmla="val 2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33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(8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995157B-D72E-1A01-4613-40C19D31AF3E}"/>
              </a:ext>
            </a:extLst>
          </p:cNvPr>
          <p:cNvSpPr/>
          <p:nvPr userDrawn="1"/>
        </p:nvSpPr>
        <p:spPr>
          <a:xfrm>
            <a:off x="717664" y="1448933"/>
            <a:ext cx="8059624" cy="7348536"/>
          </a:xfrm>
          <a:prstGeom prst="roundRect">
            <a:avLst>
              <a:gd name="adj" fmla="val 20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53EC5C-A085-3600-1866-C50162D3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920" y="2224545"/>
            <a:ext cx="6581534" cy="713918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2EEC0D8-825C-B331-EBAD-DD1EF0CE0BC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473919" y="2954564"/>
            <a:ext cx="6571531" cy="51078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0">
              <a:lnSpc>
                <a:spcPts val="34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0">
              <a:lnSpc>
                <a:spcPts val="34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057400" indent="0">
              <a:lnSpc>
                <a:spcPts val="34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743200" indent="0">
              <a:lnSpc>
                <a:spcPts val="34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18F429-F978-637F-3AE5-2CE0C590FB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509125" y="1468438"/>
            <a:ext cx="8047038" cy="7348537"/>
          </a:xfrm>
          <a:prstGeom prst="roundRect">
            <a:avLst>
              <a:gd name="adj" fmla="val 3187"/>
            </a:avLst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8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cif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3E3BA0-F891-F06F-FBD4-8A2EA21DF7C7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432080-B248-469D-3188-72B5BD100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600" y="2954303"/>
            <a:ext cx="9510713" cy="43783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CE2D2F1-53A4-A521-2887-AD5459534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72800" y="733424"/>
            <a:ext cx="6583363" cy="8818563"/>
          </a:xfrm>
          <a:prstGeom prst="roundRect">
            <a:avLst>
              <a:gd name="adj" fmla="val 3522"/>
            </a:avLst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E53C4-5C65-4A36-88FA-1484D9D92AAD}"/>
              </a:ext>
            </a:extLst>
          </p:cNvPr>
          <p:cNvSpPr txBox="1"/>
          <p:nvPr userDrawn="1"/>
        </p:nvSpPr>
        <p:spPr>
          <a:xfrm>
            <a:off x="669600" y="9365781"/>
            <a:ext cx="317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 2026 CORVEL.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74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UI (8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FBEC-B36E-4E14-B741-4F21FA59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2197704"/>
            <a:ext cx="7324543" cy="147577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1BA20F4-D36D-241F-9A2C-36ED1ADFD5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0800" y="6639341"/>
            <a:ext cx="7291635" cy="73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0574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7432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681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UI (9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FBEC-B36E-4E14-B741-4F21FA59F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249" y="1490400"/>
            <a:ext cx="5143835" cy="1468437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5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style.</a:t>
            </a:r>
            <a:endParaRPr lang="en-GB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1BA20F4-D36D-241F-9A2C-36ED1ADFD5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0800" y="3319670"/>
            <a:ext cx="5120725" cy="7076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0574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7432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6E786C-BF79-7A79-7C64-AC88A0C22FC7}"/>
              </a:ext>
            </a:extLst>
          </p:cNvPr>
          <p:cNvSpPr/>
          <p:nvPr userDrawn="1"/>
        </p:nvSpPr>
        <p:spPr>
          <a:xfrm>
            <a:off x="6583363" y="0"/>
            <a:ext cx="11704637" cy="10287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black background with blue lines&#10;&#10;AI-generated content may be incorrect.">
            <a:extLst>
              <a:ext uri="{FF2B5EF4-FFF2-40B4-BE49-F238E27FC236}">
                <a16:creationId xmlns:a16="http://schemas.microsoft.com/office/drawing/2014/main" id="{CA4437C5-0FE9-2E40-9222-CFE640823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3363" y="-1588"/>
            <a:ext cx="12528977" cy="10288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71BD3E-3F68-82CA-723A-DF41F5E399FB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© 2026 CORVEL.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28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UI (10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6E786C-BF79-7A79-7C64-AC88A0C22FC7}"/>
              </a:ext>
            </a:extLst>
          </p:cNvPr>
          <p:cNvSpPr/>
          <p:nvPr userDrawn="1"/>
        </p:nvSpPr>
        <p:spPr>
          <a:xfrm>
            <a:off x="6583363" y="0"/>
            <a:ext cx="11704637" cy="10287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7E4BD-08AC-BFDF-3C35-741FC011CF1D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© 2026 CORVEL. All Rights Reserved.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E3D71AB-CA33-8535-70C0-FDE9D6C5A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249" y="1490400"/>
            <a:ext cx="5143835" cy="1468437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5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style.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020D09-3A41-B4C7-56FF-C6100EC4B8D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0800" y="3319670"/>
            <a:ext cx="5120725" cy="7076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0574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7432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000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UI (9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FBEC-B36E-4E14-B741-4F21FA59F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249" y="1490400"/>
            <a:ext cx="5143835" cy="1468437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5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style.</a:t>
            </a:r>
            <a:endParaRPr lang="en-GB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1BA20F4-D36D-241F-9A2C-36ED1ADFD5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0800" y="3319670"/>
            <a:ext cx="5120725" cy="7076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0574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7432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6E786C-BF79-7A79-7C64-AC88A0C22FC7}"/>
              </a:ext>
            </a:extLst>
          </p:cNvPr>
          <p:cNvSpPr/>
          <p:nvPr userDrawn="1"/>
        </p:nvSpPr>
        <p:spPr>
          <a:xfrm>
            <a:off x="6583363" y="0"/>
            <a:ext cx="11704637" cy="10287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71BD3E-3F68-82CA-723A-DF41F5E399FB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© CORVEL 2026.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16492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tting/Confli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FBEC-B36E-4E14-B741-4F21FA59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8047039" cy="713919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1BA20F4-D36D-241F-9A2C-36ED1ADFD5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6402" y="2677887"/>
            <a:ext cx="8010885" cy="24656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0574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7432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462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 (1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94F42A-A5A7-E520-312E-A68EDB86CD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203450"/>
            <a:ext cx="18288000" cy="8083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4DC7123-D60C-68DF-3E0B-A8A20CA70DE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09125" y="0"/>
            <a:ext cx="8777287" cy="10287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en-GB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A7A55A0-6D80-6412-61B5-7C0D4FD33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59" y="9451976"/>
            <a:ext cx="904419" cy="4139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65DB010-7927-8652-2B3F-96102453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8047039" cy="713919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E527FEA-D78A-EE1F-06F5-AFD648A16BB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6402" y="2677887"/>
            <a:ext cx="8010885" cy="24656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0574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743200" indent="0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FF0BE-B3A2-C060-A6C1-1FDD69B5F3A8}"/>
              </a:ext>
            </a:extLst>
          </p:cNvPr>
          <p:cNvSpPr txBox="1"/>
          <p:nvPr userDrawn="1"/>
        </p:nvSpPr>
        <p:spPr>
          <a:xfrm>
            <a:off x="2053749" y="9365781"/>
            <a:ext cx="317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 2026 CORVEL.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data viz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54219ED-18BF-2A1D-9B04-3B2C3B7ED6BA}"/>
              </a:ext>
            </a:extLst>
          </p:cNvPr>
          <p:cNvSpPr/>
          <p:nvPr userDrawn="1"/>
        </p:nvSpPr>
        <p:spPr>
          <a:xfrm>
            <a:off x="731044" y="2938464"/>
            <a:ext cx="16825913" cy="5874232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5D7A7E-DCE7-E675-165E-CC3C5B83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144893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386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/ speak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71550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54219ED-18BF-2A1D-9B04-3B2C3B7ED6BA}"/>
              </a:ext>
            </a:extLst>
          </p:cNvPr>
          <p:cNvSpPr/>
          <p:nvPr userDrawn="1"/>
        </p:nvSpPr>
        <p:spPr>
          <a:xfrm>
            <a:off x="1004424" y="2564502"/>
            <a:ext cx="3685107" cy="6232967"/>
          </a:xfrm>
          <a:prstGeom prst="roundRect">
            <a:avLst>
              <a:gd name="adj" fmla="val 50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Text Placeholder 31">
            <a:extLst>
              <a:ext uri="{FF2B5EF4-FFF2-40B4-BE49-F238E27FC236}">
                <a16:creationId xmlns:a16="http://schemas.microsoft.com/office/drawing/2014/main" id="{E0BAC4AD-3F91-A30E-266D-BB230D4D71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34351" y="4415717"/>
            <a:ext cx="2635655" cy="55036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565837-3591-2505-928F-DA6A948062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379659" y="3082809"/>
            <a:ext cx="945039" cy="945039"/>
          </a:xfrm>
          <a:prstGeom prst="roundRect">
            <a:avLst>
              <a:gd name="adj" fmla="val 6999"/>
            </a:avLst>
          </a:prstGeom>
          <a:ln w="12700"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CB2D7D5-67FC-8F71-649E-C751F30051A4}"/>
              </a:ext>
            </a:extLst>
          </p:cNvPr>
          <p:cNvSpPr/>
          <p:nvPr userDrawn="1"/>
        </p:nvSpPr>
        <p:spPr>
          <a:xfrm>
            <a:off x="5063623" y="2564502"/>
            <a:ext cx="3685107" cy="6232967"/>
          </a:xfrm>
          <a:prstGeom prst="roundRect">
            <a:avLst>
              <a:gd name="adj" fmla="val 50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DDE4082-3C0B-0796-A0FE-853350BA9B89}"/>
              </a:ext>
            </a:extLst>
          </p:cNvPr>
          <p:cNvSpPr/>
          <p:nvPr userDrawn="1"/>
        </p:nvSpPr>
        <p:spPr>
          <a:xfrm>
            <a:off x="9122822" y="2583731"/>
            <a:ext cx="3685107" cy="6232967"/>
          </a:xfrm>
          <a:prstGeom prst="roundRect">
            <a:avLst>
              <a:gd name="adj" fmla="val 50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6DDD2DC-B611-83E3-4356-E723F314775A}"/>
              </a:ext>
            </a:extLst>
          </p:cNvPr>
          <p:cNvSpPr/>
          <p:nvPr userDrawn="1"/>
        </p:nvSpPr>
        <p:spPr>
          <a:xfrm>
            <a:off x="13182021" y="2583731"/>
            <a:ext cx="3685107" cy="6232967"/>
          </a:xfrm>
          <a:prstGeom prst="roundRect">
            <a:avLst>
              <a:gd name="adj" fmla="val 50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A1F51C3-9D27-8386-C179-59FA82A6C04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463263" y="3087586"/>
            <a:ext cx="945039" cy="945039"/>
          </a:xfrm>
          <a:prstGeom prst="roundRect">
            <a:avLst>
              <a:gd name="adj" fmla="val 6999"/>
            </a:avLst>
          </a:prstGeom>
          <a:ln w="12700"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C38DA41-40A1-7B73-2BD4-05F20630030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498057" y="3102038"/>
            <a:ext cx="945039" cy="945039"/>
          </a:xfrm>
          <a:prstGeom prst="roundRect">
            <a:avLst>
              <a:gd name="adj" fmla="val 6999"/>
            </a:avLst>
          </a:prstGeom>
          <a:ln w="12700"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3945415-CCF3-1032-9620-C8E1AF279CE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571601" y="3084169"/>
            <a:ext cx="945039" cy="945039"/>
          </a:xfrm>
          <a:prstGeom prst="roundRect">
            <a:avLst>
              <a:gd name="adj" fmla="val 6999"/>
            </a:avLst>
          </a:prstGeom>
          <a:ln w="12700"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FA0F607B-554B-861E-8C96-84AD5241060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617955" y="4420494"/>
            <a:ext cx="2635655" cy="55036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60FDC102-1F83-45E7-CEAD-2F6C111DF47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652749" y="4434946"/>
            <a:ext cx="2635655" cy="55036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6744E9F9-5692-19DD-5A96-1B8ADB6603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3726293" y="4417077"/>
            <a:ext cx="2635655" cy="55036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79B733E-7C1E-10F5-B285-39252729DB0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534578" y="5162164"/>
            <a:ext cx="2635200" cy="3291371"/>
          </a:xfrm>
          <a:prstGeom prst="rect">
            <a:avLst/>
          </a:prstGeom>
        </p:spPr>
        <p:txBody>
          <a:bodyPr/>
          <a:lstStyle>
            <a:lvl1pPr algn="l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D71612BE-01EB-43A8-539E-9500275B14D0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618182" y="5166941"/>
            <a:ext cx="2635200" cy="3291371"/>
          </a:xfrm>
          <a:prstGeom prst="rect">
            <a:avLst/>
          </a:prstGeom>
        </p:spPr>
        <p:txBody>
          <a:bodyPr/>
          <a:lstStyle>
            <a:lvl1pPr algn="l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C9EA1FE4-9593-6930-1BDA-E6CE5D1475E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652976" y="5181393"/>
            <a:ext cx="2635200" cy="3291371"/>
          </a:xfrm>
          <a:prstGeom prst="rect">
            <a:avLst/>
          </a:prstGeom>
        </p:spPr>
        <p:txBody>
          <a:bodyPr/>
          <a:lstStyle>
            <a:lvl1pPr algn="l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C7D7E9BB-D293-E0E2-0BCD-90E75A0CD509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3726520" y="5163524"/>
            <a:ext cx="2635200" cy="3291371"/>
          </a:xfrm>
          <a:prstGeom prst="rect">
            <a:avLst/>
          </a:prstGeom>
        </p:spPr>
        <p:txBody>
          <a:bodyPr/>
          <a:lstStyle>
            <a:lvl1pPr algn="l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653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icons (7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354158-D460-935E-B615-CE023F73DE30}"/>
              </a:ext>
            </a:extLst>
          </p:cNvPr>
          <p:cNvSpPr/>
          <p:nvPr userDrawn="1"/>
        </p:nvSpPr>
        <p:spPr>
          <a:xfrm>
            <a:off x="731044" y="2938464"/>
            <a:ext cx="16825913" cy="5874232"/>
          </a:xfrm>
          <a:prstGeom prst="roundRect">
            <a:avLst>
              <a:gd name="adj" fmla="val 2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71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8868003-B867-E2E8-398F-8DEBE0B9ED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071558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93FD234-4316-B3D0-E591-1E083F5BE7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3942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0" name="Picture Placeholder 23">
            <a:extLst>
              <a:ext uri="{FF2B5EF4-FFF2-40B4-BE49-F238E27FC236}">
                <a16:creationId xmlns:a16="http://schemas.microsoft.com/office/drawing/2014/main" id="{F87E31DD-E310-8FE7-C01A-6FD8C60DA57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071558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7B417ED1-B86D-67A1-D177-DC528EED75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73942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3" name="Picture Placeholder 23">
            <a:extLst>
              <a:ext uri="{FF2B5EF4-FFF2-40B4-BE49-F238E27FC236}">
                <a16:creationId xmlns:a16="http://schemas.microsoft.com/office/drawing/2014/main" id="{BCB2AEB8-C0F8-800F-B68E-CAF04214721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1785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84D38396-5751-A046-E1EC-F33BFBF93F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14169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5" name="Picture Placeholder 23">
            <a:extLst>
              <a:ext uri="{FF2B5EF4-FFF2-40B4-BE49-F238E27FC236}">
                <a16:creationId xmlns:a16="http://schemas.microsoft.com/office/drawing/2014/main" id="{91F07652-73B2-9C0A-F49A-BE8D8050C3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11785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182A07A5-7891-275E-ECA3-D90D4AFDA8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14169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7" name="Picture Placeholder 23">
            <a:extLst>
              <a:ext uri="{FF2B5EF4-FFF2-40B4-BE49-F238E27FC236}">
                <a16:creationId xmlns:a16="http://schemas.microsoft.com/office/drawing/2014/main" id="{38EF0AD6-6F3C-465C-510A-97365E0DA3D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552012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2B0FC42A-A088-CAC2-BA6B-8EAFEEA3AC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54396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3" name="Picture Placeholder 23">
            <a:extLst>
              <a:ext uri="{FF2B5EF4-FFF2-40B4-BE49-F238E27FC236}">
                <a16:creationId xmlns:a16="http://schemas.microsoft.com/office/drawing/2014/main" id="{765647C2-D244-F6C5-AC91-90903499BFA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552012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2777EE45-30B6-9BFB-890D-3B28123C6B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4396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5" name="Picture Placeholder 23">
            <a:extLst>
              <a:ext uri="{FF2B5EF4-FFF2-40B4-BE49-F238E27FC236}">
                <a16:creationId xmlns:a16="http://schemas.microsoft.com/office/drawing/2014/main" id="{061E3153-BA79-6270-F61E-1556A1DD613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792239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C3F92368-AFBF-FBF7-7E1B-C3D3787A28D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94623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7" name="Picture Placeholder 23">
            <a:extLst>
              <a:ext uri="{FF2B5EF4-FFF2-40B4-BE49-F238E27FC236}">
                <a16:creationId xmlns:a16="http://schemas.microsoft.com/office/drawing/2014/main" id="{7FEBDD12-220F-FD99-F796-F8117A1BFEC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92239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4D4133E4-76D7-001E-274A-397D90B5769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394623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9" name="Picture Placeholder 23">
            <a:extLst>
              <a:ext uri="{FF2B5EF4-FFF2-40B4-BE49-F238E27FC236}">
                <a16:creationId xmlns:a16="http://schemas.microsoft.com/office/drawing/2014/main" id="{C35C82E9-2C78-B6AC-F14B-C3AA5DBEB09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1032466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908466A2-2B5E-32D2-28F5-18A532804C7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634850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1" name="Picture Placeholder 23">
            <a:extLst>
              <a:ext uri="{FF2B5EF4-FFF2-40B4-BE49-F238E27FC236}">
                <a16:creationId xmlns:a16="http://schemas.microsoft.com/office/drawing/2014/main" id="{DDD3ACA8-1610-1AC9-D6A1-999CB9A4588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1032466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F13BB3FA-34BF-4DEF-2045-7A20106B50A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634850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3" name="Picture Placeholder 23">
            <a:extLst>
              <a:ext uri="{FF2B5EF4-FFF2-40B4-BE49-F238E27FC236}">
                <a16:creationId xmlns:a16="http://schemas.microsoft.com/office/drawing/2014/main" id="{7C0E9D50-4D47-0B43-38FB-B4A80B57153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3272693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30116456-2A1C-5B39-1AE8-9CF998899AB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2875077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5" name="Picture Placeholder 23">
            <a:extLst>
              <a:ext uri="{FF2B5EF4-FFF2-40B4-BE49-F238E27FC236}">
                <a16:creationId xmlns:a16="http://schemas.microsoft.com/office/drawing/2014/main" id="{9307266B-40DD-C30B-96D3-DF7D0EE431B5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3272693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2B89DA15-88BC-63D5-9503-2EDEEAB810F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2875077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7" name="Picture Placeholder 23">
            <a:extLst>
              <a:ext uri="{FF2B5EF4-FFF2-40B4-BE49-F238E27FC236}">
                <a16:creationId xmlns:a16="http://schemas.microsoft.com/office/drawing/2014/main" id="{9B374787-1877-E888-2E98-75CF4CC6629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5512918" y="4013832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8" name="Text Placeholder 4">
            <a:extLst>
              <a:ext uri="{FF2B5EF4-FFF2-40B4-BE49-F238E27FC236}">
                <a16:creationId xmlns:a16="http://schemas.microsoft.com/office/drawing/2014/main" id="{8D0C374A-4C36-2A7A-8458-6A571DE752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115302" y="4937256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9" name="Picture Placeholder 23">
            <a:extLst>
              <a:ext uri="{FF2B5EF4-FFF2-40B4-BE49-F238E27FC236}">
                <a16:creationId xmlns:a16="http://schemas.microsoft.com/office/drawing/2014/main" id="{3F27339E-DFFC-61DD-3516-E447671BF89E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5512918" y="6372719"/>
            <a:ext cx="724781" cy="7420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0" name="Text Placeholder 4">
            <a:extLst>
              <a:ext uri="{FF2B5EF4-FFF2-40B4-BE49-F238E27FC236}">
                <a16:creationId xmlns:a16="http://schemas.microsoft.com/office/drawing/2014/main" id="{65660EBE-1901-D553-95F5-0F2C1CBC6C0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5115302" y="7296143"/>
            <a:ext cx="1520012" cy="4009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117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slide - blank background (2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F5E74A-3C9C-B6FD-2153-55EAA48CE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1703050" cy="2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03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42F08A-2B39-F166-3987-13ED18475A78}"/>
              </a:ext>
            </a:extLst>
          </p:cNvPr>
          <p:cNvSpPr/>
          <p:nvPr userDrawn="1"/>
        </p:nvSpPr>
        <p:spPr>
          <a:xfrm>
            <a:off x="8777288" y="0"/>
            <a:ext cx="9510712" cy="1028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489530"/>
            <a:ext cx="7315200" cy="440848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050E19-205A-B8D7-017E-5E6B577C88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9125" y="1489075"/>
            <a:ext cx="731838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9350812-4844-CD87-3CCA-1A5893C88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125" y="2593465"/>
            <a:ext cx="731838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625EBD8-D233-9E69-58B9-723728081D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9125" y="3697855"/>
            <a:ext cx="731838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EE0B4E5-0211-DD6D-3741-B04E16DA0C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09125" y="4802245"/>
            <a:ext cx="731838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1AC9783-318D-47DC-3C1F-043665427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09125" y="5906634"/>
            <a:ext cx="731838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937CB5-3915-D64F-32D0-3061BACA8D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54153" y="1489075"/>
            <a:ext cx="7002010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Insert title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246A454-30B0-52ED-B9EF-23B409BACD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153" y="2593464"/>
            <a:ext cx="7002010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Insert title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EC4DF00-D22F-E6BC-1A7F-81A4A11178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4153" y="3697853"/>
            <a:ext cx="7002010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Insert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FD99D18-4450-150F-DC8B-F7E5B47A2D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54153" y="4802242"/>
            <a:ext cx="7002010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Insert title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ED7C7B0-B951-F045-ED03-BD9E1847AA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54153" y="5906634"/>
            <a:ext cx="7002010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Insert title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010EBD-5FEA-50DA-6EE6-E57BAF4272D3}"/>
              </a:ext>
            </a:extLst>
          </p:cNvPr>
          <p:cNvCxnSpPr/>
          <p:nvPr userDrawn="1"/>
        </p:nvCxnSpPr>
        <p:spPr>
          <a:xfrm>
            <a:off x="9509125" y="2398457"/>
            <a:ext cx="80470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F61CD8-1E28-49B7-BFA1-8A9F78316EF1}"/>
              </a:ext>
            </a:extLst>
          </p:cNvPr>
          <p:cNvCxnSpPr/>
          <p:nvPr userDrawn="1"/>
        </p:nvCxnSpPr>
        <p:spPr>
          <a:xfrm>
            <a:off x="9509125" y="3502846"/>
            <a:ext cx="80470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36BD7F-0B1C-A0BF-5400-752AC1F83962}"/>
              </a:ext>
            </a:extLst>
          </p:cNvPr>
          <p:cNvCxnSpPr/>
          <p:nvPr userDrawn="1"/>
        </p:nvCxnSpPr>
        <p:spPr>
          <a:xfrm>
            <a:off x="9509125" y="4607235"/>
            <a:ext cx="80470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BC2956-B161-DF20-368B-C1A17813AA36}"/>
              </a:ext>
            </a:extLst>
          </p:cNvPr>
          <p:cNvCxnSpPr/>
          <p:nvPr userDrawn="1"/>
        </p:nvCxnSpPr>
        <p:spPr>
          <a:xfrm>
            <a:off x="9509125" y="5711624"/>
            <a:ext cx="80470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5CA1F8-A944-FF99-938E-D307A99393DD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© 2026 CORVEL.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64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2F9203-23F4-C27A-A9AA-1F323091B611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© CORVEL 2026.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4FC10CF-16E6-91F8-8D18-8A8BB14AD4CC}"/>
              </a:ext>
            </a:extLst>
          </p:cNvPr>
          <p:cNvSpPr txBox="1">
            <a:spLocks/>
          </p:cNvSpPr>
          <p:nvPr userDrawn="1"/>
        </p:nvSpPr>
        <p:spPr>
          <a:xfrm>
            <a:off x="730250" y="740229"/>
            <a:ext cx="5409293" cy="2748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Work Sans" pitchFamily="2" charset="77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  <a:ea typeface="Calibri"/>
                <a:cs typeface="Calibri"/>
              </a:rPr>
              <a:t>SAMPLE COMPANY + CORVEL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96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slide - Blank background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71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052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7929ADB-8043-A536-80CC-6D3E6DC09F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72800" y="733424"/>
            <a:ext cx="6583363" cy="8818563"/>
          </a:xfrm>
          <a:prstGeom prst="roundRect">
            <a:avLst>
              <a:gd name="adj" fmla="val 3522"/>
            </a:avLst>
          </a:prstGeom>
        </p:spPr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07AC5E-CDE3-0FD0-4F7F-AB6D136CC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250" y="733425"/>
            <a:ext cx="1588879" cy="72730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432080-B248-469D-3188-72B5BD100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49" y="5143500"/>
            <a:ext cx="9510713" cy="364338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EA5D0-2828-EA90-E19F-C0CAF6E3B365}"/>
              </a:ext>
            </a:extLst>
          </p:cNvPr>
          <p:cNvSpPr txBox="1"/>
          <p:nvPr userDrawn="1"/>
        </p:nvSpPr>
        <p:spPr>
          <a:xfrm>
            <a:off x="669600" y="9365781"/>
            <a:ext cx="317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© 2026 CORVEL. All Rights Reserved.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00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432080-B248-469D-3188-72B5BD100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600" y="2955600"/>
            <a:ext cx="9510713" cy="43783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BE9BC10E-DF81-E7BF-8B42-C10CC54F22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72800" y="733424"/>
            <a:ext cx="6583363" cy="8818563"/>
          </a:xfrm>
          <a:prstGeom prst="roundRect">
            <a:avLst>
              <a:gd name="adj" fmla="val 3522"/>
            </a:avLst>
          </a:prstGeom>
        </p:spPr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2A50B-9655-7B98-E714-AC9BAD9A77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00" y="750497"/>
            <a:ext cx="1588877" cy="727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A6745C-3DEB-5E9A-3173-8FF994E800CA}"/>
              </a:ext>
            </a:extLst>
          </p:cNvPr>
          <p:cNvSpPr txBox="1"/>
          <p:nvPr userDrawn="1"/>
        </p:nvSpPr>
        <p:spPr>
          <a:xfrm>
            <a:off x="669600" y="9365781"/>
            <a:ext cx="317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 2026 CORVEL.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6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cif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3E3BA0-F891-F06F-FBD4-8A2EA21DF7C7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432080-B248-469D-3188-72B5BD100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600" y="2954303"/>
            <a:ext cx="9510713" cy="43783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CE2D2F1-53A4-A521-2887-AD5459534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72800" y="733424"/>
            <a:ext cx="6583363" cy="8818563"/>
          </a:xfrm>
          <a:prstGeom prst="roundRect">
            <a:avLst>
              <a:gd name="adj" fmla="val 3522"/>
            </a:avLst>
          </a:prstGeom>
        </p:spPr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234B0-3610-F99B-425C-C1890FAFA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7" y="749848"/>
            <a:ext cx="1588877" cy="727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CE53C4-5C65-4A36-88FA-1484D9D92AAD}"/>
              </a:ext>
            </a:extLst>
          </p:cNvPr>
          <p:cNvSpPr txBox="1"/>
          <p:nvPr userDrawn="1"/>
        </p:nvSpPr>
        <p:spPr>
          <a:xfrm>
            <a:off x="669600" y="9365781"/>
            <a:ext cx="317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 2026 CORVEL.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85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7929ADB-8043-A536-80CC-6D3E6DC09F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72800" y="733424"/>
            <a:ext cx="6583363" cy="8818563"/>
          </a:xfrm>
          <a:prstGeom prst="roundRect">
            <a:avLst>
              <a:gd name="adj" fmla="val 3522"/>
            </a:avLst>
          </a:prstGeom>
        </p:spPr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07AC5E-CDE3-0FD0-4F7F-AB6D136CC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250" y="733425"/>
            <a:ext cx="1588879" cy="72730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432080-B248-469D-3188-72B5BD100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49" y="5143500"/>
            <a:ext cx="9510713" cy="364338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EA5D0-2828-EA90-E19F-C0CAF6E3B365}"/>
              </a:ext>
            </a:extLst>
          </p:cNvPr>
          <p:cNvSpPr txBox="1"/>
          <p:nvPr userDrawn="1"/>
        </p:nvSpPr>
        <p:spPr>
          <a:xfrm>
            <a:off x="669600" y="9365781"/>
            <a:ext cx="317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© 2026 CORVEL. All Rights Reserved.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tats (1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144893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C6FA777-A630-8FA0-5286-5D996A7DD845}"/>
              </a:ext>
            </a:extLst>
          </p:cNvPr>
          <p:cNvSpPr/>
          <p:nvPr userDrawn="1"/>
        </p:nvSpPr>
        <p:spPr>
          <a:xfrm>
            <a:off x="6581435" y="3412900"/>
            <a:ext cx="5125131" cy="5399796"/>
          </a:xfrm>
          <a:prstGeom prst="roundRect">
            <a:avLst>
              <a:gd name="adj" fmla="val 2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3FE240EF-9B7E-2FE3-04DF-40FD3C1595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15200" y="7086374"/>
            <a:ext cx="3657600" cy="764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54219ED-18BF-2A1D-9B04-3B2C3B7ED6BA}"/>
              </a:ext>
            </a:extLst>
          </p:cNvPr>
          <p:cNvSpPr/>
          <p:nvPr userDrawn="1"/>
        </p:nvSpPr>
        <p:spPr>
          <a:xfrm>
            <a:off x="717664" y="3412900"/>
            <a:ext cx="5125131" cy="5399796"/>
          </a:xfrm>
          <a:prstGeom prst="roundRect">
            <a:avLst>
              <a:gd name="adj" fmla="val 30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Text Placeholder 31">
            <a:extLst>
              <a:ext uri="{FF2B5EF4-FFF2-40B4-BE49-F238E27FC236}">
                <a16:creationId xmlns:a16="http://schemas.microsoft.com/office/drawing/2014/main" id="{E0BAC4AD-3F91-A30E-266D-BB230D4D71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51429" y="7086374"/>
            <a:ext cx="3657600" cy="764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92A3DC6-BED5-D0E5-BDB8-1E29BF563CB4}"/>
              </a:ext>
            </a:extLst>
          </p:cNvPr>
          <p:cNvSpPr/>
          <p:nvPr userDrawn="1"/>
        </p:nvSpPr>
        <p:spPr>
          <a:xfrm>
            <a:off x="12445207" y="3412900"/>
            <a:ext cx="5125131" cy="5399796"/>
          </a:xfrm>
          <a:prstGeom prst="roundRect">
            <a:avLst>
              <a:gd name="adj" fmla="val 2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ext Placeholder 31">
            <a:extLst>
              <a:ext uri="{FF2B5EF4-FFF2-40B4-BE49-F238E27FC236}">
                <a16:creationId xmlns:a16="http://schemas.microsoft.com/office/drawing/2014/main" id="{29F27AD4-9A0C-C276-7613-4DDEB254BB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178972" y="7086374"/>
            <a:ext cx="3657600" cy="764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A7A55A0-6D80-6412-61B5-7C0D4FD33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58" y="9451976"/>
            <a:ext cx="904421" cy="413995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A71AD043-A459-BDC7-886B-81BE0174E74C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1788007" y="3855358"/>
            <a:ext cx="2984444" cy="313315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AD7CC81E-CEA5-F8D5-5423-A37F398A1D1E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7651778" y="3855358"/>
            <a:ext cx="2984444" cy="313315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CB1F9457-AAE1-79E3-C245-B6ABC4B68452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13515550" y="3855358"/>
            <a:ext cx="2984444" cy="313315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D7F2F-D959-2A47-5762-54A02BFDFEC3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© 2026 CORVEL. All Rights Reserved.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19AA6D1-A606-8A15-1713-566D245BAD5D}"/>
              </a:ext>
            </a:extLst>
          </p:cNvPr>
          <p:cNvSpPr txBox="1">
            <a:spLocks/>
          </p:cNvSpPr>
          <p:nvPr userDrawn="1"/>
        </p:nvSpPr>
        <p:spPr>
          <a:xfrm>
            <a:off x="730250" y="740229"/>
            <a:ext cx="5409293" cy="2748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Work Sans" pitchFamily="2" charset="77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SAMPLE COMPANY + CORVEL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04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(2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BA7A55A0-6D80-6412-61B5-7C0D4FD33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59" y="9451976"/>
            <a:ext cx="904419" cy="4139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3D84D2-0EC1-40D6-1585-81EADCF7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338" y="2949803"/>
            <a:ext cx="13917324" cy="438739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BFF9FA-E657-172A-5C2D-CD20A9C790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58" y="9451976"/>
            <a:ext cx="904421" cy="41399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3164C30-0DBA-0280-E6F5-C53F29524896}"/>
              </a:ext>
            </a:extLst>
          </p:cNvPr>
          <p:cNvSpPr/>
          <p:nvPr userDrawn="1"/>
        </p:nvSpPr>
        <p:spPr>
          <a:xfrm>
            <a:off x="8524338" y="1468438"/>
            <a:ext cx="1218975" cy="12189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86AE37-ADFE-83EA-BD05-056D6524F15F}"/>
              </a:ext>
            </a:extLst>
          </p:cNvPr>
          <p:cNvSpPr txBox="1">
            <a:spLocks/>
          </p:cNvSpPr>
          <p:nvPr userDrawn="1"/>
        </p:nvSpPr>
        <p:spPr>
          <a:xfrm>
            <a:off x="8846183" y="1661835"/>
            <a:ext cx="595633" cy="832180"/>
          </a:xfrm>
          <a:prstGeom prst="rect">
            <a:avLst/>
          </a:prstGeom>
        </p:spPr>
        <p:txBody>
          <a:bodyPr lIns="0" tIns="0" rIns="0" bIns="0" anchor="t"/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r>
              <a:rPr lang="en-NI" sz="11500" b="0" i="0" kern="1200" dirty="0">
                <a:solidFill>
                  <a:schemeClr val="tx2"/>
                </a:solidFill>
                <a:effectLst/>
                <a:latin typeface="Work Sans" pitchFamily="2" charset="77"/>
                <a:ea typeface="+mj-ea"/>
                <a:cs typeface="+mj-cs"/>
              </a:rPr>
              <a:t>“</a:t>
            </a:r>
            <a:endParaRPr lang="en-GB" sz="11500" dirty="0">
              <a:solidFill>
                <a:schemeClr val="tx2"/>
              </a:solidFill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DDAB581-183A-5CD0-83FF-1303ACF3E4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39354" y="7807098"/>
            <a:ext cx="5409293" cy="2748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2385D-D1EC-01C9-2E35-C6DC0BB63EC8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© 2026 CORVEL. All Rights Reserved.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74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s section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395AC8E-E9F1-95C9-0419-EEF257B2F7B6}"/>
              </a:ext>
            </a:extLst>
          </p:cNvPr>
          <p:cNvSpPr/>
          <p:nvPr userDrawn="1"/>
        </p:nvSpPr>
        <p:spPr>
          <a:xfrm>
            <a:off x="721858" y="1207911"/>
            <a:ext cx="16834305" cy="8003822"/>
          </a:xfrm>
          <a:prstGeom prst="roundRect">
            <a:avLst>
              <a:gd name="adj" fmla="val 24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30F06-935E-3D65-F297-7A041820F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0963" y="4408488"/>
            <a:ext cx="5851525" cy="2678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B895A6-8C00-06CF-A6E7-FCC48060BB33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© 2026 CORVEL. All Rights Reserved.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69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+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4DC7123-D60C-68DF-3E0B-A8A20CA70DE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09125" y="0"/>
            <a:ext cx="8777287" cy="10287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00" y="2217600"/>
            <a:ext cx="8045451" cy="586405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A7A55A0-6D80-6412-61B5-7C0D4FD33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58" y="9451976"/>
            <a:ext cx="904421" cy="413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E45299-7210-F358-1809-34D388998439}"/>
              </a:ext>
            </a:extLst>
          </p:cNvPr>
          <p:cNvSpPr txBox="1"/>
          <p:nvPr userDrawn="1"/>
        </p:nvSpPr>
        <p:spPr>
          <a:xfrm>
            <a:off x="2053749" y="9365781"/>
            <a:ext cx="317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© 2026 CORVEL. All Rights Reserved.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8C74EA4-1232-04BE-6454-EE5E34D66E46}"/>
              </a:ext>
            </a:extLst>
          </p:cNvPr>
          <p:cNvSpPr txBox="1">
            <a:spLocks/>
          </p:cNvSpPr>
          <p:nvPr userDrawn="1"/>
        </p:nvSpPr>
        <p:spPr>
          <a:xfrm>
            <a:off x="730250" y="740229"/>
            <a:ext cx="5409293" cy="2748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Work Sans" pitchFamily="2" charset="77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SAMPLE COMPANY + CORVEL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4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8322D86-31EB-060A-DF13-9D9F6EB304C7}"/>
              </a:ext>
            </a:extLst>
          </p:cNvPr>
          <p:cNvSpPr/>
          <p:nvPr userDrawn="1"/>
        </p:nvSpPr>
        <p:spPr>
          <a:xfrm>
            <a:off x="9509125" y="8816974"/>
            <a:ext cx="8778875" cy="1470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489530"/>
            <a:ext cx="7315200" cy="1448933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050E19-205A-B8D7-017E-5E6B577C88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250" y="3697853"/>
            <a:ext cx="731838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9350812-4844-CD87-3CCA-1A5893C88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250" y="4802243"/>
            <a:ext cx="731838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625EBD8-D233-9E69-58B9-723728081D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50" y="5906633"/>
            <a:ext cx="731838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EE0B4E5-0211-DD6D-3741-B04E16DA0C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50" y="7011023"/>
            <a:ext cx="731838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1AC9783-318D-47DC-3C1F-043665427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250" y="8115412"/>
            <a:ext cx="731838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937CB5-3915-D64F-32D0-3061BACA8D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5278" y="3697853"/>
            <a:ext cx="6270172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Insert title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246A454-30B0-52ED-B9EF-23B409BACD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5278" y="4802242"/>
            <a:ext cx="6270172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Insert title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EC4DF00-D22F-E6BC-1A7F-81A4A11178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5278" y="5906631"/>
            <a:ext cx="6270172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Insert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FD99D18-4450-150F-DC8B-F7E5B47A2D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5278" y="7011020"/>
            <a:ext cx="6270172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Insert title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ED7C7B0-B951-F045-ED03-BD9E1847AA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75278" y="8115412"/>
            <a:ext cx="6270172" cy="714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Insert title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010EBD-5FEA-50DA-6EE6-E57BAF4272D3}"/>
              </a:ext>
            </a:extLst>
          </p:cNvPr>
          <p:cNvCxnSpPr>
            <a:cxnSpLocks/>
          </p:cNvCxnSpPr>
          <p:nvPr userDrawn="1"/>
        </p:nvCxnSpPr>
        <p:spPr>
          <a:xfrm>
            <a:off x="730250" y="4607235"/>
            <a:ext cx="730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F61CD8-1E28-49B7-BFA1-8A9F78316EF1}"/>
              </a:ext>
            </a:extLst>
          </p:cNvPr>
          <p:cNvCxnSpPr>
            <a:cxnSpLocks/>
          </p:cNvCxnSpPr>
          <p:nvPr userDrawn="1"/>
        </p:nvCxnSpPr>
        <p:spPr>
          <a:xfrm>
            <a:off x="730250" y="5711624"/>
            <a:ext cx="730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36BD7F-0B1C-A0BF-5400-752AC1F83962}"/>
              </a:ext>
            </a:extLst>
          </p:cNvPr>
          <p:cNvCxnSpPr>
            <a:cxnSpLocks/>
          </p:cNvCxnSpPr>
          <p:nvPr userDrawn="1"/>
        </p:nvCxnSpPr>
        <p:spPr>
          <a:xfrm>
            <a:off x="730250" y="6816013"/>
            <a:ext cx="730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BC2956-B161-DF20-368B-C1A17813AA36}"/>
              </a:ext>
            </a:extLst>
          </p:cNvPr>
          <p:cNvCxnSpPr>
            <a:cxnSpLocks/>
          </p:cNvCxnSpPr>
          <p:nvPr userDrawn="1"/>
        </p:nvCxnSpPr>
        <p:spPr>
          <a:xfrm>
            <a:off x="730250" y="7920402"/>
            <a:ext cx="730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ABA4C56-BA55-09BB-2879-8754940A3B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3"/>
          </p:nvPr>
        </p:nvSpPr>
        <p:spPr>
          <a:xfrm>
            <a:off x="9509126" y="0"/>
            <a:ext cx="8778874" cy="10287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7F8B9E-4CCC-4C4A-5F9C-3A47CFA7DA1B}"/>
              </a:ext>
            </a:extLst>
          </p:cNvPr>
          <p:cNvSpPr txBox="1"/>
          <p:nvPr userDrawn="1"/>
        </p:nvSpPr>
        <p:spPr>
          <a:xfrm>
            <a:off x="2053749" y="9365781"/>
            <a:ext cx="317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 2026 CORVEL.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07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ackground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BA7A55A0-6D80-6412-61B5-7C0D4FD33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58" y="9451976"/>
            <a:ext cx="904421" cy="413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2F9203-23F4-C27A-A9AA-1F323091B611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© 2026 CORVEL. All Rights Reserved.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4FC10CF-16E6-91F8-8D18-8A8BB14AD4CC}"/>
              </a:ext>
            </a:extLst>
          </p:cNvPr>
          <p:cNvSpPr txBox="1">
            <a:spLocks/>
          </p:cNvSpPr>
          <p:nvPr userDrawn="1"/>
        </p:nvSpPr>
        <p:spPr>
          <a:xfrm>
            <a:off x="730250" y="740229"/>
            <a:ext cx="5409293" cy="2748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Work Sans" pitchFamily="2" charset="77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SAMPLE COMPANY + CORVEL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97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stats (1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144893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3FE240EF-9B7E-2FE3-04DF-40FD3C1595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15200" y="7086374"/>
            <a:ext cx="3657600" cy="764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0" name="Text Placeholder 31">
            <a:extLst>
              <a:ext uri="{FF2B5EF4-FFF2-40B4-BE49-F238E27FC236}">
                <a16:creationId xmlns:a16="http://schemas.microsoft.com/office/drawing/2014/main" id="{E0BAC4AD-3F91-A30E-266D-BB230D4D71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51429" y="7086374"/>
            <a:ext cx="3657600" cy="764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3" name="Text Placeholder 31">
            <a:extLst>
              <a:ext uri="{FF2B5EF4-FFF2-40B4-BE49-F238E27FC236}">
                <a16:creationId xmlns:a16="http://schemas.microsoft.com/office/drawing/2014/main" id="{29F27AD4-9A0C-C276-7613-4DDEB254BB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178972" y="7086374"/>
            <a:ext cx="3657600" cy="764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A7A55A0-6D80-6412-61B5-7C0D4FD33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58" y="9451976"/>
            <a:ext cx="904421" cy="413995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A71AD043-A459-BDC7-886B-81BE0174E74C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1788007" y="3855358"/>
            <a:ext cx="2984444" cy="313315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AD7CC81E-CEA5-F8D5-5423-A37F398A1D1E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7651778" y="3855358"/>
            <a:ext cx="2984444" cy="313315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CB1F9457-AAE1-79E3-C245-B6ABC4B68452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13515550" y="3855358"/>
            <a:ext cx="2984444" cy="313315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D7F2F-D959-2A47-5762-54A02BFDFEC3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© CORVEL 2026. All Rights Reserved.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19AA6D1-A606-8A15-1713-566D245BAD5D}"/>
              </a:ext>
            </a:extLst>
          </p:cNvPr>
          <p:cNvSpPr txBox="1">
            <a:spLocks/>
          </p:cNvSpPr>
          <p:nvPr userDrawn="1"/>
        </p:nvSpPr>
        <p:spPr>
          <a:xfrm>
            <a:off x="730250" y="740229"/>
            <a:ext cx="5409293" cy="2748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Work Sans" pitchFamily="2" charset="77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SAMPLE COMPANY + CORVEL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35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 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E32A5FD-D16B-F045-D6FB-E5E6D3359C56}"/>
              </a:ext>
            </a:extLst>
          </p:cNvPr>
          <p:cNvSpPr>
            <a:spLocks noChangeAspect="1"/>
          </p:cNvSpPr>
          <p:nvPr userDrawn="1"/>
        </p:nvSpPr>
        <p:spPr>
          <a:xfrm>
            <a:off x="4734000" y="733500"/>
            <a:ext cx="8820000" cy="8820000"/>
          </a:xfrm>
          <a:prstGeom prst="ellipse">
            <a:avLst/>
          </a:prstGeom>
          <a:noFill/>
          <a:ln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A7A55A0-6D80-6412-61B5-7C0D4FD33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58" y="9451976"/>
            <a:ext cx="904421" cy="41399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CF0BB9-9B65-AB02-EC16-E74325416EF8}"/>
              </a:ext>
            </a:extLst>
          </p:cNvPr>
          <p:cNvSpPr>
            <a:spLocks noChangeAspect="1"/>
          </p:cNvSpPr>
          <p:nvPr userDrawn="1"/>
        </p:nvSpPr>
        <p:spPr>
          <a:xfrm>
            <a:off x="6174000" y="2173500"/>
            <a:ext cx="5940000" cy="59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2864B2-DBAD-ECB0-5990-BA5D3372B476}"/>
              </a:ext>
            </a:extLst>
          </p:cNvPr>
          <p:cNvSpPr>
            <a:spLocks noChangeAspect="1"/>
          </p:cNvSpPr>
          <p:nvPr userDrawn="1"/>
        </p:nvSpPr>
        <p:spPr>
          <a:xfrm>
            <a:off x="5814000" y="1813500"/>
            <a:ext cx="6660000" cy="6660000"/>
          </a:xfrm>
          <a:prstGeom prst="ellipse">
            <a:avLst/>
          </a:prstGeom>
          <a:noFill/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A5E2D8-BA06-D8FB-0FA7-8B98D8182EB8}"/>
              </a:ext>
            </a:extLst>
          </p:cNvPr>
          <p:cNvSpPr>
            <a:spLocks noChangeAspect="1"/>
          </p:cNvSpPr>
          <p:nvPr userDrawn="1"/>
        </p:nvSpPr>
        <p:spPr>
          <a:xfrm>
            <a:off x="5454000" y="1453500"/>
            <a:ext cx="7380000" cy="7380000"/>
          </a:xfrm>
          <a:prstGeom prst="ellipse">
            <a:avLst/>
          </a:prstGeom>
          <a:noFill/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7EFA45-6926-2DCF-3AF3-4DC5B9F88D61}"/>
              </a:ext>
            </a:extLst>
          </p:cNvPr>
          <p:cNvSpPr>
            <a:spLocks noChangeAspect="1"/>
          </p:cNvSpPr>
          <p:nvPr userDrawn="1"/>
        </p:nvSpPr>
        <p:spPr>
          <a:xfrm>
            <a:off x="5094000" y="1093500"/>
            <a:ext cx="8100000" cy="8100000"/>
          </a:xfrm>
          <a:prstGeom prst="ellipse">
            <a:avLst/>
          </a:prstGeom>
          <a:noFill/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B4B8FE-AEEF-4590-3BE0-4F121CA0B467}"/>
              </a:ext>
            </a:extLst>
          </p:cNvPr>
          <p:cNvSpPr>
            <a:spLocks noChangeAspect="1"/>
          </p:cNvSpPr>
          <p:nvPr userDrawn="1"/>
        </p:nvSpPr>
        <p:spPr>
          <a:xfrm>
            <a:off x="4374000" y="373500"/>
            <a:ext cx="9540000" cy="9540000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9F6A0A-F180-B8B7-82CE-9C513BF8BC03}"/>
              </a:ext>
            </a:extLst>
          </p:cNvPr>
          <p:cNvSpPr>
            <a:spLocks noChangeAspect="1"/>
          </p:cNvSpPr>
          <p:nvPr userDrawn="1"/>
        </p:nvSpPr>
        <p:spPr>
          <a:xfrm>
            <a:off x="4014000" y="13500"/>
            <a:ext cx="10260000" cy="10260000"/>
          </a:xfrm>
          <a:prstGeom prst="ellipse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36B29F-5E92-7415-A49D-E592FD1A3748}"/>
              </a:ext>
            </a:extLst>
          </p:cNvPr>
          <p:cNvSpPr>
            <a:spLocks noChangeAspect="1"/>
          </p:cNvSpPr>
          <p:nvPr userDrawn="1"/>
        </p:nvSpPr>
        <p:spPr>
          <a:xfrm>
            <a:off x="3654000" y="-346500"/>
            <a:ext cx="10980000" cy="10980000"/>
          </a:xfrm>
          <a:prstGeom prst="ellipse">
            <a:avLst/>
          </a:prstGeom>
          <a:noFill/>
          <a:ln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95ABFE-58E1-2837-72CB-716833484439}"/>
              </a:ext>
            </a:extLst>
          </p:cNvPr>
          <p:cNvSpPr>
            <a:spLocks noChangeAspect="1"/>
          </p:cNvSpPr>
          <p:nvPr userDrawn="1"/>
        </p:nvSpPr>
        <p:spPr>
          <a:xfrm>
            <a:off x="3294000" y="-706500"/>
            <a:ext cx="11700000" cy="11700000"/>
          </a:xfrm>
          <a:prstGeom prst="ellipse">
            <a:avLst/>
          </a:prstGeom>
          <a:noFill/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9D59DF-8443-935A-8036-7D688233A29F}"/>
              </a:ext>
            </a:extLst>
          </p:cNvPr>
          <p:cNvSpPr>
            <a:spLocks noChangeAspect="1"/>
          </p:cNvSpPr>
          <p:nvPr userDrawn="1"/>
        </p:nvSpPr>
        <p:spPr>
          <a:xfrm>
            <a:off x="2934000" y="-1066500"/>
            <a:ext cx="12420000" cy="12420000"/>
          </a:xfrm>
          <a:prstGeom prst="ellipse">
            <a:avLst/>
          </a:pr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389BBF-7116-E253-E8D0-CD9B3F0A09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4134525"/>
            <a:ext cx="3657600" cy="1470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000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06A782A-99CB-71F8-D4C2-28711C7773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15200" y="5768772"/>
            <a:ext cx="3657600" cy="57079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0" i="0">
                <a:solidFill>
                  <a:schemeClr val="tx1"/>
                </a:solidFill>
                <a:latin typeface="Work Sans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9A83F-0BB1-78CD-D71F-CBA467036202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© 2026 CORVEL. All Rights Reserved.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680B45F-AEC7-CF5D-E2E0-9036D426AB75}"/>
              </a:ext>
            </a:extLst>
          </p:cNvPr>
          <p:cNvSpPr txBox="1">
            <a:spLocks/>
          </p:cNvSpPr>
          <p:nvPr userDrawn="1"/>
        </p:nvSpPr>
        <p:spPr>
          <a:xfrm>
            <a:off x="730250" y="740229"/>
            <a:ext cx="5409293" cy="2748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Work Sans" pitchFamily="2" charset="77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SAMPLE COMPANY + CORVEL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31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(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203449"/>
            <a:ext cx="10242550" cy="587851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50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CC25B-5111-E032-96BC-E23044EFFE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58" y="9451976"/>
            <a:ext cx="904421" cy="413995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D6B023B-F003-91A1-0230-3EF2D0A51AFB}"/>
              </a:ext>
            </a:extLst>
          </p:cNvPr>
          <p:cNvSpPr txBox="1">
            <a:spLocks/>
          </p:cNvSpPr>
          <p:nvPr userDrawn="1"/>
        </p:nvSpPr>
        <p:spPr>
          <a:xfrm>
            <a:off x="730250" y="740229"/>
            <a:ext cx="5409293" cy="2748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Work Sans" pitchFamily="2" charset="77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SAMPLE COMPANY + CORVEL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C276E-D312-036B-58F0-9917AFD3AACE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© CORVEL 2026.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4869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truction slide - Blank background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BA7A55A0-6D80-6412-61B5-7C0D4FD33E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58" y="9451976"/>
            <a:ext cx="904421" cy="413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2F9203-23F4-C27A-A9AA-1F323091B611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© 2026 CORVEL. All Rights Reserved.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0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cons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144893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C6FA777-A630-8FA0-5286-5D996A7DD845}"/>
              </a:ext>
            </a:extLst>
          </p:cNvPr>
          <p:cNvSpPr/>
          <p:nvPr userDrawn="1"/>
        </p:nvSpPr>
        <p:spPr>
          <a:xfrm>
            <a:off x="6581435" y="3672681"/>
            <a:ext cx="5125131" cy="5143500"/>
          </a:xfrm>
          <a:prstGeom prst="roundRect">
            <a:avLst>
              <a:gd name="adj" fmla="val 3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3FE240EF-9B7E-2FE3-04DF-40FD3C1595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15200" y="5876925"/>
            <a:ext cx="3657600" cy="2205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C512596-09B5-B9EF-3865-2C5879BF5D66}"/>
              </a:ext>
            </a:extLst>
          </p:cNvPr>
          <p:cNvSpPr/>
          <p:nvPr userDrawn="1"/>
        </p:nvSpPr>
        <p:spPr>
          <a:xfrm>
            <a:off x="8534513" y="4165713"/>
            <a:ext cx="1218975" cy="12189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54219ED-18BF-2A1D-9B04-3B2C3B7ED6BA}"/>
              </a:ext>
            </a:extLst>
          </p:cNvPr>
          <p:cNvSpPr/>
          <p:nvPr userDrawn="1"/>
        </p:nvSpPr>
        <p:spPr>
          <a:xfrm>
            <a:off x="717664" y="3673475"/>
            <a:ext cx="5125131" cy="5143500"/>
          </a:xfrm>
          <a:prstGeom prst="roundRect">
            <a:avLst>
              <a:gd name="adj" fmla="val 2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Text Placeholder 31">
            <a:extLst>
              <a:ext uri="{FF2B5EF4-FFF2-40B4-BE49-F238E27FC236}">
                <a16:creationId xmlns:a16="http://schemas.microsoft.com/office/drawing/2014/main" id="{E0BAC4AD-3F91-A30E-266D-BB230D4D71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51429" y="5876925"/>
            <a:ext cx="3657600" cy="2205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63F5B50-D369-959A-80E7-DEB838F87C49}"/>
              </a:ext>
            </a:extLst>
          </p:cNvPr>
          <p:cNvSpPr/>
          <p:nvPr userDrawn="1"/>
        </p:nvSpPr>
        <p:spPr>
          <a:xfrm>
            <a:off x="2670742" y="4165713"/>
            <a:ext cx="1218975" cy="12189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92A3DC6-BED5-D0E5-BDB8-1E29BF563CB4}"/>
              </a:ext>
            </a:extLst>
          </p:cNvPr>
          <p:cNvSpPr/>
          <p:nvPr userDrawn="1"/>
        </p:nvSpPr>
        <p:spPr>
          <a:xfrm>
            <a:off x="12445207" y="3673475"/>
            <a:ext cx="5125131" cy="5143500"/>
          </a:xfrm>
          <a:prstGeom prst="roundRect">
            <a:avLst>
              <a:gd name="adj" fmla="val 30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ext Placeholder 31">
            <a:extLst>
              <a:ext uri="{FF2B5EF4-FFF2-40B4-BE49-F238E27FC236}">
                <a16:creationId xmlns:a16="http://schemas.microsoft.com/office/drawing/2014/main" id="{29F27AD4-9A0C-C276-7613-4DDEB254BB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178972" y="5876925"/>
            <a:ext cx="3657600" cy="2205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2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8D3F70B-4F9B-D188-532B-A70D20DBE3E3}"/>
              </a:ext>
            </a:extLst>
          </p:cNvPr>
          <p:cNvSpPr/>
          <p:nvPr userDrawn="1"/>
        </p:nvSpPr>
        <p:spPr>
          <a:xfrm>
            <a:off x="14398285" y="4165713"/>
            <a:ext cx="1218975" cy="12189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BCC95992-EAB0-8DE4-3487-8D564BDE763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913716" y="4415999"/>
            <a:ext cx="733027" cy="7259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9" name="Picture Placeholder 65">
            <a:extLst>
              <a:ext uri="{FF2B5EF4-FFF2-40B4-BE49-F238E27FC236}">
                <a16:creationId xmlns:a16="http://schemas.microsoft.com/office/drawing/2014/main" id="{15D9E672-ADD5-90A9-BF51-88D1AB079D0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77487" y="4415999"/>
            <a:ext cx="733027" cy="7259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0" name="Picture Placeholder 65">
            <a:extLst>
              <a:ext uri="{FF2B5EF4-FFF2-40B4-BE49-F238E27FC236}">
                <a16:creationId xmlns:a16="http://schemas.microsoft.com/office/drawing/2014/main" id="{9FF5DC6A-EBE1-1F9F-CFCD-467C54E98B4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4641258" y="4415999"/>
            <a:ext cx="733027" cy="7259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0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1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203449"/>
            <a:ext cx="10242550" cy="587851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50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64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71550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54219ED-18BF-2A1D-9B04-3B2C3B7ED6BA}"/>
              </a:ext>
            </a:extLst>
          </p:cNvPr>
          <p:cNvSpPr/>
          <p:nvPr userDrawn="1"/>
        </p:nvSpPr>
        <p:spPr>
          <a:xfrm>
            <a:off x="740905" y="3672681"/>
            <a:ext cx="3232876" cy="4408489"/>
          </a:xfrm>
          <a:prstGeom prst="roundRect">
            <a:avLst>
              <a:gd name="adj" fmla="val 50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Text Placeholder 31">
            <a:extLst>
              <a:ext uri="{FF2B5EF4-FFF2-40B4-BE49-F238E27FC236}">
                <a16:creationId xmlns:a16="http://schemas.microsoft.com/office/drawing/2014/main" id="{E0BAC4AD-3F91-A30E-266D-BB230D4D71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5961" y="6635368"/>
            <a:ext cx="2782765" cy="1108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565837-3591-2505-928F-DA6A948062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257590" y="3995714"/>
            <a:ext cx="2199506" cy="2199506"/>
          </a:xfrm>
          <a:prstGeom prst="roundRect">
            <a:avLst>
              <a:gd name="adj" fmla="val 6999"/>
            </a:avLst>
          </a:prstGeom>
          <a:ln w="12700"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CB2D7D5-67FC-8F71-649E-C751F30051A4}"/>
              </a:ext>
            </a:extLst>
          </p:cNvPr>
          <p:cNvSpPr/>
          <p:nvPr userDrawn="1"/>
        </p:nvSpPr>
        <p:spPr>
          <a:xfrm>
            <a:off x="4136501" y="3673475"/>
            <a:ext cx="3232876" cy="4408489"/>
          </a:xfrm>
          <a:prstGeom prst="roundRect">
            <a:avLst>
              <a:gd name="adj" fmla="val 50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C2485578-7454-B1FE-DDE4-F575E96DA4C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61557" y="6635368"/>
            <a:ext cx="2782765" cy="1108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DDE4082-3C0B-0796-A0FE-853350BA9B89}"/>
              </a:ext>
            </a:extLst>
          </p:cNvPr>
          <p:cNvSpPr/>
          <p:nvPr userDrawn="1"/>
        </p:nvSpPr>
        <p:spPr>
          <a:xfrm>
            <a:off x="7532097" y="3673475"/>
            <a:ext cx="3232876" cy="4408489"/>
          </a:xfrm>
          <a:prstGeom prst="roundRect">
            <a:avLst>
              <a:gd name="adj" fmla="val 50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D7F199E1-F548-35EC-F490-676881F575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57153" y="6635368"/>
            <a:ext cx="2782765" cy="1108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6DDD2DC-B611-83E3-4356-E723F314775A}"/>
              </a:ext>
            </a:extLst>
          </p:cNvPr>
          <p:cNvSpPr/>
          <p:nvPr userDrawn="1"/>
        </p:nvSpPr>
        <p:spPr>
          <a:xfrm>
            <a:off x="10927692" y="3673475"/>
            <a:ext cx="3232876" cy="4408489"/>
          </a:xfrm>
          <a:prstGeom prst="roundRect">
            <a:avLst>
              <a:gd name="adj" fmla="val 50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6634E478-1EA5-3D2A-7145-CD559A90440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52748" y="6635368"/>
            <a:ext cx="2782765" cy="1108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BE7D09A-9E0F-0A85-7632-95A99424783D}"/>
              </a:ext>
            </a:extLst>
          </p:cNvPr>
          <p:cNvSpPr/>
          <p:nvPr userDrawn="1"/>
        </p:nvSpPr>
        <p:spPr>
          <a:xfrm>
            <a:off x="14323287" y="3673475"/>
            <a:ext cx="3232876" cy="4408489"/>
          </a:xfrm>
          <a:prstGeom prst="roundRect">
            <a:avLst>
              <a:gd name="adj" fmla="val 50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 Placeholder 31">
            <a:extLst>
              <a:ext uri="{FF2B5EF4-FFF2-40B4-BE49-F238E27FC236}">
                <a16:creationId xmlns:a16="http://schemas.microsoft.com/office/drawing/2014/main" id="{CBCA2F32-A822-7CE4-65E8-518A7ADB0BC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4548343" y="6635368"/>
            <a:ext cx="2782765" cy="1108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FC7F32F-B993-0651-965C-50BAF6F9C88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0249" y="2222959"/>
            <a:ext cx="10620375" cy="715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2E2922D-D349-9B15-6508-7A55365D94F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653186" y="3995714"/>
            <a:ext cx="2199506" cy="2199506"/>
          </a:xfrm>
          <a:prstGeom prst="roundRect">
            <a:avLst>
              <a:gd name="adj" fmla="val 6999"/>
            </a:avLst>
          </a:prstGeom>
          <a:ln w="12700"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43CC4FF-4E64-A277-59C9-7658E3C796D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048782" y="3995714"/>
            <a:ext cx="2199506" cy="2199506"/>
          </a:xfrm>
          <a:prstGeom prst="roundRect">
            <a:avLst>
              <a:gd name="adj" fmla="val 6999"/>
            </a:avLst>
          </a:prstGeom>
          <a:ln w="12700"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4493BA6-E56F-3B61-B97F-457BC986F97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1444377" y="3995714"/>
            <a:ext cx="2199506" cy="2199506"/>
          </a:xfrm>
          <a:prstGeom prst="roundRect">
            <a:avLst>
              <a:gd name="adj" fmla="val 6999"/>
            </a:avLst>
          </a:prstGeom>
          <a:ln w="12700"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4467DC0-B2EA-E31E-9798-41233CA3E1D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4839972" y="3995714"/>
            <a:ext cx="2199506" cy="2199506"/>
          </a:xfrm>
          <a:prstGeom prst="roundRect">
            <a:avLst>
              <a:gd name="adj" fmla="val 6999"/>
            </a:avLst>
          </a:prstGeom>
          <a:ln w="12700">
            <a:noFill/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31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16825913" cy="1448932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C6FA777-A630-8FA0-5286-5D996A7DD845}"/>
              </a:ext>
            </a:extLst>
          </p:cNvPr>
          <p:cNvSpPr/>
          <p:nvPr userDrawn="1"/>
        </p:nvSpPr>
        <p:spPr>
          <a:xfrm>
            <a:off x="6581435" y="3673476"/>
            <a:ext cx="5125131" cy="4408487"/>
          </a:xfrm>
          <a:prstGeom prst="roundRect">
            <a:avLst>
              <a:gd name="adj" fmla="val 3649"/>
            </a:avLst>
          </a:prstGeom>
          <a:solidFill>
            <a:srgbClr val="B9E6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3FE240EF-9B7E-2FE3-04DF-40FD3C1595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15200" y="4775201"/>
            <a:ext cx="3657600" cy="22050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40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54219ED-18BF-2A1D-9B04-3B2C3B7ED6BA}"/>
              </a:ext>
            </a:extLst>
          </p:cNvPr>
          <p:cNvSpPr/>
          <p:nvPr userDrawn="1"/>
        </p:nvSpPr>
        <p:spPr>
          <a:xfrm>
            <a:off x="717664" y="3673476"/>
            <a:ext cx="5125131" cy="4408487"/>
          </a:xfrm>
          <a:prstGeom prst="roundRect">
            <a:avLst>
              <a:gd name="adj" fmla="val 41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60" name="Text Placeholder 31">
            <a:extLst>
              <a:ext uri="{FF2B5EF4-FFF2-40B4-BE49-F238E27FC236}">
                <a16:creationId xmlns:a16="http://schemas.microsoft.com/office/drawing/2014/main" id="{E0BAC4AD-3F91-A30E-266D-BB230D4D71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51429" y="4775201"/>
            <a:ext cx="3657600" cy="22050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40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92A3DC6-BED5-D0E5-BDB8-1E29BF563CB4}"/>
              </a:ext>
            </a:extLst>
          </p:cNvPr>
          <p:cNvSpPr/>
          <p:nvPr userDrawn="1"/>
        </p:nvSpPr>
        <p:spPr>
          <a:xfrm>
            <a:off x="12445207" y="3673476"/>
            <a:ext cx="5125131" cy="4408487"/>
          </a:xfrm>
          <a:prstGeom prst="roundRect">
            <a:avLst>
              <a:gd name="adj" fmla="val 363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63" name="Text Placeholder 31">
            <a:extLst>
              <a:ext uri="{FF2B5EF4-FFF2-40B4-BE49-F238E27FC236}">
                <a16:creationId xmlns:a16="http://schemas.microsoft.com/office/drawing/2014/main" id="{29F27AD4-9A0C-C276-7613-4DDEB254BB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178972" y="4775201"/>
            <a:ext cx="3657600" cy="22050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4DA0F2-6425-31D6-9640-51C3BD62CEFD}"/>
              </a:ext>
            </a:extLst>
          </p:cNvPr>
          <p:cNvCxnSpPr>
            <a:stCxn id="59" idx="3"/>
          </p:cNvCxnSpPr>
          <p:nvPr userDrawn="1"/>
        </p:nvCxnSpPr>
        <p:spPr>
          <a:xfrm flipV="1">
            <a:off x="5842795" y="5876925"/>
            <a:ext cx="740568" cy="79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061520-F554-787B-9D37-F939380FE00A}"/>
              </a:ext>
            </a:extLst>
          </p:cNvPr>
          <p:cNvCxnSpPr>
            <a:stCxn id="53" idx="3"/>
            <a:endCxn id="62" idx="1"/>
          </p:cNvCxnSpPr>
          <p:nvPr userDrawn="1"/>
        </p:nvCxnSpPr>
        <p:spPr>
          <a:xfrm>
            <a:off x="11706566" y="5877720"/>
            <a:ext cx="73864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6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tats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AB3F09-61A3-A654-3593-CE000103FEE2}"/>
              </a:ext>
            </a:extLst>
          </p:cNvPr>
          <p:cNvSpPr/>
          <p:nvPr userDrawn="1"/>
        </p:nvSpPr>
        <p:spPr>
          <a:xfrm>
            <a:off x="10229966" y="0"/>
            <a:ext cx="8058034" cy="1028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3C0A2-3D64-972C-FF27-F85CF538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8047039" cy="1973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latin typeface="Work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29EFB5-FAC4-F319-C874-9C85A0683A34}"/>
              </a:ext>
            </a:extLst>
          </p:cNvPr>
          <p:cNvSpPr/>
          <p:nvPr userDrawn="1"/>
        </p:nvSpPr>
        <p:spPr>
          <a:xfrm>
            <a:off x="730250" y="3696511"/>
            <a:ext cx="8047038" cy="4385452"/>
          </a:xfrm>
          <a:prstGeom prst="roundRect">
            <a:avLst>
              <a:gd name="adj" fmla="val 3647"/>
            </a:avLst>
          </a:prstGeom>
          <a:solidFill>
            <a:schemeClr val="bg1"/>
          </a:solidFill>
          <a:ln w="222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8786DDFA-E0E1-02F6-B2DA-AB4B99E89F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04520" y="5143501"/>
            <a:ext cx="2953516" cy="14684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Chart Placeholder 5">
            <a:extLst>
              <a:ext uri="{FF2B5EF4-FFF2-40B4-BE49-F238E27FC236}">
                <a16:creationId xmlns:a16="http://schemas.microsoft.com/office/drawing/2014/main" id="{ED1596C6-6C7E-D1D9-369B-76D852618E01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1474674" y="4171494"/>
            <a:ext cx="3272424" cy="34354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6E501B69-6E54-3B64-48DF-46E452107F3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6403" y="8608812"/>
            <a:ext cx="7291633" cy="4139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9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38D928-232F-D317-4A34-D33AB9162D1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967302" y="2226486"/>
            <a:ext cx="6583362" cy="1470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7B7E423-55B6-2FBF-9F08-FA4479F0D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967302" y="4431523"/>
            <a:ext cx="6583362" cy="36750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74938-1E5B-FF54-D336-5F6B701F4201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© 2026 CORVEL.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5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4DAD7-E463-A701-B688-7330DC64A910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© 2026 CORVEL.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5" name="Picture 4" descr="A blue ribbon with a black background&#10;&#10;AI-generated content may be incorrect.">
            <a:extLst>
              <a:ext uri="{FF2B5EF4-FFF2-40B4-BE49-F238E27FC236}">
                <a16:creationId xmlns:a16="http://schemas.microsoft.com/office/drawing/2014/main" id="{EE992AD6-BF6F-64B9-5073-A8FA63D12AD2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8" y="9451976"/>
            <a:ext cx="904421" cy="41399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735072E-509E-50D3-26BD-975584AA3B79}"/>
              </a:ext>
            </a:extLst>
          </p:cNvPr>
          <p:cNvSpPr txBox="1">
            <a:spLocks/>
          </p:cNvSpPr>
          <p:nvPr userDrawn="1"/>
        </p:nvSpPr>
        <p:spPr>
          <a:xfrm>
            <a:off x="730250" y="740229"/>
            <a:ext cx="5409293" cy="2748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Work Sans" pitchFamily="2" charset="77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ea typeface="Calibri"/>
                <a:cs typeface="Calibri"/>
              </a:rPr>
              <a:t>FERMA + CORVEL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19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11" r:id="rId3"/>
    <p:sldLayoutId id="2147483737" r:id="rId4"/>
    <p:sldLayoutId id="2147483712" r:id="rId5"/>
    <p:sldLayoutId id="2147483716" r:id="rId6"/>
    <p:sldLayoutId id="2147483717" r:id="rId7"/>
    <p:sldLayoutId id="2147483721" r:id="rId8"/>
    <p:sldLayoutId id="2147483722" r:id="rId9"/>
    <p:sldLayoutId id="2147483783" r:id="rId10"/>
    <p:sldLayoutId id="2147483723" r:id="rId11"/>
    <p:sldLayoutId id="2147483742" r:id="rId12"/>
    <p:sldLayoutId id="2147483725" r:id="rId13"/>
    <p:sldLayoutId id="2147483726" r:id="rId14"/>
    <p:sldLayoutId id="2147483746" r:id="rId15"/>
    <p:sldLayoutId id="2147483727" r:id="rId16"/>
    <p:sldLayoutId id="2147483744" r:id="rId17"/>
    <p:sldLayoutId id="2147483739" r:id="rId18"/>
    <p:sldLayoutId id="2147483728" r:id="rId19"/>
    <p:sldLayoutId id="2147483733" r:id="rId20"/>
    <p:sldLayoutId id="2147483740" r:id="rId21"/>
    <p:sldLayoutId id="2147483741" r:id="rId22"/>
    <p:sldLayoutId id="2147483784" r:id="rId23"/>
    <p:sldLayoutId id="2147483738" r:id="rId24"/>
    <p:sldLayoutId id="2147483730" r:id="rId25"/>
    <p:sldLayoutId id="2147483732" r:id="rId26"/>
    <p:sldLayoutId id="2147483780" r:id="rId27"/>
    <p:sldLayoutId id="2147483781" r:id="rId28"/>
    <p:sldLayoutId id="2147483747" r:id="rId29"/>
    <p:sldLayoutId id="2147483782" r:id="rId30"/>
    <p:sldLayoutId id="2147483734" r:id="rId3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6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11520">
          <p15:clr>
            <a:srgbClr val="F26B43"/>
          </p15:clr>
        </p15:guide>
        <p15:guide id="3" pos="460">
          <p15:clr>
            <a:srgbClr val="F26B43"/>
          </p15:clr>
        </p15:guide>
        <p15:guide id="4" pos="921">
          <p15:clr>
            <a:srgbClr val="F26B43"/>
          </p15:clr>
        </p15:guide>
        <p15:guide id="5" pos="1382">
          <p15:clr>
            <a:srgbClr val="F26B43"/>
          </p15:clr>
        </p15:guide>
        <p15:guide id="6" pos="1843">
          <p15:clr>
            <a:srgbClr val="F26B43"/>
          </p15:clr>
        </p15:guide>
        <p15:guide id="7" pos="2304">
          <p15:clr>
            <a:srgbClr val="F26B43"/>
          </p15:clr>
        </p15:guide>
        <p15:guide id="8" pos="2764">
          <p15:clr>
            <a:srgbClr val="F26B43"/>
          </p15:clr>
        </p15:guide>
        <p15:guide id="9" pos="3225">
          <p15:clr>
            <a:srgbClr val="F26B43"/>
          </p15:clr>
        </p15:guide>
        <p15:guide id="10" pos="3686">
          <p15:clr>
            <a:srgbClr val="F26B43"/>
          </p15:clr>
        </p15:guide>
        <p15:guide id="11" pos="4147">
          <p15:clr>
            <a:srgbClr val="F26B43"/>
          </p15:clr>
        </p15:guide>
        <p15:guide id="12" pos="4608">
          <p15:clr>
            <a:srgbClr val="F26B43"/>
          </p15:clr>
        </p15:guide>
        <p15:guide id="13" pos="5068">
          <p15:clr>
            <a:srgbClr val="F26B43"/>
          </p15:clr>
        </p15:guide>
        <p15:guide id="14" pos="5529">
          <p15:clr>
            <a:srgbClr val="F26B43"/>
          </p15:clr>
        </p15:guide>
        <p15:guide id="15" pos="5990">
          <p15:clr>
            <a:srgbClr val="F26B43"/>
          </p15:clr>
        </p15:guide>
        <p15:guide id="16" pos="6451">
          <p15:clr>
            <a:srgbClr val="F26B43"/>
          </p15:clr>
        </p15:guide>
        <p15:guide id="17" pos="6912">
          <p15:clr>
            <a:srgbClr val="F26B43"/>
          </p15:clr>
        </p15:guide>
        <p15:guide id="18" pos="7372">
          <p15:clr>
            <a:srgbClr val="F26B43"/>
          </p15:clr>
        </p15:guide>
        <p15:guide id="19" pos="7833">
          <p15:clr>
            <a:srgbClr val="F26B43"/>
          </p15:clr>
        </p15:guide>
        <p15:guide id="20" pos="8294">
          <p15:clr>
            <a:srgbClr val="F26B43"/>
          </p15:clr>
        </p15:guide>
        <p15:guide id="21" pos="8755">
          <p15:clr>
            <a:srgbClr val="F26B43"/>
          </p15:clr>
        </p15:guide>
        <p15:guide id="22" pos="9216">
          <p15:clr>
            <a:srgbClr val="F26B43"/>
          </p15:clr>
        </p15:guide>
        <p15:guide id="23" pos="9676">
          <p15:clr>
            <a:srgbClr val="F26B43"/>
          </p15:clr>
        </p15:guide>
        <p15:guide id="24" pos="10137">
          <p15:clr>
            <a:srgbClr val="F26B43"/>
          </p15:clr>
        </p15:guide>
        <p15:guide id="25" pos="10598">
          <p15:clr>
            <a:srgbClr val="F26B43"/>
          </p15:clr>
        </p15:guide>
        <p15:guide id="26" pos="11059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6480">
          <p15:clr>
            <a:srgbClr val="F26B43"/>
          </p15:clr>
        </p15:guide>
        <p15:guide id="29" orient="horz" pos="462">
          <p15:clr>
            <a:srgbClr val="F26B43"/>
          </p15:clr>
        </p15:guide>
        <p15:guide id="30" orient="horz" pos="925">
          <p15:clr>
            <a:srgbClr val="F26B43"/>
          </p15:clr>
        </p15:guide>
        <p15:guide id="31" orient="horz" pos="1388">
          <p15:clr>
            <a:srgbClr val="F26B43"/>
          </p15:clr>
        </p15:guide>
        <p15:guide id="32" orient="horz" pos="1851">
          <p15:clr>
            <a:srgbClr val="F26B43"/>
          </p15:clr>
        </p15:guide>
        <p15:guide id="33" orient="horz" pos="2314">
          <p15:clr>
            <a:srgbClr val="F26B43"/>
          </p15:clr>
        </p15:guide>
        <p15:guide id="34" orient="horz" pos="2777">
          <p15:clr>
            <a:srgbClr val="F26B43"/>
          </p15:clr>
        </p15:guide>
        <p15:guide id="35" orient="horz" pos="3240">
          <p15:clr>
            <a:srgbClr val="F26B43"/>
          </p15:clr>
        </p15:guide>
        <p15:guide id="36" orient="horz" pos="3702">
          <p15:clr>
            <a:srgbClr val="F26B43"/>
          </p15:clr>
        </p15:guide>
        <p15:guide id="37" orient="horz" pos="4165">
          <p15:clr>
            <a:srgbClr val="F26B43"/>
          </p15:clr>
        </p15:guide>
        <p15:guide id="38" orient="horz" pos="4628">
          <p15:clr>
            <a:srgbClr val="F26B43"/>
          </p15:clr>
        </p15:guide>
        <p15:guide id="39" orient="horz" pos="5091">
          <p15:clr>
            <a:srgbClr val="F26B43"/>
          </p15:clr>
        </p15:guide>
        <p15:guide id="40" orient="horz" pos="5554">
          <p15:clr>
            <a:srgbClr val="F26B43"/>
          </p15:clr>
        </p15:guide>
        <p15:guide id="41" orient="horz" pos="60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4DAD7-E463-A701-B688-7330DC64A910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© 2026 CORVEL.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5" name="Picture 4" descr="A blue ribbon with a black background&#10;&#10;AI-generated content may be incorrect.">
            <a:extLst>
              <a:ext uri="{FF2B5EF4-FFF2-40B4-BE49-F238E27FC236}">
                <a16:creationId xmlns:a16="http://schemas.microsoft.com/office/drawing/2014/main" id="{EE992AD6-BF6F-64B9-5073-A8FA63D12A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8" y="9451976"/>
            <a:ext cx="904421" cy="4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6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50" r:id="rId2"/>
    <p:sldLayoutId id="2147483751" r:id="rId3"/>
    <p:sldLayoutId id="2147483777" r:id="rId4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6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11520">
          <p15:clr>
            <a:srgbClr val="F26B43"/>
          </p15:clr>
        </p15:guide>
        <p15:guide id="3" pos="460">
          <p15:clr>
            <a:srgbClr val="F26B43"/>
          </p15:clr>
        </p15:guide>
        <p15:guide id="4" pos="921">
          <p15:clr>
            <a:srgbClr val="F26B43"/>
          </p15:clr>
        </p15:guide>
        <p15:guide id="5" pos="1382">
          <p15:clr>
            <a:srgbClr val="F26B43"/>
          </p15:clr>
        </p15:guide>
        <p15:guide id="6" pos="1843">
          <p15:clr>
            <a:srgbClr val="F26B43"/>
          </p15:clr>
        </p15:guide>
        <p15:guide id="7" pos="2304">
          <p15:clr>
            <a:srgbClr val="F26B43"/>
          </p15:clr>
        </p15:guide>
        <p15:guide id="8" pos="2764">
          <p15:clr>
            <a:srgbClr val="F26B43"/>
          </p15:clr>
        </p15:guide>
        <p15:guide id="9" pos="3225">
          <p15:clr>
            <a:srgbClr val="F26B43"/>
          </p15:clr>
        </p15:guide>
        <p15:guide id="10" pos="3686">
          <p15:clr>
            <a:srgbClr val="F26B43"/>
          </p15:clr>
        </p15:guide>
        <p15:guide id="11" pos="4147">
          <p15:clr>
            <a:srgbClr val="F26B43"/>
          </p15:clr>
        </p15:guide>
        <p15:guide id="12" pos="4608">
          <p15:clr>
            <a:srgbClr val="F26B43"/>
          </p15:clr>
        </p15:guide>
        <p15:guide id="13" pos="5068">
          <p15:clr>
            <a:srgbClr val="F26B43"/>
          </p15:clr>
        </p15:guide>
        <p15:guide id="14" pos="5529">
          <p15:clr>
            <a:srgbClr val="F26B43"/>
          </p15:clr>
        </p15:guide>
        <p15:guide id="15" pos="5990">
          <p15:clr>
            <a:srgbClr val="F26B43"/>
          </p15:clr>
        </p15:guide>
        <p15:guide id="16" pos="6451">
          <p15:clr>
            <a:srgbClr val="F26B43"/>
          </p15:clr>
        </p15:guide>
        <p15:guide id="17" pos="6912">
          <p15:clr>
            <a:srgbClr val="F26B43"/>
          </p15:clr>
        </p15:guide>
        <p15:guide id="18" pos="7372">
          <p15:clr>
            <a:srgbClr val="F26B43"/>
          </p15:clr>
        </p15:guide>
        <p15:guide id="19" pos="7833">
          <p15:clr>
            <a:srgbClr val="F26B43"/>
          </p15:clr>
        </p15:guide>
        <p15:guide id="20" pos="8294">
          <p15:clr>
            <a:srgbClr val="F26B43"/>
          </p15:clr>
        </p15:guide>
        <p15:guide id="21" pos="8755">
          <p15:clr>
            <a:srgbClr val="F26B43"/>
          </p15:clr>
        </p15:guide>
        <p15:guide id="22" pos="9216">
          <p15:clr>
            <a:srgbClr val="F26B43"/>
          </p15:clr>
        </p15:guide>
        <p15:guide id="23" pos="9676">
          <p15:clr>
            <a:srgbClr val="F26B43"/>
          </p15:clr>
        </p15:guide>
        <p15:guide id="24" pos="10137">
          <p15:clr>
            <a:srgbClr val="F26B43"/>
          </p15:clr>
        </p15:guide>
        <p15:guide id="25" pos="10598">
          <p15:clr>
            <a:srgbClr val="F26B43"/>
          </p15:clr>
        </p15:guide>
        <p15:guide id="26" pos="11059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6480">
          <p15:clr>
            <a:srgbClr val="F26B43"/>
          </p15:clr>
        </p15:guide>
        <p15:guide id="29" orient="horz" pos="462">
          <p15:clr>
            <a:srgbClr val="F26B43"/>
          </p15:clr>
        </p15:guide>
        <p15:guide id="30" orient="horz" pos="925">
          <p15:clr>
            <a:srgbClr val="F26B43"/>
          </p15:clr>
        </p15:guide>
        <p15:guide id="31" orient="horz" pos="1388">
          <p15:clr>
            <a:srgbClr val="F26B43"/>
          </p15:clr>
        </p15:guide>
        <p15:guide id="32" orient="horz" pos="1851">
          <p15:clr>
            <a:srgbClr val="F26B43"/>
          </p15:clr>
        </p15:guide>
        <p15:guide id="33" orient="horz" pos="2314">
          <p15:clr>
            <a:srgbClr val="F26B43"/>
          </p15:clr>
        </p15:guide>
        <p15:guide id="34" orient="horz" pos="2777">
          <p15:clr>
            <a:srgbClr val="F26B43"/>
          </p15:clr>
        </p15:guide>
        <p15:guide id="35" orient="horz" pos="3240">
          <p15:clr>
            <a:srgbClr val="F26B43"/>
          </p15:clr>
        </p15:guide>
        <p15:guide id="36" orient="horz" pos="3702">
          <p15:clr>
            <a:srgbClr val="F26B43"/>
          </p15:clr>
        </p15:guide>
        <p15:guide id="37" orient="horz" pos="4165">
          <p15:clr>
            <a:srgbClr val="F26B43"/>
          </p15:clr>
        </p15:guide>
        <p15:guide id="38" orient="horz" pos="4628">
          <p15:clr>
            <a:srgbClr val="F26B43"/>
          </p15:clr>
        </p15:guide>
        <p15:guide id="39" orient="horz" pos="5091">
          <p15:clr>
            <a:srgbClr val="F26B43"/>
          </p15:clr>
        </p15:guide>
        <p15:guide id="40" orient="horz" pos="5554">
          <p15:clr>
            <a:srgbClr val="F26B43"/>
          </p15:clr>
        </p15:guide>
        <p15:guide id="41" orient="horz" pos="60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4DAD7-E463-A701-B688-7330DC64A910}"/>
              </a:ext>
            </a:extLst>
          </p:cNvPr>
          <p:cNvSpPr txBox="1"/>
          <p:nvPr userDrawn="1"/>
        </p:nvSpPr>
        <p:spPr>
          <a:xfrm>
            <a:off x="14795593" y="9365781"/>
            <a:ext cx="288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© 2026 CORVEL. All Rights Reserved.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5" name="Picture 4" descr="A blue ribbon with a black background&#10;&#10;AI-generated content may be incorrect.">
            <a:extLst>
              <a:ext uri="{FF2B5EF4-FFF2-40B4-BE49-F238E27FC236}">
                <a16:creationId xmlns:a16="http://schemas.microsoft.com/office/drawing/2014/main" id="{EE992AD6-BF6F-64B9-5073-A8FA63D12A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8" y="9451976"/>
            <a:ext cx="904421" cy="413996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4E3F81C-E16C-6345-8A1E-631B12045E34}"/>
              </a:ext>
            </a:extLst>
          </p:cNvPr>
          <p:cNvSpPr txBox="1">
            <a:spLocks/>
          </p:cNvSpPr>
          <p:nvPr userDrawn="1"/>
        </p:nvSpPr>
        <p:spPr>
          <a:xfrm>
            <a:off x="730250" y="740229"/>
            <a:ext cx="5409293" cy="2748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Work Sans" pitchFamily="2" charset="77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SAMPLE COMPANY + CORVEL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9" r:id="rId2"/>
    <p:sldLayoutId id="2147483718" r:id="rId3"/>
    <p:sldLayoutId id="2147483715" r:id="rId4"/>
    <p:sldLayoutId id="2147483743" r:id="rId5"/>
    <p:sldLayoutId id="2147483779" r:id="rId6"/>
    <p:sldLayoutId id="2147483724" r:id="rId7"/>
    <p:sldLayoutId id="2147483778" r:id="rId8"/>
    <p:sldLayoutId id="2147483745" r:id="rId9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6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b="0" i="0" kern="1200">
          <a:solidFill>
            <a:srgbClr val="1D1E4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11520">
          <p15:clr>
            <a:srgbClr val="F26B43"/>
          </p15:clr>
        </p15:guide>
        <p15:guide id="3" pos="460">
          <p15:clr>
            <a:srgbClr val="F26B43"/>
          </p15:clr>
        </p15:guide>
        <p15:guide id="4" pos="921">
          <p15:clr>
            <a:srgbClr val="F26B43"/>
          </p15:clr>
        </p15:guide>
        <p15:guide id="5" pos="1382">
          <p15:clr>
            <a:srgbClr val="F26B43"/>
          </p15:clr>
        </p15:guide>
        <p15:guide id="6" pos="1843">
          <p15:clr>
            <a:srgbClr val="F26B43"/>
          </p15:clr>
        </p15:guide>
        <p15:guide id="7" pos="2304">
          <p15:clr>
            <a:srgbClr val="F26B43"/>
          </p15:clr>
        </p15:guide>
        <p15:guide id="8" pos="2764">
          <p15:clr>
            <a:srgbClr val="F26B43"/>
          </p15:clr>
        </p15:guide>
        <p15:guide id="9" pos="3225">
          <p15:clr>
            <a:srgbClr val="F26B43"/>
          </p15:clr>
        </p15:guide>
        <p15:guide id="10" pos="3686">
          <p15:clr>
            <a:srgbClr val="F26B43"/>
          </p15:clr>
        </p15:guide>
        <p15:guide id="11" pos="4147">
          <p15:clr>
            <a:srgbClr val="F26B43"/>
          </p15:clr>
        </p15:guide>
        <p15:guide id="12" pos="4608">
          <p15:clr>
            <a:srgbClr val="F26B43"/>
          </p15:clr>
        </p15:guide>
        <p15:guide id="13" pos="5068">
          <p15:clr>
            <a:srgbClr val="F26B43"/>
          </p15:clr>
        </p15:guide>
        <p15:guide id="14" pos="5529">
          <p15:clr>
            <a:srgbClr val="F26B43"/>
          </p15:clr>
        </p15:guide>
        <p15:guide id="15" pos="5990">
          <p15:clr>
            <a:srgbClr val="F26B43"/>
          </p15:clr>
        </p15:guide>
        <p15:guide id="16" pos="6451">
          <p15:clr>
            <a:srgbClr val="F26B43"/>
          </p15:clr>
        </p15:guide>
        <p15:guide id="17" pos="6912">
          <p15:clr>
            <a:srgbClr val="F26B43"/>
          </p15:clr>
        </p15:guide>
        <p15:guide id="18" pos="7372">
          <p15:clr>
            <a:srgbClr val="F26B43"/>
          </p15:clr>
        </p15:guide>
        <p15:guide id="19" pos="7833">
          <p15:clr>
            <a:srgbClr val="F26B43"/>
          </p15:clr>
        </p15:guide>
        <p15:guide id="20" pos="8294">
          <p15:clr>
            <a:srgbClr val="F26B43"/>
          </p15:clr>
        </p15:guide>
        <p15:guide id="21" pos="8755">
          <p15:clr>
            <a:srgbClr val="F26B43"/>
          </p15:clr>
        </p15:guide>
        <p15:guide id="22" pos="9216">
          <p15:clr>
            <a:srgbClr val="F26B43"/>
          </p15:clr>
        </p15:guide>
        <p15:guide id="23" pos="9676">
          <p15:clr>
            <a:srgbClr val="F26B43"/>
          </p15:clr>
        </p15:guide>
        <p15:guide id="24" pos="10137">
          <p15:clr>
            <a:srgbClr val="F26B43"/>
          </p15:clr>
        </p15:guide>
        <p15:guide id="25" pos="10598">
          <p15:clr>
            <a:srgbClr val="F26B43"/>
          </p15:clr>
        </p15:guide>
        <p15:guide id="26" pos="11059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6480">
          <p15:clr>
            <a:srgbClr val="F26B43"/>
          </p15:clr>
        </p15:guide>
        <p15:guide id="29" orient="horz" pos="462">
          <p15:clr>
            <a:srgbClr val="F26B43"/>
          </p15:clr>
        </p15:guide>
        <p15:guide id="30" orient="horz" pos="925">
          <p15:clr>
            <a:srgbClr val="F26B43"/>
          </p15:clr>
        </p15:guide>
        <p15:guide id="31" orient="horz" pos="1388">
          <p15:clr>
            <a:srgbClr val="F26B43"/>
          </p15:clr>
        </p15:guide>
        <p15:guide id="32" orient="horz" pos="1851">
          <p15:clr>
            <a:srgbClr val="F26B43"/>
          </p15:clr>
        </p15:guide>
        <p15:guide id="33" orient="horz" pos="2314">
          <p15:clr>
            <a:srgbClr val="F26B43"/>
          </p15:clr>
        </p15:guide>
        <p15:guide id="34" orient="horz" pos="2777">
          <p15:clr>
            <a:srgbClr val="F26B43"/>
          </p15:clr>
        </p15:guide>
        <p15:guide id="35" orient="horz" pos="3240">
          <p15:clr>
            <a:srgbClr val="F26B43"/>
          </p15:clr>
        </p15:guide>
        <p15:guide id="36" orient="horz" pos="3702">
          <p15:clr>
            <a:srgbClr val="F26B43"/>
          </p15:clr>
        </p15:guide>
        <p15:guide id="37" orient="horz" pos="4165">
          <p15:clr>
            <a:srgbClr val="F26B43"/>
          </p15:clr>
        </p15:guide>
        <p15:guide id="38" orient="horz" pos="4628">
          <p15:clr>
            <a:srgbClr val="F26B43"/>
          </p15:clr>
        </p15:guide>
        <p15:guide id="39" orient="horz" pos="5091">
          <p15:clr>
            <a:srgbClr val="F26B43"/>
          </p15:clr>
        </p15:guide>
        <p15:guide id="40" orient="horz" pos="5554">
          <p15:clr>
            <a:srgbClr val="F26B43"/>
          </p15:clr>
        </p15:guide>
        <p15:guide id="41" orient="horz" pos="60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hyperlink" Target="mailto:Marcelo_Manino@CorVel.com" TargetMode="Externa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2FD11-A7EF-98C1-9CF8-CF41723F5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6A6C0D-4B96-5338-3A71-015E35CD82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" y="2955600"/>
            <a:ext cx="9510713" cy="4378393"/>
          </a:xfrm>
        </p:spPr>
        <p:txBody>
          <a:bodyPr/>
          <a:lstStyle/>
          <a:p>
            <a:r>
              <a:rPr lang="en-US" sz="4800" b="1" dirty="0"/>
              <a:t>Physician Dispensing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EA7E0-F6C3-1150-A48F-A8CE31238318}"/>
              </a:ext>
            </a:extLst>
          </p:cNvPr>
          <p:cNvSpPr txBox="1"/>
          <p:nvPr/>
        </p:nvSpPr>
        <p:spPr>
          <a:xfrm>
            <a:off x="19357383" y="3456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1694265-69C9-AB55-A90A-EC07ABCD8CFA}"/>
              </a:ext>
            </a:extLst>
          </p:cNvPr>
          <p:cNvSpPr txBox="1">
            <a:spLocks/>
          </p:cNvSpPr>
          <p:nvPr/>
        </p:nvSpPr>
        <p:spPr>
          <a:xfrm>
            <a:off x="731836" y="6148540"/>
            <a:ext cx="9510713" cy="714375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i="1" dirty="0">
                <a:solidFill>
                  <a:schemeClr val="tx1"/>
                </a:solidFill>
                <a:latin typeface="Work Sans" pitchFamily="2" charset="77"/>
              </a:rPr>
              <a:t>Latest News and its Impacts on Floridians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3416CAC-CE0F-6FEB-A382-6E4229C5777E}"/>
              </a:ext>
            </a:extLst>
          </p:cNvPr>
          <p:cNvSpPr txBox="1">
            <a:spLocks/>
          </p:cNvSpPr>
          <p:nvPr/>
        </p:nvSpPr>
        <p:spPr>
          <a:xfrm>
            <a:off x="604799" y="3480508"/>
            <a:ext cx="5783121" cy="714375"/>
          </a:xfrm>
          <a:prstGeom prst="roundRect">
            <a:avLst>
              <a:gd name="adj" fmla="val 3522"/>
            </a:avLst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  <a:latin typeface="Work Sans" pitchFamily="2" charset="77"/>
              </a:rPr>
              <a:t>July 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DBFA4-338B-711E-252D-360E78D7EE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7851" y="733425"/>
            <a:ext cx="1588877" cy="727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37C9D-0B6A-E929-A64C-579304092946}"/>
              </a:ext>
            </a:extLst>
          </p:cNvPr>
          <p:cNvSpPr txBox="1"/>
          <p:nvPr/>
        </p:nvSpPr>
        <p:spPr>
          <a:xfrm>
            <a:off x="3487253" y="870099"/>
            <a:ext cx="3593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C51FFF-BFDD-7887-69BF-4F0DCBE79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53" y="256906"/>
            <a:ext cx="2697296" cy="17770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7BDA16-D31C-064C-536A-DA678AF08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137" y="1097076"/>
            <a:ext cx="6764027" cy="4271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7A414C-DCB8-DB7D-ACB3-648F09B41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2137" y="5950040"/>
            <a:ext cx="6764027" cy="37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2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93F5-4D3B-B3BB-096A-69608201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C2D30-C17B-6BF5-3774-7661FFFF8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C976D-EB09-4B20-0B89-006EB5269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367D95-C85A-1819-699E-F4326007AE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39EFCB-E2DB-9534-89F2-D968077043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519A96-4C61-F78F-DFAD-955E335B3F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05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CB8573-CE0E-AEE0-68B8-5505687072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Intro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828AAB3-D7A2-A88B-2E34-877F812121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Why is this a big deal?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D19E33-E4B8-0F21-DD1D-38454A4577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4153" y="3697853"/>
            <a:ext cx="7002010" cy="714375"/>
          </a:xfrm>
        </p:spPr>
        <p:txBody>
          <a:bodyPr/>
          <a:lstStyle/>
          <a:p>
            <a:r>
              <a:rPr lang="en-US" dirty="0"/>
              <a:t>How does this impact the parties involved?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42A85A6-FCF3-8A5E-BF2C-DCC8A21864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What are the ramifications?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917BBD0-AC46-B516-6843-EBE5AD58A0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9861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AD0E33-8E56-9FCB-63F9-D970C73F9B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7851" y="733425"/>
            <a:ext cx="1588877" cy="727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E27E54-2571-3BEC-96A6-D44002A4EA67}"/>
              </a:ext>
            </a:extLst>
          </p:cNvPr>
          <p:cNvSpPr txBox="1"/>
          <p:nvPr/>
        </p:nvSpPr>
        <p:spPr>
          <a:xfrm>
            <a:off x="3487253" y="870099"/>
            <a:ext cx="3593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4552361-18A1-C99C-B9B1-A18645F67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" y="2955600"/>
            <a:ext cx="9510713" cy="4378393"/>
          </a:xfrm>
        </p:spPr>
        <p:txBody>
          <a:bodyPr/>
          <a:lstStyle/>
          <a:p>
            <a:r>
              <a:rPr lang="en-GB" sz="5400" i="1" dirty="0"/>
              <a:t>A little about me…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88D7D66-E0DB-EA63-78C8-22099E59AF29}"/>
              </a:ext>
            </a:extLst>
          </p:cNvPr>
          <p:cNvSpPr txBox="1">
            <a:spLocks/>
          </p:cNvSpPr>
          <p:nvPr/>
        </p:nvSpPr>
        <p:spPr>
          <a:xfrm>
            <a:off x="731836" y="6148540"/>
            <a:ext cx="11425820" cy="2969702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latin typeface="Work Sans" pitchFamily="2" charset="77"/>
              </a:rPr>
              <a:t>Studied law at the University of Cuyo in Argentina</a:t>
            </a:r>
          </a:p>
          <a:p>
            <a:r>
              <a:rPr lang="en-GB" sz="2400" dirty="0">
                <a:solidFill>
                  <a:schemeClr val="tx1"/>
                </a:solidFill>
                <a:latin typeface="Work Sans" pitchFamily="2" charset="77"/>
              </a:rPr>
              <a:t>2-20 Insurance Agent since 2004</a:t>
            </a:r>
          </a:p>
          <a:p>
            <a:r>
              <a:rPr lang="en-GB" sz="2400" dirty="0">
                <a:solidFill>
                  <a:schemeClr val="tx1"/>
                </a:solidFill>
                <a:latin typeface="Work Sans" pitchFamily="2" charset="77"/>
              </a:rPr>
              <a:t>Certified Professional Coder (CPC) by AAPC</a:t>
            </a:r>
          </a:p>
          <a:p>
            <a:r>
              <a:rPr lang="en-GB" sz="2400" dirty="0">
                <a:solidFill>
                  <a:schemeClr val="tx1"/>
                </a:solidFill>
                <a:latin typeface="Work Sans" pitchFamily="2" charset="77"/>
              </a:rPr>
              <a:t>VP of Medical Review Services at CorVel over FL </a:t>
            </a:r>
            <a:r>
              <a:rPr lang="en-GB" sz="2400" dirty="0" err="1">
                <a:solidFill>
                  <a:schemeClr val="tx1"/>
                </a:solidFill>
                <a:latin typeface="Work Sans" pitchFamily="2" charset="77"/>
              </a:rPr>
              <a:t>Center</a:t>
            </a:r>
            <a:r>
              <a:rPr lang="en-GB" sz="2400" dirty="0">
                <a:solidFill>
                  <a:schemeClr val="tx1"/>
                </a:solidFill>
                <a:latin typeface="Work Sans" pitchFamily="2" charset="77"/>
              </a:rPr>
              <a:t> of Excellence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0833DC-4CA3-BB24-B6B0-0E105C337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037" y="605907"/>
            <a:ext cx="8173085" cy="4601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8D56D1-8277-3EDB-EAE6-A8AB80080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6168" y="733425"/>
            <a:ext cx="1600919" cy="1911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F79AE3-8848-3903-E030-801ABA5C6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1919" y="5515925"/>
            <a:ext cx="4165168" cy="4165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CBA402-0ACD-0AFA-74E2-DAB4E5616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753" y="256906"/>
            <a:ext cx="2697296" cy="177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30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E8424B6-10B2-BDFB-79B1-6F6D2C1C00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35"/>
          <a:stretch>
            <a:fillRect/>
          </a:stretch>
        </p:blipFill>
        <p:spPr>
          <a:xfrm>
            <a:off x="9509125" y="10"/>
            <a:ext cx="8777287" cy="10286990"/>
          </a:xfrm>
          <a:prstGeom prst="roundRect">
            <a:avLst>
              <a:gd name="adj" fmla="val 0"/>
            </a:avLst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4F38F0-73BA-AB9C-B6EA-C75DDFF2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49" y="1489531"/>
            <a:ext cx="8047039" cy="713919"/>
          </a:xfrm>
        </p:spPr>
        <p:txBody>
          <a:bodyPr>
            <a:normAutofit/>
          </a:bodyPr>
          <a:lstStyle/>
          <a:p>
            <a:r>
              <a:rPr lang="en-US" i="1" dirty="0"/>
              <a:t>Why is this a big deal?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58786-FD37-3B4B-DD4D-B9827C4E376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6402" y="2677887"/>
            <a:ext cx="8010885" cy="3301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For more than a decade, insurance companies and physician groups have contended over the true meaning of Florida statutes: </a:t>
            </a:r>
            <a:r>
              <a:rPr lang="en-US" sz="2200" i="1" dirty="0"/>
              <a:t>Are doctors considered pharmacists and therefore allowed to dispense medications to injured workers without additional authorization?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 Florida appeals court has finally answered that question, and in that process has giving a multimillion-dollar win to employers and carriers in Florida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770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3454-AD99-25DB-24FD-1E2633152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ruling…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4276E-25E9-1092-A77C-620E9D7E4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36774" y="5876925"/>
            <a:ext cx="4804228" cy="2777678"/>
          </a:xfrm>
        </p:spPr>
        <p:txBody>
          <a:bodyPr/>
          <a:lstStyle/>
          <a:p>
            <a:r>
              <a:rPr lang="en-US" sz="1800" dirty="0"/>
              <a:t>The court held that the statutory term “pharmacy or pharmacist” in Florida’s workers’ compensation law does not include dispensing practitioners</a:t>
            </a:r>
          </a:p>
          <a:p>
            <a:r>
              <a:rPr lang="en-US" sz="1800" dirty="0"/>
              <a:t>Insurers are no longer prohibited from denying authorization or reimbursement simply because a prescription was dispensed by a licensed “dispensing practitioner” such as a physician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9FC14-9C73-0C7D-ED5A-60D9D42752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6343" y="5876925"/>
            <a:ext cx="4804228" cy="2205037"/>
          </a:xfrm>
        </p:spPr>
        <p:txBody>
          <a:bodyPr/>
          <a:lstStyle/>
          <a:p>
            <a:r>
              <a:rPr lang="en-US" sz="1800" dirty="0"/>
              <a:t>The 1st District Court of Appeal of Florida overturned a Florida Division of Administrative Hearings decision on February 25, 2026</a:t>
            </a:r>
          </a:p>
          <a:p>
            <a:r>
              <a:rPr lang="en-US" sz="1800" dirty="0"/>
              <a:t>In the case Publix Super Markets Inc. et al. v. Department of Financial Services, Division of Workers’ Compensation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4B96C-AC21-AE32-15E4-2327630A23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1800" dirty="0"/>
              <a:t>This ruling effectively allows insurers to require injured workers to use pharmacies rather than receiving medications directly from their treating providers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65CD648-C2EB-7757-C430-5107D3D7003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3609" r="13609"/>
          <a:stretch/>
        </p:blipFill>
        <p:spPr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241A575B-9750-03BD-CAF8-F375F98EE14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rcRect l="6146" r="6146"/>
          <a:stretch/>
        </p:blipFill>
        <p:spPr>
          <a:prstGeom prst="rect">
            <a:avLst/>
          </a:prstGeo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EDB93B16-6E9C-D21D-3856-7EADF4FD133A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/>
          <a:srcRect l="12967" r="12967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0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3FEB6-43DE-A3B6-95C2-800461759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6F89-D8FB-02CB-8990-9F3FA3A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How does this impact all the parties?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79B1D-20B1-ECFB-D403-7E2B4E826C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800" dirty="0"/>
              <a:t>Injured Workers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B8F3989B-9E53-ADF2-E4CB-4BAF97597440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/>
          <a:srcRect l="6621" r="6621"/>
          <a:stretch/>
        </p:blipFill>
        <p:spPr>
          <a:prstGeom prst="rect">
            <a:avLst/>
          </a:prstGeo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5DE48256-9969-66CA-308C-D2ACAE37D46E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4"/>
          <a:srcRect t="1667" b="1667"/>
          <a:stretch/>
        </p:blipFill>
        <p:spPr>
          <a:prstGeom prst="roundRect">
            <a:avLst>
              <a:gd name="adj" fmla="val 6999"/>
            </a:avLst>
          </a:prstGeom>
          <a:ln w="12700"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41759-A292-89A3-6494-86D948B8438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Employers / Carriers </a:t>
            </a: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FAA28-67A6-A38F-1B04-4891014FB37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sz="1800" dirty="0"/>
              <a:t>Pharmacies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D84BAE-0FB4-A42E-DE33-E200BE5B032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/>
              <a:t>Physician Groups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99CEB3-EE72-2B52-B9BF-F8A6B014ED48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 dirty="0"/>
              <a:t>Safer </a:t>
            </a:r>
          </a:p>
          <a:p>
            <a:r>
              <a:rPr lang="en-US" dirty="0"/>
              <a:t>More Convenient</a:t>
            </a:r>
          </a:p>
          <a:p>
            <a:r>
              <a:rPr lang="en-US" dirty="0"/>
              <a:t>Right thing to do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7E201A-005C-59C4-A695-F7343B8E6A2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/>
              <a:t>More cost effective</a:t>
            </a:r>
          </a:p>
          <a:p>
            <a:r>
              <a:rPr lang="en-US" dirty="0"/>
              <a:t>Less abuse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0B2FBF-ED45-939E-2044-4635033F82E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dirty="0"/>
              <a:t>Pharmacies are the correct place to fill prescriptions due to protocols in place to avoid counter-indications and abuse</a:t>
            </a:r>
          </a:p>
          <a:p>
            <a:r>
              <a:rPr lang="en-US" dirty="0"/>
              <a:t>Pharmacies subscribe to networks that result in partnership with the employer/carrier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1C4116-3752-D3F6-959C-EE086615D439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en-US" dirty="0"/>
              <a:t>No longer incentivized to dispense out of the office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6BAE61C-2607-EDAE-B781-A4418E5B56EA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/>
          <a:srcRect t="4271" b="4271"/>
          <a:stretch/>
        </p:blipFill>
        <p:spPr>
          <a:prstGeom prst="roundRect">
            <a:avLst>
              <a:gd name="adj" fmla="val 6999"/>
            </a:avLst>
          </a:prstGeom>
          <a:ln w="12700">
            <a:noFill/>
          </a:ln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D5123BB5-7B02-3EA3-F704-1BB8874A580A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6"/>
          <a:srcRect t="9328" b="9328"/>
          <a:stretch/>
        </p:blipFill>
        <p:spPr>
          <a:prstGeom prst="roundRect">
            <a:avLst>
              <a:gd name="adj" fmla="val 6999"/>
            </a:avLst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64855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DBCB-5CC6-27B6-7817-6CD6B113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What are the ramifications?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66140-025F-7EAE-BED9-B2E11E9493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Current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7BE8B-3607-F60E-C186-1CFA1467C3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Pre-ruling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CDF1D-4344-5AE5-1258-6972A0172C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Future state</a:t>
            </a:r>
          </a:p>
        </p:txBody>
      </p:sp>
    </p:spTree>
    <p:extLst>
      <p:ext uri="{BB962C8B-B14F-4D97-AF65-F5344CB8AC3E}">
        <p14:creationId xmlns:p14="http://schemas.microsoft.com/office/powerpoint/2010/main" val="364378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43DF-50BF-945A-22A9-677E9C8C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6B88-4B2C-188C-8936-6717A4D6D86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ruling can no longer be appealed as that window has closed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a new suit be brought?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Yes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should </a:t>
            </a:r>
            <a:r>
              <a:rPr lang="en-US" b="1" dirty="0"/>
              <a:t>you</a:t>
            </a:r>
            <a:r>
              <a:rPr lang="en-US" dirty="0"/>
              <a:t> be on the lookout for?</a:t>
            </a:r>
          </a:p>
        </p:txBody>
      </p:sp>
    </p:spTree>
    <p:extLst>
      <p:ext uri="{BB962C8B-B14F-4D97-AF65-F5344CB8AC3E}">
        <p14:creationId xmlns:p14="http://schemas.microsoft.com/office/powerpoint/2010/main" val="6684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AC59E8-5B08-0370-7B24-718DF3D427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399" y="1782115"/>
            <a:ext cx="9510713" cy="3643381"/>
          </a:xfrm>
        </p:spPr>
        <p:txBody>
          <a:bodyPr anchor="b"/>
          <a:lstStyle/>
          <a:p>
            <a:r>
              <a:rPr lang="en-GB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DCF05-A373-630B-788A-6545F704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858" y="7180522"/>
            <a:ext cx="2750893" cy="2913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78FC28-9B06-C3B4-0F96-5BAE6F74A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0134" y="757573"/>
            <a:ext cx="6207617" cy="6207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2972C41-7BB0-EF24-C080-BAB74122A3AC}"/>
              </a:ext>
            </a:extLst>
          </p:cNvPr>
          <p:cNvSpPr txBox="1">
            <a:spLocks/>
          </p:cNvSpPr>
          <p:nvPr/>
        </p:nvSpPr>
        <p:spPr>
          <a:xfrm>
            <a:off x="6696932" y="7985053"/>
            <a:ext cx="7972105" cy="1304606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1D1E4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Marcelo_Manino@CorVel.com</a:t>
            </a: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LinkedIn.com/in/marcelo-manino-cpc-0a491051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35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ISMICINSTANCE" val="{&quot;id&quot;:&quot;e2251613-216c-400f-aa59-3b7228af0883&quot;,&quot;generator&quot;:2,&quot;generationId&quot;:&quot;53cd274d-bc7b-4b75-a230-0ce968ea433e&quot;}"/>
</p:tagLst>
</file>

<file path=ppt/theme/theme1.xml><?xml version="1.0" encoding="utf-8"?>
<a:theme xmlns:a="http://schemas.openxmlformats.org/drawingml/2006/main" name="Office Theme_924c50528fd34676b3e5fbe205386675">
  <a:themeElements>
    <a:clrScheme name="CorVel color palette ">
      <a:dk1>
        <a:srgbClr val="000000"/>
      </a:dk1>
      <a:lt1>
        <a:srgbClr val="FFFFFF"/>
      </a:lt1>
      <a:dk2>
        <a:srgbClr val="2C41D5"/>
      </a:dk2>
      <a:lt2>
        <a:srgbClr val="E0F2FE"/>
      </a:lt2>
      <a:accent1>
        <a:srgbClr val="F3A32E"/>
      </a:accent1>
      <a:accent2>
        <a:srgbClr val="F5F5F5"/>
      </a:accent2>
      <a:accent3>
        <a:srgbClr val="71D7D0"/>
      </a:accent3>
      <a:accent4>
        <a:srgbClr val="2C41D5"/>
      </a:accent4>
      <a:accent5>
        <a:srgbClr val="E0F2FE"/>
      </a:accent5>
      <a:accent6>
        <a:srgbClr val="F3A32E"/>
      </a:accent6>
      <a:hlink>
        <a:srgbClr val="2C41D5"/>
      </a:hlink>
      <a:folHlink>
        <a:srgbClr val="71D7D0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_924c50528fd34676b3e5fbe205386675">
  <a:themeElements>
    <a:clrScheme name="CorVel color palette ">
      <a:dk1>
        <a:srgbClr val="000000"/>
      </a:dk1>
      <a:lt1>
        <a:srgbClr val="FFFFFF"/>
      </a:lt1>
      <a:dk2>
        <a:srgbClr val="2C41D5"/>
      </a:dk2>
      <a:lt2>
        <a:srgbClr val="E0F2FE"/>
      </a:lt2>
      <a:accent1>
        <a:srgbClr val="F3A32E"/>
      </a:accent1>
      <a:accent2>
        <a:srgbClr val="F5F5F5"/>
      </a:accent2>
      <a:accent3>
        <a:srgbClr val="71D7D0"/>
      </a:accent3>
      <a:accent4>
        <a:srgbClr val="2C41D5"/>
      </a:accent4>
      <a:accent5>
        <a:srgbClr val="E0F2FE"/>
      </a:accent5>
      <a:accent6>
        <a:srgbClr val="F3A32E"/>
      </a:accent6>
      <a:hlink>
        <a:srgbClr val="2C41D5"/>
      </a:hlink>
      <a:folHlink>
        <a:srgbClr val="71D7D0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_924c50528fd34676b3e5fbe205386675">
  <a:themeElements>
    <a:clrScheme name="CorVel color palette ">
      <a:dk1>
        <a:srgbClr val="000000"/>
      </a:dk1>
      <a:lt1>
        <a:srgbClr val="FFFFFF"/>
      </a:lt1>
      <a:dk2>
        <a:srgbClr val="2C41D5"/>
      </a:dk2>
      <a:lt2>
        <a:srgbClr val="E0F2FE"/>
      </a:lt2>
      <a:accent1>
        <a:srgbClr val="F3A32E"/>
      </a:accent1>
      <a:accent2>
        <a:srgbClr val="F5F5F5"/>
      </a:accent2>
      <a:accent3>
        <a:srgbClr val="71D7D0"/>
      </a:accent3>
      <a:accent4>
        <a:srgbClr val="2C41D5"/>
      </a:accent4>
      <a:accent5>
        <a:srgbClr val="E0F2FE"/>
      </a:accent5>
      <a:accent6>
        <a:srgbClr val="F3A32E"/>
      </a:accent6>
      <a:hlink>
        <a:srgbClr val="2C41D5"/>
      </a:hlink>
      <a:folHlink>
        <a:srgbClr val="71D7D0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703</Words>
  <Application>Microsoft Office PowerPoint</Application>
  <PresentationFormat>Custom</PresentationFormat>
  <Paragraphs>94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Work Sans</vt:lpstr>
      <vt:lpstr>Arial</vt:lpstr>
      <vt:lpstr>Calibri</vt:lpstr>
      <vt:lpstr>Roboto</vt:lpstr>
      <vt:lpstr>Office Theme_924c50528fd34676b3e5fbe205386675</vt:lpstr>
      <vt:lpstr>2_Office Theme_924c50528fd34676b3e5fbe205386675</vt:lpstr>
      <vt:lpstr>1_Office Theme_924c50528fd34676b3e5fbe205386675</vt:lpstr>
      <vt:lpstr>PowerPoint Presentation</vt:lpstr>
      <vt:lpstr>Agenda</vt:lpstr>
      <vt:lpstr>PowerPoint Presentation</vt:lpstr>
      <vt:lpstr>Why is this a big deal?</vt:lpstr>
      <vt:lpstr>The ruling…</vt:lpstr>
      <vt:lpstr>How does this impact all the parties?</vt:lpstr>
      <vt:lpstr>What are the ramifications?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 Fedo</dc:creator>
  <cp:lastModifiedBy>Manino, Marcelo</cp:lastModifiedBy>
  <cp:revision>119</cp:revision>
  <dcterms:created xsi:type="dcterms:W3CDTF">2022-12-09T22:46:18Z</dcterms:created>
  <dcterms:modified xsi:type="dcterms:W3CDTF">2026-06-30T15:30:21Z</dcterms:modified>
</cp:coreProperties>
</file>