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Lst>
  <p:sldSz cx="18288000" cy="10287000"/>
  <p:notesSz cx="6858000" cy="9144000"/>
  <p:embeddedFontLst>
    <p:embeddedFont>
      <p:font typeface="Calibri" panose="020F0502020204030204" pitchFamily="34" charset="0"/>
      <p:regular r:id="rId123"/>
      <p:bold r:id="rId124"/>
      <p:italic r:id="rId125"/>
      <p:boldItalic r:id="rId126"/>
    </p:embeddedFont>
    <p:embeddedFont>
      <p:font typeface="DM Sans" panose="020B0604020202020204" charset="0"/>
      <p:regular r:id="rId127"/>
    </p:embeddedFont>
    <p:embeddedFont>
      <p:font typeface="Boulder" panose="020B0604020202020204" charset="0"/>
      <p:regular r:id="rId128"/>
    </p:embeddedFont>
    <p:embeddedFont>
      <p:font typeface="DM Sans Bold" panose="020B0604020202020204" charset="0"/>
      <p:regular r:id="rId1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10" y="1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fntdata"/><Relationship Id="rId128"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2.fntdata"/><Relationship Id="rId12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1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9.png"/></Relationships>
</file>

<file path=ppt/slides/_rels/slide1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9.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37.xml"/><Relationship Id="rId18" Type="http://schemas.openxmlformats.org/officeDocument/2006/relationships/slide" Target="slide52.xml"/><Relationship Id="rId26" Type="http://schemas.openxmlformats.org/officeDocument/2006/relationships/slide" Target="slide76.xml"/><Relationship Id="rId39" Type="http://schemas.openxmlformats.org/officeDocument/2006/relationships/slide" Target="slide115.xml"/><Relationship Id="rId3" Type="http://schemas.openxmlformats.org/officeDocument/2006/relationships/slide" Target="slide7.xml"/><Relationship Id="rId21" Type="http://schemas.openxmlformats.org/officeDocument/2006/relationships/slide" Target="slide61.xml"/><Relationship Id="rId34" Type="http://schemas.openxmlformats.org/officeDocument/2006/relationships/slide" Target="slide100.xml"/><Relationship Id="rId42" Type="http://schemas.openxmlformats.org/officeDocument/2006/relationships/image" Target="../media/image6.svg"/><Relationship Id="rId7" Type="http://schemas.openxmlformats.org/officeDocument/2006/relationships/slide" Target="slide19.xml"/><Relationship Id="rId12" Type="http://schemas.openxmlformats.org/officeDocument/2006/relationships/slide" Target="slide34.xml"/><Relationship Id="rId17" Type="http://schemas.openxmlformats.org/officeDocument/2006/relationships/slide" Target="slide49.xml"/><Relationship Id="rId25" Type="http://schemas.openxmlformats.org/officeDocument/2006/relationships/slide" Target="slide73.xml"/><Relationship Id="rId33" Type="http://schemas.openxmlformats.org/officeDocument/2006/relationships/slide" Target="slide97.xml"/><Relationship Id="rId38" Type="http://schemas.openxmlformats.org/officeDocument/2006/relationships/slide" Target="slide112.xml"/><Relationship Id="rId2" Type="http://schemas.openxmlformats.org/officeDocument/2006/relationships/slide" Target="slide4.xml"/><Relationship Id="rId16" Type="http://schemas.openxmlformats.org/officeDocument/2006/relationships/slide" Target="slide46.xml"/><Relationship Id="rId20" Type="http://schemas.openxmlformats.org/officeDocument/2006/relationships/slide" Target="slide58.xml"/><Relationship Id="rId29" Type="http://schemas.openxmlformats.org/officeDocument/2006/relationships/slide" Target="slide85.xml"/><Relationship Id="rId41"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slide" Target="slide31.xml"/><Relationship Id="rId24" Type="http://schemas.openxmlformats.org/officeDocument/2006/relationships/slide" Target="slide70.xml"/><Relationship Id="rId32" Type="http://schemas.openxmlformats.org/officeDocument/2006/relationships/slide" Target="slide94.xml"/><Relationship Id="rId37" Type="http://schemas.openxmlformats.org/officeDocument/2006/relationships/slide" Target="slide109.xml"/><Relationship Id="rId40" Type="http://schemas.openxmlformats.org/officeDocument/2006/relationships/slide" Target="slide118.xml"/><Relationship Id="rId45" Type="http://schemas.openxmlformats.org/officeDocument/2006/relationships/slide" Target="slide121.xml"/><Relationship Id="rId5" Type="http://schemas.openxmlformats.org/officeDocument/2006/relationships/slide" Target="slide13.xml"/><Relationship Id="rId15" Type="http://schemas.openxmlformats.org/officeDocument/2006/relationships/slide" Target="slide43.xml"/><Relationship Id="rId23" Type="http://schemas.openxmlformats.org/officeDocument/2006/relationships/slide" Target="slide67.xml"/><Relationship Id="rId28" Type="http://schemas.openxmlformats.org/officeDocument/2006/relationships/slide" Target="slide82.xml"/><Relationship Id="rId36" Type="http://schemas.openxmlformats.org/officeDocument/2006/relationships/slide" Target="slide106.xml"/><Relationship Id="rId10" Type="http://schemas.openxmlformats.org/officeDocument/2006/relationships/slide" Target="slide28.xml"/><Relationship Id="rId19" Type="http://schemas.openxmlformats.org/officeDocument/2006/relationships/slide" Target="slide55.xml"/><Relationship Id="rId31" Type="http://schemas.openxmlformats.org/officeDocument/2006/relationships/slide" Target="slide91.xml"/><Relationship Id="rId44" Type="http://schemas.openxmlformats.org/officeDocument/2006/relationships/image" Target="../media/image8.svg"/><Relationship Id="rId4" Type="http://schemas.openxmlformats.org/officeDocument/2006/relationships/slide" Target="slide10.xml"/><Relationship Id="rId9" Type="http://schemas.openxmlformats.org/officeDocument/2006/relationships/slide" Target="slide25.xml"/><Relationship Id="rId14" Type="http://schemas.openxmlformats.org/officeDocument/2006/relationships/slide" Target="slide40.xml"/><Relationship Id="rId22" Type="http://schemas.openxmlformats.org/officeDocument/2006/relationships/slide" Target="slide64.xml"/><Relationship Id="rId27" Type="http://schemas.openxmlformats.org/officeDocument/2006/relationships/slide" Target="slide79.xml"/><Relationship Id="rId30" Type="http://schemas.openxmlformats.org/officeDocument/2006/relationships/slide" Target="slide88.xml"/><Relationship Id="rId35" Type="http://schemas.openxmlformats.org/officeDocument/2006/relationships/slide" Target="slide103.xml"/><Relationship Id="rId4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7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7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8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8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9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9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9.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9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grpSp>
        <p:nvGrpSpPr>
          <p:cNvPr id="2" name="Group 2"/>
          <p:cNvGrpSpPr/>
          <p:nvPr/>
        </p:nvGrpSpPr>
        <p:grpSpPr>
          <a:xfrm>
            <a:off x="1215849" y="7227213"/>
            <a:ext cx="7013688" cy="1597518"/>
            <a:chOff x="0" y="0"/>
            <a:chExt cx="9351583" cy="2130024"/>
          </a:xfrm>
        </p:grpSpPr>
        <p:grpSp>
          <p:nvGrpSpPr>
            <p:cNvPr id="3" name="Group 3"/>
            <p:cNvGrpSpPr/>
            <p:nvPr/>
          </p:nvGrpSpPr>
          <p:grpSpPr>
            <a:xfrm>
              <a:off x="0" y="0"/>
              <a:ext cx="9351583" cy="2130024"/>
              <a:chOff x="0" y="0"/>
              <a:chExt cx="1655347" cy="377041"/>
            </a:xfrm>
          </p:grpSpPr>
          <p:sp>
            <p:nvSpPr>
              <p:cNvPr id="4" name="Freeform 4"/>
              <p:cNvSpPr/>
              <p:nvPr/>
            </p:nvSpPr>
            <p:spPr>
              <a:xfrm>
                <a:off x="0" y="0"/>
                <a:ext cx="1655347" cy="377041"/>
              </a:xfrm>
              <a:custGeom>
                <a:avLst/>
                <a:gdLst/>
                <a:ahLst/>
                <a:cxnLst/>
                <a:rect l="l" t="t" r="r" b="b"/>
                <a:pathLst>
                  <a:path w="1655347" h="377041">
                    <a:moveTo>
                      <a:pt x="56295" y="0"/>
                    </a:moveTo>
                    <a:lnTo>
                      <a:pt x="1599052" y="0"/>
                    </a:lnTo>
                    <a:cubicBezTo>
                      <a:pt x="1613982" y="0"/>
                      <a:pt x="1628301" y="5931"/>
                      <a:pt x="1638858" y="16489"/>
                    </a:cubicBezTo>
                    <a:cubicBezTo>
                      <a:pt x="1649416" y="27046"/>
                      <a:pt x="1655347" y="41365"/>
                      <a:pt x="1655347" y="56295"/>
                    </a:cubicBezTo>
                    <a:lnTo>
                      <a:pt x="1655347" y="320745"/>
                    </a:lnTo>
                    <a:cubicBezTo>
                      <a:pt x="1655347" y="351836"/>
                      <a:pt x="1630143" y="377041"/>
                      <a:pt x="1599052" y="377041"/>
                    </a:cubicBezTo>
                    <a:lnTo>
                      <a:pt x="56295" y="377041"/>
                    </a:lnTo>
                    <a:cubicBezTo>
                      <a:pt x="25204" y="377041"/>
                      <a:pt x="0" y="351836"/>
                      <a:pt x="0" y="320745"/>
                    </a:cubicBezTo>
                    <a:lnTo>
                      <a:pt x="0" y="56295"/>
                    </a:lnTo>
                    <a:cubicBezTo>
                      <a:pt x="0" y="25204"/>
                      <a:pt x="25204" y="0"/>
                      <a:pt x="56295" y="0"/>
                    </a:cubicBezTo>
                    <a:close/>
                  </a:path>
                </a:pathLst>
              </a:custGeom>
              <a:solidFill>
                <a:srgbClr val="EBA755"/>
              </a:solidFill>
            </p:spPr>
          </p:sp>
          <p:sp>
            <p:nvSpPr>
              <p:cNvPr id="5" name="TextBox 5"/>
              <p:cNvSpPr txBox="1"/>
              <p:nvPr/>
            </p:nvSpPr>
            <p:spPr>
              <a:xfrm>
                <a:off x="0" y="-38100"/>
                <a:ext cx="1655347" cy="415141"/>
              </a:xfrm>
              <a:prstGeom prst="rect">
                <a:avLst/>
              </a:prstGeom>
            </p:spPr>
            <p:txBody>
              <a:bodyPr lIns="56688" tIns="56688" rIns="56688" bIns="56688" rtlCol="0" anchor="ctr"/>
              <a:lstStyle/>
              <a:p>
                <a:pPr algn="ctr">
                  <a:lnSpc>
                    <a:spcPts val="2659"/>
                  </a:lnSpc>
                </a:pPr>
                <a:endParaRPr/>
              </a:p>
            </p:txBody>
          </p:sp>
        </p:grpSp>
        <p:sp>
          <p:nvSpPr>
            <p:cNvPr id="6" name="TextBox 6"/>
            <p:cNvSpPr txBox="1"/>
            <p:nvPr/>
          </p:nvSpPr>
          <p:spPr>
            <a:xfrm>
              <a:off x="682572" y="249101"/>
              <a:ext cx="8165121" cy="1660396"/>
            </a:xfrm>
            <a:prstGeom prst="rect">
              <a:avLst/>
            </a:prstGeom>
          </p:spPr>
          <p:txBody>
            <a:bodyPr lIns="0" tIns="0" rIns="0" bIns="0" rtlCol="0" anchor="t">
              <a:spAutoFit/>
            </a:bodyPr>
            <a:lstStyle/>
            <a:p>
              <a:pPr algn="ctr">
                <a:lnSpc>
                  <a:spcPts val="3291"/>
                </a:lnSpc>
              </a:pPr>
              <a:r>
                <a:rPr lang="en-US" sz="2992" b="1">
                  <a:solidFill>
                    <a:srgbClr val="FFFFFF"/>
                  </a:solidFill>
                  <a:latin typeface="DM Sans Bold"/>
                  <a:ea typeface="DM Sans Bold"/>
                  <a:cs typeface="DM Sans Bold"/>
                  <a:sym typeface="DM Sans Bold"/>
                </a:rPr>
                <a:t>Nancy A. Blastic</a:t>
              </a:r>
            </a:p>
            <a:p>
              <a:pPr algn="ctr">
                <a:lnSpc>
                  <a:spcPts val="3291"/>
                </a:lnSpc>
              </a:pPr>
              <a:r>
                <a:rPr lang="en-US" sz="2992" b="1">
                  <a:solidFill>
                    <a:srgbClr val="FFFFFF"/>
                  </a:solidFill>
                  <a:latin typeface="DM Sans Bold"/>
                  <a:ea typeface="DM Sans Bold"/>
                  <a:cs typeface="DM Sans Bold"/>
                  <a:sym typeface="DM Sans Bold"/>
                </a:rPr>
                <a:t>Kristen Magana</a:t>
              </a:r>
            </a:p>
            <a:p>
              <a:pPr algn="ctr">
                <a:lnSpc>
                  <a:spcPts val="3291"/>
                </a:lnSpc>
              </a:pPr>
              <a:r>
                <a:rPr lang="en-US" sz="2992" b="1">
                  <a:solidFill>
                    <a:srgbClr val="FFFFFF"/>
                  </a:solidFill>
                  <a:latin typeface="DM Sans Bold"/>
                  <a:ea typeface="DM Sans Bold"/>
                  <a:cs typeface="DM Sans Bold"/>
                  <a:sym typeface="DM Sans Bold"/>
                </a:rPr>
                <a:t>Walker, Revels, Greninger, PLLC</a:t>
              </a:r>
            </a:p>
          </p:txBody>
        </p:sp>
      </p:grpSp>
      <p:sp>
        <p:nvSpPr>
          <p:cNvPr id="7" name="TextBox 7"/>
          <p:cNvSpPr txBox="1"/>
          <p:nvPr/>
        </p:nvSpPr>
        <p:spPr>
          <a:xfrm>
            <a:off x="1215849" y="2471091"/>
            <a:ext cx="9329001" cy="4532284"/>
          </a:xfrm>
          <a:prstGeom prst="rect">
            <a:avLst/>
          </a:prstGeom>
        </p:spPr>
        <p:txBody>
          <a:bodyPr lIns="0" tIns="0" rIns="0" bIns="0" rtlCol="0" anchor="t">
            <a:spAutoFit/>
          </a:bodyPr>
          <a:lstStyle/>
          <a:p>
            <a:pPr algn="l">
              <a:lnSpc>
                <a:spcPts val="12214"/>
              </a:lnSpc>
            </a:pPr>
            <a:r>
              <a:rPr lang="en-US" sz="7730">
                <a:solidFill>
                  <a:srgbClr val="9ABEAF"/>
                </a:solidFill>
                <a:latin typeface="Boulder"/>
                <a:ea typeface="Boulder"/>
                <a:cs typeface="Boulder"/>
                <a:sym typeface="Boulder"/>
              </a:rPr>
              <a:t>COMPREHENSIVE INVESTIGATION &amp; ACCOUNTABILITY</a:t>
            </a:r>
          </a:p>
        </p:txBody>
      </p:sp>
      <p:sp>
        <p:nvSpPr>
          <p:cNvPr id="8" name="TextBox 8"/>
          <p:cNvSpPr txBox="1"/>
          <p:nvPr/>
        </p:nvSpPr>
        <p:spPr>
          <a:xfrm>
            <a:off x="1215849" y="1754569"/>
            <a:ext cx="5314263" cy="565909"/>
          </a:xfrm>
          <a:prstGeom prst="rect">
            <a:avLst/>
          </a:prstGeom>
        </p:spPr>
        <p:txBody>
          <a:bodyPr lIns="0" tIns="0" rIns="0" bIns="0" rtlCol="0" anchor="t">
            <a:spAutoFit/>
          </a:bodyPr>
          <a:lstStyle/>
          <a:p>
            <a:pPr algn="l">
              <a:lnSpc>
                <a:spcPts val="4508"/>
              </a:lnSpc>
            </a:pPr>
            <a:r>
              <a:rPr lang="en-US" sz="3220" b="1" spc="161">
                <a:solidFill>
                  <a:srgbClr val="9ABEAF"/>
                </a:solidFill>
                <a:latin typeface="DM Sans Bold"/>
                <a:ea typeface="DM Sans Bold"/>
                <a:cs typeface="DM Sans Bold"/>
                <a:sym typeface="DM Sans Bold"/>
              </a:rPr>
              <a:t>FERMA CONFERENCE</a:t>
            </a:r>
          </a:p>
        </p:txBody>
      </p:sp>
      <p:grpSp>
        <p:nvGrpSpPr>
          <p:cNvPr id="9" name="Group 9"/>
          <p:cNvGrpSpPr/>
          <p:nvPr/>
        </p:nvGrpSpPr>
        <p:grpSpPr>
          <a:xfrm>
            <a:off x="9237935" y="3808998"/>
            <a:ext cx="10346126" cy="6478002"/>
            <a:chOff x="0" y="0"/>
            <a:chExt cx="13794835" cy="8637336"/>
          </a:xfrm>
        </p:grpSpPr>
        <p:grpSp>
          <p:nvGrpSpPr>
            <p:cNvPr id="10" name="Group 10"/>
            <p:cNvGrpSpPr/>
            <p:nvPr/>
          </p:nvGrpSpPr>
          <p:grpSpPr>
            <a:xfrm>
              <a:off x="581705" y="6889103"/>
              <a:ext cx="11542626" cy="1748233"/>
              <a:chOff x="0" y="0"/>
              <a:chExt cx="2957187" cy="447892"/>
            </a:xfrm>
          </p:grpSpPr>
          <p:sp>
            <p:nvSpPr>
              <p:cNvPr id="11" name="Freeform 11"/>
              <p:cNvSpPr/>
              <p:nvPr/>
            </p:nvSpPr>
            <p:spPr>
              <a:xfrm>
                <a:off x="0" y="0"/>
                <a:ext cx="2957188" cy="447892"/>
              </a:xfrm>
              <a:custGeom>
                <a:avLst/>
                <a:gdLst/>
                <a:ahLst/>
                <a:cxnLst/>
                <a:rect l="l" t="t" r="r" b="b"/>
                <a:pathLst>
                  <a:path w="2957188" h="447892">
                    <a:moveTo>
                      <a:pt x="0" y="0"/>
                    </a:moveTo>
                    <a:lnTo>
                      <a:pt x="2957188" y="0"/>
                    </a:lnTo>
                    <a:lnTo>
                      <a:pt x="2957188" y="447892"/>
                    </a:lnTo>
                    <a:lnTo>
                      <a:pt x="0" y="447892"/>
                    </a:lnTo>
                    <a:close/>
                  </a:path>
                </a:pathLst>
              </a:custGeom>
              <a:solidFill>
                <a:srgbClr val="68382F"/>
              </a:solidFill>
            </p:spPr>
          </p:sp>
          <p:sp>
            <p:nvSpPr>
              <p:cNvPr id="12" name="TextBox 12"/>
              <p:cNvSpPr txBox="1"/>
              <p:nvPr/>
            </p:nvSpPr>
            <p:spPr>
              <a:xfrm>
                <a:off x="0" y="-47625"/>
                <a:ext cx="2957187" cy="495517"/>
              </a:xfrm>
              <a:prstGeom prst="rect">
                <a:avLst/>
              </a:prstGeom>
            </p:spPr>
            <p:txBody>
              <a:bodyPr lIns="50800" tIns="50800" rIns="50800" bIns="50800" rtlCol="0" anchor="ctr"/>
              <a:lstStyle/>
              <a:p>
                <a:pPr algn="ctr">
                  <a:lnSpc>
                    <a:spcPts val="2511"/>
                  </a:lnSpc>
                </a:pPr>
                <a:endParaRPr/>
              </a:p>
            </p:txBody>
          </p:sp>
        </p:grpSp>
        <p:sp>
          <p:nvSpPr>
            <p:cNvPr id="13" name="Freeform 13"/>
            <p:cNvSpPr/>
            <p:nvPr/>
          </p:nvSpPr>
          <p:spPr>
            <a:xfrm>
              <a:off x="58751" y="0"/>
              <a:ext cx="13736084" cy="7543400"/>
            </a:xfrm>
            <a:custGeom>
              <a:avLst/>
              <a:gdLst/>
              <a:ahLst/>
              <a:cxnLst/>
              <a:rect l="l" t="t" r="r" b="b"/>
              <a:pathLst>
                <a:path w="13736084" h="7543400">
                  <a:moveTo>
                    <a:pt x="0" y="0"/>
                  </a:moveTo>
                  <a:lnTo>
                    <a:pt x="13736084" y="0"/>
                  </a:lnTo>
                  <a:lnTo>
                    <a:pt x="13736084" y="7543400"/>
                  </a:lnTo>
                  <a:lnTo>
                    <a:pt x="0" y="7543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4" name="Group 14"/>
            <p:cNvGrpSpPr/>
            <p:nvPr/>
          </p:nvGrpSpPr>
          <p:grpSpPr>
            <a:xfrm>
              <a:off x="0" y="6637094"/>
              <a:ext cx="12124332" cy="654297"/>
              <a:chOff x="0" y="0"/>
              <a:chExt cx="3106219" cy="167629"/>
            </a:xfrm>
          </p:grpSpPr>
          <p:sp>
            <p:nvSpPr>
              <p:cNvPr id="15" name="Freeform 15"/>
              <p:cNvSpPr/>
              <p:nvPr/>
            </p:nvSpPr>
            <p:spPr>
              <a:xfrm>
                <a:off x="0" y="0"/>
                <a:ext cx="3106219" cy="167629"/>
              </a:xfrm>
              <a:custGeom>
                <a:avLst/>
                <a:gdLst/>
                <a:ahLst/>
                <a:cxnLst/>
                <a:rect l="l" t="t" r="r" b="b"/>
                <a:pathLst>
                  <a:path w="3106219" h="167629">
                    <a:moveTo>
                      <a:pt x="13879" y="0"/>
                    </a:moveTo>
                    <a:lnTo>
                      <a:pt x="3092340" y="0"/>
                    </a:lnTo>
                    <a:cubicBezTo>
                      <a:pt x="3096021" y="0"/>
                      <a:pt x="3099551" y="1462"/>
                      <a:pt x="3102154" y="4065"/>
                    </a:cubicBezTo>
                    <a:cubicBezTo>
                      <a:pt x="3104757" y="6668"/>
                      <a:pt x="3106219" y="10198"/>
                      <a:pt x="3106219" y="13879"/>
                    </a:cubicBezTo>
                    <a:lnTo>
                      <a:pt x="3106219" y="153750"/>
                    </a:lnTo>
                    <a:cubicBezTo>
                      <a:pt x="3106219" y="157431"/>
                      <a:pt x="3104757" y="160961"/>
                      <a:pt x="3102154" y="163564"/>
                    </a:cubicBezTo>
                    <a:cubicBezTo>
                      <a:pt x="3099551" y="166167"/>
                      <a:pt x="3096021" y="167629"/>
                      <a:pt x="3092340" y="167629"/>
                    </a:cubicBezTo>
                    <a:lnTo>
                      <a:pt x="13879" y="167629"/>
                    </a:lnTo>
                    <a:cubicBezTo>
                      <a:pt x="10198" y="167629"/>
                      <a:pt x="6668" y="166167"/>
                      <a:pt x="4065" y="163564"/>
                    </a:cubicBezTo>
                    <a:cubicBezTo>
                      <a:pt x="1462" y="160961"/>
                      <a:pt x="0" y="157431"/>
                      <a:pt x="0" y="153750"/>
                    </a:cubicBezTo>
                    <a:lnTo>
                      <a:pt x="0" y="13879"/>
                    </a:lnTo>
                    <a:cubicBezTo>
                      <a:pt x="0" y="10198"/>
                      <a:pt x="1462" y="6668"/>
                      <a:pt x="4065" y="4065"/>
                    </a:cubicBezTo>
                    <a:cubicBezTo>
                      <a:pt x="6668" y="1462"/>
                      <a:pt x="10198" y="0"/>
                      <a:pt x="13879" y="0"/>
                    </a:cubicBezTo>
                    <a:close/>
                  </a:path>
                </a:pathLst>
              </a:custGeom>
              <a:solidFill>
                <a:srgbClr val="9B5638"/>
              </a:solidFill>
            </p:spPr>
          </p:sp>
          <p:sp>
            <p:nvSpPr>
              <p:cNvPr id="16" name="TextBox 16"/>
              <p:cNvSpPr txBox="1"/>
              <p:nvPr/>
            </p:nvSpPr>
            <p:spPr>
              <a:xfrm>
                <a:off x="0" y="-47625"/>
                <a:ext cx="3106219" cy="215254"/>
              </a:xfrm>
              <a:prstGeom prst="rect">
                <a:avLst/>
              </a:prstGeom>
            </p:spPr>
            <p:txBody>
              <a:bodyPr lIns="50800" tIns="50800" rIns="50800" bIns="50800" rtlCol="0" anchor="ctr"/>
              <a:lstStyle/>
              <a:p>
                <a:pPr algn="ctr">
                  <a:lnSpc>
                    <a:spcPts val="2511"/>
                  </a:lnSpc>
                </a:pP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sp>
        <p:nvSpPr>
          <p:cNvPr id="2" name="TextBox 2"/>
          <p:cNvSpPr txBox="1"/>
          <p:nvPr/>
        </p:nvSpPr>
        <p:spPr>
          <a:xfrm>
            <a:off x="1889745" y="4090022"/>
            <a:ext cx="14508510" cy="2268882"/>
          </a:xfrm>
          <a:prstGeom prst="rect">
            <a:avLst/>
          </a:prstGeom>
        </p:spPr>
        <p:txBody>
          <a:bodyPr lIns="0" tIns="0" rIns="0" bIns="0" rtlCol="0" anchor="t">
            <a:spAutoFit/>
          </a:bodyPr>
          <a:lstStyle/>
          <a:p>
            <a:pPr algn="ctr">
              <a:lnSpc>
                <a:spcPts val="8701"/>
              </a:lnSpc>
            </a:pPr>
            <a:r>
              <a:rPr lang="en-US" sz="8701">
                <a:solidFill>
                  <a:srgbClr val="F1DFD0"/>
                </a:solidFill>
                <a:latin typeface="Boulder"/>
                <a:ea typeface="Boulder"/>
                <a:cs typeface="Boulder"/>
                <a:sym typeface="Boulder"/>
              </a:rPr>
              <a:t>WHAT IS AN ISO SEARCH?</a:t>
            </a:r>
          </a:p>
        </p:txBody>
      </p:sp>
      <p:grpSp>
        <p:nvGrpSpPr>
          <p:cNvPr id="3" name="Group 3"/>
          <p:cNvGrpSpPr/>
          <p:nvPr/>
        </p:nvGrpSpPr>
        <p:grpSpPr>
          <a:xfrm>
            <a:off x="7359819" y="1992280"/>
            <a:ext cx="3568362" cy="1016042"/>
            <a:chOff x="0" y="0"/>
            <a:chExt cx="4757816" cy="1354723"/>
          </a:xfrm>
        </p:grpSpPr>
        <p:grpSp>
          <p:nvGrpSpPr>
            <p:cNvPr id="4" name="Group 4"/>
            <p:cNvGrpSpPr/>
            <p:nvPr/>
          </p:nvGrpSpPr>
          <p:grpSpPr>
            <a:xfrm>
              <a:off x="0" y="0"/>
              <a:ext cx="4757816" cy="1354723"/>
              <a:chOff x="0" y="0"/>
              <a:chExt cx="1362287" cy="387893"/>
            </a:xfrm>
          </p:grpSpPr>
          <p:sp>
            <p:nvSpPr>
              <p:cNvPr id="5" name="Freeform 5"/>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6" name="TextBox 6"/>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7" name="TextBox 7"/>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1DFD0"/>
                  </a:solidFill>
                  <a:latin typeface="DM Sans Bold"/>
                  <a:ea typeface="DM Sans Bold"/>
                  <a:cs typeface="DM Sans Bold"/>
                  <a:sym typeface="DM Sans Bold"/>
                </a:rPr>
                <a:t>Question</a:t>
              </a:r>
            </a:p>
          </p:txBody>
        </p:sp>
      </p:grpSp>
      <p:sp>
        <p:nvSpPr>
          <p:cNvPr id="8" name="Freeform 8"/>
          <p:cNvSpPr/>
          <p:nvPr/>
        </p:nvSpPr>
        <p:spPr>
          <a:xfrm>
            <a:off x="266297" y="7507457"/>
            <a:ext cx="2779543" cy="2779543"/>
          </a:xfrm>
          <a:custGeom>
            <a:avLst/>
            <a:gdLst/>
            <a:ahLst/>
            <a:cxnLst/>
            <a:rect l="l" t="t" r="r" b="b"/>
            <a:pathLst>
              <a:path w="2779543" h="2779543">
                <a:moveTo>
                  <a:pt x="0" y="0"/>
                </a:moveTo>
                <a:lnTo>
                  <a:pt x="2779543" y="0"/>
                </a:lnTo>
                <a:lnTo>
                  <a:pt x="2779543" y="2779543"/>
                </a:lnTo>
                <a:lnTo>
                  <a:pt x="0" y="27795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sp>
        <p:nvSpPr>
          <p:cNvPr id="5" name="TextBox 5"/>
          <p:cNvSpPr txBox="1"/>
          <p:nvPr/>
        </p:nvSpPr>
        <p:spPr>
          <a:xfrm>
            <a:off x="2227631" y="2013161"/>
            <a:ext cx="13832739" cy="1438275"/>
          </a:xfrm>
          <a:prstGeom prst="rect">
            <a:avLst/>
          </a:prstGeom>
        </p:spPr>
        <p:txBody>
          <a:bodyPr lIns="0" tIns="0" rIns="0" bIns="0" rtlCol="0" anchor="t">
            <a:spAutoFit/>
          </a:bodyPr>
          <a:lstStyle/>
          <a:p>
            <a:pPr marL="0" lvl="0" indent="0" algn="l">
              <a:lnSpc>
                <a:spcPts val="11347"/>
              </a:lnSpc>
            </a:pPr>
            <a:r>
              <a:rPr lang="en-US" sz="9456">
                <a:solidFill>
                  <a:srgbClr val="68382F"/>
                </a:solidFill>
                <a:latin typeface="Boulder"/>
                <a:ea typeface="Boulder"/>
                <a:cs typeface="Boulder"/>
                <a:sym typeface="Boulder"/>
              </a:rPr>
              <a:t>ANSWER</a:t>
            </a:r>
          </a:p>
        </p:txBody>
      </p:sp>
      <p:grpSp>
        <p:nvGrpSpPr>
          <p:cNvPr id="6" name="Group 6"/>
          <p:cNvGrpSpPr/>
          <p:nvPr/>
        </p:nvGrpSpPr>
        <p:grpSpPr>
          <a:xfrm>
            <a:off x="2196188" y="3807789"/>
            <a:ext cx="13832739" cy="5173982"/>
            <a:chOff x="0" y="0"/>
            <a:chExt cx="18443652" cy="6898642"/>
          </a:xfrm>
        </p:grpSpPr>
        <p:sp>
          <p:nvSpPr>
            <p:cNvPr id="7" name="TextBox 7"/>
            <p:cNvSpPr txBox="1"/>
            <p:nvPr/>
          </p:nvSpPr>
          <p:spPr>
            <a:xfrm>
              <a:off x="0" y="-47625"/>
              <a:ext cx="18442360" cy="2538520"/>
            </a:xfrm>
            <a:prstGeom prst="rect">
              <a:avLst/>
            </a:prstGeom>
          </p:spPr>
          <p:txBody>
            <a:bodyPr lIns="0" tIns="0" rIns="0" bIns="0" rtlCol="0" anchor="t">
              <a:spAutoFit/>
            </a:bodyPr>
            <a:lstStyle/>
            <a:p>
              <a:pPr marL="0" lvl="0" indent="0" algn="l">
                <a:lnSpc>
                  <a:spcPts val="7669"/>
                </a:lnSpc>
              </a:pPr>
              <a:r>
                <a:rPr lang="en-US" sz="5899">
                  <a:solidFill>
                    <a:srgbClr val="68382F"/>
                  </a:solidFill>
                  <a:latin typeface="DM Sans"/>
                  <a:ea typeface="DM Sans"/>
                  <a:cs typeface="DM Sans"/>
                  <a:sym typeface="DM Sans"/>
                </a:rPr>
                <a:t>A tool used by insurance companies to investigate a claimant’s claim history.  </a:t>
              </a:r>
            </a:p>
          </p:txBody>
        </p:sp>
        <p:sp>
          <p:nvSpPr>
            <p:cNvPr id="8" name="TextBox 8"/>
            <p:cNvSpPr txBox="1"/>
            <p:nvPr/>
          </p:nvSpPr>
          <p:spPr>
            <a:xfrm>
              <a:off x="1292" y="5876715"/>
              <a:ext cx="18442360" cy="1021927"/>
            </a:xfrm>
            <a:prstGeom prst="rect">
              <a:avLst/>
            </a:prstGeom>
          </p:spPr>
          <p:txBody>
            <a:bodyPr lIns="0" tIns="0" rIns="0" bIns="0" rtlCol="0" anchor="t">
              <a:spAutoFit/>
            </a:bodyPr>
            <a:lstStyle/>
            <a:p>
              <a:pPr algn="l">
                <a:lnSpc>
                  <a:spcPts val="6369"/>
                </a:lnSpc>
              </a:pPr>
              <a:endParaRPr/>
            </a:p>
          </p:txBody>
        </p:sp>
      </p:grpSp>
      <p:sp>
        <p:nvSpPr>
          <p:cNvPr id="9" name="Freeform 9">
            <a:hlinkClick r:id="rId2" action="ppaction://hlinksldjump"/>
          </p:cNvPr>
          <p:cNvSpPr/>
          <p:nvPr/>
        </p:nvSpPr>
        <p:spPr>
          <a:xfrm rot="4469706">
            <a:off x="14074704" y="1496596"/>
            <a:ext cx="2035408" cy="1948903"/>
          </a:xfrm>
          <a:custGeom>
            <a:avLst/>
            <a:gdLst/>
            <a:ahLst/>
            <a:cxnLst/>
            <a:rect l="l" t="t" r="r" b="b"/>
            <a:pathLst>
              <a:path w="2035408" h="1948903">
                <a:moveTo>
                  <a:pt x="0" y="0"/>
                </a:moveTo>
                <a:lnTo>
                  <a:pt x="2035408" y="0"/>
                </a:lnTo>
                <a:lnTo>
                  <a:pt x="2035408" y="1948903"/>
                </a:lnTo>
                <a:lnTo>
                  <a:pt x="0" y="19489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057547"/>
            <a:ext cx="11866548" cy="768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Capture photographs as soon as possible to avoid changes in environmental factors such as lighting and weather. </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Take wide-angle shots for context and close-ups for detail. </a:t>
            </a:r>
          </a:p>
        </p:txBody>
      </p:sp>
      <p:sp>
        <p:nvSpPr>
          <p:cNvPr id="45" name="TextBox 45"/>
          <p:cNvSpPr txBox="1"/>
          <p:nvPr/>
        </p:nvSpPr>
        <p:spPr>
          <a:xfrm>
            <a:off x="4103024" y="6914532"/>
            <a:ext cx="11797245" cy="768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Delay evidence collection until after the area has been cleaned and normal operations have resumed. </a:t>
            </a:r>
          </a:p>
        </p:txBody>
      </p:sp>
      <p:sp>
        <p:nvSpPr>
          <p:cNvPr id="46" name="TextBox 46"/>
          <p:cNvSpPr txBox="1"/>
          <p:nvPr/>
        </p:nvSpPr>
        <p:spPr>
          <a:xfrm>
            <a:off x="4033721" y="8414916"/>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Secure the area to prevent tampering or removal of evidence. </a:t>
            </a:r>
          </a:p>
        </p:txBody>
      </p:sp>
      <p:sp>
        <p:nvSpPr>
          <p:cNvPr id="47" name="TextBox 47"/>
          <p:cNvSpPr txBox="1"/>
          <p:nvPr/>
        </p:nvSpPr>
        <p:spPr>
          <a:xfrm>
            <a:off x="2238213" y="2137305"/>
            <a:ext cx="13811574" cy="1238250"/>
          </a:xfrm>
          <a:prstGeom prst="rect">
            <a:avLst/>
          </a:prstGeom>
        </p:spPr>
        <p:txBody>
          <a:bodyPr lIns="0" tIns="0" rIns="0" bIns="0" rtlCol="0" anchor="t">
            <a:spAutoFit/>
          </a:bodyPr>
          <a:lstStyle/>
          <a:p>
            <a:pPr marL="0" lvl="0" indent="0" algn="ctr">
              <a:lnSpc>
                <a:spcPts val="4920"/>
              </a:lnSpc>
            </a:pPr>
            <a:r>
              <a:rPr lang="en-US" sz="4100">
                <a:solidFill>
                  <a:srgbClr val="9ABEAF"/>
                </a:solidFill>
                <a:latin typeface="Boulder"/>
                <a:ea typeface="Boulder"/>
                <a:cs typeface="Boulder"/>
                <a:sym typeface="Boulder"/>
              </a:rPr>
              <a:t>WHICH OF THE FOLLOWING IS </a:t>
            </a:r>
            <a:r>
              <a:rPr lang="en-US" sz="4100" u="sng">
                <a:solidFill>
                  <a:srgbClr val="9ABEAF"/>
                </a:solidFill>
                <a:latin typeface="Boulder"/>
                <a:ea typeface="Boulder"/>
                <a:cs typeface="Boulder"/>
                <a:sym typeface="Boulder"/>
              </a:rPr>
              <a:t>NOT</a:t>
            </a:r>
            <a:r>
              <a:rPr lang="en-US" sz="4100">
                <a:solidFill>
                  <a:srgbClr val="9ABEAF"/>
                </a:solidFill>
                <a:latin typeface="Boulder"/>
                <a:ea typeface="Boulder"/>
                <a:cs typeface="Boulder"/>
                <a:sym typeface="Boulder"/>
              </a:rPr>
              <a:t> AN EFFECTIVE WAY TO COLLECT EVIDENCE?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502846" y="4402138"/>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C</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394534"/>
            <a:ext cx="12316781" cy="2398331"/>
          </a:xfrm>
          <a:prstGeom prst="rect">
            <a:avLst/>
          </a:prstGeom>
        </p:spPr>
        <p:txBody>
          <a:bodyPr lIns="0" tIns="0" rIns="0" bIns="0" rtlCol="0" anchor="t">
            <a:spAutoFit/>
          </a:bodyPr>
          <a:lstStyle/>
          <a:p>
            <a:pPr algn="ctr">
              <a:lnSpc>
                <a:spcPts val="6408"/>
              </a:lnSpc>
              <a:spcBef>
                <a:spcPct val="0"/>
              </a:spcBef>
            </a:pPr>
            <a:r>
              <a:rPr lang="en-US" sz="4577">
                <a:solidFill>
                  <a:srgbClr val="FBF3EC"/>
                </a:solidFill>
                <a:latin typeface="DM Sans"/>
                <a:ea typeface="DM Sans"/>
                <a:cs typeface="DM Sans"/>
                <a:sym typeface="DM Sans"/>
              </a:rPr>
              <a:t>Delay evidence collection until after the area has been cleaned and normal operations have resumed.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sp>
        <p:nvSpPr>
          <p:cNvPr id="2" name="TextBox 2"/>
          <p:cNvSpPr txBox="1"/>
          <p:nvPr/>
        </p:nvSpPr>
        <p:spPr>
          <a:xfrm>
            <a:off x="1889745" y="4090022"/>
            <a:ext cx="14508510" cy="2268882"/>
          </a:xfrm>
          <a:prstGeom prst="rect">
            <a:avLst/>
          </a:prstGeom>
        </p:spPr>
        <p:txBody>
          <a:bodyPr lIns="0" tIns="0" rIns="0" bIns="0" rtlCol="0" anchor="t">
            <a:spAutoFit/>
          </a:bodyPr>
          <a:lstStyle/>
          <a:p>
            <a:pPr algn="ctr">
              <a:lnSpc>
                <a:spcPts val="8701"/>
              </a:lnSpc>
            </a:pPr>
            <a:r>
              <a:rPr lang="en-US" sz="8701">
                <a:solidFill>
                  <a:srgbClr val="F1DFD0"/>
                </a:solidFill>
                <a:latin typeface="Boulder"/>
                <a:ea typeface="Boulder"/>
                <a:cs typeface="Boulder"/>
                <a:sym typeface="Boulder"/>
              </a:rPr>
              <a:t>WHAT DOES FERMA STAND FOR?</a:t>
            </a:r>
          </a:p>
        </p:txBody>
      </p:sp>
      <p:grpSp>
        <p:nvGrpSpPr>
          <p:cNvPr id="3" name="Group 3"/>
          <p:cNvGrpSpPr/>
          <p:nvPr/>
        </p:nvGrpSpPr>
        <p:grpSpPr>
          <a:xfrm>
            <a:off x="7359819" y="1992280"/>
            <a:ext cx="3568362" cy="1016042"/>
            <a:chOff x="0" y="0"/>
            <a:chExt cx="4757816" cy="1354723"/>
          </a:xfrm>
        </p:grpSpPr>
        <p:grpSp>
          <p:nvGrpSpPr>
            <p:cNvPr id="4" name="Group 4"/>
            <p:cNvGrpSpPr/>
            <p:nvPr/>
          </p:nvGrpSpPr>
          <p:grpSpPr>
            <a:xfrm>
              <a:off x="0" y="0"/>
              <a:ext cx="4757816" cy="1354723"/>
              <a:chOff x="0" y="0"/>
              <a:chExt cx="1362287" cy="387893"/>
            </a:xfrm>
          </p:grpSpPr>
          <p:sp>
            <p:nvSpPr>
              <p:cNvPr id="5" name="Freeform 5"/>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6" name="TextBox 6"/>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7" name="TextBox 7"/>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1DFD0"/>
                  </a:solidFill>
                  <a:latin typeface="DM Sans Bold"/>
                  <a:ea typeface="DM Sans Bold"/>
                  <a:cs typeface="DM Sans Bold"/>
                  <a:sym typeface="DM Sans Bold"/>
                </a:rPr>
                <a:t>Question</a:t>
              </a:r>
            </a:p>
          </p:txBody>
        </p:sp>
      </p:grpSp>
      <p:sp>
        <p:nvSpPr>
          <p:cNvPr id="8" name="Freeform 8"/>
          <p:cNvSpPr/>
          <p:nvPr/>
        </p:nvSpPr>
        <p:spPr>
          <a:xfrm>
            <a:off x="266297" y="7507457"/>
            <a:ext cx="2779543" cy="2779543"/>
          </a:xfrm>
          <a:custGeom>
            <a:avLst/>
            <a:gdLst/>
            <a:ahLst/>
            <a:cxnLst/>
            <a:rect l="l" t="t" r="r" b="b"/>
            <a:pathLst>
              <a:path w="2779543" h="2779543">
                <a:moveTo>
                  <a:pt x="0" y="0"/>
                </a:moveTo>
                <a:lnTo>
                  <a:pt x="2779543" y="0"/>
                </a:lnTo>
                <a:lnTo>
                  <a:pt x="2779543" y="2779543"/>
                </a:lnTo>
                <a:lnTo>
                  <a:pt x="0" y="27795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sp>
        <p:nvSpPr>
          <p:cNvPr id="5" name="TextBox 5"/>
          <p:cNvSpPr txBox="1"/>
          <p:nvPr/>
        </p:nvSpPr>
        <p:spPr>
          <a:xfrm>
            <a:off x="2227631" y="2013161"/>
            <a:ext cx="13832739" cy="1438275"/>
          </a:xfrm>
          <a:prstGeom prst="rect">
            <a:avLst/>
          </a:prstGeom>
        </p:spPr>
        <p:txBody>
          <a:bodyPr lIns="0" tIns="0" rIns="0" bIns="0" rtlCol="0" anchor="t">
            <a:spAutoFit/>
          </a:bodyPr>
          <a:lstStyle/>
          <a:p>
            <a:pPr marL="0" lvl="0" indent="0" algn="l">
              <a:lnSpc>
                <a:spcPts val="11347"/>
              </a:lnSpc>
            </a:pPr>
            <a:r>
              <a:rPr lang="en-US" sz="9456">
                <a:solidFill>
                  <a:srgbClr val="68382F"/>
                </a:solidFill>
                <a:latin typeface="Boulder"/>
                <a:ea typeface="Boulder"/>
                <a:cs typeface="Boulder"/>
                <a:sym typeface="Boulder"/>
              </a:rPr>
              <a:t>ANSWER</a:t>
            </a:r>
          </a:p>
        </p:txBody>
      </p:sp>
      <p:grpSp>
        <p:nvGrpSpPr>
          <p:cNvPr id="6" name="Group 6"/>
          <p:cNvGrpSpPr/>
          <p:nvPr/>
        </p:nvGrpSpPr>
        <p:grpSpPr>
          <a:xfrm>
            <a:off x="2196188" y="3807789"/>
            <a:ext cx="13832739" cy="5173982"/>
            <a:chOff x="0" y="0"/>
            <a:chExt cx="18443652" cy="6898642"/>
          </a:xfrm>
        </p:grpSpPr>
        <p:sp>
          <p:nvSpPr>
            <p:cNvPr id="7" name="TextBox 7"/>
            <p:cNvSpPr txBox="1"/>
            <p:nvPr/>
          </p:nvSpPr>
          <p:spPr>
            <a:xfrm>
              <a:off x="0" y="-47625"/>
              <a:ext cx="18442360" cy="2538520"/>
            </a:xfrm>
            <a:prstGeom prst="rect">
              <a:avLst/>
            </a:prstGeom>
          </p:spPr>
          <p:txBody>
            <a:bodyPr lIns="0" tIns="0" rIns="0" bIns="0" rtlCol="0" anchor="t">
              <a:spAutoFit/>
            </a:bodyPr>
            <a:lstStyle/>
            <a:p>
              <a:pPr marL="0" lvl="0" indent="0" algn="l">
                <a:lnSpc>
                  <a:spcPts val="7669"/>
                </a:lnSpc>
              </a:pPr>
              <a:r>
                <a:rPr lang="en-US" sz="5899">
                  <a:solidFill>
                    <a:srgbClr val="68382F"/>
                  </a:solidFill>
                  <a:latin typeface="DM Sans"/>
                  <a:ea typeface="DM Sans"/>
                  <a:cs typeface="DM Sans"/>
                  <a:sym typeface="DM Sans"/>
                </a:rPr>
                <a:t>Florida Educational Risk Management Association. </a:t>
              </a:r>
            </a:p>
          </p:txBody>
        </p:sp>
        <p:sp>
          <p:nvSpPr>
            <p:cNvPr id="8" name="TextBox 8"/>
            <p:cNvSpPr txBox="1"/>
            <p:nvPr/>
          </p:nvSpPr>
          <p:spPr>
            <a:xfrm>
              <a:off x="1292" y="5876715"/>
              <a:ext cx="18442360" cy="1021927"/>
            </a:xfrm>
            <a:prstGeom prst="rect">
              <a:avLst/>
            </a:prstGeom>
          </p:spPr>
          <p:txBody>
            <a:bodyPr lIns="0" tIns="0" rIns="0" bIns="0" rtlCol="0" anchor="t">
              <a:spAutoFit/>
            </a:bodyPr>
            <a:lstStyle/>
            <a:p>
              <a:pPr algn="l">
                <a:lnSpc>
                  <a:spcPts val="6369"/>
                </a:lnSpc>
              </a:pPr>
              <a:endParaRPr/>
            </a:p>
          </p:txBody>
        </p:sp>
      </p:grpSp>
      <p:sp>
        <p:nvSpPr>
          <p:cNvPr id="9" name="Freeform 9">
            <a:hlinkClick r:id="rId2" action="ppaction://hlinksldjump"/>
          </p:cNvPr>
          <p:cNvSpPr/>
          <p:nvPr/>
        </p:nvSpPr>
        <p:spPr>
          <a:xfrm rot="4469706">
            <a:off x="14074704" y="1496596"/>
            <a:ext cx="2035408" cy="1948903"/>
          </a:xfrm>
          <a:custGeom>
            <a:avLst/>
            <a:gdLst/>
            <a:ahLst/>
            <a:cxnLst/>
            <a:rect l="l" t="t" r="r" b="b"/>
            <a:pathLst>
              <a:path w="2035408" h="1948903">
                <a:moveTo>
                  <a:pt x="0" y="0"/>
                </a:moveTo>
                <a:lnTo>
                  <a:pt x="2035408" y="0"/>
                </a:lnTo>
                <a:lnTo>
                  <a:pt x="2035408" y="1948903"/>
                </a:lnTo>
                <a:lnTo>
                  <a:pt x="0" y="19489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057547"/>
            <a:ext cx="11866548" cy="768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Allowing all employees involved in the incident unrestricted access to the evidence.</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Storing evidence in a communal area for easy access by any party. </a:t>
            </a:r>
          </a:p>
        </p:txBody>
      </p:sp>
      <p:sp>
        <p:nvSpPr>
          <p:cNvPr id="45" name="TextBox 45"/>
          <p:cNvSpPr txBox="1"/>
          <p:nvPr/>
        </p:nvSpPr>
        <p:spPr>
          <a:xfrm>
            <a:off x="4103024" y="6914532"/>
            <a:ext cx="11797245" cy="768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Limiting access to evidence to authorized personnel only and maintaining an access log. </a:t>
            </a:r>
          </a:p>
        </p:txBody>
      </p:sp>
      <p:sp>
        <p:nvSpPr>
          <p:cNvPr id="46" name="TextBox 46"/>
          <p:cNvSpPr txBox="1"/>
          <p:nvPr/>
        </p:nvSpPr>
        <p:spPr>
          <a:xfrm>
            <a:off x="4033721" y="8223375"/>
            <a:ext cx="11727942" cy="768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Discarding physical evidence after photographing it to reduce storage needs.  </a:t>
            </a:r>
          </a:p>
        </p:txBody>
      </p:sp>
      <p:sp>
        <p:nvSpPr>
          <p:cNvPr id="47" name="TextBox 47"/>
          <p:cNvSpPr txBox="1"/>
          <p:nvPr/>
        </p:nvSpPr>
        <p:spPr>
          <a:xfrm>
            <a:off x="2061338" y="2147847"/>
            <a:ext cx="14165324" cy="1447800"/>
          </a:xfrm>
          <a:prstGeom prst="rect">
            <a:avLst/>
          </a:prstGeom>
        </p:spPr>
        <p:txBody>
          <a:bodyPr lIns="0" tIns="0" rIns="0" bIns="0" rtlCol="0" anchor="t">
            <a:spAutoFit/>
          </a:bodyPr>
          <a:lstStyle/>
          <a:p>
            <a:pPr marL="0" lvl="0" indent="0" algn="ctr">
              <a:lnSpc>
                <a:spcPts val="3840"/>
              </a:lnSpc>
            </a:pPr>
            <a:r>
              <a:rPr lang="en-US" sz="3200">
                <a:solidFill>
                  <a:srgbClr val="9ABEAF"/>
                </a:solidFill>
                <a:latin typeface="Boulder"/>
                <a:ea typeface="Boulder"/>
                <a:cs typeface="Boulder"/>
                <a:sym typeface="Boulder"/>
              </a:rPr>
              <a:t>REGARDING EVIDENCE PRESERVATION, WHICH MEASURE IS RECOMMENDED FOR CONTROLLING ACCESS TO PHYSICAL EVIDENCE?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sp>
        <p:nvSpPr>
          <p:cNvPr id="2" name="TextBox 2"/>
          <p:cNvSpPr txBox="1"/>
          <p:nvPr/>
        </p:nvSpPr>
        <p:spPr>
          <a:xfrm>
            <a:off x="2323238" y="1525592"/>
            <a:ext cx="14508510" cy="8213761"/>
          </a:xfrm>
          <a:prstGeom prst="rect">
            <a:avLst/>
          </a:prstGeom>
        </p:spPr>
        <p:txBody>
          <a:bodyPr lIns="0" tIns="0" rIns="0" bIns="0" rtlCol="0" anchor="t">
            <a:spAutoFit/>
          </a:bodyPr>
          <a:lstStyle/>
          <a:p>
            <a:pPr algn="ctr">
              <a:lnSpc>
                <a:spcPts val="5001"/>
              </a:lnSpc>
            </a:pPr>
            <a:r>
              <a:rPr lang="en-US" sz="5001">
                <a:solidFill>
                  <a:srgbClr val="F1DFD0"/>
                </a:solidFill>
                <a:latin typeface="Boulder"/>
                <a:ea typeface="Boulder"/>
                <a:cs typeface="Boulder"/>
                <a:sym typeface="Boulder"/>
              </a:rPr>
              <a:t>TO EARN THE PERM CERTIFICATION, RISK MANAGERS MUST COMPLETE COURSES IN THE SEVEN AREAS OF RESPONSIBILITY THAT GENERALLY FALL UNDER THE RISK MANAGEMENT UMBRELLA. ONCE COMPLETE, RECIPIENTS WILL BE KNOWLEDGEABLE REGARDING CURRENT TRENDS, BEST PRACTICES, CURRENT CODES, AND REGULATIONS THAT AFFECT ALL EDUCATIONAL RISK MANAGERS DAILY.</a:t>
            </a:r>
          </a:p>
          <a:p>
            <a:pPr algn="ctr">
              <a:lnSpc>
                <a:spcPts val="5001"/>
              </a:lnSpc>
            </a:pPr>
            <a:r>
              <a:rPr lang="en-US" sz="5001">
                <a:solidFill>
                  <a:srgbClr val="F1DFD0"/>
                </a:solidFill>
                <a:latin typeface="Boulder"/>
                <a:ea typeface="Boulder"/>
                <a:cs typeface="Boulder"/>
                <a:sym typeface="Boulder"/>
              </a:rPr>
              <a:t> </a:t>
            </a:r>
          </a:p>
          <a:p>
            <a:pPr algn="ctr">
              <a:lnSpc>
                <a:spcPts val="5001"/>
              </a:lnSpc>
            </a:pPr>
            <a:r>
              <a:rPr lang="en-US" sz="5001">
                <a:solidFill>
                  <a:srgbClr val="F1DFD0"/>
                </a:solidFill>
                <a:latin typeface="Boulder"/>
                <a:ea typeface="Boulder"/>
                <a:cs typeface="Boulder"/>
                <a:sym typeface="Boulder"/>
              </a:rPr>
              <a:t>WHAT DOES PERM STAND FOR?</a:t>
            </a:r>
          </a:p>
        </p:txBody>
      </p:sp>
      <p:grpSp>
        <p:nvGrpSpPr>
          <p:cNvPr id="3" name="Group 3"/>
          <p:cNvGrpSpPr/>
          <p:nvPr/>
        </p:nvGrpSpPr>
        <p:grpSpPr>
          <a:xfrm>
            <a:off x="7459856" y="292040"/>
            <a:ext cx="3568362" cy="1016042"/>
            <a:chOff x="0" y="0"/>
            <a:chExt cx="4757816" cy="1354723"/>
          </a:xfrm>
        </p:grpSpPr>
        <p:grpSp>
          <p:nvGrpSpPr>
            <p:cNvPr id="4" name="Group 4"/>
            <p:cNvGrpSpPr/>
            <p:nvPr/>
          </p:nvGrpSpPr>
          <p:grpSpPr>
            <a:xfrm>
              <a:off x="0" y="0"/>
              <a:ext cx="4757816" cy="1354723"/>
              <a:chOff x="0" y="0"/>
              <a:chExt cx="1362287" cy="387893"/>
            </a:xfrm>
          </p:grpSpPr>
          <p:sp>
            <p:nvSpPr>
              <p:cNvPr id="5" name="Freeform 5"/>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6" name="TextBox 6"/>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7" name="TextBox 7"/>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1DFD0"/>
                  </a:solidFill>
                  <a:latin typeface="DM Sans Bold"/>
                  <a:ea typeface="DM Sans Bold"/>
                  <a:cs typeface="DM Sans Bold"/>
                  <a:sym typeface="DM Sans Bold"/>
                </a:rPr>
                <a:t>Question</a:t>
              </a:r>
            </a:p>
          </p:txBody>
        </p:sp>
      </p:grpSp>
      <p:sp>
        <p:nvSpPr>
          <p:cNvPr id="8" name="Freeform 8"/>
          <p:cNvSpPr/>
          <p:nvPr/>
        </p:nvSpPr>
        <p:spPr>
          <a:xfrm>
            <a:off x="266297" y="7507457"/>
            <a:ext cx="2779543" cy="2779543"/>
          </a:xfrm>
          <a:custGeom>
            <a:avLst/>
            <a:gdLst/>
            <a:ahLst/>
            <a:cxnLst/>
            <a:rect l="l" t="t" r="r" b="b"/>
            <a:pathLst>
              <a:path w="2779543" h="2779543">
                <a:moveTo>
                  <a:pt x="0" y="0"/>
                </a:moveTo>
                <a:lnTo>
                  <a:pt x="2779543" y="0"/>
                </a:lnTo>
                <a:lnTo>
                  <a:pt x="2779543" y="2779543"/>
                </a:lnTo>
                <a:lnTo>
                  <a:pt x="0" y="27795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sp>
        <p:nvSpPr>
          <p:cNvPr id="5" name="TextBox 5"/>
          <p:cNvSpPr txBox="1"/>
          <p:nvPr/>
        </p:nvSpPr>
        <p:spPr>
          <a:xfrm>
            <a:off x="2227631" y="2013161"/>
            <a:ext cx="13832739" cy="1438275"/>
          </a:xfrm>
          <a:prstGeom prst="rect">
            <a:avLst/>
          </a:prstGeom>
        </p:spPr>
        <p:txBody>
          <a:bodyPr lIns="0" tIns="0" rIns="0" bIns="0" rtlCol="0" anchor="t">
            <a:spAutoFit/>
          </a:bodyPr>
          <a:lstStyle/>
          <a:p>
            <a:pPr marL="0" lvl="0" indent="0" algn="l">
              <a:lnSpc>
                <a:spcPts val="11347"/>
              </a:lnSpc>
            </a:pPr>
            <a:r>
              <a:rPr lang="en-US" sz="9456">
                <a:solidFill>
                  <a:srgbClr val="68382F"/>
                </a:solidFill>
                <a:latin typeface="Boulder"/>
                <a:ea typeface="Boulder"/>
                <a:cs typeface="Boulder"/>
                <a:sym typeface="Boulder"/>
              </a:rPr>
              <a:t>ANSWER</a:t>
            </a:r>
          </a:p>
        </p:txBody>
      </p:sp>
      <p:grpSp>
        <p:nvGrpSpPr>
          <p:cNvPr id="6" name="Group 6"/>
          <p:cNvGrpSpPr/>
          <p:nvPr/>
        </p:nvGrpSpPr>
        <p:grpSpPr>
          <a:xfrm>
            <a:off x="2196188" y="3807789"/>
            <a:ext cx="13832739" cy="5173982"/>
            <a:chOff x="0" y="0"/>
            <a:chExt cx="18443652" cy="6898642"/>
          </a:xfrm>
        </p:grpSpPr>
        <p:sp>
          <p:nvSpPr>
            <p:cNvPr id="7" name="TextBox 7"/>
            <p:cNvSpPr txBox="1"/>
            <p:nvPr/>
          </p:nvSpPr>
          <p:spPr>
            <a:xfrm>
              <a:off x="0" y="-47625"/>
              <a:ext cx="18442360" cy="2538520"/>
            </a:xfrm>
            <a:prstGeom prst="rect">
              <a:avLst/>
            </a:prstGeom>
          </p:spPr>
          <p:txBody>
            <a:bodyPr lIns="0" tIns="0" rIns="0" bIns="0" rtlCol="0" anchor="t">
              <a:spAutoFit/>
            </a:bodyPr>
            <a:lstStyle/>
            <a:p>
              <a:pPr marL="0" lvl="0" indent="0" algn="l">
                <a:lnSpc>
                  <a:spcPts val="7669"/>
                </a:lnSpc>
              </a:pPr>
              <a:r>
                <a:rPr lang="en-US" sz="5899">
                  <a:solidFill>
                    <a:srgbClr val="68382F"/>
                  </a:solidFill>
                  <a:latin typeface="DM Sans"/>
                  <a:ea typeface="DM Sans"/>
                  <a:cs typeface="DM Sans"/>
                  <a:sym typeface="DM Sans"/>
                </a:rPr>
                <a:t>Professional Educational Risk Managers.  </a:t>
              </a:r>
            </a:p>
          </p:txBody>
        </p:sp>
        <p:sp>
          <p:nvSpPr>
            <p:cNvPr id="8" name="TextBox 8"/>
            <p:cNvSpPr txBox="1"/>
            <p:nvPr/>
          </p:nvSpPr>
          <p:spPr>
            <a:xfrm>
              <a:off x="1292" y="5876715"/>
              <a:ext cx="18442360" cy="1021927"/>
            </a:xfrm>
            <a:prstGeom prst="rect">
              <a:avLst/>
            </a:prstGeom>
          </p:spPr>
          <p:txBody>
            <a:bodyPr lIns="0" tIns="0" rIns="0" bIns="0" rtlCol="0" anchor="t">
              <a:spAutoFit/>
            </a:bodyPr>
            <a:lstStyle/>
            <a:p>
              <a:pPr algn="l">
                <a:lnSpc>
                  <a:spcPts val="6369"/>
                </a:lnSpc>
              </a:pPr>
              <a:endParaRPr/>
            </a:p>
          </p:txBody>
        </p:sp>
      </p:grpSp>
      <p:sp>
        <p:nvSpPr>
          <p:cNvPr id="9" name="Freeform 9">
            <a:hlinkClick r:id="rId2" action="ppaction://hlinksldjump"/>
          </p:cNvPr>
          <p:cNvSpPr/>
          <p:nvPr/>
        </p:nvSpPr>
        <p:spPr>
          <a:xfrm rot="4469706">
            <a:off x="14074704" y="1496596"/>
            <a:ext cx="2035408" cy="1948903"/>
          </a:xfrm>
          <a:custGeom>
            <a:avLst/>
            <a:gdLst/>
            <a:ahLst/>
            <a:cxnLst/>
            <a:rect l="l" t="t" r="r" b="b"/>
            <a:pathLst>
              <a:path w="2035408" h="1948903">
                <a:moveTo>
                  <a:pt x="0" y="0"/>
                </a:moveTo>
                <a:lnTo>
                  <a:pt x="2035408" y="0"/>
                </a:lnTo>
                <a:lnTo>
                  <a:pt x="2035408" y="1948903"/>
                </a:lnTo>
                <a:lnTo>
                  <a:pt x="0" y="19489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68372" y="4040700"/>
            <a:ext cx="11866548" cy="748411"/>
          </a:xfrm>
          <a:prstGeom prst="rect">
            <a:avLst/>
          </a:prstGeom>
        </p:spPr>
        <p:txBody>
          <a:bodyPr lIns="0" tIns="0" rIns="0" bIns="0" rtlCol="0" anchor="t">
            <a:spAutoFit/>
          </a:bodyPr>
          <a:lstStyle/>
          <a:p>
            <a:pPr algn="l">
              <a:lnSpc>
                <a:spcPts val="2948"/>
              </a:lnSpc>
            </a:pPr>
            <a:r>
              <a:rPr lang="en-US" sz="2680">
                <a:solidFill>
                  <a:srgbClr val="68382F"/>
                </a:solidFill>
                <a:latin typeface="DM Sans"/>
                <a:ea typeface="DM Sans"/>
                <a:cs typeface="DM Sans"/>
                <a:sym typeface="DM Sans"/>
              </a:rPr>
              <a:t>Take action necessary to resolve the situation (notify law enforcement, summon medical assistance, etc.).</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559148"/>
            <a:ext cx="11866548" cy="748402"/>
          </a:xfrm>
          <a:prstGeom prst="rect">
            <a:avLst/>
          </a:prstGeom>
        </p:spPr>
        <p:txBody>
          <a:bodyPr lIns="0" tIns="0" rIns="0" bIns="0" rtlCol="0" anchor="t">
            <a:spAutoFit/>
          </a:bodyPr>
          <a:lstStyle/>
          <a:p>
            <a:pPr algn="l">
              <a:lnSpc>
                <a:spcPts val="2947"/>
              </a:lnSpc>
            </a:pPr>
            <a:r>
              <a:rPr lang="en-US" sz="2679">
                <a:solidFill>
                  <a:srgbClr val="68382F"/>
                </a:solidFill>
                <a:latin typeface="DM Sans"/>
                <a:ea typeface="DM Sans"/>
                <a:cs typeface="DM Sans"/>
                <a:sym typeface="DM Sans"/>
              </a:rPr>
              <a:t>Report the accident to Risk Management utilizing the “Accident Report/Auto and Truck” form.</a:t>
            </a:r>
          </a:p>
        </p:txBody>
      </p:sp>
      <p:sp>
        <p:nvSpPr>
          <p:cNvPr id="45" name="TextBox 45"/>
          <p:cNvSpPr txBox="1"/>
          <p:nvPr/>
        </p:nvSpPr>
        <p:spPr>
          <a:xfrm>
            <a:off x="3999069" y="6924692"/>
            <a:ext cx="11797245" cy="748411"/>
          </a:xfrm>
          <a:prstGeom prst="rect">
            <a:avLst/>
          </a:prstGeom>
        </p:spPr>
        <p:txBody>
          <a:bodyPr lIns="0" tIns="0" rIns="0" bIns="0" rtlCol="0" anchor="t">
            <a:spAutoFit/>
          </a:bodyPr>
          <a:lstStyle/>
          <a:p>
            <a:pPr algn="l">
              <a:lnSpc>
                <a:spcPts val="2948"/>
              </a:lnSpc>
            </a:pPr>
            <a:r>
              <a:rPr lang="en-US" sz="2680">
                <a:solidFill>
                  <a:srgbClr val="68382F"/>
                </a:solidFill>
                <a:latin typeface="DM Sans"/>
                <a:ea typeface="DM Sans"/>
                <a:cs typeface="DM Sans"/>
                <a:sym typeface="DM Sans"/>
              </a:rPr>
              <a:t>Take scene pictures showing intersection or roadway from multiple angles and all vehicles involved showing the damage and/or lack of damage.</a:t>
            </a:r>
          </a:p>
        </p:txBody>
      </p:sp>
      <p:sp>
        <p:nvSpPr>
          <p:cNvPr id="46" name="TextBox 46"/>
          <p:cNvSpPr txBox="1"/>
          <p:nvPr/>
        </p:nvSpPr>
        <p:spPr>
          <a:xfrm>
            <a:off x="4033721" y="8420314"/>
            <a:ext cx="11727942" cy="376936"/>
          </a:xfrm>
          <a:prstGeom prst="rect">
            <a:avLst/>
          </a:prstGeom>
        </p:spPr>
        <p:txBody>
          <a:bodyPr lIns="0" tIns="0" rIns="0" bIns="0" rtlCol="0" anchor="t">
            <a:spAutoFit/>
          </a:bodyPr>
          <a:lstStyle/>
          <a:p>
            <a:pPr algn="l">
              <a:lnSpc>
                <a:spcPts val="2948"/>
              </a:lnSpc>
            </a:pPr>
            <a:r>
              <a:rPr lang="en-US" sz="2680">
                <a:solidFill>
                  <a:srgbClr val="68382F"/>
                </a:solidFill>
                <a:latin typeface="DM Sans"/>
                <a:ea typeface="DM Sans"/>
                <a:cs typeface="DM Sans"/>
                <a:sym typeface="DM Sans"/>
              </a:rPr>
              <a:t>All of the above. </a:t>
            </a:r>
          </a:p>
        </p:txBody>
      </p:sp>
      <p:sp>
        <p:nvSpPr>
          <p:cNvPr id="47" name="TextBox 47"/>
          <p:cNvSpPr txBox="1"/>
          <p:nvPr/>
        </p:nvSpPr>
        <p:spPr>
          <a:xfrm>
            <a:off x="2238213" y="1827742"/>
            <a:ext cx="13811574" cy="1857375"/>
          </a:xfrm>
          <a:prstGeom prst="rect">
            <a:avLst/>
          </a:prstGeom>
        </p:spPr>
        <p:txBody>
          <a:bodyPr lIns="0" tIns="0" rIns="0" bIns="0" rtlCol="0" anchor="t">
            <a:spAutoFit/>
          </a:bodyPr>
          <a:lstStyle/>
          <a:p>
            <a:pPr marL="0" lvl="0" indent="0" algn="ctr">
              <a:lnSpc>
                <a:spcPts val="4920"/>
              </a:lnSpc>
            </a:pPr>
            <a:r>
              <a:rPr lang="en-US" sz="4100">
                <a:solidFill>
                  <a:srgbClr val="9ABEAF"/>
                </a:solidFill>
                <a:latin typeface="Boulder"/>
                <a:ea typeface="Boulder"/>
                <a:cs typeface="Boulder"/>
                <a:sym typeface="Boulder"/>
              </a:rPr>
              <a:t>IN THE EVENT OF AN ACCIDENT INVOLVING VEHICLES OR PROPERTY, WHICH OF THE FOLLOWING STEPS SHOULD BE TAKEN?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D</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394534"/>
            <a:ext cx="12316781" cy="779081"/>
          </a:xfrm>
          <a:prstGeom prst="rect">
            <a:avLst/>
          </a:prstGeom>
        </p:spPr>
        <p:txBody>
          <a:bodyPr lIns="0" tIns="0" rIns="0" bIns="0" rtlCol="0" anchor="t">
            <a:spAutoFit/>
          </a:bodyPr>
          <a:lstStyle/>
          <a:p>
            <a:pPr algn="ctr">
              <a:lnSpc>
                <a:spcPts val="6408"/>
              </a:lnSpc>
              <a:spcBef>
                <a:spcPct val="0"/>
              </a:spcBef>
            </a:pPr>
            <a:r>
              <a:rPr lang="en-US" sz="4577">
                <a:solidFill>
                  <a:srgbClr val="FBF3EC"/>
                </a:solidFill>
                <a:latin typeface="DM Sans"/>
                <a:ea typeface="DM Sans"/>
                <a:cs typeface="DM Sans"/>
                <a:sym typeface="DM Sans"/>
              </a:rPr>
              <a:t>All of the above.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4082478" y="5231692"/>
            <a:ext cx="4022608" cy="3993271"/>
            <a:chOff x="0" y="0"/>
            <a:chExt cx="1235530" cy="1226519"/>
          </a:xfrm>
        </p:grpSpPr>
        <p:sp>
          <p:nvSpPr>
            <p:cNvPr id="9" name="Freeform 9"/>
            <p:cNvSpPr/>
            <p:nvPr/>
          </p:nvSpPr>
          <p:spPr>
            <a:xfrm>
              <a:off x="0" y="0"/>
              <a:ext cx="1235530" cy="1226519"/>
            </a:xfrm>
            <a:custGeom>
              <a:avLst/>
              <a:gdLst/>
              <a:ahLst/>
              <a:cxnLst/>
              <a:rect l="l" t="t" r="r" b="b"/>
              <a:pathLst>
                <a:path w="1235530" h="1226519">
                  <a:moveTo>
                    <a:pt x="98155" y="0"/>
                  </a:moveTo>
                  <a:lnTo>
                    <a:pt x="1137375" y="0"/>
                  </a:lnTo>
                  <a:cubicBezTo>
                    <a:pt x="1163408" y="0"/>
                    <a:pt x="1188374" y="10341"/>
                    <a:pt x="1206781" y="28749"/>
                  </a:cubicBezTo>
                  <a:cubicBezTo>
                    <a:pt x="1225189" y="47156"/>
                    <a:pt x="1235530" y="72122"/>
                    <a:pt x="1235530" y="98155"/>
                  </a:cubicBezTo>
                  <a:lnTo>
                    <a:pt x="1235530" y="1128364"/>
                  </a:lnTo>
                  <a:cubicBezTo>
                    <a:pt x="1235530" y="1154397"/>
                    <a:pt x="1225189" y="1179363"/>
                    <a:pt x="1206781" y="1197770"/>
                  </a:cubicBezTo>
                  <a:cubicBezTo>
                    <a:pt x="1188374" y="1216178"/>
                    <a:pt x="1163408" y="1226519"/>
                    <a:pt x="1137375" y="1226519"/>
                  </a:cubicBezTo>
                  <a:lnTo>
                    <a:pt x="98155" y="1226519"/>
                  </a:lnTo>
                  <a:cubicBezTo>
                    <a:pt x="72122" y="1226519"/>
                    <a:pt x="47156" y="1216178"/>
                    <a:pt x="28749" y="1197770"/>
                  </a:cubicBezTo>
                  <a:cubicBezTo>
                    <a:pt x="10341" y="1179363"/>
                    <a:pt x="0" y="1154397"/>
                    <a:pt x="0" y="1128364"/>
                  </a:cubicBezTo>
                  <a:lnTo>
                    <a:pt x="0" y="98155"/>
                  </a:lnTo>
                  <a:cubicBezTo>
                    <a:pt x="0" y="72122"/>
                    <a:pt x="10341" y="47156"/>
                    <a:pt x="28749" y="28749"/>
                  </a:cubicBezTo>
                  <a:cubicBezTo>
                    <a:pt x="47156" y="10341"/>
                    <a:pt x="72122" y="0"/>
                    <a:pt x="9815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235530" cy="1264619"/>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230321" y="5265029"/>
            <a:ext cx="4246850" cy="3926596"/>
            <a:chOff x="0" y="0"/>
            <a:chExt cx="1304405" cy="1206040"/>
          </a:xfrm>
        </p:grpSpPr>
        <p:sp>
          <p:nvSpPr>
            <p:cNvPr id="12" name="Freeform 12"/>
            <p:cNvSpPr/>
            <p:nvPr/>
          </p:nvSpPr>
          <p:spPr>
            <a:xfrm>
              <a:off x="0" y="0"/>
              <a:ext cx="1304405" cy="1206040"/>
            </a:xfrm>
            <a:custGeom>
              <a:avLst/>
              <a:gdLst/>
              <a:ahLst/>
              <a:cxnLst/>
              <a:rect l="l" t="t" r="r" b="b"/>
              <a:pathLst>
                <a:path w="1304405" h="1206040">
                  <a:moveTo>
                    <a:pt x="92972" y="0"/>
                  </a:moveTo>
                  <a:lnTo>
                    <a:pt x="1211433" y="0"/>
                  </a:lnTo>
                  <a:cubicBezTo>
                    <a:pt x="1262780" y="0"/>
                    <a:pt x="1304405" y="41625"/>
                    <a:pt x="1304405" y="92972"/>
                  </a:cubicBezTo>
                  <a:lnTo>
                    <a:pt x="1304405" y="1113068"/>
                  </a:lnTo>
                  <a:cubicBezTo>
                    <a:pt x="1304405" y="1164415"/>
                    <a:pt x="1262780" y="1206040"/>
                    <a:pt x="1211433" y="1206040"/>
                  </a:cubicBezTo>
                  <a:lnTo>
                    <a:pt x="92972" y="1206040"/>
                  </a:lnTo>
                  <a:cubicBezTo>
                    <a:pt x="68314" y="1206040"/>
                    <a:pt x="44666" y="1196245"/>
                    <a:pt x="27231" y="1178809"/>
                  </a:cubicBezTo>
                  <a:cubicBezTo>
                    <a:pt x="9795" y="1161374"/>
                    <a:pt x="0" y="1137726"/>
                    <a:pt x="0" y="1113068"/>
                  </a:cubicBezTo>
                  <a:lnTo>
                    <a:pt x="0" y="92972"/>
                  </a:lnTo>
                  <a:cubicBezTo>
                    <a:pt x="0" y="68314"/>
                    <a:pt x="9795" y="44666"/>
                    <a:pt x="27231" y="27231"/>
                  </a:cubicBezTo>
                  <a:cubicBezTo>
                    <a:pt x="44666" y="9795"/>
                    <a:pt x="68314" y="0"/>
                    <a:pt x="92972"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304405" cy="1244140"/>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4718851"/>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4718851"/>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873503"/>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4873503"/>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25" name="TextBox 25"/>
          <p:cNvSpPr txBox="1"/>
          <p:nvPr/>
        </p:nvSpPr>
        <p:spPr>
          <a:xfrm>
            <a:off x="4173755" y="6467912"/>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6" name="TextBox 26"/>
          <p:cNvSpPr txBox="1"/>
          <p:nvPr/>
        </p:nvSpPr>
        <p:spPr>
          <a:xfrm>
            <a:off x="10433719" y="6467912"/>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1424588" y="1772286"/>
            <a:ext cx="15438824" cy="3209925"/>
          </a:xfrm>
          <a:prstGeom prst="rect">
            <a:avLst/>
          </a:prstGeom>
        </p:spPr>
        <p:txBody>
          <a:bodyPr lIns="0" tIns="0" rIns="0" bIns="0" rtlCol="0" anchor="t">
            <a:spAutoFit/>
          </a:bodyPr>
          <a:lstStyle/>
          <a:p>
            <a:pPr marL="0" lvl="0" indent="0" algn="ctr">
              <a:lnSpc>
                <a:spcPts val="3600"/>
              </a:lnSpc>
            </a:pPr>
            <a:r>
              <a:rPr lang="en-US" sz="3000">
                <a:solidFill>
                  <a:srgbClr val="68382F"/>
                </a:solidFill>
                <a:latin typeface="Boulder"/>
                <a:ea typeface="Boulder"/>
                <a:cs typeface="Boulder"/>
                <a:sym typeface="Boulder"/>
              </a:rPr>
              <a:t>AN INJURY OR DISEASE CAUSED BY EXPOSURE TO A TOXIC SUBSTANCE, INCLUDING, BUT NOT LIMITED TO, FUNGUS OR MOLD, IS NOT AN INJURY BY ACCIDENT ARISING OUT OF THE EMPLOYMENT UNLESS THERE IS CLEAR AND CONVINCING EVIDENCE ESTABLISHING THAT EXPOSURE TO THE SPECIFIC SUBSTANCE INVOLVED, AT THE LEVELS TO WHICH THE EMPLOYEE WAS EXPOSED, CAN CAUSE THE INJURY OR DISEASE SUSTAINED BY THE EMPLOYEE.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4082478" y="5231692"/>
            <a:ext cx="4022608" cy="3993271"/>
            <a:chOff x="0" y="0"/>
            <a:chExt cx="1235530" cy="1226519"/>
          </a:xfrm>
        </p:grpSpPr>
        <p:sp>
          <p:nvSpPr>
            <p:cNvPr id="9" name="Freeform 9"/>
            <p:cNvSpPr/>
            <p:nvPr/>
          </p:nvSpPr>
          <p:spPr>
            <a:xfrm>
              <a:off x="0" y="0"/>
              <a:ext cx="1235530" cy="1226519"/>
            </a:xfrm>
            <a:custGeom>
              <a:avLst/>
              <a:gdLst/>
              <a:ahLst/>
              <a:cxnLst/>
              <a:rect l="l" t="t" r="r" b="b"/>
              <a:pathLst>
                <a:path w="1235530" h="1226519">
                  <a:moveTo>
                    <a:pt x="98155" y="0"/>
                  </a:moveTo>
                  <a:lnTo>
                    <a:pt x="1137375" y="0"/>
                  </a:lnTo>
                  <a:cubicBezTo>
                    <a:pt x="1163408" y="0"/>
                    <a:pt x="1188374" y="10341"/>
                    <a:pt x="1206781" y="28749"/>
                  </a:cubicBezTo>
                  <a:cubicBezTo>
                    <a:pt x="1225189" y="47156"/>
                    <a:pt x="1235530" y="72122"/>
                    <a:pt x="1235530" y="98155"/>
                  </a:cubicBezTo>
                  <a:lnTo>
                    <a:pt x="1235530" y="1128364"/>
                  </a:lnTo>
                  <a:cubicBezTo>
                    <a:pt x="1235530" y="1154397"/>
                    <a:pt x="1225189" y="1179363"/>
                    <a:pt x="1206781" y="1197770"/>
                  </a:cubicBezTo>
                  <a:cubicBezTo>
                    <a:pt x="1188374" y="1216178"/>
                    <a:pt x="1163408" y="1226519"/>
                    <a:pt x="1137375" y="1226519"/>
                  </a:cubicBezTo>
                  <a:lnTo>
                    <a:pt x="98155" y="1226519"/>
                  </a:lnTo>
                  <a:cubicBezTo>
                    <a:pt x="72122" y="1226519"/>
                    <a:pt x="47156" y="1216178"/>
                    <a:pt x="28749" y="1197770"/>
                  </a:cubicBezTo>
                  <a:cubicBezTo>
                    <a:pt x="10341" y="1179363"/>
                    <a:pt x="0" y="1154397"/>
                    <a:pt x="0" y="1128364"/>
                  </a:cubicBezTo>
                  <a:lnTo>
                    <a:pt x="0" y="98155"/>
                  </a:lnTo>
                  <a:cubicBezTo>
                    <a:pt x="0" y="72122"/>
                    <a:pt x="10341" y="47156"/>
                    <a:pt x="28749" y="28749"/>
                  </a:cubicBezTo>
                  <a:cubicBezTo>
                    <a:pt x="47156" y="10341"/>
                    <a:pt x="72122" y="0"/>
                    <a:pt x="9815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235530" cy="1264619"/>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230321" y="5265029"/>
            <a:ext cx="4246850" cy="3926596"/>
            <a:chOff x="0" y="0"/>
            <a:chExt cx="1304405" cy="1206040"/>
          </a:xfrm>
        </p:grpSpPr>
        <p:sp>
          <p:nvSpPr>
            <p:cNvPr id="12" name="Freeform 12"/>
            <p:cNvSpPr/>
            <p:nvPr/>
          </p:nvSpPr>
          <p:spPr>
            <a:xfrm>
              <a:off x="0" y="0"/>
              <a:ext cx="1304405" cy="1206040"/>
            </a:xfrm>
            <a:custGeom>
              <a:avLst/>
              <a:gdLst/>
              <a:ahLst/>
              <a:cxnLst/>
              <a:rect l="l" t="t" r="r" b="b"/>
              <a:pathLst>
                <a:path w="1304405" h="1206040">
                  <a:moveTo>
                    <a:pt x="92972" y="0"/>
                  </a:moveTo>
                  <a:lnTo>
                    <a:pt x="1211433" y="0"/>
                  </a:lnTo>
                  <a:cubicBezTo>
                    <a:pt x="1262780" y="0"/>
                    <a:pt x="1304405" y="41625"/>
                    <a:pt x="1304405" y="92972"/>
                  </a:cubicBezTo>
                  <a:lnTo>
                    <a:pt x="1304405" y="1113068"/>
                  </a:lnTo>
                  <a:cubicBezTo>
                    <a:pt x="1304405" y="1164415"/>
                    <a:pt x="1262780" y="1206040"/>
                    <a:pt x="1211433" y="1206040"/>
                  </a:cubicBezTo>
                  <a:lnTo>
                    <a:pt x="92972" y="1206040"/>
                  </a:lnTo>
                  <a:cubicBezTo>
                    <a:pt x="68314" y="1206040"/>
                    <a:pt x="44666" y="1196245"/>
                    <a:pt x="27231" y="1178809"/>
                  </a:cubicBezTo>
                  <a:cubicBezTo>
                    <a:pt x="9795" y="1161374"/>
                    <a:pt x="0" y="1137726"/>
                    <a:pt x="0" y="1113068"/>
                  </a:cubicBezTo>
                  <a:lnTo>
                    <a:pt x="0" y="92972"/>
                  </a:lnTo>
                  <a:cubicBezTo>
                    <a:pt x="0" y="68314"/>
                    <a:pt x="9795" y="44666"/>
                    <a:pt x="27231" y="27231"/>
                  </a:cubicBezTo>
                  <a:cubicBezTo>
                    <a:pt x="44666" y="9795"/>
                    <a:pt x="68314" y="0"/>
                    <a:pt x="92972"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304405" cy="1244140"/>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4718851"/>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4718851"/>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873503"/>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4873503"/>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25" name="TextBox 25"/>
          <p:cNvSpPr txBox="1"/>
          <p:nvPr/>
        </p:nvSpPr>
        <p:spPr>
          <a:xfrm>
            <a:off x="4173755" y="6379722"/>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6" name="TextBox 26"/>
          <p:cNvSpPr txBox="1"/>
          <p:nvPr/>
        </p:nvSpPr>
        <p:spPr>
          <a:xfrm>
            <a:off x="10433719" y="6379722"/>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1424588" y="1772286"/>
            <a:ext cx="15438824" cy="3209925"/>
          </a:xfrm>
          <a:prstGeom prst="rect">
            <a:avLst/>
          </a:prstGeom>
        </p:spPr>
        <p:txBody>
          <a:bodyPr lIns="0" tIns="0" rIns="0" bIns="0" rtlCol="0" anchor="t">
            <a:spAutoFit/>
          </a:bodyPr>
          <a:lstStyle/>
          <a:p>
            <a:pPr marL="0" lvl="0" indent="0" algn="ctr">
              <a:lnSpc>
                <a:spcPts val="3600"/>
              </a:lnSpc>
            </a:pPr>
            <a:r>
              <a:rPr lang="en-US" sz="3000">
                <a:solidFill>
                  <a:srgbClr val="68382F"/>
                </a:solidFill>
                <a:latin typeface="Boulder"/>
                <a:ea typeface="Boulder"/>
                <a:cs typeface="Boulder"/>
                <a:sym typeface="Boulder"/>
              </a:rPr>
              <a:t>AN INJURY OR DISEASE CAUSED BY EXPOSURE TO A TOXIC SUBSTANCE, INCLUDING, BUT NOT LIMITED TO, FUNGUS OR MOLD, IS NOT AN INJURY BY ACCIDENT ARISING OUT OF THE EMPLOYMENT UNLESS THERE IS CLEAR AND CONVINCING EVIDENCE ESTABLISHING THAT EXPOSURE TO THE SPECIFIC SUBSTANCE INVOLVED, AT THE LEVELS TO WHICH THE EMPLOYEE WAS EXPOSED, CAN CAUSE THE INJURY OR DISEASE SUSTAINED BY THE EMPLOYEE. </a:t>
            </a:r>
          </a:p>
        </p:txBody>
      </p:sp>
      <p:sp>
        <p:nvSpPr>
          <p:cNvPr id="28" name="Freeform 28">
            <a:hlinkClick r:id="rId6" action="ppaction://hlinksldjump"/>
          </p:cNvPr>
          <p:cNvSpPr/>
          <p:nvPr/>
        </p:nvSpPr>
        <p:spPr>
          <a:xfrm rot="3803961">
            <a:off x="3143543" y="4835965"/>
            <a:ext cx="4563906" cy="4369940"/>
          </a:xfrm>
          <a:custGeom>
            <a:avLst/>
            <a:gdLst/>
            <a:ahLst/>
            <a:cxnLst/>
            <a:rect l="l" t="t" r="r" b="b"/>
            <a:pathLst>
              <a:path w="4563906" h="4369940">
                <a:moveTo>
                  <a:pt x="0" y="0"/>
                </a:moveTo>
                <a:lnTo>
                  <a:pt x="4563906" y="0"/>
                </a:lnTo>
                <a:lnTo>
                  <a:pt x="4563906" y="4369941"/>
                </a:lnTo>
                <a:lnTo>
                  <a:pt x="0" y="436994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sp>
        <p:nvSpPr>
          <p:cNvPr id="2" name="TextBox 2"/>
          <p:cNvSpPr txBox="1"/>
          <p:nvPr/>
        </p:nvSpPr>
        <p:spPr>
          <a:xfrm>
            <a:off x="1889745" y="3537572"/>
            <a:ext cx="14508510" cy="3373782"/>
          </a:xfrm>
          <a:prstGeom prst="rect">
            <a:avLst/>
          </a:prstGeom>
        </p:spPr>
        <p:txBody>
          <a:bodyPr lIns="0" tIns="0" rIns="0" bIns="0" rtlCol="0" anchor="t">
            <a:spAutoFit/>
          </a:bodyPr>
          <a:lstStyle/>
          <a:p>
            <a:pPr algn="ctr">
              <a:lnSpc>
                <a:spcPts val="8701"/>
              </a:lnSpc>
            </a:pPr>
            <a:r>
              <a:rPr lang="en-US" sz="8701">
                <a:solidFill>
                  <a:srgbClr val="F1DFD0"/>
                </a:solidFill>
                <a:latin typeface="Boulder"/>
                <a:ea typeface="Boulder"/>
                <a:cs typeface="Boulder"/>
                <a:sym typeface="Boulder"/>
              </a:rPr>
              <a:t>WHERE WILL THE 2026 WINTER OLYMPICS BE HELD?</a:t>
            </a:r>
          </a:p>
        </p:txBody>
      </p:sp>
      <p:grpSp>
        <p:nvGrpSpPr>
          <p:cNvPr id="3" name="Group 3"/>
          <p:cNvGrpSpPr/>
          <p:nvPr/>
        </p:nvGrpSpPr>
        <p:grpSpPr>
          <a:xfrm>
            <a:off x="7359819" y="1992280"/>
            <a:ext cx="3568362" cy="1016042"/>
            <a:chOff x="0" y="0"/>
            <a:chExt cx="4757816" cy="1354723"/>
          </a:xfrm>
        </p:grpSpPr>
        <p:grpSp>
          <p:nvGrpSpPr>
            <p:cNvPr id="4" name="Group 4"/>
            <p:cNvGrpSpPr/>
            <p:nvPr/>
          </p:nvGrpSpPr>
          <p:grpSpPr>
            <a:xfrm>
              <a:off x="0" y="0"/>
              <a:ext cx="4757816" cy="1354723"/>
              <a:chOff x="0" y="0"/>
              <a:chExt cx="1362287" cy="387893"/>
            </a:xfrm>
          </p:grpSpPr>
          <p:sp>
            <p:nvSpPr>
              <p:cNvPr id="5" name="Freeform 5"/>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6" name="TextBox 6"/>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7" name="TextBox 7"/>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1DFD0"/>
                  </a:solidFill>
                  <a:latin typeface="DM Sans Bold"/>
                  <a:ea typeface="DM Sans Bold"/>
                  <a:cs typeface="DM Sans Bold"/>
                  <a:sym typeface="DM Sans Bold"/>
                </a:rPr>
                <a:t>Question</a:t>
              </a:r>
            </a:p>
          </p:txBody>
        </p:sp>
      </p:grpSp>
      <p:sp>
        <p:nvSpPr>
          <p:cNvPr id="8" name="Freeform 8"/>
          <p:cNvSpPr/>
          <p:nvPr/>
        </p:nvSpPr>
        <p:spPr>
          <a:xfrm>
            <a:off x="266297" y="7507457"/>
            <a:ext cx="2779543" cy="2779543"/>
          </a:xfrm>
          <a:custGeom>
            <a:avLst/>
            <a:gdLst/>
            <a:ahLst/>
            <a:cxnLst/>
            <a:rect l="l" t="t" r="r" b="b"/>
            <a:pathLst>
              <a:path w="2779543" h="2779543">
                <a:moveTo>
                  <a:pt x="0" y="0"/>
                </a:moveTo>
                <a:lnTo>
                  <a:pt x="2779543" y="0"/>
                </a:lnTo>
                <a:lnTo>
                  <a:pt x="2779543" y="2779543"/>
                </a:lnTo>
                <a:lnTo>
                  <a:pt x="0" y="27795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502846" y="4388539"/>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C</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1472501"/>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Limiting access to evidence to authorized personnel only and maintaining an access log.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sp>
        <p:nvSpPr>
          <p:cNvPr id="5" name="TextBox 5"/>
          <p:cNvSpPr txBox="1"/>
          <p:nvPr/>
        </p:nvSpPr>
        <p:spPr>
          <a:xfrm>
            <a:off x="2227631" y="2013161"/>
            <a:ext cx="13832739" cy="1438275"/>
          </a:xfrm>
          <a:prstGeom prst="rect">
            <a:avLst/>
          </a:prstGeom>
        </p:spPr>
        <p:txBody>
          <a:bodyPr lIns="0" tIns="0" rIns="0" bIns="0" rtlCol="0" anchor="t">
            <a:spAutoFit/>
          </a:bodyPr>
          <a:lstStyle/>
          <a:p>
            <a:pPr marL="0" lvl="0" indent="0" algn="l">
              <a:lnSpc>
                <a:spcPts val="11347"/>
              </a:lnSpc>
            </a:pPr>
            <a:r>
              <a:rPr lang="en-US" sz="9456">
                <a:solidFill>
                  <a:srgbClr val="68382F"/>
                </a:solidFill>
                <a:latin typeface="Boulder"/>
                <a:ea typeface="Boulder"/>
                <a:cs typeface="Boulder"/>
                <a:sym typeface="Boulder"/>
              </a:rPr>
              <a:t>ANSWER</a:t>
            </a:r>
          </a:p>
        </p:txBody>
      </p:sp>
      <p:grpSp>
        <p:nvGrpSpPr>
          <p:cNvPr id="6" name="Group 6"/>
          <p:cNvGrpSpPr/>
          <p:nvPr/>
        </p:nvGrpSpPr>
        <p:grpSpPr>
          <a:xfrm>
            <a:off x="2196188" y="3807789"/>
            <a:ext cx="13832739" cy="6340477"/>
            <a:chOff x="0" y="0"/>
            <a:chExt cx="18443652" cy="8453969"/>
          </a:xfrm>
        </p:grpSpPr>
        <p:sp>
          <p:nvSpPr>
            <p:cNvPr id="7" name="TextBox 7"/>
            <p:cNvSpPr txBox="1"/>
            <p:nvPr/>
          </p:nvSpPr>
          <p:spPr>
            <a:xfrm>
              <a:off x="0" y="-57150"/>
              <a:ext cx="18442360" cy="4103371"/>
            </a:xfrm>
            <a:prstGeom prst="rect">
              <a:avLst/>
            </a:prstGeom>
          </p:spPr>
          <p:txBody>
            <a:bodyPr lIns="0" tIns="0" rIns="0" bIns="0" rtlCol="0" anchor="t">
              <a:spAutoFit/>
            </a:bodyPr>
            <a:lstStyle/>
            <a:p>
              <a:pPr marL="0" lvl="0" indent="0" algn="l">
                <a:lnSpc>
                  <a:spcPts val="8189"/>
                </a:lnSpc>
              </a:pPr>
              <a:r>
                <a:rPr lang="en-US" sz="6299">
                  <a:solidFill>
                    <a:srgbClr val="68382F"/>
                  </a:solidFill>
                  <a:latin typeface="DM Sans"/>
                  <a:ea typeface="DM Sans"/>
                  <a:cs typeface="DM Sans"/>
                  <a:sym typeface="DM Sans"/>
                </a:rPr>
                <a:t>Milan and Cortina d’Ampezzo, in Italy</a:t>
              </a:r>
            </a:p>
            <a:p>
              <a:pPr marL="0" lvl="0" indent="0" algn="l">
                <a:lnSpc>
                  <a:spcPts val="8189"/>
                </a:lnSpc>
              </a:pPr>
              <a:endParaRPr lang="en-US" sz="6299">
                <a:solidFill>
                  <a:srgbClr val="68382F"/>
                </a:solidFill>
                <a:latin typeface="DM Sans"/>
                <a:ea typeface="DM Sans"/>
                <a:cs typeface="DM Sans"/>
                <a:sym typeface="DM Sans"/>
              </a:endParaRPr>
            </a:p>
            <a:p>
              <a:pPr marL="0" lvl="0" indent="0" algn="l">
                <a:lnSpc>
                  <a:spcPts val="8189"/>
                </a:lnSpc>
              </a:pPr>
              <a:r>
                <a:rPr lang="en-US" sz="6299">
                  <a:solidFill>
                    <a:srgbClr val="68382F"/>
                  </a:solidFill>
                  <a:latin typeface="DM Sans"/>
                  <a:ea typeface="DM Sans"/>
                  <a:cs typeface="DM Sans"/>
                  <a:sym typeface="DM Sans"/>
                </a:rPr>
                <a:t>Acceptable Answer: Milan, Italy</a:t>
              </a:r>
            </a:p>
          </p:txBody>
        </p:sp>
        <p:sp>
          <p:nvSpPr>
            <p:cNvPr id="8" name="TextBox 8"/>
            <p:cNvSpPr txBox="1"/>
            <p:nvPr/>
          </p:nvSpPr>
          <p:spPr>
            <a:xfrm>
              <a:off x="1292" y="7432042"/>
              <a:ext cx="18442360" cy="1021927"/>
            </a:xfrm>
            <a:prstGeom prst="rect">
              <a:avLst/>
            </a:prstGeom>
          </p:spPr>
          <p:txBody>
            <a:bodyPr lIns="0" tIns="0" rIns="0" bIns="0" rtlCol="0" anchor="t">
              <a:spAutoFit/>
            </a:bodyPr>
            <a:lstStyle/>
            <a:p>
              <a:pPr algn="l">
                <a:lnSpc>
                  <a:spcPts val="6369"/>
                </a:lnSpc>
              </a:pPr>
              <a:endParaRPr/>
            </a:p>
          </p:txBody>
        </p:sp>
      </p:grpSp>
      <p:sp>
        <p:nvSpPr>
          <p:cNvPr id="9" name="Freeform 9">
            <a:hlinkClick r:id="rId2" action="ppaction://hlinksldjump"/>
          </p:cNvPr>
          <p:cNvSpPr/>
          <p:nvPr/>
        </p:nvSpPr>
        <p:spPr>
          <a:xfrm rot="4469706">
            <a:off x="14074704" y="1496596"/>
            <a:ext cx="2035408" cy="1948903"/>
          </a:xfrm>
          <a:custGeom>
            <a:avLst/>
            <a:gdLst/>
            <a:ahLst/>
            <a:cxnLst/>
            <a:rect l="l" t="t" r="r" b="b"/>
            <a:pathLst>
              <a:path w="2035408" h="1948903">
                <a:moveTo>
                  <a:pt x="0" y="0"/>
                </a:moveTo>
                <a:lnTo>
                  <a:pt x="2035408" y="0"/>
                </a:lnTo>
                <a:lnTo>
                  <a:pt x="2035408" y="1948903"/>
                </a:lnTo>
                <a:lnTo>
                  <a:pt x="0" y="19489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grpSp>
        <p:nvGrpSpPr>
          <p:cNvPr id="2" name="Group 2"/>
          <p:cNvGrpSpPr/>
          <p:nvPr/>
        </p:nvGrpSpPr>
        <p:grpSpPr>
          <a:xfrm>
            <a:off x="8502496" y="2448551"/>
            <a:ext cx="12693732" cy="7947904"/>
            <a:chOff x="0" y="0"/>
            <a:chExt cx="16924976" cy="10597205"/>
          </a:xfrm>
        </p:grpSpPr>
        <p:grpSp>
          <p:nvGrpSpPr>
            <p:cNvPr id="3" name="Group 3"/>
            <p:cNvGrpSpPr/>
            <p:nvPr/>
          </p:nvGrpSpPr>
          <p:grpSpPr>
            <a:xfrm>
              <a:off x="713698" y="8452286"/>
              <a:ext cx="14161725" cy="2144919"/>
              <a:chOff x="0" y="0"/>
              <a:chExt cx="2957187" cy="447892"/>
            </a:xfrm>
          </p:grpSpPr>
          <p:sp>
            <p:nvSpPr>
              <p:cNvPr id="4" name="Freeform 4"/>
              <p:cNvSpPr/>
              <p:nvPr/>
            </p:nvSpPr>
            <p:spPr>
              <a:xfrm>
                <a:off x="0" y="0"/>
                <a:ext cx="2957188" cy="447892"/>
              </a:xfrm>
              <a:custGeom>
                <a:avLst/>
                <a:gdLst/>
                <a:ahLst/>
                <a:cxnLst/>
                <a:rect l="l" t="t" r="r" b="b"/>
                <a:pathLst>
                  <a:path w="2957188" h="447892">
                    <a:moveTo>
                      <a:pt x="0" y="0"/>
                    </a:moveTo>
                    <a:lnTo>
                      <a:pt x="2957188" y="0"/>
                    </a:lnTo>
                    <a:lnTo>
                      <a:pt x="2957188" y="447892"/>
                    </a:lnTo>
                    <a:lnTo>
                      <a:pt x="0" y="447892"/>
                    </a:lnTo>
                    <a:close/>
                  </a:path>
                </a:pathLst>
              </a:custGeom>
              <a:solidFill>
                <a:srgbClr val="68382F"/>
              </a:solidFill>
            </p:spPr>
          </p:sp>
          <p:sp>
            <p:nvSpPr>
              <p:cNvPr id="5" name="TextBox 5"/>
              <p:cNvSpPr txBox="1"/>
              <p:nvPr/>
            </p:nvSpPr>
            <p:spPr>
              <a:xfrm>
                <a:off x="0" y="-47625"/>
                <a:ext cx="2957187" cy="495517"/>
              </a:xfrm>
              <a:prstGeom prst="rect">
                <a:avLst/>
              </a:prstGeom>
            </p:spPr>
            <p:txBody>
              <a:bodyPr lIns="50800" tIns="50800" rIns="50800" bIns="50800" rtlCol="0" anchor="ctr"/>
              <a:lstStyle/>
              <a:p>
                <a:pPr algn="ctr">
                  <a:lnSpc>
                    <a:spcPts val="2511"/>
                  </a:lnSpc>
                </a:pPr>
                <a:endParaRPr/>
              </a:p>
            </p:txBody>
          </p:sp>
        </p:grpSp>
        <p:sp>
          <p:nvSpPr>
            <p:cNvPr id="6" name="Freeform 6"/>
            <p:cNvSpPr/>
            <p:nvPr/>
          </p:nvSpPr>
          <p:spPr>
            <a:xfrm>
              <a:off x="72082" y="0"/>
              <a:ext cx="16852894" cy="9255047"/>
            </a:xfrm>
            <a:custGeom>
              <a:avLst/>
              <a:gdLst/>
              <a:ahLst/>
              <a:cxnLst/>
              <a:rect l="l" t="t" r="r" b="b"/>
              <a:pathLst>
                <a:path w="16852894" h="9255047">
                  <a:moveTo>
                    <a:pt x="0" y="0"/>
                  </a:moveTo>
                  <a:lnTo>
                    <a:pt x="16852894" y="0"/>
                  </a:lnTo>
                  <a:lnTo>
                    <a:pt x="16852894" y="9255047"/>
                  </a:lnTo>
                  <a:lnTo>
                    <a:pt x="0" y="92550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7" name="Group 7"/>
            <p:cNvGrpSpPr/>
            <p:nvPr/>
          </p:nvGrpSpPr>
          <p:grpSpPr>
            <a:xfrm>
              <a:off x="0" y="8143095"/>
              <a:ext cx="14875424" cy="802761"/>
              <a:chOff x="0" y="0"/>
              <a:chExt cx="3106219" cy="167629"/>
            </a:xfrm>
          </p:grpSpPr>
          <p:sp>
            <p:nvSpPr>
              <p:cNvPr id="8" name="Freeform 8"/>
              <p:cNvSpPr/>
              <p:nvPr/>
            </p:nvSpPr>
            <p:spPr>
              <a:xfrm>
                <a:off x="0" y="0"/>
                <a:ext cx="3106219" cy="167629"/>
              </a:xfrm>
              <a:custGeom>
                <a:avLst/>
                <a:gdLst/>
                <a:ahLst/>
                <a:cxnLst/>
                <a:rect l="l" t="t" r="r" b="b"/>
                <a:pathLst>
                  <a:path w="3106219" h="167629">
                    <a:moveTo>
                      <a:pt x="13879" y="0"/>
                    </a:moveTo>
                    <a:lnTo>
                      <a:pt x="3092340" y="0"/>
                    </a:lnTo>
                    <a:cubicBezTo>
                      <a:pt x="3096021" y="0"/>
                      <a:pt x="3099551" y="1462"/>
                      <a:pt x="3102154" y="4065"/>
                    </a:cubicBezTo>
                    <a:cubicBezTo>
                      <a:pt x="3104757" y="6668"/>
                      <a:pt x="3106219" y="10198"/>
                      <a:pt x="3106219" y="13879"/>
                    </a:cubicBezTo>
                    <a:lnTo>
                      <a:pt x="3106219" y="153750"/>
                    </a:lnTo>
                    <a:cubicBezTo>
                      <a:pt x="3106219" y="157431"/>
                      <a:pt x="3104757" y="160961"/>
                      <a:pt x="3102154" y="163564"/>
                    </a:cubicBezTo>
                    <a:cubicBezTo>
                      <a:pt x="3099551" y="166167"/>
                      <a:pt x="3096021" y="167629"/>
                      <a:pt x="3092340" y="167629"/>
                    </a:cubicBezTo>
                    <a:lnTo>
                      <a:pt x="13879" y="167629"/>
                    </a:lnTo>
                    <a:cubicBezTo>
                      <a:pt x="10198" y="167629"/>
                      <a:pt x="6668" y="166167"/>
                      <a:pt x="4065" y="163564"/>
                    </a:cubicBezTo>
                    <a:cubicBezTo>
                      <a:pt x="1462" y="160961"/>
                      <a:pt x="0" y="157431"/>
                      <a:pt x="0" y="153750"/>
                    </a:cubicBezTo>
                    <a:lnTo>
                      <a:pt x="0" y="13879"/>
                    </a:lnTo>
                    <a:cubicBezTo>
                      <a:pt x="0" y="10198"/>
                      <a:pt x="1462" y="6668"/>
                      <a:pt x="4065" y="4065"/>
                    </a:cubicBezTo>
                    <a:cubicBezTo>
                      <a:pt x="6668" y="1462"/>
                      <a:pt x="10198" y="0"/>
                      <a:pt x="13879" y="0"/>
                    </a:cubicBezTo>
                    <a:close/>
                  </a:path>
                </a:pathLst>
              </a:custGeom>
              <a:solidFill>
                <a:srgbClr val="9B5638"/>
              </a:solidFill>
            </p:spPr>
          </p:sp>
          <p:sp>
            <p:nvSpPr>
              <p:cNvPr id="9" name="TextBox 9"/>
              <p:cNvSpPr txBox="1"/>
              <p:nvPr/>
            </p:nvSpPr>
            <p:spPr>
              <a:xfrm>
                <a:off x="0" y="-47625"/>
                <a:ext cx="3106219" cy="215254"/>
              </a:xfrm>
              <a:prstGeom prst="rect">
                <a:avLst/>
              </a:prstGeom>
            </p:spPr>
            <p:txBody>
              <a:bodyPr lIns="50800" tIns="50800" rIns="50800" bIns="50800" rtlCol="0" anchor="ctr"/>
              <a:lstStyle/>
              <a:p>
                <a:pPr algn="ctr">
                  <a:lnSpc>
                    <a:spcPts val="2511"/>
                  </a:lnSpc>
                </a:pPr>
                <a:endParaRPr/>
              </a:p>
            </p:txBody>
          </p:sp>
        </p:grpSp>
      </p:grpSp>
      <p:grpSp>
        <p:nvGrpSpPr>
          <p:cNvPr id="10" name="Group 10"/>
          <p:cNvGrpSpPr/>
          <p:nvPr/>
        </p:nvGrpSpPr>
        <p:grpSpPr>
          <a:xfrm>
            <a:off x="1028700" y="1349959"/>
            <a:ext cx="6707827" cy="1098592"/>
            <a:chOff x="0" y="0"/>
            <a:chExt cx="8943770" cy="1464790"/>
          </a:xfrm>
        </p:grpSpPr>
        <p:grpSp>
          <p:nvGrpSpPr>
            <p:cNvPr id="11" name="Group 11"/>
            <p:cNvGrpSpPr/>
            <p:nvPr/>
          </p:nvGrpSpPr>
          <p:grpSpPr>
            <a:xfrm>
              <a:off x="0" y="0"/>
              <a:ext cx="8943770" cy="1464790"/>
              <a:chOff x="0" y="0"/>
              <a:chExt cx="2560834" cy="419407"/>
            </a:xfrm>
          </p:grpSpPr>
          <p:sp>
            <p:nvSpPr>
              <p:cNvPr id="12" name="Freeform 12"/>
              <p:cNvSpPr/>
              <p:nvPr/>
            </p:nvSpPr>
            <p:spPr>
              <a:xfrm>
                <a:off x="0" y="0"/>
                <a:ext cx="2560834" cy="419407"/>
              </a:xfrm>
              <a:custGeom>
                <a:avLst/>
                <a:gdLst/>
                <a:ahLst/>
                <a:cxnLst/>
                <a:rect l="l" t="t" r="r" b="b"/>
                <a:pathLst>
                  <a:path w="2560834" h="419407">
                    <a:moveTo>
                      <a:pt x="58862" y="0"/>
                    </a:moveTo>
                    <a:lnTo>
                      <a:pt x="2501972" y="0"/>
                    </a:lnTo>
                    <a:cubicBezTo>
                      <a:pt x="2517583" y="0"/>
                      <a:pt x="2532555" y="6202"/>
                      <a:pt x="2543594" y="17240"/>
                    </a:cubicBezTo>
                    <a:cubicBezTo>
                      <a:pt x="2554633" y="28279"/>
                      <a:pt x="2560834" y="43251"/>
                      <a:pt x="2560834" y="58862"/>
                    </a:cubicBezTo>
                    <a:lnTo>
                      <a:pt x="2560834" y="360545"/>
                    </a:lnTo>
                    <a:cubicBezTo>
                      <a:pt x="2560834" y="376156"/>
                      <a:pt x="2554633" y="391128"/>
                      <a:pt x="2543594" y="402167"/>
                    </a:cubicBezTo>
                    <a:cubicBezTo>
                      <a:pt x="2532555" y="413206"/>
                      <a:pt x="2517583" y="419407"/>
                      <a:pt x="2501972" y="419407"/>
                    </a:cubicBezTo>
                    <a:lnTo>
                      <a:pt x="58862" y="419407"/>
                    </a:lnTo>
                    <a:cubicBezTo>
                      <a:pt x="43251" y="419407"/>
                      <a:pt x="28279" y="413206"/>
                      <a:pt x="17240" y="402167"/>
                    </a:cubicBezTo>
                    <a:cubicBezTo>
                      <a:pt x="6202" y="391128"/>
                      <a:pt x="0" y="376156"/>
                      <a:pt x="0" y="360545"/>
                    </a:cubicBezTo>
                    <a:lnTo>
                      <a:pt x="0" y="58862"/>
                    </a:lnTo>
                    <a:cubicBezTo>
                      <a:pt x="0" y="43251"/>
                      <a:pt x="6202" y="28279"/>
                      <a:pt x="17240" y="17240"/>
                    </a:cubicBezTo>
                    <a:cubicBezTo>
                      <a:pt x="28279" y="6202"/>
                      <a:pt x="43251" y="0"/>
                      <a:pt x="58862" y="0"/>
                    </a:cubicBezTo>
                    <a:close/>
                  </a:path>
                </a:pathLst>
              </a:custGeom>
              <a:solidFill>
                <a:srgbClr val="EBA755"/>
              </a:solidFill>
            </p:spPr>
          </p:sp>
          <p:sp>
            <p:nvSpPr>
              <p:cNvPr id="13" name="TextBox 13"/>
              <p:cNvSpPr txBox="1"/>
              <p:nvPr/>
            </p:nvSpPr>
            <p:spPr>
              <a:xfrm>
                <a:off x="0" y="-38100"/>
                <a:ext cx="2560834" cy="457507"/>
              </a:xfrm>
              <a:prstGeom prst="rect">
                <a:avLst/>
              </a:prstGeom>
            </p:spPr>
            <p:txBody>
              <a:bodyPr lIns="35046" tIns="35046" rIns="35046" bIns="35046" rtlCol="0" anchor="ctr"/>
              <a:lstStyle/>
              <a:p>
                <a:pPr algn="ctr">
                  <a:lnSpc>
                    <a:spcPts val="2659"/>
                  </a:lnSpc>
                </a:pPr>
                <a:endParaRPr/>
              </a:p>
            </p:txBody>
          </p:sp>
        </p:grpSp>
        <p:sp>
          <p:nvSpPr>
            <p:cNvPr id="14" name="TextBox 14"/>
            <p:cNvSpPr txBox="1"/>
            <p:nvPr/>
          </p:nvSpPr>
          <p:spPr>
            <a:xfrm>
              <a:off x="567361" y="345257"/>
              <a:ext cx="7809048" cy="802851"/>
            </a:xfrm>
            <a:prstGeom prst="rect">
              <a:avLst/>
            </a:prstGeom>
          </p:spPr>
          <p:txBody>
            <a:bodyPr lIns="0" tIns="0" rIns="0" bIns="0" rtlCol="0" anchor="t">
              <a:spAutoFit/>
            </a:bodyPr>
            <a:lstStyle/>
            <a:p>
              <a:pPr algn="ctr">
                <a:lnSpc>
                  <a:spcPts val="4509"/>
                </a:lnSpc>
              </a:pPr>
              <a:r>
                <a:rPr lang="en-US" sz="4099" b="1">
                  <a:solidFill>
                    <a:srgbClr val="FBF3EC"/>
                  </a:solidFill>
                  <a:latin typeface="DM Sans Bold"/>
                  <a:ea typeface="DM Sans Bold"/>
                  <a:cs typeface="DM Sans Bold"/>
                  <a:sym typeface="DM Sans Bold"/>
                </a:rPr>
                <a:t>THANKS FOR PLAYING!</a:t>
              </a:r>
            </a:p>
          </p:txBody>
        </p:sp>
      </p:grpSp>
      <p:sp>
        <p:nvSpPr>
          <p:cNvPr id="15" name="Freeform 15"/>
          <p:cNvSpPr/>
          <p:nvPr/>
        </p:nvSpPr>
        <p:spPr>
          <a:xfrm>
            <a:off x="929650" y="5793647"/>
            <a:ext cx="6806877" cy="3616154"/>
          </a:xfrm>
          <a:custGeom>
            <a:avLst/>
            <a:gdLst/>
            <a:ahLst/>
            <a:cxnLst/>
            <a:rect l="l" t="t" r="r" b="b"/>
            <a:pathLst>
              <a:path w="6806877" h="3616154">
                <a:moveTo>
                  <a:pt x="0" y="0"/>
                </a:moveTo>
                <a:lnTo>
                  <a:pt x="6806877" y="0"/>
                </a:lnTo>
                <a:lnTo>
                  <a:pt x="6806877" y="3616153"/>
                </a:lnTo>
                <a:lnTo>
                  <a:pt x="0" y="36161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378058" y="6951880"/>
            <a:ext cx="5910062" cy="1299687"/>
          </a:xfrm>
          <a:custGeom>
            <a:avLst/>
            <a:gdLst/>
            <a:ahLst/>
            <a:cxnLst/>
            <a:rect l="l" t="t" r="r" b="b"/>
            <a:pathLst>
              <a:path w="5910062" h="1299687">
                <a:moveTo>
                  <a:pt x="0" y="0"/>
                </a:moveTo>
                <a:lnTo>
                  <a:pt x="5910062" y="0"/>
                </a:lnTo>
                <a:lnTo>
                  <a:pt x="5910062" y="1299687"/>
                </a:lnTo>
                <a:lnTo>
                  <a:pt x="0" y="1299687"/>
                </a:lnTo>
                <a:lnTo>
                  <a:pt x="0" y="0"/>
                </a:lnTo>
                <a:close/>
              </a:path>
            </a:pathLst>
          </a:custGeom>
          <a:blipFill>
            <a:blip r:embed="rId6"/>
            <a:stretch>
              <a:fillRect/>
            </a:stretch>
          </a:blipFill>
        </p:spPr>
      </p:sp>
      <p:sp>
        <p:nvSpPr>
          <p:cNvPr id="17" name="TextBox 17"/>
          <p:cNvSpPr txBox="1"/>
          <p:nvPr/>
        </p:nvSpPr>
        <p:spPr>
          <a:xfrm>
            <a:off x="1028700" y="2796374"/>
            <a:ext cx="6997546" cy="3378199"/>
          </a:xfrm>
          <a:prstGeom prst="rect">
            <a:avLst/>
          </a:prstGeom>
        </p:spPr>
        <p:txBody>
          <a:bodyPr lIns="0" tIns="0" rIns="0" bIns="0" rtlCol="0" anchor="t">
            <a:spAutoFit/>
          </a:bodyPr>
          <a:lstStyle/>
          <a:p>
            <a:pPr algn="l">
              <a:lnSpc>
                <a:spcPts val="12999"/>
              </a:lnSpc>
            </a:pPr>
            <a:r>
              <a:rPr lang="en-US" sz="12999">
                <a:solidFill>
                  <a:srgbClr val="68382F"/>
                </a:solidFill>
                <a:latin typeface="Boulder"/>
                <a:ea typeface="Boulder"/>
                <a:cs typeface="Boulder"/>
                <a:sym typeface="Boulder"/>
              </a:rPr>
              <a:t>WELL DONE!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67976"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721640" y="2261924"/>
            <a:ext cx="3443279" cy="3185033"/>
          </a:xfrm>
          <a:custGeom>
            <a:avLst/>
            <a:gdLst/>
            <a:ahLst/>
            <a:cxnLst/>
            <a:rect l="l" t="t" r="r" b="b"/>
            <a:pathLst>
              <a:path w="3443279" h="3185033">
                <a:moveTo>
                  <a:pt x="0" y="0"/>
                </a:moveTo>
                <a:lnTo>
                  <a:pt x="3443280" y="0"/>
                </a:lnTo>
                <a:lnTo>
                  <a:pt x="3443280"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590442" y="-92913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brand name of the flooring material.</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The employee’s hourly wage. </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employee’s commuting method. </a:t>
            </a:r>
          </a:p>
        </p:txBody>
      </p:sp>
      <p:sp>
        <p:nvSpPr>
          <p:cNvPr id="46" name="TextBox 46"/>
          <p:cNvSpPr txBox="1"/>
          <p:nvPr/>
        </p:nvSpPr>
        <p:spPr>
          <a:xfrm>
            <a:off x="4033721" y="8413875"/>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type of footwear the injured party was wearing. </a:t>
            </a:r>
          </a:p>
        </p:txBody>
      </p:sp>
      <p:sp>
        <p:nvSpPr>
          <p:cNvPr id="47" name="TextBox 47"/>
          <p:cNvSpPr txBox="1"/>
          <p:nvPr/>
        </p:nvSpPr>
        <p:spPr>
          <a:xfrm>
            <a:off x="1938538" y="2013480"/>
            <a:ext cx="14687576" cy="1485900"/>
          </a:xfrm>
          <a:prstGeom prst="rect">
            <a:avLst/>
          </a:prstGeom>
        </p:spPr>
        <p:txBody>
          <a:bodyPr lIns="0" tIns="0" rIns="0" bIns="0" rtlCol="0" anchor="t">
            <a:spAutoFit/>
          </a:bodyPr>
          <a:lstStyle/>
          <a:p>
            <a:pPr marL="0" lvl="0" indent="0" algn="ctr">
              <a:lnSpc>
                <a:spcPts val="3959"/>
              </a:lnSpc>
            </a:pPr>
            <a:r>
              <a:rPr lang="en-US" sz="3299">
                <a:solidFill>
                  <a:srgbClr val="9ABEAF"/>
                </a:solidFill>
                <a:latin typeface="Boulder"/>
                <a:ea typeface="Boulder"/>
                <a:cs typeface="Boulder"/>
                <a:sym typeface="Boulder"/>
              </a:rPr>
              <a:t>WHEN INVESTIGATING AN EMPLOYEE ACCIDENT THAT INVOLVES A SLIP, TRIP, OR FALL, WHICH OF THE FOLLOWING IS AN IMPORTANT DETAIL TO INCLUDE IN THE REPORT?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D</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1472501"/>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The type of footwear the injured party was wearing.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Within 24 hours.</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Within 48 hours. </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After the injured employee returns to work. </a:t>
            </a:r>
          </a:p>
        </p:txBody>
      </p:sp>
      <p:sp>
        <p:nvSpPr>
          <p:cNvPr id="46" name="TextBox 46"/>
          <p:cNvSpPr txBox="1"/>
          <p:nvPr/>
        </p:nvSpPr>
        <p:spPr>
          <a:xfrm>
            <a:off x="4033721" y="8413875"/>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Promptly</a:t>
            </a:r>
            <a:r>
              <a:rPr lang="en-US" sz="2780">
                <a:solidFill>
                  <a:srgbClr val="9ABEAF"/>
                </a:solidFill>
                <a:latin typeface="DM Sans"/>
                <a:ea typeface="DM Sans"/>
                <a:cs typeface="DM Sans"/>
                <a:sym typeface="DM Sans"/>
              </a:rPr>
              <a:t>. </a:t>
            </a:r>
          </a:p>
        </p:txBody>
      </p:sp>
      <p:sp>
        <p:nvSpPr>
          <p:cNvPr id="47" name="TextBox 47"/>
          <p:cNvSpPr txBox="1"/>
          <p:nvPr/>
        </p:nvSpPr>
        <p:spPr>
          <a:xfrm>
            <a:off x="2061338" y="2147847"/>
            <a:ext cx="14165324" cy="962025"/>
          </a:xfrm>
          <a:prstGeom prst="rect">
            <a:avLst/>
          </a:prstGeom>
        </p:spPr>
        <p:txBody>
          <a:bodyPr lIns="0" tIns="0" rIns="0" bIns="0" rtlCol="0" anchor="t">
            <a:spAutoFit/>
          </a:bodyPr>
          <a:lstStyle/>
          <a:p>
            <a:pPr marL="0" lvl="0" indent="0" algn="ctr">
              <a:lnSpc>
                <a:spcPts val="3840"/>
              </a:lnSpc>
            </a:pPr>
            <a:r>
              <a:rPr lang="en-US" sz="3200">
                <a:solidFill>
                  <a:srgbClr val="9ABEAF"/>
                </a:solidFill>
                <a:latin typeface="Boulder"/>
                <a:ea typeface="Boulder"/>
                <a:cs typeface="Boulder"/>
                <a:sym typeface="Boulder"/>
              </a:rPr>
              <a:t>WHAT IS THE REQUIRED TIME FRAME FOR REPORTING ALL EMPLOYEE ACCIDENTS TO RISK MANAGEMENT?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502846" y="4388539"/>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D</a:t>
            </a:r>
          </a:p>
        </p:txBody>
      </p:sp>
      <p:sp>
        <p:nvSpPr>
          <p:cNvPr id="8" name="Freeform 8">
            <a:hlinkClick r:id="rId2" action="ppaction://hlinksldjump"/>
          </p:cNvPr>
          <p:cNvSpPr/>
          <p:nvPr/>
        </p:nvSpPr>
        <p:spPr>
          <a:xfrm rot="3062578">
            <a:off x="631607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720026"/>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Promptly.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grpSp>
        <p:nvGrpSpPr>
          <p:cNvPr id="2" name="Group 2"/>
          <p:cNvGrpSpPr/>
          <p:nvPr/>
        </p:nvGrpSpPr>
        <p:grpSpPr>
          <a:xfrm>
            <a:off x="1835755" y="1998148"/>
            <a:ext cx="1285263" cy="1239543"/>
            <a:chOff x="0" y="0"/>
            <a:chExt cx="1713684" cy="1652724"/>
          </a:xfrm>
        </p:grpSpPr>
        <p:grpSp>
          <p:nvGrpSpPr>
            <p:cNvPr id="3" name="Group 3"/>
            <p:cNvGrpSpPr/>
            <p:nvPr/>
          </p:nvGrpSpPr>
          <p:grpSpPr>
            <a:xfrm>
              <a:off x="0" y="0"/>
              <a:ext cx="1713684" cy="1652724"/>
              <a:chOff x="0" y="0"/>
              <a:chExt cx="812800" cy="783887"/>
            </a:xfrm>
          </p:grpSpPr>
          <p:sp>
            <p:nvSpPr>
              <p:cNvPr id="4" name="Freeform 4"/>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5" name="TextBox 5"/>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6" name="TextBox 6"/>
            <p:cNvSpPr txBox="1"/>
            <p:nvPr/>
          </p:nvSpPr>
          <p:spPr>
            <a:xfrm>
              <a:off x="373360" y="303033"/>
              <a:ext cx="966964" cy="1069552"/>
            </a:xfrm>
            <a:prstGeom prst="rect">
              <a:avLst/>
            </a:prstGeom>
          </p:spPr>
          <p:txBody>
            <a:bodyPr lIns="0" tIns="0" rIns="0" bIns="0" rtlCol="0" anchor="t">
              <a:spAutoFit/>
            </a:bodyPr>
            <a:lstStyle/>
            <a:p>
              <a:pPr algn="ctr">
                <a:lnSpc>
                  <a:spcPts val="5800"/>
                </a:lnSpc>
              </a:pPr>
              <a:r>
                <a:rPr lang="en-US" sz="5800">
                  <a:solidFill>
                    <a:srgbClr val="FBF3EC"/>
                  </a:solidFill>
                  <a:latin typeface="Boulder"/>
                  <a:ea typeface="Boulder"/>
                  <a:cs typeface="Boulder"/>
                  <a:sym typeface="Boulder"/>
                </a:rPr>
                <a:t>1</a:t>
              </a:r>
            </a:p>
          </p:txBody>
        </p:sp>
      </p:grpSp>
      <p:grpSp>
        <p:nvGrpSpPr>
          <p:cNvPr id="7" name="Group 7"/>
          <p:cNvGrpSpPr/>
          <p:nvPr/>
        </p:nvGrpSpPr>
        <p:grpSpPr>
          <a:xfrm>
            <a:off x="1835755" y="3799757"/>
            <a:ext cx="1285263" cy="1239543"/>
            <a:chOff x="0" y="0"/>
            <a:chExt cx="1713684" cy="1652724"/>
          </a:xfrm>
        </p:grpSpPr>
        <p:grpSp>
          <p:nvGrpSpPr>
            <p:cNvPr id="8" name="Group 8"/>
            <p:cNvGrpSpPr/>
            <p:nvPr/>
          </p:nvGrpSpPr>
          <p:grpSpPr>
            <a:xfrm>
              <a:off x="0" y="0"/>
              <a:ext cx="1713684" cy="1652724"/>
              <a:chOff x="0" y="0"/>
              <a:chExt cx="812800" cy="783887"/>
            </a:xfrm>
          </p:grpSpPr>
          <p:sp>
            <p:nvSpPr>
              <p:cNvPr id="9" name="Freeform 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0" name="TextBox 1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11" name="TextBox 11"/>
            <p:cNvSpPr txBox="1"/>
            <p:nvPr/>
          </p:nvSpPr>
          <p:spPr>
            <a:xfrm>
              <a:off x="373360" y="303033"/>
              <a:ext cx="966964" cy="1069552"/>
            </a:xfrm>
            <a:prstGeom prst="rect">
              <a:avLst/>
            </a:prstGeom>
          </p:spPr>
          <p:txBody>
            <a:bodyPr lIns="0" tIns="0" rIns="0" bIns="0" rtlCol="0" anchor="t">
              <a:spAutoFit/>
            </a:bodyPr>
            <a:lstStyle/>
            <a:p>
              <a:pPr algn="ctr">
                <a:lnSpc>
                  <a:spcPts val="5800"/>
                </a:lnSpc>
              </a:pPr>
              <a:r>
                <a:rPr lang="en-US" sz="5800">
                  <a:solidFill>
                    <a:srgbClr val="FBF3EC"/>
                  </a:solidFill>
                  <a:latin typeface="Boulder"/>
                  <a:ea typeface="Boulder"/>
                  <a:cs typeface="Boulder"/>
                  <a:sym typeface="Boulder"/>
                </a:rPr>
                <a:t>2</a:t>
              </a:r>
            </a:p>
          </p:txBody>
        </p:sp>
      </p:grpSp>
      <p:grpSp>
        <p:nvGrpSpPr>
          <p:cNvPr id="12" name="Group 12"/>
          <p:cNvGrpSpPr/>
          <p:nvPr/>
        </p:nvGrpSpPr>
        <p:grpSpPr>
          <a:xfrm>
            <a:off x="1835755" y="5601275"/>
            <a:ext cx="1285263" cy="1239543"/>
            <a:chOff x="0" y="0"/>
            <a:chExt cx="1713684" cy="1652724"/>
          </a:xfrm>
        </p:grpSpPr>
        <p:grpSp>
          <p:nvGrpSpPr>
            <p:cNvPr id="13" name="Group 13"/>
            <p:cNvGrpSpPr/>
            <p:nvPr/>
          </p:nvGrpSpPr>
          <p:grpSpPr>
            <a:xfrm>
              <a:off x="0" y="0"/>
              <a:ext cx="1713684" cy="1652724"/>
              <a:chOff x="0" y="0"/>
              <a:chExt cx="812800" cy="783887"/>
            </a:xfrm>
          </p:grpSpPr>
          <p:sp>
            <p:nvSpPr>
              <p:cNvPr id="14" name="Freeform 14"/>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EBA755"/>
              </a:solidFill>
            </p:spPr>
          </p:sp>
          <p:sp>
            <p:nvSpPr>
              <p:cNvPr id="15" name="TextBox 15"/>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16" name="TextBox 16"/>
            <p:cNvSpPr txBox="1"/>
            <p:nvPr/>
          </p:nvSpPr>
          <p:spPr>
            <a:xfrm>
              <a:off x="373360" y="304475"/>
              <a:ext cx="966964" cy="1069552"/>
            </a:xfrm>
            <a:prstGeom prst="rect">
              <a:avLst/>
            </a:prstGeom>
          </p:spPr>
          <p:txBody>
            <a:bodyPr lIns="0" tIns="0" rIns="0" bIns="0" rtlCol="0" anchor="t">
              <a:spAutoFit/>
            </a:bodyPr>
            <a:lstStyle/>
            <a:p>
              <a:pPr algn="ctr">
                <a:lnSpc>
                  <a:spcPts val="5800"/>
                </a:lnSpc>
              </a:pPr>
              <a:r>
                <a:rPr lang="en-US" sz="5800">
                  <a:solidFill>
                    <a:srgbClr val="FBF3EC"/>
                  </a:solidFill>
                  <a:latin typeface="Boulder"/>
                  <a:ea typeface="Boulder"/>
                  <a:cs typeface="Boulder"/>
                  <a:sym typeface="Boulder"/>
                </a:rPr>
                <a:t>3</a:t>
              </a:r>
            </a:p>
          </p:txBody>
        </p:sp>
      </p:grpSp>
      <p:sp>
        <p:nvSpPr>
          <p:cNvPr id="17" name="TextBox 17"/>
          <p:cNvSpPr txBox="1"/>
          <p:nvPr/>
        </p:nvSpPr>
        <p:spPr>
          <a:xfrm>
            <a:off x="3595505" y="2052143"/>
            <a:ext cx="7382719" cy="1045828"/>
          </a:xfrm>
          <a:prstGeom prst="rect">
            <a:avLst/>
          </a:prstGeom>
        </p:spPr>
        <p:txBody>
          <a:bodyPr lIns="0" tIns="0" rIns="0" bIns="0" rtlCol="0" anchor="t">
            <a:spAutoFit/>
          </a:bodyPr>
          <a:lstStyle/>
          <a:p>
            <a:pPr marL="0" lvl="0" indent="0" algn="l">
              <a:lnSpc>
                <a:spcPts val="4200"/>
              </a:lnSpc>
              <a:spcBef>
                <a:spcPct val="0"/>
              </a:spcBef>
            </a:pPr>
            <a:r>
              <a:rPr lang="en-US" sz="2800" b="1">
                <a:solidFill>
                  <a:srgbClr val="68382F"/>
                </a:solidFill>
                <a:latin typeface="DM Sans Bold"/>
                <a:ea typeface="DM Sans Bold"/>
                <a:cs typeface="DM Sans Bold"/>
                <a:sym typeface="DM Sans Bold"/>
              </a:rPr>
              <a:t>One person from a team draws a card and shows it to the judge. </a:t>
            </a:r>
          </a:p>
        </p:txBody>
      </p:sp>
      <p:sp>
        <p:nvSpPr>
          <p:cNvPr id="18" name="TextBox 18"/>
          <p:cNvSpPr txBox="1"/>
          <p:nvPr/>
        </p:nvSpPr>
        <p:spPr>
          <a:xfrm>
            <a:off x="3595505" y="3853752"/>
            <a:ext cx="7382719" cy="1045828"/>
          </a:xfrm>
          <a:prstGeom prst="rect">
            <a:avLst/>
          </a:prstGeom>
        </p:spPr>
        <p:txBody>
          <a:bodyPr lIns="0" tIns="0" rIns="0" bIns="0" rtlCol="0" anchor="t">
            <a:spAutoFit/>
          </a:bodyPr>
          <a:lstStyle/>
          <a:p>
            <a:pPr marL="0" lvl="0" indent="0" algn="l">
              <a:lnSpc>
                <a:spcPts val="4200"/>
              </a:lnSpc>
              <a:spcBef>
                <a:spcPct val="0"/>
              </a:spcBef>
            </a:pPr>
            <a:r>
              <a:rPr lang="en-US" sz="2800" b="1">
                <a:solidFill>
                  <a:srgbClr val="68382F"/>
                </a:solidFill>
                <a:latin typeface="DM Sans Bold"/>
                <a:ea typeface="DM Sans Bold"/>
                <a:cs typeface="DM Sans Bold"/>
                <a:sym typeface="DM Sans Bold"/>
              </a:rPr>
              <a:t>They must draw out the card, and both teams can guess the correct answer. </a:t>
            </a:r>
          </a:p>
        </p:txBody>
      </p:sp>
      <p:sp>
        <p:nvSpPr>
          <p:cNvPr id="19" name="TextBox 19"/>
          <p:cNvSpPr txBox="1"/>
          <p:nvPr/>
        </p:nvSpPr>
        <p:spPr>
          <a:xfrm>
            <a:off x="3595505" y="5515550"/>
            <a:ext cx="7382719" cy="1579228"/>
          </a:xfrm>
          <a:prstGeom prst="rect">
            <a:avLst/>
          </a:prstGeom>
        </p:spPr>
        <p:txBody>
          <a:bodyPr lIns="0" tIns="0" rIns="0" bIns="0" rtlCol="0" anchor="t">
            <a:spAutoFit/>
          </a:bodyPr>
          <a:lstStyle/>
          <a:p>
            <a:pPr marL="0" lvl="0" indent="0" algn="l">
              <a:lnSpc>
                <a:spcPts val="4200"/>
              </a:lnSpc>
              <a:spcBef>
                <a:spcPct val="0"/>
              </a:spcBef>
            </a:pPr>
            <a:r>
              <a:rPr lang="en-US" sz="2800" b="1">
                <a:solidFill>
                  <a:srgbClr val="68382F"/>
                </a:solidFill>
                <a:latin typeface="DM Sans Bold"/>
                <a:ea typeface="DM Sans Bold"/>
                <a:cs typeface="DM Sans Bold"/>
                <a:sym typeface="DM Sans Bold"/>
              </a:rPr>
              <a:t>The team that correctly guesses the answer gets to answer the following trivia question first. </a:t>
            </a:r>
          </a:p>
        </p:txBody>
      </p:sp>
      <p:sp>
        <p:nvSpPr>
          <p:cNvPr id="20" name="TextBox 20"/>
          <p:cNvSpPr txBox="1"/>
          <p:nvPr/>
        </p:nvSpPr>
        <p:spPr>
          <a:xfrm>
            <a:off x="1835755" y="711759"/>
            <a:ext cx="8896474" cy="1151898"/>
          </a:xfrm>
          <a:prstGeom prst="rect">
            <a:avLst/>
          </a:prstGeom>
        </p:spPr>
        <p:txBody>
          <a:bodyPr lIns="0" tIns="0" rIns="0" bIns="0" rtlCol="0" anchor="t">
            <a:spAutoFit/>
          </a:bodyPr>
          <a:lstStyle/>
          <a:p>
            <a:pPr algn="l">
              <a:lnSpc>
                <a:spcPts val="8600"/>
              </a:lnSpc>
            </a:pPr>
            <a:r>
              <a:rPr lang="en-US" sz="8600">
                <a:solidFill>
                  <a:srgbClr val="9ABEAF"/>
                </a:solidFill>
                <a:latin typeface="Boulder"/>
                <a:ea typeface="Boulder"/>
                <a:cs typeface="Boulder"/>
                <a:sym typeface="Boulder"/>
              </a:rPr>
              <a:t>INSTRUCTIONS</a:t>
            </a:r>
          </a:p>
        </p:txBody>
      </p:sp>
      <p:grpSp>
        <p:nvGrpSpPr>
          <p:cNvPr id="21" name="Group 21"/>
          <p:cNvGrpSpPr/>
          <p:nvPr/>
        </p:nvGrpSpPr>
        <p:grpSpPr>
          <a:xfrm>
            <a:off x="1835755" y="7402794"/>
            <a:ext cx="1285263" cy="1239543"/>
            <a:chOff x="0" y="0"/>
            <a:chExt cx="1713684" cy="1652724"/>
          </a:xfrm>
        </p:grpSpPr>
        <p:grpSp>
          <p:nvGrpSpPr>
            <p:cNvPr id="22" name="Group 22"/>
            <p:cNvGrpSpPr/>
            <p:nvPr/>
          </p:nvGrpSpPr>
          <p:grpSpPr>
            <a:xfrm>
              <a:off x="0" y="0"/>
              <a:ext cx="1713684" cy="1652724"/>
              <a:chOff x="0" y="0"/>
              <a:chExt cx="812800" cy="783887"/>
            </a:xfrm>
          </p:grpSpPr>
          <p:sp>
            <p:nvSpPr>
              <p:cNvPr id="23" name="Freeform 23"/>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EBA755"/>
              </a:solidFill>
            </p:spPr>
          </p:sp>
          <p:sp>
            <p:nvSpPr>
              <p:cNvPr id="24" name="TextBox 24"/>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5" name="TextBox 25"/>
            <p:cNvSpPr txBox="1"/>
            <p:nvPr/>
          </p:nvSpPr>
          <p:spPr>
            <a:xfrm>
              <a:off x="373360" y="304475"/>
              <a:ext cx="966964" cy="1069552"/>
            </a:xfrm>
            <a:prstGeom prst="rect">
              <a:avLst/>
            </a:prstGeom>
          </p:spPr>
          <p:txBody>
            <a:bodyPr lIns="0" tIns="0" rIns="0" bIns="0" rtlCol="0" anchor="t">
              <a:spAutoFit/>
            </a:bodyPr>
            <a:lstStyle/>
            <a:p>
              <a:pPr algn="ctr">
                <a:lnSpc>
                  <a:spcPts val="5800"/>
                </a:lnSpc>
              </a:pPr>
              <a:r>
                <a:rPr lang="en-US" sz="5800">
                  <a:solidFill>
                    <a:srgbClr val="FBF3EC"/>
                  </a:solidFill>
                  <a:latin typeface="Boulder"/>
                  <a:ea typeface="Boulder"/>
                  <a:cs typeface="Boulder"/>
                  <a:sym typeface="Boulder"/>
                </a:rPr>
                <a:t>4</a:t>
              </a:r>
            </a:p>
          </p:txBody>
        </p:sp>
      </p:grpSp>
      <p:sp>
        <p:nvSpPr>
          <p:cNvPr id="26" name="TextBox 26"/>
          <p:cNvSpPr txBox="1"/>
          <p:nvPr/>
        </p:nvSpPr>
        <p:spPr>
          <a:xfrm>
            <a:off x="3595505" y="7453574"/>
            <a:ext cx="7382719" cy="1579228"/>
          </a:xfrm>
          <a:prstGeom prst="rect">
            <a:avLst/>
          </a:prstGeom>
        </p:spPr>
        <p:txBody>
          <a:bodyPr lIns="0" tIns="0" rIns="0" bIns="0" rtlCol="0" anchor="t">
            <a:spAutoFit/>
          </a:bodyPr>
          <a:lstStyle/>
          <a:p>
            <a:pPr marL="0" lvl="0" indent="0" algn="l">
              <a:lnSpc>
                <a:spcPts val="4200"/>
              </a:lnSpc>
              <a:spcBef>
                <a:spcPct val="0"/>
              </a:spcBef>
            </a:pPr>
            <a:r>
              <a:rPr lang="en-US" sz="2800" b="1">
                <a:solidFill>
                  <a:srgbClr val="68382F"/>
                </a:solidFill>
                <a:latin typeface="DM Sans Bold"/>
                <a:ea typeface="DM Sans Bold"/>
                <a:cs typeface="DM Sans Bold"/>
                <a:sym typeface="DM Sans Bold"/>
              </a:rPr>
              <a:t>If the first team gets the question incorrect, then the other team can answer to steal their point!</a:t>
            </a:r>
          </a:p>
        </p:txBody>
      </p:sp>
      <p:sp>
        <p:nvSpPr>
          <p:cNvPr id="27" name="Freeform 27"/>
          <p:cNvSpPr/>
          <p:nvPr/>
        </p:nvSpPr>
        <p:spPr>
          <a:xfrm flipH="1">
            <a:off x="12533347" y="2389992"/>
            <a:ext cx="5103753" cy="14582152"/>
          </a:xfrm>
          <a:custGeom>
            <a:avLst/>
            <a:gdLst/>
            <a:ahLst/>
            <a:cxnLst/>
            <a:rect l="l" t="t" r="r" b="b"/>
            <a:pathLst>
              <a:path w="5103753" h="14582152">
                <a:moveTo>
                  <a:pt x="5103753" y="0"/>
                </a:moveTo>
                <a:lnTo>
                  <a:pt x="0" y="0"/>
                </a:lnTo>
                <a:lnTo>
                  <a:pt x="0" y="14582152"/>
                </a:lnTo>
                <a:lnTo>
                  <a:pt x="5103753" y="14582152"/>
                </a:lnTo>
                <a:lnTo>
                  <a:pt x="5103753"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103024" y="425433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age of the equipment’s manufacturer. </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The number of times the equipment has been used that day. </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type and depth of the ground cover (ex. mulch, rubber). </a:t>
            </a:r>
          </a:p>
        </p:txBody>
      </p:sp>
      <p:sp>
        <p:nvSpPr>
          <p:cNvPr id="46" name="TextBox 46"/>
          <p:cNvSpPr txBox="1"/>
          <p:nvPr/>
        </p:nvSpPr>
        <p:spPr>
          <a:xfrm>
            <a:off x="4033721" y="8413875"/>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color of the playground equipment. </a:t>
            </a:r>
          </a:p>
        </p:txBody>
      </p:sp>
      <p:sp>
        <p:nvSpPr>
          <p:cNvPr id="47" name="TextBox 47"/>
          <p:cNvSpPr txBox="1"/>
          <p:nvPr/>
        </p:nvSpPr>
        <p:spPr>
          <a:xfrm>
            <a:off x="2100614" y="1956330"/>
            <a:ext cx="14165324" cy="1600200"/>
          </a:xfrm>
          <a:prstGeom prst="rect">
            <a:avLst/>
          </a:prstGeom>
        </p:spPr>
        <p:txBody>
          <a:bodyPr lIns="0" tIns="0" rIns="0" bIns="0" rtlCol="0" anchor="t">
            <a:spAutoFit/>
          </a:bodyPr>
          <a:lstStyle/>
          <a:p>
            <a:pPr marL="0" lvl="0" indent="0" algn="ctr">
              <a:lnSpc>
                <a:spcPts val="4200"/>
              </a:lnSpc>
            </a:pPr>
            <a:r>
              <a:rPr lang="en-US" sz="3500">
                <a:solidFill>
                  <a:srgbClr val="9ABEAF"/>
                </a:solidFill>
                <a:latin typeface="Boulder"/>
                <a:ea typeface="Boulder"/>
                <a:cs typeface="Boulder"/>
                <a:sym typeface="Boulder"/>
              </a:rPr>
              <a:t>WHEN INVESTIGATING AN ACCIDENT INVOLVING PLAYGROUND EQUIPMENT, WHICH OF THE FOLLOWING IS IMPORTANT TO NOTE IN THE REPORT?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38964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C</a:t>
            </a:r>
          </a:p>
        </p:txBody>
      </p:sp>
      <p:sp>
        <p:nvSpPr>
          <p:cNvPr id="8" name="Freeform 8">
            <a:hlinkClick r:id="rId2" action="ppaction://hlinksldjump"/>
          </p:cNvPr>
          <p:cNvSpPr/>
          <p:nvPr/>
        </p:nvSpPr>
        <p:spPr>
          <a:xfrm rot="3062578">
            <a:off x="631607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1472501"/>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The type and depth of the ground cover (ex. mulch, rubber).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Getting a notary public to verify the authenticity of all photographs. </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548988"/>
            <a:ext cx="11866548" cy="768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Sending copies of all evidence directly to the opposing party immediately. </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Discarding evidence that appears inconclusive to streamline the case. </a:t>
            </a:r>
          </a:p>
        </p:txBody>
      </p:sp>
      <p:sp>
        <p:nvSpPr>
          <p:cNvPr id="46" name="TextBox 46"/>
          <p:cNvSpPr txBox="1"/>
          <p:nvPr/>
        </p:nvSpPr>
        <p:spPr>
          <a:xfrm>
            <a:off x="4033721" y="8413875"/>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Maintaining a documented Chain of Custody. </a:t>
            </a:r>
          </a:p>
        </p:txBody>
      </p:sp>
      <p:sp>
        <p:nvSpPr>
          <p:cNvPr id="47" name="TextBox 47"/>
          <p:cNvSpPr txBox="1"/>
          <p:nvPr/>
        </p:nvSpPr>
        <p:spPr>
          <a:xfrm>
            <a:off x="2100614" y="2037292"/>
            <a:ext cx="14165324" cy="1447800"/>
          </a:xfrm>
          <a:prstGeom prst="rect">
            <a:avLst/>
          </a:prstGeom>
        </p:spPr>
        <p:txBody>
          <a:bodyPr lIns="0" tIns="0" rIns="0" bIns="0" rtlCol="0" anchor="t">
            <a:spAutoFit/>
          </a:bodyPr>
          <a:lstStyle/>
          <a:p>
            <a:pPr marL="0" lvl="0" indent="0" algn="ctr">
              <a:lnSpc>
                <a:spcPts val="3840"/>
              </a:lnSpc>
            </a:pPr>
            <a:r>
              <a:rPr lang="en-US" sz="3200">
                <a:solidFill>
                  <a:srgbClr val="9ABEAF"/>
                </a:solidFill>
                <a:latin typeface="Boulder"/>
                <a:ea typeface="Boulder"/>
                <a:cs typeface="Boulder"/>
                <a:sym typeface="Boulder"/>
              </a:rPr>
              <a:t>WHAT IS A CRITICAL STEP IN ENSURING THE INTEGRITY AND ADMISSIBILITY OF COLLECTED EVIDENCE, PARTICULARLY PHOTOGRAPHIC EVIDENCE, IN LEGAL PROCEEDINGS?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D</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720026"/>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Maintaining a documented Chain of Custody.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How long has the machinery been owned by the organization?</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Was the machinery in proper working condition?</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What was the cost of the machinery?</a:t>
            </a:r>
          </a:p>
        </p:txBody>
      </p:sp>
      <p:sp>
        <p:nvSpPr>
          <p:cNvPr id="46" name="TextBox 46"/>
          <p:cNvSpPr txBox="1"/>
          <p:nvPr/>
        </p:nvSpPr>
        <p:spPr>
          <a:xfrm>
            <a:off x="4033721" y="8413875"/>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How many people typically use this type of machinery elsewhere? </a:t>
            </a:r>
          </a:p>
        </p:txBody>
      </p:sp>
      <p:sp>
        <p:nvSpPr>
          <p:cNvPr id="47" name="TextBox 47"/>
          <p:cNvSpPr txBox="1"/>
          <p:nvPr/>
        </p:nvSpPr>
        <p:spPr>
          <a:xfrm>
            <a:off x="2100614" y="2140332"/>
            <a:ext cx="14165324" cy="1485900"/>
          </a:xfrm>
          <a:prstGeom prst="rect">
            <a:avLst/>
          </a:prstGeom>
        </p:spPr>
        <p:txBody>
          <a:bodyPr lIns="0" tIns="0" rIns="0" bIns="0" rtlCol="0" anchor="t">
            <a:spAutoFit/>
          </a:bodyPr>
          <a:lstStyle/>
          <a:p>
            <a:pPr marL="0" lvl="0" indent="0" algn="ctr">
              <a:lnSpc>
                <a:spcPts val="3960"/>
              </a:lnSpc>
            </a:pPr>
            <a:r>
              <a:rPr lang="en-US" sz="3300">
                <a:solidFill>
                  <a:srgbClr val="9ABEAF"/>
                </a:solidFill>
                <a:latin typeface="Boulder"/>
                <a:ea typeface="Boulder"/>
                <a:cs typeface="Boulder"/>
                <a:sym typeface="Boulder"/>
              </a:rPr>
              <a:t>WHICH OF THE FOLLOWING IS A GOOD QUESTION TO ASK WHEN INVESTIGATING AN ACCIDENT INVOLVING WORK WITH MACHINERY?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50284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B</a:t>
            </a:r>
          </a:p>
        </p:txBody>
      </p:sp>
      <p:sp>
        <p:nvSpPr>
          <p:cNvPr id="8" name="Freeform 8">
            <a:hlinkClick r:id="rId2" action="ppaction://hlinksldjump"/>
          </p:cNvPr>
          <p:cNvSpPr/>
          <p:nvPr/>
        </p:nvSpPr>
        <p:spPr>
          <a:xfrm rot="3062578">
            <a:off x="631607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720026"/>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Was the machinery in proper working condition?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483217"/>
            <a:ext cx="12543836" cy="946142"/>
            <a:chOff x="0" y="0"/>
            <a:chExt cx="2551161" cy="192426"/>
          </a:xfrm>
        </p:grpSpPr>
        <p:sp>
          <p:nvSpPr>
            <p:cNvPr id="6" name="Freeform 6"/>
            <p:cNvSpPr/>
            <p:nvPr/>
          </p:nvSpPr>
          <p:spPr>
            <a:xfrm>
              <a:off x="0" y="0"/>
              <a:ext cx="2551161" cy="192426"/>
            </a:xfrm>
            <a:custGeom>
              <a:avLst/>
              <a:gdLst/>
              <a:ahLst/>
              <a:cxnLst/>
              <a:rect l="l" t="t" r="r" b="b"/>
              <a:pathLst>
                <a:path w="2551161" h="192426">
                  <a:moveTo>
                    <a:pt x="31477" y="0"/>
                  </a:moveTo>
                  <a:lnTo>
                    <a:pt x="2519684" y="0"/>
                  </a:lnTo>
                  <a:cubicBezTo>
                    <a:pt x="2528032" y="0"/>
                    <a:pt x="2536038" y="3316"/>
                    <a:pt x="2541942" y="9219"/>
                  </a:cubicBezTo>
                  <a:cubicBezTo>
                    <a:pt x="2547844" y="15122"/>
                    <a:pt x="2551161" y="23129"/>
                    <a:pt x="2551161" y="31477"/>
                  </a:cubicBezTo>
                  <a:lnTo>
                    <a:pt x="2551161" y="160949"/>
                  </a:lnTo>
                  <a:cubicBezTo>
                    <a:pt x="2551161" y="169298"/>
                    <a:pt x="2547844" y="177304"/>
                    <a:pt x="2541942" y="183207"/>
                  </a:cubicBezTo>
                  <a:cubicBezTo>
                    <a:pt x="2536038" y="189110"/>
                    <a:pt x="2528032" y="192426"/>
                    <a:pt x="2519684" y="192426"/>
                  </a:cubicBezTo>
                  <a:lnTo>
                    <a:pt x="31477" y="192426"/>
                  </a:lnTo>
                  <a:cubicBezTo>
                    <a:pt x="23129" y="192426"/>
                    <a:pt x="15122" y="189110"/>
                    <a:pt x="9219" y="183207"/>
                  </a:cubicBezTo>
                  <a:cubicBezTo>
                    <a:pt x="3316" y="177304"/>
                    <a:pt x="0" y="169298"/>
                    <a:pt x="0" y="160949"/>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3052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4675769"/>
            <a:ext cx="12543836" cy="946142"/>
            <a:chOff x="0" y="0"/>
            <a:chExt cx="2551161" cy="192426"/>
          </a:xfrm>
        </p:grpSpPr>
        <p:sp>
          <p:nvSpPr>
            <p:cNvPr id="12" name="Freeform 12"/>
            <p:cNvSpPr/>
            <p:nvPr/>
          </p:nvSpPr>
          <p:spPr>
            <a:xfrm>
              <a:off x="0" y="0"/>
              <a:ext cx="2551161" cy="192426"/>
            </a:xfrm>
            <a:custGeom>
              <a:avLst/>
              <a:gdLst/>
              <a:ahLst/>
              <a:cxnLst/>
              <a:rect l="l" t="t" r="r" b="b"/>
              <a:pathLst>
                <a:path w="2551161" h="192426">
                  <a:moveTo>
                    <a:pt x="31477" y="0"/>
                  </a:moveTo>
                  <a:lnTo>
                    <a:pt x="2519684" y="0"/>
                  </a:lnTo>
                  <a:cubicBezTo>
                    <a:pt x="2528032" y="0"/>
                    <a:pt x="2536038" y="3316"/>
                    <a:pt x="2541942" y="9219"/>
                  </a:cubicBezTo>
                  <a:cubicBezTo>
                    <a:pt x="2547844" y="15122"/>
                    <a:pt x="2551161" y="23129"/>
                    <a:pt x="2551161" y="31477"/>
                  </a:cubicBezTo>
                  <a:lnTo>
                    <a:pt x="2551161" y="160949"/>
                  </a:lnTo>
                  <a:cubicBezTo>
                    <a:pt x="2551161" y="169298"/>
                    <a:pt x="2547844" y="177304"/>
                    <a:pt x="2541942" y="183207"/>
                  </a:cubicBezTo>
                  <a:cubicBezTo>
                    <a:pt x="2536038" y="189110"/>
                    <a:pt x="2528032" y="192426"/>
                    <a:pt x="2519684" y="192426"/>
                  </a:cubicBezTo>
                  <a:lnTo>
                    <a:pt x="31477" y="192426"/>
                  </a:lnTo>
                  <a:cubicBezTo>
                    <a:pt x="23129" y="192426"/>
                    <a:pt x="15122" y="189110"/>
                    <a:pt x="9219" y="183207"/>
                  </a:cubicBezTo>
                  <a:cubicBezTo>
                    <a:pt x="3316" y="177304"/>
                    <a:pt x="0" y="169298"/>
                    <a:pt x="0" y="160949"/>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30526"/>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5869562"/>
            <a:ext cx="12543836" cy="935857"/>
            <a:chOff x="0" y="0"/>
            <a:chExt cx="2551161" cy="190334"/>
          </a:xfrm>
        </p:grpSpPr>
        <p:sp>
          <p:nvSpPr>
            <p:cNvPr id="15" name="Freeform 15"/>
            <p:cNvSpPr/>
            <p:nvPr/>
          </p:nvSpPr>
          <p:spPr>
            <a:xfrm>
              <a:off x="0" y="0"/>
              <a:ext cx="2551161" cy="190334"/>
            </a:xfrm>
            <a:custGeom>
              <a:avLst/>
              <a:gdLst/>
              <a:ahLst/>
              <a:cxnLst/>
              <a:rect l="l" t="t" r="r" b="b"/>
              <a:pathLst>
                <a:path w="2551161" h="190334">
                  <a:moveTo>
                    <a:pt x="31477" y="0"/>
                  </a:moveTo>
                  <a:lnTo>
                    <a:pt x="2519684" y="0"/>
                  </a:lnTo>
                  <a:cubicBezTo>
                    <a:pt x="2528032" y="0"/>
                    <a:pt x="2536038" y="3316"/>
                    <a:pt x="2541942" y="9219"/>
                  </a:cubicBezTo>
                  <a:cubicBezTo>
                    <a:pt x="2547844" y="15122"/>
                    <a:pt x="2551161" y="23129"/>
                    <a:pt x="2551161" y="31477"/>
                  </a:cubicBezTo>
                  <a:lnTo>
                    <a:pt x="2551161" y="158858"/>
                  </a:lnTo>
                  <a:cubicBezTo>
                    <a:pt x="2551161" y="167206"/>
                    <a:pt x="2547844" y="175212"/>
                    <a:pt x="2541942" y="181115"/>
                  </a:cubicBezTo>
                  <a:cubicBezTo>
                    <a:pt x="2536038" y="187018"/>
                    <a:pt x="2528032" y="190334"/>
                    <a:pt x="2519684" y="190334"/>
                  </a:cubicBezTo>
                  <a:lnTo>
                    <a:pt x="31477" y="190334"/>
                  </a:lnTo>
                  <a:cubicBezTo>
                    <a:pt x="14093" y="190334"/>
                    <a:pt x="0" y="176242"/>
                    <a:pt x="0" y="158858"/>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28434"/>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7074866"/>
            <a:ext cx="12543836" cy="934631"/>
            <a:chOff x="0" y="0"/>
            <a:chExt cx="2551161" cy="190085"/>
          </a:xfrm>
        </p:grpSpPr>
        <p:sp>
          <p:nvSpPr>
            <p:cNvPr id="18" name="Freeform 18"/>
            <p:cNvSpPr/>
            <p:nvPr/>
          </p:nvSpPr>
          <p:spPr>
            <a:xfrm>
              <a:off x="0" y="0"/>
              <a:ext cx="2551161" cy="190085"/>
            </a:xfrm>
            <a:custGeom>
              <a:avLst/>
              <a:gdLst/>
              <a:ahLst/>
              <a:cxnLst/>
              <a:rect l="l" t="t" r="r" b="b"/>
              <a:pathLst>
                <a:path w="2551161" h="190085">
                  <a:moveTo>
                    <a:pt x="31477" y="0"/>
                  </a:moveTo>
                  <a:lnTo>
                    <a:pt x="2519684" y="0"/>
                  </a:lnTo>
                  <a:cubicBezTo>
                    <a:pt x="2528032" y="0"/>
                    <a:pt x="2536038" y="3316"/>
                    <a:pt x="2541942" y="9219"/>
                  </a:cubicBezTo>
                  <a:cubicBezTo>
                    <a:pt x="2547844" y="15122"/>
                    <a:pt x="2551161" y="23129"/>
                    <a:pt x="2551161" y="31477"/>
                  </a:cubicBezTo>
                  <a:lnTo>
                    <a:pt x="2551161" y="158608"/>
                  </a:lnTo>
                  <a:cubicBezTo>
                    <a:pt x="2551161" y="175992"/>
                    <a:pt x="2537068" y="190085"/>
                    <a:pt x="2519684" y="190085"/>
                  </a:cubicBezTo>
                  <a:lnTo>
                    <a:pt x="31477" y="190085"/>
                  </a:lnTo>
                  <a:cubicBezTo>
                    <a:pt x="23129" y="190085"/>
                    <a:pt x="15122" y="186769"/>
                    <a:pt x="9219" y="180866"/>
                  </a:cubicBezTo>
                  <a:cubicBezTo>
                    <a:pt x="3316" y="174963"/>
                    <a:pt x="0" y="166956"/>
                    <a:pt x="0" y="158608"/>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28185"/>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207391" y="3483217"/>
            <a:ext cx="981040" cy="946142"/>
            <a:chOff x="0" y="0"/>
            <a:chExt cx="1308054" cy="1261523"/>
          </a:xfrm>
        </p:grpSpPr>
        <p:grpSp>
          <p:nvGrpSpPr>
            <p:cNvPr id="21" name="Group 21"/>
            <p:cNvGrpSpPr/>
            <p:nvPr/>
          </p:nvGrpSpPr>
          <p:grpSpPr>
            <a:xfrm>
              <a:off x="0" y="0"/>
              <a:ext cx="1308054" cy="1261523"/>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A</a:t>
              </a:r>
            </a:p>
          </p:txBody>
        </p:sp>
      </p:grpSp>
      <p:sp>
        <p:nvSpPr>
          <p:cNvPr id="25" name="TextBox 25"/>
          <p:cNvSpPr txBox="1"/>
          <p:nvPr/>
        </p:nvSpPr>
        <p:spPr>
          <a:xfrm>
            <a:off x="2378357" y="6393952"/>
            <a:ext cx="639108" cy="680913"/>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sp>
        <p:nvSpPr>
          <p:cNvPr id="26" name="Freeform 26"/>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7" name="Freeform 27"/>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TextBox 28"/>
          <p:cNvSpPr txBox="1"/>
          <p:nvPr/>
        </p:nvSpPr>
        <p:spPr>
          <a:xfrm>
            <a:off x="4068372" y="3776710"/>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Supervisor’s Investigation Report. </a:t>
            </a:r>
          </a:p>
        </p:txBody>
      </p:sp>
      <p:sp>
        <p:nvSpPr>
          <p:cNvPr id="29" name="TextBox 29"/>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30" name="TextBox 30"/>
          <p:cNvSpPr txBox="1"/>
          <p:nvPr/>
        </p:nvSpPr>
        <p:spPr>
          <a:xfrm>
            <a:off x="4068372" y="4963927"/>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The Accident Report - General Liability Form. </a:t>
            </a:r>
          </a:p>
        </p:txBody>
      </p:sp>
      <p:sp>
        <p:nvSpPr>
          <p:cNvPr id="31" name="TextBox 31"/>
          <p:cNvSpPr txBox="1"/>
          <p:nvPr/>
        </p:nvSpPr>
        <p:spPr>
          <a:xfrm>
            <a:off x="4056121" y="6163055"/>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“Notice of Injury” form. </a:t>
            </a:r>
          </a:p>
        </p:txBody>
      </p:sp>
      <p:sp>
        <p:nvSpPr>
          <p:cNvPr id="32" name="TextBox 32"/>
          <p:cNvSpPr txBox="1"/>
          <p:nvPr/>
        </p:nvSpPr>
        <p:spPr>
          <a:xfrm>
            <a:off x="4068372" y="7362603"/>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Employee Incident Statement. </a:t>
            </a:r>
          </a:p>
        </p:txBody>
      </p:sp>
      <p:sp>
        <p:nvSpPr>
          <p:cNvPr id="33" name="TextBox 33"/>
          <p:cNvSpPr txBox="1"/>
          <p:nvPr/>
        </p:nvSpPr>
        <p:spPr>
          <a:xfrm>
            <a:off x="2277489" y="2057071"/>
            <a:ext cx="13811574" cy="1066800"/>
          </a:xfrm>
          <a:prstGeom prst="rect">
            <a:avLst/>
          </a:prstGeom>
        </p:spPr>
        <p:txBody>
          <a:bodyPr lIns="0" tIns="0" rIns="0" bIns="0" rtlCol="0" anchor="t">
            <a:spAutoFit/>
          </a:bodyPr>
          <a:lstStyle/>
          <a:p>
            <a:pPr marL="0" lvl="0" indent="0" algn="ctr">
              <a:lnSpc>
                <a:spcPts val="4200"/>
              </a:lnSpc>
            </a:pPr>
            <a:r>
              <a:rPr lang="en-US" sz="3500">
                <a:solidFill>
                  <a:srgbClr val="9ABEAF"/>
                </a:solidFill>
                <a:latin typeface="Boulder"/>
                <a:ea typeface="Boulder"/>
                <a:cs typeface="Boulder"/>
                <a:sym typeface="Boulder"/>
              </a:rPr>
              <a:t>WHICH FORM SHOULD BE USED FOR REPORTING EMPLOYEE ACCIDENTS TO RISK MANAGEMENT?</a:t>
            </a:r>
          </a:p>
        </p:txBody>
      </p:sp>
      <p:grpSp>
        <p:nvGrpSpPr>
          <p:cNvPr id="34" name="Group 34"/>
          <p:cNvGrpSpPr/>
          <p:nvPr/>
        </p:nvGrpSpPr>
        <p:grpSpPr>
          <a:xfrm>
            <a:off x="2207391" y="4675769"/>
            <a:ext cx="981040" cy="946142"/>
            <a:chOff x="0" y="0"/>
            <a:chExt cx="1308054" cy="1261523"/>
          </a:xfrm>
        </p:grpSpPr>
        <p:grpSp>
          <p:nvGrpSpPr>
            <p:cNvPr id="35" name="Group 35"/>
            <p:cNvGrpSpPr/>
            <p:nvPr/>
          </p:nvGrpSpPr>
          <p:grpSpPr>
            <a:xfrm>
              <a:off x="0" y="0"/>
              <a:ext cx="1308054" cy="1261523"/>
              <a:chOff x="0" y="0"/>
              <a:chExt cx="812800" cy="783887"/>
            </a:xfrm>
          </p:grpSpPr>
          <p:sp>
            <p:nvSpPr>
              <p:cNvPr id="36" name="Freeform 36"/>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7" name="TextBox 37"/>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8" name="TextBox 38"/>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B</a:t>
              </a:r>
            </a:p>
          </p:txBody>
        </p:sp>
      </p:grpSp>
      <p:grpSp>
        <p:nvGrpSpPr>
          <p:cNvPr id="39" name="Group 39"/>
          <p:cNvGrpSpPr/>
          <p:nvPr/>
        </p:nvGrpSpPr>
        <p:grpSpPr>
          <a:xfrm>
            <a:off x="2207391" y="5869562"/>
            <a:ext cx="981040" cy="946142"/>
            <a:chOff x="0" y="0"/>
            <a:chExt cx="1308054" cy="1261523"/>
          </a:xfrm>
        </p:grpSpPr>
        <p:grpSp>
          <p:nvGrpSpPr>
            <p:cNvPr id="40" name="Group 40"/>
            <p:cNvGrpSpPr/>
            <p:nvPr/>
          </p:nvGrpSpPr>
          <p:grpSpPr>
            <a:xfrm>
              <a:off x="0" y="0"/>
              <a:ext cx="1308054" cy="1261523"/>
              <a:chOff x="0" y="0"/>
              <a:chExt cx="812800" cy="783887"/>
            </a:xfrm>
          </p:grpSpPr>
          <p:sp>
            <p:nvSpPr>
              <p:cNvPr id="41" name="Freeform 41"/>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42" name="TextBox 42"/>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43" name="TextBox 43"/>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C</a:t>
              </a:r>
            </a:p>
          </p:txBody>
        </p:sp>
      </p:grpSp>
      <p:grpSp>
        <p:nvGrpSpPr>
          <p:cNvPr id="44" name="Group 44"/>
          <p:cNvGrpSpPr/>
          <p:nvPr/>
        </p:nvGrpSpPr>
        <p:grpSpPr>
          <a:xfrm>
            <a:off x="2207391" y="7063354"/>
            <a:ext cx="981040" cy="946142"/>
            <a:chOff x="0" y="0"/>
            <a:chExt cx="1308054" cy="1261523"/>
          </a:xfrm>
        </p:grpSpPr>
        <p:grpSp>
          <p:nvGrpSpPr>
            <p:cNvPr id="45" name="Group 45"/>
            <p:cNvGrpSpPr/>
            <p:nvPr/>
          </p:nvGrpSpPr>
          <p:grpSpPr>
            <a:xfrm>
              <a:off x="0" y="0"/>
              <a:ext cx="1308054" cy="1261523"/>
              <a:chOff x="0" y="0"/>
              <a:chExt cx="812800" cy="783887"/>
            </a:xfrm>
          </p:grpSpPr>
          <p:sp>
            <p:nvSpPr>
              <p:cNvPr id="46" name="Freeform 46"/>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47" name="TextBox 47"/>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48" name="TextBox 48"/>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D</a:t>
              </a:r>
            </a:p>
          </p:txBody>
        </p:sp>
      </p:grpSp>
      <p:grpSp>
        <p:nvGrpSpPr>
          <p:cNvPr id="49" name="Group 49"/>
          <p:cNvGrpSpPr/>
          <p:nvPr/>
        </p:nvGrpSpPr>
        <p:grpSpPr>
          <a:xfrm>
            <a:off x="2207391" y="8257146"/>
            <a:ext cx="981040" cy="946142"/>
            <a:chOff x="0" y="0"/>
            <a:chExt cx="1308054" cy="1261523"/>
          </a:xfrm>
        </p:grpSpPr>
        <p:grpSp>
          <p:nvGrpSpPr>
            <p:cNvPr id="50" name="Group 50"/>
            <p:cNvGrpSpPr/>
            <p:nvPr/>
          </p:nvGrpSpPr>
          <p:grpSpPr>
            <a:xfrm>
              <a:off x="0" y="0"/>
              <a:ext cx="1308054" cy="1261523"/>
              <a:chOff x="0" y="0"/>
              <a:chExt cx="812800" cy="783887"/>
            </a:xfrm>
          </p:grpSpPr>
          <p:sp>
            <p:nvSpPr>
              <p:cNvPr id="51" name="Freeform 51"/>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52" name="TextBox 52"/>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53" name="TextBox 53"/>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E</a:t>
              </a:r>
            </a:p>
          </p:txBody>
        </p:sp>
      </p:grpSp>
      <p:grpSp>
        <p:nvGrpSpPr>
          <p:cNvPr id="54" name="Group 54"/>
          <p:cNvGrpSpPr/>
          <p:nvPr/>
        </p:nvGrpSpPr>
        <p:grpSpPr>
          <a:xfrm>
            <a:off x="3682825" y="8257146"/>
            <a:ext cx="12543836" cy="934631"/>
            <a:chOff x="0" y="0"/>
            <a:chExt cx="2551161" cy="190085"/>
          </a:xfrm>
        </p:grpSpPr>
        <p:sp>
          <p:nvSpPr>
            <p:cNvPr id="55" name="Freeform 55"/>
            <p:cNvSpPr/>
            <p:nvPr/>
          </p:nvSpPr>
          <p:spPr>
            <a:xfrm>
              <a:off x="0" y="0"/>
              <a:ext cx="2551161" cy="190085"/>
            </a:xfrm>
            <a:custGeom>
              <a:avLst/>
              <a:gdLst/>
              <a:ahLst/>
              <a:cxnLst/>
              <a:rect l="l" t="t" r="r" b="b"/>
              <a:pathLst>
                <a:path w="2551161" h="190085">
                  <a:moveTo>
                    <a:pt x="31477" y="0"/>
                  </a:moveTo>
                  <a:lnTo>
                    <a:pt x="2519684" y="0"/>
                  </a:lnTo>
                  <a:cubicBezTo>
                    <a:pt x="2528032" y="0"/>
                    <a:pt x="2536038" y="3316"/>
                    <a:pt x="2541942" y="9219"/>
                  </a:cubicBezTo>
                  <a:cubicBezTo>
                    <a:pt x="2547844" y="15122"/>
                    <a:pt x="2551161" y="23129"/>
                    <a:pt x="2551161" y="31477"/>
                  </a:cubicBezTo>
                  <a:lnTo>
                    <a:pt x="2551161" y="158608"/>
                  </a:lnTo>
                  <a:cubicBezTo>
                    <a:pt x="2551161" y="175992"/>
                    <a:pt x="2537068" y="190085"/>
                    <a:pt x="2519684" y="190085"/>
                  </a:cubicBezTo>
                  <a:lnTo>
                    <a:pt x="31477" y="190085"/>
                  </a:lnTo>
                  <a:cubicBezTo>
                    <a:pt x="23129" y="190085"/>
                    <a:pt x="15122" y="186769"/>
                    <a:pt x="9219" y="180866"/>
                  </a:cubicBezTo>
                  <a:cubicBezTo>
                    <a:pt x="3316" y="174963"/>
                    <a:pt x="0" y="166956"/>
                    <a:pt x="0" y="158608"/>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56" name="TextBox 56"/>
            <p:cNvSpPr txBox="1"/>
            <p:nvPr/>
          </p:nvSpPr>
          <p:spPr>
            <a:xfrm>
              <a:off x="0" y="-38100"/>
              <a:ext cx="2551161" cy="228185"/>
            </a:xfrm>
            <a:prstGeom prst="rect">
              <a:avLst/>
            </a:prstGeom>
          </p:spPr>
          <p:txBody>
            <a:bodyPr lIns="65785" tIns="65785" rIns="65785" bIns="65785" rtlCol="0" anchor="ctr"/>
            <a:lstStyle/>
            <a:p>
              <a:pPr algn="ctr">
                <a:lnSpc>
                  <a:spcPts val="2659"/>
                </a:lnSpc>
              </a:pPr>
              <a:endParaRPr/>
            </a:p>
          </p:txBody>
        </p:sp>
      </p:grpSp>
      <p:sp>
        <p:nvSpPr>
          <p:cNvPr id="57" name="TextBox 57"/>
          <p:cNvSpPr txBox="1"/>
          <p:nvPr/>
        </p:nvSpPr>
        <p:spPr>
          <a:xfrm>
            <a:off x="4056121" y="8550640"/>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All of the above.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8825" y="1023905"/>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#1</a:t>
            </a:r>
          </a:p>
        </p:txBody>
      </p:sp>
      <p:grpSp>
        <p:nvGrpSpPr>
          <p:cNvPr id="3" name="Group 3"/>
          <p:cNvGrpSpPr/>
          <p:nvPr/>
        </p:nvGrpSpPr>
        <p:grpSpPr>
          <a:xfrm>
            <a:off x="208825" y="0"/>
            <a:ext cx="1639750" cy="2501201"/>
            <a:chOff x="0" y="0"/>
            <a:chExt cx="3462718" cy="5281876"/>
          </a:xfrm>
        </p:grpSpPr>
        <p:sp>
          <p:nvSpPr>
            <p:cNvPr id="4" name="Freeform 4">
              <a:hlinkClick r:id="rId2"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5" name="TextBox 5"/>
          <p:cNvSpPr txBox="1"/>
          <p:nvPr/>
        </p:nvSpPr>
        <p:spPr>
          <a:xfrm>
            <a:off x="2000975" y="1023905"/>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#2</a:t>
            </a:r>
          </a:p>
        </p:txBody>
      </p:sp>
      <p:grpSp>
        <p:nvGrpSpPr>
          <p:cNvPr id="6" name="Group 6"/>
          <p:cNvGrpSpPr/>
          <p:nvPr/>
        </p:nvGrpSpPr>
        <p:grpSpPr>
          <a:xfrm>
            <a:off x="1981096" y="0"/>
            <a:ext cx="1639750" cy="2501201"/>
            <a:chOff x="0" y="0"/>
            <a:chExt cx="3462718" cy="5281876"/>
          </a:xfrm>
        </p:grpSpPr>
        <p:sp>
          <p:nvSpPr>
            <p:cNvPr id="7" name="Freeform 7">
              <a:hlinkClick r:id="rId3"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8" name="TextBox 8"/>
          <p:cNvSpPr txBox="1"/>
          <p:nvPr/>
        </p:nvSpPr>
        <p:spPr>
          <a:xfrm>
            <a:off x="3793125" y="1023905"/>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#3</a:t>
            </a:r>
          </a:p>
        </p:txBody>
      </p:sp>
      <p:grpSp>
        <p:nvGrpSpPr>
          <p:cNvPr id="9" name="Group 9"/>
          <p:cNvGrpSpPr/>
          <p:nvPr/>
        </p:nvGrpSpPr>
        <p:grpSpPr>
          <a:xfrm>
            <a:off x="3773246" y="0"/>
            <a:ext cx="1639750" cy="2501201"/>
            <a:chOff x="0" y="0"/>
            <a:chExt cx="3462718" cy="5281876"/>
          </a:xfrm>
        </p:grpSpPr>
        <p:sp>
          <p:nvSpPr>
            <p:cNvPr id="10" name="Freeform 10">
              <a:hlinkClick r:id="rId4"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11" name="TextBox 11"/>
          <p:cNvSpPr txBox="1"/>
          <p:nvPr/>
        </p:nvSpPr>
        <p:spPr>
          <a:xfrm>
            <a:off x="5585275" y="1023905"/>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#4</a:t>
            </a:r>
          </a:p>
        </p:txBody>
      </p:sp>
      <p:grpSp>
        <p:nvGrpSpPr>
          <p:cNvPr id="12" name="Group 12"/>
          <p:cNvGrpSpPr/>
          <p:nvPr/>
        </p:nvGrpSpPr>
        <p:grpSpPr>
          <a:xfrm>
            <a:off x="5565395" y="0"/>
            <a:ext cx="1639750" cy="2501201"/>
            <a:chOff x="0" y="0"/>
            <a:chExt cx="3462718" cy="5281876"/>
          </a:xfrm>
        </p:grpSpPr>
        <p:sp>
          <p:nvSpPr>
            <p:cNvPr id="13" name="Freeform 13">
              <a:hlinkClick r:id="rId5"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14" name="TextBox 14"/>
          <p:cNvSpPr txBox="1"/>
          <p:nvPr/>
        </p:nvSpPr>
        <p:spPr>
          <a:xfrm>
            <a:off x="7377425" y="1023905"/>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#5</a:t>
            </a:r>
          </a:p>
        </p:txBody>
      </p:sp>
      <p:grpSp>
        <p:nvGrpSpPr>
          <p:cNvPr id="15" name="Group 15"/>
          <p:cNvGrpSpPr/>
          <p:nvPr/>
        </p:nvGrpSpPr>
        <p:grpSpPr>
          <a:xfrm>
            <a:off x="7357545" y="0"/>
            <a:ext cx="1639750" cy="2501201"/>
            <a:chOff x="0" y="0"/>
            <a:chExt cx="3462718" cy="5281876"/>
          </a:xfrm>
        </p:grpSpPr>
        <p:sp>
          <p:nvSpPr>
            <p:cNvPr id="16" name="Freeform 16">
              <a:hlinkClick r:id="rId6"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17" name="TextBox 17"/>
          <p:cNvSpPr txBox="1"/>
          <p:nvPr/>
        </p:nvSpPr>
        <p:spPr>
          <a:xfrm>
            <a:off x="9169575" y="1023905"/>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#6</a:t>
            </a:r>
          </a:p>
        </p:txBody>
      </p:sp>
      <p:grpSp>
        <p:nvGrpSpPr>
          <p:cNvPr id="18" name="Group 18"/>
          <p:cNvGrpSpPr/>
          <p:nvPr/>
        </p:nvGrpSpPr>
        <p:grpSpPr>
          <a:xfrm>
            <a:off x="9149695" y="0"/>
            <a:ext cx="1639750" cy="2501201"/>
            <a:chOff x="0" y="0"/>
            <a:chExt cx="3462718" cy="5281876"/>
          </a:xfrm>
        </p:grpSpPr>
        <p:sp>
          <p:nvSpPr>
            <p:cNvPr id="19" name="Freeform 19">
              <a:hlinkClick r:id="rId7"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20" name="TextBox 20"/>
          <p:cNvSpPr txBox="1"/>
          <p:nvPr/>
        </p:nvSpPr>
        <p:spPr>
          <a:xfrm>
            <a:off x="10961725" y="1023905"/>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#7</a:t>
            </a:r>
          </a:p>
        </p:txBody>
      </p:sp>
      <p:grpSp>
        <p:nvGrpSpPr>
          <p:cNvPr id="21" name="Group 21"/>
          <p:cNvGrpSpPr/>
          <p:nvPr/>
        </p:nvGrpSpPr>
        <p:grpSpPr>
          <a:xfrm>
            <a:off x="10941845" y="0"/>
            <a:ext cx="1639750" cy="2501201"/>
            <a:chOff x="0" y="0"/>
            <a:chExt cx="3462718" cy="5281876"/>
          </a:xfrm>
        </p:grpSpPr>
        <p:sp>
          <p:nvSpPr>
            <p:cNvPr id="22" name="Freeform 22">
              <a:hlinkClick r:id="rId8"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23" name="TextBox 23"/>
          <p:cNvSpPr txBox="1"/>
          <p:nvPr/>
        </p:nvSpPr>
        <p:spPr>
          <a:xfrm>
            <a:off x="12753875" y="1023905"/>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#8</a:t>
            </a:r>
          </a:p>
        </p:txBody>
      </p:sp>
      <p:grpSp>
        <p:nvGrpSpPr>
          <p:cNvPr id="24" name="Group 24"/>
          <p:cNvGrpSpPr/>
          <p:nvPr/>
        </p:nvGrpSpPr>
        <p:grpSpPr>
          <a:xfrm>
            <a:off x="12733995" y="0"/>
            <a:ext cx="1639750" cy="2501201"/>
            <a:chOff x="0" y="0"/>
            <a:chExt cx="3462718" cy="5281876"/>
          </a:xfrm>
        </p:grpSpPr>
        <p:sp>
          <p:nvSpPr>
            <p:cNvPr id="25" name="Freeform 25">
              <a:hlinkClick r:id="rId9"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26" name="TextBox 26"/>
          <p:cNvSpPr txBox="1"/>
          <p:nvPr/>
        </p:nvSpPr>
        <p:spPr>
          <a:xfrm>
            <a:off x="14546024" y="1023905"/>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#9</a:t>
            </a:r>
          </a:p>
        </p:txBody>
      </p:sp>
      <p:grpSp>
        <p:nvGrpSpPr>
          <p:cNvPr id="27" name="Group 27"/>
          <p:cNvGrpSpPr/>
          <p:nvPr/>
        </p:nvGrpSpPr>
        <p:grpSpPr>
          <a:xfrm>
            <a:off x="14526145" y="0"/>
            <a:ext cx="1639750" cy="2501201"/>
            <a:chOff x="0" y="0"/>
            <a:chExt cx="3462718" cy="5281876"/>
          </a:xfrm>
        </p:grpSpPr>
        <p:sp>
          <p:nvSpPr>
            <p:cNvPr id="28" name="Freeform 28">
              <a:hlinkClick r:id="rId10"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29" name="TextBox 29"/>
          <p:cNvSpPr txBox="1"/>
          <p:nvPr/>
        </p:nvSpPr>
        <p:spPr>
          <a:xfrm>
            <a:off x="16338174" y="1023905"/>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#10</a:t>
            </a:r>
          </a:p>
        </p:txBody>
      </p:sp>
      <p:grpSp>
        <p:nvGrpSpPr>
          <p:cNvPr id="30" name="Group 30"/>
          <p:cNvGrpSpPr/>
          <p:nvPr/>
        </p:nvGrpSpPr>
        <p:grpSpPr>
          <a:xfrm>
            <a:off x="16318295" y="0"/>
            <a:ext cx="1639750" cy="2501201"/>
            <a:chOff x="0" y="0"/>
            <a:chExt cx="3462718" cy="5281876"/>
          </a:xfrm>
        </p:grpSpPr>
        <p:sp>
          <p:nvSpPr>
            <p:cNvPr id="31" name="Freeform 31">
              <a:hlinkClick r:id="rId11"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32" name="TextBox 32"/>
          <p:cNvSpPr txBox="1"/>
          <p:nvPr/>
        </p:nvSpPr>
        <p:spPr>
          <a:xfrm>
            <a:off x="208410" y="3611613"/>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#11</a:t>
            </a:r>
          </a:p>
        </p:txBody>
      </p:sp>
      <p:grpSp>
        <p:nvGrpSpPr>
          <p:cNvPr id="33" name="Group 33"/>
          <p:cNvGrpSpPr/>
          <p:nvPr/>
        </p:nvGrpSpPr>
        <p:grpSpPr>
          <a:xfrm>
            <a:off x="198471" y="2586405"/>
            <a:ext cx="1639750" cy="2501201"/>
            <a:chOff x="0" y="0"/>
            <a:chExt cx="3462718" cy="5281876"/>
          </a:xfrm>
        </p:grpSpPr>
        <p:sp>
          <p:nvSpPr>
            <p:cNvPr id="34" name="Freeform 34">
              <a:hlinkClick r:id="rId12"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35" name="TextBox 35"/>
          <p:cNvSpPr txBox="1"/>
          <p:nvPr/>
        </p:nvSpPr>
        <p:spPr>
          <a:xfrm>
            <a:off x="1972400" y="3611613"/>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#12</a:t>
            </a:r>
          </a:p>
        </p:txBody>
      </p:sp>
      <p:grpSp>
        <p:nvGrpSpPr>
          <p:cNvPr id="36" name="Group 36"/>
          <p:cNvGrpSpPr/>
          <p:nvPr/>
        </p:nvGrpSpPr>
        <p:grpSpPr>
          <a:xfrm>
            <a:off x="1981096" y="2586405"/>
            <a:ext cx="1639750" cy="2501201"/>
            <a:chOff x="0" y="0"/>
            <a:chExt cx="3462718" cy="5281876"/>
          </a:xfrm>
        </p:grpSpPr>
        <p:sp>
          <p:nvSpPr>
            <p:cNvPr id="37" name="Freeform 37">
              <a:hlinkClick r:id="rId13"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38" name="TextBox 38"/>
          <p:cNvSpPr txBox="1"/>
          <p:nvPr/>
        </p:nvSpPr>
        <p:spPr>
          <a:xfrm>
            <a:off x="3736390" y="3611613"/>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#13</a:t>
            </a:r>
          </a:p>
        </p:txBody>
      </p:sp>
      <p:grpSp>
        <p:nvGrpSpPr>
          <p:cNvPr id="39" name="Group 39"/>
          <p:cNvGrpSpPr/>
          <p:nvPr/>
        </p:nvGrpSpPr>
        <p:grpSpPr>
          <a:xfrm>
            <a:off x="3763721" y="2586405"/>
            <a:ext cx="1639750" cy="2501201"/>
            <a:chOff x="0" y="0"/>
            <a:chExt cx="3462718" cy="5281876"/>
          </a:xfrm>
        </p:grpSpPr>
        <p:sp>
          <p:nvSpPr>
            <p:cNvPr id="40" name="Freeform 40">
              <a:hlinkClick r:id="rId14"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41" name="TextBox 41"/>
          <p:cNvSpPr txBox="1"/>
          <p:nvPr/>
        </p:nvSpPr>
        <p:spPr>
          <a:xfrm>
            <a:off x="5556700" y="3610310"/>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#14</a:t>
            </a:r>
          </a:p>
        </p:txBody>
      </p:sp>
      <p:grpSp>
        <p:nvGrpSpPr>
          <p:cNvPr id="42" name="Group 42"/>
          <p:cNvGrpSpPr/>
          <p:nvPr/>
        </p:nvGrpSpPr>
        <p:grpSpPr>
          <a:xfrm>
            <a:off x="5565395" y="2586405"/>
            <a:ext cx="1639750" cy="2501201"/>
            <a:chOff x="0" y="0"/>
            <a:chExt cx="3462718" cy="5281876"/>
          </a:xfrm>
        </p:grpSpPr>
        <p:sp>
          <p:nvSpPr>
            <p:cNvPr id="43" name="Freeform 43">
              <a:hlinkClick r:id="rId15"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44" name="TextBox 44"/>
          <p:cNvSpPr txBox="1"/>
          <p:nvPr/>
        </p:nvSpPr>
        <p:spPr>
          <a:xfrm>
            <a:off x="7377010" y="3609007"/>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#15</a:t>
            </a:r>
          </a:p>
        </p:txBody>
      </p:sp>
      <p:grpSp>
        <p:nvGrpSpPr>
          <p:cNvPr id="45" name="Group 45"/>
          <p:cNvGrpSpPr/>
          <p:nvPr/>
        </p:nvGrpSpPr>
        <p:grpSpPr>
          <a:xfrm>
            <a:off x="7348020" y="2586405"/>
            <a:ext cx="1639750" cy="2501201"/>
            <a:chOff x="0" y="0"/>
            <a:chExt cx="3462718" cy="5281876"/>
          </a:xfrm>
        </p:grpSpPr>
        <p:sp>
          <p:nvSpPr>
            <p:cNvPr id="46" name="Freeform 46">
              <a:hlinkClick r:id="rId16"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47" name="TextBox 47"/>
          <p:cNvSpPr txBox="1"/>
          <p:nvPr/>
        </p:nvSpPr>
        <p:spPr>
          <a:xfrm>
            <a:off x="9197320" y="3607704"/>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#16</a:t>
            </a:r>
          </a:p>
        </p:txBody>
      </p:sp>
      <p:grpSp>
        <p:nvGrpSpPr>
          <p:cNvPr id="48" name="Group 48"/>
          <p:cNvGrpSpPr/>
          <p:nvPr/>
        </p:nvGrpSpPr>
        <p:grpSpPr>
          <a:xfrm>
            <a:off x="9149695" y="2587708"/>
            <a:ext cx="1639750" cy="2501201"/>
            <a:chOff x="0" y="0"/>
            <a:chExt cx="3462718" cy="5281876"/>
          </a:xfrm>
        </p:grpSpPr>
        <p:sp>
          <p:nvSpPr>
            <p:cNvPr id="49" name="Freeform 49">
              <a:hlinkClick r:id="rId17"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50" name="TextBox 50"/>
          <p:cNvSpPr txBox="1"/>
          <p:nvPr/>
        </p:nvSpPr>
        <p:spPr>
          <a:xfrm>
            <a:off x="10904160" y="3607704"/>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#17</a:t>
            </a:r>
          </a:p>
        </p:txBody>
      </p:sp>
      <p:grpSp>
        <p:nvGrpSpPr>
          <p:cNvPr id="51" name="Group 51"/>
          <p:cNvGrpSpPr/>
          <p:nvPr/>
        </p:nvGrpSpPr>
        <p:grpSpPr>
          <a:xfrm>
            <a:off x="10894220" y="2586405"/>
            <a:ext cx="1639750" cy="2501201"/>
            <a:chOff x="0" y="0"/>
            <a:chExt cx="3462718" cy="5281876"/>
          </a:xfrm>
        </p:grpSpPr>
        <p:sp>
          <p:nvSpPr>
            <p:cNvPr id="52" name="Freeform 52">
              <a:hlinkClick r:id="rId18"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53" name="TextBox 53"/>
          <p:cNvSpPr txBox="1"/>
          <p:nvPr/>
        </p:nvSpPr>
        <p:spPr>
          <a:xfrm>
            <a:off x="12698716" y="3607704"/>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#18</a:t>
            </a:r>
          </a:p>
        </p:txBody>
      </p:sp>
      <p:grpSp>
        <p:nvGrpSpPr>
          <p:cNvPr id="54" name="Group 54"/>
          <p:cNvGrpSpPr/>
          <p:nvPr/>
        </p:nvGrpSpPr>
        <p:grpSpPr>
          <a:xfrm>
            <a:off x="12676845" y="2587708"/>
            <a:ext cx="1639750" cy="2501201"/>
            <a:chOff x="0" y="0"/>
            <a:chExt cx="3462718" cy="5281876"/>
          </a:xfrm>
        </p:grpSpPr>
        <p:sp>
          <p:nvSpPr>
            <p:cNvPr id="55" name="Freeform 55">
              <a:hlinkClick r:id="rId19"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56" name="TextBox 56"/>
          <p:cNvSpPr txBox="1"/>
          <p:nvPr/>
        </p:nvSpPr>
        <p:spPr>
          <a:xfrm>
            <a:off x="14493271" y="3607704"/>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#19</a:t>
            </a:r>
          </a:p>
        </p:txBody>
      </p:sp>
      <p:grpSp>
        <p:nvGrpSpPr>
          <p:cNvPr id="57" name="Group 57"/>
          <p:cNvGrpSpPr/>
          <p:nvPr/>
        </p:nvGrpSpPr>
        <p:grpSpPr>
          <a:xfrm>
            <a:off x="14483332" y="2586405"/>
            <a:ext cx="1639750" cy="2501201"/>
            <a:chOff x="0" y="0"/>
            <a:chExt cx="3462718" cy="5281876"/>
          </a:xfrm>
        </p:grpSpPr>
        <p:sp>
          <p:nvSpPr>
            <p:cNvPr id="58" name="Freeform 58">
              <a:hlinkClick r:id="rId20"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59" name="TextBox 59"/>
          <p:cNvSpPr txBox="1"/>
          <p:nvPr/>
        </p:nvSpPr>
        <p:spPr>
          <a:xfrm>
            <a:off x="16287827" y="3607704"/>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#20</a:t>
            </a:r>
          </a:p>
        </p:txBody>
      </p:sp>
      <p:grpSp>
        <p:nvGrpSpPr>
          <p:cNvPr id="60" name="Group 60"/>
          <p:cNvGrpSpPr/>
          <p:nvPr/>
        </p:nvGrpSpPr>
        <p:grpSpPr>
          <a:xfrm>
            <a:off x="16265957" y="2586405"/>
            <a:ext cx="1639750" cy="2501201"/>
            <a:chOff x="0" y="0"/>
            <a:chExt cx="3462718" cy="5281876"/>
          </a:xfrm>
        </p:grpSpPr>
        <p:sp>
          <p:nvSpPr>
            <p:cNvPr id="61" name="Freeform 61">
              <a:hlinkClick r:id="rId21"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62" name="TextBox 62"/>
          <p:cNvSpPr txBox="1"/>
          <p:nvPr/>
        </p:nvSpPr>
        <p:spPr>
          <a:xfrm>
            <a:off x="218765" y="620203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#21</a:t>
            </a:r>
          </a:p>
        </p:txBody>
      </p:sp>
      <p:grpSp>
        <p:nvGrpSpPr>
          <p:cNvPr id="63" name="Group 63"/>
          <p:cNvGrpSpPr/>
          <p:nvPr/>
        </p:nvGrpSpPr>
        <p:grpSpPr>
          <a:xfrm>
            <a:off x="198471" y="5172810"/>
            <a:ext cx="1639750" cy="2501201"/>
            <a:chOff x="0" y="0"/>
            <a:chExt cx="3462718" cy="5281876"/>
          </a:xfrm>
        </p:grpSpPr>
        <p:sp>
          <p:nvSpPr>
            <p:cNvPr id="64" name="Freeform 64">
              <a:hlinkClick r:id="rId22"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65" name="TextBox 65"/>
          <p:cNvSpPr txBox="1"/>
          <p:nvPr/>
        </p:nvSpPr>
        <p:spPr>
          <a:xfrm>
            <a:off x="1972400" y="620203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#22</a:t>
            </a:r>
          </a:p>
        </p:txBody>
      </p:sp>
      <p:grpSp>
        <p:nvGrpSpPr>
          <p:cNvPr id="66" name="Group 66"/>
          <p:cNvGrpSpPr/>
          <p:nvPr/>
        </p:nvGrpSpPr>
        <p:grpSpPr>
          <a:xfrm>
            <a:off x="1981096" y="5173331"/>
            <a:ext cx="1639750" cy="2501201"/>
            <a:chOff x="0" y="0"/>
            <a:chExt cx="3462718" cy="5281876"/>
          </a:xfrm>
        </p:grpSpPr>
        <p:sp>
          <p:nvSpPr>
            <p:cNvPr id="67" name="Freeform 67">
              <a:hlinkClick r:id="rId23"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68" name="TextBox 68"/>
          <p:cNvSpPr txBox="1"/>
          <p:nvPr/>
        </p:nvSpPr>
        <p:spPr>
          <a:xfrm>
            <a:off x="3793125" y="620203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#23</a:t>
            </a:r>
          </a:p>
        </p:txBody>
      </p:sp>
      <p:grpSp>
        <p:nvGrpSpPr>
          <p:cNvPr id="69" name="Group 69"/>
          <p:cNvGrpSpPr/>
          <p:nvPr/>
        </p:nvGrpSpPr>
        <p:grpSpPr>
          <a:xfrm>
            <a:off x="3763721" y="5173852"/>
            <a:ext cx="1639750" cy="2501201"/>
            <a:chOff x="0" y="0"/>
            <a:chExt cx="3462718" cy="5281876"/>
          </a:xfrm>
        </p:grpSpPr>
        <p:sp>
          <p:nvSpPr>
            <p:cNvPr id="70" name="Freeform 70">
              <a:hlinkClick r:id="rId24"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71" name="TextBox 71"/>
          <p:cNvSpPr txBox="1"/>
          <p:nvPr/>
        </p:nvSpPr>
        <p:spPr>
          <a:xfrm>
            <a:off x="5575335" y="620203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#24</a:t>
            </a:r>
          </a:p>
        </p:txBody>
      </p:sp>
      <p:grpSp>
        <p:nvGrpSpPr>
          <p:cNvPr id="72" name="Group 72"/>
          <p:cNvGrpSpPr/>
          <p:nvPr/>
        </p:nvGrpSpPr>
        <p:grpSpPr>
          <a:xfrm>
            <a:off x="5546345" y="5174374"/>
            <a:ext cx="1639750" cy="2501201"/>
            <a:chOff x="0" y="0"/>
            <a:chExt cx="3462718" cy="5281876"/>
          </a:xfrm>
        </p:grpSpPr>
        <p:sp>
          <p:nvSpPr>
            <p:cNvPr id="73" name="Freeform 73">
              <a:hlinkClick r:id="rId25"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74" name="TextBox 74"/>
          <p:cNvSpPr txBox="1"/>
          <p:nvPr/>
        </p:nvSpPr>
        <p:spPr>
          <a:xfrm>
            <a:off x="7328556" y="6189086"/>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#25</a:t>
            </a:r>
          </a:p>
        </p:txBody>
      </p:sp>
      <p:grpSp>
        <p:nvGrpSpPr>
          <p:cNvPr id="75" name="Group 75"/>
          <p:cNvGrpSpPr/>
          <p:nvPr/>
        </p:nvGrpSpPr>
        <p:grpSpPr>
          <a:xfrm>
            <a:off x="7328970" y="5174895"/>
            <a:ext cx="1639750" cy="2501201"/>
            <a:chOff x="0" y="0"/>
            <a:chExt cx="3462718" cy="5281876"/>
          </a:xfrm>
        </p:grpSpPr>
        <p:sp>
          <p:nvSpPr>
            <p:cNvPr id="76" name="Freeform 76">
              <a:hlinkClick r:id="rId26"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77" name="TextBox 77"/>
          <p:cNvSpPr txBox="1"/>
          <p:nvPr/>
        </p:nvSpPr>
        <p:spPr>
          <a:xfrm>
            <a:off x="9121535" y="6189086"/>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#26</a:t>
            </a:r>
          </a:p>
        </p:txBody>
      </p:sp>
      <p:grpSp>
        <p:nvGrpSpPr>
          <p:cNvPr id="78" name="Group 78"/>
          <p:cNvGrpSpPr/>
          <p:nvPr/>
        </p:nvGrpSpPr>
        <p:grpSpPr>
          <a:xfrm>
            <a:off x="9111595" y="5175416"/>
            <a:ext cx="1639750" cy="2501201"/>
            <a:chOff x="0" y="0"/>
            <a:chExt cx="3462718" cy="5281876"/>
          </a:xfrm>
        </p:grpSpPr>
        <p:sp>
          <p:nvSpPr>
            <p:cNvPr id="79" name="Freeform 79">
              <a:hlinkClick r:id="rId27"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80" name="TextBox 80"/>
          <p:cNvSpPr txBox="1"/>
          <p:nvPr/>
        </p:nvSpPr>
        <p:spPr>
          <a:xfrm>
            <a:off x="10914514" y="6189086"/>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#27</a:t>
            </a:r>
          </a:p>
        </p:txBody>
      </p:sp>
      <p:grpSp>
        <p:nvGrpSpPr>
          <p:cNvPr id="81" name="Group 81"/>
          <p:cNvGrpSpPr/>
          <p:nvPr/>
        </p:nvGrpSpPr>
        <p:grpSpPr>
          <a:xfrm>
            <a:off x="10894220" y="5175937"/>
            <a:ext cx="1639750" cy="2501201"/>
            <a:chOff x="0" y="0"/>
            <a:chExt cx="3462718" cy="5281876"/>
          </a:xfrm>
        </p:grpSpPr>
        <p:sp>
          <p:nvSpPr>
            <p:cNvPr id="82" name="Freeform 82">
              <a:hlinkClick r:id="rId28"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83" name="TextBox 83"/>
          <p:cNvSpPr txBox="1"/>
          <p:nvPr/>
        </p:nvSpPr>
        <p:spPr>
          <a:xfrm>
            <a:off x="12667735" y="6189086"/>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#28</a:t>
            </a:r>
          </a:p>
        </p:txBody>
      </p:sp>
      <p:grpSp>
        <p:nvGrpSpPr>
          <p:cNvPr id="84" name="Group 84"/>
          <p:cNvGrpSpPr/>
          <p:nvPr/>
        </p:nvGrpSpPr>
        <p:grpSpPr>
          <a:xfrm>
            <a:off x="12676845" y="5172810"/>
            <a:ext cx="1639750" cy="2501201"/>
            <a:chOff x="0" y="0"/>
            <a:chExt cx="3462718" cy="5281876"/>
          </a:xfrm>
        </p:grpSpPr>
        <p:sp>
          <p:nvSpPr>
            <p:cNvPr id="85" name="Freeform 85">
              <a:hlinkClick r:id="rId29"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86" name="TextBox 86"/>
          <p:cNvSpPr txBox="1"/>
          <p:nvPr/>
        </p:nvSpPr>
        <p:spPr>
          <a:xfrm>
            <a:off x="14449945" y="6189086"/>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#29</a:t>
            </a:r>
          </a:p>
        </p:txBody>
      </p:sp>
      <p:grpSp>
        <p:nvGrpSpPr>
          <p:cNvPr id="87" name="Group 87"/>
          <p:cNvGrpSpPr/>
          <p:nvPr/>
        </p:nvGrpSpPr>
        <p:grpSpPr>
          <a:xfrm>
            <a:off x="14459470" y="5169682"/>
            <a:ext cx="1639750" cy="2501201"/>
            <a:chOff x="0" y="0"/>
            <a:chExt cx="3462718" cy="5281876"/>
          </a:xfrm>
        </p:grpSpPr>
        <p:sp>
          <p:nvSpPr>
            <p:cNvPr id="88" name="Freeform 88">
              <a:hlinkClick r:id="rId30"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89" name="TextBox 89"/>
          <p:cNvSpPr txBox="1"/>
          <p:nvPr/>
        </p:nvSpPr>
        <p:spPr>
          <a:xfrm>
            <a:off x="16242510" y="6167405"/>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#30</a:t>
            </a:r>
          </a:p>
        </p:txBody>
      </p:sp>
      <p:grpSp>
        <p:nvGrpSpPr>
          <p:cNvPr id="90" name="Group 90"/>
          <p:cNvGrpSpPr/>
          <p:nvPr/>
        </p:nvGrpSpPr>
        <p:grpSpPr>
          <a:xfrm>
            <a:off x="16232570" y="5143500"/>
            <a:ext cx="1639750" cy="2501201"/>
            <a:chOff x="0" y="0"/>
            <a:chExt cx="3462718" cy="5281876"/>
          </a:xfrm>
        </p:grpSpPr>
        <p:sp>
          <p:nvSpPr>
            <p:cNvPr id="91" name="Freeform 91">
              <a:hlinkClick r:id="rId31"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92" name="TextBox 92"/>
          <p:cNvSpPr txBox="1"/>
          <p:nvPr/>
        </p:nvSpPr>
        <p:spPr>
          <a:xfrm>
            <a:off x="198471" y="876786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#31</a:t>
            </a:r>
          </a:p>
        </p:txBody>
      </p:sp>
      <p:grpSp>
        <p:nvGrpSpPr>
          <p:cNvPr id="93" name="Group 93"/>
          <p:cNvGrpSpPr/>
          <p:nvPr/>
        </p:nvGrpSpPr>
        <p:grpSpPr>
          <a:xfrm>
            <a:off x="208825" y="7743956"/>
            <a:ext cx="1639750" cy="2501201"/>
            <a:chOff x="0" y="0"/>
            <a:chExt cx="3462718" cy="5281876"/>
          </a:xfrm>
        </p:grpSpPr>
        <p:sp>
          <p:nvSpPr>
            <p:cNvPr id="94" name="Freeform 94">
              <a:hlinkClick r:id="rId32"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95" name="TextBox 95"/>
          <p:cNvSpPr txBox="1"/>
          <p:nvPr/>
        </p:nvSpPr>
        <p:spPr>
          <a:xfrm>
            <a:off x="1991450" y="876786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#32</a:t>
            </a:r>
          </a:p>
        </p:txBody>
      </p:sp>
      <p:grpSp>
        <p:nvGrpSpPr>
          <p:cNvPr id="96" name="Group 96"/>
          <p:cNvGrpSpPr/>
          <p:nvPr/>
        </p:nvGrpSpPr>
        <p:grpSpPr>
          <a:xfrm>
            <a:off x="1991035" y="7743956"/>
            <a:ext cx="1639750" cy="2501201"/>
            <a:chOff x="0" y="0"/>
            <a:chExt cx="3462718" cy="5281876"/>
          </a:xfrm>
        </p:grpSpPr>
        <p:sp>
          <p:nvSpPr>
            <p:cNvPr id="97" name="Freeform 97">
              <a:hlinkClick r:id="rId33"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98" name="TextBox 98"/>
          <p:cNvSpPr txBox="1"/>
          <p:nvPr/>
        </p:nvSpPr>
        <p:spPr>
          <a:xfrm>
            <a:off x="3784429" y="876786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#33</a:t>
            </a:r>
          </a:p>
        </p:txBody>
      </p:sp>
      <p:grpSp>
        <p:nvGrpSpPr>
          <p:cNvPr id="99" name="Group 99"/>
          <p:cNvGrpSpPr/>
          <p:nvPr/>
        </p:nvGrpSpPr>
        <p:grpSpPr>
          <a:xfrm>
            <a:off x="3754196" y="7743956"/>
            <a:ext cx="1639750" cy="2501201"/>
            <a:chOff x="0" y="0"/>
            <a:chExt cx="3462718" cy="5281876"/>
          </a:xfrm>
        </p:grpSpPr>
        <p:sp>
          <p:nvSpPr>
            <p:cNvPr id="100" name="Freeform 100">
              <a:hlinkClick r:id="rId34"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101" name="TextBox 101"/>
          <p:cNvSpPr txBox="1"/>
          <p:nvPr/>
        </p:nvSpPr>
        <p:spPr>
          <a:xfrm>
            <a:off x="5577408" y="876786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#34</a:t>
            </a:r>
          </a:p>
        </p:txBody>
      </p:sp>
      <p:grpSp>
        <p:nvGrpSpPr>
          <p:cNvPr id="102" name="Group 102"/>
          <p:cNvGrpSpPr/>
          <p:nvPr/>
        </p:nvGrpSpPr>
        <p:grpSpPr>
          <a:xfrm>
            <a:off x="5565395" y="7743956"/>
            <a:ext cx="1639750" cy="2501201"/>
            <a:chOff x="0" y="0"/>
            <a:chExt cx="3462718" cy="5281876"/>
          </a:xfrm>
        </p:grpSpPr>
        <p:sp>
          <p:nvSpPr>
            <p:cNvPr id="103" name="Freeform 103">
              <a:hlinkClick r:id="rId35"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104" name="TextBox 104"/>
          <p:cNvSpPr txBox="1"/>
          <p:nvPr/>
        </p:nvSpPr>
        <p:spPr>
          <a:xfrm>
            <a:off x="7370388" y="876786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#35</a:t>
            </a:r>
          </a:p>
        </p:txBody>
      </p:sp>
      <p:grpSp>
        <p:nvGrpSpPr>
          <p:cNvPr id="105" name="Group 105"/>
          <p:cNvGrpSpPr/>
          <p:nvPr/>
        </p:nvGrpSpPr>
        <p:grpSpPr>
          <a:xfrm>
            <a:off x="7367485" y="7743956"/>
            <a:ext cx="1639750" cy="2501201"/>
            <a:chOff x="0" y="0"/>
            <a:chExt cx="3462718" cy="5281876"/>
          </a:xfrm>
        </p:grpSpPr>
        <p:sp>
          <p:nvSpPr>
            <p:cNvPr id="106" name="Freeform 106">
              <a:hlinkClick r:id="rId36"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107" name="TextBox 107"/>
          <p:cNvSpPr txBox="1"/>
          <p:nvPr/>
        </p:nvSpPr>
        <p:spPr>
          <a:xfrm>
            <a:off x="9163367" y="876786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#36</a:t>
            </a:r>
          </a:p>
        </p:txBody>
      </p:sp>
      <p:grpSp>
        <p:nvGrpSpPr>
          <p:cNvPr id="108" name="Group 108"/>
          <p:cNvGrpSpPr/>
          <p:nvPr/>
        </p:nvGrpSpPr>
        <p:grpSpPr>
          <a:xfrm>
            <a:off x="9102900" y="7743956"/>
            <a:ext cx="1639750" cy="2501201"/>
            <a:chOff x="0" y="0"/>
            <a:chExt cx="3462718" cy="5281876"/>
          </a:xfrm>
        </p:grpSpPr>
        <p:sp>
          <p:nvSpPr>
            <p:cNvPr id="109" name="Freeform 109">
              <a:hlinkClick r:id="rId37"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110" name="TextBox 110"/>
          <p:cNvSpPr txBox="1"/>
          <p:nvPr/>
        </p:nvSpPr>
        <p:spPr>
          <a:xfrm>
            <a:off x="10885525" y="876786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#37</a:t>
            </a:r>
          </a:p>
        </p:txBody>
      </p:sp>
      <p:grpSp>
        <p:nvGrpSpPr>
          <p:cNvPr id="111" name="Group 111"/>
          <p:cNvGrpSpPr/>
          <p:nvPr/>
        </p:nvGrpSpPr>
        <p:grpSpPr>
          <a:xfrm>
            <a:off x="10894220" y="7759736"/>
            <a:ext cx="1639750" cy="2501201"/>
            <a:chOff x="0" y="0"/>
            <a:chExt cx="3462718" cy="5281876"/>
          </a:xfrm>
        </p:grpSpPr>
        <p:sp>
          <p:nvSpPr>
            <p:cNvPr id="112" name="Freeform 112">
              <a:hlinkClick r:id="rId38"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113" name="TextBox 113"/>
          <p:cNvSpPr txBox="1"/>
          <p:nvPr/>
        </p:nvSpPr>
        <p:spPr>
          <a:xfrm>
            <a:off x="12695895" y="8767861"/>
            <a:ext cx="1619871" cy="405766"/>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DM Sans Bold"/>
                <a:ea typeface="DM Sans Bold"/>
                <a:cs typeface="DM Sans Bold"/>
                <a:sym typeface="DM Sans Bold"/>
              </a:rPr>
              <a:t>#38</a:t>
            </a:r>
          </a:p>
        </p:txBody>
      </p:sp>
      <p:grpSp>
        <p:nvGrpSpPr>
          <p:cNvPr id="114" name="Group 114"/>
          <p:cNvGrpSpPr/>
          <p:nvPr/>
        </p:nvGrpSpPr>
        <p:grpSpPr>
          <a:xfrm>
            <a:off x="12676845" y="7759736"/>
            <a:ext cx="1639750" cy="2501201"/>
            <a:chOff x="0" y="0"/>
            <a:chExt cx="3462718" cy="5281876"/>
          </a:xfrm>
        </p:grpSpPr>
        <p:sp>
          <p:nvSpPr>
            <p:cNvPr id="115" name="Freeform 115">
              <a:hlinkClick r:id="rId39"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116" name="Freeform 116">
            <a:hlinkClick r:id="rId40" action="ppaction://hlinksldjump"/>
          </p:cNvPr>
          <p:cNvSpPr/>
          <p:nvPr/>
        </p:nvSpPr>
        <p:spPr>
          <a:xfrm rot="5129479">
            <a:off x="14806540" y="8518998"/>
            <a:ext cx="993333" cy="951117"/>
          </a:xfrm>
          <a:custGeom>
            <a:avLst/>
            <a:gdLst/>
            <a:ahLst/>
            <a:cxnLst/>
            <a:rect l="l" t="t" r="r" b="b"/>
            <a:pathLst>
              <a:path w="993333" h="951117">
                <a:moveTo>
                  <a:pt x="0" y="0"/>
                </a:moveTo>
                <a:lnTo>
                  <a:pt x="993333" y="0"/>
                </a:lnTo>
                <a:lnTo>
                  <a:pt x="993333" y="951116"/>
                </a:lnTo>
                <a:lnTo>
                  <a:pt x="0" y="951116"/>
                </a:lnTo>
                <a:lnTo>
                  <a:pt x="0" y="0"/>
                </a:lnTo>
                <a:close/>
              </a:path>
            </a:pathLst>
          </a:custGeom>
          <a:blipFill>
            <a:blip r:embed="rId41">
              <a:extLst>
                <a:ext uri="{96DAC541-7B7A-43D3-8B79-37D633B846F1}">
                  <asvg:svgBlip xmlns:asvg="http://schemas.microsoft.com/office/drawing/2016/SVG/main" xmlns="" r:embed="rId42"/>
                </a:ext>
              </a:extLst>
            </a:blip>
            <a:stretch>
              <a:fillRect/>
            </a:stretch>
          </a:blipFill>
        </p:spPr>
      </p:sp>
      <p:grpSp>
        <p:nvGrpSpPr>
          <p:cNvPr id="117" name="Group 117"/>
          <p:cNvGrpSpPr/>
          <p:nvPr/>
        </p:nvGrpSpPr>
        <p:grpSpPr>
          <a:xfrm>
            <a:off x="14483332" y="7743956"/>
            <a:ext cx="1639750" cy="2501201"/>
            <a:chOff x="0" y="0"/>
            <a:chExt cx="3462718" cy="5281876"/>
          </a:xfrm>
        </p:grpSpPr>
        <p:sp>
          <p:nvSpPr>
            <p:cNvPr id="118" name="Freeform 118">
              <a:hlinkClick r:id="rId40"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
        <p:nvSpPr>
          <p:cNvPr id="119" name="Freeform 119"/>
          <p:cNvSpPr/>
          <p:nvPr/>
        </p:nvSpPr>
        <p:spPr>
          <a:xfrm rot="-230301">
            <a:off x="16738281" y="8513643"/>
            <a:ext cx="718964" cy="993387"/>
          </a:xfrm>
          <a:custGeom>
            <a:avLst/>
            <a:gdLst/>
            <a:ahLst/>
            <a:cxnLst/>
            <a:rect l="l" t="t" r="r" b="b"/>
            <a:pathLst>
              <a:path w="718964" h="993387">
                <a:moveTo>
                  <a:pt x="0" y="0"/>
                </a:moveTo>
                <a:lnTo>
                  <a:pt x="718964" y="0"/>
                </a:lnTo>
                <a:lnTo>
                  <a:pt x="718964" y="993387"/>
                </a:lnTo>
                <a:lnTo>
                  <a:pt x="0" y="993387"/>
                </a:lnTo>
                <a:lnTo>
                  <a:pt x="0" y="0"/>
                </a:lnTo>
                <a:close/>
              </a:path>
            </a:pathLst>
          </a:custGeom>
          <a:blipFill>
            <a:blip r:embed="rId43">
              <a:extLst>
                <a:ext uri="{96DAC541-7B7A-43D3-8B79-37D633B846F1}">
                  <asvg:svgBlip xmlns:asvg="http://schemas.microsoft.com/office/drawing/2016/SVG/main" xmlns="" r:embed="rId44"/>
                </a:ext>
              </a:extLst>
            </a:blip>
            <a:stretch>
              <a:fillRect/>
            </a:stretch>
          </a:blipFill>
        </p:spPr>
      </p:sp>
      <p:grpSp>
        <p:nvGrpSpPr>
          <p:cNvPr id="120" name="Group 120"/>
          <p:cNvGrpSpPr/>
          <p:nvPr/>
        </p:nvGrpSpPr>
        <p:grpSpPr>
          <a:xfrm>
            <a:off x="16242095" y="7743956"/>
            <a:ext cx="1639750" cy="2501201"/>
            <a:chOff x="0" y="0"/>
            <a:chExt cx="3462718" cy="5281876"/>
          </a:xfrm>
        </p:grpSpPr>
        <p:sp>
          <p:nvSpPr>
            <p:cNvPr id="121" name="Freeform 121">
              <a:hlinkClick r:id="rId45" action="ppaction://hlinksldjump"/>
            </p:cNvPr>
            <p:cNvSpPr/>
            <p:nvPr/>
          </p:nvSpPr>
          <p:spPr>
            <a:xfrm>
              <a:off x="0" y="0"/>
              <a:ext cx="3463988" cy="5283145"/>
            </a:xfrm>
            <a:custGeom>
              <a:avLst/>
              <a:gdLst/>
              <a:ahLst/>
              <a:cxnLst/>
              <a:rect l="l" t="t" r="r" b="b"/>
              <a:pathLst>
                <a:path w="3463988" h="5283145">
                  <a:moveTo>
                    <a:pt x="60960" y="269240"/>
                  </a:moveTo>
                  <a:cubicBezTo>
                    <a:pt x="60960" y="154940"/>
                    <a:pt x="153670" y="62230"/>
                    <a:pt x="267970" y="62230"/>
                  </a:cubicBezTo>
                  <a:lnTo>
                    <a:pt x="579329" y="62230"/>
                  </a:lnTo>
                  <a:lnTo>
                    <a:pt x="579329" y="0"/>
                  </a:lnTo>
                  <a:lnTo>
                    <a:pt x="269240" y="0"/>
                  </a:lnTo>
                  <a:cubicBezTo>
                    <a:pt x="120650" y="0"/>
                    <a:pt x="0" y="120650"/>
                    <a:pt x="0" y="269240"/>
                  </a:cubicBezTo>
                  <a:lnTo>
                    <a:pt x="0" y="564882"/>
                  </a:lnTo>
                  <a:lnTo>
                    <a:pt x="60960" y="564882"/>
                  </a:lnTo>
                  <a:lnTo>
                    <a:pt x="60960" y="269240"/>
                  </a:lnTo>
                  <a:close/>
                  <a:moveTo>
                    <a:pt x="157480" y="387350"/>
                  </a:moveTo>
                  <a:cubicBezTo>
                    <a:pt x="157480" y="260350"/>
                    <a:pt x="260350" y="157480"/>
                    <a:pt x="387350" y="157480"/>
                  </a:cubicBezTo>
                  <a:lnTo>
                    <a:pt x="579329" y="157480"/>
                  </a:lnTo>
                  <a:lnTo>
                    <a:pt x="579329" y="140970"/>
                  </a:lnTo>
                  <a:lnTo>
                    <a:pt x="387350" y="140970"/>
                  </a:lnTo>
                  <a:cubicBezTo>
                    <a:pt x="251460" y="140970"/>
                    <a:pt x="140970" y="251460"/>
                    <a:pt x="140970" y="387350"/>
                  </a:cubicBezTo>
                  <a:lnTo>
                    <a:pt x="140970" y="563884"/>
                  </a:lnTo>
                  <a:lnTo>
                    <a:pt x="157480" y="563884"/>
                  </a:lnTo>
                  <a:lnTo>
                    <a:pt x="157480" y="387350"/>
                  </a:lnTo>
                  <a:close/>
                  <a:moveTo>
                    <a:pt x="0" y="563884"/>
                  </a:moveTo>
                  <a:lnTo>
                    <a:pt x="60960" y="563884"/>
                  </a:lnTo>
                  <a:lnTo>
                    <a:pt x="60960" y="4674815"/>
                  </a:lnTo>
                  <a:lnTo>
                    <a:pt x="0" y="4674815"/>
                  </a:lnTo>
                  <a:lnTo>
                    <a:pt x="0" y="563884"/>
                  </a:lnTo>
                  <a:close/>
                  <a:moveTo>
                    <a:pt x="142240" y="563884"/>
                  </a:moveTo>
                  <a:lnTo>
                    <a:pt x="158750" y="563884"/>
                  </a:lnTo>
                  <a:lnTo>
                    <a:pt x="158750" y="4674815"/>
                  </a:lnTo>
                  <a:lnTo>
                    <a:pt x="142240" y="4674815"/>
                  </a:lnTo>
                  <a:lnTo>
                    <a:pt x="142240" y="563884"/>
                  </a:lnTo>
                  <a:close/>
                  <a:moveTo>
                    <a:pt x="269240" y="5220915"/>
                  </a:moveTo>
                  <a:cubicBezTo>
                    <a:pt x="154940" y="5220915"/>
                    <a:pt x="62230" y="5128205"/>
                    <a:pt x="62230" y="5013905"/>
                  </a:cubicBezTo>
                  <a:lnTo>
                    <a:pt x="62230" y="4674815"/>
                  </a:lnTo>
                  <a:lnTo>
                    <a:pt x="0" y="4674815"/>
                  </a:lnTo>
                  <a:lnTo>
                    <a:pt x="0" y="5013906"/>
                  </a:lnTo>
                  <a:cubicBezTo>
                    <a:pt x="0" y="5162495"/>
                    <a:pt x="120650" y="5283145"/>
                    <a:pt x="269240" y="5283145"/>
                  </a:cubicBezTo>
                  <a:lnTo>
                    <a:pt x="580363" y="5283145"/>
                  </a:lnTo>
                  <a:lnTo>
                    <a:pt x="580363" y="5220915"/>
                  </a:lnTo>
                  <a:lnTo>
                    <a:pt x="269240" y="5220915"/>
                  </a:lnTo>
                  <a:close/>
                  <a:moveTo>
                    <a:pt x="387350" y="5124395"/>
                  </a:moveTo>
                  <a:cubicBezTo>
                    <a:pt x="260350" y="5124395"/>
                    <a:pt x="157480" y="5021525"/>
                    <a:pt x="157480" y="4894525"/>
                  </a:cubicBezTo>
                  <a:lnTo>
                    <a:pt x="157480" y="4674815"/>
                  </a:lnTo>
                  <a:lnTo>
                    <a:pt x="140970" y="4674815"/>
                  </a:lnTo>
                  <a:lnTo>
                    <a:pt x="140970" y="4894525"/>
                  </a:lnTo>
                  <a:cubicBezTo>
                    <a:pt x="140970" y="5030415"/>
                    <a:pt x="251460" y="5140906"/>
                    <a:pt x="387350" y="5140906"/>
                  </a:cubicBezTo>
                  <a:lnTo>
                    <a:pt x="579329" y="5140906"/>
                  </a:lnTo>
                  <a:lnTo>
                    <a:pt x="579329" y="5124395"/>
                  </a:lnTo>
                  <a:lnTo>
                    <a:pt x="387350" y="5124395"/>
                  </a:lnTo>
                  <a:close/>
                  <a:moveTo>
                    <a:pt x="579329" y="5220915"/>
                  </a:moveTo>
                  <a:lnTo>
                    <a:pt x="2796730" y="5220915"/>
                  </a:lnTo>
                  <a:lnTo>
                    <a:pt x="2796730" y="5281875"/>
                  </a:lnTo>
                  <a:lnTo>
                    <a:pt x="579329" y="5281875"/>
                  </a:lnTo>
                  <a:lnTo>
                    <a:pt x="579329" y="5220915"/>
                  </a:lnTo>
                  <a:close/>
                  <a:moveTo>
                    <a:pt x="579329" y="5124395"/>
                  </a:moveTo>
                  <a:lnTo>
                    <a:pt x="2796730" y="5124395"/>
                  </a:lnTo>
                  <a:lnTo>
                    <a:pt x="2796730" y="5140906"/>
                  </a:lnTo>
                  <a:lnTo>
                    <a:pt x="579329" y="5140906"/>
                  </a:lnTo>
                  <a:lnTo>
                    <a:pt x="579329" y="5124395"/>
                  </a:lnTo>
                  <a:close/>
                  <a:moveTo>
                    <a:pt x="3401758" y="4674815"/>
                  </a:moveTo>
                  <a:lnTo>
                    <a:pt x="3401758" y="5013906"/>
                  </a:lnTo>
                  <a:cubicBezTo>
                    <a:pt x="3401758" y="5128206"/>
                    <a:pt x="3309048" y="5220915"/>
                    <a:pt x="3194748" y="5220915"/>
                  </a:cubicBezTo>
                  <a:lnTo>
                    <a:pt x="2796730" y="5220915"/>
                  </a:lnTo>
                  <a:lnTo>
                    <a:pt x="2796730" y="5281875"/>
                  </a:lnTo>
                  <a:lnTo>
                    <a:pt x="3194748" y="5281875"/>
                  </a:lnTo>
                  <a:cubicBezTo>
                    <a:pt x="3343338" y="5281875"/>
                    <a:pt x="3463988" y="5161225"/>
                    <a:pt x="3463988" y="5012636"/>
                  </a:cubicBezTo>
                  <a:lnTo>
                    <a:pt x="3463988" y="4674815"/>
                  </a:lnTo>
                  <a:lnTo>
                    <a:pt x="3401758" y="4674815"/>
                  </a:lnTo>
                  <a:close/>
                  <a:moveTo>
                    <a:pt x="3305238" y="4894525"/>
                  </a:moveTo>
                  <a:cubicBezTo>
                    <a:pt x="3305238" y="5021525"/>
                    <a:pt x="3202368" y="5124395"/>
                    <a:pt x="3075368" y="5124395"/>
                  </a:cubicBezTo>
                  <a:lnTo>
                    <a:pt x="2796730" y="5124395"/>
                  </a:lnTo>
                  <a:lnTo>
                    <a:pt x="2796730" y="5140906"/>
                  </a:lnTo>
                  <a:lnTo>
                    <a:pt x="3075368" y="5140906"/>
                  </a:lnTo>
                  <a:cubicBezTo>
                    <a:pt x="3211258" y="5140906"/>
                    <a:pt x="3321748" y="5030415"/>
                    <a:pt x="3321748" y="4894525"/>
                  </a:cubicBezTo>
                  <a:lnTo>
                    <a:pt x="3321748" y="4674815"/>
                  </a:lnTo>
                  <a:lnTo>
                    <a:pt x="3305238" y="4674815"/>
                  </a:lnTo>
                  <a:lnTo>
                    <a:pt x="3305238" y="4894525"/>
                  </a:lnTo>
                  <a:close/>
                  <a:moveTo>
                    <a:pt x="3401758" y="563884"/>
                  </a:moveTo>
                  <a:lnTo>
                    <a:pt x="3462718" y="563884"/>
                  </a:lnTo>
                  <a:lnTo>
                    <a:pt x="3462718" y="4674815"/>
                  </a:lnTo>
                  <a:lnTo>
                    <a:pt x="3401758" y="4674815"/>
                  </a:lnTo>
                  <a:lnTo>
                    <a:pt x="3401758" y="563884"/>
                  </a:lnTo>
                  <a:close/>
                  <a:moveTo>
                    <a:pt x="3305238" y="563884"/>
                  </a:moveTo>
                  <a:lnTo>
                    <a:pt x="3321748" y="563884"/>
                  </a:lnTo>
                  <a:lnTo>
                    <a:pt x="3321748" y="4674815"/>
                  </a:lnTo>
                  <a:lnTo>
                    <a:pt x="3305238" y="4674815"/>
                  </a:lnTo>
                  <a:lnTo>
                    <a:pt x="3305238" y="563884"/>
                  </a:lnTo>
                  <a:close/>
                  <a:moveTo>
                    <a:pt x="3194748" y="60960"/>
                  </a:moveTo>
                  <a:cubicBezTo>
                    <a:pt x="3309048" y="60960"/>
                    <a:pt x="3401758" y="153670"/>
                    <a:pt x="3401758" y="267970"/>
                  </a:cubicBezTo>
                  <a:lnTo>
                    <a:pt x="3401758" y="563884"/>
                  </a:lnTo>
                  <a:lnTo>
                    <a:pt x="3462718" y="563884"/>
                  </a:lnTo>
                  <a:lnTo>
                    <a:pt x="3462718" y="269240"/>
                  </a:lnTo>
                  <a:cubicBezTo>
                    <a:pt x="3462718" y="120650"/>
                    <a:pt x="3342068" y="0"/>
                    <a:pt x="3193478" y="0"/>
                  </a:cubicBezTo>
                  <a:lnTo>
                    <a:pt x="2795696" y="0"/>
                  </a:lnTo>
                  <a:lnTo>
                    <a:pt x="2795696" y="60960"/>
                  </a:lnTo>
                  <a:lnTo>
                    <a:pt x="3194748" y="60960"/>
                  </a:lnTo>
                  <a:close/>
                  <a:moveTo>
                    <a:pt x="3075368" y="142240"/>
                  </a:moveTo>
                  <a:lnTo>
                    <a:pt x="2796730" y="142240"/>
                  </a:lnTo>
                  <a:lnTo>
                    <a:pt x="2796730" y="158750"/>
                  </a:lnTo>
                  <a:lnTo>
                    <a:pt x="3075368" y="158750"/>
                  </a:lnTo>
                  <a:cubicBezTo>
                    <a:pt x="3202368" y="158750"/>
                    <a:pt x="3305238" y="261620"/>
                    <a:pt x="3305238" y="388620"/>
                  </a:cubicBezTo>
                  <a:lnTo>
                    <a:pt x="3305238" y="564882"/>
                  </a:lnTo>
                  <a:lnTo>
                    <a:pt x="3321748" y="564882"/>
                  </a:lnTo>
                  <a:lnTo>
                    <a:pt x="3321748" y="387350"/>
                  </a:lnTo>
                  <a:cubicBezTo>
                    <a:pt x="3321748" y="251460"/>
                    <a:pt x="3211258" y="142240"/>
                    <a:pt x="3075368" y="142240"/>
                  </a:cubicBezTo>
                  <a:close/>
                  <a:moveTo>
                    <a:pt x="579329" y="0"/>
                  </a:moveTo>
                  <a:lnTo>
                    <a:pt x="2796730" y="0"/>
                  </a:lnTo>
                  <a:lnTo>
                    <a:pt x="2796730" y="60960"/>
                  </a:lnTo>
                  <a:lnTo>
                    <a:pt x="579329" y="60960"/>
                  </a:lnTo>
                  <a:lnTo>
                    <a:pt x="579329" y="0"/>
                  </a:lnTo>
                  <a:close/>
                  <a:moveTo>
                    <a:pt x="579329" y="142240"/>
                  </a:moveTo>
                  <a:lnTo>
                    <a:pt x="2796730" y="142240"/>
                  </a:lnTo>
                  <a:lnTo>
                    <a:pt x="2796730" y="158750"/>
                  </a:lnTo>
                  <a:lnTo>
                    <a:pt x="579329" y="158750"/>
                  </a:lnTo>
                  <a:lnTo>
                    <a:pt x="579329" y="142240"/>
                  </a:lnTo>
                  <a:close/>
                </a:path>
              </a:pathLst>
            </a:custGeom>
            <a:solidFill>
              <a:srgbClr val="AF4C0F"/>
            </a:solidFill>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4037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E</a:t>
            </a:r>
          </a:p>
        </p:txBody>
      </p:sp>
      <p:sp>
        <p:nvSpPr>
          <p:cNvPr id="8" name="Freeform 8">
            <a:hlinkClick r:id="rId2" action="ppaction://hlinksldjump"/>
          </p:cNvPr>
          <p:cNvSpPr/>
          <p:nvPr/>
        </p:nvSpPr>
        <p:spPr>
          <a:xfrm rot="3062578">
            <a:off x="631607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720026"/>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All of the above.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Fines.</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Adverse inference rulings. </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Dismissal of claims. </a:t>
            </a:r>
          </a:p>
        </p:txBody>
      </p:sp>
      <p:sp>
        <p:nvSpPr>
          <p:cNvPr id="46" name="TextBox 46"/>
          <p:cNvSpPr txBox="1"/>
          <p:nvPr/>
        </p:nvSpPr>
        <p:spPr>
          <a:xfrm>
            <a:off x="4033721" y="8413875"/>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Criminal sanctions. </a:t>
            </a:r>
          </a:p>
        </p:txBody>
      </p:sp>
      <p:sp>
        <p:nvSpPr>
          <p:cNvPr id="47" name="TextBox 47"/>
          <p:cNvSpPr txBox="1"/>
          <p:nvPr/>
        </p:nvSpPr>
        <p:spPr>
          <a:xfrm>
            <a:off x="2415088" y="2281610"/>
            <a:ext cx="13811574" cy="1123950"/>
          </a:xfrm>
          <a:prstGeom prst="rect">
            <a:avLst/>
          </a:prstGeom>
        </p:spPr>
        <p:txBody>
          <a:bodyPr lIns="0" tIns="0" rIns="0" bIns="0" rtlCol="0" anchor="t">
            <a:spAutoFit/>
          </a:bodyPr>
          <a:lstStyle/>
          <a:p>
            <a:pPr marL="0" lvl="0" indent="0" algn="ctr">
              <a:lnSpc>
                <a:spcPts val="4440"/>
              </a:lnSpc>
            </a:pPr>
            <a:r>
              <a:rPr lang="en-US" sz="3700">
                <a:solidFill>
                  <a:srgbClr val="9ABEAF"/>
                </a:solidFill>
                <a:latin typeface="Boulder"/>
                <a:ea typeface="Boulder"/>
                <a:cs typeface="Boulder"/>
                <a:sym typeface="Boulder"/>
              </a:rPr>
              <a:t>WHICH OF THE FOLLOWING IS </a:t>
            </a:r>
            <a:r>
              <a:rPr lang="en-US" sz="3700" u="sng">
                <a:solidFill>
                  <a:srgbClr val="9ABEAF"/>
                </a:solidFill>
                <a:latin typeface="Boulder"/>
                <a:ea typeface="Boulder"/>
                <a:cs typeface="Boulder"/>
                <a:sym typeface="Boulder"/>
              </a:rPr>
              <a:t>NOT</a:t>
            </a:r>
            <a:r>
              <a:rPr lang="en-US" sz="3700">
                <a:solidFill>
                  <a:srgbClr val="9ABEAF"/>
                </a:solidFill>
                <a:latin typeface="Boulder"/>
                <a:ea typeface="Boulder"/>
                <a:cs typeface="Boulder"/>
                <a:sym typeface="Boulder"/>
              </a:rPr>
              <a:t> A PROBABLE LEGAL CONSEQUENCE OF SPOLIATION OF EVIDENCE?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D</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720026"/>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Criminal Sanctions.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sp>
        <p:nvSpPr>
          <p:cNvPr id="2" name="TextBox 2"/>
          <p:cNvSpPr txBox="1"/>
          <p:nvPr/>
        </p:nvSpPr>
        <p:spPr>
          <a:xfrm>
            <a:off x="1889745" y="3659913"/>
            <a:ext cx="14508510" cy="5026024"/>
          </a:xfrm>
          <a:prstGeom prst="rect">
            <a:avLst/>
          </a:prstGeom>
        </p:spPr>
        <p:txBody>
          <a:bodyPr lIns="0" tIns="0" rIns="0" bIns="0" rtlCol="0" anchor="t">
            <a:spAutoFit/>
          </a:bodyPr>
          <a:lstStyle/>
          <a:p>
            <a:pPr algn="ctr">
              <a:lnSpc>
                <a:spcPts val="12999"/>
              </a:lnSpc>
            </a:pPr>
            <a:r>
              <a:rPr lang="en-US" sz="12999">
                <a:solidFill>
                  <a:srgbClr val="F1DFD0"/>
                </a:solidFill>
                <a:latin typeface="Boulder"/>
                <a:ea typeface="Boulder"/>
                <a:cs typeface="Boulder"/>
                <a:sym typeface="Boulder"/>
              </a:rPr>
              <a:t>WHAT IS SPOLIATION OF EVIDENCE?</a:t>
            </a:r>
          </a:p>
        </p:txBody>
      </p:sp>
      <p:grpSp>
        <p:nvGrpSpPr>
          <p:cNvPr id="3" name="Group 3"/>
          <p:cNvGrpSpPr/>
          <p:nvPr/>
        </p:nvGrpSpPr>
        <p:grpSpPr>
          <a:xfrm>
            <a:off x="7359819" y="1763501"/>
            <a:ext cx="3568362" cy="1016042"/>
            <a:chOff x="0" y="0"/>
            <a:chExt cx="4757816" cy="1354723"/>
          </a:xfrm>
        </p:grpSpPr>
        <p:grpSp>
          <p:nvGrpSpPr>
            <p:cNvPr id="4" name="Group 4"/>
            <p:cNvGrpSpPr/>
            <p:nvPr/>
          </p:nvGrpSpPr>
          <p:grpSpPr>
            <a:xfrm>
              <a:off x="0" y="0"/>
              <a:ext cx="4757816" cy="1354723"/>
              <a:chOff x="0" y="0"/>
              <a:chExt cx="1362287" cy="387893"/>
            </a:xfrm>
          </p:grpSpPr>
          <p:sp>
            <p:nvSpPr>
              <p:cNvPr id="5" name="Freeform 5"/>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6" name="TextBox 6"/>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7" name="TextBox 7"/>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1DFD0"/>
                  </a:solidFill>
                  <a:latin typeface="DM Sans Bold"/>
                  <a:ea typeface="DM Sans Bold"/>
                  <a:cs typeface="DM Sans Bold"/>
                  <a:sym typeface="DM Sans Bold"/>
                </a:rPr>
                <a:t>Question</a:t>
              </a:r>
            </a:p>
          </p:txBody>
        </p:sp>
      </p:grpSp>
      <p:sp>
        <p:nvSpPr>
          <p:cNvPr id="8" name="Freeform 8"/>
          <p:cNvSpPr/>
          <p:nvPr/>
        </p:nvSpPr>
        <p:spPr>
          <a:xfrm>
            <a:off x="266297" y="7507457"/>
            <a:ext cx="2779543" cy="2779543"/>
          </a:xfrm>
          <a:custGeom>
            <a:avLst/>
            <a:gdLst/>
            <a:ahLst/>
            <a:cxnLst/>
            <a:rect l="l" t="t" r="r" b="b"/>
            <a:pathLst>
              <a:path w="2779543" h="2779543">
                <a:moveTo>
                  <a:pt x="0" y="0"/>
                </a:moveTo>
                <a:lnTo>
                  <a:pt x="2779543" y="0"/>
                </a:lnTo>
                <a:lnTo>
                  <a:pt x="2779543" y="2779543"/>
                </a:lnTo>
                <a:lnTo>
                  <a:pt x="0" y="27795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sp>
        <p:nvSpPr>
          <p:cNvPr id="5" name="TextBox 5"/>
          <p:cNvSpPr txBox="1"/>
          <p:nvPr/>
        </p:nvSpPr>
        <p:spPr>
          <a:xfrm>
            <a:off x="2227631" y="2013161"/>
            <a:ext cx="13832739" cy="1438275"/>
          </a:xfrm>
          <a:prstGeom prst="rect">
            <a:avLst/>
          </a:prstGeom>
        </p:spPr>
        <p:txBody>
          <a:bodyPr lIns="0" tIns="0" rIns="0" bIns="0" rtlCol="0" anchor="t">
            <a:spAutoFit/>
          </a:bodyPr>
          <a:lstStyle/>
          <a:p>
            <a:pPr marL="0" lvl="0" indent="0" algn="l">
              <a:lnSpc>
                <a:spcPts val="11347"/>
              </a:lnSpc>
            </a:pPr>
            <a:r>
              <a:rPr lang="en-US" sz="9456">
                <a:solidFill>
                  <a:srgbClr val="68382F"/>
                </a:solidFill>
                <a:latin typeface="Boulder"/>
                <a:ea typeface="Boulder"/>
                <a:cs typeface="Boulder"/>
                <a:sym typeface="Boulder"/>
              </a:rPr>
              <a:t>ANSWER</a:t>
            </a:r>
          </a:p>
        </p:txBody>
      </p:sp>
      <p:grpSp>
        <p:nvGrpSpPr>
          <p:cNvPr id="6" name="Group 6"/>
          <p:cNvGrpSpPr/>
          <p:nvPr/>
        </p:nvGrpSpPr>
        <p:grpSpPr>
          <a:xfrm>
            <a:off x="2196188" y="3807789"/>
            <a:ext cx="13832739" cy="7244081"/>
            <a:chOff x="0" y="0"/>
            <a:chExt cx="18443652" cy="9658775"/>
          </a:xfrm>
        </p:grpSpPr>
        <p:sp>
          <p:nvSpPr>
            <p:cNvPr id="7" name="TextBox 7"/>
            <p:cNvSpPr txBox="1"/>
            <p:nvPr/>
          </p:nvSpPr>
          <p:spPr>
            <a:xfrm>
              <a:off x="0" y="-38100"/>
              <a:ext cx="18442360" cy="5289127"/>
            </a:xfrm>
            <a:prstGeom prst="rect">
              <a:avLst/>
            </a:prstGeom>
          </p:spPr>
          <p:txBody>
            <a:bodyPr lIns="0" tIns="0" rIns="0" bIns="0" rtlCol="0" anchor="t">
              <a:spAutoFit/>
            </a:bodyPr>
            <a:lstStyle/>
            <a:p>
              <a:pPr marL="0" lvl="0" indent="0" algn="l">
                <a:lnSpc>
                  <a:spcPts val="6369"/>
                </a:lnSpc>
              </a:pPr>
              <a:r>
                <a:rPr lang="en-US" sz="4899">
                  <a:solidFill>
                    <a:srgbClr val="68382F"/>
                  </a:solidFill>
                  <a:latin typeface="DM Sans"/>
                  <a:ea typeface="DM Sans"/>
                  <a:cs typeface="DM Sans"/>
                  <a:sym typeface="DM Sans"/>
                </a:rPr>
                <a:t>The destruction or alteration of evidence that is relevant to a legal proceeding. This can include intentional or negligent destruction of evidence, or failure to preserve evidence when there is an obligation to do so.  </a:t>
              </a:r>
            </a:p>
          </p:txBody>
        </p:sp>
        <p:sp>
          <p:nvSpPr>
            <p:cNvPr id="8" name="TextBox 8"/>
            <p:cNvSpPr txBox="1"/>
            <p:nvPr/>
          </p:nvSpPr>
          <p:spPr>
            <a:xfrm>
              <a:off x="1292" y="8636848"/>
              <a:ext cx="18442360" cy="1021927"/>
            </a:xfrm>
            <a:prstGeom prst="rect">
              <a:avLst/>
            </a:prstGeom>
          </p:spPr>
          <p:txBody>
            <a:bodyPr lIns="0" tIns="0" rIns="0" bIns="0" rtlCol="0" anchor="t">
              <a:spAutoFit/>
            </a:bodyPr>
            <a:lstStyle/>
            <a:p>
              <a:pPr algn="l">
                <a:lnSpc>
                  <a:spcPts val="6369"/>
                </a:lnSpc>
              </a:pPr>
              <a:endParaRPr/>
            </a:p>
          </p:txBody>
        </p:sp>
      </p:grpSp>
      <p:sp>
        <p:nvSpPr>
          <p:cNvPr id="9" name="Freeform 9">
            <a:hlinkClick r:id="rId2" action="ppaction://hlinksldjump"/>
          </p:cNvPr>
          <p:cNvSpPr/>
          <p:nvPr/>
        </p:nvSpPr>
        <p:spPr>
          <a:xfrm rot="4469706">
            <a:off x="14074704" y="1496596"/>
            <a:ext cx="2035408" cy="1948903"/>
          </a:xfrm>
          <a:custGeom>
            <a:avLst/>
            <a:gdLst/>
            <a:ahLst/>
            <a:cxnLst/>
            <a:rect l="l" t="t" r="r" b="b"/>
            <a:pathLst>
              <a:path w="2035408" h="1948903">
                <a:moveTo>
                  <a:pt x="0" y="0"/>
                </a:moveTo>
                <a:lnTo>
                  <a:pt x="2035408" y="0"/>
                </a:lnTo>
                <a:lnTo>
                  <a:pt x="2035408" y="1948903"/>
                </a:lnTo>
                <a:lnTo>
                  <a:pt x="0" y="19489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Answers</a:t>
            </a:r>
          </a:p>
        </p:txBody>
      </p:sp>
      <p:sp>
        <p:nvSpPr>
          <p:cNvPr id="25" name="TextBox 25"/>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2138322"/>
            <a:ext cx="14165324" cy="1685925"/>
          </a:xfrm>
          <a:prstGeom prst="rect">
            <a:avLst/>
          </a:prstGeom>
        </p:spPr>
        <p:txBody>
          <a:bodyPr lIns="0" tIns="0" rIns="0" bIns="0" rtlCol="0" anchor="t">
            <a:spAutoFit/>
          </a:bodyPr>
          <a:lstStyle/>
          <a:p>
            <a:pPr marL="0" lvl="0" indent="0" algn="ctr">
              <a:lnSpc>
                <a:spcPts val="4440"/>
              </a:lnSpc>
            </a:pPr>
            <a:r>
              <a:rPr lang="en-US" sz="3700">
                <a:solidFill>
                  <a:srgbClr val="68382F"/>
                </a:solidFill>
                <a:latin typeface="Boulder"/>
                <a:ea typeface="Boulder"/>
                <a:cs typeface="Boulder"/>
                <a:sym typeface="Boulder"/>
              </a:rPr>
              <a:t>WHEN INTERVIEWING A WITNESS AND COLLECTING WITNESS STATEMENTS, ANY REPORT CREATED MUST BE SIGNED AND DATED BY THE WITNESS.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5" name="TextBox 25"/>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2138322"/>
            <a:ext cx="14165324" cy="1685925"/>
          </a:xfrm>
          <a:prstGeom prst="rect">
            <a:avLst/>
          </a:prstGeom>
        </p:spPr>
        <p:txBody>
          <a:bodyPr lIns="0" tIns="0" rIns="0" bIns="0" rtlCol="0" anchor="t">
            <a:spAutoFit/>
          </a:bodyPr>
          <a:lstStyle/>
          <a:p>
            <a:pPr marL="0" lvl="0" indent="0" algn="ctr">
              <a:lnSpc>
                <a:spcPts val="4440"/>
              </a:lnSpc>
            </a:pPr>
            <a:r>
              <a:rPr lang="en-US" sz="3700">
                <a:solidFill>
                  <a:srgbClr val="68382F"/>
                </a:solidFill>
                <a:latin typeface="Boulder"/>
                <a:ea typeface="Boulder"/>
                <a:cs typeface="Boulder"/>
                <a:sym typeface="Boulder"/>
              </a:rPr>
              <a:t>WHEN INTERVIEWING A WITNESS AND COLLECTING WITNESS STATEMENTS, ANY REPORT CREATED MUST BE DATED AND SIGNED BY THE WITNESS.</a:t>
            </a:r>
          </a:p>
        </p:txBody>
      </p:sp>
      <p:sp>
        <p:nvSpPr>
          <p:cNvPr id="28" name="Freeform 28">
            <a:hlinkClick r:id="rId6" action="ppaction://hlinksldjump"/>
          </p:cNvPr>
          <p:cNvSpPr/>
          <p:nvPr/>
        </p:nvSpPr>
        <p:spPr>
          <a:xfrm rot="3803961">
            <a:off x="2704639" y="3938549"/>
            <a:ext cx="5239715" cy="5017027"/>
          </a:xfrm>
          <a:custGeom>
            <a:avLst/>
            <a:gdLst/>
            <a:ahLst/>
            <a:cxnLst/>
            <a:rect l="l" t="t" r="r" b="b"/>
            <a:pathLst>
              <a:path w="5239715" h="5017027">
                <a:moveTo>
                  <a:pt x="0" y="0"/>
                </a:moveTo>
                <a:lnTo>
                  <a:pt x="5239716" y="0"/>
                </a:lnTo>
                <a:lnTo>
                  <a:pt x="5239716" y="5017028"/>
                </a:lnTo>
                <a:lnTo>
                  <a:pt x="0" y="50170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4775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Ensure all reports are dated and signed by the witness.</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548988"/>
            <a:ext cx="11866548" cy="768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Encourage witnesses to collaboratively reconstruct the event to ensure consistency in their individual statements. </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Use direct quotes from the witness in your reports. </a:t>
            </a:r>
          </a:p>
        </p:txBody>
      </p:sp>
      <p:sp>
        <p:nvSpPr>
          <p:cNvPr id="46" name="TextBox 46"/>
          <p:cNvSpPr txBox="1"/>
          <p:nvPr/>
        </p:nvSpPr>
        <p:spPr>
          <a:xfrm>
            <a:off x="4033721" y="8413875"/>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Take detailed notes. </a:t>
            </a:r>
          </a:p>
        </p:txBody>
      </p:sp>
      <p:sp>
        <p:nvSpPr>
          <p:cNvPr id="47" name="TextBox 47"/>
          <p:cNvSpPr txBox="1"/>
          <p:nvPr/>
        </p:nvSpPr>
        <p:spPr>
          <a:xfrm>
            <a:off x="2415088" y="1913467"/>
            <a:ext cx="13811574" cy="1685925"/>
          </a:xfrm>
          <a:prstGeom prst="rect">
            <a:avLst/>
          </a:prstGeom>
        </p:spPr>
        <p:txBody>
          <a:bodyPr lIns="0" tIns="0" rIns="0" bIns="0" rtlCol="0" anchor="t">
            <a:spAutoFit/>
          </a:bodyPr>
          <a:lstStyle/>
          <a:p>
            <a:pPr marL="0" lvl="0" indent="0" algn="ctr">
              <a:lnSpc>
                <a:spcPts val="4440"/>
              </a:lnSpc>
            </a:pPr>
            <a:r>
              <a:rPr lang="en-US" sz="3700">
                <a:solidFill>
                  <a:srgbClr val="9ABEAF"/>
                </a:solidFill>
                <a:latin typeface="Boulder"/>
                <a:ea typeface="Boulder"/>
                <a:cs typeface="Boulder"/>
                <a:sym typeface="Boulder"/>
              </a:rPr>
              <a:t>WHICH OF THE FOLLOWING SHOULD YOU </a:t>
            </a:r>
            <a:r>
              <a:rPr lang="en-US" sz="3700" u="sng">
                <a:solidFill>
                  <a:srgbClr val="9ABEAF"/>
                </a:solidFill>
                <a:latin typeface="Boulder"/>
                <a:ea typeface="Boulder"/>
                <a:cs typeface="Boulder"/>
                <a:sym typeface="Boulder"/>
              </a:rPr>
              <a:t>NOT</a:t>
            </a:r>
            <a:r>
              <a:rPr lang="en-US" sz="3700">
                <a:solidFill>
                  <a:srgbClr val="9ABEAF"/>
                </a:solidFill>
                <a:latin typeface="Boulder"/>
                <a:ea typeface="Boulder"/>
                <a:cs typeface="Boulder"/>
                <a:sym typeface="Boulder"/>
              </a:rPr>
              <a:t> DO WHEN GATHERING WITNESS STATEMENTS AND CREATING REPORTS?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B</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2224976"/>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Encourage witnesses to collaboratively reconstruct the event to ensure consistency in their individual statements.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Regularly review and update evidence management policies.  </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548988"/>
            <a:ext cx="11866548" cy="768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Discard evidence once the investigation is complete to ensure confidentiality and reduce storage needs. </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Store all evidence in a general supply closet, as long as it is locked. </a:t>
            </a:r>
          </a:p>
        </p:txBody>
      </p:sp>
      <p:sp>
        <p:nvSpPr>
          <p:cNvPr id="46" name="TextBox 46"/>
          <p:cNvSpPr txBox="1"/>
          <p:nvPr/>
        </p:nvSpPr>
        <p:spPr>
          <a:xfrm>
            <a:off x="4033721" y="8224416"/>
            <a:ext cx="11727942" cy="768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Allow unauthorized personnel limited access to evidence for training purposes. </a:t>
            </a:r>
          </a:p>
        </p:txBody>
      </p:sp>
      <p:sp>
        <p:nvSpPr>
          <p:cNvPr id="47" name="TextBox 47"/>
          <p:cNvSpPr txBox="1"/>
          <p:nvPr/>
        </p:nvSpPr>
        <p:spPr>
          <a:xfrm>
            <a:off x="2415088" y="1913467"/>
            <a:ext cx="13811574" cy="1685925"/>
          </a:xfrm>
          <a:prstGeom prst="rect">
            <a:avLst/>
          </a:prstGeom>
        </p:spPr>
        <p:txBody>
          <a:bodyPr lIns="0" tIns="0" rIns="0" bIns="0" rtlCol="0" anchor="t">
            <a:spAutoFit/>
          </a:bodyPr>
          <a:lstStyle/>
          <a:p>
            <a:pPr marL="0" lvl="0" indent="0" algn="ctr">
              <a:lnSpc>
                <a:spcPts val="4440"/>
              </a:lnSpc>
            </a:pPr>
            <a:r>
              <a:rPr lang="en-US" sz="3700">
                <a:solidFill>
                  <a:srgbClr val="9ABEAF"/>
                </a:solidFill>
                <a:latin typeface="Boulder"/>
                <a:ea typeface="Boulder"/>
                <a:cs typeface="Boulder"/>
                <a:sym typeface="Boulder"/>
              </a:rPr>
              <a:t>IN REGARD TO EVIDENCE PRESERVATION, WHICH OF THE FOLLOWING SHOULD YOU DO TO MAKE SURE YOU ARE IN COMPLIANCE WITH THE LAW?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29150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A</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1472501"/>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Regularly review and update evidence management policies.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Answers</a:t>
            </a:r>
          </a:p>
        </p:txBody>
      </p:sp>
      <p:sp>
        <p:nvSpPr>
          <p:cNvPr id="25" name="TextBox 25"/>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2138322"/>
            <a:ext cx="14165324" cy="1685925"/>
          </a:xfrm>
          <a:prstGeom prst="rect">
            <a:avLst/>
          </a:prstGeom>
        </p:spPr>
        <p:txBody>
          <a:bodyPr lIns="0" tIns="0" rIns="0" bIns="0" rtlCol="0" anchor="t">
            <a:spAutoFit/>
          </a:bodyPr>
          <a:lstStyle/>
          <a:p>
            <a:pPr marL="0" lvl="0" indent="0" algn="ctr">
              <a:lnSpc>
                <a:spcPts val="4440"/>
              </a:lnSpc>
            </a:pPr>
            <a:r>
              <a:rPr lang="en-US" sz="3700">
                <a:solidFill>
                  <a:srgbClr val="68382F"/>
                </a:solidFill>
                <a:latin typeface="Boulder"/>
                <a:ea typeface="Boulder"/>
                <a:cs typeface="Boulder"/>
                <a:sym typeface="Boulder"/>
              </a:rPr>
              <a:t>PRESERVING EVIDENCE IS CRUCIAL IN THE EVENT OF AN ACCIDENT OR CLAIM TO ENSURE A FAIR LEGAL PROCESS.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5" name="TextBox 25"/>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2138322"/>
            <a:ext cx="14165324" cy="1685925"/>
          </a:xfrm>
          <a:prstGeom prst="rect">
            <a:avLst/>
          </a:prstGeom>
        </p:spPr>
        <p:txBody>
          <a:bodyPr lIns="0" tIns="0" rIns="0" bIns="0" rtlCol="0" anchor="t">
            <a:spAutoFit/>
          </a:bodyPr>
          <a:lstStyle/>
          <a:p>
            <a:pPr marL="0" lvl="0" indent="0" algn="ctr">
              <a:lnSpc>
                <a:spcPts val="4440"/>
              </a:lnSpc>
            </a:pPr>
            <a:r>
              <a:rPr lang="en-US" sz="3700">
                <a:solidFill>
                  <a:srgbClr val="68382F"/>
                </a:solidFill>
                <a:latin typeface="Boulder"/>
                <a:ea typeface="Boulder"/>
                <a:cs typeface="Boulder"/>
                <a:sym typeface="Boulder"/>
              </a:rPr>
              <a:t>PRESERVING EVIDENCE IS CRUCIAL IN THE EVENT OF AN ACCIDENT OR CLAIM TO ENSURE A FAIR LEGAL PROCESS.</a:t>
            </a:r>
          </a:p>
        </p:txBody>
      </p:sp>
      <p:sp>
        <p:nvSpPr>
          <p:cNvPr id="28" name="Freeform 28">
            <a:hlinkClick r:id="rId6" action="ppaction://hlinksldjump"/>
          </p:cNvPr>
          <p:cNvSpPr/>
          <p:nvPr/>
        </p:nvSpPr>
        <p:spPr>
          <a:xfrm rot="3803961">
            <a:off x="2704639" y="3938549"/>
            <a:ext cx="5239715" cy="5017027"/>
          </a:xfrm>
          <a:custGeom>
            <a:avLst/>
            <a:gdLst/>
            <a:ahLst/>
            <a:cxnLst/>
            <a:rect l="l" t="t" r="r" b="b"/>
            <a:pathLst>
              <a:path w="5239715" h="5017027">
                <a:moveTo>
                  <a:pt x="0" y="0"/>
                </a:moveTo>
                <a:lnTo>
                  <a:pt x="5239716" y="0"/>
                </a:lnTo>
                <a:lnTo>
                  <a:pt x="5239716" y="5017028"/>
                </a:lnTo>
                <a:lnTo>
                  <a:pt x="0" y="50170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Requiring the party at fault to issue a public apology. </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548988"/>
            <a:ext cx="11866548" cy="768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Issuing adverse interference instructions to the jury, suggesting the lost evidence was unfavorable to the party responsible for its destruction. </a:t>
            </a:r>
          </a:p>
        </p:txBody>
      </p:sp>
      <p:sp>
        <p:nvSpPr>
          <p:cNvPr id="45" name="TextBox 45"/>
          <p:cNvSpPr txBox="1"/>
          <p:nvPr/>
        </p:nvSpPr>
        <p:spPr>
          <a:xfrm>
            <a:off x="4103024" y="6914532"/>
            <a:ext cx="11797245" cy="768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Mandating that the opposing party pay for the offending party’s legal fees.</a:t>
            </a:r>
          </a:p>
        </p:txBody>
      </p:sp>
      <p:sp>
        <p:nvSpPr>
          <p:cNvPr id="46" name="TextBox 46"/>
          <p:cNvSpPr txBox="1"/>
          <p:nvPr/>
        </p:nvSpPr>
        <p:spPr>
          <a:xfrm>
            <a:off x="4033721" y="8413875"/>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Preventing any further investigation into the accident. </a:t>
            </a:r>
          </a:p>
        </p:txBody>
      </p:sp>
      <p:sp>
        <p:nvSpPr>
          <p:cNvPr id="47" name="TextBox 47"/>
          <p:cNvSpPr txBox="1"/>
          <p:nvPr/>
        </p:nvSpPr>
        <p:spPr>
          <a:xfrm>
            <a:off x="2061338" y="2147847"/>
            <a:ext cx="14165324" cy="1447800"/>
          </a:xfrm>
          <a:prstGeom prst="rect">
            <a:avLst/>
          </a:prstGeom>
        </p:spPr>
        <p:txBody>
          <a:bodyPr lIns="0" tIns="0" rIns="0" bIns="0" rtlCol="0" anchor="t">
            <a:spAutoFit/>
          </a:bodyPr>
          <a:lstStyle/>
          <a:p>
            <a:pPr marL="0" lvl="0" indent="0" algn="ctr">
              <a:lnSpc>
                <a:spcPts val="3840"/>
              </a:lnSpc>
            </a:pPr>
            <a:r>
              <a:rPr lang="en-US" sz="3200">
                <a:solidFill>
                  <a:srgbClr val="9ABEAF"/>
                </a:solidFill>
                <a:latin typeface="Boulder"/>
                <a:ea typeface="Boulder"/>
                <a:cs typeface="Boulder"/>
                <a:sym typeface="Boulder"/>
              </a:rPr>
              <a:t>WHAT IS ONE SIGNIFICANT LEGAL CONSEQUENCE THAT COURTS MAY IMPOSE FOR THE FAILURE TO PRESERVE RELEVANT EVIDENCE IN A LEGAL PROCEEDING?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Guaranteeing a quick out-of-court settlement. </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To satisfy insurance requirements.</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To identify accident causes and prevent future accidents. </a:t>
            </a:r>
          </a:p>
        </p:txBody>
      </p:sp>
      <p:sp>
        <p:nvSpPr>
          <p:cNvPr id="46" name="TextBox 46"/>
          <p:cNvSpPr txBox="1"/>
          <p:nvPr/>
        </p:nvSpPr>
        <p:spPr>
          <a:xfrm>
            <a:off x="4033721" y="8414916"/>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To comply with workers’ compensation requirements.  </a:t>
            </a:r>
          </a:p>
        </p:txBody>
      </p:sp>
      <p:sp>
        <p:nvSpPr>
          <p:cNvPr id="47" name="TextBox 47"/>
          <p:cNvSpPr txBox="1"/>
          <p:nvPr/>
        </p:nvSpPr>
        <p:spPr>
          <a:xfrm>
            <a:off x="2277489" y="2127780"/>
            <a:ext cx="13811574" cy="1266825"/>
          </a:xfrm>
          <a:prstGeom prst="rect">
            <a:avLst/>
          </a:prstGeom>
        </p:spPr>
        <p:txBody>
          <a:bodyPr lIns="0" tIns="0" rIns="0" bIns="0" rtlCol="0" anchor="t">
            <a:spAutoFit/>
          </a:bodyPr>
          <a:lstStyle/>
          <a:p>
            <a:pPr marL="0" lvl="0" indent="0" algn="ctr">
              <a:lnSpc>
                <a:spcPts val="5040"/>
              </a:lnSpc>
            </a:pPr>
            <a:r>
              <a:rPr lang="en-US" sz="4200">
                <a:solidFill>
                  <a:srgbClr val="9ABEAF"/>
                </a:solidFill>
                <a:latin typeface="Boulder"/>
                <a:ea typeface="Boulder"/>
                <a:cs typeface="Boulder"/>
                <a:sym typeface="Boulder"/>
              </a:rPr>
              <a:t>WHAT IS THE PRIMARY GOAL OF ACCIDENT INVESTIGATION?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502846" y="429150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C</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1472501"/>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To identify causes and prevent future accidents.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To make the report sound professional.</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To ensure clarity and capture exact details. </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To speed up documentation.</a:t>
            </a:r>
          </a:p>
        </p:txBody>
      </p:sp>
      <p:sp>
        <p:nvSpPr>
          <p:cNvPr id="46" name="TextBox 46"/>
          <p:cNvSpPr txBox="1"/>
          <p:nvPr/>
        </p:nvSpPr>
        <p:spPr>
          <a:xfrm>
            <a:off x="4033721" y="8414916"/>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To make the report appear more thorough. </a:t>
            </a:r>
          </a:p>
        </p:txBody>
      </p:sp>
      <p:sp>
        <p:nvSpPr>
          <p:cNvPr id="47" name="TextBox 47"/>
          <p:cNvSpPr txBox="1"/>
          <p:nvPr/>
        </p:nvSpPr>
        <p:spPr>
          <a:xfrm>
            <a:off x="2277489" y="2127780"/>
            <a:ext cx="13811574" cy="1266825"/>
          </a:xfrm>
          <a:prstGeom prst="rect">
            <a:avLst/>
          </a:prstGeom>
        </p:spPr>
        <p:txBody>
          <a:bodyPr lIns="0" tIns="0" rIns="0" bIns="0" rtlCol="0" anchor="t">
            <a:spAutoFit/>
          </a:bodyPr>
          <a:lstStyle/>
          <a:p>
            <a:pPr marL="0" lvl="0" indent="0" algn="ctr">
              <a:lnSpc>
                <a:spcPts val="5040"/>
              </a:lnSpc>
            </a:pPr>
            <a:r>
              <a:rPr lang="en-US" sz="4200">
                <a:solidFill>
                  <a:srgbClr val="9ABEAF"/>
                </a:solidFill>
                <a:latin typeface="Boulder"/>
                <a:ea typeface="Boulder"/>
                <a:cs typeface="Boulder"/>
                <a:sym typeface="Boulder"/>
              </a:rPr>
              <a:t>WHY IS IT IMPORTANT TO USE DIRECT QUOTES IN WITNESS STATEMENTS?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B</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720026"/>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To ensure clarity and capture exact details.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Notice of Injury Form.</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Authorization for Medical Treatment Form. </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Employee Reimbursement Request Form.</a:t>
            </a:r>
          </a:p>
        </p:txBody>
      </p:sp>
      <p:sp>
        <p:nvSpPr>
          <p:cNvPr id="46" name="TextBox 46"/>
          <p:cNvSpPr txBox="1"/>
          <p:nvPr/>
        </p:nvSpPr>
        <p:spPr>
          <a:xfrm>
            <a:off x="4033721" y="8414916"/>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Medical Treatment/Facility Approval Form.  </a:t>
            </a:r>
          </a:p>
        </p:txBody>
      </p:sp>
      <p:sp>
        <p:nvSpPr>
          <p:cNvPr id="47" name="TextBox 47"/>
          <p:cNvSpPr txBox="1"/>
          <p:nvPr/>
        </p:nvSpPr>
        <p:spPr>
          <a:xfrm>
            <a:off x="2277489" y="2127780"/>
            <a:ext cx="13811574" cy="1266825"/>
          </a:xfrm>
          <a:prstGeom prst="rect">
            <a:avLst/>
          </a:prstGeom>
        </p:spPr>
        <p:txBody>
          <a:bodyPr lIns="0" tIns="0" rIns="0" bIns="0" rtlCol="0" anchor="t">
            <a:spAutoFit/>
          </a:bodyPr>
          <a:lstStyle/>
          <a:p>
            <a:pPr marL="0" lvl="0" indent="0" algn="ctr">
              <a:lnSpc>
                <a:spcPts val="5040"/>
              </a:lnSpc>
            </a:pPr>
            <a:r>
              <a:rPr lang="en-US" sz="4200">
                <a:solidFill>
                  <a:srgbClr val="9ABEAF"/>
                </a:solidFill>
                <a:latin typeface="Boulder"/>
                <a:ea typeface="Boulder"/>
                <a:cs typeface="Boulder"/>
                <a:sym typeface="Boulder"/>
              </a:rPr>
              <a:t>WHICH FORM SHOULD BE USED WHEN AN EMPLOYEE REQUIRES MEDICAL ATTENTION?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B</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720026"/>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Authorization for Medical Treatment Form.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483217"/>
            <a:ext cx="12543836" cy="946142"/>
            <a:chOff x="0" y="0"/>
            <a:chExt cx="2551161" cy="192426"/>
          </a:xfrm>
        </p:grpSpPr>
        <p:sp>
          <p:nvSpPr>
            <p:cNvPr id="6" name="Freeform 6"/>
            <p:cNvSpPr/>
            <p:nvPr/>
          </p:nvSpPr>
          <p:spPr>
            <a:xfrm>
              <a:off x="0" y="0"/>
              <a:ext cx="2551161" cy="192426"/>
            </a:xfrm>
            <a:custGeom>
              <a:avLst/>
              <a:gdLst/>
              <a:ahLst/>
              <a:cxnLst/>
              <a:rect l="l" t="t" r="r" b="b"/>
              <a:pathLst>
                <a:path w="2551161" h="192426">
                  <a:moveTo>
                    <a:pt x="31477" y="0"/>
                  </a:moveTo>
                  <a:lnTo>
                    <a:pt x="2519684" y="0"/>
                  </a:lnTo>
                  <a:cubicBezTo>
                    <a:pt x="2528032" y="0"/>
                    <a:pt x="2536038" y="3316"/>
                    <a:pt x="2541942" y="9219"/>
                  </a:cubicBezTo>
                  <a:cubicBezTo>
                    <a:pt x="2547844" y="15122"/>
                    <a:pt x="2551161" y="23129"/>
                    <a:pt x="2551161" y="31477"/>
                  </a:cubicBezTo>
                  <a:lnTo>
                    <a:pt x="2551161" y="160949"/>
                  </a:lnTo>
                  <a:cubicBezTo>
                    <a:pt x="2551161" y="169298"/>
                    <a:pt x="2547844" y="177304"/>
                    <a:pt x="2541942" y="183207"/>
                  </a:cubicBezTo>
                  <a:cubicBezTo>
                    <a:pt x="2536038" y="189110"/>
                    <a:pt x="2528032" y="192426"/>
                    <a:pt x="2519684" y="192426"/>
                  </a:cubicBezTo>
                  <a:lnTo>
                    <a:pt x="31477" y="192426"/>
                  </a:lnTo>
                  <a:cubicBezTo>
                    <a:pt x="23129" y="192426"/>
                    <a:pt x="15122" y="189110"/>
                    <a:pt x="9219" y="183207"/>
                  </a:cubicBezTo>
                  <a:cubicBezTo>
                    <a:pt x="3316" y="177304"/>
                    <a:pt x="0" y="169298"/>
                    <a:pt x="0" y="160949"/>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3052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4675769"/>
            <a:ext cx="12543836" cy="946142"/>
            <a:chOff x="0" y="0"/>
            <a:chExt cx="2551161" cy="192426"/>
          </a:xfrm>
        </p:grpSpPr>
        <p:sp>
          <p:nvSpPr>
            <p:cNvPr id="12" name="Freeform 12"/>
            <p:cNvSpPr/>
            <p:nvPr/>
          </p:nvSpPr>
          <p:spPr>
            <a:xfrm>
              <a:off x="0" y="0"/>
              <a:ext cx="2551161" cy="192426"/>
            </a:xfrm>
            <a:custGeom>
              <a:avLst/>
              <a:gdLst/>
              <a:ahLst/>
              <a:cxnLst/>
              <a:rect l="l" t="t" r="r" b="b"/>
              <a:pathLst>
                <a:path w="2551161" h="192426">
                  <a:moveTo>
                    <a:pt x="31477" y="0"/>
                  </a:moveTo>
                  <a:lnTo>
                    <a:pt x="2519684" y="0"/>
                  </a:lnTo>
                  <a:cubicBezTo>
                    <a:pt x="2528032" y="0"/>
                    <a:pt x="2536038" y="3316"/>
                    <a:pt x="2541942" y="9219"/>
                  </a:cubicBezTo>
                  <a:cubicBezTo>
                    <a:pt x="2547844" y="15122"/>
                    <a:pt x="2551161" y="23129"/>
                    <a:pt x="2551161" y="31477"/>
                  </a:cubicBezTo>
                  <a:lnTo>
                    <a:pt x="2551161" y="160949"/>
                  </a:lnTo>
                  <a:cubicBezTo>
                    <a:pt x="2551161" y="169298"/>
                    <a:pt x="2547844" y="177304"/>
                    <a:pt x="2541942" y="183207"/>
                  </a:cubicBezTo>
                  <a:cubicBezTo>
                    <a:pt x="2536038" y="189110"/>
                    <a:pt x="2528032" y="192426"/>
                    <a:pt x="2519684" y="192426"/>
                  </a:cubicBezTo>
                  <a:lnTo>
                    <a:pt x="31477" y="192426"/>
                  </a:lnTo>
                  <a:cubicBezTo>
                    <a:pt x="23129" y="192426"/>
                    <a:pt x="15122" y="189110"/>
                    <a:pt x="9219" y="183207"/>
                  </a:cubicBezTo>
                  <a:cubicBezTo>
                    <a:pt x="3316" y="177304"/>
                    <a:pt x="0" y="169298"/>
                    <a:pt x="0" y="160949"/>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30526"/>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5869562"/>
            <a:ext cx="12543836" cy="935857"/>
            <a:chOff x="0" y="0"/>
            <a:chExt cx="2551161" cy="190334"/>
          </a:xfrm>
        </p:grpSpPr>
        <p:sp>
          <p:nvSpPr>
            <p:cNvPr id="15" name="Freeform 15"/>
            <p:cNvSpPr/>
            <p:nvPr/>
          </p:nvSpPr>
          <p:spPr>
            <a:xfrm>
              <a:off x="0" y="0"/>
              <a:ext cx="2551161" cy="190334"/>
            </a:xfrm>
            <a:custGeom>
              <a:avLst/>
              <a:gdLst/>
              <a:ahLst/>
              <a:cxnLst/>
              <a:rect l="l" t="t" r="r" b="b"/>
              <a:pathLst>
                <a:path w="2551161" h="190334">
                  <a:moveTo>
                    <a:pt x="31477" y="0"/>
                  </a:moveTo>
                  <a:lnTo>
                    <a:pt x="2519684" y="0"/>
                  </a:lnTo>
                  <a:cubicBezTo>
                    <a:pt x="2528032" y="0"/>
                    <a:pt x="2536038" y="3316"/>
                    <a:pt x="2541942" y="9219"/>
                  </a:cubicBezTo>
                  <a:cubicBezTo>
                    <a:pt x="2547844" y="15122"/>
                    <a:pt x="2551161" y="23129"/>
                    <a:pt x="2551161" y="31477"/>
                  </a:cubicBezTo>
                  <a:lnTo>
                    <a:pt x="2551161" y="158858"/>
                  </a:lnTo>
                  <a:cubicBezTo>
                    <a:pt x="2551161" y="167206"/>
                    <a:pt x="2547844" y="175212"/>
                    <a:pt x="2541942" y="181115"/>
                  </a:cubicBezTo>
                  <a:cubicBezTo>
                    <a:pt x="2536038" y="187018"/>
                    <a:pt x="2528032" y="190334"/>
                    <a:pt x="2519684" y="190334"/>
                  </a:cubicBezTo>
                  <a:lnTo>
                    <a:pt x="31477" y="190334"/>
                  </a:lnTo>
                  <a:cubicBezTo>
                    <a:pt x="14093" y="190334"/>
                    <a:pt x="0" y="176242"/>
                    <a:pt x="0" y="158858"/>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28434"/>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7074866"/>
            <a:ext cx="12543836" cy="934631"/>
            <a:chOff x="0" y="0"/>
            <a:chExt cx="2551161" cy="190085"/>
          </a:xfrm>
        </p:grpSpPr>
        <p:sp>
          <p:nvSpPr>
            <p:cNvPr id="18" name="Freeform 18"/>
            <p:cNvSpPr/>
            <p:nvPr/>
          </p:nvSpPr>
          <p:spPr>
            <a:xfrm>
              <a:off x="0" y="0"/>
              <a:ext cx="2551161" cy="190085"/>
            </a:xfrm>
            <a:custGeom>
              <a:avLst/>
              <a:gdLst/>
              <a:ahLst/>
              <a:cxnLst/>
              <a:rect l="l" t="t" r="r" b="b"/>
              <a:pathLst>
                <a:path w="2551161" h="190085">
                  <a:moveTo>
                    <a:pt x="31477" y="0"/>
                  </a:moveTo>
                  <a:lnTo>
                    <a:pt x="2519684" y="0"/>
                  </a:lnTo>
                  <a:cubicBezTo>
                    <a:pt x="2528032" y="0"/>
                    <a:pt x="2536038" y="3316"/>
                    <a:pt x="2541942" y="9219"/>
                  </a:cubicBezTo>
                  <a:cubicBezTo>
                    <a:pt x="2547844" y="15122"/>
                    <a:pt x="2551161" y="23129"/>
                    <a:pt x="2551161" y="31477"/>
                  </a:cubicBezTo>
                  <a:lnTo>
                    <a:pt x="2551161" y="158608"/>
                  </a:lnTo>
                  <a:cubicBezTo>
                    <a:pt x="2551161" y="175992"/>
                    <a:pt x="2537068" y="190085"/>
                    <a:pt x="2519684" y="190085"/>
                  </a:cubicBezTo>
                  <a:lnTo>
                    <a:pt x="31477" y="190085"/>
                  </a:lnTo>
                  <a:cubicBezTo>
                    <a:pt x="23129" y="190085"/>
                    <a:pt x="15122" y="186769"/>
                    <a:pt x="9219" y="180866"/>
                  </a:cubicBezTo>
                  <a:cubicBezTo>
                    <a:pt x="3316" y="174963"/>
                    <a:pt x="0" y="166956"/>
                    <a:pt x="0" y="158608"/>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28185"/>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207391" y="3483217"/>
            <a:ext cx="981040" cy="946142"/>
            <a:chOff x="0" y="0"/>
            <a:chExt cx="1308054" cy="1261523"/>
          </a:xfrm>
        </p:grpSpPr>
        <p:grpSp>
          <p:nvGrpSpPr>
            <p:cNvPr id="21" name="Group 21"/>
            <p:cNvGrpSpPr/>
            <p:nvPr/>
          </p:nvGrpSpPr>
          <p:grpSpPr>
            <a:xfrm>
              <a:off x="0" y="0"/>
              <a:ext cx="1308054" cy="1261523"/>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A</a:t>
              </a:r>
            </a:p>
          </p:txBody>
        </p:sp>
      </p:grpSp>
      <p:sp>
        <p:nvSpPr>
          <p:cNvPr id="25" name="TextBox 25"/>
          <p:cNvSpPr txBox="1"/>
          <p:nvPr/>
        </p:nvSpPr>
        <p:spPr>
          <a:xfrm>
            <a:off x="2378357" y="6393952"/>
            <a:ext cx="639108" cy="680913"/>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sp>
        <p:nvSpPr>
          <p:cNvPr id="26" name="Freeform 26"/>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7" name="Freeform 27"/>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TextBox 28"/>
          <p:cNvSpPr txBox="1"/>
          <p:nvPr/>
        </p:nvSpPr>
        <p:spPr>
          <a:xfrm>
            <a:off x="4068372" y="3776710"/>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Pictures of the scene. </a:t>
            </a:r>
          </a:p>
        </p:txBody>
      </p:sp>
      <p:sp>
        <p:nvSpPr>
          <p:cNvPr id="29" name="TextBox 29"/>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30" name="TextBox 30"/>
          <p:cNvSpPr txBox="1"/>
          <p:nvPr/>
        </p:nvSpPr>
        <p:spPr>
          <a:xfrm>
            <a:off x="4068372" y="4963927"/>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What the weather conditions were. </a:t>
            </a:r>
          </a:p>
        </p:txBody>
      </p:sp>
      <p:sp>
        <p:nvSpPr>
          <p:cNvPr id="31" name="TextBox 31"/>
          <p:cNvSpPr txBox="1"/>
          <p:nvPr/>
        </p:nvSpPr>
        <p:spPr>
          <a:xfrm>
            <a:off x="4056121" y="6163055"/>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What type of footwear the injured party was wearing. </a:t>
            </a:r>
          </a:p>
        </p:txBody>
      </p:sp>
      <p:sp>
        <p:nvSpPr>
          <p:cNvPr id="32" name="TextBox 32"/>
          <p:cNvSpPr txBox="1"/>
          <p:nvPr/>
        </p:nvSpPr>
        <p:spPr>
          <a:xfrm>
            <a:off x="4068372" y="7362603"/>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A list of any other employees with knowledge of the spill.</a:t>
            </a:r>
          </a:p>
        </p:txBody>
      </p:sp>
      <p:sp>
        <p:nvSpPr>
          <p:cNvPr id="33" name="TextBox 33"/>
          <p:cNvSpPr txBox="1"/>
          <p:nvPr/>
        </p:nvSpPr>
        <p:spPr>
          <a:xfrm>
            <a:off x="2277489" y="1880130"/>
            <a:ext cx="13811574" cy="1447800"/>
          </a:xfrm>
          <a:prstGeom prst="rect">
            <a:avLst/>
          </a:prstGeom>
        </p:spPr>
        <p:txBody>
          <a:bodyPr lIns="0" tIns="0" rIns="0" bIns="0" rtlCol="0" anchor="t">
            <a:spAutoFit/>
          </a:bodyPr>
          <a:lstStyle/>
          <a:p>
            <a:pPr marL="0" lvl="0" indent="0" algn="ctr">
              <a:lnSpc>
                <a:spcPts val="3840"/>
              </a:lnSpc>
            </a:pPr>
            <a:r>
              <a:rPr lang="en-US" sz="3200">
                <a:solidFill>
                  <a:srgbClr val="9ABEAF"/>
                </a:solidFill>
                <a:latin typeface="Boulder"/>
                <a:ea typeface="Boulder"/>
                <a:cs typeface="Boulder"/>
                <a:sym typeface="Boulder"/>
              </a:rPr>
              <a:t>IF AN ACCIDENT INVOLVES A SLIP, TRIP, OR FALL, WHICH OF THE FOLLOWING IS </a:t>
            </a:r>
            <a:r>
              <a:rPr lang="en-US" sz="3200" u="sng">
                <a:solidFill>
                  <a:srgbClr val="9ABEAF"/>
                </a:solidFill>
                <a:latin typeface="Boulder"/>
                <a:ea typeface="Boulder"/>
                <a:cs typeface="Boulder"/>
                <a:sym typeface="Boulder"/>
              </a:rPr>
              <a:t>NOT</a:t>
            </a:r>
            <a:r>
              <a:rPr lang="en-US" sz="3200">
                <a:solidFill>
                  <a:srgbClr val="9ABEAF"/>
                </a:solidFill>
                <a:latin typeface="Boulder"/>
                <a:ea typeface="Boulder"/>
                <a:cs typeface="Boulder"/>
                <a:sym typeface="Boulder"/>
              </a:rPr>
              <a:t> IMPORTANT TO INCLUDE IN THE REPORT? </a:t>
            </a:r>
          </a:p>
        </p:txBody>
      </p:sp>
      <p:grpSp>
        <p:nvGrpSpPr>
          <p:cNvPr id="34" name="Group 34"/>
          <p:cNvGrpSpPr/>
          <p:nvPr/>
        </p:nvGrpSpPr>
        <p:grpSpPr>
          <a:xfrm>
            <a:off x="2207391" y="4675769"/>
            <a:ext cx="981040" cy="946142"/>
            <a:chOff x="0" y="0"/>
            <a:chExt cx="1308054" cy="1261523"/>
          </a:xfrm>
        </p:grpSpPr>
        <p:grpSp>
          <p:nvGrpSpPr>
            <p:cNvPr id="35" name="Group 35"/>
            <p:cNvGrpSpPr/>
            <p:nvPr/>
          </p:nvGrpSpPr>
          <p:grpSpPr>
            <a:xfrm>
              <a:off x="0" y="0"/>
              <a:ext cx="1308054" cy="1261523"/>
              <a:chOff x="0" y="0"/>
              <a:chExt cx="812800" cy="783887"/>
            </a:xfrm>
          </p:grpSpPr>
          <p:sp>
            <p:nvSpPr>
              <p:cNvPr id="36" name="Freeform 36"/>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7" name="TextBox 37"/>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8" name="TextBox 38"/>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B</a:t>
              </a:r>
            </a:p>
          </p:txBody>
        </p:sp>
      </p:grpSp>
      <p:grpSp>
        <p:nvGrpSpPr>
          <p:cNvPr id="39" name="Group 39"/>
          <p:cNvGrpSpPr/>
          <p:nvPr/>
        </p:nvGrpSpPr>
        <p:grpSpPr>
          <a:xfrm>
            <a:off x="2207391" y="5869562"/>
            <a:ext cx="981040" cy="946142"/>
            <a:chOff x="0" y="0"/>
            <a:chExt cx="1308054" cy="1261523"/>
          </a:xfrm>
        </p:grpSpPr>
        <p:grpSp>
          <p:nvGrpSpPr>
            <p:cNvPr id="40" name="Group 40"/>
            <p:cNvGrpSpPr/>
            <p:nvPr/>
          </p:nvGrpSpPr>
          <p:grpSpPr>
            <a:xfrm>
              <a:off x="0" y="0"/>
              <a:ext cx="1308054" cy="1261523"/>
              <a:chOff x="0" y="0"/>
              <a:chExt cx="812800" cy="783887"/>
            </a:xfrm>
          </p:grpSpPr>
          <p:sp>
            <p:nvSpPr>
              <p:cNvPr id="41" name="Freeform 41"/>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42" name="TextBox 42"/>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43" name="TextBox 43"/>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C</a:t>
              </a:r>
            </a:p>
          </p:txBody>
        </p:sp>
      </p:grpSp>
      <p:grpSp>
        <p:nvGrpSpPr>
          <p:cNvPr id="44" name="Group 44"/>
          <p:cNvGrpSpPr/>
          <p:nvPr/>
        </p:nvGrpSpPr>
        <p:grpSpPr>
          <a:xfrm>
            <a:off x="2207391" y="7063354"/>
            <a:ext cx="981040" cy="946142"/>
            <a:chOff x="0" y="0"/>
            <a:chExt cx="1308054" cy="1261523"/>
          </a:xfrm>
        </p:grpSpPr>
        <p:grpSp>
          <p:nvGrpSpPr>
            <p:cNvPr id="45" name="Group 45"/>
            <p:cNvGrpSpPr/>
            <p:nvPr/>
          </p:nvGrpSpPr>
          <p:grpSpPr>
            <a:xfrm>
              <a:off x="0" y="0"/>
              <a:ext cx="1308054" cy="1261523"/>
              <a:chOff x="0" y="0"/>
              <a:chExt cx="812800" cy="783887"/>
            </a:xfrm>
          </p:grpSpPr>
          <p:sp>
            <p:nvSpPr>
              <p:cNvPr id="46" name="Freeform 46"/>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47" name="TextBox 47"/>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48" name="TextBox 48"/>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D</a:t>
              </a:r>
            </a:p>
          </p:txBody>
        </p:sp>
      </p:grpSp>
      <p:grpSp>
        <p:nvGrpSpPr>
          <p:cNvPr id="49" name="Group 49"/>
          <p:cNvGrpSpPr/>
          <p:nvPr/>
        </p:nvGrpSpPr>
        <p:grpSpPr>
          <a:xfrm>
            <a:off x="2207391" y="8257146"/>
            <a:ext cx="981040" cy="946142"/>
            <a:chOff x="0" y="0"/>
            <a:chExt cx="1308054" cy="1261523"/>
          </a:xfrm>
        </p:grpSpPr>
        <p:grpSp>
          <p:nvGrpSpPr>
            <p:cNvPr id="50" name="Group 50"/>
            <p:cNvGrpSpPr/>
            <p:nvPr/>
          </p:nvGrpSpPr>
          <p:grpSpPr>
            <a:xfrm>
              <a:off x="0" y="0"/>
              <a:ext cx="1308054" cy="1261523"/>
              <a:chOff x="0" y="0"/>
              <a:chExt cx="812800" cy="783887"/>
            </a:xfrm>
          </p:grpSpPr>
          <p:sp>
            <p:nvSpPr>
              <p:cNvPr id="51" name="Freeform 51"/>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52" name="TextBox 52"/>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53" name="TextBox 53"/>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E</a:t>
              </a:r>
            </a:p>
          </p:txBody>
        </p:sp>
      </p:grpSp>
      <p:grpSp>
        <p:nvGrpSpPr>
          <p:cNvPr id="54" name="Group 54"/>
          <p:cNvGrpSpPr/>
          <p:nvPr/>
        </p:nvGrpSpPr>
        <p:grpSpPr>
          <a:xfrm>
            <a:off x="3682825" y="8257146"/>
            <a:ext cx="12543836" cy="934631"/>
            <a:chOff x="0" y="0"/>
            <a:chExt cx="2551161" cy="190085"/>
          </a:xfrm>
        </p:grpSpPr>
        <p:sp>
          <p:nvSpPr>
            <p:cNvPr id="55" name="Freeform 55"/>
            <p:cNvSpPr/>
            <p:nvPr/>
          </p:nvSpPr>
          <p:spPr>
            <a:xfrm>
              <a:off x="0" y="0"/>
              <a:ext cx="2551161" cy="190085"/>
            </a:xfrm>
            <a:custGeom>
              <a:avLst/>
              <a:gdLst/>
              <a:ahLst/>
              <a:cxnLst/>
              <a:rect l="l" t="t" r="r" b="b"/>
              <a:pathLst>
                <a:path w="2551161" h="190085">
                  <a:moveTo>
                    <a:pt x="31477" y="0"/>
                  </a:moveTo>
                  <a:lnTo>
                    <a:pt x="2519684" y="0"/>
                  </a:lnTo>
                  <a:cubicBezTo>
                    <a:pt x="2528032" y="0"/>
                    <a:pt x="2536038" y="3316"/>
                    <a:pt x="2541942" y="9219"/>
                  </a:cubicBezTo>
                  <a:cubicBezTo>
                    <a:pt x="2547844" y="15122"/>
                    <a:pt x="2551161" y="23129"/>
                    <a:pt x="2551161" y="31477"/>
                  </a:cubicBezTo>
                  <a:lnTo>
                    <a:pt x="2551161" y="158608"/>
                  </a:lnTo>
                  <a:cubicBezTo>
                    <a:pt x="2551161" y="175992"/>
                    <a:pt x="2537068" y="190085"/>
                    <a:pt x="2519684" y="190085"/>
                  </a:cubicBezTo>
                  <a:lnTo>
                    <a:pt x="31477" y="190085"/>
                  </a:lnTo>
                  <a:cubicBezTo>
                    <a:pt x="23129" y="190085"/>
                    <a:pt x="15122" y="186769"/>
                    <a:pt x="9219" y="180866"/>
                  </a:cubicBezTo>
                  <a:cubicBezTo>
                    <a:pt x="3316" y="174963"/>
                    <a:pt x="0" y="166956"/>
                    <a:pt x="0" y="158608"/>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56" name="TextBox 56"/>
            <p:cNvSpPr txBox="1"/>
            <p:nvPr/>
          </p:nvSpPr>
          <p:spPr>
            <a:xfrm>
              <a:off x="0" y="-38100"/>
              <a:ext cx="2551161" cy="228185"/>
            </a:xfrm>
            <a:prstGeom prst="rect">
              <a:avLst/>
            </a:prstGeom>
          </p:spPr>
          <p:txBody>
            <a:bodyPr lIns="65785" tIns="65785" rIns="65785" bIns="65785" rtlCol="0" anchor="ctr"/>
            <a:lstStyle/>
            <a:p>
              <a:pPr algn="ctr">
                <a:lnSpc>
                  <a:spcPts val="2659"/>
                </a:lnSpc>
              </a:pPr>
              <a:endParaRPr/>
            </a:p>
          </p:txBody>
        </p:sp>
      </p:grpSp>
      <p:sp>
        <p:nvSpPr>
          <p:cNvPr id="57" name="TextBox 57"/>
          <p:cNvSpPr txBox="1"/>
          <p:nvPr/>
        </p:nvSpPr>
        <p:spPr>
          <a:xfrm>
            <a:off x="4056121" y="8550640"/>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None of the above.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hlinkClick r:id="rId2" action="ppaction://hlinksldjump"/>
                </a:rPr>
                <a:t>Answer</a:t>
              </a:r>
            </a:p>
          </p:txBody>
        </p:sp>
      </p:grpSp>
      <p:sp>
        <p:nvSpPr>
          <p:cNvPr id="7" name="TextBox 7"/>
          <p:cNvSpPr txBox="1"/>
          <p:nvPr/>
        </p:nvSpPr>
        <p:spPr>
          <a:xfrm>
            <a:off x="3502846" y="4388539"/>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B</a:t>
            </a:r>
          </a:p>
        </p:txBody>
      </p:sp>
      <p:sp>
        <p:nvSpPr>
          <p:cNvPr id="8" name="Freeform 8">
            <a:hlinkClick r:id="rId2" action="ppaction://hlinksldjump"/>
          </p:cNvPr>
          <p:cNvSpPr/>
          <p:nvPr/>
        </p:nvSpPr>
        <p:spPr>
          <a:xfrm rot="3062578">
            <a:off x="631607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13584"/>
            <a:ext cx="12316781" cy="1861755"/>
          </a:xfrm>
          <a:prstGeom prst="rect">
            <a:avLst/>
          </a:prstGeom>
        </p:spPr>
        <p:txBody>
          <a:bodyPr lIns="0" tIns="0" rIns="0" bIns="0" rtlCol="0" anchor="t">
            <a:spAutoFit/>
          </a:bodyPr>
          <a:lstStyle/>
          <a:p>
            <a:pPr algn="ctr">
              <a:lnSpc>
                <a:spcPts val="5008"/>
              </a:lnSpc>
              <a:spcBef>
                <a:spcPct val="0"/>
              </a:spcBef>
            </a:pPr>
            <a:r>
              <a:rPr lang="en-US" sz="3577">
                <a:solidFill>
                  <a:srgbClr val="FBF3EC"/>
                </a:solidFill>
                <a:latin typeface="DM Sans"/>
                <a:ea typeface="DM Sans"/>
                <a:cs typeface="DM Sans"/>
                <a:sym typeface="DM Sans"/>
              </a:rPr>
              <a:t>Issuing adverse interference instructions to the jury, suggesting the lost evidence was unfavorable to the party responsible for its destruction.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E</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04059"/>
            <a:ext cx="12316781" cy="720026"/>
          </a:xfrm>
          <a:prstGeom prst="rect">
            <a:avLst/>
          </a:prstGeom>
        </p:spPr>
        <p:txBody>
          <a:bodyPr lIns="0" tIns="0" rIns="0" bIns="0" rtlCol="0" anchor="t">
            <a:spAutoFit/>
          </a:bodyPr>
          <a:lstStyle/>
          <a:p>
            <a:pPr algn="ctr">
              <a:lnSpc>
                <a:spcPts val="5988"/>
              </a:lnSpc>
              <a:spcBef>
                <a:spcPct val="0"/>
              </a:spcBef>
            </a:pPr>
            <a:r>
              <a:rPr lang="en-US" sz="4277">
                <a:solidFill>
                  <a:srgbClr val="FBF3EC"/>
                </a:solidFill>
                <a:latin typeface="DM Sans"/>
                <a:ea typeface="DM Sans"/>
                <a:cs typeface="DM Sans"/>
                <a:sym typeface="DM Sans"/>
              </a:rPr>
              <a:t>None of the above.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Supervisor’s Investigation Report. </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569308"/>
            <a:ext cx="11866548" cy="718557"/>
          </a:xfrm>
          <a:prstGeom prst="rect">
            <a:avLst/>
          </a:prstGeom>
        </p:spPr>
        <p:txBody>
          <a:bodyPr lIns="0" tIns="0" rIns="0" bIns="0" rtlCol="0" anchor="t">
            <a:spAutoFit/>
          </a:bodyPr>
          <a:lstStyle/>
          <a:p>
            <a:pPr algn="l">
              <a:lnSpc>
                <a:spcPts val="2837"/>
              </a:lnSpc>
            </a:pPr>
            <a:r>
              <a:rPr lang="en-US" sz="2579">
                <a:solidFill>
                  <a:srgbClr val="68382F"/>
                </a:solidFill>
                <a:latin typeface="DM Sans"/>
                <a:ea typeface="DM Sans"/>
                <a:cs typeface="DM Sans"/>
                <a:sym typeface="DM Sans"/>
              </a:rPr>
              <a:t>The Accident Report-General Liability Form, Student Accident/Injury Report, and the Supervisor’s Corrective Action and Accident Investigation Report</a:t>
            </a:r>
          </a:p>
        </p:txBody>
      </p:sp>
      <p:sp>
        <p:nvSpPr>
          <p:cNvPr id="45" name="TextBox 45"/>
          <p:cNvSpPr txBox="1"/>
          <p:nvPr/>
        </p:nvSpPr>
        <p:spPr>
          <a:xfrm>
            <a:off x="4103024" y="7105032"/>
            <a:ext cx="11797245"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“Notice of Injury” form. </a:t>
            </a:r>
          </a:p>
        </p:txBody>
      </p:sp>
      <p:sp>
        <p:nvSpPr>
          <p:cNvPr id="46" name="TextBox 46"/>
          <p:cNvSpPr txBox="1"/>
          <p:nvPr/>
        </p:nvSpPr>
        <p:spPr>
          <a:xfrm>
            <a:off x="4033721" y="8414916"/>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The Employee Incident Statement.</a:t>
            </a:r>
          </a:p>
        </p:txBody>
      </p:sp>
      <p:sp>
        <p:nvSpPr>
          <p:cNvPr id="47" name="TextBox 47"/>
          <p:cNvSpPr txBox="1"/>
          <p:nvPr/>
        </p:nvSpPr>
        <p:spPr>
          <a:xfrm>
            <a:off x="2238213" y="1880130"/>
            <a:ext cx="13811574" cy="1762125"/>
          </a:xfrm>
          <a:prstGeom prst="rect">
            <a:avLst/>
          </a:prstGeom>
        </p:spPr>
        <p:txBody>
          <a:bodyPr lIns="0" tIns="0" rIns="0" bIns="0" rtlCol="0" anchor="t">
            <a:spAutoFit/>
          </a:bodyPr>
          <a:lstStyle/>
          <a:p>
            <a:pPr marL="0" lvl="0" indent="0" algn="ctr">
              <a:lnSpc>
                <a:spcPts val="4680"/>
              </a:lnSpc>
            </a:pPr>
            <a:r>
              <a:rPr lang="en-US" sz="3900">
                <a:solidFill>
                  <a:srgbClr val="9ABEAF"/>
                </a:solidFill>
                <a:latin typeface="Boulder"/>
                <a:ea typeface="Boulder"/>
                <a:cs typeface="Boulder"/>
                <a:sym typeface="Boulder"/>
              </a:rPr>
              <a:t>WHICH FORMS SHOULD BE USED FOR REPORTING STUDENT/VISITOR ACCIDENTS TO RISK MANAGEMENT?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B</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13584"/>
            <a:ext cx="12316781" cy="2025586"/>
          </a:xfrm>
          <a:prstGeom prst="rect">
            <a:avLst/>
          </a:prstGeom>
        </p:spPr>
        <p:txBody>
          <a:bodyPr lIns="0" tIns="0" rIns="0" bIns="0" rtlCol="0" anchor="t">
            <a:spAutoFit/>
          </a:bodyPr>
          <a:lstStyle/>
          <a:p>
            <a:pPr algn="ctr">
              <a:lnSpc>
                <a:spcPts val="5428"/>
              </a:lnSpc>
              <a:spcBef>
                <a:spcPct val="0"/>
              </a:spcBef>
            </a:pPr>
            <a:r>
              <a:rPr lang="en-US" sz="3877">
                <a:solidFill>
                  <a:srgbClr val="FBF3EC"/>
                </a:solidFill>
                <a:latin typeface="DM Sans"/>
                <a:ea typeface="DM Sans"/>
                <a:cs typeface="DM Sans"/>
                <a:sym typeface="DM Sans"/>
              </a:rPr>
              <a:t>The Accident-General Liability Form, Student Accident/Injury Report, and the Supervisor’s Corrective Action and Accident Investigation Report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483217"/>
            <a:ext cx="12543836" cy="946142"/>
            <a:chOff x="0" y="0"/>
            <a:chExt cx="2551161" cy="192426"/>
          </a:xfrm>
        </p:grpSpPr>
        <p:sp>
          <p:nvSpPr>
            <p:cNvPr id="6" name="Freeform 6"/>
            <p:cNvSpPr/>
            <p:nvPr/>
          </p:nvSpPr>
          <p:spPr>
            <a:xfrm>
              <a:off x="0" y="0"/>
              <a:ext cx="2551161" cy="192426"/>
            </a:xfrm>
            <a:custGeom>
              <a:avLst/>
              <a:gdLst/>
              <a:ahLst/>
              <a:cxnLst/>
              <a:rect l="l" t="t" r="r" b="b"/>
              <a:pathLst>
                <a:path w="2551161" h="192426">
                  <a:moveTo>
                    <a:pt x="31477" y="0"/>
                  </a:moveTo>
                  <a:lnTo>
                    <a:pt x="2519684" y="0"/>
                  </a:lnTo>
                  <a:cubicBezTo>
                    <a:pt x="2528032" y="0"/>
                    <a:pt x="2536038" y="3316"/>
                    <a:pt x="2541942" y="9219"/>
                  </a:cubicBezTo>
                  <a:cubicBezTo>
                    <a:pt x="2547844" y="15122"/>
                    <a:pt x="2551161" y="23129"/>
                    <a:pt x="2551161" y="31477"/>
                  </a:cubicBezTo>
                  <a:lnTo>
                    <a:pt x="2551161" y="160949"/>
                  </a:lnTo>
                  <a:cubicBezTo>
                    <a:pt x="2551161" y="169298"/>
                    <a:pt x="2547844" y="177304"/>
                    <a:pt x="2541942" y="183207"/>
                  </a:cubicBezTo>
                  <a:cubicBezTo>
                    <a:pt x="2536038" y="189110"/>
                    <a:pt x="2528032" y="192426"/>
                    <a:pt x="2519684" y="192426"/>
                  </a:cubicBezTo>
                  <a:lnTo>
                    <a:pt x="31477" y="192426"/>
                  </a:lnTo>
                  <a:cubicBezTo>
                    <a:pt x="23129" y="192426"/>
                    <a:pt x="15122" y="189110"/>
                    <a:pt x="9219" y="183207"/>
                  </a:cubicBezTo>
                  <a:cubicBezTo>
                    <a:pt x="3316" y="177304"/>
                    <a:pt x="0" y="169298"/>
                    <a:pt x="0" y="160949"/>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3052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4675769"/>
            <a:ext cx="12543836" cy="946142"/>
            <a:chOff x="0" y="0"/>
            <a:chExt cx="2551161" cy="192426"/>
          </a:xfrm>
        </p:grpSpPr>
        <p:sp>
          <p:nvSpPr>
            <p:cNvPr id="12" name="Freeform 12"/>
            <p:cNvSpPr/>
            <p:nvPr/>
          </p:nvSpPr>
          <p:spPr>
            <a:xfrm>
              <a:off x="0" y="0"/>
              <a:ext cx="2551161" cy="192426"/>
            </a:xfrm>
            <a:custGeom>
              <a:avLst/>
              <a:gdLst/>
              <a:ahLst/>
              <a:cxnLst/>
              <a:rect l="l" t="t" r="r" b="b"/>
              <a:pathLst>
                <a:path w="2551161" h="192426">
                  <a:moveTo>
                    <a:pt x="31477" y="0"/>
                  </a:moveTo>
                  <a:lnTo>
                    <a:pt x="2519684" y="0"/>
                  </a:lnTo>
                  <a:cubicBezTo>
                    <a:pt x="2528032" y="0"/>
                    <a:pt x="2536038" y="3316"/>
                    <a:pt x="2541942" y="9219"/>
                  </a:cubicBezTo>
                  <a:cubicBezTo>
                    <a:pt x="2547844" y="15122"/>
                    <a:pt x="2551161" y="23129"/>
                    <a:pt x="2551161" y="31477"/>
                  </a:cubicBezTo>
                  <a:lnTo>
                    <a:pt x="2551161" y="160949"/>
                  </a:lnTo>
                  <a:cubicBezTo>
                    <a:pt x="2551161" y="169298"/>
                    <a:pt x="2547844" y="177304"/>
                    <a:pt x="2541942" y="183207"/>
                  </a:cubicBezTo>
                  <a:cubicBezTo>
                    <a:pt x="2536038" y="189110"/>
                    <a:pt x="2528032" y="192426"/>
                    <a:pt x="2519684" y="192426"/>
                  </a:cubicBezTo>
                  <a:lnTo>
                    <a:pt x="31477" y="192426"/>
                  </a:lnTo>
                  <a:cubicBezTo>
                    <a:pt x="23129" y="192426"/>
                    <a:pt x="15122" y="189110"/>
                    <a:pt x="9219" y="183207"/>
                  </a:cubicBezTo>
                  <a:cubicBezTo>
                    <a:pt x="3316" y="177304"/>
                    <a:pt x="0" y="169298"/>
                    <a:pt x="0" y="160949"/>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30526"/>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5869562"/>
            <a:ext cx="12543836" cy="935857"/>
            <a:chOff x="0" y="0"/>
            <a:chExt cx="2551161" cy="190334"/>
          </a:xfrm>
        </p:grpSpPr>
        <p:sp>
          <p:nvSpPr>
            <p:cNvPr id="15" name="Freeform 15"/>
            <p:cNvSpPr/>
            <p:nvPr/>
          </p:nvSpPr>
          <p:spPr>
            <a:xfrm>
              <a:off x="0" y="0"/>
              <a:ext cx="2551161" cy="190334"/>
            </a:xfrm>
            <a:custGeom>
              <a:avLst/>
              <a:gdLst/>
              <a:ahLst/>
              <a:cxnLst/>
              <a:rect l="l" t="t" r="r" b="b"/>
              <a:pathLst>
                <a:path w="2551161" h="190334">
                  <a:moveTo>
                    <a:pt x="31477" y="0"/>
                  </a:moveTo>
                  <a:lnTo>
                    <a:pt x="2519684" y="0"/>
                  </a:lnTo>
                  <a:cubicBezTo>
                    <a:pt x="2528032" y="0"/>
                    <a:pt x="2536038" y="3316"/>
                    <a:pt x="2541942" y="9219"/>
                  </a:cubicBezTo>
                  <a:cubicBezTo>
                    <a:pt x="2547844" y="15122"/>
                    <a:pt x="2551161" y="23129"/>
                    <a:pt x="2551161" y="31477"/>
                  </a:cubicBezTo>
                  <a:lnTo>
                    <a:pt x="2551161" y="158858"/>
                  </a:lnTo>
                  <a:cubicBezTo>
                    <a:pt x="2551161" y="167206"/>
                    <a:pt x="2547844" y="175212"/>
                    <a:pt x="2541942" y="181115"/>
                  </a:cubicBezTo>
                  <a:cubicBezTo>
                    <a:pt x="2536038" y="187018"/>
                    <a:pt x="2528032" y="190334"/>
                    <a:pt x="2519684" y="190334"/>
                  </a:cubicBezTo>
                  <a:lnTo>
                    <a:pt x="31477" y="190334"/>
                  </a:lnTo>
                  <a:cubicBezTo>
                    <a:pt x="14093" y="190334"/>
                    <a:pt x="0" y="176242"/>
                    <a:pt x="0" y="158858"/>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28434"/>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7074866"/>
            <a:ext cx="12543836" cy="934631"/>
            <a:chOff x="0" y="0"/>
            <a:chExt cx="2551161" cy="190085"/>
          </a:xfrm>
        </p:grpSpPr>
        <p:sp>
          <p:nvSpPr>
            <p:cNvPr id="18" name="Freeform 18"/>
            <p:cNvSpPr/>
            <p:nvPr/>
          </p:nvSpPr>
          <p:spPr>
            <a:xfrm>
              <a:off x="0" y="0"/>
              <a:ext cx="2551161" cy="190085"/>
            </a:xfrm>
            <a:custGeom>
              <a:avLst/>
              <a:gdLst/>
              <a:ahLst/>
              <a:cxnLst/>
              <a:rect l="l" t="t" r="r" b="b"/>
              <a:pathLst>
                <a:path w="2551161" h="190085">
                  <a:moveTo>
                    <a:pt x="31477" y="0"/>
                  </a:moveTo>
                  <a:lnTo>
                    <a:pt x="2519684" y="0"/>
                  </a:lnTo>
                  <a:cubicBezTo>
                    <a:pt x="2528032" y="0"/>
                    <a:pt x="2536038" y="3316"/>
                    <a:pt x="2541942" y="9219"/>
                  </a:cubicBezTo>
                  <a:cubicBezTo>
                    <a:pt x="2547844" y="15122"/>
                    <a:pt x="2551161" y="23129"/>
                    <a:pt x="2551161" y="31477"/>
                  </a:cubicBezTo>
                  <a:lnTo>
                    <a:pt x="2551161" y="158608"/>
                  </a:lnTo>
                  <a:cubicBezTo>
                    <a:pt x="2551161" y="175992"/>
                    <a:pt x="2537068" y="190085"/>
                    <a:pt x="2519684" y="190085"/>
                  </a:cubicBezTo>
                  <a:lnTo>
                    <a:pt x="31477" y="190085"/>
                  </a:lnTo>
                  <a:cubicBezTo>
                    <a:pt x="23129" y="190085"/>
                    <a:pt x="15122" y="186769"/>
                    <a:pt x="9219" y="180866"/>
                  </a:cubicBezTo>
                  <a:cubicBezTo>
                    <a:pt x="3316" y="174963"/>
                    <a:pt x="0" y="166956"/>
                    <a:pt x="0" y="158608"/>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28185"/>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207391" y="3483217"/>
            <a:ext cx="981040" cy="946142"/>
            <a:chOff x="0" y="0"/>
            <a:chExt cx="1308054" cy="1261523"/>
          </a:xfrm>
        </p:grpSpPr>
        <p:grpSp>
          <p:nvGrpSpPr>
            <p:cNvPr id="21" name="Group 21"/>
            <p:cNvGrpSpPr/>
            <p:nvPr/>
          </p:nvGrpSpPr>
          <p:grpSpPr>
            <a:xfrm>
              <a:off x="0" y="0"/>
              <a:ext cx="1308054" cy="1261523"/>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A</a:t>
              </a:r>
            </a:p>
          </p:txBody>
        </p:sp>
      </p:grpSp>
      <p:sp>
        <p:nvSpPr>
          <p:cNvPr id="25" name="TextBox 25"/>
          <p:cNvSpPr txBox="1"/>
          <p:nvPr/>
        </p:nvSpPr>
        <p:spPr>
          <a:xfrm>
            <a:off x="2378357" y="6393952"/>
            <a:ext cx="639108" cy="680913"/>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sp>
        <p:nvSpPr>
          <p:cNvPr id="26" name="Freeform 26"/>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7" name="Freeform 27"/>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TextBox 28"/>
          <p:cNvSpPr txBox="1"/>
          <p:nvPr/>
        </p:nvSpPr>
        <p:spPr>
          <a:xfrm>
            <a:off x="4068372" y="3782107"/>
            <a:ext cx="11866548" cy="376936"/>
          </a:xfrm>
          <a:prstGeom prst="rect">
            <a:avLst/>
          </a:prstGeom>
        </p:spPr>
        <p:txBody>
          <a:bodyPr lIns="0" tIns="0" rIns="0" bIns="0" rtlCol="0" anchor="t">
            <a:spAutoFit/>
          </a:bodyPr>
          <a:lstStyle/>
          <a:p>
            <a:pPr algn="l">
              <a:lnSpc>
                <a:spcPts val="2948"/>
              </a:lnSpc>
            </a:pPr>
            <a:r>
              <a:rPr lang="en-US" sz="2680">
                <a:solidFill>
                  <a:srgbClr val="68382F"/>
                </a:solidFill>
                <a:latin typeface="DM Sans"/>
                <a:ea typeface="DM Sans"/>
                <a:cs typeface="DM Sans"/>
                <a:sym typeface="DM Sans"/>
              </a:rPr>
              <a:t>Was supervision appropriate? </a:t>
            </a:r>
          </a:p>
        </p:txBody>
      </p:sp>
      <p:sp>
        <p:nvSpPr>
          <p:cNvPr id="29" name="TextBox 29"/>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30" name="TextBox 30"/>
          <p:cNvSpPr txBox="1"/>
          <p:nvPr/>
        </p:nvSpPr>
        <p:spPr>
          <a:xfrm>
            <a:off x="4068372" y="4969324"/>
            <a:ext cx="11866548" cy="376927"/>
          </a:xfrm>
          <a:prstGeom prst="rect">
            <a:avLst/>
          </a:prstGeom>
        </p:spPr>
        <p:txBody>
          <a:bodyPr lIns="0" tIns="0" rIns="0" bIns="0" rtlCol="0" anchor="t">
            <a:spAutoFit/>
          </a:bodyPr>
          <a:lstStyle/>
          <a:p>
            <a:pPr algn="l">
              <a:lnSpc>
                <a:spcPts val="2947"/>
              </a:lnSpc>
            </a:pPr>
            <a:r>
              <a:rPr lang="en-US" sz="2679">
                <a:solidFill>
                  <a:srgbClr val="68382F"/>
                </a:solidFill>
                <a:latin typeface="DM Sans"/>
                <a:ea typeface="DM Sans"/>
                <a:cs typeface="DM Sans"/>
                <a:sym typeface="DM Sans"/>
              </a:rPr>
              <a:t>Were there any prior issues between the involved parties?</a:t>
            </a:r>
          </a:p>
        </p:txBody>
      </p:sp>
      <p:sp>
        <p:nvSpPr>
          <p:cNvPr id="31" name="TextBox 31"/>
          <p:cNvSpPr txBox="1"/>
          <p:nvPr/>
        </p:nvSpPr>
        <p:spPr>
          <a:xfrm>
            <a:off x="4056121" y="6168452"/>
            <a:ext cx="11797245" cy="376936"/>
          </a:xfrm>
          <a:prstGeom prst="rect">
            <a:avLst/>
          </a:prstGeom>
        </p:spPr>
        <p:txBody>
          <a:bodyPr lIns="0" tIns="0" rIns="0" bIns="0" rtlCol="0" anchor="t">
            <a:spAutoFit/>
          </a:bodyPr>
          <a:lstStyle/>
          <a:p>
            <a:pPr algn="l">
              <a:lnSpc>
                <a:spcPts val="2948"/>
              </a:lnSpc>
            </a:pPr>
            <a:r>
              <a:rPr lang="en-US" sz="2680">
                <a:solidFill>
                  <a:srgbClr val="68382F"/>
                </a:solidFill>
                <a:latin typeface="DM Sans"/>
                <a:ea typeface="DM Sans"/>
                <a:cs typeface="DM Sans"/>
                <a:sym typeface="DM Sans"/>
              </a:rPr>
              <a:t>Were there any prior complaints of bullying between the involved parties?</a:t>
            </a:r>
          </a:p>
        </p:txBody>
      </p:sp>
      <p:sp>
        <p:nvSpPr>
          <p:cNvPr id="32" name="TextBox 32"/>
          <p:cNvSpPr txBox="1"/>
          <p:nvPr/>
        </p:nvSpPr>
        <p:spPr>
          <a:xfrm>
            <a:off x="4068372" y="7368000"/>
            <a:ext cx="11727942" cy="376936"/>
          </a:xfrm>
          <a:prstGeom prst="rect">
            <a:avLst/>
          </a:prstGeom>
        </p:spPr>
        <p:txBody>
          <a:bodyPr lIns="0" tIns="0" rIns="0" bIns="0" rtlCol="0" anchor="t">
            <a:spAutoFit/>
          </a:bodyPr>
          <a:lstStyle/>
          <a:p>
            <a:pPr algn="l">
              <a:lnSpc>
                <a:spcPts val="2948"/>
              </a:lnSpc>
            </a:pPr>
            <a:r>
              <a:rPr lang="en-US" sz="2680">
                <a:solidFill>
                  <a:srgbClr val="68382F"/>
                </a:solidFill>
                <a:latin typeface="DM Sans"/>
                <a:ea typeface="DM Sans"/>
                <a:cs typeface="DM Sans"/>
                <a:sym typeface="DM Sans"/>
              </a:rPr>
              <a:t>Was there horseplay?</a:t>
            </a:r>
          </a:p>
        </p:txBody>
      </p:sp>
      <p:sp>
        <p:nvSpPr>
          <p:cNvPr id="33" name="TextBox 33"/>
          <p:cNvSpPr txBox="1"/>
          <p:nvPr/>
        </p:nvSpPr>
        <p:spPr>
          <a:xfrm>
            <a:off x="2277489" y="1880130"/>
            <a:ext cx="13811574" cy="1447800"/>
          </a:xfrm>
          <a:prstGeom prst="rect">
            <a:avLst/>
          </a:prstGeom>
        </p:spPr>
        <p:txBody>
          <a:bodyPr lIns="0" tIns="0" rIns="0" bIns="0" rtlCol="0" anchor="t">
            <a:spAutoFit/>
          </a:bodyPr>
          <a:lstStyle/>
          <a:p>
            <a:pPr marL="0" lvl="0" indent="0" algn="ctr">
              <a:lnSpc>
                <a:spcPts val="3840"/>
              </a:lnSpc>
            </a:pPr>
            <a:r>
              <a:rPr lang="en-US" sz="3200">
                <a:solidFill>
                  <a:srgbClr val="9ABEAF"/>
                </a:solidFill>
                <a:latin typeface="Boulder"/>
                <a:ea typeface="Boulder"/>
                <a:cs typeface="Boulder"/>
                <a:sym typeface="Boulder"/>
              </a:rPr>
              <a:t>WHICH OF THE FOLLOWING ARE IMPORTANT QUESTIONS TO ANSWER IN THE REPORT IF THE ACCIDENT INVOLVED A STUDENT FIGHT? </a:t>
            </a:r>
          </a:p>
        </p:txBody>
      </p:sp>
      <p:grpSp>
        <p:nvGrpSpPr>
          <p:cNvPr id="34" name="Group 34"/>
          <p:cNvGrpSpPr/>
          <p:nvPr/>
        </p:nvGrpSpPr>
        <p:grpSpPr>
          <a:xfrm>
            <a:off x="2207391" y="4675769"/>
            <a:ext cx="981040" cy="946142"/>
            <a:chOff x="0" y="0"/>
            <a:chExt cx="1308054" cy="1261523"/>
          </a:xfrm>
        </p:grpSpPr>
        <p:grpSp>
          <p:nvGrpSpPr>
            <p:cNvPr id="35" name="Group 35"/>
            <p:cNvGrpSpPr/>
            <p:nvPr/>
          </p:nvGrpSpPr>
          <p:grpSpPr>
            <a:xfrm>
              <a:off x="0" y="0"/>
              <a:ext cx="1308054" cy="1261523"/>
              <a:chOff x="0" y="0"/>
              <a:chExt cx="812800" cy="783887"/>
            </a:xfrm>
          </p:grpSpPr>
          <p:sp>
            <p:nvSpPr>
              <p:cNvPr id="36" name="Freeform 36"/>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7" name="TextBox 37"/>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8" name="TextBox 38"/>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B</a:t>
              </a:r>
            </a:p>
          </p:txBody>
        </p:sp>
      </p:grpSp>
      <p:grpSp>
        <p:nvGrpSpPr>
          <p:cNvPr id="39" name="Group 39"/>
          <p:cNvGrpSpPr/>
          <p:nvPr/>
        </p:nvGrpSpPr>
        <p:grpSpPr>
          <a:xfrm>
            <a:off x="2207391" y="5869562"/>
            <a:ext cx="981040" cy="946142"/>
            <a:chOff x="0" y="0"/>
            <a:chExt cx="1308054" cy="1261523"/>
          </a:xfrm>
        </p:grpSpPr>
        <p:grpSp>
          <p:nvGrpSpPr>
            <p:cNvPr id="40" name="Group 40"/>
            <p:cNvGrpSpPr/>
            <p:nvPr/>
          </p:nvGrpSpPr>
          <p:grpSpPr>
            <a:xfrm>
              <a:off x="0" y="0"/>
              <a:ext cx="1308054" cy="1261523"/>
              <a:chOff x="0" y="0"/>
              <a:chExt cx="812800" cy="783887"/>
            </a:xfrm>
          </p:grpSpPr>
          <p:sp>
            <p:nvSpPr>
              <p:cNvPr id="41" name="Freeform 41"/>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42" name="TextBox 42"/>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43" name="TextBox 43"/>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C</a:t>
              </a:r>
            </a:p>
          </p:txBody>
        </p:sp>
      </p:grpSp>
      <p:grpSp>
        <p:nvGrpSpPr>
          <p:cNvPr id="44" name="Group 44"/>
          <p:cNvGrpSpPr/>
          <p:nvPr/>
        </p:nvGrpSpPr>
        <p:grpSpPr>
          <a:xfrm>
            <a:off x="2207391" y="7063354"/>
            <a:ext cx="981040" cy="946142"/>
            <a:chOff x="0" y="0"/>
            <a:chExt cx="1308054" cy="1261523"/>
          </a:xfrm>
        </p:grpSpPr>
        <p:grpSp>
          <p:nvGrpSpPr>
            <p:cNvPr id="45" name="Group 45"/>
            <p:cNvGrpSpPr/>
            <p:nvPr/>
          </p:nvGrpSpPr>
          <p:grpSpPr>
            <a:xfrm>
              <a:off x="0" y="0"/>
              <a:ext cx="1308054" cy="1261523"/>
              <a:chOff x="0" y="0"/>
              <a:chExt cx="812800" cy="783887"/>
            </a:xfrm>
          </p:grpSpPr>
          <p:sp>
            <p:nvSpPr>
              <p:cNvPr id="46" name="Freeform 46"/>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47" name="TextBox 47"/>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48" name="TextBox 48"/>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D</a:t>
              </a:r>
            </a:p>
          </p:txBody>
        </p:sp>
      </p:grpSp>
      <p:grpSp>
        <p:nvGrpSpPr>
          <p:cNvPr id="49" name="Group 49"/>
          <p:cNvGrpSpPr/>
          <p:nvPr/>
        </p:nvGrpSpPr>
        <p:grpSpPr>
          <a:xfrm>
            <a:off x="2207391" y="8257146"/>
            <a:ext cx="981040" cy="946142"/>
            <a:chOff x="0" y="0"/>
            <a:chExt cx="1308054" cy="1261523"/>
          </a:xfrm>
        </p:grpSpPr>
        <p:grpSp>
          <p:nvGrpSpPr>
            <p:cNvPr id="50" name="Group 50"/>
            <p:cNvGrpSpPr/>
            <p:nvPr/>
          </p:nvGrpSpPr>
          <p:grpSpPr>
            <a:xfrm>
              <a:off x="0" y="0"/>
              <a:ext cx="1308054" cy="1261523"/>
              <a:chOff x="0" y="0"/>
              <a:chExt cx="812800" cy="783887"/>
            </a:xfrm>
          </p:grpSpPr>
          <p:sp>
            <p:nvSpPr>
              <p:cNvPr id="51" name="Freeform 51"/>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52" name="TextBox 52"/>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53" name="TextBox 53"/>
            <p:cNvSpPr txBox="1"/>
            <p:nvPr/>
          </p:nvSpPr>
          <p:spPr>
            <a:xfrm>
              <a:off x="284985" y="237055"/>
              <a:ext cx="738083" cy="810638"/>
            </a:xfrm>
            <a:prstGeom prst="rect">
              <a:avLst/>
            </a:prstGeom>
          </p:spPr>
          <p:txBody>
            <a:bodyPr lIns="0" tIns="0" rIns="0" bIns="0" rtlCol="0" anchor="t">
              <a:spAutoFit/>
            </a:bodyPr>
            <a:lstStyle/>
            <a:p>
              <a:pPr algn="ctr">
                <a:lnSpc>
                  <a:spcPts val="4427"/>
                </a:lnSpc>
              </a:pPr>
              <a:r>
                <a:rPr lang="en-US" sz="4427">
                  <a:solidFill>
                    <a:srgbClr val="FBF3EC"/>
                  </a:solidFill>
                  <a:latin typeface="Boulder"/>
                  <a:ea typeface="Boulder"/>
                  <a:cs typeface="Boulder"/>
                  <a:sym typeface="Boulder"/>
                </a:rPr>
                <a:t>E</a:t>
              </a:r>
            </a:p>
          </p:txBody>
        </p:sp>
      </p:grpSp>
      <p:grpSp>
        <p:nvGrpSpPr>
          <p:cNvPr id="54" name="Group 54"/>
          <p:cNvGrpSpPr/>
          <p:nvPr/>
        </p:nvGrpSpPr>
        <p:grpSpPr>
          <a:xfrm>
            <a:off x="3682825" y="8257146"/>
            <a:ext cx="12543836" cy="934631"/>
            <a:chOff x="0" y="0"/>
            <a:chExt cx="2551161" cy="190085"/>
          </a:xfrm>
        </p:grpSpPr>
        <p:sp>
          <p:nvSpPr>
            <p:cNvPr id="55" name="Freeform 55"/>
            <p:cNvSpPr/>
            <p:nvPr/>
          </p:nvSpPr>
          <p:spPr>
            <a:xfrm>
              <a:off x="0" y="0"/>
              <a:ext cx="2551161" cy="190085"/>
            </a:xfrm>
            <a:custGeom>
              <a:avLst/>
              <a:gdLst/>
              <a:ahLst/>
              <a:cxnLst/>
              <a:rect l="l" t="t" r="r" b="b"/>
              <a:pathLst>
                <a:path w="2551161" h="190085">
                  <a:moveTo>
                    <a:pt x="31477" y="0"/>
                  </a:moveTo>
                  <a:lnTo>
                    <a:pt x="2519684" y="0"/>
                  </a:lnTo>
                  <a:cubicBezTo>
                    <a:pt x="2528032" y="0"/>
                    <a:pt x="2536038" y="3316"/>
                    <a:pt x="2541942" y="9219"/>
                  </a:cubicBezTo>
                  <a:cubicBezTo>
                    <a:pt x="2547844" y="15122"/>
                    <a:pt x="2551161" y="23129"/>
                    <a:pt x="2551161" y="31477"/>
                  </a:cubicBezTo>
                  <a:lnTo>
                    <a:pt x="2551161" y="158608"/>
                  </a:lnTo>
                  <a:cubicBezTo>
                    <a:pt x="2551161" y="175992"/>
                    <a:pt x="2537068" y="190085"/>
                    <a:pt x="2519684" y="190085"/>
                  </a:cubicBezTo>
                  <a:lnTo>
                    <a:pt x="31477" y="190085"/>
                  </a:lnTo>
                  <a:cubicBezTo>
                    <a:pt x="23129" y="190085"/>
                    <a:pt x="15122" y="186769"/>
                    <a:pt x="9219" y="180866"/>
                  </a:cubicBezTo>
                  <a:cubicBezTo>
                    <a:pt x="3316" y="174963"/>
                    <a:pt x="0" y="166956"/>
                    <a:pt x="0" y="158608"/>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56" name="TextBox 56"/>
            <p:cNvSpPr txBox="1"/>
            <p:nvPr/>
          </p:nvSpPr>
          <p:spPr>
            <a:xfrm>
              <a:off x="0" y="-38100"/>
              <a:ext cx="2551161" cy="228185"/>
            </a:xfrm>
            <a:prstGeom prst="rect">
              <a:avLst/>
            </a:prstGeom>
          </p:spPr>
          <p:txBody>
            <a:bodyPr lIns="65785" tIns="65785" rIns="65785" bIns="65785" rtlCol="0" anchor="ctr"/>
            <a:lstStyle/>
            <a:p>
              <a:pPr algn="ctr">
                <a:lnSpc>
                  <a:spcPts val="2659"/>
                </a:lnSpc>
              </a:pPr>
              <a:endParaRPr/>
            </a:p>
          </p:txBody>
        </p:sp>
      </p:grpSp>
      <p:sp>
        <p:nvSpPr>
          <p:cNvPr id="57" name="TextBox 57"/>
          <p:cNvSpPr txBox="1"/>
          <p:nvPr/>
        </p:nvSpPr>
        <p:spPr>
          <a:xfrm>
            <a:off x="4056121" y="8556037"/>
            <a:ext cx="11727942" cy="376936"/>
          </a:xfrm>
          <a:prstGeom prst="rect">
            <a:avLst/>
          </a:prstGeom>
        </p:spPr>
        <p:txBody>
          <a:bodyPr lIns="0" tIns="0" rIns="0" bIns="0" rtlCol="0" anchor="t">
            <a:spAutoFit/>
          </a:bodyPr>
          <a:lstStyle/>
          <a:p>
            <a:pPr algn="l">
              <a:lnSpc>
                <a:spcPts val="2948"/>
              </a:lnSpc>
            </a:pPr>
            <a:r>
              <a:rPr lang="en-US" sz="2680">
                <a:solidFill>
                  <a:srgbClr val="68382F"/>
                </a:solidFill>
                <a:latin typeface="DM Sans"/>
                <a:ea typeface="DM Sans"/>
                <a:cs typeface="DM Sans"/>
                <a:sym typeface="DM Sans"/>
              </a:rPr>
              <a:t>All of the above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E</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394534"/>
            <a:ext cx="12316781" cy="779081"/>
          </a:xfrm>
          <a:prstGeom prst="rect">
            <a:avLst/>
          </a:prstGeom>
        </p:spPr>
        <p:txBody>
          <a:bodyPr lIns="0" tIns="0" rIns="0" bIns="0" rtlCol="0" anchor="t">
            <a:spAutoFit/>
          </a:bodyPr>
          <a:lstStyle/>
          <a:p>
            <a:pPr algn="ctr">
              <a:lnSpc>
                <a:spcPts val="6408"/>
              </a:lnSpc>
              <a:spcBef>
                <a:spcPct val="0"/>
              </a:spcBef>
            </a:pPr>
            <a:r>
              <a:rPr lang="en-US" sz="4577">
                <a:solidFill>
                  <a:srgbClr val="FBF3EC"/>
                </a:solidFill>
                <a:latin typeface="DM Sans"/>
                <a:ea typeface="DM Sans"/>
                <a:cs typeface="DM Sans"/>
                <a:sym typeface="DM Sans"/>
              </a:rPr>
              <a:t>All of the above.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057547"/>
            <a:ext cx="11866548" cy="768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A narrative summary outlining potential contributing factors to the accident. </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A description of each injury being claimed.</a:t>
            </a:r>
          </a:p>
        </p:txBody>
      </p:sp>
      <p:sp>
        <p:nvSpPr>
          <p:cNvPr id="45" name="TextBox 45"/>
          <p:cNvSpPr txBox="1"/>
          <p:nvPr/>
        </p:nvSpPr>
        <p:spPr>
          <a:xfrm>
            <a:off x="4103024" y="6914532"/>
            <a:ext cx="11797245" cy="768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Driver and witness statements and their contact information, including their phone number and address. </a:t>
            </a:r>
          </a:p>
        </p:txBody>
      </p:sp>
      <p:sp>
        <p:nvSpPr>
          <p:cNvPr id="46" name="TextBox 46"/>
          <p:cNvSpPr txBox="1"/>
          <p:nvPr/>
        </p:nvSpPr>
        <p:spPr>
          <a:xfrm>
            <a:off x="4033721" y="8414916"/>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A list of all drivers and passengers in each vehicle. </a:t>
            </a:r>
          </a:p>
        </p:txBody>
      </p:sp>
      <p:sp>
        <p:nvSpPr>
          <p:cNvPr id="47" name="TextBox 47"/>
          <p:cNvSpPr txBox="1"/>
          <p:nvPr/>
        </p:nvSpPr>
        <p:spPr>
          <a:xfrm>
            <a:off x="2238213" y="1827742"/>
            <a:ext cx="13811574" cy="1857375"/>
          </a:xfrm>
          <a:prstGeom prst="rect">
            <a:avLst/>
          </a:prstGeom>
        </p:spPr>
        <p:txBody>
          <a:bodyPr lIns="0" tIns="0" rIns="0" bIns="0" rtlCol="0" anchor="t">
            <a:spAutoFit/>
          </a:bodyPr>
          <a:lstStyle/>
          <a:p>
            <a:pPr marL="0" lvl="0" indent="0" algn="ctr">
              <a:lnSpc>
                <a:spcPts val="4920"/>
              </a:lnSpc>
            </a:pPr>
            <a:r>
              <a:rPr lang="en-US" sz="4100">
                <a:solidFill>
                  <a:srgbClr val="9ABEAF"/>
                </a:solidFill>
                <a:latin typeface="Boulder"/>
                <a:ea typeface="Boulder"/>
                <a:cs typeface="Boulder"/>
                <a:sym typeface="Boulder"/>
              </a:rPr>
              <a:t>WHICH OF THE FOLLOWING SHOULD NOT BE INCLUDED IN A REPORT INVOLVING AN AUTO/BUS ACCIDENT?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2773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A</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394534"/>
            <a:ext cx="12316781" cy="1588706"/>
          </a:xfrm>
          <a:prstGeom prst="rect">
            <a:avLst/>
          </a:prstGeom>
        </p:spPr>
        <p:txBody>
          <a:bodyPr lIns="0" tIns="0" rIns="0" bIns="0" rtlCol="0" anchor="t">
            <a:spAutoFit/>
          </a:bodyPr>
          <a:lstStyle/>
          <a:p>
            <a:pPr algn="ctr">
              <a:lnSpc>
                <a:spcPts val="6408"/>
              </a:lnSpc>
              <a:spcBef>
                <a:spcPct val="0"/>
              </a:spcBef>
            </a:pPr>
            <a:r>
              <a:rPr lang="en-US" sz="4577">
                <a:solidFill>
                  <a:srgbClr val="FBF3EC"/>
                </a:solidFill>
                <a:latin typeface="DM Sans"/>
                <a:ea typeface="DM Sans"/>
                <a:cs typeface="DM Sans"/>
                <a:sym typeface="DM Sans"/>
              </a:rPr>
              <a:t>A narrative summary outlining potential contributing factors to the accident.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38225"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Answers</a:t>
            </a:r>
          </a:p>
        </p:txBody>
      </p:sp>
      <p:sp>
        <p:nvSpPr>
          <p:cNvPr id="25" name="TextBox 25"/>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1975380"/>
            <a:ext cx="14165324" cy="1743075"/>
          </a:xfrm>
          <a:prstGeom prst="rect">
            <a:avLst/>
          </a:prstGeom>
        </p:spPr>
        <p:txBody>
          <a:bodyPr lIns="0" tIns="0" rIns="0" bIns="0" rtlCol="0" anchor="t">
            <a:spAutoFit/>
          </a:bodyPr>
          <a:lstStyle/>
          <a:p>
            <a:pPr marL="0" lvl="0" indent="0" algn="ctr">
              <a:lnSpc>
                <a:spcPts val="3480"/>
              </a:lnSpc>
            </a:pPr>
            <a:r>
              <a:rPr lang="en-US" sz="2900">
                <a:solidFill>
                  <a:srgbClr val="68382F"/>
                </a:solidFill>
                <a:latin typeface="Boulder"/>
                <a:ea typeface="Boulder"/>
                <a:cs typeface="Boulder"/>
                <a:sym typeface="Boulder"/>
              </a:rPr>
              <a:t>WHEN TAKING PICTURES/VIDEO OF ACCIDENT SCENES, IF NO MEASURING TAPE IS AVAILABLE, YOU SHOULD USE COMMON OBJECTS SUCH AS A QUARTER OR A CELL PHONE TO GIVE A GOOD IDEA OF HEIGHT DIFFERENCES OR SIZES OF HAZARD.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5" name="TextBox 25"/>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1894211"/>
            <a:ext cx="14165324" cy="1743075"/>
          </a:xfrm>
          <a:prstGeom prst="rect">
            <a:avLst/>
          </a:prstGeom>
        </p:spPr>
        <p:txBody>
          <a:bodyPr lIns="0" tIns="0" rIns="0" bIns="0" rtlCol="0" anchor="t">
            <a:spAutoFit/>
          </a:bodyPr>
          <a:lstStyle/>
          <a:p>
            <a:pPr marL="0" lvl="0" indent="0" algn="ctr">
              <a:lnSpc>
                <a:spcPts val="3480"/>
              </a:lnSpc>
            </a:pPr>
            <a:r>
              <a:rPr lang="en-US" sz="2900">
                <a:solidFill>
                  <a:srgbClr val="68382F"/>
                </a:solidFill>
                <a:latin typeface="Boulder"/>
                <a:ea typeface="Boulder"/>
                <a:cs typeface="Boulder"/>
                <a:sym typeface="Boulder"/>
              </a:rPr>
              <a:t>WHEN TAKING PICTURES/VIDEO OF ACCIDENT SCENES, IF NO MEASURING TAPE IS AVAILABLE, YOU SHOULD USE COMMON OBJECTS SUCH AS A QUARTER OR A CELL PHONE TO GIVE A GOOD IDEA OF HEIGHT DIFFERENCES OR SIZES OF HAZARD.</a:t>
            </a:r>
          </a:p>
        </p:txBody>
      </p:sp>
      <p:sp>
        <p:nvSpPr>
          <p:cNvPr id="28" name="Freeform 28">
            <a:hlinkClick r:id="rId6" action="ppaction://hlinksldjump"/>
          </p:cNvPr>
          <p:cNvSpPr/>
          <p:nvPr/>
        </p:nvSpPr>
        <p:spPr>
          <a:xfrm rot="3803961">
            <a:off x="2704639" y="3938549"/>
            <a:ext cx="5239715" cy="5017027"/>
          </a:xfrm>
          <a:custGeom>
            <a:avLst/>
            <a:gdLst/>
            <a:ahLst/>
            <a:cxnLst/>
            <a:rect l="l" t="t" r="r" b="b"/>
            <a:pathLst>
              <a:path w="5239715" h="5017027">
                <a:moveTo>
                  <a:pt x="0" y="0"/>
                </a:moveTo>
                <a:lnTo>
                  <a:pt x="5239716" y="0"/>
                </a:lnTo>
                <a:lnTo>
                  <a:pt x="5239716" y="5017028"/>
                </a:lnTo>
                <a:lnTo>
                  <a:pt x="0" y="50170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38225"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Answers</a:t>
            </a:r>
          </a:p>
        </p:txBody>
      </p:sp>
      <p:sp>
        <p:nvSpPr>
          <p:cNvPr id="25" name="TextBox 25"/>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1989461"/>
            <a:ext cx="14165324" cy="1543050"/>
          </a:xfrm>
          <a:prstGeom prst="rect">
            <a:avLst/>
          </a:prstGeom>
        </p:spPr>
        <p:txBody>
          <a:bodyPr lIns="0" tIns="0" rIns="0" bIns="0" rtlCol="0" anchor="t">
            <a:spAutoFit/>
          </a:bodyPr>
          <a:lstStyle/>
          <a:p>
            <a:pPr marL="0" lvl="0" indent="0" algn="ctr">
              <a:lnSpc>
                <a:spcPts val="4080"/>
              </a:lnSpc>
            </a:pPr>
            <a:r>
              <a:rPr lang="en-US" sz="3400">
                <a:solidFill>
                  <a:srgbClr val="68382F"/>
                </a:solidFill>
                <a:latin typeface="Boulder"/>
                <a:ea typeface="Boulder"/>
                <a:cs typeface="Boulder"/>
                <a:sym typeface="Boulder"/>
              </a:rPr>
              <a:t>FAILURE TO PROPERLY PRESERVE EVIDENCE CAN RESULT IN INCREASED INSURANCE PREMIUMS OR DENIAL OF COVERAGE.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5" name="TextBox 25"/>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2070630"/>
            <a:ext cx="14165324" cy="1543050"/>
          </a:xfrm>
          <a:prstGeom prst="rect">
            <a:avLst/>
          </a:prstGeom>
        </p:spPr>
        <p:txBody>
          <a:bodyPr lIns="0" tIns="0" rIns="0" bIns="0" rtlCol="0" anchor="t">
            <a:spAutoFit/>
          </a:bodyPr>
          <a:lstStyle/>
          <a:p>
            <a:pPr marL="0" lvl="0" indent="0" algn="ctr">
              <a:lnSpc>
                <a:spcPts val="4080"/>
              </a:lnSpc>
            </a:pPr>
            <a:r>
              <a:rPr lang="en-US" sz="3400">
                <a:solidFill>
                  <a:srgbClr val="68382F"/>
                </a:solidFill>
                <a:latin typeface="Boulder"/>
                <a:ea typeface="Boulder"/>
                <a:cs typeface="Boulder"/>
                <a:sym typeface="Boulder"/>
              </a:rPr>
              <a:t>FAILURE TO PROPERLY PRESERVE EVIDENCE CAN RESULT IN INCREASED INSURANCE PREMIUMS OR DENIAL OF COVERAGE. </a:t>
            </a:r>
          </a:p>
        </p:txBody>
      </p:sp>
      <p:sp>
        <p:nvSpPr>
          <p:cNvPr id="28" name="Freeform 28">
            <a:hlinkClick r:id="rId6" action="ppaction://hlinksldjump"/>
          </p:cNvPr>
          <p:cNvSpPr/>
          <p:nvPr/>
        </p:nvSpPr>
        <p:spPr>
          <a:xfrm rot="3803961">
            <a:off x="2704639" y="3938549"/>
            <a:ext cx="5239715" cy="5017027"/>
          </a:xfrm>
          <a:custGeom>
            <a:avLst/>
            <a:gdLst/>
            <a:ahLst/>
            <a:cxnLst/>
            <a:rect l="l" t="t" r="r" b="b"/>
            <a:pathLst>
              <a:path w="5239715" h="5017027">
                <a:moveTo>
                  <a:pt x="0" y="0"/>
                </a:moveTo>
                <a:lnTo>
                  <a:pt x="5239716" y="0"/>
                </a:lnTo>
                <a:lnTo>
                  <a:pt x="5239716" y="5017028"/>
                </a:lnTo>
                <a:lnTo>
                  <a:pt x="0" y="50170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Answers</a:t>
            </a:r>
          </a:p>
        </p:txBody>
      </p:sp>
      <p:sp>
        <p:nvSpPr>
          <p:cNvPr id="25" name="TextBox 25"/>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2246636"/>
            <a:ext cx="14165324" cy="1028700"/>
          </a:xfrm>
          <a:prstGeom prst="rect">
            <a:avLst/>
          </a:prstGeom>
        </p:spPr>
        <p:txBody>
          <a:bodyPr lIns="0" tIns="0" rIns="0" bIns="0" rtlCol="0" anchor="t">
            <a:spAutoFit/>
          </a:bodyPr>
          <a:lstStyle/>
          <a:p>
            <a:pPr marL="0" lvl="0" indent="0" algn="ctr">
              <a:lnSpc>
                <a:spcPts val="4080"/>
              </a:lnSpc>
            </a:pPr>
            <a:r>
              <a:rPr lang="en-US" sz="3400">
                <a:solidFill>
                  <a:srgbClr val="68382F"/>
                </a:solidFill>
                <a:latin typeface="Boulder"/>
                <a:ea typeface="Boulder"/>
                <a:cs typeface="Boulder"/>
                <a:sym typeface="Boulder"/>
              </a:rPr>
              <a:t>ANY COMMENT ABOUT AN ACCIDENT OR INJURY IMMEDIATELY TRIGGERS INVESTIGATION.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5" name="TextBox 25"/>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2246636"/>
            <a:ext cx="14165324" cy="1028700"/>
          </a:xfrm>
          <a:prstGeom prst="rect">
            <a:avLst/>
          </a:prstGeom>
        </p:spPr>
        <p:txBody>
          <a:bodyPr lIns="0" tIns="0" rIns="0" bIns="0" rtlCol="0" anchor="t">
            <a:spAutoFit/>
          </a:bodyPr>
          <a:lstStyle/>
          <a:p>
            <a:pPr marL="0" lvl="0" indent="0" algn="ctr">
              <a:lnSpc>
                <a:spcPts val="4080"/>
              </a:lnSpc>
            </a:pPr>
            <a:r>
              <a:rPr lang="en-US" sz="3400">
                <a:solidFill>
                  <a:srgbClr val="68382F"/>
                </a:solidFill>
                <a:latin typeface="Boulder"/>
                <a:ea typeface="Boulder"/>
                <a:cs typeface="Boulder"/>
                <a:sym typeface="Boulder"/>
              </a:rPr>
              <a:t>ANY COMMENT ABOUT AN ACCIDENT OR INJURY IMMEDIATELY TRIGGERS INVESTIGATION.  </a:t>
            </a:r>
          </a:p>
        </p:txBody>
      </p:sp>
      <p:sp>
        <p:nvSpPr>
          <p:cNvPr id="28" name="Freeform 28">
            <a:hlinkClick r:id="rId6" action="ppaction://hlinksldjump"/>
          </p:cNvPr>
          <p:cNvSpPr/>
          <p:nvPr/>
        </p:nvSpPr>
        <p:spPr>
          <a:xfrm rot="3803961">
            <a:off x="2704639" y="3938549"/>
            <a:ext cx="5239715" cy="5017027"/>
          </a:xfrm>
          <a:custGeom>
            <a:avLst/>
            <a:gdLst/>
            <a:ahLst/>
            <a:cxnLst/>
            <a:rect l="l" t="t" r="r" b="b"/>
            <a:pathLst>
              <a:path w="5239715" h="5017027">
                <a:moveTo>
                  <a:pt x="0" y="0"/>
                </a:moveTo>
                <a:lnTo>
                  <a:pt x="5239716" y="0"/>
                </a:lnTo>
                <a:lnTo>
                  <a:pt x="5239716" y="5017028"/>
                </a:lnTo>
                <a:lnTo>
                  <a:pt x="0" y="50170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4248047"/>
            <a:ext cx="11866548"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Using leading questions to guide the witness towards specific details.</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3964418"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Asking open-ended questions to gather detailed accounts. </a:t>
            </a:r>
          </a:p>
        </p:txBody>
      </p:sp>
      <p:sp>
        <p:nvSpPr>
          <p:cNvPr id="45" name="TextBox 45"/>
          <p:cNvSpPr txBox="1"/>
          <p:nvPr/>
        </p:nvSpPr>
        <p:spPr>
          <a:xfrm>
            <a:off x="4103024" y="6914532"/>
            <a:ext cx="11797245" cy="768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Conducting interviews in a formal, intimidating environment to ensure seriousness. </a:t>
            </a:r>
          </a:p>
        </p:txBody>
      </p:sp>
      <p:sp>
        <p:nvSpPr>
          <p:cNvPr id="46" name="TextBox 46"/>
          <p:cNvSpPr txBox="1"/>
          <p:nvPr/>
        </p:nvSpPr>
        <p:spPr>
          <a:xfrm>
            <a:off x="4033721" y="8413875"/>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Relying solely on written statements without any direct questioning. </a:t>
            </a:r>
          </a:p>
        </p:txBody>
      </p:sp>
      <p:sp>
        <p:nvSpPr>
          <p:cNvPr id="47" name="TextBox 47"/>
          <p:cNvSpPr txBox="1"/>
          <p:nvPr/>
        </p:nvSpPr>
        <p:spPr>
          <a:xfrm>
            <a:off x="2061338" y="2147847"/>
            <a:ext cx="14165324" cy="1447800"/>
          </a:xfrm>
          <a:prstGeom prst="rect">
            <a:avLst/>
          </a:prstGeom>
        </p:spPr>
        <p:txBody>
          <a:bodyPr lIns="0" tIns="0" rIns="0" bIns="0" rtlCol="0" anchor="t">
            <a:spAutoFit/>
          </a:bodyPr>
          <a:lstStyle/>
          <a:p>
            <a:pPr marL="0" lvl="0" indent="0" algn="ctr">
              <a:lnSpc>
                <a:spcPts val="3840"/>
              </a:lnSpc>
            </a:pPr>
            <a:r>
              <a:rPr lang="en-US" sz="3200">
                <a:solidFill>
                  <a:srgbClr val="9ABEAF"/>
                </a:solidFill>
                <a:latin typeface="Boulder"/>
                <a:ea typeface="Boulder"/>
                <a:cs typeface="Boulder"/>
                <a:sym typeface="Boulder"/>
              </a:rPr>
              <a:t>WHEN CONDUCTING WITNESS INTERVIEWS, WHICH OF THE FOLLOWING IS BEST PRACTICE TO ENCOURAGE OPENNESS AND GATHER DETAILED ACCOUNTS?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sp>
        <p:nvSpPr>
          <p:cNvPr id="2" name="TextBox 2"/>
          <p:cNvSpPr txBox="1"/>
          <p:nvPr/>
        </p:nvSpPr>
        <p:spPr>
          <a:xfrm>
            <a:off x="1889745" y="3413674"/>
            <a:ext cx="14508510" cy="4998752"/>
          </a:xfrm>
          <a:prstGeom prst="rect">
            <a:avLst/>
          </a:prstGeom>
        </p:spPr>
        <p:txBody>
          <a:bodyPr lIns="0" tIns="0" rIns="0" bIns="0" rtlCol="0" anchor="t">
            <a:spAutoFit/>
          </a:bodyPr>
          <a:lstStyle/>
          <a:p>
            <a:pPr algn="ctr">
              <a:lnSpc>
                <a:spcPts val="7801"/>
              </a:lnSpc>
            </a:pPr>
            <a:r>
              <a:rPr lang="en-US" sz="7801">
                <a:solidFill>
                  <a:srgbClr val="F1DFD0"/>
                </a:solidFill>
                <a:latin typeface="Boulder"/>
                <a:ea typeface="Boulder"/>
                <a:cs typeface="Boulder"/>
                <a:sym typeface="Boulder"/>
              </a:rPr>
              <a:t>WHERE IS AN INJURED EMPLOYEE TYPICALLY SENT FIRST AFTER REPORTING A WORKPLACE ACCIDENT? </a:t>
            </a:r>
          </a:p>
        </p:txBody>
      </p:sp>
      <p:grpSp>
        <p:nvGrpSpPr>
          <p:cNvPr id="3" name="Group 3"/>
          <p:cNvGrpSpPr/>
          <p:nvPr/>
        </p:nvGrpSpPr>
        <p:grpSpPr>
          <a:xfrm>
            <a:off x="7359819" y="1763501"/>
            <a:ext cx="3568362" cy="1016042"/>
            <a:chOff x="0" y="0"/>
            <a:chExt cx="4757816" cy="1354723"/>
          </a:xfrm>
        </p:grpSpPr>
        <p:grpSp>
          <p:nvGrpSpPr>
            <p:cNvPr id="4" name="Group 4"/>
            <p:cNvGrpSpPr/>
            <p:nvPr/>
          </p:nvGrpSpPr>
          <p:grpSpPr>
            <a:xfrm>
              <a:off x="0" y="0"/>
              <a:ext cx="4757816" cy="1354723"/>
              <a:chOff x="0" y="0"/>
              <a:chExt cx="1362287" cy="387893"/>
            </a:xfrm>
          </p:grpSpPr>
          <p:sp>
            <p:nvSpPr>
              <p:cNvPr id="5" name="Freeform 5"/>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6" name="TextBox 6"/>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7" name="TextBox 7"/>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1DFD0"/>
                  </a:solidFill>
                  <a:latin typeface="DM Sans Bold"/>
                  <a:ea typeface="DM Sans Bold"/>
                  <a:cs typeface="DM Sans Bold"/>
                  <a:sym typeface="DM Sans Bold"/>
                </a:rPr>
                <a:t>Question</a:t>
              </a:r>
            </a:p>
          </p:txBody>
        </p:sp>
      </p:grpSp>
      <p:sp>
        <p:nvSpPr>
          <p:cNvPr id="8" name="Freeform 8"/>
          <p:cNvSpPr/>
          <p:nvPr/>
        </p:nvSpPr>
        <p:spPr>
          <a:xfrm>
            <a:off x="266297" y="7507457"/>
            <a:ext cx="2779543" cy="2779543"/>
          </a:xfrm>
          <a:custGeom>
            <a:avLst/>
            <a:gdLst/>
            <a:ahLst/>
            <a:cxnLst/>
            <a:rect l="l" t="t" r="r" b="b"/>
            <a:pathLst>
              <a:path w="2779543" h="2779543">
                <a:moveTo>
                  <a:pt x="0" y="0"/>
                </a:moveTo>
                <a:lnTo>
                  <a:pt x="2779543" y="0"/>
                </a:lnTo>
                <a:lnTo>
                  <a:pt x="2779543" y="2779543"/>
                </a:lnTo>
                <a:lnTo>
                  <a:pt x="0" y="27795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sp>
        <p:nvSpPr>
          <p:cNvPr id="5" name="TextBox 5"/>
          <p:cNvSpPr txBox="1"/>
          <p:nvPr/>
        </p:nvSpPr>
        <p:spPr>
          <a:xfrm>
            <a:off x="2227631" y="2013161"/>
            <a:ext cx="13832739" cy="1438275"/>
          </a:xfrm>
          <a:prstGeom prst="rect">
            <a:avLst/>
          </a:prstGeom>
        </p:spPr>
        <p:txBody>
          <a:bodyPr lIns="0" tIns="0" rIns="0" bIns="0" rtlCol="0" anchor="t">
            <a:spAutoFit/>
          </a:bodyPr>
          <a:lstStyle/>
          <a:p>
            <a:pPr marL="0" lvl="0" indent="0" algn="l">
              <a:lnSpc>
                <a:spcPts val="11347"/>
              </a:lnSpc>
            </a:pPr>
            <a:r>
              <a:rPr lang="en-US" sz="9456">
                <a:solidFill>
                  <a:srgbClr val="68382F"/>
                </a:solidFill>
                <a:latin typeface="Boulder"/>
                <a:ea typeface="Boulder"/>
                <a:cs typeface="Boulder"/>
                <a:sym typeface="Boulder"/>
              </a:rPr>
              <a:t>ANSWER</a:t>
            </a:r>
          </a:p>
        </p:txBody>
      </p:sp>
      <p:grpSp>
        <p:nvGrpSpPr>
          <p:cNvPr id="6" name="Group 6"/>
          <p:cNvGrpSpPr/>
          <p:nvPr/>
        </p:nvGrpSpPr>
        <p:grpSpPr>
          <a:xfrm>
            <a:off x="2196188" y="3807789"/>
            <a:ext cx="13832739" cy="4140836"/>
            <a:chOff x="0" y="0"/>
            <a:chExt cx="18443652" cy="5521115"/>
          </a:xfrm>
        </p:grpSpPr>
        <p:sp>
          <p:nvSpPr>
            <p:cNvPr id="7" name="TextBox 7"/>
            <p:cNvSpPr txBox="1"/>
            <p:nvPr/>
          </p:nvSpPr>
          <p:spPr>
            <a:xfrm>
              <a:off x="0" y="-47625"/>
              <a:ext cx="18442360" cy="1160993"/>
            </a:xfrm>
            <a:prstGeom prst="rect">
              <a:avLst/>
            </a:prstGeom>
          </p:spPr>
          <p:txBody>
            <a:bodyPr lIns="0" tIns="0" rIns="0" bIns="0" rtlCol="0" anchor="t">
              <a:spAutoFit/>
            </a:bodyPr>
            <a:lstStyle/>
            <a:p>
              <a:pPr marL="0" lvl="0" indent="0" algn="l">
                <a:lnSpc>
                  <a:spcPts val="7149"/>
                </a:lnSpc>
              </a:pPr>
              <a:r>
                <a:rPr lang="en-US" sz="5499">
                  <a:solidFill>
                    <a:srgbClr val="68382F"/>
                  </a:solidFill>
                  <a:latin typeface="DM Sans"/>
                  <a:ea typeface="DM Sans"/>
                  <a:cs typeface="DM Sans"/>
                  <a:sym typeface="DM Sans"/>
                </a:rPr>
                <a:t>Urgent Care or Emergency Room </a:t>
              </a:r>
            </a:p>
          </p:txBody>
        </p:sp>
        <p:sp>
          <p:nvSpPr>
            <p:cNvPr id="8" name="TextBox 8"/>
            <p:cNvSpPr txBox="1"/>
            <p:nvPr/>
          </p:nvSpPr>
          <p:spPr>
            <a:xfrm>
              <a:off x="1292" y="4499188"/>
              <a:ext cx="18442360" cy="1021927"/>
            </a:xfrm>
            <a:prstGeom prst="rect">
              <a:avLst/>
            </a:prstGeom>
          </p:spPr>
          <p:txBody>
            <a:bodyPr lIns="0" tIns="0" rIns="0" bIns="0" rtlCol="0" anchor="t">
              <a:spAutoFit/>
            </a:bodyPr>
            <a:lstStyle/>
            <a:p>
              <a:pPr algn="l">
                <a:lnSpc>
                  <a:spcPts val="6369"/>
                </a:lnSpc>
              </a:pPr>
              <a:endParaRPr/>
            </a:p>
          </p:txBody>
        </p:sp>
      </p:grpSp>
      <p:sp>
        <p:nvSpPr>
          <p:cNvPr id="9" name="Freeform 9">
            <a:hlinkClick r:id="rId2" action="ppaction://hlinksldjump"/>
          </p:cNvPr>
          <p:cNvSpPr/>
          <p:nvPr/>
        </p:nvSpPr>
        <p:spPr>
          <a:xfrm rot="4469706">
            <a:off x="14074704" y="1496596"/>
            <a:ext cx="2035408" cy="1948903"/>
          </a:xfrm>
          <a:custGeom>
            <a:avLst/>
            <a:gdLst/>
            <a:ahLst/>
            <a:cxnLst/>
            <a:rect l="l" t="t" r="r" b="b"/>
            <a:pathLst>
              <a:path w="2035408" h="1948903">
                <a:moveTo>
                  <a:pt x="0" y="0"/>
                </a:moveTo>
                <a:lnTo>
                  <a:pt x="2035408" y="0"/>
                </a:lnTo>
                <a:lnTo>
                  <a:pt x="2035408" y="1948903"/>
                </a:lnTo>
                <a:lnTo>
                  <a:pt x="0" y="19489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38225"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3682825" y="3815135"/>
            <a:ext cx="12543836" cy="1224981"/>
            <a:chOff x="0" y="0"/>
            <a:chExt cx="2551161" cy="249136"/>
          </a:xfrm>
        </p:grpSpPr>
        <p:sp>
          <p:nvSpPr>
            <p:cNvPr id="6" name="Freeform 6"/>
            <p:cNvSpPr/>
            <p:nvPr/>
          </p:nvSpPr>
          <p:spPr>
            <a:xfrm>
              <a:off x="0" y="0"/>
              <a:ext cx="2551161" cy="249136"/>
            </a:xfrm>
            <a:custGeom>
              <a:avLst/>
              <a:gdLst/>
              <a:ahLst/>
              <a:cxnLst/>
              <a:rect l="l" t="t" r="r" b="b"/>
              <a:pathLst>
                <a:path w="2551161" h="249136">
                  <a:moveTo>
                    <a:pt x="31477" y="0"/>
                  </a:moveTo>
                  <a:lnTo>
                    <a:pt x="2519684" y="0"/>
                  </a:lnTo>
                  <a:cubicBezTo>
                    <a:pt x="2528032" y="0"/>
                    <a:pt x="2536038" y="3316"/>
                    <a:pt x="2541942" y="9219"/>
                  </a:cubicBezTo>
                  <a:cubicBezTo>
                    <a:pt x="2547844" y="15122"/>
                    <a:pt x="2551161" y="23129"/>
                    <a:pt x="2551161" y="31477"/>
                  </a:cubicBezTo>
                  <a:lnTo>
                    <a:pt x="2551161" y="217660"/>
                  </a:lnTo>
                  <a:cubicBezTo>
                    <a:pt x="2551161" y="226008"/>
                    <a:pt x="2547844" y="234014"/>
                    <a:pt x="2541942" y="239917"/>
                  </a:cubicBezTo>
                  <a:cubicBezTo>
                    <a:pt x="2536038" y="245820"/>
                    <a:pt x="2528032" y="249136"/>
                    <a:pt x="2519684" y="249136"/>
                  </a:cubicBezTo>
                  <a:lnTo>
                    <a:pt x="31477" y="249136"/>
                  </a:lnTo>
                  <a:cubicBezTo>
                    <a:pt x="23129" y="249136"/>
                    <a:pt x="15122" y="245820"/>
                    <a:pt x="9219" y="239917"/>
                  </a:cubicBezTo>
                  <a:cubicBezTo>
                    <a:pt x="3316" y="234014"/>
                    <a:pt x="0" y="226008"/>
                    <a:pt x="0" y="217660"/>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7" name="TextBox 7"/>
            <p:cNvSpPr txBox="1"/>
            <p:nvPr/>
          </p:nvSpPr>
          <p:spPr>
            <a:xfrm>
              <a:off x="0" y="-38100"/>
              <a:ext cx="2551161" cy="287236"/>
            </a:xfrm>
            <a:prstGeom prst="rect">
              <a:avLst/>
            </a:prstGeom>
          </p:spPr>
          <p:txBody>
            <a:bodyPr lIns="65785" tIns="65785" rIns="65785" bIns="65785" rtlCol="0" anchor="ctr"/>
            <a:lstStyle/>
            <a:p>
              <a:pPr algn="ctr">
                <a:lnSpc>
                  <a:spcPts val="2659"/>
                </a:lnSpc>
              </a:pPr>
              <a:endParaRPr/>
            </a:p>
          </p:txBody>
        </p:sp>
      </p:grpSp>
      <p:grpSp>
        <p:nvGrpSpPr>
          <p:cNvPr id="8" name="Group 8"/>
          <p:cNvGrpSpPr/>
          <p:nvPr/>
        </p:nvGrpSpPr>
        <p:grpSpPr>
          <a:xfrm>
            <a:off x="7088427" y="805692"/>
            <a:ext cx="4111145" cy="892033"/>
            <a:chOff x="0" y="0"/>
            <a:chExt cx="970299" cy="210535"/>
          </a:xfrm>
        </p:grpSpPr>
        <p:sp>
          <p:nvSpPr>
            <p:cNvPr id="9" name="Freeform 9"/>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9ABEAF"/>
            </a:solidFill>
            <a:ln cap="rnd">
              <a:noFill/>
              <a:prstDash val="solid"/>
              <a:round/>
            </a:ln>
          </p:spPr>
        </p:sp>
        <p:sp>
          <p:nvSpPr>
            <p:cNvPr id="10" name="TextBox 10"/>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11" name="Group 11"/>
          <p:cNvGrpSpPr/>
          <p:nvPr/>
        </p:nvGrpSpPr>
        <p:grpSpPr>
          <a:xfrm>
            <a:off x="3682825" y="5311300"/>
            <a:ext cx="12543836" cy="1215524"/>
            <a:chOff x="0" y="0"/>
            <a:chExt cx="2551161" cy="247213"/>
          </a:xfrm>
        </p:grpSpPr>
        <p:sp>
          <p:nvSpPr>
            <p:cNvPr id="12" name="Freeform 12"/>
            <p:cNvSpPr/>
            <p:nvPr/>
          </p:nvSpPr>
          <p:spPr>
            <a:xfrm>
              <a:off x="0" y="0"/>
              <a:ext cx="2551161" cy="247213"/>
            </a:xfrm>
            <a:custGeom>
              <a:avLst/>
              <a:gdLst/>
              <a:ahLst/>
              <a:cxnLst/>
              <a:rect l="l" t="t" r="r" b="b"/>
              <a:pathLst>
                <a:path w="2551161" h="247213">
                  <a:moveTo>
                    <a:pt x="31477" y="0"/>
                  </a:moveTo>
                  <a:lnTo>
                    <a:pt x="2519684" y="0"/>
                  </a:lnTo>
                  <a:cubicBezTo>
                    <a:pt x="2528032" y="0"/>
                    <a:pt x="2536038" y="3316"/>
                    <a:pt x="2541942" y="9219"/>
                  </a:cubicBezTo>
                  <a:cubicBezTo>
                    <a:pt x="2547844" y="15122"/>
                    <a:pt x="2551161" y="23129"/>
                    <a:pt x="2551161" y="31477"/>
                  </a:cubicBezTo>
                  <a:lnTo>
                    <a:pt x="2551161" y="215736"/>
                  </a:lnTo>
                  <a:cubicBezTo>
                    <a:pt x="2551161" y="233120"/>
                    <a:pt x="2537068" y="247213"/>
                    <a:pt x="2519684" y="247213"/>
                  </a:cubicBezTo>
                  <a:lnTo>
                    <a:pt x="31477" y="247213"/>
                  </a:lnTo>
                  <a:cubicBezTo>
                    <a:pt x="23129" y="247213"/>
                    <a:pt x="15122" y="243897"/>
                    <a:pt x="9219" y="237994"/>
                  </a:cubicBezTo>
                  <a:cubicBezTo>
                    <a:pt x="3316" y="232091"/>
                    <a:pt x="0" y="224084"/>
                    <a:pt x="0" y="2157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3" name="TextBox 13"/>
            <p:cNvSpPr txBox="1"/>
            <p:nvPr/>
          </p:nvSpPr>
          <p:spPr>
            <a:xfrm>
              <a:off x="0" y="-38100"/>
              <a:ext cx="2551161" cy="285313"/>
            </a:xfrm>
            <a:prstGeom prst="rect">
              <a:avLst/>
            </a:prstGeom>
          </p:spPr>
          <p:txBody>
            <a:bodyPr lIns="65785" tIns="65785" rIns="65785" bIns="65785" rtlCol="0" anchor="ctr"/>
            <a:lstStyle/>
            <a:p>
              <a:pPr algn="ctr">
                <a:lnSpc>
                  <a:spcPts val="2659"/>
                </a:lnSpc>
              </a:pPr>
              <a:endParaRPr/>
            </a:p>
          </p:txBody>
        </p:sp>
      </p:grpSp>
      <p:grpSp>
        <p:nvGrpSpPr>
          <p:cNvPr id="14" name="Group 14"/>
          <p:cNvGrpSpPr/>
          <p:nvPr/>
        </p:nvGrpSpPr>
        <p:grpSpPr>
          <a:xfrm>
            <a:off x="3682825" y="6674093"/>
            <a:ext cx="12543836" cy="1221034"/>
            <a:chOff x="0" y="0"/>
            <a:chExt cx="2551161" cy="248333"/>
          </a:xfrm>
        </p:grpSpPr>
        <p:sp>
          <p:nvSpPr>
            <p:cNvPr id="15" name="Freeform 15"/>
            <p:cNvSpPr/>
            <p:nvPr/>
          </p:nvSpPr>
          <p:spPr>
            <a:xfrm>
              <a:off x="0" y="0"/>
              <a:ext cx="2551161" cy="248333"/>
            </a:xfrm>
            <a:custGeom>
              <a:avLst/>
              <a:gdLst/>
              <a:ahLst/>
              <a:cxnLst/>
              <a:rect l="l" t="t" r="r" b="b"/>
              <a:pathLst>
                <a:path w="2551161" h="248333">
                  <a:moveTo>
                    <a:pt x="31477" y="0"/>
                  </a:moveTo>
                  <a:lnTo>
                    <a:pt x="2519684" y="0"/>
                  </a:lnTo>
                  <a:cubicBezTo>
                    <a:pt x="2528032" y="0"/>
                    <a:pt x="2536038" y="3316"/>
                    <a:pt x="2541942" y="9219"/>
                  </a:cubicBezTo>
                  <a:cubicBezTo>
                    <a:pt x="2547844" y="15122"/>
                    <a:pt x="2551161" y="23129"/>
                    <a:pt x="2551161" y="31477"/>
                  </a:cubicBezTo>
                  <a:lnTo>
                    <a:pt x="2551161" y="216857"/>
                  </a:lnTo>
                  <a:cubicBezTo>
                    <a:pt x="2551161" y="225205"/>
                    <a:pt x="2547844" y="233211"/>
                    <a:pt x="2541942" y="239114"/>
                  </a:cubicBezTo>
                  <a:cubicBezTo>
                    <a:pt x="2536038" y="245017"/>
                    <a:pt x="2528032" y="248333"/>
                    <a:pt x="2519684" y="248333"/>
                  </a:cubicBezTo>
                  <a:lnTo>
                    <a:pt x="31477" y="248333"/>
                  </a:lnTo>
                  <a:cubicBezTo>
                    <a:pt x="14093" y="248333"/>
                    <a:pt x="0" y="234241"/>
                    <a:pt x="0" y="216857"/>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6" name="TextBox 16"/>
            <p:cNvSpPr txBox="1"/>
            <p:nvPr/>
          </p:nvSpPr>
          <p:spPr>
            <a:xfrm>
              <a:off x="0" y="-38100"/>
              <a:ext cx="2551161" cy="286433"/>
            </a:xfrm>
            <a:prstGeom prst="rect">
              <a:avLst/>
            </a:prstGeom>
          </p:spPr>
          <p:txBody>
            <a:bodyPr lIns="65785" tIns="65785" rIns="65785" bIns="65785" rtlCol="0" anchor="ctr"/>
            <a:lstStyle/>
            <a:p>
              <a:pPr algn="ctr">
                <a:lnSpc>
                  <a:spcPts val="2659"/>
                </a:lnSpc>
              </a:pPr>
              <a:endParaRPr/>
            </a:p>
          </p:txBody>
        </p:sp>
      </p:grpSp>
      <p:grpSp>
        <p:nvGrpSpPr>
          <p:cNvPr id="17" name="Group 17"/>
          <p:cNvGrpSpPr/>
          <p:nvPr/>
        </p:nvGrpSpPr>
        <p:grpSpPr>
          <a:xfrm>
            <a:off x="3682825" y="8036886"/>
            <a:ext cx="12543836" cy="1115216"/>
            <a:chOff x="0" y="0"/>
            <a:chExt cx="2551161" cy="226812"/>
          </a:xfrm>
        </p:grpSpPr>
        <p:sp>
          <p:nvSpPr>
            <p:cNvPr id="18" name="Freeform 18"/>
            <p:cNvSpPr/>
            <p:nvPr/>
          </p:nvSpPr>
          <p:spPr>
            <a:xfrm>
              <a:off x="0" y="0"/>
              <a:ext cx="2551161" cy="226812"/>
            </a:xfrm>
            <a:custGeom>
              <a:avLst/>
              <a:gdLst/>
              <a:ahLst/>
              <a:cxnLst/>
              <a:rect l="l" t="t" r="r" b="b"/>
              <a:pathLst>
                <a:path w="2551161" h="226812">
                  <a:moveTo>
                    <a:pt x="31477" y="0"/>
                  </a:moveTo>
                  <a:lnTo>
                    <a:pt x="2519684" y="0"/>
                  </a:lnTo>
                  <a:cubicBezTo>
                    <a:pt x="2528032" y="0"/>
                    <a:pt x="2536038" y="3316"/>
                    <a:pt x="2541942" y="9219"/>
                  </a:cubicBezTo>
                  <a:cubicBezTo>
                    <a:pt x="2547844" y="15122"/>
                    <a:pt x="2551161" y="23129"/>
                    <a:pt x="2551161" y="31477"/>
                  </a:cubicBezTo>
                  <a:lnTo>
                    <a:pt x="2551161" y="195336"/>
                  </a:lnTo>
                  <a:cubicBezTo>
                    <a:pt x="2551161" y="203684"/>
                    <a:pt x="2547844" y="211690"/>
                    <a:pt x="2541942" y="217593"/>
                  </a:cubicBezTo>
                  <a:cubicBezTo>
                    <a:pt x="2536038" y="223496"/>
                    <a:pt x="2528032" y="226812"/>
                    <a:pt x="2519684" y="226812"/>
                  </a:cubicBezTo>
                  <a:lnTo>
                    <a:pt x="31477" y="226812"/>
                  </a:lnTo>
                  <a:cubicBezTo>
                    <a:pt x="14093" y="226812"/>
                    <a:pt x="0" y="212720"/>
                    <a:pt x="0" y="195336"/>
                  </a:cubicBezTo>
                  <a:lnTo>
                    <a:pt x="0" y="31477"/>
                  </a:lnTo>
                  <a:cubicBezTo>
                    <a:pt x="0" y="23129"/>
                    <a:pt x="3316" y="15122"/>
                    <a:pt x="9219" y="9219"/>
                  </a:cubicBezTo>
                  <a:cubicBezTo>
                    <a:pt x="15122" y="3316"/>
                    <a:pt x="23129" y="0"/>
                    <a:pt x="31477" y="0"/>
                  </a:cubicBezTo>
                  <a:close/>
                </a:path>
              </a:pathLst>
            </a:custGeom>
            <a:solidFill>
              <a:srgbClr val="000000">
                <a:alpha val="0"/>
              </a:srgbClr>
            </a:solidFill>
            <a:ln w="57150" cap="rnd">
              <a:solidFill>
                <a:srgbClr val="68382F"/>
              </a:solidFill>
              <a:prstDash val="solid"/>
              <a:round/>
            </a:ln>
          </p:spPr>
        </p:sp>
        <p:sp>
          <p:nvSpPr>
            <p:cNvPr id="19" name="TextBox 19"/>
            <p:cNvSpPr txBox="1"/>
            <p:nvPr/>
          </p:nvSpPr>
          <p:spPr>
            <a:xfrm>
              <a:off x="0" y="-38100"/>
              <a:ext cx="2551161" cy="264912"/>
            </a:xfrm>
            <a:prstGeom prst="rect">
              <a:avLst/>
            </a:prstGeom>
          </p:spPr>
          <p:txBody>
            <a:bodyPr lIns="65785" tIns="65785" rIns="65785" bIns="65785" rtlCol="0" anchor="ctr"/>
            <a:lstStyle/>
            <a:p>
              <a:pPr algn="ctr">
                <a:lnSpc>
                  <a:spcPts val="2659"/>
                </a:lnSpc>
              </a:pPr>
              <a:endParaRPr/>
            </a:p>
          </p:txBody>
        </p:sp>
      </p:grpSp>
      <p:grpSp>
        <p:nvGrpSpPr>
          <p:cNvPr id="20" name="Group 20"/>
          <p:cNvGrpSpPr/>
          <p:nvPr/>
        </p:nvGrpSpPr>
        <p:grpSpPr>
          <a:xfrm>
            <a:off x="2131587" y="3854440"/>
            <a:ext cx="1132647" cy="1092357"/>
            <a:chOff x="0" y="0"/>
            <a:chExt cx="1510197" cy="1456475"/>
          </a:xfrm>
        </p:grpSpPr>
        <p:grpSp>
          <p:nvGrpSpPr>
            <p:cNvPr id="21" name="Group 21"/>
            <p:cNvGrpSpPr/>
            <p:nvPr/>
          </p:nvGrpSpPr>
          <p:grpSpPr>
            <a:xfrm>
              <a:off x="0" y="0"/>
              <a:ext cx="1510197" cy="1456475"/>
              <a:chOff x="0" y="0"/>
              <a:chExt cx="812800" cy="783887"/>
            </a:xfrm>
          </p:grpSpPr>
          <p:sp>
            <p:nvSpPr>
              <p:cNvPr id="22" name="Freeform 2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3" name="TextBox 2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4" name="TextBox 24"/>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A</a:t>
              </a:r>
            </a:p>
          </p:txBody>
        </p:sp>
      </p:grpSp>
      <p:grpSp>
        <p:nvGrpSpPr>
          <p:cNvPr id="25" name="Group 25"/>
          <p:cNvGrpSpPr/>
          <p:nvPr/>
        </p:nvGrpSpPr>
        <p:grpSpPr>
          <a:xfrm>
            <a:off x="2131587" y="5217233"/>
            <a:ext cx="1132647" cy="1092357"/>
            <a:chOff x="0" y="0"/>
            <a:chExt cx="1510197" cy="1456475"/>
          </a:xfrm>
        </p:grpSpPr>
        <p:grpSp>
          <p:nvGrpSpPr>
            <p:cNvPr id="26" name="Group 26"/>
            <p:cNvGrpSpPr/>
            <p:nvPr/>
          </p:nvGrpSpPr>
          <p:grpSpPr>
            <a:xfrm>
              <a:off x="0" y="0"/>
              <a:ext cx="1510197" cy="1456475"/>
              <a:chOff x="0" y="0"/>
              <a:chExt cx="812800" cy="783887"/>
            </a:xfrm>
          </p:grpSpPr>
          <p:sp>
            <p:nvSpPr>
              <p:cNvPr id="27" name="Freeform 2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28" name="TextBox 2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9" name="TextBox 29"/>
            <p:cNvSpPr txBox="1"/>
            <p:nvPr/>
          </p:nvSpPr>
          <p:spPr>
            <a:xfrm>
              <a:off x="329026" y="269966"/>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B</a:t>
              </a:r>
            </a:p>
          </p:txBody>
        </p:sp>
      </p:grpSp>
      <p:grpSp>
        <p:nvGrpSpPr>
          <p:cNvPr id="30" name="Group 30"/>
          <p:cNvGrpSpPr/>
          <p:nvPr/>
        </p:nvGrpSpPr>
        <p:grpSpPr>
          <a:xfrm>
            <a:off x="2131587" y="6580027"/>
            <a:ext cx="1132647" cy="1092357"/>
            <a:chOff x="0" y="0"/>
            <a:chExt cx="1510197" cy="1456475"/>
          </a:xfrm>
        </p:grpSpPr>
        <p:grpSp>
          <p:nvGrpSpPr>
            <p:cNvPr id="31" name="Group 31"/>
            <p:cNvGrpSpPr/>
            <p:nvPr/>
          </p:nvGrpSpPr>
          <p:grpSpPr>
            <a:xfrm>
              <a:off x="0" y="0"/>
              <a:ext cx="1510197" cy="1456475"/>
              <a:chOff x="0" y="0"/>
              <a:chExt cx="812800" cy="783887"/>
            </a:xfrm>
          </p:grpSpPr>
          <p:sp>
            <p:nvSpPr>
              <p:cNvPr id="32" name="Freeform 32"/>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3" name="TextBox 33"/>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4" name="TextBox 34"/>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C</a:t>
              </a:r>
            </a:p>
          </p:txBody>
        </p:sp>
      </p:grpSp>
      <p:grpSp>
        <p:nvGrpSpPr>
          <p:cNvPr id="35" name="Group 35"/>
          <p:cNvGrpSpPr/>
          <p:nvPr/>
        </p:nvGrpSpPr>
        <p:grpSpPr>
          <a:xfrm>
            <a:off x="2131587" y="7942820"/>
            <a:ext cx="1132647" cy="1092357"/>
            <a:chOff x="0" y="0"/>
            <a:chExt cx="1510197" cy="1456475"/>
          </a:xfrm>
        </p:grpSpPr>
        <p:grpSp>
          <p:nvGrpSpPr>
            <p:cNvPr id="36" name="Group 36"/>
            <p:cNvGrpSpPr/>
            <p:nvPr/>
          </p:nvGrpSpPr>
          <p:grpSpPr>
            <a:xfrm>
              <a:off x="0" y="0"/>
              <a:ext cx="1510197" cy="1456475"/>
              <a:chOff x="0" y="0"/>
              <a:chExt cx="812800" cy="783887"/>
            </a:xfrm>
          </p:grpSpPr>
          <p:sp>
            <p:nvSpPr>
              <p:cNvPr id="37" name="Freeform 37"/>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9ABEAF"/>
              </a:solidFill>
            </p:spPr>
          </p:sp>
          <p:sp>
            <p:nvSpPr>
              <p:cNvPr id="38" name="TextBox 38"/>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39" name="TextBox 39"/>
            <p:cNvSpPr txBox="1"/>
            <p:nvPr/>
          </p:nvSpPr>
          <p:spPr>
            <a:xfrm>
              <a:off x="329026" y="271237"/>
              <a:ext cx="852144" cy="939634"/>
            </a:xfrm>
            <a:prstGeom prst="rect">
              <a:avLst/>
            </a:prstGeom>
          </p:spPr>
          <p:txBody>
            <a:bodyPr lIns="0" tIns="0" rIns="0" bIns="0" rtlCol="0" anchor="t">
              <a:spAutoFit/>
            </a:bodyPr>
            <a:lstStyle/>
            <a:p>
              <a:pPr algn="ctr">
                <a:lnSpc>
                  <a:spcPts val="5111"/>
                </a:lnSpc>
              </a:pPr>
              <a:r>
                <a:rPr lang="en-US" sz="5111">
                  <a:solidFill>
                    <a:srgbClr val="FBF3EC"/>
                  </a:solidFill>
                  <a:latin typeface="Boulder"/>
                  <a:ea typeface="Boulder"/>
                  <a:cs typeface="Boulder"/>
                  <a:sym typeface="Boulder"/>
                </a:rPr>
                <a:t>D</a:t>
              </a:r>
            </a:p>
          </p:txBody>
        </p:sp>
      </p:grpSp>
      <p:sp>
        <p:nvSpPr>
          <p:cNvPr id="40" name="Freeform 40"/>
          <p:cNvSpPr/>
          <p:nvPr/>
        </p:nvSpPr>
        <p:spPr>
          <a:xfrm>
            <a:off x="-1471171" y="2436878"/>
            <a:ext cx="3443279" cy="3185033"/>
          </a:xfrm>
          <a:custGeom>
            <a:avLst/>
            <a:gdLst/>
            <a:ahLst/>
            <a:cxnLst/>
            <a:rect l="l" t="t" r="r" b="b"/>
            <a:pathLst>
              <a:path w="3443279" h="3185033">
                <a:moveTo>
                  <a:pt x="0" y="0"/>
                </a:moveTo>
                <a:lnTo>
                  <a:pt x="3443280" y="0"/>
                </a:lnTo>
                <a:lnTo>
                  <a:pt x="3443280" y="3185034"/>
                </a:lnTo>
                <a:lnTo>
                  <a:pt x="0" y="3185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842607" y="-795780"/>
            <a:ext cx="3443279" cy="3185033"/>
          </a:xfrm>
          <a:custGeom>
            <a:avLst/>
            <a:gdLst/>
            <a:ahLst/>
            <a:cxnLst/>
            <a:rect l="l" t="t" r="r" b="b"/>
            <a:pathLst>
              <a:path w="3443279" h="3185033">
                <a:moveTo>
                  <a:pt x="0" y="0"/>
                </a:moveTo>
                <a:lnTo>
                  <a:pt x="3443279" y="0"/>
                </a:lnTo>
                <a:lnTo>
                  <a:pt x="3443279" y="3185033"/>
                </a:lnTo>
                <a:lnTo>
                  <a:pt x="0" y="3185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2" name="TextBox 42"/>
          <p:cNvSpPr txBox="1"/>
          <p:nvPr/>
        </p:nvSpPr>
        <p:spPr>
          <a:xfrm>
            <a:off x="4033721" y="3901655"/>
            <a:ext cx="11866548" cy="1070991"/>
          </a:xfrm>
          <a:prstGeom prst="rect">
            <a:avLst/>
          </a:prstGeom>
        </p:spPr>
        <p:txBody>
          <a:bodyPr lIns="0" tIns="0" rIns="0" bIns="0" rtlCol="0" anchor="t">
            <a:spAutoFit/>
          </a:bodyPr>
          <a:lstStyle/>
          <a:p>
            <a:pPr algn="l">
              <a:lnSpc>
                <a:spcPts val="2838"/>
              </a:lnSpc>
            </a:pPr>
            <a:r>
              <a:rPr lang="en-US" sz="2580">
                <a:solidFill>
                  <a:srgbClr val="68382F"/>
                </a:solidFill>
                <a:latin typeface="DM Sans"/>
                <a:ea typeface="DM Sans"/>
                <a:cs typeface="DM Sans"/>
                <a:sym typeface="DM Sans"/>
              </a:rPr>
              <a:t>Disability or death due to the accidental acceleration or aggravation of a venereal disease or of a disease due to the habitual use of alcohol or controlled substances or narcotic drugs. </a:t>
            </a:r>
          </a:p>
        </p:txBody>
      </p:sp>
      <p:sp>
        <p:nvSpPr>
          <p:cNvPr id="43" name="TextBox 43"/>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44" name="TextBox 44"/>
          <p:cNvSpPr txBox="1"/>
          <p:nvPr/>
        </p:nvSpPr>
        <p:spPr>
          <a:xfrm>
            <a:off x="4033721" y="5739488"/>
            <a:ext cx="11866548" cy="387722"/>
          </a:xfrm>
          <a:prstGeom prst="rect">
            <a:avLst/>
          </a:prstGeom>
        </p:spPr>
        <p:txBody>
          <a:bodyPr lIns="0" tIns="0" rIns="0" bIns="0" rtlCol="0" anchor="t">
            <a:spAutoFit/>
          </a:bodyPr>
          <a:lstStyle/>
          <a:p>
            <a:pPr algn="l">
              <a:lnSpc>
                <a:spcPts val="3057"/>
              </a:lnSpc>
            </a:pPr>
            <a:r>
              <a:rPr lang="en-US" sz="2779">
                <a:solidFill>
                  <a:srgbClr val="68382F"/>
                </a:solidFill>
                <a:latin typeface="DM Sans"/>
                <a:ea typeface="DM Sans"/>
                <a:cs typeface="DM Sans"/>
                <a:sym typeface="DM Sans"/>
              </a:rPr>
              <a:t>Only an unexpected or unusual event or result that happens suddenly. </a:t>
            </a:r>
          </a:p>
        </p:txBody>
      </p:sp>
      <p:sp>
        <p:nvSpPr>
          <p:cNvPr id="45" name="TextBox 45"/>
          <p:cNvSpPr txBox="1"/>
          <p:nvPr/>
        </p:nvSpPr>
        <p:spPr>
          <a:xfrm>
            <a:off x="4103024" y="6758639"/>
            <a:ext cx="11797245" cy="1070991"/>
          </a:xfrm>
          <a:prstGeom prst="rect">
            <a:avLst/>
          </a:prstGeom>
        </p:spPr>
        <p:txBody>
          <a:bodyPr lIns="0" tIns="0" rIns="0" bIns="0" rtlCol="0" anchor="t">
            <a:spAutoFit/>
          </a:bodyPr>
          <a:lstStyle/>
          <a:p>
            <a:pPr algn="l">
              <a:lnSpc>
                <a:spcPts val="2838"/>
              </a:lnSpc>
            </a:pPr>
            <a:r>
              <a:rPr lang="en-US" sz="2580">
                <a:solidFill>
                  <a:srgbClr val="68382F"/>
                </a:solidFill>
                <a:latin typeface="DM Sans"/>
                <a:ea typeface="DM Sans"/>
                <a:cs typeface="DM Sans"/>
                <a:sym typeface="DM Sans"/>
              </a:rPr>
              <a:t>A disease that manifests itself in the fear of or dislike for an individual because of the individual’s race, color, religion, sex, national origin, age, or handicap. </a:t>
            </a:r>
          </a:p>
        </p:txBody>
      </p:sp>
      <p:sp>
        <p:nvSpPr>
          <p:cNvPr id="46" name="TextBox 46"/>
          <p:cNvSpPr txBox="1"/>
          <p:nvPr/>
        </p:nvSpPr>
        <p:spPr>
          <a:xfrm>
            <a:off x="4033721" y="8414916"/>
            <a:ext cx="11727942" cy="387731"/>
          </a:xfrm>
          <a:prstGeom prst="rect">
            <a:avLst/>
          </a:prstGeom>
        </p:spPr>
        <p:txBody>
          <a:bodyPr lIns="0" tIns="0" rIns="0" bIns="0" rtlCol="0" anchor="t">
            <a:spAutoFit/>
          </a:bodyPr>
          <a:lstStyle/>
          <a:p>
            <a:pPr algn="l">
              <a:lnSpc>
                <a:spcPts val="3058"/>
              </a:lnSpc>
            </a:pPr>
            <a:r>
              <a:rPr lang="en-US" sz="2780">
                <a:solidFill>
                  <a:srgbClr val="68382F"/>
                </a:solidFill>
                <a:latin typeface="DM Sans"/>
                <a:ea typeface="DM Sans"/>
                <a:cs typeface="DM Sans"/>
                <a:sym typeface="DM Sans"/>
              </a:rPr>
              <a:t>All of the above. </a:t>
            </a:r>
          </a:p>
        </p:txBody>
      </p:sp>
      <p:sp>
        <p:nvSpPr>
          <p:cNvPr id="47" name="TextBox 47"/>
          <p:cNvSpPr txBox="1"/>
          <p:nvPr/>
        </p:nvSpPr>
        <p:spPr>
          <a:xfrm>
            <a:off x="2238213" y="2091110"/>
            <a:ext cx="13811574" cy="1171575"/>
          </a:xfrm>
          <a:prstGeom prst="rect">
            <a:avLst/>
          </a:prstGeom>
        </p:spPr>
        <p:txBody>
          <a:bodyPr lIns="0" tIns="0" rIns="0" bIns="0" rtlCol="0" anchor="t">
            <a:spAutoFit/>
          </a:bodyPr>
          <a:lstStyle/>
          <a:p>
            <a:pPr marL="0" lvl="0" indent="0" algn="ctr">
              <a:lnSpc>
                <a:spcPts val="4680"/>
              </a:lnSpc>
            </a:pPr>
            <a:r>
              <a:rPr lang="en-US" sz="3900">
                <a:solidFill>
                  <a:srgbClr val="9ABEAF"/>
                </a:solidFill>
                <a:latin typeface="Boulder"/>
                <a:ea typeface="Boulder"/>
                <a:cs typeface="Boulder"/>
                <a:sym typeface="Boulder"/>
              </a:rPr>
              <a:t>UNDER FLORIDA STATUTE § 440.02(1), WHAT IS THE DEFINITION OF AN ACCIDENT?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630196" y="4390556"/>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B</a:t>
            </a:r>
          </a:p>
        </p:txBody>
      </p:sp>
      <p:sp>
        <p:nvSpPr>
          <p:cNvPr id="8" name="Freeform 8">
            <a:hlinkClick r:id="rId2" action="ppaction://hlinksldjump"/>
          </p:cNvPr>
          <p:cNvSpPr/>
          <p:nvPr/>
        </p:nvSpPr>
        <p:spPr>
          <a:xfrm rot="3062578">
            <a:off x="644342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394534"/>
            <a:ext cx="12316781" cy="1588706"/>
          </a:xfrm>
          <a:prstGeom prst="rect">
            <a:avLst/>
          </a:prstGeom>
        </p:spPr>
        <p:txBody>
          <a:bodyPr lIns="0" tIns="0" rIns="0" bIns="0" rtlCol="0" anchor="t">
            <a:spAutoFit/>
          </a:bodyPr>
          <a:lstStyle/>
          <a:p>
            <a:pPr algn="ctr">
              <a:lnSpc>
                <a:spcPts val="6408"/>
              </a:lnSpc>
              <a:spcBef>
                <a:spcPct val="0"/>
              </a:spcBef>
            </a:pPr>
            <a:r>
              <a:rPr lang="en-US" sz="4577">
                <a:solidFill>
                  <a:srgbClr val="FBF3EC"/>
                </a:solidFill>
                <a:latin typeface="DM Sans"/>
                <a:ea typeface="DM Sans"/>
                <a:cs typeface="DM Sans"/>
                <a:sym typeface="DM Sans"/>
              </a:rPr>
              <a:t>Only an unexpected or unusual event or result that happens suddenly.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sp>
        <p:nvSpPr>
          <p:cNvPr id="2" name="TextBox 2"/>
          <p:cNvSpPr txBox="1"/>
          <p:nvPr/>
        </p:nvSpPr>
        <p:spPr>
          <a:xfrm>
            <a:off x="1889745" y="1631971"/>
            <a:ext cx="14508510" cy="7806726"/>
          </a:xfrm>
          <a:prstGeom prst="rect">
            <a:avLst/>
          </a:prstGeom>
        </p:spPr>
        <p:txBody>
          <a:bodyPr lIns="0" tIns="0" rIns="0" bIns="0" rtlCol="0" anchor="t">
            <a:spAutoFit/>
          </a:bodyPr>
          <a:lstStyle/>
          <a:p>
            <a:pPr algn="ctr">
              <a:lnSpc>
                <a:spcPts val="5101"/>
              </a:lnSpc>
            </a:pPr>
            <a:r>
              <a:rPr lang="en-US" sz="5101">
                <a:solidFill>
                  <a:srgbClr val="F1DFD0"/>
                </a:solidFill>
                <a:latin typeface="Boulder"/>
                <a:ea typeface="Boulder"/>
                <a:cs typeface="Boulder"/>
                <a:sym typeface="Boulder"/>
              </a:rPr>
              <a:t>WHAT DOES THIS REFER TO: ANY PERSON WHO RECEIVES REMUNERATION FROM AN EMPLOYER FOR THE PERFORMANCE OF ANY WORK OR SERVICE WHILE ENGAGED IN ANY EMPLOYMENT UNDER ANY APPOINTMENT OR WRITTEN CONTRACT FOR HIRE OR APPRENTICESHIP, EXPRESS OR IMPLIED, ORAL OR WRITTEN, WHETHER LAWFULLY OR UNLAWFULLY EMPLOYED, AND INCLUDES, BUT IS NOT LIMITED TO ALIENS AND MINORS.</a:t>
            </a:r>
          </a:p>
        </p:txBody>
      </p:sp>
      <p:grpSp>
        <p:nvGrpSpPr>
          <p:cNvPr id="3" name="Group 3"/>
          <p:cNvGrpSpPr/>
          <p:nvPr/>
        </p:nvGrpSpPr>
        <p:grpSpPr>
          <a:xfrm>
            <a:off x="7359819" y="520679"/>
            <a:ext cx="3568362" cy="1016042"/>
            <a:chOff x="0" y="0"/>
            <a:chExt cx="4757816" cy="1354723"/>
          </a:xfrm>
        </p:grpSpPr>
        <p:grpSp>
          <p:nvGrpSpPr>
            <p:cNvPr id="4" name="Group 4"/>
            <p:cNvGrpSpPr/>
            <p:nvPr/>
          </p:nvGrpSpPr>
          <p:grpSpPr>
            <a:xfrm>
              <a:off x="0" y="0"/>
              <a:ext cx="4757816" cy="1354723"/>
              <a:chOff x="0" y="0"/>
              <a:chExt cx="1362287" cy="387893"/>
            </a:xfrm>
          </p:grpSpPr>
          <p:sp>
            <p:nvSpPr>
              <p:cNvPr id="5" name="Freeform 5"/>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6" name="TextBox 6"/>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7" name="TextBox 7"/>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1DFD0"/>
                  </a:solidFill>
                  <a:latin typeface="DM Sans Bold"/>
                  <a:ea typeface="DM Sans Bold"/>
                  <a:cs typeface="DM Sans Bold"/>
                  <a:sym typeface="DM Sans Bold"/>
                </a:rPr>
                <a:t>Question</a:t>
              </a:r>
            </a:p>
          </p:txBody>
        </p:sp>
      </p:grpSp>
      <p:sp>
        <p:nvSpPr>
          <p:cNvPr id="8" name="Freeform 8"/>
          <p:cNvSpPr/>
          <p:nvPr/>
        </p:nvSpPr>
        <p:spPr>
          <a:xfrm>
            <a:off x="266297" y="7507457"/>
            <a:ext cx="2779543" cy="2779543"/>
          </a:xfrm>
          <a:custGeom>
            <a:avLst/>
            <a:gdLst/>
            <a:ahLst/>
            <a:cxnLst/>
            <a:rect l="l" t="t" r="r" b="b"/>
            <a:pathLst>
              <a:path w="2779543" h="2779543">
                <a:moveTo>
                  <a:pt x="0" y="0"/>
                </a:moveTo>
                <a:lnTo>
                  <a:pt x="2779543" y="0"/>
                </a:lnTo>
                <a:lnTo>
                  <a:pt x="2779543" y="2779543"/>
                </a:lnTo>
                <a:lnTo>
                  <a:pt x="0" y="27795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sp>
        <p:nvSpPr>
          <p:cNvPr id="5" name="TextBox 5"/>
          <p:cNvSpPr txBox="1"/>
          <p:nvPr/>
        </p:nvSpPr>
        <p:spPr>
          <a:xfrm>
            <a:off x="2227631" y="2013161"/>
            <a:ext cx="13832739" cy="1438275"/>
          </a:xfrm>
          <a:prstGeom prst="rect">
            <a:avLst/>
          </a:prstGeom>
        </p:spPr>
        <p:txBody>
          <a:bodyPr lIns="0" tIns="0" rIns="0" bIns="0" rtlCol="0" anchor="t">
            <a:spAutoFit/>
          </a:bodyPr>
          <a:lstStyle/>
          <a:p>
            <a:pPr marL="0" lvl="0" indent="0" algn="l">
              <a:lnSpc>
                <a:spcPts val="11347"/>
              </a:lnSpc>
            </a:pPr>
            <a:r>
              <a:rPr lang="en-US" sz="9456">
                <a:solidFill>
                  <a:srgbClr val="68382F"/>
                </a:solidFill>
                <a:latin typeface="Boulder"/>
                <a:ea typeface="Boulder"/>
                <a:cs typeface="Boulder"/>
                <a:sym typeface="Boulder"/>
              </a:rPr>
              <a:t>ANSWER</a:t>
            </a:r>
          </a:p>
        </p:txBody>
      </p:sp>
      <p:grpSp>
        <p:nvGrpSpPr>
          <p:cNvPr id="6" name="Group 6"/>
          <p:cNvGrpSpPr/>
          <p:nvPr/>
        </p:nvGrpSpPr>
        <p:grpSpPr>
          <a:xfrm>
            <a:off x="2196188" y="3807789"/>
            <a:ext cx="13832739" cy="4264027"/>
            <a:chOff x="0" y="0"/>
            <a:chExt cx="18443652" cy="5685369"/>
          </a:xfrm>
        </p:grpSpPr>
        <p:sp>
          <p:nvSpPr>
            <p:cNvPr id="7" name="TextBox 7"/>
            <p:cNvSpPr txBox="1"/>
            <p:nvPr/>
          </p:nvSpPr>
          <p:spPr>
            <a:xfrm>
              <a:off x="0" y="-57150"/>
              <a:ext cx="18442360" cy="1334771"/>
            </a:xfrm>
            <a:prstGeom prst="rect">
              <a:avLst/>
            </a:prstGeom>
          </p:spPr>
          <p:txBody>
            <a:bodyPr lIns="0" tIns="0" rIns="0" bIns="0" rtlCol="0" anchor="t">
              <a:spAutoFit/>
            </a:bodyPr>
            <a:lstStyle/>
            <a:p>
              <a:pPr marL="0" lvl="0" indent="0" algn="l">
                <a:lnSpc>
                  <a:spcPts val="8189"/>
                </a:lnSpc>
              </a:pPr>
              <a:r>
                <a:rPr lang="en-US" sz="6299">
                  <a:solidFill>
                    <a:srgbClr val="68382F"/>
                  </a:solidFill>
                  <a:latin typeface="DM Sans"/>
                  <a:ea typeface="DM Sans"/>
                  <a:cs typeface="DM Sans"/>
                  <a:sym typeface="DM Sans"/>
                </a:rPr>
                <a:t>An Employee </a:t>
              </a:r>
            </a:p>
          </p:txBody>
        </p:sp>
        <p:sp>
          <p:nvSpPr>
            <p:cNvPr id="8" name="TextBox 8"/>
            <p:cNvSpPr txBox="1"/>
            <p:nvPr/>
          </p:nvSpPr>
          <p:spPr>
            <a:xfrm>
              <a:off x="1292" y="4663442"/>
              <a:ext cx="18442360" cy="1021927"/>
            </a:xfrm>
            <a:prstGeom prst="rect">
              <a:avLst/>
            </a:prstGeom>
          </p:spPr>
          <p:txBody>
            <a:bodyPr lIns="0" tIns="0" rIns="0" bIns="0" rtlCol="0" anchor="t">
              <a:spAutoFit/>
            </a:bodyPr>
            <a:lstStyle/>
            <a:p>
              <a:pPr algn="l">
                <a:lnSpc>
                  <a:spcPts val="6369"/>
                </a:lnSpc>
              </a:pPr>
              <a:endParaRPr/>
            </a:p>
          </p:txBody>
        </p:sp>
      </p:grpSp>
      <p:sp>
        <p:nvSpPr>
          <p:cNvPr id="9" name="Freeform 9">
            <a:hlinkClick r:id="rId2" action="ppaction://hlinksldjump"/>
          </p:cNvPr>
          <p:cNvSpPr/>
          <p:nvPr/>
        </p:nvSpPr>
        <p:spPr>
          <a:xfrm rot="4469706">
            <a:off x="14074704" y="1496596"/>
            <a:ext cx="2035408" cy="1948903"/>
          </a:xfrm>
          <a:custGeom>
            <a:avLst/>
            <a:gdLst/>
            <a:ahLst/>
            <a:cxnLst/>
            <a:rect l="l" t="t" r="r" b="b"/>
            <a:pathLst>
              <a:path w="2035408" h="1948903">
                <a:moveTo>
                  <a:pt x="0" y="0"/>
                </a:moveTo>
                <a:lnTo>
                  <a:pt x="2035408" y="0"/>
                </a:lnTo>
                <a:lnTo>
                  <a:pt x="2035408" y="1948903"/>
                </a:lnTo>
                <a:lnTo>
                  <a:pt x="0" y="19489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25" name="TextBox 25"/>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100614" y="1837061"/>
            <a:ext cx="14165324" cy="1838325"/>
          </a:xfrm>
          <a:prstGeom prst="rect">
            <a:avLst/>
          </a:prstGeom>
        </p:spPr>
        <p:txBody>
          <a:bodyPr lIns="0" tIns="0" rIns="0" bIns="0" rtlCol="0" anchor="t">
            <a:spAutoFit/>
          </a:bodyPr>
          <a:lstStyle/>
          <a:p>
            <a:pPr marL="0" lvl="0" indent="0" algn="ctr">
              <a:lnSpc>
                <a:spcPts val="3600"/>
              </a:lnSpc>
            </a:pPr>
            <a:r>
              <a:rPr lang="en-US" sz="3000">
                <a:solidFill>
                  <a:srgbClr val="68382F"/>
                </a:solidFill>
                <a:latin typeface="Boulder"/>
                <a:ea typeface="Boulder"/>
                <a:cs typeface="Boulder"/>
                <a:sym typeface="Boulder"/>
              </a:rPr>
              <a:t>OCCUPATIONAL DISEASE REFERS TO: AN INJURY RESULTING FROM THE NATURE OF EMPLOYMENT, THAT THE EMPLOYEE ACTUALLY CONTRACTED WHILE ENGAGED IN THE EMPLOYMENT, AND THE EMPLOYMENT WAS THE MAJOR CONTRIBUTING CAUSE.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7359819" y="1767534"/>
            <a:ext cx="3568362" cy="1016042"/>
            <a:chOff x="0" y="0"/>
            <a:chExt cx="4757816" cy="1354723"/>
          </a:xfrm>
        </p:grpSpPr>
        <p:grpSp>
          <p:nvGrpSpPr>
            <p:cNvPr id="3" name="Group 3"/>
            <p:cNvGrpSpPr/>
            <p:nvPr/>
          </p:nvGrpSpPr>
          <p:grpSpPr>
            <a:xfrm>
              <a:off x="0" y="0"/>
              <a:ext cx="4757816" cy="1354723"/>
              <a:chOff x="0" y="0"/>
              <a:chExt cx="1362287" cy="387893"/>
            </a:xfrm>
          </p:grpSpPr>
          <p:sp>
            <p:nvSpPr>
              <p:cNvPr id="4" name="Freeform 4"/>
              <p:cNvSpPr/>
              <p:nvPr/>
            </p:nvSpPr>
            <p:spPr>
              <a:xfrm>
                <a:off x="0" y="0"/>
                <a:ext cx="1362287" cy="387893"/>
              </a:xfrm>
              <a:custGeom>
                <a:avLst/>
                <a:gdLst/>
                <a:ahLst/>
                <a:cxnLst/>
                <a:rect l="l" t="t" r="r" b="b"/>
                <a:pathLst>
                  <a:path w="1362287" h="387893">
                    <a:moveTo>
                      <a:pt x="110650" y="0"/>
                    </a:moveTo>
                    <a:lnTo>
                      <a:pt x="1251637" y="0"/>
                    </a:lnTo>
                    <a:cubicBezTo>
                      <a:pt x="1312747" y="0"/>
                      <a:pt x="1362287" y="49540"/>
                      <a:pt x="1362287" y="110650"/>
                    </a:cubicBezTo>
                    <a:lnTo>
                      <a:pt x="1362287" y="277243"/>
                    </a:lnTo>
                    <a:cubicBezTo>
                      <a:pt x="1362287" y="338353"/>
                      <a:pt x="1312747" y="387893"/>
                      <a:pt x="1251637" y="387893"/>
                    </a:cubicBezTo>
                    <a:lnTo>
                      <a:pt x="110650" y="387893"/>
                    </a:lnTo>
                    <a:cubicBezTo>
                      <a:pt x="49540" y="387893"/>
                      <a:pt x="0" y="338353"/>
                      <a:pt x="0" y="277243"/>
                    </a:cubicBezTo>
                    <a:lnTo>
                      <a:pt x="0" y="110650"/>
                    </a:lnTo>
                    <a:cubicBezTo>
                      <a:pt x="0" y="49540"/>
                      <a:pt x="49540" y="0"/>
                      <a:pt x="110650" y="0"/>
                    </a:cubicBezTo>
                    <a:close/>
                  </a:path>
                </a:pathLst>
              </a:custGeom>
              <a:solidFill>
                <a:srgbClr val="9ABEAF"/>
              </a:solidFill>
            </p:spPr>
          </p:sp>
          <p:sp>
            <p:nvSpPr>
              <p:cNvPr id="5" name="TextBox 5"/>
              <p:cNvSpPr txBox="1"/>
              <p:nvPr/>
            </p:nvSpPr>
            <p:spPr>
              <a:xfrm>
                <a:off x="0" y="-38100"/>
                <a:ext cx="1362287" cy="425993"/>
              </a:xfrm>
              <a:prstGeom prst="rect">
                <a:avLst/>
              </a:prstGeom>
            </p:spPr>
            <p:txBody>
              <a:bodyPr lIns="35046" tIns="35046" rIns="35046" bIns="35046" rtlCol="0" anchor="ctr"/>
              <a:lstStyle/>
              <a:p>
                <a:pPr algn="ctr">
                  <a:lnSpc>
                    <a:spcPts val="2659"/>
                  </a:lnSpc>
                </a:pPr>
                <a:endParaRPr/>
              </a:p>
            </p:txBody>
          </p:sp>
        </p:grpSp>
        <p:sp>
          <p:nvSpPr>
            <p:cNvPr id="6" name="TextBox 6"/>
            <p:cNvSpPr txBox="1"/>
            <p:nvPr/>
          </p:nvSpPr>
          <p:spPr>
            <a:xfrm>
              <a:off x="301819" y="354782"/>
              <a:ext cx="4154178" cy="683260"/>
            </a:xfrm>
            <a:prstGeom prst="rect">
              <a:avLst/>
            </a:prstGeom>
          </p:spPr>
          <p:txBody>
            <a:bodyPr lIns="0" tIns="0" rIns="0" bIns="0" rtlCol="0" anchor="t">
              <a:spAutoFit/>
            </a:bodyPr>
            <a:lstStyle/>
            <a:p>
              <a:pPr algn="ctr">
                <a:lnSpc>
                  <a:spcPts val="3960"/>
                </a:lnSpc>
              </a:pPr>
              <a:r>
                <a:rPr lang="en-US" sz="3600" b="1">
                  <a:solidFill>
                    <a:srgbClr val="FBF3EC"/>
                  </a:solidFill>
                  <a:latin typeface="DM Sans Bold"/>
                  <a:ea typeface="DM Sans Bold"/>
                  <a:cs typeface="DM Sans Bold"/>
                  <a:sym typeface="DM Sans Bold"/>
                </a:rPr>
                <a:t>Answer</a:t>
              </a:r>
            </a:p>
          </p:txBody>
        </p:sp>
      </p:grpSp>
      <p:sp>
        <p:nvSpPr>
          <p:cNvPr id="7" name="TextBox 7"/>
          <p:cNvSpPr txBox="1"/>
          <p:nvPr/>
        </p:nvSpPr>
        <p:spPr>
          <a:xfrm>
            <a:off x="3502846" y="4388539"/>
            <a:ext cx="11282309" cy="1730374"/>
          </a:xfrm>
          <a:prstGeom prst="rect">
            <a:avLst/>
          </a:prstGeom>
        </p:spPr>
        <p:txBody>
          <a:bodyPr lIns="0" tIns="0" rIns="0" bIns="0" rtlCol="0" anchor="t">
            <a:spAutoFit/>
          </a:bodyPr>
          <a:lstStyle/>
          <a:p>
            <a:pPr algn="ctr">
              <a:lnSpc>
                <a:spcPts val="12999"/>
              </a:lnSpc>
            </a:pPr>
            <a:r>
              <a:rPr lang="en-US" sz="12999">
                <a:solidFill>
                  <a:srgbClr val="FBF3EC"/>
                </a:solidFill>
                <a:latin typeface="Boulder"/>
                <a:ea typeface="Boulder"/>
                <a:cs typeface="Boulder"/>
                <a:sym typeface="Boulder"/>
              </a:rPr>
              <a:t>B</a:t>
            </a:r>
          </a:p>
        </p:txBody>
      </p:sp>
      <p:sp>
        <p:nvSpPr>
          <p:cNvPr id="8" name="Freeform 8">
            <a:hlinkClick r:id="rId2" action="ppaction://hlinksldjump"/>
          </p:cNvPr>
          <p:cNvSpPr/>
          <p:nvPr/>
        </p:nvSpPr>
        <p:spPr>
          <a:xfrm rot="3062578">
            <a:off x="6316079" y="3086100"/>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3112959" y="7413584"/>
            <a:ext cx="12316781" cy="1339786"/>
          </a:xfrm>
          <a:prstGeom prst="rect">
            <a:avLst/>
          </a:prstGeom>
        </p:spPr>
        <p:txBody>
          <a:bodyPr lIns="0" tIns="0" rIns="0" bIns="0" rtlCol="0" anchor="t">
            <a:spAutoFit/>
          </a:bodyPr>
          <a:lstStyle/>
          <a:p>
            <a:pPr algn="ctr">
              <a:lnSpc>
                <a:spcPts val="5428"/>
              </a:lnSpc>
              <a:spcBef>
                <a:spcPct val="0"/>
              </a:spcBef>
            </a:pPr>
            <a:r>
              <a:rPr lang="en-US" sz="3877">
                <a:solidFill>
                  <a:srgbClr val="FBF3EC"/>
                </a:solidFill>
                <a:latin typeface="DM Sans"/>
                <a:ea typeface="DM Sans"/>
                <a:cs typeface="DM Sans"/>
                <a:sym typeface="DM Sans"/>
              </a:rPr>
              <a:t>Asking open-ended questions to gather detailed accounts.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5" name="TextBox 25"/>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1837061"/>
            <a:ext cx="14165324" cy="1838325"/>
          </a:xfrm>
          <a:prstGeom prst="rect">
            <a:avLst/>
          </a:prstGeom>
        </p:spPr>
        <p:txBody>
          <a:bodyPr lIns="0" tIns="0" rIns="0" bIns="0" rtlCol="0" anchor="t">
            <a:spAutoFit/>
          </a:bodyPr>
          <a:lstStyle/>
          <a:p>
            <a:pPr marL="0" lvl="0" indent="0" algn="ctr">
              <a:lnSpc>
                <a:spcPts val="3600"/>
              </a:lnSpc>
            </a:pPr>
            <a:r>
              <a:rPr lang="en-US" sz="3000">
                <a:solidFill>
                  <a:srgbClr val="68382F"/>
                </a:solidFill>
                <a:latin typeface="Boulder"/>
                <a:ea typeface="Boulder"/>
                <a:cs typeface="Boulder"/>
                <a:sym typeface="Boulder"/>
              </a:rPr>
              <a:t>OCCUPATIONAL DISEASE REFERS TO: AN INJURY RESULTING FROM THE NATURE OF THE EMPLOYMENT, THAT THE EMPLOYEE ACTUALLY CONTRACTED WHILE ENGAGED IN THE EMPLOYMENT, AND THE EMPLOYMENT WAS THE MAJOR CONTRIBUTING CAUSE. </a:t>
            </a:r>
          </a:p>
        </p:txBody>
      </p:sp>
      <p:sp>
        <p:nvSpPr>
          <p:cNvPr id="28" name="Freeform 28">
            <a:hlinkClick r:id="rId6" action="ppaction://hlinksldjump"/>
          </p:cNvPr>
          <p:cNvSpPr/>
          <p:nvPr/>
        </p:nvSpPr>
        <p:spPr>
          <a:xfrm rot="3803961">
            <a:off x="2704639" y="3938549"/>
            <a:ext cx="5239715" cy="5017027"/>
          </a:xfrm>
          <a:custGeom>
            <a:avLst/>
            <a:gdLst/>
            <a:ahLst/>
            <a:cxnLst/>
            <a:rect l="l" t="t" r="r" b="b"/>
            <a:pathLst>
              <a:path w="5239715" h="5017027">
                <a:moveTo>
                  <a:pt x="0" y="0"/>
                </a:moveTo>
                <a:lnTo>
                  <a:pt x="5239716" y="0"/>
                </a:lnTo>
                <a:lnTo>
                  <a:pt x="5239716" y="5017028"/>
                </a:lnTo>
                <a:lnTo>
                  <a:pt x="0" y="50170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25" name="TextBox 25"/>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100614" y="1837061"/>
            <a:ext cx="14165324" cy="923925"/>
          </a:xfrm>
          <a:prstGeom prst="rect">
            <a:avLst/>
          </a:prstGeom>
        </p:spPr>
        <p:txBody>
          <a:bodyPr lIns="0" tIns="0" rIns="0" bIns="0" rtlCol="0" anchor="t">
            <a:spAutoFit/>
          </a:bodyPr>
          <a:lstStyle/>
          <a:p>
            <a:pPr marL="0" lvl="0" indent="0" algn="ctr">
              <a:lnSpc>
                <a:spcPts val="3600"/>
              </a:lnSpc>
            </a:pPr>
            <a:r>
              <a:rPr lang="en-US" sz="3000">
                <a:solidFill>
                  <a:srgbClr val="68382F"/>
                </a:solidFill>
                <a:latin typeface="Boulder"/>
                <a:ea typeface="Boulder"/>
                <a:cs typeface="Boulder"/>
                <a:sym typeface="Boulder"/>
              </a:rPr>
              <a:t>A VOLUNTEER IS CONSIDERED AN “EMPLOYEE” UNDER THE FLORIDA WORKERS’ COMPENSATION STATUTES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5" name="TextBox 25"/>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100614" y="2211563"/>
            <a:ext cx="14165324" cy="923925"/>
          </a:xfrm>
          <a:prstGeom prst="rect">
            <a:avLst/>
          </a:prstGeom>
        </p:spPr>
        <p:txBody>
          <a:bodyPr lIns="0" tIns="0" rIns="0" bIns="0" rtlCol="0" anchor="t">
            <a:spAutoFit/>
          </a:bodyPr>
          <a:lstStyle/>
          <a:p>
            <a:pPr marL="0" lvl="0" indent="0" algn="ctr">
              <a:lnSpc>
                <a:spcPts val="3600"/>
              </a:lnSpc>
            </a:pPr>
            <a:r>
              <a:rPr lang="en-US" sz="3000">
                <a:solidFill>
                  <a:srgbClr val="68382F"/>
                </a:solidFill>
                <a:latin typeface="Boulder"/>
                <a:ea typeface="Boulder"/>
                <a:cs typeface="Boulder"/>
                <a:sym typeface="Boulder"/>
              </a:rPr>
              <a:t>EXCEPTION: A VOLUNTEER WORKER FOR THE STATE OR A COUNTY, MUNICIPALITY, OR OTHER GOVERNMENTAL ENTITY. </a:t>
            </a:r>
          </a:p>
        </p:txBody>
      </p:sp>
      <p:sp>
        <p:nvSpPr>
          <p:cNvPr id="28" name="Freeform 28">
            <a:hlinkClick r:id="rId6" action="ppaction://hlinksldjump"/>
          </p:cNvPr>
          <p:cNvSpPr/>
          <p:nvPr/>
        </p:nvSpPr>
        <p:spPr>
          <a:xfrm rot="3803961">
            <a:off x="9008324" y="3897483"/>
            <a:ext cx="5239715" cy="5017027"/>
          </a:xfrm>
          <a:custGeom>
            <a:avLst/>
            <a:gdLst/>
            <a:ahLst/>
            <a:cxnLst/>
            <a:rect l="l" t="t" r="r" b="b"/>
            <a:pathLst>
              <a:path w="5239715" h="5017027">
                <a:moveTo>
                  <a:pt x="0" y="0"/>
                </a:moveTo>
                <a:lnTo>
                  <a:pt x="5239715" y="0"/>
                </a:lnTo>
                <a:lnTo>
                  <a:pt x="5239715" y="5017028"/>
                </a:lnTo>
                <a:lnTo>
                  <a:pt x="0" y="50170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25" name="TextBox 25"/>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2141861"/>
            <a:ext cx="14165324" cy="1228725"/>
          </a:xfrm>
          <a:prstGeom prst="rect">
            <a:avLst/>
          </a:prstGeom>
        </p:spPr>
        <p:txBody>
          <a:bodyPr lIns="0" tIns="0" rIns="0" bIns="0" rtlCol="0" anchor="t">
            <a:spAutoFit/>
          </a:bodyPr>
          <a:lstStyle/>
          <a:p>
            <a:pPr marL="0" lvl="0" indent="0" algn="ctr">
              <a:lnSpc>
                <a:spcPts val="4800"/>
              </a:lnSpc>
            </a:pPr>
            <a:r>
              <a:rPr lang="en-US" sz="4000">
                <a:solidFill>
                  <a:srgbClr val="68382F"/>
                </a:solidFill>
                <a:latin typeface="Boulder"/>
                <a:ea typeface="Boulder"/>
                <a:cs typeface="Boulder"/>
                <a:sym typeface="Boulder"/>
              </a:rPr>
              <a:t>AFTER AN ACCIDENT HAPPENS, YOU SHOULD PROMPTLY NOTIFY THE MEDIA.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5" name="TextBox 25"/>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2141861"/>
            <a:ext cx="14165324" cy="1228725"/>
          </a:xfrm>
          <a:prstGeom prst="rect">
            <a:avLst/>
          </a:prstGeom>
        </p:spPr>
        <p:txBody>
          <a:bodyPr lIns="0" tIns="0" rIns="0" bIns="0" rtlCol="0" anchor="t">
            <a:spAutoFit/>
          </a:bodyPr>
          <a:lstStyle/>
          <a:p>
            <a:pPr marL="0" lvl="0" indent="0" algn="ctr">
              <a:lnSpc>
                <a:spcPts val="4800"/>
              </a:lnSpc>
            </a:pPr>
            <a:r>
              <a:rPr lang="en-US" sz="4000">
                <a:solidFill>
                  <a:srgbClr val="68382F"/>
                </a:solidFill>
                <a:latin typeface="Boulder"/>
                <a:ea typeface="Boulder"/>
                <a:cs typeface="Boulder"/>
                <a:sym typeface="Boulder"/>
              </a:rPr>
              <a:t>AFTER AN ACCIDENT HAPPENS, YOU SHOULD PROMPTLY NOTIFY THE MEDIA.  </a:t>
            </a:r>
          </a:p>
        </p:txBody>
      </p:sp>
      <p:sp>
        <p:nvSpPr>
          <p:cNvPr id="28" name="Freeform 28">
            <a:hlinkClick r:id="rId6" action="ppaction://hlinksldjump"/>
          </p:cNvPr>
          <p:cNvSpPr/>
          <p:nvPr/>
        </p:nvSpPr>
        <p:spPr>
          <a:xfrm rot="3803961">
            <a:off x="9001393" y="3881949"/>
            <a:ext cx="5239715" cy="5017027"/>
          </a:xfrm>
          <a:custGeom>
            <a:avLst/>
            <a:gdLst/>
            <a:ahLst/>
            <a:cxnLst/>
            <a:rect l="l" t="t" r="r" b="b"/>
            <a:pathLst>
              <a:path w="5239715" h="5017027">
                <a:moveTo>
                  <a:pt x="0" y="0"/>
                </a:moveTo>
                <a:lnTo>
                  <a:pt x="5239715" y="0"/>
                </a:lnTo>
                <a:lnTo>
                  <a:pt x="5239715" y="5017028"/>
                </a:lnTo>
                <a:lnTo>
                  <a:pt x="0" y="50170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BF3E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Question</a:t>
            </a:r>
          </a:p>
        </p:txBody>
      </p:sp>
      <p:sp>
        <p:nvSpPr>
          <p:cNvPr id="25" name="TextBox 25"/>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1837061"/>
            <a:ext cx="14165324" cy="1838325"/>
          </a:xfrm>
          <a:prstGeom prst="rect">
            <a:avLst/>
          </a:prstGeom>
        </p:spPr>
        <p:txBody>
          <a:bodyPr lIns="0" tIns="0" rIns="0" bIns="0" rtlCol="0" anchor="t">
            <a:spAutoFit/>
          </a:bodyPr>
          <a:lstStyle/>
          <a:p>
            <a:pPr marL="0" lvl="0" indent="0" algn="ctr">
              <a:lnSpc>
                <a:spcPts val="4800"/>
              </a:lnSpc>
            </a:pPr>
            <a:r>
              <a:rPr lang="en-US" sz="4000">
                <a:solidFill>
                  <a:srgbClr val="68382F"/>
                </a:solidFill>
                <a:latin typeface="Boulder"/>
                <a:ea typeface="Boulder"/>
                <a:cs typeface="Boulder"/>
                <a:sym typeface="Boulder"/>
              </a:rPr>
              <a:t>PARTIES HAVE A LEGAL DUTY TO MAINTAIN AND/OR PRESERVE EVIDENCE ONCE THEY ARE AWARE OF A POTENTIAL CLAIM.</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6977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1708"/>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3EC"/>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511"/>
                </a:lnSpc>
              </a:pPr>
              <a:endParaRPr/>
            </a:p>
          </p:txBody>
        </p:sp>
      </p:grpSp>
      <p:grpSp>
        <p:nvGrpSpPr>
          <p:cNvPr id="5" name="Group 5"/>
          <p:cNvGrpSpPr/>
          <p:nvPr/>
        </p:nvGrpSpPr>
        <p:grpSpPr>
          <a:xfrm>
            <a:off x="7088427" y="805692"/>
            <a:ext cx="4111145" cy="892033"/>
            <a:chOff x="0" y="0"/>
            <a:chExt cx="970299" cy="210535"/>
          </a:xfrm>
        </p:grpSpPr>
        <p:sp>
          <p:nvSpPr>
            <p:cNvPr id="6" name="Freeform 6"/>
            <p:cNvSpPr/>
            <p:nvPr/>
          </p:nvSpPr>
          <p:spPr>
            <a:xfrm>
              <a:off x="0" y="0"/>
              <a:ext cx="970299" cy="210535"/>
            </a:xfrm>
            <a:custGeom>
              <a:avLst/>
              <a:gdLst/>
              <a:ahLst/>
              <a:cxnLst/>
              <a:rect l="l" t="t" r="r" b="b"/>
              <a:pathLst>
                <a:path w="970299" h="210535">
                  <a:moveTo>
                    <a:pt x="96041" y="0"/>
                  </a:moveTo>
                  <a:lnTo>
                    <a:pt x="874258" y="0"/>
                  </a:lnTo>
                  <a:cubicBezTo>
                    <a:pt x="927300" y="0"/>
                    <a:pt x="970299" y="42999"/>
                    <a:pt x="970299" y="96041"/>
                  </a:cubicBezTo>
                  <a:lnTo>
                    <a:pt x="970299" y="114494"/>
                  </a:lnTo>
                  <a:cubicBezTo>
                    <a:pt x="970299" y="167536"/>
                    <a:pt x="927300" y="210535"/>
                    <a:pt x="874258" y="210535"/>
                  </a:cubicBezTo>
                  <a:lnTo>
                    <a:pt x="96041" y="210535"/>
                  </a:lnTo>
                  <a:cubicBezTo>
                    <a:pt x="42999" y="210535"/>
                    <a:pt x="0" y="167536"/>
                    <a:pt x="0" y="114494"/>
                  </a:cubicBezTo>
                  <a:lnTo>
                    <a:pt x="0" y="96041"/>
                  </a:lnTo>
                  <a:cubicBezTo>
                    <a:pt x="0" y="42999"/>
                    <a:pt x="42999" y="0"/>
                    <a:pt x="96041" y="0"/>
                  </a:cubicBezTo>
                  <a:close/>
                </a:path>
              </a:pathLst>
            </a:custGeom>
            <a:solidFill>
              <a:srgbClr val="B15D4E"/>
            </a:solidFill>
            <a:ln cap="rnd">
              <a:noFill/>
              <a:prstDash val="solid"/>
              <a:round/>
            </a:ln>
          </p:spPr>
        </p:sp>
        <p:sp>
          <p:nvSpPr>
            <p:cNvPr id="7" name="TextBox 7"/>
            <p:cNvSpPr txBox="1"/>
            <p:nvPr/>
          </p:nvSpPr>
          <p:spPr>
            <a:xfrm>
              <a:off x="0" y="-38100"/>
              <a:ext cx="970299" cy="248635"/>
            </a:xfrm>
            <a:prstGeom prst="rect">
              <a:avLst/>
            </a:prstGeom>
          </p:spPr>
          <p:txBody>
            <a:bodyPr lIns="56688" tIns="56688" rIns="56688" bIns="56688" rtlCol="0" anchor="ctr"/>
            <a:lstStyle/>
            <a:p>
              <a:pPr algn="ctr">
                <a:lnSpc>
                  <a:spcPts val="2659"/>
                </a:lnSpc>
              </a:pPr>
              <a:endParaRPr/>
            </a:p>
          </p:txBody>
        </p:sp>
      </p:grpSp>
      <p:grpSp>
        <p:nvGrpSpPr>
          <p:cNvPr id="8" name="Group 8"/>
          <p:cNvGrpSpPr/>
          <p:nvPr/>
        </p:nvGrpSpPr>
        <p:grpSpPr>
          <a:xfrm>
            <a:off x="3766960" y="4262397"/>
            <a:ext cx="4653645" cy="4539449"/>
            <a:chOff x="0" y="0"/>
            <a:chExt cx="1429351" cy="1394276"/>
          </a:xfrm>
        </p:grpSpPr>
        <p:sp>
          <p:nvSpPr>
            <p:cNvPr id="9" name="Freeform 9"/>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0" name="TextBox 10"/>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1" name="Group 11"/>
          <p:cNvGrpSpPr/>
          <p:nvPr/>
        </p:nvGrpSpPr>
        <p:grpSpPr>
          <a:xfrm>
            <a:off x="10026924" y="4262397"/>
            <a:ext cx="4653645" cy="4539449"/>
            <a:chOff x="0" y="0"/>
            <a:chExt cx="1429351" cy="1394276"/>
          </a:xfrm>
        </p:grpSpPr>
        <p:sp>
          <p:nvSpPr>
            <p:cNvPr id="12" name="Freeform 12"/>
            <p:cNvSpPr/>
            <p:nvPr/>
          </p:nvSpPr>
          <p:spPr>
            <a:xfrm>
              <a:off x="0" y="0"/>
              <a:ext cx="1429351" cy="1394276"/>
            </a:xfrm>
            <a:custGeom>
              <a:avLst/>
              <a:gdLst/>
              <a:ahLst/>
              <a:cxnLst/>
              <a:rect l="l" t="t" r="r" b="b"/>
              <a:pathLst>
                <a:path w="1429351" h="1394276">
                  <a:moveTo>
                    <a:pt x="84845" y="0"/>
                  </a:moveTo>
                  <a:lnTo>
                    <a:pt x="1344506" y="0"/>
                  </a:lnTo>
                  <a:cubicBezTo>
                    <a:pt x="1391364" y="0"/>
                    <a:pt x="1429351" y="37986"/>
                    <a:pt x="1429351" y="84845"/>
                  </a:cubicBezTo>
                  <a:lnTo>
                    <a:pt x="1429351" y="1309431"/>
                  </a:lnTo>
                  <a:cubicBezTo>
                    <a:pt x="1429351" y="1356290"/>
                    <a:pt x="1391364" y="1394276"/>
                    <a:pt x="1344506" y="1394276"/>
                  </a:cubicBezTo>
                  <a:lnTo>
                    <a:pt x="84845" y="1394276"/>
                  </a:lnTo>
                  <a:cubicBezTo>
                    <a:pt x="37986" y="1394276"/>
                    <a:pt x="0" y="1356290"/>
                    <a:pt x="0" y="1309431"/>
                  </a:cubicBezTo>
                  <a:lnTo>
                    <a:pt x="0" y="84845"/>
                  </a:lnTo>
                  <a:cubicBezTo>
                    <a:pt x="0" y="37986"/>
                    <a:pt x="37986" y="0"/>
                    <a:pt x="84845" y="0"/>
                  </a:cubicBezTo>
                  <a:close/>
                </a:path>
              </a:pathLst>
            </a:custGeom>
            <a:solidFill>
              <a:srgbClr val="FBF3EC"/>
            </a:solidFill>
            <a:ln w="57150" cap="rnd">
              <a:solidFill>
                <a:srgbClr val="68382F"/>
              </a:solidFill>
              <a:prstDash val="solid"/>
              <a:round/>
            </a:ln>
          </p:spPr>
        </p:sp>
        <p:sp>
          <p:nvSpPr>
            <p:cNvPr id="13" name="TextBox 13"/>
            <p:cNvSpPr txBox="1"/>
            <p:nvPr/>
          </p:nvSpPr>
          <p:spPr>
            <a:xfrm>
              <a:off x="0" y="-38100"/>
              <a:ext cx="1429351" cy="1432376"/>
            </a:xfrm>
            <a:prstGeom prst="rect">
              <a:avLst/>
            </a:prstGeom>
          </p:spPr>
          <p:txBody>
            <a:bodyPr lIns="50800" tIns="50800" rIns="50800" bIns="50800" rtlCol="0" anchor="ctr"/>
            <a:lstStyle/>
            <a:p>
              <a:pPr algn="ctr">
                <a:lnSpc>
                  <a:spcPts val="2511"/>
                </a:lnSpc>
              </a:pPr>
              <a:endParaRPr/>
            </a:p>
          </p:txBody>
        </p:sp>
      </p:grpSp>
      <p:grpSp>
        <p:nvGrpSpPr>
          <p:cNvPr id="14" name="Group 14"/>
          <p:cNvGrpSpPr/>
          <p:nvPr/>
        </p:nvGrpSpPr>
        <p:grpSpPr>
          <a:xfrm>
            <a:off x="5527458" y="3848402"/>
            <a:ext cx="1132647" cy="1092357"/>
            <a:chOff x="0" y="0"/>
            <a:chExt cx="812800" cy="783887"/>
          </a:xfrm>
        </p:grpSpPr>
        <p:sp>
          <p:nvSpPr>
            <p:cNvPr id="15" name="Freeform 15"/>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16" name="TextBox 16"/>
            <p:cNvSpPr txBox="1"/>
            <p:nvPr/>
          </p:nvSpPr>
          <p:spPr>
            <a:xfrm>
              <a:off x="76200" y="35389"/>
              <a:ext cx="660400" cy="675008"/>
            </a:xfrm>
            <a:prstGeom prst="rect">
              <a:avLst/>
            </a:prstGeom>
          </p:spPr>
          <p:txBody>
            <a:bodyPr lIns="44768" tIns="44768" rIns="44768" bIns="44768" rtlCol="0" anchor="ctr"/>
            <a:lstStyle/>
            <a:p>
              <a:pPr algn="ctr">
                <a:lnSpc>
                  <a:spcPts val="2511"/>
                </a:lnSpc>
              </a:pPr>
              <a:endParaRPr/>
            </a:p>
          </p:txBody>
        </p:sp>
      </p:grpSp>
      <p:grpSp>
        <p:nvGrpSpPr>
          <p:cNvPr id="17" name="Group 17"/>
          <p:cNvGrpSpPr/>
          <p:nvPr/>
        </p:nvGrpSpPr>
        <p:grpSpPr>
          <a:xfrm>
            <a:off x="11787422" y="3824247"/>
            <a:ext cx="1132647" cy="1092357"/>
            <a:chOff x="0" y="0"/>
            <a:chExt cx="1510197" cy="1456475"/>
          </a:xfrm>
        </p:grpSpPr>
        <p:grpSp>
          <p:nvGrpSpPr>
            <p:cNvPr id="18" name="Group 18"/>
            <p:cNvGrpSpPr/>
            <p:nvPr/>
          </p:nvGrpSpPr>
          <p:grpSpPr>
            <a:xfrm>
              <a:off x="0" y="0"/>
              <a:ext cx="1510197" cy="1456475"/>
              <a:chOff x="0" y="0"/>
              <a:chExt cx="812800" cy="783887"/>
            </a:xfrm>
          </p:grpSpPr>
          <p:sp>
            <p:nvSpPr>
              <p:cNvPr id="19" name="Freeform 19"/>
              <p:cNvSpPr/>
              <p:nvPr/>
            </p:nvSpPr>
            <p:spPr>
              <a:xfrm>
                <a:off x="0" y="0"/>
                <a:ext cx="812800" cy="783887"/>
              </a:xfrm>
              <a:custGeom>
                <a:avLst/>
                <a:gdLst/>
                <a:ahLst/>
                <a:cxnLst/>
                <a:rect l="l" t="t" r="r" b="b"/>
                <a:pathLst>
                  <a:path w="812800" h="783887">
                    <a:moveTo>
                      <a:pt x="406400" y="0"/>
                    </a:moveTo>
                    <a:cubicBezTo>
                      <a:pt x="181951" y="0"/>
                      <a:pt x="0" y="175479"/>
                      <a:pt x="0" y="391943"/>
                    </a:cubicBezTo>
                    <a:cubicBezTo>
                      <a:pt x="0" y="608408"/>
                      <a:pt x="181951" y="783887"/>
                      <a:pt x="406400" y="783887"/>
                    </a:cubicBezTo>
                    <a:cubicBezTo>
                      <a:pt x="630849" y="783887"/>
                      <a:pt x="812800" y="608408"/>
                      <a:pt x="812800" y="391943"/>
                    </a:cubicBezTo>
                    <a:cubicBezTo>
                      <a:pt x="812800" y="175479"/>
                      <a:pt x="630849" y="0"/>
                      <a:pt x="406400" y="0"/>
                    </a:cubicBezTo>
                    <a:close/>
                  </a:path>
                </a:pathLst>
              </a:custGeom>
              <a:solidFill>
                <a:srgbClr val="B15D4E"/>
              </a:solidFill>
            </p:spPr>
          </p:sp>
          <p:sp>
            <p:nvSpPr>
              <p:cNvPr id="20" name="TextBox 20"/>
              <p:cNvSpPr txBox="1"/>
              <p:nvPr/>
            </p:nvSpPr>
            <p:spPr>
              <a:xfrm>
                <a:off x="76200" y="35389"/>
                <a:ext cx="660400" cy="675008"/>
              </a:xfrm>
              <a:prstGeom prst="rect">
                <a:avLst/>
              </a:prstGeom>
            </p:spPr>
            <p:txBody>
              <a:bodyPr lIns="50800" tIns="50800" rIns="50800" bIns="50800" rtlCol="0" anchor="ctr"/>
              <a:lstStyle/>
              <a:p>
                <a:pPr algn="ctr">
                  <a:lnSpc>
                    <a:spcPts val="2511"/>
                  </a:lnSpc>
                </a:pPr>
                <a:endParaRPr/>
              </a:p>
            </p:txBody>
          </p:sp>
        </p:grpSp>
        <p:sp>
          <p:nvSpPr>
            <p:cNvPr id="21" name="TextBox 21"/>
            <p:cNvSpPr txBox="1"/>
            <p:nvPr/>
          </p:nvSpPr>
          <p:spPr>
            <a:xfrm>
              <a:off x="329026" y="269966"/>
              <a:ext cx="852144" cy="939634"/>
            </a:xfrm>
            <a:prstGeom prst="rect">
              <a:avLst/>
            </a:prstGeom>
          </p:spPr>
          <p:txBody>
            <a:bodyPr lIns="0" tIns="0" rIns="0" bIns="0" rtlCol="0" anchor="t">
              <a:spAutoFit/>
            </a:bodyPr>
            <a:lstStyle/>
            <a:p>
              <a:pPr algn="ctr">
                <a:lnSpc>
                  <a:spcPts val="5111"/>
                </a:lnSpc>
              </a:pPr>
              <a:endParaRPr/>
            </a:p>
          </p:txBody>
        </p:sp>
      </p:grpSp>
      <p:sp>
        <p:nvSpPr>
          <p:cNvPr id="22" name="Freeform 22"/>
          <p:cNvSpPr/>
          <p:nvPr/>
        </p:nvSpPr>
        <p:spPr>
          <a:xfrm>
            <a:off x="5739623" y="4012236"/>
            <a:ext cx="708319" cy="716378"/>
          </a:xfrm>
          <a:custGeom>
            <a:avLst/>
            <a:gdLst/>
            <a:ahLst/>
            <a:cxnLst/>
            <a:rect l="l" t="t" r="r" b="b"/>
            <a:pathLst>
              <a:path w="708319" h="716378">
                <a:moveTo>
                  <a:pt x="0" y="0"/>
                </a:moveTo>
                <a:lnTo>
                  <a:pt x="708318" y="0"/>
                </a:lnTo>
                <a:lnTo>
                  <a:pt x="708318" y="716378"/>
                </a:lnTo>
                <a:lnTo>
                  <a:pt x="0" y="716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969906" y="3986585"/>
            <a:ext cx="767681" cy="767681"/>
          </a:xfrm>
          <a:custGeom>
            <a:avLst/>
            <a:gdLst/>
            <a:ahLst/>
            <a:cxnLst/>
            <a:rect l="l" t="t" r="r" b="b"/>
            <a:pathLst>
              <a:path w="767681" h="767681">
                <a:moveTo>
                  <a:pt x="0" y="0"/>
                </a:moveTo>
                <a:lnTo>
                  <a:pt x="767681" y="0"/>
                </a:lnTo>
                <a:lnTo>
                  <a:pt x="767681" y="767681"/>
                </a:lnTo>
                <a:lnTo>
                  <a:pt x="0" y="767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4"/>
          <p:cNvSpPr txBox="1"/>
          <p:nvPr/>
        </p:nvSpPr>
        <p:spPr>
          <a:xfrm>
            <a:off x="4173755"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TRUE</a:t>
            </a:r>
          </a:p>
        </p:txBody>
      </p:sp>
      <p:sp>
        <p:nvSpPr>
          <p:cNvPr id="25" name="TextBox 25"/>
          <p:cNvSpPr txBox="1"/>
          <p:nvPr/>
        </p:nvSpPr>
        <p:spPr>
          <a:xfrm>
            <a:off x="7388500" y="1009187"/>
            <a:ext cx="3589552" cy="523143"/>
          </a:xfrm>
          <a:prstGeom prst="rect">
            <a:avLst/>
          </a:prstGeom>
        </p:spPr>
        <p:txBody>
          <a:bodyPr lIns="0" tIns="0" rIns="0" bIns="0" rtlCol="0" anchor="t">
            <a:spAutoFit/>
          </a:bodyPr>
          <a:lstStyle/>
          <a:p>
            <a:pPr algn="ctr">
              <a:lnSpc>
                <a:spcPts val="4061"/>
              </a:lnSpc>
            </a:pPr>
            <a:r>
              <a:rPr lang="en-US" sz="3692" b="1">
                <a:solidFill>
                  <a:srgbClr val="FBF3EC"/>
                </a:solidFill>
                <a:latin typeface="DM Sans Bold"/>
                <a:ea typeface="DM Sans Bold"/>
                <a:cs typeface="DM Sans Bold"/>
                <a:sym typeface="DM Sans Bold"/>
              </a:rPr>
              <a:t>Answer</a:t>
            </a:r>
          </a:p>
        </p:txBody>
      </p:sp>
      <p:sp>
        <p:nvSpPr>
          <p:cNvPr id="26" name="TextBox 26"/>
          <p:cNvSpPr txBox="1"/>
          <p:nvPr/>
        </p:nvSpPr>
        <p:spPr>
          <a:xfrm>
            <a:off x="10433719" y="5771707"/>
            <a:ext cx="3840054" cy="1368430"/>
          </a:xfrm>
          <a:prstGeom prst="rect">
            <a:avLst/>
          </a:prstGeom>
        </p:spPr>
        <p:txBody>
          <a:bodyPr lIns="0" tIns="0" rIns="0" bIns="0" rtlCol="0" anchor="t">
            <a:spAutoFit/>
          </a:bodyPr>
          <a:lstStyle/>
          <a:p>
            <a:pPr algn="ctr">
              <a:lnSpc>
                <a:spcPts val="11199"/>
              </a:lnSpc>
              <a:spcBef>
                <a:spcPct val="0"/>
              </a:spcBef>
            </a:pPr>
            <a:r>
              <a:rPr lang="en-US" sz="7999">
                <a:solidFill>
                  <a:srgbClr val="68382F"/>
                </a:solidFill>
                <a:latin typeface="DM Sans"/>
                <a:ea typeface="DM Sans"/>
                <a:cs typeface="DM Sans"/>
                <a:sym typeface="DM Sans"/>
              </a:rPr>
              <a:t>FALSE</a:t>
            </a:r>
          </a:p>
        </p:txBody>
      </p:sp>
      <p:sp>
        <p:nvSpPr>
          <p:cNvPr id="27" name="TextBox 27"/>
          <p:cNvSpPr txBox="1"/>
          <p:nvPr/>
        </p:nvSpPr>
        <p:spPr>
          <a:xfrm>
            <a:off x="2061338" y="1837061"/>
            <a:ext cx="14165324" cy="1838325"/>
          </a:xfrm>
          <a:prstGeom prst="rect">
            <a:avLst/>
          </a:prstGeom>
        </p:spPr>
        <p:txBody>
          <a:bodyPr lIns="0" tIns="0" rIns="0" bIns="0" rtlCol="0" anchor="t">
            <a:spAutoFit/>
          </a:bodyPr>
          <a:lstStyle/>
          <a:p>
            <a:pPr marL="0" lvl="0" indent="0" algn="ctr">
              <a:lnSpc>
                <a:spcPts val="4800"/>
              </a:lnSpc>
            </a:pPr>
            <a:r>
              <a:rPr lang="en-US" sz="4000">
                <a:solidFill>
                  <a:srgbClr val="68382F"/>
                </a:solidFill>
                <a:latin typeface="Boulder"/>
                <a:ea typeface="Boulder"/>
                <a:cs typeface="Boulder"/>
                <a:sym typeface="Boulder"/>
              </a:rPr>
              <a:t>PARTIES HAVE A LEGAL DUTY TO MAINTAIN AND/OR PRESERVE EVIDENCE ONCE THEY ARE AWARE OF A POTENTIAL CLAIM. </a:t>
            </a:r>
          </a:p>
        </p:txBody>
      </p:sp>
      <p:sp>
        <p:nvSpPr>
          <p:cNvPr id="28" name="Freeform 28">
            <a:hlinkClick r:id="rId6" action="ppaction://hlinksldjump"/>
          </p:cNvPr>
          <p:cNvSpPr/>
          <p:nvPr/>
        </p:nvSpPr>
        <p:spPr>
          <a:xfrm rot="3803961">
            <a:off x="2747089" y="3867799"/>
            <a:ext cx="5239715" cy="5017027"/>
          </a:xfrm>
          <a:custGeom>
            <a:avLst/>
            <a:gdLst/>
            <a:ahLst/>
            <a:cxnLst/>
            <a:rect l="l" t="t" r="r" b="b"/>
            <a:pathLst>
              <a:path w="5239715" h="5017027">
                <a:moveTo>
                  <a:pt x="0" y="0"/>
                </a:moveTo>
                <a:lnTo>
                  <a:pt x="5239716" y="0"/>
                </a:lnTo>
                <a:lnTo>
                  <a:pt x="5239716" y="5017028"/>
                </a:lnTo>
                <a:lnTo>
                  <a:pt x="0" y="50170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2649</Words>
  <Application>Microsoft Office PowerPoint</Application>
  <PresentationFormat>Custom</PresentationFormat>
  <Paragraphs>461</Paragraphs>
  <Slides>121</Slides>
  <Notes>0</Notes>
  <HiddenSlides>0</HiddenSlides>
  <MMClips>39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121</vt:i4>
      </vt:variant>
    </vt:vector>
  </HeadingPairs>
  <TitlesOfParts>
    <vt:vector size="127" baseType="lpstr">
      <vt:lpstr>Arial</vt:lpstr>
      <vt:lpstr>Calibri</vt:lpstr>
      <vt:lpstr>DM Sans</vt:lpstr>
      <vt:lpstr>Boulder</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FERMA Comprehensive Investigation &amp; Accountability Presentation</dc:title>
  <dc:creator>Selina Ohlson</dc:creator>
  <cp:lastModifiedBy>Selina Ohlson</cp:lastModifiedBy>
  <cp:revision>2</cp:revision>
  <dcterms:created xsi:type="dcterms:W3CDTF">2006-08-16T00:00:00Z</dcterms:created>
  <dcterms:modified xsi:type="dcterms:W3CDTF">2025-07-16T14:46:19Z</dcterms:modified>
  <dc:identifier>DAGp-9roEB0</dc:identifier>
</cp:coreProperties>
</file>