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charts/chart1.xml" ContentType="application/vnd.openxmlformats-officedocument.drawingml.chart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notesMasterIdLst>
    <p:notesMasterId r:id="rId21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/Relationships>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roundedCorners val="1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Participation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5C40EF"/>
              </a:solidFill>
              <a:ln w="25400" cap="flat">
                <a:solidFill>
                  <a:srgbClr val="0D0B1A"/>
                </a:solidFill>
                <a:prstDash val="solid"/>
                <a:round/>
              </a:ln>
              <a:effectLst/>
            </c:spPr>
          </c:dPt>
          <c:dPt>
            <c:idx val="1"/>
            <c:bubble3D val="0"/>
            <c:spPr>
              <a:solidFill>
                <a:srgbClr val="241F3D"/>
              </a:solidFill>
              <a:ln w="25400" cap="flat">
                <a:solidFill>
                  <a:srgbClr val="0D0B1A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General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000000"/>
                      </a:solidFill>
                      <a:latin typeface="Arial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General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000000"/>
                      </a:solidFill>
                      <a:latin typeface="Arial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General" sourceLinked="0"/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Participating</c:v>
                </c:pt>
                <c:pt idx="1">
                  <c:v>Not participating</c:v>
                </c:pt>
              </c:strCache>
            </c:strRef>
          </c:cat>
          <c:val>
            <c:numRef>
              <c:f>Sheet1!$B$2:$B$3</c:f>
              <c:numCache>
                <c:ptCount val="2"/>
                <c:pt idx="0">
                  <c:v>27</c:v>
                </c:pt>
                <c:pt idx="1">
                  <c:v>73</c:v>
                </c:pt>
              </c:numCache>
            </c:numRef>
          </c:val>
        </c:ser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span"/>
  </c:chart>
  <c:spPr>
    <a:solidFill>
      <a:srgbClr val="0D0B1A"/>
    </a:solidFill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chart" Target="/ppt/charts/chart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working/d-title-photo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6537960" y="0"/>
            <a:ext cx="565373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505956" y="0"/>
            <a:ext cx="64008" cy="6858000"/>
          </a:xfrm>
          <a:prstGeom prst="rect">
            <a:avLst/>
          </a:prstGeom>
          <a:solidFill>
            <a:srgbClr val="5C40EF"/>
          </a:solidFill>
          <a:ln/>
        </p:spPr>
      </p:sp>
      <p:sp>
        <p:nvSpPr>
          <p:cNvPr id="4" name="Text 1"/>
          <p:cNvSpPr/>
          <p:nvPr/>
        </p:nvSpPr>
        <p:spPr>
          <a:xfrm>
            <a:off x="566928" y="12344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   ·   RETIREMENT PLAN STRATEGY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530352" y="1783080"/>
            <a:ext cx="6035040" cy="2377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0000"/>
              </a:lnSpc>
              <a:buNone/>
            </a:pPr>
            <a:r>
              <a:rPr lang="en-US" sz="46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Building Better</a:t>
            </a:r>
            <a:endParaRPr lang="en-US" sz="4600" dirty="0"/>
          </a:p>
          <a:p>
            <a:pPr indent="0" marL="0">
              <a:lnSpc>
                <a:spcPct val="100000"/>
              </a:lnSpc>
              <a:buNone/>
            </a:pPr>
            <a:r>
              <a:rPr lang="en-US" sz="46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Retirement Plans</a:t>
            </a:r>
            <a:endParaRPr lang="en-US" sz="4600" dirty="0"/>
          </a:p>
        </p:txBody>
      </p:sp>
      <p:sp>
        <p:nvSpPr>
          <p:cNvPr id="6" name="Text 3"/>
          <p:cNvSpPr/>
          <p:nvPr/>
        </p:nvSpPr>
        <p:spPr>
          <a:xfrm>
            <a:off x="566928" y="3977640"/>
            <a:ext cx="57607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10000"/>
              </a:lnSpc>
              <a:buNone/>
            </a:pPr>
            <a:r>
              <a:rPr lang="en-US" sz="1700" dirty="0">
                <a:solidFill>
                  <a:srgbClr val="D8D2F5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IBC Model  ·  Employee Participation  ·  The Data Behind It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585216" y="5029200"/>
            <a:ext cx="502920" cy="54864"/>
          </a:xfrm>
          <a:prstGeom prst="rect">
            <a:avLst/>
          </a:prstGeom>
          <a:solidFill>
            <a:srgbClr val="5C40EF"/>
          </a:solidFill>
          <a:ln/>
        </p:spPr>
      </p:sp>
      <p:sp>
        <p:nvSpPr>
          <p:cNvPr id="8" name="Text 5"/>
          <p:cNvSpPr/>
          <p:nvPr/>
        </p:nvSpPr>
        <p:spPr>
          <a:xfrm>
            <a:off x="566928" y="5230368"/>
            <a:ext cx="5760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Robert Ard</a:t>
            </a:r>
            <a:pPr indent="0" marL="0">
              <a:buNone/>
            </a:pPr>
            <a:r>
              <a:rPr lang="en-US" sz="1400" dirty="0">
                <a:solidFill>
                  <a:srgbClr val="D8D2F5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  —  Executive Director, National Markets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566928" y="5596128"/>
            <a:ext cx="5760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D8D2F5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   ·   U.S. OMNI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working/d-participation-photo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7818120" y="0"/>
            <a:ext cx="43735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786116" y="0"/>
            <a:ext cx="64008" cy="6858000"/>
          </a:xfrm>
          <a:prstGeom prst="rect">
            <a:avLst/>
          </a:prstGeom>
          <a:solidFill>
            <a:srgbClr val="5C40EF"/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64008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EMPLOYEE PARTICIPATION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530352" y="987552"/>
            <a:ext cx="694944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Why participation lags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566928" y="2148840"/>
            <a:ext cx="6766560" cy="3657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30200" indent="-330200">
              <a:lnSpc>
                <a:spcPct val="106000"/>
              </a:lnSpc>
              <a:spcAft>
                <a:spcPts val="1600"/>
              </a:spcAft>
              <a:buSzPct val="100000"/>
              <a:buChar char="►"/>
            </a:pPr>
            <a:r>
              <a:rPr lang="en-US" sz="18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Lack of understanding — the plans feel complex and easy to postpone.</a:t>
            </a:r>
            <a:endParaRPr lang="en-US" sz="1850" dirty="0"/>
          </a:p>
          <a:p>
            <a:pPr marL="330200" indent="-330200">
              <a:lnSpc>
                <a:spcPct val="106000"/>
              </a:lnSpc>
              <a:spcAft>
                <a:spcPts val="1600"/>
              </a:spcAft>
              <a:buSzPct val="100000"/>
              <a:buChar char="►"/>
            </a:pPr>
            <a:r>
              <a:rPr lang="en-US" sz="18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Lack of vendor access — no one is there to help employees enroll.</a:t>
            </a:r>
            <a:endParaRPr lang="en-US" sz="1850" dirty="0"/>
          </a:p>
          <a:p>
            <a:pPr marL="330200" indent="-330200">
              <a:lnSpc>
                <a:spcPct val="106000"/>
              </a:lnSpc>
              <a:spcAft>
                <a:spcPts val="1600"/>
              </a:spcAft>
              <a:buSzPct val="100000"/>
              <a:buChar char="►"/>
            </a:pPr>
            <a:r>
              <a:rPr lang="en-US" sz="18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Thinking the FRS pension benefit alone is enough.</a:t>
            </a:r>
            <a:endParaRPr lang="en-US" sz="1850" dirty="0"/>
          </a:p>
          <a:p>
            <a:pPr marL="330200" indent="-330200">
              <a:lnSpc>
                <a:spcPct val="106000"/>
              </a:lnSpc>
              <a:spcAft>
                <a:spcPts val="1600"/>
              </a:spcAft>
              <a:buSzPct val="100000"/>
              <a:buChar char="►"/>
            </a:pPr>
            <a:r>
              <a:rPr lang="en-US" sz="18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Lack of employer involvement to encourage and enable saving.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10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66928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EMPLOYEE PARTICIPATION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530352" y="914400"/>
            <a:ext cx="10972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District size changes the game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548640" y="1874520"/>
            <a:ext cx="5440680" cy="2286000"/>
          </a:xfrm>
          <a:prstGeom prst="roundRect">
            <a:avLst>
              <a:gd name="adj" fmla="val 480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22960" y="2148840"/>
            <a:ext cx="713232" cy="713232"/>
          </a:xfrm>
          <a:prstGeom prst="ellipse">
            <a:avLst/>
          </a:prstGeom>
          <a:solidFill>
            <a:srgbClr val="B8A0F8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4984" y="2340864"/>
            <a:ext cx="329184" cy="32918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719072" y="2240280"/>
            <a:ext cx="4114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Larger districts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841248" y="3035808"/>
            <a:ext cx="4892040" cy="10058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6000"/>
              </a:lnSpc>
              <a:buNone/>
            </a:pPr>
            <a:r>
              <a:rPr lang="en-US" sz="14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More representatives and more companies to choose from — a built-in advantage for reaching and enrolling employees.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6199632" y="1874520"/>
            <a:ext cx="5440680" cy="2286000"/>
          </a:xfrm>
          <a:prstGeom prst="roundRect">
            <a:avLst>
              <a:gd name="adj" fmla="val 480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473952" y="2148840"/>
            <a:ext cx="713232" cy="713232"/>
          </a:xfrm>
          <a:prstGeom prst="ellipse">
            <a:avLst/>
          </a:prstGeom>
          <a:solidFill>
            <a:srgbClr val="B8A0F8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976" y="2340864"/>
            <a:ext cx="329184" cy="32918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370064" y="2240280"/>
            <a:ext cx="4114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Smaller counties</a:t>
            </a:r>
            <a:endParaRPr lang="en-US" sz="1800" dirty="0"/>
          </a:p>
        </p:txBody>
      </p:sp>
      <p:sp>
        <p:nvSpPr>
          <p:cNvPr id="13" name="Text 9"/>
          <p:cNvSpPr/>
          <p:nvPr/>
        </p:nvSpPr>
        <p:spPr>
          <a:xfrm>
            <a:off x="6492240" y="3035808"/>
            <a:ext cx="4892040" cy="10058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6000"/>
              </a:lnSpc>
              <a:buNone/>
            </a:pPr>
            <a:r>
              <a:rPr lang="en-US" sz="14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May struggle to find representatives — which makes local relationships even more important to build.</a:t>
            </a:r>
            <a:endParaRPr lang="en-US" sz="1450" dirty="0"/>
          </a:p>
        </p:txBody>
      </p:sp>
      <p:sp>
        <p:nvSpPr>
          <p:cNvPr id="14" name="Shape 10"/>
          <p:cNvSpPr/>
          <p:nvPr/>
        </p:nvSpPr>
        <p:spPr>
          <a:xfrm>
            <a:off x="548640" y="4480560"/>
            <a:ext cx="11091672" cy="1417320"/>
          </a:xfrm>
          <a:prstGeom prst="roundRect">
            <a:avLst>
              <a:gd name="adj" fmla="val 7742"/>
            </a:avLst>
          </a:prstGeom>
          <a:solidFill>
            <a:srgbClr val="17132E"/>
          </a:solidFill>
          <a:ln w="15875">
            <a:solidFill>
              <a:srgbClr val="5C40EF"/>
            </a:solidFill>
            <a:prstDash val="solid"/>
          </a:ln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937760"/>
            <a:ext cx="502920" cy="50292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645920" y="4526280"/>
            <a:ext cx="9692640" cy="1325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ct val="108000"/>
              </a:lnSpc>
              <a:buNone/>
            </a:pPr>
            <a:r>
              <a:rPr lang="en-US" sz="1600" b="1" dirty="0">
                <a:solidFill>
                  <a:srgbClr val="00C777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fix: </a:t>
            </a:r>
            <a:pPr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smaller counties should work with local reps to build communication and opportunity.  </a:t>
            </a:r>
            <a:pPr indent="0" marL="0">
              <a:lnSpc>
                <a:spcPct val="108000"/>
              </a:lnSpc>
              <a:buNone/>
            </a:pPr>
            <a:r>
              <a:rPr lang="en-US" sz="1600" i="1" dirty="0">
                <a:solidFill>
                  <a:srgbClr val="D8D2F5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“If the opportunities are there for reps, they will come.”</a:t>
            </a:r>
            <a:endParaRPr lang="en-US" sz="1600" dirty="0"/>
          </a:p>
        </p:txBody>
      </p:sp>
      <p:sp>
        <p:nvSpPr>
          <p:cNvPr id="17" name="Text 12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18" name="Text 13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19" name="Text 14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11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working/d-engagement-photo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7818120" y="0"/>
            <a:ext cx="43735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786116" y="0"/>
            <a:ext cx="64008" cy="6858000"/>
          </a:xfrm>
          <a:prstGeom prst="rect">
            <a:avLst/>
          </a:prstGeom>
          <a:solidFill>
            <a:srgbClr val="5C40EF"/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64008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EMPLOYEE PARTICIPATION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530352" y="987552"/>
            <a:ext cx="694944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Employer engagement that works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566928" y="2286000"/>
            <a:ext cx="6766560" cy="3108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30200" indent="-330200">
              <a:lnSpc>
                <a:spcPct val="106000"/>
              </a:lnSpc>
              <a:spcAft>
                <a:spcPts val="1800"/>
              </a:spcAft>
              <a:buSzPct val="100000"/>
              <a:buChar char="►"/>
            </a:pPr>
            <a:r>
              <a:rPr lang="en-US" sz="18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Host benefit fairs — bring the options directly to employees.</a:t>
            </a:r>
            <a:endParaRPr lang="en-US" sz="1850" dirty="0"/>
          </a:p>
          <a:p>
            <a:pPr marL="330200" indent="-330200">
              <a:lnSpc>
                <a:spcPct val="106000"/>
              </a:lnSpc>
              <a:spcAft>
                <a:spcPts val="1800"/>
              </a:spcAft>
              <a:buSzPct val="100000"/>
              <a:buChar char="►"/>
            </a:pPr>
            <a:r>
              <a:rPr lang="en-US" sz="18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Communicate consistently — explain the WHY, not just the how.</a:t>
            </a:r>
            <a:endParaRPr lang="en-US" sz="1850" dirty="0"/>
          </a:p>
          <a:p>
            <a:pPr marL="330200" indent="-330200">
              <a:lnSpc>
                <a:spcPct val="106000"/>
              </a:lnSpc>
              <a:spcAft>
                <a:spcPts val="1800"/>
              </a:spcAft>
              <a:buSzPct val="100000"/>
              <a:buChar char="►"/>
            </a:pPr>
            <a:r>
              <a:rPr lang="en-US" sz="18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Give reps access to employees without disrupting the learning environment.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12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working/d-data-photo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7818120" y="0"/>
            <a:ext cx="43735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786116" y="0"/>
            <a:ext cx="64008" cy="6858000"/>
          </a:xfrm>
          <a:prstGeom prst="rect">
            <a:avLst/>
          </a:prstGeom>
          <a:solidFill>
            <a:srgbClr val="5C40EF"/>
          </a:solidFill>
          <a:ln/>
        </p:spPr>
      </p:sp>
      <p:sp>
        <p:nvSpPr>
          <p:cNvPr id="4" name="Shape 1"/>
          <p:cNvSpPr/>
          <p:nvPr/>
        </p:nvSpPr>
        <p:spPr>
          <a:xfrm>
            <a:off x="548640" y="1371600"/>
            <a:ext cx="1051560" cy="1051560"/>
          </a:xfrm>
          <a:prstGeom prst="ellipse">
            <a:avLst/>
          </a:prstGeom>
          <a:solidFill>
            <a:srgbClr val="5C40EF"/>
          </a:solidFill>
          <a:ln/>
        </p:spPr>
      </p:sp>
      <p:sp>
        <p:nvSpPr>
          <p:cNvPr id="5" name="Text 2"/>
          <p:cNvSpPr/>
          <p:nvPr/>
        </p:nvSpPr>
        <p:spPr>
          <a:xfrm>
            <a:off x="548640" y="1371600"/>
            <a:ext cx="1051560" cy="1051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03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1810512" y="1591056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SECTION THREE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566928" y="2670048"/>
            <a:ext cx="6858000" cy="1874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99000"/>
              </a:lnSpc>
              <a:buNone/>
            </a:pPr>
            <a:r>
              <a:rPr lang="en-US" sz="38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Data — U.S. OMNI &amp; TSACG</a:t>
            </a:r>
            <a:endParaRPr lang="en-US" sz="3800" dirty="0"/>
          </a:p>
        </p:txBody>
      </p:sp>
      <p:sp>
        <p:nvSpPr>
          <p:cNvPr id="8" name="Text 5"/>
          <p:cNvSpPr/>
          <p:nvPr/>
        </p:nvSpPr>
        <p:spPr>
          <a:xfrm>
            <a:off x="585216" y="4754880"/>
            <a:ext cx="676656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14000"/>
              </a:lnSpc>
              <a:buNone/>
            </a:pPr>
            <a:r>
              <a:rPr lang="en-US" sz="1800" dirty="0">
                <a:solidFill>
                  <a:srgbClr val="D8D2F5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Robust reporting that turns retirement plans into decisions you can act on.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10" name="Text 7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13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66928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DATA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530352" y="914400"/>
            <a:ext cx="10972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U.S. OMNI &amp; TSACG deliver robust reporting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548640" y="1965960"/>
            <a:ext cx="5440680" cy="1828800"/>
          </a:xfrm>
          <a:prstGeom prst="roundRect">
            <a:avLst>
              <a:gd name="adj" fmla="val 550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4672" y="2221992"/>
            <a:ext cx="713232" cy="713232"/>
          </a:xfrm>
          <a:prstGeom prst="ellipse">
            <a:avLst/>
          </a:prstGeom>
          <a:solidFill>
            <a:srgbClr val="B8A0F8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696" y="2414016"/>
            <a:ext cx="329184" cy="32918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04672" y="3063240"/>
            <a:ext cx="4928616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Total assets by vendor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04672" y="3483864"/>
            <a:ext cx="4928616" cy="182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See where every dollar sits across all providers in the plan.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6172200" y="1965960"/>
            <a:ext cx="5440680" cy="1828800"/>
          </a:xfrm>
          <a:prstGeom prst="roundRect">
            <a:avLst>
              <a:gd name="adj" fmla="val 550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428232" y="2221992"/>
            <a:ext cx="713232" cy="713232"/>
          </a:xfrm>
          <a:prstGeom prst="ellipse">
            <a:avLst/>
          </a:prstGeom>
          <a:solidFill>
            <a:srgbClr val="B8A0F8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256" y="2414016"/>
            <a:ext cx="329184" cy="32918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428232" y="3063240"/>
            <a:ext cx="4928616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New enrollees by vendor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6428232" y="3483864"/>
            <a:ext cx="4928616" cy="182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Track fresh enrollments and momentum, month over month.</a:t>
            </a:r>
            <a:endParaRPr lang="en-US" sz="1250" dirty="0"/>
          </a:p>
        </p:txBody>
      </p:sp>
      <p:sp>
        <p:nvSpPr>
          <p:cNvPr id="14" name="Shape 10"/>
          <p:cNvSpPr/>
          <p:nvPr/>
        </p:nvSpPr>
        <p:spPr>
          <a:xfrm>
            <a:off x="548640" y="3977640"/>
            <a:ext cx="5440680" cy="1828800"/>
          </a:xfrm>
          <a:prstGeom prst="roundRect">
            <a:avLst>
              <a:gd name="adj" fmla="val 550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804672" y="4233672"/>
            <a:ext cx="713232" cy="713232"/>
          </a:xfrm>
          <a:prstGeom prst="ellipse">
            <a:avLst/>
          </a:prstGeom>
          <a:solidFill>
            <a:srgbClr val="B8A0F8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96" y="4425696"/>
            <a:ext cx="329184" cy="329184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804672" y="5074920"/>
            <a:ext cx="4928616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Current contributors by vendor</a:t>
            </a:r>
            <a:endParaRPr lang="en-US" sz="1600" dirty="0"/>
          </a:p>
        </p:txBody>
      </p:sp>
      <p:sp>
        <p:nvSpPr>
          <p:cNvPr id="18" name="Text 13"/>
          <p:cNvSpPr/>
          <p:nvPr/>
        </p:nvSpPr>
        <p:spPr>
          <a:xfrm>
            <a:off x="804672" y="5495544"/>
            <a:ext cx="4928616" cy="182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Know who is actively saving, and in which plan type.</a:t>
            </a:r>
            <a:endParaRPr lang="en-US" sz="1250" dirty="0"/>
          </a:p>
        </p:txBody>
      </p:sp>
      <p:sp>
        <p:nvSpPr>
          <p:cNvPr id="19" name="Shape 14"/>
          <p:cNvSpPr/>
          <p:nvPr/>
        </p:nvSpPr>
        <p:spPr>
          <a:xfrm>
            <a:off x="6172200" y="3977640"/>
            <a:ext cx="5440680" cy="1828800"/>
          </a:xfrm>
          <a:prstGeom prst="roundRect">
            <a:avLst>
              <a:gd name="adj" fmla="val 550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6428232" y="4233672"/>
            <a:ext cx="713232" cy="713232"/>
          </a:xfrm>
          <a:prstGeom prst="ellipse">
            <a:avLst/>
          </a:prstGeom>
          <a:solidFill>
            <a:srgbClr val="B8A0F8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256" y="4425696"/>
            <a:ext cx="329184" cy="329184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6428232" y="5074920"/>
            <a:ext cx="4928616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Contributors by age &amp; worksite</a:t>
            </a:r>
            <a:endParaRPr lang="en-US" sz="1600" dirty="0"/>
          </a:p>
        </p:txBody>
      </p:sp>
      <p:sp>
        <p:nvSpPr>
          <p:cNvPr id="23" name="Text 17"/>
          <p:cNvSpPr/>
          <p:nvPr/>
        </p:nvSpPr>
        <p:spPr>
          <a:xfrm>
            <a:off x="6428232" y="5495544"/>
            <a:ext cx="4928616" cy="182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Drill down to the school and age band to find the gaps.</a:t>
            </a:r>
            <a:endParaRPr lang="en-US" sz="1250" dirty="0"/>
          </a:p>
        </p:txBody>
      </p:sp>
      <p:sp>
        <p:nvSpPr>
          <p:cNvPr id="24" name="Text 18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25" name="Text 19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26" name="Text 20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14</a:t>
            </a:r>
            <a:endParaRPr lang="en-US"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DATA  ·  TOTAL ASSETS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530352" y="841248"/>
            <a:ext cx="10972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Total assets by vendor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48640" y="1499616"/>
            <a:ext cx="110642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Florida County — participants, total assets, and average balance by investment provider.</a:t>
            </a:r>
            <a:endParaRPr lang="en-US" sz="1350" dirty="0"/>
          </a:p>
        </p:txBody>
      </p:sp>
      <p:graphicFrame>
        <p:nvGraphicFramePr>
          <p:cNvPr id="16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548640" y="1920240"/>
          <a:ext cx="11091672" cy="914400"/>
        </p:xfrm>
        <a:graphic>
          <a:graphicData uri="http://schemas.openxmlformats.org/drawingml/2006/table">
            <a:tbl>
              <a:tblPr/>
              <a:tblGrid>
                <a:gridCol w="4663440"/>
                <a:gridCol w="1600200"/>
                <a:gridCol w="2697480"/>
                <a:gridCol w="2130552"/>
              </a:tblGrid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Vendor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Participants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Total Assets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Average Total Assets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0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Aspire Financial Services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27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$211,167.54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$7,821.02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0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Corebridge Financial (formerly AIG Retirement Services-VALIC)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3,260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$92,147,571.70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$28,266.13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0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Equitable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509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$8,476,301.28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$16,652.85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0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Horace Mann Insurance Company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482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$11,128,476.76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$23,088.13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0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Lincoln Investment Planning, LLC (Pershing custodian)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381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$14,802,201.57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$38,850.92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0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MidAmerica-Equitable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46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$232,391.88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$5,052.00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0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National Life Group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45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$645,742.36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$14,349.83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0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Suncoast-Equitable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83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$1,048,987.97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$12,638.41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0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VOYA Financial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815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$39,886,784.41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$48,940.84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0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Total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5,182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$168,579,625.47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$32,531.77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0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Total With Multiple IP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5,648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—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10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—</a:t>
                      </a:r>
                      <a:endParaRPr lang="en-US" sz="10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</a:tr>
            </a:tbl>
          </a:graphicData>
        </a:graphic>
      </p:graphicFrame>
      <p:sp>
        <p:nvSpPr>
          <p:cNvPr id="6" name="Text 3"/>
          <p:cNvSpPr/>
          <p:nvPr/>
        </p:nvSpPr>
        <p:spPr>
          <a:xfrm>
            <a:off x="548640" y="5943600"/>
            <a:ext cx="1109167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B8A0F8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Min $0.01      ·      Max $2,048,813.17      ·      Average $32,531.77      ·      Median $9,378.44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15</a:t>
            </a:r>
            <a:endParaRPr 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DATA  ·  NEW ENROLLEES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530352" y="841248"/>
            <a:ext cx="10972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New enrollees — Jan to May 2026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48640" y="1499616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New Enrollees January 2026 – May 2026, by investment provider and plan type.</a:t>
            </a:r>
            <a:endParaRPr lang="en-US" sz="1350" dirty="0"/>
          </a:p>
        </p:txBody>
      </p:sp>
      <p:graphicFrame>
        <p:nvGraphicFramePr>
          <p:cNvPr id="17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548640" y="1920240"/>
          <a:ext cx="5532120" cy="914400"/>
        </p:xfrm>
        <a:graphic>
          <a:graphicData uri="http://schemas.openxmlformats.org/drawingml/2006/table">
            <a:tbl>
              <a:tblPr/>
              <a:tblGrid>
                <a:gridCol w="3200400"/>
                <a:gridCol w="1188720"/>
                <a:gridCol w="1143000"/>
              </a:tblGrid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Investment Provider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Plan Type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Enrollments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Aspire-IPX_Franklin Templeton Funds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403(b)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13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Distinct Total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13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Corebridge Financial (formerly AIG Retirement Services-VALIC)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403(b)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29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457(b)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5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Distinct Total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34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Equitable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403(b)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42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457(b)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7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Distinct Total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48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6355080" y="1920240"/>
          <a:ext cx="5532120" cy="914400"/>
        </p:xfrm>
        <a:graphic>
          <a:graphicData uri="http://schemas.openxmlformats.org/drawingml/2006/table">
            <a:tbl>
              <a:tblPr/>
              <a:tblGrid>
                <a:gridCol w="3200400"/>
                <a:gridCol w="1188720"/>
                <a:gridCol w="1143000"/>
              </a:tblGrid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Investment Provider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Plan Type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Enrollments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Fidelity Investments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403(b)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457(b)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3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Distinct Total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5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Lincoln Investment Planning, LLC (Pershing custodian)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403(b)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6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457(b)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Distinct Total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7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ReliaStar Life Insurance Co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403(b)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7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457(b)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Distinct Total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8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DISTINCT TOTALS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114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63500" marR="635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</a:tr>
            </a:tbl>
          </a:graphicData>
        </a:graphic>
      </p:graphicFrame>
      <p:sp>
        <p:nvSpPr>
          <p:cNvPr id="7" name="Text 3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8" name="Text 4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9" name="Text 5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16</a:t>
            </a:r>
            <a:endParaRPr lang="en-US" sz="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DATA  ·  CURRENT CONTRIBUTORS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530352" y="841248"/>
            <a:ext cx="10972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Current contributors by vendor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48640" y="1499616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EPARS Contributors — contributors and contributions by vendor, split by plan type.</a:t>
            </a:r>
            <a:endParaRPr lang="en-US" sz="1350" dirty="0"/>
          </a:p>
        </p:txBody>
      </p:sp>
      <p:graphicFrame>
        <p:nvGraphicFramePr>
          <p:cNvPr id="18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548640" y="1920240"/>
          <a:ext cx="11091672" cy="914400"/>
        </p:xfrm>
        <a:graphic>
          <a:graphicData uri="http://schemas.openxmlformats.org/drawingml/2006/table">
            <a:tbl>
              <a:tblPr/>
              <a:tblGrid>
                <a:gridCol w="2697480"/>
                <a:gridCol w="1234440"/>
                <a:gridCol w="1508760"/>
                <a:gridCol w="1234440"/>
                <a:gridCol w="1508760"/>
                <a:gridCol w="1234440"/>
                <a:gridCol w="1673352"/>
              </a:tblGrid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Vendor</a:t>
                      </a:r>
                      <a:endParaRPr lang="en-US" sz="10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403(b)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457(b)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Total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 hMerge="1">
                  <a:tcPr/>
                </a:tc>
              </a:tr>
              <a:tr h="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endParaRPr lang="en-US" sz="12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Contributors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Contributions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Contributors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Contributions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Contributors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90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Contributions</a:t>
                      </a:r>
                      <a:endParaRPr lang="en-US" sz="9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Aspire Financial Services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24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$8,687.22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3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$1,400.00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35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$12,347.22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Corebridge Financial (formerly AIG Retirement Services-VALIC)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129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$38,584.75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96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$25,714.82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289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$77,753.25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Equitable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374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$85,240.93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107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$20,850.00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861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$176,349.93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National Life Group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79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$16,777.00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377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$66,576.05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452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$83,353.05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PFS Investments (Primerica)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6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$3,465.00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—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24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$4,876.44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PlanMember Services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20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$6,478.00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$250.00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20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$6,728.00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ReliaStar Life Insurance Co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—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16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$1,915.00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16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$1,915.00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Total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638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$166,941.84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595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$117,905.87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1,658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9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$372,531.83</a:t>
                      </a:r>
                      <a:endParaRPr lang="en-US" sz="9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</a:tr>
            </a:tbl>
          </a:graphicData>
        </a:graphic>
      </p:graphicFrame>
      <p:sp>
        <p:nvSpPr>
          <p:cNvPr id="6" name="Text 3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17</a:t>
            </a:r>
            <a:endParaRPr lang="en-US" sz="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DATA  ·  AGE &amp; WORKSITE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530352" y="841248"/>
            <a:ext cx="10972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Contributors by age &amp; worksite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48640" y="1463040"/>
            <a:ext cx="1097280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Anderson Elementary — contributors, participants, contributions, and assets by age band.</a:t>
            </a:r>
            <a:endParaRPr lang="en-US" sz="1200" dirty="0"/>
          </a:p>
        </p:txBody>
      </p:sp>
      <p:graphicFrame>
        <p:nvGraphicFramePr>
          <p:cNvPr id="19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548640" y="1847088"/>
          <a:ext cx="11091672" cy="914400"/>
        </p:xfrm>
        <a:graphic>
          <a:graphicData uri="http://schemas.openxmlformats.org/drawingml/2006/table">
            <a:tbl>
              <a:tblPr/>
              <a:tblGrid>
                <a:gridCol w="1965960"/>
                <a:gridCol w="658368"/>
                <a:gridCol w="658368"/>
                <a:gridCol w="822960"/>
                <a:gridCol w="905256"/>
                <a:gridCol w="658368"/>
                <a:gridCol w="658368"/>
                <a:gridCol w="822960"/>
                <a:gridCol w="905256"/>
                <a:gridCol w="658368"/>
                <a:gridCol w="658368"/>
                <a:gridCol w="822960"/>
                <a:gridCol w="896112"/>
              </a:tblGrid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8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Vendor</a:t>
                      </a:r>
                      <a:endParaRPr lang="en-US" sz="8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8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Under Age 25</a:t>
                      </a:r>
                      <a:endParaRPr lang="en-US" sz="8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8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26–35</a:t>
                      </a:r>
                      <a:endParaRPr lang="en-US" sz="8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8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Total</a:t>
                      </a:r>
                      <a:endParaRPr lang="en-US" sz="8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endParaRPr lang="en-US" sz="120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40E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66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Contributors</a:t>
                      </a:r>
                      <a:endParaRPr lang="en-US" sz="66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66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Participants</a:t>
                      </a:r>
                      <a:endParaRPr lang="en-US" sz="66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66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Contributions</a:t>
                      </a:r>
                      <a:endParaRPr lang="en-US" sz="66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66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Assets</a:t>
                      </a:r>
                      <a:endParaRPr lang="en-US" sz="66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66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Contributors</a:t>
                      </a:r>
                      <a:endParaRPr lang="en-US" sz="66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66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Participants</a:t>
                      </a:r>
                      <a:endParaRPr lang="en-US" sz="66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66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Contributions</a:t>
                      </a:r>
                      <a:endParaRPr lang="en-US" sz="66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66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Assets</a:t>
                      </a:r>
                      <a:endParaRPr lang="en-US" sz="66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66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Contributors</a:t>
                      </a:r>
                      <a:endParaRPr lang="en-US" sz="66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66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Participants</a:t>
                      </a:r>
                      <a:endParaRPr lang="en-US" sz="66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66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Contributions</a:t>
                      </a:r>
                      <a:endParaRPr lang="en-US" sz="66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660" b="1" dirty="0">
                          <a:solidFill>
                            <a:srgbClr val="B8A0F8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Assets</a:t>
                      </a:r>
                      <a:endParaRPr lang="en-US" sz="66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 gridSpan="13"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7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403(b)</a:t>
                      </a:r>
                      <a:endParaRPr lang="en-US" sz="7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2E7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8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Corebridge Financial (formerly AIG Retirement Services-VALIC)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$800.00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$1,183.15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$4,075.00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$177,809.35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8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Equitable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3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$350.00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$2,010.84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$350.00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$8,717.50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8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Equitable Vision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$450.00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$10,192.17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$450.00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$10,192.17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8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Horace Mann Insurance Company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$28,697.54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8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Lincoln Investment Planning, LLC (Pershing custodian)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$1,094.81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$2,123.63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8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Suncoast-Equitable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B1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Total (403b)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3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$1,600.00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$13,386.16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6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6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$5,969.81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$227,540.19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</a:tr>
              <a:tr h="0">
                <a:tc gridSpan="13"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75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457(b)</a:t>
                      </a:r>
                      <a:endParaRPr lang="en-US" sz="75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2E7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80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Corebridge Financial (formerly AIG Retirement Services-VALIC)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9A93C4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$550.00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$14,320.83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$1,375.00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dirty="0">
                          <a:solidFill>
                            <a:srgbClr val="D8D2F5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$43,548.98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132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Total (457b)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$550.00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$14,320.83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2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$1,375.00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$43,548.98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Total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3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4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$2,150.00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$27,706.99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8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8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$7,344.81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  <a:tc>
                  <a:txBody>
                    <a:bodyPr/>
                    <a:lstStyle/>
                    <a:p>
                      <a:pPr algn="r" indent="0" marL="0">
                        <a:buNone/>
                      </a:pPr>
                      <a:r>
                        <a:rPr lang="en-US" sz="680" b="1" dirty="0">
                          <a:solidFill>
                            <a:srgbClr val="FFFFFF"/>
                          </a:solidFill>
                          <a:latin typeface="Neue Haas Grotesk Text Pro" pitchFamily="34" charset="0"/>
                          <a:ea typeface="Neue Haas Grotesk Text Pro" pitchFamily="34" charset="-122"/>
                          <a:cs typeface="Neue Haas Grotesk Text Pro" pitchFamily="34" charset="-120"/>
                        </a:rPr>
                        <a:t>$271,089.17</a:t>
                      </a:r>
                      <a:endParaRPr lang="en-US" sz="680" dirty="0">
                        <a:latin typeface="Neue Haas Grotesk Text Pro" charset="0"/>
                        <a:ea typeface="Neue Haas Grotesk Text Pro" charset="0"/>
                        <a:cs typeface="Neue Haas Grotesk Text Pro" charset="0"/>
                      </a:endParaRPr>
                    </a:p>
                  </a:txBody>
                  <a:tcPr marL="25400" marR="25400" marT="12700" marB="12700" anchor="ctr">
                    <a:lnL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2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4A"/>
                    </a:solidFill>
                  </a:tcPr>
                </a:tc>
              </a:tr>
            </a:tbl>
          </a:graphicData>
        </a:graphic>
      </p:graphicFrame>
      <p:sp>
        <p:nvSpPr>
          <p:cNvPr id="6" name="Text 3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18</a:t>
            </a:r>
            <a:endParaRPr lang="en-US" sz="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82296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KEY TAKEAWAYS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548640" y="1170432"/>
            <a:ext cx="109728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6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Bringing it all together</a:t>
            </a:r>
            <a:endParaRPr lang="en-US" sz="3600" dirty="0"/>
          </a:p>
        </p:txBody>
      </p:sp>
      <p:sp>
        <p:nvSpPr>
          <p:cNvPr id="4" name="Shape 2"/>
          <p:cNvSpPr/>
          <p:nvPr/>
        </p:nvSpPr>
        <p:spPr>
          <a:xfrm>
            <a:off x="822960" y="2286000"/>
            <a:ext cx="3429000" cy="2514600"/>
          </a:xfrm>
          <a:prstGeom prst="roundRect">
            <a:avLst>
              <a:gd name="adj" fmla="val 4364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97280" y="2578608"/>
            <a:ext cx="731520" cy="731520"/>
          </a:xfrm>
          <a:prstGeom prst="ellipse">
            <a:avLst/>
          </a:prstGeom>
          <a:solidFill>
            <a:srgbClr val="5C40EF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7592" y="2788920"/>
            <a:ext cx="310896" cy="31089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15568" y="3456432"/>
            <a:ext cx="28803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IBC Model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115568" y="3858768"/>
            <a:ext cx="288036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6000"/>
              </a:lnSpc>
              <a:buNone/>
            </a:pPr>
            <a:r>
              <a:rPr lang="en-US" sz="13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Leverage collective scale. Fees are stable — pursue better pricing with an RFP, RFI, or a simple ask.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4498848" y="2286000"/>
            <a:ext cx="3429000" cy="2514600"/>
          </a:xfrm>
          <a:prstGeom prst="roundRect">
            <a:avLst>
              <a:gd name="adj" fmla="val 4364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4773168" y="2578608"/>
            <a:ext cx="731520" cy="731520"/>
          </a:xfrm>
          <a:prstGeom prst="ellipse">
            <a:avLst/>
          </a:prstGeom>
          <a:solidFill>
            <a:srgbClr val="5C40EF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80" y="2788920"/>
            <a:ext cx="310896" cy="31089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791456" y="3456432"/>
            <a:ext cx="28803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Participation</a:t>
            </a:r>
            <a:endParaRPr lang="en-US" sz="1700" dirty="0"/>
          </a:p>
        </p:txBody>
      </p:sp>
      <p:sp>
        <p:nvSpPr>
          <p:cNvPr id="13" name="Text 9"/>
          <p:cNvSpPr/>
          <p:nvPr/>
        </p:nvSpPr>
        <p:spPr>
          <a:xfrm>
            <a:off x="4791456" y="3858768"/>
            <a:ext cx="288036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6000"/>
              </a:lnSpc>
              <a:buNone/>
            </a:pPr>
            <a:r>
              <a:rPr lang="en-US" sz="13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Plans are sold, not bought. Engage employees to beat the 27% national benchmark.</a:t>
            </a:r>
            <a:endParaRPr lang="en-US" sz="1300" dirty="0"/>
          </a:p>
        </p:txBody>
      </p:sp>
      <p:sp>
        <p:nvSpPr>
          <p:cNvPr id="14" name="Shape 10"/>
          <p:cNvSpPr/>
          <p:nvPr/>
        </p:nvSpPr>
        <p:spPr>
          <a:xfrm>
            <a:off x="8174736" y="2286000"/>
            <a:ext cx="3429000" cy="2514600"/>
          </a:xfrm>
          <a:prstGeom prst="roundRect">
            <a:avLst>
              <a:gd name="adj" fmla="val 4364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8449056" y="2578608"/>
            <a:ext cx="731520" cy="731520"/>
          </a:xfrm>
          <a:prstGeom prst="ellipse">
            <a:avLst/>
          </a:prstGeom>
          <a:solidFill>
            <a:srgbClr val="5C40EF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368" y="2788920"/>
            <a:ext cx="310896" cy="31089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8467344" y="3456432"/>
            <a:ext cx="28803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Data</a:t>
            </a:r>
            <a:endParaRPr lang="en-US" sz="1700" dirty="0"/>
          </a:p>
        </p:txBody>
      </p:sp>
      <p:sp>
        <p:nvSpPr>
          <p:cNvPr id="18" name="Text 13"/>
          <p:cNvSpPr/>
          <p:nvPr/>
        </p:nvSpPr>
        <p:spPr>
          <a:xfrm>
            <a:off x="8467344" y="3858768"/>
            <a:ext cx="288036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6000"/>
              </a:lnSpc>
              <a:buNone/>
            </a:pPr>
            <a:r>
              <a:rPr lang="en-US" sz="13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U.S. OMNI &amp; TSACG reporting pinpoints where to grow — starting with the youngest employees.</a:t>
            </a:r>
            <a:endParaRPr lang="en-US" sz="1300" dirty="0"/>
          </a:p>
        </p:txBody>
      </p:sp>
      <p:sp>
        <p:nvSpPr>
          <p:cNvPr id="19" name="Text 14"/>
          <p:cNvSpPr/>
          <p:nvPr/>
        </p:nvSpPr>
        <p:spPr>
          <a:xfrm>
            <a:off x="822960" y="5138928"/>
            <a:ext cx="10515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000" b="1" dirty="0">
                <a:solidFill>
                  <a:srgbClr val="00C777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Thank you — let's grow participation together.</a:t>
            </a:r>
            <a:endParaRPr lang="en-US" sz="2000" dirty="0"/>
          </a:p>
        </p:txBody>
      </p:sp>
      <p:sp>
        <p:nvSpPr>
          <p:cNvPr id="20" name="Text 15"/>
          <p:cNvSpPr/>
          <p:nvPr/>
        </p:nvSpPr>
        <p:spPr>
          <a:xfrm>
            <a:off x="822960" y="5687568"/>
            <a:ext cx="10515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D8D2F5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Robert Ard  ·  Executive Director, National Markets  ·  </a:t>
            </a:r>
            <a:pPr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  &amp;  U.S. OMNI</a:t>
            </a:r>
            <a:endParaRPr lang="en-US" sz="1300" dirty="0"/>
          </a:p>
        </p:txBody>
      </p:sp>
      <p:sp>
        <p:nvSpPr>
          <p:cNvPr id="21" name="Text 16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19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777240"/>
            <a:ext cx="10972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4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What we'll cover today</a:t>
            </a:r>
            <a:endParaRPr lang="en-US" sz="3400" dirty="0"/>
          </a:p>
        </p:txBody>
      </p:sp>
      <p:sp>
        <p:nvSpPr>
          <p:cNvPr id="3" name="Shape 1"/>
          <p:cNvSpPr/>
          <p:nvPr/>
        </p:nvSpPr>
        <p:spPr>
          <a:xfrm>
            <a:off x="548640" y="1965960"/>
            <a:ext cx="3520440" cy="3977640"/>
          </a:xfrm>
          <a:prstGeom prst="roundRect">
            <a:avLst>
              <a:gd name="adj" fmla="val 2857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59536" y="2295144"/>
            <a:ext cx="822960" cy="822960"/>
          </a:xfrm>
          <a:prstGeom prst="ellipse">
            <a:avLst/>
          </a:prstGeom>
          <a:solidFill>
            <a:srgbClr val="B8A0F8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" y="2532888"/>
            <a:ext cx="347472" cy="34747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697480" y="2240280"/>
            <a:ext cx="11430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3800" b="1" dirty="0">
                <a:solidFill>
                  <a:srgbClr val="3A3170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01</a:t>
            </a:r>
            <a:endParaRPr lang="en-US" sz="3800" dirty="0"/>
          </a:p>
        </p:txBody>
      </p:sp>
      <p:sp>
        <p:nvSpPr>
          <p:cNvPr id="7" name="Text 4"/>
          <p:cNvSpPr/>
          <p:nvPr/>
        </p:nvSpPr>
        <p:spPr>
          <a:xfrm>
            <a:off x="859536" y="3337560"/>
            <a:ext cx="2898648" cy="7772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IBC Model Plan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859536" y="4069080"/>
            <a:ext cx="2898648" cy="1737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7000"/>
              </a:lnSpc>
              <a:buNone/>
            </a:pPr>
            <a:r>
              <a:rPr lang="en-US" sz="13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How the Independent Benefits Council uses collective scale to secure competitive products — and how to unlock better pricing.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4315968" y="1965960"/>
            <a:ext cx="3520440" cy="3977640"/>
          </a:xfrm>
          <a:prstGeom prst="roundRect">
            <a:avLst>
              <a:gd name="adj" fmla="val 2857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4626864" y="2295144"/>
            <a:ext cx="822960" cy="822960"/>
          </a:xfrm>
          <a:prstGeom prst="ellipse">
            <a:avLst/>
          </a:prstGeom>
          <a:solidFill>
            <a:srgbClr val="B8A0F8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08" y="2532888"/>
            <a:ext cx="347472" cy="34747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464808" y="2240280"/>
            <a:ext cx="11430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3800" b="1" dirty="0">
                <a:solidFill>
                  <a:srgbClr val="3A3170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02</a:t>
            </a:r>
            <a:endParaRPr lang="en-US" sz="3800" dirty="0"/>
          </a:p>
        </p:txBody>
      </p:sp>
      <p:sp>
        <p:nvSpPr>
          <p:cNvPr id="13" name="Text 9"/>
          <p:cNvSpPr/>
          <p:nvPr/>
        </p:nvSpPr>
        <p:spPr>
          <a:xfrm>
            <a:off x="4626864" y="3337560"/>
            <a:ext cx="2898648" cy="7772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Employee Participation</a:t>
            </a:r>
            <a:endParaRPr lang="en-US" sz="1800" dirty="0"/>
          </a:p>
        </p:txBody>
      </p:sp>
      <p:sp>
        <p:nvSpPr>
          <p:cNvPr id="14" name="Text 10"/>
          <p:cNvSpPr/>
          <p:nvPr/>
        </p:nvSpPr>
        <p:spPr>
          <a:xfrm>
            <a:off x="4626864" y="4069080"/>
            <a:ext cx="2898648" cy="1737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7000"/>
              </a:lnSpc>
              <a:buNone/>
            </a:pPr>
            <a:r>
              <a:rPr lang="en-US" sz="13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Why participation sits at 27% nationally, what drives it, and how employers can move the needle.</a:t>
            </a:r>
            <a:endParaRPr lang="en-US" sz="1300" dirty="0"/>
          </a:p>
        </p:txBody>
      </p:sp>
      <p:sp>
        <p:nvSpPr>
          <p:cNvPr id="15" name="Shape 11"/>
          <p:cNvSpPr/>
          <p:nvPr/>
        </p:nvSpPr>
        <p:spPr>
          <a:xfrm>
            <a:off x="8083296" y="1965960"/>
            <a:ext cx="3520440" cy="3977640"/>
          </a:xfrm>
          <a:prstGeom prst="roundRect">
            <a:avLst>
              <a:gd name="adj" fmla="val 2857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8394192" y="2295144"/>
            <a:ext cx="822960" cy="822960"/>
          </a:xfrm>
          <a:prstGeom prst="ellipse">
            <a:avLst/>
          </a:prstGeom>
          <a:solidFill>
            <a:srgbClr val="B8A0F8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936" y="2532888"/>
            <a:ext cx="347472" cy="347472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0232136" y="2240280"/>
            <a:ext cx="11430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3800" b="1" dirty="0">
                <a:solidFill>
                  <a:srgbClr val="3A3170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03</a:t>
            </a:r>
            <a:endParaRPr lang="en-US" sz="3800" dirty="0"/>
          </a:p>
        </p:txBody>
      </p:sp>
      <p:sp>
        <p:nvSpPr>
          <p:cNvPr id="19" name="Text 14"/>
          <p:cNvSpPr/>
          <p:nvPr/>
        </p:nvSpPr>
        <p:spPr>
          <a:xfrm>
            <a:off x="8394192" y="3337560"/>
            <a:ext cx="2898648" cy="7772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Data — U.S. OMNI &amp; TSACG</a:t>
            </a:r>
            <a:endParaRPr lang="en-US" sz="1800" dirty="0"/>
          </a:p>
        </p:txBody>
      </p:sp>
      <p:sp>
        <p:nvSpPr>
          <p:cNvPr id="20" name="Text 15"/>
          <p:cNvSpPr/>
          <p:nvPr/>
        </p:nvSpPr>
        <p:spPr>
          <a:xfrm>
            <a:off x="8394192" y="4069080"/>
            <a:ext cx="2898648" cy="1737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7000"/>
              </a:lnSpc>
              <a:buNone/>
            </a:pPr>
            <a:r>
              <a:rPr lang="en-US" sz="13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Assets, enrollments, contributors, and age/worksite detail that show exactly where to focus.</a:t>
            </a:r>
            <a:endParaRPr lang="en-US" sz="1300" dirty="0"/>
          </a:p>
        </p:txBody>
      </p:sp>
      <p:sp>
        <p:nvSpPr>
          <p:cNvPr id="21" name="Text 16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22" name="Text 17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23" name="Text 18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2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working/d-ibc-photo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7818120" y="0"/>
            <a:ext cx="43735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786116" y="0"/>
            <a:ext cx="64008" cy="6858000"/>
          </a:xfrm>
          <a:prstGeom prst="rect">
            <a:avLst/>
          </a:prstGeom>
          <a:solidFill>
            <a:srgbClr val="5C40EF"/>
          </a:solidFill>
          <a:ln/>
        </p:spPr>
      </p:sp>
      <p:sp>
        <p:nvSpPr>
          <p:cNvPr id="4" name="Shape 1"/>
          <p:cNvSpPr/>
          <p:nvPr/>
        </p:nvSpPr>
        <p:spPr>
          <a:xfrm>
            <a:off x="548640" y="1371600"/>
            <a:ext cx="1051560" cy="1051560"/>
          </a:xfrm>
          <a:prstGeom prst="ellipse">
            <a:avLst/>
          </a:prstGeom>
          <a:solidFill>
            <a:srgbClr val="5C40EF"/>
          </a:solidFill>
          <a:ln/>
        </p:spPr>
      </p:sp>
      <p:sp>
        <p:nvSpPr>
          <p:cNvPr id="5" name="Text 2"/>
          <p:cNvSpPr/>
          <p:nvPr/>
        </p:nvSpPr>
        <p:spPr>
          <a:xfrm>
            <a:off x="548640" y="1371600"/>
            <a:ext cx="1051560" cy="1051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01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1810512" y="1591056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SECTION ONE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566928" y="2670048"/>
            <a:ext cx="6858000" cy="1874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99000"/>
              </a:lnSpc>
              <a:buNone/>
            </a:pPr>
            <a:r>
              <a:rPr lang="en-US" sz="38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IBC Model Plan</a:t>
            </a:r>
            <a:endParaRPr lang="en-US" sz="3800" dirty="0"/>
          </a:p>
        </p:txBody>
      </p:sp>
      <p:sp>
        <p:nvSpPr>
          <p:cNvPr id="8" name="Text 5"/>
          <p:cNvSpPr/>
          <p:nvPr/>
        </p:nvSpPr>
        <p:spPr>
          <a:xfrm>
            <a:off x="585216" y="4754880"/>
            <a:ext cx="676656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14000"/>
              </a:lnSpc>
              <a:buNone/>
            </a:pPr>
            <a:r>
              <a:rPr lang="en-US" sz="1800" dirty="0">
                <a:solidFill>
                  <a:srgbClr val="D8D2F5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Strength in numbers: a council of districts bidding for better products and pricing.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10" name="Text 7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3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working/d-ibc-photo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7818120" y="0"/>
            <a:ext cx="43735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786116" y="0"/>
            <a:ext cx="64008" cy="6858000"/>
          </a:xfrm>
          <a:prstGeom prst="rect">
            <a:avLst/>
          </a:prstGeom>
          <a:solidFill>
            <a:srgbClr val="5C40EF"/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64008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IBC MODEL PLAN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530352" y="987552"/>
            <a:ext cx="694944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What is the IBC?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566928" y="2148840"/>
            <a:ext cx="6766560" cy="3840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30200" indent="-330200">
              <a:lnSpc>
                <a:spcPct val="106000"/>
              </a:lnSpc>
              <a:spcAft>
                <a:spcPts val="1600"/>
              </a:spcAft>
              <a:buSzPct val="100000"/>
              <a:buChar char="►"/>
            </a:pPr>
            <a:r>
              <a:rPr lang="en-US" sz="190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Independent Benefits Council (IBC) was created in 2008.</a:t>
            </a:r>
            <a:endParaRPr lang="en-US" sz="1900" dirty="0"/>
          </a:p>
          <a:p>
            <a:pPr marL="330200" indent="-330200">
              <a:lnSpc>
                <a:spcPct val="106000"/>
              </a:lnSpc>
              <a:spcAft>
                <a:spcPts val="1600"/>
              </a:spcAft>
              <a:buSzPct val="100000"/>
              <a:buChar char="►"/>
            </a:pPr>
            <a:r>
              <a:rPr lang="en-US" sz="190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Vendors each bid a product to the IBC for a multi-year contract.</a:t>
            </a:r>
            <a:endParaRPr lang="en-US" sz="1900" dirty="0"/>
          </a:p>
          <a:p>
            <a:pPr marL="330200" indent="-330200">
              <a:lnSpc>
                <a:spcPct val="106000"/>
              </a:lnSpc>
              <a:spcAft>
                <a:spcPts val="1600"/>
              </a:spcAft>
              <a:buSzPct val="100000"/>
              <a:buChar char="►"/>
            </a:pPr>
            <a:r>
              <a:rPr lang="en-US" sz="190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Districts pool their scale, so vendors compete on shared, vetted products.</a:t>
            </a:r>
            <a:endParaRPr lang="en-US" sz="1900" dirty="0"/>
          </a:p>
          <a:p>
            <a:pPr marL="330200" indent="-330200">
              <a:lnSpc>
                <a:spcPct val="106000"/>
              </a:lnSpc>
              <a:spcAft>
                <a:spcPts val="1600"/>
              </a:spcAft>
              <a:buSzPct val="100000"/>
              <a:buChar char="►"/>
            </a:pPr>
            <a:r>
              <a:rPr lang="en-US" sz="190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result: stronger products and pricing than any single district could negotiate alone.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4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66928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IBC MODEL PLAN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530352" y="914400"/>
            <a:ext cx="10972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vendor lineup — and how it evolved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566928" y="1874520"/>
            <a:ext cx="5486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B8A0F8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Original vendors (2008)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66928" y="2331720"/>
            <a:ext cx="5074920" cy="548640"/>
          </a:xfrm>
          <a:prstGeom prst="roundRect">
            <a:avLst>
              <a:gd name="adj" fmla="val 1500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68096" y="2478024"/>
            <a:ext cx="256032" cy="256032"/>
          </a:xfrm>
          <a:prstGeom prst="ellipse">
            <a:avLst/>
          </a:prstGeom>
          <a:solidFill>
            <a:srgbClr val="5C40EF"/>
          </a:solidFill>
          <a:ln/>
        </p:spPr>
      </p:sp>
      <p:sp>
        <p:nvSpPr>
          <p:cNvPr id="7" name="Text 5"/>
          <p:cNvSpPr/>
          <p:nvPr/>
        </p:nvSpPr>
        <p:spPr>
          <a:xfrm>
            <a:off x="1207008" y="2331720"/>
            <a:ext cx="4389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VALIC — now Corebridge Financial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566928" y="2990088"/>
            <a:ext cx="5074920" cy="548640"/>
          </a:xfrm>
          <a:prstGeom prst="roundRect">
            <a:avLst>
              <a:gd name="adj" fmla="val 1500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68096" y="3136392"/>
            <a:ext cx="256032" cy="256032"/>
          </a:xfrm>
          <a:prstGeom prst="ellipse">
            <a:avLst/>
          </a:prstGeom>
          <a:solidFill>
            <a:srgbClr val="5C40EF"/>
          </a:solidFill>
          <a:ln/>
        </p:spPr>
      </p:sp>
      <p:sp>
        <p:nvSpPr>
          <p:cNvPr id="10" name="Text 8"/>
          <p:cNvSpPr/>
          <p:nvPr/>
        </p:nvSpPr>
        <p:spPr>
          <a:xfrm>
            <a:off x="1207008" y="2990088"/>
            <a:ext cx="4389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Equitable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566928" y="3648456"/>
            <a:ext cx="5074920" cy="548640"/>
          </a:xfrm>
          <a:prstGeom prst="roundRect">
            <a:avLst>
              <a:gd name="adj" fmla="val 1500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68096" y="3794760"/>
            <a:ext cx="256032" cy="256032"/>
          </a:xfrm>
          <a:prstGeom prst="ellipse">
            <a:avLst/>
          </a:prstGeom>
          <a:solidFill>
            <a:srgbClr val="5C40EF"/>
          </a:solidFill>
          <a:ln/>
        </p:spPr>
      </p:sp>
      <p:sp>
        <p:nvSpPr>
          <p:cNvPr id="13" name="Text 11"/>
          <p:cNvSpPr/>
          <p:nvPr/>
        </p:nvSpPr>
        <p:spPr>
          <a:xfrm>
            <a:off x="1207008" y="3648456"/>
            <a:ext cx="4389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PlanMember</a:t>
            </a:r>
            <a:endParaRPr lang="en-US" sz="1450" dirty="0"/>
          </a:p>
        </p:txBody>
      </p:sp>
      <p:sp>
        <p:nvSpPr>
          <p:cNvPr id="14" name="Shape 12"/>
          <p:cNvSpPr/>
          <p:nvPr/>
        </p:nvSpPr>
        <p:spPr>
          <a:xfrm>
            <a:off x="566928" y="4306824"/>
            <a:ext cx="5074920" cy="548640"/>
          </a:xfrm>
          <a:prstGeom prst="roundRect">
            <a:avLst>
              <a:gd name="adj" fmla="val 1500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768096" y="4453128"/>
            <a:ext cx="256032" cy="256032"/>
          </a:xfrm>
          <a:prstGeom prst="ellipse">
            <a:avLst/>
          </a:prstGeom>
          <a:solidFill>
            <a:srgbClr val="5C40EF"/>
          </a:solidFill>
          <a:ln/>
        </p:spPr>
      </p:sp>
      <p:sp>
        <p:nvSpPr>
          <p:cNvPr id="16" name="Text 14"/>
          <p:cNvSpPr/>
          <p:nvPr/>
        </p:nvSpPr>
        <p:spPr>
          <a:xfrm>
            <a:off x="1207008" y="4306824"/>
            <a:ext cx="4389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American Century</a:t>
            </a:r>
            <a:endParaRPr lang="en-US" sz="1450" dirty="0"/>
          </a:p>
        </p:txBody>
      </p:sp>
      <p:sp>
        <p:nvSpPr>
          <p:cNvPr id="17" name="Shape 15"/>
          <p:cNvSpPr/>
          <p:nvPr/>
        </p:nvSpPr>
        <p:spPr>
          <a:xfrm>
            <a:off x="566928" y="4965192"/>
            <a:ext cx="5074920" cy="548640"/>
          </a:xfrm>
          <a:prstGeom prst="roundRect">
            <a:avLst>
              <a:gd name="adj" fmla="val 1500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768096" y="5111496"/>
            <a:ext cx="256032" cy="256032"/>
          </a:xfrm>
          <a:prstGeom prst="ellipse">
            <a:avLst/>
          </a:prstGeom>
          <a:solidFill>
            <a:srgbClr val="5C40EF"/>
          </a:solidFill>
          <a:ln/>
        </p:spPr>
      </p:sp>
      <p:sp>
        <p:nvSpPr>
          <p:cNvPr id="19" name="Text 17"/>
          <p:cNvSpPr/>
          <p:nvPr/>
        </p:nvSpPr>
        <p:spPr>
          <a:xfrm>
            <a:off x="1207008" y="4965192"/>
            <a:ext cx="4389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Waddell &amp; Reed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6400800" y="1874520"/>
            <a:ext cx="5486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C777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How it evolved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6400800" y="2377440"/>
            <a:ext cx="4892040" cy="896112"/>
          </a:xfrm>
          <a:prstGeom prst="roundRect">
            <a:avLst>
              <a:gd name="adj" fmla="val 10204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6400800" y="2542032"/>
            <a:ext cx="91440" cy="566928"/>
          </a:xfrm>
          <a:prstGeom prst="rect">
            <a:avLst/>
          </a:prstGeom>
          <a:solidFill>
            <a:srgbClr val="9A93C4"/>
          </a:solidFill>
          <a:ln/>
        </p:spPr>
      </p:sp>
      <p:sp>
        <p:nvSpPr>
          <p:cNvPr id="23" name="Text 21"/>
          <p:cNvSpPr/>
          <p:nvPr/>
        </p:nvSpPr>
        <p:spPr>
          <a:xfrm>
            <a:off x="6675120" y="2487168"/>
            <a:ext cx="4572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Waddell &amp; Reed</a:t>
            </a:r>
            <a:endParaRPr lang="en-US" sz="1700" dirty="0"/>
          </a:p>
        </p:txBody>
      </p:sp>
      <p:sp>
        <p:nvSpPr>
          <p:cNvPr id="24" name="Text 22"/>
          <p:cNvSpPr/>
          <p:nvPr/>
        </p:nvSpPr>
        <p:spPr>
          <a:xfrm>
            <a:off x="6675120" y="2889504"/>
            <a:ext cx="45720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exited the IBC</a:t>
            </a:r>
            <a:endParaRPr lang="en-US" sz="1250" dirty="0"/>
          </a:p>
        </p:txBody>
      </p:sp>
      <p:sp>
        <p:nvSpPr>
          <p:cNvPr id="25" name="Text 23"/>
          <p:cNvSpPr/>
          <p:nvPr/>
        </p:nvSpPr>
        <p:spPr>
          <a:xfrm>
            <a:off x="6400800" y="3218688"/>
            <a:ext cx="48920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dirty="0">
                <a:solidFill>
                  <a:srgbClr val="00C777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▼</a:t>
            </a:r>
            <a:endParaRPr lang="en-US" sz="1300" dirty="0"/>
          </a:p>
        </p:txBody>
      </p:sp>
      <p:sp>
        <p:nvSpPr>
          <p:cNvPr id="26" name="Shape 24"/>
          <p:cNvSpPr/>
          <p:nvPr/>
        </p:nvSpPr>
        <p:spPr>
          <a:xfrm>
            <a:off x="6400800" y="3547872"/>
            <a:ext cx="4892040" cy="896112"/>
          </a:xfrm>
          <a:prstGeom prst="roundRect">
            <a:avLst>
              <a:gd name="adj" fmla="val 10204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27" name="Shape 25"/>
          <p:cNvSpPr/>
          <p:nvPr/>
        </p:nvSpPr>
        <p:spPr>
          <a:xfrm>
            <a:off x="6400800" y="3712464"/>
            <a:ext cx="91440" cy="566928"/>
          </a:xfrm>
          <a:prstGeom prst="rect">
            <a:avLst/>
          </a:prstGeom>
          <a:solidFill>
            <a:srgbClr val="9956EA"/>
          </a:solidFill>
          <a:ln/>
        </p:spPr>
      </p:sp>
      <p:sp>
        <p:nvSpPr>
          <p:cNvPr id="28" name="Text 26"/>
          <p:cNvSpPr/>
          <p:nvPr/>
        </p:nvSpPr>
        <p:spPr>
          <a:xfrm>
            <a:off x="6675120" y="3657600"/>
            <a:ext cx="4572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TIAA</a:t>
            </a:r>
            <a:endParaRPr lang="en-US" sz="1700" dirty="0"/>
          </a:p>
        </p:txBody>
      </p:sp>
      <p:sp>
        <p:nvSpPr>
          <p:cNvPr id="29" name="Text 27"/>
          <p:cNvSpPr/>
          <p:nvPr/>
        </p:nvSpPr>
        <p:spPr>
          <a:xfrm>
            <a:off x="6675120" y="4059936"/>
            <a:ext cx="45720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replaced W&amp;R, later exited</a:t>
            </a:r>
            <a:endParaRPr lang="en-US" sz="1250" dirty="0"/>
          </a:p>
        </p:txBody>
      </p:sp>
      <p:sp>
        <p:nvSpPr>
          <p:cNvPr id="30" name="Text 28"/>
          <p:cNvSpPr/>
          <p:nvPr/>
        </p:nvSpPr>
        <p:spPr>
          <a:xfrm>
            <a:off x="6400800" y="4389120"/>
            <a:ext cx="48920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dirty="0">
                <a:solidFill>
                  <a:srgbClr val="00C777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▼</a:t>
            </a:r>
            <a:endParaRPr lang="en-US" sz="1300" dirty="0"/>
          </a:p>
        </p:txBody>
      </p:sp>
      <p:sp>
        <p:nvSpPr>
          <p:cNvPr id="31" name="Shape 29"/>
          <p:cNvSpPr/>
          <p:nvPr/>
        </p:nvSpPr>
        <p:spPr>
          <a:xfrm>
            <a:off x="6400800" y="4718304"/>
            <a:ext cx="4892040" cy="896112"/>
          </a:xfrm>
          <a:prstGeom prst="roundRect">
            <a:avLst>
              <a:gd name="adj" fmla="val 10204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32" name="Shape 30"/>
          <p:cNvSpPr/>
          <p:nvPr/>
        </p:nvSpPr>
        <p:spPr>
          <a:xfrm>
            <a:off x="6400800" y="4882896"/>
            <a:ext cx="91440" cy="566928"/>
          </a:xfrm>
          <a:prstGeom prst="rect">
            <a:avLst/>
          </a:prstGeom>
          <a:solidFill>
            <a:srgbClr val="5C40EF"/>
          </a:solidFill>
          <a:ln/>
        </p:spPr>
      </p:sp>
      <p:sp>
        <p:nvSpPr>
          <p:cNvPr id="33" name="Text 31"/>
          <p:cNvSpPr/>
          <p:nvPr/>
        </p:nvSpPr>
        <p:spPr>
          <a:xfrm>
            <a:off x="6675120" y="4828032"/>
            <a:ext cx="4572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Security Benefit</a:t>
            </a:r>
            <a:endParaRPr lang="en-US" sz="1700" dirty="0"/>
          </a:p>
        </p:txBody>
      </p:sp>
      <p:sp>
        <p:nvSpPr>
          <p:cNvPr id="34" name="Text 32"/>
          <p:cNvSpPr/>
          <p:nvPr/>
        </p:nvSpPr>
        <p:spPr>
          <a:xfrm>
            <a:off x="6675120" y="5230368"/>
            <a:ext cx="45720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current replacement</a:t>
            </a:r>
            <a:endParaRPr lang="en-US" sz="1250" dirty="0"/>
          </a:p>
        </p:txBody>
      </p:sp>
      <p:sp>
        <p:nvSpPr>
          <p:cNvPr id="35" name="Text 33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36" name="Text 34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37" name="Text 35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5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working/d-pricing-photo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7818120" y="0"/>
            <a:ext cx="43735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786116" y="0"/>
            <a:ext cx="64008" cy="6858000"/>
          </a:xfrm>
          <a:prstGeom prst="rect">
            <a:avLst/>
          </a:prstGeom>
          <a:solidFill>
            <a:srgbClr val="5C40EF"/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64008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IBC MODEL PLAN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530352" y="987552"/>
            <a:ext cx="704088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Multi-year contracts, better pricing on the table</a:t>
            </a:r>
            <a:endParaRPr lang="en-US" sz="3000" dirty="0"/>
          </a:p>
        </p:txBody>
      </p:sp>
      <p:sp>
        <p:nvSpPr>
          <p:cNvPr id="6" name="Text 3"/>
          <p:cNvSpPr/>
          <p:nvPr/>
        </p:nvSpPr>
        <p:spPr>
          <a:xfrm>
            <a:off x="566928" y="2286000"/>
            <a:ext cx="676656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30200" indent="-330200">
              <a:lnSpc>
                <a:spcPct val="106000"/>
              </a:lnSpc>
              <a:spcAft>
                <a:spcPts val="1600"/>
              </a:spcAft>
              <a:buSzPct val="100000"/>
              <a:buChar char="►"/>
            </a:pPr>
            <a:r>
              <a:rPr lang="en-US" sz="18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Products were bid for multi-year contracts — pricing is locked and stable.</a:t>
            </a:r>
            <a:endParaRPr lang="en-US" sz="1850" dirty="0"/>
          </a:p>
          <a:p>
            <a:pPr marL="330200" indent="-330200">
              <a:lnSpc>
                <a:spcPct val="106000"/>
              </a:lnSpc>
              <a:spcAft>
                <a:spcPts val="1600"/>
              </a:spcAft>
              <a:buSzPct val="100000"/>
              <a:buChar char="►"/>
            </a:pPr>
            <a:r>
              <a:rPr lang="en-US" sz="18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It is very unlikely vendors will raise fees or rates on these products.</a:t>
            </a:r>
            <a:endParaRPr lang="en-US" sz="1850" dirty="0"/>
          </a:p>
          <a:p>
            <a:pPr marL="330200" indent="-330200">
              <a:lnSpc>
                <a:spcPct val="106000"/>
              </a:lnSpc>
              <a:spcAft>
                <a:spcPts val="1600"/>
              </a:spcAft>
              <a:buSzPct val="100000"/>
              <a:buChar char="►"/>
            </a:pPr>
            <a:r>
              <a:rPr lang="en-US" sz="18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But vendors may now have better pricing available than what was offered in 2008.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66928" y="5029200"/>
            <a:ext cx="6720840" cy="1051560"/>
          </a:xfrm>
          <a:prstGeom prst="roundRect">
            <a:avLst>
              <a:gd name="adj" fmla="val 9565"/>
            </a:avLst>
          </a:prstGeom>
          <a:solidFill>
            <a:srgbClr val="17132E"/>
          </a:solidFill>
          <a:ln w="15875">
            <a:solidFill>
              <a:srgbClr val="5C40E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22960" y="5029200"/>
            <a:ext cx="6217920" cy="1051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800" b="1" dirty="0">
                <a:solidFill>
                  <a:srgbClr val="B8A0F8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2008</a:t>
            </a:r>
            <a:pPr indent="0" marL="0">
              <a:buNone/>
            </a:pPr>
            <a:r>
              <a:rPr lang="en-US" sz="1800" dirty="0">
                <a:solidFill>
                  <a:srgbClr val="D8D2F5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  →  today:  </a:t>
            </a:r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same products may cost less now.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11" name="Text 8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6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66928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IBC MODEL PLAN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530352" y="914400"/>
            <a:ext cx="10972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How to unlock the improved pricing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548640" y="1920240"/>
            <a:ext cx="2606040" cy="2788920"/>
          </a:xfrm>
          <a:prstGeom prst="roundRect">
            <a:avLst>
              <a:gd name="adj" fmla="val 386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4672" y="2176272"/>
            <a:ext cx="713232" cy="713232"/>
          </a:xfrm>
          <a:prstGeom prst="ellipse">
            <a:avLst/>
          </a:prstGeom>
          <a:solidFill>
            <a:srgbClr val="B8A0F8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696" y="2368296"/>
            <a:ext cx="329184" cy="32918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04672" y="3017520"/>
            <a:ext cx="2093976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Issue an RFP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04672" y="3438144"/>
            <a:ext cx="2093976" cy="1143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Request for Proposal — invite vendors to compete with their best offer.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3337560" y="1920240"/>
            <a:ext cx="2606040" cy="2788920"/>
          </a:xfrm>
          <a:prstGeom prst="roundRect">
            <a:avLst>
              <a:gd name="adj" fmla="val 386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3593592" y="2176272"/>
            <a:ext cx="713232" cy="713232"/>
          </a:xfrm>
          <a:prstGeom prst="ellipse">
            <a:avLst/>
          </a:prstGeom>
          <a:solidFill>
            <a:srgbClr val="B8A0F8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616" y="2368296"/>
            <a:ext cx="329184" cy="32918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3593592" y="3017520"/>
            <a:ext cx="2093976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Issue an RFI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3593592" y="3438144"/>
            <a:ext cx="2093976" cy="1143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Request for Information — benchmark today's pricing against 2008.</a:t>
            </a:r>
            <a:endParaRPr lang="en-US" sz="1250" dirty="0"/>
          </a:p>
        </p:txBody>
      </p:sp>
      <p:sp>
        <p:nvSpPr>
          <p:cNvPr id="14" name="Shape 10"/>
          <p:cNvSpPr/>
          <p:nvPr/>
        </p:nvSpPr>
        <p:spPr>
          <a:xfrm>
            <a:off x="6126480" y="1920240"/>
            <a:ext cx="2606040" cy="2788920"/>
          </a:xfrm>
          <a:prstGeom prst="roundRect">
            <a:avLst>
              <a:gd name="adj" fmla="val 3860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6382512" y="2176272"/>
            <a:ext cx="713232" cy="713232"/>
          </a:xfrm>
          <a:prstGeom prst="ellipse">
            <a:avLst/>
          </a:prstGeom>
          <a:solidFill>
            <a:srgbClr val="B8A0F8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536" y="2368296"/>
            <a:ext cx="329184" cy="329184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382512" y="3017520"/>
            <a:ext cx="2093976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Just ask (nicely)</a:t>
            </a:r>
            <a:endParaRPr lang="en-US" sz="1600" dirty="0"/>
          </a:p>
        </p:txBody>
      </p:sp>
      <p:sp>
        <p:nvSpPr>
          <p:cNvPr id="18" name="Text 13"/>
          <p:cNvSpPr/>
          <p:nvPr/>
        </p:nvSpPr>
        <p:spPr>
          <a:xfrm>
            <a:off x="6382512" y="3438144"/>
            <a:ext cx="2093976" cy="1143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5000"/>
              </a:lnSpc>
              <a:buNone/>
            </a:pPr>
            <a:r>
              <a:rPr lang="en-US" sz="125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Sometimes a simple conversation surfaces a better rate.</a:t>
            </a:r>
            <a:endParaRPr lang="en-US" sz="1250" dirty="0"/>
          </a:p>
        </p:txBody>
      </p:sp>
      <p:sp>
        <p:nvSpPr>
          <p:cNvPr id="19" name="Shape 14"/>
          <p:cNvSpPr/>
          <p:nvPr/>
        </p:nvSpPr>
        <p:spPr>
          <a:xfrm>
            <a:off x="9006840" y="1920240"/>
            <a:ext cx="2651760" cy="2788920"/>
          </a:xfrm>
          <a:prstGeom prst="roundRect">
            <a:avLst>
              <a:gd name="adj" fmla="val 3793"/>
            </a:avLst>
          </a:prstGeom>
          <a:solidFill>
            <a:srgbClr val="0D0B1A"/>
          </a:solidFill>
          <a:ln w="19050">
            <a:solidFill>
              <a:srgbClr val="9BBB25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9262872" y="2194560"/>
            <a:ext cx="713232" cy="713232"/>
          </a:xfrm>
          <a:prstGeom prst="ellipse">
            <a:avLst/>
          </a:prstGeom>
          <a:solidFill>
            <a:srgbClr val="9BBB25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040" y="2395728"/>
            <a:ext cx="310896" cy="31089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9235440" y="3035808"/>
            <a:ext cx="22860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9BBB25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Keep in mind</a:t>
            </a:r>
            <a:endParaRPr lang="en-US" sz="1500" dirty="0"/>
          </a:p>
        </p:txBody>
      </p:sp>
      <p:sp>
        <p:nvSpPr>
          <p:cNvPr id="23" name="Text 17"/>
          <p:cNvSpPr/>
          <p:nvPr/>
        </p:nvSpPr>
        <p:spPr>
          <a:xfrm>
            <a:off x="9235440" y="3419856"/>
            <a:ext cx="2240280" cy="11887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06000"/>
              </a:lnSpc>
              <a:buNone/>
            </a:pPr>
            <a:r>
              <a:rPr lang="en-US" sz="1300" dirty="0">
                <a:solidFill>
                  <a:srgbClr val="D8D2F5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The smaller the district, the more the chance of lower pricing can diminish.</a:t>
            </a:r>
            <a:endParaRPr lang="en-US" sz="1300" dirty="0"/>
          </a:p>
        </p:txBody>
      </p:sp>
      <p:sp>
        <p:nvSpPr>
          <p:cNvPr id="24" name="Text 18"/>
          <p:cNvSpPr/>
          <p:nvPr/>
        </p:nvSpPr>
        <p:spPr>
          <a:xfrm>
            <a:off x="548640" y="5074920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i="1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Bottom line: competition — even a phone call — is the lever. Use it before contracts renew.</a:t>
            </a:r>
            <a:endParaRPr lang="en-US" sz="1500" dirty="0"/>
          </a:p>
        </p:txBody>
      </p:sp>
      <p:sp>
        <p:nvSpPr>
          <p:cNvPr id="25" name="Text 19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26" name="Text 20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27" name="Text 21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7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working/d-participation-photo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7818120" y="0"/>
            <a:ext cx="43735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786116" y="0"/>
            <a:ext cx="64008" cy="6858000"/>
          </a:xfrm>
          <a:prstGeom prst="rect">
            <a:avLst/>
          </a:prstGeom>
          <a:solidFill>
            <a:srgbClr val="5C40EF"/>
          </a:solidFill>
          <a:ln/>
        </p:spPr>
      </p:sp>
      <p:sp>
        <p:nvSpPr>
          <p:cNvPr id="4" name="Shape 1"/>
          <p:cNvSpPr/>
          <p:nvPr/>
        </p:nvSpPr>
        <p:spPr>
          <a:xfrm>
            <a:off x="548640" y="1371600"/>
            <a:ext cx="1051560" cy="1051560"/>
          </a:xfrm>
          <a:prstGeom prst="ellipse">
            <a:avLst/>
          </a:prstGeom>
          <a:solidFill>
            <a:srgbClr val="5C40EF"/>
          </a:solidFill>
          <a:ln/>
        </p:spPr>
      </p:sp>
      <p:sp>
        <p:nvSpPr>
          <p:cNvPr id="5" name="Text 2"/>
          <p:cNvSpPr/>
          <p:nvPr/>
        </p:nvSpPr>
        <p:spPr>
          <a:xfrm>
            <a:off x="548640" y="1371600"/>
            <a:ext cx="1051560" cy="1051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02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1810512" y="1591056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SECTION TWO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566928" y="2670048"/>
            <a:ext cx="6858000" cy="1874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99000"/>
              </a:lnSpc>
              <a:buNone/>
            </a:pPr>
            <a:r>
              <a:rPr lang="en-US" sz="38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Employee Participation in Retirement Plans</a:t>
            </a:r>
            <a:endParaRPr lang="en-US" sz="3800" dirty="0"/>
          </a:p>
        </p:txBody>
      </p:sp>
      <p:sp>
        <p:nvSpPr>
          <p:cNvPr id="8" name="Text 5"/>
          <p:cNvSpPr/>
          <p:nvPr/>
        </p:nvSpPr>
        <p:spPr>
          <a:xfrm>
            <a:off x="585216" y="4754880"/>
            <a:ext cx="676656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ct val="114000"/>
              </a:lnSpc>
              <a:buNone/>
            </a:pPr>
            <a:r>
              <a:rPr lang="en-US" sz="1800" dirty="0">
                <a:solidFill>
                  <a:srgbClr val="D8D2F5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Most 403(b) and 457 plans are sold, not bought. Engagement is everything.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10" name="Text 7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8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66928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50" b="1" spc="300" kern="0" dirty="0">
                <a:solidFill>
                  <a:srgbClr val="5C40E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EMPLOYEE PARTICIPATION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530352" y="914400"/>
            <a:ext cx="73152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Sold, not bought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566928" y="1965960"/>
            <a:ext cx="658368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9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403(b) &amp; 457 plans are </a:t>
            </a:r>
            <a:pPr indent="0" marL="0">
              <a:buNone/>
            </a:pPr>
            <a:r>
              <a:rPr lang="en-US" sz="2900" b="1" dirty="0">
                <a:solidFill>
                  <a:srgbClr val="00C777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SOLD</a:t>
            </a:r>
            <a:pPr indent="0" marL="0">
              <a:buNone/>
            </a:pPr>
            <a:r>
              <a:rPr lang="en-US" sz="29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, not bought.</a:t>
            </a:r>
            <a:endParaRPr lang="en-US" sz="2900" dirty="0"/>
          </a:p>
        </p:txBody>
      </p:sp>
      <p:sp>
        <p:nvSpPr>
          <p:cNvPr id="5" name="Text 3"/>
          <p:cNvSpPr/>
          <p:nvPr/>
        </p:nvSpPr>
        <p:spPr>
          <a:xfrm>
            <a:off x="566928" y="2926080"/>
            <a:ext cx="658368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30200" indent="-330200">
              <a:lnSpc>
                <a:spcPct val="106000"/>
              </a:lnSpc>
              <a:spcAft>
                <a:spcPts val="1400"/>
              </a:spcAft>
              <a:buSzPct val="100000"/>
              <a:buChar char="►"/>
            </a:pPr>
            <a:r>
              <a:rPr lang="en-US" sz="17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For most employees, these plans are sold — someone has to start the conversation.</a:t>
            </a:r>
            <a:endParaRPr lang="en-US" sz="1750" dirty="0"/>
          </a:p>
          <a:p>
            <a:pPr marL="330200" indent="-330200">
              <a:lnSpc>
                <a:spcPct val="106000"/>
              </a:lnSpc>
              <a:spcAft>
                <a:spcPts val="1400"/>
              </a:spcAft>
              <a:buSzPct val="100000"/>
              <a:buChar char="►"/>
            </a:pPr>
            <a:r>
              <a:rPr lang="en-US" sz="17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Without a clear "why," enrollment stalls, no matter how good the product is.</a:t>
            </a:r>
            <a:endParaRPr lang="en-US" sz="1750" dirty="0"/>
          </a:p>
          <a:p>
            <a:pPr marL="330200" indent="-330200">
              <a:lnSpc>
                <a:spcPct val="106000"/>
              </a:lnSpc>
              <a:spcAft>
                <a:spcPts val="1400"/>
              </a:spcAft>
              <a:buSzPct val="100000"/>
              <a:buChar char="►"/>
            </a:pPr>
            <a:r>
              <a:rPr lang="en-US" sz="1750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That's why access to representatives and consistent communication matter so much.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635240" y="1417320"/>
            <a:ext cx="4023360" cy="4160520"/>
          </a:xfrm>
          <a:prstGeom prst="roundRect">
            <a:avLst>
              <a:gd name="adj" fmla="val 2045"/>
            </a:avLst>
          </a:prstGeom>
          <a:solidFill>
            <a:srgbClr val="0D0B1A"/>
          </a:solidFill>
          <a:ln w="12700">
            <a:solidFill>
              <a:srgbClr val="2E285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726680" y="1600200"/>
            <a:ext cx="384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B8A0F8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National participation rate</a:t>
            </a:r>
            <a:endParaRPr lang="en-US" sz="1500" dirty="0"/>
          </a:p>
        </p:txBody>
      </p:sp>
      <p:graphicFrame>
        <p:nvGraphicFramePr>
          <p:cNvPr id="8" name="Chart 0" descr=""/>
          <p:cNvGraphicFramePr/>
          <p:nvPr/>
        </p:nvGraphicFramePr>
        <p:xfrm>
          <a:off x="8001000" y="1965960"/>
          <a:ext cx="3291840" cy="329184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1"/>
          </a:graphicData>
        </a:graphic>
      </p:graphicFrame>
      <p:sp>
        <p:nvSpPr>
          <p:cNvPr id="9" name="Text 6"/>
          <p:cNvSpPr/>
          <p:nvPr/>
        </p:nvSpPr>
        <p:spPr>
          <a:xfrm>
            <a:off x="8001000" y="3154680"/>
            <a:ext cx="329184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400" b="1" dirty="0">
                <a:solidFill>
                  <a:srgbClr val="FFFFFF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27%</a:t>
            </a:r>
            <a:endParaRPr lang="en-US" sz="4400" dirty="0"/>
          </a:p>
        </p:txBody>
      </p:sp>
      <p:sp>
        <p:nvSpPr>
          <p:cNvPr id="10" name="Text 7"/>
          <p:cNvSpPr/>
          <p:nvPr/>
        </p:nvSpPr>
        <p:spPr>
          <a:xfrm>
            <a:off x="8001000" y="3931920"/>
            <a:ext cx="32918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participate nationwide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457200" y="237744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spc="100" kern="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FERMA 2026</a:t>
            </a:r>
            <a:endParaRPr lang="en-US" sz="1000" dirty="0"/>
          </a:p>
        </p:txBody>
      </p:sp>
      <p:sp>
        <p:nvSpPr>
          <p:cNvPr id="12" name="Text 9"/>
          <p:cNvSpPr/>
          <p:nvPr/>
        </p:nvSpPr>
        <p:spPr>
          <a:xfrm>
            <a:off x="457200" y="6473952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TSA Consulting Group, Inc.</a:t>
            </a:r>
            <a:endParaRPr lang="en-US" sz="900" dirty="0"/>
          </a:p>
        </p:txBody>
      </p:sp>
      <p:sp>
        <p:nvSpPr>
          <p:cNvPr id="13" name="Text 10"/>
          <p:cNvSpPr/>
          <p:nvPr/>
        </p:nvSpPr>
        <p:spPr>
          <a:xfrm>
            <a:off x="11277295" y="6473952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9A93C4"/>
                </a:solidFill>
                <a:latin typeface="Neue Haas Grotesk Text Pro" pitchFamily="34" charset="0"/>
                <a:ea typeface="Neue Haas Grotesk Text Pro" pitchFamily="34" charset="-122"/>
                <a:cs typeface="Neue Haas Grotesk Text Pro" pitchFamily="34" charset="-120"/>
              </a:rPr>
              <a:t>9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86d4450-5664-4816-96c4-9f06627f54e9}" enabled="1" method="Standard" siteId="{bfe64bff-8128-4feb-98d5-159b2e21b6ae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FERMA 2026 — Building Better Retirement Plans</dc:title>
  <dc:subject>PptxGenJS Presentation</dc:subject>
  <dc:creator>TSA Consulting Group, Inc.</dc:creator>
  <cp:lastModifiedBy>TSA Consulting Group, Inc.</cp:lastModifiedBy>
  <cp:revision>1</cp:revision>
  <dcterms:created xsi:type="dcterms:W3CDTF">2026-07-09T19:39:41Z</dcterms:created>
  <dcterms:modified xsi:type="dcterms:W3CDTF">2026-07-09T19:39:41Z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