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7" r:id="rId17"/>
    <p:sldId id="281" r:id="rId18"/>
    <p:sldId id="278" r:id="rId19"/>
    <p:sldId id="279" r:id="rId20"/>
    <p:sldId id="280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948DB-51E6-4CB4-91B6-C952A6ABC9D6}" v="2" dt="2024-07-16T19:56:46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5D9BB-DDF8-4C98-9110-16164A4E8B7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D2FDB-71D8-442E-A228-15DB9228B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D2FDB-71D8-442E-A228-15DB9228B5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9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2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7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5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6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igital padlock art">
            <a:extLst>
              <a:ext uri="{FF2B5EF4-FFF2-40B4-BE49-F238E27FC236}">
                <a16:creationId xmlns:a16="http://schemas.microsoft.com/office/drawing/2014/main" id="{403C9A37-6F49-3F04-E83C-AA3A5BEA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427" r="9091"/>
          <a:stretch/>
        </p:blipFill>
        <p:spPr>
          <a:xfrm>
            <a:off x="0" y="-1"/>
            <a:ext cx="12191980" cy="685800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3AC1F-884D-51DA-5A0A-DD68FF7FE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6" y="2979126"/>
            <a:ext cx="8837546" cy="1870483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rgbClr val="FFFFFF"/>
                </a:solidFill>
              </a:rPr>
              <a:t>Secure Act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6A5D5-C828-813D-6E44-81C5A368C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05" y="5100967"/>
            <a:ext cx="9477437" cy="103857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How the new legislation impacts your plan, and how you can be ready.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0FD8B113-5AA4-74A1-FE7A-3290F28B09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93" y="257535"/>
            <a:ext cx="3072810" cy="9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0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s with one bulb lit">
            <a:extLst>
              <a:ext uri="{FF2B5EF4-FFF2-40B4-BE49-F238E27FC236}">
                <a16:creationId xmlns:a16="http://schemas.microsoft.com/office/drawing/2014/main" id="{A446BBA6-FEC8-36AB-CC55-DB9C280E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93" b="12001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1B60F-2A29-DE18-5675-5F6B670A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0" y="3858640"/>
            <a:ext cx="6961569" cy="8728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Provisions Effective Now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4982DC-4806-632B-BC2B-D94A8318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49139"/>
              </p:ext>
            </p:extLst>
          </p:nvPr>
        </p:nvGraphicFramePr>
        <p:xfrm>
          <a:off x="0" y="4572000"/>
          <a:ext cx="12191980" cy="215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76490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389928">
                <a:tc>
                  <a:txBody>
                    <a:bodyPr/>
                    <a:lstStyle/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Distributions for individuals with terminal illness</a:t>
                      </a:r>
                    </a:p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en-US" sz="1800" spc="-3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§326)</a:t>
                      </a:r>
                      <a:endParaRPr lang="en-US"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Exception to the 10% early withdrawal tax for qualified distributions to individuals with terminal illness. (Does not create new distribution right)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12/29/2022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Optional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50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s with one bulb lit">
            <a:extLst>
              <a:ext uri="{FF2B5EF4-FFF2-40B4-BE49-F238E27FC236}">
                <a16:creationId xmlns:a16="http://schemas.microsoft.com/office/drawing/2014/main" id="{A446BBA6-FEC8-36AB-CC55-DB9C280E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93" b="12001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1B60F-2A29-DE18-5675-5F6B670A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0" y="3858640"/>
            <a:ext cx="6961569" cy="8728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Provisions Effective Now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4982DC-4806-632B-BC2B-D94A8318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82383"/>
              </p:ext>
            </p:extLst>
          </p:nvPr>
        </p:nvGraphicFramePr>
        <p:xfrm>
          <a:off x="0" y="4572000"/>
          <a:ext cx="12191980" cy="215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76490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389928">
                <a:tc>
                  <a:txBody>
                    <a:bodyPr/>
                    <a:lstStyle/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Special rules for federally declared disasters (distributions)</a:t>
                      </a:r>
                    </a:p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(</a:t>
                      </a:r>
                      <a:r>
                        <a:rPr lang="en-US" sz="1800" spc="-3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§331)</a:t>
                      </a:r>
                      <a:endParaRPr lang="en-US"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Participants affected by a federally declared disaster are permitted to take a penalty-free distribution of up to $22,000. Amounts can be recontributed within three years.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12/29/2022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Optional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32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s with one bulb lit">
            <a:extLst>
              <a:ext uri="{FF2B5EF4-FFF2-40B4-BE49-F238E27FC236}">
                <a16:creationId xmlns:a16="http://schemas.microsoft.com/office/drawing/2014/main" id="{A446BBA6-FEC8-36AB-CC55-DB9C280E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93" b="12001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1B60F-2A29-DE18-5675-5F6B670A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0" y="3858640"/>
            <a:ext cx="6961569" cy="8728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Provisions Effective Now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4982DC-4806-632B-BC2B-D94A8318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97501"/>
              </p:ext>
            </p:extLst>
          </p:nvPr>
        </p:nvGraphicFramePr>
        <p:xfrm>
          <a:off x="0" y="4572000"/>
          <a:ext cx="12191980" cy="228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81145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474531">
                <a:tc>
                  <a:txBody>
                    <a:bodyPr/>
                    <a:lstStyle/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Special rules for federally declared disasters (loans)</a:t>
                      </a:r>
                    </a:p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(</a:t>
                      </a:r>
                      <a:r>
                        <a:rPr lang="en-US" sz="1600" spc="-3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§331)</a:t>
                      </a:r>
                      <a:endParaRPr lang="en-US" sz="1600" dirty="0">
                        <a:solidFill>
                          <a:schemeClr val="tx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6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Participants affected by a federally declared disaster are permitted to take a disaster recovery loan for the lesser of:</a:t>
                      </a:r>
                    </a:p>
                    <a:p>
                      <a:pPr marL="922020" indent="-571500" algn="l">
                        <a:lnSpc>
                          <a:spcPct val="100000"/>
                        </a:lnSpc>
                        <a:spcBef>
                          <a:spcPts val="415"/>
                        </a:spcBef>
                        <a:buAutoNum type="romanLcPeriod"/>
                      </a:pPr>
                      <a:r>
                        <a:rPr lang="en-US" sz="16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$100,000 or </a:t>
                      </a:r>
                    </a:p>
                    <a:p>
                      <a:pPr marL="922020" indent="-571500" algn="l">
                        <a:lnSpc>
                          <a:spcPct val="100000"/>
                        </a:lnSpc>
                        <a:spcBef>
                          <a:spcPts val="415"/>
                        </a:spcBef>
                        <a:buAutoNum type="romanLcPeriod"/>
                      </a:pPr>
                      <a:r>
                        <a:rPr lang="en-US" sz="16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100% of the vested balance.</a:t>
                      </a:r>
                      <a:endParaRPr sz="1600" dirty="0">
                        <a:solidFill>
                          <a:schemeClr val="tx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6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12/29/2022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6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Optional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89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s with one bulb lit">
            <a:extLst>
              <a:ext uri="{FF2B5EF4-FFF2-40B4-BE49-F238E27FC236}">
                <a16:creationId xmlns:a16="http://schemas.microsoft.com/office/drawing/2014/main" id="{A446BBA6-FEC8-36AB-CC55-DB9C280E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93" b="12001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1B60F-2A29-DE18-5675-5F6B670A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0" y="3858640"/>
            <a:ext cx="6961569" cy="8728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Provisions Effective Now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4982DC-4806-632B-BC2B-D94A8318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97751"/>
              </p:ext>
            </p:extLst>
          </p:nvPr>
        </p:nvGraphicFramePr>
        <p:xfrm>
          <a:off x="0" y="4572000"/>
          <a:ext cx="12191980" cy="228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81145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474531">
                <a:tc>
                  <a:txBody>
                    <a:bodyPr/>
                    <a:lstStyle/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spc="-3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Treatment of ER contributions as Roth contributions </a:t>
                      </a:r>
                    </a:p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spc="-3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(§604)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spc="-5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Permits 403(b) and 457(b) plan participants to designate Employer contributions as Roth (post-tax) contributions.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12/29/2022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spc="-5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Optional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05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Empty calendar with pencil">
            <a:extLst>
              <a:ext uri="{FF2B5EF4-FFF2-40B4-BE49-F238E27FC236}">
                <a16:creationId xmlns:a16="http://schemas.microsoft.com/office/drawing/2014/main" id="{27389261-0998-4357-6E7A-2C16D301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47740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DF81B2-8DC7-E7ED-E92F-4ECB2FC1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9C3CFC-F479-5D4C-258E-95BB1E9D3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83477"/>
              </p:ext>
            </p:extLst>
          </p:nvPr>
        </p:nvGraphicFramePr>
        <p:xfrm>
          <a:off x="0" y="4572000"/>
          <a:ext cx="12191980" cy="228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81145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474531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Early withdrawal penalty exception for certain emergency expenses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(</a:t>
                      </a:r>
                      <a:r>
                        <a:rPr lang="en-US" sz="1800" spc="-3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§115)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Permits EEs to withdraw up to $1,000 per year for personal or family emergency expenses with no early withdrawal penalty. 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1/1/2024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Optional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1F11107-5174-E81D-4BAC-26FEDEC9C151}"/>
              </a:ext>
            </a:extLst>
          </p:cNvPr>
          <p:cNvSpPr txBox="1">
            <a:spLocks/>
          </p:cNvSpPr>
          <p:nvPr/>
        </p:nvSpPr>
        <p:spPr>
          <a:xfrm>
            <a:off x="183510" y="3858640"/>
            <a:ext cx="6961569" cy="872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Provisions Effective Now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76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Empty calendar with pencil">
            <a:extLst>
              <a:ext uri="{FF2B5EF4-FFF2-40B4-BE49-F238E27FC236}">
                <a16:creationId xmlns:a16="http://schemas.microsoft.com/office/drawing/2014/main" id="{27389261-0998-4357-6E7A-2C16D301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47740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DF81B2-8DC7-E7ED-E92F-4ECB2FC1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9C3CFC-F479-5D4C-258E-95BB1E9D3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53518"/>
              </p:ext>
            </p:extLst>
          </p:nvPr>
        </p:nvGraphicFramePr>
        <p:xfrm>
          <a:off x="0" y="4572000"/>
          <a:ext cx="12191980" cy="228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81145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474531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Domestic abuse victim distributions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(</a:t>
                      </a:r>
                      <a:r>
                        <a:rPr lang="en-US" sz="1800" spc="-3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§314)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Permits employees to take a penalty-free withdrawal of the lesser of $10,000 or 50% of the employee’s vested account balance.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1/1/2024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Optional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1F11107-5174-E81D-4BAC-26FEDEC9C151}"/>
              </a:ext>
            </a:extLst>
          </p:cNvPr>
          <p:cNvSpPr txBox="1">
            <a:spLocks/>
          </p:cNvSpPr>
          <p:nvPr/>
        </p:nvSpPr>
        <p:spPr>
          <a:xfrm>
            <a:off x="183510" y="3858640"/>
            <a:ext cx="6961569" cy="872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Provisions Effective Now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6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Empty calendar with pencil">
            <a:extLst>
              <a:ext uri="{FF2B5EF4-FFF2-40B4-BE49-F238E27FC236}">
                <a16:creationId xmlns:a16="http://schemas.microsoft.com/office/drawing/2014/main" id="{27389261-0998-4357-6E7A-2C16D301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47740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DF81B2-8DC7-E7ED-E92F-4ECB2FC1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9C3CFC-F479-5D4C-258E-95BB1E9D3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0980"/>
              </p:ext>
            </p:extLst>
          </p:nvPr>
        </p:nvGraphicFramePr>
        <p:xfrm>
          <a:off x="0" y="4572000"/>
          <a:ext cx="12191980" cy="228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81145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474531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403(b) hardship withdrawal rules aligned with 401(k)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spc="-3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(§602)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403(b) hardship distributions may now be taken from non-elective ER contributions, ER matching contributions and earnings (including elective deferrals). 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1/1/2024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Optional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1F11107-5174-E81D-4BAC-26FEDEC9C151}"/>
              </a:ext>
            </a:extLst>
          </p:cNvPr>
          <p:cNvSpPr txBox="1">
            <a:spLocks/>
          </p:cNvSpPr>
          <p:nvPr/>
        </p:nvSpPr>
        <p:spPr>
          <a:xfrm>
            <a:off x="183510" y="3858640"/>
            <a:ext cx="6961569" cy="872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Provisions Effective Now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47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Empty calendar with pencil">
            <a:extLst>
              <a:ext uri="{FF2B5EF4-FFF2-40B4-BE49-F238E27FC236}">
                <a16:creationId xmlns:a16="http://schemas.microsoft.com/office/drawing/2014/main" id="{27389261-0998-4357-6E7A-2C16D301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47740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DF81B2-8DC7-E7ED-E92F-4ECB2FC1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9C3CFC-F479-5D4C-258E-95BB1E9D3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85219"/>
              </p:ext>
            </p:extLst>
          </p:nvPr>
        </p:nvGraphicFramePr>
        <p:xfrm>
          <a:off x="0" y="4572000"/>
          <a:ext cx="12191980" cy="228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81145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474531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Higher catch-up contribution limits at ages 60-63</a:t>
                      </a:r>
                    </a:p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3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(§109)</a:t>
                      </a:r>
                      <a:endParaRPr lang="en-US" sz="16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Increases the limit on catch-up contributions</a:t>
                      </a:r>
                    </a:p>
                    <a:p>
                      <a:pPr marL="35052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for individuals age 60-63 to the greater of:</a:t>
                      </a:r>
                    </a:p>
                    <a:p>
                      <a:pPr marL="63627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romanLcPeriod"/>
                      </a:pPr>
                      <a:r>
                        <a:rPr lang="en-US" sz="16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 $10,000 or </a:t>
                      </a:r>
                    </a:p>
                    <a:p>
                      <a:pPr marL="63627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romanLcPeriod"/>
                      </a:pPr>
                      <a:r>
                        <a:rPr lang="en-US" sz="16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 150% of the regular catch-up amount.</a:t>
                      </a:r>
                      <a:endParaRPr sz="16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16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1/1/2025</a:t>
                      </a:r>
                      <a:endParaRPr sz="16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16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Optional</a:t>
                      </a:r>
                      <a:endParaRPr sz="16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1F11107-5174-E81D-4BAC-26FEDEC9C151}"/>
              </a:ext>
            </a:extLst>
          </p:cNvPr>
          <p:cNvSpPr txBox="1">
            <a:spLocks/>
          </p:cNvSpPr>
          <p:nvPr/>
        </p:nvSpPr>
        <p:spPr>
          <a:xfrm>
            <a:off x="183510" y="3858640"/>
            <a:ext cx="6961569" cy="872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Provisions Effective in 2025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2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Empty calendar with pencil">
            <a:extLst>
              <a:ext uri="{FF2B5EF4-FFF2-40B4-BE49-F238E27FC236}">
                <a16:creationId xmlns:a16="http://schemas.microsoft.com/office/drawing/2014/main" id="{27389261-0998-4357-6E7A-2C16D301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47740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DF81B2-8DC7-E7ED-E92F-4ECB2FC1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9C3CFC-F479-5D4C-258E-95BB1E9D3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47251"/>
              </p:ext>
            </p:extLst>
          </p:nvPr>
        </p:nvGraphicFramePr>
        <p:xfrm>
          <a:off x="0" y="4572000"/>
          <a:ext cx="12191980" cy="228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81145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474531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spc="-3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Age-Based Catch-up Contributions for high income employees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spc="-3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(§603)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spc="-5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403(b)/457(b) catch-up contributions must be made as Roth (post-tax) for EEs who earned $145,000 in the previous tax year (indexed for inflation).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1/1/2026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spc="-5" dirty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j-lt"/>
                          <a:cs typeface="Arial"/>
                        </a:rPr>
                        <a:t>Mandatory</a:t>
                      </a:r>
                      <a:endParaRPr sz="1800" dirty="0">
                        <a:solidFill>
                          <a:schemeClr val="bg1">
                            <a:alpha val="70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1F11107-5174-E81D-4BAC-26FEDEC9C151}"/>
              </a:ext>
            </a:extLst>
          </p:cNvPr>
          <p:cNvSpPr txBox="1">
            <a:spLocks/>
          </p:cNvSpPr>
          <p:nvPr/>
        </p:nvSpPr>
        <p:spPr>
          <a:xfrm>
            <a:off x="183510" y="3858640"/>
            <a:ext cx="6961569" cy="872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Provisions Effective 2026</a:t>
            </a:r>
          </a:p>
        </p:txBody>
      </p:sp>
    </p:spTree>
    <p:extLst>
      <p:ext uri="{BB962C8B-B14F-4D97-AF65-F5344CB8AC3E}">
        <p14:creationId xmlns:p14="http://schemas.microsoft.com/office/powerpoint/2010/main" val="3849979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04060-CDB6-D10B-0E81-D277359B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7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4D949-FF40-F220-89A1-E3A3DFF1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031358"/>
            <a:ext cx="5486400" cy="3561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/>
            <a:r>
              <a:rPr lang="en-US" sz="2800" dirty="0">
                <a:solidFill>
                  <a:srgbClr val="FFFFFF"/>
                </a:solidFill>
              </a:rPr>
              <a:t>Roth Age-Based Catch-up Contributions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Do your plans permit Roth?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Does your TPA know EE Salaries?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20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Question mark on green pastel background">
            <a:extLst>
              <a:ext uri="{FF2B5EF4-FFF2-40B4-BE49-F238E27FC236}">
                <a16:creationId xmlns:a16="http://schemas.microsoft.com/office/drawing/2014/main" id="{F343427D-C387-25EE-F56C-1112FD4D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96" r="3504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86299-6F5D-B4B9-68E8-94C12653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8672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Objectives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8D416-EA97-C153-C9DD-389F4254F222}"/>
              </a:ext>
            </a:extLst>
          </p:cNvPr>
          <p:cNvSpPr txBox="1"/>
          <p:nvPr/>
        </p:nvSpPr>
        <p:spPr>
          <a:xfrm>
            <a:off x="612648" y="2212848"/>
            <a:ext cx="603504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Understand SECURE 2.0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Recognize impact on 403(b) and             457(b) plans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Prepare for changes you may need to make</a:t>
            </a:r>
          </a:p>
        </p:txBody>
      </p:sp>
    </p:spTree>
    <p:extLst>
      <p:ext uri="{BB962C8B-B14F-4D97-AF65-F5344CB8AC3E}">
        <p14:creationId xmlns:p14="http://schemas.microsoft.com/office/powerpoint/2010/main" val="345881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B09015FC-0554-4EF3-CA71-36B44E739D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25" r="9862" b="-1"/>
          <a:stretch/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28F63-C73A-F845-0FF5-DF8D2999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544" y="0"/>
            <a:ext cx="4316819" cy="6858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2400" dirty="0"/>
              <a:t>Can my payroll software accommodate ER Roth contributions?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Do I need to add Roth to my 403(b)/457(b) plans?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Can I provide Year-End Salary information to TPA?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Will my Salary Reduction Agreement process need to change?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Who will update my Plan Document?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D8222-F7FC-4916-B9A0-87A76EC811A0}"/>
              </a:ext>
            </a:extLst>
          </p:cNvPr>
          <p:cNvSpPr txBox="1"/>
          <p:nvPr/>
        </p:nvSpPr>
        <p:spPr>
          <a:xfrm>
            <a:off x="1733107" y="3072810"/>
            <a:ext cx="5178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244147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E6E7-3C6C-CB2E-235C-1582C6F2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BE62-2197-2FAC-1056-AC70F81B4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10135D4-D3A1-4556-B91B-4A12069D4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illars">
            <a:extLst>
              <a:ext uri="{FF2B5EF4-FFF2-40B4-BE49-F238E27FC236}">
                <a16:creationId xmlns:a16="http://schemas.microsoft.com/office/drawing/2014/main" id="{23496B1A-A3C3-A092-837B-6C3E8EF742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0B5B0-F1EC-1B7C-F3F9-5BB00E4C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1073878"/>
            <a:ext cx="10996343" cy="4074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dirty="0">
                <a:solidFill>
                  <a:srgbClr val="FFFFFF"/>
                </a:solidFill>
              </a:rPr>
              <a:t>Secure Act 2.0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/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/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/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2800" spc="-25" dirty="0">
                <a:solidFill>
                  <a:srgbClr val="FFFFFF"/>
                </a:solidFill>
              </a:rPr>
              <a:t>Passed by Congress on December 23, 2022, as part of the Consolidated Appropriations Act of 2023.</a:t>
            </a:r>
            <a:br>
              <a:rPr lang="en-US" sz="2800" spc="-25" dirty="0">
                <a:solidFill>
                  <a:srgbClr val="FFFFFF"/>
                </a:solidFill>
              </a:rPr>
            </a:br>
            <a:r>
              <a:rPr lang="en-US" sz="2800" spc="-25" dirty="0">
                <a:solidFill>
                  <a:srgbClr val="FFFFFF"/>
                </a:solidFill>
              </a:rPr>
              <a:t/>
            </a:r>
            <a:br>
              <a:rPr lang="en-US" sz="2800" spc="-25" dirty="0">
                <a:solidFill>
                  <a:srgbClr val="FFFFFF"/>
                </a:solidFill>
              </a:rPr>
            </a:br>
            <a:r>
              <a:rPr lang="en-US" sz="2800" spc="-25" dirty="0">
                <a:solidFill>
                  <a:srgbClr val="FFFFFF"/>
                </a:solidFill>
              </a:rPr>
              <a:t>President Biden signed the legislation into law on December 29, 2022.</a:t>
            </a:r>
            <a:r>
              <a:rPr lang="en-US" sz="1300" spc="-25" dirty="0">
                <a:solidFill>
                  <a:srgbClr val="FFFFFF"/>
                </a:solidFill>
              </a:rPr>
              <a:t/>
            </a:r>
            <a:br>
              <a:rPr lang="en-US" sz="1300" spc="-25" dirty="0">
                <a:solidFill>
                  <a:srgbClr val="FFFFFF"/>
                </a:solidFill>
              </a:rPr>
            </a:br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0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ilver metal newtons cradle">
            <a:extLst>
              <a:ext uri="{FF2B5EF4-FFF2-40B4-BE49-F238E27FC236}">
                <a16:creationId xmlns:a16="http://schemas.microsoft.com/office/drawing/2014/main" id="{9FED5FDC-04E7-9791-5855-15BFF4B5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420" b="16741"/>
          <a:stretch/>
        </p:blipFill>
        <p:spPr>
          <a:xfrm>
            <a:off x="20" y="10"/>
            <a:ext cx="12191980" cy="4418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95840-EBBF-196B-E109-DFB6E731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A0BFA-1DB5-14E3-0F47-52132C332BBC}"/>
              </a:ext>
            </a:extLst>
          </p:cNvPr>
          <p:cNvSpPr txBox="1"/>
          <p:nvPr/>
        </p:nvSpPr>
        <p:spPr>
          <a:xfrm>
            <a:off x="1265274" y="3026186"/>
            <a:ext cx="9452345" cy="160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SECURE ACT 2.0 – Basics</a:t>
            </a:r>
            <a:r>
              <a:rPr lang="en-US" sz="1300" b="1" dirty="0"/>
              <a:t/>
            </a:r>
            <a:br>
              <a:rPr lang="en-US" sz="1300" b="1" dirty="0"/>
            </a:br>
            <a:r>
              <a:rPr lang="en-US" sz="1300" b="1" dirty="0"/>
              <a:t/>
            </a:r>
            <a:br>
              <a:rPr lang="en-US" sz="1300" b="1" dirty="0"/>
            </a:br>
            <a:r>
              <a:rPr lang="en-US" sz="2400" b="1" dirty="0"/>
              <a:t>Setting Every Community Up for Retirement Enhancement (SECURE)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907895-33E0-8485-FD52-484E167A7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41843"/>
              </p:ext>
            </p:extLst>
          </p:nvPr>
        </p:nvGraphicFramePr>
        <p:xfrm>
          <a:off x="1052623" y="4643795"/>
          <a:ext cx="10175357" cy="1889803"/>
        </p:xfrm>
        <a:graphic>
          <a:graphicData uri="http://schemas.openxmlformats.org/drawingml/2006/table">
            <a:tbl>
              <a:tblPr firstRow="1" bandRow="1"/>
              <a:tblGrid>
                <a:gridCol w="2490016">
                  <a:extLst>
                    <a:ext uri="{9D8B030D-6E8A-4147-A177-3AD203B41FA5}">
                      <a16:colId xmlns:a16="http://schemas.microsoft.com/office/drawing/2014/main" val="2430580171"/>
                    </a:ext>
                  </a:extLst>
                </a:gridCol>
                <a:gridCol w="2552792">
                  <a:extLst>
                    <a:ext uri="{9D8B030D-6E8A-4147-A177-3AD203B41FA5}">
                      <a16:colId xmlns:a16="http://schemas.microsoft.com/office/drawing/2014/main" val="2228464828"/>
                    </a:ext>
                  </a:extLst>
                </a:gridCol>
                <a:gridCol w="2570768">
                  <a:extLst>
                    <a:ext uri="{9D8B030D-6E8A-4147-A177-3AD203B41FA5}">
                      <a16:colId xmlns:a16="http://schemas.microsoft.com/office/drawing/2014/main" val="4157048958"/>
                    </a:ext>
                  </a:extLst>
                </a:gridCol>
                <a:gridCol w="2561781">
                  <a:extLst>
                    <a:ext uri="{9D8B030D-6E8A-4147-A177-3AD203B41FA5}">
                      <a16:colId xmlns:a16="http://schemas.microsoft.com/office/drawing/2014/main" val="1197859386"/>
                    </a:ext>
                  </a:extLst>
                </a:gridCol>
              </a:tblGrid>
              <a:tr h="701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414</a:t>
                      </a:r>
                    </a:p>
                  </a:txBody>
                  <a:tcPr>
                    <a:lnL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357 </a:t>
                      </a:r>
                    </a:p>
                  </a:txBody>
                  <a:tcPr>
                    <a:lnL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637062"/>
                  </a:ext>
                </a:extLst>
              </a:tr>
              <a:tr h="1110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4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”Yes” Votes in the House</a:t>
                      </a:r>
                      <a:endParaRPr kumimoji="0" lang="en-US" sz="2400" b="0" i="0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4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Number of pages of text</a:t>
                      </a:r>
                      <a:endParaRPr kumimoji="0" lang="en-US" sz="2400" b="0" i="0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4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Years since SECURE 1.0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4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(Jan 2020)</a:t>
                      </a:r>
                      <a:endParaRPr kumimoji="0" lang="en-US" sz="2400" b="0" i="0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4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Total Provisions</a:t>
                      </a:r>
                      <a:endParaRPr kumimoji="0" lang="en-US" sz="2400" b="0" i="0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64B2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33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92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le of newspapers">
            <a:extLst>
              <a:ext uri="{FF2B5EF4-FFF2-40B4-BE49-F238E27FC236}">
                <a16:creationId xmlns:a16="http://schemas.microsoft.com/office/drawing/2014/main" id="{AF642EA4-A896-0009-2331-00CA98A9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64" r="30497" b="2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E6FF4-C88E-4766-7FE1-219A5D4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pPr>
              <a:lnSpc>
                <a:spcPts val="5274"/>
              </a:lnSpc>
            </a:pPr>
            <a:r>
              <a:rPr lang="en-US" sz="3600" dirty="0">
                <a:latin typeface="+mn-lt"/>
              </a:rPr>
              <a:t>SECURE ACT 2.0 - Flashback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AA41-DFA6-6266-805B-958D416B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445747"/>
            <a:ext cx="6035040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SECURE 1.0</a:t>
            </a:r>
          </a:p>
          <a:p>
            <a:pPr marL="0" indent="0">
              <a:buNone/>
            </a:pPr>
            <a:r>
              <a:rPr lang="en-US" sz="2400" dirty="0"/>
              <a:t>Passed in December 2019 – Effective January 2020</a:t>
            </a:r>
          </a:p>
          <a:p>
            <a:r>
              <a:rPr lang="en-US" sz="1800" dirty="0"/>
              <a:t>Increased RMD age from 70½ to 72</a:t>
            </a:r>
          </a:p>
          <a:p>
            <a:r>
              <a:rPr lang="en-US" sz="1800" dirty="0"/>
              <a:t>Lowered 457(b) in-service distribution age from 70½ to 59½ </a:t>
            </a:r>
          </a:p>
          <a:p>
            <a:r>
              <a:rPr lang="en-US" sz="1800" dirty="0"/>
              <a:t>Birth/adoption penalty-free distributions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895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sh pins laying down with one standing up">
            <a:extLst>
              <a:ext uri="{FF2B5EF4-FFF2-40B4-BE49-F238E27FC236}">
                <a16:creationId xmlns:a16="http://schemas.microsoft.com/office/drawing/2014/main" id="{DA333ECA-68CD-A6FB-FAB8-7475B78BCB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rcRect t="8056" r="9091" b="67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7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2FA04-49F0-B298-F68C-6CCED3A7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63" y="435935"/>
            <a:ext cx="11493313" cy="56139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5400" dirty="0">
                <a:solidFill>
                  <a:srgbClr val="FFFFFF"/>
                </a:solidFill>
              </a:rPr>
              <a:t>Be Ready</a:t>
            </a:r>
            <a:r>
              <a:rPr lang="en-US" sz="4400" dirty="0">
                <a:solidFill>
                  <a:srgbClr val="FFFFFF"/>
                </a:solidFill>
              </a:rPr>
              <a:t/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/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SECURE 2.0 has staggered effective dates for provisions: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Some went into effect in 2023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Some become effective this year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Some will come into effect in 2025 and beyond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0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s with one bulb lit">
            <a:extLst>
              <a:ext uri="{FF2B5EF4-FFF2-40B4-BE49-F238E27FC236}">
                <a16:creationId xmlns:a16="http://schemas.microsoft.com/office/drawing/2014/main" id="{A446BBA6-FEC8-36AB-CC55-DB9C280E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93" b="12001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1B60F-2A29-DE18-5675-5F6B670A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0" y="3858640"/>
            <a:ext cx="6961569" cy="8728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Provisions Effective </a:t>
            </a:r>
            <a:r>
              <a:rPr lang="en-US" sz="4400" dirty="0">
                <a:solidFill>
                  <a:schemeClr val="bg1"/>
                </a:solidFill>
              </a:rPr>
              <a:t>Now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4982DC-4806-632B-BC2B-D94A8318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6818"/>
              </p:ext>
            </p:extLst>
          </p:nvPr>
        </p:nvGraphicFramePr>
        <p:xfrm>
          <a:off x="0" y="4572000"/>
          <a:ext cx="12191980" cy="215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76490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389928">
                <a:tc>
                  <a:txBody>
                    <a:bodyPr/>
                    <a:lstStyle/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Required minimum distribution age increase</a:t>
                      </a:r>
                    </a:p>
                    <a:p>
                      <a:pPr marL="22796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en-US" sz="1800" spc="-3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§107)</a:t>
                      </a:r>
                      <a:endParaRPr lang="en-US"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Increases the RMD age </a:t>
                      </a:r>
                    </a:p>
                    <a:p>
                      <a:pPr marL="3505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from 72 to:</a:t>
                      </a:r>
                    </a:p>
                    <a:p>
                      <a:pPr marL="63627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romanLcPeriod"/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 73 starting in 2023</a:t>
                      </a:r>
                    </a:p>
                    <a:p>
                      <a:pPr marL="63627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romanLcPeriod"/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 75 starting in 2033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12/29/2022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Mandatory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8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s with one bulb lit">
            <a:extLst>
              <a:ext uri="{FF2B5EF4-FFF2-40B4-BE49-F238E27FC236}">
                <a16:creationId xmlns:a16="http://schemas.microsoft.com/office/drawing/2014/main" id="{A446BBA6-FEC8-36AB-CC55-DB9C280E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93" b="12001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1B60F-2A29-DE18-5675-5F6B670A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0" y="3858640"/>
            <a:ext cx="6961569" cy="8728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Provisions Effective </a:t>
            </a:r>
            <a:r>
              <a:rPr lang="en-US" sz="4400" dirty="0">
                <a:solidFill>
                  <a:schemeClr val="bg1"/>
                </a:solidFill>
              </a:rPr>
              <a:t>Now</a:t>
            </a: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4982DC-4806-632B-BC2B-D94A8318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34897"/>
              </p:ext>
            </p:extLst>
          </p:nvPr>
        </p:nvGraphicFramePr>
        <p:xfrm>
          <a:off x="0" y="4572000"/>
          <a:ext cx="12191980" cy="215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76490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389928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Eliminate the “1st day of the month” requirement for governmental 457(b) plans</a:t>
                      </a:r>
                    </a:p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en-US" sz="1800" spc="-3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§306)</a:t>
                      </a:r>
                      <a:endParaRPr lang="en-US"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Eliminates the “1st day of the month” rule for 457(b) plans. EEs can start or change contribution amounts at any time prior to the compensation being paid.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12/29/2022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Optional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31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s with one bulb lit">
            <a:extLst>
              <a:ext uri="{FF2B5EF4-FFF2-40B4-BE49-F238E27FC236}">
                <a16:creationId xmlns:a16="http://schemas.microsoft.com/office/drawing/2014/main" id="{A446BBA6-FEC8-36AB-CC55-DB9C280E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93" b="12001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1B60F-2A29-DE18-5675-5F6B670A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0" y="3858640"/>
            <a:ext cx="6961569" cy="8728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Provisions Effective Now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4982DC-4806-632B-BC2B-D94A8318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35450"/>
              </p:ext>
            </p:extLst>
          </p:nvPr>
        </p:nvGraphicFramePr>
        <p:xfrm>
          <a:off x="0" y="4572000"/>
          <a:ext cx="12191980" cy="215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4">
                  <a:extLst>
                    <a:ext uri="{9D8B030D-6E8A-4147-A177-3AD203B41FA5}">
                      <a16:colId xmlns:a16="http://schemas.microsoft.com/office/drawing/2014/main" val="665112940"/>
                    </a:ext>
                  </a:extLst>
                </a:gridCol>
                <a:gridCol w="4411768">
                  <a:extLst>
                    <a:ext uri="{9D8B030D-6E8A-4147-A177-3AD203B41FA5}">
                      <a16:colId xmlns:a16="http://schemas.microsoft.com/office/drawing/2014/main" val="2074100788"/>
                    </a:ext>
                  </a:extLst>
                </a:gridCol>
                <a:gridCol w="2076831">
                  <a:extLst>
                    <a:ext uri="{9D8B030D-6E8A-4147-A177-3AD203B41FA5}">
                      <a16:colId xmlns:a16="http://schemas.microsoft.com/office/drawing/2014/main" val="4189080670"/>
                    </a:ext>
                  </a:extLst>
                </a:gridCol>
                <a:gridCol w="2305127">
                  <a:extLst>
                    <a:ext uri="{9D8B030D-6E8A-4147-A177-3AD203B41FA5}">
                      <a16:colId xmlns:a16="http://schemas.microsoft.com/office/drawing/2014/main" val="4259405843"/>
                    </a:ext>
                  </a:extLst>
                </a:gridCol>
              </a:tblGrid>
              <a:tr h="76490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Provision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(Bill Section Number)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Description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Effective Date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Optional or Mandatory</a:t>
                      </a:r>
                      <a:endParaRPr sz="2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7188"/>
                  </a:ext>
                </a:extLst>
              </a:tr>
              <a:tr h="1389928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EE self-certification for hardship distributions</a:t>
                      </a: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en-US" sz="1800" spc="-3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§312)</a:t>
                      </a:r>
                      <a:endParaRPr lang="en-US"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Allows a plan admin to rely on EE’s self-certification that they have had an event for purposes of taking a hardship withdrawal from a 403(b) plan. 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12/29/2022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180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Optional</a:t>
                      </a:r>
                      <a:endParaRPr sz="1800" dirty="0">
                        <a:solidFill>
                          <a:schemeClr val="tx1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8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31148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944</Words>
  <Application>Microsoft Office PowerPoint</Application>
  <PresentationFormat>Widescreen</PresentationFormat>
  <Paragraphs>171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Neue Haas Grotesk Text Pro</vt:lpstr>
      <vt:lpstr>VanillaVTI</vt:lpstr>
      <vt:lpstr>Secure Act 2.0</vt:lpstr>
      <vt:lpstr> Learning Objectives</vt:lpstr>
      <vt:lpstr>Secure Act 2.0     Passed by Congress on December 23, 2022, as part of the Consolidated Appropriations Act of 2023.  President Biden signed the legislation into law on December 29, 2022. </vt:lpstr>
      <vt:lpstr> </vt:lpstr>
      <vt:lpstr>SECURE ACT 2.0 - Flashback</vt:lpstr>
      <vt:lpstr>Be Ready    SECURE 2.0 has staggered effective dates for provisions:  Some went into effect in 2023  Some become effective this year  Some will come into effect in 2025 and beyond </vt:lpstr>
      <vt:lpstr>Provisions Effective Now  </vt:lpstr>
      <vt:lpstr>Provisions Effective Now  </vt:lpstr>
      <vt:lpstr>Provisions Effective Now </vt:lpstr>
      <vt:lpstr>Provisions Effective Now </vt:lpstr>
      <vt:lpstr>Provisions Effective Now </vt:lpstr>
      <vt:lpstr>Provisions Effective Now </vt:lpstr>
      <vt:lpstr>Provisions Effective Now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Roth Age-Based Catch-up Contributions   Do your plans permit Roth? Does your TPA know EE Salaries? </vt:lpstr>
      <vt:lpstr>Can my payroll software accommodate ER Roth contributions?  Do I need to add Roth to my 403(b)/457(b) plans?  Can I provide Year-End Salary information to TPA?  Will my Salary Reduction Agreement process need to change?  Who will update my Plan Document?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Act 2.0</dc:title>
  <dc:creator>Justin Rollins</dc:creator>
  <cp:lastModifiedBy>Selina Ohlson</cp:lastModifiedBy>
  <cp:revision>9</cp:revision>
  <dcterms:created xsi:type="dcterms:W3CDTF">2024-07-16T14:51:37Z</dcterms:created>
  <dcterms:modified xsi:type="dcterms:W3CDTF">2024-07-17T12:19:48Z</dcterms:modified>
</cp:coreProperties>
</file>