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5"/>
  </p:notesMasterIdLst>
  <p:handoutMasterIdLst>
    <p:handoutMasterId r:id="rId56"/>
  </p:handoutMasterIdLst>
  <p:sldIdLst>
    <p:sldId id="353" r:id="rId5"/>
    <p:sldId id="385" r:id="rId6"/>
    <p:sldId id="386" r:id="rId7"/>
    <p:sldId id="387" r:id="rId8"/>
    <p:sldId id="3981" r:id="rId9"/>
    <p:sldId id="4040" r:id="rId10"/>
    <p:sldId id="4042" r:id="rId11"/>
    <p:sldId id="4043" r:id="rId12"/>
    <p:sldId id="394" r:id="rId13"/>
    <p:sldId id="4046" r:id="rId14"/>
    <p:sldId id="396" r:id="rId15"/>
    <p:sldId id="397" r:id="rId16"/>
    <p:sldId id="398" r:id="rId17"/>
    <p:sldId id="4039" r:id="rId18"/>
    <p:sldId id="4045" r:id="rId19"/>
    <p:sldId id="401" r:id="rId20"/>
    <p:sldId id="3957" r:id="rId21"/>
    <p:sldId id="3958" r:id="rId22"/>
    <p:sldId id="3959" r:id="rId23"/>
    <p:sldId id="4044" r:id="rId24"/>
    <p:sldId id="4037" r:id="rId25"/>
    <p:sldId id="4038" r:id="rId26"/>
    <p:sldId id="3982" r:id="rId27"/>
    <p:sldId id="438" r:id="rId28"/>
    <p:sldId id="3983" r:id="rId29"/>
    <p:sldId id="4021" r:id="rId30"/>
    <p:sldId id="4022" r:id="rId31"/>
    <p:sldId id="4023" r:id="rId32"/>
    <p:sldId id="4024" r:id="rId33"/>
    <p:sldId id="4003" r:id="rId34"/>
    <p:sldId id="4041" r:id="rId35"/>
    <p:sldId id="402" r:id="rId36"/>
    <p:sldId id="4005" r:id="rId37"/>
    <p:sldId id="4007" r:id="rId38"/>
    <p:sldId id="4031" r:id="rId39"/>
    <p:sldId id="4008" r:id="rId40"/>
    <p:sldId id="4002" r:id="rId41"/>
    <p:sldId id="4012" r:id="rId42"/>
    <p:sldId id="4032" r:id="rId43"/>
    <p:sldId id="4015" r:id="rId44"/>
    <p:sldId id="4033" r:id="rId45"/>
    <p:sldId id="4025" r:id="rId46"/>
    <p:sldId id="4017" r:id="rId47"/>
    <p:sldId id="4001" r:id="rId48"/>
    <p:sldId id="4034" r:id="rId49"/>
    <p:sldId id="445" r:id="rId50"/>
    <p:sldId id="4047" r:id="rId51"/>
    <p:sldId id="4049" r:id="rId52"/>
    <p:sldId id="403" r:id="rId53"/>
    <p:sldId id="404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AF2518-23A2-080F-476C-A2184E2A5D29}" name="Adrienne Grace" initials="AG" userId="S::adrienne.grace@standard.com::f481a750-54cb-46b2-8693-5365b4a01085" providerId="AD"/>
  <p188:author id="{6E21EF44-FC25-08BC-C724-70229DA01A3E}" name="Katherine Heilman" initials="KH" userId="S::katherine.heilman@standard.com::9a1e6f34-5639-4748-b4af-b9a0301b47e8" providerId="AD"/>
  <p188:author id="{698E1050-D34A-6E8D-CA97-647FE7E16840}" name="Dawn Bender" initials="" userId="S::dawn.bender@standard.com::da5e5fa8-5b5d-42c2-984b-699c46e11e17" providerId="AD"/>
  <p188:author id="{C8CB2089-F8E7-A8C4-AE39-6F9CF4083AF3}" name="Amanda Gray" initials="AG" userId="S::Amanda.Gray@standard.com::aa48ea89-639e-46e9-88ac-bd92139fe7d3" providerId="AD"/>
  <p188:author id="{A129EF8F-9FB0-CB48-7C2D-0A79593A33DE}" name="Mandy Goodwin" initials="MG" userId="S::mandy.goodwin@standard.com::fd1d2c4c-aaf5-450f-947e-b056ec8c31fe" providerId="AD"/>
  <p188:author id="{DA356D90-6B75-BDCF-79EA-4B1C321EF5AC}" name="Jamica Whitaker" initials="JW" userId="S::jamica.whitaker@standard.com::2904b11f-478b-4a3e-b3b9-cfce66ca11b4" providerId="AD"/>
  <p188:author id="{66FC9AA4-6B3F-B435-95B9-9913743F221A}" name="Jerilee Olmstead" initials="JO" userId="S::jerilee.olmstead@standard.com::5d08420a-9b00-4d47-be0c-0b8138f5dd52" providerId="AD"/>
  <p188:author id="{D3F43ECC-8820-CAED-F6F9-939DE7E0F8FD}" name="Jerilee Olmstead" initials="" userId="S::Jerilee.Olmstead@standard.com::5d08420a-9b00-4d47-be0c-0b8138f5dd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8000"/>
    <a:srgbClr val="004EA7"/>
    <a:srgbClr val="0075B2"/>
    <a:srgbClr val="DAD8EB"/>
    <a:srgbClr val="E5E5E5"/>
    <a:srgbClr val="E5E5E6"/>
    <a:srgbClr val="D6F3FF"/>
    <a:srgbClr val="6E747C"/>
    <a:srgbClr val="F1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34" autoAdjust="0"/>
    <p:restoredTop sz="86364" autoAdjust="0"/>
  </p:normalViewPr>
  <p:slideViewPr>
    <p:cSldViewPr snapToGrid="0">
      <p:cViewPr varScale="1">
        <p:scale>
          <a:sx n="61" d="100"/>
          <a:sy n="61" d="100"/>
        </p:scale>
        <p:origin x="360" y="44"/>
      </p:cViewPr>
      <p:guideLst>
        <p:guide orient="horz" pos="4128"/>
        <p:guide pos="192"/>
      </p:guideLst>
    </p:cSldViewPr>
  </p:slideViewPr>
  <p:outlineViewPr>
    <p:cViewPr>
      <p:scale>
        <a:sx n="33" d="100"/>
        <a:sy n="33" d="100"/>
      </p:scale>
      <p:origin x="0" y="-1068"/>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113" d="100"/>
          <a:sy n="113" d="100"/>
        </p:scale>
        <p:origin x="314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stancorp-my.sharepoint.com/personal/dan_jolivet_standard_com/Documents/Dan%20Jolivet/Training/Data%20for%20Trends%20Presentation%20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4BEA-48C3-BEA6-DBAE24908409}"/>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4BEA-48C3-BEA6-DBAE24908409}"/>
              </c:ext>
            </c:extLst>
          </c:dPt>
          <c:dPt>
            <c:idx val="2"/>
            <c:bubble3D val="0"/>
            <c:spPr>
              <a:solidFill>
                <a:srgbClr val="008000"/>
              </a:solidFill>
              <a:ln w="19050">
                <a:solidFill>
                  <a:schemeClr val="lt1"/>
                </a:solidFill>
              </a:ln>
              <a:effectLst/>
            </c:spPr>
            <c:extLst>
              <c:ext xmlns:c16="http://schemas.microsoft.com/office/drawing/2014/chart" uri="{C3380CC4-5D6E-409C-BE32-E72D297353CC}">
                <c16:uniqueId val="{00000005-4BEA-48C3-BEA6-DBAE24908409}"/>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4BEA-48C3-BEA6-DBAE24908409}"/>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4BEA-48C3-BEA6-DBAE24908409}"/>
              </c:ext>
            </c:extLst>
          </c:dPt>
          <c:dLbls>
            <c:dLbl>
              <c:idx val="4"/>
              <c:layout>
                <c:manualLayout>
                  <c:x val="-2.3011352569253752E-3"/>
                  <c:y val="1.784204020150621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7030A0"/>
                      </a:solidFill>
                      <a:latin typeface="TheStan Timbr" panose="020B0503030503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6.0404800494291103E-2"/>
                      <c:h val="8.3541178690540424E-2"/>
                    </c:manualLayout>
                  </c15:layout>
                </c:ext>
                <c:ext xmlns:c16="http://schemas.microsoft.com/office/drawing/2014/chart" uri="{C3380CC4-5D6E-409C-BE32-E72D297353CC}">
                  <c16:uniqueId val="{00000009-4BEA-48C3-BEA6-DBAE249084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heStan Timbr" panose="020B0503030503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'NSDUH AMI+SUD'!$AA$2:$AA$6</c:f>
              <c:strCache>
                <c:ptCount val="5"/>
                <c:pt idx="0">
                  <c:v>Neurotypical</c:v>
                </c:pt>
                <c:pt idx="1">
                  <c:v>Any Mental Illness</c:v>
                </c:pt>
                <c:pt idx="2">
                  <c:v>Any Substance Use Disorder</c:v>
                </c:pt>
                <c:pt idx="3">
                  <c:v>Both Mental Illness and Substance Use</c:v>
                </c:pt>
                <c:pt idx="4">
                  <c:v>Autism-Spectrum Disorder</c:v>
                </c:pt>
              </c:strCache>
            </c:strRef>
          </c:cat>
          <c:val>
            <c:numRef>
              <c:f>'NSDUH AMI+SUD'!$AB$2:$AB$6</c:f>
              <c:numCache>
                <c:formatCode>0%</c:formatCode>
                <c:ptCount val="5"/>
                <c:pt idx="0">
                  <c:v>0.67199999999999993</c:v>
                </c:pt>
                <c:pt idx="1">
                  <c:v>0.14433964664553953</c:v>
                </c:pt>
                <c:pt idx="2">
                  <c:v>8.0295612009237891E-2</c:v>
                </c:pt>
                <c:pt idx="3">
                  <c:v>8.1364741345222619E-2</c:v>
                </c:pt>
                <c:pt idx="4">
                  <c:v>2.1999999999999999E-2</c:v>
                </c:pt>
              </c:numCache>
            </c:numRef>
          </c:val>
          <c:extLst>
            <c:ext xmlns:c16="http://schemas.microsoft.com/office/drawing/2014/chart" uri="{C3380CC4-5D6E-409C-BE32-E72D297353CC}">
              <c16:uniqueId val="{0000000A-4BEA-48C3-BEA6-DBAE2490840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B6693-9D5D-47FC-97B0-AF2745B4C1CA}" type="doc">
      <dgm:prSet loTypeId="urn:microsoft.com/office/officeart/2016/7/layout/VerticalSolidActionList" loCatId="List" qsTypeId="urn:microsoft.com/office/officeart/2005/8/quickstyle/simple1" qsCatId="simple" csTypeId="urn:microsoft.com/office/officeart/2005/8/colors/accent3_2" csCatId="accent3" phldr="1"/>
      <dgm:spPr/>
      <dgm:t>
        <a:bodyPr/>
        <a:lstStyle/>
        <a:p>
          <a:endParaRPr lang="en-US"/>
        </a:p>
      </dgm:t>
    </dgm:pt>
    <dgm:pt modelId="{DA71CB54-429A-4B58-8207-53A79364AC5B}">
      <dgm:prSet custT="1"/>
      <dgm:spPr/>
      <dgm:t>
        <a:bodyPr/>
        <a:lstStyle/>
        <a:p>
          <a:r>
            <a:rPr lang="en-US" sz="2200" dirty="0">
              <a:latin typeface="TheStan Timbr" panose="020B0503030503020204" pitchFamily="34" charset="0"/>
            </a:rPr>
            <a:t>Break</a:t>
          </a:r>
        </a:p>
      </dgm:t>
    </dgm:pt>
    <dgm:pt modelId="{33CEDC81-596D-4E42-AE00-B1EDEE16F6ED}" type="parTrans" cxnId="{C21B4F55-BE88-4B50-A6FB-C86CD3A89EFE}">
      <dgm:prSet/>
      <dgm:spPr/>
      <dgm:t>
        <a:bodyPr/>
        <a:lstStyle/>
        <a:p>
          <a:endParaRPr lang="en-US">
            <a:latin typeface="TheStan Timbr" panose="020B0503030503020204" pitchFamily="34" charset="0"/>
          </a:endParaRPr>
        </a:p>
      </dgm:t>
    </dgm:pt>
    <dgm:pt modelId="{A58A9D9A-61FF-4436-B8BB-32507DF32800}" type="sibTrans" cxnId="{C21B4F55-BE88-4B50-A6FB-C86CD3A89EFE}">
      <dgm:prSet/>
      <dgm:spPr/>
      <dgm:t>
        <a:bodyPr/>
        <a:lstStyle/>
        <a:p>
          <a:endParaRPr lang="en-US">
            <a:latin typeface="TheStan Timbr" panose="020B0503030503020204" pitchFamily="34" charset="0"/>
          </a:endParaRPr>
        </a:p>
      </dgm:t>
    </dgm:pt>
    <dgm:pt modelId="{05401043-E096-4F28-8801-2EDFBB13B869}">
      <dgm:prSet custT="1"/>
      <dgm:spPr/>
      <dgm:t>
        <a:bodyPr/>
        <a:lstStyle/>
        <a:p>
          <a:r>
            <a:rPr lang="en-US" sz="1800" dirty="0">
              <a:latin typeface="TheStan Timbr" panose="020B0503030503020204" pitchFamily="34" charset="0"/>
            </a:rPr>
            <a:t>the process into a series of brief interactions rather than a marathon session of negotiations.</a:t>
          </a:r>
        </a:p>
      </dgm:t>
    </dgm:pt>
    <dgm:pt modelId="{151E4EE4-4143-481F-96F4-855BC1853DB6}" type="parTrans" cxnId="{ECE6F3A2-0C3D-4BAB-90F9-39392EFE8E0B}">
      <dgm:prSet/>
      <dgm:spPr/>
      <dgm:t>
        <a:bodyPr/>
        <a:lstStyle/>
        <a:p>
          <a:endParaRPr lang="en-US">
            <a:latin typeface="TheStan Timbr" panose="020B0503030503020204" pitchFamily="34" charset="0"/>
          </a:endParaRPr>
        </a:p>
      </dgm:t>
    </dgm:pt>
    <dgm:pt modelId="{58DD9B64-B194-4F3B-BB06-A6F6A4D15A99}" type="sibTrans" cxnId="{ECE6F3A2-0C3D-4BAB-90F9-39392EFE8E0B}">
      <dgm:prSet/>
      <dgm:spPr/>
      <dgm:t>
        <a:bodyPr/>
        <a:lstStyle/>
        <a:p>
          <a:endParaRPr lang="en-US">
            <a:latin typeface="TheStan Timbr" panose="020B0503030503020204" pitchFamily="34" charset="0"/>
          </a:endParaRPr>
        </a:p>
      </dgm:t>
    </dgm:pt>
    <dgm:pt modelId="{A6FC6E0B-E0E3-4EC0-AB2E-7F36339437A8}">
      <dgm:prSet custT="1"/>
      <dgm:spPr/>
      <dgm:t>
        <a:bodyPr/>
        <a:lstStyle/>
        <a:p>
          <a:r>
            <a:rPr lang="en-US" sz="2200" dirty="0">
              <a:latin typeface="TheStan Timbr" panose="020B0503030503020204" pitchFamily="34" charset="0"/>
            </a:rPr>
            <a:t>Let</a:t>
          </a:r>
        </a:p>
      </dgm:t>
    </dgm:pt>
    <dgm:pt modelId="{74ADC46C-92F0-4C44-8C71-59246D4DCF5F}" type="parTrans" cxnId="{49CC1BE1-D56B-41DF-B668-F1497A248010}">
      <dgm:prSet/>
      <dgm:spPr/>
      <dgm:t>
        <a:bodyPr/>
        <a:lstStyle/>
        <a:p>
          <a:endParaRPr lang="en-US">
            <a:latin typeface="TheStan Timbr" panose="020B0503030503020204" pitchFamily="34" charset="0"/>
          </a:endParaRPr>
        </a:p>
      </dgm:t>
    </dgm:pt>
    <dgm:pt modelId="{F007A43E-D6F0-42A1-B167-26F7B53D913D}" type="sibTrans" cxnId="{49CC1BE1-D56B-41DF-B668-F1497A248010}">
      <dgm:prSet/>
      <dgm:spPr/>
      <dgm:t>
        <a:bodyPr/>
        <a:lstStyle/>
        <a:p>
          <a:endParaRPr lang="en-US">
            <a:latin typeface="TheStan Timbr" panose="020B0503030503020204" pitchFamily="34" charset="0"/>
          </a:endParaRPr>
        </a:p>
      </dgm:t>
    </dgm:pt>
    <dgm:pt modelId="{0C27C5A5-5FD9-48FD-B15C-A6E2F46EF046}">
      <dgm:prSet custT="1"/>
      <dgm:spPr/>
      <dgm:t>
        <a:bodyPr/>
        <a:lstStyle/>
        <a:p>
          <a:r>
            <a:rPr lang="en-US" sz="1800" dirty="0">
              <a:latin typeface="TheStan Timbr" panose="020B0503030503020204" pitchFamily="34" charset="0"/>
            </a:rPr>
            <a:t>the employee determine the pace of the process and allow breaks as needed.</a:t>
          </a:r>
        </a:p>
      </dgm:t>
    </dgm:pt>
    <dgm:pt modelId="{A533BD10-F56F-440A-A8A5-C495583F725D}" type="parTrans" cxnId="{146528F1-4C63-4224-906F-46CAE97F88B0}">
      <dgm:prSet/>
      <dgm:spPr/>
      <dgm:t>
        <a:bodyPr/>
        <a:lstStyle/>
        <a:p>
          <a:endParaRPr lang="en-US">
            <a:latin typeface="TheStan Timbr" panose="020B0503030503020204" pitchFamily="34" charset="0"/>
          </a:endParaRPr>
        </a:p>
      </dgm:t>
    </dgm:pt>
    <dgm:pt modelId="{D6413902-A017-4858-860F-44367DB97C0F}" type="sibTrans" cxnId="{146528F1-4C63-4224-906F-46CAE97F88B0}">
      <dgm:prSet/>
      <dgm:spPr/>
      <dgm:t>
        <a:bodyPr/>
        <a:lstStyle/>
        <a:p>
          <a:endParaRPr lang="en-US">
            <a:latin typeface="TheStan Timbr" panose="020B0503030503020204" pitchFamily="34" charset="0"/>
          </a:endParaRPr>
        </a:p>
      </dgm:t>
    </dgm:pt>
    <dgm:pt modelId="{A14EE7EB-2519-42E1-8BAD-D11E847EA95B}">
      <dgm:prSet custT="1"/>
      <dgm:spPr/>
      <dgm:t>
        <a:bodyPr/>
        <a:lstStyle/>
        <a:p>
          <a:r>
            <a:rPr lang="en-US" sz="2200" dirty="0">
              <a:latin typeface="TheStan Timbr" panose="020B0503030503020204" pitchFamily="34" charset="0"/>
            </a:rPr>
            <a:t>Encourage</a:t>
          </a:r>
        </a:p>
      </dgm:t>
    </dgm:pt>
    <dgm:pt modelId="{702421FA-618F-481A-B6C3-61C80B81A612}" type="parTrans" cxnId="{62D126EB-FC0C-4CBA-A9DE-9756D9940194}">
      <dgm:prSet/>
      <dgm:spPr/>
      <dgm:t>
        <a:bodyPr/>
        <a:lstStyle/>
        <a:p>
          <a:endParaRPr lang="en-US">
            <a:latin typeface="TheStan Timbr" panose="020B0503030503020204" pitchFamily="34" charset="0"/>
          </a:endParaRPr>
        </a:p>
      </dgm:t>
    </dgm:pt>
    <dgm:pt modelId="{19912CD1-3242-46CD-B96D-0642C962215B}" type="sibTrans" cxnId="{62D126EB-FC0C-4CBA-A9DE-9756D9940194}">
      <dgm:prSet/>
      <dgm:spPr/>
      <dgm:t>
        <a:bodyPr/>
        <a:lstStyle/>
        <a:p>
          <a:endParaRPr lang="en-US">
            <a:latin typeface="TheStan Timbr" panose="020B0503030503020204" pitchFamily="34" charset="0"/>
          </a:endParaRPr>
        </a:p>
      </dgm:t>
    </dgm:pt>
    <dgm:pt modelId="{1F2F3258-1009-49C6-8AFD-A6CFF73C7866}">
      <dgm:prSet custT="1"/>
      <dgm:spPr/>
      <dgm:t>
        <a:bodyPr/>
        <a:lstStyle/>
        <a:p>
          <a:r>
            <a:rPr lang="en-US" sz="1800" dirty="0">
              <a:latin typeface="TheStan Timbr" panose="020B0503030503020204" pitchFamily="34" charset="0"/>
            </a:rPr>
            <a:t>the employee to discuss each issue with their provider, especially around accommodation options.</a:t>
          </a:r>
        </a:p>
      </dgm:t>
    </dgm:pt>
    <dgm:pt modelId="{0DBDE3A9-E299-48DA-8945-E25AA7E18C2B}" type="parTrans" cxnId="{E15B31C7-C182-4BBE-BF41-6A246F0F3D35}">
      <dgm:prSet/>
      <dgm:spPr/>
      <dgm:t>
        <a:bodyPr/>
        <a:lstStyle/>
        <a:p>
          <a:endParaRPr lang="en-US">
            <a:latin typeface="TheStan Timbr" panose="020B0503030503020204" pitchFamily="34" charset="0"/>
          </a:endParaRPr>
        </a:p>
      </dgm:t>
    </dgm:pt>
    <dgm:pt modelId="{25A6A4AF-8B8C-4B41-864F-C2A20C8A7C5F}" type="sibTrans" cxnId="{E15B31C7-C182-4BBE-BF41-6A246F0F3D35}">
      <dgm:prSet/>
      <dgm:spPr/>
      <dgm:t>
        <a:bodyPr/>
        <a:lstStyle/>
        <a:p>
          <a:endParaRPr lang="en-US">
            <a:latin typeface="TheStan Timbr" panose="020B0503030503020204" pitchFamily="34" charset="0"/>
          </a:endParaRPr>
        </a:p>
      </dgm:t>
    </dgm:pt>
    <dgm:pt modelId="{1E43DC62-B198-4AD6-8AF0-F951AE212828}">
      <dgm:prSet custT="1"/>
      <dgm:spPr/>
      <dgm:t>
        <a:bodyPr/>
        <a:lstStyle/>
        <a:p>
          <a:r>
            <a:rPr lang="en-US" sz="2200" dirty="0">
              <a:latin typeface="TheStan Timbr" panose="020B0503030503020204" pitchFamily="34" charset="0"/>
            </a:rPr>
            <a:t>Follow up</a:t>
          </a:r>
        </a:p>
      </dgm:t>
    </dgm:pt>
    <dgm:pt modelId="{E532FB68-225A-4D6B-B8AF-DFED98661837}" type="parTrans" cxnId="{E77D3B62-E34A-47B0-8FDB-F683C38DD5C8}">
      <dgm:prSet/>
      <dgm:spPr/>
      <dgm:t>
        <a:bodyPr/>
        <a:lstStyle/>
        <a:p>
          <a:endParaRPr lang="en-US">
            <a:latin typeface="TheStan Timbr" panose="020B0503030503020204" pitchFamily="34" charset="0"/>
          </a:endParaRPr>
        </a:p>
      </dgm:t>
    </dgm:pt>
    <dgm:pt modelId="{5BBD02EE-5F3A-4CDE-92A5-3EE526C04D26}" type="sibTrans" cxnId="{E77D3B62-E34A-47B0-8FDB-F683C38DD5C8}">
      <dgm:prSet/>
      <dgm:spPr/>
      <dgm:t>
        <a:bodyPr/>
        <a:lstStyle/>
        <a:p>
          <a:endParaRPr lang="en-US">
            <a:latin typeface="TheStan Timbr" panose="020B0503030503020204" pitchFamily="34" charset="0"/>
          </a:endParaRPr>
        </a:p>
      </dgm:t>
    </dgm:pt>
    <dgm:pt modelId="{60AC9F98-E947-44D7-974E-01EF00E16361}">
      <dgm:prSet custT="1"/>
      <dgm:spPr/>
      <dgm:t>
        <a:bodyPr/>
        <a:lstStyle/>
        <a:p>
          <a:r>
            <a:rPr lang="en-US" sz="1800" dirty="0">
              <a:latin typeface="TheStan Timbr" panose="020B0503030503020204" pitchFamily="34" charset="0"/>
            </a:rPr>
            <a:t>with written summaries with action items for employers and/or employees with specific target dates.</a:t>
          </a:r>
        </a:p>
      </dgm:t>
    </dgm:pt>
    <dgm:pt modelId="{A8C15A5D-29D4-4F1F-9493-0A7E65BBDB5F}" type="parTrans" cxnId="{9B9DA70E-4873-4D4B-B289-2698F2F4048F}">
      <dgm:prSet/>
      <dgm:spPr/>
      <dgm:t>
        <a:bodyPr/>
        <a:lstStyle/>
        <a:p>
          <a:endParaRPr lang="en-US">
            <a:latin typeface="TheStan Timbr" panose="020B0503030503020204" pitchFamily="34" charset="0"/>
          </a:endParaRPr>
        </a:p>
      </dgm:t>
    </dgm:pt>
    <dgm:pt modelId="{D328978C-B4CC-445D-B885-A30DC5FFFF77}" type="sibTrans" cxnId="{9B9DA70E-4873-4D4B-B289-2698F2F4048F}">
      <dgm:prSet/>
      <dgm:spPr/>
      <dgm:t>
        <a:bodyPr/>
        <a:lstStyle/>
        <a:p>
          <a:endParaRPr lang="en-US">
            <a:latin typeface="TheStan Timbr" panose="020B0503030503020204" pitchFamily="34" charset="0"/>
          </a:endParaRPr>
        </a:p>
      </dgm:t>
    </dgm:pt>
    <dgm:pt modelId="{6C458C70-8688-4384-94C3-0B57755883D1}">
      <dgm:prSet custT="1"/>
      <dgm:spPr/>
      <dgm:t>
        <a:bodyPr/>
        <a:lstStyle/>
        <a:p>
          <a:r>
            <a:rPr lang="en-US" sz="1800" dirty="0">
              <a:latin typeface="TheStan Timbr" panose="020B0503030503020204" pitchFamily="34" charset="0"/>
            </a:rPr>
            <a:t>a menu of choices for interactions </a:t>
          </a:r>
          <a:r>
            <a:rPr lang="en-US" sz="1800" dirty="0">
              <a:latin typeface="Arial" panose="020B0604020202020204" pitchFamily="34" charset="0"/>
              <a:cs typeface="Arial" panose="020B0604020202020204" pitchFamily="34" charset="0"/>
            </a:rPr>
            <a:t>─</a:t>
          </a:r>
          <a:r>
            <a:rPr lang="en-US" sz="1800" dirty="0">
              <a:latin typeface="TheStan Timbr" panose="020B0503030503020204" pitchFamily="34" charset="0"/>
            </a:rPr>
            <a:t> virtual meetings, phone only or in writing.</a:t>
          </a:r>
        </a:p>
      </dgm:t>
    </dgm:pt>
    <dgm:pt modelId="{2E17A30A-3228-4F0F-94E4-71C9316DB3D7}" type="sibTrans" cxnId="{EAAF6761-46FC-4BDF-857E-6C4428270216}">
      <dgm:prSet/>
      <dgm:spPr/>
      <dgm:t>
        <a:bodyPr/>
        <a:lstStyle/>
        <a:p>
          <a:endParaRPr lang="en-US">
            <a:latin typeface="TheStan Timbr" panose="020B0503030503020204" pitchFamily="34" charset="0"/>
          </a:endParaRPr>
        </a:p>
      </dgm:t>
    </dgm:pt>
    <dgm:pt modelId="{1279B823-23DF-4E9B-83BB-8D6329299E65}" type="parTrans" cxnId="{EAAF6761-46FC-4BDF-857E-6C4428270216}">
      <dgm:prSet/>
      <dgm:spPr/>
      <dgm:t>
        <a:bodyPr/>
        <a:lstStyle/>
        <a:p>
          <a:endParaRPr lang="en-US">
            <a:latin typeface="TheStan Timbr" panose="020B0503030503020204" pitchFamily="34" charset="0"/>
          </a:endParaRPr>
        </a:p>
      </dgm:t>
    </dgm:pt>
    <dgm:pt modelId="{155F253D-34EF-4891-A203-1CC019736CFD}">
      <dgm:prSet custT="1"/>
      <dgm:spPr/>
      <dgm:t>
        <a:bodyPr/>
        <a:lstStyle/>
        <a:p>
          <a:r>
            <a:rPr lang="en-US" sz="2200" dirty="0">
              <a:latin typeface="TheStan Timbr" panose="020B0503030503020204" pitchFamily="34" charset="0"/>
            </a:rPr>
            <a:t>Offer</a:t>
          </a:r>
        </a:p>
      </dgm:t>
    </dgm:pt>
    <dgm:pt modelId="{1E1A45AE-83FB-4D50-9728-7CAA44CE49C8}" type="sibTrans" cxnId="{930ABD21-CF0C-4F26-B70B-4E98EE3E7DA7}">
      <dgm:prSet/>
      <dgm:spPr/>
      <dgm:t>
        <a:bodyPr/>
        <a:lstStyle/>
        <a:p>
          <a:endParaRPr lang="en-US">
            <a:latin typeface="TheStan Timbr" panose="020B0503030503020204" pitchFamily="34" charset="0"/>
          </a:endParaRPr>
        </a:p>
      </dgm:t>
    </dgm:pt>
    <dgm:pt modelId="{F4C3870C-E813-47E2-8029-9869B595CCA7}" type="parTrans" cxnId="{930ABD21-CF0C-4F26-B70B-4E98EE3E7DA7}">
      <dgm:prSet/>
      <dgm:spPr/>
      <dgm:t>
        <a:bodyPr/>
        <a:lstStyle/>
        <a:p>
          <a:endParaRPr lang="en-US">
            <a:latin typeface="TheStan Timbr" panose="020B0503030503020204" pitchFamily="34" charset="0"/>
          </a:endParaRPr>
        </a:p>
      </dgm:t>
    </dgm:pt>
    <dgm:pt modelId="{2ADDF382-8167-4BE0-BDF1-BF3D1325A764}" type="pres">
      <dgm:prSet presAssocID="{CFBB6693-9D5D-47FC-97B0-AF2745B4C1CA}" presName="Name0" presStyleCnt="0">
        <dgm:presLayoutVars>
          <dgm:dir/>
          <dgm:animLvl val="lvl"/>
          <dgm:resizeHandles val="exact"/>
        </dgm:presLayoutVars>
      </dgm:prSet>
      <dgm:spPr/>
    </dgm:pt>
    <dgm:pt modelId="{D41D4E06-98C4-4D3A-835A-505E6637006C}" type="pres">
      <dgm:prSet presAssocID="{155F253D-34EF-4891-A203-1CC019736CFD}" presName="linNode" presStyleCnt="0"/>
      <dgm:spPr/>
    </dgm:pt>
    <dgm:pt modelId="{8A70AA76-CF3A-4F03-A4FC-999DF2EA1680}" type="pres">
      <dgm:prSet presAssocID="{155F253D-34EF-4891-A203-1CC019736CFD}" presName="parentText" presStyleLbl="alignNode1" presStyleIdx="0" presStyleCnt="5">
        <dgm:presLayoutVars>
          <dgm:chMax val="1"/>
          <dgm:bulletEnabled/>
        </dgm:presLayoutVars>
      </dgm:prSet>
      <dgm:spPr/>
    </dgm:pt>
    <dgm:pt modelId="{4E74AFB9-186D-454D-8323-8C440ACAC4B7}" type="pres">
      <dgm:prSet presAssocID="{155F253D-34EF-4891-A203-1CC019736CFD}" presName="descendantText" presStyleLbl="alignAccFollowNode1" presStyleIdx="0" presStyleCnt="5">
        <dgm:presLayoutVars>
          <dgm:bulletEnabled/>
        </dgm:presLayoutVars>
      </dgm:prSet>
      <dgm:spPr/>
    </dgm:pt>
    <dgm:pt modelId="{37822BB0-680F-48B8-9645-F58E5AA6F8C3}" type="pres">
      <dgm:prSet presAssocID="{1E1A45AE-83FB-4D50-9728-7CAA44CE49C8}" presName="sp" presStyleCnt="0"/>
      <dgm:spPr/>
    </dgm:pt>
    <dgm:pt modelId="{901E3F2C-96BA-498D-B4D9-E76F73940739}" type="pres">
      <dgm:prSet presAssocID="{DA71CB54-429A-4B58-8207-53A79364AC5B}" presName="linNode" presStyleCnt="0"/>
      <dgm:spPr/>
    </dgm:pt>
    <dgm:pt modelId="{3AEF9AB3-102E-4FF5-9B09-0B1FF8BA84A8}" type="pres">
      <dgm:prSet presAssocID="{DA71CB54-429A-4B58-8207-53A79364AC5B}" presName="parentText" presStyleLbl="alignNode1" presStyleIdx="1" presStyleCnt="5">
        <dgm:presLayoutVars>
          <dgm:chMax val="1"/>
          <dgm:bulletEnabled/>
        </dgm:presLayoutVars>
      </dgm:prSet>
      <dgm:spPr/>
    </dgm:pt>
    <dgm:pt modelId="{713E78F2-E786-4C22-AF14-991635B60275}" type="pres">
      <dgm:prSet presAssocID="{DA71CB54-429A-4B58-8207-53A79364AC5B}" presName="descendantText" presStyleLbl="alignAccFollowNode1" presStyleIdx="1" presStyleCnt="5">
        <dgm:presLayoutVars>
          <dgm:bulletEnabled/>
        </dgm:presLayoutVars>
      </dgm:prSet>
      <dgm:spPr/>
    </dgm:pt>
    <dgm:pt modelId="{4F8C8197-320E-4A84-88BD-9E6C632E424B}" type="pres">
      <dgm:prSet presAssocID="{A58A9D9A-61FF-4436-B8BB-32507DF32800}" presName="sp" presStyleCnt="0"/>
      <dgm:spPr/>
    </dgm:pt>
    <dgm:pt modelId="{5760B8E2-B16E-421C-A54B-56EA3E07A7AE}" type="pres">
      <dgm:prSet presAssocID="{A6FC6E0B-E0E3-4EC0-AB2E-7F36339437A8}" presName="linNode" presStyleCnt="0"/>
      <dgm:spPr/>
    </dgm:pt>
    <dgm:pt modelId="{57324501-70E5-4EA3-8111-794D25C6D8F1}" type="pres">
      <dgm:prSet presAssocID="{A6FC6E0B-E0E3-4EC0-AB2E-7F36339437A8}" presName="parentText" presStyleLbl="alignNode1" presStyleIdx="2" presStyleCnt="5">
        <dgm:presLayoutVars>
          <dgm:chMax val="1"/>
          <dgm:bulletEnabled/>
        </dgm:presLayoutVars>
      </dgm:prSet>
      <dgm:spPr/>
    </dgm:pt>
    <dgm:pt modelId="{AA04E3B1-D882-4370-BCFE-4C6AC5394001}" type="pres">
      <dgm:prSet presAssocID="{A6FC6E0B-E0E3-4EC0-AB2E-7F36339437A8}" presName="descendantText" presStyleLbl="alignAccFollowNode1" presStyleIdx="2" presStyleCnt="5">
        <dgm:presLayoutVars>
          <dgm:bulletEnabled/>
        </dgm:presLayoutVars>
      </dgm:prSet>
      <dgm:spPr/>
    </dgm:pt>
    <dgm:pt modelId="{AC31DD58-DD61-4758-9CC0-95C1D3B3522A}" type="pres">
      <dgm:prSet presAssocID="{F007A43E-D6F0-42A1-B167-26F7B53D913D}" presName="sp" presStyleCnt="0"/>
      <dgm:spPr/>
    </dgm:pt>
    <dgm:pt modelId="{D1DE48E2-4575-4D47-829C-C6D0A089D35B}" type="pres">
      <dgm:prSet presAssocID="{A14EE7EB-2519-42E1-8BAD-D11E847EA95B}" presName="linNode" presStyleCnt="0"/>
      <dgm:spPr/>
    </dgm:pt>
    <dgm:pt modelId="{F0544C2B-6B47-4610-A0F2-9E6195B36C57}" type="pres">
      <dgm:prSet presAssocID="{A14EE7EB-2519-42E1-8BAD-D11E847EA95B}" presName="parentText" presStyleLbl="alignNode1" presStyleIdx="3" presStyleCnt="5">
        <dgm:presLayoutVars>
          <dgm:chMax val="1"/>
          <dgm:bulletEnabled/>
        </dgm:presLayoutVars>
      </dgm:prSet>
      <dgm:spPr/>
    </dgm:pt>
    <dgm:pt modelId="{7B85EDE7-A86D-469B-AFAB-AF0CE386CEFA}" type="pres">
      <dgm:prSet presAssocID="{A14EE7EB-2519-42E1-8BAD-D11E847EA95B}" presName="descendantText" presStyleLbl="alignAccFollowNode1" presStyleIdx="3" presStyleCnt="5">
        <dgm:presLayoutVars>
          <dgm:bulletEnabled/>
        </dgm:presLayoutVars>
      </dgm:prSet>
      <dgm:spPr/>
    </dgm:pt>
    <dgm:pt modelId="{85CD1DBD-9F55-4C66-9CCC-4C01A44AC5C3}" type="pres">
      <dgm:prSet presAssocID="{19912CD1-3242-46CD-B96D-0642C962215B}" presName="sp" presStyleCnt="0"/>
      <dgm:spPr/>
    </dgm:pt>
    <dgm:pt modelId="{B1886A74-0936-4CAD-A1F6-8DF5F235490B}" type="pres">
      <dgm:prSet presAssocID="{1E43DC62-B198-4AD6-8AF0-F951AE212828}" presName="linNode" presStyleCnt="0"/>
      <dgm:spPr/>
    </dgm:pt>
    <dgm:pt modelId="{C0D200D2-5DEF-44FD-B733-B24E3DBDCB85}" type="pres">
      <dgm:prSet presAssocID="{1E43DC62-B198-4AD6-8AF0-F951AE212828}" presName="parentText" presStyleLbl="alignNode1" presStyleIdx="4" presStyleCnt="5">
        <dgm:presLayoutVars>
          <dgm:chMax val="1"/>
          <dgm:bulletEnabled/>
        </dgm:presLayoutVars>
      </dgm:prSet>
      <dgm:spPr/>
    </dgm:pt>
    <dgm:pt modelId="{A7205214-BD35-4BBD-88BA-BD1A467CDF92}" type="pres">
      <dgm:prSet presAssocID="{1E43DC62-B198-4AD6-8AF0-F951AE212828}" presName="descendantText" presStyleLbl="alignAccFollowNode1" presStyleIdx="4" presStyleCnt="5">
        <dgm:presLayoutVars>
          <dgm:bulletEnabled/>
        </dgm:presLayoutVars>
      </dgm:prSet>
      <dgm:spPr/>
    </dgm:pt>
  </dgm:ptLst>
  <dgm:cxnLst>
    <dgm:cxn modelId="{B53F1D08-F384-458E-96C4-86E555C98F3C}" type="presOf" srcId="{6C458C70-8688-4384-94C3-0B57755883D1}" destId="{4E74AFB9-186D-454D-8323-8C440ACAC4B7}" srcOrd="0" destOrd="0" presId="urn:microsoft.com/office/officeart/2016/7/layout/VerticalSolidActionList"/>
    <dgm:cxn modelId="{9B9DA70E-4873-4D4B-B289-2698F2F4048F}" srcId="{1E43DC62-B198-4AD6-8AF0-F951AE212828}" destId="{60AC9F98-E947-44D7-974E-01EF00E16361}" srcOrd="0" destOrd="0" parTransId="{A8C15A5D-29D4-4F1F-9493-0A7E65BBDB5F}" sibTransId="{D328978C-B4CC-445D-B885-A30DC5FFFF77}"/>
    <dgm:cxn modelId="{2FD93B13-5616-4E68-AE84-B0477C6B967C}" type="presOf" srcId="{05401043-E096-4F28-8801-2EDFBB13B869}" destId="{713E78F2-E786-4C22-AF14-991635B60275}" srcOrd="0" destOrd="0" presId="urn:microsoft.com/office/officeart/2016/7/layout/VerticalSolidActionList"/>
    <dgm:cxn modelId="{1F70DA15-E791-4AAE-8694-14C99DD2F1DE}" type="presOf" srcId="{1F2F3258-1009-49C6-8AFD-A6CFF73C7866}" destId="{7B85EDE7-A86D-469B-AFAB-AF0CE386CEFA}" srcOrd="0" destOrd="0" presId="urn:microsoft.com/office/officeart/2016/7/layout/VerticalSolidActionList"/>
    <dgm:cxn modelId="{930ABD21-CF0C-4F26-B70B-4E98EE3E7DA7}" srcId="{CFBB6693-9D5D-47FC-97B0-AF2745B4C1CA}" destId="{155F253D-34EF-4891-A203-1CC019736CFD}" srcOrd="0" destOrd="0" parTransId="{F4C3870C-E813-47E2-8029-9869B595CCA7}" sibTransId="{1E1A45AE-83FB-4D50-9728-7CAA44CE49C8}"/>
    <dgm:cxn modelId="{87327E3F-5D08-4A36-955A-066613D0C0DD}" type="presOf" srcId="{1E43DC62-B198-4AD6-8AF0-F951AE212828}" destId="{C0D200D2-5DEF-44FD-B733-B24E3DBDCB85}" srcOrd="0" destOrd="0" presId="urn:microsoft.com/office/officeart/2016/7/layout/VerticalSolidActionList"/>
    <dgm:cxn modelId="{EAAF6761-46FC-4BDF-857E-6C4428270216}" srcId="{155F253D-34EF-4891-A203-1CC019736CFD}" destId="{6C458C70-8688-4384-94C3-0B57755883D1}" srcOrd="0" destOrd="0" parTransId="{1279B823-23DF-4E9B-83BB-8D6329299E65}" sibTransId="{2E17A30A-3228-4F0F-94E4-71C9316DB3D7}"/>
    <dgm:cxn modelId="{E77D3B62-E34A-47B0-8FDB-F683C38DD5C8}" srcId="{CFBB6693-9D5D-47FC-97B0-AF2745B4C1CA}" destId="{1E43DC62-B198-4AD6-8AF0-F951AE212828}" srcOrd="4" destOrd="0" parTransId="{E532FB68-225A-4D6B-B8AF-DFED98661837}" sibTransId="{5BBD02EE-5F3A-4CDE-92A5-3EE526C04D26}"/>
    <dgm:cxn modelId="{C21B4F55-BE88-4B50-A6FB-C86CD3A89EFE}" srcId="{CFBB6693-9D5D-47FC-97B0-AF2745B4C1CA}" destId="{DA71CB54-429A-4B58-8207-53A79364AC5B}" srcOrd="1" destOrd="0" parTransId="{33CEDC81-596D-4E42-AE00-B1EDEE16F6ED}" sibTransId="{A58A9D9A-61FF-4436-B8BB-32507DF32800}"/>
    <dgm:cxn modelId="{DFCFF782-617E-4351-8FEE-8B35A3A8AE28}" type="presOf" srcId="{0C27C5A5-5FD9-48FD-B15C-A6E2F46EF046}" destId="{AA04E3B1-D882-4370-BCFE-4C6AC5394001}" srcOrd="0" destOrd="0" presId="urn:microsoft.com/office/officeart/2016/7/layout/VerticalSolidActionList"/>
    <dgm:cxn modelId="{A29C4884-56BC-4CE4-AD51-BD343852289F}" type="presOf" srcId="{155F253D-34EF-4891-A203-1CC019736CFD}" destId="{8A70AA76-CF3A-4F03-A4FC-999DF2EA1680}" srcOrd="0" destOrd="0" presId="urn:microsoft.com/office/officeart/2016/7/layout/VerticalSolidActionList"/>
    <dgm:cxn modelId="{81F43585-DDAD-4094-9512-A874BD111302}" type="presOf" srcId="{CFBB6693-9D5D-47FC-97B0-AF2745B4C1CA}" destId="{2ADDF382-8167-4BE0-BDF1-BF3D1325A764}" srcOrd="0" destOrd="0" presId="urn:microsoft.com/office/officeart/2016/7/layout/VerticalSolidActionList"/>
    <dgm:cxn modelId="{ECB14A90-35A7-49AA-B3C4-711CA18A00B7}" type="presOf" srcId="{A6FC6E0B-E0E3-4EC0-AB2E-7F36339437A8}" destId="{57324501-70E5-4EA3-8111-794D25C6D8F1}" srcOrd="0" destOrd="0" presId="urn:microsoft.com/office/officeart/2016/7/layout/VerticalSolidActionList"/>
    <dgm:cxn modelId="{ECE6F3A2-0C3D-4BAB-90F9-39392EFE8E0B}" srcId="{DA71CB54-429A-4B58-8207-53A79364AC5B}" destId="{05401043-E096-4F28-8801-2EDFBB13B869}" srcOrd="0" destOrd="0" parTransId="{151E4EE4-4143-481F-96F4-855BC1853DB6}" sibTransId="{58DD9B64-B194-4F3B-BB06-A6F6A4D15A99}"/>
    <dgm:cxn modelId="{74CCC2C5-2FCA-4300-B729-62F473F1781B}" type="presOf" srcId="{A14EE7EB-2519-42E1-8BAD-D11E847EA95B}" destId="{F0544C2B-6B47-4610-A0F2-9E6195B36C57}" srcOrd="0" destOrd="0" presId="urn:microsoft.com/office/officeart/2016/7/layout/VerticalSolidActionList"/>
    <dgm:cxn modelId="{E15B31C7-C182-4BBE-BF41-6A246F0F3D35}" srcId="{A14EE7EB-2519-42E1-8BAD-D11E847EA95B}" destId="{1F2F3258-1009-49C6-8AFD-A6CFF73C7866}" srcOrd="0" destOrd="0" parTransId="{0DBDE3A9-E299-48DA-8945-E25AA7E18C2B}" sibTransId="{25A6A4AF-8B8C-4B41-864F-C2A20C8A7C5F}"/>
    <dgm:cxn modelId="{81ADFCCA-4934-44D0-9E76-97097F64AF5C}" type="presOf" srcId="{60AC9F98-E947-44D7-974E-01EF00E16361}" destId="{A7205214-BD35-4BBD-88BA-BD1A467CDF92}" srcOrd="0" destOrd="0" presId="urn:microsoft.com/office/officeart/2016/7/layout/VerticalSolidActionList"/>
    <dgm:cxn modelId="{49CC1BE1-D56B-41DF-B668-F1497A248010}" srcId="{CFBB6693-9D5D-47FC-97B0-AF2745B4C1CA}" destId="{A6FC6E0B-E0E3-4EC0-AB2E-7F36339437A8}" srcOrd="2" destOrd="0" parTransId="{74ADC46C-92F0-4C44-8C71-59246D4DCF5F}" sibTransId="{F007A43E-D6F0-42A1-B167-26F7B53D913D}"/>
    <dgm:cxn modelId="{62D126EB-FC0C-4CBA-A9DE-9756D9940194}" srcId="{CFBB6693-9D5D-47FC-97B0-AF2745B4C1CA}" destId="{A14EE7EB-2519-42E1-8BAD-D11E847EA95B}" srcOrd="3" destOrd="0" parTransId="{702421FA-618F-481A-B6C3-61C80B81A612}" sibTransId="{19912CD1-3242-46CD-B96D-0642C962215B}"/>
    <dgm:cxn modelId="{3DD8D3EF-BB5E-425F-936A-7300B7A209AA}" type="presOf" srcId="{DA71CB54-429A-4B58-8207-53A79364AC5B}" destId="{3AEF9AB3-102E-4FF5-9B09-0B1FF8BA84A8}" srcOrd="0" destOrd="0" presId="urn:microsoft.com/office/officeart/2016/7/layout/VerticalSolidActionList"/>
    <dgm:cxn modelId="{146528F1-4C63-4224-906F-46CAE97F88B0}" srcId="{A6FC6E0B-E0E3-4EC0-AB2E-7F36339437A8}" destId="{0C27C5A5-5FD9-48FD-B15C-A6E2F46EF046}" srcOrd="0" destOrd="0" parTransId="{A533BD10-F56F-440A-A8A5-C495583F725D}" sibTransId="{D6413902-A017-4858-860F-44367DB97C0F}"/>
    <dgm:cxn modelId="{6D768EC5-C3CF-425C-960B-0083710F7F1F}" type="presParOf" srcId="{2ADDF382-8167-4BE0-BDF1-BF3D1325A764}" destId="{D41D4E06-98C4-4D3A-835A-505E6637006C}" srcOrd="0" destOrd="0" presId="urn:microsoft.com/office/officeart/2016/7/layout/VerticalSolidActionList"/>
    <dgm:cxn modelId="{6ACD3C89-1F97-4E42-ADE9-44A82BFEA9A1}" type="presParOf" srcId="{D41D4E06-98C4-4D3A-835A-505E6637006C}" destId="{8A70AA76-CF3A-4F03-A4FC-999DF2EA1680}" srcOrd="0" destOrd="0" presId="urn:microsoft.com/office/officeart/2016/7/layout/VerticalSolidActionList"/>
    <dgm:cxn modelId="{89263378-2BA7-463E-A813-FEAB5C67CAD8}" type="presParOf" srcId="{D41D4E06-98C4-4D3A-835A-505E6637006C}" destId="{4E74AFB9-186D-454D-8323-8C440ACAC4B7}" srcOrd="1" destOrd="0" presId="urn:microsoft.com/office/officeart/2016/7/layout/VerticalSolidActionList"/>
    <dgm:cxn modelId="{B8C6C23B-DA1C-4A29-A4E7-4EAE5EB8F10F}" type="presParOf" srcId="{2ADDF382-8167-4BE0-BDF1-BF3D1325A764}" destId="{37822BB0-680F-48B8-9645-F58E5AA6F8C3}" srcOrd="1" destOrd="0" presId="urn:microsoft.com/office/officeart/2016/7/layout/VerticalSolidActionList"/>
    <dgm:cxn modelId="{8FCC179B-1C0A-497F-87CF-FB625DC4D936}" type="presParOf" srcId="{2ADDF382-8167-4BE0-BDF1-BF3D1325A764}" destId="{901E3F2C-96BA-498D-B4D9-E76F73940739}" srcOrd="2" destOrd="0" presId="urn:microsoft.com/office/officeart/2016/7/layout/VerticalSolidActionList"/>
    <dgm:cxn modelId="{99D93654-411B-4248-80EE-656B6E20FD79}" type="presParOf" srcId="{901E3F2C-96BA-498D-B4D9-E76F73940739}" destId="{3AEF9AB3-102E-4FF5-9B09-0B1FF8BA84A8}" srcOrd="0" destOrd="0" presId="urn:microsoft.com/office/officeart/2016/7/layout/VerticalSolidActionList"/>
    <dgm:cxn modelId="{7663A115-D08F-4AD7-B946-0407FB0B0FD5}" type="presParOf" srcId="{901E3F2C-96BA-498D-B4D9-E76F73940739}" destId="{713E78F2-E786-4C22-AF14-991635B60275}" srcOrd="1" destOrd="0" presId="urn:microsoft.com/office/officeart/2016/7/layout/VerticalSolidActionList"/>
    <dgm:cxn modelId="{BB21F691-5E4C-4B9C-83C6-24DC6A393B85}" type="presParOf" srcId="{2ADDF382-8167-4BE0-BDF1-BF3D1325A764}" destId="{4F8C8197-320E-4A84-88BD-9E6C632E424B}" srcOrd="3" destOrd="0" presId="urn:microsoft.com/office/officeart/2016/7/layout/VerticalSolidActionList"/>
    <dgm:cxn modelId="{FBDA48C8-41D6-4E6C-A13B-807696531EB8}" type="presParOf" srcId="{2ADDF382-8167-4BE0-BDF1-BF3D1325A764}" destId="{5760B8E2-B16E-421C-A54B-56EA3E07A7AE}" srcOrd="4" destOrd="0" presId="urn:microsoft.com/office/officeart/2016/7/layout/VerticalSolidActionList"/>
    <dgm:cxn modelId="{9F0CA312-3329-46DA-A34B-82325AEF4E56}" type="presParOf" srcId="{5760B8E2-B16E-421C-A54B-56EA3E07A7AE}" destId="{57324501-70E5-4EA3-8111-794D25C6D8F1}" srcOrd="0" destOrd="0" presId="urn:microsoft.com/office/officeart/2016/7/layout/VerticalSolidActionList"/>
    <dgm:cxn modelId="{120474F4-4632-4927-B6B7-6E02C5C84872}" type="presParOf" srcId="{5760B8E2-B16E-421C-A54B-56EA3E07A7AE}" destId="{AA04E3B1-D882-4370-BCFE-4C6AC5394001}" srcOrd="1" destOrd="0" presId="urn:microsoft.com/office/officeart/2016/7/layout/VerticalSolidActionList"/>
    <dgm:cxn modelId="{CC8B9CC4-2CF2-412B-B7BB-F3797AB7714E}" type="presParOf" srcId="{2ADDF382-8167-4BE0-BDF1-BF3D1325A764}" destId="{AC31DD58-DD61-4758-9CC0-95C1D3B3522A}" srcOrd="5" destOrd="0" presId="urn:microsoft.com/office/officeart/2016/7/layout/VerticalSolidActionList"/>
    <dgm:cxn modelId="{5FD7E53B-A49F-4083-BDC9-13A58242A52C}" type="presParOf" srcId="{2ADDF382-8167-4BE0-BDF1-BF3D1325A764}" destId="{D1DE48E2-4575-4D47-829C-C6D0A089D35B}" srcOrd="6" destOrd="0" presId="urn:microsoft.com/office/officeart/2016/7/layout/VerticalSolidActionList"/>
    <dgm:cxn modelId="{4456EF2D-6570-4068-A0FF-16A85678F67A}" type="presParOf" srcId="{D1DE48E2-4575-4D47-829C-C6D0A089D35B}" destId="{F0544C2B-6B47-4610-A0F2-9E6195B36C57}" srcOrd="0" destOrd="0" presId="urn:microsoft.com/office/officeart/2016/7/layout/VerticalSolidActionList"/>
    <dgm:cxn modelId="{BE0FB85D-8DD0-412F-A08D-8283E500698F}" type="presParOf" srcId="{D1DE48E2-4575-4D47-829C-C6D0A089D35B}" destId="{7B85EDE7-A86D-469B-AFAB-AF0CE386CEFA}" srcOrd="1" destOrd="0" presId="urn:microsoft.com/office/officeart/2016/7/layout/VerticalSolidActionList"/>
    <dgm:cxn modelId="{4ADC9DE7-AB82-48A8-9B6D-3696AA4D4395}" type="presParOf" srcId="{2ADDF382-8167-4BE0-BDF1-BF3D1325A764}" destId="{85CD1DBD-9F55-4C66-9CCC-4C01A44AC5C3}" srcOrd="7" destOrd="0" presId="urn:microsoft.com/office/officeart/2016/7/layout/VerticalSolidActionList"/>
    <dgm:cxn modelId="{00ECAEDA-C584-4BA4-8611-305E9D886549}" type="presParOf" srcId="{2ADDF382-8167-4BE0-BDF1-BF3D1325A764}" destId="{B1886A74-0936-4CAD-A1F6-8DF5F235490B}" srcOrd="8" destOrd="0" presId="urn:microsoft.com/office/officeart/2016/7/layout/VerticalSolidActionList"/>
    <dgm:cxn modelId="{79A2410B-A260-4649-B642-B161E3B43CCD}" type="presParOf" srcId="{B1886A74-0936-4CAD-A1F6-8DF5F235490B}" destId="{C0D200D2-5DEF-44FD-B733-B24E3DBDCB85}" srcOrd="0" destOrd="0" presId="urn:microsoft.com/office/officeart/2016/7/layout/VerticalSolidActionList"/>
    <dgm:cxn modelId="{A9815AF7-130D-4931-8BC2-2DA67D6617B0}" type="presParOf" srcId="{B1886A74-0936-4CAD-A1F6-8DF5F235490B}" destId="{A7205214-BD35-4BBD-88BA-BD1A467CDF92}"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4AFB9-186D-454D-8323-8C440ACAC4B7}">
      <dsp:nvSpPr>
        <dsp:cNvPr id="0" name=""/>
        <dsp:cNvSpPr/>
      </dsp:nvSpPr>
      <dsp:spPr>
        <a:xfrm>
          <a:off x="1514397" y="1821"/>
          <a:ext cx="6057592" cy="7992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34" tIns="203019" rIns="117534" bIns="20301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heStan Timbr" panose="020B0503030503020204" pitchFamily="34" charset="0"/>
            </a:rPr>
            <a:t>a menu of choices for interactions </a:t>
          </a:r>
          <a:r>
            <a:rPr lang="en-US" sz="1800" kern="1200" dirty="0">
              <a:latin typeface="Arial" panose="020B0604020202020204" pitchFamily="34" charset="0"/>
              <a:cs typeface="Arial" panose="020B0604020202020204" pitchFamily="34" charset="0"/>
            </a:rPr>
            <a:t>─</a:t>
          </a:r>
          <a:r>
            <a:rPr lang="en-US" sz="1800" kern="1200" dirty="0">
              <a:latin typeface="TheStan Timbr" panose="020B0503030503020204" pitchFamily="34" charset="0"/>
            </a:rPr>
            <a:t> virtual meetings, phone only or in writing.</a:t>
          </a:r>
        </a:p>
      </dsp:txBody>
      <dsp:txXfrm>
        <a:off x="1514397" y="1821"/>
        <a:ext cx="6057592" cy="799286"/>
      </dsp:txXfrm>
    </dsp:sp>
    <dsp:sp modelId="{8A70AA76-CF3A-4F03-A4FC-999DF2EA1680}">
      <dsp:nvSpPr>
        <dsp:cNvPr id="0" name=""/>
        <dsp:cNvSpPr/>
      </dsp:nvSpPr>
      <dsp:spPr>
        <a:xfrm>
          <a:off x="0" y="1821"/>
          <a:ext cx="1514398" cy="79928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37" tIns="78952" rIns="80137" bIns="78952"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heStan Timbr" panose="020B0503030503020204" pitchFamily="34" charset="0"/>
            </a:rPr>
            <a:t>Offer</a:t>
          </a:r>
        </a:p>
      </dsp:txBody>
      <dsp:txXfrm>
        <a:off x="0" y="1821"/>
        <a:ext cx="1514398" cy="799286"/>
      </dsp:txXfrm>
    </dsp:sp>
    <dsp:sp modelId="{713E78F2-E786-4C22-AF14-991635B60275}">
      <dsp:nvSpPr>
        <dsp:cNvPr id="0" name=""/>
        <dsp:cNvSpPr/>
      </dsp:nvSpPr>
      <dsp:spPr>
        <a:xfrm>
          <a:off x="1514398" y="849065"/>
          <a:ext cx="6057592" cy="7992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34" tIns="203019" rIns="117534" bIns="20301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heStan Timbr" panose="020B0503030503020204" pitchFamily="34" charset="0"/>
            </a:rPr>
            <a:t>the process into a series of brief interactions rather than a marathon session of negotiations.</a:t>
          </a:r>
        </a:p>
      </dsp:txBody>
      <dsp:txXfrm>
        <a:off x="1514398" y="849065"/>
        <a:ext cx="6057592" cy="799286"/>
      </dsp:txXfrm>
    </dsp:sp>
    <dsp:sp modelId="{3AEF9AB3-102E-4FF5-9B09-0B1FF8BA84A8}">
      <dsp:nvSpPr>
        <dsp:cNvPr id="0" name=""/>
        <dsp:cNvSpPr/>
      </dsp:nvSpPr>
      <dsp:spPr>
        <a:xfrm>
          <a:off x="0" y="849065"/>
          <a:ext cx="1514398" cy="79928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37" tIns="78952" rIns="80137" bIns="78952"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heStan Timbr" panose="020B0503030503020204" pitchFamily="34" charset="0"/>
            </a:rPr>
            <a:t>Break</a:t>
          </a:r>
        </a:p>
      </dsp:txBody>
      <dsp:txXfrm>
        <a:off x="0" y="849065"/>
        <a:ext cx="1514398" cy="799286"/>
      </dsp:txXfrm>
    </dsp:sp>
    <dsp:sp modelId="{AA04E3B1-D882-4370-BCFE-4C6AC5394001}">
      <dsp:nvSpPr>
        <dsp:cNvPr id="0" name=""/>
        <dsp:cNvSpPr/>
      </dsp:nvSpPr>
      <dsp:spPr>
        <a:xfrm>
          <a:off x="1514398" y="1696310"/>
          <a:ext cx="6057592" cy="7992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34" tIns="203019" rIns="117534" bIns="20301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heStan Timbr" panose="020B0503030503020204" pitchFamily="34" charset="0"/>
            </a:rPr>
            <a:t>the employee determine the pace of the process and allow breaks as needed.</a:t>
          </a:r>
        </a:p>
      </dsp:txBody>
      <dsp:txXfrm>
        <a:off x="1514398" y="1696310"/>
        <a:ext cx="6057592" cy="799286"/>
      </dsp:txXfrm>
    </dsp:sp>
    <dsp:sp modelId="{57324501-70E5-4EA3-8111-794D25C6D8F1}">
      <dsp:nvSpPr>
        <dsp:cNvPr id="0" name=""/>
        <dsp:cNvSpPr/>
      </dsp:nvSpPr>
      <dsp:spPr>
        <a:xfrm>
          <a:off x="0" y="1696310"/>
          <a:ext cx="1514398" cy="79928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37" tIns="78952" rIns="80137" bIns="78952"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heStan Timbr" panose="020B0503030503020204" pitchFamily="34" charset="0"/>
            </a:rPr>
            <a:t>Let</a:t>
          </a:r>
        </a:p>
      </dsp:txBody>
      <dsp:txXfrm>
        <a:off x="0" y="1696310"/>
        <a:ext cx="1514398" cy="799286"/>
      </dsp:txXfrm>
    </dsp:sp>
    <dsp:sp modelId="{7B85EDE7-A86D-469B-AFAB-AF0CE386CEFA}">
      <dsp:nvSpPr>
        <dsp:cNvPr id="0" name=""/>
        <dsp:cNvSpPr/>
      </dsp:nvSpPr>
      <dsp:spPr>
        <a:xfrm>
          <a:off x="1514398" y="2543554"/>
          <a:ext cx="6057592" cy="7992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34" tIns="203019" rIns="117534" bIns="20301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heStan Timbr" panose="020B0503030503020204" pitchFamily="34" charset="0"/>
            </a:rPr>
            <a:t>the employee to discuss each issue with their provider, especially around accommodation options.</a:t>
          </a:r>
        </a:p>
      </dsp:txBody>
      <dsp:txXfrm>
        <a:off x="1514398" y="2543554"/>
        <a:ext cx="6057592" cy="799286"/>
      </dsp:txXfrm>
    </dsp:sp>
    <dsp:sp modelId="{F0544C2B-6B47-4610-A0F2-9E6195B36C57}">
      <dsp:nvSpPr>
        <dsp:cNvPr id="0" name=""/>
        <dsp:cNvSpPr/>
      </dsp:nvSpPr>
      <dsp:spPr>
        <a:xfrm>
          <a:off x="0" y="2543554"/>
          <a:ext cx="1514398" cy="79928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37" tIns="78952" rIns="80137" bIns="78952"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heStan Timbr" panose="020B0503030503020204" pitchFamily="34" charset="0"/>
            </a:rPr>
            <a:t>Encourage</a:t>
          </a:r>
        </a:p>
      </dsp:txBody>
      <dsp:txXfrm>
        <a:off x="0" y="2543554"/>
        <a:ext cx="1514398" cy="799286"/>
      </dsp:txXfrm>
    </dsp:sp>
    <dsp:sp modelId="{A7205214-BD35-4BBD-88BA-BD1A467CDF92}">
      <dsp:nvSpPr>
        <dsp:cNvPr id="0" name=""/>
        <dsp:cNvSpPr/>
      </dsp:nvSpPr>
      <dsp:spPr>
        <a:xfrm>
          <a:off x="1514398" y="3390798"/>
          <a:ext cx="6057592" cy="7992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34" tIns="203019" rIns="117534" bIns="20301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heStan Timbr" panose="020B0503030503020204" pitchFamily="34" charset="0"/>
            </a:rPr>
            <a:t>with written summaries with action items for employers and/or employees with specific target dates.</a:t>
          </a:r>
        </a:p>
      </dsp:txBody>
      <dsp:txXfrm>
        <a:off x="1514398" y="3390798"/>
        <a:ext cx="6057592" cy="799286"/>
      </dsp:txXfrm>
    </dsp:sp>
    <dsp:sp modelId="{C0D200D2-5DEF-44FD-B733-B24E3DBDCB85}">
      <dsp:nvSpPr>
        <dsp:cNvPr id="0" name=""/>
        <dsp:cNvSpPr/>
      </dsp:nvSpPr>
      <dsp:spPr>
        <a:xfrm>
          <a:off x="0" y="3390798"/>
          <a:ext cx="1514398" cy="79928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37" tIns="78952" rIns="80137" bIns="78952"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heStan Timbr" panose="020B0503030503020204" pitchFamily="34" charset="0"/>
            </a:rPr>
            <a:t>Follow up</a:t>
          </a:r>
        </a:p>
      </dsp:txBody>
      <dsp:txXfrm>
        <a:off x="0" y="3390798"/>
        <a:ext cx="1514398" cy="79928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43D226-2AAD-71DC-04A2-56C76016BD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77A6670-C23B-385F-68CC-F3CE60E5E8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D2773-295A-4647-866D-65169A5F5513}" type="datetimeFigureOut">
              <a:rPr lang="en-US" smtClean="0"/>
              <a:t>7/15/2026</a:t>
            </a:fld>
            <a:endParaRPr lang="en-US" dirty="0"/>
          </a:p>
        </p:txBody>
      </p:sp>
      <p:sp>
        <p:nvSpPr>
          <p:cNvPr id="4" name="Footer Placeholder 3">
            <a:extLst>
              <a:ext uri="{FF2B5EF4-FFF2-40B4-BE49-F238E27FC236}">
                <a16:creationId xmlns:a16="http://schemas.microsoft.com/office/drawing/2014/main" id="{9FC97CCE-1DAF-1B3B-9A8A-CAEEDA3C81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E7759F-EA5A-D7BD-FFD7-7ACE81610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24F22A-767E-6B41-8237-648607A4F8B1}" type="slidenum">
              <a:rPr lang="en-US" smtClean="0"/>
              <a:t>‹#›</a:t>
            </a:fld>
            <a:endParaRPr lang="en-US" dirty="0"/>
          </a:p>
        </p:txBody>
      </p:sp>
    </p:spTree>
    <p:extLst>
      <p:ext uri="{BB962C8B-B14F-4D97-AF65-F5344CB8AC3E}">
        <p14:creationId xmlns:p14="http://schemas.microsoft.com/office/powerpoint/2010/main" val="87002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D0E78-B23E-6041-9069-6F218D507CC2}" type="datetimeFigureOut">
              <a:rPr lang="en-US" smtClean="0"/>
              <a:t>7/15/2026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5D49-6D46-5C4C-9B2F-BCF1E12CE670}" type="slidenum">
              <a:rPr lang="en-US" smtClean="0"/>
              <a:t>‹#›</a:t>
            </a:fld>
            <a:endParaRPr lang="en-US" dirty="0"/>
          </a:p>
        </p:txBody>
      </p:sp>
    </p:spTree>
    <p:extLst>
      <p:ext uri="{BB962C8B-B14F-4D97-AF65-F5344CB8AC3E}">
        <p14:creationId xmlns:p14="http://schemas.microsoft.com/office/powerpoint/2010/main" val="261439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heStan Timbr" panose="020B0503030503020204" pitchFamily="34" charset="0"/>
                <a:cs typeface="Arial" panose="020B0604020202020204" pitchFamily="34" charset="0"/>
              </a:rPr>
              <a:t>Confirmed image is from Getty (1156390242)</a:t>
            </a:r>
          </a:p>
        </p:txBody>
      </p:sp>
      <p:sp>
        <p:nvSpPr>
          <p:cNvPr id="4" name="Slide Number Placeholder 3"/>
          <p:cNvSpPr>
            <a:spLocks noGrp="1"/>
          </p:cNvSpPr>
          <p:nvPr>
            <p:ph type="sldNum" sz="quarter" idx="5"/>
          </p:nvPr>
        </p:nvSpPr>
        <p:spPr/>
        <p:txBody>
          <a:bodyPr/>
          <a:lstStyle/>
          <a:p>
            <a:fld id="{68735D49-6D46-5C4C-9B2F-BCF1E12CE670}" type="slidenum">
              <a:rPr lang="en-US" smtClean="0"/>
              <a:t>1</a:t>
            </a:fld>
            <a:endParaRPr lang="en-US" dirty="0"/>
          </a:p>
        </p:txBody>
      </p:sp>
    </p:spTree>
    <p:extLst>
      <p:ext uri="{BB962C8B-B14F-4D97-AF65-F5344CB8AC3E}">
        <p14:creationId xmlns:p14="http://schemas.microsoft.com/office/powerpoint/2010/main" val="212540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F8765-74D0-AC9F-58EC-287A87552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CD709-E558-5CE1-2516-79FA336B7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4029E-D6AE-7C91-9CA7-D9D1106BC5D6}"/>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18CDCDE-AAAA-66B4-58F6-3FF29C95F25A}"/>
              </a:ext>
            </a:extLst>
          </p:cNvPr>
          <p:cNvSpPr>
            <a:spLocks noGrp="1"/>
          </p:cNvSpPr>
          <p:nvPr>
            <p:ph type="sldNum" sz="quarter" idx="5"/>
          </p:nvPr>
        </p:nvSpPr>
        <p:spPr/>
        <p:txBody>
          <a:bodyPr/>
          <a:lstStyle/>
          <a:p>
            <a:fld id="{68735D49-6D46-5C4C-9B2F-BCF1E12CE670}" type="slidenum">
              <a:rPr lang="en-US" smtClean="0"/>
              <a:t>10</a:t>
            </a:fld>
            <a:endParaRPr lang="en-US" dirty="0"/>
          </a:p>
        </p:txBody>
      </p:sp>
    </p:spTree>
    <p:extLst>
      <p:ext uri="{BB962C8B-B14F-4D97-AF65-F5344CB8AC3E}">
        <p14:creationId xmlns:p14="http://schemas.microsoft.com/office/powerpoint/2010/main" val="353176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TheStan Timbr" panose="020B0503030503020204" pitchFamily="34" charset="0"/>
                <a:cs typeface="Arial" panose="020B0604020202020204" pitchFamily="34" charset="0"/>
              </a:rPr>
              <a:t>Note that these statistics are taken from a survey that is based on the medical model and so uses terminology that is inconsistent with the neurodiversity paradigm.</a:t>
            </a:r>
          </a:p>
          <a:p>
            <a:endParaRPr lang="en-US" sz="1200" b="0" i="0" u="none" strike="noStrike" dirty="0">
              <a:solidFill>
                <a:srgbClr val="000000"/>
              </a:solidFill>
              <a:effectLst/>
              <a:latin typeface="TheStan Timbr" panose="020B0503030503020204" pitchFamily="34" charset="0"/>
              <a:cs typeface="Arial" panose="020B0604020202020204" pitchFamily="34" charset="0"/>
            </a:endParaRPr>
          </a:p>
          <a:p>
            <a:r>
              <a:rPr lang="en-US" sz="1200" b="0" i="0" u="none" strike="noStrike" dirty="0">
                <a:solidFill>
                  <a:srgbClr val="000000"/>
                </a:solidFill>
                <a:effectLst/>
                <a:latin typeface="TheStan Timbr" panose="020B0503030503020204" pitchFamily="34" charset="0"/>
                <a:cs typeface="Arial" panose="020B0604020202020204" pitchFamily="34" charset="0"/>
              </a:rPr>
              <a:t>People often ask why we’ve seeing an increase diagnosable behavioral health conditions, but the truth is we don’t actually know. Some of it is attributed to the ongoing epidemic of Diseases of Despair, and the associated Deaths of Despair (overdose, primarily driven by opioid misuse; suicide; and deaths caused by alcohol misuse), which appear to be partly caused by some areas of the country refusing to implement evidence-based public health initiatives. Although the rate of mental health conditions is increasing worldwide, especially since the pandemic, the epidemic of Deaths of Despair is unique to the United States.</a:t>
            </a:r>
          </a:p>
          <a:p>
            <a:endParaRPr lang="en-US" sz="1200" b="0" i="0" u="none" strike="noStrike" dirty="0">
              <a:solidFill>
                <a:srgbClr val="000000"/>
              </a:solidFill>
              <a:effectLst/>
              <a:latin typeface="TheStan Timbr" panose="020B0503030503020204" pitchFamily="34" charset="0"/>
              <a:cs typeface="Arial" panose="020B0604020202020204" pitchFamily="34" charset="0"/>
            </a:endParaRPr>
          </a:p>
          <a:p>
            <a:r>
              <a:rPr lang="en-US" sz="1200" b="0" i="0" u="none" strike="noStrike" dirty="0">
                <a:solidFill>
                  <a:srgbClr val="000000"/>
                </a:solidFill>
                <a:effectLst/>
                <a:latin typeface="TheStan Timbr" panose="020B0503030503020204" pitchFamily="34" charset="0"/>
                <a:cs typeface="Arial" panose="020B0604020202020204" pitchFamily="34" charset="0"/>
              </a:rPr>
              <a:t>With respect to the increase in Autism-Spectrum Disorder diagnoses over the past 40 years, that appears to be primarily a result of changes to the diagnostic criteria, increased screening, and improved tracking. Autism is highly heritable, although there are a variety of other risk factors associated with it (such as the age of the father at the time of conception, maternal fever during the pregnancy, &amp; premature birth). There is no evidence that vaccines cause autism, while numerous studies have found no correlation between vaccination and autism.</a:t>
            </a:r>
          </a:p>
          <a:p>
            <a:endParaRPr lang="en-US" sz="1200" b="0" i="0" u="none" strike="noStrike" dirty="0">
              <a:solidFill>
                <a:srgbClr val="000000"/>
              </a:solidFill>
              <a:effectLst/>
              <a:latin typeface="TheStan Timbr" panose="020B0503030503020204" pitchFamily="34" charset="0"/>
              <a:cs typeface="Arial" panose="020B0604020202020204" pitchFamily="34" charset="0"/>
            </a:endParaRPr>
          </a:p>
          <a:p>
            <a:r>
              <a:rPr lang="en-US" sz="1200" b="0" i="0" u="none" strike="noStrike" dirty="0">
                <a:solidFill>
                  <a:srgbClr val="000000"/>
                </a:solidFill>
                <a:effectLst/>
                <a:latin typeface="TheStan Timbr" panose="020B0503030503020204" pitchFamily="34" charset="0"/>
                <a:cs typeface="Arial" panose="020B0604020202020204" pitchFamily="34" charset="0"/>
              </a:rPr>
              <a:t>There are a variety of reasons why many neurodiverse individuals are not formally diagnosed:</a:t>
            </a:r>
          </a:p>
          <a:p>
            <a:pPr marL="285750" indent="-285750">
              <a:buFont typeface="Arial" panose="020B0604020202020204" pitchFamily="34" charset="0"/>
              <a:buChar char="•"/>
            </a:pPr>
            <a:r>
              <a:rPr lang="en-US" sz="1200" b="0" i="0" u="none" strike="noStrike" dirty="0">
                <a:solidFill>
                  <a:srgbClr val="000000"/>
                </a:solidFill>
                <a:effectLst/>
                <a:latin typeface="TheStan Timbr" panose="020B0503030503020204" pitchFamily="34" charset="0"/>
                <a:cs typeface="Arial" panose="020B0604020202020204" pitchFamily="34" charset="0"/>
              </a:rPr>
              <a:t>People with behavioral health disorders are often in denial about their problems, either believing they don’t have a problem or that their problems aren’t bad enough to require treatment.</a:t>
            </a:r>
          </a:p>
          <a:p>
            <a:pPr marL="285750" indent="-285750">
              <a:buFont typeface="Arial" panose="020B0604020202020204" pitchFamily="34" charset="0"/>
              <a:buChar char="•"/>
            </a:pPr>
            <a:r>
              <a:rPr lang="en-US" sz="1200" b="0" i="0" u="none" strike="noStrike" dirty="0">
                <a:solidFill>
                  <a:srgbClr val="000000"/>
                </a:solidFill>
                <a:effectLst/>
                <a:latin typeface="TheStan Timbr" panose="020B0503030503020204" pitchFamily="34" charset="0"/>
                <a:cs typeface="Arial" panose="020B0604020202020204" pitchFamily="34" charset="0"/>
              </a:rPr>
              <a:t>People who recognize they have a problem frequently avoid treatment because of fears around stigma and discrimination.</a:t>
            </a:r>
          </a:p>
          <a:p>
            <a:pPr marL="285750" indent="-285750">
              <a:buFont typeface="Arial" panose="020B0604020202020204" pitchFamily="34" charset="0"/>
              <a:buChar char="•"/>
            </a:pPr>
            <a:r>
              <a:rPr lang="en-US" sz="1200" b="0" i="0" u="none" strike="noStrike" dirty="0">
                <a:solidFill>
                  <a:srgbClr val="000000"/>
                </a:solidFill>
                <a:effectLst/>
                <a:latin typeface="TheStan Timbr" panose="020B0503030503020204" pitchFamily="34" charset="0"/>
                <a:cs typeface="Arial" panose="020B0604020202020204" pitchFamily="34" charset="0"/>
              </a:rPr>
              <a:t>These people also often feel significant shame about their problems, so they conceal them, even avoiding treatment because of their shame.</a:t>
            </a:r>
          </a:p>
          <a:p>
            <a:pPr marL="285750" indent="-285750">
              <a:buFont typeface="Arial" panose="020B0604020202020204" pitchFamily="34" charset="0"/>
              <a:buChar char="•"/>
            </a:pPr>
            <a:r>
              <a:rPr lang="en-US" sz="1200" b="0" i="0" u="none" strike="noStrike" dirty="0">
                <a:solidFill>
                  <a:srgbClr val="000000"/>
                </a:solidFill>
                <a:effectLst/>
                <a:latin typeface="TheStan Timbr" panose="020B0503030503020204" pitchFamily="34" charset="0"/>
                <a:cs typeface="Arial" panose="020B0604020202020204" pitchFamily="34" charset="0"/>
              </a:rPr>
              <a:t>In addition to these issues, there is an ongoing shortage of behavioral health providers across the country.</a:t>
            </a:r>
          </a:p>
          <a:p>
            <a:pPr marL="0" indent="0">
              <a:buFont typeface="Arial" panose="020B0604020202020204" pitchFamily="34" charset="0"/>
              <a:buNone/>
            </a:pPr>
            <a:endParaRPr lang="en-US" sz="1200" b="0" i="0" u="none" strike="noStrike" dirty="0">
              <a:solidFill>
                <a:srgbClr val="000000"/>
              </a:solidFill>
              <a:effectLst/>
              <a:latin typeface="TheStan Timbr" panose="020B0503030503020204" pitchFamily="34" charset="0"/>
              <a:cs typeface="Arial" panose="020B0604020202020204" pitchFamily="34" charset="0"/>
            </a:endParaRPr>
          </a:p>
          <a:p>
            <a:pPr marL="0" indent="0">
              <a:buFont typeface="Arial" panose="020B0604020202020204" pitchFamily="34" charset="0"/>
              <a:buNone/>
            </a:pPr>
            <a:r>
              <a:rPr lang="en-US" sz="1200" b="0" i="0" u="none" strike="noStrike" dirty="0">
                <a:solidFill>
                  <a:srgbClr val="000000"/>
                </a:solidFill>
                <a:effectLst/>
                <a:latin typeface="TheStan Timbr" panose="020B0503030503020204" pitchFamily="34" charset="0"/>
                <a:cs typeface="Arial" panose="020B0604020202020204" pitchFamily="34" charset="0"/>
              </a:rPr>
              <a:t>Many people self-diagnose as being “on the spectrum” or neurodiverse</a:t>
            </a:r>
          </a:p>
          <a:p>
            <a:pPr marL="0" indent="0">
              <a:buFont typeface="Arial" panose="020B0604020202020204" pitchFamily="34" charset="0"/>
              <a:buNone/>
            </a:pPr>
            <a:endParaRPr lang="en-US" sz="1200" b="0" i="0" u="none" strike="noStrike" dirty="0">
              <a:solidFill>
                <a:srgbClr val="000000"/>
              </a:solidFill>
              <a:effectLst/>
              <a:latin typeface="TheStan Timbr" panose="020B0503030503020204" pitchFamily="34" charset="0"/>
              <a:cs typeface="Arial" panose="020B0604020202020204" pitchFamily="34" charset="0"/>
            </a:endParaRPr>
          </a:p>
          <a:p>
            <a:pPr marL="0" indent="0">
              <a:buFont typeface="Arial" panose="020B0604020202020204" pitchFamily="34" charset="0"/>
              <a:buNone/>
            </a:pPr>
            <a:r>
              <a:rPr lang="en-US" sz="1200" b="0" i="0" u="none" strike="noStrike" dirty="0">
                <a:solidFill>
                  <a:srgbClr val="000000"/>
                </a:solidFill>
                <a:effectLst/>
                <a:latin typeface="TheStan Timbr" panose="020B0503030503020204" pitchFamily="34" charset="0"/>
                <a:cs typeface="Arial" panose="020B0604020202020204" pitchFamily="34" charset="0"/>
              </a:rPr>
              <a:t>Fewer than half the people with a diagnosable psychiatric condition will seek treatment for it, while less than 20% of those with an addiction will get treatment. Further, even when they do seek treatment, they typically delay for more than a decade.</a:t>
            </a:r>
          </a:p>
          <a:p>
            <a:endParaRPr lang="en-US" sz="1200" b="1" i="0" u="sng" strike="noStrike" dirty="0">
              <a:solidFill>
                <a:srgbClr val="000000"/>
              </a:solidFill>
              <a:effectLst/>
              <a:latin typeface="TheStan Timbr" panose="020B0503030503020204" pitchFamily="34" charset="0"/>
              <a:cs typeface="Arial" panose="020B0604020202020204" pitchFamily="34" charset="0"/>
            </a:endParaRPr>
          </a:p>
          <a:p>
            <a:r>
              <a:rPr lang="en-US" sz="1200" b="1" i="0" u="sng" strike="noStrike" dirty="0">
                <a:solidFill>
                  <a:srgbClr val="000000"/>
                </a:solidFill>
                <a:effectLst/>
                <a:latin typeface="TheStan Timbr" panose="020B0503030503020204" pitchFamily="34" charset="0"/>
                <a:cs typeface="Arial" panose="020B0604020202020204" pitchFamily="34" charset="0"/>
              </a:rPr>
              <a:t>Diagnosis</a:t>
            </a:r>
            <a:r>
              <a:rPr lang="en-US" b="1" u="sng" dirty="0">
                <a:latin typeface="TheStan Timbr" panose="020B0503030503020204" pitchFamily="34" charset="0"/>
                <a:cs typeface="Arial" panose="020B0604020202020204" pitchFamily="34" charset="0"/>
              </a:rPr>
              <a:t>			</a:t>
            </a:r>
            <a:r>
              <a:rPr lang="en-US" sz="1200" b="1" i="0" u="sng" strike="noStrike" dirty="0">
                <a:solidFill>
                  <a:srgbClr val="000000"/>
                </a:solidFill>
                <a:effectLst/>
                <a:latin typeface="TheStan Timbr" panose="020B0503030503020204" pitchFamily="34" charset="0"/>
                <a:cs typeface="Arial" panose="020B0604020202020204" pitchFamily="34" charset="0"/>
              </a:rPr>
              <a:t>Percentage</a:t>
            </a:r>
            <a:r>
              <a:rPr lang="en-US" b="1" u="none" dirty="0">
                <a:latin typeface="TheStan Timbr" panose="020B0503030503020204" pitchFamily="34" charset="0"/>
                <a:cs typeface="Arial" panose="020B0604020202020204" pitchFamily="34" charset="0"/>
              </a:rPr>
              <a:t> </a:t>
            </a:r>
          </a:p>
          <a:p>
            <a:r>
              <a:rPr lang="en-US" sz="1200" b="0" i="0" u="none" strike="noStrike" dirty="0">
                <a:solidFill>
                  <a:srgbClr val="000000"/>
                </a:solidFill>
                <a:effectLst/>
                <a:latin typeface="TheStan Timbr" panose="020B0503030503020204" pitchFamily="34" charset="0"/>
                <a:cs typeface="Arial" panose="020B0604020202020204" pitchFamily="34" charset="0"/>
              </a:rPr>
              <a:t>Any Mental Illness Only		14%</a:t>
            </a:r>
          </a:p>
          <a:p>
            <a:r>
              <a:rPr lang="en-US" sz="1200" b="0" i="0" u="none" strike="noStrike" dirty="0">
                <a:solidFill>
                  <a:srgbClr val="000000"/>
                </a:solidFill>
                <a:effectLst/>
                <a:latin typeface="TheStan Timbr" panose="020B0503030503020204" pitchFamily="34" charset="0"/>
                <a:cs typeface="Arial" panose="020B0604020202020204" pitchFamily="34" charset="0"/>
              </a:rPr>
              <a:t>Any Substance Use Disorder Only	8%</a:t>
            </a:r>
          </a:p>
          <a:p>
            <a:r>
              <a:rPr lang="en-US" sz="1200" b="0" i="0" u="none" strike="noStrike" dirty="0">
                <a:solidFill>
                  <a:srgbClr val="000000"/>
                </a:solidFill>
                <a:effectLst/>
                <a:latin typeface="TheStan Timbr" panose="020B0503030503020204" pitchFamily="34" charset="0"/>
                <a:cs typeface="Arial" panose="020B0604020202020204" pitchFamily="34" charset="0"/>
              </a:rPr>
              <a:t>Both Mental Illness and Substance Use</a:t>
            </a:r>
            <a:r>
              <a:rPr lang="en-US" dirty="0">
                <a:latin typeface="TheStan Timbr" panose="020B0503030503020204" pitchFamily="34" charset="0"/>
                <a:cs typeface="Arial" panose="020B0604020202020204" pitchFamily="34" charset="0"/>
              </a:rPr>
              <a:t> 	</a:t>
            </a:r>
            <a:r>
              <a:rPr lang="en-US" sz="1200" b="0" i="0" u="none" strike="noStrike" dirty="0">
                <a:solidFill>
                  <a:srgbClr val="000000"/>
                </a:solidFill>
                <a:effectLst/>
                <a:latin typeface="TheStan Timbr" panose="020B0503030503020204" pitchFamily="34" charset="0"/>
                <a:cs typeface="Arial" panose="020B0604020202020204" pitchFamily="34" charset="0"/>
              </a:rPr>
              <a:t>8%</a:t>
            </a:r>
          </a:p>
          <a:p>
            <a:r>
              <a:rPr lang="en-US" sz="1200" b="0" i="0" u="none" strike="noStrike" dirty="0">
                <a:solidFill>
                  <a:srgbClr val="000000"/>
                </a:solidFill>
                <a:effectLst/>
                <a:latin typeface="TheStan Timbr" panose="020B0503030503020204" pitchFamily="34" charset="0"/>
                <a:cs typeface="Arial" panose="020B0604020202020204" pitchFamily="34" charset="0"/>
              </a:rPr>
              <a:t>Autism-Spectrum Disorder		2%</a:t>
            </a:r>
          </a:p>
          <a:p>
            <a:r>
              <a:rPr lang="en-US" sz="1200" b="0" i="0" u="none" strike="noStrike" dirty="0">
                <a:solidFill>
                  <a:srgbClr val="000000"/>
                </a:solidFill>
                <a:effectLst/>
                <a:latin typeface="TheStan Timbr" panose="020B0503030503020204" pitchFamily="34" charset="0"/>
                <a:cs typeface="Arial" panose="020B0604020202020204" pitchFamily="34" charset="0"/>
              </a:rPr>
              <a:t>Neurotypical Adults		67%</a:t>
            </a:r>
          </a:p>
          <a:p>
            <a:r>
              <a:rPr lang="en-US" sz="1200" b="1" i="0" u="none" strike="noStrike" dirty="0">
                <a:solidFill>
                  <a:srgbClr val="000000"/>
                </a:solidFill>
                <a:effectLst/>
                <a:latin typeface="TheStan Timbr" panose="020B0503030503020204" pitchFamily="34" charset="0"/>
                <a:cs typeface="Arial" panose="020B0604020202020204" pitchFamily="34" charset="0"/>
              </a:rPr>
              <a:t>All Neurodiverse Adults</a:t>
            </a:r>
            <a:r>
              <a:rPr lang="en-US" b="1" dirty="0">
                <a:latin typeface="TheStan Timbr" panose="020B0503030503020204" pitchFamily="34" charset="0"/>
                <a:cs typeface="Arial" panose="020B0604020202020204" pitchFamily="34" charset="0"/>
              </a:rPr>
              <a:t>		</a:t>
            </a:r>
            <a:r>
              <a:rPr lang="en-US" sz="1200" b="1" i="0" u="none" strike="noStrike" dirty="0">
                <a:solidFill>
                  <a:srgbClr val="000000"/>
                </a:solidFill>
                <a:effectLst/>
                <a:latin typeface="TheStan Timbr" panose="020B0503030503020204" pitchFamily="34" charset="0"/>
                <a:cs typeface="Arial" panose="020B0604020202020204" pitchFamily="34" charset="0"/>
              </a:rPr>
              <a:t>33%</a:t>
            </a:r>
            <a:r>
              <a:rPr lang="en-US" b="1" dirty="0">
                <a:latin typeface="TheStan Timbr" panose="020B0503030503020204" pitchFamily="34" charset="0"/>
                <a:cs typeface="Arial" panose="020B0604020202020204" pitchFamily="34" charset="0"/>
              </a:rPr>
              <a:t> </a:t>
            </a:r>
          </a:p>
          <a:p>
            <a:endParaRPr lang="en-US" b="1" dirty="0">
              <a:latin typeface="TheStan Timbr" panose="020B0503030503020204" pitchFamily="34" charset="0"/>
              <a:cs typeface="Arial" panose="020B0604020202020204" pitchFamily="34" charset="0"/>
            </a:endParaRPr>
          </a:p>
          <a:p>
            <a:r>
              <a:rPr lang="en-US" b="0" dirty="0">
                <a:latin typeface="TheStan Timbr" panose="020B0503030503020204" pitchFamily="34" charset="0"/>
                <a:cs typeface="Arial" panose="020B0604020202020204" pitchFamily="34" charset="0"/>
              </a:rPr>
              <a:t>It might be noted that around 32%% of people fall outside one standard deviation from the mean in any standard normal distribution.</a:t>
            </a:r>
          </a:p>
          <a:p>
            <a:endParaRPr lang="en-US" b="1" dirty="0">
              <a:latin typeface="TheStan Timbr" panose="020B0503030503020204" pitchFamily="34" charset="0"/>
              <a:cs typeface="Arial" panose="020B0604020202020204" pitchFamily="34" charset="0"/>
            </a:endParaRPr>
          </a:p>
          <a:p>
            <a:r>
              <a:rPr lang="en-US" b="0" dirty="0">
                <a:latin typeface="TheStan Timbr" panose="020B0503030503020204" pitchFamily="34" charset="0"/>
                <a:cs typeface="Arial" panose="020B0604020202020204" pitchFamily="34" charset="0"/>
              </a:rPr>
              <a:t>Sources:</a:t>
            </a:r>
          </a:p>
          <a:p>
            <a:pPr marL="171450" indent="-171450">
              <a:buFont typeface="Arial" panose="020B0604020202020204" pitchFamily="34" charset="0"/>
              <a:buChar char="•"/>
            </a:pPr>
            <a:r>
              <a:rPr lang="en-US" b="0" i="0" dirty="0">
                <a:solidFill>
                  <a:srgbClr val="1B1B1B"/>
                </a:solidFill>
                <a:effectLst/>
                <a:latin typeface="TheStan Timbr" panose="020B0503030503020204" pitchFamily="34" charset="0"/>
                <a:cs typeface="Arial" panose="020B0604020202020204" pitchFamily="34" charset="0"/>
              </a:rPr>
              <a:t>Dietz PM, Rose CE, McArthur D, Maenner M. </a:t>
            </a:r>
            <a:r>
              <a:rPr lang="en-US" b="0" i="1" dirty="0">
                <a:solidFill>
                  <a:srgbClr val="1B1B1B"/>
                </a:solidFill>
                <a:effectLst/>
                <a:latin typeface="TheStan Timbr" panose="020B0503030503020204" pitchFamily="34" charset="0"/>
                <a:cs typeface="Arial" panose="020B0604020202020204" pitchFamily="34" charset="0"/>
              </a:rPr>
              <a:t>National and State Estimates of Adults with Autism Spectrum Disorder</a:t>
            </a:r>
            <a:r>
              <a:rPr lang="en-US" b="0" i="0" dirty="0">
                <a:solidFill>
                  <a:srgbClr val="1B1B1B"/>
                </a:solidFill>
                <a:effectLst/>
                <a:latin typeface="TheStan Timbr" panose="020B0503030503020204" pitchFamily="34" charset="0"/>
                <a:cs typeface="Arial" panose="020B0604020202020204" pitchFamily="34" charset="0"/>
              </a:rPr>
              <a:t>. J Autism Dev Disord. 2020 Dec;50(12):4258-4266. doi: 10.1007/s10803-020-04494-4. PMID: 32390121; PMCID: PMC9128411. </a:t>
            </a:r>
            <a:r>
              <a:rPr lang="en-US" b="0" dirty="0">
                <a:latin typeface="TheStan Timbr" panose="020B0503030503020204" pitchFamily="34" charset="0"/>
                <a:cs typeface="Arial" panose="020B0604020202020204" pitchFamily="34" charset="0"/>
              </a:rPr>
              <a:t>https://pmc.ncbi.nlm.nih.gov/articles/PMC9128411/, accessed on May 22, 2025.</a:t>
            </a:r>
          </a:p>
          <a:p>
            <a:pPr marL="171450" indent="-171450">
              <a:buFont typeface="Arial" panose="020B0604020202020204" pitchFamily="34" charset="0"/>
              <a:buChar char="•"/>
            </a:pPr>
            <a:r>
              <a:rPr lang="en-US" b="0" dirty="0">
                <a:latin typeface="TheStan Timbr" panose="020B0503030503020204" pitchFamily="34" charset="0"/>
                <a:cs typeface="Arial" panose="020B0604020202020204" pitchFamily="34" charset="0"/>
              </a:rPr>
              <a:t>Substance Abuse and Mental Health Services Administration. (2025). Key substance use and mental health indicators in the United States: Results from the 2024 National Survey on Drug Use and Health (HHS Publication No. PEP25‑07‑007, NSDUH Series H‑60). Center for Behavioral Health Statistics and Quality, Substance Abuse and Mental Health Services Administration. https://www.samhsa.gov/data/data‐we‐collect/nsduh‐national‐survey‐drug‐use‐and‐health/national‐releases. https://www.samhsa.gov/data/report/2024-nsduh-annual-national-report, accessed on September 3, 2025.</a:t>
            </a:r>
          </a:p>
          <a:p>
            <a:pPr marL="171450" indent="-171450">
              <a:buFont typeface="Arial" panose="020B0604020202020204" pitchFamily="34" charset="0"/>
              <a:buChar char="•"/>
            </a:pPr>
            <a:r>
              <a:rPr lang="en-US" b="0" i="0" dirty="0">
                <a:solidFill>
                  <a:srgbClr val="1B1B1B"/>
                </a:solidFill>
                <a:effectLst/>
                <a:latin typeface="TheStan Timbr" panose="020B0503030503020204" pitchFamily="34" charset="0"/>
                <a:cs typeface="Arial" panose="020B0604020202020204" pitchFamily="34" charset="0"/>
              </a:rPr>
              <a:t>Beseran E, Pericàs JM, Cash-Gibson L, Ventura-Cots M, Porter KMP, Benach J. </a:t>
            </a:r>
            <a:r>
              <a:rPr lang="en-US" b="0" i="1" dirty="0">
                <a:solidFill>
                  <a:srgbClr val="1B1B1B"/>
                </a:solidFill>
                <a:effectLst/>
                <a:latin typeface="TheStan Timbr" panose="020B0503030503020204" pitchFamily="34" charset="0"/>
                <a:cs typeface="Arial" panose="020B0604020202020204" pitchFamily="34" charset="0"/>
              </a:rPr>
              <a:t>Deaths of Despair: A Scoping Review on the Social Determinants of Drug Overdose, Alcohol-Related Liver Disease and Suicide</a:t>
            </a:r>
            <a:r>
              <a:rPr lang="en-US" b="0" i="0" dirty="0">
                <a:solidFill>
                  <a:srgbClr val="1B1B1B"/>
                </a:solidFill>
                <a:effectLst/>
                <a:latin typeface="TheStan Timbr" panose="020B0503030503020204" pitchFamily="34" charset="0"/>
                <a:cs typeface="Arial" panose="020B0604020202020204" pitchFamily="34" charset="0"/>
              </a:rPr>
              <a:t>. Int J Environ Res Public Health. 2022 Sep 29;19(19):12395. doi: 10.3390/ijerph191912395. PMID: 36231697; PMCID: PMC9566538. https://pmc.ncbi.nlm.nih.gov/articles/PMC9566538/, accessed on May 22, 2025.</a:t>
            </a:r>
            <a:endParaRPr lang="en-US" b="0" dirty="0">
              <a:latin typeface="TheStan Timbr" panose="020B0503030503020204" pitchFamily="34" charset="0"/>
              <a:cs typeface="Arial" panose="020B0604020202020204" pitchFamily="34" charset="0"/>
            </a:endParaRPr>
          </a:p>
          <a:p>
            <a:pPr marL="171450" indent="-171450">
              <a:buFont typeface="Arial" panose="020B0604020202020204" pitchFamily="34" charset="0"/>
              <a:buChar char="•"/>
            </a:pPr>
            <a:r>
              <a:rPr lang="en-US" b="0" i="0" dirty="0">
                <a:solidFill>
                  <a:srgbClr val="1B1B1B"/>
                </a:solidFill>
                <a:effectLst/>
                <a:latin typeface="TheStan Timbr" panose="020B0503030503020204" pitchFamily="34" charset="0"/>
                <a:cs typeface="Arial" panose="020B0604020202020204" pitchFamily="34" charset="0"/>
              </a:rPr>
              <a:t>Montez JK, Mehri N, Monnat SM, Beckfield J, Chapman D, Grumbach JM, Hayward MD, Woolf SH, Zajacova A. </a:t>
            </a:r>
            <a:r>
              <a:rPr lang="en-US" b="0" i="1" dirty="0">
                <a:solidFill>
                  <a:srgbClr val="1B1B1B"/>
                </a:solidFill>
                <a:effectLst/>
                <a:latin typeface="TheStan Timbr" panose="020B0503030503020204" pitchFamily="34" charset="0"/>
                <a:cs typeface="Arial" panose="020B0604020202020204" pitchFamily="34" charset="0"/>
              </a:rPr>
              <a:t>U.S. state policy contexts and mortality of working-age adults.</a:t>
            </a:r>
            <a:r>
              <a:rPr lang="en-US" b="0" i="0" dirty="0">
                <a:solidFill>
                  <a:srgbClr val="1B1B1B"/>
                </a:solidFill>
                <a:effectLst/>
                <a:latin typeface="TheStan Timbr" panose="020B0503030503020204" pitchFamily="34" charset="0"/>
                <a:cs typeface="Arial" panose="020B0604020202020204" pitchFamily="34" charset="0"/>
              </a:rPr>
              <a:t> PLoS One. 2022 Oct 26;17(10):e0275466. doi: 10.1371/journal.pone.0275466. PMID: 36288322; PMCID: PMC9604945. </a:t>
            </a:r>
            <a:r>
              <a:rPr lang="en-US" b="0" dirty="0">
                <a:latin typeface="TheStan Timbr" panose="020B0503030503020204" pitchFamily="34" charset="0"/>
                <a:cs typeface="Arial" panose="020B0604020202020204" pitchFamily="34" charset="0"/>
              </a:rPr>
              <a:t>https://pmc.ncbi.nlm.nih.gov/articles/PMC9604945/, accessed on May 22, 2025.</a:t>
            </a:r>
          </a:p>
          <a:p>
            <a:pPr marL="171450" indent="-171450">
              <a:buFont typeface="Arial" panose="020B0604020202020204" pitchFamily="34" charset="0"/>
              <a:buChar char="•"/>
            </a:pPr>
            <a:r>
              <a:rPr lang="en-US" b="0" dirty="0">
                <a:latin typeface="TheStan Timbr" panose="020B0503030503020204" pitchFamily="34" charset="0"/>
                <a:cs typeface="Arial" panose="020B0604020202020204" pitchFamily="34" charset="0"/>
              </a:rPr>
              <a:t>Neurology Advisor (2025, March 12). </a:t>
            </a:r>
            <a:r>
              <a:rPr lang="en-US" b="0" i="1" dirty="0">
                <a:latin typeface="TheStan Timbr" panose="020B0503030503020204" pitchFamily="34" charset="0"/>
                <a:cs typeface="Arial" panose="020B0604020202020204" pitchFamily="34" charset="0"/>
              </a:rPr>
              <a:t>1990 to 2021 Saw Global Decline in Mortality Rate for Suicide</a:t>
            </a:r>
            <a:r>
              <a:rPr lang="en-US" b="0" dirty="0">
                <a:latin typeface="TheStan Timbr" panose="020B0503030503020204" pitchFamily="34" charset="0"/>
                <a:cs typeface="Arial" panose="020B0604020202020204" pitchFamily="34" charset="0"/>
              </a:rPr>
              <a:t>. https://www.neurologyadvisor.com/news/1990-to-2021-saw-global-decline-in-mortality-rate-for-suicide</a:t>
            </a:r>
          </a:p>
          <a:p>
            <a:pPr marL="171450" indent="-171450">
              <a:buFont typeface="Arial" panose="020B0604020202020204" pitchFamily="34" charset="0"/>
              <a:buChar char="•"/>
            </a:pPr>
            <a:r>
              <a:rPr lang="en-US" b="0" dirty="0">
                <a:latin typeface="TheStan Timbr" panose="020B0503030503020204" pitchFamily="34" charset="0"/>
                <a:cs typeface="Arial" panose="020B0604020202020204" pitchFamily="34" charset="0"/>
              </a:rPr>
              <a:t>Pappas, S. (2025, April 17). </a:t>
            </a:r>
            <a:r>
              <a:rPr lang="en-US" b="0" i="1" dirty="0">
                <a:latin typeface="TheStan Timbr" panose="020B0503030503020204" pitchFamily="34" charset="0"/>
                <a:cs typeface="Arial" panose="020B0604020202020204" pitchFamily="34" charset="0"/>
              </a:rPr>
              <a:t>RFK, Jr., Is Wrong about Cause of Rising Autism Rates, Scientists Say</a:t>
            </a:r>
            <a:r>
              <a:rPr lang="en-US" b="0" i="0" dirty="0">
                <a:latin typeface="TheStan Timbr" panose="020B0503030503020204" pitchFamily="34" charset="0"/>
                <a:cs typeface="Arial" panose="020B0604020202020204" pitchFamily="34" charset="0"/>
              </a:rPr>
              <a:t>, Scientific American, https</a:t>
            </a:r>
            <a:r>
              <a:rPr lang="en-US" b="0" dirty="0">
                <a:latin typeface="TheStan Timbr" panose="020B0503030503020204" pitchFamily="34" charset="0"/>
                <a:cs typeface="Arial" panose="020B0604020202020204" pitchFamily="34" charset="0"/>
              </a:rPr>
              <a:t>://www.scientificamerican.com/article/the-real-reason-autism-rates-are-rising/, accessed May 21, 2025.</a:t>
            </a:r>
          </a:p>
          <a:p>
            <a:pPr marL="171450" indent="-171450">
              <a:buFont typeface="Arial" panose="020B0604020202020204" pitchFamily="34" charset="0"/>
              <a:buChar char="•"/>
            </a:pPr>
            <a:r>
              <a:rPr lang="en-US" b="0" dirty="0">
                <a:latin typeface="TheStan Timbr" panose="020B0503030503020204" pitchFamily="34" charset="0"/>
                <a:cs typeface="Arial" panose="020B0604020202020204" pitchFamily="34" charset="0"/>
              </a:rPr>
              <a:t>American Psychiatric Association (n.d.). </a:t>
            </a:r>
            <a:r>
              <a:rPr lang="en-US" b="0" i="1" dirty="0">
                <a:latin typeface="TheStan Timbr" panose="020B0503030503020204" pitchFamily="34" charset="0"/>
                <a:cs typeface="Arial" panose="020B0604020202020204" pitchFamily="34" charset="0"/>
              </a:rPr>
              <a:t>Stigma, Prejudice and Discrimination Against People with Mental Illness</a:t>
            </a:r>
            <a:r>
              <a:rPr lang="en-US" b="0" dirty="0">
                <a:latin typeface="TheStan Timbr" panose="020B0503030503020204" pitchFamily="34" charset="0"/>
                <a:cs typeface="Arial" panose="020B0604020202020204" pitchFamily="34" charset="0"/>
              </a:rPr>
              <a:t>, https://www.psychiatry.org/patients-families/stigma-and-discrimination, accessed on May 22, 2025.</a:t>
            </a:r>
          </a:p>
          <a:p>
            <a:pPr marL="171450" indent="-171450">
              <a:buFont typeface="Arial" panose="020B0604020202020204" pitchFamily="34" charset="0"/>
              <a:buChar char="•"/>
            </a:pPr>
            <a:r>
              <a:rPr lang="en-US" b="0" i="0" dirty="0">
                <a:solidFill>
                  <a:srgbClr val="1B1B1B"/>
                </a:solidFill>
                <a:effectLst/>
                <a:latin typeface="TheStan Timbr" panose="020B0503030503020204" pitchFamily="34" charset="0"/>
                <a:cs typeface="Arial" panose="020B0604020202020204" pitchFamily="34" charset="0"/>
              </a:rPr>
              <a:t>McLaughlin CG. </a:t>
            </a:r>
            <a:r>
              <a:rPr lang="en-US" b="0" i="1" dirty="0">
                <a:solidFill>
                  <a:srgbClr val="1B1B1B"/>
                </a:solidFill>
                <a:effectLst/>
                <a:latin typeface="TheStan Timbr" panose="020B0503030503020204" pitchFamily="34" charset="0"/>
                <a:cs typeface="Arial" panose="020B0604020202020204" pitchFamily="34" charset="0"/>
              </a:rPr>
              <a:t>Delays in treatment for mental disorders and health insurance coverage</a:t>
            </a:r>
            <a:r>
              <a:rPr lang="en-US" b="0" i="0" dirty="0">
                <a:solidFill>
                  <a:srgbClr val="1B1B1B"/>
                </a:solidFill>
                <a:effectLst/>
                <a:latin typeface="TheStan Timbr" panose="020B0503030503020204" pitchFamily="34" charset="0"/>
                <a:cs typeface="Arial" panose="020B0604020202020204" pitchFamily="34" charset="0"/>
              </a:rPr>
              <a:t>. Health Serv Res. 2004 Apr;39(2):221-4. doi: 10.1111/j.1475-6773.2004.00224.x. PMID: 15032951; PMCID: PMC1361004. https://pmc.ncbi.nlm.nih.gov/articles/PMC1361004/, accessed on May 22, 2025.</a:t>
            </a:r>
          </a:p>
          <a:p>
            <a:pPr marL="171450" indent="-171450">
              <a:buFont typeface="Arial" panose="020B0604020202020204" pitchFamily="34" charset="0"/>
              <a:buChar char="•"/>
            </a:pPr>
            <a:r>
              <a:rPr lang="en-US" b="0" i="0" dirty="0">
                <a:solidFill>
                  <a:srgbClr val="1B1B1B"/>
                </a:solidFill>
                <a:effectLst/>
                <a:latin typeface="TheStan Timbr" panose="020B0503030503020204" pitchFamily="34" charset="0"/>
                <a:cs typeface="Arial" panose="020B0604020202020204" pitchFamily="34" charset="0"/>
              </a:rPr>
              <a:t>Modi, H., Orgera, K. &amp; Grover, A. (2022, October 10). </a:t>
            </a:r>
            <a:r>
              <a:rPr lang="en-US" b="0" i="1" dirty="0">
                <a:solidFill>
                  <a:srgbClr val="1B1B1B"/>
                </a:solidFill>
                <a:effectLst/>
                <a:latin typeface="TheStan Timbr" panose="020B0503030503020204" pitchFamily="34" charset="0"/>
                <a:cs typeface="Arial" panose="020B0604020202020204" pitchFamily="34" charset="0"/>
              </a:rPr>
              <a:t>Exploring Barriers to Mental Health Care in the U.S.</a:t>
            </a:r>
            <a:r>
              <a:rPr lang="en-US" b="0" i="0" dirty="0">
                <a:solidFill>
                  <a:srgbClr val="1B1B1B"/>
                </a:solidFill>
                <a:effectLst/>
                <a:latin typeface="TheStan Timbr" panose="020B0503030503020204" pitchFamily="34" charset="0"/>
                <a:cs typeface="Arial" panose="020B0604020202020204" pitchFamily="34" charset="0"/>
              </a:rPr>
              <a:t> Association of American Medical Colleges, https://www.aamcresearchinstitute.org/our-work/issue-brief/exploring-barriers-mental-health-care-us, accessed on May 22, 2025.</a:t>
            </a:r>
          </a:p>
          <a:p>
            <a:pPr marL="171450" indent="-171450">
              <a:buFont typeface="Arial" panose="020B0604020202020204" pitchFamily="34" charset="0"/>
              <a:buChar char="•"/>
            </a:pPr>
            <a:r>
              <a:rPr lang="en-US" b="0" i="0" dirty="0">
                <a:solidFill>
                  <a:srgbClr val="1B1B1B"/>
                </a:solidFill>
                <a:effectLst/>
                <a:latin typeface="TheStan Timbr" panose="020B0503030503020204" pitchFamily="34" charset="0"/>
                <a:cs typeface="Arial" panose="020B0604020202020204" pitchFamily="34" charset="0"/>
              </a:rPr>
              <a:t>Cassata, C. (2024, April 11). </a:t>
            </a:r>
            <a:r>
              <a:rPr lang="en-US" b="0" i="1" dirty="0">
                <a:solidFill>
                  <a:srgbClr val="1B1B1B"/>
                </a:solidFill>
                <a:effectLst/>
                <a:latin typeface="TheStan Timbr" panose="020B0503030503020204" pitchFamily="34" charset="0"/>
                <a:cs typeface="Arial" panose="020B0604020202020204" pitchFamily="34" charset="0"/>
              </a:rPr>
              <a:t>People Are Misdiagnosing Themselves with Autism from TikTok Misinformation</a:t>
            </a:r>
            <a:r>
              <a:rPr lang="en-US" b="0" i="0" dirty="0">
                <a:solidFill>
                  <a:srgbClr val="1B1B1B"/>
                </a:solidFill>
                <a:effectLst/>
                <a:latin typeface="TheStan Timbr" panose="020B0503030503020204" pitchFamily="34" charset="0"/>
                <a:cs typeface="Arial" panose="020B0604020202020204" pitchFamily="34" charset="0"/>
              </a:rPr>
              <a:t>, healthline, https://www.healthline.com/health-news/autism-self-diagnosis-tiktok, accessed on May 22, 2025.</a:t>
            </a:r>
            <a:endParaRPr lang="en-US" b="0" dirty="0">
              <a:latin typeface="TheStan Timbr" panose="020B0503030503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11</a:t>
            </a:fld>
            <a:endParaRPr lang="en-US" dirty="0"/>
          </a:p>
        </p:txBody>
      </p:sp>
    </p:spTree>
    <p:extLst>
      <p:ext uri="{BB962C8B-B14F-4D97-AF65-F5344CB8AC3E}">
        <p14:creationId xmlns:p14="http://schemas.microsoft.com/office/powerpoint/2010/main" val="11351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(846333890)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701471"/>
              </a:solidFill>
              <a:latin typeface="TheStan Timbr" panose="020B05030305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701471"/>
                </a:solidFill>
                <a:latin typeface="TheStan Timbr" panose="020B0503030503020204" pitchFamily="34" charset="0"/>
                <a:cs typeface="Arial" panose="020B0604020202020204" pitchFamily="34" charset="0"/>
              </a:rPr>
              <a:t>Despite the ongoing labor shortage and the importance employers give to recruitment and retention, unemployment remains high among neurodiverse individuals.</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It’s impossible to differentiate people who are unemployed because of a substance use disorder versus those who use substances as a result of unemployment; similarly, there is a bidirectional relationship between mental illness and unemployment.</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Sources:</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Palumbo, J.J. (2022, June 29). </a:t>
            </a:r>
            <a:r>
              <a:rPr lang="en-US" i="1" dirty="0">
                <a:latin typeface="TheStan Timbr" panose="020B0503030503020204" pitchFamily="34" charset="0"/>
                <a:cs typeface="Arial" panose="020B0604020202020204" pitchFamily="34" charset="0"/>
              </a:rPr>
              <a:t>How Autistic Individuals Can Offer Special Skills To Your Business</a:t>
            </a:r>
            <a:r>
              <a:rPr lang="en-US" dirty="0">
                <a:latin typeface="TheStan Timbr" panose="020B0503030503020204" pitchFamily="34" charset="0"/>
                <a:cs typeface="Arial" panose="020B0604020202020204" pitchFamily="34" charset="0"/>
              </a:rPr>
              <a:t>, Forbes. https://www.forbes.com/sites/jenniferpalumbo/2022/06/29/how-autistic-individuals-can-offer-special-skills-to-your-business/,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Autism Society (n.d.). </a:t>
            </a:r>
            <a:r>
              <a:rPr lang="en-US" i="1" dirty="0">
                <a:latin typeface="TheStan Timbr" panose="020B0503030503020204" pitchFamily="34" charset="0"/>
                <a:cs typeface="Arial" panose="020B0604020202020204" pitchFamily="34" charset="0"/>
              </a:rPr>
              <a:t>Employment Statistics</a:t>
            </a:r>
            <a:r>
              <a:rPr lang="en-US" dirty="0">
                <a:latin typeface="TheStan Timbr" panose="020B0503030503020204" pitchFamily="34" charset="0"/>
                <a:cs typeface="Arial" panose="020B0604020202020204" pitchFamily="34" charset="0"/>
              </a:rPr>
              <a:t>, https://autismsociety.org/employment/, accessed on May 22, 2025.</a:t>
            </a:r>
          </a:p>
          <a:p>
            <a:pPr marL="171450" indent="-171450">
              <a:buFont typeface="Arial" panose="020B0604020202020204" pitchFamily="34" charset="0"/>
              <a:buChar char="•"/>
            </a:pPr>
            <a:r>
              <a:rPr lang="en-US" b="0" i="0" dirty="0">
                <a:solidFill>
                  <a:srgbClr val="222222"/>
                </a:solidFill>
                <a:effectLst/>
                <a:latin typeface="TheStan Timbr" panose="020B0503030503020204" pitchFamily="34" charset="0"/>
                <a:cs typeface="Arial" panose="020B0604020202020204" pitchFamily="34" charset="0"/>
              </a:rPr>
              <a:t>Azagba, S., Shan, L., Qeadan, F. et al</a:t>
            </a:r>
            <a:r>
              <a:rPr lang="en-US" b="0" i="1" dirty="0">
                <a:solidFill>
                  <a:srgbClr val="222222"/>
                </a:solidFill>
                <a:effectLst/>
                <a:latin typeface="TheStan Timbr" panose="020B0503030503020204" pitchFamily="34" charset="0"/>
                <a:cs typeface="Arial" panose="020B0604020202020204" pitchFamily="34" charset="0"/>
              </a:rPr>
              <a:t>.</a:t>
            </a:r>
            <a:r>
              <a:rPr lang="en-US" b="0" i="0" dirty="0">
                <a:solidFill>
                  <a:srgbClr val="222222"/>
                </a:solidFill>
                <a:effectLst/>
                <a:latin typeface="TheStan Timbr" panose="020B0503030503020204" pitchFamily="34" charset="0"/>
                <a:cs typeface="Arial" panose="020B0604020202020204" pitchFamily="34" charset="0"/>
              </a:rPr>
              <a:t> </a:t>
            </a:r>
            <a:r>
              <a:rPr lang="en-US" b="0" i="1" dirty="0">
                <a:solidFill>
                  <a:srgbClr val="222222"/>
                </a:solidFill>
                <a:effectLst/>
                <a:latin typeface="TheStan Timbr" panose="020B0503030503020204" pitchFamily="34" charset="0"/>
                <a:cs typeface="Arial" panose="020B0604020202020204" pitchFamily="34" charset="0"/>
              </a:rPr>
              <a:t>Unemployment rate, opioids misuse and other substance abuse: quasi-experimental evidence from treatment admissions data</a:t>
            </a:r>
            <a:r>
              <a:rPr lang="en-US" b="0" i="0" dirty="0">
                <a:solidFill>
                  <a:srgbClr val="222222"/>
                </a:solidFill>
                <a:effectLst/>
                <a:latin typeface="TheStan Timbr" panose="020B0503030503020204" pitchFamily="34" charset="0"/>
                <a:cs typeface="Arial" panose="020B0604020202020204" pitchFamily="34" charset="0"/>
              </a:rPr>
              <a:t>. BMC Psychiatry </a:t>
            </a:r>
            <a:r>
              <a:rPr lang="en-US" b="1" i="0" dirty="0">
                <a:solidFill>
                  <a:srgbClr val="222222"/>
                </a:solidFill>
                <a:effectLst/>
                <a:latin typeface="TheStan Timbr" panose="020B0503030503020204" pitchFamily="34" charset="0"/>
                <a:cs typeface="Arial" panose="020B0604020202020204" pitchFamily="34" charset="0"/>
              </a:rPr>
              <a:t>21</a:t>
            </a:r>
            <a:r>
              <a:rPr lang="en-US" b="0" i="0" dirty="0">
                <a:solidFill>
                  <a:srgbClr val="222222"/>
                </a:solidFill>
                <a:effectLst/>
                <a:latin typeface="TheStan Timbr" panose="020B0503030503020204" pitchFamily="34" charset="0"/>
                <a:cs typeface="Arial" panose="020B0604020202020204" pitchFamily="34" charset="0"/>
              </a:rPr>
              <a:t>, 22 (2021). https://doi.org/10.1186/s12888-020-02981-7, accessed on May 22, 2025.</a:t>
            </a:r>
          </a:p>
          <a:p>
            <a:pPr marL="171450" indent="-171450">
              <a:buFont typeface="Arial" panose="020B0604020202020204" pitchFamily="34" charset="0"/>
              <a:buChar char="•"/>
            </a:pPr>
            <a:r>
              <a:rPr lang="en-US" b="0" i="0" dirty="0">
                <a:solidFill>
                  <a:srgbClr val="1B1B1B"/>
                </a:solidFill>
                <a:effectLst/>
                <a:latin typeface="TheStan Timbr" panose="020B0503030503020204" pitchFamily="34" charset="0"/>
                <a:cs typeface="Arial" panose="020B0604020202020204" pitchFamily="34" charset="0"/>
              </a:rPr>
              <a:t>Luciano A, Meara E. </a:t>
            </a:r>
            <a:r>
              <a:rPr lang="en-US" b="0" i="1" dirty="0">
                <a:solidFill>
                  <a:srgbClr val="1B1B1B"/>
                </a:solidFill>
                <a:effectLst/>
                <a:latin typeface="TheStan Timbr" panose="020B0503030503020204" pitchFamily="34" charset="0"/>
                <a:cs typeface="Arial" panose="020B0604020202020204" pitchFamily="34" charset="0"/>
              </a:rPr>
              <a:t>Employment status of people with mental illness: national survey data from 2009 and 2010</a:t>
            </a:r>
            <a:r>
              <a:rPr lang="en-US" b="0" i="0" dirty="0">
                <a:solidFill>
                  <a:srgbClr val="1B1B1B"/>
                </a:solidFill>
                <a:effectLst/>
                <a:latin typeface="TheStan Timbr" panose="020B0503030503020204" pitchFamily="34" charset="0"/>
                <a:cs typeface="Arial" panose="020B0604020202020204" pitchFamily="34" charset="0"/>
              </a:rPr>
              <a:t>. Psychiatr Serv. 2014 Oct;65(10):1201-9. doi: 10.1176/appi.ps.201300335. PMID: 24933361; PMCID: PMC4182106, https://pmc.ncbi.nlm.nih.gov/articles/PMC4182106/,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National Alliance on Mental Illness (n.d.). </a:t>
            </a:r>
            <a:r>
              <a:rPr lang="en-US" i="1" dirty="0">
                <a:latin typeface="TheStan Timbr" panose="020B0503030503020204" pitchFamily="34" charset="0"/>
                <a:cs typeface="Arial" panose="020B0604020202020204" pitchFamily="34" charset="0"/>
              </a:rPr>
              <a:t>Mental Health By the Numbers</a:t>
            </a:r>
            <a:r>
              <a:rPr lang="en-US" dirty="0">
                <a:latin typeface="TheStan Timbr" panose="020B0503030503020204" pitchFamily="34" charset="0"/>
                <a:cs typeface="Arial" panose="020B0604020202020204" pitchFamily="34" charset="0"/>
              </a:rPr>
              <a:t>, https://www.nami.org/about-mental-illness/mental-health-by-the-numbers/,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Bureau of Labor Statistics (2025, August 1).</a:t>
            </a:r>
            <a:r>
              <a:rPr lang="en-US" i="1" dirty="0">
                <a:latin typeface="TheStan Timbr" panose="020B0503030503020204" pitchFamily="34" charset="0"/>
                <a:cs typeface="Arial" panose="020B0604020202020204" pitchFamily="34" charset="0"/>
              </a:rPr>
              <a:t> News Release: The Employment Situation</a:t>
            </a:r>
            <a:r>
              <a:rPr lang="en-US" dirty="0">
                <a:latin typeface="TheStan Timbr" panose="020B0503030503020204" pitchFamily="34" charset="0"/>
                <a:cs typeface="Arial" panose="020B0604020202020204" pitchFamily="34" charset="0"/>
              </a:rPr>
              <a:t>, U.S. Department of Labor, https://www.bls.gov/news.release/pdf/empsit.pdf, accessed on September 3, 2025.</a:t>
            </a:r>
          </a:p>
        </p:txBody>
      </p:sp>
      <p:sp>
        <p:nvSpPr>
          <p:cNvPr id="4" name="Slide Number Placeholder 3"/>
          <p:cNvSpPr>
            <a:spLocks noGrp="1"/>
          </p:cNvSpPr>
          <p:nvPr>
            <p:ph type="sldNum" sz="quarter" idx="5"/>
          </p:nvPr>
        </p:nvSpPr>
        <p:spPr/>
        <p:txBody>
          <a:bodyPr/>
          <a:lstStyle/>
          <a:p>
            <a:fld id="{68735D49-6D46-5C4C-9B2F-BCF1E12CE670}" type="slidenum">
              <a:rPr lang="en-US" smtClean="0"/>
              <a:t>12</a:t>
            </a:fld>
            <a:endParaRPr lang="en-US" dirty="0"/>
          </a:p>
        </p:txBody>
      </p:sp>
    </p:spTree>
    <p:extLst>
      <p:ext uri="{BB962C8B-B14F-4D97-AF65-F5344CB8AC3E}">
        <p14:creationId xmlns:p14="http://schemas.microsoft.com/office/powerpoint/2010/main" val="251832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4DF15-3507-EEAA-B2AB-BF80972A3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1FF12-8814-C899-A084-9D5B67A21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75228-FF38-BB62-3D34-BF1678BAF6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See also: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heStan Timbr" panose="020B0503030503020204" pitchFamily="34" charset="0"/>
                <a:cs typeface="Arial" panose="020B0604020202020204" pitchFamily="34" charset="0"/>
              </a:rPr>
              <a:t>Fermin, J. (2023, April 5). Neurodiversity in the Workplace: Benefits and Strategies, All Voices, https://www.allvoices.co/blog/neurodiversity-in-the-workplace, accessed on May 22, 2025.</a:t>
            </a:r>
          </a:p>
        </p:txBody>
      </p:sp>
      <p:sp>
        <p:nvSpPr>
          <p:cNvPr id="4" name="Slide Number Placeholder 3">
            <a:extLst>
              <a:ext uri="{FF2B5EF4-FFF2-40B4-BE49-F238E27FC236}">
                <a16:creationId xmlns:a16="http://schemas.microsoft.com/office/drawing/2014/main" id="{B6BDBF71-3683-59B1-7505-0E830D0141B7}"/>
              </a:ext>
            </a:extLst>
          </p:cNvPr>
          <p:cNvSpPr>
            <a:spLocks noGrp="1"/>
          </p:cNvSpPr>
          <p:nvPr>
            <p:ph type="sldNum" sz="quarter" idx="5"/>
          </p:nvPr>
        </p:nvSpPr>
        <p:spPr/>
        <p:txBody>
          <a:bodyPr/>
          <a:lstStyle/>
          <a:p>
            <a:fld id="{68735D49-6D46-5C4C-9B2F-BCF1E12CE670}" type="slidenum">
              <a:rPr lang="en-US" smtClean="0"/>
              <a:t>13</a:t>
            </a:fld>
            <a:endParaRPr lang="en-US" dirty="0"/>
          </a:p>
        </p:txBody>
      </p:sp>
    </p:spTree>
    <p:extLst>
      <p:ext uri="{BB962C8B-B14F-4D97-AF65-F5344CB8AC3E}">
        <p14:creationId xmlns:p14="http://schemas.microsoft.com/office/powerpoint/2010/main" val="3279794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6874-917E-B2C6-94EA-6C1660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2A796-D99A-AD19-08F6-D1CEDB701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C1391-1407-2058-403E-E61A3F01289D}"/>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80DF671-2EAA-0F64-2043-1D951CFA28BD}"/>
              </a:ext>
            </a:extLst>
          </p:cNvPr>
          <p:cNvSpPr>
            <a:spLocks noGrp="1"/>
          </p:cNvSpPr>
          <p:nvPr>
            <p:ph type="sldNum" sz="quarter" idx="5"/>
          </p:nvPr>
        </p:nvSpPr>
        <p:spPr/>
        <p:txBody>
          <a:bodyPr/>
          <a:lstStyle/>
          <a:p>
            <a:fld id="{68735D49-6D46-5C4C-9B2F-BCF1E12CE670}" type="slidenum">
              <a:rPr lang="en-US" smtClean="0"/>
              <a:t>15</a:t>
            </a:fld>
            <a:endParaRPr lang="en-US" dirty="0"/>
          </a:p>
        </p:txBody>
      </p:sp>
    </p:spTree>
    <p:extLst>
      <p:ext uri="{BB962C8B-B14F-4D97-AF65-F5344CB8AC3E}">
        <p14:creationId xmlns:p14="http://schemas.microsoft.com/office/powerpoint/2010/main" val="398689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(1329526369)</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8735D49-6D46-5C4C-9B2F-BCF1E12CE670}" type="slidenum">
              <a:rPr lang="en-US" smtClean="0"/>
              <a:t>16</a:t>
            </a:fld>
            <a:endParaRPr lang="en-US" dirty="0"/>
          </a:p>
        </p:txBody>
      </p:sp>
    </p:spTree>
    <p:extLst>
      <p:ext uri="{BB962C8B-B14F-4D97-AF65-F5344CB8AC3E}">
        <p14:creationId xmlns:p14="http://schemas.microsoft.com/office/powerpoint/2010/main" val="881862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(1297542576)</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See also:</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U.S. Equal Employment Opportunity Commission (EEOC) (Undated). The ADA: Your Employment Rights as an Individual With a Disability, https://www.eeoc.gov/publications/ada-your-employment-rights-individual-disability, accessed on May 22, 2025.</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17</a:t>
            </a:fld>
            <a:endParaRPr lang="en-US" dirty="0"/>
          </a:p>
        </p:txBody>
      </p:sp>
    </p:spTree>
    <p:extLst>
      <p:ext uri="{BB962C8B-B14F-4D97-AF65-F5344CB8AC3E}">
        <p14:creationId xmlns:p14="http://schemas.microsoft.com/office/powerpoint/2010/main" val="1679325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58C3-D935-B7DC-7FB6-14AB8FE2D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039C1-0BF1-BDF5-7AD9-01BC13A6A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8A345-D3A9-F8F5-CE01-325B826AC193}"/>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45A58C6-F4B4-DDAD-55C2-AE8607BB04DB}"/>
              </a:ext>
            </a:extLst>
          </p:cNvPr>
          <p:cNvSpPr>
            <a:spLocks noGrp="1"/>
          </p:cNvSpPr>
          <p:nvPr>
            <p:ph type="sldNum" sz="quarter" idx="5"/>
          </p:nvPr>
        </p:nvSpPr>
        <p:spPr/>
        <p:txBody>
          <a:bodyPr/>
          <a:lstStyle/>
          <a:p>
            <a:fld id="{68735D49-6D46-5C4C-9B2F-BCF1E12CE670}" type="slidenum">
              <a:rPr lang="en-US" smtClean="0"/>
              <a:t>18</a:t>
            </a:fld>
            <a:endParaRPr lang="en-US" dirty="0"/>
          </a:p>
        </p:txBody>
      </p:sp>
    </p:spTree>
    <p:extLst>
      <p:ext uri="{BB962C8B-B14F-4D97-AF65-F5344CB8AC3E}">
        <p14:creationId xmlns:p14="http://schemas.microsoft.com/office/powerpoint/2010/main" val="106216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3A4F-2F65-E5F9-CCF9-7159C3BB0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22E44-05B5-7C8F-69CB-53B0278136F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D073A24-1526-6C8F-969D-A2A1BAB39853}"/>
              </a:ext>
            </a:extLst>
          </p:cNvPr>
          <p:cNvSpPr>
            <a:spLocks noGrp="1"/>
          </p:cNvSpPr>
          <p:nvPr>
            <p:ph type="sldNum" sz="quarter" idx="5"/>
          </p:nvPr>
        </p:nvSpPr>
        <p:spPr/>
        <p:txBody>
          <a:bodyPr/>
          <a:lstStyle/>
          <a:p>
            <a:fld id="{68735D49-6D46-5C4C-9B2F-BCF1E12CE670}" type="slidenum">
              <a:rPr lang="en-US" smtClean="0"/>
              <a:t>19</a:t>
            </a:fld>
            <a:endParaRPr lang="en-US" dirty="0"/>
          </a:p>
        </p:txBody>
      </p:sp>
      <p:sp>
        <p:nvSpPr>
          <p:cNvPr id="6" name="Notes Placeholder 5">
            <a:extLst>
              <a:ext uri="{FF2B5EF4-FFF2-40B4-BE49-F238E27FC236}">
                <a16:creationId xmlns:a16="http://schemas.microsoft.com/office/drawing/2014/main" id="{508A61E8-191F-63C2-6485-9000591C4B75}"/>
              </a:ext>
            </a:extLst>
          </p:cNvPr>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Replaced image. New image from Getty (984116508) </a:t>
            </a:r>
          </a:p>
          <a:p>
            <a:r>
              <a:rPr lang="en-US" dirty="0">
                <a:latin typeface="Arial" panose="020B0604020202020204" pitchFamily="34" charset="0"/>
                <a:cs typeface="Arial" panose="020B0604020202020204" pitchFamily="34" charset="0"/>
              </a:rPr>
              <a:t>A cut curb: Although cut curbs were initially designed for people using wheelchairs, they have subsequently been used and appreciated by a much wider segment of the population. Similarly, accommodations that reduce barriers for neurodiverse individuals may helpful other, neurotypical individuals. This is a kind of universal design, which is an approach to designing things so they are accessible and useful to everyone.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By Nick-philly - Own work, CC BY-SA 4.0, https://commons.wikimedia.org/w/index.php?curid=84618901</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867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83F87-198A-C8FD-85F6-7DE445DD2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2C493-D898-4225-D6BD-7E8A15113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BBFD7-5787-2BAC-A13F-831795D5C1F0}"/>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19D20F-876E-CA70-B0E2-219FC22A31E9}"/>
              </a:ext>
            </a:extLst>
          </p:cNvPr>
          <p:cNvSpPr>
            <a:spLocks noGrp="1"/>
          </p:cNvSpPr>
          <p:nvPr>
            <p:ph type="sldNum" sz="quarter" idx="5"/>
          </p:nvPr>
        </p:nvSpPr>
        <p:spPr/>
        <p:txBody>
          <a:bodyPr/>
          <a:lstStyle/>
          <a:p>
            <a:fld id="{68735D49-6D46-5C4C-9B2F-BCF1E12CE670}" type="slidenum">
              <a:rPr lang="en-US" smtClean="0"/>
              <a:t>20</a:t>
            </a:fld>
            <a:endParaRPr lang="en-US" dirty="0"/>
          </a:p>
        </p:txBody>
      </p:sp>
    </p:spTree>
    <p:extLst>
      <p:ext uri="{BB962C8B-B14F-4D97-AF65-F5344CB8AC3E}">
        <p14:creationId xmlns:p14="http://schemas.microsoft.com/office/powerpoint/2010/main" val="179285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73CF0-05A6-4C2D-B2BA-15810D94E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948CE-2516-12C6-3500-CAA0C0730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36150-509E-4094-A893-A9B4064A96AA}"/>
              </a:ext>
            </a:extLst>
          </p:cNvPr>
          <p:cNvSpPr>
            <a:spLocks noGrp="1"/>
          </p:cNvSpPr>
          <p:nvPr>
            <p:ph type="body" idx="1"/>
          </p:nvPr>
        </p:nvSpPr>
        <p:spPr/>
        <p:txBody>
          <a:bodyPr/>
          <a:lstStyle/>
          <a:p>
            <a:r>
              <a:rPr lang="en-US" sz="1200" b="1" kern="1200" dirty="0">
                <a:solidFill>
                  <a:schemeClr val="tx1"/>
                </a:solidFill>
                <a:effectLst/>
                <a:latin typeface="TheStan Timbr" panose="020B0503030503020204" pitchFamily="34" charset="0"/>
                <a:ea typeface="+mn-ea"/>
                <a:cs typeface="Arial" panose="020B0604020202020204" pitchFamily="34" charset="0"/>
              </a:rPr>
              <a:t>Dan Jolivet </a:t>
            </a:r>
            <a:r>
              <a:rPr lang="en-US" sz="1200" kern="1200" dirty="0">
                <a:solidFill>
                  <a:schemeClr val="tx1"/>
                </a:solidFill>
                <a:effectLst/>
                <a:latin typeface="TheStan Timbr" panose="020B0503030503020204" pitchFamily="34" charset="0"/>
                <a:ea typeface="+mn-ea"/>
                <a:cs typeface="Arial" panose="020B0604020202020204" pitchFamily="34" charset="0"/>
              </a:rPr>
              <a:t>is the workplace possibilities practice consultant at The Standard, where he provides leadership, analysis, and consultative insights into the Workplace Possibilities service line. He provides specialized focus on behavioral health, stay at work, return to work, ADAAA services, health management integration, and other related employer solutions. He is a clinical psychologist licensed in Georgia and Oregon, and he has worked in behavioral health since 1980. He joined The Standard in 2016 as the Behavioral Health Director.</a:t>
            </a:r>
          </a:p>
          <a:p>
            <a:r>
              <a:rPr lang="en-US" sz="1200" kern="1200" dirty="0">
                <a:solidFill>
                  <a:schemeClr val="tx1"/>
                </a:solidFill>
                <a:effectLst/>
                <a:latin typeface="TheStan Timbr" panose="020B0503030503020204" pitchFamily="34" charset="0"/>
                <a:ea typeface="+mn-ea"/>
                <a:cs typeface="Arial" panose="020B0604020202020204" pitchFamily="34" charset="0"/>
              </a:rPr>
              <a:t> </a:t>
            </a:r>
          </a:p>
          <a:p>
            <a:r>
              <a:rPr lang="en-US" sz="1200" kern="1200" dirty="0">
                <a:solidFill>
                  <a:schemeClr val="tx1"/>
                </a:solidFill>
                <a:effectLst/>
                <a:latin typeface="TheStan Timbr" panose="020B0503030503020204" pitchFamily="34" charset="0"/>
                <a:ea typeface="+mn-ea"/>
                <a:cs typeface="Arial" panose="020B0604020202020204" pitchFamily="34" charset="0"/>
              </a:rPr>
              <a:t>Prior to joining The Standard, Dan worked in managed behavioral health care organizations </a:t>
            </a:r>
            <a:r>
              <a:rPr lang="en-US" sz="1200" kern="1200" dirty="0">
                <a:solidFill>
                  <a:schemeClr val="tx1"/>
                </a:solidFill>
                <a:effectLst/>
                <a:latin typeface="Arial" panose="020B0604020202020204" pitchFamily="34" charset="0"/>
                <a:ea typeface="+mn-ea"/>
                <a:cs typeface="Arial" panose="020B0604020202020204" pitchFamily="34" charset="0"/>
              </a:rPr>
              <a:t>for 20 years in a variety of management roles and was in clinical practice as a child psychologist until 2003.</a:t>
            </a:r>
          </a:p>
        </p:txBody>
      </p:sp>
      <p:sp>
        <p:nvSpPr>
          <p:cNvPr id="4" name="Slide Number Placeholder 3">
            <a:extLst>
              <a:ext uri="{FF2B5EF4-FFF2-40B4-BE49-F238E27FC236}">
                <a16:creationId xmlns:a16="http://schemas.microsoft.com/office/drawing/2014/main" id="{83E62CB6-B756-7C76-36D7-33ECE35B436A}"/>
              </a:ext>
            </a:extLst>
          </p:cNvPr>
          <p:cNvSpPr>
            <a:spLocks noGrp="1"/>
          </p:cNvSpPr>
          <p:nvPr>
            <p:ph type="sldNum" sz="quarter" idx="5"/>
          </p:nvPr>
        </p:nvSpPr>
        <p:spPr/>
        <p:txBody>
          <a:bodyPr/>
          <a:lstStyle/>
          <a:p>
            <a:fld id="{68735D49-6D46-5C4C-9B2F-BCF1E12CE670}" type="slidenum">
              <a:rPr lang="en-US" smtClean="0"/>
              <a:t>2</a:t>
            </a:fld>
            <a:endParaRPr lang="en-US" dirty="0"/>
          </a:p>
        </p:txBody>
      </p:sp>
    </p:spTree>
    <p:extLst>
      <p:ext uri="{BB962C8B-B14F-4D97-AF65-F5344CB8AC3E}">
        <p14:creationId xmlns:p14="http://schemas.microsoft.com/office/powerpoint/2010/main" val="283843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70FB-FEC4-C699-14B8-C7CE33109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95323-8CE7-3793-49C1-81ECADAE2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A97A0-AE48-2938-216A-8BD7DE07F5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latin typeface="TheStan Timbr" panose="020B0503030503020204" pitchFamily="34" charset="0"/>
              </a:rPr>
              <a:t>Employers should be aware of and use appropriate terms around neurodiversity.</a:t>
            </a:r>
          </a:p>
          <a:p>
            <a:pPr marL="233363" indent="-233363">
              <a:lnSpc>
                <a:spcPct val="110000"/>
              </a:lnSpc>
              <a:spcBef>
                <a:spcPts val="0"/>
              </a:spcBef>
              <a:spcAft>
                <a:spcPts val="1000"/>
              </a:spcAft>
              <a:buFont typeface="Arial" panose="020B0604020202020204" pitchFamily="34" charset="0"/>
              <a:buChar char="•"/>
            </a:pPr>
            <a:r>
              <a:rPr lang="en-US" sz="2200" b="1" dirty="0">
                <a:solidFill>
                  <a:schemeClr val="accent3"/>
                </a:solidFill>
                <a:latin typeface="TheStan Timbr" panose="020B0503030503020204" pitchFamily="34" charset="0"/>
              </a:rPr>
              <a:t>Person-first language: </a:t>
            </a:r>
            <a:r>
              <a:rPr lang="en-US" sz="2200" dirty="0">
                <a:latin typeface="TheStan Timbr" panose="020B0503030503020204" pitchFamily="34" charset="0"/>
              </a:rPr>
              <a:t>Identifies differences as only one aspect of the person, for example:</a:t>
            </a:r>
          </a:p>
          <a:p>
            <a:pPr marL="630238" lvl="1" indent="-136525">
              <a:lnSpc>
                <a:spcPct val="100000"/>
              </a:lnSpc>
              <a:spcBef>
                <a:spcPts val="0"/>
              </a:spcBef>
              <a:buFont typeface="Arial" panose="020B0604020202020204" pitchFamily="34" charset="0"/>
              <a:buChar char="•"/>
            </a:pPr>
            <a:r>
              <a:rPr lang="en-US" sz="2000" dirty="0">
                <a:latin typeface="TheStan Timbr" panose="020B0503030503020204" pitchFamily="34" charset="0"/>
              </a:rPr>
              <a:t>“A person diagnosed with depression” vs. “A depressed person”</a:t>
            </a:r>
          </a:p>
          <a:p>
            <a:pPr marL="630238" lvl="1" indent="-136525">
              <a:lnSpc>
                <a:spcPct val="100000"/>
              </a:lnSpc>
              <a:spcBef>
                <a:spcPts val="0"/>
              </a:spcBef>
              <a:buFont typeface="Arial" panose="020B0604020202020204" pitchFamily="34" charset="0"/>
              <a:buChar char="•"/>
            </a:pPr>
            <a:r>
              <a:rPr lang="en-US" sz="2000" dirty="0">
                <a:latin typeface="TheStan Timbr" panose="020B0503030503020204" pitchFamily="34" charset="0"/>
              </a:rPr>
              <a:t>Generally (but not universally) preferred for people diagnosed with a behavioral health condition.</a:t>
            </a:r>
          </a:p>
          <a:p>
            <a:pPr marL="233363" indent="-233363">
              <a:spcBef>
                <a:spcPts val="0"/>
              </a:spcBef>
              <a:spcAft>
                <a:spcPts val="1000"/>
              </a:spcAft>
            </a:pPr>
            <a:r>
              <a:rPr lang="en-US" sz="2200" b="1" dirty="0">
                <a:solidFill>
                  <a:schemeClr val="accent3"/>
                </a:solidFill>
                <a:latin typeface="TheStan Timbr" panose="020B0503030503020204" pitchFamily="34" charset="0"/>
              </a:rPr>
              <a:t>Identity-first language: </a:t>
            </a:r>
            <a:r>
              <a:rPr lang="en-US" sz="2200" dirty="0">
                <a:latin typeface="TheStan Timbr" panose="020B0503030503020204" pitchFamily="34" charset="0"/>
              </a:rPr>
              <a:t>Identifies differences as a central aspect of the person’s identity:</a:t>
            </a:r>
          </a:p>
          <a:p>
            <a:pPr marL="630238" lvl="1" indent="-136525">
              <a:lnSpc>
                <a:spcPct val="100000"/>
              </a:lnSpc>
              <a:spcBef>
                <a:spcPts val="0"/>
              </a:spcBef>
              <a:buFont typeface="Arial" panose="020B0604020202020204" pitchFamily="34" charset="0"/>
              <a:buChar char="•"/>
            </a:pPr>
            <a:r>
              <a:rPr lang="en-US" sz="2000" dirty="0">
                <a:latin typeface="TheStan Timbr" panose="020B0503030503020204" pitchFamily="34" charset="0"/>
              </a:rPr>
              <a:t>“I’m autistic” vs. “I have been diagnosed with autism-spectrum disorder.”</a:t>
            </a:r>
          </a:p>
          <a:p>
            <a:pPr marL="630238" lvl="1" indent="-136525">
              <a:lnSpc>
                <a:spcPct val="100000"/>
              </a:lnSpc>
              <a:spcBef>
                <a:spcPts val="0"/>
              </a:spcBef>
              <a:buFont typeface="Arial" panose="020B0604020202020204" pitchFamily="34" charset="0"/>
              <a:buChar char="•"/>
            </a:pPr>
            <a:r>
              <a:rPr lang="en-US" sz="2000" dirty="0">
                <a:latin typeface="TheStan Timbr" panose="020B0503030503020204" pitchFamily="34" charset="0"/>
              </a:rPr>
              <a:t>No general agreement on which to use; will depend on the specific person’s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3"/>
              </a:solidFill>
              <a:latin typeface="TheStan Timbr" panose="020B0503030503020204" pitchFamily="34" charset="0"/>
            </a:endParaRP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See also:</a:t>
            </a:r>
          </a:p>
          <a:p>
            <a:pPr marL="171450" indent="-171450">
              <a:buFont typeface="Arial" panose="020B0604020202020204" pitchFamily="34" charset="0"/>
              <a:buChar char="•"/>
            </a:pPr>
            <a:r>
              <a:rPr lang="en-US" dirty="0">
                <a:latin typeface="TheStan Timbr" panose="020B0503030503020204" pitchFamily="34" charset="0"/>
              </a:rPr>
              <a:t>Rimmer A. </a:t>
            </a:r>
            <a:r>
              <a:rPr lang="en-US" i="1" dirty="0">
                <a:latin typeface="TheStan Timbr" panose="020B0503030503020204" pitchFamily="34" charset="0"/>
              </a:rPr>
              <a:t>How can I support a neurodivergent colleague? </a:t>
            </a:r>
            <a:r>
              <a:rPr lang="en-US" dirty="0">
                <a:latin typeface="TheStan Timbr" panose="020B0503030503020204" pitchFamily="34" charset="0"/>
              </a:rPr>
              <a:t>BMJ 2025; 388 :r559 doi:10.1136/bmj.r559, https://www.bmj.com/content/388/bmj.r559, accessed on September 3, 2025.</a:t>
            </a:r>
          </a:p>
          <a:p>
            <a:pPr marL="171450" indent="-171450">
              <a:buFont typeface="Arial" panose="020B0604020202020204" pitchFamily="34" charset="0"/>
              <a:buChar char="•"/>
            </a:pPr>
            <a:r>
              <a:rPr lang="en-US" dirty="0">
                <a:latin typeface="TheStan Timbr" panose="020B0503030503020204" pitchFamily="34" charset="0"/>
              </a:rPr>
              <a:t>Mousseau, J. (ND). </a:t>
            </a:r>
            <a:r>
              <a:rPr lang="en-US" i="1" dirty="0">
                <a:latin typeface="TheStan Timbr" panose="020B0503030503020204" pitchFamily="34" charset="0"/>
              </a:rPr>
              <a:t>Understanding Neurodiversity in the Workplace</a:t>
            </a:r>
            <a:r>
              <a:rPr lang="en-US" i="0" dirty="0">
                <a:latin typeface="TheStan Timbr" panose="020B0503030503020204" pitchFamily="34" charset="0"/>
              </a:rPr>
              <a:t>, Diversity Resources, https://www.diversityresources.com/understanding-neurodiversity-in-the-workplace/, accessed on September 3, 2025.</a:t>
            </a:r>
            <a:endParaRPr lang="en-US" dirty="0">
              <a:latin typeface="TheStan Timbr" panose="020B0503030503020204" pitchFamily="34" charset="0"/>
            </a:endParaRP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DA93ADA-755E-9FF1-FF15-CACD56BC0F03}"/>
              </a:ext>
            </a:extLst>
          </p:cNvPr>
          <p:cNvSpPr>
            <a:spLocks noGrp="1"/>
          </p:cNvSpPr>
          <p:nvPr>
            <p:ph type="sldNum" sz="quarter" idx="5"/>
          </p:nvPr>
        </p:nvSpPr>
        <p:spPr/>
        <p:txBody>
          <a:bodyPr/>
          <a:lstStyle/>
          <a:p>
            <a:fld id="{68735D49-6D46-5C4C-9B2F-BCF1E12CE670}" type="slidenum">
              <a:rPr lang="en-US" smtClean="0"/>
              <a:t>21</a:t>
            </a:fld>
            <a:endParaRPr lang="en-US" dirty="0"/>
          </a:p>
        </p:txBody>
      </p:sp>
    </p:spTree>
    <p:extLst>
      <p:ext uri="{BB962C8B-B14F-4D97-AF65-F5344CB8AC3E}">
        <p14:creationId xmlns:p14="http://schemas.microsoft.com/office/powerpoint/2010/main" val="1109860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88F2-044A-0EA2-0E7A-1C3EE1CFD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BEE32-87DD-DB6B-21DF-59C276D6A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8437B-38F0-C971-A6C8-397258587107}"/>
              </a:ext>
            </a:extLst>
          </p:cNvPr>
          <p:cNvSpPr>
            <a:spLocks noGrp="1"/>
          </p:cNvSpPr>
          <p:nvPr>
            <p:ph type="body" idx="1"/>
          </p:nvPr>
        </p:nvSpPr>
        <p:spPr/>
        <p:txBody>
          <a:bodyPr/>
          <a:lstStyle/>
          <a:p>
            <a:r>
              <a:rPr lang="en-US" dirty="0">
                <a:latin typeface="TheStan Timbr" panose="020B0503030503020204" pitchFamily="34" charset="0"/>
              </a:rPr>
              <a:t>Again, these are also best practices for interacting with any coworker, even if they’re not neurodiverse. We all benefit when we feel safe at work.</a:t>
            </a:r>
            <a:endParaRPr lang="en-US" b="1" dirty="0">
              <a:latin typeface="TheStan Timbr" panose="020B0503030503020204" pitchFamily="34" charset="0"/>
              <a:cs typeface="Arial" panose="020B0604020202020204" pitchFamily="34" charset="0"/>
            </a:endParaRP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Psychological safety is the belief that it’s safe to take interpersonal risks with your supervisor and your team, including:</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Admitting mistakes.</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Voicing contrary opinions.</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Asking questions, especially if you think the question is “dumb.”</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Sharing new ideas.</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Being as appropriately authentic at work as you’d like to be.</a:t>
            </a:r>
          </a:p>
          <a:p>
            <a:pPr marL="0" indent="0">
              <a:buFont typeface="Arial" panose="020B0604020202020204" pitchFamily="34" charset="0"/>
              <a:buNone/>
            </a:pPr>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See also: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heStan Timbr" panose="020B0503030503020204" pitchFamily="34" charset="0"/>
                <a:cs typeface="Arial" panose="020B0604020202020204" pitchFamily="34" charset="0"/>
              </a:rPr>
              <a:t>American Psychological Association (Updated March 4, 2024). </a:t>
            </a:r>
            <a:r>
              <a:rPr lang="en-US" sz="1200" b="0" i="1" kern="1200" dirty="0">
                <a:solidFill>
                  <a:schemeClr val="tx1"/>
                </a:solidFill>
                <a:effectLst/>
                <a:latin typeface="TheStan Timbr" panose="020B0503030503020204" pitchFamily="34" charset="0"/>
                <a:ea typeface="+mn-ea"/>
                <a:cs typeface="+mn-cs"/>
              </a:rPr>
              <a:t>What is psychological safety at work? Here’s how to start creating it</a:t>
            </a:r>
            <a:r>
              <a:rPr lang="en-US" dirty="0">
                <a:latin typeface="TheStan Timbr" panose="020B0503030503020204" pitchFamily="34" charset="0"/>
                <a:cs typeface="Arial" panose="020B0604020202020204" pitchFamily="34" charset="0"/>
              </a:rPr>
              <a:t>, https://www.apa.org/topics/healthy-workplaces/psychological-safety, accessed on September 3,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heStan Timbr" panose="020B0503030503020204" pitchFamily="34" charset="0"/>
                <a:cs typeface="Arial" panose="020B0604020202020204" pitchFamily="34" charset="0"/>
              </a:rPr>
              <a:t>Spenser-Thomas, S. (2023, March 3). </a:t>
            </a:r>
            <a:r>
              <a:rPr lang="en-US" i="1" dirty="0">
                <a:latin typeface="TheStan Timbr" panose="020B0503030503020204" pitchFamily="34" charset="0"/>
                <a:cs typeface="Arial" panose="020B0604020202020204" pitchFamily="34" charset="0"/>
              </a:rPr>
              <a:t>Why and How To Improve Psychological Safety in the Workplace</a:t>
            </a:r>
            <a:r>
              <a:rPr lang="en-US" i="0" dirty="0">
                <a:latin typeface="TheStan Timbr" panose="020B0503030503020204" pitchFamily="34" charset="0"/>
                <a:cs typeface="Arial" panose="020B0604020202020204" pitchFamily="34" charset="0"/>
              </a:rPr>
              <a:t>, IRMIm https://www.irmi.com/articles/expert-commentary/why-and-how-to-improve-psychological-safety-in-the-workplace, accessed on September 3, 2025.</a:t>
            </a:r>
            <a:endParaRPr lang="en-US" dirty="0">
              <a:latin typeface="TheStan Timbr" panose="020B0503030503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05B33DB-8B5E-F59D-62C6-E58E5A731E46}"/>
              </a:ext>
            </a:extLst>
          </p:cNvPr>
          <p:cNvSpPr>
            <a:spLocks noGrp="1"/>
          </p:cNvSpPr>
          <p:nvPr>
            <p:ph type="sldNum" sz="quarter" idx="5"/>
          </p:nvPr>
        </p:nvSpPr>
        <p:spPr/>
        <p:txBody>
          <a:bodyPr/>
          <a:lstStyle/>
          <a:p>
            <a:fld id="{68735D49-6D46-5C4C-9B2F-BCF1E12CE670}" type="slidenum">
              <a:rPr lang="en-US" smtClean="0"/>
              <a:t>22</a:t>
            </a:fld>
            <a:endParaRPr lang="en-US" dirty="0"/>
          </a:p>
        </p:txBody>
      </p:sp>
    </p:spTree>
    <p:extLst>
      <p:ext uri="{BB962C8B-B14F-4D97-AF65-F5344CB8AC3E}">
        <p14:creationId xmlns:p14="http://schemas.microsoft.com/office/powerpoint/2010/main" val="69063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735D49-6D46-5C4C-9B2F-BCF1E12CE670}" type="slidenum">
              <a:rPr lang="en-US" smtClean="0"/>
              <a:t>23</a:t>
            </a:fld>
            <a:endParaRPr lang="en-US" dirty="0"/>
          </a:p>
        </p:txBody>
      </p:sp>
      <p:sp>
        <p:nvSpPr>
          <p:cNvPr id="6" name="Notes Placeholder 5">
            <a:extLst>
              <a:ext uri="{FF2B5EF4-FFF2-40B4-BE49-F238E27FC236}">
                <a16:creationId xmlns:a16="http://schemas.microsoft.com/office/drawing/2014/main" id="{C13C625D-E138-E3FA-6800-65B8EB76F01F}"/>
              </a:ext>
            </a:extLst>
          </p:cNvPr>
          <p:cNvSpPr>
            <a:spLocks noGrp="1"/>
          </p:cNvSpPr>
          <p:nvPr>
            <p:ph type="body" sz="quarter" idx="3"/>
          </p:nvPr>
        </p:nvSpPr>
        <p:spPr/>
        <p:txBody>
          <a:bodyPr/>
          <a:lstStyle/>
          <a:p>
            <a:r>
              <a:rPr lang="en-US" sz="1200" b="0" kern="1200" dirty="0">
                <a:solidFill>
                  <a:srgbClr val="0E0D6A"/>
                </a:solidFill>
                <a:latin typeface="TheStan Timbr" panose="020B0503030503020204" pitchFamily="34" charset="0"/>
                <a:ea typeface="+mn-ea"/>
                <a:cs typeface="Arial" panose="020B0604020202020204" pitchFamily="34" charset="0"/>
              </a:rPr>
              <a:t>Formal Diagnoses Under the Neurodiverse Label May Be Covered Under the ADA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1471"/>
                </a:solidFill>
                <a:latin typeface="TheStan Timbr" panose="020B0503030503020204" pitchFamily="34" charset="0"/>
                <a:cs typeface="Arial" panose="020B0604020202020204" pitchFamily="34" charset="0"/>
              </a:rPr>
              <a:t>It’s essential to remember that we don’t accommodate medical conditions or disorders, we accommodate limitations and restrictions. Neurodiverse individuals often have limitations around: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1471"/>
              </a:solidFill>
              <a:latin typeface="TheStan Timbr" panose="020B0503030503020204" pitchFamily="34" charset="0"/>
              <a:cs typeface="Arial" panose="020B0604020202020204" pitchFamily="34" charset="0"/>
            </a:endParaRPr>
          </a:p>
          <a:p>
            <a:pPr marL="137160" indent="-137160">
              <a:lnSpc>
                <a:spcPct val="110000"/>
              </a:lnSpc>
              <a:spcBef>
                <a:spcPts val="0"/>
              </a:spcBef>
              <a:spcAft>
                <a:spcPts val="1000"/>
              </a:spcAft>
              <a:buFont typeface="Arial" panose="020B0604020202020204" pitchFamily="34" charset="0"/>
              <a:buChar char="•"/>
            </a:pPr>
            <a:r>
              <a:rPr lang="en-US" dirty="0">
                <a:solidFill>
                  <a:srgbClr val="701471"/>
                </a:solidFill>
                <a:latin typeface="TheStan Timbr" panose="020B0503030503020204" pitchFamily="34" charset="0"/>
                <a:cs typeface="Arial" panose="020B0604020202020204" pitchFamily="34" charset="0"/>
              </a:rPr>
              <a:t>Attention and concentration, Difficulty with change, Emotional regulation, Impulse control, Interaction with coworkers, Organization, Performing work effectively, Sensory issues, Social skills, Speaking and communicating, Stress management, Time management.</a:t>
            </a:r>
          </a:p>
          <a:p>
            <a:r>
              <a:rPr lang="en-US" dirty="0">
                <a:latin typeface="TheStan Timbr" panose="020B0503030503020204" pitchFamily="34" charset="0"/>
                <a:cs typeface="Arial" panose="020B0604020202020204" pitchFamily="34" charset="0"/>
              </a:rPr>
              <a:t>Adapted from:</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Job Accommodation Network (n.d.). A to Z By Disability: Neurodiversity. https://askjan.org/publications/Disability-Downloads.cfm?pubid=11141477&amp;action=download&amp;pubtype=doc, retrieved on May 22, 2025.</a:t>
            </a:r>
          </a:p>
          <a:p>
            <a:pPr marL="137160" indent="-137160">
              <a:lnSpc>
                <a:spcPct val="110000"/>
              </a:lnSpc>
              <a:spcBef>
                <a:spcPts val="0"/>
              </a:spcBef>
              <a:spcAft>
                <a:spcPts val="1000"/>
              </a:spcAft>
              <a:buFont typeface="Arial" panose="020B0604020202020204" pitchFamily="34" charset="0"/>
              <a:buChar char="•"/>
            </a:pPr>
            <a:endParaRPr lang="en-US" dirty="0">
              <a:solidFill>
                <a:srgbClr val="701471"/>
              </a:solidFill>
              <a:latin typeface="TheStan Timbr" panose="020B0503030503020204" pitchFamily="34" charset="0"/>
              <a:cs typeface="Arial" panose="020B0604020202020204" pitchFamily="34" charset="0"/>
            </a:endParaRPr>
          </a:p>
          <a:p>
            <a:r>
              <a:rPr lang="en-US" dirty="0">
                <a:solidFill>
                  <a:srgbClr val="0E0D6A"/>
                </a:solidFill>
                <a:latin typeface="TheStan Timbr" panose="020B0503030503020204" pitchFamily="34" charset="0"/>
                <a:cs typeface="Arial" panose="020B0604020202020204" pitchFamily="34" charset="0"/>
              </a:rPr>
              <a:t>Accommodations exist for each of these limitations.</a:t>
            </a:r>
          </a:p>
          <a:p>
            <a:endParaRPr lang="en-US" dirty="0"/>
          </a:p>
        </p:txBody>
      </p:sp>
    </p:spTree>
    <p:extLst>
      <p:ext uri="{BB962C8B-B14F-4D97-AF65-F5344CB8AC3E}">
        <p14:creationId xmlns:p14="http://schemas.microsoft.com/office/powerpoint/2010/main" val="343919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D2B9-CD2F-ECAB-3754-654AC9084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4746F-C3DF-0F03-B36D-7B6E5697200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5EB32C0-0EFF-C6CD-4B81-EB39348EDBE3}"/>
              </a:ext>
            </a:extLst>
          </p:cNvPr>
          <p:cNvSpPr>
            <a:spLocks noGrp="1"/>
          </p:cNvSpPr>
          <p:nvPr>
            <p:ph type="sldNum" sz="quarter" idx="5"/>
          </p:nvPr>
        </p:nvSpPr>
        <p:spPr/>
        <p:txBody>
          <a:bodyPr/>
          <a:lstStyle/>
          <a:p>
            <a:fld id="{68735D49-6D46-5C4C-9B2F-BCF1E12CE670}" type="slidenum">
              <a:rPr lang="en-US" smtClean="0"/>
              <a:t>24</a:t>
            </a:fld>
            <a:endParaRPr lang="en-US" dirty="0"/>
          </a:p>
        </p:txBody>
      </p:sp>
      <p:sp>
        <p:nvSpPr>
          <p:cNvPr id="6" name="Notes Placeholder 5">
            <a:extLst>
              <a:ext uri="{FF2B5EF4-FFF2-40B4-BE49-F238E27FC236}">
                <a16:creationId xmlns:a16="http://schemas.microsoft.com/office/drawing/2014/main" id="{420CD3B1-2CCB-338B-BA58-0C553F4CE3E4}"/>
              </a:ext>
            </a:extLst>
          </p:cNvPr>
          <p:cNvSpPr>
            <a:spLocks noGrp="1"/>
          </p:cNvSpPr>
          <p:nvPr>
            <p:ph type="body" sz="quarter" idx="3"/>
          </p:nvPr>
        </p:nvSpPr>
        <p:spPr/>
        <p:txBody>
          <a:bodyPr/>
          <a:lstStyle/>
          <a:p>
            <a:r>
              <a:rPr lang="en-US" dirty="0">
                <a:latin typeface="TheStan Timbr" panose="020B0503030503020204" pitchFamily="34" charset="0"/>
                <a:cs typeface="Arial" panose="020B0604020202020204" pitchFamily="34" charset="0"/>
              </a:rPr>
              <a:t>Employers tend to prefer applicants who are extroverted, highly verbal, have excellent social skills and present with positive affect, even when those qualities are irrelevant to the essential duties of a position.</a:t>
            </a:r>
          </a:p>
          <a:p>
            <a:endParaRPr lang="en-US" dirty="0">
              <a:latin typeface="TheStan Timbr" panose="020B0503030503020204" pitchFamily="34" charset="0"/>
              <a:cs typeface="Arial" panose="020B0604020202020204" pitchFamily="34" charset="0"/>
            </a:endParaRP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Source:</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Leopold, M. (2023, March 23). </a:t>
            </a:r>
            <a:r>
              <a:rPr lang="en-US" i="1" dirty="0">
                <a:latin typeface="TheStan Timbr" panose="020B0503030503020204" pitchFamily="34" charset="0"/>
                <a:cs typeface="Arial" panose="020B0604020202020204" pitchFamily="34" charset="0"/>
              </a:rPr>
              <a:t>How to Optimize Job Descriptions for Neurodivergent Job Seekers</a:t>
            </a:r>
            <a:r>
              <a:rPr lang="en-US" dirty="0">
                <a:latin typeface="TheStan Timbr" panose="020B0503030503020204" pitchFamily="34" charset="0"/>
                <a:cs typeface="Arial" panose="020B0604020202020204" pitchFamily="34" charset="0"/>
              </a:rPr>
              <a:t>, Society for Human Resource Management, https://www.shrm.org/topics-tools/news/inclusion-diversity/how-to-optimize-job-descriptions-neurodivergent-job-seekers, accessed on May 22, 2025.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778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735D49-6D46-5C4C-9B2F-BCF1E12CE670}" type="slidenum">
              <a:rPr lang="en-US" smtClean="0"/>
              <a:t>25</a:t>
            </a:fld>
            <a:endParaRPr lang="en-US" dirty="0"/>
          </a:p>
        </p:txBody>
      </p:sp>
      <p:sp>
        <p:nvSpPr>
          <p:cNvPr id="6" name="Notes Placeholder 5">
            <a:extLst>
              <a:ext uri="{FF2B5EF4-FFF2-40B4-BE49-F238E27FC236}">
                <a16:creationId xmlns:a16="http://schemas.microsoft.com/office/drawing/2014/main" id="{77269E9B-DF24-4D4D-886A-75E60F390A7F}"/>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(1249770285)</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Source:</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Leopold, M. (2023, March 23). </a:t>
            </a:r>
            <a:r>
              <a:rPr lang="en-US" i="1" dirty="0">
                <a:latin typeface="TheStan Timbr" panose="020B0503030503020204" pitchFamily="34" charset="0"/>
                <a:cs typeface="Arial" panose="020B0604020202020204" pitchFamily="34" charset="0"/>
              </a:rPr>
              <a:t>How to Optimize Job Descriptions for Neurodivergent Job Seekers</a:t>
            </a:r>
            <a:r>
              <a:rPr lang="en-US" dirty="0">
                <a:latin typeface="TheStan Timbr" panose="020B0503030503020204" pitchFamily="34" charset="0"/>
                <a:cs typeface="Arial" panose="020B0604020202020204" pitchFamily="34" charset="0"/>
              </a:rPr>
              <a:t>, Society for Human Resource Management, https://www.shrm.org/topics-tools/news/inclusion-diversity/how-to-optimize-job-descriptions-neurodivergent-job-seekers,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Hollinshead, L. &amp; Bernick, M. (2022, August 3).</a:t>
            </a:r>
            <a:r>
              <a:rPr lang="en-US" i="1" dirty="0">
                <a:latin typeface="TheStan Timbr" panose="020B0503030503020204" pitchFamily="34" charset="0"/>
                <a:cs typeface="Arial" panose="020B0604020202020204" pitchFamily="34" charset="0"/>
              </a:rPr>
              <a:t> ADA Considerations for Neurodiversity Hiring Programs</a:t>
            </a:r>
            <a:r>
              <a:rPr lang="en-US" dirty="0">
                <a:latin typeface="TheStan Timbr" panose="020B0503030503020204" pitchFamily="34" charset="0"/>
                <a:cs typeface="Arial" panose="020B0604020202020204" pitchFamily="34" charset="0"/>
              </a:rPr>
              <a:t>, Duane Morris, https://www.duanemorris.com/articles/ada_considerations_for_neurodiversity_hiring_programs_0803.html, accessed on May 22, 2025.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80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99523-4754-82D7-0045-1881F6BB8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84135-5448-2790-1B79-0CC623EA08B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088C97F-A156-9B5B-3AD5-18EFB321FA89}"/>
              </a:ext>
            </a:extLst>
          </p:cNvPr>
          <p:cNvSpPr>
            <a:spLocks noGrp="1"/>
          </p:cNvSpPr>
          <p:nvPr>
            <p:ph type="sldNum" sz="quarter" idx="5"/>
          </p:nvPr>
        </p:nvSpPr>
        <p:spPr/>
        <p:txBody>
          <a:bodyPr/>
          <a:lstStyle/>
          <a:p>
            <a:fld id="{68735D49-6D46-5C4C-9B2F-BCF1E12CE670}" type="slidenum">
              <a:rPr lang="en-US" smtClean="0"/>
              <a:t>26</a:t>
            </a:fld>
            <a:endParaRPr lang="en-US" dirty="0"/>
          </a:p>
        </p:txBody>
      </p:sp>
      <p:sp>
        <p:nvSpPr>
          <p:cNvPr id="6" name="Notes Placeholder 5">
            <a:extLst>
              <a:ext uri="{FF2B5EF4-FFF2-40B4-BE49-F238E27FC236}">
                <a16:creationId xmlns:a16="http://schemas.microsoft.com/office/drawing/2014/main" id="{264746F1-E423-4F7F-3BB5-F34C01AE1B55}"/>
              </a:ext>
            </a:extLst>
          </p:cNvPr>
          <p:cNvSpPr>
            <a:spLocks noGrp="1"/>
          </p:cNvSpPr>
          <p:nvPr>
            <p:ph type="body" sz="quarter" idx="3"/>
          </p:nvPr>
        </p:nvSpPr>
        <p:spPr/>
        <p:txBody>
          <a:bodyPr/>
          <a:lstStyle/>
          <a:p>
            <a:r>
              <a:rPr lang="en-US" dirty="0">
                <a:latin typeface="TheStan Timbr" panose="020B0503030503020204" pitchFamily="34" charset="0"/>
                <a:cs typeface="Arial" panose="020B0604020202020204" pitchFamily="34" charset="0"/>
              </a:rPr>
              <a:t>Source:</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Leopold, M. (2023, March 23). </a:t>
            </a:r>
            <a:r>
              <a:rPr lang="en-US" i="1" dirty="0">
                <a:latin typeface="TheStan Timbr" panose="020B0503030503020204" pitchFamily="34" charset="0"/>
                <a:cs typeface="Arial" panose="020B0604020202020204" pitchFamily="34" charset="0"/>
              </a:rPr>
              <a:t>How to Optimize Job Descriptions for Neurodivergent Job Seekers</a:t>
            </a:r>
            <a:r>
              <a:rPr lang="en-US" dirty="0">
                <a:latin typeface="TheStan Timbr" panose="020B0503030503020204" pitchFamily="34" charset="0"/>
                <a:cs typeface="Arial" panose="020B0604020202020204" pitchFamily="34" charset="0"/>
              </a:rPr>
              <a:t>, Society for Human Resource Management, https://www.shrm.org/topics-tools/news/inclusion-diversity/how-to-optimize-job-descriptions-neurodivergent-job-seekers,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Hollinshead, L. &amp; Bernick, M. (2022, August 3).</a:t>
            </a:r>
            <a:r>
              <a:rPr lang="en-US" i="1" dirty="0">
                <a:latin typeface="TheStan Timbr" panose="020B0503030503020204" pitchFamily="34" charset="0"/>
                <a:cs typeface="Arial" panose="020B0604020202020204" pitchFamily="34" charset="0"/>
              </a:rPr>
              <a:t> ADA Considerations for Neurodiversity Hiring Programs</a:t>
            </a:r>
            <a:r>
              <a:rPr lang="en-US" dirty="0">
                <a:latin typeface="TheStan Timbr" panose="020B0503030503020204" pitchFamily="34" charset="0"/>
                <a:cs typeface="Arial" panose="020B0604020202020204" pitchFamily="34" charset="0"/>
              </a:rPr>
              <a:t>, Duane Morris, https://www.duanemorris.com/articles/ada_considerations_for_neurodiversity_hiring_programs_0803.html, accessed on May 22, 2025.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727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(1156506168)</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8735D49-6D46-5C4C-9B2F-BCF1E12CE670}" type="slidenum">
              <a:rPr lang="en-US" smtClean="0"/>
              <a:t>27</a:t>
            </a:fld>
            <a:endParaRPr lang="en-US" dirty="0"/>
          </a:p>
        </p:txBody>
      </p:sp>
    </p:spTree>
    <p:extLst>
      <p:ext uri="{BB962C8B-B14F-4D97-AF65-F5344CB8AC3E}">
        <p14:creationId xmlns:p14="http://schemas.microsoft.com/office/powerpoint/2010/main" val="259432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CDFA-B75E-C250-F425-F56DDD254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3BB7E-004C-4F24-A8FA-9952E72F9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003C3-E29A-450C-4B2C-889D3713EB2C}"/>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FB32CA-D03D-9221-E6B9-E08439AD8879}"/>
              </a:ext>
            </a:extLst>
          </p:cNvPr>
          <p:cNvSpPr>
            <a:spLocks noGrp="1"/>
          </p:cNvSpPr>
          <p:nvPr>
            <p:ph type="sldNum" sz="quarter" idx="5"/>
          </p:nvPr>
        </p:nvSpPr>
        <p:spPr/>
        <p:txBody>
          <a:bodyPr/>
          <a:lstStyle/>
          <a:p>
            <a:fld id="{68735D49-6D46-5C4C-9B2F-BCF1E12CE670}" type="slidenum">
              <a:rPr lang="en-US" smtClean="0"/>
              <a:t>28</a:t>
            </a:fld>
            <a:endParaRPr lang="en-US" dirty="0"/>
          </a:p>
        </p:txBody>
      </p:sp>
    </p:spTree>
    <p:extLst>
      <p:ext uri="{BB962C8B-B14F-4D97-AF65-F5344CB8AC3E}">
        <p14:creationId xmlns:p14="http://schemas.microsoft.com/office/powerpoint/2010/main" val="2482822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735D49-6D46-5C4C-9B2F-BCF1E12CE670}" type="slidenum">
              <a:rPr lang="en-US" smtClean="0"/>
              <a:t>29</a:t>
            </a:fld>
            <a:endParaRPr lang="en-US" dirty="0"/>
          </a:p>
        </p:txBody>
      </p:sp>
      <p:sp>
        <p:nvSpPr>
          <p:cNvPr id="6" name="Notes Placeholder 5">
            <a:extLst>
              <a:ext uri="{FF2B5EF4-FFF2-40B4-BE49-F238E27FC236}">
                <a16:creationId xmlns:a16="http://schemas.microsoft.com/office/drawing/2014/main" id="{4F368499-8870-7287-46DB-37CA92152C51}"/>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(1500382418)</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Sources:</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Love, K. &amp; Burrell, L. (2025, March 19).</a:t>
            </a:r>
            <a:r>
              <a:rPr lang="en-US" i="1" dirty="0">
                <a:latin typeface="TheStan Timbr" panose="020B0503030503020204" pitchFamily="34" charset="0"/>
                <a:cs typeface="Arial" panose="020B0604020202020204" pitchFamily="34" charset="0"/>
              </a:rPr>
              <a:t> Inclusivity is the Future of Work. Here Are 6 Ways to Support Neurodivergent Team Members</a:t>
            </a:r>
            <a:r>
              <a:rPr lang="en-US" dirty="0">
                <a:latin typeface="TheStan Timbr" panose="020B0503030503020204" pitchFamily="34" charset="0"/>
                <a:cs typeface="Arial" panose="020B0604020202020204" pitchFamily="34" charset="0"/>
              </a:rPr>
              <a:t>. Spring Health, https://www.springhealth.com/blog/6-ways-to-support-neurodiverse-team-members,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Ali, M., </a:t>
            </a:r>
            <a:r>
              <a:rPr lang="sv-SE" dirty="0">
                <a:latin typeface="TheStan Timbr" panose="020B0503030503020204" pitchFamily="34" charset="0"/>
                <a:cs typeface="Arial" panose="020B0604020202020204" pitchFamily="34" charset="0"/>
              </a:rPr>
              <a:t>Grabarski, M.K. &amp; Baker, M.</a:t>
            </a:r>
            <a:r>
              <a:rPr lang="en-US" dirty="0">
                <a:latin typeface="TheStan Timbr" panose="020B0503030503020204" pitchFamily="34" charset="0"/>
                <a:cs typeface="Arial" panose="020B0604020202020204" pitchFamily="34" charset="0"/>
              </a:rPr>
              <a:t> (2024, July 11). </a:t>
            </a:r>
            <a:r>
              <a:rPr lang="en-US" i="1" dirty="0">
                <a:latin typeface="TheStan Timbr" panose="020B0503030503020204" pitchFamily="34" charset="0"/>
                <a:cs typeface="Arial" panose="020B0604020202020204" pitchFamily="34" charset="0"/>
              </a:rPr>
              <a:t>The influence of neurodiversity management on affective commitment and turnover intention: the role of neurodiversity awareness</a:t>
            </a:r>
            <a:r>
              <a:rPr lang="en-US" i="0" dirty="0">
                <a:latin typeface="TheStan Timbr" panose="020B0503030503020204" pitchFamily="34" charset="0"/>
                <a:cs typeface="Arial" panose="020B0604020202020204" pitchFamily="34" charset="0"/>
              </a:rPr>
              <a:t>, Employee Relations, ISSN: 0142-5455, https://www.emerald.com/insight/content/doi/10.1108/er-09-2023-0476/full/html, accessed on May 22, 2025.</a:t>
            </a:r>
          </a:p>
          <a:p>
            <a:pPr marL="171450" indent="-171450">
              <a:buFont typeface="Arial" panose="020B0604020202020204" pitchFamily="34" charset="0"/>
              <a:buChar char="•"/>
            </a:pPr>
            <a:r>
              <a:rPr lang="en-US" i="0" dirty="0">
                <a:latin typeface="TheStan Timbr" panose="020B0503030503020204" pitchFamily="34" charset="0"/>
                <a:cs typeface="Arial" panose="020B0604020202020204" pitchFamily="34" charset="0"/>
              </a:rPr>
              <a:t>Manning, K. (2022, March 31). </a:t>
            </a:r>
            <a:r>
              <a:rPr lang="en-US" i="1" dirty="0">
                <a:latin typeface="TheStan Timbr" panose="020B0503030503020204" pitchFamily="34" charset="0"/>
                <a:cs typeface="Arial" panose="020B0604020202020204" pitchFamily="34" charset="0"/>
              </a:rPr>
              <a:t>We Need Trauma-Informed Workplaces</a:t>
            </a:r>
            <a:r>
              <a:rPr lang="en-US" i="0" dirty="0">
                <a:latin typeface="TheStan Timbr" panose="020B0503030503020204" pitchFamily="34" charset="0"/>
                <a:cs typeface="Arial" panose="020B0604020202020204" pitchFamily="34" charset="0"/>
              </a:rPr>
              <a:t>, Harvard Business Review, https://hbr.org/2022/03/we-need-trauma-informed-workplaces, accessed May 22, 2025.</a:t>
            </a:r>
          </a:p>
          <a:p>
            <a:pPr marL="171450" indent="-171450">
              <a:buFont typeface="Arial" panose="020B0604020202020204" pitchFamily="34" charset="0"/>
              <a:buChar char="•"/>
            </a:pPr>
            <a:r>
              <a:rPr lang="en-US" i="0" dirty="0">
                <a:latin typeface="TheStan Timbr" panose="020B0503030503020204" pitchFamily="34" charset="0"/>
                <a:cs typeface="Arial" panose="020B0604020202020204" pitchFamily="34" charset="0"/>
              </a:rPr>
              <a:t>U.S. Department of Labor (n.d.). Recovery-Ready Workplace. https://www.dol.gov/agencies/eta/RRW-hub/Recovery-ready-workplace, accessed on May 22, 2025.</a:t>
            </a:r>
            <a:endParaRPr lang="en-US" dirty="0">
              <a:latin typeface="TheStan Timbr" panose="020B0503030503020204" pitchFamily="34" charset="0"/>
            </a:endParaRPr>
          </a:p>
        </p:txBody>
      </p:sp>
    </p:spTree>
    <p:extLst>
      <p:ext uri="{BB962C8B-B14F-4D97-AF65-F5344CB8AC3E}">
        <p14:creationId xmlns:p14="http://schemas.microsoft.com/office/powerpoint/2010/main" val="2097562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66075-192D-F0B4-88C2-E00776A21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1E60B-7495-70EA-6241-0D2686005709}"/>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D7C5238-D3C8-5702-C80A-48EC82B92FBD}"/>
              </a:ext>
            </a:extLst>
          </p:cNvPr>
          <p:cNvSpPr>
            <a:spLocks noGrp="1"/>
          </p:cNvSpPr>
          <p:nvPr>
            <p:ph type="sldNum" sz="quarter" idx="5"/>
          </p:nvPr>
        </p:nvSpPr>
        <p:spPr/>
        <p:txBody>
          <a:bodyPr/>
          <a:lstStyle/>
          <a:p>
            <a:fld id="{68735D49-6D46-5C4C-9B2F-BCF1E12CE670}" type="slidenum">
              <a:rPr lang="en-US" smtClean="0"/>
              <a:t>30</a:t>
            </a:fld>
            <a:endParaRPr lang="en-US" dirty="0"/>
          </a:p>
        </p:txBody>
      </p:sp>
      <p:sp>
        <p:nvSpPr>
          <p:cNvPr id="6" name="Notes Placeholder 5">
            <a:extLst>
              <a:ext uri="{FF2B5EF4-FFF2-40B4-BE49-F238E27FC236}">
                <a16:creationId xmlns:a16="http://schemas.microsoft.com/office/drawing/2014/main" id="{B4BEAD9E-EEC9-2F60-B1C3-EC617773296A}"/>
              </a:ext>
            </a:extLst>
          </p:cNvPr>
          <p:cNvSpPr>
            <a:spLocks noGrp="1"/>
          </p:cNvSpPr>
          <p:nvPr>
            <p:ph type="body" sz="quarter" idx="3"/>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78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0CAF-3CBA-7098-98E9-04B23226C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6AA11-6F15-5502-01B7-8D941F37F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91891-AE85-B307-BEE1-24BF8BA39231}"/>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953CD79-06AF-7D2F-E239-18925BB1A330}"/>
              </a:ext>
            </a:extLst>
          </p:cNvPr>
          <p:cNvSpPr>
            <a:spLocks noGrp="1"/>
          </p:cNvSpPr>
          <p:nvPr>
            <p:ph type="sldNum" sz="quarter" idx="5"/>
          </p:nvPr>
        </p:nvSpPr>
        <p:spPr/>
        <p:txBody>
          <a:bodyPr/>
          <a:lstStyle/>
          <a:p>
            <a:fld id="{68735D49-6D46-5C4C-9B2F-BCF1E12CE670}" type="slidenum">
              <a:rPr lang="en-US" smtClean="0"/>
              <a:t>3</a:t>
            </a:fld>
            <a:endParaRPr lang="en-US" dirty="0"/>
          </a:p>
        </p:txBody>
      </p:sp>
    </p:spTree>
    <p:extLst>
      <p:ext uri="{BB962C8B-B14F-4D97-AF65-F5344CB8AC3E}">
        <p14:creationId xmlns:p14="http://schemas.microsoft.com/office/powerpoint/2010/main" val="3983708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88BDB-DC7D-B755-643F-815D257EF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AC557-460D-23AC-3BFE-5FA6D5E5F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E8BCF-65CD-2238-68D9-D63B6A1111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(1217439321)</a:t>
            </a:r>
          </a:p>
          <a:p>
            <a:endParaRPr lang="en-US" dirty="0">
              <a:latin typeface="TheStan Timbr" panose="020B0503030503020204" pitchFamily="34" charset="0"/>
            </a:endParaRPr>
          </a:p>
          <a:p>
            <a:r>
              <a:rPr lang="en-US" dirty="0">
                <a:latin typeface="TheStan Timbr" panose="020B0503030503020204" pitchFamily="34" charset="0"/>
              </a:rPr>
              <a:t>Q: When working with employers, do you find that there’s great awareness that they many need to provide accommodations during the interactive process?</a:t>
            </a:r>
          </a:p>
          <a:p>
            <a:endParaRPr lang="en-US" dirty="0">
              <a:latin typeface="TheStan Timbr" panose="020B0503030503020204" pitchFamily="34" charset="0"/>
            </a:endParaRPr>
          </a:p>
          <a:p>
            <a:r>
              <a:rPr lang="en-US" dirty="0">
                <a:latin typeface="TheStan Timbr" panose="020B0503030503020204" pitchFamily="34" charset="0"/>
              </a:rPr>
              <a:t>No. Most ERs who get an accommodation request do not think about the interactive process as being something that may need to be accommodated as well. But this is something that we all do everyday. The interactive process is a conversation, and we all have our preferred way to communicate. Some prefer written communication, email, letter, while others require verbal communication. Some need to speak with people face to face while others can't do this. These preferences, once honored, are all accommodations that we are making for each other when we communicate. And it is easy not to think of these are accommodations because they are not necessarily done or documented as a formal process. </a:t>
            </a:r>
          </a:p>
          <a:p>
            <a:endParaRPr lang="en-US" dirty="0">
              <a:latin typeface="TheStan Timbr" panose="020B0503030503020204" pitchFamily="34" charset="0"/>
            </a:endParaRPr>
          </a:p>
          <a:p>
            <a:r>
              <a:rPr lang="en-US" dirty="0">
                <a:latin typeface="TheStan Timbr" panose="020B0503030503020204" pitchFamily="34" charset="0"/>
                <a:ea typeface="Calibri" panose="020F0502020204030204"/>
                <a:cs typeface="Calibri" panose="020F0502020204030204"/>
              </a:rPr>
              <a:t>With neurodiverse EE these types of accommodations are needed in an informal or formal ADA interactive process.</a:t>
            </a:r>
          </a:p>
          <a:p>
            <a:endParaRPr lang="en-US" dirty="0">
              <a:latin typeface="Myriad Pro" panose="020B0503030403020204"/>
            </a:endParaRPr>
          </a:p>
        </p:txBody>
      </p:sp>
      <p:sp>
        <p:nvSpPr>
          <p:cNvPr id="4" name="Slide Number Placeholder 3">
            <a:extLst>
              <a:ext uri="{FF2B5EF4-FFF2-40B4-BE49-F238E27FC236}">
                <a16:creationId xmlns:a16="http://schemas.microsoft.com/office/drawing/2014/main" id="{CEBCD30F-89BD-F113-DA75-5F7E942B7EC8}"/>
              </a:ext>
            </a:extLst>
          </p:cNvPr>
          <p:cNvSpPr>
            <a:spLocks noGrp="1"/>
          </p:cNvSpPr>
          <p:nvPr>
            <p:ph type="sldNum" sz="quarter" idx="5"/>
          </p:nvPr>
        </p:nvSpPr>
        <p:spPr/>
        <p:txBody>
          <a:bodyPr/>
          <a:lstStyle/>
          <a:p>
            <a:fld id="{68735D49-6D46-5C4C-9B2F-BCF1E12CE670}" type="slidenum">
              <a:rPr lang="en-US" smtClean="0"/>
              <a:pPr/>
              <a:t>31</a:t>
            </a:fld>
            <a:endParaRPr lang="en-US" dirty="0">
              <a:latin typeface="TheStan Timbr"/>
            </a:endParaRPr>
          </a:p>
        </p:txBody>
      </p:sp>
    </p:spTree>
    <p:extLst>
      <p:ext uri="{BB962C8B-B14F-4D97-AF65-F5344CB8AC3E}">
        <p14:creationId xmlns:p14="http://schemas.microsoft.com/office/powerpoint/2010/main" val="3295076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735D49-6D46-5C4C-9B2F-BCF1E12CE670}" type="slidenum">
              <a:rPr lang="en-US" smtClean="0"/>
              <a:t>32</a:t>
            </a:fld>
            <a:endParaRPr lang="en-US" dirty="0"/>
          </a:p>
        </p:txBody>
      </p:sp>
      <p:sp>
        <p:nvSpPr>
          <p:cNvPr id="6" name="Notes Placeholder 5">
            <a:extLst>
              <a:ext uri="{FF2B5EF4-FFF2-40B4-BE49-F238E27FC236}">
                <a16:creationId xmlns:a16="http://schemas.microsoft.com/office/drawing/2014/main" id="{A47F8B15-9FE3-AAE3-F7E7-D5E2070AA443}"/>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(1207517462)</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Sources:</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De Castro, C. (2024, October 2). </a:t>
            </a:r>
            <a:r>
              <a:rPr lang="en-US" i="1" dirty="0">
                <a:latin typeface="TheStan Timbr" panose="020B0503030503020204" pitchFamily="34" charset="0"/>
                <a:cs typeface="Arial" panose="020B0604020202020204" pitchFamily="34" charset="0"/>
              </a:rPr>
              <a:t>Neurodiversity in the Workplace: Embracing Powerful Perspectives</a:t>
            </a:r>
            <a:r>
              <a:rPr lang="en-US" dirty="0">
                <a:latin typeface="TheStan Timbr" panose="020B0503030503020204" pitchFamily="34" charset="0"/>
                <a:cs typeface="Arial" panose="020B0604020202020204" pitchFamily="34" charset="0"/>
              </a:rPr>
              <a:t>, Purple Goat, https://www.purplegoatagency.com/insights/neurodiversity-in-the-workplace/,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Mentra (n.d.). </a:t>
            </a:r>
            <a:r>
              <a:rPr lang="en-US" i="1" dirty="0">
                <a:latin typeface="TheStan Timbr" panose="020B0503030503020204" pitchFamily="34" charset="0"/>
                <a:cs typeface="Arial" panose="020B0604020202020204" pitchFamily="34" charset="0"/>
              </a:rPr>
              <a:t>The Benefits of Neurodiversity in the Workplace</a:t>
            </a:r>
            <a:r>
              <a:rPr lang="en-US" dirty="0">
                <a:latin typeface="TheStan Timbr" panose="020B0503030503020204" pitchFamily="34" charset="0"/>
                <a:cs typeface="Arial" panose="020B0604020202020204" pitchFamily="34" charset="0"/>
              </a:rPr>
              <a:t>, https://www.mentra.com/guide-to-the-untapped-strengths-of-neurodivergence, accessed on May 22, 2025.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758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19B3C-0DDF-353E-FCCD-852AA9C7E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1FDDA-43A5-3702-F1D1-959A21F85BA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59E7EAA-1F85-0CF2-14FD-C889F0489B24}"/>
              </a:ext>
            </a:extLst>
          </p:cNvPr>
          <p:cNvSpPr>
            <a:spLocks noGrp="1"/>
          </p:cNvSpPr>
          <p:nvPr>
            <p:ph type="sldNum" sz="quarter" idx="5"/>
          </p:nvPr>
        </p:nvSpPr>
        <p:spPr/>
        <p:txBody>
          <a:bodyPr/>
          <a:lstStyle/>
          <a:p>
            <a:fld id="{68735D49-6D46-5C4C-9B2F-BCF1E12CE670}" type="slidenum">
              <a:rPr lang="en-US" smtClean="0"/>
              <a:t>33</a:t>
            </a:fld>
            <a:endParaRPr lang="en-US" dirty="0"/>
          </a:p>
        </p:txBody>
      </p:sp>
      <p:sp>
        <p:nvSpPr>
          <p:cNvPr id="6" name="Notes Placeholder 5">
            <a:extLst>
              <a:ext uri="{FF2B5EF4-FFF2-40B4-BE49-F238E27FC236}">
                <a16:creationId xmlns:a16="http://schemas.microsoft.com/office/drawing/2014/main" id="{148968E6-6EA6-D37E-2E98-F7B45E670F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latin typeface="TheStan Timbr" panose="020B0503030503020204" pitchFamily="34" charset="0"/>
                <a:cs typeface="Arial" panose="020B0604020202020204" pitchFamily="34" charset="0"/>
              </a:rPr>
              <a:t>Confirmed image is from Getty (1300554862)</a:t>
            </a:r>
          </a:p>
          <a:p>
            <a:pPr>
              <a:spcBef>
                <a:spcPts val="600"/>
              </a:spcBef>
              <a:defRPr/>
            </a:pPr>
            <a:endParaRPr lang="en-US" sz="1400" b="1" dirty="0">
              <a:solidFill>
                <a:srgbClr val="2752A5"/>
              </a:solidFill>
              <a:latin typeface="TheStan Timbr" panose="020B0503030503020204" pitchFamily="34" charset="0"/>
            </a:endParaRPr>
          </a:p>
          <a:p>
            <a:pPr>
              <a:spcBef>
                <a:spcPts val="600"/>
              </a:spcBef>
              <a:defRPr/>
            </a:pPr>
            <a:endParaRPr lang="en-US" sz="1400" b="1" dirty="0">
              <a:solidFill>
                <a:srgbClr val="2752A5"/>
              </a:solidFill>
              <a:latin typeface="TheStan Timbr" panose="020B0503030503020204" pitchFamily="34" charset="0"/>
            </a:endParaRPr>
          </a:p>
          <a:p>
            <a:pPr>
              <a:spcBef>
                <a:spcPts val="600"/>
              </a:spcBef>
              <a:defRPr/>
            </a:pPr>
            <a:r>
              <a:rPr lang="en-US" sz="1400" b="1" dirty="0">
                <a:solidFill>
                  <a:srgbClr val="2752A5"/>
                </a:solidFill>
                <a:latin typeface="TheStan Timbr" panose="020B0503030503020204" pitchFamily="34" charset="0"/>
              </a:rPr>
              <a:t>Training and Education:</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Disability etiquette training for team</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Anti-stigma campaigns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Education about mental health</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Assertiveness training</a:t>
            </a:r>
          </a:p>
          <a:p>
            <a:endParaRPr lang="en-US" dirty="0">
              <a:latin typeface="TheStan Timbr" panose="020B0503030503020204" pitchFamily="34" charset="0"/>
            </a:endParaRPr>
          </a:p>
          <a:p>
            <a:r>
              <a:rPr lang="en-US" dirty="0">
                <a:latin typeface="TheStan Timbr" panose="020B0503030503020204" pitchFamily="34" charset="0"/>
              </a:rPr>
              <a:t>Most employees prefer quiet workplaces, which points to the idea of Universal Design.</a:t>
            </a:r>
          </a:p>
          <a:p>
            <a:pPr marL="171450" indent="-171450">
              <a:buFont typeface="Arial" panose="020B0604020202020204" pitchFamily="34" charset="0"/>
              <a:buChar char="•"/>
            </a:pPr>
            <a:r>
              <a:rPr lang="en-US" dirty="0">
                <a:latin typeface="TheStan Timbr" panose="020B0503030503020204" pitchFamily="34" charset="0"/>
              </a:rPr>
              <a:t>Employers can provide environments and develop processes &amp; procedures to minimize barriers for all people, including those who are neurodiverse.</a:t>
            </a:r>
          </a:p>
          <a:p>
            <a:pPr marL="171450" indent="-171450">
              <a:buFont typeface="Arial" panose="020B0604020202020204" pitchFamily="34" charset="0"/>
              <a:buChar char="•"/>
            </a:pPr>
            <a:r>
              <a:rPr lang="en-US" dirty="0">
                <a:latin typeface="TheStan Timbr" panose="020B0503030503020204" pitchFamily="34" charset="0"/>
              </a:rPr>
              <a:t>Accommodations that reduce barriers for neurodiverse individuals may helpful other, neurotypical individuals.</a:t>
            </a:r>
          </a:p>
          <a:p>
            <a:pPr marL="0" indent="0">
              <a:buFont typeface="Arial" panose="020B0604020202020204" pitchFamily="34" charset="0"/>
              <a:buNone/>
            </a:pPr>
            <a:endParaRPr lang="en-US" dirty="0">
              <a:latin typeface="TheStan Timbr" panose="020B0503030503020204" pitchFamily="34" charset="0"/>
            </a:endParaRPr>
          </a:p>
          <a:p>
            <a:r>
              <a:rPr lang="en-US" dirty="0">
                <a:latin typeface="TheStan Timbr" panose="020B0503030503020204" pitchFamily="34" charset="0"/>
              </a:rPr>
              <a:t>The Job Accommodation Network at https://askjan.org/disabilities/Neurodiversity.cfm is an exceptional resource for ideas around accommodations.</a:t>
            </a:r>
          </a:p>
        </p:txBody>
      </p:sp>
    </p:spTree>
    <p:extLst>
      <p:ext uri="{BB962C8B-B14F-4D97-AF65-F5344CB8AC3E}">
        <p14:creationId xmlns:p14="http://schemas.microsoft.com/office/powerpoint/2010/main" val="2788423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heStan Timbr" panose="020B0503030503020204" pitchFamily="34" charset="0"/>
              </a:rPr>
              <a:t>Workplace expectations:</a:t>
            </a:r>
          </a:p>
          <a:p>
            <a:pPr marL="171450" indent="-171450">
              <a:buFont typeface="Arial" panose="020B0604020202020204" pitchFamily="34" charset="0"/>
              <a:buChar char="•"/>
            </a:pPr>
            <a:r>
              <a:rPr lang="en-US" dirty="0">
                <a:latin typeface="TheStan Timbr" panose="020B0503030503020204" pitchFamily="34" charset="0"/>
              </a:rPr>
              <a:t>Remote work: allowing WFH whenever possible helps for those who have social anxiety of limitations with interpersonal interactions and/or communication. Being in crowded places is a common l/r we see</a:t>
            </a:r>
          </a:p>
          <a:p>
            <a:pPr marL="171450" indent="-171450">
              <a:buFont typeface="Arial" panose="020B0604020202020204" pitchFamily="34" charset="0"/>
              <a:buChar char="•"/>
            </a:pPr>
            <a:r>
              <a:rPr lang="en-US" dirty="0">
                <a:latin typeface="TheStan Timbr" panose="020B0503030503020204" pitchFamily="34" charset="0"/>
              </a:rPr>
              <a:t>Advance notice of change: Being able to let an employee know of upcoming change as soon as possible is also helpful for those who are not quick to acclimate to change well. This is another universal design that, if possible, is recommended.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8735D49-6D46-5C4C-9B2F-BCF1E12CE670}" type="slidenum">
              <a:rPr lang="en-US" smtClean="0"/>
              <a:t>34</a:t>
            </a:fld>
            <a:endParaRPr lang="en-US" dirty="0"/>
          </a:p>
        </p:txBody>
      </p:sp>
    </p:spTree>
    <p:extLst>
      <p:ext uri="{BB962C8B-B14F-4D97-AF65-F5344CB8AC3E}">
        <p14:creationId xmlns:p14="http://schemas.microsoft.com/office/powerpoint/2010/main" val="3218743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AB974-84ED-5B4B-9BE4-92E84D005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F728E-377C-661F-2F35-8E7D5E9B3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1D440-A388-75EB-2D68-DC8497109896}"/>
              </a:ext>
            </a:extLst>
          </p:cNvPr>
          <p:cNvSpPr>
            <a:spLocks noGrp="1"/>
          </p:cNvSpPr>
          <p:nvPr>
            <p:ph type="body" idx="1"/>
          </p:nvPr>
        </p:nvSpPr>
        <p:spPr/>
        <p:txBody>
          <a:bodyPr/>
          <a:lstStyle/>
          <a:p>
            <a:pPr>
              <a:spcAft>
                <a:spcPts val="600"/>
              </a:spcAft>
              <a:defRPr/>
            </a:pPr>
            <a:r>
              <a:rPr lang="en-US" sz="1400" b="1" dirty="0">
                <a:solidFill>
                  <a:srgbClr val="2752A5"/>
                </a:solidFill>
                <a:latin typeface="TheStan Timbr" panose="020B0503030503020204" pitchFamily="34" charset="0"/>
              </a:rPr>
              <a:t>Attention:</a:t>
            </a:r>
          </a:p>
          <a:p>
            <a:pPr marL="228600" indent="-228600">
              <a:buFont typeface="Arial,Sans-Serif" panose="020B0604020202020204" pitchFamily="34" charset="0"/>
              <a:buChar char="•"/>
              <a:defRPr/>
            </a:pPr>
            <a:r>
              <a:rPr lang="en-US" sz="1200" dirty="0">
                <a:solidFill>
                  <a:schemeClr val="tx1"/>
                </a:solidFill>
                <a:latin typeface="TheStan Timbr" panose="020B0503030503020204" pitchFamily="34" charset="0"/>
                <a:cs typeface="Arial"/>
              </a:rPr>
              <a:t>Fidgets</a:t>
            </a:r>
          </a:p>
          <a:p>
            <a:pPr marL="228600" indent="-228600">
              <a:buFont typeface="Arial,Sans-Serif" panose="020B0604020202020204" pitchFamily="34" charset="0"/>
              <a:buChar char="•"/>
              <a:defRPr/>
            </a:pPr>
            <a:r>
              <a:rPr lang="en-US" sz="1200" dirty="0">
                <a:solidFill>
                  <a:schemeClr val="tx1"/>
                </a:solidFill>
                <a:latin typeface="TheStan Timbr" panose="020B0503030503020204" pitchFamily="34" charset="0"/>
                <a:cs typeface="Arial"/>
              </a:rPr>
              <a:t>Active seating</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Therapeutic glasses </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Recording devices</a:t>
            </a:r>
          </a:p>
          <a:p>
            <a:pPr marL="228600" lvl="0" indent="-228600">
              <a:buFont typeface="Arial" panose="020B0604020202020204" pitchFamily="34" charset="0"/>
              <a:buChar char="•"/>
              <a:defRPr/>
            </a:pPr>
            <a:r>
              <a:rPr lang="en-US" sz="1200" dirty="0">
                <a:solidFill>
                  <a:schemeClr val="tx1"/>
                </a:solidFill>
                <a:latin typeface="TheStan Timbr" panose="020B0503030503020204" pitchFamily="34" charset="0"/>
              </a:rPr>
              <a:t>Chunk tasks into designated blocks of times</a:t>
            </a:r>
          </a:p>
          <a:p>
            <a:pPr marL="228600" lvl="0" indent="-228600">
              <a:buFont typeface="Arial" panose="020B0604020202020204" pitchFamily="34" charset="0"/>
              <a:buChar char="•"/>
              <a:defRPr/>
            </a:pPr>
            <a:r>
              <a:rPr lang="en-US" sz="1200" dirty="0">
                <a:solidFill>
                  <a:schemeClr val="tx1"/>
                </a:solidFill>
                <a:latin typeface="TheStan Timbr" panose="020B0503030503020204" pitchFamily="34" charset="0"/>
              </a:rPr>
              <a:t>“Do Not Disturb” times</a:t>
            </a:r>
          </a:p>
          <a:p>
            <a:pPr marL="228600" lvl="0" indent="-228600">
              <a:buFont typeface="Arial" panose="020B0604020202020204" pitchFamily="34" charset="0"/>
              <a:buChar char="•"/>
              <a:defRPr/>
            </a:pPr>
            <a:r>
              <a:rPr lang="en-US" sz="1200" dirty="0">
                <a:solidFill>
                  <a:schemeClr val="tx1"/>
                </a:solidFill>
                <a:latin typeface="TheStan Timbr" panose="020B0503030503020204" pitchFamily="34" charset="0"/>
              </a:rPr>
              <a:t>Relocate employee</a:t>
            </a:r>
          </a:p>
          <a:p>
            <a:pPr marL="171450" indent="-171450">
              <a:buFont typeface="Arial" panose="020B0604020202020204" pitchFamily="34" charset="0"/>
              <a:buChar char="•"/>
            </a:pPr>
            <a:r>
              <a:rPr lang="en-US" dirty="0">
                <a:latin typeface="TheStan Timbr" panose="020B0503030503020204" pitchFamily="34" charset="0"/>
              </a:rPr>
              <a:t>Allowing the employee to designate specific chunks of time that can be blocked off on their calendars so they can focus on projects and/or tasks is very helpful. </a:t>
            </a:r>
          </a:p>
          <a:p>
            <a:pPr marL="171450" indent="-171450">
              <a:buFont typeface="Arial" panose="020B0604020202020204" pitchFamily="34" charset="0"/>
              <a:buChar char="•"/>
            </a:pPr>
            <a:r>
              <a:rPr lang="en-US" dirty="0">
                <a:latin typeface="TheStan Timbr" panose="020B0503030503020204" pitchFamily="34" charset="0"/>
              </a:rPr>
              <a:t>Being able to have a way to notify others that they are not to be disturbed during specified times of the day to help reduce distractions and interruptions. This is especially helpful with EE who have difficulty transitioning from task to task quickly.</a:t>
            </a:r>
          </a:p>
          <a:p>
            <a:pPr marL="0" lvl="0" indent="0">
              <a:buFont typeface="Arial" panose="020B0604020202020204" pitchFamily="34" charset="0"/>
              <a:buNone/>
              <a:defRPr/>
            </a:pPr>
            <a:endParaRPr lang="en-US" sz="1200" dirty="0">
              <a:solidFill>
                <a:schemeClr val="tx1"/>
              </a:solidFill>
              <a:latin typeface="TheStan Timbr" panose="020B0503030503020204" pitchFamily="34" charset="0"/>
            </a:endParaRPr>
          </a:p>
          <a:p>
            <a:pPr>
              <a:spcBef>
                <a:spcPts val="600"/>
              </a:spcBef>
              <a:defRPr/>
            </a:pPr>
            <a:r>
              <a:rPr lang="en-US" sz="1400" b="1" dirty="0">
                <a:solidFill>
                  <a:srgbClr val="2752A5"/>
                </a:solidFill>
                <a:latin typeface="TheStan Timbr" panose="020B0503030503020204" pitchFamily="34" charset="0"/>
              </a:rPr>
              <a:t>Sensory overload:</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White noise machines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Sound reduction</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Cooling or heated clothing or tools</a:t>
            </a:r>
            <a:endParaRPr lang="en-US" sz="200" dirty="0">
              <a:solidFill>
                <a:schemeClr val="tx1"/>
              </a:solidFill>
              <a:latin typeface="TheStan Timbr" panose="020B0503030503020204" pitchFamily="34" charset="0"/>
            </a:endParaRP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ea typeface="+mn-lt"/>
                <a:cs typeface="+mn-lt"/>
              </a:rPr>
              <a:t>Cubicle doors and shades</a:t>
            </a:r>
            <a:endParaRPr lang="en-US" sz="1200" dirty="0">
              <a:solidFill>
                <a:schemeClr val="tx1"/>
              </a:solidFill>
              <a:latin typeface="TheStan Timbr" panose="020B0503030503020204" pitchFamily="34" charset="0"/>
            </a:endParaRP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Air purifier</a:t>
            </a:r>
          </a:p>
          <a:p>
            <a:pPr marL="171450" indent="-171450">
              <a:buFont typeface="Arial" panose="020B0604020202020204" pitchFamily="34" charset="0"/>
              <a:buChar char="•"/>
            </a:pPr>
            <a:r>
              <a:rPr lang="en-US" dirty="0">
                <a:latin typeface="TheStan Timbr" panose="020B0503030503020204" pitchFamily="34" charset="0"/>
              </a:rPr>
              <a:t>Natural lighting is something that we can all benefit from. Sometimes being able to be by a window and get some sun can help with mood and sensory overload by providing a stable light environment</a:t>
            </a:r>
          </a:p>
          <a:p>
            <a:pPr marL="171450" indent="-171450">
              <a:buFont typeface="Arial" panose="020B0604020202020204" pitchFamily="34" charset="0"/>
              <a:buChar char="•"/>
            </a:pPr>
            <a:r>
              <a:rPr lang="en-US" dirty="0">
                <a:latin typeface="TheStan Timbr" panose="020B0503030503020204" pitchFamily="34" charset="0"/>
              </a:rPr>
              <a:t>Camera fatigue: allowing people to not be on camera every time they attend an online meeting can be extremely helpful with burnout. It takes a lot of energy for some people to be on camera. They focus so much on how they appear and having to stay still that they can’t focus on what is being discussed and find that they get tired quickly.</a:t>
            </a:r>
          </a:p>
          <a:p>
            <a:pPr marL="171450" indent="-171450">
              <a:buFont typeface="Arial" panose="020B0604020202020204" pitchFamily="34" charset="0"/>
              <a:buChar char="•"/>
            </a:pPr>
            <a:r>
              <a:rPr lang="en-US" dirty="0">
                <a:latin typeface="TheStan Timbr" panose="020B0503030503020204" pitchFamily="34" charset="0"/>
              </a:rPr>
              <a:t>Fragrance free zone: Smells can be very distracting, cause physical responses such as nausea and migraines.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Fragrance-free zones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Modified uniform or dress code</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Use of avatar vs. being on camara</a:t>
            </a:r>
          </a:p>
          <a:p>
            <a:pPr marL="228600" indent="-228600">
              <a:buFont typeface="Arial" panose="020B0604020202020204" pitchFamily="34" charset="0"/>
              <a:buChar char="•"/>
              <a:defRPr/>
            </a:pPr>
            <a:endParaRPr lang="en-US" sz="1200" dirty="0">
              <a:solidFill>
                <a:schemeClr val="tx1"/>
              </a:solidFill>
              <a:latin typeface="TheStan Timbr" panose="020B0503030503020204" pitchFamily="34" charset="0"/>
            </a:endParaRPr>
          </a:p>
          <a:p>
            <a:pPr>
              <a:spcBef>
                <a:spcPts val="600"/>
              </a:spcBef>
              <a:defRPr/>
            </a:pPr>
            <a:r>
              <a:rPr lang="en-US" sz="1400" b="1" dirty="0">
                <a:solidFill>
                  <a:srgbClr val="2752A5"/>
                </a:solidFill>
                <a:latin typeface="TheStan Timbr" panose="020B0503030503020204" pitchFamily="34" charset="0"/>
              </a:rPr>
              <a:t>Sleep disturbance:</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Flexible start time</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Modified breaks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TheStan Timbr" panose="020B0503030503020204" pitchFamily="34" charset="0"/>
              </a:rPr>
              <a:t>Doze alert, nod-stopper, and anti-sleep alarms</a:t>
            </a:r>
          </a:p>
          <a:p>
            <a:pPr marL="0" lvl="0" indent="0">
              <a:buFont typeface="Arial" panose="020B0604020202020204" pitchFamily="34" charset="0"/>
              <a:buNone/>
              <a:defRPr/>
            </a:pPr>
            <a:endParaRPr lang="en-US" sz="1200" dirty="0">
              <a:solidFill>
                <a:schemeClr val="tx1"/>
              </a:solidFill>
              <a:latin typeface="TheStan Timbr" panose="020B05030305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rPr>
              <a:t>The Job Accommodation Network at https://askjan.org/disabilities/Neurodiversity.cfm is an exceptional resource for ideas around accommodations.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2D4623D-5E49-0ADC-8325-5719FD917523}"/>
              </a:ext>
            </a:extLst>
          </p:cNvPr>
          <p:cNvSpPr>
            <a:spLocks noGrp="1"/>
          </p:cNvSpPr>
          <p:nvPr>
            <p:ph type="sldNum" sz="quarter" idx="5"/>
          </p:nvPr>
        </p:nvSpPr>
        <p:spPr/>
        <p:txBody>
          <a:bodyPr/>
          <a:lstStyle/>
          <a:p>
            <a:fld id="{68735D49-6D46-5C4C-9B2F-BCF1E12CE670}" type="slidenum">
              <a:rPr lang="en-US" smtClean="0"/>
              <a:t>35</a:t>
            </a:fld>
            <a:endParaRPr lang="en-US" dirty="0"/>
          </a:p>
        </p:txBody>
      </p:sp>
    </p:spTree>
    <p:extLst>
      <p:ext uri="{BB962C8B-B14F-4D97-AF65-F5344CB8AC3E}">
        <p14:creationId xmlns:p14="http://schemas.microsoft.com/office/powerpoint/2010/main" val="1640360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defRPr/>
            </a:pPr>
            <a:r>
              <a:rPr lang="en-US" sz="1400" b="1" dirty="0">
                <a:solidFill>
                  <a:srgbClr val="2752A5"/>
                </a:solidFill>
                <a:latin typeface="TheStan Timbr" panose="020B0503030503020204" pitchFamily="34" charset="0"/>
              </a:rPr>
              <a:t>Task Management and Prioritization:</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Label items, color coding, checklists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Organizing technology</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ea typeface="+mn-lt"/>
                <a:cs typeface="+mn-lt"/>
              </a:rPr>
              <a:t>Visual timers or alarms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Smart pen/notebook</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Weekly 1:1 meetings to review progress on tasks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Provide priority levels with assignments</a:t>
            </a:r>
          </a:p>
          <a:p>
            <a:pPr marL="171450" indent="-171450">
              <a:buFont typeface="Arial" panose="020B0604020202020204" pitchFamily="34" charset="0"/>
              <a:buChar char="•"/>
            </a:pPr>
            <a:r>
              <a:rPr lang="en-US" dirty="0">
                <a:latin typeface="TheStan Timbr" panose="020B0503030503020204" pitchFamily="34" charset="0"/>
              </a:rPr>
              <a:t>Having weekly 1:1 we find help those who need assistance with task prioritization and completion. This is also another example of something that can fall under universal design as it is helpful for all employees to be able to meet with their direct supervisors to discuss how work is going, identify areas of opportunity for growth and focus</a:t>
            </a:r>
          </a:p>
          <a:p>
            <a:pPr marL="171450" indent="-171450">
              <a:buFont typeface="Arial" panose="020B0604020202020204" pitchFamily="34" charset="0"/>
              <a:buChar char="•"/>
            </a:pPr>
            <a:r>
              <a:rPr lang="en-US" dirty="0">
                <a:latin typeface="TheStan Timbr" panose="020B0503030503020204" pitchFamily="34" charset="0"/>
              </a:rPr>
              <a:t>Providing due dates for responses and project goal marks help to keep those with neurodiverse conditions on task and focused</a:t>
            </a:r>
          </a:p>
          <a:p>
            <a:pPr marL="228600" indent="-228600">
              <a:buFont typeface="Arial" panose="020B0604020202020204" pitchFamily="34" charset="0"/>
              <a:buChar char="•"/>
              <a:defRPr/>
            </a:pPr>
            <a:endParaRPr lang="en-US" sz="1200" dirty="0">
              <a:solidFill>
                <a:schemeClr val="tx1"/>
              </a:solidFill>
              <a:latin typeface="TheStan Timbr" panose="020B0503030503020204" pitchFamily="34" charset="0"/>
            </a:endParaRPr>
          </a:p>
          <a:p>
            <a:pPr>
              <a:spcBef>
                <a:spcPts val="600"/>
              </a:spcBef>
              <a:defRPr/>
            </a:pPr>
            <a:r>
              <a:rPr lang="en-US" sz="1400" b="1" dirty="0">
                <a:solidFill>
                  <a:srgbClr val="2752A5"/>
                </a:solidFill>
                <a:latin typeface="TheStan Timbr" panose="020B0503030503020204" pitchFamily="34" charset="0"/>
              </a:rPr>
              <a:t>Workplace expectations and management:</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Flexible work schedules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Remote work</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Advance notice for all changes</a:t>
            </a:r>
          </a:p>
          <a:p>
            <a:pPr marL="228600" indent="-228600">
              <a:buFont typeface="Arial" panose="020B0604020202020204" pitchFamily="34" charset="0"/>
              <a:buChar char="•"/>
              <a:defRPr/>
            </a:pPr>
            <a:r>
              <a:rPr lang="en-US" sz="1200" dirty="0">
                <a:solidFill>
                  <a:schemeClr val="tx1"/>
                </a:solidFill>
                <a:latin typeface="TheStan Timbr" panose="020B0503030503020204" pitchFamily="34" charset="0"/>
              </a:rPr>
              <a:t>Change management strategies</a:t>
            </a:r>
          </a:p>
          <a:p>
            <a:pPr marL="228600" indent="-228600">
              <a:buFont typeface="Arial" panose="020B0604020202020204" pitchFamily="34" charset="0"/>
              <a:buChar char="•"/>
              <a:defRPr/>
            </a:pPr>
            <a:endParaRPr lang="en-US" sz="1200" dirty="0">
              <a:solidFill>
                <a:schemeClr val="tx1"/>
              </a:solidFill>
              <a:latin typeface="TheStan Timbr" panose="020B0503030503020204" pitchFamily="34" charset="0"/>
            </a:endParaRPr>
          </a:p>
          <a:p>
            <a:pPr>
              <a:spcBef>
                <a:spcPts val="600"/>
              </a:spcBef>
              <a:defRPr/>
            </a:pPr>
            <a:r>
              <a:rPr lang="en-US" sz="1400" b="1" dirty="0">
                <a:solidFill>
                  <a:srgbClr val="2752A5"/>
                </a:solidFill>
                <a:latin typeface="TheStan Timbr" panose="020B0503030503020204" pitchFamily="34" charset="0"/>
              </a:rPr>
              <a:t>Neurodiverse management strategies</a:t>
            </a:r>
          </a:p>
          <a:p>
            <a:pPr>
              <a:spcBef>
                <a:spcPts val="600"/>
              </a:spcBef>
              <a:defRPr/>
            </a:pPr>
            <a:endParaRPr lang="en-US" sz="1400" b="1" dirty="0">
              <a:solidFill>
                <a:srgbClr val="2752A5"/>
              </a:solidFill>
              <a:latin typeface="TheStan Timbr" panose="020B0503030503020204" pitchFamily="34" charset="0"/>
            </a:endParaRPr>
          </a:p>
          <a:p>
            <a:pPr>
              <a:spcBef>
                <a:spcPts val="600"/>
              </a:spcBef>
              <a:defRPr/>
            </a:pPr>
            <a:r>
              <a:rPr lang="en-US" sz="1400" b="1" dirty="0">
                <a:solidFill>
                  <a:srgbClr val="2752A5"/>
                </a:solidFill>
                <a:latin typeface="TheStan Timbr" panose="020B0503030503020204" pitchFamily="34" charset="0"/>
              </a:rPr>
              <a:t>Trauma-informed management</a:t>
            </a:r>
          </a:p>
          <a:p>
            <a:pPr>
              <a:spcBef>
                <a:spcPts val="600"/>
              </a:spcBef>
              <a:defRPr/>
            </a:pPr>
            <a:endParaRPr lang="en-US" sz="1400" b="1" dirty="0">
              <a:solidFill>
                <a:srgbClr val="2752A5"/>
              </a:solidFill>
              <a:latin typeface="TheStan Timbr" panose="020B0503030503020204" pitchFamily="34" charset="0"/>
            </a:endParaRPr>
          </a:p>
          <a:p>
            <a:pPr>
              <a:spcBef>
                <a:spcPts val="600"/>
              </a:spcBef>
              <a:defRPr/>
            </a:pPr>
            <a:r>
              <a:rPr lang="en-US" sz="1400" b="1" dirty="0">
                <a:solidFill>
                  <a:srgbClr val="2752A5"/>
                </a:solidFill>
                <a:latin typeface="TheStan Timbr" panose="020B0503030503020204" pitchFamily="34" charset="0"/>
              </a:rPr>
              <a:t>Recovery-friendly workplaces</a:t>
            </a:r>
          </a:p>
          <a:p>
            <a:pPr marL="0" indent="0">
              <a:buFont typeface="Arial" panose="020B0604020202020204" pitchFamily="34" charset="0"/>
              <a:buNone/>
              <a:defRPr/>
            </a:pPr>
            <a:endParaRPr lang="en-US" sz="1200" dirty="0">
              <a:solidFill>
                <a:schemeClr val="tx1"/>
              </a:solidFill>
              <a:latin typeface="TheStan Timbr" panose="020B0503030503020204" pitchFamily="34" charset="0"/>
            </a:endParaRP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36</a:t>
            </a:fld>
            <a:endParaRPr lang="en-US" dirty="0"/>
          </a:p>
        </p:txBody>
      </p:sp>
    </p:spTree>
    <p:extLst>
      <p:ext uri="{BB962C8B-B14F-4D97-AF65-F5344CB8AC3E}">
        <p14:creationId xmlns:p14="http://schemas.microsoft.com/office/powerpoint/2010/main" val="2681454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F8569-3319-5B6A-E773-8092697CF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7A200-16EA-DA7D-B391-3685DAD5D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DF107-BA7E-EC77-FA0D-7B24149FA60C}"/>
              </a:ext>
            </a:extLst>
          </p:cNvPr>
          <p:cNvSpPr>
            <a:spLocks noGrp="1"/>
          </p:cNvSpPr>
          <p:nvPr>
            <p:ph type="body" idx="1"/>
          </p:nvPr>
        </p:nvSpPr>
        <p:spPr/>
        <p:txBody>
          <a:bodyPr/>
          <a:lstStyle/>
          <a:p>
            <a:r>
              <a:rPr lang="en-US" dirty="0">
                <a:latin typeface="TheStan Timbr" panose="020B0503030503020204" pitchFamily="34" charset="0"/>
                <a:cs typeface="Arial" panose="020B0604020202020204" pitchFamily="34" charset="0"/>
              </a:rPr>
              <a:t>Two types of case studies are presented here:</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Return-to-Work (RTW) cases in which the employee was already out on a leave, and the RTW Specialist assisted them to return to their jobs as soon as medically feasible.</a:t>
            </a:r>
          </a:p>
          <a:p>
            <a:pPr marL="628650" lvl="1"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Note that the insurance company does not set the RTW date; that is always set by the treating provider. However, treating providers frequently allow employees to return to their jobs sooner when they are working with a RTW Specialist.</a:t>
            </a:r>
          </a:p>
          <a:p>
            <a:pPr marL="628650" lvl="1"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The RTW specialist will generally complete an evaluation and offer suggestions for changing work processes, recommendations for ergonomic equipment, support, and other services to help the employee be able to complete their essential job functions despite limitations and restrictions identified by their treating provider.</a:t>
            </a:r>
          </a:p>
          <a:p>
            <a:pPr marL="171450" lvl="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Stay-at-Work services (SAW) cases in which the employee is still on the job and the SAW Specialist provides the same type of services as for RTW cases, now intended to assist the employee to avoid a leave.</a:t>
            </a:r>
          </a:p>
          <a:p>
            <a:pPr marL="171450" lvl="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Both RTW and SAW services may be funded through Reasonable Accommodation Expense (RAE) benefits through disability insurance.</a:t>
            </a:r>
          </a:p>
          <a:p>
            <a:pPr marL="171450" lvl="0" indent="-171450">
              <a:buFont typeface="Arial" panose="020B0604020202020204" pitchFamily="34" charset="0"/>
              <a:buChar char="•"/>
            </a:pPr>
            <a:endParaRPr lang="en-US" dirty="0">
              <a:latin typeface="TheStan Timbr" panose="020B0503030503020204" pitchFamily="34" charset="0"/>
              <a:cs typeface="Arial" panose="020B0604020202020204" pitchFamily="34" charset="0"/>
            </a:endParaRPr>
          </a:p>
          <a:p>
            <a:pPr marL="0" lvl="0" indent="0">
              <a:buFont typeface="Arial" panose="020B0604020202020204" pitchFamily="34" charset="0"/>
              <a:buNone/>
            </a:pPr>
            <a:endParaRPr lang="en-US" dirty="0">
              <a:latin typeface="TheStan Timbr" panose="020B05030305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AE2B567-7B4B-8270-8644-8F167EA4A3D1}"/>
              </a:ext>
            </a:extLst>
          </p:cNvPr>
          <p:cNvSpPr>
            <a:spLocks noGrp="1"/>
          </p:cNvSpPr>
          <p:nvPr>
            <p:ph type="sldNum" sz="quarter" idx="5"/>
          </p:nvPr>
        </p:nvSpPr>
        <p:spPr/>
        <p:txBody>
          <a:bodyPr/>
          <a:lstStyle/>
          <a:p>
            <a:fld id="{68735D49-6D46-5C4C-9B2F-BCF1E12CE670}" type="slidenum">
              <a:rPr lang="en-US" smtClean="0"/>
              <a:t>37</a:t>
            </a:fld>
            <a:endParaRPr lang="en-US" dirty="0"/>
          </a:p>
        </p:txBody>
      </p:sp>
    </p:spTree>
    <p:extLst>
      <p:ext uri="{BB962C8B-B14F-4D97-AF65-F5344CB8AC3E}">
        <p14:creationId xmlns:p14="http://schemas.microsoft.com/office/powerpoint/2010/main" val="3570993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735D49-6D46-5C4C-9B2F-BCF1E12CE670}" type="slidenum">
              <a:rPr lang="en-US" smtClean="0"/>
              <a:t>38</a:t>
            </a:fld>
            <a:endParaRPr lang="en-US" dirty="0"/>
          </a:p>
        </p:txBody>
      </p:sp>
      <p:sp>
        <p:nvSpPr>
          <p:cNvPr id="6" name="Notes Placeholder 5">
            <a:extLst>
              <a:ext uri="{FF2B5EF4-FFF2-40B4-BE49-F238E27FC236}">
                <a16:creationId xmlns:a16="http://schemas.microsoft.com/office/drawing/2014/main" id="{0C81B03C-D8DF-9F4B-79A6-5D9AA57C7657}"/>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Replaced image. New image from Getty (1020593510)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Estimated Stay-at-Work claim cost savings and disability days avoided are based on the assumption that 75% of successful Stay-at-Work claims would have resulted in a claim without intervention and use the IBI benchmarks for average closed STD claim costs and durations for the sector, the year the claim was closed, and the primary diagnosis. IBI data are available only for calendar years 2014 through 2023, so the average durations (unadjusted) and the average costs, adjusted to reflect wage inflation, are used for claims outside of those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Return-to-Work claim cost and disability days savings are based on the difference between the Anticipated RTW Date from the treating provider and the actual RTW date. Note that the Return-to-Work date is always determined by the treating provider in collaboration with the employee (patient); neither The Standard nor Workplace Possibilities ever sets the Return-to-Work date, although the provider and the patient often move it up based on adaptive equipment or accommodations provided by The Standard.</a:t>
            </a:r>
          </a:p>
          <a:p>
            <a:endParaRPr lang="en-US" dirty="0"/>
          </a:p>
        </p:txBody>
      </p:sp>
    </p:spTree>
    <p:extLst>
      <p:ext uri="{BB962C8B-B14F-4D97-AF65-F5344CB8AC3E}">
        <p14:creationId xmlns:p14="http://schemas.microsoft.com/office/powerpoint/2010/main" val="3625480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FAE4A-DDD1-9943-E344-09D8A13FC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1EEB0-D05E-AFEA-0201-0A08519008FF}"/>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6376963-76A4-276E-1F01-2861831D0EAA}"/>
              </a:ext>
            </a:extLst>
          </p:cNvPr>
          <p:cNvSpPr>
            <a:spLocks noGrp="1"/>
          </p:cNvSpPr>
          <p:nvPr>
            <p:ph type="sldNum" sz="quarter" idx="5"/>
          </p:nvPr>
        </p:nvSpPr>
        <p:spPr/>
        <p:txBody>
          <a:bodyPr/>
          <a:lstStyle/>
          <a:p>
            <a:fld id="{68735D49-6D46-5C4C-9B2F-BCF1E12CE670}" type="slidenum">
              <a:rPr lang="en-US" smtClean="0"/>
              <a:t>39</a:t>
            </a:fld>
            <a:endParaRPr lang="en-US" dirty="0"/>
          </a:p>
        </p:txBody>
      </p:sp>
      <p:sp>
        <p:nvSpPr>
          <p:cNvPr id="6" name="Notes Placeholder 5">
            <a:extLst>
              <a:ext uri="{FF2B5EF4-FFF2-40B4-BE49-F238E27FC236}">
                <a16:creationId xmlns:a16="http://schemas.microsoft.com/office/drawing/2014/main" id="{A339DD20-C14C-9709-1644-A4BBBB169DB1}"/>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(1006511862)</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096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13AE1-9894-D276-6E0D-19D9B2183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BA218-440F-97E8-7E6A-AA839F58250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6E37414-2E72-FAFC-D667-7DE0280D531D}"/>
              </a:ext>
            </a:extLst>
          </p:cNvPr>
          <p:cNvSpPr>
            <a:spLocks noGrp="1"/>
          </p:cNvSpPr>
          <p:nvPr>
            <p:ph type="sldNum" sz="quarter" idx="5"/>
          </p:nvPr>
        </p:nvSpPr>
        <p:spPr/>
        <p:txBody>
          <a:bodyPr/>
          <a:lstStyle/>
          <a:p>
            <a:fld id="{68735D49-6D46-5C4C-9B2F-BCF1E12CE670}" type="slidenum">
              <a:rPr lang="en-US" smtClean="0"/>
              <a:t>40</a:t>
            </a:fld>
            <a:endParaRPr lang="en-US" dirty="0"/>
          </a:p>
        </p:txBody>
      </p:sp>
      <p:sp>
        <p:nvSpPr>
          <p:cNvPr id="6" name="Notes Placeholder 5">
            <a:extLst>
              <a:ext uri="{FF2B5EF4-FFF2-40B4-BE49-F238E27FC236}">
                <a16:creationId xmlns:a16="http://schemas.microsoft.com/office/drawing/2014/main" id="{9AF051BE-3FA2-1A63-9887-94173EC48107}"/>
              </a:ext>
            </a:extLst>
          </p:cNvPr>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Note that employees who declined to participate in or dropped out of the Stay-at-Work program may have remained at work but were not counted as successful for outcome reporting.</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Estimated Stay-at-Work claim cost savings and disability days avoided are based on the assumption that 75% of successful Stay-at-Work claims would have resulted in a claim without intervention and use the IBI benchmarks for average closed STD claim costs and durations for the sector, the year the claim was closed, and the primary diagnosis. IBI data are available only for calendar years 2014 through 2023, so the average durations (unadjusted) and the average costs, adjusted to reflect wage inflation, are used for claims outside of those dates.</a:t>
            </a:r>
          </a:p>
        </p:txBody>
      </p:sp>
    </p:spTree>
    <p:extLst>
      <p:ext uri="{BB962C8B-B14F-4D97-AF65-F5344CB8AC3E}">
        <p14:creationId xmlns:p14="http://schemas.microsoft.com/office/powerpoint/2010/main" val="276403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E097-B9BA-D3C0-73D6-BD997BE2C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05A38-09E4-41D0-D907-5716679B7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E2E17-900F-3F2D-A4E9-B479F4F3169E}"/>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AE35898-8BCC-6AA8-A0EB-57F178A49CF9}"/>
              </a:ext>
            </a:extLst>
          </p:cNvPr>
          <p:cNvSpPr>
            <a:spLocks noGrp="1"/>
          </p:cNvSpPr>
          <p:nvPr>
            <p:ph type="sldNum" sz="quarter" idx="5"/>
          </p:nvPr>
        </p:nvSpPr>
        <p:spPr/>
        <p:txBody>
          <a:bodyPr/>
          <a:lstStyle/>
          <a:p>
            <a:fld id="{68735D49-6D46-5C4C-9B2F-BCF1E12CE670}" type="slidenum">
              <a:rPr lang="en-US" smtClean="0"/>
              <a:t>4</a:t>
            </a:fld>
            <a:endParaRPr lang="en-US" dirty="0"/>
          </a:p>
        </p:txBody>
      </p:sp>
    </p:spTree>
    <p:extLst>
      <p:ext uri="{BB962C8B-B14F-4D97-AF65-F5344CB8AC3E}">
        <p14:creationId xmlns:p14="http://schemas.microsoft.com/office/powerpoint/2010/main" val="503535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E686-C557-FB76-E56E-B9A202FF5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B392B-6B5B-CACA-0FEF-34648251534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35D249C-12CA-59F1-2038-589D41E338EA}"/>
              </a:ext>
            </a:extLst>
          </p:cNvPr>
          <p:cNvSpPr>
            <a:spLocks noGrp="1"/>
          </p:cNvSpPr>
          <p:nvPr>
            <p:ph type="sldNum" sz="quarter" idx="5"/>
          </p:nvPr>
        </p:nvSpPr>
        <p:spPr/>
        <p:txBody>
          <a:bodyPr/>
          <a:lstStyle/>
          <a:p>
            <a:fld id="{68735D49-6D46-5C4C-9B2F-BCF1E12CE670}" type="slidenum">
              <a:rPr lang="en-US" smtClean="0"/>
              <a:t>41</a:t>
            </a:fld>
            <a:endParaRPr lang="en-US" dirty="0"/>
          </a:p>
        </p:txBody>
      </p:sp>
      <p:sp>
        <p:nvSpPr>
          <p:cNvPr id="6" name="Notes Placeholder 5">
            <a:extLst>
              <a:ext uri="{FF2B5EF4-FFF2-40B4-BE49-F238E27FC236}">
                <a16:creationId xmlns:a16="http://schemas.microsoft.com/office/drawing/2014/main" id="{27DCEC49-407A-950F-FE93-8848B15E6120}"/>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(2176121621)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heStan Timbr" panose="020B05030305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Return-to-Work claim cost and disability days savings are based on the difference between the Anticipated RTW Date from the treating provider and the actual RTW date. Note that the Return-to-Work date is always determined by the treating provider in collaboration with the employee (patient); neither The Standard nor Workplace Possibilities ever sets the Return-to-Work date, although the provider and the patient often move it up based on adaptive equipment or accommodations provided by The Standard.</a:t>
            </a:r>
          </a:p>
        </p:txBody>
      </p:sp>
    </p:spTree>
    <p:extLst>
      <p:ext uri="{BB962C8B-B14F-4D97-AF65-F5344CB8AC3E}">
        <p14:creationId xmlns:p14="http://schemas.microsoft.com/office/powerpoint/2010/main" val="2656287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9400F-7452-21A4-9468-E672002F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A55C-B0E9-8696-A2DF-271B6921764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CC0FA74-9BAC-55C4-F792-E154431C7870}"/>
              </a:ext>
            </a:extLst>
          </p:cNvPr>
          <p:cNvSpPr>
            <a:spLocks noGrp="1"/>
          </p:cNvSpPr>
          <p:nvPr>
            <p:ph type="sldNum" sz="quarter" idx="5"/>
          </p:nvPr>
        </p:nvSpPr>
        <p:spPr/>
        <p:txBody>
          <a:bodyPr/>
          <a:lstStyle/>
          <a:p>
            <a:fld id="{68735D49-6D46-5C4C-9B2F-BCF1E12CE670}" type="slidenum">
              <a:rPr lang="en-US" smtClean="0"/>
              <a:t>42</a:t>
            </a:fld>
            <a:endParaRPr lang="en-US" dirty="0"/>
          </a:p>
        </p:txBody>
      </p:sp>
      <p:sp>
        <p:nvSpPr>
          <p:cNvPr id="6" name="Notes Placeholder 5">
            <a:extLst>
              <a:ext uri="{FF2B5EF4-FFF2-40B4-BE49-F238E27FC236}">
                <a16:creationId xmlns:a16="http://schemas.microsoft.com/office/drawing/2014/main" id="{ED9A9E4B-D7E7-D775-7761-00E021B5E894}"/>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(1350747999)</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376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2FFED-CD60-F1C9-3C30-1C4ECA39F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153C4-B1F9-E4A5-FB76-FE2ED74CBDA1}"/>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0F8F173A-7F03-9BEF-D617-C0066801B396}"/>
              </a:ext>
            </a:extLst>
          </p:cNvPr>
          <p:cNvSpPr>
            <a:spLocks noGrp="1"/>
          </p:cNvSpPr>
          <p:nvPr>
            <p:ph type="sldNum" sz="quarter" idx="5"/>
          </p:nvPr>
        </p:nvSpPr>
        <p:spPr/>
        <p:txBody>
          <a:bodyPr/>
          <a:lstStyle/>
          <a:p>
            <a:fld id="{68735D49-6D46-5C4C-9B2F-BCF1E12CE670}" type="slidenum">
              <a:rPr lang="en-US" smtClean="0"/>
              <a:t>43</a:t>
            </a:fld>
            <a:endParaRPr lang="en-US" dirty="0"/>
          </a:p>
        </p:txBody>
      </p:sp>
      <p:sp>
        <p:nvSpPr>
          <p:cNvPr id="6" name="Notes Placeholder 5">
            <a:extLst>
              <a:ext uri="{FF2B5EF4-FFF2-40B4-BE49-F238E27FC236}">
                <a16:creationId xmlns:a16="http://schemas.microsoft.com/office/drawing/2014/main" id="{47375337-44D4-4D6A-4EC6-84E46A606D2A}"/>
              </a:ext>
            </a:extLst>
          </p:cNvPr>
          <p:cNvSpPr>
            <a:spLocks noGrp="1"/>
          </p:cNvSpPr>
          <p:nvPr>
            <p:ph type="body" sz="quarter" idx="3"/>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592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F5B63-EA52-43DA-6B3D-56A102177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5B806-B813-5146-A468-79DBFB66E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BBA0D-30A7-CE16-CF62-A91022A273CF}"/>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87307B-6502-2712-A14E-99301AA891A1}"/>
              </a:ext>
            </a:extLst>
          </p:cNvPr>
          <p:cNvSpPr>
            <a:spLocks noGrp="1"/>
          </p:cNvSpPr>
          <p:nvPr>
            <p:ph type="sldNum" sz="quarter" idx="5"/>
          </p:nvPr>
        </p:nvSpPr>
        <p:spPr/>
        <p:txBody>
          <a:bodyPr/>
          <a:lstStyle/>
          <a:p>
            <a:fld id="{68735D49-6D46-5C4C-9B2F-BCF1E12CE670}" type="slidenum">
              <a:rPr lang="en-US" smtClean="0"/>
              <a:t>44</a:t>
            </a:fld>
            <a:endParaRPr lang="en-US" dirty="0"/>
          </a:p>
        </p:txBody>
      </p:sp>
    </p:spTree>
    <p:extLst>
      <p:ext uri="{BB962C8B-B14F-4D97-AF65-F5344CB8AC3E}">
        <p14:creationId xmlns:p14="http://schemas.microsoft.com/office/powerpoint/2010/main" val="2727354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29816-6BBA-EBC6-0BEB-034B2A2EA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0B70B-33C8-A856-8067-75B4EA7F00F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A528028-AE8D-6F2F-35DA-03DB6CD51B92}"/>
              </a:ext>
            </a:extLst>
          </p:cNvPr>
          <p:cNvSpPr>
            <a:spLocks noGrp="1"/>
          </p:cNvSpPr>
          <p:nvPr>
            <p:ph type="sldNum" sz="quarter" idx="5"/>
          </p:nvPr>
        </p:nvSpPr>
        <p:spPr/>
        <p:txBody>
          <a:bodyPr/>
          <a:lstStyle/>
          <a:p>
            <a:fld id="{68735D49-6D46-5C4C-9B2F-BCF1E12CE670}" type="slidenum">
              <a:rPr lang="en-US" smtClean="0"/>
              <a:t>45</a:t>
            </a:fld>
            <a:endParaRPr lang="en-US" dirty="0"/>
          </a:p>
        </p:txBody>
      </p:sp>
      <p:sp>
        <p:nvSpPr>
          <p:cNvPr id="6" name="Notes Placeholder 5">
            <a:extLst>
              <a:ext uri="{FF2B5EF4-FFF2-40B4-BE49-F238E27FC236}">
                <a16:creationId xmlns:a16="http://schemas.microsoft.com/office/drawing/2014/main" id="{BEF8DEF0-CC81-43E9-EB4C-15BEF488E724}"/>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heStan Timbr" panose="020B0503030503020204" pitchFamily="34" charset="0"/>
                <a:cs typeface="Arial" panose="020B0604020202020204" pitchFamily="34" charset="0"/>
              </a:rPr>
              <a:t>Confirmed image is from Getty (648617500)</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See also:</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Fung, L., Weddle, B., Hancock, B. &amp; Rahilly, L. (2024, September 16). </a:t>
            </a:r>
            <a:r>
              <a:rPr lang="en-US" i="1" dirty="0">
                <a:latin typeface="TheStan Timbr" panose="020B0503030503020204" pitchFamily="34" charset="0"/>
                <a:cs typeface="Arial" panose="020B0604020202020204" pitchFamily="34" charset="0"/>
              </a:rPr>
              <a:t>Understanding what neurodivergent employees need to succeed</a:t>
            </a:r>
            <a:r>
              <a:rPr lang="en-US" dirty="0">
                <a:latin typeface="TheStan Timbr" panose="020B0503030503020204" pitchFamily="34" charset="0"/>
                <a:cs typeface="Arial" panose="020B0604020202020204" pitchFamily="34" charset="0"/>
              </a:rPr>
              <a:t>, McKinsey &amp; Company. https://www.mckinsey.com/capabilities/people-and-organizational-performance/our-insights/understanding-what-neurodivergent-employees-need-to-succeed, accessed on May 22, 2025.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847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8A3AC-FB85-33E2-F6ED-7209B9F50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54888-41BE-943E-572A-8F41F6991C6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7107454-4901-3EB7-9864-902AFBBE3567}"/>
              </a:ext>
            </a:extLst>
          </p:cNvPr>
          <p:cNvSpPr>
            <a:spLocks noGrp="1"/>
          </p:cNvSpPr>
          <p:nvPr>
            <p:ph type="sldNum" sz="quarter" idx="5"/>
          </p:nvPr>
        </p:nvSpPr>
        <p:spPr/>
        <p:txBody>
          <a:bodyPr/>
          <a:lstStyle/>
          <a:p>
            <a:fld id="{68735D49-6D46-5C4C-9B2F-BCF1E12CE670}" type="slidenum">
              <a:rPr lang="en-US" smtClean="0"/>
              <a:t>46</a:t>
            </a:fld>
            <a:endParaRPr lang="en-US" dirty="0"/>
          </a:p>
        </p:txBody>
      </p:sp>
      <p:sp>
        <p:nvSpPr>
          <p:cNvPr id="6" name="Notes Placeholder 5">
            <a:extLst>
              <a:ext uri="{FF2B5EF4-FFF2-40B4-BE49-F238E27FC236}">
                <a16:creationId xmlns:a16="http://schemas.microsoft.com/office/drawing/2014/main" id="{77C0E51A-944F-265F-B4EB-1B53B2B02B40}"/>
              </a:ext>
            </a:extLst>
          </p:cNvPr>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Love, K. &amp; Burrell, L. (2025, March 19).</a:t>
            </a:r>
            <a:r>
              <a:rPr lang="en-US" i="1" dirty="0">
                <a:latin typeface="Arial" panose="020B0604020202020204" pitchFamily="34" charset="0"/>
                <a:cs typeface="Arial" panose="020B0604020202020204" pitchFamily="34" charset="0"/>
              </a:rPr>
              <a:t> Inclusivity is the Future of Work. Here Are 6 Ways to Support Neurodivergent Team Members</a:t>
            </a:r>
            <a:r>
              <a:rPr lang="en-US" dirty="0">
                <a:latin typeface="Arial" panose="020B0604020202020204" pitchFamily="34" charset="0"/>
                <a:cs typeface="Arial" panose="020B0604020202020204" pitchFamily="34" charset="0"/>
              </a:rPr>
              <a:t>. Spring Health, https://www.springhealth.com/blog/6-ways-to-support-neurodiverse-team-members, accessed on May 22, 2025.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377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22AA-A5A5-CDF9-C4A3-397D39B76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72CDA-1C5E-AD40-8A60-56DB04DC2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F8A2A-B972-80EF-C8AB-E6739FDF16C7}"/>
              </a:ext>
            </a:extLst>
          </p:cNvPr>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12FB1AC-21EF-54EE-2BE8-3188A89076C4}"/>
              </a:ext>
            </a:extLst>
          </p:cNvPr>
          <p:cNvSpPr>
            <a:spLocks noGrp="1"/>
          </p:cNvSpPr>
          <p:nvPr>
            <p:ph type="sldNum" sz="quarter" idx="5"/>
          </p:nvPr>
        </p:nvSpPr>
        <p:spPr/>
        <p:txBody>
          <a:bodyPr/>
          <a:lstStyle/>
          <a:p>
            <a:fld id="{68735D49-6D46-5C4C-9B2F-BCF1E12CE670}" type="slidenum">
              <a:rPr lang="en-US" smtClean="0"/>
              <a:t>47</a:t>
            </a:fld>
            <a:endParaRPr lang="en-US" dirty="0"/>
          </a:p>
        </p:txBody>
      </p:sp>
    </p:spTree>
    <p:extLst>
      <p:ext uri="{BB962C8B-B14F-4D97-AF65-F5344CB8AC3E}">
        <p14:creationId xmlns:p14="http://schemas.microsoft.com/office/powerpoint/2010/main" val="2788821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97928-FBD5-AB1B-BB5E-EA423CAF7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03E8F-C0E7-C107-6447-364C4875E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F888B-0DCC-3548-50AE-E3FBCD6CF130}"/>
              </a:ext>
            </a:extLst>
          </p:cNvPr>
          <p:cNvSpPr>
            <a:spLocks noGrp="1"/>
          </p:cNvSpPr>
          <p:nvPr>
            <p:ph type="body" idx="1"/>
          </p:nvPr>
        </p:nvSpPr>
        <p:spPr/>
        <p:txBody>
          <a:bodyPr/>
          <a:lstStyle/>
          <a:p>
            <a:endParaRPr lang="en-US" dirty="0">
              <a:latin typeface="Myriad Pro" panose="020B0503030403020204"/>
            </a:endParaRPr>
          </a:p>
        </p:txBody>
      </p:sp>
      <p:sp>
        <p:nvSpPr>
          <p:cNvPr id="4" name="Slide Number Placeholder 3">
            <a:extLst>
              <a:ext uri="{FF2B5EF4-FFF2-40B4-BE49-F238E27FC236}">
                <a16:creationId xmlns:a16="http://schemas.microsoft.com/office/drawing/2014/main" id="{91934CEB-D7DD-67AA-576A-DEB8F2622398}"/>
              </a:ext>
            </a:extLst>
          </p:cNvPr>
          <p:cNvSpPr>
            <a:spLocks noGrp="1"/>
          </p:cNvSpPr>
          <p:nvPr>
            <p:ph type="sldNum" sz="quarter" idx="5"/>
          </p:nvPr>
        </p:nvSpPr>
        <p:spPr/>
        <p:txBody>
          <a:bodyPr/>
          <a:lstStyle/>
          <a:p>
            <a:fld id="{68735D49-6D46-5C4C-9B2F-BCF1E12CE670}" type="slidenum">
              <a:rPr lang="en-US" smtClean="0"/>
              <a:pPr/>
              <a:t>48</a:t>
            </a:fld>
            <a:endParaRPr lang="en-US" dirty="0">
              <a:latin typeface="TheStan Timbr"/>
            </a:endParaRPr>
          </a:p>
        </p:txBody>
      </p:sp>
    </p:spTree>
    <p:extLst>
      <p:ext uri="{BB962C8B-B14F-4D97-AF65-F5344CB8AC3E}">
        <p14:creationId xmlns:p14="http://schemas.microsoft.com/office/powerpoint/2010/main" val="2172705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8771-F668-7E2C-B97A-67D3D43CF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827E1-490C-3BEF-DE7E-0C4648BC0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B756B-370C-7787-DF5F-8F6B69C630EB}"/>
              </a:ext>
            </a:extLst>
          </p:cNvPr>
          <p:cNvSpPr>
            <a:spLocks noGrp="1"/>
          </p:cNvSpPr>
          <p:nvPr>
            <p:ph type="body" idx="1"/>
          </p:nvPr>
        </p:nvSpPr>
        <p:spPr/>
        <p:txBody>
          <a:bodyPr/>
          <a:lstStyle/>
          <a:p>
            <a:endParaRPr lang="en-US" dirty="0">
              <a:latin typeface="Myriad Pro" panose="020B0503030403020204"/>
            </a:endParaRPr>
          </a:p>
        </p:txBody>
      </p:sp>
      <p:sp>
        <p:nvSpPr>
          <p:cNvPr id="4" name="Slide Number Placeholder 3">
            <a:extLst>
              <a:ext uri="{FF2B5EF4-FFF2-40B4-BE49-F238E27FC236}">
                <a16:creationId xmlns:a16="http://schemas.microsoft.com/office/drawing/2014/main" id="{5E305F9A-3D5F-2229-95CC-B5DA85ACAA0A}"/>
              </a:ext>
            </a:extLst>
          </p:cNvPr>
          <p:cNvSpPr>
            <a:spLocks noGrp="1"/>
          </p:cNvSpPr>
          <p:nvPr>
            <p:ph type="sldNum" sz="quarter" idx="5"/>
          </p:nvPr>
        </p:nvSpPr>
        <p:spPr/>
        <p:txBody>
          <a:bodyPr/>
          <a:lstStyle/>
          <a:p>
            <a:fld id="{68735D49-6D46-5C4C-9B2F-BCF1E12CE670}" type="slidenum">
              <a:rPr lang="en-US" smtClean="0"/>
              <a:pPr/>
              <a:t>49</a:t>
            </a:fld>
            <a:endParaRPr lang="en-US" dirty="0">
              <a:latin typeface="TheStan Timbr"/>
            </a:endParaRPr>
          </a:p>
        </p:txBody>
      </p:sp>
    </p:spTree>
    <p:extLst>
      <p:ext uri="{BB962C8B-B14F-4D97-AF65-F5344CB8AC3E}">
        <p14:creationId xmlns:p14="http://schemas.microsoft.com/office/powerpoint/2010/main" val="233055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DF24-A32A-71E5-39A4-7BF2B320C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1F358-63C5-4E43-3224-60C9427B4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E7BA4-D424-8A9F-3504-C9174B887D30}"/>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EFDEF13-1409-7B81-F8B3-3AFB646937BE}"/>
              </a:ext>
            </a:extLst>
          </p:cNvPr>
          <p:cNvSpPr>
            <a:spLocks noGrp="1"/>
          </p:cNvSpPr>
          <p:nvPr>
            <p:ph type="sldNum" sz="quarter" idx="5"/>
          </p:nvPr>
        </p:nvSpPr>
        <p:spPr/>
        <p:txBody>
          <a:bodyPr/>
          <a:lstStyle/>
          <a:p>
            <a:fld id="{68735D49-6D46-5C4C-9B2F-BCF1E12CE670}" type="slidenum">
              <a:rPr lang="en-US" smtClean="0"/>
              <a:t>5</a:t>
            </a:fld>
            <a:endParaRPr lang="en-US" dirty="0"/>
          </a:p>
        </p:txBody>
      </p:sp>
    </p:spTree>
    <p:extLst>
      <p:ext uri="{BB962C8B-B14F-4D97-AF65-F5344CB8AC3E}">
        <p14:creationId xmlns:p14="http://schemas.microsoft.com/office/powerpoint/2010/main" val="180450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2752A5"/>
                </a:solidFill>
                <a:latin typeface="TheStan Timbr" panose="020B0503030503020204" pitchFamily="34" charset="0"/>
              </a:rPr>
              <a:t>Diversity: </a:t>
            </a:r>
            <a:r>
              <a:rPr lang="en-US" sz="1200" dirty="0">
                <a:solidFill>
                  <a:srgbClr val="2752A5"/>
                </a:solidFill>
                <a:latin typeface="TheStan Timbr" panose="020B0503030503020204" pitchFamily="34" charset="0"/>
              </a:rPr>
              <a:t>Biological term for the genetically-determined variability of many traits within a species, seen across all life.</a:t>
            </a:r>
          </a:p>
          <a:p>
            <a:pPr lvl="0" algn="l"/>
            <a:r>
              <a:rPr lang="en-US" sz="1200" b="1" dirty="0">
                <a:solidFill>
                  <a:srgbClr val="2752A5"/>
                </a:solidFill>
                <a:latin typeface="TheStan Timbr" panose="020B0503030503020204" pitchFamily="34" charset="0"/>
              </a:rPr>
              <a:t>Neurodiverse: </a:t>
            </a:r>
            <a:r>
              <a:rPr lang="en-US" sz="1200" dirty="0">
                <a:solidFill>
                  <a:srgbClr val="2752A5"/>
                </a:solidFill>
                <a:latin typeface="TheStan Timbr" panose="020B0503030503020204" pitchFamily="34" charset="0"/>
              </a:rPr>
              <a:t>Exhibiting behaviors, thoughts and emotions that suggest atypical neurological development and functioning based on the natural variation of human brains and nervous systems; used as synonymous with neurodivergent in this presentation. This is a different paradigm for understanding variations in neurological functioning. Contrasting with the medical model, and it includes issues diagnosed under the medical model as mental health and substance use disorders, as well as developmental and learning disorders, Traumatic Brain Injury (TBI), and other neurological conditions (such as Fetal Alcohol Syndrome).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752A5"/>
                </a:solidFill>
                <a:latin typeface="TheStan Timbr" panose="020B0503030503020204" pitchFamily="34" charset="0"/>
              </a:rPr>
              <a:t>Medical Model:</a:t>
            </a:r>
            <a:r>
              <a:rPr lang="en-US" sz="1200" b="0" dirty="0">
                <a:solidFill>
                  <a:srgbClr val="2752A5"/>
                </a:solidFill>
                <a:latin typeface="TheStan Timbr" panose="020B0503030503020204" pitchFamily="34" charset="0"/>
              </a:rPr>
              <a:t> The traditional way to understand variations in thoughts, emotions, and behaviors, this </a:t>
            </a:r>
            <a:r>
              <a:rPr lang="en-US" sz="1200" dirty="0">
                <a:solidFill>
                  <a:srgbClr val="2752A5"/>
                </a:solidFill>
                <a:latin typeface="TheStan Timbr" panose="020B0503030503020204" pitchFamily="34" charset="0"/>
              </a:rPr>
              <a:t>considers differences pathological, as diseases or disorders to be cured. </a:t>
            </a:r>
            <a:r>
              <a:rPr lang="en-US" sz="1200" noProof="0" dirty="0">
                <a:latin typeface="TheStan Timbr" panose="020B0503030503020204" pitchFamily="34" charset="0"/>
              </a:rPr>
              <a:t>Differences are seen as bad: Any divergence from the norm is considered a problem. The aim of treatment is to fix the patient</a:t>
            </a:r>
            <a:r>
              <a:rPr lang="en-US" sz="1200" dirty="0">
                <a:latin typeface="TheStan Timbr" panose="020B0503030503020204" pitchFamily="34" charset="0"/>
              </a:rPr>
              <a:t>: </a:t>
            </a:r>
            <a:r>
              <a:rPr lang="en-US" sz="1200" noProof="0" dirty="0">
                <a:latin typeface="TheStan Timbr" panose="020B0503030503020204" pitchFamily="34" charset="0"/>
              </a:rPr>
              <a:t>Treatment aims to make people conform to the societal definition of normal.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2752A5"/>
                </a:solidFill>
                <a:latin typeface="TheStan Timbr" panose="020B0503030503020204" pitchFamily="34" charset="0"/>
              </a:rPr>
              <a:t>The neurodiversity framework understands variations in behaviors, feelings and thoughts as natural deviations that are merely different. Diversity is seen as good, since differences can be adaptive and confer advantages. While some differences may create difficulties for the individual, the goal is well-being, not conformity. The aim of treatment is to support the individual.</a:t>
            </a:r>
          </a:p>
          <a:p>
            <a:pPr lvl="0" algn="l"/>
            <a:r>
              <a:rPr lang="en-US" sz="1200" b="1" dirty="0">
                <a:solidFill>
                  <a:srgbClr val="2752A5"/>
                </a:solidFill>
                <a:latin typeface="TheStan Timbr" panose="020B0503030503020204" pitchFamily="34" charset="0"/>
              </a:rPr>
              <a:t>Neurotypical: </a:t>
            </a:r>
            <a:r>
              <a:rPr lang="en-US" sz="1200" dirty="0">
                <a:solidFill>
                  <a:srgbClr val="2752A5"/>
                </a:solidFill>
                <a:latin typeface="TheStan Timbr" panose="020B0503030503020204" pitchFamily="34" charset="0"/>
              </a:rPr>
              <a:t>Exhibiting behaviors, thoughts and emotions that suggest typical neurological development and functioning.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752A5"/>
                </a:solidFill>
                <a:latin typeface="TheStan Timbr" panose="020B0503030503020204" pitchFamily="34" charset="0"/>
              </a:rPr>
              <a:t>Neurochameleon: </a:t>
            </a:r>
            <a:r>
              <a:rPr lang="en-US" sz="1200" dirty="0">
                <a:solidFill>
                  <a:srgbClr val="2752A5"/>
                </a:solidFill>
                <a:latin typeface="TheStan Timbr" panose="020B0503030503020204" pitchFamily="34" charset="0"/>
              </a:rPr>
              <a:t>A neurodiverse person who adopts behaviors to fit in with others who are neurotypical; a type of code-switching.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heStan Timbr" panose="020B0503030503020204" pitchFamily="34" charset="0"/>
              </a:rPr>
              <a:t>Code-switching:</a:t>
            </a:r>
            <a:r>
              <a:rPr lang="en-US" sz="1200" dirty="0">
                <a:latin typeface="TheStan Timbr" panose="020B0503030503020204" pitchFamily="34" charset="0"/>
              </a:rPr>
              <a:t> The practice of changing how we express ourselves to conform to expectations in different scenarios. This includes changing our language, especially accent, slang, and grammar, as well as our behavior. Neurodiverse individuals often learn how to act like neurotypical people when they’re children.</a:t>
            </a:r>
          </a:p>
          <a:p>
            <a:pPr lvl="0" algn="l"/>
            <a:endParaRPr lang="en-US" sz="1200" dirty="0">
              <a:solidFill>
                <a:srgbClr val="2752A5"/>
              </a:solidFill>
              <a:latin typeface="TheStan Timbr" panose="020B0503030503020204" pitchFamily="34" charset="0"/>
            </a:endParaRPr>
          </a:p>
          <a:p>
            <a:r>
              <a:rPr lang="en-US" sz="1200" dirty="0">
                <a:latin typeface="TheStan Timbr" panose="020B0503030503020204" pitchFamily="34" charset="0"/>
              </a:rPr>
              <a:t>See also:</a:t>
            </a:r>
          </a:p>
          <a:p>
            <a:pPr marL="171450" indent="-171450">
              <a:buFont typeface="Arial" panose="020B0604020202020204" pitchFamily="34" charset="0"/>
              <a:buChar char="•"/>
            </a:pPr>
            <a:r>
              <a:rPr lang="en-US" sz="1200" dirty="0">
                <a:latin typeface="TheStan Timbr" panose="020B0503030503020204" pitchFamily="34" charset="0"/>
              </a:rPr>
              <a:t>Jolivet, D. (July 28, 2023). </a:t>
            </a:r>
            <a:r>
              <a:rPr lang="en-US" sz="1200" i="1" dirty="0">
                <a:latin typeface="TheStan Timbr" panose="020B0503030503020204" pitchFamily="34" charset="0"/>
              </a:rPr>
              <a:t>Neurodiversity and Labels</a:t>
            </a:r>
            <a:r>
              <a:rPr lang="en-US" sz="1200" dirty="0">
                <a:latin typeface="TheStan Timbr" panose="020B0503030503020204" pitchFamily="34" charset="0"/>
              </a:rPr>
              <a:t>, LinkedIn. https://www.linkedin.com/pulse/neurodiversity-labels-dan-jolivet/, accessed on March 13, 2026.</a:t>
            </a:r>
          </a:p>
          <a:p>
            <a:pPr marL="171450" indent="-171450">
              <a:buFont typeface="Arial" panose="020B0604020202020204" pitchFamily="34" charset="0"/>
              <a:buChar char="•"/>
            </a:pPr>
            <a:r>
              <a:rPr lang="en-US" sz="1200" dirty="0">
                <a:latin typeface="TheStan Timbr" panose="020B0503030503020204" pitchFamily="34" charset="0"/>
              </a:rPr>
              <a:t>Sharma, N. (</a:t>
            </a:r>
            <a:r>
              <a:rPr lang="en-US" sz="1200" b="0" i="0" kern="1200" dirty="0">
                <a:solidFill>
                  <a:schemeClr val="tx1"/>
                </a:solidFill>
                <a:effectLst/>
                <a:latin typeface="TheStan Timbr" panose="020B0503030503020204" pitchFamily="34" charset="0"/>
                <a:ea typeface="+mn-ea"/>
                <a:cs typeface="+mn-cs"/>
              </a:rPr>
              <a:t>November 14, 2023). </a:t>
            </a:r>
            <a:r>
              <a:rPr lang="en-US" sz="1200" b="0" i="1" kern="1200" dirty="0">
                <a:solidFill>
                  <a:schemeClr val="tx1"/>
                </a:solidFill>
                <a:effectLst/>
                <a:latin typeface="TheStan Timbr" panose="020B0503030503020204" pitchFamily="34" charset="0"/>
                <a:ea typeface="+mn-ea"/>
                <a:cs typeface="+mn-cs"/>
              </a:rPr>
              <a:t>Let’s Talk About Code-Switching: A Double-Edged Sword</a:t>
            </a:r>
            <a:r>
              <a:rPr lang="en-US" sz="1200" b="0" i="0" kern="1200" dirty="0">
                <a:solidFill>
                  <a:schemeClr val="tx1"/>
                </a:solidFill>
                <a:effectLst/>
                <a:latin typeface="TheStan Timbr" panose="020B0503030503020204" pitchFamily="34" charset="0"/>
                <a:ea typeface="+mn-ea"/>
                <a:cs typeface="+mn-cs"/>
              </a:rPr>
              <a:t>, UC Berkeley Graduate Division. https://grad.berkeley.edu/news/announcements/lets-talk-about-code-switching-a-double-edged-sword/, accessed on March 13, 2026.</a:t>
            </a:r>
            <a:endParaRPr lang="en-US" sz="1200" dirty="0">
              <a:latin typeface="TheStan Timbr" panose="020B0503030503020204" pitchFamily="34" charset="0"/>
            </a:endParaRPr>
          </a:p>
          <a:p>
            <a:pPr marL="171450" indent="-171450">
              <a:buFont typeface="Arial" panose="020B0604020202020204" pitchFamily="34" charset="0"/>
              <a:buChar char="•"/>
            </a:pPr>
            <a:r>
              <a:rPr lang="en-US" sz="1200" dirty="0">
                <a:latin typeface="TheStan Timbr" panose="020B0503030503020204" pitchFamily="34" charset="0"/>
              </a:rPr>
              <a:t>Thompson, M. (April 13, 2013). </a:t>
            </a:r>
            <a:r>
              <a:rPr lang="en-US" sz="1200" i="1" dirty="0">
                <a:latin typeface="TheStan Timbr" panose="020B0503030503020204" pitchFamily="34" charset="0"/>
              </a:rPr>
              <a:t>Five Reasons Why People Code-Switch</a:t>
            </a:r>
            <a:r>
              <a:rPr lang="en-US" sz="1200" i="0" dirty="0">
                <a:latin typeface="TheStan Timbr" panose="020B0503030503020204" pitchFamily="34" charset="0"/>
              </a:rPr>
              <a:t>, NPR. https://www.npr.org/sections/codeswitch/2013/04/13/177126294/five-reasons-why-people-code-switch, accessed on March 13, 2026.</a:t>
            </a:r>
            <a:endParaRPr lang="en-US" sz="1200" dirty="0">
              <a:latin typeface="TheStan Timbr" panose="020B0503030503020204" pitchFamily="34" charset="0"/>
            </a:endParaRP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pPr/>
              <a:t>6</a:t>
            </a:fld>
            <a:endParaRPr lang="en-US" dirty="0">
              <a:latin typeface="TheStan Timbr"/>
            </a:endParaRPr>
          </a:p>
        </p:txBody>
      </p:sp>
    </p:spTree>
    <p:extLst>
      <p:ext uri="{BB962C8B-B14F-4D97-AF65-F5344CB8AC3E}">
        <p14:creationId xmlns:p14="http://schemas.microsoft.com/office/powerpoint/2010/main" val="70811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92CB-CD22-354D-3E3B-8EF70E6A8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7187F-8DA9-16C3-A69A-0E7E2AA2C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77CF4-15F8-0055-E8D7-237F8B0FD33A}"/>
              </a:ext>
            </a:extLst>
          </p:cNvPr>
          <p:cNvSpPr>
            <a:spLocks noGrp="1"/>
          </p:cNvSpPr>
          <p:nvPr>
            <p:ph type="body" idx="1"/>
          </p:nvPr>
        </p:nvSpPr>
        <p:spPr/>
        <p:txBody>
          <a:bodyPr/>
          <a:lstStyle/>
          <a:p>
            <a:r>
              <a:rPr lang="en-US" sz="1200" b="0" dirty="0">
                <a:solidFill>
                  <a:srgbClr val="2752A5"/>
                </a:solidFill>
                <a:latin typeface="TheStan Timbr" panose="020B0503030503020204" pitchFamily="34" charset="0"/>
              </a:rPr>
              <a:t>People in the middle of the distribution are called ambiverts. That’s a word that you don’t hear much, especially considering it applies to the majority of people.</a:t>
            </a:r>
          </a:p>
          <a:p>
            <a:endParaRPr lang="en-US" sz="1200" b="0" dirty="0">
              <a:solidFill>
                <a:srgbClr val="2752A5"/>
              </a:solidFill>
              <a:latin typeface="TheStan Timbr" panose="020B0503030503020204" pitchFamily="34" charset="0"/>
            </a:endParaRPr>
          </a:p>
          <a:p>
            <a:r>
              <a:rPr lang="en-US" sz="1200" b="0" dirty="0">
                <a:solidFill>
                  <a:srgbClr val="2752A5"/>
                </a:solidFill>
                <a:latin typeface="TheStan Timbr" panose="020B0503030503020204" pitchFamily="34" charset="0"/>
              </a:rPr>
              <a:t>By the way, I’m about as far over to the introverted side of the distribution as it’s possible to be: This is one way in which I’m a neurochameleon and am able to pass as an extravert.</a:t>
            </a:r>
          </a:p>
          <a:p>
            <a:endParaRPr lang="en-US" sz="1200" b="0" dirty="0">
              <a:solidFill>
                <a:srgbClr val="2752A5"/>
              </a:solidFill>
              <a:latin typeface="TheStan Timbr" panose="020B0503030503020204" pitchFamily="34" charset="0"/>
            </a:endParaRPr>
          </a:p>
          <a:p>
            <a:r>
              <a:rPr lang="en-US" sz="1200" b="0" dirty="0">
                <a:solidFill>
                  <a:srgbClr val="2752A5"/>
                </a:solidFill>
                <a:latin typeface="TheStan Timbr" panose="020B0503030503020204" pitchFamily="34" charset="0"/>
              </a:rPr>
              <a:t>Sources:</a:t>
            </a:r>
          </a:p>
          <a:p>
            <a:r>
              <a:rPr lang="en-US" sz="1200" b="0" dirty="0">
                <a:solidFill>
                  <a:srgbClr val="2752A5"/>
                </a:solidFill>
                <a:latin typeface="TheStan Timbr" panose="020B0503030503020204" pitchFamily="34" charset="0"/>
              </a:rPr>
              <a:t>Extroverts Tweet Differently from Introverts in Weibo - Scientific Figure on ResearchGate. Available from: https://www.researchgate.net/figure/The-distribution-of-scores-on-extraversion-from-self-reports-of-293-valid-samples_fig1_315456499 [accessed 21 May 2025] from Zhou, Zhenkun &amp; Xu, Ke &amp; Zhao, Jichang. (2017). Extroverts Tweet Differently from Introverts in Weibo. EPJ Data Science. 7. 10.1140/epjds/s13688-018-0146-8. </a:t>
            </a:r>
          </a:p>
          <a:p>
            <a:r>
              <a:rPr lang="en-US" sz="1200" b="0" dirty="0">
                <a:solidFill>
                  <a:srgbClr val="2752A5"/>
                </a:solidFill>
                <a:latin typeface="TheStan Timbr" panose="020B0503030503020204" pitchFamily="34" charset="0"/>
              </a:rPr>
              <a:t>Chong, E. (2023, January 1). Introverts VS Extroverts — The Long Standing Debate on Which is Better, Medium, https://medium.com/illumination/introverts-vs-extroverts-the-long-standing-debate-on-which-is-better-6980378b78be, accessed on May 22, 2025.</a:t>
            </a:r>
          </a:p>
          <a:p>
            <a:endParaRPr lang="en-US" dirty="0"/>
          </a:p>
        </p:txBody>
      </p:sp>
      <p:sp>
        <p:nvSpPr>
          <p:cNvPr id="4" name="Slide Number Placeholder 3">
            <a:extLst>
              <a:ext uri="{FF2B5EF4-FFF2-40B4-BE49-F238E27FC236}">
                <a16:creationId xmlns:a16="http://schemas.microsoft.com/office/drawing/2014/main" id="{0638AD1A-A6C5-FFF4-5B65-9AE56A03A3D0}"/>
              </a:ext>
            </a:extLst>
          </p:cNvPr>
          <p:cNvSpPr>
            <a:spLocks noGrp="1"/>
          </p:cNvSpPr>
          <p:nvPr>
            <p:ph type="sldNum" sz="quarter" idx="5"/>
          </p:nvPr>
        </p:nvSpPr>
        <p:spPr/>
        <p:txBody>
          <a:bodyPr/>
          <a:lstStyle/>
          <a:p>
            <a:fld id="{68735D49-6D46-5C4C-9B2F-BCF1E12CE670}" type="slidenum">
              <a:rPr lang="en-US" smtClean="0"/>
              <a:pPr/>
              <a:t>7</a:t>
            </a:fld>
            <a:endParaRPr lang="en-US" dirty="0">
              <a:latin typeface="TheStan Timbr"/>
            </a:endParaRPr>
          </a:p>
        </p:txBody>
      </p:sp>
    </p:spTree>
    <p:extLst>
      <p:ext uri="{BB962C8B-B14F-4D97-AF65-F5344CB8AC3E}">
        <p14:creationId xmlns:p14="http://schemas.microsoft.com/office/powerpoint/2010/main" val="133055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Confirmed images are from Getty (1279370441 + 872-36864)</a:t>
            </a:r>
          </a:p>
          <a:p>
            <a:r>
              <a:rPr lang="en-US" dirty="0"/>
              <a:t> Although the term was coined in reference to Autism-Spectrum Disorder, it is now applied to all kinds of neurological difference.</a:t>
            </a:r>
          </a:p>
          <a:p>
            <a:endParaRPr lang="en-US" dirty="0"/>
          </a:p>
          <a:p>
            <a:r>
              <a:rPr lang="en-US" dirty="0"/>
              <a:t>See also:</a:t>
            </a:r>
          </a:p>
          <a:p>
            <a:r>
              <a:rPr lang="en-US" dirty="0"/>
              <a:t>Pellicano E, Heyworth M. The Foundations of Autistic Flourishing. Curr Psychiatry Rep. 2023 Sep;25(9):419-427. doi: 10.1007/s11920-023-01441-9. Epub 2023 Aug 8. PMID: 37552401; PMCID: PMC10506917. https://pmc.ncbi.nlm.nih.gov/articles/PMC10506917/, accessed on May 5, 2025.</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8</a:t>
            </a:fld>
            <a:endParaRPr lang="en-US" dirty="0"/>
          </a:p>
        </p:txBody>
      </p:sp>
    </p:spTree>
    <p:extLst>
      <p:ext uri="{BB962C8B-B14F-4D97-AF65-F5344CB8AC3E}">
        <p14:creationId xmlns:p14="http://schemas.microsoft.com/office/powerpoint/2010/main" val="97671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701471"/>
                </a:solidFill>
                <a:latin typeface="TheStan Timbr" panose="020B0503030503020204" pitchFamily="34" charset="0"/>
                <a:cs typeface="Arial" panose="020B0604020202020204" pitchFamily="34" charset="0"/>
              </a:rPr>
              <a:t>Any characteristics that present along a normal distribution are likely to have a genetic basis and to confer a specific evolutionary advantage.</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“All human evolution was driven by slightly autistic Asperger’s and autistic people. The human race would still be sitting around in caves chattering to each other if it were not for them.” Michael Fitzgerald, professor of child and adolescent psychiatry specializing in autism spectrum disorder, quoted in Spikins (2017).</a:t>
            </a:r>
          </a:p>
          <a:p>
            <a:endParaRPr lang="en-US" dirty="0">
              <a:latin typeface="TheStan Timbr" panose="020B0503030503020204" pitchFamily="34" charset="0"/>
              <a:cs typeface="Arial" panose="020B0604020202020204" pitchFamily="34" charset="0"/>
            </a:endParaRPr>
          </a:p>
          <a:p>
            <a:r>
              <a:rPr lang="en-US" dirty="0">
                <a:latin typeface="TheStan Timbr" panose="020B0503030503020204" pitchFamily="34" charset="0"/>
                <a:cs typeface="Arial" panose="020B0604020202020204" pitchFamily="34" charset="0"/>
              </a:rPr>
              <a:t>Sources:</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Spikins, P. (2017, May 9). What Role Did Autism Play in Human Evolution? Sapiens: Anthropology Magazine, https://www.sapiens.org/biology/autism-human-evolution/,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Liester, M.B. (2024, June 1). The Stoned Ape Theory Revisited, Psychology Today, https://www.psychologytoday.com/us/blog/the-leading-edge/202406/the-stoned-ape-theory-revisited, accessed on May 22, 2025.</a:t>
            </a:r>
          </a:p>
          <a:p>
            <a:pPr marL="171450" indent="-171450">
              <a:buFont typeface="Arial" panose="020B0604020202020204" pitchFamily="34" charset="0"/>
              <a:buChar char="•"/>
            </a:pPr>
            <a:r>
              <a:rPr lang="en-US" dirty="0">
                <a:latin typeface="TheStan Timbr" panose="020B0503030503020204" pitchFamily="34" charset="0"/>
                <a:cs typeface="Arial" panose="020B0604020202020204" pitchFamily="34" charset="0"/>
              </a:rPr>
              <a:t>University of Edinburgh Science Media (2024). PTSD: The evolutionary advantage, https://eusci.org.uk/2019/08/29/ptsd-the-evolutionary-advantage/, accessed on May 22, 2025.</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9</a:t>
            </a:fld>
            <a:endParaRPr lang="en-US" dirty="0"/>
          </a:p>
        </p:txBody>
      </p:sp>
    </p:spTree>
    <p:extLst>
      <p:ext uri="{BB962C8B-B14F-4D97-AF65-F5344CB8AC3E}">
        <p14:creationId xmlns:p14="http://schemas.microsoft.com/office/powerpoint/2010/main" val="183718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5" name="Title background">
            <a:extLst>
              <a:ext uri="{FF2B5EF4-FFF2-40B4-BE49-F238E27FC236}">
                <a16:creationId xmlns:a16="http://schemas.microsoft.com/office/drawing/2014/main" id="{5061F268-1843-C912-24D4-BD7A9491CD48}"/>
              </a:ext>
              <a:ext uri="{C183D7F6-B498-43B3-948B-1728B52AA6E4}">
                <adec:decorative xmlns:adec="http://schemas.microsoft.com/office/drawing/2017/decorative" val="1"/>
              </a:ext>
            </a:extLst>
          </p:cNvPr>
          <p:cNvSpPr/>
          <p:nvPr userDrawn="1"/>
        </p:nvSpPr>
        <p:spPr>
          <a:xfrm>
            <a:off x="413594" y="365498"/>
            <a:ext cx="11364813" cy="4498559"/>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a:extLst>
              <a:ext uri="{FF2B5EF4-FFF2-40B4-BE49-F238E27FC236}">
                <a16:creationId xmlns:a16="http://schemas.microsoft.com/office/drawing/2014/main" id="{8B2966C9-3E8B-6991-A2BB-EB7809D20BF8}"/>
              </a:ext>
            </a:extLst>
          </p:cNvPr>
          <p:cNvSpPr>
            <a:spLocks noGrp="1"/>
          </p:cNvSpPr>
          <p:nvPr>
            <p:ph type="title"/>
          </p:nvPr>
        </p:nvSpPr>
        <p:spPr>
          <a:xfrm>
            <a:off x="675963" y="1896995"/>
            <a:ext cx="4779582" cy="1339308"/>
          </a:xfrm>
          <a:prstGeom prst="rect">
            <a:avLst/>
          </a:prstGeom>
        </p:spPr>
        <p:txBody>
          <a:bodyPr>
            <a:noAutofit/>
          </a:bodyPr>
          <a:lstStyle>
            <a:lvl1pPr>
              <a:lnSpc>
                <a:spcPct val="90000"/>
              </a:lnSpc>
              <a:defRPr sz="4400" b="1">
                <a:solidFill>
                  <a:schemeClr val="bg1"/>
                </a:solidFill>
                <a:latin typeface="TheStan Timbr" panose="020B0503030503020204" pitchFamily="34" charset="0"/>
              </a:defRPr>
            </a:lvl1pPr>
          </a:lstStyle>
          <a:p>
            <a:r>
              <a:rPr lang="en-US" dirty="0"/>
              <a:t>Click to edit Master title style</a:t>
            </a:r>
          </a:p>
        </p:txBody>
      </p:sp>
      <p:sp>
        <p:nvSpPr>
          <p:cNvPr id="6" name="Content Placeholder 5">
            <a:extLst>
              <a:ext uri="{FF2B5EF4-FFF2-40B4-BE49-F238E27FC236}">
                <a16:creationId xmlns:a16="http://schemas.microsoft.com/office/drawing/2014/main" id="{AACB7B2B-0725-578E-CDB1-5AAB427B9497}"/>
              </a:ext>
            </a:extLst>
          </p:cNvPr>
          <p:cNvSpPr>
            <a:spLocks noGrp="1"/>
          </p:cNvSpPr>
          <p:nvPr>
            <p:ph sz="quarter" idx="15" hasCustomPrompt="1"/>
          </p:nvPr>
        </p:nvSpPr>
        <p:spPr>
          <a:xfrm>
            <a:off x="676275" y="3275694"/>
            <a:ext cx="4572000" cy="406400"/>
          </a:xfrm>
          <a:prstGeom prst="rect">
            <a:avLst/>
          </a:prstGeom>
        </p:spPr>
        <p:txBody>
          <a:bodyPr lIns="0"/>
          <a:lstStyle>
            <a:lvl1pPr marL="91440" indent="0">
              <a:buFontTx/>
              <a:buNone/>
              <a:defRPr sz="1600">
                <a:solidFill>
                  <a:schemeClr val="bg1"/>
                </a:solidFill>
                <a:latin typeface="TheStan Timbr" panose="020B0503030503020204" pitchFamily="34" charset="0"/>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sp>
        <p:nvSpPr>
          <p:cNvPr id="2" name="Logo cover">
            <a:extLst>
              <a:ext uri="{FF2B5EF4-FFF2-40B4-BE49-F238E27FC236}">
                <a16:creationId xmlns:a16="http://schemas.microsoft.com/office/drawing/2014/main" id="{B19F2C9F-222E-69AB-F70E-22C855A07426}"/>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10">
            <a:extLst>
              <a:ext uri="{FF2B5EF4-FFF2-40B4-BE49-F238E27FC236}">
                <a16:creationId xmlns:a16="http://schemas.microsoft.com/office/drawing/2014/main" id="{6187C81F-F0AB-0568-A893-2BB2A31E49CA}"/>
              </a:ext>
            </a:extLst>
          </p:cNvPr>
          <p:cNvSpPr>
            <a:spLocks noGrp="1"/>
          </p:cNvSpPr>
          <p:nvPr>
            <p:ph type="pic" sz="quarter" idx="14" hasCustomPrompt="1"/>
          </p:nvPr>
        </p:nvSpPr>
        <p:spPr>
          <a:xfrm>
            <a:off x="5805196" y="733482"/>
            <a:ext cx="5623560" cy="5614416"/>
          </a:xfrm>
          <a:prstGeom prst="roundRect">
            <a:avLst>
              <a:gd name="adj" fmla="val 3089"/>
            </a:avLst>
          </a:prstGeom>
          <a:solidFill>
            <a:schemeClr val="bg1">
              <a:lumMod val="95000"/>
            </a:schemeClr>
          </a:solidFill>
        </p:spPr>
        <p:txBody>
          <a:bodyPr/>
          <a:lstStyle/>
          <a:p>
            <a:r>
              <a:rPr lang="en-US" dirty="0"/>
              <a:t>Click to add an image from a file.</a:t>
            </a:r>
          </a:p>
        </p:txBody>
      </p:sp>
      <p:pic>
        <p:nvPicPr>
          <p:cNvPr id="19" name="The Standard Logo" descr="The Standard logo">
            <a:extLst>
              <a:ext uri="{FF2B5EF4-FFF2-40B4-BE49-F238E27FC236}">
                <a16:creationId xmlns:a16="http://schemas.microsoft.com/office/drawing/2014/main" id="{685792B7-2F4F-E032-6BB4-0C8A3C932D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0810" y="5349240"/>
            <a:ext cx="1555996" cy="1086289"/>
          </a:xfrm>
          <a:prstGeom prst="rect">
            <a:avLst/>
          </a:prstGeom>
        </p:spPr>
      </p:pic>
    </p:spTree>
    <p:extLst>
      <p:ext uri="{BB962C8B-B14F-4D97-AF65-F5344CB8AC3E}">
        <p14:creationId xmlns:p14="http://schemas.microsoft.com/office/powerpoint/2010/main" val="3633541423"/>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Copy - 2 Column Box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atin typeface="TheStan Timbr" panose="020B0503030503020204" pitchFamily="34" charset="0"/>
              </a:defRPr>
            </a:lvl1pPr>
          </a:lstStyle>
          <a:p>
            <a:r>
              <a:rPr lang="en-US"/>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2" y="1058289"/>
            <a:ext cx="10506456"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808437" y="2034880"/>
            <a:ext cx="4014117" cy="3523112"/>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2">
            <a:extLst>
              <a:ext uri="{FF2B5EF4-FFF2-40B4-BE49-F238E27FC236}">
                <a16:creationId xmlns:a16="http://schemas.microsoft.com/office/drawing/2014/main" id="{21A6A497-E4C1-F3D6-2CA4-992B3B6886C0}"/>
              </a:ext>
            </a:extLst>
          </p:cNvPr>
          <p:cNvSpPr>
            <a:spLocks noGrp="1"/>
          </p:cNvSpPr>
          <p:nvPr>
            <p:ph idx="14" hasCustomPrompt="1"/>
          </p:nvPr>
        </p:nvSpPr>
        <p:spPr>
          <a:xfrm>
            <a:off x="6160366" y="2034880"/>
            <a:ext cx="4014117" cy="3523112"/>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5F74EC9-AB0B-7225-3EF1-1D2696B6CABF}"/>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98760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py - 3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atin typeface="TheStan Timbr" panose="020B0503030503020204" pitchFamily="34" charset="0"/>
              </a:defRPr>
            </a:lvl1pPr>
          </a:lstStyle>
          <a:p>
            <a:r>
              <a:rPr lang="en-US"/>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1" y="1058289"/>
            <a:ext cx="10506455"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350061" y="1884935"/>
            <a:ext cx="3575304" cy="3914775"/>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a:extLst>
              <a:ext uri="{FF2B5EF4-FFF2-40B4-BE49-F238E27FC236}">
                <a16:creationId xmlns:a16="http://schemas.microsoft.com/office/drawing/2014/main" id="{C84A6DC8-EFC2-6121-B04D-F59F6912747C}"/>
              </a:ext>
            </a:extLst>
          </p:cNvPr>
          <p:cNvSpPr>
            <a:spLocks noGrp="1"/>
          </p:cNvSpPr>
          <p:nvPr>
            <p:ph idx="10" hasCustomPrompt="1"/>
          </p:nvPr>
        </p:nvSpPr>
        <p:spPr>
          <a:xfrm>
            <a:off x="4245018" y="1884935"/>
            <a:ext cx="3575304" cy="3914775"/>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3">
            <a:extLst>
              <a:ext uri="{FF2B5EF4-FFF2-40B4-BE49-F238E27FC236}">
                <a16:creationId xmlns:a16="http://schemas.microsoft.com/office/drawing/2014/main" id="{2125D88D-DD3C-986C-E138-D42FF88D778F}"/>
              </a:ext>
            </a:extLst>
          </p:cNvPr>
          <p:cNvSpPr>
            <a:spLocks noGrp="1"/>
          </p:cNvSpPr>
          <p:nvPr>
            <p:ph idx="12" hasCustomPrompt="1"/>
          </p:nvPr>
        </p:nvSpPr>
        <p:spPr>
          <a:xfrm>
            <a:off x="8139975" y="1884935"/>
            <a:ext cx="3575304" cy="3914775"/>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03B9989-41E9-F4C4-1F69-900FCE8F95F8}"/>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180018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nd Copy - 3 Column Box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0" y="461283"/>
            <a:ext cx="10506456" cy="548741"/>
          </a:xfrm>
          <a:prstGeom prst="rect">
            <a:avLst/>
          </a:prstGeom>
        </p:spPr>
        <p:txBody>
          <a:bodyPr>
            <a:noAutofit/>
          </a:bodyPr>
          <a:lstStyle>
            <a:lvl1pPr>
              <a:lnSpc>
                <a:spcPct val="110000"/>
              </a:lnSpc>
              <a:defRPr sz="2800">
                <a:latin typeface="TheStan Timbr" panose="020B0503030503020204" pitchFamily="34" charset="0"/>
              </a:defRPr>
            </a:lvl1pPr>
          </a:lstStyle>
          <a:p>
            <a:r>
              <a:rPr lang="en-US"/>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1" y="1058290"/>
            <a:ext cx="10506455" cy="548742"/>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732891" y="1976375"/>
            <a:ext cx="2816352" cy="3718367"/>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a:extLst>
              <a:ext uri="{FF2B5EF4-FFF2-40B4-BE49-F238E27FC236}">
                <a16:creationId xmlns:a16="http://schemas.microsoft.com/office/drawing/2014/main" id="{C84A6DC8-EFC2-6121-B04D-F59F6912747C}"/>
              </a:ext>
            </a:extLst>
          </p:cNvPr>
          <p:cNvSpPr>
            <a:spLocks noGrp="1"/>
          </p:cNvSpPr>
          <p:nvPr>
            <p:ph idx="10" hasCustomPrompt="1"/>
          </p:nvPr>
        </p:nvSpPr>
        <p:spPr>
          <a:xfrm>
            <a:off x="4534843" y="1976375"/>
            <a:ext cx="2818451" cy="3718367"/>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3">
            <a:extLst>
              <a:ext uri="{FF2B5EF4-FFF2-40B4-BE49-F238E27FC236}">
                <a16:creationId xmlns:a16="http://schemas.microsoft.com/office/drawing/2014/main" id="{4934940B-E9F7-D409-8780-CDED36A43691}"/>
              </a:ext>
            </a:extLst>
          </p:cNvPr>
          <p:cNvSpPr>
            <a:spLocks noGrp="1"/>
          </p:cNvSpPr>
          <p:nvPr>
            <p:ph idx="12" hasCustomPrompt="1"/>
          </p:nvPr>
        </p:nvSpPr>
        <p:spPr>
          <a:xfrm>
            <a:off x="8338895" y="1976375"/>
            <a:ext cx="2818451" cy="3718367"/>
          </a:xfrm>
          <a:prstGeom prst="rect">
            <a:avLst/>
          </a:prstGeom>
        </p:spPr>
        <p:txBody>
          <a:bodyPr>
            <a:noAutofit/>
          </a:bodyPr>
          <a:lstStyle>
            <a:lvl1pPr>
              <a:defRPr sz="1400">
                <a:latin typeface="TheStan Timbr" panose="020B0503030503020204" pitchFamily="34" charset="0"/>
              </a:defRPr>
            </a:lvl1pPr>
            <a:lvl2pPr marL="685800" indent="-228600">
              <a:buFont typeface="Courier New" panose="02070309020205020404" pitchFamily="49" charset="0"/>
              <a:buChar char="o"/>
              <a:defRPr sz="1400"/>
            </a:lvl2pPr>
            <a:lvl3pPr>
              <a:defRPr sz="1400"/>
            </a:lvl3pPr>
            <a:lvl4pPr marL="1600200" indent="-228600">
              <a:buFont typeface="Wingdings" pitchFamily="2" charset="2"/>
              <a:buChar char="§"/>
              <a:defRPr sz="1400"/>
            </a:lvl4pPr>
            <a:lvl5pPr>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88D75E0-D3A4-0DF8-8EF3-AE23BDB4210D}"/>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89208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ebar image - Headline and Copy - 1 column">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C61D30B4-B9C0-C1E9-50DE-C65A0A4E7A00}"/>
              </a:ext>
            </a:extLst>
          </p:cNvPr>
          <p:cNvSpPr>
            <a:spLocks noGrp="1"/>
          </p:cNvSpPr>
          <p:nvPr>
            <p:ph type="pic" sz="quarter" idx="15" hasCustomPrompt="1"/>
          </p:nvPr>
        </p:nvSpPr>
        <p:spPr>
          <a:xfrm>
            <a:off x="314233" y="330072"/>
            <a:ext cx="3739896" cy="5870448"/>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3" name="Title 2">
            <a:extLst>
              <a:ext uri="{FF2B5EF4-FFF2-40B4-BE49-F238E27FC236}">
                <a16:creationId xmlns:a16="http://schemas.microsoft.com/office/drawing/2014/main" id="{947CBE50-239F-39A2-4747-BABAB5C03896}"/>
              </a:ext>
            </a:extLst>
          </p:cNvPr>
          <p:cNvSpPr>
            <a:spLocks noGrp="1"/>
          </p:cNvSpPr>
          <p:nvPr>
            <p:ph type="title" hasCustomPrompt="1"/>
          </p:nvPr>
        </p:nvSpPr>
        <p:spPr>
          <a:xfrm>
            <a:off x="4582846" y="449229"/>
            <a:ext cx="7111551" cy="476250"/>
          </a:xfrm>
          <a:prstGeom prst="rect">
            <a:avLst/>
          </a:prstGeom>
        </p:spPr>
        <p:txBody>
          <a:bodyPr/>
          <a:lstStyle>
            <a:lvl1pPr>
              <a:defRPr>
                <a:latin typeface="TheStan Timbr" panose="020B0503030503020204" pitchFamily="34" charset="0"/>
              </a:defRPr>
            </a:lvl1pPr>
          </a:lstStyle>
          <a:p>
            <a:r>
              <a:rPr lang="en-US" dirty="0"/>
              <a:t>Click to edit Master title style </a:t>
            </a:r>
          </a:p>
        </p:txBody>
      </p:sp>
      <p:sp>
        <p:nvSpPr>
          <p:cNvPr id="6" name="Subhead">
            <a:extLst>
              <a:ext uri="{FF2B5EF4-FFF2-40B4-BE49-F238E27FC236}">
                <a16:creationId xmlns:a16="http://schemas.microsoft.com/office/drawing/2014/main" id="{E856613C-4FAC-80FE-2D88-7C2A68A58953}"/>
              </a:ext>
            </a:extLst>
          </p:cNvPr>
          <p:cNvSpPr>
            <a:spLocks noGrp="1"/>
          </p:cNvSpPr>
          <p:nvPr>
            <p:ph type="body" sz="quarter" idx="16" hasCustomPrompt="1"/>
          </p:nvPr>
        </p:nvSpPr>
        <p:spPr>
          <a:xfrm>
            <a:off x="4582847" y="1058289"/>
            <a:ext cx="7111551"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8" name="Content">
            <a:extLst>
              <a:ext uri="{FF2B5EF4-FFF2-40B4-BE49-F238E27FC236}">
                <a16:creationId xmlns:a16="http://schemas.microsoft.com/office/drawing/2014/main" id="{86F9416D-9F78-B50D-E9D2-D8F73E8BC232}"/>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255038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ebar image - Headline and Copy with Graphics">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C61D30B4-B9C0-C1E9-50DE-C65A0A4E7A00}"/>
              </a:ext>
            </a:extLst>
          </p:cNvPr>
          <p:cNvSpPr>
            <a:spLocks noGrp="1"/>
          </p:cNvSpPr>
          <p:nvPr>
            <p:ph type="pic" sz="quarter" idx="15" hasCustomPrompt="1"/>
          </p:nvPr>
        </p:nvSpPr>
        <p:spPr>
          <a:xfrm>
            <a:off x="314233" y="330072"/>
            <a:ext cx="3739896" cy="5870448"/>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10" name="Title">
            <a:extLst>
              <a:ext uri="{FF2B5EF4-FFF2-40B4-BE49-F238E27FC236}">
                <a16:creationId xmlns:a16="http://schemas.microsoft.com/office/drawing/2014/main" id="{F23803FB-ADE6-0BC5-F722-64088E975994}"/>
              </a:ext>
            </a:extLst>
          </p:cNvPr>
          <p:cNvSpPr>
            <a:spLocks noGrp="1"/>
          </p:cNvSpPr>
          <p:nvPr>
            <p:ph sz="quarter" idx="17"/>
          </p:nvPr>
        </p:nvSpPr>
        <p:spPr>
          <a:xfrm>
            <a:off x="4583113" y="450850"/>
            <a:ext cx="7112000" cy="476250"/>
          </a:xfrm>
          <a:prstGeom prst="rect">
            <a:avLst/>
          </a:prstGeom>
        </p:spPr>
        <p:txBody>
          <a:bodyPr lIns="0" anchor="ctr" anchorCtr="0"/>
          <a:lstStyle>
            <a:lvl1pPr marL="91440" indent="0">
              <a:buFontTx/>
              <a:buNone/>
              <a:defRPr sz="2800" b="1">
                <a:latin typeface="TheStan Timbr" panose="020B0503030503020204" pitchFamily="34" charset="0"/>
              </a:defRPr>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6" name="Subhead">
            <a:extLst>
              <a:ext uri="{FF2B5EF4-FFF2-40B4-BE49-F238E27FC236}">
                <a16:creationId xmlns:a16="http://schemas.microsoft.com/office/drawing/2014/main" id="{E856613C-4FAC-80FE-2D88-7C2A68A58953}"/>
              </a:ext>
            </a:extLst>
          </p:cNvPr>
          <p:cNvSpPr>
            <a:spLocks noGrp="1"/>
          </p:cNvSpPr>
          <p:nvPr>
            <p:ph type="body" sz="quarter" idx="16" hasCustomPrompt="1"/>
          </p:nvPr>
        </p:nvSpPr>
        <p:spPr>
          <a:xfrm>
            <a:off x="4582847" y="1058289"/>
            <a:ext cx="7111551"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93138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ebar image - Headline and Copy - 2 column">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C61D30B4-B9C0-C1E9-50DE-C65A0A4E7A00}"/>
              </a:ext>
            </a:extLst>
          </p:cNvPr>
          <p:cNvSpPr>
            <a:spLocks noGrp="1"/>
          </p:cNvSpPr>
          <p:nvPr>
            <p:ph type="pic" sz="quarter" idx="15" hasCustomPrompt="1"/>
          </p:nvPr>
        </p:nvSpPr>
        <p:spPr>
          <a:xfrm>
            <a:off x="314233" y="330072"/>
            <a:ext cx="3739896" cy="5870448"/>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5" name="Title">
            <a:extLst>
              <a:ext uri="{FF2B5EF4-FFF2-40B4-BE49-F238E27FC236}">
                <a16:creationId xmlns:a16="http://schemas.microsoft.com/office/drawing/2014/main" id="{1BCDFAF0-E83F-BD69-9BA7-75EF12319DB0}"/>
              </a:ext>
            </a:extLst>
          </p:cNvPr>
          <p:cNvSpPr>
            <a:spLocks noGrp="1"/>
          </p:cNvSpPr>
          <p:nvPr>
            <p:ph sz="quarter" idx="18"/>
          </p:nvPr>
        </p:nvSpPr>
        <p:spPr>
          <a:xfrm>
            <a:off x="4581144" y="450850"/>
            <a:ext cx="7112000" cy="476250"/>
          </a:xfrm>
          <a:prstGeom prst="rect">
            <a:avLst/>
          </a:prstGeom>
        </p:spPr>
        <p:txBody>
          <a:bodyPr lIns="0" anchor="ctr" anchorCtr="0"/>
          <a:lstStyle>
            <a:lvl1pPr marL="91440" indent="0">
              <a:buFontTx/>
              <a:buNone/>
              <a:defRPr sz="2800" b="1">
                <a:latin typeface="TheStan Timbr" panose="020B0503030503020204" pitchFamily="34" charset="0"/>
              </a:defRPr>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4" name="Subhead">
            <a:extLst>
              <a:ext uri="{FF2B5EF4-FFF2-40B4-BE49-F238E27FC236}">
                <a16:creationId xmlns:a16="http://schemas.microsoft.com/office/drawing/2014/main" id="{DC80E5C3-8824-80B1-6931-9BF07F415A86}"/>
              </a:ext>
            </a:extLst>
          </p:cNvPr>
          <p:cNvSpPr>
            <a:spLocks noGrp="1"/>
          </p:cNvSpPr>
          <p:nvPr>
            <p:ph type="body" sz="quarter" idx="17" hasCustomPrompt="1"/>
          </p:nvPr>
        </p:nvSpPr>
        <p:spPr>
          <a:xfrm>
            <a:off x="4581144" y="1058289"/>
            <a:ext cx="7111551" cy="346441"/>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16" name="Column 1">
            <a:extLst>
              <a:ext uri="{FF2B5EF4-FFF2-40B4-BE49-F238E27FC236}">
                <a16:creationId xmlns:a16="http://schemas.microsoft.com/office/drawing/2014/main" id="{103A67C6-BD68-79FA-AEC1-85B622E981E7}"/>
              </a:ext>
            </a:extLst>
          </p:cNvPr>
          <p:cNvSpPr>
            <a:spLocks noGrp="1"/>
          </p:cNvSpPr>
          <p:nvPr>
            <p:ph idx="1"/>
          </p:nvPr>
        </p:nvSpPr>
        <p:spPr>
          <a:xfrm>
            <a:off x="4581144" y="1727631"/>
            <a:ext cx="3063875" cy="2816225"/>
          </a:xfrm>
          <a:prstGeom prst="rect">
            <a:avLst/>
          </a:prstGeom>
        </p:spPr>
        <p:txBody>
          <a:bodyPr>
            <a:noAutofit/>
          </a:bodyPr>
          <a:lstStyle>
            <a:lvl1pPr>
              <a:defRPr>
                <a:latin typeface="TheStan Timbr" panose="020B0503030503020204" pitchFamily="34" charset="0"/>
              </a:defRPr>
            </a:lvl1pPr>
            <a:lvl2pPr>
              <a:defRPr>
                <a:latin typeface="TheStan Timbr" panose="020B0503030503020204" pitchFamily="34" charset="0"/>
              </a:defRPr>
            </a:lvl2pPr>
            <a:lvl3pPr>
              <a:defRPr>
                <a:latin typeface="TheStan Timbr" panose="020B0503030503020204" pitchFamily="34" charset="0"/>
              </a:defRPr>
            </a:lvl3p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Click to edit Master text styles</a:t>
            </a:r>
          </a:p>
          <a:p>
            <a:pPr marL="137160" marR="0" lvl="1"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Second level</a:t>
            </a:r>
          </a:p>
          <a:p>
            <a:pPr marL="137160" marR="0" lvl="2"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Third level</a:t>
            </a:r>
          </a:p>
        </p:txBody>
      </p:sp>
      <p:sp>
        <p:nvSpPr>
          <p:cNvPr id="3" name="Column 2">
            <a:extLst>
              <a:ext uri="{FF2B5EF4-FFF2-40B4-BE49-F238E27FC236}">
                <a16:creationId xmlns:a16="http://schemas.microsoft.com/office/drawing/2014/main" id="{1DD8CFC2-5251-8350-EE62-7B7A41AAFB44}"/>
              </a:ext>
            </a:extLst>
          </p:cNvPr>
          <p:cNvSpPr>
            <a:spLocks noGrp="1"/>
          </p:cNvSpPr>
          <p:nvPr>
            <p:ph idx="16"/>
          </p:nvPr>
        </p:nvSpPr>
        <p:spPr>
          <a:xfrm>
            <a:off x="8003608" y="1727631"/>
            <a:ext cx="3063875" cy="2816225"/>
          </a:xfrm>
          <a:prstGeom prst="rect">
            <a:avLst/>
          </a:prstGeom>
        </p:spPr>
        <p:txBody>
          <a:bodyPr>
            <a:noAutofit/>
          </a:bodyPr>
          <a:lstStyle>
            <a:lvl1pPr>
              <a:defRPr>
                <a:latin typeface="TheStan Timbr" panose="020B0503030503020204" pitchFamily="34" charset="0"/>
              </a:defRPr>
            </a:lvl1pPr>
            <a:lvl2pPr>
              <a:defRPr>
                <a:latin typeface="TheStan Timbr" panose="020B0503030503020204" pitchFamily="34" charset="0"/>
              </a:defRPr>
            </a:lvl2pPr>
            <a:lvl3pPr>
              <a:defRPr>
                <a:latin typeface="TheStan Timbr" panose="020B0503030503020204" pitchFamily="34" charset="0"/>
              </a:defRPr>
            </a:lvl3p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Click to edit Master text styles</a:t>
            </a:r>
          </a:p>
          <a:p>
            <a:pPr marL="137160" marR="0" lvl="1"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Second level</a:t>
            </a:r>
          </a:p>
          <a:p>
            <a:pPr marL="137160" marR="0" lvl="2"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Third level</a:t>
            </a:r>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190198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Headline and Copy Blue">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latin typeface="TheStan Timbr" panose="020B0503030503020204" pitchFamily="34" charset="0"/>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25" name="Title">
            <a:extLst>
              <a:ext uri="{FF2B5EF4-FFF2-40B4-BE49-F238E27FC236}">
                <a16:creationId xmlns:a16="http://schemas.microsoft.com/office/drawing/2014/main" id="{A8A7E6D2-D529-A23B-9EEB-8D2C37591A90}"/>
              </a:ext>
            </a:extLst>
          </p:cNvPr>
          <p:cNvSpPr>
            <a:spLocks noGrp="1"/>
          </p:cNvSpPr>
          <p:nvPr>
            <p:ph sz="quarter" idx="16"/>
          </p:nvPr>
        </p:nvSpPr>
        <p:spPr>
          <a:xfrm>
            <a:off x="4583113" y="450850"/>
            <a:ext cx="7112000" cy="476250"/>
          </a:xfrm>
          <a:prstGeom prst="rect">
            <a:avLst/>
          </a:prstGeom>
        </p:spPr>
        <p:txBody>
          <a:bodyPr lIns="0" anchor="ctr" anchorCtr="0"/>
          <a:lstStyle>
            <a:lvl1pPr marL="91440" indent="0">
              <a:buFontTx/>
              <a:buNone/>
              <a:defRPr sz="2800" b="1">
                <a:latin typeface="TheStan Timbr" panose="020B0503030503020204" pitchFamily="34" charset="0"/>
              </a:defRPr>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latin typeface="TheStan Timbr" panose="020B0503030503020204"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18" name="Subhead">
            <a:extLst>
              <a:ext uri="{FF2B5EF4-FFF2-40B4-BE49-F238E27FC236}">
                <a16:creationId xmlns:a16="http://schemas.microsoft.com/office/drawing/2014/main" id="{271B59BC-85BF-6CF2-DDC2-9A00AF58EF7C}"/>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19" name="Content">
            <a:extLst>
              <a:ext uri="{FF2B5EF4-FFF2-40B4-BE49-F238E27FC236}">
                <a16:creationId xmlns:a16="http://schemas.microsoft.com/office/drawing/2014/main" id="{2A078C54-26A2-83B7-47EA-1F3E2ABDA568}"/>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095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Headline and Copy Dk Purple">
    <p:spTree>
      <p:nvGrpSpPr>
        <p:cNvPr id="1" name=""/>
        <p:cNvGrpSpPr/>
        <p:nvPr/>
      </p:nvGrpSpPr>
      <p:grpSpPr>
        <a:xfrm>
          <a:off x="0" y="0"/>
          <a:ext cx="0" cy="0"/>
          <a:chOff x="0" y="0"/>
          <a:chExt cx="0" cy="0"/>
        </a:xfrm>
      </p:grpSpPr>
      <p:sp>
        <p:nvSpPr>
          <p:cNvPr id="2" name="Sidebar background">
            <a:extLst>
              <a:ext uri="{FF2B5EF4-FFF2-40B4-BE49-F238E27FC236}">
                <a16:creationId xmlns:a16="http://schemas.microsoft.com/office/drawing/2014/main" id="{B773C305-F07A-4F04-768D-88296B355344}"/>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22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latin typeface="TheStan Timbr" panose="020B0503030503020204" pitchFamily="34" charset="0"/>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a:t>Click to edit Master text style </a:t>
            </a:r>
          </a:p>
        </p:txBody>
      </p:sp>
      <p:sp>
        <p:nvSpPr>
          <p:cNvPr id="25" name="Title">
            <a:extLst>
              <a:ext uri="{FF2B5EF4-FFF2-40B4-BE49-F238E27FC236}">
                <a16:creationId xmlns:a16="http://schemas.microsoft.com/office/drawing/2014/main" id="{A8A7E6D2-D529-A23B-9EEB-8D2C37591A90}"/>
              </a:ext>
            </a:extLst>
          </p:cNvPr>
          <p:cNvSpPr>
            <a:spLocks noGrp="1"/>
          </p:cNvSpPr>
          <p:nvPr>
            <p:ph sz="quarter" idx="16"/>
          </p:nvPr>
        </p:nvSpPr>
        <p:spPr>
          <a:xfrm>
            <a:off x="4583113" y="450850"/>
            <a:ext cx="7112000" cy="476250"/>
          </a:xfrm>
          <a:prstGeom prst="rect">
            <a:avLst/>
          </a:prstGeom>
        </p:spPr>
        <p:txBody>
          <a:bodyPr lIns="0" anchor="ctr" anchorCtr="0"/>
          <a:lstStyle>
            <a:lvl1pPr marL="91440" indent="0">
              <a:buFontTx/>
              <a:buNone/>
              <a:defRPr sz="2800" b="1">
                <a:latin typeface="TheStan Timbr" panose="020B0503030503020204" pitchFamily="34" charset="0"/>
              </a:defRPr>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latin typeface="TheStan Timbr" panose="020B0503030503020204"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18" name="Subhead">
            <a:extLst>
              <a:ext uri="{FF2B5EF4-FFF2-40B4-BE49-F238E27FC236}">
                <a16:creationId xmlns:a16="http://schemas.microsoft.com/office/drawing/2014/main" id="{271B59BC-85BF-6CF2-DDC2-9A00AF58EF7C}"/>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19" name="Content">
            <a:extLst>
              <a:ext uri="{FF2B5EF4-FFF2-40B4-BE49-F238E27FC236}">
                <a16:creationId xmlns:a16="http://schemas.microsoft.com/office/drawing/2014/main" id="{2A078C54-26A2-83B7-47EA-1F3E2ABDA568}"/>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652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ar Icon and Copy Blue">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latin typeface="TheStan Timbr" panose="020B0503030503020204" pitchFamily="34" charset="0"/>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16" name="Left picture">
            <a:extLst>
              <a:ext uri="{FF2B5EF4-FFF2-40B4-BE49-F238E27FC236}">
                <a16:creationId xmlns:a16="http://schemas.microsoft.com/office/drawing/2014/main" id="{EDCFDE5D-C106-7282-B747-4F43DA01DC44}"/>
              </a:ext>
            </a:extLst>
          </p:cNvPr>
          <p:cNvSpPr>
            <a:spLocks noGrp="1"/>
          </p:cNvSpPr>
          <p:nvPr>
            <p:ph type="pic" sz="quarter" idx="16" hasCustomPrompt="1"/>
          </p:nvPr>
        </p:nvSpPr>
        <p:spPr>
          <a:xfrm>
            <a:off x="5212417" y="484406"/>
            <a:ext cx="2139614" cy="1719155"/>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12" name="Left content">
            <a:extLst>
              <a:ext uri="{FF2B5EF4-FFF2-40B4-BE49-F238E27FC236}">
                <a16:creationId xmlns:a16="http://schemas.microsoft.com/office/drawing/2014/main" id="{F5F7B0CF-F895-2A69-A2C3-65B2D435CCA0}"/>
              </a:ext>
            </a:extLst>
          </p:cNvPr>
          <p:cNvSpPr>
            <a:spLocks noGrp="1"/>
          </p:cNvSpPr>
          <p:nvPr>
            <p:ph idx="15" hasCustomPrompt="1"/>
          </p:nvPr>
        </p:nvSpPr>
        <p:spPr>
          <a:xfrm>
            <a:off x="4684405" y="2494943"/>
            <a:ext cx="3195638" cy="2935289"/>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ight picture">
            <a:extLst>
              <a:ext uri="{FF2B5EF4-FFF2-40B4-BE49-F238E27FC236}">
                <a16:creationId xmlns:a16="http://schemas.microsoft.com/office/drawing/2014/main" id="{95A1EC3F-AA14-A6F0-DD12-3800A0081A2E}"/>
              </a:ext>
            </a:extLst>
          </p:cNvPr>
          <p:cNvSpPr>
            <a:spLocks noGrp="1"/>
          </p:cNvSpPr>
          <p:nvPr>
            <p:ph type="pic" sz="quarter" idx="17" hasCustomPrompt="1"/>
          </p:nvPr>
        </p:nvSpPr>
        <p:spPr>
          <a:xfrm>
            <a:off x="9026771" y="484406"/>
            <a:ext cx="2139614" cy="1719155"/>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latin typeface="TheStan Timbr" panose="020B0503030503020204"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19" name="Right Content">
            <a:extLst>
              <a:ext uri="{FF2B5EF4-FFF2-40B4-BE49-F238E27FC236}">
                <a16:creationId xmlns:a16="http://schemas.microsoft.com/office/drawing/2014/main" id="{2A078C54-26A2-83B7-47EA-1F3E2ABDA568}"/>
              </a:ext>
            </a:extLst>
          </p:cNvPr>
          <p:cNvSpPr>
            <a:spLocks noGrp="1"/>
          </p:cNvSpPr>
          <p:nvPr>
            <p:ph idx="1" hasCustomPrompt="1"/>
          </p:nvPr>
        </p:nvSpPr>
        <p:spPr>
          <a:xfrm>
            <a:off x="8498759" y="2494943"/>
            <a:ext cx="3195638" cy="2935289"/>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2982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 Icon and Copy Dk Purple">
    <p:spTree>
      <p:nvGrpSpPr>
        <p:cNvPr id="1" name=""/>
        <p:cNvGrpSpPr/>
        <p:nvPr/>
      </p:nvGrpSpPr>
      <p:grpSpPr>
        <a:xfrm>
          <a:off x="0" y="0"/>
          <a:ext cx="0" cy="0"/>
          <a:chOff x="0" y="0"/>
          <a:chExt cx="0" cy="0"/>
        </a:xfrm>
      </p:grpSpPr>
      <p:sp>
        <p:nvSpPr>
          <p:cNvPr id="2" name="Sidebar background">
            <a:extLst>
              <a:ext uri="{FF2B5EF4-FFF2-40B4-BE49-F238E27FC236}">
                <a16:creationId xmlns:a16="http://schemas.microsoft.com/office/drawing/2014/main" id="{34ADCB6B-A3B3-519C-195A-F519D8A73EC5}"/>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22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latin typeface="TheStan Timbr" panose="020B0503030503020204" pitchFamily="34" charset="0"/>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a:t>Click to edit Master text style </a:t>
            </a:r>
          </a:p>
        </p:txBody>
      </p:sp>
      <p:sp>
        <p:nvSpPr>
          <p:cNvPr id="16" name="Left picture">
            <a:extLst>
              <a:ext uri="{FF2B5EF4-FFF2-40B4-BE49-F238E27FC236}">
                <a16:creationId xmlns:a16="http://schemas.microsoft.com/office/drawing/2014/main" id="{EDCFDE5D-C106-7282-B747-4F43DA01DC44}"/>
              </a:ext>
            </a:extLst>
          </p:cNvPr>
          <p:cNvSpPr>
            <a:spLocks noGrp="1"/>
          </p:cNvSpPr>
          <p:nvPr>
            <p:ph type="pic" sz="quarter" idx="16" hasCustomPrompt="1"/>
          </p:nvPr>
        </p:nvSpPr>
        <p:spPr>
          <a:xfrm>
            <a:off x="5212417" y="484406"/>
            <a:ext cx="2139614" cy="1719155"/>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12" name="Left Content">
            <a:extLst>
              <a:ext uri="{FF2B5EF4-FFF2-40B4-BE49-F238E27FC236}">
                <a16:creationId xmlns:a16="http://schemas.microsoft.com/office/drawing/2014/main" id="{F5F7B0CF-F895-2A69-A2C3-65B2D435CCA0}"/>
              </a:ext>
            </a:extLst>
          </p:cNvPr>
          <p:cNvSpPr>
            <a:spLocks noGrp="1"/>
          </p:cNvSpPr>
          <p:nvPr>
            <p:ph idx="15" hasCustomPrompt="1"/>
          </p:nvPr>
        </p:nvSpPr>
        <p:spPr>
          <a:xfrm>
            <a:off x="4684405" y="2494943"/>
            <a:ext cx="3195638" cy="2935289"/>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ight picture">
            <a:extLst>
              <a:ext uri="{FF2B5EF4-FFF2-40B4-BE49-F238E27FC236}">
                <a16:creationId xmlns:a16="http://schemas.microsoft.com/office/drawing/2014/main" id="{95A1EC3F-AA14-A6F0-DD12-3800A0081A2E}"/>
              </a:ext>
            </a:extLst>
          </p:cNvPr>
          <p:cNvSpPr>
            <a:spLocks noGrp="1"/>
          </p:cNvSpPr>
          <p:nvPr>
            <p:ph type="pic" sz="quarter" idx="17" hasCustomPrompt="1"/>
          </p:nvPr>
        </p:nvSpPr>
        <p:spPr>
          <a:xfrm>
            <a:off x="9026771" y="484406"/>
            <a:ext cx="2139614" cy="1719155"/>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19" name="Right Content">
            <a:extLst>
              <a:ext uri="{FF2B5EF4-FFF2-40B4-BE49-F238E27FC236}">
                <a16:creationId xmlns:a16="http://schemas.microsoft.com/office/drawing/2014/main" id="{2A078C54-26A2-83B7-47EA-1F3E2ABDA568}"/>
              </a:ext>
            </a:extLst>
          </p:cNvPr>
          <p:cNvSpPr>
            <a:spLocks noGrp="1"/>
          </p:cNvSpPr>
          <p:nvPr>
            <p:ph idx="1" hasCustomPrompt="1"/>
          </p:nvPr>
        </p:nvSpPr>
        <p:spPr>
          <a:xfrm>
            <a:off x="8498759" y="2494943"/>
            <a:ext cx="3195638" cy="2935289"/>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latin typeface="TheStan Timbr" panose="020B0503030503020204"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126859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7" name="Title background">
            <a:extLst>
              <a:ext uri="{FF2B5EF4-FFF2-40B4-BE49-F238E27FC236}">
                <a16:creationId xmlns:a16="http://schemas.microsoft.com/office/drawing/2014/main" id="{85BB55BE-AA29-2C76-9151-55CB21CCC655}"/>
              </a:ext>
              <a:ext uri="{C183D7F6-B498-43B3-948B-1728B52AA6E4}">
                <adec:decorative xmlns:adec="http://schemas.microsoft.com/office/drawing/2017/decorative" val="1"/>
              </a:ext>
            </a:extLst>
          </p:cNvPr>
          <p:cNvSpPr/>
          <p:nvPr userDrawn="1"/>
        </p:nvSpPr>
        <p:spPr>
          <a:xfrm rot="16200000">
            <a:off x="104023" y="680093"/>
            <a:ext cx="6071616" cy="5497810"/>
          </a:xfrm>
          <a:prstGeom prst="round2SameRect">
            <a:avLst>
              <a:gd name="adj1" fmla="val 3628"/>
              <a:gd name="adj2" fmla="val 0"/>
            </a:avLst>
          </a:prstGeom>
          <a:solidFill>
            <a:srgbClr val="F0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The Standard logo" descr="The Standard logo">
            <a:extLst>
              <a:ext uri="{FF2B5EF4-FFF2-40B4-BE49-F238E27FC236}">
                <a16:creationId xmlns:a16="http://schemas.microsoft.com/office/drawing/2014/main" id="{CE01F867-7C66-AE84-B6D0-334A4A942C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13816" y="1042416"/>
            <a:ext cx="1555996" cy="1086289"/>
          </a:xfrm>
          <a:prstGeom prst="rect">
            <a:avLst/>
          </a:prstGeom>
        </p:spPr>
      </p:pic>
      <p:sp>
        <p:nvSpPr>
          <p:cNvPr id="5" name="Title">
            <a:extLst>
              <a:ext uri="{FF2B5EF4-FFF2-40B4-BE49-F238E27FC236}">
                <a16:creationId xmlns:a16="http://schemas.microsoft.com/office/drawing/2014/main" id="{C103031D-6E5E-AFBC-BCD9-76B601AC65E9}"/>
              </a:ext>
            </a:extLst>
          </p:cNvPr>
          <p:cNvSpPr>
            <a:spLocks noGrp="1"/>
          </p:cNvSpPr>
          <p:nvPr>
            <p:ph type="title"/>
          </p:nvPr>
        </p:nvSpPr>
        <p:spPr>
          <a:xfrm>
            <a:off x="922200" y="3034002"/>
            <a:ext cx="4572000" cy="1339308"/>
          </a:xfrm>
          <a:prstGeom prst="rect">
            <a:avLst/>
          </a:prstGeom>
        </p:spPr>
        <p:txBody>
          <a:bodyPr anchor="t" anchorCtr="0">
            <a:noAutofit/>
          </a:bodyPr>
          <a:lstStyle>
            <a:lvl1pPr>
              <a:defRPr sz="4400">
                <a:solidFill>
                  <a:srgbClr val="004EA7"/>
                </a:solidFill>
                <a:latin typeface="TheStan Timbr" panose="020B0503030503020204" pitchFamily="34" charset="0"/>
              </a:defRPr>
            </a:lvl1pPr>
          </a:lstStyle>
          <a:p>
            <a:pPr algn="l"/>
            <a:r>
              <a:rPr lang="en-US" sz="4400" b="1"/>
              <a:t>Click to edit Master title style</a:t>
            </a:r>
            <a:endParaRPr lang="en-US" sz="4400" b="1" dirty="0"/>
          </a:p>
        </p:txBody>
      </p:sp>
      <p:sp>
        <p:nvSpPr>
          <p:cNvPr id="3" name="Content Placeholder 5">
            <a:extLst>
              <a:ext uri="{FF2B5EF4-FFF2-40B4-BE49-F238E27FC236}">
                <a16:creationId xmlns:a16="http://schemas.microsoft.com/office/drawing/2014/main" id="{5A409CC3-8E5E-3797-55B5-0341B2204CBD}"/>
              </a:ext>
            </a:extLst>
          </p:cNvPr>
          <p:cNvSpPr>
            <a:spLocks noGrp="1"/>
          </p:cNvSpPr>
          <p:nvPr>
            <p:ph sz="quarter" idx="15" hasCustomPrompt="1"/>
          </p:nvPr>
        </p:nvSpPr>
        <p:spPr>
          <a:xfrm>
            <a:off x="922200" y="4373310"/>
            <a:ext cx="4572000" cy="406400"/>
          </a:xfrm>
          <a:prstGeom prst="rect">
            <a:avLst/>
          </a:prstGeom>
        </p:spPr>
        <p:txBody>
          <a:bodyPr lIns="0"/>
          <a:lstStyle>
            <a:lvl1pPr marL="91440" indent="0">
              <a:buFontTx/>
              <a:buNone/>
              <a:defRPr sz="1600">
                <a:solidFill>
                  <a:schemeClr val="tx2"/>
                </a:solidFill>
                <a:latin typeface="TheStan Timbr" panose="020B0503030503020204" pitchFamily="34" charset="0"/>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sp>
        <p:nvSpPr>
          <p:cNvPr id="28" name="Logo cover">
            <a:extLst>
              <a:ext uri="{FF2B5EF4-FFF2-40B4-BE49-F238E27FC236}">
                <a16:creationId xmlns:a16="http://schemas.microsoft.com/office/drawing/2014/main" id="{78182FC6-258B-ACF8-C71E-CE502DCD7694}"/>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B2BB5F7D-2655-B82C-EF3A-8B90678DD920}"/>
              </a:ext>
            </a:extLst>
          </p:cNvPr>
          <p:cNvSpPr>
            <a:spLocks noGrp="1"/>
          </p:cNvSpPr>
          <p:nvPr>
            <p:ph type="pic" sz="quarter" idx="14" hasCustomPrompt="1"/>
          </p:nvPr>
        </p:nvSpPr>
        <p:spPr>
          <a:xfrm>
            <a:off x="5901340" y="393189"/>
            <a:ext cx="5907024" cy="6071616"/>
          </a:xfrm>
          <a:custGeom>
            <a:avLst/>
            <a:gdLst>
              <a:gd name="connsiteX0" fmla="*/ 449887 w 5907024"/>
              <a:gd name="connsiteY0" fmla="*/ 0 h 6071617"/>
              <a:gd name="connsiteX1" fmla="*/ 5726023 w 5907024"/>
              <a:gd name="connsiteY1" fmla="*/ 0 h 6071617"/>
              <a:gd name="connsiteX2" fmla="*/ 5745936 w 5907024"/>
              <a:gd name="connsiteY2" fmla="*/ 4020 h 6071617"/>
              <a:gd name="connsiteX3" fmla="*/ 5746567 w 5907024"/>
              <a:gd name="connsiteY3" fmla="*/ 4084 h 6071617"/>
              <a:gd name="connsiteX4" fmla="*/ 5747154 w 5907024"/>
              <a:gd name="connsiteY4" fmla="*/ 4266 h 6071617"/>
              <a:gd name="connsiteX5" fmla="*/ 5793639 w 5907024"/>
              <a:gd name="connsiteY5" fmla="*/ 13651 h 6071617"/>
              <a:gd name="connsiteX6" fmla="*/ 5886084 w 5907024"/>
              <a:gd name="connsiteY6" fmla="*/ 106096 h 6071617"/>
              <a:gd name="connsiteX7" fmla="*/ 5888679 w 5907024"/>
              <a:gd name="connsiteY7" fmla="*/ 118951 h 6071617"/>
              <a:gd name="connsiteX8" fmla="*/ 5891232 w 5907024"/>
              <a:gd name="connsiteY8" fmla="*/ 122737 h 6071617"/>
              <a:gd name="connsiteX9" fmla="*/ 5907024 w 5907024"/>
              <a:gd name="connsiteY9" fmla="*/ 200958 h 6071617"/>
              <a:gd name="connsiteX10" fmla="*/ 5907024 w 5907024"/>
              <a:gd name="connsiteY10" fmla="*/ 5870660 h 6071617"/>
              <a:gd name="connsiteX11" fmla="*/ 5891232 w 5907024"/>
              <a:gd name="connsiteY11" fmla="*/ 5948882 h 6071617"/>
              <a:gd name="connsiteX12" fmla="*/ 5888679 w 5907024"/>
              <a:gd name="connsiteY12" fmla="*/ 5952668 h 6071617"/>
              <a:gd name="connsiteX13" fmla="*/ 5886084 w 5907024"/>
              <a:gd name="connsiteY13" fmla="*/ 5965521 h 6071617"/>
              <a:gd name="connsiteX14" fmla="*/ 5793639 w 5907024"/>
              <a:gd name="connsiteY14" fmla="*/ 6057965 h 6071617"/>
              <a:gd name="connsiteX15" fmla="*/ 5747174 w 5907024"/>
              <a:gd name="connsiteY15" fmla="*/ 6067346 h 6071617"/>
              <a:gd name="connsiteX16" fmla="*/ 5746567 w 5907024"/>
              <a:gd name="connsiteY16" fmla="*/ 6067534 h 6071617"/>
              <a:gd name="connsiteX17" fmla="*/ 5745915 w 5907024"/>
              <a:gd name="connsiteY17" fmla="*/ 6067600 h 6071617"/>
              <a:gd name="connsiteX18" fmla="*/ 5726023 w 5907024"/>
              <a:gd name="connsiteY18" fmla="*/ 6071616 h 6071617"/>
              <a:gd name="connsiteX19" fmla="*/ 5706077 w 5907024"/>
              <a:gd name="connsiteY19" fmla="*/ 6071616 h 6071617"/>
              <a:gd name="connsiteX20" fmla="*/ 5706067 w 5907024"/>
              <a:gd name="connsiteY20" fmla="*/ 6071617 h 6071617"/>
              <a:gd name="connsiteX21" fmla="*/ 0 w 5907024"/>
              <a:gd name="connsiteY21" fmla="*/ 6071617 h 6071617"/>
              <a:gd name="connsiteX22" fmla="*/ 0 w 5907024"/>
              <a:gd name="connsiteY22" fmla="*/ 1 h 6071617"/>
              <a:gd name="connsiteX23" fmla="*/ 449882 w 5907024"/>
              <a:gd name="connsiteY23" fmla="*/ 1 h 607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07024" h="6071617">
                <a:moveTo>
                  <a:pt x="449887" y="0"/>
                </a:moveTo>
                <a:lnTo>
                  <a:pt x="5726023" y="0"/>
                </a:lnTo>
                <a:lnTo>
                  <a:pt x="5745936" y="4020"/>
                </a:lnTo>
                <a:lnTo>
                  <a:pt x="5746567" y="4084"/>
                </a:lnTo>
                <a:lnTo>
                  <a:pt x="5747154" y="4266"/>
                </a:lnTo>
                <a:lnTo>
                  <a:pt x="5793639" y="13651"/>
                </a:lnTo>
                <a:cubicBezTo>
                  <a:pt x="5835205" y="31232"/>
                  <a:pt x="5868503" y="64531"/>
                  <a:pt x="5886084" y="106096"/>
                </a:cubicBezTo>
                <a:lnTo>
                  <a:pt x="5888679" y="118951"/>
                </a:lnTo>
                <a:lnTo>
                  <a:pt x="5891232" y="122737"/>
                </a:lnTo>
                <a:cubicBezTo>
                  <a:pt x="5901401" y="146779"/>
                  <a:pt x="5907024" y="173212"/>
                  <a:pt x="5907024" y="200958"/>
                </a:cubicBezTo>
                <a:lnTo>
                  <a:pt x="5907024" y="5870660"/>
                </a:lnTo>
                <a:cubicBezTo>
                  <a:pt x="5907024" y="5898407"/>
                  <a:pt x="5901401" y="5924839"/>
                  <a:pt x="5891232" y="5948882"/>
                </a:cubicBezTo>
                <a:lnTo>
                  <a:pt x="5888679" y="5952668"/>
                </a:lnTo>
                <a:lnTo>
                  <a:pt x="5886084" y="5965521"/>
                </a:lnTo>
                <a:cubicBezTo>
                  <a:pt x="5868503" y="6007086"/>
                  <a:pt x="5835205" y="6040384"/>
                  <a:pt x="5793639" y="6057965"/>
                </a:cubicBezTo>
                <a:lnTo>
                  <a:pt x="5747174" y="6067346"/>
                </a:lnTo>
                <a:lnTo>
                  <a:pt x="5746567" y="6067534"/>
                </a:lnTo>
                <a:lnTo>
                  <a:pt x="5745915" y="6067600"/>
                </a:lnTo>
                <a:lnTo>
                  <a:pt x="5726023" y="6071616"/>
                </a:lnTo>
                <a:lnTo>
                  <a:pt x="5706077" y="6071616"/>
                </a:lnTo>
                <a:lnTo>
                  <a:pt x="5706067" y="6071617"/>
                </a:lnTo>
                <a:lnTo>
                  <a:pt x="0" y="6071617"/>
                </a:lnTo>
                <a:lnTo>
                  <a:pt x="0" y="1"/>
                </a:lnTo>
                <a:lnTo>
                  <a:pt x="449882" y="1"/>
                </a:lnTo>
                <a:close/>
              </a:path>
            </a:pathLst>
          </a:custGeom>
          <a:solidFill>
            <a:schemeClr val="bg1">
              <a:lumMod val="95000"/>
            </a:schemeClr>
          </a:solidFill>
        </p:spPr>
        <p:txBody>
          <a:bodyPr wrap="square">
            <a:noAutofit/>
          </a:bodyPr>
          <a:lstStyle/>
          <a:p>
            <a:r>
              <a:rPr lang="en-US" dirty="0"/>
              <a:t>Click to add an image from a file.</a:t>
            </a:r>
          </a:p>
        </p:txBody>
      </p:sp>
    </p:spTree>
    <p:extLst>
      <p:ext uri="{BB962C8B-B14F-4D97-AF65-F5344CB8AC3E}">
        <p14:creationId xmlns:p14="http://schemas.microsoft.com/office/powerpoint/2010/main" val="190736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bar Icon Boxes Blue Graphics">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Picture Placeholder 10">
            <a:extLst>
              <a:ext uri="{FF2B5EF4-FFF2-40B4-BE49-F238E27FC236}">
                <a16:creationId xmlns:a16="http://schemas.microsoft.com/office/drawing/2014/main" id="{E3DF9E7E-DE2E-91E4-523B-A4B4F0DA8B92}"/>
              </a:ext>
            </a:extLst>
          </p:cNvPr>
          <p:cNvSpPr>
            <a:spLocks noGrp="1"/>
          </p:cNvSpPr>
          <p:nvPr>
            <p:ph type="pic" sz="quarter" idx="16" hasCustomPrompt="1"/>
          </p:nvPr>
        </p:nvSpPr>
        <p:spPr>
          <a:xfrm>
            <a:off x="895192" y="484406"/>
            <a:ext cx="2139614" cy="1719155"/>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2494943"/>
            <a:ext cx="3629027" cy="1325563"/>
          </a:xfrm>
          <a:prstGeom prst="rect">
            <a:avLst/>
          </a:prstGeom>
        </p:spPr>
        <p:txBody>
          <a:bodyPr>
            <a:noAutofit/>
          </a:bodyPr>
          <a:lstStyle>
            <a:lvl1pPr>
              <a:lnSpc>
                <a:spcPct val="100000"/>
              </a:lnSpc>
              <a:defRPr sz="2600">
                <a:solidFill>
                  <a:schemeClr val="bg1"/>
                </a:solidFill>
                <a:latin typeface="TheStan Timbr" panose="020B0503030503020204" pitchFamily="34" charset="0"/>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3922638"/>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3838795"/>
            <a:ext cx="2889500" cy="1774995"/>
          </a:xfrm>
          <a:prstGeom prst="rect">
            <a:avLst/>
          </a:prstGeom>
        </p:spPr>
        <p:txBody>
          <a:bodyPr>
            <a:noAutofit/>
          </a:bodyPr>
          <a:lstStyle>
            <a:lvl1pPr marL="0" indent="0">
              <a:buNone/>
              <a:defRPr sz="1800">
                <a:solidFill>
                  <a:schemeClr val="bg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a:t>Click to edit Master text style </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latin typeface="TheStan Timbr" panose="020B0503030503020204"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7815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ar Icon Boxes Dk Purple Graphics">
    <p:spTree>
      <p:nvGrpSpPr>
        <p:cNvPr id="1" name=""/>
        <p:cNvGrpSpPr/>
        <p:nvPr/>
      </p:nvGrpSpPr>
      <p:grpSpPr>
        <a:xfrm>
          <a:off x="0" y="0"/>
          <a:ext cx="0" cy="0"/>
          <a:chOff x="0" y="0"/>
          <a:chExt cx="0" cy="0"/>
        </a:xfrm>
      </p:grpSpPr>
      <p:sp>
        <p:nvSpPr>
          <p:cNvPr id="2" name="Sidebar background">
            <a:extLst>
              <a:ext uri="{FF2B5EF4-FFF2-40B4-BE49-F238E27FC236}">
                <a16:creationId xmlns:a16="http://schemas.microsoft.com/office/drawing/2014/main" id="{6C27467A-9A1B-A41C-04CA-57D6B828515F}"/>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22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0" name="Picture Placeholder 10">
            <a:extLst>
              <a:ext uri="{FF2B5EF4-FFF2-40B4-BE49-F238E27FC236}">
                <a16:creationId xmlns:a16="http://schemas.microsoft.com/office/drawing/2014/main" id="{B8D23594-4ACC-2727-8765-AE3A36C10D0D}"/>
              </a:ext>
            </a:extLst>
          </p:cNvPr>
          <p:cNvSpPr>
            <a:spLocks noGrp="1"/>
          </p:cNvSpPr>
          <p:nvPr>
            <p:ph type="pic" sz="quarter" idx="16" hasCustomPrompt="1"/>
          </p:nvPr>
        </p:nvSpPr>
        <p:spPr>
          <a:xfrm>
            <a:off x="895192" y="484406"/>
            <a:ext cx="2139614" cy="1719155"/>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latin typeface="TheStan Timbr" panose="020B0503030503020204" pitchFamily="34" charset="0"/>
              </a:defRPr>
            </a:lvl1pPr>
          </a:lstStyle>
          <a:p>
            <a:pPr>
              <a:defRPr/>
            </a:pPr>
            <a:fld id="{73EF3F73-D8BE-1D4F-8F0C-03C5EC803F68}" type="slidenum">
              <a:rPr lang="en-US" smtClean="0"/>
              <a:pPr>
                <a:defRPr/>
              </a:pPr>
              <a:t>‹#›</a:t>
            </a:fld>
            <a:endParaRPr lang="en-US" dirty="0"/>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2494943"/>
            <a:ext cx="3629027" cy="1325563"/>
          </a:xfrm>
          <a:prstGeom prst="rect">
            <a:avLst/>
          </a:prstGeom>
        </p:spPr>
        <p:txBody>
          <a:bodyPr>
            <a:noAutofit/>
          </a:bodyPr>
          <a:lstStyle>
            <a:lvl1pPr>
              <a:lnSpc>
                <a:spcPct val="100000"/>
              </a:lnSpc>
              <a:defRPr sz="2600">
                <a:solidFill>
                  <a:schemeClr val="bg1"/>
                </a:solidFill>
                <a:latin typeface="TheStan Timbr" panose="020B0503030503020204" pitchFamily="34" charset="0"/>
              </a:defRPr>
            </a:lvl1pPr>
          </a:lstStyle>
          <a:p>
            <a:pPr>
              <a:spcAft>
                <a:spcPts val="1000"/>
              </a:spcAft>
            </a:pPr>
            <a:r>
              <a:rPr lang="en-US" sz="2600" b="1" dirty="0">
                <a:solidFill>
                  <a:schemeClr val="bg1"/>
                </a:solidFill>
              </a:rPr>
              <a:t>Click to edit Master title style</a:t>
            </a: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3922638"/>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3838795"/>
            <a:ext cx="2889500" cy="1774995"/>
          </a:xfrm>
          <a:prstGeom prst="rect">
            <a:avLst/>
          </a:prstGeom>
        </p:spPr>
        <p:txBody>
          <a:bodyPr>
            <a:noAutofit/>
          </a:bodyPr>
          <a:lstStyle>
            <a:lvl1pPr marL="0" indent="0">
              <a:buNone/>
              <a:defRPr sz="1800">
                <a:solidFill>
                  <a:schemeClr val="bg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Tree>
    <p:extLst>
      <p:ext uri="{BB962C8B-B14F-4D97-AF65-F5344CB8AC3E}">
        <p14:creationId xmlns:p14="http://schemas.microsoft.com/office/powerpoint/2010/main" val="627042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 Icon Headline Copy Blue">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0">
            <a:extLst>
              <a:ext uri="{FF2B5EF4-FFF2-40B4-BE49-F238E27FC236}">
                <a16:creationId xmlns:a16="http://schemas.microsoft.com/office/drawing/2014/main" id="{6D172662-D1EE-202D-BBFE-48D8E63404AB}"/>
              </a:ext>
            </a:extLst>
          </p:cNvPr>
          <p:cNvSpPr>
            <a:spLocks noGrp="1"/>
          </p:cNvSpPr>
          <p:nvPr>
            <p:ph type="pic" sz="quarter" idx="16" hasCustomPrompt="1"/>
          </p:nvPr>
        </p:nvSpPr>
        <p:spPr>
          <a:xfrm>
            <a:off x="895192"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2494943"/>
            <a:ext cx="3629027" cy="1325563"/>
          </a:xfrm>
          <a:prstGeom prst="rect">
            <a:avLst/>
          </a:prstGeom>
        </p:spPr>
        <p:txBody>
          <a:bodyPr>
            <a:noAutofit/>
          </a:bodyPr>
          <a:lstStyle>
            <a:lvl1pPr>
              <a:lnSpc>
                <a:spcPct val="100000"/>
              </a:lnSpc>
              <a:defRPr sz="2600">
                <a:solidFill>
                  <a:schemeClr val="bg1"/>
                </a:solidFill>
                <a:latin typeface="TheStan Timbr" panose="020B0503030503020204" pitchFamily="34" charset="0"/>
              </a:defRPr>
            </a:lvl1pPr>
          </a:lstStyle>
          <a:p>
            <a:pPr>
              <a:spcAft>
                <a:spcPts val="1000"/>
              </a:spcAft>
            </a:pPr>
            <a:r>
              <a:rPr lang="en-US" sz="2600" b="1" dirty="0">
                <a:solidFill>
                  <a:schemeClr val="bg1"/>
                </a:solidFill>
              </a:rPr>
              <a:t>Click to edit Master title style</a:t>
            </a: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3922638"/>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3838795"/>
            <a:ext cx="2889500" cy="1774995"/>
          </a:xfrm>
          <a:prstGeom prst="rect">
            <a:avLst/>
          </a:prstGeom>
        </p:spPr>
        <p:txBody>
          <a:bodyPr>
            <a:noAutofit/>
          </a:bodyPr>
          <a:lstStyle>
            <a:lvl1pPr marL="0" indent="0">
              <a:buNone/>
              <a:defRPr sz="1800">
                <a:solidFill>
                  <a:schemeClr val="bg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10" name="Title">
            <a:extLst>
              <a:ext uri="{FF2B5EF4-FFF2-40B4-BE49-F238E27FC236}">
                <a16:creationId xmlns:a16="http://schemas.microsoft.com/office/drawing/2014/main" id="{9A8DAD22-CFC6-0959-EBBF-B6273AE64011}"/>
              </a:ext>
            </a:extLst>
          </p:cNvPr>
          <p:cNvSpPr>
            <a:spLocks noGrp="1"/>
          </p:cNvSpPr>
          <p:nvPr>
            <p:ph sz="quarter" idx="17"/>
          </p:nvPr>
        </p:nvSpPr>
        <p:spPr>
          <a:xfrm>
            <a:off x="4583113" y="450850"/>
            <a:ext cx="7112000" cy="476250"/>
          </a:xfrm>
          <a:prstGeom prst="rect">
            <a:avLst/>
          </a:prstGeom>
        </p:spPr>
        <p:txBody>
          <a:bodyPr lIns="0" anchor="ctr" anchorCtr="0"/>
          <a:lstStyle>
            <a:lvl1pPr marL="91440" indent="0">
              <a:buFontTx/>
              <a:buNone/>
              <a:defRPr sz="2800" b="1">
                <a:latin typeface="TheStan Timbr" panose="020B0503030503020204" pitchFamily="34" charset="0"/>
              </a:defRPr>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2" name="Subhead">
            <a:extLst>
              <a:ext uri="{FF2B5EF4-FFF2-40B4-BE49-F238E27FC236}">
                <a16:creationId xmlns:a16="http://schemas.microsoft.com/office/drawing/2014/main" id="{A62B881D-6A58-F8D8-11A7-84AF5316D1F2}"/>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8" name="Content">
            <a:extLst>
              <a:ext uri="{FF2B5EF4-FFF2-40B4-BE49-F238E27FC236}">
                <a16:creationId xmlns:a16="http://schemas.microsoft.com/office/drawing/2014/main" id="{AD8ED173-3AA5-CE3A-BB76-2C0C7742AF11}"/>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805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Icon Headline Copy Dk Purple">
    <p:spTree>
      <p:nvGrpSpPr>
        <p:cNvPr id="1" name=""/>
        <p:cNvGrpSpPr/>
        <p:nvPr/>
      </p:nvGrpSpPr>
      <p:grpSpPr>
        <a:xfrm>
          <a:off x="0" y="0"/>
          <a:ext cx="0" cy="0"/>
          <a:chOff x="0" y="0"/>
          <a:chExt cx="0" cy="0"/>
        </a:xfrm>
      </p:grpSpPr>
      <p:sp>
        <p:nvSpPr>
          <p:cNvPr id="2" name="Sidebar background">
            <a:extLst>
              <a:ext uri="{FF2B5EF4-FFF2-40B4-BE49-F238E27FC236}">
                <a16:creationId xmlns:a16="http://schemas.microsoft.com/office/drawing/2014/main" id="{6C27467A-9A1B-A41C-04CA-57D6B828515F}"/>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22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0">
            <a:extLst>
              <a:ext uri="{FF2B5EF4-FFF2-40B4-BE49-F238E27FC236}">
                <a16:creationId xmlns:a16="http://schemas.microsoft.com/office/drawing/2014/main" id="{892348DD-7A73-7FD6-0C49-A153D1AECF51}"/>
              </a:ext>
            </a:extLst>
          </p:cNvPr>
          <p:cNvSpPr>
            <a:spLocks noGrp="1"/>
          </p:cNvSpPr>
          <p:nvPr>
            <p:ph type="pic" sz="quarter" idx="16" hasCustomPrompt="1"/>
          </p:nvPr>
        </p:nvSpPr>
        <p:spPr>
          <a:xfrm>
            <a:off x="895192"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2494943"/>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3922638"/>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3838795"/>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a:t>Click to edit Master text style </a:t>
            </a:r>
          </a:p>
        </p:txBody>
      </p:sp>
      <p:sp>
        <p:nvSpPr>
          <p:cNvPr id="10" name="Title">
            <a:extLst>
              <a:ext uri="{FF2B5EF4-FFF2-40B4-BE49-F238E27FC236}">
                <a16:creationId xmlns:a16="http://schemas.microsoft.com/office/drawing/2014/main" id="{E5568B1E-1292-D764-5149-15F630168FD0}"/>
              </a:ext>
            </a:extLst>
          </p:cNvPr>
          <p:cNvSpPr>
            <a:spLocks noGrp="1"/>
          </p:cNvSpPr>
          <p:nvPr>
            <p:ph sz="quarter" idx="17"/>
          </p:nvPr>
        </p:nvSpPr>
        <p:spPr>
          <a:xfrm>
            <a:off x="4583113"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6" name="Subhead">
            <a:extLst>
              <a:ext uri="{FF2B5EF4-FFF2-40B4-BE49-F238E27FC236}">
                <a16:creationId xmlns:a16="http://schemas.microsoft.com/office/drawing/2014/main" id="{5620A823-7D98-9A02-DFCF-2B716D447167}"/>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8" name="Content">
            <a:extLst>
              <a:ext uri="{FF2B5EF4-FFF2-40B4-BE49-F238E27FC236}">
                <a16:creationId xmlns:a16="http://schemas.microsoft.com/office/drawing/2014/main" id="{AE777F4B-22FC-4703-6123-F8705641A4F9}"/>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175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Photo">
    <p:spTree>
      <p:nvGrpSpPr>
        <p:cNvPr id="1" name=""/>
        <p:cNvGrpSpPr/>
        <p:nvPr/>
      </p:nvGrpSpPr>
      <p:grpSpPr>
        <a:xfrm>
          <a:off x="0" y="0"/>
          <a:ext cx="0" cy="0"/>
          <a:chOff x="0" y="0"/>
          <a:chExt cx="0" cy="0"/>
        </a:xfrm>
      </p:grpSpPr>
      <p:sp>
        <p:nvSpPr>
          <p:cNvPr id="2" name="Sidebar title">
            <a:extLst>
              <a:ext uri="{FF2B5EF4-FFF2-40B4-BE49-F238E27FC236}">
                <a16:creationId xmlns:a16="http://schemas.microsoft.com/office/drawing/2014/main" id="{714163A6-334F-E651-2CF7-8A55F11CEFF1}"/>
              </a:ext>
            </a:extLst>
          </p:cNvPr>
          <p:cNvSpPr>
            <a:spLocks noGrp="1"/>
          </p:cNvSpPr>
          <p:nvPr>
            <p:ph type="title"/>
          </p:nvPr>
        </p:nvSpPr>
        <p:spPr>
          <a:xfrm>
            <a:off x="310896" y="296328"/>
            <a:ext cx="3626622" cy="1325563"/>
          </a:xfrm>
          <a:prstGeom prst="rect">
            <a:avLst/>
          </a:prstGeom>
        </p:spPr>
        <p:txBody>
          <a:bodyPr/>
          <a:lstStyle>
            <a:lvl1pPr>
              <a:defRPr>
                <a:solidFill>
                  <a:schemeClr val="tx2"/>
                </a:solidFill>
                <a:latin typeface="TheStan Timbr" panose="020B0503030503020204" pitchFamily="34" charset="0"/>
              </a:defRPr>
            </a:lvl1pPr>
          </a:lstStyle>
          <a:p>
            <a:r>
              <a:rPr lang="en-US" dirty="0"/>
              <a:t>Click to edit Master title style</a:t>
            </a:r>
          </a:p>
        </p:txBody>
      </p:sp>
      <p:cxnSp>
        <p:nvCxnSpPr>
          <p:cNvPr id="11" name="Sidebar line">
            <a:extLst>
              <a:ext uri="{FF2B5EF4-FFF2-40B4-BE49-F238E27FC236}">
                <a16:creationId xmlns:a16="http://schemas.microsoft.com/office/drawing/2014/main" id="{F33550D6-941F-9175-8C81-4FCC82C60B28}"/>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idebar Text">
            <a:extLst>
              <a:ext uri="{FF2B5EF4-FFF2-40B4-BE49-F238E27FC236}">
                <a16:creationId xmlns:a16="http://schemas.microsoft.com/office/drawing/2014/main" id="{6729BBF3-871D-AF25-6237-93FD5AFDF65B}"/>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tx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a:t>Click to edit Master text style </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tx1"/>
                </a:solidFill>
                <a:latin typeface="TheStan Timbr" panose="020B0503030503020204"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14" name="Picture Placeholder 13">
            <a:extLst>
              <a:ext uri="{FF2B5EF4-FFF2-40B4-BE49-F238E27FC236}">
                <a16:creationId xmlns:a16="http://schemas.microsoft.com/office/drawing/2014/main" id="{AAAC4A3C-CE21-3EDB-4BD3-9A586878CE02}"/>
              </a:ext>
            </a:extLst>
          </p:cNvPr>
          <p:cNvSpPr>
            <a:spLocks noGrp="1"/>
          </p:cNvSpPr>
          <p:nvPr>
            <p:ph type="pic" sz="quarter" idx="15"/>
          </p:nvPr>
        </p:nvSpPr>
        <p:spPr>
          <a:xfrm>
            <a:off x="4194175" y="0"/>
            <a:ext cx="7997825" cy="6858000"/>
          </a:xfrm>
          <a:prstGeom prst="rect">
            <a:avLst/>
          </a:prstGeom>
          <a:solidFill>
            <a:schemeClr val="bg1">
              <a:lumMod val="95000"/>
            </a:schemeClr>
          </a:solidFill>
        </p:spPr>
        <p:txBody>
          <a:bodyPr/>
          <a:lstStyle/>
          <a:p>
            <a:r>
              <a:rPr lang="en-US" dirty="0"/>
              <a:t>Click icon to add picture</a:t>
            </a:r>
          </a:p>
        </p:txBody>
      </p:sp>
      <p:pic>
        <p:nvPicPr>
          <p:cNvPr id="8" name="The Standard Logo" descr="The Standard logo">
            <a:extLst>
              <a:ext uri="{FF2B5EF4-FFF2-40B4-BE49-F238E27FC236}">
                <a16:creationId xmlns:a16="http://schemas.microsoft.com/office/drawing/2014/main" id="{E5A085DD-FFED-9E45-BEB5-D2AD102974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50660" y="5944701"/>
            <a:ext cx="987737" cy="689570"/>
          </a:xfrm>
          <a:prstGeom prst="rect">
            <a:avLst/>
          </a:prstGeom>
        </p:spPr>
      </p:pic>
    </p:spTree>
    <p:extLst>
      <p:ext uri="{BB962C8B-B14F-4D97-AF65-F5344CB8AC3E}">
        <p14:creationId xmlns:p14="http://schemas.microsoft.com/office/powerpoint/2010/main" val="3262870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Stats Photo">
    <p:spTree>
      <p:nvGrpSpPr>
        <p:cNvPr id="1" name=""/>
        <p:cNvGrpSpPr/>
        <p:nvPr/>
      </p:nvGrpSpPr>
      <p:grpSpPr>
        <a:xfrm>
          <a:off x="0" y="0"/>
          <a:ext cx="0" cy="0"/>
          <a:chOff x="0" y="0"/>
          <a:chExt cx="0" cy="0"/>
        </a:xfrm>
      </p:grpSpPr>
      <p:sp>
        <p:nvSpPr>
          <p:cNvPr id="7" name="Stat 1">
            <a:extLst>
              <a:ext uri="{FF2B5EF4-FFF2-40B4-BE49-F238E27FC236}">
                <a16:creationId xmlns:a16="http://schemas.microsoft.com/office/drawing/2014/main" id="{864BE139-AC8A-7833-C02C-D34337E4259A}"/>
              </a:ext>
            </a:extLst>
          </p:cNvPr>
          <p:cNvSpPr>
            <a:spLocks noGrp="1"/>
          </p:cNvSpPr>
          <p:nvPr>
            <p:ph type="body" sz="quarter" idx="14" hasCustomPrompt="1"/>
          </p:nvPr>
        </p:nvSpPr>
        <p:spPr>
          <a:xfrm>
            <a:off x="612648" y="311133"/>
            <a:ext cx="2889500" cy="749937"/>
          </a:xfrm>
          <a:prstGeom prst="rect">
            <a:avLst/>
          </a:prstGeom>
        </p:spPr>
        <p:txBody>
          <a:bodyPr anchor="ctr" anchorCtr="0">
            <a:noAutofit/>
          </a:bodyPr>
          <a:lstStyle>
            <a:lvl1pPr marL="0" indent="0">
              <a:buNone/>
              <a:defRPr sz="5400" b="1">
                <a:solidFill>
                  <a:schemeClr val="tx2"/>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a:t>
            </a:r>
          </a:p>
        </p:txBody>
      </p:sp>
      <p:sp>
        <p:nvSpPr>
          <p:cNvPr id="9" name="Stat 1 text">
            <a:extLst>
              <a:ext uri="{FF2B5EF4-FFF2-40B4-BE49-F238E27FC236}">
                <a16:creationId xmlns:a16="http://schemas.microsoft.com/office/drawing/2014/main" id="{D1624E5A-D8A8-0E0A-D01B-C233B4DD38BB}"/>
              </a:ext>
            </a:extLst>
          </p:cNvPr>
          <p:cNvSpPr>
            <a:spLocks noGrp="1"/>
          </p:cNvSpPr>
          <p:nvPr>
            <p:ph type="body" sz="quarter" idx="16" hasCustomPrompt="1"/>
          </p:nvPr>
        </p:nvSpPr>
        <p:spPr>
          <a:xfrm>
            <a:off x="612648" y="1061070"/>
            <a:ext cx="2889500" cy="1050881"/>
          </a:xfrm>
          <a:prstGeom prst="rect">
            <a:avLst/>
          </a:prstGeom>
        </p:spPr>
        <p:txBody>
          <a:bodyPr>
            <a:noAutofit/>
          </a:bodyPr>
          <a:lstStyle>
            <a:lvl1pPr marL="0" indent="0">
              <a:buNone/>
              <a:defRPr sz="1400" b="1">
                <a:solidFill>
                  <a:schemeClr val="tx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Add your text here.</a:t>
            </a:r>
          </a:p>
        </p:txBody>
      </p:sp>
      <p:sp>
        <p:nvSpPr>
          <p:cNvPr id="18" name="Stat 2">
            <a:extLst>
              <a:ext uri="{FF2B5EF4-FFF2-40B4-BE49-F238E27FC236}">
                <a16:creationId xmlns:a16="http://schemas.microsoft.com/office/drawing/2014/main" id="{196FC847-8273-3636-8952-4FAEEE2D7082}"/>
              </a:ext>
            </a:extLst>
          </p:cNvPr>
          <p:cNvSpPr>
            <a:spLocks noGrp="1"/>
          </p:cNvSpPr>
          <p:nvPr>
            <p:ph type="body" sz="quarter" idx="19" hasCustomPrompt="1"/>
          </p:nvPr>
        </p:nvSpPr>
        <p:spPr>
          <a:xfrm>
            <a:off x="612648" y="2313554"/>
            <a:ext cx="2889500" cy="749937"/>
          </a:xfrm>
          <a:prstGeom prst="rect">
            <a:avLst/>
          </a:prstGeom>
        </p:spPr>
        <p:txBody>
          <a:bodyPr anchor="ctr" anchorCtr="0">
            <a:noAutofit/>
          </a:bodyPr>
          <a:lstStyle>
            <a:lvl1pPr marL="0" indent="0">
              <a:buNone/>
              <a:defRPr sz="5400" b="1">
                <a:solidFill>
                  <a:schemeClr val="tx2"/>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a:t>
            </a:r>
          </a:p>
        </p:txBody>
      </p:sp>
      <p:sp>
        <p:nvSpPr>
          <p:cNvPr id="19" name="Stat 2 text">
            <a:extLst>
              <a:ext uri="{FF2B5EF4-FFF2-40B4-BE49-F238E27FC236}">
                <a16:creationId xmlns:a16="http://schemas.microsoft.com/office/drawing/2014/main" id="{5CB9E60C-DB7E-051B-9E41-A2DFA9FB0EA4}"/>
              </a:ext>
            </a:extLst>
          </p:cNvPr>
          <p:cNvSpPr>
            <a:spLocks noGrp="1"/>
          </p:cNvSpPr>
          <p:nvPr>
            <p:ph type="body" sz="quarter" idx="20" hasCustomPrompt="1"/>
          </p:nvPr>
        </p:nvSpPr>
        <p:spPr>
          <a:xfrm>
            <a:off x="612648" y="3063491"/>
            <a:ext cx="2889500" cy="1050881"/>
          </a:xfrm>
          <a:prstGeom prst="rect">
            <a:avLst/>
          </a:prstGeom>
        </p:spPr>
        <p:txBody>
          <a:bodyPr>
            <a:noAutofit/>
          </a:bodyPr>
          <a:lstStyle>
            <a:lvl1pPr marL="0" indent="0">
              <a:buNone/>
              <a:defRPr sz="1400" b="1">
                <a:solidFill>
                  <a:schemeClr val="tx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Add your text here.</a:t>
            </a:r>
          </a:p>
        </p:txBody>
      </p:sp>
      <p:sp>
        <p:nvSpPr>
          <p:cNvPr id="16" name="Stat 3">
            <a:extLst>
              <a:ext uri="{FF2B5EF4-FFF2-40B4-BE49-F238E27FC236}">
                <a16:creationId xmlns:a16="http://schemas.microsoft.com/office/drawing/2014/main" id="{E6F99825-238D-E96D-5FF2-5310F6F52793}"/>
              </a:ext>
            </a:extLst>
          </p:cNvPr>
          <p:cNvSpPr>
            <a:spLocks noGrp="1"/>
          </p:cNvSpPr>
          <p:nvPr>
            <p:ph type="body" sz="quarter" idx="17" hasCustomPrompt="1"/>
          </p:nvPr>
        </p:nvSpPr>
        <p:spPr>
          <a:xfrm>
            <a:off x="612648" y="4327548"/>
            <a:ext cx="2889500" cy="749937"/>
          </a:xfrm>
          <a:prstGeom prst="rect">
            <a:avLst/>
          </a:prstGeom>
        </p:spPr>
        <p:txBody>
          <a:bodyPr anchor="ctr" anchorCtr="0">
            <a:noAutofit/>
          </a:bodyPr>
          <a:lstStyle>
            <a:lvl1pPr marL="0" indent="0">
              <a:buNone/>
              <a:defRPr sz="5400" b="1">
                <a:solidFill>
                  <a:schemeClr val="tx2"/>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a:t>
            </a:r>
          </a:p>
        </p:txBody>
      </p:sp>
      <p:sp>
        <p:nvSpPr>
          <p:cNvPr id="17" name="Stat 3 text">
            <a:extLst>
              <a:ext uri="{FF2B5EF4-FFF2-40B4-BE49-F238E27FC236}">
                <a16:creationId xmlns:a16="http://schemas.microsoft.com/office/drawing/2014/main" id="{54210852-868A-82AE-585E-C0EF6589C6EB}"/>
              </a:ext>
            </a:extLst>
          </p:cNvPr>
          <p:cNvSpPr>
            <a:spLocks noGrp="1"/>
          </p:cNvSpPr>
          <p:nvPr>
            <p:ph type="body" sz="quarter" idx="18" hasCustomPrompt="1"/>
          </p:nvPr>
        </p:nvSpPr>
        <p:spPr>
          <a:xfrm>
            <a:off x="612648" y="5077485"/>
            <a:ext cx="2889500" cy="1050881"/>
          </a:xfrm>
          <a:prstGeom prst="rect">
            <a:avLst/>
          </a:prstGeom>
        </p:spPr>
        <p:txBody>
          <a:bodyPr>
            <a:noAutofit/>
          </a:bodyPr>
          <a:lstStyle>
            <a:lvl1pPr marL="0" indent="0">
              <a:buNone/>
              <a:defRPr sz="1400" b="1">
                <a:solidFill>
                  <a:schemeClr val="tx1"/>
                </a:solidFill>
                <a:latin typeface="TheStan Timbr" panose="020B0503030503020204" pitchFamily="34" charset="0"/>
              </a:defRPr>
            </a:lvl1pPr>
            <a:lvl2pPr>
              <a:defRPr sz="2000"/>
            </a:lvl2pPr>
            <a:lvl3pPr>
              <a:defRPr sz="2000"/>
            </a:lvl3pPr>
            <a:lvl4pPr>
              <a:defRPr sz="2000"/>
            </a:lvl4pPr>
            <a:lvl5pPr>
              <a:defRPr sz="2000"/>
            </a:lvl5pPr>
          </a:lstStyle>
          <a:p>
            <a:pPr lvl="0"/>
            <a:r>
              <a:rPr lang="en-US" dirty="0"/>
              <a:t>Add your text here.</a:t>
            </a:r>
          </a:p>
        </p:txBody>
      </p:sp>
      <p:sp>
        <p:nvSpPr>
          <p:cNvPr id="14" name="Picture Placeholder 13">
            <a:extLst>
              <a:ext uri="{FF2B5EF4-FFF2-40B4-BE49-F238E27FC236}">
                <a16:creationId xmlns:a16="http://schemas.microsoft.com/office/drawing/2014/main" id="{AAAC4A3C-CE21-3EDB-4BD3-9A586878CE02}"/>
              </a:ext>
            </a:extLst>
          </p:cNvPr>
          <p:cNvSpPr>
            <a:spLocks noGrp="1"/>
          </p:cNvSpPr>
          <p:nvPr>
            <p:ph type="pic" sz="quarter" idx="15"/>
          </p:nvPr>
        </p:nvSpPr>
        <p:spPr>
          <a:xfrm>
            <a:off x="4194175" y="0"/>
            <a:ext cx="7997825" cy="6858000"/>
          </a:xfrm>
          <a:prstGeom prst="rect">
            <a:avLst/>
          </a:prstGeom>
          <a:solidFill>
            <a:schemeClr val="bg1">
              <a:lumMod val="95000"/>
            </a:schemeClr>
          </a:solidFill>
        </p:spPr>
        <p:txBody>
          <a:bodyPr/>
          <a:lstStyle/>
          <a:p>
            <a:r>
              <a:rPr lang="en-US" dirty="0"/>
              <a:t>Click icon to add picture</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tx1"/>
                </a:solidFill>
                <a:latin typeface="TheStan Timbr" panose="020B0503030503020204"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pic>
        <p:nvPicPr>
          <p:cNvPr id="8" name="The Standard Logo" descr="The Standard logo">
            <a:extLst>
              <a:ext uri="{FF2B5EF4-FFF2-40B4-BE49-F238E27FC236}">
                <a16:creationId xmlns:a16="http://schemas.microsoft.com/office/drawing/2014/main" id="{E5A085DD-FFED-9E45-BEB5-D2AD102974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50660" y="5944701"/>
            <a:ext cx="987737" cy="689570"/>
          </a:xfrm>
          <a:prstGeom prst="rect">
            <a:avLst/>
          </a:prstGeom>
        </p:spPr>
      </p:pic>
    </p:spTree>
    <p:extLst>
      <p:ext uri="{BB962C8B-B14F-4D97-AF65-F5344CB8AC3E}">
        <p14:creationId xmlns:p14="http://schemas.microsoft.com/office/powerpoint/2010/main" val="1597318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1 Dk Purple">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618D8811-727C-67CF-2BA0-A777414E7DFA}"/>
              </a:ext>
              <a:ext uri="{C183D7F6-B498-43B3-948B-1728B52AA6E4}">
                <adec:decorative xmlns:adec="http://schemas.microsoft.com/office/drawing/2017/decorative" val="1"/>
              </a:ext>
            </a:extLst>
          </p:cNvPr>
          <p:cNvSpPr/>
          <p:nvPr userDrawn="1"/>
        </p:nvSpPr>
        <p:spPr>
          <a:xfrm>
            <a:off x="338792" y="362916"/>
            <a:ext cx="11466683" cy="5303782"/>
          </a:xfrm>
          <a:prstGeom prst="roundRect">
            <a:avLst>
              <a:gd name="adj" fmla="val 3233"/>
            </a:avLst>
          </a:prstGeom>
          <a:solidFill>
            <a:srgbClr val="21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2" name="Slide Number Placeholder 5">
            <a:extLst>
              <a:ext uri="{FF2B5EF4-FFF2-40B4-BE49-F238E27FC236}">
                <a16:creationId xmlns:a16="http://schemas.microsoft.com/office/drawing/2014/main" id="{9AE7EF9B-7A3C-20E3-4315-F38165A8573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741699"/>
            <a:ext cx="10399868" cy="2546216"/>
          </a:xfrm>
        </p:spPr>
        <p:txBody>
          <a:bodyPr>
            <a:noAutofit/>
          </a:bodyPr>
          <a:lstStyle>
            <a:lvl1pPr>
              <a:lnSpc>
                <a:spcPct val="110000"/>
              </a:lnSpc>
              <a:defRPr sz="5400" b="1">
                <a:solidFill>
                  <a:schemeClr val="bg1"/>
                </a:solidFill>
                <a:latin typeface="TheStan Timbr" panose="020B0503030503020204" pitchFamily="34" charset="0"/>
              </a:defRPr>
            </a:lvl1pPr>
          </a:lstStyle>
          <a:p>
            <a:r>
              <a:rPr lang="en-US" dirty="0"/>
              <a:t>Click to edit Master title style</a:t>
            </a:r>
          </a:p>
        </p:txBody>
      </p:sp>
    </p:spTree>
    <p:extLst>
      <p:ext uri="{BB962C8B-B14F-4D97-AF65-F5344CB8AC3E}">
        <p14:creationId xmlns:p14="http://schemas.microsoft.com/office/powerpoint/2010/main" val="3329563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1 Lt Blue">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618D8811-727C-67CF-2BA0-A777414E7DFA}"/>
              </a:ext>
              <a:ext uri="{C183D7F6-B498-43B3-948B-1728B52AA6E4}">
                <adec:decorative xmlns:adec="http://schemas.microsoft.com/office/drawing/2017/decorative" val="1"/>
              </a:ext>
            </a:extLst>
          </p:cNvPr>
          <p:cNvSpPr/>
          <p:nvPr userDrawn="1"/>
        </p:nvSpPr>
        <p:spPr>
          <a:xfrm>
            <a:off x="338792" y="362916"/>
            <a:ext cx="11466683" cy="5303782"/>
          </a:xfrm>
          <a:prstGeom prst="roundRect">
            <a:avLst>
              <a:gd name="adj" fmla="val 323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741699"/>
            <a:ext cx="10399868" cy="2546216"/>
          </a:xfrm>
        </p:spPr>
        <p:txBody>
          <a:bodyPr>
            <a:noAutofit/>
          </a:bodyPr>
          <a:lstStyle>
            <a:lvl1pPr>
              <a:lnSpc>
                <a:spcPct val="110000"/>
              </a:lnSpc>
              <a:defRPr sz="5400" b="1">
                <a:solidFill>
                  <a:schemeClr val="tx1"/>
                </a:solidFill>
                <a:latin typeface="TheStan Timbr" panose="020B0503030503020204" pitchFamily="34" charset="0"/>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F909F6A5-2B8C-999F-E8DF-526F4A326716}"/>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3050203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 Lt Purple">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618D8811-727C-67CF-2BA0-A777414E7DFA}"/>
              </a:ext>
              <a:ext uri="{C183D7F6-B498-43B3-948B-1728B52AA6E4}">
                <adec:decorative xmlns:adec="http://schemas.microsoft.com/office/drawing/2017/decorative" val="1"/>
              </a:ext>
            </a:extLst>
          </p:cNvPr>
          <p:cNvSpPr/>
          <p:nvPr userDrawn="1"/>
        </p:nvSpPr>
        <p:spPr>
          <a:xfrm>
            <a:off x="338792" y="362916"/>
            <a:ext cx="11466683" cy="5303782"/>
          </a:xfrm>
          <a:prstGeom prst="roundRect">
            <a:avLst>
              <a:gd name="adj" fmla="val 323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741699"/>
            <a:ext cx="10399868" cy="2546216"/>
          </a:xfrm>
        </p:spPr>
        <p:txBody>
          <a:bodyPr>
            <a:noAutofit/>
          </a:bodyPr>
          <a:lstStyle>
            <a:lvl1pPr>
              <a:lnSpc>
                <a:spcPct val="110000"/>
              </a:lnSpc>
              <a:defRPr sz="5400" b="1">
                <a:solidFill>
                  <a:schemeClr val="tx1"/>
                </a:solidFill>
                <a:latin typeface="TheStan Timbr" panose="020B0503030503020204" pitchFamily="34" charset="0"/>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9AE7EF9B-7A3C-20E3-4315-F38165A8573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409470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 Lt Blue">
    <p:bg>
      <p:bgPr>
        <a:solidFill>
          <a:schemeClr val="bg2"/>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952692"/>
            <a:ext cx="10399868" cy="2546216"/>
          </a:xfrm>
          <a:prstGeom prst="rect">
            <a:avLst/>
          </a:prstGeom>
        </p:spPr>
        <p:txBody>
          <a:bodyPr anchor="ctr" anchorCtr="0">
            <a:noAutofit/>
          </a:bodyPr>
          <a:lstStyle>
            <a:lvl1pPr>
              <a:lnSpc>
                <a:spcPct val="110000"/>
              </a:lnSpc>
              <a:defRPr sz="5400" b="1">
                <a:solidFill>
                  <a:schemeClr val="tx1"/>
                </a:solidFill>
                <a:latin typeface="TheStan Timbr" panose="020B0503030503020204" pitchFamily="34"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1C07DBDC-F036-23B0-10C1-AC92AA8122F9}"/>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47719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970CFC68-B5B5-A69C-0192-3DFD409CA07D}"/>
              </a:ext>
              <a:ext uri="{C183D7F6-B498-43B3-948B-1728B52AA6E4}">
                <adec:decorative xmlns:adec="http://schemas.microsoft.com/office/drawing/2017/decorative" val="1"/>
              </a:ext>
            </a:extLst>
          </p:cNvPr>
          <p:cNvSpPr/>
          <p:nvPr userDrawn="1"/>
        </p:nvSpPr>
        <p:spPr>
          <a:xfrm>
            <a:off x="413594" y="365498"/>
            <a:ext cx="11364813" cy="4498559"/>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a:extLst>
              <a:ext uri="{FF2B5EF4-FFF2-40B4-BE49-F238E27FC236}">
                <a16:creationId xmlns:a16="http://schemas.microsoft.com/office/drawing/2014/main" id="{8B2966C9-3E8B-6991-A2BB-EB7809D20BF8}"/>
              </a:ext>
            </a:extLst>
          </p:cNvPr>
          <p:cNvSpPr>
            <a:spLocks noGrp="1"/>
          </p:cNvSpPr>
          <p:nvPr>
            <p:ph type="title"/>
          </p:nvPr>
        </p:nvSpPr>
        <p:spPr>
          <a:xfrm>
            <a:off x="675963" y="1896995"/>
            <a:ext cx="4572000" cy="1339308"/>
          </a:xfrm>
          <a:prstGeom prst="rect">
            <a:avLst/>
          </a:prstGeom>
        </p:spPr>
        <p:txBody>
          <a:bodyPr>
            <a:noAutofit/>
          </a:bodyPr>
          <a:lstStyle>
            <a:lvl1pPr>
              <a:lnSpc>
                <a:spcPct val="90000"/>
              </a:lnSpc>
              <a:defRPr sz="4400" b="1">
                <a:solidFill>
                  <a:schemeClr val="bg1"/>
                </a:solidFill>
                <a:latin typeface="TheStan Timbr" panose="020B0503030503020204" pitchFamily="34" charset="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3DBF2C01-EAE1-F800-E257-B6ED1942B74E}"/>
              </a:ext>
            </a:extLst>
          </p:cNvPr>
          <p:cNvSpPr>
            <a:spLocks noGrp="1"/>
          </p:cNvSpPr>
          <p:nvPr>
            <p:ph sz="quarter" idx="15" hasCustomPrompt="1"/>
          </p:nvPr>
        </p:nvSpPr>
        <p:spPr>
          <a:xfrm>
            <a:off x="676275" y="3275694"/>
            <a:ext cx="4572000" cy="406400"/>
          </a:xfrm>
          <a:prstGeom prst="rect">
            <a:avLst/>
          </a:prstGeom>
        </p:spPr>
        <p:txBody>
          <a:bodyPr lIns="0"/>
          <a:lstStyle>
            <a:lvl1pPr marL="91440" indent="0">
              <a:buFontTx/>
              <a:buNone/>
              <a:defRPr sz="1600">
                <a:solidFill>
                  <a:schemeClr val="bg1"/>
                </a:solidFill>
                <a:latin typeface="TheStan Timbr" panose="020B0503030503020204" pitchFamily="34" charset="0"/>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sp>
        <p:nvSpPr>
          <p:cNvPr id="28" name="Logo cover">
            <a:extLst>
              <a:ext uri="{FF2B5EF4-FFF2-40B4-BE49-F238E27FC236}">
                <a16:creationId xmlns:a16="http://schemas.microsoft.com/office/drawing/2014/main" id="{78182FC6-258B-ACF8-C71E-CE502DCD7694}"/>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10">
            <a:extLst>
              <a:ext uri="{FF2B5EF4-FFF2-40B4-BE49-F238E27FC236}">
                <a16:creationId xmlns:a16="http://schemas.microsoft.com/office/drawing/2014/main" id="{46F7F520-C444-6ADA-30C3-D761BCA54F65}"/>
              </a:ext>
            </a:extLst>
          </p:cNvPr>
          <p:cNvSpPr>
            <a:spLocks noGrp="1"/>
          </p:cNvSpPr>
          <p:nvPr>
            <p:ph type="pic" sz="quarter" idx="14" hasCustomPrompt="1"/>
          </p:nvPr>
        </p:nvSpPr>
        <p:spPr>
          <a:xfrm>
            <a:off x="6856756" y="733482"/>
            <a:ext cx="4572000" cy="5614416"/>
          </a:xfrm>
          <a:prstGeom prst="roundRect">
            <a:avLst>
              <a:gd name="adj" fmla="val 3089"/>
            </a:avLst>
          </a:prstGeom>
          <a:solidFill>
            <a:schemeClr val="bg1">
              <a:lumMod val="95000"/>
            </a:schemeClr>
          </a:solidFill>
        </p:spPr>
        <p:txBody>
          <a:bodyPr/>
          <a:lstStyle/>
          <a:p>
            <a:r>
              <a:rPr lang="en-US" dirty="0"/>
              <a:t>Click to add an image from a file.</a:t>
            </a:r>
          </a:p>
        </p:txBody>
      </p:sp>
      <p:pic>
        <p:nvPicPr>
          <p:cNvPr id="3" name="The Standard Logo" descr="The Standard logo">
            <a:extLst>
              <a:ext uri="{FF2B5EF4-FFF2-40B4-BE49-F238E27FC236}">
                <a16:creationId xmlns:a16="http://schemas.microsoft.com/office/drawing/2014/main" id="{A060CF76-F1C6-AEC5-E8F0-8FDC6E47D5A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0810" y="5349240"/>
            <a:ext cx="1555996" cy="1086289"/>
          </a:xfrm>
          <a:prstGeom prst="rect">
            <a:avLst/>
          </a:prstGeom>
        </p:spPr>
      </p:pic>
    </p:spTree>
    <p:extLst>
      <p:ext uri="{BB962C8B-B14F-4D97-AF65-F5344CB8AC3E}">
        <p14:creationId xmlns:p14="http://schemas.microsoft.com/office/powerpoint/2010/main" val="4234801234"/>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Lt Purple">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2B3A4F-172E-5262-035B-C353834171F7}"/>
              </a:ext>
            </a:extLst>
          </p:cNvPr>
          <p:cNvSpPr>
            <a:spLocks noGrp="1"/>
          </p:cNvSpPr>
          <p:nvPr>
            <p:ph type="title"/>
          </p:nvPr>
        </p:nvSpPr>
        <p:spPr>
          <a:xfrm>
            <a:off x="969264" y="1952692"/>
            <a:ext cx="10399868" cy="2546216"/>
          </a:xfrm>
          <a:prstGeom prst="rect">
            <a:avLst/>
          </a:prstGeom>
        </p:spPr>
        <p:txBody>
          <a:bodyPr anchor="ctr" anchorCtr="0">
            <a:noAutofit/>
          </a:bodyPr>
          <a:lstStyle>
            <a:lvl1pPr>
              <a:lnSpc>
                <a:spcPct val="110000"/>
              </a:lnSpc>
              <a:defRPr sz="5400" b="1">
                <a:solidFill>
                  <a:schemeClr val="tx1"/>
                </a:solidFill>
                <a:latin typeface="TheStan Timbr" panose="020B0503030503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89B46986-CE94-568B-5E36-8A2F19282218}"/>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436024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vider 2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2B3A4F-172E-5262-035B-C353834171F7}"/>
              </a:ext>
            </a:extLst>
          </p:cNvPr>
          <p:cNvSpPr>
            <a:spLocks noGrp="1"/>
          </p:cNvSpPr>
          <p:nvPr>
            <p:ph type="title"/>
          </p:nvPr>
        </p:nvSpPr>
        <p:spPr>
          <a:xfrm>
            <a:off x="969264" y="1952692"/>
            <a:ext cx="10399868" cy="2546216"/>
          </a:xfrm>
          <a:prstGeom prst="rect">
            <a:avLst/>
          </a:prstGeom>
        </p:spPr>
        <p:txBody>
          <a:bodyPr anchor="ctr" anchorCtr="0">
            <a:noAutofit/>
          </a:bodyPr>
          <a:lstStyle>
            <a:lvl1pPr>
              <a:lnSpc>
                <a:spcPct val="110000"/>
              </a:lnSpc>
              <a:defRPr sz="5400" b="1">
                <a:solidFill>
                  <a:schemeClr val="tx1"/>
                </a:solidFill>
                <a:latin typeface="TheStan Timbr" panose="020B0503030503020204" pitchFamily="34" charset="0"/>
              </a:defRPr>
            </a:lvl1pPr>
          </a:lstStyle>
          <a:p>
            <a:r>
              <a:rPr lang="en-US"/>
              <a:t>Click to edit Master title style</a:t>
            </a:r>
          </a:p>
        </p:txBody>
      </p:sp>
      <p:sp>
        <p:nvSpPr>
          <p:cNvPr id="3" name="Slide Number Placeholder 5">
            <a:extLst>
              <a:ext uri="{FF2B5EF4-FFF2-40B4-BE49-F238E27FC236}">
                <a16:creationId xmlns:a16="http://schemas.microsoft.com/office/drawing/2014/main" id="{89B46986-CE94-568B-5E36-8A2F19282218}"/>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528173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3 Dk Purple">
    <p:spTree>
      <p:nvGrpSpPr>
        <p:cNvPr id="1" name=""/>
        <p:cNvGrpSpPr/>
        <p:nvPr/>
      </p:nvGrpSpPr>
      <p:grpSpPr>
        <a:xfrm>
          <a:off x="0" y="0"/>
          <a:ext cx="0" cy="0"/>
          <a:chOff x="0" y="0"/>
          <a:chExt cx="0" cy="0"/>
        </a:xfrm>
      </p:grpSpPr>
      <p:sp>
        <p:nvSpPr>
          <p:cNvPr id="2" name="Title background">
            <a:extLst>
              <a:ext uri="{FF2B5EF4-FFF2-40B4-BE49-F238E27FC236}">
                <a16:creationId xmlns:a16="http://schemas.microsoft.com/office/drawing/2014/main" id="{20FFE059-0517-E5FF-7B3B-F12806647BB7}"/>
              </a:ext>
              <a:ext uri="{C183D7F6-B498-43B3-948B-1728B52AA6E4}">
                <adec:decorative xmlns:adec="http://schemas.microsoft.com/office/drawing/2017/decorative" val="1"/>
              </a:ext>
            </a:extLst>
          </p:cNvPr>
          <p:cNvSpPr/>
          <p:nvPr userDrawn="1"/>
        </p:nvSpPr>
        <p:spPr>
          <a:xfrm>
            <a:off x="731520" y="947650"/>
            <a:ext cx="11076539" cy="4721629"/>
          </a:xfrm>
          <a:prstGeom prst="roundRect">
            <a:avLst>
              <a:gd name="adj" fmla="val 3233"/>
            </a:avLst>
          </a:prstGeom>
          <a:solidFill>
            <a:srgbClr val="21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5252720" y="1934289"/>
            <a:ext cx="6207760" cy="269303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5400" b="1" kern="1200">
                <a:solidFill>
                  <a:schemeClr val="bg1"/>
                </a:solidFill>
                <a:latin typeface="TheStan Timbr" panose="020B0503030503020204" pitchFamily="34" charset="0"/>
                <a:ea typeface="+mj-ea"/>
                <a:cs typeface="Arial" panose="020B0604020202020204" pitchFamily="34"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692E8B1A-B71D-C439-3127-7DCCE784E388}"/>
              </a:ext>
            </a:extLst>
          </p:cNvPr>
          <p:cNvSpPr>
            <a:spLocks noGrp="1"/>
          </p:cNvSpPr>
          <p:nvPr>
            <p:ph type="pic" sz="quarter" idx="15" hasCustomPrompt="1"/>
          </p:nvPr>
        </p:nvSpPr>
        <p:spPr>
          <a:xfrm>
            <a:off x="383941" y="407956"/>
            <a:ext cx="4466471" cy="5870448"/>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3" name="Slide Number Placeholder 5">
            <a:extLst>
              <a:ext uri="{FF2B5EF4-FFF2-40B4-BE49-F238E27FC236}">
                <a16:creationId xmlns:a16="http://schemas.microsoft.com/office/drawing/2014/main" id="{4DBCD92B-9EB2-7D2C-961B-7852F7111B6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3164063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1 Dk Blue">
    <p:spTree>
      <p:nvGrpSpPr>
        <p:cNvPr id="1" name=""/>
        <p:cNvGrpSpPr/>
        <p:nvPr/>
      </p:nvGrpSpPr>
      <p:grpSpPr>
        <a:xfrm>
          <a:off x="0" y="0"/>
          <a:ext cx="0" cy="0"/>
          <a:chOff x="0" y="0"/>
          <a:chExt cx="0" cy="0"/>
        </a:xfrm>
      </p:grpSpPr>
      <p:sp>
        <p:nvSpPr>
          <p:cNvPr id="6" name="Hidden title">
            <a:extLst>
              <a:ext uri="{FF2B5EF4-FFF2-40B4-BE49-F238E27FC236}">
                <a16:creationId xmlns:a16="http://schemas.microsoft.com/office/drawing/2014/main" id="{5AD2223B-5E34-D456-A588-4EF024350D51}"/>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atin typeface="TheStan Timbr" panose="020B0503030503020204" pitchFamily="34" charset="0"/>
              </a:defRPr>
            </a:lvl1pPr>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pic>
        <p:nvPicPr>
          <p:cNvPr id="9" name="Quote gfx">
            <a:extLst>
              <a:ext uri="{FF2B5EF4-FFF2-40B4-BE49-F238E27FC236}">
                <a16:creationId xmlns:a16="http://schemas.microsoft.com/office/drawing/2014/main" id="{148F1C1D-58B7-816B-3A75-5ACE4CA56CC8}"/>
              </a:ext>
              <a:ext uri="{C183D7F6-B498-43B3-948B-1728B52AA6E4}">
                <adec:decorative xmlns:adec="http://schemas.microsoft.com/office/drawing/2017/decorative" val="1"/>
              </a:ext>
            </a:extLst>
          </p:cNvPr>
          <p:cNvPicPr>
            <a:picLocks noChangeAspect="1"/>
          </p:cNvPicPr>
          <p:nvPr userDrawn="1"/>
        </p:nvPicPr>
        <p:blipFill>
          <a:blip r:embed="rId2">
            <a:alphaModFix/>
          </a:blip>
          <a:stretch>
            <a:fillRect/>
          </a:stretch>
        </p:blipFill>
        <p:spPr>
          <a:xfrm>
            <a:off x="1228930" y="772676"/>
            <a:ext cx="1613281"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89956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1 Lt Blue">
    <p:spTree>
      <p:nvGrpSpPr>
        <p:cNvPr id="1" name=""/>
        <p:cNvGrpSpPr/>
        <p:nvPr/>
      </p:nvGrpSpPr>
      <p:grpSpPr>
        <a:xfrm>
          <a:off x="0" y="0"/>
          <a:ext cx="0" cy="0"/>
          <a:chOff x="0" y="0"/>
          <a:chExt cx="0" cy="0"/>
        </a:xfrm>
      </p:grpSpPr>
      <p:sp>
        <p:nvSpPr>
          <p:cNvPr id="6" name="Hidden title">
            <a:extLst>
              <a:ext uri="{FF2B5EF4-FFF2-40B4-BE49-F238E27FC236}">
                <a16:creationId xmlns:a16="http://schemas.microsoft.com/office/drawing/2014/main" id="{F0EB85F0-71B5-5AB2-094E-16E7FD6F90AC}"/>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vl1pPr>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Quote gfx">
            <a:extLst>
              <a:ext uri="{FF2B5EF4-FFF2-40B4-BE49-F238E27FC236}">
                <a16:creationId xmlns:a16="http://schemas.microsoft.com/office/drawing/2014/main" id="{148F1C1D-58B7-816B-3A75-5ACE4CA56CC8}"/>
              </a:ext>
              <a:ext uri="{C183D7F6-B498-43B3-948B-1728B52AA6E4}">
                <adec:decorative xmlns:adec="http://schemas.microsoft.com/office/drawing/2017/decorative" val="1"/>
              </a:ext>
            </a:extLst>
          </p:cNvPr>
          <p:cNvPicPr>
            <a:picLocks noChangeAspect="1"/>
          </p:cNvPicPr>
          <p:nvPr userDrawn="1"/>
        </p:nvPicPr>
        <p:blipFill>
          <a:blip r:embed="rId2">
            <a:alphaModFix/>
          </a:blip>
          <a:stretch>
            <a:fillRect/>
          </a:stretch>
        </p:blipFill>
        <p:spPr>
          <a:xfrm>
            <a:off x="1228930" y="772676"/>
            <a:ext cx="1613281"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Tree>
    <p:extLst>
      <p:ext uri="{BB962C8B-B14F-4D97-AF65-F5344CB8AC3E}">
        <p14:creationId xmlns:p14="http://schemas.microsoft.com/office/powerpoint/2010/main" val="3675142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1 Dk Purple">
    <p:spTree>
      <p:nvGrpSpPr>
        <p:cNvPr id="1" name=""/>
        <p:cNvGrpSpPr/>
        <p:nvPr/>
      </p:nvGrpSpPr>
      <p:grpSpPr>
        <a:xfrm>
          <a:off x="0" y="0"/>
          <a:ext cx="0" cy="0"/>
          <a:chOff x="0" y="0"/>
          <a:chExt cx="0" cy="0"/>
        </a:xfrm>
      </p:grpSpPr>
      <p:sp>
        <p:nvSpPr>
          <p:cNvPr id="7" name="Hidden title">
            <a:extLst>
              <a:ext uri="{FF2B5EF4-FFF2-40B4-BE49-F238E27FC236}">
                <a16:creationId xmlns:a16="http://schemas.microsoft.com/office/drawing/2014/main" id="{FE6B2D71-DDB2-A793-AF16-87F1429055FA}"/>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vl1pPr>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Quote gfx">
            <a:extLst>
              <a:ext uri="{FF2B5EF4-FFF2-40B4-BE49-F238E27FC236}">
                <a16:creationId xmlns:a16="http://schemas.microsoft.com/office/drawing/2014/main" id="{98F066BE-3090-11B1-297D-207088A72E3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228930" y="772676"/>
            <a:ext cx="1613280"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Tree>
    <p:extLst>
      <p:ext uri="{BB962C8B-B14F-4D97-AF65-F5344CB8AC3E}">
        <p14:creationId xmlns:p14="http://schemas.microsoft.com/office/powerpoint/2010/main" val="582662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1 Med Purple">
    <p:spTree>
      <p:nvGrpSpPr>
        <p:cNvPr id="1" name=""/>
        <p:cNvGrpSpPr/>
        <p:nvPr/>
      </p:nvGrpSpPr>
      <p:grpSpPr>
        <a:xfrm>
          <a:off x="0" y="0"/>
          <a:ext cx="0" cy="0"/>
          <a:chOff x="0" y="0"/>
          <a:chExt cx="0" cy="0"/>
        </a:xfrm>
      </p:grpSpPr>
      <p:sp>
        <p:nvSpPr>
          <p:cNvPr id="7" name="Hidden title">
            <a:extLst>
              <a:ext uri="{FF2B5EF4-FFF2-40B4-BE49-F238E27FC236}">
                <a16:creationId xmlns:a16="http://schemas.microsoft.com/office/drawing/2014/main" id="{F294C364-6AFB-2E1B-F875-92EED5B41EF2}"/>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vl1pPr>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Quote gfx">
            <a:extLst>
              <a:ext uri="{FF2B5EF4-FFF2-40B4-BE49-F238E27FC236}">
                <a16:creationId xmlns:a16="http://schemas.microsoft.com/office/drawing/2014/main" id="{98F066BE-3090-11B1-297D-207088A72E3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228930" y="772676"/>
            <a:ext cx="1613280"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Tree>
    <p:extLst>
      <p:ext uri="{BB962C8B-B14F-4D97-AF65-F5344CB8AC3E}">
        <p14:creationId xmlns:p14="http://schemas.microsoft.com/office/powerpoint/2010/main" val="1078639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2 Dk Blue">
    <p:spTree>
      <p:nvGrpSpPr>
        <p:cNvPr id="1" name=""/>
        <p:cNvGrpSpPr/>
        <p:nvPr/>
      </p:nvGrpSpPr>
      <p:grpSpPr>
        <a:xfrm>
          <a:off x="0" y="0"/>
          <a:ext cx="0" cy="0"/>
          <a:chOff x="0" y="0"/>
          <a:chExt cx="0" cy="0"/>
        </a:xfrm>
      </p:grpSpPr>
      <p:sp>
        <p:nvSpPr>
          <p:cNvPr id="5" name="Hidden title">
            <a:extLst>
              <a:ext uri="{FF2B5EF4-FFF2-40B4-BE49-F238E27FC236}">
                <a16:creationId xmlns:a16="http://schemas.microsoft.com/office/drawing/2014/main" id="{D4F87880-8A1B-5459-0968-7F2B0F0D7C3E}"/>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atin typeface="TheStan Timbr" panose="020B0503030503020204" pitchFamily="34" charset="0"/>
              </a:defRPr>
            </a:lvl1pPr>
          </a:lstStyle>
          <a:p>
            <a:r>
              <a:rPr lang="en-US" dirty="0"/>
              <a:t>Hidden slide title</a:t>
            </a:r>
          </a:p>
        </p:txBody>
      </p:sp>
      <p:sp>
        <p:nvSpPr>
          <p:cNvPr id="2" name="Quote background">
            <a:extLst>
              <a:ext uri="{FF2B5EF4-FFF2-40B4-BE49-F238E27FC236}">
                <a16:creationId xmlns:a16="http://schemas.microsoft.com/office/drawing/2014/main" id="{125AAD39-BF93-9C03-D6E5-3967C7CCCE5B}"/>
              </a:ext>
              <a:ext uri="{C183D7F6-B498-43B3-948B-1728B52AA6E4}">
                <adec:decorative xmlns:adec="http://schemas.microsoft.com/office/drawing/2017/decorative" val="1"/>
              </a:ext>
            </a:extLst>
          </p:cNvPr>
          <p:cNvSpPr/>
          <p:nvPr userDrawn="1"/>
        </p:nvSpPr>
        <p:spPr>
          <a:xfrm>
            <a:off x="362952" y="1606861"/>
            <a:ext cx="11262991" cy="3584448"/>
          </a:xfrm>
          <a:prstGeom prst="roundRect">
            <a:avLst>
              <a:gd name="adj" fmla="val 417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22" name="Picture Placeholder 21">
            <a:extLst>
              <a:ext uri="{FF2B5EF4-FFF2-40B4-BE49-F238E27FC236}">
                <a16:creationId xmlns:a16="http://schemas.microsoft.com/office/drawing/2014/main" id="{FC07E9B5-D5D9-A10B-C1C7-A64F2D02D69D}"/>
              </a:ext>
            </a:extLst>
          </p:cNvPr>
          <p:cNvSpPr>
            <a:spLocks noGrp="1"/>
          </p:cNvSpPr>
          <p:nvPr>
            <p:ph type="pic" sz="quarter" idx="15" hasCustomPrompt="1"/>
          </p:nvPr>
        </p:nvSpPr>
        <p:spPr>
          <a:xfrm>
            <a:off x="362952" y="1606861"/>
            <a:ext cx="3702268" cy="3584448"/>
          </a:xfrm>
          <a:custGeom>
            <a:avLst/>
            <a:gdLst>
              <a:gd name="connsiteX0" fmla="*/ 110723 w 3702268"/>
              <a:gd name="connsiteY0" fmla="*/ 0 h 3584441"/>
              <a:gd name="connsiteX1" fmla="*/ 3702268 w 3702268"/>
              <a:gd name="connsiteY1" fmla="*/ 0 h 3584441"/>
              <a:gd name="connsiteX2" fmla="*/ 3702268 w 3702268"/>
              <a:gd name="connsiteY2" fmla="*/ 3584441 h 3584441"/>
              <a:gd name="connsiteX3" fmla="*/ 110723 w 3702268"/>
              <a:gd name="connsiteY3" fmla="*/ 3584441 h 3584441"/>
              <a:gd name="connsiteX4" fmla="*/ 0 w 3702268"/>
              <a:gd name="connsiteY4" fmla="*/ 3473718 h 3584441"/>
              <a:gd name="connsiteX5" fmla="*/ 0 w 3702268"/>
              <a:gd name="connsiteY5" fmla="*/ 110723 h 3584441"/>
              <a:gd name="connsiteX6" fmla="*/ 110723 w 3702268"/>
              <a:gd name="connsiteY6" fmla="*/ 0 h 3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268" h="3584441">
                <a:moveTo>
                  <a:pt x="110723" y="0"/>
                </a:moveTo>
                <a:lnTo>
                  <a:pt x="3702268" y="0"/>
                </a:lnTo>
                <a:lnTo>
                  <a:pt x="3702268" y="3584441"/>
                </a:lnTo>
                <a:lnTo>
                  <a:pt x="110723" y="3584441"/>
                </a:lnTo>
                <a:cubicBezTo>
                  <a:pt x="49572" y="3584441"/>
                  <a:pt x="0" y="3534869"/>
                  <a:pt x="0" y="3473718"/>
                </a:cubicBezTo>
                <a:lnTo>
                  <a:pt x="0" y="110723"/>
                </a:lnTo>
                <a:cubicBezTo>
                  <a:pt x="0" y="49572"/>
                  <a:pt x="49572" y="0"/>
                  <a:pt x="110723" y="0"/>
                </a:cubicBezTo>
                <a:close/>
              </a:path>
            </a:pathLst>
          </a:custGeom>
          <a:solidFill>
            <a:schemeClr val="bg1">
              <a:lumMod val="95000"/>
            </a:schemeClr>
          </a:solidFill>
        </p:spPr>
        <p:txBody>
          <a:bodyPr wrap="square">
            <a:noAutofit/>
          </a:bodyPr>
          <a:lstStyle>
            <a:lvl1pPr>
              <a:defRPr>
                <a:latin typeface="TheStan Timbr" panose="020B0503030503020204" pitchFamily="34" charset="0"/>
              </a:defRPr>
            </a:lvl1pPr>
          </a:lstStyle>
          <a:p>
            <a:r>
              <a:rPr lang="en-US" dirty="0"/>
              <a:t>Click to add an image from a file.</a:t>
            </a:r>
          </a:p>
        </p:txBody>
      </p:sp>
      <p:pic>
        <p:nvPicPr>
          <p:cNvPr id="18" name="Quote gfx">
            <a:extLst>
              <a:ext uri="{FF2B5EF4-FFF2-40B4-BE49-F238E27FC236}">
                <a16:creationId xmlns:a16="http://schemas.microsoft.com/office/drawing/2014/main" id="{C2F8057C-B077-7028-B968-1A945877A45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50600" y="778489"/>
            <a:ext cx="1613280" cy="1228460"/>
          </a:xfrm>
          <a:prstGeom prst="rect">
            <a:avLst/>
          </a:prstGeom>
          <a:effectLst/>
        </p:spPr>
      </p:pic>
      <p:sp>
        <p:nvSpPr>
          <p:cNvPr id="10" name="Quote copy">
            <a:extLst>
              <a:ext uri="{FF2B5EF4-FFF2-40B4-BE49-F238E27FC236}">
                <a16:creationId xmlns:a16="http://schemas.microsoft.com/office/drawing/2014/main" id="{16521CBD-B677-B034-62CF-77D2A3308668}"/>
              </a:ext>
            </a:extLst>
          </p:cNvPr>
          <p:cNvSpPr>
            <a:spLocks noGrp="1"/>
          </p:cNvSpPr>
          <p:nvPr>
            <p:ph type="body" sz="quarter" idx="10" hasCustomPrompt="1"/>
          </p:nvPr>
        </p:nvSpPr>
        <p:spPr>
          <a:xfrm>
            <a:off x="4341743" y="2163887"/>
            <a:ext cx="6639070" cy="1478020"/>
          </a:xfrm>
          <a:prstGeom prst="rect">
            <a:avLst/>
          </a:prstGeom>
        </p:spPr>
        <p:txBody>
          <a:bodyPr anchor="ctr" anchorCtr="0"/>
          <a:lstStyle>
            <a:lvl1pPr marL="0" indent="0">
              <a:lnSpc>
                <a:spcPct val="110000"/>
              </a:lnSpc>
              <a:spcBef>
                <a:spcPts val="0"/>
              </a:spcBef>
              <a:spcAft>
                <a:spcPts val="1000"/>
              </a:spcAft>
              <a:buNone/>
              <a:defRPr sz="240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4337052" y="3896139"/>
            <a:ext cx="63862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Name">
            <a:extLst>
              <a:ext uri="{FF2B5EF4-FFF2-40B4-BE49-F238E27FC236}">
                <a16:creationId xmlns:a16="http://schemas.microsoft.com/office/drawing/2014/main" id="{8C845F4F-D045-1F0E-F472-9F94444125B4}"/>
              </a:ext>
            </a:extLst>
          </p:cNvPr>
          <p:cNvSpPr>
            <a:spLocks noGrp="1"/>
          </p:cNvSpPr>
          <p:nvPr>
            <p:ph type="body" sz="quarter" idx="11" hasCustomPrompt="1"/>
          </p:nvPr>
        </p:nvSpPr>
        <p:spPr>
          <a:xfrm>
            <a:off x="4341743"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Name</a:t>
            </a:r>
          </a:p>
        </p:txBody>
      </p:sp>
      <p:sp>
        <p:nvSpPr>
          <p:cNvPr id="12" name="Person's title">
            <a:extLst>
              <a:ext uri="{FF2B5EF4-FFF2-40B4-BE49-F238E27FC236}">
                <a16:creationId xmlns:a16="http://schemas.microsoft.com/office/drawing/2014/main" id="{CC0007E4-6891-037B-7254-AA0D4518816F}"/>
              </a:ext>
            </a:extLst>
          </p:cNvPr>
          <p:cNvSpPr>
            <a:spLocks noGrp="1"/>
          </p:cNvSpPr>
          <p:nvPr>
            <p:ph type="body" sz="quarter" idx="12" hasCustomPrompt="1"/>
          </p:nvPr>
        </p:nvSpPr>
        <p:spPr>
          <a:xfrm>
            <a:off x="4341743"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3" name="Slide Number Placeholder 5">
            <a:extLst>
              <a:ext uri="{FF2B5EF4-FFF2-40B4-BE49-F238E27FC236}">
                <a16:creationId xmlns:a16="http://schemas.microsoft.com/office/drawing/2014/main" id="{89D8FEFE-D2B6-F960-B625-E2B2008F83F0}"/>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221756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2 Lt Blue">
    <p:spTree>
      <p:nvGrpSpPr>
        <p:cNvPr id="1" name=""/>
        <p:cNvGrpSpPr/>
        <p:nvPr/>
      </p:nvGrpSpPr>
      <p:grpSpPr>
        <a:xfrm>
          <a:off x="0" y="0"/>
          <a:ext cx="0" cy="0"/>
          <a:chOff x="0" y="0"/>
          <a:chExt cx="0" cy="0"/>
        </a:xfrm>
      </p:grpSpPr>
      <p:sp>
        <p:nvSpPr>
          <p:cNvPr id="2" name="Quote background">
            <a:extLst>
              <a:ext uri="{FF2B5EF4-FFF2-40B4-BE49-F238E27FC236}">
                <a16:creationId xmlns:a16="http://schemas.microsoft.com/office/drawing/2014/main" id="{C7A49FE0-3881-A642-8C77-08EB7E69678C}"/>
              </a:ext>
              <a:ext uri="{C183D7F6-B498-43B3-948B-1728B52AA6E4}">
                <adec:decorative xmlns:adec="http://schemas.microsoft.com/office/drawing/2017/decorative" val="1"/>
              </a:ext>
            </a:extLst>
          </p:cNvPr>
          <p:cNvSpPr/>
          <p:nvPr userDrawn="1"/>
        </p:nvSpPr>
        <p:spPr>
          <a:xfrm>
            <a:off x="362952" y="1606861"/>
            <a:ext cx="11262991" cy="3584448"/>
          </a:xfrm>
          <a:prstGeom prst="roundRect">
            <a:avLst>
              <a:gd name="adj" fmla="val 417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pic>
        <p:nvPicPr>
          <p:cNvPr id="13" name="Quote gfx">
            <a:extLst>
              <a:ext uri="{FF2B5EF4-FFF2-40B4-BE49-F238E27FC236}">
                <a16:creationId xmlns:a16="http://schemas.microsoft.com/office/drawing/2014/main" id="{DC49FA21-1347-8777-C6A8-59BCB84A48F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50600" y="778489"/>
            <a:ext cx="1613280" cy="1228460"/>
          </a:xfrm>
          <a:prstGeom prst="rect">
            <a:avLst/>
          </a:prstGeom>
          <a:effectLst/>
        </p:spPr>
      </p:pic>
      <p:sp>
        <p:nvSpPr>
          <p:cNvPr id="18" name="Picture Placeholder 17">
            <a:extLst>
              <a:ext uri="{FF2B5EF4-FFF2-40B4-BE49-F238E27FC236}">
                <a16:creationId xmlns:a16="http://schemas.microsoft.com/office/drawing/2014/main" id="{62BB1B25-6565-A318-5993-D94BB4493D1C}"/>
              </a:ext>
            </a:extLst>
          </p:cNvPr>
          <p:cNvSpPr>
            <a:spLocks noGrp="1"/>
          </p:cNvSpPr>
          <p:nvPr>
            <p:ph type="pic" sz="quarter" idx="15" hasCustomPrompt="1"/>
          </p:nvPr>
        </p:nvSpPr>
        <p:spPr>
          <a:xfrm>
            <a:off x="362952" y="1606861"/>
            <a:ext cx="3702268" cy="3584448"/>
          </a:xfrm>
          <a:custGeom>
            <a:avLst/>
            <a:gdLst>
              <a:gd name="connsiteX0" fmla="*/ 110723 w 3702268"/>
              <a:gd name="connsiteY0" fmla="*/ 0 h 3584441"/>
              <a:gd name="connsiteX1" fmla="*/ 3702268 w 3702268"/>
              <a:gd name="connsiteY1" fmla="*/ 0 h 3584441"/>
              <a:gd name="connsiteX2" fmla="*/ 3702268 w 3702268"/>
              <a:gd name="connsiteY2" fmla="*/ 3584441 h 3584441"/>
              <a:gd name="connsiteX3" fmla="*/ 110723 w 3702268"/>
              <a:gd name="connsiteY3" fmla="*/ 3584441 h 3584441"/>
              <a:gd name="connsiteX4" fmla="*/ 0 w 3702268"/>
              <a:gd name="connsiteY4" fmla="*/ 3473718 h 3584441"/>
              <a:gd name="connsiteX5" fmla="*/ 0 w 3702268"/>
              <a:gd name="connsiteY5" fmla="*/ 110723 h 3584441"/>
              <a:gd name="connsiteX6" fmla="*/ 110723 w 3702268"/>
              <a:gd name="connsiteY6" fmla="*/ 0 h 3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268" h="3584441">
                <a:moveTo>
                  <a:pt x="110723" y="0"/>
                </a:moveTo>
                <a:lnTo>
                  <a:pt x="3702268" y="0"/>
                </a:lnTo>
                <a:lnTo>
                  <a:pt x="3702268" y="3584441"/>
                </a:lnTo>
                <a:lnTo>
                  <a:pt x="110723" y="3584441"/>
                </a:lnTo>
                <a:cubicBezTo>
                  <a:pt x="49572" y="3584441"/>
                  <a:pt x="0" y="3534869"/>
                  <a:pt x="0" y="3473718"/>
                </a:cubicBezTo>
                <a:lnTo>
                  <a:pt x="0" y="110723"/>
                </a:lnTo>
                <a:cubicBezTo>
                  <a:pt x="0" y="49572"/>
                  <a:pt x="49572" y="0"/>
                  <a:pt x="110723" y="0"/>
                </a:cubicBezTo>
                <a:close/>
              </a:path>
            </a:pathLst>
          </a:custGeom>
          <a:solidFill>
            <a:schemeClr val="bg1">
              <a:lumMod val="95000"/>
            </a:schemeClr>
          </a:solidFill>
        </p:spPr>
        <p:txBody>
          <a:bodyPr wrap="square">
            <a:noAutofit/>
          </a:bodyPr>
          <a:lstStyle>
            <a:lvl1pPr>
              <a:defRPr>
                <a:latin typeface="TheStan Timbr" panose="020B0503030503020204" pitchFamily="34" charset="0"/>
              </a:defRPr>
            </a:lvl1pPr>
          </a:lstStyle>
          <a:p>
            <a:r>
              <a:rPr lang="en-US" dirty="0"/>
              <a:t>Click to add an image from a file.</a:t>
            </a:r>
          </a:p>
        </p:txBody>
      </p:sp>
      <p:sp>
        <p:nvSpPr>
          <p:cNvPr id="10" name="Quote copy">
            <a:extLst>
              <a:ext uri="{FF2B5EF4-FFF2-40B4-BE49-F238E27FC236}">
                <a16:creationId xmlns:a16="http://schemas.microsoft.com/office/drawing/2014/main" id="{E324D79A-F11C-3613-B7F8-9255D9243556}"/>
              </a:ext>
            </a:extLst>
          </p:cNvPr>
          <p:cNvSpPr>
            <a:spLocks noGrp="1"/>
          </p:cNvSpPr>
          <p:nvPr>
            <p:ph type="body" sz="quarter" idx="10" hasCustomPrompt="1"/>
          </p:nvPr>
        </p:nvSpPr>
        <p:spPr>
          <a:xfrm>
            <a:off x="4341743" y="2163887"/>
            <a:ext cx="6639070" cy="1478020"/>
          </a:xfrm>
          <a:prstGeom prst="rect">
            <a:avLst/>
          </a:prstGeom>
        </p:spPr>
        <p:txBody>
          <a:bodyPr anchor="ctr" anchorCtr="0"/>
          <a:lstStyle>
            <a:lvl1pPr marL="0" indent="0">
              <a:lnSpc>
                <a:spcPct val="110000"/>
              </a:lnSpc>
              <a:spcBef>
                <a:spcPts val="0"/>
              </a:spcBef>
              <a:spcAft>
                <a:spcPts val="1000"/>
              </a:spcAft>
              <a:buNone/>
              <a:defRPr sz="2400">
                <a:solidFill>
                  <a:schemeClr val="tx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4337952" y="3896139"/>
            <a:ext cx="638629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Name">
            <a:extLst>
              <a:ext uri="{FF2B5EF4-FFF2-40B4-BE49-F238E27FC236}">
                <a16:creationId xmlns:a16="http://schemas.microsoft.com/office/drawing/2014/main" id="{88845379-33E0-1432-5DA3-DBC114FED57A}"/>
              </a:ext>
            </a:extLst>
          </p:cNvPr>
          <p:cNvSpPr>
            <a:spLocks noGrp="1"/>
          </p:cNvSpPr>
          <p:nvPr>
            <p:ph type="body" sz="quarter" idx="11" hasCustomPrompt="1"/>
          </p:nvPr>
        </p:nvSpPr>
        <p:spPr>
          <a:xfrm>
            <a:off x="4341743" y="4125787"/>
            <a:ext cx="5743236" cy="374367"/>
          </a:xfrm>
          <a:prstGeom prst="rect">
            <a:avLst/>
          </a:prstGeom>
        </p:spPr>
        <p:txBody>
          <a:bodyPr/>
          <a:lstStyle>
            <a:lvl1pPr marL="0" indent="0">
              <a:lnSpc>
                <a:spcPct val="110000"/>
              </a:lnSpc>
              <a:spcBef>
                <a:spcPts val="0"/>
              </a:spcBef>
              <a:spcAft>
                <a:spcPts val="1000"/>
              </a:spcAft>
              <a:buNone/>
              <a:defRPr sz="2000">
                <a:solidFill>
                  <a:schemeClr val="tx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2" name="Person's Title">
            <a:extLst>
              <a:ext uri="{FF2B5EF4-FFF2-40B4-BE49-F238E27FC236}">
                <a16:creationId xmlns:a16="http://schemas.microsoft.com/office/drawing/2014/main" id="{9CA419F9-F2F4-E06E-2FA9-29F8D86CC2C8}"/>
              </a:ext>
            </a:extLst>
          </p:cNvPr>
          <p:cNvSpPr>
            <a:spLocks noGrp="1"/>
          </p:cNvSpPr>
          <p:nvPr>
            <p:ph type="body" sz="quarter" idx="12" hasCustomPrompt="1"/>
          </p:nvPr>
        </p:nvSpPr>
        <p:spPr>
          <a:xfrm>
            <a:off x="4341743" y="4571767"/>
            <a:ext cx="5743236" cy="374367"/>
          </a:xfrm>
          <a:prstGeom prst="rect">
            <a:avLst/>
          </a:prstGeom>
        </p:spPr>
        <p:txBody>
          <a:bodyPr/>
          <a:lstStyle>
            <a:lvl1pPr marL="0" indent="0">
              <a:lnSpc>
                <a:spcPct val="110000"/>
              </a:lnSpc>
              <a:spcBef>
                <a:spcPts val="0"/>
              </a:spcBef>
              <a:spcAft>
                <a:spcPts val="1000"/>
              </a:spcAft>
              <a:buNone/>
              <a:defRPr sz="1800" i="0">
                <a:solidFill>
                  <a:schemeClr val="tx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3" name="Slide Number Placeholder 5">
            <a:extLst>
              <a:ext uri="{FF2B5EF4-FFF2-40B4-BE49-F238E27FC236}">
                <a16:creationId xmlns:a16="http://schemas.microsoft.com/office/drawing/2014/main" id="{C7B2BBAE-4C97-AC65-925A-21139CA02FF8}"/>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2138637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2 Dk Purple">
    <p:spTree>
      <p:nvGrpSpPr>
        <p:cNvPr id="1" name=""/>
        <p:cNvGrpSpPr/>
        <p:nvPr/>
      </p:nvGrpSpPr>
      <p:grpSpPr>
        <a:xfrm>
          <a:off x="0" y="0"/>
          <a:ext cx="0" cy="0"/>
          <a:chOff x="0" y="0"/>
          <a:chExt cx="0" cy="0"/>
        </a:xfrm>
      </p:grpSpPr>
      <p:sp>
        <p:nvSpPr>
          <p:cNvPr id="2" name="Quote background">
            <a:extLst>
              <a:ext uri="{FF2B5EF4-FFF2-40B4-BE49-F238E27FC236}">
                <a16:creationId xmlns:a16="http://schemas.microsoft.com/office/drawing/2014/main" id="{125AAD39-BF93-9C03-D6E5-3967C7CCCE5B}"/>
              </a:ext>
              <a:ext uri="{C183D7F6-B498-43B3-948B-1728B52AA6E4}">
                <adec:decorative xmlns:adec="http://schemas.microsoft.com/office/drawing/2017/decorative" val="1"/>
              </a:ext>
            </a:extLst>
          </p:cNvPr>
          <p:cNvSpPr/>
          <p:nvPr userDrawn="1"/>
        </p:nvSpPr>
        <p:spPr>
          <a:xfrm>
            <a:off x="362952" y="1606861"/>
            <a:ext cx="11262991" cy="3584448"/>
          </a:xfrm>
          <a:prstGeom prst="roundRect">
            <a:avLst>
              <a:gd name="adj" fmla="val 4178"/>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pic>
        <p:nvPicPr>
          <p:cNvPr id="13" name="Quote gfx">
            <a:extLst>
              <a:ext uri="{FF2B5EF4-FFF2-40B4-BE49-F238E27FC236}">
                <a16:creationId xmlns:a16="http://schemas.microsoft.com/office/drawing/2014/main" id="{DC49FA21-1347-8777-C6A8-59BCB84A48F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50601" y="778489"/>
            <a:ext cx="1613278" cy="1228460"/>
          </a:xfrm>
          <a:prstGeom prst="rect">
            <a:avLst/>
          </a:prstGeom>
          <a:effectLst/>
        </p:spPr>
      </p:pic>
      <p:sp>
        <p:nvSpPr>
          <p:cNvPr id="5" name="Picture Placeholder 4">
            <a:extLst>
              <a:ext uri="{FF2B5EF4-FFF2-40B4-BE49-F238E27FC236}">
                <a16:creationId xmlns:a16="http://schemas.microsoft.com/office/drawing/2014/main" id="{B6D68E7E-99F6-F484-4458-7F4C7534DD95}"/>
              </a:ext>
            </a:extLst>
          </p:cNvPr>
          <p:cNvSpPr>
            <a:spLocks noGrp="1"/>
          </p:cNvSpPr>
          <p:nvPr>
            <p:ph type="pic" sz="quarter" idx="15" hasCustomPrompt="1"/>
          </p:nvPr>
        </p:nvSpPr>
        <p:spPr>
          <a:xfrm>
            <a:off x="362952" y="1606861"/>
            <a:ext cx="3702268" cy="3584448"/>
          </a:xfrm>
          <a:custGeom>
            <a:avLst/>
            <a:gdLst>
              <a:gd name="connsiteX0" fmla="*/ 110723 w 3702268"/>
              <a:gd name="connsiteY0" fmla="*/ 0 h 3584441"/>
              <a:gd name="connsiteX1" fmla="*/ 3702268 w 3702268"/>
              <a:gd name="connsiteY1" fmla="*/ 0 h 3584441"/>
              <a:gd name="connsiteX2" fmla="*/ 3702268 w 3702268"/>
              <a:gd name="connsiteY2" fmla="*/ 3584441 h 3584441"/>
              <a:gd name="connsiteX3" fmla="*/ 110723 w 3702268"/>
              <a:gd name="connsiteY3" fmla="*/ 3584441 h 3584441"/>
              <a:gd name="connsiteX4" fmla="*/ 0 w 3702268"/>
              <a:gd name="connsiteY4" fmla="*/ 3473718 h 3584441"/>
              <a:gd name="connsiteX5" fmla="*/ 0 w 3702268"/>
              <a:gd name="connsiteY5" fmla="*/ 110723 h 3584441"/>
              <a:gd name="connsiteX6" fmla="*/ 110723 w 3702268"/>
              <a:gd name="connsiteY6" fmla="*/ 0 h 3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268" h="3584441">
                <a:moveTo>
                  <a:pt x="110723" y="0"/>
                </a:moveTo>
                <a:lnTo>
                  <a:pt x="3702268" y="0"/>
                </a:lnTo>
                <a:lnTo>
                  <a:pt x="3702268" y="3584441"/>
                </a:lnTo>
                <a:lnTo>
                  <a:pt x="110723" y="3584441"/>
                </a:lnTo>
                <a:cubicBezTo>
                  <a:pt x="49572" y="3584441"/>
                  <a:pt x="0" y="3534869"/>
                  <a:pt x="0" y="3473718"/>
                </a:cubicBezTo>
                <a:lnTo>
                  <a:pt x="0" y="110723"/>
                </a:lnTo>
                <a:cubicBezTo>
                  <a:pt x="0" y="49572"/>
                  <a:pt x="49572" y="0"/>
                  <a:pt x="110723" y="0"/>
                </a:cubicBezTo>
                <a:close/>
              </a:path>
            </a:pathLst>
          </a:custGeom>
          <a:solidFill>
            <a:schemeClr val="bg1">
              <a:lumMod val="95000"/>
            </a:schemeClr>
          </a:solidFill>
        </p:spPr>
        <p:txBody>
          <a:bodyPr wrap="square">
            <a:noAutofit/>
          </a:bodyPr>
          <a:lstStyle>
            <a:lvl1pPr>
              <a:defRPr>
                <a:latin typeface="TheStan Timbr" panose="020B0503030503020204" pitchFamily="34" charset="0"/>
              </a:defRPr>
            </a:lvl1pPr>
          </a:lstStyle>
          <a:p>
            <a:r>
              <a:rPr lang="en-US" dirty="0"/>
              <a:t>Click to add an image from a file.</a:t>
            </a:r>
          </a:p>
        </p:txBody>
      </p:sp>
      <p:sp>
        <p:nvSpPr>
          <p:cNvPr id="10" name="Quote copy">
            <a:extLst>
              <a:ext uri="{FF2B5EF4-FFF2-40B4-BE49-F238E27FC236}">
                <a16:creationId xmlns:a16="http://schemas.microsoft.com/office/drawing/2014/main" id="{16521CBD-B677-B034-62CF-77D2A3308668}"/>
              </a:ext>
            </a:extLst>
          </p:cNvPr>
          <p:cNvSpPr>
            <a:spLocks noGrp="1"/>
          </p:cNvSpPr>
          <p:nvPr>
            <p:ph type="body" sz="quarter" idx="10" hasCustomPrompt="1"/>
          </p:nvPr>
        </p:nvSpPr>
        <p:spPr>
          <a:xfrm>
            <a:off x="4341743" y="2163887"/>
            <a:ext cx="6639070" cy="1478020"/>
          </a:xfrm>
          <a:prstGeom prst="rect">
            <a:avLst/>
          </a:prstGeom>
        </p:spPr>
        <p:txBody>
          <a:bodyPr anchor="ctr" anchorCtr="0"/>
          <a:lstStyle>
            <a:lvl1pPr marL="0" indent="0">
              <a:lnSpc>
                <a:spcPct val="110000"/>
              </a:lnSpc>
              <a:spcBef>
                <a:spcPts val="0"/>
              </a:spcBef>
              <a:spcAft>
                <a:spcPts val="1000"/>
              </a:spcAft>
              <a:buNone/>
              <a:defRPr sz="240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4337052" y="3896139"/>
            <a:ext cx="63862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Name">
            <a:extLst>
              <a:ext uri="{FF2B5EF4-FFF2-40B4-BE49-F238E27FC236}">
                <a16:creationId xmlns:a16="http://schemas.microsoft.com/office/drawing/2014/main" id="{8C845F4F-D045-1F0E-F472-9F94444125B4}"/>
              </a:ext>
            </a:extLst>
          </p:cNvPr>
          <p:cNvSpPr>
            <a:spLocks noGrp="1"/>
          </p:cNvSpPr>
          <p:nvPr>
            <p:ph type="body" sz="quarter" idx="11" hasCustomPrompt="1"/>
          </p:nvPr>
        </p:nvSpPr>
        <p:spPr>
          <a:xfrm>
            <a:off x="4341743"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2" name="Person's Title">
            <a:extLst>
              <a:ext uri="{FF2B5EF4-FFF2-40B4-BE49-F238E27FC236}">
                <a16:creationId xmlns:a16="http://schemas.microsoft.com/office/drawing/2014/main" id="{CC0007E4-6891-037B-7254-AA0D4518816F}"/>
              </a:ext>
            </a:extLst>
          </p:cNvPr>
          <p:cNvSpPr>
            <a:spLocks noGrp="1"/>
          </p:cNvSpPr>
          <p:nvPr>
            <p:ph type="body" sz="quarter" idx="12" hasCustomPrompt="1"/>
          </p:nvPr>
        </p:nvSpPr>
        <p:spPr>
          <a:xfrm>
            <a:off x="4341743"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3" name="Slide Number Placeholder 5">
            <a:extLst>
              <a:ext uri="{FF2B5EF4-FFF2-40B4-BE49-F238E27FC236}">
                <a16:creationId xmlns:a16="http://schemas.microsoft.com/office/drawing/2014/main" id="{89D8FEFE-D2B6-F960-B625-E2B2008F83F0}"/>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Tree>
    <p:extLst>
      <p:ext uri="{BB962C8B-B14F-4D97-AF65-F5344CB8AC3E}">
        <p14:creationId xmlns:p14="http://schemas.microsoft.com/office/powerpoint/2010/main" val="151495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Title background">
            <a:extLst>
              <a:ext uri="{FF2B5EF4-FFF2-40B4-BE49-F238E27FC236}">
                <a16:creationId xmlns:a16="http://schemas.microsoft.com/office/drawing/2014/main" id="{AE5BE94E-E1B0-AE65-0C51-838BA2D30E1E}"/>
              </a:ext>
              <a:ext uri="{C183D7F6-B498-43B3-948B-1728B52AA6E4}">
                <adec:decorative xmlns:adec="http://schemas.microsoft.com/office/drawing/2017/decorative" val="1"/>
              </a:ext>
            </a:extLst>
          </p:cNvPr>
          <p:cNvSpPr/>
          <p:nvPr userDrawn="1"/>
        </p:nvSpPr>
        <p:spPr>
          <a:xfrm>
            <a:off x="455535" y="576929"/>
            <a:ext cx="3216465" cy="5253206"/>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genda items background">
            <a:extLst>
              <a:ext uri="{FF2B5EF4-FFF2-40B4-BE49-F238E27FC236}">
                <a16:creationId xmlns:a16="http://schemas.microsoft.com/office/drawing/2014/main" id="{94799B58-CCFA-897F-DA27-8D145577F13C}"/>
              </a:ext>
              <a:ext uri="{C183D7F6-B498-43B3-948B-1728B52AA6E4}">
                <adec:decorative xmlns:adec="http://schemas.microsoft.com/office/drawing/2017/decorative" val="1"/>
              </a:ext>
            </a:extLst>
          </p:cNvPr>
          <p:cNvSpPr/>
          <p:nvPr userDrawn="1"/>
        </p:nvSpPr>
        <p:spPr>
          <a:xfrm>
            <a:off x="3677576" y="1088325"/>
            <a:ext cx="6691200" cy="4214647"/>
          </a:xfrm>
          <a:prstGeom prst="rect">
            <a:avLst/>
          </a:prstGeom>
          <a:solidFill>
            <a:srgbClr val="F0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genda Title">
            <a:extLst>
              <a:ext uri="{FF2B5EF4-FFF2-40B4-BE49-F238E27FC236}">
                <a16:creationId xmlns:a16="http://schemas.microsoft.com/office/drawing/2014/main" id="{11A249A4-9BE0-C429-40DF-9023AFD48B64}"/>
              </a:ext>
            </a:extLst>
          </p:cNvPr>
          <p:cNvSpPr>
            <a:spLocks noGrp="1"/>
          </p:cNvSpPr>
          <p:nvPr>
            <p:ph type="title" hasCustomPrompt="1"/>
          </p:nvPr>
        </p:nvSpPr>
        <p:spPr>
          <a:xfrm>
            <a:off x="714103" y="2531419"/>
            <a:ext cx="2655834" cy="1344227"/>
          </a:xfrm>
          <a:prstGeom prst="rect">
            <a:avLst/>
          </a:prstGeom>
        </p:spPr>
        <p:txBody>
          <a:bodyPr>
            <a:noAutofit/>
          </a:bodyPr>
          <a:lstStyle>
            <a:lvl1pPr algn="ctr">
              <a:lnSpc>
                <a:spcPct val="110000"/>
              </a:lnSpc>
              <a:defRPr>
                <a:solidFill>
                  <a:schemeClr val="bg1"/>
                </a:solidFill>
              </a:defRPr>
            </a:lvl1pPr>
          </a:lstStyle>
          <a:p>
            <a:r>
              <a:rPr lang="en-US"/>
              <a:t>Agenda</a:t>
            </a:r>
          </a:p>
        </p:txBody>
      </p:sp>
      <p:sp>
        <p:nvSpPr>
          <p:cNvPr id="9" name="Agenda Items">
            <a:extLst>
              <a:ext uri="{FF2B5EF4-FFF2-40B4-BE49-F238E27FC236}">
                <a16:creationId xmlns:a16="http://schemas.microsoft.com/office/drawing/2014/main" id="{2FFA2CF1-344D-0604-F2F1-9999CE7AF90A}"/>
              </a:ext>
            </a:extLst>
          </p:cNvPr>
          <p:cNvSpPr>
            <a:spLocks noGrp="1"/>
          </p:cNvSpPr>
          <p:nvPr>
            <p:ph idx="1" hasCustomPrompt="1"/>
          </p:nvPr>
        </p:nvSpPr>
        <p:spPr>
          <a:xfrm>
            <a:off x="3979639" y="1365888"/>
            <a:ext cx="6253150" cy="3659520"/>
          </a:xfrm>
          <a:prstGeom prst="rect">
            <a:avLst/>
          </a:prstGeom>
        </p:spPr>
        <p:txBody>
          <a:bodyPr anchor="ctr" anchorCtr="0">
            <a:noAutofit/>
          </a:bodyPr>
          <a:lstStyle>
            <a:lvl1pPr>
              <a:defRPr sz="2800"/>
            </a:lvl1pPr>
          </a:lstStyle>
          <a:p>
            <a:pPr>
              <a:lnSpc>
                <a:spcPct val="150000"/>
              </a:lnSpc>
              <a:spcBef>
                <a:spcPts val="0"/>
              </a:spcBef>
            </a:pPr>
            <a:r>
              <a:rPr lang="en-US" dirty="0">
                <a:latin typeface="Arial" panose="020B0604020202020204" pitchFamily="34" charset="0"/>
                <a:cs typeface="Arial" panose="020B0604020202020204" pitchFamily="34" charset="0"/>
              </a:rPr>
              <a:t>Item 1</a:t>
            </a:r>
          </a:p>
          <a:p>
            <a:pPr>
              <a:lnSpc>
                <a:spcPct val="150000"/>
              </a:lnSpc>
              <a:spcBef>
                <a:spcPts val="0"/>
              </a:spcBef>
            </a:pPr>
            <a:r>
              <a:rPr lang="en-US" dirty="0">
                <a:latin typeface="Arial" panose="020B0604020202020204" pitchFamily="34" charset="0"/>
                <a:cs typeface="Arial" panose="020B0604020202020204" pitchFamily="34" charset="0"/>
              </a:rPr>
              <a:t>Item 2</a:t>
            </a:r>
          </a:p>
          <a:p>
            <a:pPr>
              <a:lnSpc>
                <a:spcPct val="150000"/>
              </a:lnSpc>
              <a:spcBef>
                <a:spcPts val="0"/>
              </a:spcBef>
            </a:pPr>
            <a:r>
              <a:rPr lang="en-US" dirty="0">
                <a:latin typeface="Arial" panose="020B0604020202020204" pitchFamily="34" charset="0"/>
                <a:cs typeface="Arial" panose="020B0604020202020204" pitchFamily="34" charset="0"/>
              </a:rPr>
              <a:t>Item 3</a:t>
            </a:r>
          </a:p>
          <a:p>
            <a:pPr>
              <a:lnSpc>
                <a:spcPct val="150000"/>
              </a:lnSpc>
              <a:spcBef>
                <a:spcPts val="0"/>
              </a:spcBef>
            </a:pPr>
            <a:r>
              <a:rPr lang="en-US" dirty="0">
                <a:latin typeface="Arial" panose="020B0604020202020204" pitchFamily="34" charset="0"/>
                <a:cs typeface="Arial" panose="020B0604020202020204" pitchFamily="34" charset="0"/>
              </a:rPr>
              <a:t>Item 4</a:t>
            </a:r>
          </a:p>
          <a:p>
            <a:pPr>
              <a:lnSpc>
                <a:spcPct val="150000"/>
              </a:lnSpc>
              <a:spcBef>
                <a:spcPts val="0"/>
              </a:spcBef>
            </a:pPr>
            <a:r>
              <a:rPr lang="en-US" dirty="0">
                <a:latin typeface="Arial" panose="020B0604020202020204" pitchFamily="34" charset="0"/>
                <a:cs typeface="Arial" panose="020B0604020202020204" pitchFamily="34" charset="0"/>
              </a:rPr>
              <a:t>Item 5</a:t>
            </a:r>
          </a:p>
        </p:txBody>
      </p:sp>
      <p:sp>
        <p:nvSpPr>
          <p:cNvPr id="4" name="Slide Number Placeholder 5">
            <a:extLst>
              <a:ext uri="{FF2B5EF4-FFF2-40B4-BE49-F238E27FC236}">
                <a16:creationId xmlns:a16="http://schemas.microsoft.com/office/drawing/2014/main" id="{79148BBF-F7F9-E3E6-034D-286AEB3F6535}"/>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2148785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2 Med Purple">
    <p:spTree>
      <p:nvGrpSpPr>
        <p:cNvPr id="1" name=""/>
        <p:cNvGrpSpPr/>
        <p:nvPr/>
      </p:nvGrpSpPr>
      <p:grpSpPr>
        <a:xfrm>
          <a:off x="0" y="0"/>
          <a:ext cx="0" cy="0"/>
          <a:chOff x="0" y="0"/>
          <a:chExt cx="0" cy="0"/>
        </a:xfrm>
      </p:grpSpPr>
      <p:sp>
        <p:nvSpPr>
          <p:cNvPr id="2" name="Quote background">
            <a:extLst>
              <a:ext uri="{FF2B5EF4-FFF2-40B4-BE49-F238E27FC236}">
                <a16:creationId xmlns:a16="http://schemas.microsoft.com/office/drawing/2014/main" id="{52FD7FB9-9D62-2E27-42FC-07E1B38D38BC}"/>
              </a:ext>
              <a:ext uri="{C183D7F6-B498-43B3-948B-1728B52AA6E4}">
                <adec:decorative xmlns:adec="http://schemas.microsoft.com/office/drawing/2017/decorative" val="1"/>
              </a:ext>
            </a:extLst>
          </p:cNvPr>
          <p:cNvSpPr/>
          <p:nvPr userDrawn="1"/>
        </p:nvSpPr>
        <p:spPr>
          <a:xfrm>
            <a:off x="362952" y="1606861"/>
            <a:ext cx="11262991" cy="3584448"/>
          </a:xfrm>
          <a:prstGeom prst="roundRect">
            <a:avLst>
              <a:gd name="adj" fmla="val 4178"/>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Quote gfx">
            <a:extLst>
              <a:ext uri="{FF2B5EF4-FFF2-40B4-BE49-F238E27FC236}">
                <a16:creationId xmlns:a16="http://schemas.microsoft.com/office/drawing/2014/main" id="{DC49FA21-1347-8777-C6A8-59BCB84A48F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50601" y="778489"/>
            <a:ext cx="1613278" cy="1228460"/>
          </a:xfrm>
          <a:prstGeom prst="rect">
            <a:avLst/>
          </a:prstGeom>
          <a:effectLst/>
        </p:spPr>
      </p:pic>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4341743" y="3896139"/>
            <a:ext cx="63862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13BB4ED0-9E98-D08B-C6ED-2CDE318779B3}"/>
              </a:ext>
            </a:extLst>
          </p:cNvPr>
          <p:cNvSpPr>
            <a:spLocks noGrp="1"/>
          </p:cNvSpPr>
          <p:nvPr>
            <p:ph type="pic" sz="quarter" idx="15" hasCustomPrompt="1"/>
          </p:nvPr>
        </p:nvSpPr>
        <p:spPr>
          <a:xfrm>
            <a:off x="362952" y="1606861"/>
            <a:ext cx="3702268" cy="3584448"/>
          </a:xfrm>
          <a:custGeom>
            <a:avLst/>
            <a:gdLst>
              <a:gd name="connsiteX0" fmla="*/ 110723 w 3702268"/>
              <a:gd name="connsiteY0" fmla="*/ 0 h 3584441"/>
              <a:gd name="connsiteX1" fmla="*/ 3702268 w 3702268"/>
              <a:gd name="connsiteY1" fmla="*/ 0 h 3584441"/>
              <a:gd name="connsiteX2" fmla="*/ 3702268 w 3702268"/>
              <a:gd name="connsiteY2" fmla="*/ 3584441 h 3584441"/>
              <a:gd name="connsiteX3" fmla="*/ 110723 w 3702268"/>
              <a:gd name="connsiteY3" fmla="*/ 3584441 h 3584441"/>
              <a:gd name="connsiteX4" fmla="*/ 0 w 3702268"/>
              <a:gd name="connsiteY4" fmla="*/ 3473718 h 3584441"/>
              <a:gd name="connsiteX5" fmla="*/ 0 w 3702268"/>
              <a:gd name="connsiteY5" fmla="*/ 110723 h 3584441"/>
              <a:gd name="connsiteX6" fmla="*/ 110723 w 3702268"/>
              <a:gd name="connsiteY6" fmla="*/ 0 h 3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268" h="3584441">
                <a:moveTo>
                  <a:pt x="110723" y="0"/>
                </a:moveTo>
                <a:lnTo>
                  <a:pt x="3702268" y="0"/>
                </a:lnTo>
                <a:lnTo>
                  <a:pt x="3702268" y="3584441"/>
                </a:lnTo>
                <a:lnTo>
                  <a:pt x="110723" y="3584441"/>
                </a:lnTo>
                <a:cubicBezTo>
                  <a:pt x="49572" y="3584441"/>
                  <a:pt x="0" y="3534869"/>
                  <a:pt x="0" y="3473718"/>
                </a:cubicBezTo>
                <a:lnTo>
                  <a:pt x="0" y="110723"/>
                </a:lnTo>
                <a:cubicBezTo>
                  <a:pt x="0" y="49572"/>
                  <a:pt x="49572" y="0"/>
                  <a:pt x="110723" y="0"/>
                </a:cubicBezTo>
                <a:close/>
              </a:path>
            </a:pathLst>
          </a:custGeom>
          <a:solidFill>
            <a:schemeClr val="bg1">
              <a:lumMod val="95000"/>
            </a:schemeClr>
          </a:solidFill>
        </p:spPr>
        <p:txBody>
          <a:bodyPr wrap="square">
            <a:noAutofit/>
          </a:bodyPr>
          <a:lstStyle>
            <a:lvl1pPr>
              <a:defRPr>
                <a:latin typeface="TheStan Timbr" panose="020B0503030503020204" pitchFamily="34" charset="0"/>
              </a:defRPr>
            </a:lvl1pPr>
          </a:lstStyle>
          <a:p>
            <a:r>
              <a:rPr lang="en-US" dirty="0"/>
              <a:t>Click to add an image from a file.</a:t>
            </a:r>
          </a:p>
        </p:txBody>
      </p:sp>
      <p:sp>
        <p:nvSpPr>
          <p:cNvPr id="10" name="Quote copy">
            <a:extLst>
              <a:ext uri="{FF2B5EF4-FFF2-40B4-BE49-F238E27FC236}">
                <a16:creationId xmlns:a16="http://schemas.microsoft.com/office/drawing/2014/main" id="{3732C1C2-BF75-94EE-42D3-FC433FF25313}"/>
              </a:ext>
            </a:extLst>
          </p:cNvPr>
          <p:cNvSpPr>
            <a:spLocks noGrp="1"/>
          </p:cNvSpPr>
          <p:nvPr>
            <p:ph type="body" sz="quarter" idx="10" hasCustomPrompt="1"/>
          </p:nvPr>
        </p:nvSpPr>
        <p:spPr>
          <a:xfrm>
            <a:off x="4341743" y="2163887"/>
            <a:ext cx="6639070" cy="1478020"/>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sp>
        <p:nvSpPr>
          <p:cNvPr id="11" name="Name">
            <a:extLst>
              <a:ext uri="{FF2B5EF4-FFF2-40B4-BE49-F238E27FC236}">
                <a16:creationId xmlns:a16="http://schemas.microsoft.com/office/drawing/2014/main" id="{BF4B50D5-9A96-5B4A-9BA7-2F372D9D707B}"/>
              </a:ext>
            </a:extLst>
          </p:cNvPr>
          <p:cNvSpPr>
            <a:spLocks noGrp="1"/>
          </p:cNvSpPr>
          <p:nvPr>
            <p:ph type="body" sz="quarter" idx="11" hasCustomPrompt="1"/>
          </p:nvPr>
        </p:nvSpPr>
        <p:spPr>
          <a:xfrm>
            <a:off x="4341743"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3" name="Slide Number Placeholder 5">
            <a:extLst>
              <a:ext uri="{FF2B5EF4-FFF2-40B4-BE49-F238E27FC236}">
                <a16:creationId xmlns:a16="http://schemas.microsoft.com/office/drawing/2014/main" id="{5D85245A-CCAB-910B-EFAA-D563380D53B6}"/>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12" name="Person's Title">
            <a:extLst>
              <a:ext uri="{FF2B5EF4-FFF2-40B4-BE49-F238E27FC236}">
                <a16:creationId xmlns:a16="http://schemas.microsoft.com/office/drawing/2014/main" id="{B36790CD-F8D8-E57A-A47C-09DA581C4596}"/>
              </a:ext>
            </a:extLst>
          </p:cNvPr>
          <p:cNvSpPr>
            <a:spLocks noGrp="1"/>
          </p:cNvSpPr>
          <p:nvPr>
            <p:ph type="body" sz="quarter" idx="12" hasCustomPrompt="1"/>
          </p:nvPr>
        </p:nvSpPr>
        <p:spPr>
          <a:xfrm>
            <a:off x="4341743"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latin typeface="TheStan Timbr" panose="020B0503030503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Tree>
    <p:extLst>
      <p:ext uri="{BB962C8B-B14F-4D97-AF65-F5344CB8AC3E}">
        <p14:creationId xmlns:p14="http://schemas.microsoft.com/office/powerpoint/2010/main" val="931405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laimer White">
    <p:spTree>
      <p:nvGrpSpPr>
        <p:cNvPr id="1" name=""/>
        <p:cNvGrpSpPr/>
        <p:nvPr/>
      </p:nvGrpSpPr>
      <p:grpSpPr>
        <a:xfrm>
          <a:off x="0" y="0"/>
          <a:ext cx="0" cy="0"/>
          <a:chOff x="0" y="0"/>
          <a:chExt cx="0" cy="0"/>
        </a:xfrm>
      </p:grpSpPr>
      <p:pic>
        <p:nvPicPr>
          <p:cNvPr id="2" name="The Standard logo">
            <a:extLst>
              <a:ext uri="{FF2B5EF4-FFF2-40B4-BE49-F238E27FC236}">
                <a16:creationId xmlns:a16="http://schemas.microsoft.com/office/drawing/2014/main" id="{B6C51330-BF74-8767-D65B-6B3C110C9107}"/>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7577" y="3252191"/>
            <a:ext cx="1555996" cy="1086289"/>
          </a:xfrm>
          <a:prstGeom prst="rect">
            <a:avLst/>
          </a:prstGeom>
        </p:spPr>
      </p:pic>
      <p:sp>
        <p:nvSpPr>
          <p:cNvPr id="3" name="Text">
            <a:extLst>
              <a:ext uri="{FF2B5EF4-FFF2-40B4-BE49-F238E27FC236}">
                <a16:creationId xmlns:a16="http://schemas.microsoft.com/office/drawing/2014/main" id="{464304D0-6373-EB88-89AA-4A0D3E3295D5}"/>
              </a:ext>
            </a:extLst>
          </p:cNvPr>
          <p:cNvSpPr txBox="1">
            <a:spLocks/>
          </p:cNvSpPr>
          <p:nvPr userDrawn="1"/>
        </p:nvSpPr>
        <p:spPr>
          <a:xfrm>
            <a:off x="615825" y="4619655"/>
            <a:ext cx="11222326" cy="1428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latin typeface="TheStan Timbr" panose="020B0503030503020204" pitchFamily="34" charset="0"/>
                <a:ea typeface="+mn-ea"/>
              </a:rPr>
              <a:t>The Standard is a marketing name for StanCorp Financial Group, Inc. and subsidiaries. Insurance products are offered by Standard Insurance Company of 1100 SW Sixth Avenue, Portland, Oregon, in all states except New York, where insurance products are offered by The Standard Life Insurance Company of New York of 445 Hamilton Avenue, 11th Floor, White Plains, New York. Product features and availability vary by state and company and are solely the responsibility of each subsidiary. Each company is solely responsible for its own financial condition. Standard Insurance Company is licensed to solicit insurance business in all states except New York. </a:t>
            </a:r>
            <a:br>
              <a:rPr lang="en-US" sz="1400" dirty="0">
                <a:latin typeface="TheStan Timbr" panose="020B0503030503020204" pitchFamily="34" charset="0"/>
                <a:ea typeface="+mn-ea"/>
              </a:rPr>
            </a:br>
            <a:r>
              <a:rPr lang="en-US" sz="1400" dirty="0">
                <a:latin typeface="TheStan Timbr" panose="020B0503030503020204" pitchFamily="34" charset="0"/>
                <a:ea typeface="+mn-ea"/>
              </a:rPr>
              <a:t>The Standard Life Insurance Company of New York is licensed to solicit insurance business in only the state of New York. </a:t>
            </a:r>
          </a:p>
        </p:txBody>
      </p:sp>
      <p:sp>
        <p:nvSpPr>
          <p:cNvPr id="5" name="Slide Number Placeholder 5">
            <a:extLst>
              <a:ext uri="{FF2B5EF4-FFF2-40B4-BE49-F238E27FC236}">
                <a16:creationId xmlns:a16="http://schemas.microsoft.com/office/drawing/2014/main" id="{4B4F2A9B-B9CA-AC48-35E6-60E51278C494}"/>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4" name="Logo cover">
            <a:extLst>
              <a:ext uri="{FF2B5EF4-FFF2-40B4-BE49-F238E27FC236}">
                <a16:creationId xmlns:a16="http://schemas.microsoft.com/office/drawing/2014/main" id="{0EBB3C0A-4983-BE19-9671-1F8FEFEF815D}"/>
              </a:ext>
              <a:ext uri="{C183D7F6-B498-43B3-948B-1728B52AA6E4}">
                <adec:decorative xmlns:adec="http://schemas.microsoft.com/office/drawing/2017/decorative" val="1"/>
              </a:ext>
            </a:extLst>
          </p:cNvPr>
          <p:cNvSpPr/>
          <p:nvPr userDrawn="1"/>
        </p:nvSpPr>
        <p:spPr>
          <a:xfrm>
            <a:off x="10822898" y="5936105"/>
            <a:ext cx="1049312" cy="802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Tree>
    <p:extLst>
      <p:ext uri="{BB962C8B-B14F-4D97-AF65-F5344CB8AC3E}">
        <p14:creationId xmlns:p14="http://schemas.microsoft.com/office/powerpoint/2010/main" val="3856851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claimer Lt Blue">
    <p:bg>
      <p:bgPr>
        <a:solidFill>
          <a:schemeClr val="bg2"/>
        </a:solidFill>
        <a:effectLst/>
      </p:bgPr>
    </p:bg>
    <p:spTree>
      <p:nvGrpSpPr>
        <p:cNvPr id="1" name=""/>
        <p:cNvGrpSpPr/>
        <p:nvPr/>
      </p:nvGrpSpPr>
      <p:grpSpPr>
        <a:xfrm>
          <a:off x="0" y="0"/>
          <a:ext cx="0" cy="0"/>
          <a:chOff x="0" y="0"/>
          <a:chExt cx="0" cy="0"/>
        </a:xfrm>
      </p:grpSpPr>
      <p:pic>
        <p:nvPicPr>
          <p:cNvPr id="2" name="The Standard logo">
            <a:extLst>
              <a:ext uri="{FF2B5EF4-FFF2-40B4-BE49-F238E27FC236}">
                <a16:creationId xmlns:a16="http://schemas.microsoft.com/office/drawing/2014/main" id="{B6C51330-BF74-8767-D65B-6B3C110C910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7577" y="3252191"/>
            <a:ext cx="1555996" cy="1086289"/>
          </a:xfrm>
          <a:prstGeom prst="rect">
            <a:avLst/>
          </a:prstGeom>
        </p:spPr>
      </p:pic>
      <p:sp>
        <p:nvSpPr>
          <p:cNvPr id="3" name="Text">
            <a:extLst>
              <a:ext uri="{FF2B5EF4-FFF2-40B4-BE49-F238E27FC236}">
                <a16:creationId xmlns:a16="http://schemas.microsoft.com/office/drawing/2014/main" id="{464304D0-6373-EB88-89AA-4A0D3E3295D5}"/>
              </a:ext>
            </a:extLst>
          </p:cNvPr>
          <p:cNvSpPr txBox="1">
            <a:spLocks/>
          </p:cNvSpPr>
          <p:nvPr userDrawn="1"/>
        </p:nvSpPr>
        <p:spPr>
          <a:xfrm>
            <a:off x="615825" y="4619655"/>
            <a:ext cx="11222326" cy="1428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latin typeface="TheStan Timbr" panose="020B0503030503020204" pitchFamily="34" charset="0"/>
                <a:ea typeface="+mn-ea"/>
              </a:rPr>
              <a:t>The Standard is a marketing name for StanCorp Financial Group, Inc. and subsidiaries. Insurance products are offered by Standard Insurance Company of 1100 SW Sixth Avenue, Portland, Oregon, in all states except New York, where insurance products are offered by The Standard Life Insurance Company of New York of 445 Hamilton Avenue, 11th Floor, White Plains, New York. Product features and availability vary by state and company and are solely the responsibility of each subsidiary. Each company is solely responsible for its own financial condition. Standard Insurance Company is licensed to solicit insurance business in all states except New York. </a:t>
            </a:r>
            <a:br>
              <a:rPr lang="en-US" sz="1400" dirty="0">
                <a:latin typeface="TheStan Timbr" panose="020B0503030503020204" pitchFamily="34" charset="0"/>
                <a:ea typeface="+mn-ea"/>
              </a:rPr>
            </a:br>
            <a:r>
              <a:rPr lang="en-US" sz="1400" dirty="0">
                <a:latin typeface="TheStan Timbr" panose="020B0503030503020204" pitchFamily="34" charset="0"/>
                <a:ea typeface="+mn-ea"/>
              </a:rPr>
              <a:t>The Standard Life Insurance Company of New York is licensed to solicit insurance business in only the state of New York. </a:t>
            </a:r>
          </a:p>
        </p:txBody>
      </p:sp>
      <p:sp>
        <p:nvSpPr>
          <p:cNvPr id="5" name="Slide Number Placeholder 5">
            <a:extLst>
              <a:ext uri="{FF2B5EF4-FFF2-40B4-BE49-F238E27FC236}">
                <a16:creationId xmlns:a16="http://schemas.microsoft.com/office/drawing/2014/main" id="{957B45A0-628F-861F-0A8A-19C70872C7B9}"/>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4" name="Logo cover">
            <a:extLst>
              <a:ext uri="{FF2B5EF4-FFF2-40B4-BE49-F238E27FC236}">
                <a16:creationId xmlns:a16="http://schemas.microsoft.com/office/drawing/2014/main" id="{0EBB3C0A-4983-BE19-9671-1F8FEFEF815D}"/>
              </a:ext>
              <a:ext uri="{C183D7F6-B498-43B3-948B-1728B52AA6E4}">
                <adec:decorative xmlns:adec="http://schemas.microsoft.com/office/drawing/2017/decorative" val="1"/>
              </a:ext>
            </a:extLst>
          </p:cNvPr>
          <p:cNvSpPr/>
          <p:nvPr userDrawn="1"/>
        </p:nvSpPr>
        <p:spPr>
          <a:xfrm>
            <a:off x="10822898" y="5936105"/>
            <a:ext cx="1049312" cy="80238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858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9C045ED-20A3-0495-31F5-113D4FDB4E1C}"/>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2412634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B5C8822-01A9-7AF9-F6C4-8A420719261F}"/>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2" name="Logo cover">
            <a:extLst>
              <a:ext uri="{FF2B5EF4-FFF2-40B4-BE49-F238E27FC236}">
                <a16:creationId xmlns:a16="http://schemas.microsoft.com/office/drawing/2014/main" id="{828C2F30-6763-19BE-7049-7441ED9C02E3}"/>
              </a:ext>
              <a:ext uri="{C183D7F6-B498-43B3-948B-1728B52AA6E4}">
                <adec:decorative xmlns:adec="http://schemas.microsoft.com/office/drawing/2017/decorative" val="1"/>
              </a:ext>
            </a:extLst>
          </p:cNvPr>
          <p:cNvSpPr/>
          <p:nvPr userDrawn="1"/>
        </p:nvSpPr>
        <p:spPr>
          <a:xfrm>
            <a:off x="10733649" y="5866228"/>
            <a:ext cx="1125416" cy="801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2729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55E21EA-6A96-4382-018D-5082514F4303}"/>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chemeClr val="bg1"/>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
        <p:nvSpPr>
          <p:cNvPr id="2" name="logo cover">
            <a:extLst>
              <a:ext uri="{FF2B5EF4-FFF2-40B4-BE49-F238E27FC236}">
                <a16:creationId xmlns:a16="http://schemas.microsoft.com/office/drawing/2014/main" id="{828C2F30-6763-19BE-7049-7441ED9C02E3}"/>
              </a:ext>
              <a:ext uri="{C183D7F6-B498-43B3-948B-1728B52AA6E4}">
                <adec:decorative xmlns:adec="http://schemas.microsoft.com/office/drawing/2017/decorative" val="1"/>
              </a:ext>
            </a:extLst>
          </p:cNvPr>
          <p:cNvSpPr/>
          <p:nvPr userDrawn="1"/>
        </p:nvSpPr>
        <p:spPr>
          <a:xfrm>
            <a:off x="10733649" y="5866228"/>
            <a:ext cx="1125416" cy="8018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516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19FD-530A-46B4-AE7E-8AC64675E056}"/>
              </a:ext>
            </a:extLst>
          </p:cNvPr>
          <p:cNvSpPr>
            <a:spLocks noGrp="1"/>
          </p:cNvSpPr>
          <p:nvPr>
            <p:ph type="title"/>
          </p:nvPr>
        </p:nvSpPr>
        <p:spPr>
          <a:xfrm>
            <a:off x="839788" y="365125"/>
            <a:ext cx="10515600" cy="1325563"/>
          </a:xfrm>
        </p:spPr>
        <p:txBody>
          <a:bodyPr/>
          <a:lstStyle>
            <a:lvl1pPr>
              <a:defRPr>
                <a:solidFill>
                  <a:srgbClr val="0E0D6A"/>
                </a:solidFill>
                <a:latin typeface="TheStan Timbr" panose="020B05030305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37D684-1CD9-4F2C-8809-D2E01D6085B5}"/>
              </a:ext>
            </a:extLst>
          </p:cNvPr>
          <p:cNvSpPr>
            <a:spLocks noGrp="1"/>
          </p:cNvSpPr>
          <p:nvPr>
            <p:ph type="body" idx="1"/>
          </p:nvPr>
        </p:nvSpPr>
        <p:spPr>
          <a:xfrm>
            <a:off x="839788" y="1681163"/>
            <a:ext cx="5157787" cy="823912"/>
          </a:xfrm>
        </p:spPr>
        <p:txBody>
          <a:bodyPr anchor="b">
            <a:normAutofit/>
          </a:bodyPr>
          <a:lstStyle>
            <a:lvl1pPr marL="0" indent="0">
              <a:buNone/>
              <a:defRPr sz="2800" b="1">
                <a:latin typeface="TheStan Timbr" panose="020B05030305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A9441A-2B22-4732-A043-8E8D7C05DEC2}"/>
              </a:ext>
            </a:extLst>
          </p:cNvPr>
          <p:cNvSpPr>
            <a:spLocks noGrp="1"/>
          </p:cNvSpPr>
          <p:nvPr>
            <p:ph sz="half" idx="2"/>
          </p:nvPr>
        </p:nvSpPr>
        <p:spPr>
          <a:xfrm>
            <a:off x="839788" y="2505075"/>
            <a:ext cx="5157787" cy="3684588"/>
          </a:xfrm>
        </p:spPr>
        <p:txBody>
          <a:bodyPr/>
          <a:lstStyle>
            <a:lvl1pPr>
              <a:defRPr>
                <a:latin typeface="TheStan Timbr" panose="020B0503030503020204" pitchFamily="34" charset="0"/>
              </a:defRPr>
            </a:lvl1pPr>
            <a:lvl2pPr>
              <a:defRPr>
                <a:latin typeface="TheStan Timbr" panose="020B0503030503020204" pitchFamily="34" charset="0"/>
              </a:defRPr>
            </a:lvl2pPr>
            <a:lvl3pPr>
              <a:defRPr>
                <a:latin typeface="TheStan Timbr" panose="020B0503030503020204" pitchFamily="34" charset="0"/>
              </a:defRPr>
            </a:lvl3pPr>
            <a:lvl4pPr>
              <a:defRPr>
                <a:latin typeface="TheStan Timbr" panose="020B0503030503020204" pitchFamily="34" charset="0"/>
              </a:defRPr>
            </a:lvl4pPr>
            <a:lvl5pPr>
              <a:defRPr>
                <a:latin typeface="TheStan Timbr" panose="020B05030305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9F8AE-11D5-4FB1-8E3E-71B4BA71F4D8}"/>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atin typeface="TheStan Timbr" panose="020B05030305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B118D-CA99-44E5-985B-586ED19D7374}"/>
              </a:ext>
            </a:extLst>
          </p:cNvPr>
          <p:cNvSpPr>
            <a:spLocks noGrp="1"/>
          </p:cNvSpPr>
          <p:nvPr>
            <p:ph sz="quarter" idx="4"/>
          </p:nvPr>
        </p:nvSpPr>
        <p:spPr>
          <a:xfrm>
            <a:off x="6172200" y="2505075"/>
            <a:ext cx="5183188" cy="3684588"/>
          </a:xfrm>
        </p:spPr>
        <p:txBody>
          <a:bodyPr/>
          <a:lstStyle>
            <a:lvl1pPr>
              <a:defRPr>
                <a:latin typeface="TheStan Timbr" panose="020B0503030503020204" pitchFamily="34" charset="0"/>
              </a:defRPr>
            </a:lvl1pPr>
            <a:lvl2pPr>
              <a:defRPr>
                <a:latin typeface="TheStan Timbr" panose="020B0503030503020204" pitchFamily="34" charset="0"/>
              </a:defRPr>
            </a:lvl2pPr>
            <a:lvl3pPr>
              <a:defRPr>
                <a:latin typeface="TheStan Timbr" panose="020B0503030503020204" pitchFamily="34" charset="0"/>
              </a:defRPr>
            </a:lvl3pPr>
            <a:lvl4pPr>
              <a:defRPr>
                <a:latin typeface="TheStan Timbr" panose="020B0503030503020204" pitchFamily="34" charset="0"/>
              </a:defRPr>
            </a:lvl4pPr>
            <a:lvl5pPr>
              <a:defRPr>
                <a:latin typeface="TheStan Timbr" panose="020B05030305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9EB311A7-7F6A-BF75-AE8C-658955DA9D04}"/>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latin typeface="TheStan Timbr" panose="020B0503030503020204" pitchFamily="34" charset="0"/>
              </a:defRPr>
            </a:lvl1pPr>
          </a:lstStyle>
          <a:p>
            <a:fld id="{6C438451-0F09-4072-8E5D-B0625E49B226}" type="slidenum">
              <a:rPr lang="en-US" smtClean="0"/>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3213596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5D8E-0960-406D-ADC9-EAC2A45C95AF}"/>
              </a:ext>
            </a:extLst>
          </p:cNvPr>
          <p:cNvSpPr>
            <a:spLocks noGrp="1"/>
          </p:cNvSpPr>
          <p:nvPr>
            <p:ph type="title"/>
          </p:nvPr>
        </p:nvSpPr>
        <p:spPr/>
        <p:txBody>
          <a:bodyPr/>
          <a:lstStyle>
            <a:lvl1pPr>
              <a:defRPr>
                <a:solidFill>
                  <a:srgbClr val="0E0D6A"/>
                </a:solidFill>
                <a:latin typeface="TheStan Timbr" panose="020B05030305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1032CEC-872C-4A91-B9D5-AAD9D6D12239}"/>
              </a:ext>
            </a:extLst>
          </p:cNvPr>
          <p:cNvSpPr>
            <a:spLocks noGrp="1"/>
          </p:cNvSpPr>
          <p:nvPr>
            <p:ph sz="half" idx="1"/>
          </p:nvPr>
        </p:nvSpPr>
        <p:spPr>
          <a:xfrm>
            <a:off x="838200" y="1825625"/>
            <a:ext cx="5181600" cy="4351338"/>
          </a:xfrm>
        </p:spPr>
        <p:txBody>
          <a:bodyPr/>
          <a:lstStyle>
            <a:lvl1pPr>
              <a:defRPr>
                <a:latin typeface="TheStan Timbr" panose="020B0503030503020204" pitchFamily="34" charset="0"/>
              </a:defRPr>
            </a:lvl1pPr>
            <a:lvl2pPr>
              <a:defRPr>
                <a:latin typeface="TheStan Timbr" panose="020B0503030503020204" pitchFamily="34" charset="0"/>
              </a:defRPr>
            </a:lvl2pPr>
            <a:lvl3pPr>
              <a:defRPr>
                <a:latin typeface="TheStan Timbr" panose="020B0503030503020204" pitchFamily="34" charset="0"/>
              </a:defRPr>
            </a:lvl3pPr>
            <a:lvl4pPr>
              <a:defRPr>
                <a:latin typeface="TheStan Timbr" panose="020B0503030503020204" pitchFamily="34" charset="0"/>
              </a:defRPr>
            </a:lvl4pPr>
            <a:lvl5pPr>
              <a:defRPr>
                <a:latin typeface="TheStan Timbr" panose="020B05030305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D4B9F9-4F5E-426B-A375-F5B74387D126}"/>
              </a:ext>
            </a:extLst>
          </p:cNvPr>
          <p:cNvSpPr>
            <a:spLocks noGrp="1"/>
          </p:cNvSpPr>
          <p:nvPr>
            <p:ph sz="half" idx="2"/>
          </p:nvPr>
        </p:nvSpPr>
        <p:spPr>
          <a:xfrm>
            <a:off x="6172200" y="1825625"/>
            <a:ext cx="5181600" cy="4351338"/>
          </a:xfrm>
        </p:spPr>
        <p:txBody>
          <a:bodyPr/>
          <a:lstStyle>
            <a:lvl1pPr>
              <a:defRPr>
                <a:latin typeface="TheStan Timbr" panose="020B0503030503020204" pitchFamily="34" charset="0"/>
              </a:defRPr>
            </a:lvl1pPr>
            <a:lvl2pPr>
              <a:defRPr>
                <a:latin typeface="TheStan Timbr" panose="020B0503030503020204" pitchFamily="34" charset="0"/>
              </a:defRPr>
            </a:lvl2pPr>
            <a:lvl3pPr>
              <a:defRPr>
                <a:latin typeface="TheStan Timbr" panose="020B0503030503020204" pitchFamily="34" charset="0"/>
              </a:defRPr>
            </a:lvl3pPr>
            <a:lvl4pPr>
              <a:defRPr>
                <a:latin typeface="TheStan Timbr" panose="020B0503030503020204" pitchFamily="34" charset="0"/>
              </a:defRPr>
            </a:lvl4pPr>
            <a:lvl5pPr>
              <a:defRPr>
                <a:latin typeface="TheStan Timbr" panose="020B05030305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747D642B-A9EA-7691-32BC-B0102BE3CF86}"/>
              </a:ext>
            </a:extLst>
          </p:cNvPr>
          <p:cNvSpPr>
            <a:spLocks noGrp="1"/>
          </p:cNvSpPr>
          <p:nvPr>
            <p:ph type="sldNum" sz="quarter" idx="12"/>
          </p:nvPr>
        </p:nvSpPr>
        <p:spPr>
          <a:xfrm>
            <a:off x="1" y="6491557"/>
            <a:ext cx="923026" cy="365125"/>
          </a:xfrm>
        </p:spPr>
        <p:txBody>
          <a:bodyPr/>
          <a:lstStyle>
            <a:lvl1pPr>
              <a:defRPr sz="1800">
                <a:solidFill>
                  <a:schemeClr val="bg1"/>
                </a:solidFill>
                <a:latin typeface="TheStan Timbr" panose="020B0503030503020204" pitchFamily="34" charset="0"/>
              </a:defRPr>
            </a:lvl1pPr>
          </a:lstStyle>
          <a:p>
            <a:fld id="{E37E7B83-8F99-4241-AFB1-95D227BA6FF1}" type="slidenum">
              <a:rPr lang="en-US" smtClean="0"/>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383956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Copy -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atin typeface="TheStan Timbr" panose="020B0503030503020204" pitchFamily="34" charset="0"/>
              </a:defRPr>
            </a:lvl1pPr>
          </a:lstStyle>
          <a:p>
            <a:r>
              <a:rPr lang="en-US" dirty="0"/>
              <a:t>Click to edit Master title style</a:t>
            </a:r>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10506456"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3" name="Content">
            <a:extLst>
              <a:ext uri="{FF2B5EF4-FFF2-40B4-BE49-F238E27FC236}">
                <a16:creationId xmlns:a16="http://schemas.microsoft.com/office/drawing/2014/main" id="{D1BFB165-F6A8-E530-62E5-B04146994B18}"/>
              </a:ext>
            </a:extLst>
          </p:cNvPr>
          <p:cNvSpPr>
            <a:spLocks noGrp="1"/>
          </p:cNvSpPr>
          <p:nvPr>
            <p:ph idx="1" hasCustomPrompt="1"/>
          </p:nvPr>
        </p:nvSpPr>
        <p:spPr>
          <a:xfrm>
            <a:off x="350061" y="1889938"/>
            <a:ext cx="10506456" cy="3914775"/>
          </a:xfrm>
          <a:prstGeom prst="rect">
            <a:avLst/>
          </a:prstGeom>
        </p:spPr>
        <p:txBody>
          <a:bodyPr>
            <a:noAutofit/>
          </a:bodyPr>
          <a:lstStyle>
            <a:lvl1pPr marL="182563" indent="-182563">
              <a:buFont typeface="Arial" panose="020B0604020202020204" pitchFamily="34" charset="0"/>
              <a:buChar char="•"/>
              <a:tabLst/>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buFont typeface="System Font Regular"/>
              <a:buChar char="⁃"/>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75D9186-852B-BEDF-E657-C81C4650F3BD}"/>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Tree>
    <p:extLst>
      <p:ext uri="{BB962C8B-B14F-4D97-AF65-F5344CB8AC3E}">
        <p14:creationId xmlns:p14="http://schemas.microsoft.com/office/powerpoint/2010/main" val="2117915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Copy - For Graphic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atin typeface="TheStan Timbr" panose="020B0503030503020204" pitchFamily="34" charset="0"/>
              </a:defRPr>
            </a:lvl1pPr>
          </a:lstStyle>
          <a:p>
            <a:r>
              <a:rPr lang="en-US"/>
              <a:t>Click to edit Master title style</a:t>
            </a:r>
            <a:endParaRPr lang="en-US" dirty="0"/>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10506456"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Picture placeholder; add alt text</a:t>
            </a:r>
          </a:p>
        </p:txBody>
      </p:sp>
      <p:sp>
        <p:nvSpPr>
          <p:cNvPr id="5" name="Slide Number Placeholder 5">
            <a:extLst>
              <a:ext uri="{FF2B5EF4-FFF2-40B4-BE49-F238E27FC236}">
                <a16:creationId xmlns:a16="http://schemas.microsoft.com/office/drawing/2014/main" id="{B75D9186-852B-BEDF-E657-C81C4650F3BD}"/>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32589441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Copy - Chart &amp; Tab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atin typeface="TheStan Timbr" panose="020B0503030503020204" pitchFamily="34" charset="0"/>
              </a:defRPr>
            </a:lvl1pPr>
          </a:lstStyle>
          <a:p>
            <a:r>
              <a:rPr lang="en-US"/>
              <a:t>Click to edit Master title style</a:t>
            </a:r>
            <a:endParaRPr lang="en-US" dirty="0"/>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10506456" cy="439207"/>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13" name="Content">
            <a:extLst>
              <a:ext uri="{FF2B5EF4-FFF2-40B4-BE49-F238E27FC236}">
                <a16:creationId xmlns:a16="http://schemas.microsoft.com/office/drawing/2014/main" id="{B06FBA0C-1E52-CF09-CF68-A03D9FDC5408}"/>
              </a:ext>
            </a:extLst>
          </p:cNvPr>
          <p:cNvSpPr>
            <a:spLocks noGrp="1"/>
          </p:cNvSpPr>
          <p:nvPr>
            <p:ph idx="1" hasCustomPrompt="1"/>
          </p:nvPr>
        </p:nvSpPr>
        <p:spPr>
          <a:xfrm>
            <a:off x="350061" y="1643270"/>
            <a:ext cx="10506456" cy="4608240"/>
          </a:xfrm>
          <a:prstGeom prst="rect">
            <a:avLst/>
          </a:prstGeom>
        </p:spPr>
        <p:txBody>
          <a:bodyPr>
            <a:noAutofit/>
          </a:bodyPr>
          <a:lstStyle>
            <a:lvl1pPr marL="182563" indent="-182563">
              <a:buFont typeface="Arial" panose="020B0604020202020204" pitchFamily="34" charset="0"/>
              <a:buChar char="•"/>
              <a:tabLst/>
              <a:defRPr sz="1400">
                <a:latin typeface="TheStan Timbr" panose="020B0503030503020204" pitchFamily="34" charset="0"/>
              </a:defRPr>
            </a:lvl1pPr>
            <a:lvl2pPr marL="685800" indent="-137160">
              <a:buFont typeface="Courier New" panose="02070309020205020404" pitchFamily="49" charset="0"/>
              <a:buChar char="o"/>
              <a:defRPr sz="1400"/>
            </a:lvl2pPr>
            <a:lvl3pPr marL="1143000" indent="-137160">
              <a:buFont typeface="System Font Regular"/>
              <a:buChar char="⁃"/>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75D9186-852B-BEDF-E657-C81C4650F3BD}"/>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1304545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Copy Phot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7389723" cy="548741"/>
          </a:xfrm>
          <a:prstGeom prst="rect">
            <a:avLst/>
          </a:prstGeom>
        </p:spPr>
        <p:txBody>
          <a:bodyPr>
            <a:noAutofit/>
          </a:bodyPr>
          <a:lstStyle>
            <a:lvl1pPr>
              <a:lnSpc>
                <a:spcPct val="110000"/>
              </a:lnSpc>
              <a:defRPr sz="2800">
                <a:latin typeface="TheStan Timbr" panose="020B0503030503020204" pitchFamily="34" charset="0"/>
              </a:defRPr>
            </a:lvl1pPr>
          </a:lstStyle>
          <a:p>
            <a:r>
              <a:rPr lang="en-US" dirty="0"/>
              <a:t>Click to edit Master title style</a:t>
            </a:r>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7389723"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dirty="0"/>
              <a:t>Click to edit Master text style </a:t>
            </a:r>
          </a:p>
        </p:txBody>
      </p:sp>
      <p:sp>
        <p:nvSpPr>
          <p:cNvPr id="3" name="Content">
            <a:extLst>
              <a:ext uri="{FF2B5EF4-FFF2-40B4-BE49-F238E27FC236}">
                <a16:creationId xmlns:a16="http://schemas.microsoft.com/office/drawing/2014/main" id="{D1BFB165-F6A8-E530-62E5-B04146994B18}"/>
              </a:ext>
            </a:extLst>
          </p:cNvPr>
          <p:cNvSpPr>
            <a:spLocks noGrp="1"/>
          </p:cNvSpPr>
          <p:nvPr>
            <p:ph idx="1" hasCustomPrompt="1"/>
          </p:nvPr>
        </p:nvSpPr>
        <p:spPr>
          <a:xfrm>
            <a:off x="350062" y="1889938"/>
            <a:ext cx="7384075" cy="3914775"/>
          </a:xfrm>
          <a:prstGeom prst="rect">
            <a:avLst/>
          </a:prstGeom>
        </p:spPr>
        <p:txBody>
          <a:bodyPr>
            <a:noAutofit/>
          </a:bodyPr>
          <a:lstStyle>
            <a:lvl1pPr marL="137160"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0F59EAB8-3460-214C-35DA-0C0F62D1DCB2}"/>
              </a:ext>
            </a:extLst>
          </p:cNvPr>
          <p:cNvSpPr>
            <a:spLocks noGrp="1"/>
          </p:cNvSpPr>
          <p:nvPr>
            <p:ph type="pic" sz="quarter" idx="14" hasCustomPrompt="1"/>
          </p:nvPr>
        </p:nvSpPr>
        <p:spPr>
          <a:xfrm>
            <a:off x="7982745" y="1115568"/>
            <a:ext cx="3859193" cy="3447288"/>
          </a:xfrm>
          <a:prstGeom prst="roundRect">
            <a:avLst>
              <a:gd name="adj" fmla="val 3089"/>
            </a:avLst>
          </a:prstGeom>
          <a:solidFill>
            <a:schemeClr val="bg1">
              <a:lumMod val="95000"/>
            </a:schemeClr>
          </a:solidFill>
        </p:spPr>
        <p:txBody>
          <a:bodyPr/>
          <a:lstStyle>
            <a:lvl1pPr>
              <a:defRPr>
                <a:latin typeface="TheStan Timbr" panose="020B0503030503020204" pitchFamily="34" charset="0"/>
              </a:defRPr>
            </a:lvl1pPr>
          </a:lstStyle>
          <a:p>
            <a:r>
              <a:rPr lang="en-US" dirty="0"/>
              <a:t>Click to add an image from a file.</a:t>
            </a:r>
          </a:p>
        </p:txBody>
      </p:sp>
      <p:sp>
        <p:nvSpPr>
          <p:cNvPr id="12" name="Slide Number Placeholder 5">
            <a:extLst>
              <a:ext uri="{FF2B5EF4-FFF2-40B4-BE49-F238E27FC236}">
                <a16:creationId xmlns:a16="http://schemas.microsoft.com/office/drawing/2014/main" id="{36BDFCF6-23C8-F92B-91CA-9901B4666847}"/>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352503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Copy - 2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atin typeface="TheStan Timbr" panose="020B0503030503020204" pitchFamily="34" charset="0"/>
              </a:defRPr>
            </a:lvl1pPr>
          </a:lstStyle>
          <a:p>
            <a:r>
              <a:rPr lang="en-US" dirty="0"/>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2" y="1058289"/>
            <a:ext cx="10506456" cy="722313"/>
          </a:xfrm>
          <a:prstGeom prst="rect">
            <a:avLst/>
          </a:prstGeom>
        </p:spPr>
        <p:txBody>
          <a:bodyPr>
            <a:noAutofit/>
          </a:bodyPr>
          <a:lstStyle>
            <a:lvl1pPr marL="0" indent="0">
              <a:buNone/>
              <a:defRPr sz="1400" b="1">
                <a:latin typeface="TheStan Timbr" panose="020B0503030503020204" pitchFamily="34" charset="0"/>
              </a:defRPr>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350062" y="1884935"/>
            <a:ext cx="4690809" cy="3914775"/>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a:extLst>
              <a:ext uri="{FF2B5EF4-FFF2-40B4-BE49-F238E27FC236}">
                <a16:creationId xmlns:a16="http://schemas.microsoft.com/office/drawing/2014/main" id="{C84A6DC8-EFC2-6121-B04D-F59F6912747C}"/>
              </a:ext>
            </a:extLst>
          </p:cNvPr>
          <p:cNvSpPr>
            <a:spLocks noGrp="1"/>
          </p:cNvSpPr>
          <p:nvPr>
            <p:ph idx="10" hasCustomPrompt="1"/>
          </p:nvPr>
        </p:nvSpPr>
        <p:spPr>
          <a:xfrm>
            <a:off x="5396774" y="1884935"/>
            <a:ext cx="4690809" cy="3914775"/>
          </a:xfrm>
          <a:prstGeom prst="rect">
            <a:avLst/>
          </a:prstGeom>
        </p:spPr>
        <p:txBody>
          <a:bodyPr>
            <a:noAutofit/>
          </a:bodyPr>
          <a:lstStyle>
            <a:lvl1pPr indent="-137160">
              <a:defRPr sz="1400">
                <a:latin typeface="TheStan Timbr" panose="020B0503030503020204" pitchFamily="34" charset="0"/>
              </a:defRPr>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5F74EC9-AB0B-7225-3EF1-1D2696B6CABF}"/>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TheStan Timbr" panose="020B0503030503020204" pitchFamily="34" charset="0"/>
                <a:ea typeface="+mn-ea"/>
                <a:cs typeface="Arial" pitchFamily="34" charset="0"/>
              </a:defRPr>
            </a:lvl1pPr>
          </a:lstStyle>
          <a:p>
            <a:pPr>
              <a:defRPr/>
            </a:pPr>
            <a:fld id="{73EF3F73-D8BE-1D4F-8F0C-03C5EC803F68}" type="slidenum">
              <a:rPr lang="en-US" smtClean="0"/>
              <a:pPr>
                <a:defRPr/>
              </a:pPr>
              <a:t>‹#›</a:t>
            </a:fld>
            <a:endParaRPr lang="en-US" dirty="0">
              <a:latin typeface="TheStan Timbr" panose="020B0503030503020204" pitchFamily="34" charset="0"/>
            </a:endParaRPr>
          </a:p>
        </p:txBody>
      </p:sp>
    </p:spTree>
    <p:extLst>
      <p:ext uri="{BB962C8B-B14F-4D97-AF65-F5344CB8AC3E}">
        <p14:creationId xmlns:p14="http://schemas.microsoft.com/office/powerpoint/2010/main" val="7641349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FBDC55F-0CAF-086F-79C2-9976CA1C5DEA}"/>
              </a:ext>
            </a:extLst>
          </p:cNvPr>
          <p:cNvSpPr>
            <a:spLocks noGrp="1"/>
          </p:cNvSpPr>
          <p:nvPr>
            <p:ph type="sldNum" sz="quarter" idx="4"/>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pic>
        <p:nvPicPr>
          <p:cNvPr id="13" name="The Standard logo">
            <a:extLst>
              <a:ext uri="{FF2B5EF4-FFF2-40B4-BE49-F238E27FC236}">
                <a16:creationId xmlns:a16="http://schemas.microsoft.com/office/drawing/2014/main" id="{9C7FA7C5-3A80-75E7-6B70-1941F330926B}"/>
              </a:ext>
              <a:ext uri="{C183D7F6-B498-43B3-948B-1728B52AA6E4}">
                <adec:decorative xmlns:adec="http://schemas.microsoft.com/office/drawing/2017/decorative" val="1"/>
              </a:ext>
            </a:extLst>
          </p:cNvPr>
          <p:cNvPicPr>
            <a:picLocks noChangeAspect="1"/>
          </p:cNvPicPr>
          <p:nvPr userDrawn="1"/>
        </p:nvPicPr>
        <p:blipFill rotWithShape="1">
          <a:blip r:embed="rId49" cstate="print">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239409754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54" r:id="rId4"/>
    <p:sldLayoutId id="2147483650" r:id="rId5"/>
    <p:sldLayoutId id="2147483725" r:id="rId6"/>
    <p:sldLayoutId id="2147483701" r:id="rId7"/>
    <p:sldLayoutId id="2147483677" r:id="rId8"/>
    <p:sldLayoutId id="2147483660" r:id="rId9"/>
    <p:sldLayoutId id="2147483724" r:id="rId10"/>
    <p:sldLayoutId id="2147483662" r:id="rId11"/>
    <p:sldLayoutId id="2147483663" r:id="rId12"/>
    <p:sldLayoutId id="2147483699" r:id="rId13"/>
    <p:sldLayoutId id="2147483726" r:id="rId14"/>
    <p:sldLayoutId id="2147483711" r:id="rId15"/>
    <p:sldLayoutId id="2147483700"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2" r:id="rId26"/>
    <p:sldLayoutId id="2147483714" r:id="rId27"/>
    <p:sldLayoutId id="2147483715" r:id="rId28"/>
    <p:sldLayoutId id="2147483683" r:id="rId29"/>
    <p:sldLayoutId id="2147483684" r:id="rId30"/>
    <p:sldLayoutId id="2147483716" r:id="rId31"/>
    <p:sldLayoutId id="2147483727" r:id="rId32"/>
    <p:sldLayoutId id="2147483687" r:id="rId33"/>
    <p:sldLayoutId id="2147483717" r:id="rId34"/>
    <p:sldLayoutId id="2147483718" r:id="rId35"/>
    <p:sldLayoutId id="2147483719" r:id="rId36"/>
    <p:sldLayoutId id="2147483721" r:id="rId37"/>
    <p:sldLayoutId id="2147483720" r:id="rId38"/>
    <p:sldLayoutId id="2147483723" r:id="rId39"/>
    <p:sldLayoutId id="2147483722" r:id="rId40"/>
    <p:sldLayoutId id="2147483655" r:id="rId41"/>
    <p:sldLayoutId id="2147483696" r:id="rId42"/>
    <p:sldLayoutId id="2147483695" r:id="rId43"/>
    <p:sldLayoutId id="2147483697" r:id="rId44"/>
    <p:sldLayoutId id="2147483698" r:id="rId45"/>
    <p:sldLayoutId id="2147483728" r:id="rId46"/>
    <p:sldLayoutId id="2147483729" r:id="rId47"/>
  </p:sldLayoutIdLst>
  <p:hf hdr="0" ftr="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e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askjan.org/disabilities/Neurodiversity.cfm" TargetMode="External"/><Relationship Id="rId7" Type="http://schemas.openxmlformats.org/officeDocument/2006/relationships/hyperlink" Target="https://www.dol.gov/agencies/eta/RRW-hub"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hyperlink" Target="https://www.samhsa.gov/mental-health/trauma-violence/trauma-informed-approaches-programs" TargetMode="External"/><Relationship Id="rId5" Type="http://schemas.openxmlformats.org/officeDocument/2006/relationships/hyperlink" Target="https://askearn.org/page/neurodiversity-in-the-workplace" TargetMode="External"/><Relationship Id="rId4" Type="http://schemas.openxmlformats.org/officeDocument/2006/relationships/hyperlink" Target="https://seed.csg.org/policy-curricula/disability-awarenes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0C12135-2144-D959-DCBA-891DC8DC93E0}"/>
              </a:ext>
            </a:extLst>
          </p:cNvPr>
          <p:cNvSpPr>
            <a:spLocks noGrp="1"/>
          </p:cNvSpPr>
          <p:nvPr>
            <p:ph type="title"/>
          </p:nvPr>
        </p:nvSpPr>
        <p:spPr>
          <a:xfrm>
            <a:off x="593148" y="1291353"/>
            <a:ext cx="6021408" cy="3102516"/>
          </a:xfrm>
        </p:spPr>
        <p:txBody>
          <a:bodyPr anchorCtr="0">
            <a:noAutofit/>
          </a:bodyPr>
          <a:lstStyle/>
          <a:p>
            <a:r>
              <a:rPr lang="en-US" sz="4000" b="1" dirty="0"/>
              <a:t>Neurodiversity in the Workplace: </a:t>
            </a:r>
            <a:br>
              <a:rPr lang="en-US" sz="4000" b="1" dirty="0"/>
            </a:br>
            <a:r>
              <a:rPr lang="en-US" sz="3600" b="1" dirty="0"/>
              <a:t>Employee Expectations and Employer Obligations</a:t>
            </a:r>
          </a:p>
        </p:txBody>
      </p:sp>
      <p:pic>
        <p:nvPicPr>
          <p:cNvPr id="2" name="Picture Placeholder 4" descr="People at a job interview">
            <a:extLst>
              <a:ext uri="{FF2B5EF4-FFF2-40B4-BE49-F238E27FC236}">
                <a16:creationId xmlns:a16="http://schemas.microsoft.com/office/drawing/2014/main" id="{0E0F64A9-AC40-00D9-FFDE-80C9FD8FFCD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l="18771" r="-2" b="-2"/>
          <a:stretch>
            <a:fillRect/>
          </a:stretch>
        </p:blipFill>
        <p:spPr>
          <a:xfrm>
            <a:off x="6856756" y="733482"/>
            <a:ext cx="4572000" cy="5614416"/>
          </a:xfrm>
          <a:prstGeom prst="rect">
            <a:avLst/>
          </a:prstGeom>
          <a:noFill/>
        </p:spPr>
      </p:pic>
      <p:sp>
        <p:nvSpPr>
          <p:cNvPr id="6" name="TextBox 5">
            <a:extLst>
              <a:ext uri="{FF2B5EF4-FFF2-40B4-BE49-F238E27FC236}">
                <a16:creationId xmlns:a16="http://schemas.microsoft.com/office/drawing/2014/main" id="{DB20FB09-ABB1-3034-2E3C-562EE3DF27E8}"/>
              </a:ext>
            </a:extLst>
          </p:cNvPr>
          <p:cNvSpPr txBox="1"/>
          <p:nvPr/>
        </p:nvSpPr>
        <p:spPr>
          <a:xfrm>
            <a:off x="707826" y="4108862"/>
            <a:ext cx="3146961" cy="369332"/>
          </a:xfrm>
          <a:prstGeom prst="rect">
            <a:avLst/>
          </a:prstGeom>
          <a:noFill/>
        </p:spPr>
        <p:txBody>
          <a:bodyPr wrap="square" rtlCol="0">
            <a:spAutoFit/>
          </a:bodyPr>
          <a:lstStyle/>
          <a:p>
            <a:r>
              <a:rPr lang="en-US" dirty="0">
                <a:solidFill>
                  <a:schemeClr val="bg1"/>
                </a:solidFill>
                <a:latin typeface="TheStan Timbr" panose="020B0503030503020204" pitchFamily="34" charset="0"/>
              </a:rPr>
              <a:t>Thursday, July 16, 2026</a:t>
            </a:r>
          </a:p>
        </p:txBody>
      </p:sp>
    </p:spTree>
    <p:extLst>
      <p:ext uri="{BB962C8B-B14F-4D97-AF65-F5344CB8AC3E}">
        <p14:creationId xmlns:p14="http://schemas.microsoft.com/office/powerpoint/2010/main" val="389115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D2728-DA2F-4AB0-B357-2E21749206F3}"/>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447CC6B1-637E-5F93-F2C7-C68E622CB7D5}"/>
              </a:ext>
            </a:extLst>
          </p:cNvPr>
          <p:cNvSpPr>
            <a:spLocks noGrp="1"/>
          </p:cNvSpPr>
          <p:nvPr>
            <p:ph type="title"/>
          </p:nvPr>
        </p:nvSpPr>
        <p:spPr/>
        <p:txBody>
          <a:bodyPr/>
          <a:lstStyle/>
          <a:p>
            <a:r>
              <a:rPr lang="en-US" dirty="0"/>
              <a:t>Why Should Employers Care?</a:t>
            </a:r>
          </a:p>
        </p:txBody>
      </p:sp>
      <p:sp>
        <p:nvSpPr>
          <p:cNvPr id="5" name="Slide Number Placeholder 4">
            <a:extLst>
              <a:ext uri="{FF2B5EF4-FFF2-40B4-BE49-F238E27FC236}">
                <a16:creationId xmlns:a16="http://schemas.microsoft.com/office/drawing/2014/main" id="{CD4648C9-927B-C1A5-C82A-DC2354427775}"/>
              </a:ext>
            </a:extLst>
          </p:cNvPr>
          <p:cNvSpPr>
            <a:spLocks noGrp="1"/>
          </p:cNvSpPr>
          <p:nvPr>
            <p:ph type="sldNum" sz="quarter" idx="12"/>
          </p:nvPr>
        </p:nvSpPr>
        <p:spPr/>
        <p:txBody>
          <a:bodyPr/>
          <a:lstStyle/>
          <a:p>
            <a:pPr>
              <a:defRPr/>
            </a:pPr>
            <a:fld id="{73EF3F73-D8BE-1D4F-8F0C-03C5EC803F68}" type="slidenum">
              <a:rPr lang="en-US" smtClean="0"/>
              <a:pPr>
                <a:defRPr/>
              </a:pPr>
              <a:t>10</a:t>
            </a:fld>
            <a:endParaRPr lang="en-US" dirty="0"/>
          </a:p>
        </p:txBody>
      </p:sp>
    </p:spTree>
    <p:extLst>
      <p:ext uri="{BB962C8B-B14F-4D97-AF65-F5344CB8AC3E}">
        <p14:creationId xmlns:p14="http://schemas.microsoft.com/office/powerpoint/2010/main" val="109506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61171-E4CB-B596-9D5F-FDD50D708E45}"/>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CBEBB8DB-4016-BFE3-4F3B-62A71B47630E}"/>
              </a:ext>
            </a:extLst>
          </p:cNvPr>
          <p:cNvSpPr>
            <a:spLocks noGrp="1"/>
          </p:cNvSpPr>
          <p:nvPr>
            <p:ph type="title"/>
          </p:nvPr>
        </p:nvSpPr>
        <p:spPr/>
        <p:txBody>
          <a:bodyPr anchor="t" anchorCtr="0">
            <a:noAutofit/>
          </a:bodyPr>
          <a:lstStyle/>
          <a:p>
            <a:r>
              <a:rPr lang="en-US" sz="2800" b="1" dirty="0">
                <a:latin typeface="TheStan Timbr" panose="020B0503030503020204" pitchFamily="34" charset="0"/>
              </a:rPr>
              <a:t>Neurodiversity is Very Common</a:t>
            </a:r>
          </a:p>
        </p:txBody>
      </p:sp>
      <p:sp>
        <p:nvSpPr>
          <p:cNvPr id="9" name="Subhead">
            <a:extLst>
              <a:ext uri="{FF2B5EF4-FFF2-40B4-BE49-F238E27FC236}">
                <a16:creationId xmlns:a16="http://schemas.microsoft.com/office/drawing/2014/main" id="{7D0B5D9A-97BC-8166-8AAC-9D0F3980B7D1}"/>
              </a:ext>
            </a:extLst>
          </p:cNvPr>
          <p:cNvSpPr>
            <a:spLocks noGrp="1"/>
          </p:cNvSpPr>
          <p:nvPr>
            <p:ph type="body" sz="quarter" idx="11"/>
          </p:nvPr>
        </p:nvSpPr>
        <p:spPr>
          <a:xfrm>
            <a:off x="350062" y="1058289"/>
            <a:ext cx="11491875" cy="362371"/>
          </a:xfrm>
        </p:spPr>
        <p:txBody>
          <a:bodyPr/>
          <a:lstStyle/>
          <a:p>
            <a:pPr>
              <a:lnSpc>
                <a:spcPct val="110000"/>
              </a:lnSpc>
              <a:spcAft>
                <a:spcPts val="1000"/>
              </a:spcAft>
            </a:pPr>
            <a:r>
              <a:rPr lang="en-US" sz="2000" b="0" dirty="0">
                <a:solidFill>
                  <a:schemeClr val="tx2"/>
                </a:solidFill>
              </a:rPr>
              <a:t>As many as one-third of U.S. adults may be considered neurodiverse.</a:t>
            </a:r>
          </a:p>
        </p:txBody>
      </p:sp>
      <p:sp>
        <p:nvSpPr>
          <p:cNvPr id="3" name="Text">
            <a:extLst>
              <a:ext uri="{FF2B5EF4-FFF2-40B4-BE49-F238E27FC236}">
                <a16:creationId xmlns:a16="http://schemas.microsoft.com/office/drawing/2014/main" id="{D8E4C64C-4B22-4C9E-E261-A1DE9B1D6E96}"/>
              </a:ext>
            </a:extLst>
          </p:cNvPr>
          <p:cNvSpPr txBox="1"/>
          <p:nvPr/>
        </p:nvSpPr>
        <p:spPr>
          <a:xfrm>
            <a:off x="539496" y="1685151"/>
            <a:ext cx="5152805" cy="1044393"/>
          </a:xfrm>
          <a:prstGeom prst="rect">
            <a:avLst/>
          </a:prstGeom>
          <a:noFill/>
        </p:spPr>
        <p:txBody>
          <a:bodyPr wrap="square" rtlCol="0">
            <a:noAutofit/>
          </a:bodyPr>
          <a:lstStyle/>
          <a:p>
            <a:pPr>
              <a:lnSpc>
                <a:spcPct val="110000"/>
              </a:lnSpc>
              <a:spcAft>
                <a:spcPts val="1000"/>
              </a:spcAft>
            </a:pPr>
            <a:r>
              <a:rPr lang="en-US" sz="2000" dirty="0">
                <a:latin typeface="TheStan Timbr" panose="020B0503030503020204" pitchFamily="34" charset="0"/>
                <a:cs typeface="Arial" panose="020B0604020202020204" pitchFamily="34" charset="0"/>
              </a:rPr>
              <a:t>Many people who meet the criteria for a neurodiverse diagnosis </a:t>
            </a:r>
            <a:r>
              <a:rPr lang="en-US" sz="2000" b="1" dirty="0">
                <a:latin typeface="TheStan Timbr" panose="020B0503030503020204" pitchFamily="34" charset="0"/>
                <a:cs typeface="Arial" panose="020B0604020202020204" pitchFamily="34" charset="0"/>
              </a:rPr>
              <a:t>are not formally diagnosed </a:t>
            </a:r>
            <a:r>
              <a:rPr lang="en-US" sz="2000" dirty="0">
                <a:latin typeface="TheStan Timbr" panose="020B0503030503020204" pitchFamily="34" charset="0"/>
                <a:cs typeface="Arial" panose="020B0604020202020204" pitchFamily="34" charset="0"/>
              </a:rPr>
              <a:t>and many people who self-identify as neurodiverse have no formal diagnosis.</a:t>
            </a:r>
            <a:endParaRPr lang="en-US" dirty="0">
              <a:latin typeface="TheStan Timbr" panose="020B0503030503020204" pitchFamily="34" charset="0"/>
              <a:cs typeface="Arial" panose="020B0604020202020204" pitchFamily="34" charset="0"/>
            </a:endParaRPr>
          </a:p>
        </p:txBody>
      </p:sp>
      <p:sp>
        <p:nvSpPr>
          <p:cNvPr id="4" name="Text 1 big">
            <a:extLst>
              <a:ext uri="{FF2B5EF4-FFF2-40B4-BE49-F238E27FC236}">
                <a16:creationId xmlns:a16="http://schemas.microsoft.com/office/drawing/2014/main" id="{2D6522DB-9C6F-973E-6C8D-E332C3BF362A}"/>
              </a:ext>
            </a:extLst>
          </p:cNvPr>
          <p:cNvSpPr txBox="1"/>
          <p:nvPr/>
        </p:nvSpPr>
        <p:spPr>
          <a:xfrm>
            <a:off x="8555912" y="3090166"/>
            <a:ext cx="2707673" cy="400110"/>
          </a:xfrm>
          <a:prstGeom prst="rect">
            <a:avLst/>
          </a:prstGeom>
          <a:noFill/>
        </p:spPr>
        <p:txBody>
          <a:bodyPr wrap="square" rtlCol="0">
            <a:noAutofit/>
          </a:bodyPr>
          <a:lstStyle/>
          <a:p>
            <a:pPr>
              <a:lnSpc>
                <a:spcPct val="110000"/>
              </a:lnSpc>
            </a:pPr>
            <a:r>
              <a:rPr lang="en-US" sz="2000" b="1" dirty="0">
                <a:solidFill>
                  <a:srgbClr val="6E747C"/>
                </a:solidFill>
                <a:latin typeface="TheStan Timbr" panose="020B0503030503020204" pitchFamily="34" charset="0"/>
                <a:cs typeface="Arial" panose="020B0604020202020204" pitchFamily="34" charset="0"/>
              </a:rPr>
              <a:t>Neurotypical</a:t>
            </a:r>
          </a:p>
        </p:txBody>
      </p:sp>
      <p:sp>
        <p:nvSpPr>
          <p:cNvPr id="7" name="Text 1 copy">
            <a:extLst>
              <a:ext uri="{FF2B5EF4-FFF2-40B4-BE49-F238E27FC236}">
                <a16:creationId xmlns:a16="http://schemas.microsoft.com/office/drawing/2014/main" id="{67608966-5398-C10E-ECF7-79D349845CBD}"/>
              </a:ext>
            </a:extLst>
          </p:cNvPr>
          <p:cNvSpPr txBox="1"/>
          <p:nvPr/>
        </p:nvSpPr>
        <p:spPr>
          <a:xfrm>
            <a:off x="8555912" y="3424923"/>
            <a:ext cx="3465607" cy="307777"/>
          </a:xfrm>
          <a:prstGeom prst="rect">
            <a:avLst/>
          </a:prstGeom>
          <a:noFill/>
        </p:spPr>
        <p:txBody>
          <a:bodyPr wrap="square" rtlCol="0">
            <a:noAutofit/>
          </a:bodyPr>
          <a:lstStyle/>
          <a:p>
            <a:pPr>
              <a:lnSpc>
                <a:spcPct val="110000"/>
              </a:lnSpc>
            </a:pPr>
            <a:r>
              <a:rPr lang="en-US" sz="1400" b="1" dirty="0">
                <a:latin typeface="TheStan Timbr" panose="020B0503030503020204" pitchFamily="34" charset="0"/>
                <a:cs typeface="Arial" panose="020B0604020202020204" pitchFamily="34" charset="0"/>
              </a:rPr>
              <a:t>67% of the adult population. </a:t>
            </a:r>
          </a:p>
        </p:txBody>
      </p:sp>
      <p:sp>
        <p:nvSpPr>
          <p:cNvPr id="8" name="Text 2 big">
            <a:extLst>
              <a:ext uri="{FF2B5EF4-FFF2-40B4-BE49-F238E27FC236}">
                <a16:creationId xmlns:a16="http://schemas.microsoft.com/office/drawing/2014/main" id="{765A344E-A915-0171-41B6-66B0A44DA1D5}"/>
              </a:ext>
            </a:extLst>
          </p:cNvPr>
          <p:cNvSpPr txBox="1"/>
          <p:nvPr/>
        </p:nvSpPr>
        <p:spPr>
          <a:xfrm>
            <a:off x="8555912" y="3722529"/>
            <a:ext cx="3636088" cy="400110"/>
          </a:xfrm>
          <a:prstGeom prst="rect">
            <a:avLst/>
          </a:prstGeom>
          <a:noFill/>
        </p:spPr>
        <p:txBody>
          <a:bodyPr wrap="square" rtlCol="0">
            <a:noAutofit/>
          </a:bodyPr>
          <a:lstStyle/>
          <a:p>
            <a:pPr>
              <a:lnSpc>
                <a:spcPct val="110000"/>
              </a:lnSpc>
            </a:pPr>
            <a:r>
              <a:rPr lang="en-US" sz="2000" b="1" dirty="0">
                <a:solidFill>
                  <a:srgbClr val="004EA8"/>
                </a:solidFill>
                <a:latin typeface="TheStan Timbr" panose="020B0503030503020204" pitchFamily="34" charset="0"/>
                <a:cs typeface="Arial" panose="020B0604020202020204" pitchFamily="34" charset="0"/>
              </a:rPr>
              <a:t>Any mental illness</a:t>
            </a:r>
          </a:p>
        </p:txBody>
      </p:sp>
      <p:sp>
        <p:nvSpPr>
          <p:cNvPr id="11" name="Text 3 big">
            <a:extLst>
              <a:ext uri="{FF2B5EF4-FFF2-40B4-BE49-F238E27FC236}">
                <a16:creationId xmlns:a16="http://schemas.microsoft.com/office/drawing/2014/main" id="{35923A82-E610-4247-2AE0-F7B99127E0A1}"/>
              </a:ext>
            </a:extLst>
          </p:cNvPr>
          <p:cNvSpPr txBox="1"/>
          <p:nvPr/>
        </p:nvSpPr>
        <p:spPr>
          <a:xfrm>
            <a:off x="8555912" y="4124013"/>
            <a:ext cx="3636088" cy="400110"/>
          </a:xfrm>
          <a:prstGeom prst="rect">
            <a:avLst/>
          </a:prstGeom>
          <a:noFill/>
        </p:spPr>
        <p:txBody>
          <a:bodyPr wrap="square" rtlCol="0">
            <a:noAutofit/>
          </a:bodyPr>
          <a:lstStyle/>
          <a:p>
            <a:pPr>
              <a:lnSpc>
                <a:spcPct val="110000"/>
              </a:lnSpc>
            </a:pPr>
            <a:r>
              <a:rPr lang="en-US" sz="2000" b="1" dirty="0">
                <a:solidFill>
                  <a:srgbClr val="006600"/>
                </a:solidFill>
                <a:latin typeface="TheStan Timbr" panose="020B0503030503020204" pitchFamily="34" charset="0"/>
                <a:cs typeface="Arial" panose="020B0604020202020204" pitchFamily="34" charset="0"/>
              </a:rPr>
              <a:t>Any substance use disorder</a:t>
            </a:r>
            <a:endParaRPr lang="en-US" sz="2000" b="1" dirty="0">
              <a:solidFill>
                <a:srgbClr val="221551"/>
              </a:solidFill>
              <a:latin typeface="TheStan Timbr" panose="020B0503030503020204" pitchFamily="34" charset="0"/>
              <a:cs typeface="Arial" panose="020B0604020202020204" pitchFamily="34" charset="0"/>
            </a:endParaRPr>
          </a:p>
        </p:txBody>
      </p:sp>
      <p:sp>
        <p:nvSpPr>
          <p:cNvPr id="13" name="Text 1 big">
            <a:extLst>
              <a:ext uri="{FF2B5EF4-FFF2-40B4-BE49-F238E27FC236}">
                <a16:creationId xmlns:a16="http://schemas.microsoft.com/office/drawing/2014/main" id="{BF42FFBC-A21B-5420-5F5B-FD71A8B166B4}"/>
              </a:ext>
            </a:extLst>
          </p:cNvPr>
          <p:cNvSpPr txBox="1"/>
          <p:nvPr/>
        </p:nvSpPr>
        <p:spPr>
          <a:xfrm>
            <a:off x="8555912" y="4521375"/>
            <a:ext cx="3636088" cy="400110"/>
          </a:xfrm>
          <a:prstGeom prst="rect">
            <a:avLst/>
          </a:prstGeom>
          <a:noFill/>
        </p:spPr>
        <p:txBody>
          <a:bodyPr wrap="square" rtlCol="0">
            <a:noAutofit/>
          </a:bodyPr>
          <a:lstStyle/>
          <a:p>
            <a:pPr>
              <a:lnSpc>
                <a:spcPct val="110000"/>
              </a:lnSpc>
            </a:pPr>
            <a:r>
              <a:rPr lang="en-US" sz="2000" b="1" dirty="0">
                <a:solidFill>
                  <a:srgbClr val="C00000"/>
                </a:solidFill>
                <a:latin typeface="TheStan Timbr" panose="020B0503030503020204" pitchFamily="34" charset="0"/>
                <a:cs typeface="Arial" panose="020B0604020202020204" pitchFamily="34" charset="0"/>
              </a:rPr>
              <a:t>Both mental illness and substance use</a:t>
            </a:r>
          </a:p>
        </p:txBody>
      </p:sp>
      <p:sp>
        <p:nvSpPr>
          <p:cNvPr id="14" name="Text 4 big">
            <a:extLst>
              <a:ext uri="{FF2B5EF4-FFF2-40B4-BE49-F238E27FC236}">
                <a16:creationId xmlns:a16="http://schemas.microsoft.com/office/drawing/2014/main" id="{B6E4D4DF-6BE1-9878-065A-9C02BC446999}"/>
              </a:ext>
            </a:extLst>
          </p:cNvPr>
          <p:cNvSpPr txBox="1"/>
          <p:nvPr/>
        </p:nvSpPr>
        <p:spPr>
          <a:xfrm>
            <a:off x="8522911" y="5219091"/>
            <a:ext cx="3465606" cy="400110"/>
          </a:xfrm>
          <a:prstGeom prst="rect">
            <a:avLst/>
          </a:prstGeom>
          <a:noFill/>
        </p:spPr>
        <p:txBody>
          <a:bodyPr wrap="square" rtlCol="0">
            <a:noAutofit/>
          </a:bodyPr>
          <a:lstStyle/>
          <a:p>
            <a:pPr>
              <a:lnSpc>
                <a:spcPct val="110000"/>
              </a:lnSpc>
            </a:pPr>
            <a:r>
              <a:rPr lang="en-US" sz="2000" b="1" dirty="0">
                <a:solidFill>
                  <a:srgbClr val="612F93"/>
                </a:solidFill>
                <a:latin typeface="TheStan Timbr" panose="020B0503030503020204" pitchFamily="34" charset="0"/>
                <a:cs typeface="Arial" panose="020B0604020202020204" pitchFamily="34" charset="0"/>
              </a:rPr>
              <a:t>Autism-spectrum disorder</a:t>
            </a:r>
          </a:p>
        </p:txBody>
      </p:sp>
      <p:sp>
        <p:nvSpPr>
          <p:cNvPr id="12" name="Slide Number Placeholder 11">
            <a:extLst>
              <a:ext uri="{FF2B5EF4-FFF2-40B4-BE49-F238E27FC236}">
                <a16:creationId xmlns:a16="http://schemas.microsoft.com/office/drawing/2014/main" id="{DBF83581-CC40-DB00-0246-7F2FD0D22E15}"/>
              </a:ext>
            </a:extLst>
          </p:cNvPr>
          <p:cNvSpPr>
            <a:spLocks noGrp="1"/>
          </p:cNvSpPr>
          <p:nvPr>
            <p:ph type="sldNum" sz="quarter" idx="12"/>
          </p:nvPr>
        </p:nvSpPr>
        <p:spPr/>
        <p:txBody>
          <a:bodyPr/>
          <a:lstStyle/>
          <a:p>
            <a:pPr>
              <a:defRPr/>
            </a:pPr>
            <a:fld id="{73EF3F73-D8BE-1D4F-8F0C-03C5EC803F68}" type="slidenum">
              <a:rPr lang="en-US" smtClean="0">
                <a:latin typeface="TheStan Timbr" panose="020B0503030503020204" pitchFamily="34" charset="0"/>
              </a:rPr>
              <a:pPr>
                <a:defRPr/>
              </a:pPr>
              <a:t>11</a:t>
            </a:fld>
            <a:endParaRPr lang="en-US" dirty="0">
              <a:latin typeface="TheStan Timbr" panose="020B0503030503020204" pitchFamily="34" charset="0"/>
            </a:endParaRPr>
          </a:p>
        </p:txBody>
      </p:sp>
      <p:sp>
        <p:nvSpPr>
          <p:cNvPr id="5" name="Footnote">
            <a:extLst>
              <a:ext uri="{FF2B5EF4-FFF2-40B4-BE49-F238E27FC236}">
                <a16:creationId xmlns:a16="http://schemas.microsoft.com/office/drawing/2014/main" id="{BFB2C4CE-1073-D9FA-73CF-9C0F0FB57CD7}"/>
              </a:ext>
            </a:extLst>
          </p:cNvPr>
          <p:cNvSpPr txBox="1">
            <a:spLocks/>
          </p:cNvSpPr>
          <p:nvPr/>
        </p:nvSpPr>
        <p:spPr>
          <a:xfrm>
            <a:off x="678524" y="6372191"/>
            <a:ext cx="7322566" cy="26698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None/>
            </a:pPr>
            <a:r>
              <a:rPr lang="en-US" sz="1200" b="1" dirty="0">
                <a:latin typeface="TheStan Timbr" panose="020B0503030503020204" pitchFamily="34" charset="0"/>
                <a:cs typeface="Arial" panose="020B0604020202020204" pitchFamily="34" charset="0"/>
              </a:rPr>
              <a:t>Source: </a:t>
            </a:r>
            <a:r>
              <a:rPr lang="en-US" sz="1200" dirty="0">
                <a:latin typeface="TheStan Timbr" panose="020B0503030503020204" pitchFamily="34" charset="0"/>
                <a:cs typeface="Arial" panose="020B0604020202020204" pitchFamily="34" charset="0"/>
              </a:rPr>
              <a:t>SAMHSA, 2025.</a:t>
            </a:r>
          </a:p>
        </p:txBody>
      </p:sp>
      <p:graphicFrame>
        <p:nvGraphicFramePr>
          <p:cNvPr id="15" name="Chart 14" descr="A pie chart showing the percentage of adult Americans who may be considered neurodiverse.&#10;Neurotypical = 67%&#10;Any mental illness = 14%&#10;Any substance use disorder = 8%&#10;Both mental illness and substance use = 8%&#10;Autism-spectrum disorder = 2%">
            <a:extLst>
              <a:ext uri="{FF2B5EF4-FFF2-40B4-BE49-F238E27FC236}">
                <a16:creationId xmlns:a16="http://schemas.microsoft.com/office/drawing/2014/main" id="{465A3EB0-50D6-34F1-30E7-98CFE6C63A40}"/>
              </a:ext>
            </a:extLst>
          </p:cNvPr>
          <p:cNvGraphicFramePr>
            <a:graphicFrameLocks/>
          </p:cNvGraphicFramePr>
          <p:nvPr>
            <p:extLst>
              <p:ext uri="{D42A27DB-BD31-4B8C-83A1-F6EECF244321}">
                <p14:modId xmlns:p14="http://schemas.microsoft.com/office/powerpoint/2010/main" val="625856874"/>
              </p:ext>
            </p:extLst>
          </p:nvPr>
        </p:nvGraphicFramePr>
        <p:xfrm>
          <a:off x="3942133" y="2994036"/>
          <a:ext cx="5519015" cy="3990547"/>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idebar line">
            <a:extLst>
              <a:ext uri="{FF2B5EF4-FFF2-40B4-BE49-F238E27FC236}">
                <a16:creationId xmlns:a16="http://schemas.microsoft.com/office/drawing/2014/main" id="{C4531E3D-589E-6218-A9A7-BC0EBCB401C9}"/>
              </a:ext>
              <a:ext uri="{C183D7F6-B498-43B3-948B-1728B52AA6E4}">
                <adec:decorative xmlns:adec="http://schemas.microsoft.com/office/drawing/2017/decorative" val="1"/>
              </a:ext>
            </a:extLst>
          </p:cNvPr>
          <p:cNvCxnSpPr>
            <a:cxnSpLocks/>
          </p:cNvCxnSpPr>
          <p:nvPr/>
        </p:nvCxnSpPr>
        <p:spPr>
          <a:xfrm>
            <a:off x="426351" y="1758982"/>
            <a:ext cx="0" cy="1477328"/>
          </a:xfrm>
          <a:prstGeom prst="line">
            <a:avLst/>
          </a:prstGeom>
          <a:ln w="19050">
            <a:solidFill>
              <a:srgbClr val="0075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36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95869-6D55-8053-4CF7-CF01D2853EC2}"/>
            </a:ext>
          </a:extLst>
        </p:cNvPr>
        <p:cNvGrpSpPr/>
        <p:nvPr/>
      </p:nvGrpSpPr>
      <p:grpSpPr>
        <a:xfrm>
          <a:off x="0" y="0"/>
          <a:ext cx="0" cy="0"/>
          <a:chOff x="0" y="0"/>
          <a:chExt cx="0" cy="0"/>
        </a:xfrm>
      </p:grpSpPr>
      <p:sp>
        <p:nvSpPr>
          <p:cNvPr id="24" name="Title">
            <a:extLst>
              <a:ext uri="{FF2B5EF4-FFF2-40B4-BE49-F238E27FC236}">
                <a16:creationId xmlns:a16="http://schemas.microsoft.com/office/drawing/2014/main" id="{763F6015-0EC5-BDCB-BFFA-8D100075739F}"/>
              </a:ext>
            </a:extLst>
          </p:cNvPr>
          <p:cNvSpPr>
            <a:spLocks noGrp="1"/>
          </p:cNvSpPr>
          <p:nvPr>
            <p:ph type="title" idx="4294967295"/>
          </p:nvPr>
        </p:nvSpPr>
        <p:spPr>
          <a:xfrm>
            <a:off x="4583113" y="450850"/>
            <a:ext cx="7112000" cy="476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TheStan Timbr" panose="020B0503030503020204" pitchFamily="34" charset="0"/>
                <a:ea typeface="+mn-ea"/>
              </a:rPr>
              <a:t>The </a:t>
            </a:r>
            <a:r>
              <a:rPr lang="en-US" dirty="0">
                <a:latin typeface="TheStan Timbr" panose="020B0503030503020204" pitchFamily="34" charset="0"/>
              </a:rPr>
              <a:t>Neurodiversity Employment Crisis</a:t>
            </a:r>
          </a:p>
        </p:txBody>
      </p:sp>
      <p:pic>
        <p:nvPicPr>
          <p:cNvPr id="5" name="Picture Placeholder 1" descr="Man with hand on face">
            <a:extLst>
              <a:ext uri="{FF2B5EF4-FFF2-40B4-BE49-F238E27FC236}">
                <a16:creationId xmlns:a16="http://schemas.microsoft.com/office/drawing/2014/main" id="{5179B785-A25E-704B-671C-CE86BC6C593D}"/>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p:blipFill>
        <p:spPr>
          <a:xfrm>
            <a:off x="314325" y="330200"/>
            <a:ext cx="3740150" cy="5870575"/>
          </a:xfrm>
          <a:prstGeom prst="rect">
            <a:avLst/>
          </a:prstGeom>
        </p:spPr>
      </p:pic>
      <p:sp>
        <p:nvSpPr>
          <p:cNvPr id="26" name="Stat 1">
            <a:extLst>
              <a:ext uri="{FF2B5EF4-FFF2-40B4-BE49-F238E27FC236}">
                <a16:creationId xmlns:a16="http://schemas.microsoft.com/office/drawing/2014/main" id="{6AA1EED0-AC75-82CC-C541-763E0DF41CA5}"/>
              </a:ext>
            </a:extLst>
          </p:cNvPr>
          <p:cNvSpPr txBox="1"/>
          <p:nvPr/>
        </p:nvSpPr>
        <p:spPr>
          <a:xfrm>
            <a:off x="4582847" y="1405298"/>
            <a:ext cx="2270235" cy="923330"/>
          </a:xfrm>
          <a:prstGeom prst="rect">
            <a:avLst/>
          </a:prstGeom>
          <a:noFill/>
        </p:spPr>
        <p:txBody>
          <a:bodyPr wrap="square" rtlCol="0">
            <a:noAutofit/>
          </a:bodyPr>
          <a:lstStyle/>
          <a:p>
            <a:r>
              <a:rPr lang="en-US" sz="5400" b="1" dirty="0">
                <a:solidFill>
                  <a:srgbClr val="004EA8"/>
                </a:solidFill>
                <a:latin typeface="TheStan Timbr" panose="020B0503030503020204" pitchFamily="34" charset="0"/>
                <a:cs typeface="Arial" panose="020B0604020202020204" pitchFamily="34" charset="0"/>
              </a:rPr>
              <a:t>4.2%</a:t>
            </a:r>
          </a:p>
        </p:txBody>
      </p:sp>
      <p:sp>
        <p:nvSpPr>
          <p:cNvPr id="25" name="Stat 1 text">
            <a:extLst>
              <a:ext uri="{FF2B5EF4-FFF2-40B4-BE49-F238E27FC236}">
                <a16:creationId xmlns:a16="http://schemas.microsoft.com/office/drawing/2014/main" id="{F8538DD4-6596-6CD6-C741-0398D8554E7B}"/>
              </a:ext>
            </a:extLst>
          </p:cNvPr>
          <p:cNvSpPr>
            <a:spLocks noGrp="1"/>
          </p:cNvSpPr>
          <p:nvPr>
            <p:ph idx="4294967295"/>
          </p:nvPr>
        </p:nvSpPr>
        <p:spPr>
          <a:xfrm>
            <a:off x="4582848" y="2211620"/>
            <a:ext cx="2808186" cy="960438"/>
          </a:xfrm>
          <a:prstGeom prst="rect">
            <a:avLst/>
          </a:prstGeom>
        </p:spPr>
        <p:txBody>
          <a:bodyPr anchor="t" anchorCtr="0">
            <a:noAutofit/>
          </a:bodyPr>
          <a:lstStyle/>
          <a:p>
            <a:pPr marL="0" indent="0">
              <a:lnSpc>
                <a:spcPct val="110000"/>
              </a:lnSpc>
              <a:spcBef>
                <a:spcPts val="0"/>
              </a:spcBef>
              <a:spcAft>
                <a:spcPts val="1000"/>
              </a:spcAft>
              <a:buNone/>
            </a:pPr>
            <a:r>
              <a:rPr lang="en-US" sz="1600" dirty="0">
                <a:latin typeface="TheStan Timbr" panose="020B0503030503020204" pitchFamily="34" charset="0"/>
              </a:rPr>
              <a:t>Unemployment rate for people without a disability</a:t>
            </a:r>
          </a:p>
        </p:txBody>
      </p:sp>
      <p:sp>
        <p:nvSpPr>
          <p:cNvPr id="6" name="Stat 1">
            <a:extLst>
              <a:ext uri="{FF2B5EF4-FFF2-40B4-BE49-F238E27FC236}">
                <a16:creationId xmlns:a16="http://schemas.microsoft.com/office/drawing/2014/main" id="{414C454F-5DD9-3AD2-0531-95E0FE74D156}"/>
              </a:ext>
            </a:extLst>
          </p:cNvPr>
          <p:cNvSpPr txBox="1"/>
          <p:nvPr/>
        </p:nvSpPr>
        <p:spPr>
          <a:xfrm>
            <a:off x="7122057" y="1749691"/>
            <a:ext cx="990873" cy="923330"/>
          </a:xfrm>
          <a:prstGeom prst="rect">
            <a:avLst/>
          </a:prstGeom>
          <a:noFill/>
        </p:spPr>
        <p:txBody>
          <a:bodyPr wrap="square" rtlCol="0">
            <a:noAutofit/>
          </a:bodyPr>
          <a:lstStyle/>
          <a:p>
            <a:r>
              <a:rPr lang="en-US" sz="2400" b="1" dirty="0">
                <a:solidFill>
                  <a:srgbClr val="004EA8"/>
                </a:solidFill>
                <a:latin typeface="TheStan Timbr" panose="020B0503030503020204" pitchFamily="34" charset="0"/>
                <a:cs typeface="Arial" panose="020B0604020202020204" pitchFamily="34" charset="0"/>
              </a:rPr>
              <a:t>vs.</a:t>
            </a:r>
          </a:p>
        </p:txBody>
      </p:sp>
      <p:sp>
        <p:nvSpPr>
          <p:cNvPr id="27" name="Stat 2">
            <a:extLst>
              <a:ext uri="{FF2B5EF4-FFF2-40B4-BE49-F238E27FC236}">
                <a16:creationId xmlns:a16="http://schemas.microsoft.com/office/drawing/2014/main" id="{F3EB43B5-620E-AE29-3106-501EFC872701}"/>
              </a:ext>
            </a:extLst>
          </p:cNvPr>
          <p:cNvSpPr txBox="1"/>
          <p:nvPr/>
        </p:nvSpPr>
        <p:spPr>
          <a:xfrm>
            <a:off x="8381906" y="1405298"/>
            <a:ext cx="2270235" cy="923330"/>
          </a:xfrm>
          <a:prstGeom prst="rect">
            <a:avLst/>
          </a:prstGeom>
          <a:noFill/>
        </p:spPr>
        <p:txBody>
          <a:bodyPr wrap="square" rtlCol="0">
            <a:noAutofit/>
          </a:bodyPr>
          <a:lstStyle/>
          <a:p>
            <a:r>
              <a:rPr lang="en-US" sz="5400" b="1" dirty="0">
                <a:solidFill>
                  <a:srgbClr val="004EA8"/>
                </a:solidFill>
                <a:latin typeface="TheStan Timbr" panose="020B0503030503020204" pitchFamily="34" charset="0"/>
                <a:cs typeface="Arial" panose="020B0604020202020204" pitchFamily="34" charset="0"/>
              </a:rPr>
              <a:t>10.0%</a:t>
            </a:r>
          </a:p>
        </p:txBody>
      </p:sp>
      <p:sp>
        <p:nvSpPr>
          <p:cNvPr id="28" name="Stat 2 text">
            <a:extLst>
              <a:ext uri="{FF2B5EF4-FFF2-40B4-BE49-F238E27FC236}">
                <a16:creationId xmlns:a16="http://schemas.microsoft.com/office/drawing/2014/main" id="{81360FAA-BF8C-2601-A2F6-E3EBBD4A8947}"/>
              </a:ext>
            </a:extLst>
          </p:cNvPr>
          <p:cNvSpPr txBox="1">
            <a:spLocks/>
          </p:cNvSpPr>
          <p:nvPr/>
        </p:nvSpPr>
        <p:spPr>
          <a:xfrm>
            <a:off x="8381906" y="2211356"/>
            <a:ext cx="2808186" cy="96012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Font typeface="Arial" panose="020B0604020202020204" pitchFamily="34" charset="0"/>
              <a:buNone/>
            </a:pPr>
            <a:r>
              <a:rPr lang="en-US" sz="1600" dirty="0">
                <a:latin typeface="TheStan Timbr" panose="020B0503030503020204" pitchFamily="34" charset="0"/>
                <a:cs typeface="Arial" panose="020B0604020202020204" pitchFamily="34" charset="0"/>
              </a:rPr>
              <a:t>Unemployment rate for people with any disability</a:t>
            </a:r>
          </a:p>
        </p:txBody>
      </p:sp>
      <p:sp>
        <p:nvSpPr>
          <p:cNvPr id="29" name="Stat 3">
            <a:extLst>
              <a:ext uri="{FF2B5EF4-FFF2-40B4-BE49-F238E27FC236}">
                <a16:creationId xmlns:a16="http://schemas.microsoft.com/office/drawing/2014/main" id="{B863BC0B-FC3B-52FF-4DED-A904A9EBDC32}"/>
              </a:ext>
            </a:extLst>
          </p:cNvPr>
          <p:cNvSpPr txBox="1"/>
          <p:nvPr/>
        </p:nvSpPr>
        <p:spPr>
          <a:xfrm>
            <a:off x="4582847" y="3495612"/>
            <a:ext cx="2270235" cy="923330"/>
          </a:xfrm>
          <a:prstGeom prst="rect">
            <a:avLst/>
          </a:prstGeom>
          <a:noFill/>
        </p:spPr>
        <p:txBody>
          <a:bodyPr wrap="square" rtlCol="0">
            <a:noAutofit/>
          </a:bodyPr>
          <a:lstStyle/>
          <a:p>
            <a:r>
              <a:rPr lang="en-US" sz="5400" b="1" dirty="0">
                <a:solidFill>
                  <a:srgbClr val="004EA8"/>
                </a:solidFill>
                <a:latin typeface="TheStan Timbr" panose="020B0503030503020204" pitchFamily="34" charset="0"/>
                <a:cs typeface="Arial" panose="020B0604020202020204" pitchFamily="34" charset="0"/>
              </a:rPr>
              <a:t>85%</a:t>
            </a:r>
          </a:p>
        </p:txBody>
      </p:sp>
      <p:sp>
        <p:nvSpPr>
          <p:cNvPr id="30" name="Stat 3 text">
            <a:extLst>
              <a:ext uri="{FF2B5EF4-FFF2-40B4-BE49-F238E27FC236}">
                <a16:creationId xmlns:a16="http://schemas.microsoft.com/office/drawing/2014/main" id="{A7D067E7-6AB9-E455-0B43-9165AF570120}"/>
              </a:ext>
            </a:extLst>
          </p:cNvPr>
          <p:cNvSpPr txBox="1">
            <a:spLocks/>
          </p:cNvSpPr>
          <p:nvPr/>
        </p:nvSpPr>
        <p:spPr>
          <a:xfrm>
            <a:off x="4582847" y="4301670"/>
            <a:ext cx="2808186" cy="96012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Font typeface="Arial" panose="020B0604020202020204" pitchFamily="34" charset="0"/>
              <a:buNone/>
            </a:pPr>
            <a:r>
              <a:rPr lang="en-US" sz="1600" dirty="0">
                <a:latin typeface="TheStan Timbr" panose="020B0503030503020204" pitchFamily="34" charset="0"/>
                <a:cs typeface="Arial" panose="020B0604020202020204" pitchFamily="34" charset="0"/>
              </a:rPr>
              <a:t>Percentage college-educated people with autism who are unemployed</a:t>
            </a:r>
          </a:p>
        </p:txBody>
      </p:sp>
      <p:sp>
        <p:nvSpPr>
          <p:cNvPr id="7" name="Stat 1">
            <a:extLst>
              <a:ext uri="{FF2B5EF4-FFF2-40B4-BE49-F238E27FC236}">
                <a16:creationId xmlns:a16="http://schemas.microsoft.com/office/drawing/2014/main" id="{BCD118CB-3BF3-99C0-D8B2-C54505D1E789}"/>
              </a:ext>
            </a:extLst>
          </p:cNvPr>
          <p:cNvSpPr txBox="1"/>
          <p:nvPr/>
        </p:nvSpPr>
        <p:spPr>
          <a:xfrm>
            <a:off x="7122056" y="3840005"/>
            <a:ext cx="990873" cy="923330"/>
          </a:xfrm>
          <a:prstGeom prst="rect">
            <a:avLst/>
          </a:prstGeom>
          <a:noFill/>
        </p:spPr>
        <p:txBody>
          <a:bodyPr wrap="square" rtlCol="0">
            <a:noAutofit/>
          </a:bodyPr>
          <a:lstStyle/>
          <a:p>
            <a:r>
              <a:rPr lang="en-US" sz="2400" b="1" dirty="0">
                <a:solidFill>
                  <a:srgbClr val="004EA8"/>
                </a:solidFill>
                <a:latin typeface="TheStan Timbr" panose="020B0503030503020204" pitchFamily="34" charset="0"/>
                <a:cs typeface="Arial" panose="020B0604020202020204" pitchFamily="34" charset="0"/>
              </a:rPr>
              <a:t>vs.</a:t>
            </a:r>
          </a:p>
        </p:txBody>
      </p:sp>
      <p:sp>
        <p:nvSpPr>
          <p:cNvPr id="31" name="Stat 4">
            <a:extLst>
              <a:ext uri="{FF2B5EF4-FFF2-40B4-BE49-F238E27FC236}">
                <a16:creationId xmlns:a16="http://schemas.microsoft.com/office/drawing/2014/main" id="{00F226B7-8761-3260-8653-B09DB6E5DD3F}"/>
              </a:ext>
            </a:extLst>
          </p:cNvPr>
          <p:cNvSpPr txBox="1"/>
          <p:nvPr/>
        </p:nvSpPr>
        <p:spPr>
          <a:xfrm>
            <a:off x="8381906" y="3495612"/>
            <a:ext cx="2270235" cy="923330"/>
          </a:xfrm>
          <a:prstGeom prst="rect">
            <a:avLst/>
          </a:prstGeom>
          <a:noFill/>
        </p:spPr>
        <p:txBody>
          <a:bodyPr wrap="square" rtlCol="0">
            <a:noAutofit/>
          </a:bodyPr>
          <a:lstStyle/>
          <a:p>
            <a:r>
              <a:rPr lang="en-US" sz="5400" b="1" dirty="0">
                <a:solidFill>
                  <a:srgbClr val="004EA8"/>
                </a:solidFill>
                <a:latin typeface="TheStan Timbr" panose="020B0503030503020204" pitchFamily="34" charset="0"/>
                <a:cs typeface="Arial" panose="020B0604020202020204" pitchFamily="34" charset="0"/>
              </a:rPr>
              <a:t>50%</a:t>
            </a:r>
          </a:p>
        </p:txBody>
      </p:sp>
      <p:sp>
        <p:nvSpPr>
          <p:cNvPr id="32" name="Stat 4 text">
            <a:extLst>
              <a:ext uri="{FF2B5EF4-FFF2-40B4-BE49-F238E27FC236}">
                <a16:creationId xmlns:a16="http://schemas.microsoft.com/office/drawing/2014/main" id="{BECB75BB-DFC7-562A-575A-7DEBE1EF1BF6}"/>
              </a:ext>
            </a:extLst>
          </p:cNvPr>
          <p:cNvSpPr txBox="1">
            <a:spLocks/>
          </p:cNvSpPr>
          <p:nvPr/>
        </p:nvSpPr>
        <p:spPr>
          <a:xfrm>
            <a:off x="8381906" y="4301670"/>
            <a:ext cx="2808186" cy="96012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Font typeface="Arial" panose="020B0604020202020204" pitchFamily="34" charset="0"/>
              <a:buNone/>
            </a:pPr>
            <a:r>
              <a:rPr lang="en-US" sz="1600" dirty="0">
                <a:latin typeface="TheStan Timbr" panose="020B0503030503020204" pitchFamily="34" charset="0"/>
                <a:cs typeface="Arial" panose="020B0604020202020204" pitchFamily="34" charset="0"/>
              </a:rPr>
              <a:t>Percentage of people with severe mental illness who are unemployed</a:t>
            </a:r>
          </a:p>
        </p:txBody>
      </p:sp>
      <p:sp>
        <p:nvSpPr>
          <p:cNvPr id="35" name="Slide Number Placeholder 34">
            <a:extLst>
              <a:ext uri="{FF2B5EF4-FFF2-40B4-BE49-F238E27FC236}">
                <a16:creationId xmlns:a16="http://schemas.microsoft.com/office/drawing/2014/main" id="{CDC8AB34-3E71-3CB0-7FA5-69CDA61FB2FF}"/>
              </a:ext>
            </a:extLst>
          </p:cNvPr>
          <p:cNvSpPr>
            <a:spLocks noGrp="1"/>
          </p:cNvSpPr>
          <p:nvPr>
            <p:ph type="sldNum" sz="quarter" idx="12"/>
          </p:nvPr>
        </p:nvSpPr>
        <p:spPr/>
        <p:txBody>
          <a:bodyPr/>
          <a:lstStyle/>
          <a:p>
            <a:pPr>
              <a:defRPr/>
            </a:pPr>
            <a:fld id="{73EF3F73-D8BE-1D4F-8F0C-03C5EC803F68}" type="slidenum">
              <a:rPr lang="en-US" smtClean="0">
                <a:latin typeface="TheStan Timbr" panose="020B0503030503020204" pitchFamily="34" charset="0"/>
              </a:rPr>
              <a:pPr>
                <a:defRPr/>
              </a:pPr>
              <a:t>12</a:t>
            </a:fld>
            <a:endParaRPr lang="en-US" dirty="0">
              <a:latin typeface="TheStan Timbr" panose="020B0503030503020204" pitchFamily="34" charset="0"/>
            </a:endParaRPr>
          </a:p>
        </p:txBody>
      </p:sp>
      <p:sp>
        <p:nvSpPr>
          <p:cNvPr id="4" name="Footnote">
            <a:extLst>
              <a:ext uri="{FF2B5EF4-FFF2-40B4-BE49-F238E27FC236}">
                <a16:creationId xmlns:a16="http://schemas.microsoft.com/office/drawing/2014/main" id="{44790FF9-753B-C804-1A8E-AAE5132DFC30}"/>
              </a:ext>
            </a:extLst>
          </p:cNvPr>
          <p:cNvSpPr txBox="1">
            <a:spLocks/>
          </p:cNvSpPr>
          <p:nvPr/>
        </p:nvSpPr>
        <p:spPr>
          <a:xfrm>
            <a:off x="678524" y="6372191"/>
            <a:ext cx="7322566" cy="26698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Font typeface="Arial" panose="020B0604020202020204" pitchFamily="34" charset="0"/>
              <a:buNone/>
            </a:pPr>
            <a:r>
              <a:rPr lang="en-US" sz="1200" b="1" dirty="0">
                <a:latin typeface="TheStan Timbr" panose="020B0503030503020204" pitchFamily="34" charset="0"/>
                <a:cs typeface="Arial" panose="020B0604020202020204" pitchFamily="34" charset="0"/>
              </a:rPr>
              <a:t>Sources: </a:t>
            </a:r>
            <a:r>
              <a:rPr lang="en-US" sz="1200" dirty="0">
                <a:latin typeface="TheStan Timbr" panose="020B0503030503020204" pitchFamily="34" charset="0"/>
                <a:cs typeface="Arial" panose="020B0604020202020204" pitchFamily="34" charset="0"/>
              </a:rPr>
              <a:t>Bureau of Labor Statistics, 2025; NAMI, 2025.</a:t>
            </a:r>
          </a:p>
        </p:txBody>
      </p:sp>
    </p:spTree>
    <p:extLst>
      <p:ext uri="{BB962C8B-B14F-4D97-AF65-F5344CB8AC3E}">
        <p14:creationId xmlns:p14="http://schemas.microsoft.com/office/powerpoint/2010/main" val="336191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9820E-6BAB-9776-F6AD-107EC9199A64}"/>
            </a:ext>
          </a:extLst>
        </p:cNvPr>
        <p:cNvGrpSpPr/>
        <p:nvPr/>
      </p:nvGrpSpPr>
      <p:grpSpPr>
        <a:xfrm>
          <a:off x="0" y="0"/>
          <a:ext cx="0" cy="0"/>
          <a:chOff x="0" y="0"/>
          <a:chExt cx="0" cy="0"/>
        </a:xfrm>
      </p:grpSpPr>
      <p:sp>
        <p:nvSpPr>
          <p:cNvPr id="36" name="Headline">
            <a:extLst>
              <a:ext uri="{FF2B5EF4-FFF2-40B4-BE49-F238E27FC236}">
                <a16:creationId xmlns:a16="http://schemas.microsoft.com/office/drawing/2014/main" id="{FD140094-1CBA-1920-40B2-1010CD6783B8}"/>
              </a:ext>
            </a:extLst>
          </p:cNvPr>
          <p:cNvSpPr>
            <a:spLocks noGrp="1"/>
          </p:cNvSpPr>
          <p:nvPr>
            <p:ph type="title"/>
          </p:nvPr>
        </p:nvSpPr>
        <p:spPr/>
        <p:txBody>
          <a:bodyPr anchor="t" anchorCtr="0">
            <a:noAutofit/>
          </a:bodyPr>
          <a:lstStyle/>
          <a:p>
            <a:r>
              <a:rPr lang="en-US" sz="2800" b="1" dirty="0">
                <a:latin typeface="TheStan Timbr" panose="020B0503030503020204" pitchFamily="34" charset="0"/>
              </a:rPr>
              <a:t>Neurodiverse Workers Make Significant Contributions</a:t>
            </a:r>
          </a:p>
        </p:txBody>
      </p:sp>
      <p:sp>
        <p:nvSpPr>
          <p:cNvPr id="3" name="Content Placeholder 2">
            <a:extLst>
              <a:ext uri="{FF2B5EF4-FFF2-40B4-BE49-F238E27FC236}">
                <a16:creationId xmlns:a16="http://schemas.microsoft.com/office/drawing/2014/main" id="{5BDD6922-4B0A-B74B-D7C7-41D5DF2D0937}"/>
              </a:ext>
            </a:extLst>
          </p:cNvPr>
          <p:cNvSpPr>
            <a:spLocks noGrp="1"/>
          </p:cNvSpPr>
          <p:nvPr>
            <p:ph idx="1"/>
          </p:nvPr>
        </p:nvSpPr>
        <p:spPr>
          <a:xfrm>
            <a:off x="1543910" y="1410096"/>
            <a:ext cx="9267244" cy="4566928"/>
          </a:xfrm>
        </p:spPr>
        <p:txBody>
          <a:bodyPr/>
          <a:lstStyle/>
          <a:p>
            <a:pPr marL="233363" indent="-233363">
              <a:lnSpc>
                <a:spcPct val="110000"/>
              </a:lnSpc>
              <a:spcBef>
                <a:spcPts val="0"/>
              </a:spcBef>
              <a:spcAft>
                <a:spcPts val="1000"/>
              </a:spcAft>
              <a:buFont typeface="Arial" panose="020B0604020202020204" pitchFamily="34" charset="0"/>
              <a:buChar char="•"/>
            </a:pPr>
            <a:r>
              <a:rPr lang="en-US" sz="2200" b="1" dirty="0">
                <a:solidFill>
                  <a:schemeClr val="tx2"/>
                </a:solidFill>
                <a:latin typeface="TheStan Timbr" panose="020B0503030503020204" pitchFamily="34" charset="0"/>
              </a:rPr>
              <a:t>Innovative perspectives: </a:t>
            </a:r>
            <a:r>
              <a:rPr lang="en-US" sz="2200" dirty="0">
                <a:latin typeface="TheStan Timbr" panose="020B0503030503020204" pitchFamily="34" charset="0"/>
              </a:rPr>
              <a:t>including unique cognitive perspectives, which can lead to greater innovation.</a:t>
            </a:r>
          </a:p>
          <a:p>
            <a:pPr marL="233363" indent="-233363">
              <a:spcBef>
                <a:spcPts val="0"/>
              </a:spcBef>
              <a:spcAft>
                <a:spcPts val="1000"/>
              </a:spcAft>
            </a:pPr>
            <a:r>
              <a:rPr lang="en-US" sz="2200" b="1" dirty="0">
                <a:solidFill>
                  <a:schemeClr val="tx2"/>
                </a:solidFill>
                <a:latin typeface="TheStan Timbr" panose="020B0503030503020204" pitchFamily="34" charset="0"/>
              </a:rPr>
              <a:t>Unique strengths: </a:t>
            </a:r>
            <a:r>
              <a:rPr lang="en-US" sz="2200" dirty="0">
                <a:latin typeface="TheStan Timbr" panose="020B0503030503020204" pitchFamily="34" charset="0"/>
              </a:rPr>
              <a:t>including strong detail orientation, exceptional memory, enhanced multitasking, excellent pattern recognition, outstanding math skills, etc.</a:t>
            </a:r>
          </a:p>
          <a:p>
            <a:pPr marL="233363" indent="-233363">
              <a:spcBef>
                <a:spcPts val="0"/>
              </a:spcBef>
              <a:spcAft>
                <a:spcPts val="1000"/>
              </a:spcAft>
            </a:pPr>
            <a:r>
              <a:rPr lang="en-US" sz="2200" b="1" dirty="0">
                <a:solidFill>
                  <a:schemeClr val="tx2"/>
                </a:solidFill>
                <a:latin typeface="TheStan Timbr" panose="020B0503030503020204" pitchFamily="34" charset="0"/>
              </a:rPr>
              <a:t>Problem-solving abilities: </a:t>
            </a:r>
            <a:r>
              <a:rPr lang="en-US" sz="2200" dirty="0">
                <a:latin typeface="TheStan Timbr" panose="020B0503030503020204" pitchFamily="34" charset="0"/>
              </a:rPr>
              <a:t>neurodiverse individuals often have a long history of problem solving to overcome societal barriers.</a:t>
            </a:r>
          </a:p>
          <a:p>
            <a:pPr marL="233363" indent="-233363">
              <a:spcBef>
                <a:spcPts val="0"/>
              </a:spcBef>
              <a:spcAft>
                <a:spcPts val="1000"/>
              </a:spcAft>
            </a:pPr>
            <a:r>
              <a:rPr lang="en-US" sz="2200" b="1" dirty="0">
                <a:solidFill>
                  <a:schemeClr val="tx2"/>
                </a:solidFill>
                <a:latin typeface="TheStan Timbr" panose="020B0503030503020204" pitchFamily="34" charset="0"/>
              </a:rPr>
              <a:t>Focus and attention to detail: </a:t>
            </a:r>
            <a:r>
              <a:rPr lang="en-US" sz="2200" dirty="0">
                <a:latin typeface="TheStan Timbr" panose="020B0503030503020204" pitchFamily="34" charset="0"/>
              </a:rPr>
              <a:t>some neurodiverse individuals have an enhanced ability to focus, leading to improved work quality and high productivity.</a:t>
            </a:r>
          </a:p>
          <a:p>
            <a:pPr marL="233363" indent="-233363">
              <a:spcBef>
                <a:spcPts val="0"/>
              </a:spcBef>
              <a:spcAft>
                <a:spcPts val="1000"/>
              </a:spcAft>
            </a:pPr>
            <a:r>
              <a:rPr lang="en-US" sz="2200" b="1" dirty="0">
                <a:solidFill>
                  <a:schemeClr val="tx2"/>
                </a:solidFill>
                <a:latin typeface="TheStan Timbr" panose="020B0503030503020204" pitchFamily="34" charset="0"/>
              </a:rPr>
              <a:t>Creativity: </a:t>
            </a:r>
            <a:r>
              <a:rPr lang="en-US" sz="2200" dirty="0">
                <a:latin typeface="TheStan Timbr" panose="020B0503030503020204" pitchFamily="34" charset="0"/>
              </a:rPr>
              <a:t>some neurodiverse individuals are highly creative.</a:t>
            </a:r>
          </a:p>
        </p:txBody>
      </p:sp>
      <p:sp>
        <p:nvSpPr>
          <p:cNvPr id="6" name="Slide Number Placeholder 5">
            <a:extLst>
              <a:ext uri="{FF2B5EF4-FFF2-40B4-BE49-F238E27FC236}">
                <a16:creationId xmlns:a16="http://schemas.microsoft.com/office/drawing/2014/main" id="{584FF65D-4D4A-A9AE-5C06-32E2E388FD5E}"/>
              </a:ext>
            </a:extLst>
          </p:cNvPr>
          <p:cNvSpPr>
            <a:spLocks noGrp="1"/>
          </p:cNvSpPr>
          <p:nvPr>
            <p:ph type="sldNum" sz="quarter" idx="12"/>
          </p:nvPr>
        </p:nvSpPr>
        <p:spPr/>
        <p:txBody>
          <a:bodyPr/>
          <a:lstStyle/>
          <a:p>
            <a:pPr>
              <a:defRPr/>
            </a:pPr>
            <a:fld id="{73EF3F73-D8BE-1D4F-8F0C-03C5EC803F68}" type="slidenum">
              <a:rPr lang="en-US" smtClean="0">
                <a:latin typeface="TheStan Timbr" panose="020B0503030503020204" pitchFamily="34" charset="0"/>
              </a:rPr>
              <a:pPr>
                <a:defRPr/>
              </a:pPr>
              <a:t>13</a:t>
            </a:fld>
            <a:endParaRPr lang="en-US" dirty="0">
              <a:latin typeface="TheStan Timbr" panose="020B0503030503020204" pitchFamily="34" charset="0"/>
            </a:endParaRPr>
          </a:p>
        </p:txBody>
      </p:sp>
      <p:grpSp>
        <p:nvGrpSpPr>
          <p:cNvPr id="2" name="Group 1">
            <a:extLst>
              <a:ext uri="{FF2B5EF4-FFF2-40B4-BE49-F238E27FC236}">
                <a16:creationId xmlns:a16="http://schemas.microsoft.com/office/drawing/2014/main" id="{41F65BBD-AEEE-6DF7-50D8-6864E3A3542D}"/>
              </a:ext>
              <a:ext uri="{C183D7F6-B498-43B3-948B-1728B52AA6E4}">
                <adec:decorative xmlns:adec="http://schemas.microsoft.com/office/drawing/2017/decorative" val="1"/>
              </a:ext>
            </a:extLst>
          </p:cNvPr>
          <p:cNvGrpSpPr/>
          <p:nvPr/>
        </p:nvGrpSpPr>
        <p:grpSpPr>
          <a:xfrm>
            <a:off x="655197" y="5256670"/>
            <a:ext cx="684994" cy="675954"/>
            <a:chOff x="5978526" y="4030663"/>
            <a:chExt cx="239713" cy="239713"/>
          </a:xfrm>
          <a:solidFill>
            <a:schemeClr val="accent3"/>
          </a:solidFill>
        </p:grpSpPr>
        <p:sp>
          <p:nvSpPr>
            <p:cNvPr id="5" name="Freeform 424">
              <a:extLst>
                <a:ext uri="{FF2B5EF4-FFF2-40B4-BE49-F238E27FC236}">
                  <a16:creationId xmlns:a16="http://schemas.microsoft.com/office/drawing/2014/main" id="{AC7E0080-4290-315A-D682-0313F121D7C2}"/>
                </a:ext>
              </a:extLst>
            </p:cNvPr>
            <p:cNvSpPr>
              <a:spLocks/>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7" name="Freeform 425">
              <a:extLst>
                <a:ext uri="{FF2B5EF4-FFF2-40B4-BE49-F238E27FC236}">
                  <a16:creationId xmlns:a16="http://schemas.microsoft.com/office/drawing/2014/main" id="{FA221D1E-5C5C-4828-7212-ECDEF1F32ED6}"/>
                </a:ext>
              </a:extLst>
            </p:cNvPr>
            <p:cNvSpPr>
              <a:spLocks/>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8" name="Freeform 426">
              <a:extLst>
                <a:ext uri="{FF2B5EF4-FFF2-40B4-BE49-F238E27FC236}">
                  <a16:creationId xmlns:a16="http://schemas.microsoft.com/office/drawing/2014/main" id="{A52C8884-73BB-70B1-DB5B-6931C7EA0BB4}"/>
                </a:ext>
              </a:extLst>
            </p:cNvPr>
            <p:cNvSpPr>
              <a:spLocks/>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9" name="Freeform 427">
              <a:extLst>
                <a:ext uri="{FF2B5EF4-FFF2-40B4-BE49-F238E27FC236}">
                  <a16:creationId xmlns:a16="http://schemas.microsoft.com/office/drawing/2014/main" id="{8E344126-7F4F-229F-D2F2-73E0F5D8C92A}"/>
                </a:ext>
              </a:extLst>
            </p:cNvPr>
            <p:cNvSpPr>
              <a:spLocks/>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10" name="Freeform 428">
              <a:extLst>
                <a:ext uri="{FF2B5EF4-FFF2-40B4-BE49-F238E27FC236}">
                  <a16:creationId xmlns:a16="http://schemas.microsoft.com/office/drawing/2014/main" id="{4DD2580E-1A72-7B19-D37A-10A7C6142791}"/>
                </a:ext>
              </a:extLst>
            </p:cNvPr>
            <p:cNvSpPr>
              <a:spLocks/>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11" name="Freeform 429">
              <a:extLst>
                <a:ext uri="{FF2B5EF4-FFF2-40B4-BE49-F238E27FC236}">
                  <a16:creationId xmlns:a16="http://schemas.microsoft.com/office/drawing/2014/main" id="{DE34331D-76B4-CC65-5B46-6FF8DA838F2C}"/>
                </a:ext>
              </a:extLst>
            </p:cNvPr>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12" name="Freeform 430">
              <a:extLst>
                <a:ext uri="{FF2B5EF4-FFF2-40B4-BE49-F238E27FC236}">
                  <a16:creationId xmlns:a16="http://schemas.microsoft.com/office/drawing/2014/main" id="{4243D9A6-4E52-4D4B-5EED-4A0B1A0A3B2E}"/>
                </a:ext>
              </a:extLst>
            </p:cNvPr>
            <p:cNvSpPr>
              <a:spLocks/>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grpSp>
      <p:grpSp>
        <p:nvGrpSpPr>
          <p:cNvPr id="13" name="Group 12">
            <a:extLst>
              <a:ext uri="{FF2B5EF4-FFF2-40B4-BE49-F238E27FC236}">
                <a16:creationId xmlns:a16="http://schemas.microsoft.com/office/drawing/2014/main" id="{0F73C88B-59B1-D8E2-E366-F93E30ECA50D}"/>
              </a:ext>
              <a:ext uri="{C183D7F6-B498-43B3-948B-1728B52AA6E4}">
                <adec:decorative xmlns:adec="http://schemas.microsoft.com/office/drawing/2017/decorative" val="1"/>
              </a:ext>
            </a:extLst>
          </p:cNvPr>
          <p:cNvGrpSpPr/>
          <p:nvPr/>
        </p:nvGrpSpPr>
        <p:grpSpPr>
          <a:xfrm>
            <a:off x="668211" y="3340407"/>
            <a:ext cx="627644" cy="675947"/>
            <a:chOff x="5719764" y="3041650"/>
            <a:chExt cx="749300" cy="777875"/>
          </a:xfrm>
          <a:solidFill>
            <a:schemeClr val="accent3"/>
          </a:solidFill>
        </p:grpSpPr>
        <p:sp>
          <p:nvSpPr>
            <p:cNvPr id="14" name="Oval 5">
              <a:extLst>
                <a:ext uri="{FF2B5EF4-FFF2-40B4-BE49-F238E27FC236}">
                  <a16:creationId xmlns:a16="http://schemas.microsoft.com/office/drawing/2014/main" id="{80C325A1-D504-5EB2-7121-8BD41D3CCC0A}"/>
                </a:ext>
              </a:extLst>
            </p:cNvPr>
            <p:cNvSpPr>
              <a:spLocks noChangeArrowheads="1"/>
            </p:cNvSpPr>
            <p:nvPr/>
          </p:nvSpPr>
          <p:spPr bwMode="auto">
            <a:xfrm>
              <a:off x="6035675" y="3368675"/>
              <a:ext cx="120650" cy="1206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15" name="Oval 6">
              <a:extLst>
                <a:ext uri="{FF2B5EF4-FFF2-40B4-BE49-F238E27FC236}">
                  <a16:creationId xmlns:a16="http://schemas.microsoft.com/office/drawing/2014/main" id="{959AD418-20FF-ABD3-54E4-83A615B79409}"/>
                </a:ext>
              </a:extLst>
            </p:cNvPr>
            <p:cNvSpPr>
              <a:spLocks noChangeArrowheads="1"/>
            </p:cNvSpPr>
            <p:nvPr/>
          </p:nvSpPr>
          <p:spPr bwMode="auto">
            <a:xfrm>
              <a:off x="6281738" y="3186113"/>
              <a:ext cx="84138" cy="84138"/>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16" name="Oval 7">
              <a:extLst>
                <a:ext uri="{FF2B5EF4-FFF2-40B4-BE49-F238E27FC236}">
                  <a16:creationId xmlns:a16="http://schemas.microsoft.com/office/drawing/2014/main" id="{C3A1E30D-A71E-B33C-EDEC-389EB8842F80}"/>
                </a:ext>
              </a:extLst>
            </p:cNvPr>
            <p:cNvSpPr>
              <a:spLocks noChangeArrowheads="1"/>
            </p:cNvSpPr>
            <p:nvPr/>
          </p:nvSpPr>
          <p:spPr bwMode="auto">
            <a:xfrm>
              <a:off x="5730875" y="3319463"/>
              <a:ext cx="84138" cy="825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17" name="Freeform 8">
              <a:extLst>
                <a:ext uri="{FF2B5EF4-FFF2-40B4-BE49-F238E27FC236}">
                  <a16:creationId xmlns:a16="http://schemas.microsoft.com/office/drawing/2014/main" id="{D79FD70E-7B97-4037-AAFB-998B611F4895}"/>
                </a:ext>
              </a:extLst>
            </p:cNvPr>
            <p:cNvSpPr>
              <a:spLocks noEditPoints="1"/>
            </p:cNvSpPr>
            <p:nvPr/>
          </p:nvSpPr>
          <p:spPr bwMode="auto">
            <a:xfrm>
              <a:off x="5719764" y="3041650"/>
              <a:ext cx="749300" cy="777875"/>
            </a:xfrm>
            <a:custGeom>
              <a:avLst/>
              <a:gdLst>
                <a:gd name="T0" fmla="*/ 176 w 197"/>
                <a:gd name="T1" fmla="*/ 101 h 205"/>
                <a:gd name="T2" fmla="*/ 174 w 197"/>
                <a:gd name="T3" fmla="*/ 46 h 205"/>
                <a:gd name="T4" fmla="*/ 172 w 197"/>
                <a:gd name="T5" fmla="*/ 56 h 205"/>
                <a:gd name="T6" fmla="*/ 169 w 197"/>
                <a:gd name="T7" fmla="*/ 94 h 205"/>
                <a:gd name="T8" fmla="*/ 140 w 197"/>
                <a:gd name="T9" fmla="*/ 76 h 205"/>
                <a:gd name="T10" fmla="*/ 146 w 197"/>
                <a:gd name="T11" fmla="*/ 54 h 205"/>
                <a:gd name="T12" fmla="*/ 145 w 197"/>
                <a:gd name="T13" fmla="*/ 44 h 205"/>
                <a:gd name="T14" fmla="*/ 130 w 197"/>
                <a:gd name="T15" fmla="*/ 31 h 205"/>
                <a:gd name="T16" fmla="*/ 67 w 197"/>
                <a:gd name="T17" fmla="*/ 31 h 205"/>
                <a:gd name="T18" fmla="*/ 41 w 197"/>
                <a:gd name="T19" fmla="*/ 44 h 205"/>
                <a:gd name="T20" fmla="*/ 4 w 197"/>
                <a:gd name="T21" fmla="*/ 73 h 205"/>
                <a:gd name="T22" fmla="*/ 15 w 197"/>
                <a:gd name="T23" fmla="*/ 63 h 205"/>
                <a:gd name="T24" fmla="*/ 61 w 197"/>
                <a:gd name="T25" fmla="*/ 56 h 205"/>
                <a:gd name="T26" fmla="*/ 30 w 197"/>
                <a:gd name="T27" fmla="*/ 95 h 205"/>
                <a:gd name="T28" fmla="*/ 27 w 197"/>
                <a:gd name="T29" fmla="*/ 92 h 205"/>
                <a:gd name="T30" fmla="*/ 21 w 197"/>
                <a:gd name="T31" fmla="*/ 101 h 205"/>
                <a:gd name="T32" fmla="*/ 21 w 197"/>
                <a:gd name="T33" fmla="*/ 104 h 205"/>
                <a:gd name="T34" fmla="*/ 41 w 197"/>
                <a:gd name="T35" fmla="*/ 161 h 205"/>
                <a:gd name="T36" fmla="*/ 67 w 197"/>
                <a:gd name="T37" fmla="*/ 173 h 205"/>
                <a:gd name="T38" fmla="*/ 118 w 197"/>
                <a:gd name="T39" fmla="*/ 194 h 205"/>
                <a:gd name="T40" fmla="*/ 99 w 197"/>
                <a:gd name="T41" fmla="*/ 195 h 205"/>
                <a:gd name="T42" fmla="*/ 99 w 197"/>
                <a:gd name="T43" fmla="*/ 148 h 205"/>
                <a:gd name="T44" fmla="*/ 122 w 197"/>
                <a:gd name="T45" fmla="*/ 165 h 205"/>
                <a:gd name="T46" fmla="*/ 135 w 197"/>
                <a:gd name="T47" fmla="*/ 158 h 205"/>
                <a:gd name="T48" fmla="*/ 157 w 197"/>
                <a:gd name="T49" fmla="*/ 161 h 205"/>
                <a:gd name="T50" fmla="*/ 176 w 197"/>
                <a:gd name="T51" fmla="*/ 104 h 205"/>
                <a:gd name="T52" fmla="*/ 56 w 197"/>
                <a:gd name="T53" fmla="*/ 88 h 205"/>
                <a:gd name="T54" fmla="*/ 56 w 197"/>
                <a:gd name="T55" fmla="*/ 116 h 205"/>
                <a:gd name="T56" fmla="*/ 56 w 197"/>
                <a:gd name="T57" fmla="*/ 88 h 205"/>
                <a:gd name="T58" fmla="*/ 15 w 197"/>
                <a:gd name="T59" fmla="*/ 141 h 205"/>
                <a:gd name="T60" fmla="*/ 57 w 197"/>
                <a:gd name="T61" fmla="*/ 129 h 205"/>
                <a:gd name="T62" fmla="*/ 41 w 197"/>
                <a:gd name="T63" fmla="*/ 151 h 205"/>
                <a:gd name="T64" fmla="*/ 117 w 197"/>
                <a:gd name="T65" fmla="*/ 63 h 205"/>
                <a:gd name="T66" fmla="*/ 127 w 197"/>
                <a:gd name="T67" fmla="*/ 58 h 205"/>
                <a:gd name="T68" fmla="*/ 99 w 197"/>
                <a:gd name="T69" fmla="*/ 10 h 205"/>
                <a:gd name="T70" fmla="*/ 99 w 197"/>
                <a:gd name="T71" fmla="*/ 56 h 205"/>
                <a:gd name="T72" fmla="*/ 99 w 197"/>
                <a:gd name="T73" fmla="*/ 10 h 205"/>
                <a:gd name="T74" fmla="*/ 85 w 197"/>
                <a:gd name="T75" fmla="*/ 62 h 205"/>
                <a:gd name="T76" fmla="*/ 68 w 197"/>
                <a:gd name="T77" fmla="*/ 70 h 205"/>
                <a:gd name="T78" fmla="*/ 70 w 197"/>
                <a:gd name="T79" fmla="*/ 147 h 205"/>
                <a:gd name="T80" fmla="*/ 81 w 197"/>
                <a:gd name="T81" fmla="*/ 141 h 205"/>
                <a:gd name="T82" fmla="*/ 70 w 197"/>
                <a:gd name="T83" fmla="*/ 147 h 205"/>
                <a:gd name="T84" fmla="*/ 113 w 197"/>
                <a:gd name="T85" fmla="*/ 143 h 205"/>
                <a:gd name="T86" fmla="*/ 129 w 197"/>
                <a:gd name="T87" fmla="*/ 135 h 205"/>
                <a:gd name="T88" fmla="*/ 131 w 197"/>
                <a:gd name="T89" fmla="*/ 123 h 205"/>
                <a:gd name="T90" fmla="*/ 99 w 197"/>
                <a:gd name="T91" fmla="*/ 138 h 205"/>
                <a:gd name="T92" fmla="*/ 67 w 197"/>
                <a:gd name="T93" fmla="*/ 123 h 205"/>
                <a:gd name="T94" fmla="*/ 67 w 197"/>
                <a:gd name="T95" fmla="*/ 82 h 205"/>
                <a:gd name="T96" fmla="*/ 99 w 197"/>
                <a:gd name="T97" fmla="*/ 67 h 205"/>
                <a:gd name="T98" fmla="*/ 131 w 197"/>
                <a:gd name="T99" fmla="*/ 82 h 205"/>
                <a:gd name="T100" fmla="*/ 131 w 197"/>
                <a:gd name="T101" fmla="*/ 123 h 205"/>
                <a:gd name="T102" fmla="*/ 160 w 197"/>
                <a:gd name="T103" fmla="*/ 102 h 205"/>
                <a:gd name="T104" fmla="*/ 141 w 197"/>
                <a:gd name="T105" fmla="*/ 102 h 205"/>
                <a:gd name="T106" fmla="*/ 183 w 197"/>
                <a:gd name="T107" fmla="*/ 141 h 205"/>
                <a:gd name="T108" fmla="*/ 157 w 197"/>
                <a:gd name="T109" fmla="*/ 151 h 205"/>
                <a:gd name="T110" fmla="*/ 140 w 197"/>
                <a:gd name="T111" fmla="*/ 129 h 205"/>
                <a:gd name="T112" fmla="*/ 183 w 197"/>
                <a:gd name="T113" fmla="*/ 14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05">
                  <a:moveTo>
                    <a:pt x="175" y="102"/>
                  </a:moveTo>
                  <a:cubicBezTo>
                    <a:pt x="175" y="102"/>
                    <a:pt x="176" y="101"/>
                    <a:pt x="176" y="101"/>
                  </a:cubicBezTo>
                  <a:cubicBezTo>
                    <a:pt x="192" y="85"/>
                    <a:pt x="197" y="70"/>
                    <a:pt x="192" y="59"/>
                  </a:cubicBezTo>
                  <a:cubicBezTo>
                    <a:pt x="190" y="54"/>
                    <a:pt x="185" y="49"/>
                    <a:pt x="174" y="46"/>
                  </a:cubicBezTo>
                  <a:cubicBezTo>
                    <a:pt x="174" y="47"/>
                    <a:pt x="174" y="48"/>
                    <a:pt x="174" y="49"/>
                  </a:cubicBezTo>
                  <a:cubicBezTo>
                    <a:pt x="174" y="51"/>
                    <a:pt x="173" y="54"/>
                    <a:pt x="172" y="56"/>
                  </a:cubicBezTo>
                  <a:cubicBezTo>
                    <a:pt x="178" y="57"/>
                    <a:pt x="181" y="60"/>
                    <a:pt x="183" y="63"/>
                  </a:cubicBezTo>
                  <a:cubicBezTo>
                    <a:pt x="186" y="70"/>
                    <a:pt x="181" y="82"/>
                    <a:pt x="169" y="94"/>
                  </a:cubicBezTo>
                  <a:cubicBezTo>
                    <a:pt x="169" y="94"/>
                    <a:pt x="168" y="95"/>
                    <a:pt x="168" y="95"/>
                  </a:cubicBezTo>
                  <a:cubicBezTo>
                    <a:pt x="160" y="89"/>
                    <a:pt x="150" y="82"/>
                    <a:pt x="140" y="76"/>
                  </a:cubicBezTo>
                  <a:cubicBezTo>
                    <a:pt x="139" y="69"/>
                    <a:pt x="138" y="62"/>
                    <a:pt x="137" y="56"/>
                  </a:cubicBezTo>
                  <a:cubicBezTo>
                    <a:pt x="140" y="55"/>
                    <a:pt x="143" y="55"/>
                    <a:pt x="146" y="54"/>
                  </a:cubicBezTo>
                  <a:cubicBezTo>
                    <a:pt x="145" y="53"/>
                    <a:pt x="145" y="51"/>
                    <a:pt x="145" y="49"/>
                  </a:cubicBezTo>
                  <a:cubicBezTo>
                    <a:pt x="145" y="47"/>
                    <a:pt x="145" y="46"/>
                    <a:pt x="145" y="44"/>
                  </a:cubicBezTo>
                  <a:cubicBezTo>
                    <a:pt x="142" y="45"/>
                    <a:pt x="138" y="45"/>
                    <a:pt x="135" y="46"/>
                  </a:cubicBezTo>
                  <a:cubicBezTo>
                    <a:pt x="133" y="41"/>
                    <a:pt x="132" y="36"/>
                    <a:pt x="130" y="31"/>
                  </a:cubicBezTo>
                  <a:cubicBezTo>
                    <a:pt x="122" y="11"/>
                    <a:pt x="111" y="0"/>
                    <a:pt x="99" y="0"/>
                  </a:cubicBezTo>
                  <a:cubicBezTo>
                    <a:pt x="86" y="0"/>
                    <a:pt x="75" y="11"/>
                    <a:pt x="67" y="31"/>
                  </a:cubicBezTo>
                  <a:cubicBezTo>
                    <a:pt x="66" y="36"/>
                    <a:pt x="64" y="41"/>
                    <a:pt x="63" y="46"/>
                  </a:cubicBezTo>
                  <a:cubicBezTo>
                    <a:pt x="55" y="45"/>
                    <a:pt x="48" y="44"/>
                    <a:pt x="41" y="44"/>
                  </a:cubicBezTo>
                  <a:cubicBezTo>
                    <a:pt x="18" y="44"/>
                    <a:pt x="9" y="52"/>
                    <a:pt x="6" y="59"/>
                  </a:cubicBezTo>
                  <a:cubicBezTo>
                    <a:pt x="4" y="63"/>
                    <a:pt x="3" y="68"/>
                    <a:pt x="4" y="73"/>
                  </a:cubicBezTo>
                  <a:cubicBezTo>
                    <a:pt x="7" y="71"/>
                    <a:pt x="10" y="69"/>
                    <a:pt x="14" y="69"/>
                  </a:cubicBezTo>
                  <a:cubicBezTo>
                    <a:pt x="14" y="67"/>
                    <a:pt x="14" y="65"/>
                    <a:pt x="15" y="63"/>
                  </a:cubicBezTo>
                  <a:cubicBezTo>
                    <a:pt x="17" y="57"/>
                    <a:pt x="27" y="54"/>
                    <a:pt x="41" y="54"/>
                  </a:cubicBezTo>
                  <a:cubicBezTo>
                    <a:pt x="47" y="54"/>
                    <a:pt x="53" y="54"/>
                    <a:pt x="61" y="56"/>
                  </a:cubicBezTo>
                  <a:cubicBezTo>
                    <a:pt x="59" y="62"/>
                    <a:pt x="58" y="69"/>
                    <a:pt x="57" y="76"/>
                  </a:cubicBezTo>
                  <a:cubicBezTo>
                    <a:pt x="47" y="82"/>
                    <a:pt x="38" y="89"/>
                    <a:pt x="30" y="95"/>
                  </a:cubicBezTo>
                  <a:cubicBezTo>
                    <a:pt x="29" y="95"/>
                    <a:pt x="29" y="94"/>
                    <a:pt x="29" y="94"/>
                  </a:cubicBezTo>
                  <a:cubicBezTo>
                    <a:pt x="28" y="93"/>
                    <a:pt x="27" y="93"/>
                    <a:pt x="27" y="92"/>
                  </a:cubicBezTo>
                  <a:cubicBezTo>
                    <a:pt x="25" y="95"/>
                    <a:pt x="22" y="97"/>
                    <a:pt x="19" y="98"/>
                  </a:cubicBezTo>
                  <a:cubicBezTo>
                    <a:pt x="19" y="99"/>
                    <a:pt x="20" y="100"/>
                    <a:pt x="21" y="101"/>
                  </a:cubicBezTo>
                  <a:cubicBezTo>
                    <a:pt x="22" y="101"/>
                    <a:pt x="22" y="102"/>
                    <a:pt x="23" y="102"/>
                  </a:cubicBezTo>
                  <a:cubicBezTo>
                    <a:pt x="22" y="103"/>
                    <a:pt x="22" y="103"/>
                    <a:pt x="21" y="104"/>
                  </a:cubicBezTo>
                  <a:cubicBezTo>
                    <a:pt x="6" y="119"/>
                    <a:pt x="0" y="134"/>
                    <a:pt x="6" y="145"/>
                  </a:cubicBezTo>
                  <a:cubicBezTo>
                    <a:pt x="9" y="152"/>
                    <a:pt x="18" y="161"/>
                    <a:pt x="41" y="161"/>
                  </a:cubicBezTo>
                  <a:cubicBezTo>
                    <a:pt x="48" y="161"/>
                    <a:pt x="55" y="160"/>
                    <a:pt x="63" y="158"/>
                  </a:cubicBezTo>
                  <a:cubicBezTo>
                    <a:pt x="64" y="164"/>
                    <a:pt x="66" y="169"/>
                    <a:pt x="67" y="173"/>
                  </a:cubicBezTo>
                  <a:cubicBezTo>
                    <a:pt x="75" y="194"/>
                    <a:pt x="86" y="205"/>
                    <a:pt x="99" y="205"/>
                  </a:cubicBezTo>
                  <a:cubicBezTo>
                    <a:pt x="106" y="205"/>
                    <a:pt x="112" y="201"/>
                    <a:pt x="118" y="194"/>
                  </a:cubicBezTo>
                  <a:cubicBezTo>
                    <a:pt x="115" y="193"/>
                    <a:pt x="112" y="191"/>
                    <a:pt x="110" y="188"/>
                  </a:cubicBezTo>
                  <a:cubicBezTo>
                    <a:pt x="106" y="193"/>
                    <a:pt x="103" y="195"/>
                    <a:pt x="99" y="195"/>
                  </a:cubicBezTo>
                  <a:cubicBezTo>
                    <a:pt x="89" y="195"/>
                    <a:pt x="79" y="180"/>
                    <a:pt x="73" y="156"/>
                  </a:cubicBezTo>
                  <a:cubicBezTo>
                    <a:pt x="81" y="154"/>
                    <a:pt x="90" y="152"/>
                    <a:pt x="99" y="148"/>
                  </a:cubicBezTo>
                  <a:cubicBezTo>
                    <a:pt x="108" y="152"/>
                    <a:pt x="116" y="154"/>
                    <a:pt x="125" y="156"/>
                  </a:cubicBezTo>
                  <a:cubicBezTo>
                    <a:pt x="124" y="160"/>
                    <a:pt x="123" y="162"/>
                    <a:pt x="122" y="165"/>
                  </a:cubicBezTo>
                  <a:cubicBezTo>
                    <a:pt x="126" y="165"/>
                    <a:pt x="129" y="167"/>
                    <a:pt x="132" y="169"/>
                  </a:cubicBezTo>
                  <a:cubicBezTo>
                    <a:pt x="133" y="165"/>
                    <a:pt x="134" y="162"/>
                    <a:pt x="135" y="158"/>
                  </a:cubicBezTo>
                  <a:cubicBezTo>
                    <a:pt x="143" y="160"/>
                    <a:pt x="150" y="161"/>
                    <a:pt x="157" y="161"/>
                  </a:cubicBezTo>
                  <a:cubicBezTo>
                    <a:pt x="157" y="161"/>
                    <a:pt x="157" y="161"/>
                    <a:pt x="157" y="161"/>
                  </a:cubicBezTo>
                  <a:cubicBezTo>
                    <a:pt x="180" y="161"/>
                    <a:pt x="189" y="152"/>
                    <a:pt x="192" y="145"/>
                  </a:cubicBezTo>
                  <a:cubicBezTo>
                    <a:pt x="197" y="134"/>
                    <a:pt x="192" y="119"/>
                    <a:pt x="176" y="104"/>
                  </a:cubicBezTo>
                  <a:cubicBezTo>
                    <a:pt x="176" y="103"/>
                    <a:pt x="175" y="103"/>
                    <a:pt x="175" y="102"/>
                  </a:cubicBezTo>
                  <a:close/>
                  <a:moveTo>
                    <a:pt x="56" y="88"/>
                  </a:moveTo>
                  <a:cubicBezTo>
                    <a:pt x="56" y="93"/>
                    <a:pt x="56" y="97"/>
                    <a:pt x="56" y="102"/>
                  </a:cubicBezTo>
                  <a:cubicBezTo>
                    <a:pt x="56" y="107"/>
                    <a:pt x="56" y="112"/>
                    <a:pt x="56" y="116"/>
                  </a:cubicBezTo>
                  <a:cubicBezTo>
                    <a:pt x="49" y="112"/>
                    <a:pt x="43" y="107"/>
                    <a:pt x="37" y="102"/>
                  </a:cubicBezTo>
                  <a:cubicBezTo>
                    <a:pt x="43" y="98"/>
                    <a:pt x="49" y="93"/>
                    <a:pt x="56" y="88"/>
                  </a:cubicBezTo>
                  <a:close/>
                  <a:moveTo>
                    <a:pt x="41" y="151"/>
                  </a:moveTo>
                  <a:cubicBezTo>
                    <a:pt x="27" y="151"/>
                    <a:pt x="17" y="147"/>
                    <a:pt x="15" y="141"/>
                  </a:cubicBezTo>
                  <a:cubicBezTo>
                    <a:pt x="11" y="134"/>
                    <a:pt x="17" y="122"/>
                    <a:pt x="30" y="109"/>
                  </a:cubicBezTo>
                  <a:cubicBezTo>
                    <a:pt x="38" y="116"/>
                    <a:pt x="47" y="122"/>
                    <a:pt x="57" y="129"/>
                  </a:cubicBezTo>
                  <a:cubicBezTo>
                    <a:pt x="58" y="136"/>
                    <a:pt x="59" y="142"/>
                    <a:pt x="61" y="149"/>
                  </a:cubicBezTo>
                  <a:cubicBezTo>
                    <a:pt x="53" y="150"/>
                    <a:pt x="47" y="151"/>
                    <a:pt x="41" y="151"/>
                  </a:cubicBezTo>
                  <a:close/>
                  <a:moveTo>
                    <a:pt x="129" y="70"/>
                  </a:moveTo>
                  <a:cubicBezTo>
                    <a:pt x="125" y="68"/>
                    <a:pt x="121" y="65"/>
                    <a:pt x="117" y="63"/>
                  </a:cubicBezTo>
                  <a:cubicBezTo>
                    <a:pt x="115" y="63"/>
                    <a:pt x="114" y="62"/>
                    <a:pt x="113" y="62"/>
                  </a:cubicBezTo>
                  <a:cubicBezTo>
                    <a:pt x="118" y="60"/>
                    <a:pt x="123" y="59"/>
                    <a:pt x="127" y="58"/>
                  </a:cubicBezTo>
                  <a:cubicBezTo>
                    <a:pt x="128" y="62"/>
                    <a:pt x="129" y="66"/>
                    <a:pt x="129" y="70"/>
                  </a:cubicBezTo>
                  <a:close/>
                  <a:moveTo>
                    <a:pt x="99" y="10"/>
                  </a:moveTo>
                  <a:cubicBezTo>
                    <a:pt x="108" y="10"/>
                    <a:pt x="119" y="24"/>
                    <a:pt x="125" y="48"/>
                  </a:cubicBezTo>
                  <a:cubicBezTo>
                    <a:pt x="116" y="50"/>
                    <a:pt x="108" y="53"/>
                    <a:pt x="99" y="56"/>
                  </a:cubicBezTo>
                  <a:cubicBezTo>
                    <a:pt x="90" y="53"/>
                    <a:pt x="81" y="50"/>
                    <a:pt x="73" y="48"/>
                  </a:cubicBezTo>
                  <a:cubicBezTo>
                    <a:pt x="79" y="24"/>
                    <a:pt x="89" y="10"/>
                    <a:pt x="99" y="10"/>
                  </a:cubicBezTo>
                  <a:close/>
                  <a:moveTo>
                    <a:pt x="70" y="58"/>
                  </a:moveTo>
                  <a:cubicBezTo>
                    <a:pt x="75" y="59"/>
                    <a:pt x="80" y="60"/>
                    <a:pt x="85" y="62"/>
                  </a:cubicBezTo>
                  <a:cubicBezTo>
                    <a:pt x="83" y="62"/>
                    <a:pt x="82" y="63"/>
                    <a:pt x="81" y="63"/>
                  </a:cubicBezTo>
                  <a:cubicBezTo>
                    <a:pt x="77" y="65"/>
                    <a:pt x="72" y="68"/>
                    <a:pt x="68" y="70"/>
                  </a:cubicBezTo>
                  <a:cubicBezTo>
                    <a:pt x="69" y="66"/>
                    <a:pt x="70" y="62"/>
                    <a:pt x="70" y="58"/>
                  </a:cubicBezTo>
                  <a:close/>
                  <a:moveTo>
                    <a:pt x="70" y="147"/>
                  </a:moveTo>
                  <a:cubicBezTo>
                    <a:pt x="70" y="143"/>
                    <a:pt x="69" y="139"/>
                    <a:pt x="68" y="135"/>
                  </a:cubicBezTo>
                  <a:cubicBezTo>
                    <a:pt x="72" y="137"/>
                    <a:pt x="77" y="139"/>
                    <a:pt x="81" y="141"/>
                  </a:cubicBezTo>
                  <a:cubicBezTo>
                    <a:pt x="82" y="142"/>
                    <a:pt x="83" y="142"/>
                    <a:pt x="85" y="143"/>
                  </a:cubicBezTo>
                  <a:cubicBezTo>
                    <a:pt x="80" y="144"/>
                    <a:pt x="75" y="146"/>
                    <a:pt x="70" y="147"/>
                  </a:cubicBezTo>
                  <a:close/>
                  <a:moveTo>
                    <a:pt x="127" y="147"/>
                  </a:moveTo>
                  <a:cubicBezTo>
                    <a:pt x="123" y="146"/>
                    <a:pt x="118" y="144"/>
                    <a:pt x="113" y="143"/>
                  </a:cubicBezTo>
                  <a:cubicBezTo>
                    <a:pt x="114" y="142"/>
                    <a:pt x="115" y="142"/>
                    <a:pt x="117" y="141"/>
                  </a:cubicBezTo>
                  <a:cubicBezTo>
                    <a:pt x="121" y="139"/>
                    <a:pt x="125" y="137"/>
                    <a:pt x="129" y="135"/>
                  </a:cubicBezTo>
                  <a:cubicBezTo>
                    <a:pt x="129" y="139"/>
                    <a:pt x="128" y="143"/>
                    <a:pt x="127" y="147"/>
                  </a:cubicBezTo>
                  <a:close/>
                  <a:moveTo>
                    <a:pt x="131" y="123"/>
                  </a:moveTo>
                  <a:cubicBezTo>
                    <a:pt x="125" y="126"/>
                    <a:pt x="119" y="129"/>
                    <a:pt x="113" y="132"/>
                  </a:cubicBezTo>
                  <a:cubicBezTo>
                    <a:pt x="108" y="134"/>
                    <a:pt x="103" y="136"/>
                    <a:pt x="99" y="138"/>
                  </a:cubicBezTo>
                  <a:cubicBezTo>
                    <a:pt x="94" y="136"/>
                    <a:pt x="90" y="134"/>
                    <a:pt x="85" y="132"/>
                  </a:cubicBezTo>
                  <a:cubicBezTo>
                    <a:pt x="79" y="129"/>
                    <a:pt x="73" y="126"/>
                    <a:pt x="67" y="123"/>
                  </a:cubicBezTo>
                  <a:cubicBezTo>
                    <a:pt x="66" y="116"/>
                    <a:pt x="66" y="109"/>
                    <a:pt x="66" y="102"/>
                  </a:cubicBezTo>
                  <a:cubicBezTo>
                    <a:pt x="66" y="95"/>
                    <a:pt x="66" y="88"/>
                    <a:pt x="67" y="82"/>
                  </a:cubicBezTo>
                  <a:cubicBezTo>
                    <a:pt x="73" y="79"/>
                    <a:pt x="79" y="76"/>
                    <a:pt x="85" y="73"/>
                  </a:cubicBezTo>
                  <a:cubicBezTo>
                    <a:pt x="90" y="70"/>
                    <a:pt x="94" y="68"/>
                    <a:pt x="99" y="67"/>
                  </a:cubicBezTo>
                  <a:cubicBezTo>
                    <a:pt x="103" y="68"/>
                    <a:pt x="108" y="70"/>
                    <a:pt x="113" y="73"/>
                  </a:cubicBezTo>
                  <a:cubicBezTo>
                    <a:pt x="119" y="76"/>
                    <a:pt x="125" y="79"/>
                    <a:pt x="131" y="82"/>
                  </a:cubicBezTo>
                  <a:cubicBezTo>
                    <a:pt x="131" y="88"/>
                    <a:pt x="131" y="95"/>
                    <a:pt x="131" y="102"/>
                  </a:cubicBezTo>
                  <a:cubicBezTo>
                    <a:pt x="131" y="109"/>
                    <a:pt x="131" y="116"/>
                    <a:pt x="131" y="123"/>
                  </a:cubicBezTo>
                  <a:close/>
                  <a:moveTo>
                    <a:pt x="141" y="88"/>
                  </a:moveTo>
                  <a:cubicBezTo>
                    <a:pt x="148" y="93"/>
                    <a:pt x="155" y="98"/>
                    <a:pt x="160" y="102"/>
                  </a:cubicBezTo>
                  <a:cubicBezTo>
                    <a:pt x="154" y="107"/>
                    <a:pt x="148" y="112"/>
                    <a:pt x="141" y="116"/>
                  </a:cubicBezTo>
                  <a:cubicBezTo>
                    <a:pt x="141" y="112"/>
                    <a:pt x="141" y="107"/>
                    <a:pt x="141" y="102"/>
                  </a:cubicBezTo>
                  <a:cubicBezTo>
                    <a:pt x="141" y="97"/>
                    <a:pt x="141" y="93"/>
                    <a:pt x="141" y="88"/>
                  </a:cubicBezTo>
                  <a:close/>
                  <a:moveTo>
                    <a:pt x="183" y="141"/>
                  </a:moveTo>
                  <a:cubicBezTo>
                    <a:pt x="180" y="147"/>
                    <a:pt x="171" y="151"/>
                    <a:pt x="157" y="151"/>
                  </a:cubicBezTo>
                  <a:cubicBezTo>
                    <a:pt x="157" y="151"/>
                    <a:pt x="157" y="151"/>
                    <a:pt x="157" y="151"/>
                  </a:cubicBezTo>
                  <a:cubicBezTo>
                    <a:pt x="151" y="151"/>
                    <a:pt x="144" y="150"/>
                    <a:pt x="137" y="149"/>
                  </a:cubicBezTo>
                  <a:cubicBezTo>
                    <a:pt x="138" y="142"/>
                    <a:pt x="139" y="136"/>
                    <a:pt x="140" y="129"/>
                  </a:cubicBezTo>
                  <a:cubicBezTo>
                    <a:pt x="150" y="122"/>
                    <a:pt x="160" y="116"/>
                    <a:pt x="168" y="109"/>
                  </a:cubicBezTo>
                  <a:cubicBezTo>
                    <a:pt x="181" y="122"/>
                    <a:pt x="186" y="134"/>
                    <a:pt x="183" y="1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18" name="Oval 9">
              <a:extLst>
                <a:ext uri="{FF2B5EF4-FFF2-40B4-BE49-F238E27FC236}">
                  <a16:creationId xmlns:a16="http://schemas.microsoft.com/office/drawing/2014/main" id="{D1160370-7983-4FD5-E6AC-52EED4F4E2D3}"/>
                </a:ext>
              </a:extLst>
            </p:cNvPr>
            <p:cNvSpPr>
              <a:spLocks noChangeArrowheads="1"/>
            </p:cNvSpPr>
            <p:nvPr/>
          </p:nvSpPr>
          <p:spPr bwMode="auto">
            <a:xfrm>
              <a:off x="6142038" y="3683000"/>
              <a:ext cx="84138" cy="84138"/>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grpSp>
      <p:grpSp>
        <p:nvGrpSpPr>
          <p:cNvPr id="19" name="Group 18">
            <a:extLst>
              <a:ext uri="{FF2B5EF4-FFF2-40B4-BE49-F238E27FC236}">
                <a16:creationId xmlns:a16="http://schemas.microsoft.com/office/drawing/2014/main" id="{E9C99B89-D4B4-A836-155F-2FBDFB0253ED}"/>
              </a:ext>
              <a:ext uri="{C183D7F6-B498-43B3-948B-1728B52AA6E4}">
                <adec:decorative xmlns:adec="http://schemas.microsoft.com/office/drawing/2017/decorative" val="1"/>
              </a:ext>
            </a:extLst>
          </p:cNvPr>
          <p:cNvGrpSpPr/>
          <p:nvPr/>
        </p:nvGrpSpPr>
        <p:grpSpPr>
          <a:xfrm>
            <a:off x="662088" y="4316829"/>
            <a:ext cx="542980" cy="610529"/>
            <a:chOff x="8196263" y="4981575"/>
            <a:chExt cx="796925" cy="908050"/>
          </a:xfrm>
          <a:solidFill>
            <a:schemeClr val="accent3"/>
          </a:solidFill>
        </p:grpSpPr>
        <p:sp>
          <p:nvSpPr>
            <p:cNvPr id="20" name="Freeform 5">
              <a:extLst>
                <a:ext uri="{FF2B5EF4-FFF2-40B4-BE49-F238E27FC236}">
                  <a16:creationId xmlns:a16="http://schemas.microsoft.com/office/drawing/2014/main" id="{96D687FF-C20F-44DF-72B0-97F90CC685F6}"/>
                </a:ext>
              </a:extLst>
            </p:cNvPr>
            <p:cNvSpPr>
              <a:spLocks noEditPoints="1"/>
            </p:cNvSpPr>
            <p:nvPr/>
          </p:nvSpPr>
          <p:spPr bwMode="auto">
            <a:xfrm>
              <a:off x="8196263" y="4981575"/>
              <a:ext cx="796925" cy="908050"/>
            </a:xfrm>
            <a:custGeom>
              <a:avLst/>
              <a:gdLst>
                <a:gd name="T0" fmla="*/ 666 w 907"/>
                <a:gd name="T1" fmla="*/ 33 h 1034"/>
                <a:gd name="T2" fmla="*/ 236 w 907"/>
                <a:gd name="T3" fmla="*/ 68 h 1034"/>
                <a:gd name="T4" fmla="*/ 77 w 907"/>
                <a:gd name="T5" fmla="*/ 272 h 1034"/>
                <a:gd name="T6" fmla="*/ 78 w 907"/>
                <a:gd name="T7" fmla="*/ 399 h 1034"/>
                <a:gd name="T8" fmla="*/ 81 w 907"/>
                <a:gd name="T9" fmla="*/ 411 h 1034"/>
                <a:gd name="T10" fmla="*/ 44 w 907"/>
                <a:gd name="T11" fmla="*/ 468 h 1034"/>
                <a:gd name="T12" fmla="*/ 16 w 907"/>
                <a:gd name="T13" fmla="*/ 509 h 1034"/>
                <a:gd name="T14" fmla="*/ 16 w 907"/>
                <a:gd name="T15" fmla="*/ 510 h 1034"/>
                <a:gd name="T16" fmla="*/ 42 w 907"/>
                <a:gd name="T17" fmla="*/ 624 h 1034"/>
                <a:gd name="T18" fmla="*/ 57 w 907"/>
                <a:gd name="T19" fmla="*/ 677 h 1034"/>
                <a:gd name="T20" fmla="*/ 86 w 907"/>
                <a:gd name="T21" fmla="*/ 749 h 1034"/>
                <a:gd name="T22" fmla="*/ 85 w 907"/>
                <a:gd name="T23" fmla="*/ 800 h 1034"/>
                <a:gd name="T24" fmla="*/ 195 w 907"/>
                <a:gd name="T25" fmla="*/ 892 h 1034"/>
                <a:gd name="T26" fmla="*/ 281 w 907"/>
                <a:gd name="T27" fmla="*/ 958 h 1034"/>
                <a:gd name="T28" fmla="*/ 713 w 907"/>
                <a:gd name="T29" fmla="*/ 1034 h 1034"/>
                <a:gd name="T30" fmla="*/ 791 w 907"/>
                <a:gd name="T31" fmla="*/ 940 h 1034"/>
                <a:gd name="T32" fmla="*/ 766 w 907"/>
                <a:gd name="T33" fmla="*/ 735 h 1034"/>
                <a:gd name="T34" fmla="*/ 896 w 907"/>
                <a:gd name="T35" fmla="*/ 481 h 1034"/>
                <a:gd name="T36" fmla="*/ 814 w 907"/>
                <a:gd name="T37" fmla="*/ 136 h 1034"/>
                <a:gd name="T38" fmla="*/ 723 w 907"/>
                <a:gd name="T39" fmla="*/ 699 h 1034"/>
                <a:gd name="T40" fmla="*/ 736 w 907"/>
                <a:gd name="T41" fmla="*/ 949 h 1034"/>
                <a:gd name="T42" fmla="*/ 713 w 907"/>
                <a:gd name="T43" fmla="*/ 978 h 1034"/>
                <a:gd name="T44" fmla="*/ 337 w 907"/>
                <a:gd name="T45" fmla="*/ 955 h 1034"/>
                <a:gd name="T46" fmla="*/ 300 w 907"/>
                <a:gd name="T47" fmla="*/ 814 h 1034"/>
                <a:gd name="T48" fmla="*/ 195 w 907"/>
                <a:gd name="T49" fmla="*/ 837 h 1034"/>
                <a:gd name="T50" fmla="*/ 116 w 907"/>
                <a:gd name="T51" fmla="*/ 697 h 1034"/>
                <a:gd name="T52" fmla="*/ 126 w 907"/>
                <a:gd name="T53" fmla="*/ 655 h 1034"/>
                <a:gd name="T54" fmla="*/ 99 w 907"/>
                <a:gd name="T55" fmla="*/ 640 h 1034"/>
                <a:gd name="T56" fmla="*/ 108 w 907"/>
                <a:gd name="T57" fmla="*/ 598 h 1034"/>
                <a:gd name="T58" fmla="*/ 75 w 907"/>
                <a:gd name="T59" fmla="*/ 579 h 1034"/>
                <a:gd name="T60" fmla="*/ 63 w 907"/>
                <a:gd name="T61" fmla="*/ 539 h 1034"/>
                <a:gd name="T62" fmla="*/ 128 w 907"/>
                <a:gd name="T63" fmla="*/ 440 h 1034"/>
                <a:gd name="T64" fmla="*/ 132 w 907"/>
                <a:gd name="T65" fmla="*/ 387 h 1034"/>
                <a:gd name="T66" fmla="*/ 131 w 907"/>
                <a:gd name="T67" fmla="*/ 286 h 1034"/>
                <a:gd name="T68" fmla="*/ 841 w 907"/>
                <a:gd name="T69" fmla="*/ 47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34">
                  <a:moveTo>
                    <a:pt x="814" y="136"/>
                  </a:moveTo>
                  <a:cubicBezTo>
                    <a:pt x="775" y="91"/>
                    <a:pt x="726" y="56"/>
                    <a:pt x="666" y="33"/>
                  </a:cubicBezTo>
                  <a:cubicBezTo>
                    <a:pt x="613" y="11"/>
                    <a:pt x="552" y="0"/>
                    <a:pt x="490" y="0"/>
                  </a:cubicBezTo>
                  <a:cubicBezTo>
                    <a:pt x="399" y="0"/>
                    <a:pt x="308" y="24"/>
                    <a:pt x="236" y="68"/>
                  </a:cubicBezTo>
                  <a:cubicBezTo>
                    <a:pt x="196" y="92"/>
                    <a:pt x="163" y="120"/>
                    <a:pt x="137" y="153"/>
                  </a:cubicBezTo>
                  <a:cubicBezTo>
                    <a:pt x="108" y="189"/>
                    <a:pt x="88" y="229"/>
                    <a:pt x="77" y="272"/>
                  </a:cubicBezTo>
                  <a:cubicBezTo>
                    <a:pt x="68" y="310"/>
                    <a:pt x="67" y="352"/>
                    <a:pt x="75" y="387"/>
                  </a:cubicBezTo>
                  <a:cubicBezTo>
                    <a:pt x="78" y="399"/>
                    <a:pt x="78" y="399"/>
                    <a:pt x="78" y="399"/>
                  </a:cubicBezTo>
                  <a:cubicBezTo>
                    <a:pt x="78" y="403"/>
                    <a:pt x="79" y="406"/>
                    <a:pt x="80" y="409"/>
                  </a:cubicBezTo>
                  <a:cubicBezTo>
                    <a:pt x="80" y="410"/>
                    <a:pt x="80" y="410"/>
                    <a:pt x="81" y="411"/>
                  </a:cubicBezTo>
                  <a:cubicBezTo>
                    <a:pt x="78" y="416"/>
                    <a:pt x="78" y="416"/>
                    <a:pt x="78" y="416"/>
                  </a:cubicBezTo>
                  <a:cubicBezTo>
                    <a:pt x="70" y="433"/>
                    <a:pt x="58" y="450"/>
                    <a:pt x="44" y="468"/>
                  </a:cubicBezTo>
                  <a:cubicBezTo>
                    <a:pt x="35" y="481"/>
                    <a:pt x="25" y="494"/>
                    <a:pt x="16" y="509"/>
                  </a:cubicBezTo>
                  <a:cubicBezTo>
                    <a:pt x="16" y="509"/>
                    <a:pt x="16" y="509"/>
                    <a:pt x="16" y="509"/>
                  </a:cubicBezTo>
                  <a:cubicBezTo>
                    <a:pt x="16" y="509"/>
                    <a:pt x="16" y="509"/>
                    <a:pt x="16" y="509"/>
                  </a:cubicBezTo>
                  <a:cubicBezTo>
                    <a:pt x="16" y="510"/>
                    <a:pt x="16" y="510"/>
                    <a:pt x="16" y="510"/>
                  </a:cubicBezTo>
                  <a:cubicBezTo>
                    <a:pt x="3" y="530"/>
                    <a:pt x="0" y="555"/>
                    <a:pt x="7" y="578"/>
                  </a:cubicBezTo>
                  <a:cubicBezTo>
                    <a:pt x="12" y="597"/>
                    <a:pt x="25" y="613"/>
                    <a:pt x="42" y="624"/>
                  </a:cubicBezTo>
                  <a:cubicBezTo>
                    <a:pt x="40" y="638"/>
                    <a:pt x="43" y="652"/>
                    <a:pt x="49" y="665"/>
                  </a:cubicBezTo>
                  <a:cubicBezTo>
                    <a:pt x="51" y="669"/>
                    <a:pt x="54" y="674"/>
                    <a:pt x="57" y="677"/>
                  </a:cubicBezTo>
                  <a:cubicBezTo>
                    <a:pt x="55" y="696"/>
                    <a:pt x="60" y="714"/>
                    <a:pt x="71" y="730"/>
                  </a:cubicBezTo>
                  <a:cubicBezTo>
                    <a:pt x="86" y="749"/>
                    <a:pt x="86" y="749"/>
                    <a:pt x="86" y="749"/>
                  </a:cubicBezTo>
                  <a:cubicBezTo>
                    <a:pt x="86" y="752"/>
                    <a:pt x="86" y="755"/>
                    <a:pt x="85" y="758"/>
                  </a:cubicBezTo>
                  <a:cubicBezTo>
                    <a:pt x="85" y="770"/>
                    <a:pt x="84" y="785"/>
                    <a:pt x="85" y="800"/>
                  </a:cubicBezTo>
                  <a:cubicBezTo>
                    <a:pt x="88" y="825"/>
                    <a:pt x="97" y="845"/>
                    <a:pt x="112" y="860"/>
                  </a:cubicBezTo>
                  <a:cubicBezTo>
                    <a:pt x="132" y="881"/>
                    <a:pt x="160" y="892"/>
                    <a:pt x="195" y="892"/>
                  </a:cubicBezTo>
                  <a:cubicBezTo>
                    <a:pt x="218" y="892"/>
                    <a:pt x="244" y="888"/>
                    <a:pt x="276" y="879"/>
                  </a:cubicBezTo>
                  <a:cubicBezTo>
                    <a:pt x="278" y="899"/>
                    <a:pt x="280" y="925"/>
                    <a:pt x="281" y="958"/>
                  </a:cubicBezTo>
                  <a:cubicBezTo>
                    <a:pt x="283" y="1000"/>
                    <a:pt x="318" y="1034"/>
                    <a:pt x="361" y="1034"/>
                  </a:cubicBezTo>
                  <a:cubicBezTo>
                    <a:pt x="713" y="1034"/>
                    <a:pt x="713" y="1034"/>
                    <a:pt x="713" y="1034"/>
                  </a:cubicBezTo>
                  <a:cubicBezTo>
                    <a:pt x="736" y="1034"/>
                    <a:pt x="759" y="1023"/>
                    <a:pt x="774" y="1005"/>
                  </a:cubicBezTo>
                  <a:cubicBezTo>
                    <a:pt x="789" y="987"/>
                    <a:pt x="795" y="963"/>
                    <a:pt x="791" y="940"/>
                  </a:cubicBezTo>
                  <a:cubicBezTo>
                    <a:pt x="759" y="759"/>
                    <a:pt x="759" y="759"/>
                    <a:pt x="759" y="759"/>
                  </a:cubicBezTo>
                  <a:cubicBezTo>
                    <a:pt x="758" y="751"/>
                    <a:pt x="760" y="742"/>
                    <a:pt x="766" y="735"/>
                  </a:cubicBezTo>
                  <a:cubicBezTo>
                    <a:pt x="792" y="704"/>
                    <a:pt x="821" y="668"/>
                    <a:pt x="845" y="625"/>
                  </a:cubicBezTo>
                  <a:cubicBezTo>
                    <a:pt x="872" y="578"/>
                    <a:pt x="888" y="531"/>
                    <a:pt x="896" y="481"/>
                  </a:cubicBezTo>
                  <a:cubicBezTo>
                    <a:pt x="907" y="410"/>
                    <a:pt x="905" y="344"/>
                    <a:pt x="890" y="285"/>
                  </a:cubicBezTo>
                  <a:cubicBezTo>
                    <a:pt x="876" y="228"/>
                    <a:pt x="850" y="178"/>
                    <a:pt x="814" y="136"/>
                  </a:cubicBezTo>
                  <a:close/>
                  <a:moveTo>
                    <a:pt x="841" y="473"/>
                  </a:moveTo>
                  <a:cubicBezTo>
                    <a:pt x="826" y="567"/>
                    <a:pt x="777" y="635"/>
                    <a:pt x="723" y="699"/>
                  </a:cubicBezTo>
                  <a:cubicBezTo>
                    <a:pt x="707" y="718"/>
                    <a:pt x="700" y="744"/>
                    <a:pt x="704" y="769"/>
                  </a:cubicBezTo>
                  <a:cubicBezTo>
                    <a:pt x="736" y="949"/>
                    <a:pt x="736" y="949"/>
                    <a:pt x="736" y="949"/>
                  </a:cubicBezTo>
                  <a:cubicBezTo>
                    <a:pt x="738" y="956"/>
                    <a:pt x="736" y="964"/>
                    <a:pt x="731" y="969"/>
                  </a:cubicBezTo>
                  <a:cubicBezTo>
                    <a:pt x="727" y="975"/>
                    <a:pt x="720" y="978"/>
                    <a:pt x="713" y="978"/>
                  </a:cubicBezTo>
                  <a:cubicBezTo>
                    <a:pt x="361" y="978"/>
                    <a:pt x="361" y="978"/>
                    <a:pt x="361" y="978"/>
                  </a:cubicBezTo>
                  <a:cubicBezTo>
                    <a:pt x="348" y="978"/>
                    <a:pt x="337" y="968"/>
                    <a:pt x="337" y="955"/>
                  </a:cubicBezTo>
                  <a:cubicBezTo>
                    <a:pt x="334" y="894"/>
                    <a:pt x="330" y="856"/>
                    <a:pt x="328" y="835"/>
                  </a:cubicBezTo>
                  <a:cubicBezTo>
                    <a:pt x="327" y="825"/>
                    <a:pt x="314" y="814"/>
                    <a:pt x="300" y="814"/>
                  </a:cubicBezTo>
                  <a:cubicBezTo>
                    <a:pt x="297" y="814"/>
                    <a:pt x="295" y="815"/>
                    <a:pt x="292" y="816"/>
                  </a:cubicBezTo>
                  <a:cubicBezTo>
                    <a:pt x="249" y="830"/>
                    <a:pt x="217" y="837"/>
                    <a:pt x="195" y="837"/>
                  </a:cubicBezTo>
                  <a:cubicBezTo>
                    <a:pt x="109" y="837"/>
                    <a:pt x="154" y="748"/>
                    <a:pt x="137" y="725"/>
                  </a:cubicBezTo>
                  <a:cubicBezTo>
                    <a:pt x="116" y="697"/>
                    <a:pt x="116" y="697"/>
                    <a:pt x="116" y="697"/>
                  </a:cubicBezTo>
                  <a:cubicBezTo>
                    <a:pt x="111" y="689"/>
                    <a:pt x="111" y="680"/>
                    <a:pt x="115" y="672"/>
                  </a:cubicBezTo>
                  <a:cubicBezTo>
                    <a:pt x="126" y="655"/>
                    <a:pt x="126" y="655"/>
                    <a:pt x="126" y="655"/>
                  </a:cubicBezTo>
                  <a:cubicBezTo>
                    <a:pt x="112" y="652"/>
                    <a:pt x="112" y="652"/>
                    <a:pt x="112" y="652"/>
                  </a:cubicBezTo>
                  <a:cubicBezTo>
                    <a:pt x="107" y="650"/>
                    <a:pt x="102" y="646"/>
                    <a:pt x="99" y="640"/>
                  </a:cubicBezTo>
                  <a:cubicBezTo>
                    <a:pt x="96" y="635"/>
                    <a:pt x="96" y="629"/>
                    <a:pt x="98" y="623"/>
                  </a:cubicBezTo>
                  <a:cubicBezTo>
                    <a:pt x="108" y="598"/>
                    <a:pt x="108" y="598"/>
                    <a:pt x="108" y="598"/>
                  </a:cubicBezTo>
                  <a:cubicBezTo>
                    <a:pt x="109" y="596"/>
                    <a:pt x="108" y="593"/>
                    <a:pt x="106" y="592"/>
                  </a:cubicBezTo>
                  <a:cubicBezTo>
                    <a:pt x="75" y="579"/>
                    <a:pt x="75" y="579"/>
                    <a:pt x="75" y="579"/>
                  </a:cubicBezTo>
                  <a:cubicBezTo>
                    <a:pt x="68" y="575"/>
                    <a:pt x="62" y="569"/>
                    <a:pt x="60" y="562"/>
                  </a:cubicBezTo>
                  <a:cubicBezTo>
                    <a:pt x="58" y="554"/>
                    <a:pt x="59" y="546"/>
                    <a:pt x="63" y="539"/>
                  </a:cubicBezTo>
                  <a:cubicBezTo>
                    <a:pt x="63" y="538"/>
                    <a:pt x="63" y="538"/>
                    <a:pt x="63" y="538"/>
                  </a:cubicBezTo>
                  <a:cubicBezTo>
                    <a:pt x="84" y="505"/>
                    <a:pt x="111" y="475"/>
                    <a:pt x="128" y="440"/>
                  </a:cubicBezTo>
                  <a:cubicBezTo>
                    <a:pt x="136" y="425"/>
                    <a:pt x="136" y="425"/>
                    <a:pt x="136" y="425"/>
                  </a:cubicBezTo>
                  <a:cubicBezTo>
                    <a:pt x="141" y="415"/>
                    <a:pt x="134" y="398"/>
                    <a:pt x="132" y="387"/>
                  </a:cubicBezTo>
                  <a:cubicBezTo>
                    <a:pt x="129" y="375"/>
                    <a:pt x="129" y="375"/>
                    <a:pt x="129" y="375"/>
                  </a:cubicBezTo>
                  <a:cubicBezTo>
                    <a:pt x="123" y="347"/>
                    <a:pt x="124" y="313"/>
                    <a:pt x="131" y="286"/>
                  </a:cubicBezTo>
                  <a:cubicBezTo>
                    <a:pt x="168" y="139"/>
                    <a:pt x="330" y="56"/>
                    <a:pt x="490" y="56"/>
                  </a:cubicBezTo>
                  <a:cubicBezTo>
                    <a:pt x="689" y="56"/>
                    <a:pt x="885" y="183"/>
                    <a:pt x="841" y="47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21" name="Freeform 6">
              <a:extLst>
                <a:ext uri="{FF2B5EF4-FFF2-40B4-BE49-F238E27FC236}">
                  <a16:creationId xmlns:a16="http://schemas.microsoft.com/office/drawing/2014/main" id="{67D54D60-C746-37F4-646F-2AD77E7425FD}"/>
                </a:ext>
              </a:extLst>
            </p:cNvPr>
            <p:cNvSpPr>
              <a:spLocks noEditPoints="1"/>
            </p:cNvSpPr>
            <p:nvPr/>
          </p:nvSpPr>
          <p:spPr bwMode="auto">
            <a:xfrm>
              <a:off x="8596313" y="5100638"/>
              <a:ext cx="296863" cy="295275"/>
            </a:xfrm>
            <a:custGeom>
              <a:avLst/>
              <a:gdLst>
                <a:gd name="T0" fmla="*/ 192 w 337"/>
                <a:gd name="T1" fmla="*/ 36 h 336"/>
                <a:gd name="T2" fmla="*/ 234 w 337"/>
                <a:gd name="T3" fmla="*/ 68 h 336"/>
                <a:gd name="T4" fmla="*/ 253 w 337"/>
                <a:gd name="T5" fmla="*/ 54 h 336"/>
                <a:gd name="T6" fmla="*/ 279 w 337"/>
                <a:gd name="T7" fmla="*/ 74 h 336"/>
                <a:gd name="T8" fmla="*/ 268 w 337"/>
                <a:gd name="T9" fmla="*/ 102 h 336"/>
                <a:gd name="T10" fmla="*/ 301 w 337"/>
                <a:gd name="T11" fmla="*/ 144 h 336"/>
                <a:gd name="T12" fmla="*/ 313 w 337"/>
                <a:gd name="T13" fmla="*/ 180 h 336"/>
                <a:gd name="T14" fmla="*/ 286 w 337"/>
                <a:gd name="T15" fmla="*/ 192 h 336"/>
                <a:gd name="T16" fmla="*/ 279 w 337"/>
                <a:gd name="T17" fmla="*/ 244 h 336"/>
                <a:gd name="T18" fmla="*/ 262 w 337"/>
                <a:gd name="T19" fmla="*/ 278 h 336"/>
                <a:gd name="T20" fmla="*/ 245 w 337"/>
                <a:gd name="T21" fmla="*/ 278 h 336"/>
                <a:gd name="T22" fmla="*/ 192 w 337"/>
                <a:gd name="T23" fmla="*/ 286 h 336"/>
                <a:gd name="T24" fmla="*/ 180 w 337"/>
                <a:gd name="T25" fmla="*/ 312 h 336"/>
                <a:gd name="T26" fmla="*/ 144 w 337"/>
                <a:gd name="T27" fmla="*/ 300 h 336"/>
                <a:gd name="T28" fmla="*/ 102 w 337"/>
                <a:gd name="T29" fmla="*/ 268 h 336"/>
                <a:gd name="T30" fmla="*/ 84 w 337"/>
                <a:gd name="T31" fmla="*/ 282 h 336"/>
                <a:gd name="T32" fmla="*/ 58 w 337"/>
                <a:gd name="T33" fmla="*/ 261 h 336"/>
                <a:gd name="T34" fmla="*/ 69 w 337"/>
                <a:gd name="T35" fmla="*/ 234 h 336"/>
                <a:gd name="T36" fmla="*/ 36 w 337"/>
                <a:gd name="T37" fmla="*/ 192 h 336"/>
                <a:gd name="T38" fmla="*/ 24 w 337"/>
                <a:gd name="T39" fmla="*/ 156 h 336"/>
                <a:gd name="T40" fmla="*/ 51 w 337"/>
                <a:gd name="T41" fmla="*/ 144 h 336"/>
                <a:gd name="T42" fmla="*/ 58 w 337"/>
                <a:gd name="T43" fmla="*/ 91 h 336"/>
                <a:gd name="T44" fmla="*/ 75 w 337"/>
                <a:gd name="T45" fmla="*/ 57 h 336"/>
                <a:gd name="T46" fmla="*/ 92 w 337"/>
                <a:gd name="T47" fmla="*/ 57 h 336"/>
                <a:gd name="T48" fmla="*/ 144 w 337"/>
                <a:gd name="T49" fmla="*/ 50 h 336"/>
                <a:gd name="T50" fmla="*/ 156 w 337"/>
                <a:gd name="T51" fmla="*/ 24 h 336"/>
                <a:gd name="T52" fmla="*/ 180 w 337"/>
                <a:gd name="T53" fmla="*/ 0 h 336"/>
                <a:gd name="T54" fmla="*/ 121 w 337"/>
                <a:gd name="T55" fmla="*/ 32 h 336"/>
                <a:gd name="T56" fmla="*/ 84 w 337"/>
                <a:gd name="T57" fmla="*/ 30 h 336"/>
                <a:gd name="T58" fmla="*/ 41 w 337"/>
                <a:gd name="T59" fmla="*/ 57 h 336"/>
                <a:gd name="T60" fmla="*/ 39 w 337"/>
                <a:gd name="T61" fmla="*/ 106 h 336"/>
                <a:gd name="T62" fmla="*/ 0 w 337"/>
                <a:gd name="T63" fmla="*/ 156 h 336"/>
                <a:gd name="T64" fmla="*/ 33 w 337"/>
                <a:gd name="T65" fmla="*/ 216 h 336"/>
                <a:gd name="T66" fmla="*/ 31 w 337"/>
                <a:gd name="T67" fmla="*/ 253 h 336"/>
                <a:gd name="T68" fmla="*/ 58 w 337"/>
                <a:gd name="T69" fmla="*/ 295 h 336"/>
                <a:gd name="T70" fmla="*/ 106 w 337"/>
                <a:gd name="T71" fmla="*/ 298 h 336"/>
                <a:gd name="T72" fmla="*/ 156 w 337"/>
                <a:gd name="T73" fmla="*/ 336 h 336"/>
                <a:gd name="T74" fmla="*/ 216 w 337"/>
                <a:gd name="T75" fmla="*/ 304 h 336"/>
                <a:gd name="T76" fmla="*/ 253 w 337"/>
                <a:gd name="T77" fmla="*/ 306 h 336"/>
                <a:gd name="T78" fmla="*/ 296 w 337"/>
                <a:gd name="T79" fmla="*/ 278 h 336"/>
                <a:gd name="T80" fmla="*/ 298 w 337"/>
                <a:gd name="T81" fmla="*/ 230 h 336"/>
                <a:gd name="T82" fmla="*/ 337 w 337"/>
                <a:gd name="T83" fmla="*/ 180 h 336"/>
                <a:gd name="T84" fmla="*/ 304 w 337"/>
                <a:gd name="T85" fmla="*/ 120 h 336"/>
                <a:gd name="T86" fmla="*/ 306 w 337"/>
                <a:gd name="T87" fmla="*/ 83 h 336"/>
                <a:gd name="T88" fmla="*/ 279 w 337"/>
                <a:gd name="T89" fmla="*/ 40 h 336"/>
                <a:gd name="T90" fmla="*/ 231 w 337"/>
                <a:gd name="T91" fmla="*/ 38 h 336"/>
                <a:gd name="T92" fmla="*/ 180 w 337"/>
                <a:gd name="T9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336">
                  <a:moveTo>
                    <a:pt x="180" y="24"/>
                  </a:moveTo>
                  <a:cubicBezTo>
                    <a:pt x="187" y="24"/>
                    <a:pt x="192" y="29"/>
                    <a:pt x="192" y="36"/>
                  </a:cubicBezTo>
                  <a:cubicBezTo>
                    <a:pt x="192" y="50"/>
                    <a:pt x="192" y="50"/>
                    <a:pt x="192" y="50"/>
                  </a:cubicBezTo>
                  <a:cubicBezTo>
                    <a:pt x="208" y="53"/>
                    <a:pt x="222" y="60"/>
                    <a:pt x="234" y="68"/>
                  </a:cubicBezTo>
                  <a:cubicBezTo>
                    <a:pt x="245" y="57"/>
                    <a:pt x="245" y="57"/>
                    <a:pt x="245" y="57"/>
                  </a:cubicBezTo>
                  <a:cubicBezTo>
                    <a:pt x="247" y="55"/>
                    <a:pt x="250" y="54"/>
                    <a:pt x="253" y="54"/>
                  </a:cubicBezTo>
                  <a:cubicBezTo>
                    <a:pt x="256" y="54"/>
                    <a:pt x="260" y="55"/>
                    <a:pt x="262" y="57"/>
                  </a:cubicBezTo>
                  <a:cubicBezTo>
                    <a:pt x="279" y="74"/>
                    <a:pt x="279" y="74"/>
                    <a:pt x="279" y="74"/>
                  </a:cubicBezTo>
                  <a:cubicBezTo>
                    <a:pt x="284" y="79"/>
                    <a:pt x="284" y="87"/>
                    <a:pt x="279" y="91"/>
                  </a:cubicBezTo>
                  <a:cubicBezTo>
                    <a:pt x="268" y="102"/>
                    <a:pt x="268" y="102"/>
                    <a:pt x="268" y="102"/>
                  </a:cubicBezTo>
                  <a:cubicBezTo>
                    <a:pt x="277" y="114"/>
                    <a:pt x="283" y="129"/>
                    <a:pt x="286" y="144"/>
                  </a:cubicBezTo>
                  <a:cubicBezTo>
                    <a:pt x="301" y="144"/>
                    <a:pt x="301" y="144"/>
                    <a:pt x="301" y="144"/>
                  </a:cubicBezTo>
                  <a:cubicBezTo>
                    <a:pt x="307" y="144"/>
                    <a:pt x="313" y="149"/>
                    <a:pt x="313" y="156"/>
                  </a:cubicBezTo>
                  <a:cubicBezTo>
                    <a:pt x="313" y="180"/>
                    <a:pt x="313" y="180"/>
                    <a:pt x="313" y="180"/>
                  </a:cubicBezTo>
                  <a:cubicBezTo>
                    <a:pt x="313" y="187"/>
                    <a:pt x="307" y="192"/>
                    <a:pt x="301" y="192"/>
                  </a:cubicBezTo>
                  <a:cubicBezTo>
                    <a:pt x="286" y="192"/>
                    <a:pt x="286" y="192"/>
                    <a:pt x="286" y="192"/>
                  </a:cubicBezTo>
                  <a:cubicBezTo>
                    <a:pt x="283" y="207"/>
                    <a:pt x="277" y="221"/>
                    <a:pt x="268" y="234"/>
                  </a:cubicBezTo>
                  <a:cubicBezTo>
                    <a:pt x="279" y="244"/>
                    <a:pt x="279" y="244"/>
                    <a:pt x="279" y="244"/>
                  </a:cubicBezTo>
                  <a:cubicBezTo>
                    <a:pt x="284" y="249"/>
                    <a:pt x="284" y="257"/>
                    <a:pt x="279" y="261"/>
                  </a:cubicBezTo>
                  <a:cubicBezTo>
                    <a:pt x="262" y="278"/>
                    <a:pt x="262" y="278"/>
                    <a:pt x="262" y="278"/>
                  </a:cubicBezTo>
                  <a:cubicBezTo>
                    <a:pt x="260" y="281"/>
                    <a:pt x="256" y="282"/>
                    <a:pt x="253" y="282"/>
                  </a:cubicBezTo>
                  <a:cubicBezTo>
                    <a:pt x="250" y="282"/>
                    <a:pt x="247" y="281"/>
                    <a:pt x="245" y="278"/>
                  </a:cubicBezTo>
                  <a:cubicBezTo>
                    <a:pt x="234" y="268"/>
                    <a:pt x="234" y="268"/>
                    <a:pt x="234" y="268"/>
                  </a:cubicBezTo>
                  <a:cubicBezTo>
                    <a:pt x="222" y="276"/>
                    <a:pt x="208" y="282"/>
                    <a:pt x="192" y="286"/>
                  </a:cubicBezTo>
                  <a:cubicBezTo>
                    <a:pt x="192" y="300"/>
                    <a:pt x="192" y="300"/>
                    <a:pt x="192" y="300"/>
                  </a:cubicBezTo>
                  <a:cubicBezTo>
                    <a:pt x="192" y="307"/>
                    <a:pt x="187" y="312"/>
                    <a:pt x="180" y="312"/>
                  </a:cubicBezTo>
                  <a:cubicBezTo>
                    <a:pt x="156" y="312"/>
                    <a:pt x="156" y="312"/>
                    <a:pt x="156" y="312"/>
                  </a:cubicBezTo>
                  <a:cubicBezTo>
                    <a:pt x="150" y="312"/>
                    <a:pt x="144" y="307"/>
                    <a:pt x="144" y="300"/>
                  </a:cubicBezTo>
                  <a:cubicBezTo>
                    <a:pt x="144" y="286"/>
                    <a:pt x="144" y="286"/>
                    <a:pt x="144" y="286"/>
                  </a:cubicBezTo>
                  <a:cubicBezTo>
                    <a:pt x="129" y="282"/>
                    <a:pt x="115" y="276"/>
                    <a:pt x="102" y="268"/>
                  </a:cubicBezTo>
                  <a:cubicBezTo>
                    <a:pt x="92" y="278"/>
                    <a:pt x="92" y="278"/>
                    <a:pt x="92" y="278"/>
                  </a:cubicBezTo>
                  <a:cubicBezTo>
                    <a:pt x="90" y="281"/>
                    <a:pt x="87" y="282"/>
                    <a:pt x="84" y="282"/>
                  </a:cubicBezTo>
                  <a:cubicBezTo>
                    <a:pt x="80" y="282"/>
                    <a:pt x="77" y="281"/>
                    <a:pt x="75" y="278"/>
                  </a:cubicBezTo>
                  <a:cubicBezTo>
                    <a:pt x="58" y="261"/>
                    <a:pt x="58" y="261"/>
                    <a:pt x="58" y="261"/>
                  </a:cubicBezTo>
                  <a:cubicBezTo>
                    <a:pt x="53" y="257"/>
                    <a:pt x="53" y="249"/>
                    <a:pt x="58" y="244"/>
                  </a:cubicBezTo>
                  <a:cubicBezTo>
                    <a:pt x="69" y="234"/>
                    <a:pt x="69" y="234"/>
                    <a:pt x="69" y="234"/>
                  </a:cubicBezTo>
                  <a:cubicBezTo>
                    <a:pt x="60" y="221"/>
                    <a:pt x="54" y="207"/>
                    <a:pt x="51" y="192"/>
                  </a:cubicBezTo>
                  <a:cubicBezTo>
                    <a:pt x="36" y="192"/>
                    <a:pt x="36" y="192"/>
                    <a:pt x="36" y="192"/>
                  </a:cubicBezTo>
                  <a:cubicBezTo>
                    <a:pt x="30" y="192"/>
                    <a:pt x="24" y="187"/>
                    <a:pt x="24" y="180"/>
                  </a:cubicBezTo>
                  <a:cubicBezTo>
                    <a:pt x="24" y="156"/>
                    <a:pt x="24" y="156"/>
                    <a:pt x="24" y="156"/>
                  </a:cubicBezTo>
                  <a:cubicBezTo>
                    <a:pt x="24" y="149"/>
                    <a:pt x="30" y="144"/>
                    <a:pt x="36" y="144"/>
                  </a:cubicBezTo>
                  <a:cubicBezTo>
                    <a:pt x="51" y="144"/>
                    <a:pt x="51" y="144"/>
                    <a:pt x="51" y="144"/>
                  </a:cubicBezTo>
                  <a:cubicBezTo>
                    <a:pt x="54" y="129"/>
                    <a:pt x="60" y="114"/>
                    <a:pt x="69" y="102"/>
                  </a:cubicBezTo>
                  <a:cubicBezTo>
                    <a:pt x="58" y="91"/>
                    <a:pt x="58" y="91"/>
                    <a:pt x="58" y="91"/>
                  </a:cubicBezTo>
                  <a:cubicBezTo>
                    <a:pt x="53" y="87"/>
                    <a:pt x="53" y="79"/>
                    <a:pt x="58" y="74"/>
                  </a:cubicBezTo>
                  <a:cubicBezTo>
                    <a:pt x="75" y="57"/>
                    <a:pt x="75" y="57"/>
                    <a:pt x="75" y="57"/>
                  </a:cubicBezTo>
                  <a:cubicBezTo>
                    <a:pt x="77" y="55"/>
                    <a:pt x="80" y="54"/>
                    <a:pt x="84" y="54"/>
                  </a:cubicBezTo>
                  <a:cubicBezTo>
                    <a:pt x="87" y="54"/>
                    <a:pt x="90" y="55"/>
                    <a:pt x="92" y="57"/>
                  </a:cubicBezTo>
                  <a:cubicBezTo>
                    <a:pt x="102" y="68"/>
                    <a:pt x="102" y="68"/>
                    <a:pt x="102" y="68"/>
                  </a:cubicBezTo>
                  <a:cubicBezTo>
                    <a:pt x="115" y="60"/>
                    <a:pt x="129" y="53"/>
                    <a:pt x="144" y="50"/>
                  </a:cubicBezTo>
                  <a:cubicBezTo>
                    <a:pt x="144" y="36"/>
                    <a:pt x="144" y="36"/>
                    <a:pt x="144" y="36"/>
                  </a:cubicBezTo>
                  <a:cubicBezTo>
                    <a:pt x="144" y="29"/>
                    <a:pt x="150" y="24"/>
                    <a:pt x="156" y="24"/>
                  </a:cubicBezTo>
                  <a:cubicBezTo>
                    <a:pt x="180" y="24"/>
                    <a:pt x="180" y="24"/>
                    <a:pt x="180" y="24"/>
                  </a:cubicBezTo>
                  <a:moveTo>
                    <a:pt x="180" y="0"/>
                  </a:moveTo>
                  <a:cubicBezTo>
                    <a:pt x="156" y="0"/>
                    <a:pt x="156" y="0"/>
                    <a:pt x="156" y="0"/>
                  </a:cubicBezTo>
                  <a:cubicBezTo>
                    <a:pt x="138" y="0"/>
                    <a:pt x="123" y="14"/>
                    <a:pt x="121" y="32"/>
                  </a:cubicBezTo>
                  <a:cubicBezTo>
                    <a:pt x="116" y="34"/>
                    <a:pt x="111" y="36"/>
                    <a:pt x="106" y="38"/>
                  </a:cubicBezTo>
                  <a:cubicBezTo>
                    <a:pt x="100" y="33"/>
                    <a:pt x="92" y="30"/>
                    <a:pt x="84" y="30"/>
                  </a:cubicBezTo>
                  <a:cubicBezTo>
                    <a:pt x="74" y="30"/>
                    <a:pt x="65" y="34"/>
                    <a:pt x="58" y="40"/>
                  </a:cubicBezTo>
                  <a:cubicBezTo>
                    <a:pt x="41" y="57"/>
                    <a:pt x="41" y="57"/>
                    <a:pt x="41" y="57"/>
                  </a:cubicBezTo>
                  <a:cubicBezTo>
                    <a:pt x="34" y="64"/>
                    <a:pt x="31" y="73"/>
                    <a:pt x="31" y="83"/>
                  </a:cubicBezTo>
                  <a:cubicBezTo>
                    <a:pt x="31" y="91"/>
                    <a:pt x="33" y="99"/>
                    <a:pt x="39" y="106"/>
                  </a:cubicBezTo>
                  <a:cubicBezTo>
                    <a:pt x="36" y="110"/>
                    <a:pt x="34" y="115"/>
                    <a:pt x="33" y="120"/>
                  </a:cubicBezTo>
                  <a:cubicBezTo>
                    <a:pt x="15" y="122"/>
                    <a:pt x="0" y="137"/>
                    <a:pt x="0" y="156"/>
                  </a:cubicBezTo>
                  <a:cubicBezTo>
                    <a:pt x="0" y="180"/>
                    <a:pt x="0" y="180"/>
                    <a:pt x="0" y="180"/>
                  </a:cubicBezTo>
                  <a:cubicBezTo>
                    <a:pt x="0" y="199"/>
                    <a:pt x="15" y="214"/>
                    <a:pt x="33" y="216"/>
                  </a:cubicBezTo>
                  <a:cubicBezTo>
                    <a:pt x="34" y="221"/>
                    <a:pt x="36" y="225"/>
                    <a:pt x="39" y="230"/>
                  </a:cubicBezTo>
                  <a:cubicBezTo>
                    <a:pt x="33" y="236"/>
                    <a:pt x="31" y="244"/>
                    <a:pt x="31" y="253"/>
                  </a:cubicBezTo>
                  <a:cubicBezTo>
                    <a:pt x="31" y="262"/>
                    <a:pt x="34" y="271"/>
                    <a:pt x="41" y="278"/>
                  </a:cubicBezTo>
                  <a:cubicBezTo>
                    <a:pt x="58" y="295"/>
                    <a:pt x="58" y="295"/>
                    <a:pt x="58" y="295"/>
                  </a:cubicBezTo>
                  <a:cubicBezTo>
                    <a:pt x="65" y="302"/>
                    <a:pt x="74" y="306"/>
                    <a:pt x="84" y="306"/>
                  </a:cubicBezTo>
                  <a:cubicBezTo>
                    <a:pt x="92" y="306"/>
                    <a:pt x="100" y="303"/>
                    <a:pt x="106" y="298"/>
                  </a:cubicBezTo>
                  <a:cubicBezTo>
                    <a:pt x="111" y="300"/>
                    <a:pt x="116" y="302"/>
                    <a:pt x="121" y="304"/>
                  </a:cubicBezTo>
                  <a:cubicBezTo>
                    <a:pt x="123" y="322"/>
                    <a:pt x="138" y="336"/>
                    <a:pt x="156" y="336"/>
                  </a:cubicBezTo>
                  <a:cubicBezTo>
                    <a:pt x="180" y="336"/>
                    <a:pt x="180" y="336"/>
                    <a:pt x="180" y="336"/>
                  </a:cubicBezTo>
                  <a:cubicBezTo>
                    <a:pt x="199" y="336"/>
                    <a:pt x="214" y="322"/>
                    <a:pt x="216" y="304"/>
                  </a:cubicBezTo>
                  <a:cubicBezTo>
                    <a:pt x="221" y="302"/>
                    <a:pt x="226" y="300"/>
                    <a:pt x="231" y="298"/>
                  </a:cubicBezTo>
                  <a:cubicBezTo>
                    <a:pt x="237" y="303"/>
                    <a:pt x="245" y="306"/>
                    <a:pt x="253" y="306"/>
                  </a:cubicBezTo>
                  <a:cubicBezTo>
                    <a:pt x="263" y="306"/>
                    <a:pt x="272" y="302"/>
                    <a:pt x="279" y="295"/>
                  </a:cubicBezTo>
                  <a:cubicBezTo>
                    <a:pt x="296" y="278"/>
                    <a:pt x="296" y="278"/>
                    <a:pt x="296" y="278"/>
                  </a:cubicBezTo>
                  <a:cubicBezTo>
                    <a:pt x="303" y="271"/>
                    <a:pt x="306" y="262"/>
                    <a:pt x="306" y="253"/>
                  </a:cubicBezTo>
                  <a:cubicBezTo>
                    <a:pt x="306" y="244"/>
                    <a:pt x="304" y="236"/>
                    <a:pt x="298" y="230"/>
                  </a:cubicBezTo>
                  <a:cubicBezTo>
                    <a:pt x="301" y="225"/>
                    <a:pt x="303" y="221"/>
                    <a:pt x="304" y="216"/>
                  </a:cubicBezTo>
                  <a:cubicBezTo>
                    <a:pt x="322" y="214"/>
                    <a:pt x="337" y="199"/>
                    <a:pt x="337" y="180"/>
                  </a:cubicBezTo>
                  <a:cubicBezTo>
                    <a:pt x="337" y="156"/>
                    <a:pt x="337" y="156"/>
                    <a:pt x="337" y="156"/>
                  </a:cubicBezTo>
                  <a:cubicBezTo>
                    <a:pt x="337" y="137"/>
                    <a:pt x="322" y="122"/>
                    <a:pt x="304" y="120"/>
                  </a:cubicBezTo>
                  <a:cubicBezTo>
                    <a:pt x="303" y="115"/>
                    <a:pt x="301" y="110"/>
                    <a:pt x="298" y="106"/>
                  </a:cubicBezTo>
                  <a:cubicBezTo>
                    <a:pt x="304" y="99"/>
                    <a:pt x="306" y="91"/>
                    <a:pt x="306" y="83"/>
                  </a:cubicBezTo>
                  <a:cubicBezTo>
                    <a:pt x="306" y="73"/>
                    <a:pt x="303" y="64"/>
                    <a:pt x="296" y="57"/>
                  </a:cubicBezTo>
                  <a:cubicBezTo>
                    <a:pt x="279" y="40"/>
                    <a:pt x="279" y="40"/>
                    <a:pt x="279" y="40"/>
                  </a:cubicBezTo>
                  <a:cubicBezTo>
                    <a:pt x="272" y="34"/>
                    <a:pt x="263" y="30"/>
                    <a:pt x="253" y="30"/>
                  </a:cubicBezTo>
                  <a:cubicBezTo>
                    <a:pt x="245" y="30"/>
                    <a:pt x="237" y="33"/>
                    <a:pt x="231" y="38"/>
                  </a:cubicBezTo>
                  <a:cubicBezTo>
                    <a:pt x="226" y="36"/>
                    <a:pt x="221" y="34"/>
                    <a:pt x="216" y="32"/>
                  </a:cubicBezTo>
                  <a:cubicBezTo>
                    <a:pt x="214" y="14"/>
                    <a:pt x="199" y="0"/>
                    <a:pt x="18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22" name="Freeform 7">
              <a:extLst>
                <a:ext uri="{FF2B5EF4-FFF2-40B4-BE49-F238E27FC236}">
                  <a16:creationId xmlns:a16="http://schemas.microsoft.com/office/drawing/2014/main" id="{DF1C7D7A-1C45-01D2-8060-022C5FFCB504}"/>
                </a:ext>
              </a:extLst>
            </p:cNvPr>
            <p:cNvSpPr>
              <a:spLocks noEditPoints="1"/>
            </p:cNvSpPr>
            <p:nvPr/>
          </p:nvSpPr>
          <p:spPr bwMode="auto">
            <a:xfrm>
              <a:off x="8675688" y="5180013"/>
              <a:ext cx="138113" cy="136525"/>
            </a:xfrm>
            <a:custGeom>
              <a:avLst/>
              <a:gdLst>
                <a:gd name="T0" fmla="*/ 78 w 157"/>
                <a:gd name="T1" fmla="*/ 156 h 156"/>
                <a:gd name="T2" fmla="*/ 0 w 157"/>
                <a:gd name="T3" fmla="*/ 78 h 156"/>
                <a:gd name="T4" fmla="*/ 78 w 157"/>
                <a:gd name="T5" fmla="*/ 0 h 156"/>
                <a:gd name="T6" fmla="*/ 157 w 157"/>
                <a:gd name="T7" fmla="*/ 78 h 156"/>
                <a:gd name="T8" fmla="*/ 78 w 157"/>
                <a:gd name="T9" fmla="*/ 156 h 156"/>
                <a:gd name="T10" fmla="*/ 78 w 157"/>
                <a:gd name="T11" fmla="*/ 12 h 156"/>
                <a:gd name="T12" fmla="*/ 12 w 157"/>
                <a:gd name="T13" fmla="*/ 78 h 156"/>
                <a:gd name="T14" fmla="*/ 78 w 157"/>
                <a:gd name="T15" fmla="*/ 144 h 156"/>
                <a:gd name="T16" fmla="*/ 145 w 157"/>
                <a:gd name="T17" fmla="*/ 78 h 156"/>
                <a:gd name="T18" fmla="*/ 78 w 157"/>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6">
                  <a:moveTo>
                    <a:pt x="78" y="156"/>
                  </a:moveTo>
                  <a:cubicBezTo>
                    <a:pt x="35" y="156"/>
                    <a:pt x="0" y="121"/>
                    <a:pt x="0" y="78"/>
                  </a:cubicBezTo>
                  <a:cubicBezTo>
                    <a:pt x="0" y="35"/>
                    <a:pt x="35" y="0"/>
                    <a:pt x="78" y="0"/>
                  </a:cubicBezTo>
                  <a:cubicBezTo>
                    <a:pt x="122" y="0"/>
                    <a:pt x="157" y="35"/>
                    <a:pt x="157" y="78"/>
                  </a:cubicBezTo>
                  <a:cubicBezTo>
                    <a:pt x="157" y="121"/>
                    <a:pt x="122" y="156"/>
                    <a:pt x="78" y="156"/>
                  </a:cubicBezTo>
                  <a:close/>
                  <a:moveTo>
                    <a:pt x="78" y="12"/>
                  </a:moveTo>
                  <a:cubicBezTo>
                    <a:pt x="42" y="12"/>
                    <a:pt x="12" y="41"/>
                    <a:pt x="12" y="78"/>
                  </a:cubicBezTo>
                  <a:cubicBezTo>
                    <a:pt x="12" y="114"/>
                    <a:pt x="42" y="144"/>
                    <a:pt x="78" y="144"/>
                  </a:cubicBezTo>
                  <a:cubicBezTo>
                    <a:pt x="115" y="144"/>
                    <a:pt x="145" y="114"/>
                    <a:pt x="145" y="78"/>
                  </a:cubicBezTo>
                  <a:cubicBezTo>
                    <a:pt x="145" y="41"/>
                    <a:pt x="115" y="12"/>
                    <a:pt x="78"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23" name="Freeform 8">
              <a:extLst>
                <a:ext uri="{FF2B5EF4-FFF2-40B4-BE49-F238E27FC236}">
                  <a16:creationId xmlns:a16="http://schemas.microsoft.com/office/drawing/2014/main" id="{73078565-E8C2-EFE2-115A-8C1F04430653}"/>
                </a:ext>
              </a:extLst>
            </p:cNvPr>
            <p:cNvSpPr>
              <a:spLocks noEditPoints="1"/>
            </p:cNvSpPr>
            <p:nvPr/>
          </p:nvSpPr>
          <p:spPr bwMode="auto">
            <a:xfrm>
              <a:off x="8707438" y="5211763"/>
              <a:ext cx="74613" cy="73025"/>
            </a:xfrm>
            <a:custGeom>
              <a:avLst/>
              <a:gdLst>
                <a:gd name="T0" fmla="*/ 42 w 85"/>
                <a:gd name="T1" fmla="*/ 84 h 84"/>
                <a:gd name="T2" fmla="*/ 0 w 85"/>
                <a:gd name="T3" fmla="*/ 42 h 84"/>
                <a:gd name="T4" fmla="*/ 42 w 85"/>
                <a:gd name="T5" fmla="*/ 0 h 84"/>
                <a:gd name="T6" fmla="*/ 85 w 85"/>
                <a:gd name="T7" fmla="*/ 42 h 84"/>
                <a:gd name="T8" fmla="*/ 42 w 85"/>
                <a:gd name="T9" fmla="*/ 84 h 84"/>
                <a:gd name="T10" fmla="*/ 42 w 85"/>
                <a:gd name="T11" fmla="*/ 12 h 84"/>
                <a:gd name="T12" fmla="*/ 12 w 85"/>
                <a:gd name="T13" fmla="*/ 42 h 84"/>
                <a:gd name="T14" fmla="*/ 42 w 85"/>
                <a:gd name="T15" fmla="*/ 72 h 84"/>
                <a:gd name="T16" fmla="*/ 73 w 85"/>
                <a:gd name="T17" fmla="*/ 42 h 84"/>
                <a:gd name="T18" fmla="*/ 42 w 85"/>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4">
                  <a:moveTo>
                    <a:pt x="42" y="84"/>
                  </a:moveTo>
                  <a:cubicBezTo>
                    <a:pt x="19" y="84"/>
                    <a:pt x="0" y="65"/>
                    <a:pt x="0" y="42"/>
                  </a:cubicBezTo>
                  <a:cubicBezTo>
                    <a:pt x="0" y="19"/>
                    <a:pt x="19" y="0"/>
                    <a:pt x="42" y="0"/>
                  </a:cubicBezTo>
                  <a:cubicBezTo>
                    <a:pt x="66" y="0"/>
                    <a:pt x="85" y="19"/>
                    <a:pt x="85" y="42"/>
                  </a:cubicBezTo>
                  <a:cubicBezTo>
                    <a:pt x="85" y="65"/>
                    <a:pt x="66" y="84"/>
                    <a:pt x="42" y="84"/>
                  </a:cubicBezTo>
                  <a:close/>
                  <a:moveTo>
                    <a:pt x="42" y="12"/>
                  </a:moveTo>
                  <a:cubicBezTo>
                    <a:pt x="26" y="12"/>
                    <a:pt x="12" y="25"/>
                    <a:pt x="12" y="42"/>
                  </a:cubicBezTo>
                  <a:cubicBezTo>
                    <a:pt x="12" y="58"/>
                    <a:pt x="26" y="72"/>
                    <a:pt x="42" y="72"/>
                  </a:cubicBezTo>
                  <a:cubicBezTo>
                    <a:pt x="59" y="72"/>
                    <a:pt x="73" y="58"/>
                    <a:pt x="73" y="42"/>
                  </a:cubicBezTo>
                  <a:cubicBezTo>
                    <a:pt x="73" y="25"/>
                    <a:pt x="59" y="12"/>
                    <a:pt x="42"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24" name="Freeform 9">
              <a:extLst>
                <a:ext uri="{FF2B5EF4-FFF2-40B4-BE49-F238E27FC236}">
                  <a16:creationId xmlns:a16="http://schemas.microsoft.com/office/drawing/2014/main" id="{CD8A851D-E542-0A60-2E43-8C4CEC7C1894}"/>
                </a:ext>
              </a:extLst>
            </p:cNvPr>
            <p:cNvSpPr>
              <a:spLocks noEditPoints="1"/>
            </p:cNvSpPr>
            <p:nvPr/>
          </p:nvSpPr>
          <p:spPr bwMode="auto">
            <a:xfrm>
              <a:off x="8416926" y="5081588"/>
              <a:ext cx="187325" cy="187325"/>
            </a:xfrm>
            <a:custGeom>
              <a:avLst/>
              <a:gdLst>
                <a:gd name="T0" fmla="*/ 121 w 213"/>
                <a:gd name="T1" fmla="*/ 23 h 213"/>
                <a:gd name="T2" fmla="*/ 148 w 213"/>
                <a:gd name="T3" fmla="*/ 44 h 213"/>
                <a:gd name="T4" fmla="*/ 160 w 213"/>
                <a:gd name="T5" fmla="*/ 35 h 213"/>
                <a:gd name="T6" fmla="*/ 176 w 213"/>
                <a:gd name="T7" fmla="*/ 48 h 213"/>
                <a:gd name="T8" fmla="*/ 170 w 213"/>
                <a:gd name="T9" fmla="*/ 65 h 213"/>
                <a:gd name="T10" fmla="*/ 190 w 213"/>
                <a:gd name="T11" fmla="*/ 92 h 213"/>
                <a:gd name="T12" fmla="*/ 198 w 213"/>
                <a:gd name="T13" fmla="*/ 115 h 213"/>
                <a:gd name="T14" fmla="*/ 181 w 213"/>
                <a:gd name="T15" fmla="*/ 122 h 213"/>
                <a:gd name="T16" fmla="*/ 176 w 213"/>
                <a:gd name="T17" fmla="*/ 155 h 213"/>
                <a:gd name="T18" fmla="*/ 165 w 213"/>
                <a:gd name="T19" fmla="*/ 177 h 213"/>
                <a:gd name="T20" fmla="*/ 155 w 213"/>
                <a:gd name="T21" fmla="*/ 177 h 213"/>
                <a:gd name="T22" fmla="*/ 121 w 213"/>
                <a:gd name="T23" fmla="*/ 182 h 213"/>
                <a:gd name="T24" fmla="*/ 114 w 213"/>
                <a:gd name="T25" fmla="*/ 198 h 213"/>
                <a:gd name="T26" fmla="*/ 91 w 213"/>
                <a:gd name="T27" fmla="*/ 191 h 213"/>
                <a:gd name="T28" fmla="*/ 64 w 213"/>
                <a:gd name="T29" fmla="*/ 170 h 213"/>
                <a:gd name="T30" fmla="*/ 52 w 213"/>
                <a:gd name="T31" fmla="*/ 179 h 213"/>
                <a:gd name="T32" fmla="*/ 36 w 213"/>
                <a:gd name="T33" fmla="*/ 166 h 213"/>
                <a:gd name="T34" fmla="*/ 43 w 213"/>
                <a:gd name="T35" fmla="*/ 149 h 213"/>
                <a:gd name="T36" fmla="*/ 22 w 213"/>
                <a:gd name="T37" fmla="*/ 122 h 213"/>
                <a:gd name="T38" fmla="*/ 15 w 213"/>
                <a:gd name="T39" fmla="*/ 99 h 213"/>
                <a:gd name="T40" fmla="*/ 32 w 213"/>
                <a:gd name="T41" fmla="*/ 92 h 213"/>
                <a:gd name="T42" fmla="*/ 36 w 213"/>
                <a:gd name="T43" fmla="*/ 59 h 213"/>
                <a:gd name="T44" fmla="*/ 47 w 213"/>
                <a:gd name="T45" fmla="*/ 37 h 213"/>
                <a:gd name="T46" fmla="*/ 58 w 213"/>
                <a:gd name="T47" fmla="*/ 37 h 213"/>
                <a:gd name="T48" fmla="*/ 91 w 213"/>
                <a:gd name="T49" fmla="*/ 32 h 213"/>
                <a:gd name="T50" fmla="*/ 99 w 213"/>
                <a:gd name="T51" fmla="*/ 16 h 213"/>
                <a:gd name="T52" fmla="*/ 114 w 213"/>
                <a:gd name="T53" fmla="*/ 0 h 213"/>
                <a:gd name="T54" fmla="*/ 76 w 213"/>
                <a:gd name="T55" fmla="*/ 21 h 213"/>
                <a:gd name="T56" fmla="*/ 52 w 213"/>
                <a:gd name="T57" fmla="*/ 20 h 213"/>
                <a:gd name="T58" fmla="*/ 25 w 213"/>
                <a:gd name="T59" fmla="*/ 37 h 213"/>
                <a:gd name="T60" fmla="*/ 24 w 213"/>
                <a:gd name="T61" fmla="*/ 68 h 213"/>
                <a:gd name="T62" fmla="*/ 0 w 213"/>
                <a:gd name="T63" fmla="*/ 99 h 213"/>
                <a:gd name="T64" fmla="*/ 20 w 213"/>
                <a:gd name="T65" fmla="*/ 137 h 213"/>
                <a:gd name="T66" fmla="*/ 19 w 213"/>
                <a:gd name="T67" fmla="*/ 161 h 213"/>
                <a:gd name="T68" fmla="*/ 36 w 213"/>
                <a:gd name="T69" fmla="*/ 188 h 213"/>
                <a:gd name="T70" fmla="*/ 67 w 213"/>
                <a:gd name="T71" fmla="*/ 189 h 213"/>
                <a:gd name="T72" fmla="*/ 99 w 213"/>
                <a:gd name="T73" fmla="*/ 213 h 213"/>
                <a:gd name="T74" fmla="*/ 137 w 213"/>
                <a:gd name="T75" fmla="*/ 193 h 213"/>
                <a:gd name="T76" fmla="*/ 160 w 213"/>
                <a:gd name="T77" fmla="*/ 194 h 213"/>
                <a:gd name="T78" fmla="*/ 187 w 213"/>
                <a:gd name="T79" fmla="*/ 177 h 213"/>
                <a:gd name="T80" fmla="*/ 188 w 213"/>
                <a:gd name="T81" fmla="*/ 146 h 213"/>
                <a:gd name="T82" fmla="*/ 213 w 213"/>
                <a:gd name="T83" fmla="*/ 115 h 213"/>
                <a:gd name="T84" fmla="*/ 192 w 213"/>
                <a:gd name="T85" fmla="*/ 77 h 213"/>
                <a:gd name="T86" fmla="*/ 194 w 213"/>
                <a:gd name="T87" fmla="*/ 53 h 213"/>
                <a:gd name="T88" fmla="*/ 176 w 213"/>
                <a:gd name="T89" fmla="*/ 26 h 213"/>
                <a:gd name="T90" fmla="*/ 146 w 213"/>
                <a:gd name="T91" fmla="*/ 25 h 213"/>
                <a:gd name="T92" fmla="*/ 114 w 213"/>
                <a:gd name="T9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213">
                  <a:moveTo>
                    <a:pt x="114" y="16"/>
                  </a:moveTo>
                  <a:cubicBezTo>
                    <a:pt x="118" y="16"/>
                    <a:pt x="121" y="19"/>
                    <a:pt x="121" y="23"/>
                  </a:cubicBezTo>
                  <a:cubicBezTo>
                    <a:pt x="121" y="32"/>
                    <a:pt x="121" y="32"/>
                    <a:pt x="121" y="32"/>
                  </a:cubicBezTo>
                  <a:cubicBezTo>
                    <a:pt x="131" y="34"/>
                    <a:pt x="140" y="38"/>
                    <a:pt x="148" y="44"/>
                  </a:cubicBezTo>
                  <a:cubicBezTo>
                    <a:pt x="155" y="37"/>
                    <a:pt x="155" y="37"/>
                    <a:pt x="155" y="37"/>
                  </a:cubicBezTo>
                  <a:cubicBezTo>
                    <a:pt x="156" y="35"/>
                    <a:pt x="158" y="35"/>
                    <a:pt x="160" y="35"/>
                  </a:cubicBezTo>
                  <a:cubicBezTo>
                    <a:pt x="162" y="35"/>
                    <a:pt x="164" y="35"/>
                    <a:pt x="165" y="37"/>
                  </a:cubicBezTo>
                  <a:cubicBezTo>
                    <a:pt x="176" y="48"/>
                    <a:pt x="176" y="48"/>
                    <a:pt x="176" y="48"/>
                  </a:cubicBezTo>
                  <a:cubicBezTo>
                    <a:pt x="179" y="51"/>
                    <a:pt x="179" y="56"/>
                    <a:pt x="176" y="59"/>
                  </a:cubicBezTo>
                  <a:cubicBezTo>
                    <a:pt x="170" y="65"/>
                    <a:pt x="170" y="65"/>
                    <a:pt x="170" y="65"/>
                  </a:cubicBezTo>
                  <a:cubicBezTo>
                    <a:pt x="175" y="73"/>
                    <a:pt x="179" y="82"/>
                    <a:pt x="181" y="92"/>
                  </a:cubicBezTo>
                  <a:cubicBezTo>
                    <a:pt x="190" y="92"/>
                    <a:pt x="190" y="92"/>
                    <a:pt x="190" y="92"/>
                  </a:cubicBezTo>
                  <a:cubicBezTo>
                    <a:pt x="194" y="92"/>
                    <a:pt x="198" y="95"/>
                    <a:pt x="198" y="99"/>
                  </a:cubicBezTo>
                  <a:cubicBezTo>
                    <a:pt x="198" y="115"/>
                    <a:pt x="198" y="115"/>
                    <a:pt x="198" y="115"/>
                  </a:cubicBezTo>
                  <a:cubicBezTo>
                    <a:pt x="198" y="119"/>
                    <a:pt x="194" y="122"/>
                    <a:pt x="190" y="122"/>
                  </a:cubicBezTo>
                  <a:cubicBezTo>
                    <a:pt x="181" y="122"/>
                    <a:pt x="181" y="122"/>
                    <a:pt x="181" y="122"/>
                  </a:cubicBezTo>
                  <a:cubicBezTo>
                    <a:pt x="179" y="132"/>
                    <a:pt x="175" y="141"/>
                    <a:pt x="170" y="149"/>
                  </a:cubicBezTo>
                  <a:cubicBezTo>
                    <a:pt x="176" y="155"/>
                    <a:pt x="176" y="155"/>
                    <a:pt x="176" y="155"/>
                  </a:cubicBezTo>
                  <a:cubicBezTo>
                    <a:pt x="179" y="158"/>
                    <a:pt x="179" y="163"/>
                    <a:pt x="176" y="166"/>
                  </a:cubicBezTo>
                  <a:cubicBezTo>
                    <a:pt x="165" y="177"/>
                    <a:pt x="165" y="177"/>
                    <a:pt x="165" y="177"/>
                  </a:cubicBezTo>
                  <a:cubicBezTo>
                    <a:pt x="164" y="178"/>
                    <a:pt x="162" y="179"/>
                    <a:pt x="160" y="179"/>
                  </a:cubicBezTo>
                  <a:cubicBezTo>
                    <a:pt x="158" y="179"/>
                    <a:pt x="156" y="178"/>
                    <a:pt x="155" y="177"/>
                  </a:cubicBezTo>
                  <a:cubicBezTo>
                    <a:pt x="148" y="170"/>
                    <a:pt x="148" y="170"/>
                    <a:pt x="148" y="170"/>
                  </a:cubicBezTo>
                  <a:cubicBezTo>
                    <a:pt x="140" y="176"/>
                    <a:pt x="131" y="180"/>
                    <a:pt x="121" y="182"/>
                  </a:cubicBezTo>
                  <a:cubicBezTo>
                    <a:pt x="121" y="191"/>
                    <a:pt x="121" y="191"/>
                    <a:pt x="121" y="191"/>
                  </a:cubicBezTo>
                  <a:cubicBezTo>
                    <a:pt x="121" y="195"/>
                    <a:pt x="118" y="198"/>
                    <a:pt x="114" y="198"/>
                  </a:cubicBezTo>
                  <a:cubicBezTo>
                    <a:pt x="99" y="198"/>
                    <a:pt x="99" y="198"/>
                    <a:pt x="99" y="198"/>
                  </a:cubicBezTo>
                  <a:cubicBezTo>
                    <a:pt x="94" y="198"/>
                    <a:pt x="91" y="195"/>
                    <a:pt x="91" y="191"/>
                  </a:cubicBezTo>
                  <a:cubicBezTo>
                    <a:pt x="91" y="182"/>
                    <a:pt x="91" y="182"/>
                    <a:pt x="91" y="182"/>
                  </a:cubicBezTo>
                  <a:cubicBezTo>
                    <a:pt x="81" y="180"/>
                    <a:pt x="72" y="176"/>
                    <a:pt x="64" y="170"/>
                  </a:cubicBezTo>
                  <a:cubicBezTo>
                    <a:pt x="58" y="177"/>
                    <a:pt x="58" y="177"/>
                    <a:pt x="58" y="177"/>
                  </a:cubicBezTo>
                  <a:cubicBezTo>
                    <a:pt x="56" y="178"/>
                    <a:pt x="54" y="179"/>
                    <a:pt x="52" y="179"/>
                  </a:cubicBezTo>
                  <a:cubicBezTo>
                    <a:pt x="50" y="179"/>
                    <a:pt x="48" y="178"/>
                    <a:pt x="47" y="177"/>
                  </a:cubicBezTo>
                  <a:cubicBezTo>
                    <a:pt x="36" y="166"/>
                    <a:pt x="36" y="166"/>
                    <a:pt x="36" y="166"/>
                  </a:cubicBezTo>
                  <a:cubicBezTo>
                    <a:pt x="33" y="163"/>
                    <a:pt x="33" y="158"/>
                    <a:pt x="36" y="155"/>
                  </a:cubicBezTo>
                  <a:cubicBezTo>
                    <a:pt x="43" y="149"/>
                    <a:pt x="43" y="149"/>
                    <a:pt x="43" y="149"/>
                  </a:cubicBezTo>
                  <a:cubicBezTo>
                    <a:pt x="38" y="141"/>
                    <a:pt x="34" y="132"/>
                    <a:pt x="32" y="122"/>
                  </a:cubicBezTo>
                  <a:cubicBezTo>
                    <a:pt x="22" y="122"/>
                    <a:pt x="22" y="122"/>
                    <a:pt x="22" y="122"/>
                  </a:cubicBezTo>
                  <a:cubicBezTo>
                    <a:pt x="18" y="122"/>
                    <a:pt x="15" y="119"/>
                    <a:pt x="15" y="115"/>
                  </a:cubicBezTo>
                  <a:cubicBezTo>
                    <a:pt x="15" y="99"/>
                    <a:pt x="15" y="99"/>
                    <a:pt x="15" y="99"/>
                  </a:cubicBezTo>
                  <a:cubicBezTo>
                    <a:pt x="15" y="95"/>
                    <a:pt x="18" y="92"/>
                    <a:pt x="22" y="92"/>
                  </a:cubicBezTo>
                  <a:cubicBezTo>
                    <a:pt x="32" y="92"/>
                    <a:pt x="32" y="92"/>
                    <a:pt x="32" y="92"/>
                  </a:cubicBezTo>
                  <a:cubicBezTo>
                    <a:pt x="34" y="82"/>
                    <a:pt x="38" y="73"/>
                    <a:pt x="43" y="65"/>
                  </a:cubicBezTo>
                  <a:cubicBezTo>
                    <a:pt x="36" y="59"/>
                    <a:pt x="36" y="59"/>
                    <a:pt x="36" y="59"/>
                  </a:cubicBezTo>
                  <a:cubicBezTo>
                    <a:pt x="33" y="56"/>
                    <a:pt x="33" y="51"/>
                    <a:pt x="36" y="48"/>
                  </a:cubicBezTo>
                  <a:cubicBezTo>
                    <a:pt x="47" y="37"/>
                    <a:pt x="47" y="37"/>
                    <a:pt x="47" y="37"/>
                  </a:cubicBezTo>
                  <a:cubicBezTo>
                    <a:pt x="48" y="35"/>
                    <a:pt x="50" y="35"/>
                    <a:pt x="52" y="35"/>
                  </a:cubicBezTo>
                  <a:cubicBezTo>
                    <a:pt x="54" y="35"/>
                    <a:pt x="56" y="35"/>
                    <a:pt x="58" y="37"/>
                  </a:cubicBezTo>
                  <a:cubicBezTo>
                    <a:pt x="64" y="44"/>
                    <a:pt x="64" y="44"/>
                    <a:pt x="64" y="44"/>
                  </a:cubicBezTo>
                  <a:cubicBezTo>
                    <a:pt x="72" y="38"/>
                    <a:pt x="81" y="34"/>
                    <a:pt x="91" y="32"/>
                  </a:cubicBezTo>
                  <a:cubicBezTo>
                    <a:pt x="91" y="23"/>
                    <a:pt x="91" y="23"/>
                    <a:pt x="91" y="23"/>
                  </a:cubicBezTo>
                  <a:cubicBezTo>
                    <a:pt x="91" y="19"/>
                    <a:pt x="94" y="16"/>
                    <a:pt x="99" y="16"/>
                  </a:cubicBezTo>
                  <a:cubicBezTo>
                    <a:pt x="114" y="16"/>
                    <a:pt x="114" y="16"/>
                    <a:pt x="114" y="16"/>
                  </a:cubicBezTo>
                  <a:moveTo>
                    <a:pt x="114" y="0"/>
                  </a:moveTo>
                  <a:cubicBezTo>
                    <a:pt x="99" y="0"/>
                    <a:pt x="99" y="0"/>
                    <a:pt x="99" y="0"/>
                  </a:cubicBezTo>
                  <a:cubicBezTo>
                    <a:pt x="87" y="0"/>
                    <a:pt x="77" y="9"/>
                    <a:pt x="76" y="21"/>
                  </a:cubicBezTo>
                  <a:cubicBezTo>
                    <a:pt x="73" y="22"/>
                    <a:pt x="70" y="23"/>
                    <a:pt x="67" y="25"/>
                  </a:cubicBezTo>
                  <a:cubicBezTo>
                    <a:pt x="63" y="21"/>
                    <a:pt x="58" y="20"/>
                    <a:pt x="52" y="20"/>
                  </a:cubicBezTo>
                  <a:cubicBezTo>
                    <a:pt x="46" y="20"/>
                    <a:pt x="41" y="22"/>
                    <a:pt x="36" y="26"/>
                  </a:cubicBezTo>
                  <a:cubicBezTo>
                    <a:pt x="25" y="37"/>
                    <a:pt x="25" y="37"/>
                    <a:pt x="25" y="37"/>
                  </a:cubicBezTo>
                  <a:cubicBezTo>
                    <a:pt x="21" y="41"/>
                    <a:pt x="19" y="47"/>
                    <a:pt x="19" y="53"/>
                  </a:cubicBezTo>
                  <a:cubicBezTo>
                    <a:pt x="19" y="58"/>
                    <a:pt x="21" y="64"/>
                    <a:pt x="24" y="68"/>
                  </a:cubicBezTo>
                  <a:cubicBezTo>
                    <a:pt x="23" y="71"/>
                    <a:pt x="21" y="74"/>
                    <a:pt x="20" y="77"/>
                  </a:cubicBezTo>
                  <a:cubicBezTo>
                    <a:pt x="9" y="78"/>
                    <a:pt x="0" y="88"/>
                    <a:pt x="0" y="99"/>
                  </a:cubicBezTo>
                  <a:cubicBezTo>
                    <a:pt x="0" y="115"/>
                    <a:pt x="0" y="115"/>
                    <a:pt x="0" y="115"/>
                  </a:cubicBezTo>
                  <a:cubicBezTo>
                    <a:pt x="0" y="126"/>
                    <a:pt x="9" y="136"/>
                    <a:pt x="20" y="137"/>
                  </a:cubicBezTo>
                  <a:cubicBezTo>
                    <a:pt x="21" y="140"/>
                    <a:pt x="23" y="143"/>
                    <a:pt x="24" y="146"/>
                  </a:cubicBezTo>
                  <a:cubicBezTo>
                    <a:pt x="21" y="150"/>
                    <a:pt x="19" y="155"/>
                    <a:pt x="19" y="161"/>
                  </a:cubicBezTo>
                  <a:cubicBezTo>
                    <a:pt x="19" y="167"/>
                    <a:pt x="21" y="173"/>
                    <a:pt x="25" y="177"/>
                  </a:cubicBezTo>
                  <a:cubicBezTo>
                    <a:pt x="36" y="188"/>
                    <a:pt x="36" y="188"/>
                    <a:pt x="36" y="188"/>
                  </a:cubicBezTo>
                  <a:cubicBezTo>
                    <a:pt x="41" y="192"/>
                    <a:pt x="46" y="194"/>
                    <a:pt x="52" y="194"/>
                  </a:cubicBezTo>
                  <a:cubicBezTo>
                    <a:pt x="58" y="194"/>
                    <a:pt x="63" y="193"/>
                    <a:pt x="67" y="189"/>
                  </a:cubicBezTo>
                  <a:cubicBezTo>
                    <a:pt x="70" y="191"/>
                    <a:pt x="73" y="192"/>
                    <a:pt x="76" y="193"/>
                  </a:cubicBezTo>
                  <a:cubicBezTo>
                    <a:pt x="77" y="205"/>
                    <a:pt x="87" y="213"/>
                    <a:pt x="99" y="213"/>
                  </a:cubicBezTo>
                  <a:cubicBezTo>
                    <a:pt x="114" y="213"/>
                    <a:pt x="114" y="213"/>
                    <a:pt x="114" y="213"/>
                  </a:cubicBezTo>
                  <a:cubicBezTo>
                    <a:pt x="126" y="213"/>
                    <a:pt x="135" y="205"/>
                    <a:pt x="137" y="193"/>
                  </a:cubicBezTo>
                  <a:cubicBezTo>
                    <a:pt x="140" y="192"/>
                    <a:pt x="143" y="191"/>
                    <a:pt x="146" y="189"/>
                  </a:cubicBezTo>
                  <a:cubicBezTo>
                    <a:pt x="150" y="193"/>
                    <a:pt x="155" y="194"/>
                    <a:pt x="160" y="194"/>
                  </a:cubicBezTo>
                  <a:cubicBezTo>
                    <a:pt x="166" y="194"/>
                    <a:pt x="172" y="192"/>
                    <a:pt x="176" y="188"/>
                  </a:cubicBezTo>
                  <a:cubicBezTo>
                    <a:pt x="187" y="177"/>
                    <a:pt x="187" y="177"/>
                    <a:pt x="187" y="177"/>
                  </a:cubicBezTo>
                  <a:cubicBezTo>
                    <a:pt x="191" y="173"/>
                    <a:pt x="194" y="167"/>
                    <a:pt x="194" y="161"/>
                  </a:cubicBezTo>
                  <a:cubicBezTo>
                    <a:pt x="194" y="155"/>
                    <a:pt x="192" y="150"/>
                    <a:pt x="188" y="146"/>
                  </a:cubicBezTo>
                  <a:cubicBezTo>
                    <a:pt x="190" y="143"/>
                    <a:pt x="191" y="140"/>
                    <a:pt x="192" y="137"/>
                  </a:cubicBezTo>
                  <a:cubicBezTo>
                    <a:pt x="204" y="136"/>
                    <a:pt x="213" y="126"/>
                    <a:pt x="213" y="115"/>
                  </a:cubicBezTo>
                  <a:cubicBezTo>
                    <a:pt x="213" y="99"/>
                    <a:pt x="213" y="99"/>
                    <a:pt x="213" y="99"/>
                  </a:cubicBezTo>
                  <a:cubicBezTo>
                    <a:pt x="213" y="88"/>
                    <a:pt x="204" y="78"/>
                    <a:pt x="192" y="77"/>
                  </a:cubicBezTo>
                  <a:cubicBezTo>
                    <a:pt x="191" y="74"/>
                    <a:pt x="190" y="71"/>
                    <a:pt x="188" y="68"/>
                  </a:cubicBezTo>
                  <a:cubicBezTo>
                    <a:pt x="192" y="64"/>
                    <a:pt x="194" y="58"/>
                    <a:pt x="194" y="53"/>
                  </a:cubicBezTo>
                  <a:cubicBezTo>
                    <a:pt x="194" y="47"/>
                    <a:pt x="191" y="41"/>
                    <a:pt x="187" y="37"/>
                  </a:cubicBezTo>
                  <a:cubicBezTo>
                    <a:pt x="176" y="26"/>
                    <a:pt x="176" y="26"/>
                    <a:pt x="176" y="26"/>
                  </a:cubicBezTo>
                  <a:cubicBezTo>
                    <a:pt x="172" y="22"/>
                    <a:pt x="166" y="20"/>
                    <a:pt x="160" y="20"/>
                  </a:cubicBezTo>
                  <a:cubicBezTo>
                    <a:pt x="155" y="20"/>
                    <a:pt x="150" y="21"/>
                    <a:pt x="146" y="25"/>
                  </a:cubicBezTo>
                  <a:cubicBezTo>
                    <a:pt x="143" y="23"/>
                    <a:pt x="140" y="22"/>
                    <a:pt x="137" y="21"/>
                  </a:cubicBezTo>
                  <a:cubicBezTo>
                    <a:pt x="135" y="9"/>
                    <a:pt x="126" y="0"/>
                    <a:pt x="114"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25" name="Freeform 10">
              <a:extLst>
                <a:ext uri="{FF2B5EF4-FFF2-40B4-BE49-F238E27FC236}">
                  <a16:creationId xmlns:a16="http://schemas.microsoft.com/office/drawing/2014/main" id="{A0A43E69-8C11-F38E-C83A-165DA0BEEB64}"/>
                </a:ext>
              </a:extLst>
            </p:cNvPr>
            <p:cNvSpPr>
              <a:spLocks noEditPoints="1"/>
            </p:cNvSpPr>
            <p:nvPr/>
          </p:nvSpPr>
          <p:spPr bwMode="auto">
            <a:xfrm>
              <a:off x="8467726" y="5132388"/>
              <a:ext cx="87313" cy="85725"/>
            </a:xfrm>
            <a:custGeom>
              <a:avLst/>
              <a:gdLst>
                <a:gd name="T0" fmla="*/ 49 w 99"/>
                <a:gd name="T1" fmla="*/ 99 h 99"/>
                <a:gd name="T2" fmla="*/ 0 w 99"/>
                <a:gd name="T3" fmla="*/ 50 h 99"/>
                <a:gd name="T4" fmla="*/ 49 w 99"/>
                <a:gd name="T5" fmla="*/ 0 h 99"/>
                <a:gd name="T6" fmla="*/ 99 w 99"/>
                <a:gd name="T7" fmla="*/ 50 h 99"/>
                <a:gd name="T8" fmla="*/ 49 w 99"/>
                <a:gd name="T9" fmla="*/ 99 h 99"/>
                <a:gd name="T10" fmla="*/ 49 w 99"/>
                <a:gd name="T11" fmla="*/ 8 h 99"/>
                <a:gd name="T12" fmla="*/ 7 w 99"/>
                <a:gd name="T13" fmla="*/ 50 h 99"/>
                <a:gd name="T14" fmla="*/ 49 w 99"/>
                <a:gd name="T15" fmla="*/ 92 h 99"/>
                <a:gd name="T16" fmla="*/ 91 w 99"/>
                <a:gd name="T17" fmla="*/ 50 h 99"/>
                <a:gd name="T18" fmla="*/ 49 w 99"/>
                <a:gd name="T19"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99"/>
                  </a:moveTo>
                  <a:cubicBezTo>
                    <a:pt x="22" y="99"/>
                    <a:pt x="0" y="77"/>
                    <a:pt x="0" y="50"/>
                  </a:cubicBezTo>
                  <a:cubicBezTo>
                    <a:pt x="0" y="23"/>
                    <a:pt x="22" y="0"/>
                    <a:pt x="49" y="0"/>
                  </a:cubicBezTo>
                  <a:cubicBezTo>
                    <a:pt x="76" y="0"/>
                    <a:pt x="99" y="23"/>
                    <a:pt x="99" y="50"/>
                  </a:cubicBezTo>
                  <a:cubicBezTo>
                    <a:pt x="99" y="77"/>
                    <a:pt x="76" y="99"/>
                    <a:pt x="49" y="99"/>
                  </a:cubicBezTo>
                  <a:close/>
                  <a:moveTo>
                    <a:pt x="49" y="8"/>
                  </a:moveTo>
                  <a:cubicBezTo>
                    <a:pt x="26" y="8"/>
                    <a:pt x="7" y="27"/>
                    <a:pt x="7" y="50"/>
                  </a:cubicBezTo>
                  <a:cubicBezTo>
                    <a:pt x="7" y="73"/>
                    <a:pt x="26" y="92"/>
                    <a:pt x="49" y="92"/>
                  </a:cubicBezTo>
                  <a:cubicBezTo>
                    <a:pt x="72" y="92"/>
                    <a:pt x="91" y="73"/>
                    <a:pt x="91" y="50"/>
                  </a:cubicBezTo>
                  <a:cubicBezTo>
                    <a:pt x="91" y="27"/>
                    <a:pt x="72" y="8"/>
                    <a:pt x="49"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sp>
          <p:nvSpPr>
            <p:cNvPr id="26" name="Freeform 11">
              <a:extLst>
                <a:ext uri="{FF2B5EF4-FFF2-40B4-BE49-F238E27FC236}">
                  <a16:creationId xmlns:a16="http://schemas.microsoft.com/office/drawing/2014/main" id="{4D88A0E6-1947-17D1-B046-869B364D60EC}"/>
                </a:ext>
              </a:extLst>
            </p:cNvPr>
            <p:cNvSpPr>
              <a:spLocks noEditPoints="1"/>
            </p:cNvSpPr>
            <p:nvPr/>
          </p:nvSpPr>
          <p:spPr bwMode="auto">
            <a:xfrm>
              <a:off x="8488363" y="5151438"/>
              <a:ext cx="46038" cy="47625"/>
            </a:xfrm>
            <a:custGeom>
              <a:avLst/>
              <a:gdLst>
                <a:gd name="T0" fmla="*/ 26 w 53"/>
                <a:gd name="T1" fmla="*/ 54 h 54"/>
                <a:gd name="T2" fmla="*/ 0 w 53"/>
                <a:gd name="T3" fmla="*/ 27 h 54"/>
                <a:gd name="T4" fmla="*/ 26 w 53"/>
                <a:gd name="T5" fmla="*/ 0 h 54"/>
                <a:gd name="T6" fmla="*/ 53 w 53"/>
                <a:gd name="T7" fmla="*/ 27 h 54"/>
                <a:gd name="T8" fmla="*/ 26 w 53"/>
                <a:gd name="T9" fmla="*/ 54 h 54"/>
                <a:gd name="T10" fmla="*/ 26 w 53"/>
                <a:gd name="T11" fmla="*/ 8 h 54"/>
                <a:gd name="T12" fmla="*/ 7 w 53"/>
                <a:gd name="T13" fmla="*/ 27 h 54"/>
                <a:gd name="T14" fmla="*/ 26 w 53"/>
                <a:gd name="T15" fmla="*/ 46 h 54"/>
                <a:gd name="T16" fmla="*/ 45 w 53"/>
                <a:gd name="T17" fmla="*/ 27 h 54"/>
                <a:gd name="T18" fmla="*/ 26 w 53"/>
                <a:gd name="T1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26" y="54"/>
                  </a:moveTo>
                  <a:cubicBezTo>
                    <a:pt x="12" y="54"/>
                    <a:pt x="0" y="42"/>
                    <a:pt x="0" y="27"/>
                  </a:cubicBezTo>
                  <a:cubicBezTo>
                    <a:pt x="0" y="12"/>
                    <a:pt x="12" y="0"/>
                    <a:pt x="26" y="0"/>
                  </a:cubicBezTo>
                  <a:cubicBezTo>
                    <a:pt x="41" y="0"/>
                    <a:pt x="53" y="12"/>
                    <a:pt x="53" y="27"/>
                  </a:cubicBezTo>
                  <a:cubicBezTo>
                    <a:pt x="53" y="42"/>
                    <a:pt x="41" y="54"/>
                    <a:pt x="26" y="54"/>
                  </a:cubicBezTo>
                  <a:close/>
                  <a:moveTo>
                    <a:pt x="26" y="8"/>
                  </a:moveTo>
                  <a:cubicBezTo>
                    <a:pt x="16" y="8"/>
                    <a:pt x="7" y="16"/>
                    <a:pt x="7" y="27"/>
                  </a:cubicBezTo>
                  <a:cubicBezTo>
                    <a:pt x="7" y="37"/>
                    <a:pt x="16" y="46"/>
                    <a:pt x="26" y="46"/>
                  </a:cubicBezTo>
                  <a:cubicBezTo>
                    <a:pt x="37" y="46"/>
                    <a:pt x="45" y="37"/>
                    <a:pt x="45" y="27"/>
                  </a:cubicBezTo>
                  <a:cubicBezTo>
                    <a:pt x="45" y="16"/>
                    <a:pt x="37" y="8"/>
                    <a:pt x="26"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TheStan Timbr" panose="020B0503030503020204" pitchFamily="34" charset="0"/>
              </a:endParaRPr>
            </a:p>
          </p:txBody>
        </p:sp>
      </p:grpSp>
      <p:grpSp>
        <p:nvGrpSpPr>
          <p:cNvPr id="27" name="Group 26">
            <a:extLst>
              <a:ext uri="{FF2B5EF4-FFF2-40B4-BE49-F238E27FC236}">
                <a16:creationId xmlns:a16="http://schemas.microsoft.com/office/drawing/2014/main" id="{E84D55D8-3DD7-690C-3ABB-ABBD2D7FD7DD}"/>
              </a:ext>
              <a:ext uri="{C183D7F6-B498-43B3-948B-1728B52AA6E4}">
                <adec:decorative xmlns:adec="http://schemas.microsoft.com/office/drawing/2017/decorative" val="1"/>
              </a:ext>
            </a:extLst>
          </p:cNvPr>
          <p:cNvGrpSpPr/>
          <p:nvPr/>
        </p:nvGrpSpPr>
        <p:grpSpPr>
          <a:xfrm rot="21545399">
            <a:off x="592760" y="1359952"/>
            <a:ext cx="737572" cy="654665"/>
            <a:chOff x="3221038" y="1938338"/>
            <a:chExt cx="563562" cy="382588"/>
          </a:xfrm>
          <a:solidFill>
            <a:schemeClr val="accent3"/>
          </a:solidFill>
        </p:grpSpPr>
        <p:sp>
          <p:nvSpPr>
            <p:cNvPr id="28" name="Freeform 5">
              <a:extLst>
                <a:ext uri="{FF2B5EF4-FFF2-40B4-BE49-F238E27FC236}">
                  <a16:creationId xmlns:a16="http://schemas.microsoft.com/office/drawing/2014/main" id="{1C90C8BF-B333-5CD0-BD3F-0AED4143A975}"/>
                </a:ext>
              </a:extLst>
            </p:cNvPr>
            <p:cNvSpPr>
              <a:spLocks/>
            </p:cNvSpPr>
            <p:nvPr/>
          </p:nvSpPr>
          <p:spPr bwMode="auto">
            <a:xfrm>
              <a:off x="3221038" y="2011363"/>
              <a:ext cx="306387" cy="263525"/>
            </a:xfrm>
            <a:custGeom>
              <a:avLst/>
              <a:gdLst>
                <a:gd name="T0" fmla="*/ 0 w 114"/>
                <a:gd name="T1" fmla="*/ 43 h 99"/>
                <a:gd name="T2" fmla="*/ 57 w 114"/>
                <a:gd name="T3" fmla="*/ 0 h 99"/>
                <a:gd name="T4" fmla="*/ 114 w 114"/>
                <a:gd name="T5" fmla="*/ 43 h 99"/>
                <a:gd name="T6" fmla="*/ 57 w 114"/>
                <a:gd name="T7" fmla="*/ 86 h 99"/>
                <a:gd name="T8" fmla="*/ 33 w 114"/>
                <a:gd name="T9" fmla="*/ 82 h 99"/>
                <a:gd name="T10" fmla="*/ 7 w 114"/>
                <a:gd name="T11" fmla="*/ 99 h 99"/>
                <a:gd name="T12" fmla="*/ 5 w 114"/>
                <a:gd name="T13" fmla="*/ 98 h 99"/>
                <a:gd name="T14" fmla="*/ 18 w 114"/>
                <a:gd name="T15" fmla="*/ 74 h 99"/>
                <a:gd name="T16" fmla="*/ 0 w 114"/>
                <a:gd name="T17"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0" y="43"/>
                  </a:moveTo>
                  <a:cubicBezTo>
                    <a:pt x="0" y="19"/>
                    <a:pt x="25" y="0"/>
                    <a:pt x="57" y="0"/>
                  </a:cubicBezTo>
                  <a:cubicBezTo>
                    <a:pt x="88" y="0"/>
                    <a:pt x="114" y="19"/>
                    <a:pt x="114" y="43"/>
                  </a:cubicBezTo>
                  <a:cubicBezTo>
                    <a:pt x="114" y="66"/>
                    <a:pt x="88" y="86"/>
                    <a:pt x="57" y="86"/>
                  </a:cubicBezTo>
                  <a:cubicBezTo>
                    <a:pt x="49" y="86"/>
                    <a:pt x="41" y="84"/>
                    <a:pt x="33" y="82"/>
                  </a:cubicBezTo>
                  <a:cubicBezTo>
                    <a:pt x="7" y="99"/>
                    <a:pt x="7" y="99"/>
                    <a:pt x="7" y="99"/>
                  </a:cubicBezTo>
                  <a:cubicBezTo>
                    <a:pt x="5" y="98"/>
                    <a:pt x="5" y="98"/>
                    <a:pt x="5" y="98"/>
                  </a:cubicBezTo>
                  <a:cubicBezTo>
                    <a:pt x="18" y="74"/>
                    <a:pt x="18" y="74"/>
                    <a:pt x="18" y="74"/>
                  </a:cubicBezTo>
                  <a:cubicBezTo>
                    <a:pt x="6" y="66"/>
                    <a:pt x="0" y="55"/>
                    <a:pt x="0" y="43"/>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29" name="Freeform 6">
              <a:extLst>
                <a:ext uri="{FF2B5EF4-FFF2-40B4-BE49-F238E27FC236}">
                  <a16:creationId xmlns:a16="http://schemas.microsoft.com/office/drawing/2014/main" id="{A76E241E-F051-8D6D-66C4-1DAF72F1FD89}"/>
                </a:ext>
              </a:extLst>
            </p:cNvPr>
            <p:cNvSpPr>
              <a:spLocks/>
            </p:cNvSpPr>
            <p:nvPr/>
          </p:nvSpPr>
          <p:spPr bwMode="auto">
            <a:xfrm>
              <a:off x="3398838" y="1938338"/>
              <a:ext cx="385762" cy="382588"/>
            </a:xfrm>
            <a:custGeom>
              <a:avLst/>
              <a:gdLst>
                <a:gd name="T0" fmla="*/ 63 w 144"/>
                <a:gd name="T1" fmla="*/ 113 h 143"/>
                <a:gd name="T2" fmla="*/ 93 w 144"/>
                <a:gd name="T3" fmla="*/ 108 h 143"/>
                <a:gd name="T4" fmla="*/ 96 w 144"/>
                <a:gd name="T5" fmla="*/ 107 h 143"/>
                <a:gd name="T6" fmla="*/ 114 w 144"/>
                <a:gd name="T7" fmla="*/ 119 h 143"/>
                <a:gd name="T8" fmla="*/ 105 w 144"/>
                <a:gd name="T9" fmla="*/ 102 h 143"/>
                <a:gd name="T10" fmla="*/ 110 w 144"/>
                <a:gd name="T11" fmla="*/ 99 h 143"/>
                <a:gd name="T12" fmla="*/ 132 w 144"/>
                <a:gd name="T13" fmla="*/ 62 h 143"/>
                <a:gd name="T14" fmla="*/ 63 w 144"/>
                <a:gd name="T15" fmla="*/ 12 h 143"/>
                <a:gd name="T16" fmla="*/ 16 w 144"/>
                <a:gd name="T17" fmla="*/ 26 h 143"/>
                <a:gd name="T18" fmla="*/ 0 w 144"/>
                <a:gd name="T19" fmla="*/ 22 h 143"/>
                <a:gd name="T20" fmla="*/ 63 w 144"/>
                <a:gd name="T21" fmla="*/ 0 h 143"/>
                <a:gd name="T22" fmla="*/ 144 w 144"/>
                <a:gd name="T23" fmla="*/ 62 h 143"/>
                <a:gd name="T24" fmla="*/ 121 w 144"/>
                <a:gd name="T25" fmla="*/ 106 h 143"/>
                <a:gd name="T26" fmla="*/ 137 w 144"/>
                <a:gd name="T27" fmla="*/ 143 h 143"/>
                <a:gd name="T28" fmla="*/ 94 w 144"/>
                <a:gd name="T29" fmla="*/ 120 h 143"/>
                <a:gd name="T30" fmla="*/ 63 w 144"/>
                <a:gd name="T31" fmla="*/ 125 h 143"/>
                <a:gd name="T32" fmla="*/ 16 w 144"/>
                <a:gd name="T33" fmla="*/ 114 h 143"/>
                <a:gd name="T34" fmla="*/ 30 w 144"/>
                <a:gd name="T35" fmla="*/ 107 h 143"/>
                <a:gd name="T36" fmla="*/ 63 w 144"/>
                <a:gd name="T37" fmla="*/ 11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43">
                  <a:moveTo>
                    <a:pt x="63" y="113"/>
                  </a:moveTo>
                  <a:cubicBezTo>
                    <a:pt x="74" y="113"/>
                    <a:pt x="84" y="111"/>
                    <a:pt x="93" y="108"/>
                  </a:cubicBezTo>
                  <a:cubicBezTo>
                    <a:pt x="96" y="107"/>
                    <a:pt x="96" y="107"/>
                    <a:pt x="96" y="107"/>
                  </a:cubicBezTo>
                  <a:cubicBezTo>
                    <a:pt x="114" y="119"/>
                    <a:pt x="114" y="119"/>
                    <a:pt x="114" y="119"/>
                  </a:cubicBezTo>
                  <a:cubicBezTo>
                    <a:pt x="105" y="102"/>
                    <a:pt x="105" y="102"/>
                    <a:pt x="105" y="102"/>
                  </a:cubicBezTo>
                  <a:cubicBezTo>
                    <a:pt x="110" y="99"/>
                    <a:pt x="110" y="99"/>
                    <a:pt x="110" y="99"/>
                  </a:cubicBezTo>
                  <a:cubicBezTo>
                    <a:pt x="124" y="90"/>
                    <a:pt x="132" y="76"/>
                    <a:pt x="132" y="62"/>
                  </a:cubicBezTo>
                  <a:cubicBezTo>
                    <a:pt x="132" y="35"/>
                    <a:pt x="101" y="12"/>
                    <a:pt x="63" y="12"/>
                  </a:cubicBezTo>
                  <a:cubicBezTo>
                    <a:pt x="45" y="12"/>
                    <a:pt x="28" y="17"/>
                    <a:pt x="16" y="26"/>
                  </a:cubicBezTo>
                  <a:cubicBezTo>
                    <a:pt x="11" y="24"/>
                    <a:pt x="6" y="23"/>
                    <a:pt x="0" y="22"/>
                  </a:cubicBezTo>
                  <a:cubicBezTo>
                    <a:pt x="15" y="9"/>
                    <a:pt x="38" y="0"/>
                    <a:pt x="63" y="0"/>
                  </a:cubicBezTo>
                  <a:cubicBezTo>
                    <a:pt x="108" y="0"/>
                    <a:pt x="144" y="28"/>
                    <a:pt x="144" y="62"/>
                  </a:cubicBezTo>
                  <a:cubicBezTo>
                    <a:pt x="144" y="79"/>
                    <a:pt x="136" y="95"/>
                    <a:pt x="121" y="106"/>
                  </a:cubicBezTo>
                  <a:cubicBezTo>
                    <a:pt x="137" y="143"/>
                    <a:pt x="137" y="143"/>
                    <a:pt x="137" y="143"/>
                  </a:cubicBezTo>
                  <a:cubicBezTo>
                    <a:pt x="94" y="120"/>
                    <a:pt x="94" y="120"/>
                    <a:pt x="94" y="120"/>
                  </a:cubicBezTo>
                  <a:cubicBezTo>
                    <a:pt x="84" y="123"/>
                    <a:pt x="74" y="125"/>
                    <a:pt x="63" y="125"/>
                  </a:cubicBezTo>
                  <a:cubicBezTo>
                    <a:pt x="45" y="125"/>
                    <a:pt x="29" y="121"/>
                    <a:pt x="16" y="114"/>
                  </a:cubicBezTo>
                  <a:cubicBezTo>
                    <a:pt x="21" y="112"/>
                    <a:pt x="26" y="109"/>
                    <a:pt x="30" y="107"/>
                  </a:cubicBezTo>
                  <a:cubicBezTo>
                    <a:pt x="40" y="111"/>
                    <a:pt x="51" y="113"/>
                    <a:pt x="63" y="113"/>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grpSp>
      <p:grpSp>
        <p:nvGrpSpPr>
          <p:cNvPr id="30" name="Group 29">
            <a:extLst>
              <a:ext uri="{FF2B5EF4-FFF2-40B4-BE49-F238E27FC236}">
                <a16:creationId xmlns:a16="http://schemas.microsoft.com/office/drawing/2014/main" id="{C809A66A-2415-4392-BFC1-0DAA679CD50B}"/>
              </a:ext>
              <a:ext uri="{C183D7F6-B498-43B3-948B-1728B52AA6E4}">
                <adec:decorative xmlns:adec="http://schemas.microsoft.com/office/drawing/2017/decorative" val="1"/>
              </a:ext>
            </a:extLst>
          </p:cNvPr>
          <p:cNvGrpSpPr/>
          <p:nvPr/>
        </p:nvGrpSpPr>
        <p:grpSpPr>
          <a:xfrm>
            <a:off x="582242" y="2324772"/>
            <a:ext cx="823885" cy="652831"/>
            <a:chOff x="8588375" y="100013"/>
            <a:chExt cx="930276" cy="927101"/>
          </a:xfrm>
          <a:solidFill>
            <a:schemeClr val="accent3"/>
          </a:solidFill>
        </p:grpSpPr>
        <p:sp>
          <p:nvSpPr>
            <p:cNvPr id="31" name="Freeform 16">
              <a:extLst>
                <a:ext uri="{FF2B5EF4-FFF2-40B4-BE49-F238E27FC236}">
                  <a16:creationId xmlns:a16="http://schemas.microsoft.com/office/drawing/2014/main" id="{5F167559-F7A2-45C3-A87E-1F64934BE4A1}"/>
                </a:ext>
              </a:extLst>
            </p:cNvPr>
            <p:cNvSpPr>
              <a:spLocks/>
            </p:cNvSpPr>
            <p:nvPr/>
          </p:nvSpPr>
          <p:spPr bwMode="auto">
            <a:xfrm>
              <a:off x="8921750" y="187326"/>
              <a:ext cx="509588" cy="504825"/>
            </a:xfrm>
            <a:custGeom>
              <a:avLst/>
              <a:gdLst>
                <a:gd name="T0" fmla="*/ 7 w 134"/>
                <a:gd name="T1" fmla="*/ 133 h 133"/>
                <a:gd name="T2" fmla="*/ 3 w 134"/>
                <a:gd name="T3" fmla="*/ 131 h 133"/>
                <a:gd name="T4" fmla="*/ 3 w 134"/>
                <a:gd name="T5" fmla="*/ 123 h 133"/>
                <a:gd name="T6" fmla="*/ 123 w 134"/>
                <a:gd name="T7" fmla="*/ 3 h 133"/>
                <a:gd name="T8" fmla="*/ 131 w 134"/>
                <a:gd name="T9" fmla="*/ 3 h 133"/>
                <a:gd name="T10" fmla="*/ 131 w 134"/>
                <a:gd name="T11" fmla="*/ 11 h 133"/>
                <a:gd name="T12" fmla="*/ 11 w 134"/>
                <a:gd name="T13" fmla="*/ 131 h 133"/>
                <a:gd name="T14" fmla="*/ 7 w 134"/>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3">
                  <a:moveTo>
                    <a:pt x="7" y="133"/>
                  </a:moveTo>
                  <a:cubicBezTo>
                    <a:pt x="5" y="133"/>
                    <a:pt x="4" y="132"/>
                    <a:pt x="3" y="131"/>
                  </a:cubicBezTo>
                  <a:cubicBezTo>
                    <a:pt x="0" y="129"/>
                    <a:pt x="0" y="125"/>
                    <a:pt x="3" y="123"/>
                  </a:cubicBezTo>
                  <a:cubicBezTo>
                    <a:pt x="123" y="3"/>
                    <a:pt x="123" y="3"/>
                    <a:pt x="123" y="3"/>
                  </a:cubicBezTo>
                  <a:cubicBezTo>
                    <a:pt x="125" y="0"/>
                    <a:pt x="129" y="0"/>
                    <a:pt x="131" y="3"/>
                  </a:cubicBezTo>
                  <a:cubicBezTo>
                    <a:pt x="134" y="5"/>
                    <a:pt x="134" y="9"/>
                    <a:pt x="131" y="11"/>
                  </a:cubicBezTo>
                  <a:cubicBezTo>
                    <a:pt x="11" y="131"/>
                    <a:pt x="11" y="131"/>
                    <a:pt x="11" y="131"/>
                  </a:cubicBezTo>
                  <a:cubicBezTo>
                    <a:pt x="10" y="132"/>
                    <a:pt x="9" y="133"/>
                    <a:pt x="7" y="13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32" name="Freeform 17">
              <a:extLst>
                <a:ext uri="{FF2B5EF4-FFF2-40B4-BE49-F238E27FC236}">
                  <a16:creationId xmlns:a16="http://schemas.microsoft.com/office/drawing/2014/main" id="{1259BCC2-79D9-1398-6065-2178155ACC87}"/>
                </a:ext>
              </a:extLst>
            </p:cNvPr>
            <p:cNvSpPr>
              <a:spLocks noEditPoints="1"/>
            </p:cNvSpPr>
            <p:nvPr/>
          </p:nvSpPr>
          <p:spPr bwMode="auto">
            <a:xfrm>
              <a:off x="9164638" y="100013"/>
              <a:ext cx="354013" cy="346075"/>
            </a:xfrm>
            <a:custGeom>
              <a:avLst/>
              <a:gdLst>
                <a:gd name="T0" fmla="*/ 41 w 93"/>
                <a:gd name="T1" fmla="*/ 91 h 91"/>
                <a:gd name="T2" fmla="*/ 15 w 93"/>
                <a:gd name="T3" fmla="*/ 78 h 91"/>
                <a:gd name="T4" fmla="*/ 3 w 93"/>
                <a:gd name="T5" fmla="*/ 46 h 91"/>
                <a:gd name="T6" fmla="*/ 61 w 93"/>
                <a:gd name="T7" fmla="*/ 0 h 91"/>
                <a:gd name="T8" fmla="*/ 67 w 93"/>
                <a:gd name="T9" fmla="*/ 1 h 91"/>
                <a:gd name="T10" fmla="*/ 69 w 93"/>
                <a:gd name="T11" fmla="*/ 6 h 91"/>
                <a:gd name="T12" fmla="*/ 69 w 93"/>
                <a:gd name="T13" fmla="*/ 24 h 91"/>
                <a:gd name="T14" fmla="*/ 87 w 93"/>
                <a:gd name="T15" fmla="*/ 24 h 91"/>
                <a:gd name="T16" fmla="*/ 92 w 93"/>
                <a:gd name="T17" fmla="*/ 26 h 91"/>
                <a:gd name="T18" fmla="*/ 93 w 93"/>
                <a:gd name="T19" fmla="*/ 32 h 91"/>
                <a:gd name="T20" fmla="*/ 41 w 93"/>
                <a:gd name="T21" fmla="*/ 91 h 91"/>
                <a:gd name="T22" fmla="*/ 57 w 93"/>
                <a:gd name="T23" fmla="*/ 15 h 91"/>
                <a:gd name="T24" fmla="*/ 15 w 93"/>
                <a:gd name="T25" fmla="*/ 48 h 91"/>
                <a:gd name="T26" fmla="*/ 23 w 93"/>
                <a:gd name="T27" fmla="*/ 70 h 91"/>
                <a:gd name="T28" fmla="*/ 41 w 93"/>
                <a:gd name="T29" fmla="*/ 79 h 91"/>
                <a:gd name="T30" fmla="*/ 78 w 93"/>
                <a:gd name="T31" fmla="*/ 36 h 91"/>
                <a:gd name="T32" fmla="*/ 63 w 93"/>
                <a:gd name="T33" fmla="*/ 36 h 91"/>
                <a:gd name="T34" fmla="*/ 57 w 93"/>
                <a:gd name="T35" fmla="*/ 30 h 91"/>
                <a:gd name="T36" fmla="*/ 57 w 93"/>
                <a:gd name="T37"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1">
                  <a:moveTo>
                    <a:pt x="41" y="91"/>
                  </a:moveTo>
                  <a:cubicBezTo>
                    <a:pt x="32" y="91"/>
                    <a:pt x="23" y="87"/>
                    <a:pt x="15" y="78"/>
                  </a:cubicBezTo>
                  <a:cubicBezTo>
                    <a:pt x="4" y="68"/>
                    <a:pt x="0" y="57"/>
                    <a:pt x="3" y="46"/>
                  </a:cubicBezTo>
                  <a:cubicBezTo>
                    <a:pt x="9" y="18"/>
                    <a:pt x="56" y="2"/>
                    <a:pt x="61" y="0"/>
                  </a:cubicBezTo>
                  <a:cubicBezTo>
                    <a:pt x="63" y="0"/>
                    <a:pt x="65" y="0"/>
                    <a:pt x="67" y="1"/>
                  </a:cubicBezTo>
                  <a:cubicBezTo>
                    <a:pt x="68" y="2"/>
                    <a:pt x="69" y="4"/>
                    <a:pt x="69" y="6"/>
                  </a:cubicBezTo>
                  <a:cubicBezTo>
                    <a:pt x="69" y="24"/>
                    <a:pt x="69" y="24"/>
                    <a:pt x="69" y="24"/>
                  </a:cubicBezTo>
                  <a:cubicBezTo>
                    <a:pt x="87" y="24"/>
                    <a:pt x="87" y="24"/>
                    <a:pt x="87" y="24"/>
                  </a:cubicBezTo>
                  <a:cubicBezTo>
                    <a:pt x="89" y="24"/>
                    <a:pt x="91" y="25"/>
                    <a:pt x="92" y="26"/>
                  </a:cubicBezTo>
                  <a:cubicBezTo>
                    <a:pt x="93" y="28"/>
                    <a:pt x="93" y="30"/>
                    <a:pt x="93" y="32"/>
                  </a:cubicBezTo>
                  <a:cubicBezTo>
                    <a:pt x="91" y="38"/>
                    <a:pt x="72" y="91"/>
                    <a:pt x="41" y="91"/>
                  </a:cubicBezTo>
                  <a:close/>
                  <a:moveTo>
                    <a:pt x="57" y="15"/>
                  </a:moveTo>
                  <a:cubicBezTo>
                    <a:pt x="42" y="21"/>
                    <a:pt x="18" y="33"/>
                    <a:pt x="15" y="48"/>
                  </a:cubicBezTo>
                  <a:cubicBezTo>
                    <a:pt x="13" y="55"/>
                    <a:pt x="16" y="62"/>
                    <a:pt x="23" y="70"/>
                  </a:cubicBezTo>
                  <a:cubicBezTo>
                    <a:pt x="29" y="76"/>
                    <a:pt x="35" y="79"/>
                    <a:pt x="41" y="79"/>
                  </a:cubicBezTo>
                  <a:cubicBezTo>
                    <a:pt x="57" y="79"/>
                    <a:pt x="72" y="53"/>
                    <a:pt x="78" y="36"/>
                  </a:cubicBezTo>
                  <a:cubicBezTo>
                    <a:pt x="63" y="36"/>
                    <a:pt x="63" y="36"/>
                    <a:pt x="63" y="36"/>
                  </a:cubicBezTo>
                  <a:cubicBezTo>
                    <a:pt x="60" y="36"/>
                    <a:pt x="57" y="33"/>
                    <a:pt x="57" y="30"/>
                  </a:cubicBezTo>
                  <a:lnTo>
                    <a:pt x="57" y="1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33" name="Freeform 18">
              <a:extLst>
                <a:ext uri="{FF2B5EF4-FFF2-40B4-BE49-F238E27FC236}">
                  <a16:creationId xmlns:a16="http://schemas.microsoft.com/office/drawing/2014/main" id="{A0EE7554-9F43-F202-E4A3-A1B51196EEA3}"/>
                </a:ext>
              </a:extLst>
            </p:cNvPr>
            <p:cNvSpPr>
              <a:spLocks/>
            </p:cNvSpPr>
            <p:nvPr/>
          </p:nvSpPr>
          <p:spPr bwMode="auto">
            <a:xfrm>
              <a:off x="9290050" y="142876"/>
              <a:ext cx="46038" cy="185738"/>
            </a:xfrm>
            <a:custGeom>
              <a:avLst/>
              <a:gdLst>
                <a:gd name="T0" fmla="*/ 6 w 12"/>
                <a:gd name="T1" fmla="*/ 49 h 49"/>
                <a:gd name="T2" fmla="*/ 0 w 12"/>
                <a:gd name="T3" fmla="*/ 43 h 49"/>
                <a:gd name="T4" fmla="*/ 0 w 12"/>
                <a:gd name="T5" fmla="*/ 6 h 49"/>
                <a:gd name="T6" fmla="*/ 6 w 12"/>
                <a:gd name="T7" fmla="*/ 0 h 49"/>
                <a:gd name="T8" fmla="*/ 12 w 12"/>
                <a:gd name="T9" fmla="*/ 6 h 49"/>
                <a:gd name="T10" fmla="*/ 12 w 12"/>
                <a:gd name="T11" fmla="*/ 43 h 49"/>
                <a:gd name="T12" fmla="*/ 6 w 1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2" h="49">
                  <a:moveTo>
                    <a:pt x="6" y="49"/>
                  </a:moveTo>
                  <a:cubicBezTo>
                    <a:pt x="3" y="49"/>
                    <a:pt x="0" y="46"/>
                    <a:pt x="0" y="43"/>
                  </a:cubicBezTo>
                  <a:cubicBezTo>
                    <a:pt x="0" y="6"/>
                    <a:pt x="0" y="6"/>
                    <a:pt x="0" y="6"/>
                  </a:cubicBezTo>
                  <a:cubicBezTo>
                    <a:pt x="0" y="2"/>
                    <a:pt x="3" y="0"/>
                    <a:pt x="6" y="0"/>
                  </a:cubicBezTo>
                  <a:cubicBezTo>
                    <a:pt x="9" y="0"/>
                    <a:pt x="12" y="2"/>
                    <a:pt x="12" y="6"/>
                  </a:cubicBezTo>
                  <a:cubicBezTo>
                    <a:pt x="12" y="43"/>
                    <a:pt x="12" y="43"/>
                    <a:pt x="12" y="43"/>
                  </a:cubicBezTo>
                  <a:cubicBezTo>
                    <a:pt x="12" y="46"/>
                    <a:pt x="9" y="49"/>
                    <a:pt x="6" y="4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34" name="Freeform 19">
              <a:extLst>
                <a:ext uri="{FF2B5EF4-FFF2-40B4-BE49-F238E27FC236}">
                  <a16:creationId xmlns:a16="http://schemas.microsoft.com/office/drawing/2014/main" id="{63A4139F-FE7D-C55A-F6CE-E346889C388B}"/>
                </a:ext>
              </a:extLst>
            </p:cNvPr>
            <p:cNvSpPr>
              <a:spLocks/>
            </p:cNvSpPr>
            <p:nvPr/>
          </p:nvSpPr>
          <p:spPr bwMode="auto">
            <a:xfrm>
              <a:off x="8588375" y="882651"/>
              <a:ext cx="147638" cy="144463"/>
            </a:xfrm>
            <a:custGeom>
              <a:avLst/>
              <a:gdLst>
                <a:gd name="T0" fmla="*/ 7 w 39"/>
                <a:gd name="T1" fmla="*/ 38 h 38"/>
                <a:gd name="T2" fmla="*/ 3 w 39"/>
                <a:gd name="T3" fmla="*/ 36 h 38"/>
                <a:gd name="T4" fmla="*/ 3 w 39"/>
                <a:gd name="T5" fmla="*/ 28 h 38"/>
                <a:gd name="T6" fmla="*/ 29 w 39"/>
                <a:gd name="T7" fmla="*/ 2 h 38"/>
                <a:gd name="T8" fmla="*/ 37 w 39"/>
                <a:gd name="T9" fmla="*/ 2 h 38"/>
                <a:gd name="T10" fmla="*/ 37 w 39"/>
                <a:gd name="T11" fmla="*/ 10 h 38"/>
                <a:gd name="T12" fmla="*/ 11 w 39"/>
                <a:gd name="T13" fmla="*/ 36 h 38"/>
                <a:gd name="T14" fmla="*/ 7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7" y="38"/>
                  </a:moveTo>
                  <a:cubicBezTo>
                    <a:pt x="5" y="38"/>
                    <a:pt x="4" y="37"/>
                    <a:pt x="3" y="36"/>
                  </a:cubicBezTo>
                  <a:cubicBezTo>
                    <a:pt x="0" y="34"/>
                    <a:pt x="0" y="30"/>
                    <a:pt x="3" y="28"/>
                  </a:cubicBezTo>
                  <a:cubicBezTo>
                    <a:pt x="29" y="2"/>
                    <a:pt x="29" y="2"/>
                    <a:pt x="29" y="2"/>
                  </a:cubicBezTo>
                  <a:cubicBezTo>
                    <a:pt x="31" y="0"/>
                    <a:pt x="35" y="0"/>
                    <a:pt x="37" y="2"/>
                  </a:cubicBezTo>
                  <a:cubicBezTo>
                    <a:pt x="39" y="4"/>
                    <a:pt x="39" y="8"/>
                    <a:pt x="37" y="10"/>
                  </a:cubicBezTo>
                  <a:cubicBezTo>
                    <a:pt x="11" y="36"/>
                    <a:pt x="11" y="36"/>
                    <a:pt x="11" y="36"/>
                  </a:cubicBezTo>
                  <a:cubicBezTo>
                    <a:pt x="10" y="37"/>
                    <a:pt x="9" y="38"/>
                    <a:pt x="7"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35" name="Freeform 20">
              <a:extLst>
                <a:ext uri="{FF2B5EF4-FFF2-40B4-BE49-F238E27FC236}">
                  <a16:creationId xmlns:a16="http://schemas.microsoft.com/office/drawing/2014/main" id="{0E6D478E-2473-3713-3A54-36C1B009052A}"/>
                </a:ext>
              </a:extLst>
            </p:cNvPr>
            <p:cNvSpPr>
              <a:spLocks/>
            </p:cNvSpPr>
            <p:nvPr/>
          </p:nvSpPr>
          <p:spPr bwMode="auto">
            <a:xfrm>
              <a:off x="9161463" y="882651"/>
              <a:ext cx="147638" cy="144463"/>
            </a:xfrm>
            <a:custGeom>
              <a:avLst/>
              <a:gdLst>
                <a:gd name="T0" fmla="*/ 32 w 39"/>
                <a:gd name="T1" fmla="*/ 38 h 38"/>
                <a:gd name="T2" fmla="*/ 28 w 39"/>
                <a:gd name="T3" fmla="*/ 36 h 38"/>
                <a:gd name="T4" fmla="*/ 2 w 39"/>
                <a:gd name="T5" fmla="*/ 10 h 38"/>
                <a:gd name="T6" fmla="*/ 2 w 39"/>
                <a:gd name="T7" fmla="*/ 2 h 38"/>
                <a:gd name="T8" fmla="*/ 10 w 39"/>
                <a:gd name="T9" fmla="*/ 2 h 38"/>
                <a:gd name="T10" fmla="*/ 36 w 39"/>
                <a:gd name="T11" fmla="*/ 28 h 38"/>
                <a:gd name="T12" fmla="*/ 36 w 39"/>
                <a:gd name="T13" fmla="*/ 36 h 38"/>
                <a:gd name="T14" fmla="*/ 32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2" y="38"/>
                  </a:moveTo>
                  <a:cubicBezTo>
                    <a:pt x="30" y="38"/>
                    <a:pt x="29" y="37"/>
                    <a:pt x="28" y="36"/>
                  </a:cubicBezTo>
                  <a:cubicBezTo>
                    <a:pt x="2" y="10"/>
                    <a:pt x="2" y="10"/>
                    <a:pt x="2" y="10"/>
                  </a:cubicBezTo>
                  <a:cubicBezTo>
                    <a:pt x="0" y="8"/>
                    <a:pt x="0" y="4"/>
                    <a:pt x="2" y="2"/>
                  </a:cubicBezTo>
                  <a:cubicBezTo>
                    <a:pt x="4" y="0"/>
                    <a:pt x="8" y="0"/>
                    <a:pt x="10" y="2"/>
                  </a:cubicBezTo>
                  <a:cubicBezTo>
                    <a:pt x="36" y="28"/>
                    <a:pt x="36" y="28"/>
                    <a:pt x="36" y="28"/>
                  </a:cubicBezTo>
                  <a:cubicBezTo>
                    <a:pt x="39" y="30"/>
                    <a:pt x="39" y="34"/>
                    <a:pt x="36" y="36"/>
                  </a:cubicBezTo>
                  <a:cubicBezTo>
                    <a:pt x="35" y="37"/>
                    <a:pt x="34" y="38"/>
                    <a:pt x="32"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37" name="Freeform 21">
              <a:extLst>
                <a:ext uri="{FF2B5EF4-FFF2-40B4-BE49-F238E27FC236}">
                  <a16:creationId xmlns:a16="http://schemas.microsoft.com/office/drawing/2014/main" id="{FD57EEC8-D1C8-FDA6-88BC-2D729FC437C8}"/>
                </a:ext>
              </a:extLst>
            </p:cNvPr>
            <p:cNvSpPr>
              <a:spLocks noEditPoints="1"/>
            </p:cNvSpPr>
            <p:nvPr/>
          </p:nvSpPr>
          <p:spPr bwMode="auto">
            <a:xfrm>
              <a:off x="8591550" y="312738"/>
              <a:ext cx="714375" cy="714375"/>
            </a:xfrm>
            <a:custGeom>
              <a:avLst/>
              <a:gdLst>
                <a:gd name="T0" fmla="*/ 94 w 188"/>
                <a:gd name="T1" fmla="*/ 188 h 188"/>
                <a:gd name="T2" fmla="*/ 0 w 188"/>
                <a:gd name="T3" fmla="*/ 94 h 188"/>
                <a:gd name="T4" fmla="*/ 94 w 188"/>
                <a:gd name="T5" fmla="*/ 0 h 188"/>
                <a:gd name="T6" fmla="*/ 188 w 188"/>
                <a:gd name="T7" fmla="*/ 94 h 188"/>
                <a:gd name="T8" fmla="*/ 94 w 188"/>
                <a:gd name="T9" fmla="*/ 188 h 188"/>
                <a:gd name="T10" fmla="*/ 94 w 188"/>
                <a:gd name="T11" fmla="*/ 12 h 188"/>
                <a:gd name="T12" fmla="*/ 12 w 188"/>
                <a:gd name="T13" fmla="*/ 94 h 188"/>
                <a:gd name="T14" fmla="*/ 94 w 188"/>
                <a:gd name="T15" fmla="*/ 176 h 188"/>
                <a:gd name="T16" fmla="*/ 176 w 188"/>
                <a:gd name="T17" fmla="*/ 94 h 188"/>
                <a:gd name="T18" fmla="*/ 94 w 188"/>
                <a:gd name="T19"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94" y="188"/>
                  </a:moveTo>
                  <a:cubicBezTo>
                    <a:pt x="42" y="188"/>
                    <a:pt x="0" y="146"/>
                    <a:pt x="0" y="94"/>
                  </a:cubicBezTo>
                  <a:cubicBezTo>
                    <a:pt x="0" y="42"/>
                    <a:pt x="42" y="0"/>
                    <a:pt x="94" y="0"/>
                  </a:cubicBezTo>
                  <a:cubicBezTo>
                    <a:pt x="146" y="0"/>
                    <a:pt x="188" y="42"/>
                    <a:pt x="188" y="94"/>
                  </a:cubicBezTo>
                  <a:cubicBezTo>
                    <a:pt x="188" y="146"/>
                    <a:pt x="146" y="188"/>
                    <a:pt x="94" y="188"/>
                  </a:cubicBezTo>
                  <a:close/>
                  <a:moveTo>
                    <a:pt x="94" y="12"/>
                  </a:moveTo>
                  <a:cubicBezTo>
                    <a:pt x="49" y="12"/>
                    <a:pt x="12" y="49"/>
                    <a:pt x="12" y="94"/>
                  </a:cubicBezTo>
                  <a:cubicBezTo>
                    <a:pt x="12" y="139"/>
                    <a:pt x="49" y="176"/>
                    <a:pt x="94" y="176"/>
                  </a:cubicBezTo>
                  <a:cubicBezTo>
                    <a:pt x="139" y="176"/>
                    <a:pt x="176" y="139"/>
                    <a:pt x="176" y="94"/>
                  </a:cubicBezTo>
                  <a:cubicBezTo>
                    <a:pt x="176" y="49"/>
                    <a:pt x="139" y="12"/>
                    <a:pt x="94"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38" name="Freeform 22">
              <a:extLst>
                <a:ext uri="{FF2B5EF4-FFF2-40B4-BE49-F238E27FC236}">
                  <a16:creationId xmlns:a16="http://schemas.microsoft.com/office/drawing/2014/main" id="{A3AF2D7C-2D68-F14E-32B3-C045D809E354}"/>
                </a:ext>
              </a:extLst>
            </p:cNvPr>
            <p:cNvSpPr>
              <a:spLocks noEditPoints="1"/>
            </p:cNvSpPr>
            <p:nvPr/>
          </p:nvSpPr>
          <p:spPr bwMode="auto">
            <a:xfrm>
              <a:off x="8713788" y="434976"/>
              <a:ext cx="469900" cy="469900"/>
            </a:xfrm>
            <a:custGeom>
              <a:avLst/>
              <a:gdLst>
                <a:gd name="T0" fmla="*/ 62 w 124"/>
                <a:gd name="T1" fmla="*/ 124 h 124"/>
                <a:gd name="T2" fmla="*/ 0 w 124"/>
                <a:gd name="T3" fmla="*/ 62 h 124"/>
                <a:gd name="T4" fmla="*/ 62 w 124"/>
                <a:gd name="T5" fmla="*/ 0 h 124"/>
                <a:gd name="T6" fmla="*/ 124 w 124"/>
                <a:gd name="T7" fmla="*/ 62 h 124"/>
                <a:gd name="T8" fmla="*/ 62 w 124"/>
                <a:gd name="T9" fmla="*/ 124 h 124"/>
                <a:gd name="T10" fmla="*/ 62 w 124"/>
                <a:gd name="T11" fmla="*/ 12 h 124"/>
                <a:gd name="T12" fmla="*/ 12 w 124"/>
                <a:gd name="T13" fmla="*/ 62 h 124"/>
                <a:gd name="T14" fmla="*/ 62 w 124"/>
                <a:gd name="T15" fmla="*/ 112 h 124"/>
                <a:gd name="T16" fmla="*/ 112 w 124"/>
                <a:gd name="T17" fmla="*/ 62 h 124"/>
                <a:gd name="T18" fmla="*/ 62 w 124"/>
                <a:gd name="T19"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124"/>
                  </a:moveTo>
                  <a:cubicBezTo>
                    <a:pt x="28" y="124"/>
                    <a:pt x="0" y="96"/>
                    <a:pt x="0" y="62"/>
                  </a:cubicBezTo>
                  <a:cubicBezTo>
                    <a:pt x="0" y="28"/>
                    <a:pt x="28" y="0"/>
                    <a:pt x="62" y="0"/>
                  </a:cubicBezTo>
                  <a:cubicBezTo>
                    <a:pt x="96" y="0"/>
                    <a:pt x="124" y="28"/>
                    <a:pt x="124" y="62"/>
                  </a:cubicBezTo>
                  <a:cubicBezTo>
                    <a:pt x="124" y="96"/>
                    <a:pt x="96" y="124"/>
                    <a:pt x="62" y="124"/>
                  </a:cubicBezTo>
                  <a:close/>
                  <a:moveTo>
                    <a:pt x="62" y="12"/>
                  </a:moveTo>
                  <a:cubicBezTo>
                    <a:pt x="34" y="12"/>
                    <a:pt x="12" y="34"/>
                    <a:pt x="12" y="62"/>
                  </a:cubicBezTo>
                  <a:cubicBezTo>
                    <a:pt x="12" y="90"/>
                    <a:pt x="34" y="112"/>
                    <a:pt x="62" y="112"/>
                  </a:cubicBezTo>
                  <a:cubicBezTo>
                    <a:pt x="90" y="112"/>
                    <a:pt x="112" y="90"/>
                    <a:pt x="112" y="62"/>
                  </a:cubicBezTo>
                  <a:cubicBezTo>
                    <a:pt x="112" y="34"/>
                    <a:pt x="90" y="12"/>
                    <a:pt x="62"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39" name="Freeform 23">
              <a:extLst>
                <a:ext uri="{FF2B5EF4-FFF2-40B4-BE49-F238E27FC236}">
                  <a16:creationId xmlns:a16="http://schemas.microsoft.com/office/drawing/2014/main" id="{E2969BF4-FC4B-3BD9-36F3-7C480482FBEA}"/>
                </a:ext>
              </a:extLst>
            </p:cNvPr>
            <p:cNvSpPr>
              <a:spLocks noEditPoints="1"/>
            </p:cNvSpPr>
            <p:nvPr/>
          </p:nvSpPr>
          <p:spPr bwMode="auto">
            <a:xfrm>
              <a:off x="8834438" y="555626"/>
              <a:ext cx="228600" cy="228600"/>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sp>
          <p:nvSpPr>
            <p:cNvPr id="40" name="Freeform 24">
              <a:extLst>
                <a:ext uri="{FF2B5EF4-FFF2-40B4-BE49-F238E27FC236}">
                  <a16:creationId xmlns:a16="http://schemas.microsoft.com/office/drawing/2014/main" id="{177A18F7-BAFD-57D8-AF09-B4E3B4D05A9C}"/>
                </a:ext>
              </a:extLst>
            </p:cNvPr>
            <p:cNvSpPr>
              <a:spLocks noEditPoints="1"/>
            </p:cNvSpPr>
            <p:nvPr/>
          </p:nvSpPr>
          <p:spPr bwMode="auto">
            <a:xfrm>
              <a:off x="8910638" y="631826"/>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id-ID">
                <a:solidFill>
                  <a:srgbClr val="000000"/>
                </a:solidFill>
                <a:latin typeface="TheStan Timbr" panose="020B0503030503020204" pitchFamily="34" charset="0"/>
              </a:endParaRPr>
            </a:p>
          </p:txBody>
        </p:sp>
      </p:grpSp>
    </p:spTree>
    <p:extLst>
      <p:ext uri="{BB962C8B-B14F-4D97-AF65-F5344CB8AC3E}">
        <p14:creationId xmlns:p14="http://schemas.microsoft.com/office/powerpoint/2010/main" val="272659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04EC40-09D5-5356-D0E3-BA655A655CF7}"/>
              </a:ext>
            </a:extLst>
          </p:cNvPr>
          <p:cNvSpPr>
            <a:spLocks noGrp="1"/>
          </p:cNvSpPr>
          <p:nvPr>
            <p:ph type="title"/>
          </p:nvPr>
        </p:nvSpPr>
        <p:spPr>
          <a:xfrm>
            <a:off x="838200" y="365125"/>
            <a:ext cx="10515600" cy="1325563"/>
          </a:xfrm>
        </p:spPr>
        <p:txBody>
          <a:bodyPr/>
          <a:lstStyle/>
          <a:p>
            <a:r>
              <a:rPr lang="en-US" sz="2800" dirty="0">
                <a:latin typeface="TheStan Timbr" panose="020B0503030503020204" pitchFamily="34" charset="0"/>
              </a:rPr>
              <a:t>EEOC Discrimination Lawsuits Involving Neurodiversity Have Been Increasing</a:t>
            </a:r>
          </a:p>
        </p:txBody>
      </p:sp>
      <p:sp>
        <p:nvSpPr>
          <p:cNvPr id="3" name="Slide Number Placeholder 2">
            <a:extLst>
              <a:ext uri="{FF2B5EF4-FFF2-40B4-BE49-F238E27FC236}">
                <a16:creationId xmlns:a16="http://schemas.microsoft.com/office/drawing/2014/main" id="{A96D5B0B-330F-B656-6A4A-A06844C05DDE}"/>
              </a:ext>
            </a:extLst>
          </p:cNvPr>
          <p:cNvSpPr>
            <a:spLocks noGrp="1"/>
          </p:cNvSpPr>
          <p:nvPr>
            <p:ph type="sldNum" sz="quarter" idx="12"/>
          </p:nvPr>
        </p:nvSpPr>
        <p:spPr/>
        <p:txBody>
          <a:bodyPr/>
          <a:lstStyle/>
          <a:p>
            <a:pPr>
              <a:defRPr/>
            </a:pPr>
            <a:fld id="{73EF3F73-D8BE-1D4F-8F0C-03C5EC803F68}" type="slidenum">
              <a:rPr lang="en-US" smtClean="0">
                <a:latin typeface="TheStan Timbr" panose="020B0503030503020204" pitchFamily="34" charset="0"/>
              </a:rPr>
              <a:pPr>
                <a:defRPr/>
              </a:pPr>
              <a:t>14</a:t>
            </a:fld>
            <a:endParaRPr lang="en-US" dirty="0">
              <a:latin typeface="TheStan Timbr" panose="020B0503030503020204" pitchFamily="34" charset="0"/>
            </a:endParaRPr>
          </a:p>
        </p:txBody>
      </p:sp>
      <p:sp>
        <p:nvSpPr>
          <p:cNvPr id="5" name="Subhead">
            <a:extLst>
              <a:ext uri="{FF2B5EF4-FFF2-40B4-BE49-F238E27FC236}">
                <a16:creationId xmlns:a16="http://schemas.microsoft.com/office/drawing/2014/main" id="{A0A7DF91-B198-4696-8B02-41A38C266B9A}"/>
              </a:ext>
            </a:extLst>
          </p:cNvPr>
          <p:cNvSpPr txBox="1">
            <a:spLocks/>
          </p:cNvSpPr>
          <p:nvPr/>
        </p:nvSpPr>
        <p:spPr>
          <a:xfrm>
            <a:off x="838200" y="1477101"/>
            <a:ext cx="10277104" cy="507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000"/>
              </a:spcAft>
              <a:buNone/>
            </a:pPr>
            <a:r>
              <a:rPr lang="en-US" sz="2000" dirty="0">
                <a:solidFill>
                  <a:schemeClr val="tx2"/>
                </a:solidFill>
                <a:latin typeface="TheStan Timbr" panose="020B0503030503020204" pitchFamily="34" charset="0"/>
                <a:cs typeface="Arial" panose="020B0604020202020204" pitchFamily="34" charset="0"/>
              </a:rPr>
              <a:t>Diagnoses included under the neurodiverse label may be considered a disability under the Americans with Disabilities Act, or ADA, and its Amendment Act, or ADAAA.</a:t>
            </a:r>
          </a:p>
        </p:txBody>
      </p:sp>
      <p:grpSp>
        <p:nvGrpSpPr>
          <p:cNvPr id="6" name="Group 2">
            <a:extLst>
              <a:ext uri="{FF2B5EF4-FFF2-40B4-BE49-F238E27FC236}">
                <a16:creationId xmlns:a16="http://schemas.microsoft.com/office/drawing/2014/main" id="{DAB6A2BB-A0A7-5658-8EC5-207523BF9036}"/>
              </a:ext>
              <a:ext uri="{C183D7F6-B498-43B3-948B-1728B52AA6E4}">
                <adec:decorative xmlns:adec="http://schemas.microsoft.com/office/drawing/2017/decorative" val="1"/>
              </a:ext>
            </a:extLst>
          </p:cNvPr>
          <p:cNvGrpSpPr/>
          <p:nvPr/>
        </p:nvGrpSpPr>
        <p:grpSpPr>
          <a:xfrm>
            <a:off x="838200" y="2541943"/>
            <a:ext cx="2498053" cy="3340493"/>
            <a:chOff x="473463" y="2285817"/>
            <a:chExt cx="2498053" cy="3340493"/>
          </a:xfrm>
        </p:grpSpPr>
        <p:sp>
          <p:nvSpPr>
            <p:cNvPr id="7" name="1 - background box">
              <a:extLst>
                <a:ext uri="{FF2B5EF4-FFF2-40B4-BE49-F238E27FC236}">
                  <a16:creationId xmlns:a16="http://schemas.microsoft.com/office/drawing/2014/main" id="{A4E5909A-C388-0851-EE3C-43A62DE58E96}"/>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solidFill>
                <a:srgbClr val="0E0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8" name="1 - text box">
              <a:extLst>
                <a:ext uri="{FF2B5EF4-FFF2-40B4-BE49-F238E27FC236}">
                  <a16:creationId xmlns:a16="http://schemas.microsoft.com/office/drawing/2014/main" id="{B95B6C89-2D5D-AE14-3B9E-9E5F746D1F6C}"/>
                </a:ext>
                <a:ext uri="{C183D7F6-B498-43B3-948B-1728B52AA6E4}">
                  <adec:decorative xmlns:adec="http://schemas.microsoft.com/office/drawing/2017/decorative" val="1"/>
                </a:ext>
              </a:extLst>
            </p:cNvPr>
            <p:cNvSpPr/>
            <p:nvPr/>
          </p:nvSpPr>
          <p:spPr>
            <a:xfrm>
              <a:off x="473463" y="2976970"/>
              <a:ext cx="2201944" cy="2373433"/>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9" name="1 - text">
              <a:extLst>
                <a:ext uri="{FF2B5EF4-FFF2-40B4-BE49-F238E27FC236}">
                  <a16:creationId xmlns:a16="http://schemas.microsoft.com/office/drawing/2014/main" id="{9B9B421C-1F46-B772-6349-B7B0AD2CF6B6}"/>
                </a:ext>
              </a:extLst>
            </p:cNvPr>
            <p:cNvSpPr txBox="1"/>
            <p:nvPr/>
          </p:nvSpPr>
          <p:spPr>
            <a:xfrm>
              <a:off x="577285" y="2976969"/>
              <a:ext cx="1994299" cy="2213514"/>
            </a:xfrm>
            <a:prstGeom prst="rect">
              <a:avLst/>
            </a:prstGeom>
            <a:noFill/>
          </p:spPr>
          <p:txBody>
            <a:bodyPr wrap="square" rtlCol="0" anchor="ctr" anchorCtr="0">
              <a:noAutofit/>
            </a:bodyPr>
            <a:lstStyle/>
            <a:p>
              <a:pPr algn="ctr">
                <a:lnSpc>
                  <a:spcPct val="110000"/>
                </a:lnSpc>
                <a:spcAft>
                  <a:spcPts val="600"/>
                </a:spcAft>
              </a:pPr>
              <a:r>
                <a:rPr lang="en-US" b="1" dirty="0">
                  <a:latin typeface="TheStan Timbr" panose="020B0503030503020204" pitchFamily="34" charset="0"/>
                  <a:cs typeface="Arial" panose="020B0604020202020204" pitchFamily="34" charset="0"/>
                </a:rPr>
                <a:t>Autism discrimination lawsuit</a:t>
              </a:r>
            </a:p>
            <a:p>
              <a:pPr algn="ctr">
                <a:lnSpc>
                  <a:spcPct val="110000"/>
                </a:lnSpc>
                <a:spcAft>
                  <a:spcPts val="600"/>
                </a:spcAft>
              </a:pPr>
              <a:r>
                <a:rPr lang="en-US" dirty="0">
                  <a:latin typeface="TheStan Timbr" panose="020B0503030503020204" pitchFamily="34" charset="0"/>
                  <a:cs typeface="Arial" panose="020B0604020202020204" pitchFamily="34" charset="0"/>
                </a:rPr>
                <a:t>$155,000 settlement</a:t>
              </a:r>
            </a:p>
          </p:txBody>
        </p:sp>
        <p:sp>
          <p:nvSpPr>
            <p:cNvPr id="10" name="1 - border">
              <a:extLst>
                <a:ext uri="{FF2B5EF4-FFF2-40B4-BE49-F238E27FC236}">
                  <a16:creationId xmlns:a16="http://schemas.microsoft.com/office/drawing/2014/main" id="{3C26DCB7-1662-4A6B-5D18-1A7A92CE8C73}"/>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11" name="Group 2">
            <a:extLst>
              <a:ext uri="{FF2B5EF4-FFF2-40B4-BE49-F238E27FC236}">
                <a16:creationId xmlns:a16="http://schemas.microsoft.com/office/drawing/2014/main" id="{F2E70FAB-8A7E-B342-8A29-8076A5369E85}"/>
              </a:ext>
              <a:ext uri="{C183D7F6-B498-43B3-948B-1728B52AA6E4}">
                <adec:decorative xmlns:adec="http://schemas.microsoft.com/office/drawing/2017/decorative" val="1"/>
              </a:ext>
            </a:extLst>
          </p:cNvPr>
          <p:cNvGrpSpPr/>
          <p:nvPr/>
        </p:nvGrpSpPr>
        <p:grpSpPr>
          <a:xfrm>
            <a:off x="3696421" y="2537998"/>
            <a:ext cx="2498053" cy="3340493"/>
            <a:chOff x="473463" y="2285817"/>
            <a:chExt cx="2498053" cy="3340493"/>
          </a:xfrm>
        </p:grpSpPr>
        <p:sp>
          <p:nvSpPr>
            <p:cNvPr id="12" name="1 - background box">
              <a:extLst>
                <a:ext uri="{FF2B5EF4-FFF2-40B4-BE49-F238E27FC236}">
                  <a16:creationId xmlns:a16="http://schemas.microsoft.com/office/drawing/2014/main" id="{D22D91AE-23CA-321E-D804-C898BB815839}"/>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solidFill>
                <a:srgbClr val="0E0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3" name="1 - text box">
              <a:extLst>
                <a:ext uri="{FF2B5EF4-FFF2-40B4-BE49-F238E27FC236}">
                  <a16:creationId xmlns:a16="http://schemas.microsoft.com/office/drawing/2014/main" id="{B3DEF791-38BF-29F0-1B57-C049297C43D0}"/>
                </a:ext>
                <a:ext uri="{C183D7F6-B498-43B3-948B-1728B52AA6E4}">
                  <adec:decorative xmlns:adec="http://schemas.microsoft.com/office/drawing/2017/decorative" val="1"/>
                </a:ext>
              </a:extLst>
            </p:cNvPr>
            <p:cNvSpPr/>
            <p:nvPr/>
          </p:nvSpPr>
          <p:spPr>
            <a:xfrm>
              <a:off x="473463" y="2980915"/>
              <a:ext cx="2201944" cy="2369488"/>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4" name="1 - text">
              <a:extLst>
                <a:ext uri="{FF2B5EF4-FFF2-40B4-BE49-F238E27FC236}">
                  <a16:creationId xmlns:a16="http://schemas.microsoft.com/office/drawing/2014/main" id="{3935834D-EA9A-0354-5BF9-131280BA2E5A}"/>
                </a:ext>
              </a:extLst>
            </p:cNvPr>
            <p:cNvSpPr txBox="1"/>
            <p:nvPr/>
          </p:nvSpPr>
          <p:spPr>
            <a:xfrm>
              <a:off x="577285" y="2968188"/>
              <a:ext cx="1994299" cy="2226240"/>
            </a:xfrm>
            <a:prstGeom prst="rect">
              <a:avLst/>
            </a:prstGeom>
            <a:noFill/>
          </p:spPr>
          <p:txBody>
            <a:bodyPr wrap="square" rtlCol="0" anchor="ctr" anchorCtr="0">
              <a:noAutofit/>
            </a:bodyPr>
            <a:lstStyle/>
            <a:p>
              <a:pPr algn="ctr">
                <a:lnSpc>
                  <a:spcPct val="110000"/>
                </a:lnSpc>
                <a:spcAft>
                  <a:spcPts val="600"/>
                </a:spcAft>
              </a:pPr>
              <a:r>
                <a:rPr lang="en-US" b="1" dirty="0">
                  <a:latin typeface="TheStan Timbr" panose="020B0503030503020204" pitchFamily="34" charset="0"/>
                  <a:cs typeface="Arial" panose="020B0604020202020204" pitchFamily="34" charset="0"/>
                </a:rPr>
                <a:t>Depression discrimination lawsuit</a:t>
              </a:r>
            </a:p>
            <a:p>
              <a:pPr algn="ctr">
                <a:lnSpc>
                  <a:spcPct val="110000"/>
                </a:lnSpc>
                <a:spcAft>
                  <a:spcPts val="600"/>
                </a:spcAft>
              </a:pPr>
              <a:r>
                <a:rPr lang="en-US" sz="1600" dirty="0">
                  <a:latin typeface="TheStan Timbr" panose="020B0503030503020204" pitchFamily="34" charset="0"/>
                  <a:cs typeface="Arial" panose="020B0604020202020204" pitchFamily="34" charset="0"/>
                </a:rPr>
                <a:t> </a:t>
              </a:r>
              <a:r>
                <a:rPr lang="en-US" dirty="0">
                  <a:latin typeface="TheStan Timbr" panose="020B0503030503020204" pitchFamily="34" charset="0"/>
                  <a:cs typeface="Arial" panose="020B0604020202020204" pitchFamily="34" charset="0"/>
                </a:rPr>
                <a:t>$250,000 settlement</a:t>
              </a:r>
            </a:p>
          </p:txBody>
        </p:sp>
        <p:sp>
          <p:nvSpPr>
            <p:cNvPr id="15" name="1 - border">
              <a:extLst>
                <a:ext uri="{FF2B5EF4-FFF2-40B4-BE49-F238E27FC236}">
                  <a16:creationId xmlns:a16="http://schemas.microsoft.com/office/drawing/2014/main" id="{564719A5-99DD-FF56-DE1B-65315DF0CAB3}"/>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16" name="Group 3">
            <a:extLst>
              <a:ext uri="{FF2B5EF4-FFF2-40B4-BE49-F238E27FC236}">
                <a16:creationId xmlns:a16="http://schemas.microsoft.com/office/drawing/2014/main" id="{FB938AC9-69F8-EA2C-AD32-B4B27F4B8918}"/>
              </a:ext>
              <a:ext uri="{C183D7F6-B498-43B3-948B-1728B52AA6E4}">
                <adec:decorative xmlns:adec="http://schemas.microsoft.com/office/drawing/2017/decorative" val="1"/>
              </a:ext>
            </a:extLst>
          </p:cNvPr>
          <p:cNvGrpSpPr/>
          <p:nvPr/>
        </p:nvGrpSpPr>
        <p:grpSpPr>
          <a:xfrm>
            <a:off x="6554642" y="2537998"/>
            <a:ext cx="2498053" cy="3340493"/>
            <a:chOff x="473463" y="2285817"/>
            <a:chExt cx="2498053" cy="3340493"/>
          </a:xfrm>
        </p:grpSpPr>
        <p:sp>
          <p:nvSpPr>
            <p:cNvPr id="17" name="1 - background box">
              <a:extLst>
                <a:ext uri="{FF2B5EF4-FFF2-40B4-BE49-F238E27FC236}">
                  <a16:creationId xmlns:a16="http://schemas.microsoft.com/office/drawing/2014/main" id="{5F8A765E-F45C-E652-E3D7-78E6AA065212}"/>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solidFill>
                <a:srgbClr val="0E0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8" name="1 - text box">
              <a:extLst>
                <a:ext uri="{FF2B5EF4-FFF2-40B4-BE49-F238E27FC236}">
                  <a16:creationId xmlns:a16="http://schemas.microsoft.com/office/drawing/2014/main" id="{6E4E08C4-D00A-CB85-89E4-F2EB592F7792}"/>
                </a:ext>
                <a:ext uri="{C183D7F6-B498-43B3-948B-1728B52AA6E4}">
                  <adec:decorative xmlns:adec="http://schemas.microsoft.com/office/drawing/2017/decorative" val="1"/>
                </a:ext>
              </a:extLst>
            </p:cNvPr>
            <p:cNvSpPr/>
            <p:nvPr/>
          </p:nvSpPr>
          <p:spPr>
            <a:xfrm>
              <a:off x="473463" y="2980914"/>
              <a:ext cx="2201944" cy="2369489"/>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9" name="1 - text">
              <a:extLst>
                <a:ext uri="{FF2B5EF4-FFF2-40B4-BE49-F238E27FC236}">
                  <a16:creationId xmlns:a16="http://schemas.microsoft.com/office/drawing/2014/main" id="{E9C1055E-B46C-2E42-8072-CE0E0E7F127F}"/>
                </a:ext>
              </a:extLst>
            </p:cNvPr>
            <p:cNvSpPr txBox="1"/>
            <p:nvPr/>
          </p:nvSpPr>
          <p:spPr>
            <a:xfrm>
              <a:off x="571846" y="2980914"/>
              <a:ext cx="1994299" cy="2226241"/>
            </a:xfrm>
            <a:prstGeom prst="rect">
              <a:avLst/>
            </a:prstGeom>
            <a:noFill/>
          </p:spPr>
          <p:txBody>
            <a:bodyPr wrap="square" rtlCol="0" anchor="ctr" anchorCtr="0">
              <a:noAutofit/>
            </a:bodyPr>
            <a:lstStyle/>
            <a:p>
              <a:pPr algn="ctr">
                <a:lnSpc>
                  <a:spcPct val="110000"/>
                </a:lnSpc>
                <a:spcAft>
                  <a:spcPts val="600"/>
                </a:spcAft>
              </a:pPr>
              <a:r>
                <a:rPr lang="en-US" b="1" dirty="0">
                  <a:latin typeface="TheStan Timbr" panose="020B0503030503020204" pitchFamily="34" charset="0"/>
                  <a:cs typeface="Arial" panose="020B0604020202020204" pitchFamily="34" charset="0"/>
                </a:rPr>
                <a:t>Autism and ADHD discrimination lawsuit </a:t>
              </a:r>
            </a:p>
            <a:p>
              <a:pPr algn="ctr">
                <a:lnSpc>
                  <a:spcPct val="110000"/>
                </a:lnSpc>
                <a:spcAft>
                  <a:spcPts val="600"/>
                </a:spcAft>
              </a:pPr>
              <a:r>
                <a:rPr lang="en-US" dirty="0">
                  <a:latin typeface="TheStan Timbr" panose="020B0503030503020204" pitchFamily="34" charset="0"/>
                  <a:cs typeface="Arial" panose="020B0604020202020204" pitchFamily="34" charset="0"/>
                </a:rPr>
                <a:t>$30,000 settlement </a:t>
              </a:r>
            </a:p>
          </p:txBody>
        </p:sp>
        <p:sp>
          <p:nvSpPr>
            <p:cNvPr id="20" name="1 - border">
              <a:extLst>
                <a:ext uri="{FF2B5EF4-FFF2-40B4-BE49-F238E27FC236}">
                  <a16:creationId xmlns:a16="http://schemas.microsoft.com/office/drawing/2014/main" id="{2F9836D7-11E6-A661-BDB7-5F1120D60B5F}"/>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21" name="Group 4">
            <a:extLst>
              <a:ext uri="{FF2B5EF4-FFF2-40B4-BE49-F238E27FC236}">
                <a16:creationId xmlns:a16="http://schemas.microsoft.com/office/drawing/2014/main" id="{0C705706-C022-49FA-A9D6-2AEEE3BDBF79}"/>
              </a:ext>
              <a:ext uri="{C183D7F6-B498-43B3-948B-1728B52AA6E4}">
                <adec:decorative xmlns:adec="http://schemas.microsoft.com/office/drawing/2017/decorative" val="1"/>
              </a:ext>
            </a:extLst>
          </p:cNvPr>
          <p:cNvGrpSpPr/>
          <p:nvPr/>
        </p:nvGrpSpPr>
        <p:grpSpPr>
          <a:xfrm>
            <a:off x="9412864" y="2537998"/>
            <a:ext cx="2498053" cy="3340493"/>
            <a:chOff x="473463" y="2285817"/>
            <a:chExt cx="2498053" cy="3340493"/>
          </a:xfrm>
        </p:grpSpPr>
        <p:sp>
          <p:nvSpPr>
            <p:cNvPr id="22" name="1 - background box">
              <a:extLst>
                <a:ext uri="{FF2B5EF4-FFF2-40B4-BE49-F238E27FC236}">
                  <a16:creationId xmlns:a16="http://schemas.microsoft.com/office/drawing/2014/main" id="{2B876056-7405-048F-A066-E985AF38158A}"/>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solidFill>
                <a:srgbClr val="0E0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23" name="1 - text box">
              <a:extLst>
                <a:ext uri="{FF2B5EF4-FFF2-40B4-BE49-F238E27FC236}">
                  <a16:creationId xmlns:a16="http://schemas.microsoft.com/office/drawing/2014/main" id="{B85B5663-0C17-3496-405A-8CF32F9F20CF}"/>
                </a:ext>
                <a:ext uri="{C183D7F6-B498-43B3-948B-1728B52AA6E4}">
                  <adec:decorative xmlns:adec="http://schemas.microsoft.com/office/drawing/2017/decorative" val="1"/>
                </a:ext>
              </a:extLst>
            </p:cNvPr>
            <p:cNvSpPr/>
            <p:nvPr/>
          </p:nvSpPr>
          <p:spPr>
            <a:xfrm>
              <a:off x="473463" y="2968188"/>
              <a:ext cx="2201944" cy="2382215"/>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24" name="1 - text">
              <a:extLst>
                <a:ext uri="{FF2B5EF4-FFF2-40B4-BE49-F238E27FC236}">
                  <a16:creationId xmlns:a16="http://schemas.microsoft.com/office/drawing/2014/main" id="{5BC798BB-090A-DD1C-EB86-D43610F1E605}"/>
                </a:ext>
              </a:extLst>
            </p:cNvPr>
            <p:cNvSpPr txBox="1"/>
            <p:nvPr/>
          </p:nvSpPr>
          <p:spPr>
            <a:xfrm>
              <a:off x="571846" y="2968188"/>
              <a:ext cx="1994299" cy="2238967"/>
            </a:xfrm>
            <a:prstGeom prst="rect">
              <a:avLst/>
            </a:prstGeom>
            <a:noFill/>
          </p:spPr>
          <p:txBody>
            <a:bodyPr wrap="square" rtlCol="0" anchor="ctr" anchorCtr="0">
              <a:noAutofit/>
            </a:bodyPr>
            <a:lstStyle/>
            <a:p>
              <a:pPr algn="ctr">
                <a:lnSpc>
                  <a:spcPct val="110000"/>
                </a:lnSpc>
                <a:spcAft>
                  <a:spcPts val="600"/>
                </a:spcAft>
              </a:pPr>
              <a:r>
                <a:rPr lang="en-US" b="1" dirty="0">
                  <a:latin typeface="TheStan Timbr" panose="020B0503030503020204" pitchFamily="34" charset="0"/>
                  <a:cs typeface="Arial" panose="020B0604020202020204" pitchFamily="34" charset="0"/>
                </a:rPr>
                <a:t>Opioid addiction harassment lawsuit</a:t>
              </a:r>
            </a:p>
            <a:p>
              <a:pPr algn="ctr">
                <a:lnSpc>
                  <a:spcPct val="110000"/>
                </a:lnSpc>
                <a:spcAft>
                  <a:spcPts val="600"/>
                </a:spcAft>
              </a:pPr>
              <a:r>
                <a:rPr lang="en-US" dirty="0">
                  <a:latin typeface="TheStan Timbr" panose="020B0503030503020204" pitchFamily="34" charset="0"/>
                  <a:cs typeface="Arial" panose="020B0604020202020204" pitchFamily="34" charset="0"/>
                </a:rPr>
                <a:t>$60,000 settlement</a:t>
              </a:r>
            </a:p>
          </p:txBody>
        </p:sp>
        <p:sp>
          <p:nvSpPr>
            <p:cNvPr id="25" name="1 - border">
              <a:extLst>
                <a:ext uri="{FF2B5EF4-FFF2-40B4-BE49-F238E27FC236}">
                  <a16:creationId xmlns:a16="http://schemas.microsoft.com/office/drawing/2014/main" id="{B57925C4-CDFF-697C-42B7-84DF42814DB6}"/>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spTree>
    <p:extLst>
      <p:ext uri="{BB962C8B-B14F-4D97-AF65-F5344CB8AC3E}">
        <p14:creationId xmlns:p14="http://schemas.microsoft.com/office/powerpoint/2010/main" val="372772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AB2C-38D0-A043-30D1-02C48F9524B0}"/>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60C0283B-49B2-6B8B-08BB-9F05E8728B29}"/>
              </a:ext>
            </a:extLst>
          </p:cNvPr>
          <p:cNvSpPr>
            <a:spLocks noGrp="1"/>
          </p:cNvSpPr>
          <p:nvPr>
            <p:ph type="title"/>
          </p:nvPr>
        </p:nvSpPr>
        <p:spPr/>
        <p:txBody>
          <a:bodyPr/>
          <a:lstStyle/>
          <a:p>
            <a:r>
              <a:rPr lang="en-US" dirty="0"/>
              <a:t>How Do You Know If An Employee is Neurodiverse?</a:t>
            </a:r>
          </a:p>
        </p:txBody>
      </p:sp>
      <p:sp>
        <p:nvSpPr>
          <p:cNvPr id="5" name="Slide Number Placeholder 4">
            <a:extLst>
              <a:ext uri="{FF2B5EF4-FFF2-40B4-BE49-F238E27FC236}">
                <a16:creationId xmlns:a16="http://schemas.microsoft.com/office/drawing/2014/main" id="{C9046B3D-ACAD-DE12-2DE4-83B106F2B30E}"/>
              </a:ext>
            </a:extLst>
          </p:cNvPr>
          <p:cNvSpPr>
            <a:spLocks noGrp="1"/>
          </p:cNvSpPr>
          <p:nvPr>
            <p:ph type="sldNum" sz="quarter" idx="12"/>
          </p:nvPr>
        </p:nvSpPr>
        <p:spPr/>
        <p:txBody>
          <a:bodyPr/>
          <a:lstStyle/>
          <a:p>
            <a:pPr>
              <a:defRPr/>
            </a:pPr>
            <a:fld id="{73EF3F73-D8BE-1D4F-8F0C-03C5EC803F68}" type="slidenum">
              <a:rPr lang="en-US" smtClean="0"/>
              <a:pPr>
                <a:defRPr/>
              </a:pPr>
              <a:t>15</a:t>
            </a:fld>
            <a:endParaRPr lang="en-US" dirty="0"/>
          </a:p>
        </p:txBody>
      </p:sp>
    </p:spTree>
    <p:extLst>
      <p:ext uri="{BB962C8B-B14F-4D97-AF65-F5344CB8AC3E}">
        <p14:creationId xmlns:p14="http://schemas.microsoft.com/office/powerpoint/2010/main" val="286431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41897-0F20-215B-F113-59E8F378786E}"/>
            </a:ext>
          </a:extLst>
        </p:cNvPr>
        <p:cNvGrpSpPr/>
        <p:nvPr/>
      </p:nvGrpSpPr>
      <p:grpSpPr>
        <a:xfrm>
          <a:off x="0" y="0"/>
          <a:ext cx="0" cy="0"/>
          <a:chOff x="0" y="0"/>
          <a:chExt cx="0" cy="0"/>
        </a:xfrm>
      </p:grpSpPr>
      <p:sp>
        <p:nvSpPr>
          <p:cNvPr id="11" name="Sidebar callout">
            <a:extLst>
              <a:ext uri="{FF2B5EF4-FFF2-40B4-BE49-F238E27FC236}">
                <a16:creationId xmlns:a16="http://schemas.microsoft.com/office/drawing/2014/main" id="{4A25747E-2397-323F-0E28-295F17F8B04E}"/>
              </a:ext>
            </a:extLst>
          </p:cNvPr>
          <p:cNvSpPr>
            <a:spLocks noGrp="1"/>
          </p:cNvSpPr>
          <p:nvPr>
            <p:ph type="body" sz="quarter" idx="14"/>
          </p:nvPr>
        </p:nvSpPr>
        <p:spPr>
          <a:xfrm>
            <a:off x="612647" y="1538048"/>
            <a:ext cx="3311031" cy="1774995"/>
          </a:xfrm>
          <a:prstGeom prst="rect">
            <a:avLst/>
          </a:prstGeom>
        </p:spPr>
        <p:txBody>
          <a:bodyPr/>
          <a:lstStyle/>
          <a:p>
            <a:r>
              <a:rPr lang="en-US" sz="2000" dirty="0"/>
              <a:t>The only way to know that someone is neurodiverse is through a comprehensive assessment and diagnosis by a trained professional.</a:t>
            </a:r>
          </a:p>
        </p:txBody>
      </p:sp>
      <p:cxnSp>
        <p:nvCxnSpPr>
          <p:cNvPr id="3" name="Sidebar line">
            <a:extLst>
              <a:ext uri="{FF2B5EF4-FFF2-40B4-BE49-F238E27FC236}">
                <a16:creationId xmlns:a16="http://schemas.microsoft.com/office/drawing/2014/main" id="{FA323067-F12D-8387-F340-4751F2FDAE6A}"/>
              </a:ext>
              <a:ext uri="{C183D7F6-B498-43B3-948B-1728B52AA6E4}">
                <adec:decorative xmlns:adec="http://schemas.microsoft.com/office/drawing/2017/decorative" val="1"/>
              </a:ext>
            </a:extLst>
          </p:cNvPr>
          <p:cNvCxnSpPr>
            <a:cxnSpLocks/>
          </p:cNvCxnSpPr>
          <p:nvPr/>
        </p:nvCxnSpPr>
        <p:spPr>
          <a:xfrm>
            <a:off x="497603" y="1612838"/>
            <a:ext cx="0" cy="1477328"/>
          </a:xfrm>
          <a:prstGeom prst="line">
            <a:avLst/>
          </a:prstGeom>
          <a:ln w="19050">
            <a:solidFill>
              <a:srgbClr val="0075B2"/>
            </a:solidFill>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BCC89ECA-2FA0-D84F-C91F-A1A923A809F5}"/>
              </a:ext>
            </a:extLst>
          </p:cNvPr>
          <p:cNvSpPr>
            <a:spLocks noGrp="1"/>
          </p:cNvSpPr>
          <p:nvPr>
            <p:ph type="sldNum" sz="quarter" idx="10"/>
          </p:nvPr>
        </p:nvSpPr>
        <p:spPr/>
        <p:txBody>
          <a:bodyPr/>
          <a:lstStyle/>
          <a:p>
            <a:pPr>
              <a:defRPr/>
            </a:pPr>
            <a:fld id="{73EF3F73-D8BE-1D4F-8F0C-03C5EC803F68}" type="slidenum">
              <a:rPr lang="en-US" smtClean="0"/>
              <a:pPr>
                <a:defRPr/>
              </a:pPr>
              <a:t>16</a:t>
            </a:fld>
            <a:endParaRPr lang="en-US" dirty="0"/>
          </a:p>
        </p:txBody>
      </p:sp>
      <p:pic>
        <p:nvPicPr>
          <p:cNvPr id="15" name="The Standard Logo" descr="The Standard logo">
            <a:extLst>
              <a:ext uri="{FF2B5EF4-FFF2-40B4-BE49-F238E27FC236}">
                <a16:creationId xmlns:a16="http://schemas.microsoft.com/office/drawing/2014/main" id="{C39AF177-CC62-5F8D-AE02-B30FCB60B4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850660" y="5944701"/>
            <a:ext cx="987737" cy="689570"/>
          </a:xfrm>
          <a:prstGeom prst="rect">
            <a:avLst/>
          </a:prstGeom>
        </p:spPr>
      </p:pic>
      <p:pic>
        <p:nvPicPr>
          <p:cNvPr id="2" name="Picture Placeholder 14" descr="Mixed raced employees">
            <a:extLst>
              <a:ext uri="{FF2B5EF4-FFF2-40B4-BE49-F238E27FC236}">
                <a16:creationId xmlns:a16="http://schemas.microsoft.com/office/drawing/2014/main" id="{BEEBCE64-A0D8-CC1C-0FF1-196D7E2F53B4}"/>
              </a:ext>
            </a:extLst>
          </p:cNvPr>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a:fillRect/>
          </a:stretch>
        </p:blipFill>
        <p:spPr>
          <a:xfrm>
            <a:off x="4194175" y="0"/>
            <a:ext cx="7997825" cy="6858000"/>
          </a:xfrm>
          <a:prstGeom prst="rect">
            <a:avLst/>
          </a:prstGeom>
          <a:noFill/>
        </p:spPr>
      </p:pic>
      <p:sp>
        <p:nvSpPr>
          <p:cNvPr id="4" name="Headline">
            <a:extLst>
              <a:ext uri="{FF2B5EF4-FFF2-40B4-BE49-F238E27FC236}">
                <a16:creationId xmlns:a16="http://schemas.microsoft.com/office/drawing/2014/main" id="{852EF34C-4058-A9DC-644A-36C1015D34E9}"/>
              </a:ext>
            </a:extLst>
          </p:cNvPr>
          <p:cNvSpPr txBox="1">
            <a:spLocks/>
          </p:cNvSpPr>
          <p:nvPr/>
        </p:nvSpPr>
        <p:spPr>
          <a:xfrm>
            <a:off x="350062" y="461283"/>
            <a:ext cx="7389723" cy="548741"/>
          </a:xfrm>
          <a:prstGeom prst="rect">
            <a:avLst/>
          </a:prstGeom>
        </p:spPr>
        <p:txBody>
          <a:bodyPr anchor="t" anchorCtr="0">
            <a:noAutofit/>
          </a:bodyPr>
          <a:lstStyle>
            <a:lvl1pPr algn="l" defTabSz="914400" rtl="0" eaLnBrk="1" latinLnBrk="0" hangingPunct="1">
              <a:lnSpc>
                <a:spcPct val="90000"/>
              </a:lnSpc>
              <a:spcBef>
                <a:spcPct val="0"/>
              </a:spcBef>
              <a:buNone/>
              <a:defRPr sz="2800" b="1" kern="1200">
                <a:solidFill>
                  <a:schemeClr val="tx2"/>
                </a:solidFill>
                <a:latin typeface="TheStan Timbr" panose="020B0503030503020204" pitchFamily="34" charset="0"/>
                <a:ea typeface="+mj-ea"/>
                <a:cs typeface="Arial" panose="020B0604020202020204" pitchFamily="34" charset="0"/>
              </a:defRPr>
            </a:lvl1pPr>
          </a:lstStyle>
          <a:p>
            <a:r>
              <a:rPr lang="en-US" dirty="0">
                <a:solidFill>
                  <a:schemeClr val="tx1"/>
                </a:solidFill>
              </a:rPr>
              <a:t>You Don’t.</a:t>
            </a:r>
          </a:p>
        </p:txBody>
      </p:sp>
    </p:spTree>
    <p:extLst>
      <p:ext uri="{BB962C8B-B14F-4D97-AF65-F5344CB8AC3E}">
        <p14:creationId xmlns:p14="http://schemas.microsoft.com/office/powerpoint/2010/main" val="20318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96ED9-11CF-56FD-E5D2-9B9BEDEFEEE0}"/>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50C6D5DD-94EB-DAEC-03D4-CECCA96AB0E7}"/>
              </a:ext>
            </a:extLst>
          </p:cNvPr>
          <p:cNvSpPr>
            <a:spLocks noGrp="1"/>
          </p:cNvSpPr>
          <p:nvPr>
            <p:ph type="title"/>
          </p:nvPr>
        </p:nvSpPr>
        <p:spPr>
          <a:xfrm>
            <a:off x="4345607" y="330881"/>
            <a:ext cx="7112000" cy="998809"/>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lvl="0">
              <a:lnSpc>
                <a:spcPct val="110000"/>
              </a:lnSpc>
              <a:defRPr/>
            </a:pPr>
            <a:r>
              <a:rPr lang="en-US" dirty="0"/>
              <a:t>Don’t Fall into the Trap of Trying to Diagnose Employees</a:t>
            </a:r>
          </a:p>
        </p:txBody>
      </p:sp>
      <p:sp>
        <p:nvSpPr>
          <p:cNvPr id="13" name="Text Placeholder 7">
            <a:extLst>
              <a:ext uri="{FF2B5EF4-FFF2-40B4-BE49-F238E27FC236}">
                <a16:creationId xmlns:a16="http://schemas.microsoft.com/office/drawing/2014/main" id="{E58EE2A2-6AF0-55B4-C2CF-67AC029CC25E}"/>
              </a:ext>
            </a:extLst>
          </p:cNvPr>
          <p:cNvSpPr>
            <a:spLocks noGrp="1"/>
          </p:cNvSpPr>
          <p:nvPr>
            <p:ph type="body" sz="quarter" idx="16"/>
          </p:nvPr>
        </p:nvSpPr>
        <p:spPr>
          <a:xfrm>
            <a:off x="4439506" y="1329344"/>
            <a:ext cx="7254051" cy="722313"/>
          </a:xfrm>
        </p:spPr>
        <p:txBody>
          <a:bodyPr/>
          <a:lstStyle/>
          <a:p>
            <a:pPr>
              <a:spcAft>
                <a:spcPts val="1000"/>
              </a:spcAft>
            </a:pPr>
            <a:r>
              <a:rPr lang="en-US" sz="2000" b="0" dirty="0">
                <a:solidFill>
                  <a:schemeClr val="tx2"/>
                </a:solidFill>
              </a:rPr>
              <a:t>It’s always a bad idea to informally diagnose employees and  that’s especially true with neurodiversity. </a:t>
            </a:r>
          </a:p>
          <a:p>
            <a:endParaRPr lang="en-US" dirty="0"/>
          </a:p>
        </p:txBody>
      </p:sp>
      <p:sp>
        <p:nvSpPr>
          <p:cNvPr id="14" name="Content Placeholder 6">
            <a:extLst>
              <a:ext uri="{FF2B5EF4-FFF2-40B4-BE49-F238E27FC236}">
                <a16:creationId xmlns:a16="http://schemas.microsoft.com/office/drawing/2014/main" id="{0610D18E-47CB-BAE8-3716-DCEABCD3F24F}"/>
              </a:ext>
            </a:extLst>
          </p:cNvPr>
          <p:cNvSpPr>
            <a:spLocks noGrp="1"/>
          </p:cNvSpPr>
          <p:nvPr>
            <p:ph idx="1"/>
          </p:nvPr>
        </p:nvSpPr>
        <p:spPr>
          <a:xfrm>
            <a:off x="4439506" y="2263525"/>
            <a:ext cx="7018101" cy="3937250"/>
          </a:xfrm>
        </p:spPr>
        <p:txBody>
          <a:bodyPr/>
          <a:lstStyle/>
          <a:p>
            <a:r>
              <a:rPr lang="en-US" sz="1800" b="1" dirty="0">
                <a:solidFill>
                  <a:srgbClr val="0E0D6A"/>
                </a:solidFill>
              </a:rPr>
              <a:t>“Are you on the Spectrum?”: </a:t>
            </a:r>
            <a:r>
              <a:rPr lang="en-US" sz="1800" dirty="0"/>
              <a:t>This is just as bad of an idea as asking a person if they’re pregnant.</a:t>
            </a:r>
            <a:endParaRPr lang="en-US" sz="500" dirty="0"/>
          </a:p>
          <a:p>
            <a:r>
              <a:rPr lang="en-US" sz="1800" b="1" dirty="0">
                <a:solidFill>
                  <a:srgbClr val="0E0D6A"/>
                </a:solidFill>
              </a:rPr>
              <a:t>“Are you autistic?”: </a:t>
            </a:r>
            <a:r>
              <a:rPr lang="en-US" sz="1800" dirty="0"/>
              <a:t>Please tell me you know this is off limits.</a:t>
            </a:r>
            <a:endParaRPr lang="en-US" sz="500" dirty="0"/>
          </a:p>
          <a:p>
            <a:r>
              <a:rPr lang="en-US" sz="1800" b="1" dirty="0">
                <a:solidFill>
                  <a:srgbClr val="0E0D6A"/>
                </a:solidFill>
              </a:rPr>
              <a:t>“He seems neurodiverse.” </a:t>
            </a:r>
            <a:r>
              <a:rPr lang="en-US" sz="1800" dirty="0"/>
              <a:t>The ADA/ADAAA, protects workers who do not have a disability, if their employer believes they do and is regarding them as disabled.</a:t>
            </a:r>
            <a:endParaRPr lang="en-US" sz="500" dirty="0"/>
          </a:p>
          <a:p>
            <a:r>
              <a:rPr lang="en-US" sz="1800" b="1" dirty="0">
                <a:solidFill>
                  <a:srgbClr val="0E0D6A"/>
                </a:solidFill>
              </a:rPr>
              <a:t>“He told me he was neurodiverse.”: </a:t>
            </a:r>
            <a:r>
              <a:rPr lang="en-US" sz="1800" dirty="0"/>
              <a:t>Many people describe themselves as “neurodiverse” without ever receiving a formal diagnosis. Although it’s probably a good idea to accept their self-identification, don’t make assumptions about what they mean or how you should treat them.</a:t>
            </a:r>
            <a:endParaRPr lang="en-US" dirty="0"/>
          </a:p>
        </p:txBody>
      </p:sp>
      <p:pic>
        <p:nvPicPr>
          <p:cNvPr id="15" name="Picture Placeholder 10" descr="A photograph of a woman sitting on a medical bed talking to a man with a clipboard and a white coat.">
            <a:extLst>
              <a:ext uri="{FF2B5EF4-FFF2-40B4-BE49-F238E27FC236}">
                <a16:creationId xmlns:a16="http://schemas.microsoft.com/office/drawing/2014/main" id="{C3BBB5B2-C781-5FE7-642C-B8EB2E46643A}"/>
              </a:ext>
              <a:ext uri="{C183D7F6-B498-43B3-948B-1728B52AA6E4}">
                <adec:decorative xmlns:adec="http://schemas.microsoft.com/office/drawing/2017/decorative" val="0"/>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a:fillRect/>
          </a:stretch>
        </p:blipFill>
        <p:spPr>
          <a:xfrm>
            <a:off x="314325" y="330200"/>
            <a:ext cx="3740150" cy="5870575"/>
          </a:xfrm>
          <a:prstGeom prst="rect">
            <a:avLst/>
          </a:prstGeom>
        </p:spPr>
      </p:pic>
      <p:sp>
        <p:nvSpPr>
          <p:cNvPr id="5" name="Slide Number Placeholder 4">
            <a:extLst>
              <a:ext uri="{FF2B5EF4-FFF2-40B4-BE49-F238E27FC236}">
                <a16:creationId xmlns:a16="http://schemas.microsoft.com/office/drawing/2014/main" id="{BF79941C-9775-03DA-CC18-6CEF95733479}"/>
              </a:ext>
            </a:extLst>
          </p:cNvPr>
          <p:cNvSpPr>
            <a:spLocks noGrp="1"/>
          </p:cNvSpPr>
          <p:nvPr>
            <p:ph type="sldNum" sz="quarter" idx="12"/>
          </p:nvPr>
        </p:nvSpPr>
        <p:spPr/>
        <p:txBody>
          <a:bodyPr/>
          <a:lstStyle/>
          <a:p>
            <a:pPr>
              <a:defRPr/>
            </a:pPr>
            <a:fld id="{73EF3F73-D8BE-1D4F-8F0C-03C5EC803F68}" type="slidenum">
              <a:rPr lang="en-US" smtClean="0"/>
              <a:pPr>
                <a:defRPr/>
              </a:pPr>
              <a:t>17</a:t>
            </a:fld>
            <a:endParaRPr lang="en-US" dirty="0"/>
          </a:p>
        </p:txBody>
      </p:sp>
    </p:spTree>
    <p:extLst>
      <p:ext uri="{BB962C8B-B14F-4D97-AF65-F5344CB8AC3E}">
        <p14:creationId xmlns:p14="http://schemas.microsoft.com/office/powerpoint/2010/main" val="148404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6E1D8-FB85-0CBC-E2FD-0003AE8DB31E}"/>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3DF7F1BA-C9F1-4164-08DD-9E729DCB4E86}"/>
              </a:ext>
            </a:extLst>
          </p:cNvPr>
          <p:cNvSpPr>
            <a:spLocks noGrp="1"/>
          </p:cNvSpPr>
          <p:nvPr>
            <p:ph type="title"/>
          </p:nvPr>
        </p:nvSpPr>
        <p:spPr>
          <a:xfrm>
            <a:off x="969264" y="1952692"/>
            <a:ext cx="10399868" cy="2546216"/>
          </a:xfrm>
        </p:spPr>
        <p:txBody>
          <a:bodyPr anchor="ctr">
            <a:normAutofit/>
          </a:bodyPr>
          <a:lstStyle/>
          <a:p>
            <a:pPr>
              <a:lnSpc>
                <a:spcPct val="100000"/>
              </a:lnSpc>
            </a:pPr>
            <a:r>
              <a:rPr lang="en-US" sz="5000" dirty="0"/>
              <a:t>The Challenge: </a:t>
            </a:r>
            <a:r>
              <a:rPr lang="en-US" sz="5000" b="0" dirty="0"/>
              <a:t>If you don’t know who’s neurodiverse, how do you accommodate them?</a:t>
            </a:r>
          </a:p>
        </p:txBody>
      </p:sp>
      <p:sp>
        <p:nvSpPr>
          <p:cNvPr id="5" name="Slide Number Placeholder 4">
            <a:extLst>
              <a:ext uri="{FF2B5EF4-FFF2-40B4-BE49-F238E27FC236}">
                <a16:creationId xmlns:a16="http://schemas.microsoft.com/office/drawing/2014/main" id="{65EF21DD-CBA5-93C0-87C0-7E817B1DA2C2}"/>
              </a:ext>
            </a:extLst>
          </p:cNvPr>
          <p:cNvSpPr>
            <a:spLocks noGrp="1"/>
          </p:cNvSpPr>
          <p:nvPr>
            <p:ph type="sldNum" sz="quarter" idx="12"/>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18</a:t>
            </a:fld>
            <a:endParaRPr lang="en-US" dirty="0"/>
          </a:p>
        </p:txBody>
      </p:sp>
    </p:spTree>
    <p:extLst>
      <p:ext uri="{BB962C8B-B14F-4D97-AF65-F5344CB8AC3E}">
        <p14:creationId xmlns:p14="http://schemas.microsoft.com/office/powerpoint/2010/main" val="423500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06400-62BF-2DC1-D3BF-8367E956D5EE}"/>
            </a:ext>
          </a:extLst>
        </p:cNvPr>
        <p:cNvGrpSpPr/>
        <p:nvPr/>
      </p:nvGrpSpPr>
      <p:grpSpPr>
        <a:xfrm>
          <a:off x="0" y="0"/>
          <a:ext cx="0" cy="0"/>
          <a:chOff x="0" y="0"/>
          <a:chExt cx="0" cy="0"/>
        </a:xfrm>
      </p:grpSpPr>
      <p:sp>
        <p:nvSpPr>
          <p:cNvPr id="18" name="Title">
            <a:extLst>
              <a:ext uri="{FF2B5EF4-FFF2-40B4-BE49-F238E27FC236}">
                <a16:creationId xmlns:a16="http://schemas.microsoft.com/office/drawing/2014/main" id="{7C3C22EC-E5FC-AE5E-39BD-118321D1AA3C}"/>
              </a:ext>
            </a:extLst>
          </p:cNvPr>
          <p:cNvSpPr>
            <a:spLocks noGrp="1"/>
          </p:cNvSpPr>
          <p:nvPr>
            <p:ph type="title" idx="4294967295"/>
          </p:nvPr>
        </p:nvSpPr>
        <p:spPr>
          <a:xfrm>
            <a:off x="612648" y="311133"/>
            <a:ext cx="3258708" cy="105088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fontAlgn="auto">
              <a:lnSpc>
                <a:spcPct val="110000"/>
              </a:lnSpc>
              <a:spcAft>
                <a:spcPts val="1000"/>
              </a:spcAft>
              <a:buClrTx/>
              <a:buSzTx/>
              <a:tabLst/>
              <a:defRPr/>
            </a:pPr>
            <a:r>
              <a:rPr lang="en-US" dirty="0">
                <a:latin typeface="TheStan Timbr" panose="020B0503030503020204" pitchFamily="34" charset="0"/>
              </a:rPr>
              <a:t>Universal Design</a:t>
            </a:r>
          </a:p>
        </p:txBody>
      </p:sp>
      <p:sp>
        <p:nvSpPr>
          <p:cNvPr id="8" name="Text Placeholder 7">
            <a:extLst>
              <a:ext uri="{FF2B5EF4-FFF2-40B4-BE49-F238E27FC236}">
                <a16:creationId xmlns:a16="http://schemas.microsoft.com/office/drawing/2014/main" id="{9262139B-FAF2-743F-6463-86C288266ED1}"/>
              </a:ext>
            </a:extLst>
          </p:cNvPr>
          <p:cNvSpPr>
            <a:spLocks noGrp="1"/>
          </p:cNvSpPr>
          <p:nvPr>
            <p:ph type="body" sz="quarter" idx="16"/>
          </p:nvPr>
        </p:nvSpPr>
        <p:spPr>
          <a:xfrm>
            <a:off x="612648" y="1481275"/>
            <a:ext cx="3056103" cy="1050881"/>
          </a:xfrm>
        </p:spPr>
        <p:txBody>
          <a:bodyPr/>
          <a:lstStyle/>
          <a:p>
            <a:r>
              <a:rPr lang="en-US" sz="2000" b="0" dirty="0"/>
              <a:t>Develop processes and procedures that minimize barriers for all people.</a:t>
            </a:r>
          </a:p>
          <a:p>
            <a:endParaRPr lang="en-US" dirty="0"/>
          </a:p>
        </p:txBody>
      </p:sp>
      <p:sp>
        <p:nvSpPr>
          <p:cNvPr id="10" name="Slide Number Placeholder 9">
            <a:extLst>
              <a:ext uri="{FF2B5EF4-FFF2-40B4-BE49-F238E27FC236}">
                <a16:creationId xmlns:a16="http://schemas.microsoft.com/office/drawing/2014/main" id="{9461AE04-49B0-97DD-D66A-FB49209F49A0}"/>
              </a:ext>
            </a:extLst>
          </p:cNvPr>
          <p:cNvSpPr>
            <a:spLocks noGrp="1"/>
          </p:cNvSpPr>
          <p:nvPr>
            <p:ph type="sldNum" sz="quarter" idx="10"/>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19</a:t>
            </a:fld>
            <a:endParaRPr lang="en-US" dirty="0"/>
          </a:p>
        </p:txBody>
      </p:sp>
      <p:sp>
        <p:nvSpPr>
          <p:cNvPr id="17" name="Footnote">
            <a:extLst>
              <a:ext uri="{FF2B5EF4-FFF2-40B4-BE49-F238E27FC236}">
                <a16:creationId xmlns:a16="http://schemas.microsoft.com/office/drawing/2014/main" id="{4B791FF1-5E23-9CC4-0B65-9470D4276C06}"/>
              </a:ext>
            </a:extLst>
          </p:cNvPr>
          <p:cNvSpPr txBox="1">
            <a:spLocks/>
          </p:cNvSpPr>
          <p:nvPr/>
        </p:nvSpPr>
        <p:spPr>
          <a:xfrm>
            <a:off x="4194175" y="5884335"/>
            <a:ext cx="2889500" cy="749937"/>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None/>
            </a:pPr>
            <a:r>
              <a:rPr lang="en-US" sz="1200" b="1" dirty="0">
                <a:latin typeface="TheStan Timbr" panose="020B0503030503020204" pitchFamily="34" charset="0"/>
                <a:cs typeface="Arial" panose="020B0604020202020204" pitchFamily="34" charset="0"/>
              </a:rPr>
              <a:t>Source: </a:t>
            </a:r>
            <a:r>
              <a:rPr lang="en-US" sz="1200" dirty="0">
                <a:latin typeface="TheStan Timbr" panose="020B0503030503020204" pitchFamily="34" charset="0"/>
                <a:cs typeface="Arial" panose="020B0604020202020204" pitchFamily="34" charset="0"/>
              </a:rPr>
              <a:t>Nick-philly</a:t>
            </a:r>
          </a:p>
        </p:txBody>
      </p:sp>
      <p:cxnSp>
        <p:nvCxnSpPr>
          <p:cNvPr id="3" name="Sidebar line">
            <a:extLst>
              <a:ext uri="{FF2B5EF4-FFF2-40B4-BE49-F238E27FC236}">
                <a16:creationId xmlns:a16="http://schemas.microsoft.com/office/drawing/2014/main" id="{26E8EECD-D3BE-7C25-DDCE-8AB5AE5EC96B}"/>
              </a:ext>
              <a:ext uri="{C183D7F6-B498-43B3-948B-1728B52AA6E4}">
                <adec:decorative xmlns:adec="http://schemas.microsoft.com/office/drawing/2017/decorative" val="1"/>
              </a:ext>
            </a:extLst>
          </p:cNvPr>
          <p:cNvCxnSpPr>
            <a:cxnSpLocks/>
          </p:cNvCxnSpPr>
          <p:nvPr/>
        </p:nvCxnSpPr>
        <p:spPr>
          <a:xfrm>
            <a:off x="497603" y="1612838"/>
            <a:ext cx="0" cy="1477328"/>
          </a:xfrm>
          <a:prstGeom prst="line">
            <a:avLst/>
          </a:prstGeom>
          <a:ln w="19050">
            <a:solidFill>
              <a:srgbClr val="0075B2"/>
            </a:solidFill>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20B7AD19-FF0A-2335-77F5-C067A42AF1BE}"/>
              </a:ext>
            </a:extLst>
          </p:cNvPr>
          <p:cNvPicPr>
            <a:picLocks noGrp="1" noChangeAspect="1"/>
          </p:cNvPicPr>
          <p:nvPr>
            <p:ph type="pic" sz="quarter" idx="15"/>
          </p:nvPr>
        </p:nvPicPr>
        <p:blipFill>
          <a:blip r:embed="rId3"/>
          <a:srcRect l="6267" r="6267"/>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45829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FA741-61D8-03B7-938E-7C6DEBD38B0E}"/>
            </a:ext>
          </a:extLst>
        </p:cNvPr>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C2331836-2717-C5AB-AD18-57113B6B29E3}"/>
              </a:ext>
            </a:extLst>
          </p:cNvPr>
          <p:cNvSpPr txBox="1">
            <a:spLocks/>
          </p:cNvSpPr>
          <p:nvPr/>
        </p:nvSpPr>
        <p:spPr>
          <a:xfrm>
            <a:off x="3728852" y="1365888"/>
            <a:ext cx="3353364" cy="3659520"/>
          </a:xfrm>
          <a:prstGeom prst="rect">
            <a:avLst/>
          </a:prstGeom>
        </p:spPr>
        <p:txBody>
          <a:bodyPr vert="horz" lIns="0" tIns="45720" rIns="91440" bIns="45720" rtlCol="0" anchor="ctr" anchorCtr="0">
            <a:normAutofit/>
          </a:bodyPr>
          <a:lstStyle>
            <a:defPPr>
              <a:defRPr lang="en-US"/>
            </a:defPPr>
            <a:lvl1pPr marL="0" indent="-228600" algn="l" defTabSz="685800"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8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7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6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5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4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3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2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marL="91440" indent="0" defTabSz="914400" fontAlgn="base">
              <a:spcAft>
                <a:spcPts val="1200"/>
              </a:spcAft>
              <a:buNone/>
            </a:pPr>
            <a:r>
              <a:rPr lang="en-US" sz="2800" b="1" kern="1200" dirty="0">
                <a:latin typeface="TheStan Timbr" panose="020B0503030503020204" pitchFamily="34" charset="0"/>
              </a:rPr>
              <a:t>Daniel Jolivet, PhD</a:t>
            </a:r>
          </a:p>
          <a:p>
            <a:pPr marL="91440" indent="0" defTabSz="914400">
              <a:spcAft>
                <a:spcPts val="1200"/>
              </a:spcAft>
              <a:buNone/>
            </a:pPr>
            <a:r>
              <a:rPr lang="en-US" sz="2400" kern="1200" dirty="0">
                <a:latin typeface="TheStan Timbr" panose="020B0503030503020204" pitchFamily="34" charset="0"/>
              </a:rPr>
              <a:t>Workplace Possibilities Practice Consultant</a:t>
            </a:r>
          </a:p>
        </p:txBody>
      </p:sp>
      <p:sp>
        <p:nvSpPr>
          <p:cNvPr id="16" name="Slide Number Placeholder 3">
            <a:extLst>
              <a:ext uri="{FF2B5EF4-FFF2-40B4-BE49-F238E27FC236}">
                <a16:creationId xmlns:a16="http://schemas.microsoft.com/office/drawing/2014/main" id="{E2C0EF00-5029-A63F-7FAA-BA09064BD0EA}"/>
              </a:ext>
            </a:extLst>
          </p:cNvPr>
          <p:cNvSpPr>
            <a:spLocks noGrp="1"/>
          </p:cNvSpPr>
          <p:nvPr>
            <p:ph type="sldNum" sz="quarter" idx="12"/>
          </p:nvPr>
        </p:nvSpPr>
        <p:spPr>
          <a:xfrm>
            <a:off x="310896" y="6377096"/>
            <a:ext cx="457200" cy="257176"/>
          </a:xfrm>
        </p:spPr>
        <p:txBody>
          <a:bodyPr/>
          <a:lstStyle/>
          <a:p>
            <a:pPr>
              <a:spcAft>
                <a:spcPts val="600"/>
              </a:spcAft>
              <a:defRPr/>
            </a:pPr>
            <a:fld id="{73EF3F73-D8BE-1D4F-8F0C-03C5EC803F68}" type="slidenum">
              <a:rPr lang="en-US" smtClean="0"/>
              <a:pPr>
                <a:spcAft>
                  <a:spcPts val="600"/>
                </a:spcAft>
                <a:defRPr/>
              </a:pPr>
              <a:t>2</a:t>
            </a:fld>
            <a:endParaRPr lang="en-US" dirty="0">
              <a:latin typeface="TheStan Timbr" panose="020B0503030503020204" pitchFamily="34" charset="0"/>
            </a:endParaRPr>
          </a:p>
        </p:txBody>
      </p:sp>
      <p:pic>
        <p:nvPicPr>
          <p:cNvPr id="10" name="Picture 9" descr="A photograph of Dan Jolivet">
            <a:extLst>
              <a:ext uri="{FF2B5EF4-FFF2-40B4-BE49-F238E27FC236}">
                <a16:creationId xmlns:a16="http://schemas.microsoft.com/office/drawing/2014/main" id="{6F0802CF-73D8-8860-09C7-6DBF37AD074A}"/>
              </a:ext>
            </a:extLst>
          </p:cNvPr>
          <p:cNvPicPr>
            <a:picLocks noChangeAspect="1"/>
          </p:cNvPicPr>
          <p:nvPr/>
        </p:nvPicPr>
        <p:blipFill>
          <a:blip r:embed="rId3" cstate="print">
            <a:extLst>
              <a:ext uri="{28A0092B-C50C-407E-A947-70E740481C1C}">
                <a14:useLocalDpi xmlns:a14="http://schemas.microsoft.com/office/drawing/2010/main"/>
              </a:ext>
            </a:extLst>
          </a:blip>
          <a:srcRect r="5" b="1615"/>
          <a:stretch>
            <a:fillRect/>
          </a:stretch>
        </p:blipFill>
        <p:spPr>
          <a:xfrm>
            <a:off x="7201464" y="1365888"/>
            <a:ext cx="3031325" cy="3659520"/>
          </a:xfrm>
          <a:prstGeom prst="rect">
            <a:avLst/>
          </a:prstGeom>
          <a:noFill/>
        </p:spPr>
      </p:pic>
      <p:sp>
        <p:nvSpPr>
          <p:cNvPr id="7" name="Slide Number Placeholder 6" hidden="1">
            <a:extLst>
              <a:ext uri="{FF2B5EF4-FFF2-40B4-BE49-F238E27FC236}">
                <a16:creationId xmlns:a16="http://schemas.microsoft.com/office/drawing/2014/main" id="{1BFC993E-088E-7EB3-6564-26BD0C8E2585}"/>
              </a:ext>
            </a:extLst>
          </p:cNvPr>
          <p:cNvSpPr>
            <a:spLocks noGrp="1"/>
          </p:cNvSpPr>
          <p:nvPr>
            <p:ph type="sldNum" sz="quarter" idx="12"/>
          </p:nvPr>
        </p:nvSpPr>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2</a:t>
            </a:fld>
            <a:endParaRPr lang="en-US" dirty="0"/>
          </a:p>
        </p:txBody>
      </p:sp>
      <p:sp>
        <p:nvSpPr>
          <p:cNvPr id="8" name="Title 4">
            <a:extLst>
              <a:ext uri="{FF2B5EF4-FFF2-40B4-BE49-F238E27FC236}">
                <a16:creationId xmlns:a16="http://schemas.microsoft.com/office/drawing/2014/main" id="{E2DEFCC1-088A-2FF9-CAE1-D22A620FA38F}"/>
              </a:ext>
            </a:extLst>
          </p:cNvPr>
          <p:cNvSpPr txBox="1">
            <a:spLocks/>
          </p:cNvSpPr>
          <p:nvPr/>
        </p:nvSpPr>
        <p:spPr>
          <a:xfrm>
            <a:off x="714103" y="2531419"/>
            <a:ext cx="2655834" cy="1344227"/>
          </a:xfrm>
          <a:prstGeom prst="rect">
            <a:avLst/>
          </a:prstGeom>
        </p:spPr>
        <p:txBody>
          <a:bodyPr>
            <a:noAutofit/>
          </a:bodyPr>
          <a:lstStyle>
            <a:lvl1pPr algn="ctr" defTabSz="914400" rtl="0" eaLnBrk="1" latinLnBrk="0" hangingPunct="1">
              <a:lnSpc>
                <a:spcPct val="11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US" dirty="0">
                <a:latin typeface="TheStan Timbr" panose="020B0503030503020204" pitchFamily="34" charset="0"/>
              </a:rPr>
              <a:t>Speaker</a:t>
            </a:r>
          </a:p>
        </p:txBody>
      </p:sp>
    </p:spTree>
    <p:extLst>
      <p:ext uri="{BB962C8B-B14F-4D97-AF65-F5344CB8AC3E}">
        <p14:creationId xmlns:p14="http://schemas.microsoft.com/office/powerpoint/2010/main" val="366572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A7079-9B2F-6E16-1F50-F20CE21ED1DE}"/>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39474879-9509-D4A1-2E12-F646454F66FE}"/>
              </a:ext>
            </a:extLst>
          </p:cNvPr>
          <p:cNvSpPr>
            <a:spLocks noGrp="1"/>
          </p:cNvSpPr>
          <p:nvPr>
            <p:ph type="title"/>
          </p:nvPr>
        </p:nvSpPr>
        <p:spPr/>
        <p:txBody>
          <a:bodyPr/>
          <a:lstStyle/>
          <a:p>
            <a:r>
              <a:rPr lang="en-US" dirty="0"/>
              <a:t>Neurodiversity Across the Employment Life Cycle</a:t>
            </a:r>
          </a:p>
        </p:txBody>
      </p:sp>
      <p:sp>
        <p:nvSpPr>
          <p:cNvPr id="5" name="Slide Number Placeholder 4">
            <a:extLst>
              <a:ext uri="{FF2B5EF4-FFF2-40B4-BE49-F238E27FC236}">
                <a16:creationId xmlns:a16="http://schemas.microsoft.com/office/drawing/2014/main" id="{7FEE38F5-6965-CE33-1C2B-C0737361F8D0}"/>
              </a:ext>
            </a:extLst>
          </p:cNvPr>
          <p:cNvSpPr>
            <a:spLocks noGrp="1"/>
          </p:cNvSpPr>
          <p:nvPr>
            <p:ph type="sldNum" sz="quarter" idx="12"/>
          </p:nvPr>
        </p:nvSpPr>
        <p:spPr/>
        <p:txBody>
          <a:bodyPr/>
          <a:lstStyle/>
          <a:p>
            <a:pPr>
              <a:defRPr/>
            </a:pPr>
            <a:fld id="{73EF3F73-D8BE-1D4F-8F0C-03C5EC803F68}" type="slidenum">
              <a:rPr lang="en-US" smtClean="0"/>
              <a:pPr>
                <a:defRPr/>
              </a:pPr>
              <a:t>20</a:t>
            </a:fld>
            <a:endParaRPr lang="en-US" dirty="0"/>
          </a:p>
        </p:txBody>
      </p:sp>
    </p:spTree>
    <p:extLst>
      <p:ext uri="{BB962C8B-B14F-4D97-AF65-F5344CB8AC3E}">
        <p14:creationId xmlns:p14="http://schemas.microsoft.com/office/powerpoint/2010/main" val="7080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DF4DF-7294-3DAA-53B1-7A14E103F986}"/>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3264ED76-7CC0-8146-9E94-C5CABA618EBF}"/>
              </a:ext>
            </a:extLst>
          </p:cNvPr>
          <p:cNvSpPr>
            <a:spLocks noGrp="1"/>
          </p:cNvSpPr>
          <p:nvPr>
            <p:ph type="title"/>
          </p:nvPr>
        </p:nvSpPr>
        <p:spPr>
          <a:xfrm>
            <a:off x="350061" y="461283"/>
            <a:ext cx="11672008" cy="548741"/>
          </a:xfrm>
        </p:spPr>
        <p:txBody>
          <a:bodyPr anchor="t" anchorCtr="0">
            <a:noAutofit/>
          </a:bodyPr>
          <a:lstStyle/>
          <a:p>
            <a:pPr marL="91440">
              <a:defRPr/>
            </a:pPr>
            <a:r>
              <a:rPr lang="en-US" dirty="0"/>
              <a:t>Tips to Interact Effectively with a Neurodiverse Coworker</a:t>
            </a:r>
          </a:p>
        </p:txBody>
      </p:sp>
      <p:sp>
        <p:nvSpPr>
          <p:cNvPr id="12" name="Subhead">
            <a:extLst>
              <a:ext uri="{FF2B5EF4-FFF2-40B4-BE49-F238E27FC236}">
                <a16:creationId xmlns:a16="http://schemas.microsoft.com/office/drawing/2014/main" id="{30586B7A-7C25-D636-9EB2-88E488E50D5D}"/>
              </a:ext>
            </a:extLst>
          </p:cNvPr>
          <p:cNvSpPr>
            <a:spLocks noGrp="1"/>
          </p:cNvSpPr>
          <p:nvPr>
            <p:ph type="body" sz="quarter" idx="11"/>
          </p:nvPr>
        </p:nvSpPr>
        <p:spPr>
          <a:xfrm>
            <a:off x="539496" y="1010024"/>
            <a:ext cx="11072717" cy="722660"/>
          </a:xfrm>
        </p:spPr>
        <p:txBody>
          <a:bodyPr/>
          <a:lstStyle/>
          <a:p>
            <a:pPr>
              <a:spcAft>
                <a:spcPts val="1000"/>
              </a:spcAft>
            </a:pPr>
            <a:r>
              <a:rPr lang="en-US" sz="2000" b="0" dirty="0">
                <a:solidFill>
                  <a:schemeClr val="tx2"/>
                </a:solidFill>
              </a:rPr>
              <a:t>These strategies are effective when dealing with individuals who are neurodiverse but they’re also effective when interacting with any coworker.</a:t>
            </a:r>
          </a:p>
        </p:txBody>
      </p:sp>
      <p:grpSp>
        <p:nvGrpSpPr>
          <p:cNvPr id="5" name="Group 2">
            <a:extLst>
              <a:ext uri="{FF2B5EF4-FFF2-40B4-BE49-F238E27FC236}">
                <a16:creationId xmlns:a16="http://schemas.microsoft.com/office/drawing/2014/main" id="{C696317B-6034-375C-33BB-444A334A2B0C}"/>
              </a:ext>
              <a:ext uri="{C183D7F6-B498-43B3-948B-1728B52AA6E4}">
                <adec:decorative xmlns:adec="http://schemas.microsoft.com/office/drawing/2017/decorative" val="1"/>
              </a:ext>
            </a:extLst>
          </p:cNvPr>
          <p:cNvGrpSpPr/>
          <p:nvPr/>
        </p:nvGrpSpPr>
        <p:grpSpPr>
          <a:xfrm>
            <a:off x="539496" y="2168254"/>
            <a:ext cx="2498053" cy="3340493"/>
            <a:chOff x="473463" y="2285817"/>
            <a:chExt cx="2498053" cy="3340493"/>
          </a:xfrm>
        </p:grpSpPr>
        <p:sp>
          <p:nvSpPr>
            <p:cNvPr id="38" name="1 - background box">
              <a:extLst>
                <a:ext uri="{FF2B5EF4-FFF2-40B4-BE49-F238E27FC236}">
                  <a16:creationId xmlns:a16="http://schemas.microsoft.com/office/drawing/2014/main" id="{95769140-7572-C693-4476-ED648CE7A2A2}"/>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9" name="1 - text box">
              <a:extLst>
                <a:ext uri="{FF2B5EF4-FFF2-40B4-BE49-F238E27FC236}">
                  <a16:creationId xmlns:a16="http://schemas.microsoft.com/office/drawing/2014/main" id="{5933CFE5-78B8-EF4B-1577-49AC5B7467BE}"/>
                </a:ext>
                <a:ext uri="{C183D7F6-B498-43B3-948B-1728B52AA6E4}">
                  <adec:decorative xmlns:adec="http://schemas.microsoft.com/office/drawing/2017/decorative" val="1"/>
                </a:ext>
              </a:extLst>
            </p:cNvPr>
            <p:cNvSpPr/>
            <p:nvPr/>
          </p:nvSpPr>
          <p:spPr>
            <a:xfrm>
              <a:off x="473463" y="3166540"/>
              <a:ext cx="2201944" cy="2183863"/>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8" name="1 - text">
              <a:extLst>
                <a:ext uri="{FF2B5EF4-FFF2-40B4-BE49-F238E27FC236}">
                  <a16:creationId xmlns:a16="http://schemas.microsoft.com/office/drawing/2014/main" id="{48987F86-6EA9-D978-E2D7-BBAA1621F810}"/>
                </a:ext>
              </a:extLst>
            </p:cNvPr>
            <p:cNvSpPr txBox="1"/>
            <p:nvPr/>
          </p:nvSpPr>
          <p:spPr>
            <a:xfrm>
              <a:off x="571846" y="3166540"/>
              <a:ext cx="1994299" cy="2040615"/>
            </a:xfrm>
            <a:prstGeom prst="rect">
              <a:avLst/>
            </a:prstGeom>
            <a:noFill/>
          </p:spPr>
          <p:txBody>
            <a:bodyPr wrap="square" rtlCol="0" anchor="ctr" anchorCtr="0">
              <a:noAutofit/>
            </a:bodyPr>
            <a:lstStyle/>
            <a:p>
              <a:pPr algn="ctr">
                <a:lnSpc>
                  <a:spcPct val="110000"/>
                </a:lnSpc>
              </a:pPr>
              <a:r>
                <a:rPr lang="en-US" sz="1600" dirty="0">
                  <a:latin typeface="TheStan Timbr" panose="020B0503030503020204" pitchFamily="34" charset="0"/>
                  <a:cs typeface="Arial" panose="020B0604020202020204" pitchFamily="34" charset="0"/>
                </a:rPr>
                <a:t>Practice clear </a:t>
              </a:r>
            </a:p>
            <a:p>
              <a:pPr algn="ctr">
                <a:lnSpc>
                  <a:spcPct val="110000"/>
                </a:lnSpc>
              </a:pPr>
              <a:r>
                <a:rPr lang="en-US" sz="1600" dirty="0">
                  <a:latin typeface="TheStan Timbr" panose="020B0503030503020204" pitchFamily="34" charset="0"/>
                  <a:cs typeface="Arial" panose="020B0604020202020204" pitchFamily="34" charset="0"/>
                </a:rPr>
                <a:t>and direct communication, avoiding idioms or similar figures of speech.</a:t>
              </a:r>
            </a:p>
          </p:txBody>
        </p:sp>
        <p:sp>
          <p:nvSpPr>
            <p:cNvPr id="4" name="1 - border">
              <a:extLst>
                <a:ext uri="{FF2B5EF4-FFF2-40B4-BE49-F238E27FC236}">
                  <a16:creationId xmlns:a16="http://schemas.microsoft.com/office/drawing/2014/main" id="{AD2944C0-E427-10C3-F896-FA10BF0C5F0A}"/>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7" name="Group 2">
            <a:extLst>
              <a:ext uri="{FF2B5EF4-FFF2-40B4-BE49-F238E27FC236}">
                <a16:creationId xmlns:a16="http://schemas.microsoft.com/office/drawing/2014/main" id="{E3FBA25D-CE9C-9FDE-076B-E193ADB568E8}"/>
              </a:ext>
              <a:ext uri="{C183D7F6-B498-43B3-948B-1728B52AA6E4}">
                <adec:decorative xmlns:adec="http://schemas.microsoft.com/office/drawing/2017/decorative" val="1"/>
              </a:ext>
            </a:extLst>
          </p:cNvPr>
          <p:cNvGrpSpPr/>
          <p:nvPr/>
        </p:nvGrpSpPr>
        <p:grpSpPr>
          <a:xfrm>
            <a:off x="3397717" y="2164309"/>
            <a:ext cx="2498053" cy="3340493"/>
            <a:chOff x="473463" y="2285817"/>
            <a:chExt cx="2498053" cy="3340493"/>
          </a:xfrm>
        </p:grpSpPr>
        <p:sp>
          <p:nvSpPr>
            <p:cNvPr id="10" name="1 - background box">
              <a:extLst>
                <a:ext uri="{FF2B5EF4-FFF2-40B4-BE49-F238E27FC236}">
                  <a16:creationId xmlns:a16="http://schemas.microsoft.com/office/drawing/2014/main" id="{153C67F3-820F-4582-4941-9340305C6D1E}"/>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8" name="1 - text box">
              <a:extLst>
                <a:ext uri="{FF2B5EF4-FFF2-40B4-BE49-F238E27FC236}">
                  <a16:creationId xmlns:a16="http://schemas.microsoft.com/office/drawing/2014/main" id="{11357F6E-8451-6098-D457-0B7ECF8F18E9}"/>
                </a:ext>
                <a:ext uri="{C183D7F6-B498-43B3-948B-1728B52AA6E4}">
                  <adec:decorative xmlns:adec="http://schemas.microsoft.com/office/drawing/2017/decorative" val="1"/>
                </a:ext>
              </a:extLst>
            </p:cNvPr>
            <p:cNvSpPr/>
            <p:nvPr/>
          </p:nvSpPr>
          <p:spPr>
            <a:xfrm>
              <a:off x="473463" y="3170485"/>
              <a:ext cx="2201944" cy="2179918"/>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9" name="1 - text">
              <a:extLst>
                <a:ext uri="{FF2B5EF4-FFF2-40B4-BE49-F238E27FC236}">
                  <a16:creationId xmlns:a16="http://schemas.microsoft.com/office/drawing/2014/main" id="{965809FD-8BAC-5444-11E7-1FC98C394DF7}"/>
                </a:ext>
              </a:extLst>
            </p:cNvPr>
            <p:cNvSpPr txBox="1"/>
            <p:nvPr/>
          </p:nvSpPr>
          <p:spPr>
            <a:xfrm>
              <a:off x="571846" y="3170485"/>
              <a:ext cx="1994299" cy="2036670"/>
            </a:xfrm>
            <a:prstGeom prst="rect">
              <a:avLst/>
            </a:prstGeom>
            <a:noFill/>
          </p:spPr>
          <p:txBody>
            <a:bodyPr wrap="square" rtlCol="0" anchor="ctr" anchorCtr="0">
              <a:noAutofit/>
            </a:bodyPr>
            <a:lstStyle/>
            <a:p>
              <a:pPr algn="ctr">
                <a:lnSpc>
                  <a:spcPct val="110000"/>
                </a:lnSpc>
                <a:spcAft>
                  <a:spcPts val="600"/>
                </a:spcAft>
              </a:pPr>
              <a:r>
                <a:rPr lang="en-US" sz="1600" dirty="0">
                  <a:latin typeface="TheStan Timbr" panose="020B0503030503020204" pitchFamily="34" charset="0"/>
                  <a:cs typeface="Arial" panose="020B0604020202020204" pitchFamily="34" charset="0"/>
                </a:rPr>
                <a:t>If the person seems to have difficulty following up, ask if an email or other written communication would help.</a:t>
              </a:r>
            </a:p>
          </p:txBody>
        </p:sp>
        <p:sp>
          <p:nvSpPr>
            <p:cNvPr id="32" name="1 - border">
              <a:extLst>
                <a:ext uri="{FF2B5EF4-FFF2-40B4-BE49-F238E27FC236}">
                  <a16:creationId xmlns:a16="http://schemas.microsoft.com/office/drawing/2014/main" id="{90ED1B72-53F8-3AC9-FC46-4CF5CC92C25B}"/>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33" name="Group 3">
            <a:extLst>
              <a:ext uri="{FF2B5EF4-FFF2-40B4-BE49-F238E27FC236}">
                <a16:creationId xmlns:a16="http://schemas.microsoft.com/office/drawing/2014/main" id="{B457EA58-4F7F-B314-B95E-6F64376F25F0}"/>
              </a:ext>
              <a:ext uri="{C183D7F6-B498-43B3-948B-1728B52AA6E4}">
                <adec:decorative xmlns:adec="http://schemas.microsoft.com/office/drawing/2017/decorative" val="1"/>
              </a:ext>
            </a:extLst>
          </p:cNvPr>
          <p:cNvGrpSpPr/>
          <p:nvPr/>
        </p:nvGrpSpPr>
        <p:grpSpPr>
          <a:xfrm>
            <a:off x="6255938" y="2164309"/>
            <a:ext cx="2498053" cy="3340493"/>
            <a:chOff x="473463" y="2285817"/>
            <a:chExt cx="2498053" cy="3340493"/>
          </a:xfrm>
        </p:grpSpPr>
        <p:sp>
          <p:nvSpPr>
            <p:cNvPr id="34" name="1 - background box">
              <a:extLst>
                <a:ext uri="{FF2B5EF4-FFF2-40B4-BE49-F238E27FC236}">
                  <a16:creationId xmlns:a16="http://schemas.microsoft.com/office/drawing/2014/main" id="{61653608-2D20-067A-C763-144E1F09D3D9}"/>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5" name="1 - text box">
              <a:extLst>
                <a:ext uri="{FF2B5EF4-FFF2-40B4-BE49-F238E27FC236}">
                  <a16:creationId xmlns:a16="http://schemas.microsoft.com/office/drawing/2014/main" id="{BF81F3F8-8908-FC6F-DFCF-A62D8B1D67D9}"/>
                </a:ext>
                <a:ext uri="{C183D7F6-B498-43B3-948B-1728B52AA6E4}">
                  <adec:decorative xmlns:adec="http://schemas.microsoft.com/office/drawing/2017/decorative" val="1"/>
                </a:ext>
              </a:extLst>
            </p:cNvPr>
            <p:cNvSpPr/>
            <p:nvPr/>
          </p:nvSpPr>
          <p:spPr>
            <a:xfrm>
              <a:off x="473463" y="3170485"/>
              <a:ext cx="2201944" cy="2179918"/>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6" name="1 - text">
              <a:extLst>
                <a:ext uri="{FF2B5EF4-FFF2-40B4-BE49-F238E27FC236}">
                  <a16:creationId xmlns:a16="http://schemas.microsoft.com/office/drawing/2014/main" id="{E1C3924D-D9F6-2751-0DBA-8D548ABABB12}"/>
                </a:ext>
              </a:extLst>
            </p:cNvPr>
            <p:cNvSpPr txBox="1"/>
            <p:nvPr/>
          </p:nvSpPr>
          <p:spPr>
            <a:xfrm>
              <a:off x="571846" y="3170485"/>
              <a:ext cx="1994299" cy="2036670"/>
            </a:xfrm>
            <a:prstGeom prst="rect">
              <a:avLst/>
            </a:prstGeom>
            <a:noFill/>
          </p:spPr>
          <p:txBody>
            <a:bodyPr wrap="square" rtlCol="0" anchor="ctr" anchorCtr="0">
              <a:noAutofit/>
            </a:bodyPr>
            <a:lstStyle/>
            <a:p>
              <a:pPr algn="ctr">
                <a:lnSpc>
                  <a:spcPct val="110000"/>
                </a:lnSpc>
              </a:pPr>
              <a:r>
                <a:rPr lang="en-US" sz="1600" dirty="0">
                  <a:latin typeface="TheStan Timbr" panose="020B0503030503020204" pitchFamily="34" charset="0"/>
                  <a:cs typeface="Arial" panose="020B0604020202020204" pitchFamily="34" charset="0"/>
                </a:rPr>
                <a:t>Recognize that their way of </a:t>
              </a:r>
            </a:p>
            <a:p>
              <a:pPr algn="ctr">
                <a:lnSpc>
                  <a:spcPct val="110000"/>
                </a:lnSpc>
              </a:pPr>
              <a:r>
                <a:rPr lang="en-US" sz="1600" dirty="0">
                  <a:latin typeface="TheStan Timbr" panose="020B0503030503020204" pitchFamily="34" charset="0"/>
                  <a:cs typeface="Arial" panose="020B0604020202020204" pitchFamily="34" charset="0"/>
                </a:rPr>
                <a:t>doing things may have benefits you don’t know about</a:t>
              </a:r>
              <a:r>
                <a:rPr lang="en-US" sz="1600" b="1" dirty="0">
                  <a:latin typeface="TheStan Timbr" panose="020B0503030503020204" pitchFamily="34" charset="0"/>
                  <a:cs typeface="Arial" panose="020B0604020202020204" pitchFamily="34" charset="0"/>
                </a:rPr>
                <a:t>.</a:t>
              </a:r>
            </a:p>
          </p:txBody>
        </p:sp>
        <p:sp>
          <p:nvSpPr>
            <p:cNvPr id="40" name="1 - border">
              <a:extLst>
                <a:ext uri="{FF2B5EF4-FFF2-40B4-BE49-F238E27FC236}">
                  <a16:creationId xmlns:a16="http://schemas.microsoft.com/office/drawing/2014/main" id="{9BD42D6A-0F3F-7021-FF09-513964A66DEB}"/>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41" name="Group 4">
            <a:extLst>
              <a:ext uri="{FF2B5EF4-FFF2-40B4-BE49-F238E27FC236}">
                <a16:creationId xmlns:a16="http://schemas.microsoft.com/office/drawing/2014/main" id="{5234047A-6CF5-28CA-AEBC-7699909F6C4A}"/>
              </a:ext>
              <a:ext uri="{C183D7F6-B498-43B3-948B-1728B52AA6E4}">
                <adec:decorative xmlns:adec="http://schemas.microsoft.com/office/drawing/2017/decorative" val="1"/>
              </a:ext>
            </a:extLst>
          </p:cNvPr>
          <p:cNvGrpSpPr/>
          <p:nvPr/>
        </p:nvGrpSpPr>
        <p:grpSpPr>
          <a:xfrm>
            <a:off x="9114160" y="2164309"/>
            <a:ext cx="2498053" cy="3340493"/>
            <a:chOff x="473463" y="2285817"/>
            <a:chExt cx="2498053" cy="3340493"/>
          </a:xfrm>
        </p:grpSpPr>
        <p:sp>
          <p:nvSpPr>
            <p:cNvPr id="42" name="1 - background box">
              <a:extLst>
                <a:ext uri="{FF2B5EF4-FFF2-40B4-BE49-F238E27FC236}">
                  <a16:creationId xmlns:a16="http://schemas.microsoft.com/office/drawing/2014/main" id="{DCE743F2-F59A-07E1-7331-A774CD034284}"/>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43" name="1 - text box">
              <a:extLst>
                <a:ext uri="{FF2B5EF4-FFF2-40B4-BE49-F238E27FC236}">
                  <a16:creationId xmlns:a16="http://schemas.microsoft.com/office/drawing/2014/main" id="{598C7175-41DA-B524-7A3C-259C44250A50}"/>
                </a:ext>
                <a:ext uri="{C183D7F6-B498-43B3-948B-1728B52AA6E4}">
                  <adec:decorative xmlns:adec="http://schemas.microsoft.com/office/drawing/2017/decorative" val="1"/>
                </a:ext>
              </a:extLst>
            </p:cNvPr>
            <p:cNvSpPr/>
            <p:nvPr/>
          </p:nvSpPr>
          <p:spPr>
            <a:xfrm>
              <a:off x="473463" y="3170485"/>
              <a:ext cx="2201944" cy="2179918"/>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44" name="1 - text">
              <a:extLst>
                <a:ext uri="{FF2B5EF4-FFF2-40B4-BE49-F238E27FC236}">
                  <a16:creationId xmlns:a16="http://schemas.microsoft.com/office/drawing/2014/main" id="{B4DCD516-9A47-6A13-E034-3FEE34775A3A}"/>
                </a:ext>
              </a:extLst>
            </p:cNvPr>
            <p:cNvSpPr txBox="1"/>
            <p:nvPr/>
          </p:nvSpPr>
          <p:spPr>
            <a:xfrm>
              <a:off x="571846" y="3170485"/>
              <a:ext cx="1994299" cy="2036670"/>
            </a:xfrm>
            <a:prstGeom prst="rect">
              <a:avLst/>
            </a:prstGeom>
            <a:noFill/>
          </p:spPr>
          <p:txBody>
            <a:bodyPr wrap="square" rtlCol="0" anchor="ctr" anchorCtr="0">
              <a:noAutofit/>
            </a:bodyPr>
            <a:lstStyle/>
            <a:p>
              <a:pPr algn="ctr">
                <a:lnSpc>
                  <a:spcPct val="110000"/>
                </a:lnSpc>
                <a:spcAft>
                  <a:spcPts val="600"/>
                </a:spcAft>
              </a:pPr>
              <a:r>
                <a:rPr lang="en-US" sz="1600" dirty="0">
                  <a:latin typeface="TheStan Timbr" panose="020B0503030503020204" pitchFamily="34" charset="0"/>
                  <a:cs typeface="Arial" panose="020B0604020202020204" pitchFamily="34" charset="0"/>
                </a:rPr>
                <a:t>When in doubt, ask them what they need and how you can help</a:t>
              </a:r>
              <a:r>
                <a:rPr lang="en-US" sz="1600" b="1" dirty="0">
                  <a:latin typeface="TheStan Timbr" panose="020B0503030503020204" pitchFamily="34" charset="0"/>
                  <a:cs typeface="Arial" panose="020B0604020202020204" pitchFamily="34" charset="0"/>
                </a:rPr>
                <a:t>.</a:t>
              </a:r>
            </a:p>
          </p:txBody>
        </p:sp>
        <p:sp>
          <p:nvSpPr>
            <p:cNvPr id="46" name="1 - border">
              <a:extLst>
                <a:ext uri="{FF2B5EF4-FFF2-40B4-BE49-F238E27FC236}">
                  <a16:creationId xmlns:a16="http://schemas.microsoft.com/office/drawing/2014/main" id="{9F68E8CB-5DC7-3B0D-7417-7F139AAB16F0}"/>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sp>
        <p:nvSpPr>
          <p:cNvPr id="14" name="Slide Number Placeholder 13">
            <a:extLst>
              <a:ext uri="{FF2B5EF4-FFF2-40B4-BE49-F238E27FC236}">
                <a16:creationId xmlns:a16="http://schemas.microsoft.com/office/drawing/2014/main" id="{103A7D16-F203-5663-E04E-88F2BF24D534}"/>
              </a:ext>
            </a:extLst>
          </p:cNvPr>
          <p:cNvSpPr>
            <a:spLocks noGrp="1"/>
          </p:cNvSpPr>
          <p:nvPr>
            <p:ph type="sldNum" sz="quarter" idx="12"/>
          </p:nvPr>
        </p:nvSpPr>
        <p:spPr/>
        <p:txBody>
          <a:bodyPr/>
          <a:lstStyle/>
          <a:p>
            <a:pPr>
              <a:defRPr/>
            </a:pPr>
            <a:fld id="{73EF3F73-D8BE-1D4F-8F0C-03C5EC803F68}" type="slidenum">
              <a:rPr lang="en-US" smtClean="0"/>
              <a:pPr>
                <a:defRPr/>
              </a:pPr>
              <a:t>21</a:t>
            </a:fld>
            <a:endParaRPr lang="en-US" dirty="0"/>
          </a:p>
        </p:txBody>
      </p:sp>
    </p:spTree>
    <p:extLst>
      <p:ext uri="{BB962C8B-B14F-4D97-AF65-F5344CB8AC3E}">
        <p14:creationId xmlns:p14="http://schemas.microsoft.com/office/powerpoint/2010/main" val="323785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E5BB5-BB72-7D00-A772-4CD7504E960C}"/>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12DC8EAE-8972-E58E-42FA-2675ACEA9740}"/>
              </a:ext>
            </a:extLst>
          </p:cNvPr>
          <p:cNvSpPr>
            <a:spLocks noGrp="1"/>
          </p:cNvSpPr>
          <p:nvPr>
            <p:ph type="title"/>
          </p:nvPr>
        </p:nvSpPr>
        <p:spPr>
          <a:xfrm>
            <a:off x="457200" y="461283"/>
            <a:ext cx="10159340" cy="548741"/>
          </a:xfrm>
        </p:spPr>
        <p:txBody>
          <a:bodyPr anchor="t" anchorCtr="0">
            <a:noAutofit/>
          </a:bodyPr>
          <a:lstStyle/>
          <a:p>
            <a:pPr marL="91440">
              <a:defRPr/>
            </a:pPr>
            <a:r>
              <a:rPr lang="en-US" dirty="0"/>
              <a:t>Tips to Create a Psychologically Safe Environment for Neurodiverse Coworkers</a:t>
            </a:r>
          </a:p>
        </p:txBody>
      </p:sp>
      <p:sp>
        <p:nvSpPr>
          <p:cNvPr id="12" name="Subhead">
            <a:extLst>
              <a:ext uri="{FF2B5EF4-FFF2-40B4-BE49-F238E27FC236}">
                <a16:creationId xmlns:a16="http://schemas.microsoft.com/office/drawing/2014/main" id="{BEF5D9D7-25F0-8082-4A35-31119F7F0BE9}"/>
              </a:ext>
            </a:extLst>
          </p:cNvPr>
          <p:cNvSpPr>
            <a:spLocks noGrp="1"/>
          </p:cNvSpPr>
          <p:nvPr>
            <p:ph type="body" sz="quarter" idx="11"/>
          </p:nvPr>
        </p:nvSpPr>
        <p:spPr>
          <a:xfrm>
            <a:off x="574602" y="1464206"/>
            <a:ext cx="11617398" cy="907213"/>
          </a:xfrm>
        </p:spPr>
        <p:txBody>
          <a:bodyPr/>
          <a:lstStyle/>
          <a:p>
            <a:pPr>
              <a:spcAft>
                <a:spcPts val="1000"/>
              </a:spcAft>
            </a:pPr>
            <a:r>
              <a:rPr lang="en-US" sz="2000" b="0" dirty="0">
                <a:solidFill>
                  <a:schemeClr val="tx2"/>
                </a:solidFill>
              </a:rPr>
              <a:t>Psychological safety is the belief that it’s safe to take interpersonal risks with your supervisor and teammates, and to be your authentic self to an appropriate degree that you’re comfortable with. </a:t>
            </a:r>
          </a:p>
          <a:p>
            <a:endParaRPr lang="en-US" sz="1800" b="1" dirty="0">
              <a:solidFill>
                <a:schemeClr val="accent3"/>
              </a:solidFill>
            </a:endParaRPr>
          </a:p>
          <a:p>
            <a:endParaRPr lang="en-US" sz="1800" b="1" dirty="0">
              <a:solidFill>
                <a:schemeClr val="accent3"/>
              </a:solidFill>
            </a:endParaRPr>
          </a:p>
        </p:txBody>
      </p:sp>
      <p:grpSp>
        <p:nvGrpSpPr>
          <p:cNvPr id="5" name="Group 2">
            <a:extLst>
              <a:ext uri="{FF2B5EF4-FFF2-40B4-BE49-F238E27FC236}">
                <a16:creationId xmlns:a16="http://schemas.microsoft.com/office/drawing/2014/main" id="{BFD21820-1B63-B7C9-3BA4-D78C8DD3811A}"/>
              </a:ext>
              <a:ext uri="{C183D7F6-B498-43B3-948B-1728B52AA6E4}">
                <adec:decorative xmlns:adec="http://schemas.microsoft.com/office/drawing/2017/decorative" val="1"/>
              </a:ext>
            </a:extLst>
          </p:cNvPr>
          <p:cNvGrpSpPr/>
          <p:nvPr/>
        </p:nvGrpSpPr>
        <p:grpSpPr>
          <a:xfrm>
            <a:off x="524171" y="2569611"/>
            <a:ext cx="2498053" cy="3340493"/>
            <a:chOff x="473463" y="2285817"/>
            <a:chExt cx="2498053" cy="3340493"/>
          </a:xfrm>
        </p:grpSpPr>
        <p:sp>
          <p:nvSpPr>
            <p:cNvPr id="38" name="1 - background box">
              <a:extLst>
                <a:ext uri="{FF2B5EF4-FFF2-40B4-BE49-F238E27FC236}">
                  <a16:creationId xmlns:a16="http://schemas.microsoft.com/office/drawing/2014/main" id="{5DC8D635-AE38-9FDE-BDE5-BEA6E1E25437}"/>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9" name="1 - text box">
              <a:extLst>
                <a:ext uri="{FF2B5EF4-FFF2-40B4-BE49-F238E27FC236}">
                  <a16:creationId xmlns:a16="http://schemas.microsoft.com/office/drawing/2014/main" id="{78CC6A52-F1CD-1CDD-E6EC-F40AE0D90892}"/>
                </a:ext>
                <a:ext uri="{C183D7F6-B498-43B3-948B-1728B52AA6E4}">
                  <adec:decorative xmlns:adec="http://schemas.microsoft.com/office/drawing/2017/decorative" val="1"/>
                </a:ext>
              </a:extLst>
            </p:cNvPr>
            <p:cNvSpPr/>
            <p:nvPr/>
          </p:nvSpPr>
          <p:spPr>
            <a:xfrm>
              <a:off x="473463" y="3166540"/>
              <a:ext cx="2201944" cy="2183863"/>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8" name="1 - text">
              <a:extLst>
                <a:ext uri="{FF2B5EF4-FFF2-40B4-BE49-F238E27FC236}">
                  <a16:creationId xmlns:a16="http://schemas.microsoft.com/office/drawing/2014/main" id="{84A6336E-A709-5A4D-A4D6-0BCDCDEF0672}"/>
                </a:ext>
              </a:extLst>
            </p:cNvPr>
            <p:cNvSpPr txBox="1"/>
            <p:nvPr/>
          </p:nvSpPr>
          <p:spPr>
            <a:xfrm>
              <a:off x="571846" y="3166540"/>
              <a:ext cx="1994299" cy="2040615"/>
            </a:xfrm>
            <a:prstGeom prst="rect">
              <a:avLst/>
            </a:prstGeom>
            <a:noFill/>
          </p:spPr>
          <p:txBody>
            <a:bodyPr wrap="square" rtlCol="0" anchor="ctr" anchorCtr="0">
              <a:noAutofit/>
            </a:bodyPr>
            <a:lstStyle/>
            <a:p>
              <a:pPr algn="ctr">
                <a:lnSpc>
                  <a:spcPct val="110000"/>
                </a:lnSpc>
              </a:pPr>
              <a:r>
                <a:rPr lang="en-US" sz="1600" dirty="0">
                  <a:latin typeface="TheStan Timbr" panose="020B0503030503020204" pitchFamily="34" charset="0"/>
                  <a:cs typeface="Arial" panose="020B0604020202020204" pitchFamily="34" charset="0"/>
                </a:rPr>
                <a:t>Be patient, treat others with kindness, respect, and dignity.</a:t>
              </a:r>
            </a:p>
          </p:txBody>
        </p:sp>
        <p:sp>
          <p:nvSpPr>
            <p:cNvPr id="4" name="1 - border">
              <a:extLst>
                <a:ext uri="{FF2B5EF4-FFF2-40B4-BE49-F238E27FC236}">
                  <a16:creationId xmlns:a16="http://schemas.microsoft.com/office/drawing/2014/main" id="{1D67F02F-F9A1-A295-57F8-FA78771779E6}"/>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7" name="Group 2">
            <a:extLst>
              <a:ext uri="{FF2B5EF4-FFF2-40B4-BE49-F238E27FC236}">
                <a16:creationId xmlns:a16="http://schemas.microsoft.com/office/drawing/2014/main" id="{F1C28571-4C9E-2864-9812-F61ADEE93D53}"/>
              </a:ext>
              <a:ext uri="{C183D7F6-B498-43B3-948B-1728B52AA6E4}">
                <adec:decorative xmlns:adec="http://schemas.microsoft.com/office/drawing/2017/decorative" val="1"/>
              </a:ext>
            </a:extLst>
          </p:cNvPr>
          <p:cNvGrpSpPr/>
          <p:nvPr/>
        </p:nvGrpSpPr>
        <p:grpSpPr>
          <a:xfrm>
            <a:off x="3382392" y="2565666"/>
            <a:ext cx="2498053" cy="3340493"/>
            <a:chOff x="473463" y="2285817"/>
            <a:chExt cx="2498053" cy="3340493"/>
          </a:xfrm>
        </p:grpSpPr>
        <p:sp>
          <p:nvSpPr>
            <p:cNvPr id="10" name="1 - background box">
              <a:extLst>
                <a:ext uri="{FF2B5EF4-FFF2-40B4-BE49-F238E27FC236}">
                  <a16:creationId xmlns:a16="http://schemas.microsoft.com/office/drawing/2014/main" id="{F5E303D2-405A-DE9B-BA6B-ED1A9ECFA641}"/>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8" name="1 - text box">
              <a:extLst>
                <a:ext uri="{FF2B5EF4-FFF2-40B4-BE49-F238E27FC236}">
                  <a16:creationId xmlns:a16="http://schemas.microsoft.com/office/drawing/2014/main" id="{3CBB93D5-B1A4-5DCF-0E70-15F2FCEDFD3A}"/>
                </a:ext>
                <a:ext uri="{C183D7F6-B498-43B3-948B-1728B52AA6E4}">
                  <adec:decorative xmlns:adec="http://schemas.microsoft.com/office/drawing/2017/decorative" val="1"/>
                </a:ext>
              </a:extLst>
            </p:cNvPr>
            <p:cNvSpPr/>
            <p:nvPr/>
          </p:nvSpPr>
          <p:spPr>
            <a:xfrm>
              <a:off x="473463" y="3170485"/>
              <a:ext cx="2201944" cy="2179918"/>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9" name="1 - text">
              <a:extLst>
                <a:ext uri="{FF2B5EF4-FFF2-40B4-BE49-F238E27FC236}">
                  <a16:creationId xmlns:a16="http://schemas.microsoft.com/office/drawing/2014/main" id="{B2209797-CAA4-6999-BBF2-417004DB71BE}"/>
                </a:ext>
              </a:extLst>
            </p:cNvPr>
            <p:cNvSpPr txBox="1"/>
            <p:nvPr/>
          </p:nvSpPr>
          <p:spPr>
            <a:xfrm>
              <a:off x="571846" y="3170485"/>
              <a:ext cx="1994299" cy="2036670"/>
            </a:xfrm>
            <a:prstGeom prst="rect">
              <a:avLst/>
            </a:prstGeom>
            <a:noFill/>
          </p:spPr>
          <p:txBody>
            <a:bodyPr wrap="square" rtlCol="0" anchor="ctr" anchorCtr="0">
              <a:noAutofit/>
            </a:bodyPr>
            <a:lstStyle/>
            <a:p>
              <a:pPr algn="ctr">
                <a:lnSpc>
                  <a:spcPct val="110000"/>
                </a:lnSpc>
              </a:pPr>
              <a:r>
                <a:rPr lang="en-US" sz="1600" dirty="0">
                  <a:latin typeface="TheStan Timbr" panose="020B0503030503020204" pitchFamily="34" charset="0"/>
                  <a:cs typeface="Arial" panose="020B0604020202020204" pitchFamily="34" charset="0"/>
                </a:rPr>
                <a:t>Acknowledge the strengths of others.</a:t>
              </a:r>
            </a:p>
          </p:txBody>
        </p:sp>
        <p:sp>
          <p:nvSpPr>
            <p:cNvPr id="32" name="1 - border">
              <a:extLst>
                <a:ext uri="{FF2B5EF4-FFF2-40B4-BE49-F238E27FC236}">
                  <a16:creationId xmlns:a16="http://schemas.microsoft.com/office/drawing/2014/main" id="{09BAA3D9-6505-96CD-477A-270BE2A6A037}"/>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33" name="Group 3">
            <a:extLst>
              <a:ext uri="{FF2B5EF4-FFF2-40B4-BE49-F238E27FC236}">
                <a16:creationId xmlns:a16="http://schemas.microsoft.com/office/drawing/2014/main" id="{8E06AF24-1EF8-F782-9893-6B74645C1424}"/>
              </a:ext>
              <a:ext uri="{C183D7F6-B498-43B3-948B-1728B52AA6E4}">
                <adec:decorative xmlns:adec="http://schemas.microsoft.com/office/drawing/2017/decorative" val="1"/>
              </a:ext>
            </a:extLst>
          </p:cNvPr>
          <p:cNvGrpSpPr/>
          <p:nvPr/>
        </p:nvGrpSpPr>
        <p:grpSpPr>
          <a:xfrm>
            <a:off x="6240613" y="2565666"/>
            <a:ext cx="2498053" cy="3340493"/>
            <a:chOff x="473463" y="2285817"/>
            <a:chExt cx="2498053" cy="3340493"/>
          </a:xfrm>
        </p:grpSpPr>
        <p:sp>
          <p:nvSpPr>
            <p:cNvPr id="34" name="1 - background box">
              <a:extLst>
                <a:ext uri="{FF2B5EF4-FFF2-40B4-BE49-F238E27FC236}">
                  <a16:creationId xmlns:a16="http://schemas.microsoft.com/office/drawing/2014/main" id="{62DDBB9F-7BE4-DEC2-ED3B-A97A55FC803C}"/>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5" name="1 - text box">
              <a:extLst>
                <a:ext uri="{FF2B5EF4-FFF2-40B4-BE49-F238E27FC236}">
                  <a16:creationId xmlns:a16="http://schemas.microsoft.com/office/drawing/2014/main" id="{E830C98A-2DC4-609E-7A09-90B50B80FE22}"/>
                </a:ext>
                <a:ext uri="{C183D7F6-B498-43B3-948B-1728B52AA6E4}">
                  <adec:decorative xmlns:adec="http://schemas.microsoft.com/office/drawing/2017/decorative" val="1"/>
                </a:ext>
              </a:extLst>
            </p:cNvPr>
            <p:cNvSpPr/>
            <p:nvPr/>
          </p:nvSpPr>
          <p:spPr>
            <a:xfrm>
              <a:off x="473463" y="3170485"/>
              <a:ext cx="2201944" cy="2179918"/>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6" name="1 - text">
              <a:extLst>
                <a:ext uri="{FF2B5EF4-FFF2-40B4-BE49-F238E27FC236}">
                  <a16:creationId xmlns:a16="http://schemas.microsoft.com/office/drawing/2014/main" id="{DBDCDEC3-BC24-8799-6090-443A27F6A7C9}"/>
                </a:ext>
              </a:extLst>
            </p:cNvPr>
            <p:cNvSpPr txBox="1"/>
            <p:nvPr/>
          </p:nvSpPr>
          <p:spPr>
            <a:xfrm>
              <a:off x="571846" y="3170485"/>
              <a:ext cx="1994299" cy="2036670"/>
            </a:xfrm>
            <a:prstGeom prst="rect">
              <a:avLst/>
            </a:prstGeom>
            <a:noFill/>
          </p:spPr>
          <p:txBody>
            <a:bodyPr wrap="square" rtlCol="0" anchor="ctr" anchorCtr="0">
              <a:noAutofit/>
            </a:bodyPr>
            <a:lstStyle/>
            <a:p>
              <a:pPr algn="ctr">
                <a:lnSpc>
                  <a:spcPct val="110000"/>
                </a:lnSpc>
              </a:pPr>
              <a:r>
                <a:rPr lang="en-US" sz="1600" dirty="0">
                  <a:latin typeface="TheStan Timbr" panose="020B0503030503020204" pitchFamily="34" charset="0"/>
                  <a:cs typeface="Arial" panose="020B0604020202020204" pitchFamily="34" charset="0"/>
                </a:rPr>
                <a:t>See differences and/or disagreements </a:t>
              </a:r>
            </a:p>
            <a:p>
              <a:pPr algn="ctr">
                <a:lnSpc>
                  <a:spcPct val="110000"/>
                </a:lnSpc>
              </a:pPr>
              <a:r>
                <a:rPr lang="en-US" sz="1600" dirty="0">
                  <a:latin typeface="TheStan Timbr" panose="020B0503030503020204" pitchFamily="34" charset="0"/>
                  <a:cs typeface="Arial" panose="020B0604020202020204" pitchFamily="34" charset="0"/>
                </a:rPr>
                <a:t>as learning opportunities.</a:t>
              </a:r>
            </a:p>
          </p:txBody>
        </p:sp>
        <p:sp>
          <p:nvSpPr>
            <p:cNvPr id="40" name="1 - border">
              <a:extLst>
                <a:ext uri="{FF2B5EF4-FFF2-40B4-BE49-F238E27FC236}">
                  <a16:creationId xmlns:a16="http://schemas.microsoft.com/office/drawing/2014/main" id="{FD06DE80-FC46-AAF2-01CD-BF6B429A8CEB}"/>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41" name="Group 4">
            <a:extLst>
              <a:ext uri="{FF2B5EF4-FFF2-40B4-BE49-F238E27FC236}">
                <a16:creationId xmlns:a16="http://schemas.microsoft.com/office/drawing/2014/main" id="{96500196-0739-8745-85E4-D87D4C15DAA3}"/>
              </a:ext>
              <a:ext uri="{C183D7F6-B498-43B3-948B-1728B52AA6E4}">
                <adec:decorative xmlns:adec="http://schemas.microsoft.com/office/drawing/2017/decorative" val="1"/>
              </a:ext>
            </a:extLst>
          </p:cNvPr>
          <p:cNvGrpSpPr/>
          <p:nvPr/>
        </p:nvGrpSpPr>
        <p:grpSpPr>
          <a:xfrm>
            <a:off x="9098835" y="2565666"/>
            <a:ext cx="2498053" cy="3340493"/>
            <a:chOff x="473463" y="2285817"/>
            <a:chExt cx="2498053" cy="3340493"/>
          </a:xfrm>
        </p:grpSpPr>
        <p:sp>
          <p:nvSpPr>
            <p:cNvPr id="42" name="1 - background box">
              <a:extLst>
                <a:ext uri="{FF2B5EF4-FFF2-40B4-BE49-F238E27FC236}">
                  <a16:creationId xmlns:a16="http://schemas.microsoft.com/office/drawing/2014/main" id="{707EF0BB-C229-7801-70ED-609538226D3A}"/>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43" name="1 - text box">
              <a:extLst>
                <a:ext uri="{FF2B5EF4-FFF2-40B4-BE49-F238E27FC236}">
                  <a16:creationId xmlns:a16="http://schemas.microsoft.com/office/drawing/2014/main" id="{2A8001E0-80F6-3842-F7AF-819490032404}"/>
                </a:ext>
                <a:ext uri="{C183D7F6-B498-43B3-948B-1728B52AA6E4}">
                  <adec:decorative xmlns:adec="http://schemas.microsoft.com/office/drawing/2017/decorative" val="1"/>
                </a:ext>
              </a:extLst>
            </p:cNvPr>
            <p:cNvSpPr/>
            <p:nvPr/>
          </p:nvSpPr>
          <p:spPr>
            <a:xfrm>
              <a:off x="473463" y="3170485"/>
              <a:ext cx="2201944" cy="2179918"/>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44" name="1 - text">
              <a:extLst>
                <a:ext uri="{FF2B5EF4-FFF2-40B4-BE49-F238E27FC236}">
                  <a16:creationId xmlns:a16="http://schemas.microsoft.com/office/drawing/2014/main" id="{8F80BE17-E8BB-FD2B-20F8-4AAC2D841253}"/>
                </a:ext>
              </a:extLst>
            </p:cNvPr>
            <p:cNvSpPr txBox="1"/>
            <p:nvPr/>
          </p:nvSpPr>
          <p:spPr>
            <a:xfrm>
              <a:off x="571846" y="3170485"/>
              <a:ext cx="1994299" cy="2036670"/>
            </a:xfrm>
            <a:prstGeom prst="rect">
              <a:avLst/>
            </a:prstGeom>
            <a:noFill/>
          </p:spPr>
          <p:txBody>
            <a:bodyPr wrap="square" rtlCol="0" anchor="ctr" anchorCtr="0">
              <a:noAutofit/>
            </a:bodyPr>
            <a:lstStyle/>
            <a:p>
              <a:pPr algn="ctr">
                <a:lnSpc>
                  <a:spcPct val="110000"/>
                </a:lnSpc>
                <a:spcAft>
                  <a:spcPts val="600"/>
                </a:spcAft>
              </a:pPr>
              <a:r>
                <a:rPr lang="en-US" sz="1600" dirty="0">
                  <a:latin typeface="TheStan Timbr" panose="020B0503030503020204" pitchFamily="34" charset="0"/>
                  <a:cs typeface="Arial" panose="020B0604020202020204" pitchFamily="34" charset="0"/>
                </a:rPr>
                <a:t>Educate yourself and avoid assumptions or common myths.</a:t>
              </a:r>
            </a:p>
          </p:txBody>
        </p:sp>
        <p:sp>
          <p:nvSpPr>
            <p:cNvPr id="46" name="1 - border">
              <a:extLst>
                <a:ext uri="{FF2B5EF4-FFF2-40B4-BE49-F238E27FC236}">
                  <a16:creationId xmlns:a16="http://schemas.microsoft.com/office/drawing/2014/main" id="{FA6D477D-A166-F1B3-64F3-6FBE3694102B}"/>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sp>
        <p:nvSpPr>
          <p:cNvPr id="14" name="Slide Number Placeholder 13">
            <a:extLst>
              <a:ext uri="{FF2B5EF4-FFF2-40B4-BE49-F238E27FC236}">
                <a16:creationId xmlns:a16="http://schemas.microsoft.com/office/drawing/2014/main" id="{B33037BD-59A9-9138-9226-B69E7E3C4C7A}"/>
              </a:ext>
            </a:extLst>
          </p:cNvPr>
          <p:cNvSpPr>
            <a:spLocks noGrp="1"/>
          </p:cNvSpPr>
          <p:nvPr>
            <p:ph type="sldNum" sz="quarter" idx="12"/>
          </p:nvPr>
        </p:nvSpPr>
        <p:spPr/>
        <p:txBody>
          <a:bodyPr/>
          <a:lstStyle/>
          <a:p>
            <a:pPr>
              <a:defRPr/>
            </a:pPr>
            <a:fld id="{73EF3F73-D8BE-1D4F-8F0C-03C5EC803F68}" type="slidenum">
              <a:rPr lang="en-US" smtClean="0"/>
              <a:pPr>
                <a:defRPr/>
              </a:pPr>
              <a:t>22</a:t>
            </a:fld>
            <a:endParaRPr lang="en-US" dirty="0"/>
          </a:p>
        </p:txBody>
      </p:sp>
    </p:spTree>
    <p:extLst>
      <p:ext uri="{BB962C8B-B14F-4D97-AF65-F5344CB8AC3E}">
        <p14:creationId xmlns:p14="http://schemas.microsoft.com/office/powerpoint/2010/main" val="1706833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6BCD8-B028-DFB3-0D6B-9CE00E668ED2}"/>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0AE1DD79-CBA8-580C-A6E3-C94904E1E0D2}"/>
              </a:ext>
            </a:extLst>
          </p:cNvPr>
          <p:cNvSpPr>
            <a:spLocks noGrp="1"/>
          </p:cNvSpPr>
          <p:nvPr>
            <p:ph type="title"/>
          </p:nvPr>
        </p:nvSpPr>
        <p:spPr>
          <a:xfrm>
            <a:off x="350061" y="461283"/>
            <a:ext cx="11741675" cy="548741"/>
          </a:xfrm>
        </p:spPr>
        <p:txBody>
          <a:bodyPr anchor="t" anchorCtr="0">
            <a:noAutofit/>
          </a:bodyPr>
          <a:lstStyle/>
          <a:p>
            <a:pPr marL="91440">
              <a:defRPr/>
            </a:pPr>
            <a:r>
              <a:rPr lang="en-US" dirty="0"/>
              <a:t>The ADA Applies at Every Employment Stage</a:t>
            </a:r>
          </a:p>
        </p:txBody>
      </p:sp>
      <p:sp>
        <p:nvSpPr>
          <p:cNvPr id="12" name="Subhead">
            <a:extLst>
              <a:ext uri="{FF2B5EF4-FFF2-40B4-BE49-F238E27FC236}">
                <a16:creationId xmlns:a16="http://schemas.microsoft.com/office/drawing/2014/main" id="{35885AF0-E20F-0D41-7A18-7AD6E43BCA9E}"/>
              </a:ext>
            </a:extLst>
          </p:cNvPr>
          <p:cNvSpPr>
            <a:spLocks noGrp="1"/>
          </p:cNvSpPr>
          <p:nvPr>
            <p:ph type="body" sz="quarter" idx="11"/>
          </p:nvPr>
        </p:nvSpPr>
        <p:spPr>
          <a:xfrm>
            <a:off x="473463" y="1023227"/>
            <a:ext cx="10506456" cy="261025"/>
          </a:xfrm>
        </p:spPr>
        <p:txBody>
          <a:bodyPr/>
          <a:lstStyle/>
          <a:p>
            <a:pPr>
              <a:spcAft>
                <a:spcPts val="1000"/>
              </a:spcAft>
            </a:pPr>
            <a:r>
              <a:rPr lang="en-US" sz="2000" b="0" dirty="0">
                <a:solidFill>
                  <a:schemeClr val="tx2"/>
                </a:solidFill>
              </a:rPr>
              <a:t>Neurodiverse individuals may be protected by and have specific rights under the law.</a:t>
            </a:r>
          </a:p>
        </p:txBody>
      </p:sp>
      <p:grpSp>
        <p:nvGrpSpPr>
          <p:cNvPr id="5" name="Group 2" descr="A photograph of a people in work attire, sitting in a line">
            <a:extLst>
              <a:ext uri="{FF2B5EF4-FFF2-40B4-BE49-F238E27FC236}">
                <a16:creationId xmlns:a16="http://schemas.microsoft.com/office/drawing/2014/main" id="{5B76F165-6E4D-8784-23A0-5AC7A6BE204A}"/>
              </a:ext>
            </a:extLst>
          </p:cNvPr>
          <p:cNvGrpSpPr/>
          <p:nvPr/>
        </p:nvGrpSpPr>
        <p:grpSpPr>
          <a:xfrm>
            <a:off x="473463" y="2143305"/>
            <a:ext cx="2498053" cy="3340493"/>
            <a:chOff x="473463" y="2285817"/>
            <a:chExt cx="2498053" cy="3340493"/>
          </a:xfrm>
        </p:grpSpPr>
        <p:sp>
          <p:nvSpPr>
            <p:cNvPr id="38" name="1 - background box">
              <a:extLst>
                <a:ext uri="{FF2B5EF4-FFF2-40B4-BE49-F238E27FC236}">
                  <a16:creationId xmlns:a16="http://schemas.microsoft.com/office/drawing/2014/main" id="{F04142A8-F37F-2F45-8EBD-FC20BB55E805}"/>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solidFill>
                <a:srgbClr val="0E0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9" name="1 - text box">
              <a:extLst>
                <a:ext uri="{FF2B5EF4-FFF2-40B4-BE49-F238E27FC236}">
                  <a16:creationId xmlns:a16="http://schemas.microsoft.com/office/drawing/2014/main" id="{4AEC4D87-F063-72A8-80B3-9AEBCF58BA8F}"/>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8" name="1 - text">
              <a:extLst>
                <a:ext uri="{FF2B5EF4-FFF2-40B4-BE49-F238E27FC236}">
                  <a16:creationId xmlns:a16="http://schemas.microsoft.com/office/drawing/2014/main" id="{8379702B-7B6A-4719-0772-8910CD4FBA64}"/>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dirty="0">
                  <a:solidFill>
                    <a:srgbClr val="004EA8"/>
                  </a:solidFill>
                  <a:latin typeface="TheStan Timbr" panose="020B0503030503020204" pitchFamily="34" charset="0"/>
                  <a:cs typeface="Arial" panose="020B0604020202020204" pitchFamily="34" charset="0"/>
                </a:rPr>
                <a:t>Recruitment</a:t>
              </a:r>
            </a:p>
          </p:txBody>
        </p:sp>
        <p:pic>
          <p:nvPicPr>
            <p:cNvPr id="24" name="1 - picture" descr="People in a job interview">
              <a:extLst>
                <a:ext uri="{FF2B5EF4-FFF2-40B4-BE49-F238E27FC236}">
                  <a16:creationId xmlns:a16="http://schemas.microsoft.com/office/drawing/2014/main" id="{82A9A5EA-8F82-F6BD-13F7-6AED8E59A4CF}"/>
                </a:ext>
                <a:ext uri="{C183D7F6-B498-43B3-948B-1728B52AA6E4}">
                  <adec:decorative xmlns:adec="http://schemas.microsoft.com/office/drawing/2017/decorative" val="0"/>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 name="1 - border">
              <a:extLst>
                <a:ext uri="{FF2B5EF4-FFF2-40B4-BE49-F238E27FC236}">
                  <a16:creationId xmlns:a16="http://schemas.microsoft.com/office/drawing/2014/main" id="{01E9BF9A-D036-FC82-10BE-30EA86D64211}"/>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7" name="Group 2">
            <a:extLst>
              <a:ext uri="{FF2B5EF4-FFF2-40B4-BE49-F238E27FC236}">
                <a16:creationId xmlns:a16="http://schemas.microsoft.com/office/drawing/2014/main" id="{E88A73CC-457E-CB44-B8D9-541B1DE69921}"/>
              </a:ext>
              <a:ext uri="{C183D7F6-B498-43B3-948B-1728B52AA6E4}">
                <adec:decorative xmlns:adec="http://schemas.microsoft.com/office/drawing/2017/decorative" val="1"/>
              </a:ext>
            </a:extLst>
          </p:cNvPr>
          <p:cNvGrpSpPr/>
          <p:nvPr/>
        </p:nvGrpSpPr>
        <p:grpSpPr>
          <a:xfrm>
            <a:off x="3366271" y="2143305"/>
            <a:ext cx="2498053" cy="3340493"/>
            <a:chOff x="473463" y="2285817"/>
            <a:chExt cx="2498053" cy="3340493"/>
          </a:xfrm>
        </p:grpSpPr>
        <p:sp>
          <p:nvSpPr>
            <p:cNvPr id="10" name="1 - background box">
              <a:extLst>
                <a:ext uri="{FF2B5EF4-FFF2-40B4-BE49-F238E27FC236}">
                  <a16:creationId xmlns:a16="http://schemas.microsoft.com/office/drawing/2014/main" id="{11210EBD-2734-464F-25BC-F150BFE542C8}"/>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solidFill>
                <a:srgbClr val="0E0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8" name="1 - text box">
              <a:extLst>
                <a:ext uri="{FF2B5EF4-FFF2-40B4-BE49-F238E27FC236}">
                  <a16:creationId xmlns:a16="http://schemas.microsoft.com/office/drawing/2014/main" id="{3E88819E-E602-12B0-43D3-3225E464772F}"/>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9" name="1 - text">
              <a:extLst>
                <a:ext uri="{FF2B5EF4-FFF2-40B4-BE49-F238E27FC236}">
                  <a16:creationId xmlns:a16="http://schemas.microsoft.com/office/drawing/2014/main" id="{A45CCFB3-391C-EBDA-6548-FCA5E2389C15}"/>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dirty="0">
                  <a:solidFill>
                    <a:srgbClr val="004EA8"/>
                  </a:solidFill>
                  <a:latin typeface="TheStan Timbr" panose="020B0503030503020204" pitchFamily="34" charset="0"/>
                  <a:cs typeface="Arial" panose="020B0604020202020204" pitchFamily="34" charset="0"/>
                </a:rPr>
                <a:t>Hiring</a:t>
              </a:r>
            </a:p>
          </p:txBody>
        </p:sp>
        <p:pic>
          <p:nvPicPr>
            <p:cNvPr id="26" name="1 - picture" descr="Close-up of Open sign on glass door">
              <a:extLst>
                <a:ext uri="{FF2B5EF4-FFF2-40B4-BE49-F238E27FC236}">
                  <a16:creationId xmlns:a16="http://schemas.microsoft.com/office/drawing/2014/main" id="{CEC810D4-B531-E8B5-08B6-5BE7BA83AAC2}"/>
                </a:ext>
                <a:ext uri="{C183D7F6-B498-43B3-948B-1728B52AA6E4}">
                  <adec:decorative xmlns:adec="http://schemas.microsoft.com/office/drawing/2017/decorative" val="0"/>
                </a:ext>
              </a:extLst>
            </p:cNvPr>
            <p:cNvPicPr>
              <a:picLocks/>
            </p:cNvPicPr>
            <p:nvPr/>
          </p:nvPicPr>
          <p:blipFill>
            <a:blip r:embed="rId4" cstate="email">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32" name="1 - border">
              <a:extLst>
                <a:ext uri="{FF2B5EF4-FFF2-40B4-BE49-F238E27FC236}">
                  <a16:creationId xmlns:a16="http://schemas.microsoft.com/office/drawing/2014/main" id="{A682123C-1EEA-81A4-028F-56DFAAC094CA}"/>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33" name="Group 3">
            <a:extLst>
              <a:ext uri="{FF2B5EF4-FFF2-40B4-BE49-F238E27FC236}">
                <a16:creationId xmlns:a16="http://schemas.microsoft.com/office/drawing/2014/main" id="{995AF5A1-440D-0354-697F-1E16582308A8}"/>
              </a:ext>
              <a:ext uri="{C183D7F6-B498-43B3-948B-1728B52AA6E4}">
                <adec:decorative xmlns:adec="http://schemas.microsoft.com/office/drawing/2017/decorative" val="1"/>
              </a:ext>
            </a:extLst>
          </p:cNvPr>
          <p:cNvGrpSpPr/>
          <p:nvPr/>
        </p:nvGrpSpPr>
        <p:grpSpPr>
          <a:xfrm>
            <a:off x="6189905" y="2139360"/>
            <a:ext cx="2498053" cy="3340493"/>
            <a:chOff x="473463" y="2285817"/>
            <a:chExt cx="2498053" cy="3340493"/>
          </a:xfrm>
        </p:grpSpPr>
        <p:sp>
          <p:nvSpPr>
            <p:cNvPr id="34" name="1 - background box">
              <a:extLst>
                <a:ext uri="{FF2B5EF4-FFF2-40B4-BE49-F238E27FC236}">
                  <a16:creationId xmlns:a16="http://schemas.microsoft.com/office/drawing/2014/main" id="{1058286A-5D68-2E73-2780-FEAA91FBA96D}"/>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solidFill>
                <a:srgbClr val="0E0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5" name="1 - text box">
              <a:extLst>
                <a:ext uri="{FF2B5EF4-FFF2-40B4-BE49-F238E27FC236}">
                  <a16:creationId xmlns:a16="http://schemas.microsoft.com/office/drawing/2014/main" id="{87EF851D-3BAF-D00C-B188-AABA6FF4240A}"/>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36" name="1 - text">
              <a:extLst>
                <a:ext uri="{FF2B5EF4-FFF2-40B4-BE49-F238E27FC236}">
                  <a16:creationId xmlns:a16="http://schemas.microsoft.com/office/drawing/2014/main" id="{77F9540D-BFDB-1585-B223-D582BEC746F8}"/>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dirty="0">
                  <a:solidFill>
                    <a:srgbClr val="004EA8"/>
                  </a:solidFill>
                  <a:latin typeface="TheStan Timbr" panose="020B0503030503020204" pitchFamily="34" charset="0"/>
                  <a:cs typeface="Arial" panose="020B0604020202020204" pitchFamily="34" charset="0"/>
                </a:rPr>
                <a:t>Management</a:t>
              </a:r>
            </a:p>
          </p:txBody>
        </p:sp>
        <p:pic>
          <p:nvPicPr>
            <p:cNvPr id="37" name="1 - picture" descr="Two men in workshop">
              <a:extLst>
                <a:ext uri="{FF2B5EF4-FFF2-40B4-BE49-F238E27FC236}">
                  <a16:creationId xmlns:a16="http://schemas.microsoft.com/office/drawing/2014/main" id="{13907D24-2599-0571-0453-E96FD31D3F5D}"/>
                </a:ext>
                <a:ext uri="{C183D7F6-B498-43B3-948B-1728B52AA6E4}">
                  <adec:decorative xmlns:adec="http://schemas.microsoft.com/office/drawing/2017/decorative" val="0"/>
                </a:ext>
              </a:extLst>
            </p:cNvPr>
            <p:cNvPicPr>
              <a:picLocks/>
            </p:cNvPicPr>
            <p:nvPr/>
          </p:nvPicPr>
          <p:blipFill>
            <a:blip r:embed="rId5" cstate="email">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0" name="1 - border">
              <a:extLst>
                <a:ext uri="{FF2B5EF4-FFF2-40B4-BE49-F238E27FC236}">
                  <a16:creationId xmlns:a16="http://schemas.microsoft.com/office/drawing/2014/main" id="{E3034086-F6B1-5861-9682-86936BDD5274}"/>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grpSp>
        <p:nvGrpSpPr>
          <p:cNvPr id="41" name="Group 4">
            <a:extLst>
              <a:ext uri="{FF2B5EF4-FFF2-40B4-BE49-F238E27FC236}">
                <a16:creationId xmlns:a16="http://schemas.microsoft.com/office/drawing/2014/main" id="{5251F810-9684-7215-376C-E4E5C14196CD}"/>
              </a:ext>
              <a:ext uri="{C183D7F6-B498-43B3-948B-1728B52AA6E4}">
                <adec:decorative xmlns:adec="http://schemas.microsoft.com/office/drawing/2017/decorative" val="1"/>
              </a:ext>
            </a:extLst>
          </p:cNvPr>
          <p:cNvGrpSpPr/>
          <p:nvPr/>
        </p:nvGrpSpPr>
        <p:grpSpPr>
          <a:xfrm>
            <a:off x="9048127" y="2139360"/>
            <a:ext cx="2498053" cy="3340493"/>
            <a:chOff x="473463" y="2285817"/>
            <a:chExt cx="2498053" cy="3340493"/>
          </a:xfrm>
        </p:grpSpPr>
        <p:sp>
          <p:nvSpPr>
            <p:cNvPr id="42" name="1 - background box">
              <a:extLst>
                <a:ext uri="{FF2B5EF4-FFF2-40B4-BE49-F238E27FC236}">
                  <a16:creationId xmlns:a16="http://schemas.microsoft.com/office/drawing/2014/main" id="{EA5BBCB9-5351-2EFD-5808-18FC10CB2E39}"/>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rgbClr val="0E0D6A"/>
            </a:solidFill>
            <a:ln>
              <a:solidFill>
                <a:srgbClr val="0E0D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43" name="1 - text box">
              <a:extLst>
                <a:ext uri="{FF2B5EF4-FFF2-40B4-BE49-F238E27FC236}">
                  <a16:creationId xmlns:a16="http://schemas.microsoft.com/office/drawing/2014/main" id="{D5C174EB-A85A-31E6-898B-BAB3FDDFD39F}"/>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44" name="1 - text">
              <a:extLst>
                <a:ext uri="{FF2B5EF4-FFF2-40B4-BE49-F238E27FC236}">
                  <a16:creationId xmlns:a16="http://schemas.microsoft.com/office/drawing/2014/main" id="{D3A66291-19EC-5A40-A316-3140708837D5}"/>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dirty="0">
                  <a:solidFill>
                    <a:srgbClr val="004EA8"/>
                  </a:solidFill>
                  <a:latin typeface="TheStan Timbr" panose="020B0503030503020204" pitchFamily="34" charset="0"/>
                  <a:cs typeface="Arial" panose="020B0604020202020204" pitchFamily="34" charset="0"/>
                </a:rPr>
                <a:t>Retention</a:t>
              </a:r>
            </a:p>
          </p:txBody>
        </p:sp>
        <p:pic>
          <p:nvPicPr>
            <p:cNvPr id="45" name="1 - picture" descr="Businessman in office">
              <a:extLst>
                <a:ext uri="{FF2B5EF4-FFF2-40B4-BE49-F238E27FC236}">
                  <a16:creationId xmlns:a16="http://schemas.microsoft.com/office/drawing/2014/main" id="{D497AAB5-0790-A76C-26E5-88AE241D6145}"/>
                </a:ext>
                <a:ext uri="{C183D7F6-B498-43B3-948B-1728B52AA6E4}">
                  <adec:decorative xmlns:adec="http://schemas.microsoft.com/office/drawing/2017/decorative" val="0"/>
                </a:ext>
              </a:extLst>
            </p:cNvPr>
            <p:cNvPicPr>
              <a:picLocks/>
            </p:cNvPicPr>
            <p:nvPr/>
          </p:nvPicPr>
          <p:blipFill>
            <a:blip r:embed="rId6" cstate="email">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6" name="1 - border">
              <a:extLst>
                <a:ext uri="{FF2B5EF4-FFF2-40B4-BE49-F238E27FC236}">
                  <a16:creationId xmlns:a16="http://schemas.microsoft.com/office/drawing/2014/main" id="{3CD57D05-E180-D3A0-D1D8-98D75005E5B5}"/>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grpSp>
      <p:sp>
        <p:nvSpPr>
          <p:cNvPr id="14" name="Slide Number Placeholder 13">
            <a:extLst>
              <a:ext uri="{FF2B5EF4-FFF2-40B4-BE49-F238E27FC236}">
                <a16:creationId xmlns:a16="http://schemas.microsoft.com/office/drawing/2014/main" id="{C52355A8-66E5-8CDA-923C-92E95980CAD0}"/>
              </a:ext>
            </a:extLst>
          </p:cNvPr>
          <p:cNvSpPr>
            <a:spLocks noGrp="1"/>
          </p:cNvSpPr>
          <p:nvPr>
            <p:ph type="sldNum" sz="quarter" idx="12"/>
          </p:nvPr>
        </p:nvSpPr>
        <p:spPr/>
        <p:txBody>
          <a:bodyPr/>
          <a:lstStyle/>
          <a:p>
            <a:pPr>
              <a:defRPr/>
            </a:pPr>
            <a:fld id="{73EF3F73-D8BE-1D4F-8F0C-03C5EC803F68}" type="slidenum">
              <a:rPr lang="en-US" smtClean="0"/>
              <a:pPr>
                <a:defRPr/>
              </a:pPr>
              <a:t>23</a:t>
            </a:fld>
            <a:endParaRPr lang="en-US" dirty="0"/>
          </a:p>
        </p:txBody>
      </p:sp>
    </p:spTree>
    <p:extLst>
      <p:ext uri="{BB962C8B-B14F-4D97-AF65-F5344CB8AC3E}">
        <p14:creationId xmlns:p14="http://schemas.microsoft.com/office/powerpoint/2010/main" val="50474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97814-CB85-899E-6EE4-B01A11FD585C}"/>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EB4B58F-1C15-E198-B5F9-35B730D4EBC6}"/>
              </a:ext>
            </a:extLst>
          </p:cNvPr>
          <p:cNvSpPr>
            <a:spLocks noGrp="1"/>
          </p:cNvSpPr>
          <p:nvPr>
            <p:ph idx="1"/>
          </p:nvPr>
        </p:nvSpPr>
        <p:spPr>
          <a:xfrm>
            <a:off x="4466879" y="1500222"/>
            <a:ext cx="6869456" cy="5133347"/>
          </a:xfrm>
        </p:spPr>
        <p:txBody>
          <a:bodyPr/>
          <a:lstStyle/>
          <a:p>
            <a:pPr>
              <a:lnSpc>
                <a:spcPct val="100000"/>
              </a:lnSpc>
              <a:spcBef>
                <a:spcPts val="600"/>
              </a:spcBef>
              <a:tabLst>
                <a:tab pos="457200" algn="l"/>
              </a:tabLst>
            </a:pPr>
            <a:r>
              <a:rPr lang="en-US" sz="1800" b="1" kern="100" dirty="0">
                <a:solidFill>
                  <a:srgbClr val="0E0D6A"/>
                </a:solidFill>
                <a:effectLst/>
                <a:ea typeface="Aptos" panose="020B0004020202020204" pitchFamily="34" charset="0"/>
              </a:rPr>
              <a:t>“Excellent communication skills” </a:t>
            </a:r>
            <a:r>
              <a:rPr lang="en-US" sz="1800" kern="100" dirty="0">
                <a:effectLst/>
                <a:ea typeface="Aptos" panose="020B0004020202020204" pitchFamily="34" charset="0"/>
              </a:rPr>
              <a:t>are often included in every job description but may not be truly necessary for people whose work doesn’t involve interactions with others, such as those in engineering or statistical fields.</a:t>
            </a:r>
          </a:p>
          <a:p>
            <a:pPr>
              <a:lnSpc>
                <a:spcPct val="100000"/>
              </a:lnSpc>
              <a:spcBef>
                <a:spcPts val="600"/>
              </a:spcBef>
              <a:tabLst>
                <a:tab pos="457200" algn="l"/>
              </a:tabLst>
            </a:pPr>
            <a:endParaRPr lang="en-US" sz="1000" kern="100" dirty="0">
              <a:effectLst/>
              <a:ea typeface="Aptos" panose="020B0004020202020204" pitchFamily="34" charset="0"/>
            </a:endParaRPr>
          </a:p>
          <a:p>
            <a:pPr>
              <a:lnSpc>
                <a:spcPct val="100000"/>
              </a:lnSpc>
              <a:spcBef>
                <a:spcPts val="600"/>
              </a:spcBef>
              <a:tabLst>
                <a:tab pos="457200" algn="l"/>
              </a:tabLst>
            </a:pPr>
            <a:r>
              <a:rPr lang="en-US" sz="1800" b="1" kern="100" dirty="0">
                <a:solidFill>
                  <a:srgbClr val="0E0D6A"/>
                </a:solidFill>
                <a:ea typeface="Aptos" panose="020B0004020202020204" pitchFamily="34" charset="0"/>
              </a:rPr>
              <a:t>“Strong interpersonal skills”</a:t>
            </a:r>
            <a:r>
              <a:rPr lang="en-US" sz="1800" kern="100" dirty="0">
                <a:solidFill>
                  <a:srgbClr val="0E0D6A"/>
                </a:solidFill>
                <a:ea typeface="Aptos" panose="020B0004020202020204" pitchFamily="34" charset="0"/>
              </a:rPr>
              <a:t> </a:t>
            </a:r>
            <a:r>
              <a:rPr lang="en-US" sz="1800" kern="100" dirty="0">
                <a:ea typeface="Aptos" panose="020B0004020202020204" pitchFamily="34" charset="0"/>
              </a:rPr>
              <a:t>are similarly included in many job descriptions for positions that don’t involve interactions with others.</a:t>
            </a:r>
          </a:p>
          <a:p>
            <a:pPr>
              <a:lnSpc>
                <a:spcPct val="100000"/>
              </a:lnSpc>
              <a:spcBef>
                <a:spcPts val="600"/>
              </a:spcBef>
              <a:tabLst>
                <a:tab pos="457200" algn="l"/>
              </a:tabLst>
            </a:pPr>
            <a:endParaRPr lang="en-US" sz="1000" kern="100" dirty="0">
              <a:ea typeface="Aptos" panose="020B0004020202020204" pitchFamily="34" charset="0"/>
            </a:endParaRPr>
          </a:p>
          <a:p>
            <a:pPr>
              <a:lnSpc>
                <a:spcPct val="100000"/>
              </a:lnSpc>
              <a:spcBef>
                <a:spcPts val="600"/>
              </a:spcBef>
              <a:tabLst>
                <a:tab pos="457200" algn="l"/>
              </a:tabLst>
            </a:pPr>
            <a:r>
              <a:rPr lang="en-US" sz="1800" b="1" kern="100" dirty="0">
                <a:solidFill>
                  <a:srgbClr val="0E0D6A"/>
                </a:solidFill>
                <a:effectLst/>
                <a:ea typeface="Aptos" panose="020B0004020202020204" pitchFamily="34" charset="0"/>
              </a:rPr>
              <a:t>Train hiring managers to make objective decisions </a:t>
            </a:r>
            <a:r>
              <a:rPr lang="en-US" sz="1800" kern="100" dirty="0">
                <a:effectLst/>
                <a:ea typeface="Aptos" panose="020B0004020202020204" pitchFamily="34" charset="0"/>
              </a:rPr>
              <a:t>based on qualifications and essential job tasks, rather than their social impressions.</a:t>
            </a:r>
          </a:p>
        </p:txBody>
      </p:sp>
      <p:sp>
        <p:nvSpPr>
          <p:cNvPr id="4" name="TextBox 3">
            <a:extLst>
              <a:ext uri="{FF2B5EF4-FFF2-40B4-BE49-F238E27FC236}">
                <a16:creationId xmlns:a16="http://schemas.microsoft.com/office/drawing/2014/main" id="{776BE0E9-13F6-E5BF-6767-7B9D05D45CAA}"/>
              </a:ext>
            </a:extLst>
          </p:cNvPr>
          <p:cNvSpPr txBox="1"/>
          <p:nvPr/>
        </p:nvSpPr>
        <p:spPr>
          <a:xfrm>
            <a:off x="4641985" y="6171904"/>
            <a:ext cx="5463349" cy="486480"/>
          </a:xfrm>
          <a:prstGeom prst="rect">
            <a:avLst/>
          </a:prstGeom>
          <a:noFill/>
        </p:spPr>
        <p:txBody>
          <a:bodyPr wrap="square">
            <a:spAutoFit/>
          </a:bodyPr>
          <a:lstStyle/>
          <a:p>
            <a:pPr>
              <a:lnSpc>
                <a:spcPct val="110000"/>
              </a:lnSpc>
              <a:spcAft>
                <a:spcPts val="1000"/>
              </a:spcAft>
            </a:pPr>
            <a:r>
              <a:rPr lang="en-US" sz="1200" b="1" dirty="0">
                <a:latin typeface="TheStan Timbr" panose="020B0503030503020204" pitchFamily="34" charset="0"/>
                <a:cs typeface="Arial" panose="020B0604020202020204" pitchFamily="34" charset="0"/>
              </a:rPr>
              <a:t>Source: </a:t>
            </a:r>
            <a:r>
              <a:rPr lang="en-US" sz="1200" i="1" dirty="0">
                <a:latin typeface="TheStan Timbr" panose="020B0503030503020204" pitchFamily="34" charset="0"/>
                <a:cs typeface="Arial" panose="020B0604020202020204" pitchFamily="34" charset="0"/>
              </a:rPr>
              <a:t>How to Optimize Job Descriptions for Neurodivergent Job Seekers, </a:t>
            </a:r>
            <a:r>
              <a:rPr lang="en-US" sz="1200" dirty="0">
                <a:latin typeface="TheStan Timbr" panose="020B0503030503020204" pitchFamily="34" charset="0"/>
                <a:cs typeface="Arial" panose="020B0604020202020204" pitchFamily="34" charset="0"/>
              </a:rPr>
              <a:t>Society for Human Resource Management; Leopold, M., accessed May 2025.</a:t>
            </a:r>
          </a:p>
        </p:txBody>
      </p:sp>
      <p:sp>
        <p:nvSpPr>
          <p:cNvPr id="7" name="Sidebar callout">
            <a:extLst>
              <a:ext uri="{FF2B5EF4-FFF2-40B4-BE49-F238E27FC236}">
                <a16:creationId xmlns:a16="http://schemas.microsoft.com/office/drawing/2014/main" id="{6E5F81B9-DDAB-60A9-6E0F-EDE7BAA7C8BD}"/>
              </a:ext>
            </a:extLst>
          </p:cNvPr>
          <p:cNvSpPr>
            <a:spLocks noGrp="1"/>
          </p:cNvSpPr>
          <p:nvPr>
            <p:ph type="body" sz="quarter" idx="14"/>
          </p:nvPr>
        </p:nvSpPr>
        <p:spPr>
          <a:xfrm>
            <a:off x="624523" y="1500223"/>
            <a:ext cx="3389424" cy="2196548"/>
          </a:xfrm>
        </p:spPr>
        <p:txBody>
          <a:bodyPr/>
          <a:lstStyle/>
          <a:p>
            <a:r>
              <a:rPr lang="en-US" dirty="0"/>
              <a:t>Job descriptions frequently include characteristics that exclude neurodiverse individuals even though they are not truly essential job functions.</a:t>
            </a:r>
          </a:p>
          <a:p>
            <a:endParaRPr lang="en-US" dirty="0">
              <a:solidFill>
                <a:schemeClr val="bg1"/>
              </a:solidFill>
            </a:endParaRPr>
          </a:p>
        </p:txBody>
      </p:sp>
      <p:sp>
        <p:nvSpPr>
          <p:cNvPr id="10" name="Slide Number Placeholder 9">
            <a:extLst>
              <a:ext uri="{FF2B5EF4-FFF2-40B4-BE49-F238E27FC236}">
                <a16:creationId xmlns:a16="http://schemas.microsoft.com/office/drawing/2014/main" id="{884638D2-C28E-B54A-D5ED-1B9C66ABC6A3}"/>
              </a:ext>
            </a:extLst>
          </p:cNvPr>
          <p:cNvSpPr>
            <a:spLocks noGrp="1"/>
          </p:cNvSpPr>
          <p:nvPr>
            <p:ph type="sldNum" sz="quarter" idx="10"/>
          </p:nvPr>
        </p:nvSpPr>
        <p:spPr>
          <a:xfrm>
            <a:off x="310896" y="6377096"/>
            <a:ext cx="457200" cy="318254"/>
          </a:xfrm>
        </p:spPr>
        <p:txBody>
          <a:bodyPr/>
          <a:lstStyle/>
          <a:p>
            <a:pPr>
              <a:defRPr/>
            </a:pPr>
            <a:fld id="{73EF3F73-D8BE-1D4F-8F0C-03C5EC803F68}" type="slidenum">
              <a:rPr lang="en-US" smtClean="0"/>
              <a:pPr>
                <a:defRPr/>
              </a:pPr>
              <a:t>24</a:t>
            </a:fld>
            <a:endParaRPr lang="en-US" dirty="0"/>
          </a:p>
        </p:txBody>
      </p:sp>
      <p:sp>
        <p:nvSpPr>
          <p:cNvPr id="2" name="Title">
            <a:extLst>
              <a:ext uri="{FF2B5EF4-FFF2-40B4-BE49-F238E27FC236}">
                <a16:creationId xmlns:a16="http://schemas.microsoft.com/office/drawing/2014/main" id="{7DBCCEFA-372C-6922-6BB2-A25598584697}"/>
              </a:ext>
            </a:extLst>
          </p:cNvPr>
          <p:cNvSpPr>
            <a:spLocks noGrp="1"/>
          </p:cNvSpPr>
          <p:nvPr>
            <p:ph type="title"/>
          </p:nvPr>
        </p:nvSpPr>
        <p:spPr>
          <a:xfrm>
            <a:off x="4345607" y="330881"/>
            <a:ext cx="7112000" cy="998809"/>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lvl="0">
              <a:lnSpc>
                <a:spcPct val="110000"/>
              </a:lnSpc>
              <a:defRPr/>
            </a:pPr>
            <a:r>
              <a:rPr lang="en-US" dirty="0">
                <a:solidFill>
                  <a:schemeClr val="tx1"/>
                </a:solidFill>
              </a:rPr>
              <a:t>Accurate and Up-to-date Job Descriptions are Essential</a:t>
            </a:r>
          </a:p>
        </p:txBody>
      </p:sp>
      <p:sp>
        <p:nvSpPr>
          <p:cNvPr id="6" name="Headline">
            <a:extLst>
              <a:ext uri="{FF2B5EF4-FFF2-40B4-BE49-F238E27FC236}">
                <a16:creationId xmlns:a16="http://schemas.microsoft.com/office/drawing/2014/main" id="{841B5BCD-5C94-CDDE-451C-FF8F58277CAC}"/>
              </a:ext>
            </a:extLst>
          </p:cNvPr>
          <p:cNvSpPr txBox="1">
            <a:spLocks/>
          </p:cNvSpPr>
          <p:nvPr/>
        </p:nvSpPr>
        <p:spPr>
          <a:xfrm>
            <a:off x="350062" y="461283"/>
            <a:ext cx="7389723" cy="548741"/>
          </a:xfrm>
          <a:prstGeom prst="rect">
            <a:avLst/>
          </a:prstGeom>
        </p:spPr>
        <p:txBody>
          <a:bodyPr anchor="t" anchorCtr="0">
            <a:noAutofit/>
          </a:bodyPr>
          <a:lstStyle>
            <a:lvl1pPr algn="l" defTabSz="914400" rtl="0" eaLnBrk="1" latinLnBrk="0" hangingPunct="1">
              <a:lnSpc>
                <a:spcPct val="90000"/>
              </a:lnSpc>
              <a:spcBef>
                <a:spcPct val="0"/>
              </a:spcBef>
              <a:buNone/>
              <a:defRPr sz="2800" b="1" kern="1200">
                <a:solidFill>
                  <a:schemeClr val="tx2"/>
                </a:solidFill>
                <a:latin typeface="TheStan Timbr" panose="020B0503030503020204" pitchFamily="34" charset="0"/>
                <a:ea typeface="+mj-ea"/>
                <a:cs typeface="Arial" panose="020B0604020202020204" pitchFamily="34" charset="0"/>
              </a:defRPr>
            </a:lvl1pPr>
          </a:lstStyle>
          <a:p>
            <a:r>
              <a:rPr lang="en-US" dirty="0">
                <a:solidFill>
                  <a:schemeClr val="bg1"/>
                </a:solidFill>
              </a:rPr>
              <a:t>A Crucial First Step</a:t>
            </a:r>
          </a:p>
        </p:txBody>
      </p:sp>
    </p:spTree>
    <p:extLst>
      <p:ext uri="{BB962C8B-B14F-4D97-AF65-F5344CB8AC3E}">
        <p14:creationId xmlns:p14="http://schemas.microsoft.com/office/powerpoint/2010/main" val="350918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6F01C-0D01-42F4-8623-2497CF91EA9C}"/>
            </a:ext>
          </a:extLst>
        </p:cNvPr>
        <p:cNvGrpSpPr/>
        <p:nvPr/>
      </p:nvGrpSpPr>
      <p:grpSpPr>
        <a:xfrm>
          <a:off x="0" y="0"/>
          <a:ext cx="0" cy="0"/>
          <a:chOff x="0" y="0"/>
          <a:chExt cx="0" cy="0"/>
        </a:xfrm>
      </p:grpSpPr>
      <p:sp>
        <p:nvSpPr>
          <p:cNvPr id="11" name="Title">
            <a:extLst>
              <a:ext uri="{FF2B5EF4-FFF2-40B4-BE49-F238E27FC236}">
                <a16:creationId xmlns:a16="http://schemas.microsoft.com/office/drawing/2014/main" id="{5C23F755-3D25-F1A8-1F85-647699A5743D}"/>
              </a:ext>
            </a:extLst>
          </p:cNvPr>
          <p:cNvSpPr>
            <a:spLocks noGrp="1"/>
          </p:cNvSpPr>
          <p:nvPr>
            <p:ph type="title"/>
          </p:nvPr>
        </p:nvSpPr>
        <p:spPr>
          <a:xfrm>
            <a:off x="350062"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Autofit/>
          </a:bodyPr>
          <a:lstStyle/>
          <a:p>
            <a:pPr marL="91440" marR="0" lvl="0" indent="0" fontAlgn="auto">
              <a:lnSpc>
                <a:spcPct val="90000"/>
              </a:lnSpc>
              <a:spcAft>
                <a:spcPts val="0"/>
              </a:spcAft>
              <a:buClrTx/>
              <a:buSzTx/>
              <a:tabLst/>
              <a:defRPr/>
            </a:pPr>
            <a:r>
              <a:rPr lang="en-US" dirty="0"/>
              <a:t>Recruitment Barriers</a:t>
            </a:r>
          </a:p>
        </p:txBody>
      </p:sp>
      <p:sp>
        <p:nvSpPr>
          <p:cNvPr id="9" name="subhead">
            <a:extLst>
              <a:ext uri="{FF2B5EF4-FFF2-40B4-BE49-F238E27FC236}">
                <a16:creationId xmlns:a16="http://schemas.microsoft.com/office/drawing/2014/main" id="{18A24B0D-1988-9B31-D11C-7107DBBAA9CD}"/>
              </a:ext>
            </a:extLst>
          </p:cNvPr>
          <p:cNvSpPr>
            <a:spLocks noGrp="1"/>
          </p:cNvSpPr>
          <p:nvPr>
            <p:ph type="body" sz="quarter" idx="11"/>
          </p:nvPr>
        </p:nvSpPr>
        <p:spPr>
          <a:xfrm>
            <a:off x="350062" y="930888"/>
            <a:ext cx="11311508" cy="629158"/>
          </a:xfrm>
        </p:spPr>
        <p:txBody>
          <a:bodyPr>
            <a:noAutofit/>
          </a:bodyPr>
          <a:lstStyle/>
          <a:p>
            <a:pPr>
              <a:spcAft>
                <a:spcPts val="1000"/>
              </a:spcAft>
            </a:pPr>
            <a:r>
              <a:rPr lang="en-US" sz="2000" b="0" dirty="0">
                <a:solidFill>
                  <a:schemeClr val="tx2"/>
                </a:solidFill>
              </a:rPr>
              <a:t>Disability discrimination in recruitment is prohibited by the ADA/ADAAA but difficult to identify or track. Potential barriers for neurodiverse employees can include:</a:t>
            </a:r>
          </a:p>
        </p:txBody>
      </p:sp>
      <p:pic>
        <p:nvPicPr>
          <p:cNvPr id="4" name="1 - picture" descr="A photograph of a people in work attire, sitting in a line">
            <a:extLst>
              <a:ext uri="{FF2B5EF4-FFF2-40B4-BE49-F238E27FC236}">
                <a16:creationId xmlns:a16="http://schemas.microsoft.com/office/drawing/2014/main" id="{B6BE8212-0D00-F0DB-0C6D-21630994F834}"/>
              </a:ext>
              <a:ext uri="{C183D7F6-B498-43B3-948B-1728B52AA6E4}">
                <adec:decorative xmlns:adec="http://schemas.microsoft.com/office/drawing/2017/decorative" val="0"/>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50061" y="2072982"/>
            <a:ext cx="3129409" cy="3363959"/>
          </a:xfrm>
          <a:prstGeom prst="round2SameRect">
            <a:avLst>
              <a:gd name="adj1" fmla="val 8396"/>
              <a:gd name="adj2" fmla="val 0"/>
            </a:avLst>
          </a:prstGeom>
          <a:noFill/>
        </p:spPr>
      </p:pic>
      <p:sp>
        <p:nvSpPr>
          <p:cNvPr id="3" name="Column 1">
            <a:extLst>
              <a:ext uri="{FF2B5EF4-FFF2-40B4-BE49-F238E27FC236}">
                <a16:creationId xmlns:a16="http://schemas.microsoft.com/office/drawing/2014/main" id="{80CF4BC2-C0FC-9EF0-F61D-EC9A897B88AF}"/>
              </a:ext>
            </a:extLst>
          </p:cNvPr>
          <p:cNvSpPr>
            <a:spLocks noGrp="1"/>
          </p:cNvSpPr>
          <p:nvPr>
            <p:ph idx="12"/>
          </p:nvPr>
        </p:nvSpPr>
        <p:spPr>
          <a:xfrm>
            <a:off x="3745255" y="2072982"/>
            <a:ext cx="7370049" cy="3661339"/>
          </a:xfrm>
        </p:spPr>
        <p:txBody>
          <a:bodyPr>
            <a:noAutofit/>
          </a:bodyPr>
          <a:lstStyle/>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r>
              <a:rPr lang="en-US" sz="2000" b="1" kern="100" dirty="0">
                <a:solidFill>
                  <a:srgbClr val="0E0D6A"/>
                </a:solidFill>
              </a:rPr>
              <a:t>Traditional recruitment strategies often exclude neurodiverse individuals. </a:t>
            </a:r>
            <a:r>
              <a:rPr kumimoji="0" lang="en-US" sz="2000" b="0" i="0" u="none" strike="noStrike" kern="1200" cap="none" spc="0" normalizeH="0" baseline="0" noProof="0" dirty="0">
                <a:ln>
                  <a:noFill/>
                </a:ln>
                <a:effectLst/>
                <a:uLnTx/>
                <a:uFillTx/>
              </a:rPr>
              <a:t>Neurodiverse individuals may not network as well as others.</a:t>
            </a:r>
          </a:p>
          <a:p>
            <a:pPr marL="137160">
              <a:spcBef>
                <a:spcPts val="0"/>
              </a:spcBef>
              <a:spcAft>
                <a:spcPts val="1000"/>
              </a:spcAft>
              <a:defRPr/>
            </a:pPr>
            <a:endParaRPr lang="en-US" sz="1000" b="1" dirty="0">
              <a:solidFill>
                <a:srgbClr val="0E0D6A"/>
              </a:solidFill>
            </a:endParaRPr>
          </a:p>
          <a:p>
            <a:pPr marL="137160">
              <a:spcBef>
                <a:spcPts val="0"/>
              </a:spcBef>
              <a:spcAft>
                <a:spcPts val="1000"/>
              </a:spcAft>
              <a:defRPr/>
            </a:pPr>
            <a:r>
              <a:rPr lang="en-US" sz="2000" b="1" kern="100" dirty="0">
                <a:solidFill>
                  <a:srgbClr val="0E0D6A"/>
                </a:solidFill>
              </a:rPr>
              <a:t>Job listings may deter neurodiverse people from applying. </a:t>
            </a:r>
            <a:r>
              <a:rPr lang="en-US" sz="2000" dirty="0"/>
              <a:t>Descriptions that include extensive requirements that might apply to any position may be overwhelming and some neurodiverse individuals may read specific requirements very literally and decide they don’t meet them.</a:t>
            </a:r>
          </a:p>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endParaRPr>
          </a:p>
        </p:txBody>
      </p:sp>
      <p:sp>
        <p:nvSpPr>
          <p:cNvPr id="5" name="Slide Number Placeholder 4">
            <a:extLst>
              <a:ext uri="{FF2B5EF4-FFF2-40B4-BE49-F238E27FC236}">
                <a16:creationId xmlns:a16="http://schemas.microsoft.com/office/drawing/2014/main" id="{F4D22606-E22D-793A-4933-EBFB8A00DA9D}"/>
              </a:ext>
            </a:extLst>
          </p:cNvPr>
          <p:cNvSpPr>
            <a:spLocks noGrp="1"/>
          </p:cNvSpPr>
          <p:nvPr>
            <p:ph type="sldNum" sz="quarter" idx="13"/>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25</a:t>
            </a:fld>
            <a:endParaRPr lang="en-US" dirty="0"/>
          </a:p>
        </p:txBody>
      </p:sp>
    </p:spTree>
    <p:extLst>
      <p:ext uri="{BB962C8B-B14F-4D97-AF65-F5344CB8AC3E}">
        <p14:creationId xmlns:p14="http://schemas.microsoft.com/office/powerpoint/2010/main" val="922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A5844-3124-B7E6-3E4D-706AD5F2DC2C}"/>
            </a:ext>
          </a:extLst>
        </p:cNvPr>
        <p:cNvGrpSpPr/>
        <p:nvPr/>
      </p:nvGrpSpPr>
      <p:grpSpPr>
        <a:xfrm>
          <a:off x="0" y="0"/>
          <a:ext cx="0" cy="0"/>
          <a:chOff x="0" y="0"/>
          <a:chExt cx="0" cy="0"/>
        </a:xfrm>
      </p:grpSpPr>
      <p:sp>
        <p:nvSpPr>
          <p:cNvPr id="11" name="Title">
            <a:extLst>
              <a:ext uri="{FF2B5EF4-FFF2-40B4-BE49-F238E27FC236}">
                <a16:creationId xmlns:a16="http://schemas.microsoft.com/office/drawing/2014/main" id="{DE8A40B2-6A4A-7A08-74B8-787F82078122}"/>
              </a:ext>
            </a:extLst>
          </p:cNvPr>
          <p:cNvSpPr>
            <a:spLocks noGrp="1"/>
          </p:cNvSpPr>
          <p:nvPr>
            <p:ph type="title"/>
          </p:nvPr>
        </p:nvSpPr>
        <p:spPr>
          <a:xfrm>
            <a:off x="350062"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Autofit/>
          </a:bodyPr>
          <a:lstStyle/>
          <a:p>
            <a:pPr marL="91440">
              <a:lnSpc>
                <a:spcPct val="90000"/>
              </a:lnSpc>
              <a:defRPr/>
            </a:pPr>
            <a:r>
              <a:rPr lang="en-US" dirty="0"/>
              <a:t>Recruitment Opportunities </a:t>
            </a:r>
          </a:p>
        </p:txBody>
      </p:sp>
      <p:sp>
        <p:nvSpPr>
          <p:cNvPr id="9" name="subhead">
            <a:extLst>
              <a:ext uri="{FF2B5EF4-FFF2-40B4-BE49-F238E27FC236}">
                <a16:creationId xmlns:a16="http://schemas.microsoft.com/office/drawing/2014/main" id="{34914E55-DF1B-0C2E-202A-6DC261B23C5B}"/>
              </a:ext>
            </a:extLst>
          </p:cNvPr>
          <p:cNvSpPr>
            <a:spLocks noGrp="1"/>
          </p:cNvSpPr>
          <p:nvPr>
            <p:ph type="body" sz="quarter" idx="11"/>
          </p:nvPr>
        </p:nvSpPr>
        <p:spPr>
          <a:xfrm>
            <a:off x="350061" y="957094"/>
            <a:ext cx="9171111" cy="629158"/>
          </a:xfrm>
        </p:spPr>
        <p:txBody>
          <a:bodyPr>
            <a:normAutofit/>
          </a:bodyPr>
          <a:lstStyle/>
          <a:p>
            <a:pPr>
              <a:spcAft>
                <a:spcPts val="1000"/>
              </a:spcAft>
            </a:pPr>
            <a:r>
              <a:rPr lang="en-US" sz="2000" b="0" dirty="0">
                <a:solidFill>
                  <a:schemeClr val="tx2"/>
                </a:solidFill>
              </a:rPr>
              <a:t>Opportunities to improve recruitment of neurodiverse employees</a:t>
            </a:r>
          </a:p>
        </p:txBody>
      </p:sp>
      <p:sp>
        <p:nvSpPr>
          <p:cNvPr id="15" name="Column 2">
            <a:extLst>
              <a:ext uri="{FF2B5EF4-FFF2-40B4-BE49-F238E27FC236}">
                <a16:creationId xmlns:a16="http://schemas.microsoft.com/office/drawing/2014/main" id="{AABAAC45-B0C8-3C35-BD43-65E41C520121}"/>
              </a:ext>
            </a:extLst>
          </p:cNvPr>
          <p:cNvSpPr txBox="1">
            <a:spLocks/>
          </p:cNvSpPr>
          <p:nvPr/>
        </p:nvSpPr>
        <p:spPr>
          <a:xfrm>
            <a:off x="539496" y="1922021"/>
            <a:ext cx="4649452" cy="3939044"/>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defRPr/>
            </a:pPr>
            <a:r>
              <a:rPr lang="en-US" sz="2200" b="1" dirty="0">
                <a:solidFill>
                  <a:srgbClr val="0E0D6A"/>
                </a:solidFill>
                <a:latin typeface="TheStan Timbr" panose="020B0503030503020204" pitchFamily="34" charset="0"/>
              </a:rPr>
              <a:t>There are recruitment platforms specifically for neurodiverse </a:t>
            </a:r>
            <a:r>
              <a:rPr lang="en-US" sz="2200" b="1" dirty="0">
                <a:solidFill>
                  <a:schemeClr val="accent1"/>
                </a:solidFill>
                <a:latin typeface="TheStan Timbr" panose="020B0503030503020204" pitchFamily="34" charset="0"/>
              </a:rPr>
              <a:t>candidates.</a:t>
            </a:r>
          </a:p>
          <a:p>
            <a:pPr marL="0" indent="0">
              <a:spcBef>
                <a:spcPts val="0"/>
              </a:spcBef>
              <a:spcAft>
                <a:spcPts val="1000"/>
              </a:spcAft>
              <a:buNone/>
              <a:defRPr/>
            </a:pPr>
            <a:r>
              <a:rPr lang="en-US" sz="2000" dirty="0">
                <a:latin typeface="TheStan Timbr" panose="020B0503030503020204" pitchFamily="34" charset="0"/>
              </a:rPr>
              <a:t>Adding a resource for neurodiverse individuals to the recruitment process can increase the diversity of applicants and uncover excellent candidates who might otherwise be missed.</a:t>
            </a:r>
          </a:p>
          <a:p>
            <a:pPr marL="0" indent="0">
              <a:spcBef>
                <a:spcPts val="0"/>
              </a:spcBef>
              <a:spcAft>
                <a:spcPts val="1000"/>
              </a:spcAft>
              <a:buFont typeface="Arial" panose="020B0604020202020204" pitchFamily="34" charset="0"/>
              <a:buNone/>
              <a:defRPr/>
            </a:pPr>
            <a:endParaRPr lang="en-US" sz="1000" b="1" dirty="0">
              <a:latin typeface="TheStan Timbr" panose="020B0503030503020204" pitchFamily="34" charset="0"/>
            </a:endParaRPr>
          </a:p>
        </p:txBody>
      </p:sp>
      <p:sp>
        <p:nvSpPr>
          <p:cNvPr id="18" name="Column 2">
            <a:extLst>
              <a:ext uri="{FF2B5EF4-FFF2-40B4-BE49-F238E27FC236}">
                <a16:creationId xmlns:a16="http://schemas.microsoft.com/office/drawing/2014/main" id="{E94CD8D5-CDB6-E28F-5268-1A52C6EE2D6B}"/>
              </a:ext>
            </a:extLst>
          </p:cNvPr>
          <p:cNvSpPr txBox="1">
            <a:spLocks/>
          </p:cNvSpPr>
          <p:nvPr/>
        </p:nvSpPr>
        <p:spPr>
          <a:xfrm>
            <a:off x="6096000" y="1922021"/>
            <a:ext cx="4649452" cy="3939044"/>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defRPr/>
            </a:pPr>
            <a:r>
              <a:rPr lang="en-US" sz="2200" b="1" dirty="0">
                <a:solidFill>
                  <a:srgbClr val="0E0D6A"/>
                </a:solidFill>
                <a:latin typeface="TheStan Timbr" panose="020B0503030503020204" pitchFamily="34" charset="0"/>
              </a:rPr>
              <a:t>The ADA allows employers to target neurodiverse individuals for recruitment.</a:t>
            </a:r>
          </a:p>
          <a:p>
            <a:pPr marL="0" indent="0">
              <a:spcBef>
                <a:spcPts val="0"/>
              </a:spcBef>
              <a:spcAft>
                <a:spcPts val="1000"/>
              </a:spcAft>
              <a:buNone/>
              <a:defRPr/>
            </a:pPr>
            <a:r>
              <a:rPr lang="en-US" sz="2000" dirty="0">
                <a:latin typeface="TheStan Timbr" panose="020B0503030503020204" pitchFamily="34" charset="0"/>
              </a:rPr>
              <a:t>Check with an employment attorney before implementing targeted recruitment initiatives or programs..</a:t>
            </a:r>
          </a:p>
        </p:txBody>
      </p:sp>
      <p:sp>
        <p:nvSpPr>
          <p:cNvPr id="5" name="Slide Number Placeholder 4">
            <a:extLst>
              <a:ext uri="{FF2B5EF4-FFF2-40B4-BE49-F238E27FC236}">
                <a16:creationId xmlns:a16="http://schemas.microsoft.com/office/drawing/2014/main" id="{5A366FB1-227F-A6D7-36CA-82B910FEA9F4}"/>
              </a:ext>
            </a:extLst>
          </p:cNvPr>
          <p:cNvSpPr>
            <a:spLocks noGrp="1"/>
          </p:cNvSpPr>
          <p:nvPr>
            <p:ph type="sldNum" sz="quarter" idx="13"/>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26</a:t>
            </a:fld>
            <a:endParaRPr lang="en-US" dirty="0"/>
          </a:p>
        </p:txBody>
      </p:sp>
      <p:cxnSp>
        <p:nvCxnSpPr>
          <p:cNvPr id="2" name="Straight Connector 1">
            <a:extLst>
              <a:ext uri="{FF2B5EF4-FFF2-40B4-BE49-F238E27FC236}">
                <a16:creationId xmlns:a16="http://schemas.microsoft.com/office/drawing/2014/main" id="{1DF05075-AF00-C698-4C0E-F50F0AB1E917}"/>
              </a:ext>
              <a:ext uri="{C183D7F6-B498-43B3-948B-1728B52AA6E4}">
                <adec:decorative xmlns:adec="http://schemas.microsoft.com/office/drawing/2017/decorative" val="1"/>
              </a:ext>
            </a:extLst>
          </p:cNvPr>
          <p:cNvCxnSpPr>
            <a:cxnSpLocks/>
          </p:cNvCxnSpPr>
          <p:nvPr/>
        </p:nvCxnSpPr>
        <p:spPr>
          <a:xfrm>
            <a:off x="5622312" y="2389641"/>
            <a:ext cx="0" cy="32511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16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A6854-AE1D-653E-1A70-9032A589AEE0}"/>
            </a:ext>
          </a:extLst>
        </p:cNvPr>
        <p:cNvGrpSpPr/>
        <p:nvPr/>
      </p:nvGrpSpPr>
      <p:grpSpPr>
        <a:xfrm>
          <a:off x="0" y="0"/>
          <a:ext cx="0" cy="0"/>
          <a:chOff x="0" y="0"/>
          <a:chExt cx="0" cy="0"/>
        </a:xfrm>
      </p:grpSpPr>
      <p:sp>
        <p:nvSpPr>
          <p:cNvPr id="11" name="Title">
            <a:extLst>
              <a:ext uri="{FF2B5EF4-FFF2-40B4-BE49-F238E27FC236}">
                <a16:creationId xmlns:a16="http://schemas.microsoft.com/office/drawing/2014/main" id="{7BE14356-6592-DA99-B816-4DF8B93131CB}"/>
              </a:ext>
            </a:extLst>
          </p:cNvPr>
          <p:cNvSpPr>
            <a:spLocks noGrp="1"/>
          </p:cNvSpPr>
          <p:nvPr>
            <p:ph type="title"/>
          </p:nvPr>
        </p:nvSpPr>
        <p:spPr>
          <a:xfrm>
            <a:off x="350060"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Autofit/>
          </a:bodyPr>
          <a:lstStyle/>
          <a:p>
            <a:pPr marL="91440">
              <a:lnSpc>
                <a:spcPct val="90000"/>
              </a:lnSpc>
              <a:defRPr/>
            </a:pPr>
            <a:r>
              <a:rPr lang="en-US" dirty="0"/>
              <a:t>Hiring Barriers</a:t>
            </a:r>
          </a:p>
        </p:txBody>
      </p:sp>
      <p:sp>
        <p:nvSpPr>
          <p:cNvPr id="9" name="subhead">
            <a:extLst>
              <a:ext uri="{FF2B5EF4-FFF2-40B4-BE49-F238E27FC236}">
                <a16:creationId xmlns:a16="http://schemas.microsoft.com/office/drawing/2014/main" id="{1E862202-59C8-B555-95A4-19702F57742E}"/>
              </a:ext>
            </a:extLst>
          </p:cNvPr>
          <p:cNvSpPr>
            <a:spLocks noGrp="1"/>
          </p:cNvSpPr>
          <p:nvPr>
            <p:ph type="body" sz="quarter" idx="11"/>
          </p:nvPr>
        </p:nvSpPr>
        <p:spPr>
          <a:xfrm>
            <a:off x="350060" y="913494"/>
            <a:ext cx="10845763" cy="722313"/>
          </a:xfrm>
        </p:spPr>
        <p:txBody>
          <a:bodyPr>
            <a:noAutofit/>
          </a:bodyPr>
          <a:lstStyle/>
          <a:p>
            <a:pPr>
              <a:spcAft>
                <a:spcPts val="1000"/>
              </a:spcAft>
            </a:pPr>
            <a:r>
              <a:rPr lang="en-US" sz="2000" b="0" dirty="0">
                <a:solidFill>
                  <a:schemeClr val="tx2"/>
                </a:solidFill>
              </a:rPr>
              <a:t>The job interview process often includes elements that effectively limit the ability of neurodiverse individuals to present well.</a:t>
            </a:r>
          </a:p>
        </p:txBody>
      </p:sp>
      <p:pic>
        <p:nvPicPr>
          <p:cNvPr id="13" name="Picture Placeholder 12" descr="Close-up of Open sign on glass door">
            <a:extLst>
              <a:ext uri="{FF2B5EF4-FFF2-40B4-BE49-F238E27FC236}">
                <a16:creationId xmlns:a16="http://schemas.microsoft.com/office/drawing/2014/main" id="{23FBE049-2F18-4F7B-96BD-F08617FF5DFA}"/>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p:blipFill>
        <p:spPr>
          <a:xfrm>
            <a:off x="350060" y="2049064"/>
            <a:ext cx="3022532" cy="3367599"/>
          </a:xfrm>
          <a:prstGeom prst="round2SameRect">
            <a:avLst>
              <a:gd name="adj1" fmla="val 8396"/>
              <a:gd name="adj2" fmla="val 0"/>
            </a:avLst>
          </a:prstGeom>
          <a:noFill/>
        </p:spPr>
      </p:pic>
      <p:sp>
        <p:nvSpPr>
          <p:cNvPr id="3" name="Column 1">
            <a:extLst>
              <a:ext uri="{FF2B5EF4-FFF2-40B4-BE49-F238E27FC236}">
                <a16:creationId xmlns:a16="http://schemas.microsoft.com/office/drawing/2014/main" id="{7BFFC4E8-DBC8-6AD2-5058-D584681C0F1D}"/>
              </a:ext>
            </a:extLst>
          </p:cNvPr>
          <p:cNvSpPr>
            <a:spLocks noGrp="1"/>
          </p:cNvSpPr>
          <p:nvPr>
            <p:ph idx="10"/>
          </p:nvPr>
        </p:nvSpPr>
        <p:spPr>
          <a:xfrm>
            <a:off x="3741497" y="2088018"/>
            <a:ext cx="6827541" cy="3914775"/>
          </a:xfrm>
        </p:spPr>
        <p:txBody>
          <a:bodyPr>
            <a:noAutofit/>
          </a:bodyPr>
          <a:lstStyle/>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r>
              <a:rPr lang="en-US" sz="2000" b="1" dirty="0">
                <a:solidFill>
                  <a:srgbClr val="0E0D6A"/>
                </a:solidFill>
              </a:rPr>
              <a:t>Live, individual interviews may cause anxiet</a:t>
            </a:r>
            <a:r>
              <a:rPr lang="en-US" sz="2000" b="1" dirty="0">
                <a:solidFill>
                  <a:schemeClr val="accent1"/>
                </a:solidFill>
              </a:rPr>
              <a:t>y</a:t>
            </a:r>
            <a:r>
              <a:rPr kumimoji="0" lang="en-US" sz="2000" b="1" i="0" u="none" strike="noStrike" kern="1200" cap="none" spc="0" normalizeH="0" baseline="0" noProof="0" dirty="0">
                <a:ln>
                  <a:noFill/>
                </a:ln>
                <a:solidFill>
                  <a:schemeClr val="accent1"/>
                </a:solidFill>
                <a:effectLst/>
                <a:uLnTx/>
                <a:uFillTx/>
              </a:rPr>
              <a:t>.       </a:t>
            </a:r>
            <a:r>
              <a:rPr kumimoji="0" lang="en-US" sz="2000" b="0" i="0" u="none" strike="noStrike" kern="1200" cap="none" spc="0" normalizeH="0" baseline="0" noProof="0" dirty="0">
                <a:ln>
                  <a:noFill/>
                </a:ln>
                <a:effectLst/>
                <a:uLnTx/>
                <a:uFillTx/>
              </a:rPr>
              <a:t>Most people have some anxiety around interviews, but this may be debilitating and even verge on panic for some neurodiverse individuals.</a:t>
            </a:r>
          </a:p>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endParaRPr kumimoji="0" lang="en-US" sz="1000" b="0" i="0" u="none" strike="noStrike" kern="1200" cap="none" spc="0" normalizeH="0" baseline="0" noProof="0" dirty="0">
              <a:ln>
                <a:noFill/>
              </a:ln>
              <a:effectLst/>
              <a:uLnTx/>
              <a:uFillTx/>
            </a:endParaRPr>
          </a:p>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E0D6A"/>
                </a:solidFill>
                <a:effectLst/>
                <a:uLnTx/>
                <a:uFillTx/>
              </a:rPr>
              <a:t>Group interviews </a:t>
            </a:r>
            <a:r>
              <a:rPr kumimoji="0" lang="en-US" sz="2000" b="0" i="0" u="none" strike="noStrike" kern="1200" cap="none" spc="0" normalizeH="0" baseline="0" noProof="0" dirty="0">
                <a:ln>
                  <a:noFill/>
                </a:ln>
                <a:effectLst/>
                <a:uLnTx/>
                <a:uFillTx/>
              </a:rPr>
              <a:t>can be anxiety-provoking for most people but can eliminate neurodiverse applicants from the process.</a:t>
            </a:r>
            <a:endParaRPr kumimoji="0" lang="en-US" sz="2000" i="0" u="none" strike="noStrike" kern="1200" cap="none" spc="0" normalizeH="0" baseline="0" noProof="0" dirty="0">
              <a:ln>
                <a:noFill/>
              </a:ln>
              <a:effectLst/>
              <a:uLnTx/>
              <a:uFillTx/>
            </a:endParaRPr>
          </a:p>
        </p:txBody>
      </p:sp>
      <p:sp>
        <p:nvSpPr>
          <p:cNvPr id="5" name="Slide Number Placeholder 4">
            <a:extLst>
              <a:ext uri="{FF2B5EF4-FFF2-40B4-BE49-F238E27FC236}">
                <a16:creationId xmlns:a16="http://schemas.microsoft.com/office/drawing/2014/main" id="{438C018C-F1B2-E45A-8ED6-556DCAA3C419}"/>
              </a:ext>
            </a:extLst>
          </p:cNvPr>
          <p:cNvSpPr>
            <a:spLocks noGrp="1"/>
          </p:cNvSpPr>
          <p:nvPr>
            <p:ph type="sldNum" sz="quarter" idx="13"/>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27</a:t>
            </a:fld>
            <a:endParaRPr lang="en-US" dirty="0"/>
          </a:p>
        </p:txBody>
      </p:sp>
    </p:spTree>
    <p:extLst>
      <p:ext uri="{BB962C8B-B14F-4D97-AF65-F5344CB8AC3E}">
        <p14:creationId xmlns:p14="http://schemas.microsoft.com/office/powerpoint/2010/main" val="2604182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22CE9-A797-300D-FD56-8D388A823B91}"/>
            </a:ext>
          </a:extLst>
        </p:cNvPr>
        <p:cNvGrpSpPr/>
        <p:nvPr/>
      </p:nvGrpSpPr>
      <p:grpSpPr>
        <a:xfrm>
          <a:off x="0" y="0"/>
          <a:ext cx="0" cy="0"/>
          <a:chOff x="0" y="0"/>
          <a:chExt cx="0" cy="0"/>
        </a:xfrm>
      </p:grpSpPr>
      <p:sp>
        <p:nvSpPr>
          <p:cNvPr id="11" name="Title">
            <a:extLst>
              <a:ext uri="{FF2B5EF4-FFF2-40B4-BE49-F238E27FC236}">
                <a16:creationId xmlns:a16="http://schemas.microsoft.com/office/drawing/2014/main" id="{065FE815-CB98-3335-B115-239DAF263BF9}"/>
              </a:ext>
            </a:extLst>
          </p:cNvPr>
          <p:cNvSpPr>
            <a:spLocks noGrp="1"/>
          </p:cNvSpPr>
          <p:nvPr>
            <p:ph type="title"/>
          </p:nvPr>
        </p:nvSpPr>
        <p:spPr>
          <a:xfrm>
            <a:off x="350060"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Autofit/>
          </a:bodyPr>
          <a:lstStyle/>
          <a:p>
            <a:pPr marL="91440">
              <a:lnSpc>
                <a:spcPct val="90000"/>
              </a:lnSpc>
              <a:defRPr/>
            </a:pPr>
            <a:r>
              <a:rPr lang="en-US" dirty="0"/>
              <a:t>Hiring Opportunities</a:t>
            </a:r>
          </a:p>
        </p:txBody>
      </p:sp>
      <p:sp>
        <p:nvSpPr>
          <p:cNvPr id="9" name="subhead">
            <a:extLst>
              <a:ext uri="{FF2B5EF4-FFF2-40B4-BE49-F238E27FC236}">
                <a16:creationId xmlns:a16="http://schemas.microsoft.com/office/drawing/2014/main" id="{3DBFFC6A-ED07-81CC-5EF6-5A0BBBD69875}"/>
              </a:ext>
            </a:extLst>
          </p:cNvPr>
          <p:cNvSpPr>
            <a:spLocks noGrp="1"/>
          </p:cNvSpPr>
          <p:nvPr>
            <p:ph type="body" sz="quarter" idx="11"/>
          </p:nvPr>
        </p:nvSpPr>
        <p:spPr>
          <a:xfrm>
            <a:off x="350060" y="989445"/>
            <a:ext cx="10845763" cy="722313"/>
          </a:xfrm>
        </p:spPr>
        <p:txBody>
          <a:bodyPr>
            <a:normAutofit/>
          </a:bodyPr>
          <a:lstStyle/>
          <a:p>
            <a:pPr>
              <a:spcAft>
                <a:spcPts val="1000"/>
              </a:spcAft>
            </a:pPr>
            <a:r>
              <a:rPr lang="en-US" sz="2000" b="0" dirty="0">
                <a:solidFill>
                  <a:schemeClr val="tx2"/>
                </a:solidFill>
              </a:rPr>
              <a:t>Opportunities to improve recruitment of neurodiverse employees</a:t>
            </a:r>
          </a:p>
        </p:txBody>
      </p:sp>
      <p:sp>
        <p:nvSpPr>
          <p:cNvPr id="3" name="Column 1">
            <a:extLst>
              <a:ext uri="{FF2B5EF4-FFF2-40B4-BE49-F238E27FC236}">
                <a16:creationId xmlns:a16="http://schemas.microsoft.com/office/drawing/2014/main" id="{C1FAC475-53B5-C7C0-2A3A-3968CD8E8A8B}"/>
              </a:ext>
            </a:extLst>
          </p:cNvPr>
          <p:cNvSpPr>
            <a:spLocks noGrp="1"/>
          </p:cNvSpPr>
          <p:nvPr>
            <p:ph idx="10"/>
          </p:nvPr>
        </p:nvSpPr>
        <p:spPr>
          <a:xfrm>
            <a:off x="433187" y="2090057"/>
            <a:ext cx="4746351" cy="3653585"/>
          </a:xfrm>
        </p:spPr>
        <p:txBody>
          <a:bodyPr>
            <a:noAutofit/>
          </a:bodyPr>
          <a:lstStyle/>
          <a:p>
            <a:pPr marL="0" marR="0" lvl="0" indent="0" defTabSz="914400" rtl="0" eaLnBrk="1" fontAlgn="auto" latinLnBrk="0" hangingPunct="1">
              <a:spcBef>
                <a:spcPts val="0"/>
              </a:spcBef>
              <a:spcAft>
                <a:spcPts val="1000"/>
              </a:spcAft>
              <a:buClrTx/>
              <a:buSzTx/>
              <a:buNone/>
              <a:tabLst/>
              <a:defRPr/>
            </a:pPr>
            <a:r>
              <a:rPr lang="en-US" sz="2200" b="1" dirty="0">
                <a:solidFill>
                  <a:srgbClr val="0E0D6A"/>
                </a:solidFill>
              </a:rPr>
              <a:t>Focus on skills, not social norms. </a:t>
            </a:r>
          </a:p>
          <a:p>
            <a:pPr marL="0" marR="0" lvl="0" indent="0" defTabSz="914400" rtl="0" eaLnBrk="1" fontAlgn="auto" latinLnBrk="0" hangingPunct="1">
              <a:spcBef>
                <a:spcPts val="0"/>
              </a:spcBef>
              <a:spcAft>
                <a:spcPts val="1000"/>
              </a:spcAft>
              <a:buClrTx/>
              <a:buSzTx/>
              <a:buNone/>
              <a:tabLst/>
              <a:defRPr/>
            </a:pPr>
            <a:r>
              <a:rPr lang="en-US" sz="2000" dirty="0"/>
              <a:t>For example, communication skills may not be essential for applicants who will not be communicating with external customers.</a:t>
            </a:r>
            <a:endParaRPr lang="en-US" sz="2000" b="1" dirty="0">
              <a:solidFill>
                <a:srgbClr val="0E0D6A"/>
              </a:solidFill>
            </a:endParaRPr>
          </a:p>
        </p:txBody>
      </p:sp>
      <p:sp>
        <p:nvSpPr>
          <p:cNvPr id="8" name="Column 2">
            <a:extLst>
              <a:ext uri="{FF2B5EF4-FFF2-40B4-BE49-F238E27FC236}">
                <a16:creationId xmlns:a16="http://schemas.microsoft.com/office/drawing/2014/main" id="{F252876F-5A1D-364C-8D9D-39A540CD6746}"/>
              </a:ext>
            </a:extLst>
          </p:cNvPr>
          <p:cNvSpPr>
            <a:spLocks noGrp="1"/>
          </p:cNvSpPr>
          <p:nvPr>
            <p:ph idx="12"/>
          </p:nvPr>
        </p:nvSpPr>
        <p:spPr>
          <a:xfrm>
            <a:off x="6096000" y="2090057"/>
            <a:ext cx="4746352" cy="3796156"/>
          </a:xfrm>
        </p:spPr>
        <p:txBody>
          <a:bodyPr lIns="91440" tIns="45720" rIns="91440" bIns="45720" anchor="t">
            <a:normAutofit lnSpcReduction="10000"/>
          </a:bodyPr>
          <a:lstStyle/>
          <a:p>
            <a:pPr marL="0" marR="0" lvl="0" indent="0" defTabSz="914400" rtl="0" eaLnBrk="1" fontAlgn="auto" latinLnBrk="0" hangingPunct="1">
              <a:spcBef>
                <a:spcPts val="0"/>
              </a:spcBef>
              <a:spcAft>
                <a:spcPts val="1000"/>
              </a:spcAft>
              <a:buClrTx/>
              <a:buSzTx/>
              <a:buNone/>
              <a:tabLst/>
              <a:defRPr/>
            </a:pPr>
            <a:r>
              <a:rPr kumimoji="0" lang="en-US" sz="2200" b="1" i="0" u="none" strike="noStrike" kern="1200" cap="none" spc="0" normalizeH="0" baseline="0" noProof="0" dirty="0">
                <a:ln>
                  <a:noFill/>
                </a:ln>
                <a:solidFill>
                  <a:srgbClr val="0E0D6A"/>
                </a:solidFill>
                <a:effectLst/>
                <a:uLnTx/>
                <a:uFillTx/>
              </a:rPr>
              <a:t>Offer a menu of interview options. </a:t>
            </a:r>
          </a:p>
          <a:p>
            <a:pPr marL="0" marR="0" lvl="0" indent="0" defTabSz="914400" rtl="0" eaLnBrk="1" fontAlgn="auto" latinLnBrk="0" hangingPunct="1">
              <a:spcBef>
                <a:spcPts val="0"/>
              </a:spcBef>
              <a:spcAft>
                <a:spcPts val="1000"/>
              </a:spcAft>
              <a:buClrTx/>
              <a:buSzTx/>
              <a:buNone/>
              <a:tabLst/>
              <a:defRPr/>
            </a:pPr>
            <a:r>
              <a:rPr kumimoji="0" lang="en-US" sz="2000" b="0" i="0" u="none" strike="noStrike" kern="1200" cap="none" spc="0" normalizeH="0" baseline="0" noProof="0" dirty="0">
                <a:ln>
                  <a:noFill/>
                </a:ln>
                <a:effectLst/>
                <a:uLnTx/>
                <a:uFillTx/>
              </a:rPr>
              <a:t>Unless the essential job functions prohibit this kind of accommodation, employers may offer:</a:t>
            </a:r>
          </a:p>
          <a:p>
            <a:pPr marL="346075" lvl="1" indent="-136525">
              <a:spcBef>
                <a:spcPts val="0"/>
              </a:spcBef>
              <a:spcAft>
                <a:spcPts val="1000"/>
              </a:spcAft>
              <a:buFont typeface="Arial" panose="020B0604020202020204" pitchFamily="34" charset="0"/>
              <a:buChar char="•"/>
              <a:defRPr/>
            </a:pPr>
            <a:r>
              <a:rPr kumimoji="0" lang="en-US" sz="1600" b="0" i="0" u="none" strike="noStrike" kern="1200" cap="none" spc="0" normalizeH="0" baseline="0" noProof="0" dirty="0">
                <a:ln>
                  <a:noFill/>
                </a:ln>
                <a:effectLst/>
                <a:uLnTx/>
                <a:uFillTx/>
                <a:latin typeface="TheStan Timbr" panose="020B0503030503020204" pitchFamily="34" charset="0"/>
              </a:rPr>
              <a:t>Accommodations when the interview is scheduled</a:t>
            </a:r>
          </a:p>
          <a:p>
            <a:pPr marL="346075" lvl="1" indent="-136525">
              <a:spcBef>
                <a:spcPts val="0"/>
              </a:spcBef>
              <a:spcAft>
                <a:spcPts val="1000"/>
              </a:spcAft>
              <a:buFont typeface="Arial" panose="020B0604020202020204" pitchFamily="34" charset="0"/>
              <a:buChar char="•"/>
              <a:defRPr/>
            </a:pPr>
            <a:r>
              <a:rPr lang="en-US" sz="1600" dirty="0">
                <a:latin typeface="TheStan Timbr" panose="020B0503030503020204" pitchFamily="34" charset="0"/>
              </a:rPr>
              <a:t>Written interviews</a:t>
            </a:r>
          </a:p>
          <a:p>
            <a:pPr marL="346075" lvl="1" indent="-136525">
              <a:spcBef>
                <a:spcPts val="0"/>
              </a:spcBef>
              <a:spcAft>
                <a:spcPts val="1000"/>
              </a:spcAft>
              <a:buFont typeface="Arial" panose="020B0604020202020204" pitchFamily="34" charset="0"/>
              <a:buChar char="•"/>
              <a:defRPr/>
            </a:pPr>
            <a:r>
              <a:rPr lang="en-US" sz="1600" dirty="0">
                <a:latin typeface="TheStan Timbr" panose="020B0503030503020204" pitchFamily="34" charset="0"/>
              </a:rPr>
              <a:t>To provide questions in advance</a:t>
            </a:r>
          </a:p>
          <a:p>
            <a:pPr marL="346075" lvl="1" indent="-136525">
              <a:spcBef>
                <a:spcPts val="0"/>
              </a:spcBef>
              <a:spcAft>
                <a:spcPts val="1000"/>
              </a:spcAft>
              <a:buFont typeface="Arial" panose="020B0604020202020204" pitchFamily="34" charset="0"/>
              <a:buChar char="•"/>
              <a:defRPr/>
            </a:pPr>
            <a:r>
              <a:rPr lang="en-US" sz="1600" dirty="0">
                <a:latin typeface="TheStan Timbr" panose="020B0503030503020204" pitchFamily="34" charset="0"/>
              </a:rPr>
              <a:t>A sensory-friendly an/or private area for the interview</a:t>
            </a:r>
            <a:endParaRPr lang="en-US" sz="1600" b="0" i="0" u="none" strike="noStrike" kern="1200" cap="none" spc="0" normalizeH="0" baseline="0" noProof="0" dirty="0">
              <a:ln>
                <a:noFill/>
              </a:ln>
              <a:effectLst/>
              <a:uLnTx/>
              <a:uFillTx/>
              <a:latin typeface="TheStan Timbr" panose="020B0503030503020204" pitchFamily="34" charset="0"/>
            </a:endParaRPr>
          </a:p>
          <a:p>
            <a:pPr marL="346075" lvl="1" indent="-136525">
              <a:spcBef>
                <a:spcPts val="0"/>
              </a:spcBef>
              <a:spcAft>
                <a:spcPts val="1000"/>
              </a:spcAft>
              <a:buFont typeface="Arial" panose="020B0604020202020204" pitchFamily="34" charset="0"/>
              <a:buChar char="•"/>
              <a:defRPr/>
            </a:pPr>
            <a:endParaRPr lang="en-US" sz="1800" dirty="0">
              <a:latin typeface="TheStan Timbr" panose="020B0503030503020204" pitchFamily="34" charset="0"/>
            </a:endParaRPr>
          </a:p>
        </p:txBody>
      </p:sp>
      <p:sp>
        <p:nvSpPr>
          <p:cNvPr id="5" name="Slide Number Placeholder 4">
            <a:extLst>
              <a:ext uri="{FF2B5EF4-FFF2-40B4-BE49-F238E27FC236}">
                <a16:creationId xmlns:a16="http://schemas.microsoft.com/office/drawing/2014/main" id="{002B4E5F-F0C3-A6D9-29A2-97F260B544B4}"/>
              </a:ext>
            </a:extLst>
          </p:cNvPr>
          <p:cNvSpPr>
            <a:spLocks noGrp="1"/>
          </p:cNvSpPr>
          <p:nvPr>
            <p:ph type="sldNum" sz="quarter" idx="13"/>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28</a:t>
            </a:fld>
            <a:endParaRPr lang="en-US" dirty="0"/>
          </a:p>
        </p:txBody>
      </p:sp>
      <p:cxnSp>
        <p:nvCxnSpPr>
          <p:cNvPr id="2" name="Straight Connector 1">
            <a:extLst>
              <a:ext uri="{FF2B5EF4-FFF2-40B4-BE49-F238E27FC236}">
                <a16:creationId xmlns:a16="http://schemas.microsoft.com/office/drawing/2014/main" id="{EF94AC88-7131-0732-71C9-EF0E49E2CC0B}"/>
              </a:ext>
              <a:ext uri="{C183D7F6-B498-43B3-948B-1728B52AA6E4}">
                <adec:decorative xmlns:adec="http://schemas.microsoft.com/office/drawing/2017/decorative" val="1"/>
              </a:ext>
            </a:extLst>
          </p:cNvPr>
          <p:cNvCxnSpPr>
            <a:cxnSpLocks/>
          </p:cNvCxnSpPr>
          <p:nvPr/>
        </p:nvCxnSpPr>
        <p:spPr>
          <a:xfrm>
            <a:off x="5586686" y="2389641"/>
            <a:ext cx="0" cy="32511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65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B27D4-C1AF-2FDD-BD8E-67EDD6E270DB}"/>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BD26EA-325F-E449-32F7-BD6D2632753D}"/>
              </a:ext>
              <a:ext uri="{C183D7F6-B498-43B3-948B-1728B52AA6E4}">
                <adec:decorative xmlns:adec="http://schemas.microsoft.com/office/drawing/2017/decorative" val="1"/>
              </a:ext>
            </a:extLst>
          </p:cNvPr>
          <p:cNvCxnSpPr>
            <a:cxnSpLocks/>
          </p:cNvCxnSpPr>
          <p:nvPr/>
        </p:nvCxnSpPr>
        <p:spPr>
          <a:xfrm>
            <a:off x="4292276" y="2170295"/>
            <a:ext cx="0" cy="33703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itle">
            <a:extLst>
              <a:ext uri="{FF2B5EF4-FFF2-40B4-BE49-F238E27FC236}">
                <a16:creationId xmlns:a16="http://schemas.microsoft.com/office/drawing/2014/main" id="{93E1DE0C-8BBE-C901-96C0-C9B38FB5714B}"/>
              </a:ext>
            </a:extLst>
          </p:cNvPr>
          <p:cNvSpPr>
            <a:spLocks noGrp="1"/>
          </p:cNvSpPr>
          <p:nvPr>
            <p:ph type="title"/>
          </p:nvPr>
        </p:nvSpPr>
        <p:spPr>
          <a:xfrm>
            <a:off x="350060"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rmAutofit/>
          </a:bodyPr>
          <a:lstStyle/>
          <a:p>
            <a:pPr marL="91440" marR="0" lvl="0" indent="0" fontAlgn="auto">
              <a:lnSpc>
                <a:spcPct val="90000"/>
              </a:lnSpc>
              <a:spcAft>
                <a:spcPts val="0"/>
              </a:spcAft>
              <a:buClrTx/>
              <a:buSzTx/>
              <a:tabLst/>
              <a:defRPr/>
            </a:pPr>
            <a:r>
              <a:rPr lang="en-US" dirty="0"/>
              <a:t>Management Opportunities</a:t>
            </a:r>
          </a:p>
        </p:txBody>
      </p:sp>
      <p:sp>
        <p:nvSpPr>
          <p:cNvPr id="9" name="subhead">
            <a:extLst>
              <a:ext uri="{FF2B5EF4-FFF2-40B4-BE49-F238E27FC236}">
                <a16:creationId xmlns:a16="http://schemas.microsoft.com/office/drawing/2014/main" id="{E7567B74-1098-6773-535E-29FC7C1C24CC}"/>
              </a:ext>
            </a:extLst>
          </p:cNvPr>
          <p:cNvSpPr>
            <a:spLocks noGrp="1"/>
          </p:cNvSpPr>
          <p:nvPr>
            <p:ph type="body" sz="quarter" idx="11"/>
          </p:nvPr>
        </p:nvSpPr>
        <p:spPr>
          <a:xfrm>
            <a:off x="381427" y="930693"/>
            <a:ext cx="10506455" cy="548742"/>
          </a:xfrm>
        </p:spPr>
        <p:txBody>
          <a:bodyPr>
            <a:normAutofit/>
          </a:bodyPr>
          <a:lstStyle/>
          <a:p>
            <a:pPr>
              <a:spcAft>
                <a:spcPts val="1000"/>
              </a:spcAft>
            </a:pPr>
            <a:r>
              <a:rPr lang="en-US" sz="2000" b="0" dirty="0">
                <a:solidFill>
                  <a:schemeClr val="tx2"/>
                </a:solidFill>
              </a:rPr>
              <a:t>Specific strategies and techniques may be used when managing neurodiverse individuals.</a:t>
            </a:r>
          </a:p>
        </p:txBody>
      </p:sp>
      <p:sp>
        <p:nvSpPr>
          <p:cNvPr id="8" name="Column 2">
            <a:extLst>
              <a:ext uri="{FF2B5EF4-FFF2-40B4-BE49-F238E27FC236}">
                <a16:creationId xmlns:a16="http://schemas.microsoft.com/office/drawing/2014/main" id="{D17F5E3E-DBB2-8A94-9ABE-52B713A691F9}"/>
              </a:ext>
            </a:extLst>
          </p:cNvPr>
          <p:cNvSpPr>
            <a:spLocks noGrp="1"/>
          </p:cNvSpPr>
          <p:nvPr>
            <p:ph idx="10"/>
          </p:nvPr>
        </p:nvSpPr>
        <p:spPr>
          <a:xfrm>
            <a:off x="381427" y="1716094"/>
            <a:ext cx="3678070" cy="3912922"/>
          </a:xfrm>
        </p:spPr>
        <p:txBody>
          <a:bodyPr>
            <a:noAutofit/>
          </a:bodyPr>
          <a:lstStyle/>
          <a:p>
            <a:pPr marL="137160">
              <a:lnSpc>
                <a:spcPct val="100000"/>
              </a:lnSpc>
              <a:spcBef>
                <a:spcPts val="0"/>
              </a:spcBef>
              <a:spcAft>
                <a:spcPts val="1000"/>
              </a:spcAft>
              <a:defRPr/>
            </a:pPr>
            <a:r>
              <a:rPr kumimoji="0" lang="en-US" sz="2000" b="1" i="0" u="none" strike="noStrike" kern="1200" cap="none" spc="0" normalizeH="0" baseline="0" noProof="0" dirty="0">
                <a:ln>
                  <a:noFill/>
                </a:ln>
                <a:solidFill>
                  <a:srgbClr val="0E0D6A"/>
                </a:solidFill>
                <a:effectLst/>
                <a:uLnTx/>
                <a:uFillTx/>
              </a:rPr>
              <a:t>Create sensory-friendly workspaces: </a:t>
            </a:r>
            <a:r>
              <a:rPr kumimoji="0" lang="en-US" sz="2000" b="0" i="0" u="none" strike="noStrike" kern="1200" cap="none" spc="0" normalizeH="0" baseline="0" noProof="0" dirty="0">
                <a:ln>
                  <a:noFill/>
                </a:ln>
                <a:effectLst/>
                <a:uLnTx/>
                <a:uFillTx/>
              </a:rPr>
              <a:t>Employees who are distracted by excessive stimuli may do better in quiet areas with natural lighting.</a:t>
            </a:r>
          </a:p>
          <a:p>
            <a:pPr marL="137160">
              <a:lnSpc>
                <a:spcPct val="100000"/>
              </a:lnSpc>
              <a:spcBef>
                <a:spcPts val="0"/>
              </a:spcBef>
              <a:spcAft>
                <a:spcPts val="1000"/>
              </a:spcAft>
              <a:defRPr/>
            </a:pPr>
            <a:endParaRPr lang="en-US" sz="2000" b="1" dirty="0">
              <a:solidFill>
                <a:srgbClr val="0E0D6A"/>
              </a:solidFill>
            </a:endParaRPr>
          </a:p>
          <a:p>
            <a:pPr marL="137160">
              <a:lnSpc>
                <a:spcPct val="100000"/>
              </a:lnSpc>
              <a:spcBef>
                <a:spcPts val="0"/>
              </a:spcBef>
              <a:spcAft>
                <a:spcPts val="1000"/>
              </a:spcAft>
              <a:defRPr/>
            </a:pPr>
            <a:r>
              <a:rPr lang="en-US" sz="2000" b="1" dirty="0">
                <a:solidFill>
                  <a:srgbClr val="0E0D6A"/>
                </a:solidFill>
              </a:rPr>
              <a:t>Neurodiversity management</a:t>
            </a:r>
            <a:r>
              <a:rPr kumimoji="0" lang="en-US" sz="2000" b="1" i="0" u="none" strike="noStrike" kern="1200" cap="none" spc="0" normalizeH="0" baseline="0" noProof="0" dirty="0">
                <a:ln>
                  <a:noFill/>
                </a:ln>
                <a:solidFill>
                  <a:srgbClr val="0E0D6A"/>
                </a:solidFill>
                <a:effectLst/>
                <a:uLnTx/>
                <a:uFillTx/>
              </a:rPr>
              <a:t>: </a:t>
            </a:r>
            <a:r>
              <a:rPr kumimoji="0" lang="en-US" sz="2000" b="0" i="0" u="none" strike="noStrike" kern="1200" cap="none" spc="0" normalizeH="0" baseline="0" noProof="0" dirty="0">
                <a:ln>
                  <a:noFill/>
                </a:ln>
                <a:effectLst/>
                <a:uLnTx/>
                <a:uFillTx/>
              </a:rPr>
              <a:t>Neurodiverse employees may need specific management approaches to succeed.</a:t>
            </a:r>
          </a:p>
        </p:txBody>
      </p:sp>
      <p:sp>
        <p:nvSpPr>
          <p:cNvPr id="3" name="Column 1">
            <a:extLst>
              <a:ext uri="{FF2B5EF4-FFF2-40B4-BE49-F238E27FC236}">
                <a16:creationId xmlns:a16="http://schemas.microsoft.com/office/drawing/2014/main" id="{F0546E27-F9D4-6C6B-AFDC-DB8EC29FB865}"/>
              </a:ext>
            </a:extLst>
          </p:cNvPr>
          <p:cNvSpPr>
            <a:spLocks noGrp="1"/>
          </p:cNvSpPr>
          <p:nvPr>
            <p:ph idx="1"/>
          </p:nvPr>
        </p:nvSpPr>
        <p:spPr>
          <a:xfrm>
            <a:off x="4572361" y="1711172"/>
            <a:ext cx="3678070" cy="4434186"/>
          </a:xfrm>
        </p:spPr>
        <p:txBody>
          <a:bodyPr>
            <a:noAutofit/>
          </a:bodyPr>
          <a:lstStyle/>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E0D6A"/>
                </a:solidFill>
                <a:effectLst/>
                <a:uLnTx/>
                <a:uFillTx/>
              </a:rPr>
              <a:t>Trauma-informed management: </a:t>
            </a:r>
            <a:r>
              <a:rPr kumimoji="0" lang="en-US" sz="2000" i="0" u="none" strike="noStrike" kern="1200" cap="none" spc="0" normalizeH="0" baseline="0" noProof="0" dirty="0">
                <a:ln>
                  <a:noFill/>
                </a:ln>
                <a:effectLst/>
                <a:uLnTx/>
                <a:uFillTx/>
              </a:rPr>
              <a:t>This strategy uses a neurological understanding of trauma to guide management.</a:t>
            </a:r>
          </a:p>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endParaRPr kumimoji="0" lang="en-US" sz="2000" i="0" u="none" strike="noStrike" kern="1200" cap="none" spc="0" normalizeH="0" baseline="0" noProof="0" dirty="0">
              <a:ln>
                <a:noFill/>
              </a:ln>
              <a:effectLst/>
              <a:uLnTx/>
              <a:uFillTx/>
            </a:endParaRPr>
          </a:p>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E0D6A"/>
                </a:solidFill>
                <a:effectLst/>
                <a:uLnTx/>
                <a:uFillTx/>
              </a:rPr>
              <a:t>Recovery-friendly management: </a:t>
            </a:r>
            <a:r>
              <a:rPr kumimoji="0" lang="en-US" sz="2000" i="0" u="none" strike="noStrike" kern="1200" cap="none" spc="0" normalizeH="0" baseline="0" noProof="0" dirty="0">
                <a:ln>
                  <a:noFill/>
                </a:ln>
                <a:effectLst/>
                <a:uLnTx/>
                <a:uFillTx/>
              </a:rPr>
              <a:t>Recognizing and supporting employees during challenges in addiction recovery can help them succeed.</a:t>
            </a:r>
          </a:p>
        </p:txBody>
      </p:sp>
      <p:pic>
        <p:nvPicPr>
          <p:cNvPr id="4" name="1 - picture" descr="Two men in workshop">
            <a:extLst>
              <a:ext uri="{FF2B5EF4-FFF2-40B4-BE49-F238E27FC236}">
                <a16:creationId xmlns:a16="http://schemas.microsoft.com/office/drawing/2014/main" id="{79035824-5998-6697-083F-95730F5B8F95}"/>
              </a:ext>
              <a:ext uri="{C183D7F6-B498-43B3-948B-1728B52AA6E4}">
                <adec:decorative xmlns:adec="http://schemas.microsoft.com/office/drawing/2017/decorative" val="0"/>
              </a:ext>
            </a:extLst>
          </p:cNvPr>
          <p:cNvPicPr>
            <a:picLocks noGrp="1"/>
          </p:cNvPicPr>
          <p:nvPr>
            <p:ph idx="12"/>
          </p:nvPr>
        </p:nvPicPr>
        <p:blipFill>
          <a:blip r:embed="rId3" cstate="email">
            <a:extLst>
              <a:ext uri="{28A0092B-C50C-407E-A947-70E740481C1C}">
                <a14:useLocalDpi xmlns:a14="http://schemas.microsoft.com/office/drawing/2010/main"/>
              </a:ext>
            </a:extLst>
          </a:blip>
          <a:srcRect/>
          <a:stretch>
            <a:fillRect/>
          </a:stretch>
        </p:blipFill>
        <p:spPr>
          <a:xfrm>
            <a:off x="8763295" y="1655298"/>
            <a:ext cx="2892899" cy="3663527"/>
          </a:xfrm>
          <a:prstGeom prst="round2SameRect">
            <a:avLst>
              <a:gd name="adj1" fmla="val 8396"/>
              <a:gd name="adj2" fmla="val 0"/>
            </a:avLst>
          </a:prstGeom>
          <a:noFill/>
        </p:spPr>
      </p:pic>
      <p:sp>
        <p:nvSpPr>
          <p:cNvPr id="5" name="Slide Number Placeholder 4">
            <a:extLst>
              <a:ext uri="{FF2B5EF4-FFF2-40B4-BE49-F238E27FC236}">
                <a16:creationId xmlns:a16="http://schemas.microsoft.com/office/drawing/2014/main" id="{2DD5533C-972A-E0B8-BF33-BE63F36AF770}"/>
              </a:ext>
            </a:extLst>
          </p:cNvPr>
          <p:cNvSpPr>
            <a:spLocks noGrp="1"/>
          </p:cNvSpPr>
          <p:nvPr>
            <p:ph type="sldNum" sz="quarter" idx="15"/>
          </p:nvPr>
        </p:nvSpPr>
        <p:spPr>
          <a:xfrm>
            <a:off x="310896" y="6377096"/>
            <a:ext cx="457200" cy="257176"/>
          </a:xfrm>
          <a:prstGeom prst="rect">
            <a:avLst/>
          </a:prstGeom>
        </p:spPr>
        <p:txBody>
          <a:bodyPr anchor="b">
            <a:normAutofit/>
          </a:bodyPr>
          <a:lstStyle>
            <a:defPPr>
              <a:defRPr lang="en-US"/>
            </a:defPPr>
            <a:lvl1pPr marL="0" algn="l" defTabSz="914400" rtl="0" eaLnBrk="1" fontAlgn="auto" latinLnBrk="0" hangingPunct="1">
              <a:spcBef>
                <a:spcPts val="0"/>
              </a:spcBef>
              <a:spcAft>
                <a:spcPts val="0"/>
              </a:spcAft>
              <a:defRPr sz="1100" kern="1200" smtClean="0">
                <a:solidFill>
                  <a:srgbClr val="5050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fld id="{73EF3F73-D8BE-1D4F-8F0C-03C5EC803F68}" type="slidenum">
              <a:rPr lang="en-US" smtClean="0">
                <a:latin typeface="TheStan Timbr" panose="020B0503030503020204" pitchFamily="34" charset="0"/>
              </a:rPr>
              <a:pPr>
                <a:lnSpc>
                  <a:spcPct val="90000"/>
                </a:lnSpc>
                <a:spcAft>
                  <a:spcPts val="600"/>
                </a:spcAft>
                <a:defRPr/>
              </a:pPr>
              <a:t>29</a:t>
            </a:fld>
            <a:endParaRPr lang="en-US" dirty="0">
              <a:latin typeface="TheStan Timbr" panose="020B0503030503020204" pitchFamily="34" charset="0"/>
            </a:endParaRPr>
          </a:p>
        </p:txBody>
      </p:sp>
    </p:spTree>
    <p:extLst>
      <p:ext uri="{BB962C8B-B14F-4D97-AF65-F5344CB8AC3E}">
        <p14:creationId xmlns:p14="http://schemas.microsoft.com/office/powerpoint/2010/main" val="333921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4041A-5994-9C5E-B3CE-66FFE0CE95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528362-71B6-6C3C-1AC1-FF65FC23917A}"/>
              </a:ext>
            </a:extLst>
          </p:cNvPr>
          <p:cNvSpPr>
            <a:spLocks noGrp="1"/>
          </p:cNvSpPr>
          <p:nvPr>
            <p:ph type="title"/>
          </p:nvPr>
        </p:nvSpPr>
        <p:spPr/>
        <p:txBody>
          <a:bodyPr/>
          <a:lstStyle/>
          <a:p>
            <a:r>
              <a:rPr lang="en-US" dirty="0">
                <a:latin typeface="TheStan Timbr" panose="020B0503030503020204" pitchFamily="34" charset="0"/>
              </a:rPr>
              <a:t>Agenda</a:t>
            </a:r>
          </a:p>
        </p:txBody>
      </p:sp>
      <p:sp>
        <p:nvSpPr>
          <p:cNvPr id="3" name="Content Placeholder 2">
            <a:extLst>
              <a:ext uri="{FF2B5EF4-FFF2-40B4-BE49-F238E27FC236}">
                <a16:creationId xmlns:a16="http://schemas.microsoft.com/office/drawing/2014/main" id="{52D814F1-2921-BC40-814B-8ACE67D76F90}"/>
              </a:ext>
            </a:extLst>
          </p:cNvPr>
          <p:cNvSpPr>
            <a:spLocks noGrp="1"/>
          </p:cNvSpPr>
          <p:nvPr>
            <p:ph idx="1"/>
          </p:nvPr>
        </p:nvSpPr>
        <p:spPr>
          <a:xfrm>
            <a:off x="3979639" y="1365888"/>
            <a:ext cx="6660652" cy="3659520"/>
          </a:xfrm>
        </p:spPr>
        <p:txBody>
          <a:bodyPr/>
          <a:lstStyle/>
          <a:p>
            <a:pPr>
              <a:lnSpc>
                <a:spcPct val="150000"/>
              </a:lnSpc>
              <a:spcBef>
                <a:spcPts val="0"/>
              </a:spcBef>
            </a:pPr>
            <a:r>
              <a:rPr lang="en-US" sz="2400" dirty="0">
                <a:latin typeface="TheStan Timbr" panose="020B0503030503020204" pitchFamily="34" charset="0"/>
              </a:rPr>
              <a:t>Understanding neurodiversity </a:t>
            </a:r>
          </a:p>
          <a:p>
            <a:pPr>
              <a:lnSpc>
                <a:spcPct val="150000"/>
              </a:lnSpc>
              <a:spcBef>
                <a:spcPts val="0"/>
              </a:spcBef>
            </a:pPr>
            <a:r>
              <a:rPr lang="en-US" sz="2400" dirty="0">
                <a:latin typeface="TheStan Timbr" panose="020B0503030503020204" pitchFamily="34" charset="0"/>
              </a:rPr>
              <a:t>Why employers should care </a:t>
            </a:r>
          </a:p>
          <a:p>
            <a:pPr>
              <a:lnSpc>
                <a:spcPct val="150000"/>
              </a:lnSpc>
              <a:spcBef>
                <a:spcPts val="0"/>
              </a:spcBef>
            </a:pPr>
            <a:r>
              <a:rPr lang="en-US" sz="2400" dirty="0">
                <a:latin typeface="TheStan Timbr" panose="020B0503030503020204" pitchFamily="34" charset="0"/>
              </a:rPr>
              <a:t>Determining if an employee is neurodiverse </a:t>
            </a:r>
          </a:p>
          <a:p>
            <a:pPr>
              <a:lnSpc>
                <a:spcPct val="150000"/>
              </a:lnSpc>
              <a:spcBef>
                <a:spcPts val="0"/>
              </a:spcBef>
            </a:pPr>
            <a:r>
              <a:rPr lang="en-US" sz="2400" dirty="0">
                <a:latin typeface="TheStan Timbr" panose="020B0503030503020204" pitchFamily="34" charset="0"/>
              </a:rPr>
              <a:t>Neurodiversity in the workplace</a:t>
            </a:r>
          </a:p>
          <a:p>
            <a:pPr>
              <a:lnSpc>
                <a:spcPct val="150000"/>
              </a:lnSpc>
              <a:spcBef>
                <a:spcPts val="0"/>
              </a:spcBef>
            </a:pPr>
            <a:r>
              <a:rPr lang="en-US" sz="2400" dirty="0">
                <a:latin typeface="TheStan Timbr" panose="020B0503030503020204" pitchFamily="34" charset="0"/>
              </a:rPr>
              <a:t>What neurodiverse individuals need </a:t>
            </a:r>
          </a:p>
        </p:txBody>
      </p:sp>
      <p:sp>
        <p:nvSpPr>
          <p:cNvPr id="7" name="Slide Number Placeholder 6">
            <a:extLst>
              <a:ext uri="{FF2B5EF4-FFF2-40B4-BE49-F238E27FC236}">
                <a16:creationId xmlns:a16="http://schemas.microsoft.com/office/drawing/2014/main" id="{529A43CA-C717-2F08-7114-E3F23F453BF3}"/>
              </a:ext>
            </a:extLst>
          </p:cNvPr>
          <p:cNvSpPr>
            <a:spLocks noGrp="1"/>
          </p:cNvSpPr>
          <p:nvPr>
            <p:ph type="sldNum" sz="quarter" idx="12"/>
          </p:nvPr>
        </p:nvSpPr>
        <p:spPr/>
        <p:txBody>
          <a:bodyPr/>
          <a:lstStyle/>
          <a:p>
            <a:pPr>
              <a:defRPr/>
            </a:pPr>
            <a:fld id="{73EF3F73-D8BE-1D4F-8F0C-03C5EC803F68}" type="slidenum">
              <a:rPr lang="en-US" smtClean="0"/>
              <a:pPr>
                <a:defRPr/>
              </a:pPr>
              <a:t>3</a:t>
            </a:fld>
            <a:endParaRPr lang="en-US" dirty="0"/>
          </a:p>
        </p:txBody>
      </p:sp>
    </p:spTree>
    <p:extLst>
      <p:ext uri="{BB962C8B-B14F-4D97-AF65-F5344CB8AC3E}">
        <p14:creationId xmlns:p14="http://schemas.microsoft.com/office/powerpoint/2010/main" val="302700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FA2E6-D4E1-6581-B5B6-BD343A75966B}"/>
            </a:ext>
          </a:extLst>
        </p:cNvPr>
        <p:cNvGrpSpPr/>
        <p:nvPr/>
      </p:nvGrpSpPr>
      <p:grpSpPr>
        <a:xfrm>
          <a:off x="0" y="0"/>
          <a:ext cx="0" cy="0"/>
          <a:chOff x="0" y="0"/>
          <a:chExt cx="0" cy="0"/>
        </a:xfrm>
      </p:grpSpPr>
      <p:sp>
        <p:nvSpPr>
          <p:cNvPr id="11" name="Title">
            <a:extLst>
              <a:ext uri="{FF2B5EF4-FFF2-40B4-BE49-F238E27FC236}">
                <a16:creationId xmlns:a16="http://schemas.microsoft.com/office/drawing/2014/main" id="{42A0407B-5FA9-0508-2961-634314CD20EB}"/>
              </a:ext>
            </a:extLst>
          </p:cNvPr>
          <p:cNvSpPr>
            <a:spLocks noGrp="1"/>
          </p:cNvSpPr>
          <p:nvPr>
            <p:ph type="title"/>
          </p:nvPr>
        </p:nvSpPr>
        <p:spPr>
          <a:xfrm>
            <a:off x="350060"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rmAutofit/>
          </a:bodyPr>
          <a:lstStyle/>
          <a:p>
            <a:pPr marL="91440" marR="0" lvl="0" indent="0" fontAlgn="auto">
              <a:lnSpc>
                <a:spcPct val="90000"/>
              </a:lnSpc>
              <a:spcAft>
                <a:spcPts val="0"/>
              </a:spcAft>
              <a:buClrTx/>
              <a:buSzTx/>
              <a:tabLst/>
              <a:defRPr/>
            </a:pPr>
            <a:r>
              <a:rPr lang="en-US" dirty="0"/>
              <a:t>Additional Management Opportunities</a:t>
            </a:r>
          </a:p>
        </p:txBody>
      </p:sp>
      <p:sp>
        <p:nvSpPr>
          <p:cNvPr id="3" name="Column 1">
            <a:extLst>
              <a:ext uri="{FF2B5EF4-FFF2-40B4-BE49-F238E27FC236}">
                <a16:creationId xmlns:a16="http://schemas.microsoft.com/office/drawing/2014/main" id="{2BCA9B39-D1F3-7839-A5AC-0EEB4BA489B1}"/>
              </a:ext>
            </a:extLst>
          </p:cNvPr>
          <p:cNvSpPr>
            <a:spLocks noGrp="1"/>
          </p:cNvSpPr>
          <p:nvPr>
            <p:ph idx="1"/>
          </p:nvPr>
        </p:nvSpPr>
        <p:spPr>
          <a:xfrm>
            <a:off x="310896" y="1739734"/>
            <a:ext cx="3071712" cy="2131623"/>
          </a:xfrm>
        </p:spPr>
        <p:txBody>
          <a:bodyPr>
            <a:noAutofit/>
          </a:bodyPr>
          <a:lstStyle/>
          <a:p>
            <a:pPr marL="0" marR="0" lvl="0" indent="0" defTabSz="914400" rtl="0" eaLnBrk="1" fontAlgn="auto" latinLnBrk="0" hangingPunct="1">
              <a:spcBef>
                <a:spcPts val="0"/>
              </a:spcBef>
              <a:spcAft>
                <a:spcPts val="1000"/>
              </a:spcAft>
              <a:buClrTx/>
              <a:buSzTx/>
              <a:buNone/>
              <a:tabLst/>
              <a:defRPr/>
            </a:pPr>
            <a:r>
              <a:rPr kumimoji="0" lang="en-US" sz="2200" b="1" i="0" u="none" strike="noStrike" kern="1200" cap="none" spc="0" normalizeH="0" baseline="0" noProof="0" dirty="0">
                <a:ln>
                  <a:noFill/>
                </a:ln>
                <a:solidFill>
                  <a:srgbClr val="0E0D6A"/>
                </a:solidFill>
                <a:effectLst/>
                <a:uLnTx/>
                <a:uFillTx/>
              </a:rPr>
              <a:t>Offer modifications to address specific limitations. </a:t>
            </a:r>
          </a:p>
          <a:p>
            <a:pPr marL="0" marR="0" lvl="0" indent="0" defTabSz="914400" rtl="0" eaLnBrk="1" fontAlgn="auto" latinLnBrk="0" hangingPunct="1">
              <a:spcBef>
                <a:spcPts val="0"/>
              </a:spcBef>
              <a:spcAft>
                <a:spcPts val="1000"/>
              </a:spcAft>
              <a:buClrTx/>
              <a:buSzTx/>
              <a:buNone/>
              <a:tabLst/>
              <a:defRPr/>
            </a:pPr>
            <a:r>
              <a:rPr kumimoji="0" lang="en-US" sz="2000" i="0" u="none" strike="noStrike" kern="1200" cap="none" spc="0" normalizeH="0" baseline="0" noProof="0" dirty="0">
                <a:ln>
                  <a:noFill/>
                </a:ln>
                <a:effectLst/>
                <a:uLnTx/>
                <a:uFillTx/>
              </a:rPr>
              <a:t>Employees who are overwhelmed in social situations may do better working alone or </a:t>
            </a:r>
            <a:r>
              <a:rPr lang="en-US" sz="2000" dirty="0"/>
              <a:t>with a single colleague.</a:t>
            </a:r>
          </a:p>
        </p:txBody>
      </p:sp>
      <p:sp>
        <p:nvSpPr>
          <p:cNvPr id="15" name="Column 1">
            <a:extLst>
              <a:ext uri="{FF2B5EF4-FFF2-40B4-BE49-F238E27FC236}">
                <a16:creationId xmlns:a16="http://schemas.microsoft.com/office/drawing/2014/main" id="{2228F6BB-D44C-D7D8-6146-9F731C9D475C}"/>
              </a:ext>
            </a:extLst>
          </p:cNvPr>
          <p:cNvSpPr txBox="1">
            <a:spLocks/>
          </p:cNvSpPr>
          <p:nvPr/>
        </p:nvSpPr>
        <p:spPr>
          <a:xfrm>
            <a:off x="4189269" y="1739734"/>
            <a:ext cx="3071716" cy="2642262"/>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defRPr/>
            </a:pPr>
            <a:r>
              <a:rPr lang="en-US" sz="2200" b="1" dirty="0">
                <a:solidFill>
                  <a:srgbClr val="0E0D6A"/>
                </a:solidFill>
                <a:latin typeface="TheStan Timbr" panose="020B0503030503020204" pitchFamily="34" charset="0"/>
              </a:rPr>
              <a:t>Encourage an explicit culture of inclusion and belonging.</a:t>
            </a:r>
            <a:r>
              <a:rPr lang="en-US" sz="2000" b="1" dirty="0">
                <a:solidFill>
                  <a:srgbClr val="0E0D6A"/>
                </a:solidFill>
                <a:latin typeface="TheStan Timbr" panose="020B0503030503020204" pitchFamily="34" charset="0"/>
              </a:rPr>
              <a:t> </a:t>
            </a:r>
          </a:p>
          <a:p>
            <a:pPr marL="0" indent="0">
              <a:spcBef>
                <a:spcPts val="0"/>
              </a:spcBef>
              <a:spcAft>
                <a:spcPts val="1000"/>
              </a:spcAft>
              <a:buNone/>
              <a:defRPr/>
            </a:pPr>
            <a:r>
              <a:rPr lang="en-US" sz="2000" dirty="0">
                <a:latin typeface="TheStan Timbr" panose="020B0503030503020204" pitchFamily="34" charset="0"/>
              </a:rPr>
              <a:t>Diversity is a fact of life but is often overlooked, forcing some people to work to hide their differences.</a:t>
            </a:r>
          </a:p>
        </p:txBody>
      </p:sp>
      <p:sp>
        <p:nvSpPr>
          <p:cNvPr id="14" name="Column 1">
            <a:extLst>
              <a:ext uri="{FF2B5EF4-FFF2-40B4-BE49-F238E27FC236}">
                <a16:creationId xmlns:a16="http://schemas.microsoft.com/office/drawing/2014/main" id="{6701D887-8B2A-70F7-3C7A-16B548A5753B}"/>
              </a:ext>
            </a:extLst>
          </p:cNvPr>
          <p:cNvSpPr txBox="1">
            <a:spLocks/>
          </p:cNvSpPr>
          <p:nvPr/>
        </p:nvSpPr>
        <p:spPr>
          <a:xfrm>
            <a:off x="8226878" y="1739734"/>
            <a:ext cx="3071716" cy="2365978"/>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defRPr/>
            </a:pPr>
            <a:r>
              <a:rPr lang="en-US" sz="2200" b="1" dirty="0">
                <a:solidFill>
                  <a:srgbClr val="0E0D6A"/>
                </a:solidFill>
                <a:latin typeface="TheStan Timbr" panose="020B0503030503020204" pitchFamily="34" charset="0"/>
              </a:rPr>
              <a:t>Leverage individual strengths. </a:t>
            </a:r>
          </a:p>
          <a:p>
            <a:pPr marL="0" indent="0">
              <a:spcBef>
                <a:spcPts val="0"/>
              </a:spcBef>
              <a:spcAft>
                <a:spcPts val="1000"/>
              </a:spcAft>
              <a:buNone/>
              <a:defRPr/>
            </a:pPr>
            <a:endParaRPr lang="en-US" sz="1000" dirty="0">
              <a:latin typeface="TheStan Timbr" panose="020B0503030503020204" pitchFamily="34" charset="0"/>
            </a:endParaRPr>
          </a:p>
          <a:p>
            <a:pPr marL="0" indent="0">
              <a:spcBef>
                <a:spcPts val="0"/>
              </a:spcBef>
              <a:spcAft>
                <a:spcPts val="1000"/>
              </a:spcAft>
              <a:buNone/>
              <a:defRPr/>
            </a:pPr>
            <a:r>
              <a:rPr lang="en-US" sz="2000" dirty="0">
                <a:latin typeface="TheStan Timbr" panose="020B0503030503020204" pitchFamily="34" charset="0"/>
              </a:rPr>
              <a:t>Neurodiverse team members can offer a more varied skillset that strengthens the overall team. </a:t>
            </a:r>
          </a:p>
        </p:txBody>
      </p:sp>
      <p:sp>
        <p:nvSpPr>
          <p:cNvPr id="5" name="Slide Number Placeholder 4">
            <a:extLst>
              <a:ext uri="{FF2B5EF4-FFF2-40B4-BE49-F238E27FC236}">
                <a16:creationId xmlns:a16="http://schemas.microsoft.com/office/drawing/2014/main" id="{7091DB21-9947-915B-7A95-4357FC37CB28}"/>
              </a:ext>
            </a:extLst>
          </p:cNvPr>
          <p:cNvSpPr>
            <a:spLocks noGrp="1"/>
          </p:cNvSpPr>
          <p:nvPr>
            <p:ph type="sldNum" sz="quarter" idx="15"/>
          </p:nvPr>
        </p:nvSpPr>
        <p:spPr>
          <a:xfrm>
            <a:off x="310896" y="6377096"/>
            <a:ext cx="457200" cy="257176"/>
          </a:xfrm>
          <a:prstGeom prst="rect">
            <a:avLst/>
          </a:prstGeom>
        </p:spPr>
        <p:txBody>
          <a:bodyPr anchor="b">
            <a:normAutofit/>
          </a:bodyPr>
          <a:lstStyle>
            <a:defPPr>
              <a:defRPr lang="en-US"/>
            </a:defPPr>
            <a:lvl1pPr marL="0" algn="l" defTabSz="914400" rtl="0" eaLnBrk="1" fontAlgn="auto" latinLnBrk="0" hangingPunct="1">
              <a:spcBef>
                <a:spcPts val="0"/>
              </a:spcBef>
              <a:spcAft>
                <a:spcPts val="0"/>
              </a:spcAft>
              <a:defRPr sz="1100" kern="1200" smtClean="0">
                <a:solidFill>
                  <a:srgbClr val="5050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fld id="{73EF3F73-D8BE-1D4F-8F0C-03C5EC803F68}" type="slidenum">
              <a:rPr lang="en-US" smtClean="0">
                <a:latin typeface="TheStan Timbr" panose="020B0503030503020204" pitchFamily="34" charset="0"/>
              </a:rPr>
              <a:pPr>
                <a:lnSpc>
                  <a:spcPct val="90000"/>
                </a:lnSpc>
                <a:spcAft>
                  <a:spcPts val="600"/>
                </a:spcAft>
                <a:defRPr/>
              </a:pPr>
              <a:t>30</a:t>
            </a:fld>
            <a:endParaRPr lang="en-US" dirty="0">
              <a:latin typeface="TheStan Timbr" panose="020B0503030503020204" pitchFamily="34" charset="0"/>
            </a:endParaRPr>
          </a:p>
        </p:txBody>
      </p:sp>
      <p:cxnSp>
        <p:nvCxnSpPr>
          <p:cNvPr id="2" name="Straight Connector 1">
            <a:extLst>
              <a:ext uri="{FF2B5EF4-FFF2-40B4-BE49-F238E27FC236}">
                <a16:creationId xmlns:a16="http://schemas.microsoft.com/office/drawing/2014/main" id="{9CA0F63E-7C66-E6BD-172E-F3C1AB5C23E6}"/>
              </a:ext>
              <a:ext uri="{C183D7F6-B498-43B3-948B-1728B52AA6E4}">
                <adec:decorative xmlns:adec="http://schemas.microsoft.com/office/drawing/2017/decorative" val="1"/>
              </a:ext>
            </a:extLst>
          </p:cNvPr>
          <p:cNvCxnSpPr>
            <a:cxnSpLocks/>
          </p:cNvCxnSpPr>
          <p:nvPr/>
        </p:nvCxnSpPr>
        <p:spPr>
          <a:xfrm>
            <a:off x="3684780" y="2080883"/>
            <a:ext cx="0" cy="32511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954307-25D3-F6DE-D82B-39F385F6E177}"/>
              </a:ext>
              <a:ext uri="{C183D7F6-B498-43B3-948B-1728B52AA6E4}">
                <adec:decorative xmlns:adec="http://schemas.microsoft.com/office/drawing/2017/decorative" val="1"/>
              </a:ext>
            </a:extLst>
          </p:cNvPr>
          <p:cNvCxnSpPr>
            <a:cxnSpLocks/>
          </p:cNvCxnSpPr>
          <p:nvPr/>
        </p:nvCxnSpPr>
        <p:spPr>
          <a:xfrm>
            <a:off x="7722390" y="1997755"/>
            <a:ext cx="0" cy="32511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503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34799-6763-73C4-07B2-56920860B5BF}"/>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E042DDAC-4CF3-9834-1C68-683CB22A1120}"/>
              </a:ext>
            </a:extLst>
          </p:cNvPr>
          <p:cNvSpPr txBox="1">
            <a:spLocks noGrp="1"/>
          </p:cNvSpPr>
          <p:nvPr>
            <p:ph type="title" idx="4294967295"/>
          </p:nvPr>
        </p:nvSpPr>
        <p:spPr>
          <a:xfrm>
            <a:off x="421337" y="268205"/>
            <a:ext cx="3628593" cy="1595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91440">
              <a:defRPr/>
            </a:pPr>
            <a:r>
              <a:rPr lang="en-US" sz="2800" dirty="0">
                <a:latin typeface="TheStan Timbr" panose="020B0503030503020204" pitchFamily="34" charset="0"/>
                <a:cs typeface="Arial" panose="020B0604020202020204" pitchFamily="34" charset="0"/>
              </a:rPr>
              <a:t>Support with </a:t>
            </a:r>
            <a:br>
              <a:rPr lang="en-US" sz="2800" dirty="0">
                <a:latin typeface="TheStan Timbr" panose="020B0503030503020204" pitchFamily="34" charset="0"/>
                <a:cs typeface="Arial" panose="020B0604020202020204" pitchFamily="34" charset="0"/>
              </a:rPr>
            </a:br>
            <a:r>
              <a:rPr lang="en-US" sz="2800" dirty="0">
                <a:latin typeface="TheStan Timbr" panose="020B0503030503020204" pitchFamily="34" charset="0"/>
                <a:cs typeface="Arial" panose="020B0604020202020204" pitchFamily="34" charset="0"/>
              </a:rPr>
              <a:t>the ADA Interactive Process</a:t>
            </a:r>
          </a:p>
        </p:txBody>
      </p:sp>
      <p:sp>
        <p:nvSpPr>
          <p:cNvPr id="5" name="Slide Number Placeholder 4">
            <a:extLst>
              <a:ext uri="{FF2B5EF4-FFF2-40B4-BE49-F238E27FC236}">
                <a16:creationId xmlns:a16="http://schemas.microsoft.com/office/drawing/2014/main" id="{19D377D8-FCE2-D3D3-67DC-91838C5E2A67}"/>
              </a:ext>
            </a:extLst>
          </p:cNvPr>
          <p:cNvSpPr>
            <a:spLocks noGrp="1"/>
          </p:cNvSpPr>
          <p:nvPr>
            <p:ph type="sldNum" sz="quarter" idx="12"/>
          </p:nvPr>
        </p:nvSpPr>
        <p:spPr/>
        <p:txBody>
          <a:bodyPr/>
          <a:lstStyle/>
          <a:p>
            <a:pPr>
              <a:defRPr/>
            </a:pPr>
            <a:fld id="{73EF3F73-D8BE-1D4F-8F0C-03C5EC803F68}" type="slidenum">
              <a:rPr lang="en-US" smtClean="0"/>
              <a:pPr>
                <a:defRPr/>
              </a:pPr>
              <a:t>31</a:t>
            </a:fld>
            <a:endParaRPr lang="en-US" dirty="0">
              <a:latin typeface="+mn-lt"/>
            </a:endParaRPr>
          </a:p>
        </p:txBody>
      </p:sp>
      <p:pic>
        <p:nvPicPr>
          <p:cNvPr id="7" name="1 - picture" descr="People in business attire seated at table in conversation, woman in center of two men">
            <a:extLst>
              <a:ext uri="{FF2B5EF4-FFF2-40B4-BE49-F238E27FC236}">
                <a16:creationId xmlns:a16="http://schemas.microsoft.com/office/drawing/2014/main" id="{B510C21D-4FD1-EB11-9E2E-C950488C48A9}"/>
              </a:ext>
              <a:ext uri="{C183D7F6-B498-43B3-948B-1728B52AA6E4}">
                <adec:decorative xmlns:adec="http://schemas.microsoft.com/office/drawing/2017/decorative" val="0"/>
              </a:ext>
            </a:extLst>
          </p:cNvPr>
          <p:cNvPicPr>
            <a:picLocks/>
          </p:cNvPicPr>
          <p:nvPr/>
        </p:nvPicPr>
        <p:blipFill>
          <a:blip r:embed="rId3" cstate="print">
            <a:extLst>
              <a:ext uri="{28A0092B-C50C-407E-A947-70E740481C1C}">
                <a14:useLocalDpi xmlns:a14="http://schemas.microsoft.com/office/drawing/2010/main"/>
              </a:ext>
            </a:extLst>
          </a:blip>
          <a:srcRect/>
          <a:stretch/>
        </p:blipFill>
        <p:spPr>
          <a:xfrm>
            <a:off x="670931" y="2302831"/>
            <a:ext cx="3129407" cy="3492483"/>
          </a:xfrm>
          <a:prstGeom prst="round2SameRect">
            <a:avLst>
              <a:gd name="adj1" fmla="val 8396"/>
              <a:gd name="adj2" fmla="val 0"/>
            </a:avLst>
          </a:prstGeom>
          <a:noFill/>
        </p:spPr>
      </p:pic>
      <p:sp>
        <p:nvSpPr>
          <p:cNvPr id="9" name="TextBox 8">
            <a:extLst>
              <a:ext uri="{FF2B5EF4-FFF2-40B4-BE49-F238E27FC236}">
                <a16:creationId xmlns:a16="http://schemas.microsoft.com/office/drawing/2014/main" id="{6BECD3A7-B35E-01D4-77C7-4323C783B0E1}"/>
              </a:ext>
            </a:extLst>
          </p:cNvPr>
          <p:cNvSpPr txBox="1"/>
          <p:nvPr/>
        </p:nvSpPr>
        <p:spPr>
          <a:xfrm>
            <a:off x="4326851" y="578867"/>
            <a:ext cx="7238690" cy="1051570"/>
          </a:xfrm>
          <a:prstGeom prst="rect">
            <a:avLst/>
          </a:prstGeom>
          <a:noFill/>
        </p:spPr>
        <p:txBody>
          <a:bodyPr wrap="square">
            <a:spAutoFit/>
          </a:bodyPr>
          <a:lstStyle/>
          <a:p>
            <a:pPr>
              <a:lnSpc>
                <a:spcPct val="90000"/>
              </a:lnSpc>
              <a:spcAft>
                <a:spcPts val="1000"/>
              </a:spcAft>
            </a:pPr>
            <a:r>
              <a:rPr lang="en-US" sz="2000" dirty="0">
                <a:solidFill>
                  <a:schemeClr val="tx2"/>
                </a:solidFill>
                <a:latin typeface="TheStan Timbr" panose="020B0503030503020204" pitchFamily="34" charset="0"/>
                <a:cs typeface="Arial" panose="020B0604020202020204" pitchFamily="34" charset="0"/>
              </a:rPr>
              <a:t>Neurodiverse individuals may struggle with specific issues during the interactive process.</a:t>
            </a:r>
          </a:p>
          <a:p>
            <a:pPr>
              <a:lnSpc>
                <a:spcPct val="90000"/>
              </a:lnSpc>
              <a:spcAft>
                <a:spcPts val="1000"/>
              </a:spcAft>
            </a:pPr>
            <a:endParaRPr lang="en-US" sz="2000" dirty="0">
              <a:solidFill>
                <a:srgbClr val="6F1471"/>
              </a:solidFill>
              <a:latin typeface="TheStan Timbr" panose="020B0503030503020204" pitchFamily="34" charset="0"/>
              <a:ea typeface="+mj-ea"/>
              <a:cs typeface="+mj-cs"/>
            </a:endParaRPr>
          </a:p>
        </p:txBody>
      </p:sp>
      <p:graphicFrame>
        <p:nvGraphicFramePr>
          <p:cNvPr id="10" name="Column 1" descr="Chart outlining various ways to support neurodiverse individuals.">
            <a:extLst>
              <a:ext uri="{FF2B5EF4-FFF2-40B4-BE49-F238E27FC236}">
                <a16:creationId xmlns:a16="http://schemas.microsoft.com/office/drawing/2014/main" id="{154745C9-DB75-FFF6-D314-B58FF1F944CA}"/>
              </a:ext>
            </a:extLst>
          </p:cNvPr>
          <p:cNvGraphicFramePr/>
          <p:nvPr>
            <p:extLst>
              <p:ext uri="{D42A27DB-BD31-4B8C-83A1-F6EECF244321}">
                <p14:modId xmlns:p14="http://schemas.microsoft.com/office/powerpoint/2010/main" val="3514555898"/>
              </p:ext>
            </p:extLst>
          </p:nvPr>
        </p:nvGraphicFramePr>
        <p:xfrm>
          <a:off x="4198673" y="1603407"/>
          <a:ext cx="7571990" cy="4191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156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82A3-0DB5-C36B-D603-CD794CBA4ED1}"/>
            </a:ext>
          </a:extLst>
        </p:cNvPr>
        <p:cNvGrpSpPr/>
        <p:nvPr/>
      </p:nvGrpSpPr>
      <p:grpSpPr>
        <a:xfrm>
          <a:off x="0" y="0"/>
          <a:ext cx="0" cy="0"/>
          <a:chOff x="0" y="0"/>
          <a:chExt cx="0" cy="0"/>
        </a:xfrm>
      </p:grpSpPr>
      <p:sp>
        <p:nvSpPr>
          <p:cNvPr id="11" name="Title">
            <a:extLst>
              <a:ext uri="{FF2B5EF4-FFF2-40B4-BE49-F238E27FC236}">
                <a16:creationId xmlns:a16="http://schemas.microsoft.com/office/drawing/2014/main" id="{0CD67E44-0137-019C-A8D8-201066F38E1E}"/>
              </a:ext>
            </a:extLst>
          </p:cNvPr>
          <p:cNvSpPr>
            <a:spLocks noGrp="1"/>
          </p:cNvSpPr>
          <p:nvPr>
            <p:ph type="title"/>
          </p:nvPr>
        </p:nvSpPr>
        <p:spPr>
          <a:xfrm>
            <a:off x="350062"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Autofit/>
          </a:bodyPr>
          <a:lstStyle/>
          <a:p>
            <a:pPr marL="91440">
              <a:lnSpc>
                <a:spcPct val="90000"/>
              </a:lnSpc>
              <a:defRPr/>
            </a:pPr>
            <a:r>
              <a:rPr lang="en-US" dirty="0"/>
              <a:t>Retention Opportunities</a:t>
            </a:r>
          </a:p>
        </p:txBody>
      </p:sp>
      <p:sp>
        <p:nvSpPr>
          <p:cNvPr id="9" name="subhead">
            <a:extLst>
              <a:ext uri="{FF2B5EF4-FFF2-40B4-BE49-F238E27FC236}">
                <a16:creationId xmlns:a16="http://schemas.microsoft.com/office/drawing/2014/main" id="{6A39F01D-0EAC-99DC-D8A0-B8A8158FE436}"/>
              </a:ext>
            </a:extLst>
          </p:cNvPr>
          <p:cNvSpPr>
            <a:spLocks noGrp="1"/>
          </p:cNvSpPr>
          <p:nvPr>
            <p:ph type="body" sz="quarter" idx="11"/>
          </p:nvPr>
        </p:nvSpPr>
        <p:spPr>
          <a:xfrm>
            <a:off x="350063" y="920751"/>
            <a:ext cx="10506455" cy="722313"/>
          </a:xfrm>
        </p:spPr>
        <p:txBody>
          <a:bodyPr>
            <a:noAutofit/>
          </a:bodyPr>
          <a:lstStyle/>
          <a:p>
            <a:pPr>
              <a:spcAft>
                <a:spcPts val="1000"/>
              </a:spcAft>
            </a:pPr>
            <a:r>
              <a:rPr lang="en-US" sz="2000" b="0" dirty="0">
                <a:solidFill>
                  <a:schemeClr val="tx2"/>
                </a:solidFill>
              </a:rPr>
              <a:t>Neurodiverse employees may be more loyal to their employers than other workers but companies must still do the work to retain them.</a:t>
            </a:r>
          </a:p>
        </p:txBody>
      </p:sp>
      <p:pic>
        <p:nvPicPr>
          <p:cNvPr id="4" name="1 - picture" descr="Businessman in office">
            <a:extLst>
              <a:ext uri="{FF2B5EF4-FFF2-40B4-BE49-F238E27FC236}">
                <a16:creationId xmlns:a16="http://schemas.microsoft.com/office/drawing/2014/main" id="{F08C5E05-C18F-03D3-E982-2604A9259474}"/>
              </a:ext>
              <a:ext uri="{C183D7F6-B498-43B3-948B-1728B52AA6E4}">
                <adec:decorative xmlns:adec="http://schemas.microsoft.com/office/drawing/2017/decorative" val="0"/>
              </a:ext>
            </a:extLst>
          </p:cNvPr>
          <p:cNvPicPr>
            <a:picLocks noGrp="1"/>
          </p:cNvPicPr>
          <p:nvPr>
            <p:ph idx="12"/>
          </p:nvPr>
        </p:nvPicPr>
        <p:blipFill>
          <a:blip r:embed="rId3" cstate="email">
            <a:extLst>
              <a:ext uri="{28A0092B-C50C-407E-A947-70E740481C1C}">
                <a14:useLocalDpi xmlns:a14="http://schemas.microsoft.com/office/drawing/2010/main"/>
              </a:ext>
            </a:extLst>
          </a:blip>
          <a:srcRect/>
          <a:stretch>
            <a:fillRect/>
          </a:stretch>
        </p:blipFill>
        <p:spPr>
          <a:xfrm>
            <a:off x="385399" y="2121461"/>
            <a:ext cx="3048310" cy="3416083"/>
          </a:xfrm>
          <a:prstGeom prst="round2SameRect">
            <a:avLst>
              <a:gd name="adj1" fmla="val 8396"/>
              <a:gd name="adj2" fmla="val 0"/>
            </a:avLst>
          </a:prstGeom>
          <a:noFill/>
        </p:spPr>
      </p:pic>
      <p:sp>
        <p:nvSpPr>
          <p:cNvPr id="3" name="Column 1">
            <a:extLst>
              <a:ext uri="{FF2B5EF4-FFF2-40B4-BE49-F238E27FC236}">
                <a16:creationId xmlns:a16="http://schemas.microsoft.com/office/drawing/2014/main" id="{5E0D2D59-B9DA-14E1-C86C-5A1D5D1A80D6}"/>
              </a:ext>
            </a:extLst>
          </p:cNvPr>
          <p:cNvSpPr>
            <a:spLocks noGrp="1"/>
          </p:cNvSpPr>
          <p:nvPr>
            <p:ph idx="10"/>
          </p:nvPr>
        </p:nvSpPr>
        <p:spPr>
          <a:xfrm>
            <a:off x="3599875" y="2121461"/>
            <a:ext cx="3180659" cy="3914775"/>
          </a:xfrm>
        </p:spPr>
        <p:txBody>
          <a:bodyPr>
            <a:noAutofit/>
          </a:bodyPr>
          <a:lstStyle/>
          <a:p>
            <a:pPr marL="137160">
              <a:spcBef>
                <a:spcPts val="0"/>
              </a:spcBef>
              <a:spcAft>
                <a:spcPts val="1000"/>
              </a:spcAft>
              <a:defRPr/>
            </a:pPr>
            <a:r>
              <a:rPr lang="en-US" sz="2000" b="1" dirty="0">
                <a:solidFill>
                  <a:srgbClr val="0E0D6A"/>
                </a:solidFill>
              </a:rPr>
              <a:t>Create career paths that don’t requirement management.         </a:t>
            </a:r>
            <a:r>
              <a:rPr lang="en-US" sz="2000" dirty="0"/>
              <a:t>Many solid performers don’t want to manage others but they still want a path for advancement.</a:t>
            </a:r>
          </a:p>
          <a:p>
            <a:pPr marL="137160">
              <a:spcBef>
                <a:spcPts val="0"/>
              </a:spcBef>
              <a:spcAft>
                <a:spcPts val="1000"/>
              </a:spcAft>
              <a:defRPr/>
            </a:pPr>
            <a:endParaRPr lang="en-US" sz="2000" b="1" dirty="0">
              <a:solidFill>
                <a:srgbClr val="0E0D6A"/>
              </a:solidFill>
            </a:endParaRPr>
          </a:p>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endParaRPr kumimoji="0" lang="en-US" sz="1800" i="0" u="none" strike="noStrike" kern="1200" cap="none" spc="0" normalizeH="0" baseline="0" noProof="0" dirty="0">
              <a:ln>
                <a:noFill/>
              </a:ln>
              <a:effectLst/>
              <a:uLnTx/>
              <a:uFillTx/>
            </a:endParaRPr>
          </a:p>
        </p:txBody>
      </p:sp>
      <p:sp>
        <p:nvSpPr>
          <p:cNvPr id="8" name="Column 2">
            <a:extLst>
              <a:ext uri="{FF2B5EF4-FFF2-40B4-BE49-F238E27FC236}">
                <a16:creationId xmlns:a16="http://schemas.microsoft.com/office/drawing/2014/main" id="{2D3655AD-C88F-7A73-5047-0BCD6DDD7724}"/>
              </a:ext>
            </a:extLst>
          </p:cNvPr>
          <p:cNvSpPr>
            <a:spLocks noGrp="1"/>
          </p:cNvSpPr>
          <p:nvPr>
            <p:ph idx="1"/>
          </p:nvPr>
        </p:nvSpPr>
        <p:spPr>
          <a:xfrm>
            <a:off x="7025454" y="2102532"/>
            <a:ext cx="4968624" cy="3914775"/>
          </a:xfrm>
        </p:spPr>
        <p:txBody>
          <a:bodyPr>
            <a:noAutofit/>
          </a:bodyPr>
          <a:lstStyle/>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r>
              <a:rPr lang="en-US" sz="2000" b="1" dirty="0">
                <a:solidFill>
                  <a:srgbClr val="0E0D6A"/>
                </a:solidFill>
              </a:rPr>
              <a:t>Reward performance even without promotions. </a:t>
            </a:r>
            <a:r>
              <a:rPr lang="en-US" sz="2000" dirty="0"/>
              <a:t>Employees who demonstrate excellent performance must be rewarded, even if they remain in the same role.</a:t>
            </a:r>
            <a:endParaRPr kumimoji="0" lang="en-US" sz="1000" i="0" u="none" strike="noStrike" kern="1200" cap="none" spc="0" normalizeH="0" baseline="0" noProof="0" dirty="0">
              <a:ln>
                <a:noFill/>
              </a:ln>
              <a:effectLst/>
              <a:uLnTx/>
              <a:uFillTx/>
            </a:endParaRPr>
          </a:p>
          <a:p>
            <a:pPr marL="137160" marR="0" lvl="0" indent="-137160" defTabSz="914400" rtl="0" eaLnBrk="1" fontAlgn="auto" latinLnBrk="0" hangingPunct="1">
              <a:spcBef>
                <a:spcPts val="0"/>
              </a:spcBef>
              <a:spcAft>
                <a:spcPts val="1000"/>
              </a:spcAft>
              <a:buClrTx/>
              <a:buSzTx/>
              <a:buFont typeface="Arial" panose="020B0604020202020204" pitchFamily="34" charset="0"/>
              <a:buChar char="•"/>
              <a:tabLst/>
              <a:defRPr/>
            </a:pPr>
            <a:r>
              <a:rPr lang="en-US" sz="2000" b="1" dirty="0">
                <a:solidFill>
                  <a:srgbClr val="0E0D6A"/>
                </a:solidFill>
              </a:rPr>
              <a:t>Challenge myths and assumption</a:t>
            </a:r>
            <a:r>
              <a:rPr lang="en-US" sz="2000" b="1" dirty="0">
                <a:solidFill>
                  <a:schemeClr val="accent1"/>
                </a:solidFill>
              </a:rPr>
              <a:t>s.</a:t>
            </a:r>
            <a:r>
              <a:rPr kumimoji="0" lang="en-US" sz="2000" b="1" i="0" u="none" strike="noStrike" kern="1200" cap="none" spc="0" normalizeH="0" baseline="0" noProof="0" dirty="0">
                <a:ln>
                  <a:noFill/>
                </a:ln>
                <a:solidFill>
                  <a:schemeClr val="accent1"/>
                </a:solidFill>
                <a:effectLst/>
                <a:uLnTx/>
                <a:uFillTx/>
              </a:rPr>
              <a:t> </a:t>
            </a:r>
            <a:r>
              <a:rPr kumimoji="0" lang="en-US" sz="2000" i="0" u="none" strike="noStrike" kern="1200" cap="none" spc="0" normalizeH="0" baseline="0" noProof="0" dirty="0">
                <a:ln>
                  <a:noFill/>
                </a:ln>
                <a:effectLst/>
                <a:uLnTx/>
                <a:uFillTx/>
              </a:rPr>
              <a:t>Consider each employee’s skills in relations to the actual essential job functions, rather than focusing on limitations </a:t>
            </a:r>
            <a:r>
              <a:rPr lang="en-US" sz="2000" dirty="0"/>
              <a:t>that </a:t>
            </a:r>
            <a:r>
              <a:rPr kumimoji="0" lang="en-US" sz="2000" i="0" u="none" strike="noStrike" kern="1200" cap="none" spc="0" normalizeH="0" baseline="0" noProof="0" dirty="0">
                <a:ln>
                  <a:noFill/>
                </a:ln>
                <a:effectLst/>
                <a:uLnTx/>
                <a:uFillTx/>
              </a:rPr>
              <a:t>may not be relevant.</a:t>
            </a:r>
          </a:p>
        </p:txBody>
      </p:sp>
      <p:sp>
        <p:nvSpPr>
          <p:cNvPr id="5" name="Slide Number Placeholder 4">
            <a:extLst>
              <a:ext uri="{FF2B5EF4-FFF2-40B4-BE49-F238E27FC236}">
                <a16:creationId xmlns:a16="http://schemas.microsoft.com/office/drawing/2014/main" id="{76BF16D1-9A97-3646-A084-B3BE9DD61DF1}"/>
              </a:ext>
            </a:extLst>
          </p:cNvPr>
          <p:cNvSpPr>
            <a:spLocks noGrp="1"/>
          </p:cNvSpPr>
          <p:nvPr>
            <p:ph type="sldNum" sz="quarter" idx="13"/>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32</a:t>
            </a:fld>
            <a:endParaRPr lang="en-US" dirty="0"/>
          </a:p>
        </p:txBody>
      </p:sp>
      <p:cxnSp>
        <p:nvCxnSpPr>
          <p:cNvPr id="2" name="Straight Connector 1">
            <a:extLst>
              <a:ext uri="{FF2B5EF4-FFF2-40B4-BE49-F238E27FC236}">
                <a16:creationId xmlns:a16="http://schemas.microsoft.com/office/drawing/2014/main" id="{06D95573-4373-AAD8-5473-99C5D4D24A54}"/>
              </a:ext>
              <a:ext uri="{C183D7F6-B498-43B3-948B-1728B52AA6E4}">
                <adec:decorative xmlns:adec="http://schemas.microsoft.com/office/drawing/2017/decorative" val="1"/>
              </a:ext>
            </a:extLst>
          </p:cNvPr>
          <p:cNvCxnSpPr>
            <a:cxnSpLocks/>
          </p:cNvCxnSpPr>
          <p:nvPr/>
        </p:nvCxnSpPr>
        <p:spPr>
          <a:xfrm>
            <a:off x="6867367" y="2453279"/>
            <a:ext cx="0" cy="32511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362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10519-1CAF-3812-1801-B413E1352D45}"/>
            </a:ext>
          </a:extLst>
        </p:cNvPr>
        <p:cNvGrpSpPr/>
        <p:nvPr/>
      </p:nvGrpSpPr>
      <p:grpSpPr>
        <a:xfrm>
          <a:off x="0" y="0"/>
          <a:ext cx="0" cy="0"/>
          <a:chOff x="0" y="0"/>
          <a:chExt cx="0" cy="0"/>
        </a:xfrm>
      </p:grpSpPr>
      <p:sp>
        <p:nvSpPr>
          <p:cNvPr id="11" name="Title">
            <a:extLst>
              <a:ext uri="{FF2B5EF4-FFF2-40B4-BE49-F238E27FC236}">
                <a16:creationId xmlns:a16="http://schemas.microsoft.com/office/drawing/2014/main" id="{DACCAF17-E756-B797-817B-6754138D1B29}"/>
              </a:ext>
            </a:extLst>
          </p:cNvPr>
          <p:cNvSpPr>
            <a:spLocks noGrp="1"/>
          </p:cNvSpPr>
          <p:nvPr>
            <p:ph type="title"/>
          </p:nvPr>
        </p:nvSpPr>
        <p:spPr>
          <a:xfrm>
            <a:off x="350062"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Autofit/>
          </a:bodyPr>
          <a:lstStyle/>
          <a:p>
            <a:pPr marL="91440">
              <a:lnSpc>
                <a:spcPct val="90000"/>
              </a:lnSpc>
              <a:defRPr/>
            </a:pPr>
            <a:r>
              <a:rPr lang="en-US" dirty="0"/>
              <a:t>Reasonable Accommodations</a:t>
            </a:r>
          </a:p>
        </p:txBody>
      </p:sp>
      <p:sp>
        <p:nvSpPr>
          <p:cNvPr id="9" name="subhead">
            <a:extLst>
              <a:ext uri="{FF2B5EF4-FFF2-40B4-BE49-F238E27FC236}">
                <a16:creationId xmlns:a16="http://schemas.microsoft.com/office/drawing/2014/main" id="{46ADB57F-9301-A156-5E09-69D45CC525C7}"/>
              </a:ext>
            </a:extLst>
          </p:cNvPr>
          <p:cNvSpPr>
            <a:spLocks noGrp="1"/>
          </p:cNvSpPr>
          <p:nvPr>
            <p:ph type="body" sz="quarter" idx="11"/>
          </p:nvPr>
        </p:nvSpPr>
        <p:spPr>
          <a:xfrm>
            <a:off x="385398" y="903909"/>
            <a:ext cx="11456540" cy="1063171"/>
          </a:xfrm>
        </p:spPr>
        <p:txBody>
          <a:bodyPr>
            <a:noAutofit/>
          </a:bodyPr>
          <a:lstStyle/>
          <a:p>
            <a:pPr>
              <a:spcAft>
                <a:spcPts val="1000"/>
              </a:spcAft>
            </a:pPr>
            <a:r>
              <a:rPr lang="en-US" sz="2000" b="0" dirty="0">
                <a:solidFill>
                  <a:schemeClr val="tx2"/>
                </a:solidFill>
              </a:rPr>
              <a:t>Reasonable accommodations exist for every common limitation and restriction associated with neurodiversity however, they must be appropriate to the specific situation. Unfortunately, not every neurodiverse individual can be successfully accommodated.</a:t>
            </a:r>
          </a:p>
        </p:txBody>
      </p:sp>
      <p:pic>
        <p:nvPicPr>
          <p:cNvPr id="13" name="Picture Placeholder 3" descr="Man wearing black t-shirt and headset sitting in front of orange and black keyboard in dimly lit room with blue walls">
            <a:extLst>
              <a:ext uri="{FF2B5EF4-FFF2-40B4-BE49-F238E27FC236}">
                <a16:creationId xmlns:a16="http://schemas.microsoft.com/office/drawing/2014/main" id="{E5155C93-64A1-B8B9-3773-BD7C26B5C6C4}"/>
              </a:ext>
            </a:extLst>
          </p:cNvPr>
          <p:cNvPicPr>
            <a:picLocks noGrp="1" noChangeAspect="1"/>
          </p:cNvPicPr>
          <p:nvPr>
            <p:ph idx="12"/>
          </p:nvPr>
        </p:nvPicPr>
        <p:blipFill>
          <a:blip r:embed="rId3" cstate="email">
            <a:extLst>
              <a:ext uri="{28A0092B-C50C-407E-A947-70E740481C1C}">
                <a14:useLocalDpi xmlns:a14="http://schemas.microsoft.com/office/drawing/2010/main"/>
              </a:ext>
            </a:extLst>
          </a:blip>
          <a:srcRect/>
          <a:stretch/>
        </p:blipFill>
        <p:spPr>
          <a:xfrm>
            <a:off x="539496" y="2259770"/>
            <a:ext cx="2496024" cy="3914775"/>
          </a:xfrm>
          <a:prstGeom prst="rect">
            <a:avLst/>
          </a:prstGeom>
        </p:spPr>
      </p:pic>
      <p:sp>
        <p:nvSpPr>
          <p:cNvPr id="5" name="Slide Number Placeholder 4">
            <a:extLst>
              <a:ext uri="{FF2B5EF4-FFF2-40B4-BE49-F238E27FC236}">
                <a16:creationId xmlns:a16="http://schemas.microsoft.com/office/drawing/2014/main" id="{47F29315-3303-D1B7-7EE9-CE98687B1E47}"/>
              </a:ext>
            </a:extLst>
          </p:cNvPr>
          <p:cNvSpPr>
            <a:spLocks noGrp="1"/>
          </p:cNvSpPr>
          <p:nvPr>
            <p:ph type="sldNum" sz="quarter" idx="13"/>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33</a:t>
            </a:fld>
            <a:endParaRPr lang="en-US" dirty="0"/>
          </a:p>
        </p:txBody>
      </p:sp>
      <p:sp>
        <p:nvSpPr>
          <p:cNvPr id="4" name="TextBox 3">
            <a:extLst>
              <a:ext uri="{FF2B5EF4-FFF2-40B4-BE49-F238E27FC236}">
                <a16:creationId xmlns:a16="http://schemas.microsoft.com/office/drawing/2014/main" id="{1CE8A03F-9E47-35F3-2D0D-26CDF4C0ADB8}"/>
              </a:ext>
            </a:extLst>
          </p:cNvPr>
          <p:cNvSpPr txBox="1"/>
          <p:nvPr/>
        </p:nvSpPr>
        <p:spPr>
          <a:xfrm>
            <a:off x="3431526" y="2403010"/>
            <a:ext cx="8063788" cy="3239733"/>
          </a:xfrm>
          <a:prstGeom prst="rect">
            <a:avLst/>
          </a:prstGeom>
          <a:noFill/>
        </p:spPr>
        <p:txBody>
          <a:bodyPr wrap="square">
            <a:spAutoFit/>
          </a:bodyPr>
          <a:lstStyle/>
          <a:p>
            <a:pPr marR="0" lvl="0"/>
            <a:r>
              <a:rPr lang="en-US" sz="2400" b="1" dirty="0">
                <a:solidFill>
                  <a:srgbClr val="002060"/>
                </a:solidFill>
                <a:latin typeface="TheStan Timbr" panose="020B0503030503020204" pitchFamily="34" charset="0"/>
                <a:cs typeface="Arial" panose="020B0604020202020204" pitchFamily="34" charset="0"/>
              </a:rPr>
              <a:t>Reminders:</a:t>
            </a:r>
          </a:p>
          <a:p>
            <a:pPr marR="0" lvl="0"/>
            <a:endParaRPr lang="en-US" sz="2400" b="1" dirty="0">
              <a:latin typeface="TheStan Timbr" panose="020B0503030503020204" pitchFamily="34" charset="0"/>
              <a:cs typeface="Arial" panose="020B0604020202020204" pitchFamily="34" charset="0"/>
            </a:endParaRPr>
          </a:p>
          <a:p>
            <a:pPr marL="457200" marR="0" lvl="0" indent="-457200">
              <a:buFont typeface="+mj-lt"/>
              <a:buAutoNum type="arabicPeriod"/>
            </a:pPr>
            <a:r>
              <a:rPr lang="en-US" sz="2000" b="1" dirty="0">
                <a:latin typeface="TheStan Timbr" panose="020B0503030503020204" pitchFamily="34" charset="0"/>
                <a:cs typeface="Arial" panose="020B0604020202020204" pitchFamily="34" charset="0"/>
              </a:rPr>
              <a:t>Ask each worker about their needs.</a:t>
            </a:r>
          </a:p>
          <a:p>
            <a:pPr marL="457200" marR="0" lvl="0" indent="-457200">
              <a:buFont typeface="+mj-lt"/>
              <a:buAutoNum type="arabicPeriod"/>
            </a:pPr>
            <a:endParaRPr lang="en-US" sz="500" b="1" dirty="0">
              <a:latin typeface="TheStan Timbr" panose="020B0503030503020204" pitchFamily="34" charset="0"/>
              <a:cs typeface="Arial" panose="020B0604020202020204" pitchFamily="34" charset="0"/>
            </a:endParaRPr>
          </a:p>
          <a:p>
            <a:pPr marL="457200" marR="0" lvl="0" indent="-457200">
              <a:buFont typeface="+mj-lt"/>
              <a:buAutoNum type="arabicPeriod"/>
            </a:pPr>
            <a:endParaRPr lang="en-US" sz="500" b="1" dirty="0">
              <a:latin typeface="TheStan Timbr" panose="020B0503030503020204" pitchFamily="34" charset="0"/>
              <a:cs typeface="Arial" panose="020B0604020202020204" pitchFamily="34" charset="0"/>
            </a:endParaRPr>
          </a:p>
          <a:p>
            <a:pPr marL="457200" marR="0" lvl="0" indent="-457200">
              <a:buFont typeface="+mj-lt"/>
              <a:buAutoNum type="arabicPeriod"/>
            </a:pPr>
            <a:r>
              <a:rPr lang="en-US" sz="2000" b="1" dirty="0">
                <a:latin typeface="TheStan Timbr" panose="020B0503030503020204" pitchFamily="34" charset="0"/>
                <a:cs typeface="Arial" panose="020B0604020202020204" pitchFamily="34" charset="0"/>
              </a:rPr>
              <a:t>Understand how limitations and restrictions affect job tasks.</a:t>
            </a:r>
          </a:p>
          <a:p>
            <a:pPr marL="457200" marR="0" lvl="0" indent="-457200">
              <a:buFont typeface="+mj-lt"/>
              <a:buAutoNum type="arabicPeriod"/>
            </a:pPr>
            <a:endParaRPr lang="en-US" sz="500" dirty="0">
              <a:latin typeface="TheStan Timbr" panose="020B0503030503020204" pitchFamily="34" charset="0"/>
              <a:cs typeface="Arial" panose="020B0604020202020204" pitchFamily="34" charset="0"/>
            </a:endParaRPr>
          </a:p>
          <a:p>
            <a:pPr marL="800100" lvl="1" indent="-342900">
              <a:lnSpc>
                <a:spcPct val="115000"/>
              </a:lnSpc>
              <a:buFont typeface="Arial" panose="020B0604020202020204" pitchFamily="34" charset="0"/>
              <a:buChar char="•"/>
            </a:pPr>
            <a:r>
              <a:rPr lang="en-US" sz="2000" dirty="0">
                <a:latin typeface="TheStan Timbr" panose="020B0503030503020204" pitchFamily="34" charset="0"/>
                <a:cs typeface="Arial" panose="020B0604020202020204" pitchFamily="34" charset="0"/>
              </a:rPr>
              <a:t>The accommodation of behavioral health diagnoses is much more individualized and involves more trial/error than musculoskeletal diagnoses.</a:t>
            </a:r>
          </a:p>
          <a:p>
            <a:pPr marL="914400" lvl="1" indent="-457200">
              <a:lnSpc>
                <a:spcPct val="115000"/>
              </a:lnSpc>
              <a:buFont typeface="Arial" panose="020B0604020202020204" pitchFamily="34" charset="0"/>
              <a:buChar char="•"/>
            </a:pPr>
            <a:endParaRPr lang="en-US" sz="500" dirty="0">
              <a:latin typeface="TheStan Timbr" panose="020B0503030503020204" pitchFamily="34" charset="0"/>
              <a:cs typeface="Arial" panose="020B0604020202020204" pitchFamily="34" charset="0"/>
            </a:endParaRPr>
          </a:p>
          <a:p>
            <a:pPr marL="457200" marR="0" lvl="0" indent="-457200">
              <a:lnSpc>
                <a:spcPct val="115000"/>
              </a:lnSpc>
              <a:buFont typeface="+mj-lt"/>
              <a:buAutoNum type="arabicPeriod"/>
            </a:pPr>
            <a:endParaRPr lang="en-US" sz="500" dirty="0">
              <a:latin typeface="TheStan Timbr" panose="020B0503030503020204" pitchFamily="34" charset="0"/>
              <a:cs typeface="Arial" panose="020B0604020202020204" pitchFamily="34" charset="0"/>
            </a:endParaRPr>
          </a:p>
          <a:p>
            <a:pPr marL="457200" marR="0" lvl="0" indent="-457200">
              <a:lnSpc>
                <a:spcPct val="115000"/>
              </a:lnSpc>
              <a:buFont typeface="+mj-lt"/>
              <a:buAutoNum type="arabicPeriod"/>
            </a:pPr>
            <a:r>
              <a:rPr lang="en-US" sz="2000" b="1" dirty="0">
                <a:latin typeface="TheStan Timbr" panose="020B0503030503020204" pitchFamily="34" charset="0"/>
                <a:cs typeface="Arial" panose="020B0604020202020204" pitchFamily="34" charset="0"/>
              </a:rPr>
              <a:t>Re-assess after implementing an accommodation.</a:t>
            </a:r>
          </a:p>
        </p:txBody>
      </p:sp>
    </p:spTree>
    <p:extLst>
      <p:ext uri="{BB962C8B-B14F-4D97-AF65-F5344CB8AC3E}">
        <p14:creationId xmlns:p14="http://schemas.microsoft.com/office/powerpoint/2010/main" val="2692247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66C35-0C1A-1105-E543-7DFDECA543E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88D542B-539F-1C82-7A0C-AE72379C0681}"/>
              </a:ext>
            </a:extLst>
          </p:cNvPr>
          <p:cNvSpPr>
            <a:spLocks noGrp="1"/>
          </p:cNvSpPr>
          <p:nvPr>
            <p:ph type="body" idx="1"/>
          </p:nvPr>
        </p:nvSpPr>
        <p:spPr>
          <a:xfrm>
            <a:off x="370864" y="1338675"/>
            <a:ext cx="4091648" cy="1094112"/>
          </a:xfrm>
        </p:spPr>
        <p:txBody>
          <a:bodyPr>
            <a:normAutofit fontScale="77500" lnSpcReduction="20000"/>
          </a:bodyPr>
          <a:lstStyle/>
          <a:p>
            <a:endParaRPr lang="en-US" dirty="0">
              <a:solidFill>
                <a:srgbClr val="0E0D6A"/>
              </a:solidFill>
            </a:endParaRPr>
          </a:p>
          <a:p>
            <a:r>
              <a:rPr lang="en-US" sz="3900" dirty="0">
                <a:solidFill>
                  <a:schemeClr val="tx2"/>
                </a:solidFill>
              </a:rPr>
              <a:t>Emotional regulation</a:t>
            </a:r>
          </a:p>
          <a:p>
            <a:endParaRPr lang="en-US" dirty="0">
              <a:solidFill>
                <a:srgbClr val="0E0D6A"/>
              </a:solidFill>
            </a:endParaRPr>
          </a:p>
        </p:txBody>
      </p:sp>
      <p:sp>
        <p:nvSpPr>
          <p:cNvPr id="4" name="Content Placeholder 3">
            <a:extLst>
              <a:ext uri="{FF2B5EF4-FFF2-40B4-BE49-F238E27FC236}">
                <a16:creationId xmlns:a16="http://schemas.microsoft.com/office/drawing/2014/main" id="{CBF25202-4BBD-18F2-C707-9BD6E95DB8DF}"/>
              </a:ext>
            </a:extLst>
          </p:cNvPr>
          <p:cNvSpPr>
            <a:spLocks noGrp="1"/>
          </p:cNvSpPr>
          <p:nvPr>
            <p:ph sz="half" idx="2"/>
          </p:nvPr>
        </p:nvSpPr>
        <p:spPr>
          <a:xfrm>
            <a:off x="310896" y="2243539"/>
            <a:ext cx="4602918" cy="3897726"/>
          </a:xfrm>
        </p:spPr>
        <p:txBody>
          <a:bodyPr>
            <a:normAutofit/>
          </a:bodyPr>
          <a:lstStyle/>
          <a:p>
            <a:r>
              <a:rPr lang="en-US" sz="2000" b="1" dirty="0">
                <a:solidFill>
                  <a:srgbClr val="0E0D6A"/>
                </a:solidFill>
              </a:rPr>
              <a:t>Modified break schedule </a:t>
            </a:r>
            <a:r>
              <a:rPr lang="en-US" sz="2000" dirty="0"/>
              <a:t>to allow time to use techniques suggested by treatment providers</a:t>
            </a:r>
          </a:p>
          <a:p>
            <a:endParaRPr lang="en-US" sz="500" dirty="0"/>
          </a:p>
          <a:p>
            <a:r>
              <a:rPr lang="en-US" sz="2000" b="1" dirty="0">
                <a:solidFill>
                  <a:srgbClr val="0E0D6A"/>
                </a:solidFill>
              </a:rPr>
              <a:t>Job restructuring </a:t>
            </a:r>
            <a:r>
              <a:rPr lang="en-US" sz="2000" dirty="0"/>
              <a:t>to minimize situations that lead to emotional reactions</a:t>
            </a:r>
          </a:p>
          <a:p>
            <a:endParaRPr lang="en-US" sz="500" dirty="0"/>
          </a:p>
          <a:p>
            <a:r>
              <a:rPr lang="en-US" sz="2000" b="1" dirty="0">
                <a:solidFill>
                  <a:srgbClr val="0E0D6A"/>
                </a:solidFill>
              </a:rPr>
              <a:t>Support person </a:t>
            </a:r>
            <a:r>
              <a:rPr lang="en-US" sz="2000" dirty="0"/>
              <a:t>to help prevent meltdowns</a:t>
            </a:r>
          </a:p>
          <a:p>
            <a:endParaRPr lang="en-US" dirty="0"/>
          </a:p>
        </p:txBody>
      </p:sp>
      <p:sp>
        <p:nvSpPr>
          <p:cNvPr id="7" name="Text Placeholder 2">
            <a:extLst>
              <a:ext uri="{FF2B5EF4-FFF2-40B4-BE49-F238E27FC236}">
                <a16:creationId xmlns:a16="http://schemas.microsoft.com/office/drawing/2014/main" id="{7D4C5EFB-EDB8-1A75-9703-81452183CC7F}"/>
              </a:ext>
            </a:extLst>
          </p:cNvPr>
          <p:cNvSpPr txBox="1">
            <a:spLocks/>
          </p:cNvSpPr>
          <p:nvPr/>
        </p:nvSpPr>
        <p:spPr>
          <a:xfrm>
            <a:off x="5624092" y="1403931"/>
            <a:ext cx="4416037" cy="1028856"/>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solidFill>
                <a:srgbClr val="0E0D6A"/>
              </a:solidFill>
              <a:latin typeface="TheStan Timbr" panose="020B0503030503020204" pitchFamily="34" charset="0"/>
            </a:endParaRPr>
          </a:p>
          <a:p>
            <a:pPr marL="137160">
              <a:lnSpc>
                <a:spcPct val="100000"/>
              </a:lnSpc>
              <a:spcBef>
                <a:spcPts val="0"/>
              </a:spcBef>
              <a:spcAft>
                <a:spcPts val="600"/>
              </a:spcAft>
              <a:defRPr/>
            </a:pPr>
            <a:r>
              <a:rPr lang="en-US" sz="3900" dirty="0">
                <a:solidFill>
                  <a:schemeClr val="tx2"/>
                </a:solidFill>
                <a:latin typeface="TheStan Timbr" panose="020B0503030503020204" pitchFamily="34" charset="0"/>
              </a:rPr>
              <a:t>Difficulty with change</a:t>
            </a:r>
          </a:p>
          <a:p>
            <a:endParaRPr lang="en-US" dirty="0">
              <a:solidFill>
                <a:srgbClr val="0E0D6A"/>
              </a:solidFill>
              <a:latin typeface="TheStan Timbr" panose="020B0503030503020204" pitchFamily="34" charset="0"/>
            </a:endParaRPr>
          </a:p>
        </p:txBody>
      </p:sp>
      <p:sp>
        <p:nvSpPr>
          <p:cNvPr id="8" name="Content Placeholder 3">
            <a:extLst>
              <a:ext uri="{FF2B5EF4-FFF2-40B4-BE49-F238E27FC236}">
                <a16:creationId xmlns:a16="http://schemas.microsoft.com/office/drawing/2014/main" id="{7D08AE20-C41E-3B77-099C-744F25CA2E18}"/>
              </a:ext>
            </a:extLst>
          </p:cNvPr>
          <p:cNvSpPr txBox="1">
            <a:spLocks/>
          </p:cNvSpPr>
          <p:nvPr/>
        </p:nvSpPr>
        <p:spPr>
          <a:xfrm>
            <a:off x="5796074" y="2267105"/>
            <a:ext cx="4416036" cy="3897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E0D6A"/>
                </a:solidFill>
                <a:latin typeface="TheStan Timbr" panose="020B0503030503020204" pitchFamily="34" charset="0"/>
                <a:cs typeface="Arial" panose="020B0604020202020204" pitchFamily="34" charset="0"/>
              </a:rPr>
              <a:t>Extended transition period </a:t>
            </a:r>
            <a:r>
              <a:rPr lang="en-US" sz="2000" dirty="0">
                <a:latin typeface="TheStan Timbr" panose="020B0503030503020204" pitchFamily="34" charset="0"/>
                <a:cs typeface="Arial" panose="020B0604020202020204" pitchFamily="34" charset="0"/>
              </a:rPr>
              <a:t>to allow time to adjust to change</a:t>
            </a:r>
          </a:p>
          <a:p>
            <a:endParaRPr lang="en-US" sz="500" dirty="0">
              <a:latin typeface="TheStan Timbr" panose="020B0503030503020204" pitchFamily="34" charset="0"/>
              <a:cs typeface="Arial" panose="020B0604020202020204" pitchFamily="34" charset="0"/>
            </a:endParaRPr>
          </a:p>
          <a:p>
            <a:r>
              <a:rPr lang="en-US" sz="2000" b="1" dirty="0">
                <a:solidFill>
                  <a:srgbClr val="0E0D6A"/>
                </a:solidFill>
                <a:latin typeface="TheStan Timbr" panose="020B0503030503020204" pitchFamily="34" charset="0"/>
                <a:cs typeface="Arial" panose="020B0604020202020204" pitchFamily="34" charset="0"/>
              </a:rPr>
              <a:t>Workflow and task separation documentation</a:t>
            </a:r>
            <a:r>
              <a:rPr lang="en-US" sz="2000" dirty="0">
                <a:latin typeface="TheStan Timbr" panose="020B0503030503020204" pitchFamily="34" charset="0"/>
                <a:cs typeface="Arial" panose="020B0604020202020204" pitchFamily="34" charset="0"/>
              </a:rPr>
              <a:t>, giving step-by-step instructions for revised processes</a:t>
            </a:r>
          </a:p>
          <a:p>
            <a:endParaRPr lang="en-US" sz="500" dirty="0">
              <a:latin typeface="TheStan Timbr" panose="020B0503030503020204" pitchFamily="34" charset="0"/>
              <a:cs typeface="Arial" panose="020B0604020202020204" pitchFamily="34" charset="0"/>
            </a:endParaRPr>
          </a:p>
          <a:p>
            <a:r>
              <a:rPr lang="en-US" sz="2000" b="1" dirty="0">
                <a:solidFill>
                  <a:srgbClr val="0E0D6A"/>
                </a:solidFill>
                <a:latin typeface="TheStan Timbr" panose="020B0503030503020204" pitchFamily="34" charset="0"/>
                <a:cs typeface="Arial" panose="020B0604020202020204" pitchFamily="34" charset="0"/>
              </a:rPr>
              <a:t>Job coaching </a:t>
            </a:r>
            <a:r>
              <a:rPr lang="en-US" sz="2000" dirty="0">
                <a:latin typeface="TheStan Timbr" panose="020B0503030503020204" pitchFamily="34" charset="0"/>
                <a:cs typeface="Arial" panose="020B0604020202020204" pitchFamily="34" charset="0"/>
              </a:rPr>
              <a:t>to identify strategies for adjusting</a:t>
            </a:r>
          </a:p>
        </p:txBody>
      </p:sp>
      <p:sp>
        <p:nvSpPr>
          <p:cNvPr id="10" name="Slide Number Placeholder 4">
            <a:extLst>
              <a:ext uri="{FF2B5EF4-FFF2-40B4-BE49-F238E27FC236}">
                <a16:creationId xmlns:a16="http://schemas.microsoft.com/office/drawing/2014/main" id="{53CC9FA5-A7FB-F514-CF9F-94886BCF5B89}"/>
              </a:ext>
            </a:extLst>
          </p:cNvPr>
          <p:cNvSpPr txBox="1">
            <a:spLocks/>
          </p:cNvSpPr>
          <p:nvPr/>
        </p:nvSpPr>
        <p:spPr>
          <a:xfrm>
            <a:off x="310896" y="6377096"/>
            <a:ext cx="457200" cy="257176"/>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fld id="{73EF3F73-D8BE-1D4F-8F0C-03C5EC803F68}" type="slidenum">
              <a:rPr lang="en-US" sz="1100" smtClean="0">
                <a:solidFill>
                  <a:srgbClr val="505050"/>
                </a:solidFill>
                <a:latin typeface="TheStan Timbr" panose="020B0503030503020204" pitchFamily="34" charset="0"/>
              </a:rPr>
              <a:pPr>
                <a:lnSpc>
                  <a:spcPct val="90000"/>
                </a:lnSpc>
                <a:spcAft>
                  <a:spcPts val="600"/>
                </a:spcAft>
                <a:defRPr/>
              </a:pPr>
              <a:t>34</a:t>
            </a:fld>
            <a:endParaRPr lang="en-US" sz="1100" dirty="0">
              <a:solidFill>
                <a:srgbClr val="505050"/>
              </a:solidFill>
              <a:latin typeface="TheStan Timbr" panose="020B0503030503020204" pitchFamily="34" charset="0"/>
            </a:endParaRPr>
          </a:p>
        </p:txBody>
      </p:sp>
      <p:cxnSp>
        <p:nvCxnSpPr>
          <p:cNvPr id="5" name="Straight Connector 4">
            <a:extLst>
              <a:ext uri="{FF2B5EF4-FFF2-40B4-BE49-F238E27FC236}">
                <a16:creationId xmlns:a16="http://schemas.microsoft.com/office/drawing/2014/main" id="{8E9CDC7D-5463-3485-6104-4DED0D62589C}"/>
              </a:ext>
              <a:ext uri="{C183D7F6-B498-43B3-948B-1728B52AA6E4}">
                <adec:decorative xmlns:adec="http://schemas.microsoft.com/office/drawing/2017/decorative" val="1"/>
              </a:ext>
            </a:extLst>
          </p:cNvPr>
          <p:cNvCxnSpPr>
            <a:cxnSpLocks/>
          </p:cNvCxnSpPr>
          <p:nvPr/>
        </p:nvCxnSpPr>
        <p:spPr>
          <a:xfrm>
            <a:off x="5260777" y="2432787"/>
            <a:ext cx="0" cy="32511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a:extLst>
              <a:ext uri="{FF2B5EF4-FFF2-40B4-BE49-F238E27FC236}">
                <a16:creationId xmlns:a16="http://schemas.microsoft.com/office/drawing/2014/main" id="{BD12DA25-062F-B2E3-0133-73F0FC801B41}"/>
              </a:ext>
            </a:extLst>
          </p:cNvPr>
          <p:cNvSpPr txBox="1">
            <a:spLocks/>
          </p:cNvSpPr>
          <p:nvPr/>
        </p:nvSpPr>
        <p:spPr>
          <a:xfrm>
            <a:off x="350060"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rgbClr val="0E0D6A"/>
                </a:solidFill>
                <a:latin typeface="TheStan Timbr" panose="020B0503030503020204" pitchFamily="34" charset="0"/>
                <a:ea typeface="+mj-ea"/>
                <a:cs typeface="Arial" panose="020B0604020202020204" pitchFamily="34" charset="0"/>
              </a:defRPr>
            </a:lvl1pPr>
          </a:lstStyle>
          <a:p>
            <a:pPr marL="91440">
              <a:defRPr/>
            </a:pPr>
            <a:r>
              <a:rPr lang="en-US" dirty="0">
                <a:solidFill>
                  <a:schemeClr val="tx1"/>
                </a:solidFill>
              </a:rPr>
              <a:t>Examples of Reasonable Accommodations</a:t>
            </a:r>
          </a:p>
        </p:txBody>
      </p:sp>
    </p:spTree>
    <p:extLst>
      <p:ext uri="{BB962C8B-B14F-4D97-AF65-F5344CB8AC3E}">
        <p14:creationId xmlns:p14="http://schemas.microsoft.com/office/powerpoint/2010/main" val="226167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B57E7-A392-8EB6-9959-182F50DF518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4611A24-B6C8-0909-AE06-460167E434EF}"/>
              </a:ext>
            </a:extLst>
          </p:cNvPr>
          <p:cNvSpPr>
            <a:spLocks noGrp="1"/>
          </p:cNvSpPr>
          <p:nvPr>
            <p:ph type="body" idx="1"/>
          </p:nvPr>
        </p:nvSpPr>
        <p:spPr>
          <a:xfrm>
            <a:off x="539496" y="1157884"/>
            <a:ext cx="4601950" cy="1041133"/>
          </a:xfrm>
        </p:spPr>
        <p:txBody>
          <a:bodyPr>
            <a:normAutofit fontScale="32500" lnSpcReduction="20000"/>
          </a:bodyPr>
          <a:lstStyle/>
          <a:p>
            <a:r>
              <a:rPr lang="en-US" sz="9200" dirty="0">
                <a:solidFill>
                  <a:schemeClr val="tx2"/>
                </a:solidFill>
              </a:rPr>
              <a:t>Difficulty with attention and concentration</a:t>
            </a:r>
          </a:p>
        </p:txBody>
      </p:sp>
      <p:sp>
        <p:nvSpPr>
          <p:cNvPr id="4" name="Content Placeholder 3">
            <a:extLst>
              <a:ext uri="{FF2B5EF4-FFF2-40B4-BE49-F238E27FC236}">
                <a16:creationId xmlns:a16="http://schemas.microsoft.com/office/drawing/2014/main" id="{66015168-BEC5-5C8F-2A7D-2AB962EBDF17}"/>
              </a:ext>
            </a:extLst>
          </p:cNvPr>
          <p:cNvSpPr>
            <a:spLocks noGrp="1"/>
          </p:cNvSpPr>
          <p:nvPr>
            <p:ph sz="half" idx="2"/>
          </p:nvPr>
        </p:nvSpPr>
        <p:spPr>
          <a:xfrm>
            <a:off x="289215" y="2300645"/>
            <a:ext cx="5806785" cy="4219874"/>
          </a:xfrm>
        </p:spPr>
        <p:txBody>
          <a:bodyPr vert="horz" lIns="91440" tIns="45720" rIns="91440" bIns="45720" rtlCol="0" anchor="t">
            <a:normAutofit fontScale="85000" lnSpcReduction="20000"/>
          </a:bodyPr>
          <a:lstStyle/>
          <a:p>
            <a:r>
              <a:rPr lang="en-US" sz="2400" b="1" dirty="0">
                <a:solidFill>
                  <a:srgbClr val="0E0D6A"/>
                </a:solidFill>
              </a:rPr>
              <a:t>Active seating </a:t>
            </a:r>
            <a:r>
              <a:rPr lang="en-US" sz="2400" dirty="0"/>
              <a:t>allows the person to change positions, can enhance focus, increase comfort, decrease restlessness/hyperactivity and boost productivity </a:t>
            </a:r>
          </a:p>
          <a:p>
            <a:endParaRPr lang="en-US" sz="500" dirty="0"/>
          </a:p>
          <a:p>
            <a:r>
              <a:rPr lang="en-US" sz="2400" b="1" dirty="0">
                <a:solidFill>
                  <a:srgbClr val="0E0D6A"/>
                </a:solidFill>
              </a:rPr>
              <a:t>Noise cancelling headsets </a:t>
            </a:r>
            <a:r>
              <a:rPr lang="en-US" sz="2400" dirty="0"/>
              <a:t>are effective tools to assist in focus/concentration by blocking out external noise </a:t>
            </a:r>
          </a:p>
          <a:p>
            <a:endParaRPr lang="en-US" sz="500" dirty="0"/>
          </a:p>
          <a:p>
            <a:r>
              <a:rPr lang="en-US" sz="2400" b="1" dirty="0">
                <a:solidFill>
                  <a:srgbClr val="0E0D6A"/>
                </a:solidFill>
              </a:rPr>
              <a:t>Fidget devices</a:t>
            </a:r>
            <a:r>
              <a:rPr lang="en-US" sz="2400" dirty="0"/>
              <a:t> help with focus, comfort and sensory regulation</a:t>
            </a:r>
          </a:p>
          <a:p>
            <a:endParaRPr lang="en-US" sz="500" dirty="0"/>
          </a:p>
          <a:p>
            <a:r>
              <a:rPr lang="en-US" sz="2400" b="1" dirty="0">
                <a:solidFill>
                  <a:srgbClr val="0E0D6A"/>
                </a:solidFill>
              </a:rPr>
              <a:t>Therapeutic glasses </a:t>
            </a:r>
            <a:r>
              <a:rPr lang="en-US" sz="2400" dirty="0"/>
              <a:t>may help to reduce visual distractions</a:t>
            </a:r>
          </a:p>
          <a:p>
            <a:endParaRPr lang="en-US" dirty="0"/>
          </a:p>
        </p:txBody>
      </p:sp>
      <p:sp>
        <p:nvSpPr>
          <p:cNvPr id="7" name="Text Placeholder 2">
            <a:extLst>
              <a:ext uri="{FF2B5EF4-FFF2-40B4-BE49-F238E27FC236}">
                <a16:creationId xmlns:a16="http://schemas.microsoft.com/office/drawing/2014/main" id="{FE02FB33-AA21-F271-4031-ECEC01709DA1}"/>
              </a:ext>
            </a:extLst>
          </p:cNvPr>
          <p:cNvSpPr txBox="1">
            <a:spLocks/>
          </p:cNvSpPr>
          <p:nvPr/>
        </p:nvSpPr>
        <p:spPr>
          <a:xfrm>
            <a:off x="6982688" y="1327444"/>
            <a:ext cx="4203868" cy="1019433"/>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solidFill>
                <a:srgbClr val="0E0D6A"/>
              </a:solidFill>
            </a:endParaRPr>
          </a:p>
          <a:p>
            <a:pPr>
              <a:lnSpc>
                <a:spcPct val="110000"/>
              </a:lnSpc>
            </a:pPr>
            <a:r>
              <a:rPr lang="en-US" sz="3200" dirty="0">
                <a:solidFill>
                  <a:schemeClr val="tx2"/>
                </a:solidFill>
                <a:latin typeface="TheStan Timbr" panose="020B0503030503020204" pitchFamily="34" charset="0"/>
                <a:cs typeface="Arial" panose="020B0604020202020204" pitchFamily="34" charset="0"/>
              </a:rPr>
              <a:t>Social skills</a:t>
            </a:r>
          </a:p>
          <a:p>
            <a:endParaRPr lang="en-US" dirty="0">
              <a:solidFill>
                <a:srgbClr val="0E0D6A"/>
              </a:solidFill>
            </a:endParaRPr>
          </a:p>
        </p:txBody>
      </p:sp>
      <p:sp>
        <p:nvSpPr>
          <p:cNvPr id="8" name="Content Placeholder 3">
            <a:extLst>
              <a:ext uri="{FF2B5EF4-FFF2-40B4-BE49-F238E27FC236}">
                <a16:creationId xmlns:a16="http://schemas.microsoft.com/office/drawing/2014/main" id="{B5F4B86C-A3BD-2EBD-ED8F-A1A5B353871C}"/>
              </a:ext>
            </a:extLst>
          </p:cNvPr>
          <p:cNvSpPr txBox="1">
            <a:spLocks/>
          </p:cNvSpPr>
          <p:nvPr/>
        </p:nvSpPr>
        <p:spPr>
          <a:xfrm>
            <a:off x="6681866" y="2300645"/>
            <a:ext cx="5333669" cy="3830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E0D6A"/>
                </a:solidFill>
                <a:latin typeface="TheStan Timbr" panose="020B0503030503020204" pitchFamily="34" charset="0"/>
                <a:cs typeface="Arial" panose="020B0604020202020204" pitchFamily="34" charset="0"/>
              </a:rPr>
              <a:t>Social skills training </a:t>
            </a:r>
            <a:r>
              <a:rPr lang="en-US" sz="2000" dirty="0">
                <a:latin typeface="TheStan Timbr" panose="020B0503030503020204" pitchFamily="34" charset="0"/>
                <a:cs typeface="Arial" panose="020B0604020202020204" pitchFamily="34" charset="0"/>
              </a:rPr>
              <a:t>such as communication training may help make interactions easier</a:t>
            </a:r>
          </a:p>
          <a:p>
            <a:pPr marL="0" indent="0">
              <a:buNone/>
            </a:pPr>
            <a:endParaRPr lang="en-US" sz="500" b="1" dirty="0">
              <a:solidFill>
                <a:srgbClr val="0E0D6A"/>
              </a:solidFill>
              <a:latin typeface="TheStan Timbr" panose="020B0503030503020204" pitchFamily="34" charset="0"/>
              <a:cs typeface="Arial" panose="020B0604020202020204" pitchFamily="34" charset="0"/>
            </a:endParaRPr>
          </a:p>
          <a:p>
            <a:r>
              <a:rPr lang="en-US" sz="2000" b="1" dirty="0">
                <a:solidFill>
                  <a:srgbClr val="0E0D6A"/>
                </a:solidFill>
                <a:latin typeface="TheStan Timbr" panose="020B0503030503020204" pitchFamily="34" charset="0"/>
                <a:cs typeface="Arial" panose="020B0604020202020204" pitchFamily="34" charset="0"/>
              </a:rPr>
              <a:t>Disability awareness and etiquette training </a:t>
            </a:r>
            <a:r>
              <a:rPr lang="en-US" sz="2000" dirty="0">
                <a:latin typeface="TheStan Timbr" panose="020B0503030503020204" pitchFamily="34" charset="0"/>
                <a:cs typeface="Arial" panose="020B0604020202020204" pitchFamily="34" charset="0"/>
              </a:rPr>
              <a:t>help coworkers understand how to treat others with dignity and respect </a:t>
            </a:r>
          </a:p>
          <a:p>
            <a:pPr marL="0" indent="0">
              <a:buNone/>
            </a:pPr>
            <a:endParaRPr lang="en-US" sz="500" b="1" dirty="0">
              <a:solidFill>
                <a:srgbClr val="0E0D6A"/>
              </a:solidFill>
              <a:latin typeface="TheStan Timbr" panose="020B0503030503020204" pitchFamily="34" charset="0"/>
              <a:cs typeface="Arial" panose="020B0604020202020204" pitchFamily="34" charset="0"/>
            </a:endParaRPr>
          </a:p>
          <a:p>
            <a:r>
              <a:rPr lang="en-US" sz="2000" b="1" dirty="0">
                <a:solidFill>
                  <a:srgbClr val="0E0D6A"/>
                </a:solidFill>
                <a:latin typeface="TheStan Timbr" panose="020B0503030503020204" pitchFamily="34" charset="0"/>
                <a:cs typeface="Arial" panose="020B0604020202020204" pitchFamily="34" charset="0"/>
              </a:rPr>
              <a:t>Management approaches, </a:t>
            </a:r>
            <a:r>
              <a:rPr lang="en-US" sz="2000" dirty="0">
                <a:latin typeface="TheStan Timbr" panose="020B0503030503020204" pitchFamily="34" charset="0"/>
                <a:cs typeface="Arial" panose="020B0604020202020204" pitchFamily="34" charset="0"/>
              </a:rPr>
              <a:t>including  written directions, should be tailored to each employee’s abilities </a:t>
            </a:r>
            <a:endParaRPr lang="en-US"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DC014360-EF6B-64A8-F3F4-59841780434C}"/>
              </a:ext>
            </a:extLst>
          </p:cNvPr>
          <p:cNvSpPr txBox="1">
            <a:spLocks/>
          </p:cNvSpPr>
          <p:nvPr/>
        </p:nvSpPr>
        <p:spPr>
          <a:xfrm>
            <a:off x="310896" y="6377096"/>
            <a:ext cx="457200" cy="257176"/>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fld id="{73EF3F73-D8BE-1D4F-8F0C-03C5EC803F68}" type="slidenum">
              <a:rPr lang="en-US" sz="1100" smtClean="0">
                <a:solidFill>
                  <a:srgbClr val="505050"/>
                </a:solidFill>
                <a:latin typeface="TheStan Timbr" panose="020B0503030503020204" pitchFamily="34" charset="0"/>
                <a:cs typeface="Arial" panose="020B0604020202020204" pitchFamily="34" charset="0"/>
              </a:rPr>
              <a:pPr>
                <a:lnSpc>
                  <a:spcPct val="90000"/>
                </a:lnSpc>
                <a:spcAft>
                  <a:spcPts val="600"/>
                </a:spcAft>
                <a:defRPr/>
              </a:pPr>
              <a:t>35</a:t>
            </a:fld>
            <a:endParaRPr lang="en-US" sz="1100" dirty="0">
              <a:solidFill>
                <a:srgbClr val="505050"/>
              </a:solidFill>
              <a:latin typeface="TheStan Timbr" panose="020B0503030503020204" pitchFamily="34" charset="0"/>
              <a:cs typeface="Arial" panose="020B0604020202020204" pitchFamily="34" charset="0"/>
            </a:endParaRPr>
          </a:p>
        </p:txBody>
      </p:sp>
      <p:sp>
        <p:nvSpPr>
          <p:cNvPr id="5" name="Title">
            <a:extLst>
              <a:ext uri="{FF2B5EF4-FFF2-40B4-BE49-F238E27FC236}">
                <a16:creationId xmlns:a16="http://schemas.microsoft.com/office/drawing/2014/main" id="{B1F89CC3-B0DE-B656-6493-56F453FB1185}"/>
              </a:ext>
            </a:extLst>
          </p:cNvPr>
          <p:cNvSpPr txBox="1">
            <a:spLocks/>
          </p:cNvSpPr>
          <p:nvPr/>
        </p:nvSpPr>
        <p:spPr>
          <a:xfrm>
            <a:off x="350060"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rgbClr val="0E0D6A"/>
                </a:solidFill>
                <a:latin typeface="TheStan Timbr" panose="020B0503030503020204" pitchFamily="34" charset="0"/>
                <a:ea typeface="+mj-ea"/>
                <a:cs typeface="Arial" panose="020B0604020202020204" pitchFamily="34" charset="0"/>
              </a:defRPr>
            </a:lvl1pPr>
          </a:lstStyle>
          <a:p>
            <a:pPr marL="91440">
              <a:defRPr/>
            </a:pPr>
            <a:r>
              <a:rPr lang="en-US" dirty="0">
                <a:solidFill>
                  <a:schemeClr val="tx1"/>
                </a:solidFill>
              </a:rPr>
              <a:t>More Accommodations Examples</a:t>
            </a:r>
          </a:p>
        </p:txBody>
      </p:sp>
      <p:cxnSp>
        <p:nvCxnSpPr>
          <p:cNvPr id="12" name="Straight Connector 11">
            <a:extLst>
              <a:ext uri="{FF2B5EF4-FFF2-40B4-BE49-F238E27FC236}">
                <a16:creationId xmlns:a16="http://schemas.microsoft.com/office/drawing/2014/main" id="{63DC3FD8-7430-1C58-C110-13A9BE338E06}"/>
              </a:ext>
              <a:ext uri="{C183D7F6-B498-43B3-948B-1728B52AA6E4}">
                <adec:decorative xmlns:adec="http://schemas.microsoft.com/office/drawing/2017/decorative" val="1"/>
              </a:ext>
            </a:extLst>
          </p:cNvPr>
          <p:cNvCxnSpPr>
            <a:cxnSpLocks/>
          </p:cNvCxnSpPr>
          <p:nvPr/>
        </p:nvCxnSpPr>
        <p:spPr>
          <a:xfrm>
            <a:off x="6388933" y="2508744"/>
            <a:ext cx="0" cy="32511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70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8437C-AE3A-0E10-FF9F-7B7E713A24F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5EC2791-622F-7A4B-F12B-4A5D40D53E2E}"/>
              </a:ext>
            </a:extLst>
          </p:cNvPr>
          <p:cNvSpPr>
            <a:spLocks noGrp="1"/>
          </p:cNvSpPr>
          <p:nvPr>
            <p:ph type="body" idx="1"/>
          </p:nvPr>
        </p:nvSpPr>
        <p:spPr>
          <a:xfrm>
            <a:off x="350060" y="1457331"/>
            <a:ext cx="7653452" cy="890450"/>
          </a:xfrm>
        </p:spPr>
        <p:txBody>
          <a:bodyPr>
            <a:normAutofit fontScale="70000" lnSpcReduction="20000"/>
          </a:bodyPr>
          <a:lstStyle/>
          <a:p>
            <a:endParaRPr lang="en-US" dirty="0">
              <a:solidFill>
                <a:srgbClr val="0E0D6A"/>
              </a:solidFill>
            </a:endParaRPr>
          </a:p>
          <a:p>
            <a:r>
              <a:rPr lang="en-US" sz="3900" dirty="0">
                <a:solidFill>
                  <a:schemeClr val="tx2"/>
                </a:solidFill>
              </a:rPr>
              <a:t>Task Management and Organization</a:t>
            </a:r>
          </a:p>
          <a:p>
            <a:endParaRPr lang="en-US" dirty="0">
              <a:solidFill>
                <a:srgbClr val="0E0D6A"/>
              </a:solidFill>
            </a:endParaRPr>
          </a:p>
        </p:txBody>
      </p:sp>
      <p:sp>
        <p:nvSpPr>
          <p:cNvPr id="4" name="Content Placeholder 3">
            <a:extLst>
              <a:ext uri="{FF2B5EF4-FFF2-40B4-BE49-F238E27FC236}">
                <a16:creationId xmlns:a16="http://schemas.microsoft.com/office/drawing/2014/main" id="{9D2DE0B5-B539-51F7-2592-E2C73A7293F7}"/>
              </a:ext>
            </a:extLst>
          </p:cNvPr>
          <p:cNvSpPr>
            <a:spLocks noGrp="1"/>
          </p:cNvSpPr>
          <p:nvPr>
            <p:ph sz="half" idx="2"/>
          </p:nvPr>
        </p:nvSpPr>
        <p:spPr>
          <a:xfrm>
            <a:off x="427984" y="2105439"/>
            <a:ext cx="9848012" cy="4066012"/>
          </a:xfrm>
        </p:spPr>
        <p:txBody>
          <a:bodyPr vert="horz" lIns="91440" tIns="45720" rIns="91440" bIns="45720" rtlCol="0" anchor="t">
            <a:normAutofit fontScale="92500"/>
          </a:bodyPr>
          <a:lstStyle/>
          <a:p>
            <a:r>
              <a:rPr lang="en-US" sz="2200" b="1" dirty="0">
                <a:solidFill>
                  <a:srgbClr val="0E0D6A"/>
                </a:solidFill>
              </a:rPr>
              <a:t>Project management tools: </a:t>
            </a:r>
            <a:r>
              <a:rPr lang="en-US" sz="2200" dirty="0"/>
              <a:t>software or even simple check lists can provide structure and reminders to help employees stay on track</a:t>
            </a:r>
          </a:p>
          <a:p>
            <a:endParaRPr lang="en-US" sz="500" dirty="0"/>
          </a:p>
          <a:p>
            <a:r>
              <a:rPr lang="en-US" sz="2200" b="1" dirty="0">
                <a:solidFill>
                  <a:srgbClr val="0E0D6A"/>
                </a:solidFill>
              </a:rPr>
              <a:t>Visual timer: </a:t>
            </a:r>
            <a:r>
              <a:rPr lang="en-US" sz="2200" dirty="0"/>
              <a:t>helps users perceive time better by showing how much has passed, aiding in accurate task time projections and keeping them on track</a:t>
            </a:r>
          </a:p>
          <a:p>
            <a:endParaRPr lang="en-US" sz="500" dirty="0"/>
          </a:p>
          <a:p>
            <a:r>
              <a:rPr lang="en-US" sz="2200" b="1" dirty="0">
                <a:solidFill>
                  <a:srgbClr val="0E0D6A"/>
                </a:solidFill>
              </a:rPr>
              <a:t>Chunking work tasks: </a:t>
            </a:r>
            <a:r>
              <a:rPr lang="en-US" sz="2200" dirty="0"/>
              <a:t>helps employees break tasks down into designated blocks of time and identifying “do not disturb” times can improve productivity</a:t>
            </a:r>
          </a:p>
          <a:p>
            <a:endParaRPr lang="en-US" sz="500" dirty="0"/>
          </a:p>
          <a:p>
            <a:r>
              <a:rPr lang="en-US" sz="2200" b="1" dirty="0">
                <a:solidFill>
                  <a:srgbClr val="0E0D6A"/>
                </a:solidFill>
              </a:rPr>
              <a:t>Smart pen: </a:t>
            </a:r>
            <a:r>
              <a:rPr lang="en-US" sz="2200" dirty="0"/>
              <a:t>digitizes handwritten notes and records audio</a:t>
            </a:r>
          </a:p>
          <a:p>
            <a:endParaRPr lang="en-US" dirty="0"/>
          </a:p>
        </p:txBody>
      </p:sp>
      <p:sp>
        <p:nvSpPr>
          <p:cNvPr id="6" name="Slide Number Placeholder 4">
            <a:extLst>
              <a:ext uri="{FF2B5EF4-FFF2-40B4-BE49-F238E27FC236}">
                <a16:creationId xmlns:a16="http://schemas.microsoft.com/office/drawing/2014/main" id="{50D5136D-FB8E-5FF1-1F49-A1BED567A80B}"/>
              </a:ext>
            </a:extLst>
          </p:cNvPr>
          <p:cNvSpPr>
            <a:spLocks noGrp="1"/>
          </p:cNvSpPr>
          <p:nvPr>
            <p:ph type="sldNum" sz="quarter" idx="12"/>
          </p:nvPr>
        </p:nvSpPr>
        <p:spPr>
          <a:xfrm>
            <a:off x="199384" y="6374334"/>
            <a:ext cx="457200" cy="257176"/>
          </a:xfrm>
        </p:spPr>
        <p:txBody>
          <a:bodyPr/>
          <a:lstStyle/>
          <a:p>
            <a:pPr>
              <a:defRPr/>
            </a:pPr>
            <a:fld id="{73EF3F73-D8BE-1D4F-8F0C-03C5EC803F68}" type="slidenum">
              <a:rPr lang="en-US" b="0" smtClean="0">
                <a:solidFill>
                  <a:srgbClr val="505050"/>
                </a:solidFill>
              </a:rPr>
              <a:pPr>
                <a:defRPr/>
              </a:pPr>
              <a:t>36</a:t>
            </a:fld>
            <a:endParaRPr lang="en-US" b="0" dirty="0">
              <a:solidFill>
                <a:srgbClr val="505050"/>
              </a:solidFill>
            </a:endParaRPr>
          </a:p>
        </p:txBody>
      </p:sp>
      <p:sp>
        <p:nvSpPr>
          <p:cNvPr id="8" name="Title">
            <a:extLst>
              <a:ext uri="{FF2B5EF4-FFF2-40B4-BE49-F238E27FC236}">
                <a16:creationId xmlns:a16="http://schemas.microsoft.com/office/drawing/2014/main" id="{1C98FFC0-038A-E5FF-C7D0-4E42CC458422}"/>
              </a:ext>
            </a:extLst>
          </p:cNvPr>
          <p:cNvSpPr txBox="1">
            <a:spLocks/>
          </p:cNvSpPr>
          <p:nvPr/>
        </p:nvSpPr>
        <p:spPr>
          <a:xfrm>
            <a:off x="350060" y="461283"/>
            <a:ext cx="10506456" cy="548741"/>
          </a:xfrm>
        </p:spPr>
        <p:txBody>
          <a:bodyPr rot="0" spcFirstLastPara="0" vertOverflow="overflow" horzOverflow="overflow" vert="horz" lIns="0" tIns="45720" rIns="91440" bIns="45720" numCol="1" spcCol="0" rtlCol="0" fromWordArt="0"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rgbClr val="0E0D6A"/>
                </a:solidFill>
                <a:latin typeface="TheStan Timbr" panose="020B0503030503020204" pitchFamily="34" charset="0"/>
                <a:ea typeface="+mj-ea"/>
                <a:cs typeface="Arial" panose="020B0604020202020204" pitchFamily="34" charset="0"/>
              </a:defRPr>
            </a:lvl1pPr>
          </a:lstStyle>
          <a:p>
            <a:pPr marL="91440">
              <a:defRPr/>
            </a:pPr>
            <a:r>
              <a:rPr lang="en-US" dirty="0">
                <a:solidFill>
                  <a:schemeClr val="tx1"/>
                </a:solidFill>
              </a:rPr>
              <a:t>Even More Accommodations Examples</a:t>
            </a:r>
          </a:p>
        </p:txBody>
      </p:sp>
    </p:spTree>
    <p:extLst>
      <p:ext uri="{BB962C8B-B14F-4D97-AF65-F5344CB8AC3E}">
        <p14:creationId xmlns:p14="http://schemas.microsoft.com/office/powerpoint/2010/main" val="1898792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EBB0-0390-0E2F-EA12-EE52EA98C0F4}"/>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B666A6AA-DBD7-9377-FCE5-7FB08C41F841}"/>
              </a:ext>
            </a:extLst>
          </p:cNvPr>
          <p:cNvSpPr>
            <a:spLocks noGrp="1"/>
          </p:cNvSpPr>
          <p:nvPr>
            <p:ph type="title"/>
          </p:nvPr>
        </p:nvSpPr>
        <p:spPr/>
        <p:txBody>
          <a:bodyPr/>
          <a:lstStyle/>
          <a:p>
            <a:r>
              <a:rPr lang="en-US" dirty="0"/>
              <a:t>Case Studies and Success Statistics</a:t>
            </a:r>
          </a:p>
        </p:txBody>
      </p:sp>
      <p:sp>
        <p:nvSpPr>
          <p:cNvPr id="5" name="Slide Number Placeholder 4">
            <a:extLst>
              <a:ext uri="{FF2B5EF4-FFF2-40B4-BE49-F238E27FC236}">
                <a16:creationId xmlns:a16="http://schemas.microsoft.com/office/drawing/2014/main" id="{27A8AE63-1E7A-C3ED-0283-AF452FF4777D}"/>
              </a:ext>
            </a:extLst>
          </p:cNvPr>
          <p:cNvSpPr>
            <a:spLocks noGrp="1"/>
          </p:cNvSpPr>
          <p:nvPr>
            <p:ph type="sldNum" sz="quarter" idx="12"/>
          </p:nvPr>
        </p:nvSpPr>
        <p:spPr/>
        <p:txBody>
          <a:bodyPr/>
          <a:lstStyle/>
          <a:p>
            <a:pPr>
              <a:defRPr/>
            </a:pPr>
            <a:fld id="{73EF3F73-D8BE-1D4F-8F0C-03C5EC803F68}" type="slidenum">
              <a:rPr lang="en-US" smtClean="0"/>
              <a:pPr>
                <a:defRPr/>
              </a:pPr>
              <a:t>37</a:t>
            </a:fld>
            <a:endParaRPr lang="en-US" dirty="0"/>
          </a:p>
        </p:txBody>
      </p:sp>
      <p:sp>
        <p:nvSpPr>
          <p:cNvPr id="2" name="TextBox 1">
            <a:extLst>
              <a:ext uri="{FF2B5EF4-FFF2-40B4-BE49-F238E27FC236}">
                <a16:creationId xmlns:a16="http://schemas.microsoft.com/office/drawing/2014/main" id="{6151B47F-8AD0-73DC-86FD-0920705C7CB9}"/>
              </a:ext>
            </a:extLst>
          </p:cNvPr>
          <p:cNvSpPr txBox="1"/>
          <p:nvPr/>
        </p:nvSpPr>
        <p:spPr>
          <a:xfrm>
            <a:off x="969264" y="3918173"/>
            <a:ext cx="9386019" cy="954107"/>
          </a:xfrm>
          <a:prstGeom prst="rect">
            <a:avLst/>
          </a:prstGeom>
          <a:noFill/>
        </p:spPr>
        <p:txBody>
          <a:bodyPr wrap="square" rtlCol="0">
            <a:spAutoFit/>
          </a:bodyPr>
          <a:lstStyle/>
          <a:p>
            <a:r>
              <a:rPr lang="en-US" sz="1400" dirty="0">
                <a:latin typeface="TheStan Timbr" panose="020B0503030503020204" pitchFamily="34" charset="0"/>
              </a:rPr>
              <a:t>Case studies are for illustrative purposes only. Actual savings may vary depending on a variety of factors. Interventions discussed are specific to the cases presented and should not be taken as blanket recommendations. Please speak to your HR department and/or employment attorney before implementing reasonable accommodations.  </a:t>
            </a:r>
          </a:p>
        </p:txBody>
      </p:sp>
    </p:spTree>
    <p:extLst>
      <p:ext uri="{BB962C8B-B14F-4D97-AF65-F5344CB8AC3E}">
        <p14:creationId xmlns:p14="http://schemas.microsoft.com/office/powerpoint/2010/main" val="801681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eadline">
            <a:extLst>
              <a:ext uri="{FF2B5EF4-FFF2-40B4-BE49-F238E27FC236}">
                <a16:creationId xmlns:a16="http://schemas.microsoft.com/office/drawing/2014/main" id="{DE227747-1F72-A6F4-AD1F-1A716A45D2FC}"/>
              </a:ext>
            </a:extLst>
          </p:cNvPr>
          <p:cNvSpPr txBox="1">
            <a:spLocks noGrp="1"/>
          </p:cNvSpPr>
          <p:nvPr>
            <p:ph type="title" idx="4294967295"/>
          </p:nvPr>
        </p:nvSpPr>
        <p:spPr>
          <a:xfrm>
            <a:off x="350060" y="461283"/>
            <a:ext cx="11104382" cy="548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91440" marR="0" lvl="0" indent="0" fontAlgn="auto">
              <a:lnSpc>
                <a:spcPct val="90000"/>
              </a:lnSpc>
              <a:spcAft>
                <a:spcPts val="0"/>
              </a:spcAft>
              <a:buClrTx/>
              <a:buSzTx/>
              <a:tabLst/>
              <a:defRPr/>
            </a:pPr>
            <a:r>
              <a:rPr lang="en-US" dirty="0">
                <a:latin typeface="TheStan Timbr" panose="020B0503030503020204" pitchFamily="34" charset="0"/>
              </a:rPr>
              <a:t>Stay-at-Work Case Study 1: Professional</a:t>
            </a:r>
          </a:p>
        </p:txBody>
      </p:sp>
      <p:sp>
        <p:nvSpPr>
          <p:cNvPr id="21" name="Content Placeholder 1">
            <a:extLst>
              <a:ext uri="{FF2B5EF4-FFF2-40B4-BE49-F238E27FC236}">
                <a16:creationId xmlns:a16="http://schemas.microsoft.com/office/drawing/2014/main" id="{1B8BA46F-6788-2CA6-5DA9-091003DBBF01}"/>
              </a:ext>
            </a:extLst>
          </p:cNvPr>
          <p:cNvSpPr>
            <a:spLocks noGrp="1"/>
          </p:cNvSpPr>
          <p:nvPr>
            <p:ph idx="1"/>
          </p:nvPr>
        </p:nvSpPr>
        <p:spPr>
          <a:xfrm>
            <a:off x="623427" y="1515829"/>
            <a:ext cx="6706117" cy="4379290"/>
          </a:xfrm>
        </p:spPr>
        <p:txBody>
          <a:bodyPr lIns="91440" tIns="45720" rIns="91440" bIns="45720" anchor="t">
            <a:noAutofit/>
          </a:bodyPr>
          <a:lstStyle/>
          <a:p>
            <a:pPr marL="137160">
              <a:lnSpc>
                <a:spcPct val="100000"/>
              </a:lnSpc>
              <a:spcBef>
                <a:spcPts val="0"/>
              </a:spcBef>
              <a:spcAft>
                <a:spcPts val="600"/>
              </a:spcAft>
            </a:pPr>
            <a:r>
              <a:rPr lang="en-US" sz="2400" b="1" dirty="0">
                <a:solidFill>
                  <a:srgbClr val="701471"/>
                </a:solidFill>
                <a:cs typeface="Arial"/>
              </a:rPr>
              <a:t>Diagnoses: </a:t>
            </a:r>
            <a:r>
              <a:rPr lang="en-US" sz="2000" dirty="0"/>
              <a:t>Major</a:t>
            </a:r>
            <a:r>
              <a:rPr lang="en-US" sz="2000" dirty="0">
                <a:cs typeface="Arial"/>
              </a:rPr>
              <a:t> depression, panic disorder, PTSD</a:t>
            </a:r>
          </a:p>
          <a:p>
            <a:pPr marL="137160">
              <a:lnSpc>
                <a:spcPct val="100000"/>
              </a:lnSpc>
              <a:spcBef>
                <a:spcPts val="0"/>
              </a:spcBef>
              <a:spcAft>
                <a:spcPts val="600"/>
              </a:spcAft>
            </a:pPr>
            <a:endParaRPr lang="en-US" sz="500" dirty="0">
              <a:cs typeface="Arial"/>
            </a:endParaRPr>
          </a:p>
          <a:p>
            <a:pPr marL="137160">
              <a:lnSpc>
                <a:spcPct val="100000"/>
              </a:lnSpc>
              <a:spcBef>
                <a:spcPts val="0"/>
              </a:spcBef>
              <a:spcAft>
                <a:spcPts val="600"/>
              </a:spcAft>
            </a:pPr>
            <a:r>
              <a:rPr lang="en-US" sz="2400" b="1" dirty="0">
                <a:solidFill>
                  <a:srgbClr val="701471"/>
                </a:solidFill>
                <a:cs typeface="Arial"/>
              </a:rPr>
              <a:t>Barriers:</a:t>
            </a:r>
            <a:r>
              <a:rPr lang="en-US" sz="2400" dirty="0">
                <a:solidFill>
                  <a:srgbClr val="701471"/>
                </a:solidFill>
                <a:cs typeface="Arial"/>
              </a:rPr>
              <a:t> </a:t>
            </a:r>
            <a:r>
              <a:rPr lang="en-US" sz="2000" dirty="0">
                <a:cs typeface="Arial"/>
              </a:rPr>
              <a:t>Losing focus/concentration due to noise, bright lights, being fidgety and privacy concerns.</a:t>
            </a:r>
          </a:p>
          <a:p>
            <a:pPr marL="137160">
              <a:lnSpc>
                <a:spcPct val="100000"/>
              </a:lnSpc>
              <a:spcBef>
                <a:spcPts val="0"/>
              </a:spcBef>
              <a:spcAft>
                <a:spcPts val="600"/>
              </a:spcAft>
            </a:pPr>
            <a:endParaRPr lang="en-US" sz="500" dirty="0">
              <a:cs typeface="Arial"/>
            </a:endParaRPr>
          </a:p>
          <a:p>
            <a:pPr marL="137160">
              <a:lnSpc>
                <a:spcPct val="100000"/>
              </a:lnSpc>
              <a:spcBef>
                <a:spcPts val="0"/>
              </a:spcBef>
              <a:spcAft>
                <a:spcPts val="600"/>
              </a:spcAft>
            </a:pPr>
            <a:r>
              <a:rPr lang="en-US" sz="2400" b="1" dirty="0">
                <a:solidFill>
                  <a:srgbClr val="701471"/>
                </a:solidFill>
                <a:cs typeface="Arial"/>
              </a:rPr>
              <a:t>Accommodations: </a:t>
            </a:r>
            <a:r>
              <a:rPr lang="en-US" sz="2000" dirty="0">
                <a:cs typeface="Arial"/>
              </a:rPr>
              <a:t>Flexible seating chair, privacy screen, noise-cancelling headset, fan, cube shield and therapeutic glasses.</a:t>
            </a:r>
          </a:p>
          <a:p>
            <a:pPr marL="137160">
              <a:lnSpc>
                <a:spcPct val="100000"/>
              </a:lnSpc>
              <a:spcBef>
                <a:spcPts val="0"/>
              </a:spcBef>
              <a:spcAft>
                <a:spcPts val="600"/>
              </a:spcAft>
            </a:pPr>
            <a:endParaRPr lang="en-US" sz="500" dirty="0">
              <a:cs typeface="Arial"/>
            </a:endParaRPr>
          </a:p>
          <a:p>
            <a:pPr>
              <a:lnSpc>
                <a:spcPct val="100000"/>
              </a:lnSpc>
              <a:spcBef>
                <a:spcPts val="0"/>
              </a:spcBef>
              <a:spcAft>
                <a:spcPts val="600"/>
              </a:spcAft>
            </a:pPr>
            <a:r>
              <a:rPr lang="en-US" sz="2400" b="1" dirty="0">
                <a:solidFill>
                  <a:srgbClr val="701471"/>
                </a:solidFill>
                <a:cs typeface="Arial"/>
              </a:rPr>
              <a:t>Cost: </a:t>
            </a:r>
            <a:r>
              <a:rPr lang="en-US" sz="2000" dirty="0">
                <a:cs typeface="Arial"/>
              </a:rPr>
              <a:t>$1,415</a:t>
            </a:r>
            <a:endParaRPr lang="en-US" sz="1800" dirty="0">
              <a:cs typeface="Arial"/>
            </a:endParaRPr>
          </a:p>
          <a:p>
            <a:pPr>
              <a:lnSpc>
                <a:spcPct val="100000"/>
              </a:lnSpc>
              <a:spcBef>
                <a:spcPts val="0"/>
              </a:spcBef>
              <a:spcAft>
                <a:spcPts val="600"/>
              </a:spcAft>
            </a:pPr>
            <a:r>
              <a:rPr lang="en-US" sz="2400" b="1" dirty="0">
                <a:solidFill>
                  <a:srgbClr val="701471"/>
                </a:solidFill>
                <a:cs typeface="Arial"/>
              </a:rPr>
              <a:t>Estimated Savings: </a:t>
            </a:r>
            <a:r>
              <a:rPr lang="en-US" sz="2000" dirty="0">
                <a:cs typeface="Arial"/>
              </a:rPr>
              <a:t>$7,792</a:t>
            </a:r>
          </a:p>
          <a:p>
            <a:pPr>
              <a:lnSpc>
                <a:spcPct val="100000"/>
              </a:lnSpc>
              <a:spcBef>
                <a:spcPts val="0"/>
              </a:spcBef>
              <a:spcAft>
                <a:spcPts val="600"/>
              </a:spcAft>
            </a:pPr>
            <a:r>
              <a:rPr lang="en-US" sz="2400" b="1" dirty="0">
                <a:solidFill>
                  <a:srgbClr val="701471"/>
                </a:solidFill>
                <a:cs typeface="Arial"/>
              </a:rPr>
              <a:t>Estimated Disability Days Saved: </a:t>
            </a:r>
            <a:r>
              <a:rPr lang="en-US" sz="2000" dirty="0">
                <a:cs typeface="Arial"/>
              </a:rPr>
              <a:t>75</a:t>
            </a:r>
            <a:endParaRPr lang="en-US" dirty="0"/>
          </a:p>
        </p:txBody>
      </p:sp>
      <p:sp>
        <p:nvSpPr>
          <p:cNvPr id="22" name="Column 1 box">
            <a:extLst>
              <a:ext uri="{FF2B5EF4-FFF2-40B4-BE49-F238E27FC236}">
                <a16:creationId xmlns:a16="http://schemas.microsoft.com/office/drawing/2014/main" id="{CF92C50F-7AC0-BE2A-ABD7-D56898FF5D31}"/>
              </a:ext>
              <a:ext uri="{C183D7F6-B498-43B3-948B-1728B52AA6E4}">
                <adec:decorative xmlns:adec="http://schemas.microsoft.com/office/drawing/2017/decorative" val="1"/>
              </a:ext>
            </a:extLst>
          </p:cNvPr>
          <p:cNvSpPr/>
          <p:nvPr/>
        </p:nvSpPr>
        <p:spPr>
          <a:xfrm>
            <a:off x="539496" y="1373325"/>
            <a:ext cx="6790048" cy="4521794"/>
          </a:xfrm>
          <a:prstGeom prst="roundRect">
            <a:avLst>
              <a:gd name="adj" fmla="val 4575"/>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7" name="Slide Number Placeholder 6">
            <a:extLst>
              <a:ext uri="{FF2B5EF4-FFF2-40B4-BE49-F238E27FC236}">
                <a16:creationId xmlns:a16="http://schemas.microsoft.com/office/drawing/2014/main" id="{3D5D6740-5B0F-D30D-D44D-BF5752ED6C84}"/>
              </a:ext>
            </a:extLst>
          </p:cNvPr>
          <p:cNvSpPr>
            <a:spLocks noGrp="1"/>
          </p:cNvSpPr>
          <p:nvPr>
            <p:ph type="sldNum" sz="quarter" idx="12"/>
          </p:nvPr>
        </p:nvSpPr>
        <p:spPr/>
        <p:txBody>
          <a:bodyPr/>
          <a:lstStyle/>
          <a:p>
            <a:pPr>
              <a:defRPr/>
            </a:pPr>
            <a:fld id="{73EF3F73-D8BE-1D4F-8F0C-03C5EC803F68}" type="slidenum">
              <a:rPr lang="en-US" smtClean="0"/>
              <a:pPr>
                <a:defRPr/>
              </a:pPr>
              <a:t>38</a:t>
            </a:fld>
            <a:endParaRPr lang="en-US" dirty="0"/>
          </a:p>
        </p:txBody>
      </p:sp>
      <p:sp>
        <p:nvSpPr>
          <p:cNvPr id="3" name="TextBox 2">
            <a:extLst>
              <a:ext uri="{FF2B5EF4-FFF2-40B4-BE49-F238E27FC236}">
                <a16:creationId xmlns:a16="http://schemas.microsoft.com/office/drawing/2014/main" id="{6E745A49-E572-9038-3074-CAFA0B9B3DCE}"/>
              </a:ext>
            </a:extLst>
          </p:cNvPr>
          <p:cNvSpPr txBox="1"/>
          <p:nvPr/>
        </p:nvSpPr>
        <p:spPr>
          <a:xfrm>
            <a:off x="539496" y="5997608"/>
            <a:ext cx="9746054" cy="276999"/>
          </a:xfrm>
          <a:prstGeom prst="rect">
            <a:avLst/>
          </a:prstGeom>
          <a:noFill/>
        </p:spPr>
        <p:txBody>
          <a:bodyPr wrap="square">
            <a:spAutoFit/>
          </a:bodyPr>
          <a:lstStyle/>
          <a:p>
            <a:pPr marL="0" indent="0">
              <a:buNone/>
            </a:pPr>
            <a:r>
              <a:rPr lang="en-US" sz="1200" dirty="0">
                <a:latin typeface="TheStan Timbr" panose="020B0503030503020204" pitchFamily="34" charset="0"/>
              </a:rPr>
              <a:t>Identifying information has been changed to protect the privacy of the employee.</a:t>
            </a:r>
          </a:p>
        </p:txBody>
      </p:sp>
      <p:pic>
        <p:nvPicPr>
          <p:cNvPr id="6" name="Picture Placeholder 5">
            <a:extLst>
              <a:ext uri="{FF2B5EF4-FFF2-40B4-BE49-F238E27FC236}">
                <a16:creationId xmlns:a16="http://schemas.microsoft.com/office/drawing/2014/main" id="{9D7B1726-070F-B105-AA6F-79973C73704A}"/>
              </a:ext>
            </a:extLst>
          </p:cNvPr>
          <p:cNvPicPr>
            <a:picLocks noGrp="1" noChangeAspect="1"/>
          </p:cNvPicPr>
          <p:nvPr>
            <p:ph type="pic" sz="quarter" idx="14"/>
          </p:nvPr>
        </p:nvPicPr>
        <p:blipFill>
          <a:blip r:embed="rId3"/>
          <a:srcRect t="20219" b="20219"/>
          <a:stretch>
            <a:fillRect/>
          </a:stretch>
        </p:blipFill>
        <p:spPr>
          <a:prstGeom prst="roundRect">
            <a:avLst>
              <a:gd name="adj" fmla="val 3089"/>
            </a:avLst>
          </a:prstGeom>
          <a:solidFill>
            <a:srgbClr val="FFFFFF">
              <a:lumMod val="95000"/>
            </a:srgbClr>
          </a:solidFill>
        </p:spPr>
      </p:pic>
    </p:spTree>
    <p:extLst>
      <p:ext uri="{BB962C8B-B14F-4D97-AF65-F5344CB8AC3E}">
        <p14:creationId xmlns:p14="http://schemas.microsoft.com/office/powerpoint/2010/main" val="3076708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58387-6F03-49BC-CDF6-1CA9EC7CC475}"/>
            </a:ext>
          </a:extLst>
        </p:cNvPr>
        <p:cNvGrpSpPr/>
        <p:nvPr/>
      </p:nvGrpSpPr>
      <p:grpSpPr>
        <a:xfrm>
          <a:off x="0" y="0"/>
          <a:ext cx="0" cy="0"/>
          <a:chOff x="0" y="0"/>
          <a:chExt cx="0" cy="0"/>
        </a:xfrm>
      </p:grpSpPr>
      <p:sp>
        <p:nvSpPr>
          <p:cNvPr id="17" name="Headline">
            <a:extLst>
              <a:ext uri="{FF2B5EF4-FFF2-40B4-BE49-F238E27FC236}">
                <a16:creationId xmlns:a16="http://schemas.microsoft.com/office/drawing/2014/main" id="{7C9ABCEA-D7E6-5080-5F0E-DA643A98A129}"/>
              </a:ext>
            </a:extLst>
          </p:cNvPr>
          <p:cNvSpPr txBox="1">
            <a:spLocks noGrp="1"/>
          </p:cNvSpPr>
          <p:nvPr>
            <p:ph type="title" idx="4294967295"/>
          </p:nvPr>
        </p:nvSpPr>
        <p:spPr>
          <a:xfrm>
            <a:off x="350060" y="461283"/>
            <a:ext cx="11104382" cy="548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91440">
              <a:lnSpc>
                <a:spcPct val="90000"/>
              </a:lnSpc>
              <a:defRPr/>
            </a:pPr>
            <a:r>
              <a:rPr lang="en-US" dirty="0">
                <a:latin typeface="TheStan Timbr" panose="020B0503030503020204" pitchFamily="34" charset="0"/>
              </a:rPr>
              <a:t>SAW Case Study 2: Program Coordinator</a:t>
            </a:r>
          </a:p>
        </p:txBody>
      </p:sp>
      <p:sp>
        <p:nvSpPr>
          <p:cNvPr id="21" name="Content Placeholder 1">
            <a:extLst>
              <a:ext uri="{FF2B5EF4-FFF2-40B4-BE49-F238E27FC236}">
                <a16:creationId xmlns:a16="http://schemas.microsoft.com/office/drawing/2014/main" id="{0E298065-BEE9-BB49-4298-D45E40A4E1B8}"/>
              </a:ext>
            </a:extLst>
          </p:cNvPr>
          <p:cNvSpPr>
            <a:spLocks noGrp="1"/>
          </p:cNvSpPr>
          <p:nvPr>
            <p:ph idx="1"/>
          </p:nvPr>
        </p:nvSpPr>
        <p:spPr>
          <a:xfrm>
            <a:off x="623427" y="1515828"/>
            <a:ext cx="6706117" cy="4338705"/>
          </a:xfrm>
        </p:spPr>
        <p:txBody>
          <a:bodyPr lIns="91440" tIns="45720" rIns="91440" bIns="45720" anchor="t">
            <a:noAutofit/>
          </a:bodyPr>
          <a:lstStyle/>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Diagnoses: </a:t>
            </a:r>
            <a:r>
              <a:rPr kumimoji="0" lang="en-US" sz="2000" b="0" i="0" u="none" strike="noStrike" kern="1200" cap="none" spc="0" normalizeH="0" baseline="0" noProof="0" dirty="0">
                <a:ln>
                  <a:noFill/>
                </a:ln>
                <a:solidFill>
                  <a:srgbClr val="000000"/>
                </a:solidFill>
                <a:effectLst/>
                <a:uLnTx/>
                <a:uFillTx/>
              </a:rPr>
              <a:t>ADHD</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Barriers:</a:t>
            </a:r>
            <a:r>
              <a:rPr kumimoji="0" lang="en-US" sz="2400" b="0" i="0" u="none" strike="noStrike" kern="1200" cap="none" spc="0" normalizeH="0" baseline="0" noProof="0" dirty="0">
                <a:ln>
                  <a:noFill/>
                </a:ln>
                <a:solidFill>
                  <a:srgbClr val="701471"/>
                </a:solidFill>
                <a:effectLst/>
                <a:uLnTx/>
                <a:uFillTx/>
              </a:rPr>
              <a:t> </a:t>
            </a:r>
            <a:r>
              <a:rPr kumimoji="0" lang="en-US" sz="2000" b="0" i="0" u="none" strike="noStrike" kern="1200" cap="none" spc="0" normalizeH="0" baseline="0" noProof="0" dirty="0">
                <a:ln>
                  <a:noFill/>
                </a:ln>
                <a:solidFill>
                  <a:srgbClr val="000000"/>
                </a:solidFill>
                <a:effectLst/>
                <a:uLnTx/>
                <a:uFillTx/>
              </a:rPr>
              <a:t>Memory and processing of verbal information in meetings.</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Accommodations: </a:t>
            </a:r>
            <a:r>
              <a:rPr kumimoji="0" lang="en-US" sz="2000" b="0" i="0" u="none" strike="noStrike" kern="1200" cap="none" spc="0" normalizeH="0" baseline="0" noProof="0" dirty="0">
                <a:ln>
                  <a:noFill/>
                </a:ln>
                <a:solidFill>
                  <a:srgbClr val="000000"/>
                </a:solidFill>
                <a:effectLst/>
                <a:uLnTx/>
                <a:uFillTx/>
              </a:rPr>
              <a:t>Visual timer, rolling footrest, digital voice recorder and training on Microsoft 365 office tools.</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Cost: </a:t>
            </a:r>
            <a:r>
              <a:rPr kumimoji="0" lang="en-US" sz="2000" b="0" i="0" u="none" strike="noStrike" kern="1200" cap="none" spc="0" normalizeH="0" baseline="0" noProof="0" dirty="0">
                <a:ln>
                  <a:noFill/>
                </a:ln>
                <a:solidFill>
                  <a:srgbClr val="000000"/>
                </a:solidFill>
                <a:effectLst/>
                <a:uLnTx/>
                <a:uFillTx/>
              </a:rPr>
              <a:t>$2,008</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Estimated Savings: </a:t>
            </a:r>
            <a:r>
              <a:rPr kumimoji="0" lang="en-US" sz="2000" b="0" i="0" u="none" strike="noStrike" kern="1200" cap="none" spc="0" normalizeH="0" baseline="0" noProof="0" dirty="0">
                <a:ln>
                  <a:noFill/>
                </a:ln>
                <a:solidFill>
                  <a:srgbClr val="000000"/>
                </a:solidFill>
                <a:effectLst/>
                <a:uLnTx/>
                <a:uFillTx/>
              </a:rPr>
              <a:t>$7,485</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Estimated Disability Days Saved:</a:t>
            </a:r>
            <a:r>
              <a:rPr kumimoji="0" lang="en-US" sz="2000" b="1" i="0" u="none" strike="noStrike" kern="1200" cap="none" spc="0" normalizeH="0" baseline="0" noProof="0" dirty="0">
                <a:ln>
                  <a:noFill/>
                </a:ln>
                <a:solidFill>
                  <a:srgbClr val="701471"/>
                </a:solidFill>
                <a:effectLst/>
                <a:uLnTx/>
                <a:uFillTx/>
              </a:rPr>
              <a:t> </a:t>
            </a:r>
            <a:r>
              <a:rPr kumimoji="0" lang="en-US" sz="2000" b="0" i="0" u="none" strike="noStrike" kern="1200" cap="none" spc="0" normalizeH="0" baseline="0" noProof="0" dirty="0">
                <a:ln>
                  <a:noFill/>
                </a:ln>
                <a:solidFill>
                  <a:srgbClr val="000000"/>
                </a:solidFill>
                <a:effectLst/>
                <a:uLnTx/>
                <a:uFillTx/>
              </a:rPr>
              <a:t>75</a:t>
            </a:r>
            <a:endParaRPr kumimoji="0" lang="en-US" sz="2400" b="0" i="0" u="none" strike="noStrike" kern="1200" cap="none" spc="0" normalizeH="0" baseline="0" noProof="0" dirty="0">
              <a:ln>
                <a:noFill/>
              </a:ln>
              <a:solidFill>
                <a:srgbClr val="000000"/>
              </a:solidFill>
              <a:effectLst/>
              <a:uLnTx/>
              <a:uFillTx/>
            </a:endParaRPr>
          </a:p>
        </p:txBody>
      </p:sp>
      <p:sp>
        <p:nvSpPr>
          <p:cNvPr id="22" name="Column 1 box">
            <a:extLst>
              <a:ext uri="{FF2B5EF4-FFF2-40B4-BE49-F238E27FC236}">
                <a16:creationId xmlns:a16="http://schemas.microsoft.com/office/drawing/2014/main" id="{8182EEE2-7369-F078-9EE4-A61BFAA1B28B}"/>
              </a:ext>
              <a:ext uri="{C183D7F6-B498-43B3-948B-1728B52AA6E4}">
                <adec:decorative xmlns:adec="http://schemas.microsoft.com/office/drawing/2017/decorative" val="1"/>
              </a:ext>
            </a:extLst>
          </p:cNvPr>
          <p:cNvSpPr/>
          <p:nvPr/>
        </p:nvSpPr>
        <p:spPr>
          <a:xfrm>
            <a:off x="539496" y="1373325"/>
            <a:ext cx="6790048" cy="4521794"/>
          </a:xfrm>
          <a:prstGeom prst="roundRect">
            <a:avLst>
              <a:gd name="adj" fmla="val 4575"/>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7" name="Slide Number Placeholder 6">
            <a:extLst>
              <a:ext uri="{FF2B5EF4-FFF2-40B4-BE49-F238E27FC236}">
                <a16:creationId xmlns:a16="http://schemas.microsoft.com/office/drawing/2014/main" id="{D949A603-5559-9141-53ED-ABB7A2411E8C}"/>
              </a:ext>
            </a:extLst>
          </p:cNvPr>
          <p:cNvSpPr>
            <a:spLocks noGrp="1"/>
          </p:cNvSpPr>
          <p:nvPr>
            <p:ph type="sldNum" sz="quarter" idx="12"/>
          </p:nvPr>
        </p:nvSpPr>
        <p:spPr/>
        <p:txBody>
          <a:bodyPr/>
          <a:lstStyle/>
          <a:p>
            <a:pPr>
              <a:defRPr/>
            </a:pPr>
            <a:fld id="{73EF3F73-D8BE-1D4F-8F0C-03C5EC803F68}" type="slidenum">
              <a:rPr lang="en-US" smtClean="0"/>
              <a:pPr>
                <a:defRPr/>
              </a:pPr>
              <a:t>39</a:t>
            </a:fld>
            <a:endParaRPr lang="en-US" dirty="0"/>
          </a:p>
        </p:txBody>
      </p:sp>
      <p:pic>
        <p:nvPicPr>
          <p:cNvPr id="4" name="Picture Placeholder 22" descr="A person sitting at a desk talking on a phone&#10;">
            <a:extLst>
              <a:ext uri="{FF2B5EF4-FFF2-40B4-BE49-F238E27FC236}">
                <a16:creationId xmlns:a16="http://schemas.microsoft.com/office/drawing/2014/main" id="{C9E41CD0-C912-3FB9-ECA5-C53205C2875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7983538" y="1116013"/>
            <a:ext cx="3857625" cy="3446462"/>
          </a:xfrm>
        </p:spPr>
      </p:pic>
      <p:sp>
        <p:nvSpPr>
          <p:cNvPr id="2" name="TextBox 1">
            <a:extLst>
              <a:ext uri="{FF2B5EF4-FFF2-40B4-BE49-F238E27FC236}">
                <a16:creationId xmlns:a16="http://schemas.microsoft.com/office/drawing/2014/main" id="{7447B338-2982-1A87-B1BA-0783B1CF85EB}"/>
              </a:ext>
            </a:extLst>
          </p:cNvPr>
          <p:cNvSpPr txBox="1"/>
          <p:nvPr/>
        </p:nvSpPr>
        <p:spPr>
          <a:xfrm>
            <a:off x="539496" y="5997608"/>
            <a:ext cx="9746054" cy="276999"/>
          </a:xfrm>
          <a:prstGeom prst="rect">
            <a:avLst/>
          </a:prstGeom>
          <a:noFill/>
        </p:spPr>
        <p:txBody>
          <a:bodyPr wrap="square">
            <a:spAutoFit/>
          </a:bodyPr>
          <a:lstStyle/>
          <a:p>
            <a:pPr marL="0" indent="0">
              <a:buNone/>
            </a:pPr>
            <a:r>
              <a:rPr lang="en-US" sz="1200" dirty="0">
                <a:latin typeface="TheStan Timbr" panose="020B0503030503020204" pitchFamily="34" charset="0"/>
              </a:rPr>
              <a:t>Identifying information has been changed to protect the privacy of the employee.</a:t>
            </a:r>
          </a:p>
        </p:txBody>
      </p:sp>
    </p:spTree>
    <p:extLst>
      <p:ext uri="{BB962C8B-B14F-4D97-AF65-F5344CB8AC3E}">
        <p14:creationId xmlns:p14="http://schemas.microsoft.com/office/powerpoint/2010/main" val="41391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022C-C9D0-D554-E236-4188FBE89D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F91C09-0BDE-B6F3-249B-C585312C0895}"/>
              </a:ext>
            </a:extLst>
          </p:cNvPr>
          <p:cNvSpPr>
            <a:spLocks noGrp="1"/>
          </p:cNvSpPr>
          <p:nvPr>
            <p:ph type="title"/>
          </p:nvPr>
        </p:nvSpPr>
        <p:spPr/>
        <p:txBody>
          <a:bodyPr/>
          <a:lstStyle/>
          <a:p>
            <a:r>
              <a:rPr lang="en-US" dirty="0">
                <a:latin typeface="TheStan Timbr" panose="020B0503030503020204" pitchFamily="34" charset="0"/>
              </a:rPr>
              <a:t>Disclaimer</a:t>
            </a:r>
          </a:p>
        </p:txBody>
      </p:sp>
      <p:sp>
        <p:nvSpPr>
          <p:cNvPr id="3" name="Content Placeholder 2">
            <a:extLst>
              <a:ext uri="{FF2B5EF4-FFF2-40B4-BE49-F238E27FC236}">
                <a16:creationId xmlns:a16="http://schemas.microsoft.com/office/drawing/2014/main" id="{C802428C-E6DB-C8EE-90E3-2F11B16E15AC}"/>
              </a:ext>
            </a:extLst>
          </p:cNvPr>
          <p:cNvSpPr>
            <a:spLocks noGrp="1"/>
          </p:cNvSpPr>
          <p:nvPr>
            <p:ph idx="1"/>
          </p:nvPr>
        </p:nvSpPr>
        <p:spPr/>
        <p:txBody>
          <a:bodyPr/>
          <a:lstStyle/>
          <a:p>
            <a:pPr marL="91440" indent="0">
              <a:lnSpc>
                <a:spcPct val="150000"/>
              </a:lnSpc>
              <a:spcBef>
                <a:spcPts val="0"/>
              </a:spcBef>
              <a:buNone/>
            </a:pPr>
            <a:r>
              <a:rPr lang="en-US" sz="1800" dirty="0">
                <a:latin typeface="TheStan Timbr" panose="020B0503030503020204" pitchFamily="34" charset="0"/>
              </a:rPr>
              <a:t>The following slides are provided for informational purposes only and do not constitute legal or medical advice. They should not be relied upon or treated as legal or medical advice. This information is intended, but not promised or guaranteed, to be current, complete or up-to-date, as statutes, regulations, clinical guidelines and best practices are subject to change. You should not act or rely on any information contained in this document without first seeking the advice of an attorney or an appropriate treatment provider.</a:t>
            </a:r>
          </a:p>
        </p:txBody>
      </p:sp>
      <p:sp>
        <p:nvSpPr>
          <p:cNvPr id="7" name="Slide Number Placeholder 6">
            <a:extLst>
              <a:ext uri="{FF2B5EF4-FFF2-40B4-BE49-F238E27FC236}">
                <a16:creationId xmlns:a16="http://schemas.microsoft.com/office/drawing/2014/main" id="{F12F5E77-48A9-53BF-8CB5-7889D99C4FA7}"/>
              </a:ext>
            </a:extLst>
          </p:cNvPr>
          <p:cNvSpPr>
            <a:spLocks noGrp="1"/>
          </p:cNvSpPr>
          <p:nvPr>
            <p:ph type="sldNum" sz="quarter" idx="12"/>
          </p:nvPr>
        </p:nvSpPr>
        <p:spPr/>
        <p:txBody>
          <a:bodyPr/>
          <a:lstStyle/>
          <a:p>
            <a:pPr>
              <a:defRPr/>
            </a:pPr>
            <a:fld id="{73EF3F73-D8BE-1D4F-8F0C-03C5EC803F68}" type="slidenum">
              <a:rPr lang="en-US" smtClean="0"/>
              <a:pPr>
                <a:defRPr/>
              </a:pPr>
              <a:t>4</a:t>
            </a:fld>
            <a:endParaRPr lang="en-US" dirty="0"/>
          </a:p>
        </p:txBody>
      </p:sp>
    </p:spTree>
    <p:extLst>
      <p:ext uri="{BB962C8B-B14F-4D97-AF65-F5344CB8AC3E}">
        <p14:creationId xmlns:p14="http://schemas.microsoft.com/office/powerpoint/2010/main" val="2586953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64C3E-8C7C-99B1-6541-0B6A72977278}"/>
            </a:ext>
          </a:extLst>
        </p:cNvPr>
        <p:cNvGrpSpPr/>
        <p:nvPr/>
      </p:nvGrpSpPr>
      <p:grpSpPr>
        <a:xfrm>
          <a:off x="0" y="0"/>
          <a:ext cx="0" cy="0"/>
          <a:chOff x="0" y="0"/>
          <a:chExt cx="0" cy="0"/>
        </a:xfrm>
      </p:grpSpPr>
      <p:sp>
        <p:nvSpPr>
          <p:cNvPr id="17" name="Headline">
            <a:extLst>
              <a:ext uri="{FF2B5EF4-FFF2-40B4-BE49-F238E27FC236}">
                <a16:creationId xmlns:a16="http://schemas.microsoft.com/office/drawing/2014/main" id="{33EEF200-3CCF-9827-30BA-199FC8B73EAE}"/>
              </a:ext>
            </a:extLst>
          </p:cNvPr>
          <p:cNvSpPr txBox="1">
            <a:spLocks noGrp="1"/>
          </p:cNvSpPr>
          <p:nvPr>
            <p:ph type="title" idx="4294967295"/>
          </p:nvPr>
        </p:nvSpPr>
        <p:spPr>
          <a:xfrm>
            <a:off x="350060" y="461283"/>
            <a:ext cx="11104382" cy="548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91440" marR="0" lvl="0" indent="0" fontAlgn="auto">
              <a:lnSpc>
                <a:spcPct val="90000"/>
              </a:lnSpc>
              <a:spcAft>
                <a:spcPts val="0"/>
              </a:spcAft>
              <a:buClrTx/>
              <a:buSzTx/>
              <a:tabLst/>
              <a:defRPr/>
            </a:pPr>
            <a:r>
              <a:rPr lang="en-US" dirty="0">
                <a:latin typeface="TheStan Timbr" panose="020B0503030503020204" pitchFamily="34" charset="0"/>
              </a:rPr>
              <a:t>Stay-at-Work Success Statistics</a:t>
            </a:r>
          </a:p>
        </p:txBody>
      </p:sp>
      <p:sp>
        <p:nvSpPr>
          <p:cNvPr id="19" name="Stat 1">
            <a:extLst>
              <a:ext uri="{FF2B5EF4-FFF2-40B4-BE49-F238E27FC236}">
                <a16:creationId xmlns:a16="http://schemas.microsoft.com/office/drawing/2014/main" id="{1657599E-2BAA-DBC7-44FB-418448CC625F}"/>
              </a:ext>
            </a:extLst>
          </p:cNvPr>
          <p:cNvSpPr txBox="1"/>
          <p:nvPr/>
        </p:nvSpPr>
        <p:spPr>
          <a:xfrm>
            <a:off x="768096" y="1562352"/>
            <a:ext cx="2880979" cy="923330"/>
          </a:xfrm>
          <a:prstGeom prst="rect">
            <a:avLst/>
          </a:prstGeom>
          <a:noFill/>
        </p:spPr>
        <p:txBody>
          <a:bodyPr wrap="square" rtlCol="0">
            <a:noAutofit/>
          </a:bodyPr>
          <a:lstStyle/>
          <a:p>
            <a:r>
              <a:rPr lang="en-US" sz="10000" b="1" dirty="0">
                <a:solidFill>
                  <a:srgbClr val="004EA8"/>
                </a:solidFill>
                <a:latin typeface="TheStan Timbr" panose="020B0503030503020204" pitchFamily="34" charset="0"/>
                <a:cs typeface="Arial" panose="020B0604020202020204" pitchFamily="34" charset="0"/>
              </a:rPr>
              <a:t>94% </a:t>
            </a:r>
          </a:p>
        </p:txBody>
      </p:sp>
      <p:sp>
        <p:nvSpPr>
          <p:cNvPr id="20" name="Stat 1 text">
            <a:extLst>
              <a:ext uri="{FF2B5EF4-FFF2-40B4-BE49-F238E27FC236}">
                <a16:creationId xmlns:a16="http://schemas.microsoft.com/office/drawing/2014/main" id="{A00185BE-9538-AD17-B999-36D1DBBF6DF2}"/>
              </a:ext>
            </a:extLst>
          </p:cNvPr>
          <p:cNvSpPr txBox="1">
            <a:spLocks/>
          </p:cNvSpPr>
          <p:nvPr/>
        </p:nvSpPr>
        <p:spPr>
          <a:xfrm>
            <a:off x="1140621" y="3017987"/>
            <a:ext cx="2880979" cy="96012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tx2"/>
                </a:solidFill>
                <a:latin typeface="TheStan Timbr" panose="020B0503030503020204" pitchFamily="34" charset="0"/>
                <a:cs typeface="Arial" panose="020B0604020202020204" pitchFamily="34" charset="0"/>
              </a:rPr>
              <a:t>success rate</a:t>
            </a:r>
            <a:endParaRPr lang="en-US" sz="3200" strike="sngStrike" dirty="0">
              <a:solidFill>
                <a:schemeClr val="tx2"/>
              </a:solidFill>
              <a:latin typeface="TheStan Timbr" panose="020B0503030503020204" pitchFamily="34" charset="0"/>
              <a:cs typeface="Arial" panose="020B0604020202020204" pitchFamily="34" charset="0"/>
            </a:endParaRPr>
          </a:p>
        </p:txBody>
      </p:sp>
      <p:sp>
        <p:nvSpPr>
          <p:cNvPr id="16" name="Text">
            <a:extLst>
              <a:ext uri="{FF2B5EF4-FFF2-40B4-BE49-F238E27FC236}">
                <a16:creationId xmlns:a16="http://schemas.microsoft.com/office/drawing/2014/main" id="{43DD72C3-6594-87F2-2A3F-BAF3EBE949CE}"/>
              </a:ext>
            </a:extLst>
          </p:cNvPr>
          <p:cNvSpPr txBox="1"/>
          <p:nvPr/>
        </p:nvSpPr>
        <p:spPr>
          <a:xfrm>
            <a:off x="4640242" y="1746778"/>
            <a:ext cx="7094287" cy="3711125"/>
          </a:xfrm>
          <a:prstGeom prst="rect">
            <a:avLst/>
          </a:prstGeom>
          <a:noFill/>
        </p:spPr>
        <p:txBody>
          <a:bodyPr wrap="square" lIns="91440" tIns="45720" rIns="91440" bIns="45720" rtlCol="0" anchor="t">
            <a:noAutofit/>
          </a:bodyPr>
          <a:lstStyle/>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99.6% </a:t>
            </a:r>
            <a:r>
              <a:rPr lang="en-US" sz="2400" dirty="0">
                <a:latin typeface="TheStan Timbr" panose="020B0503030503020204" pitchFamily="34" charset="0"/>
                <a:cs typeface="Arial" panose="020B0604020202020204" pitchFamily="34" charset="0"/>
              </a:rPr>
              <a:t>participation rate</a:t>
            </a:r>
          </a:p>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$2,279 </a:t>
            </a:r>
            <a:r>
              <a:rPr lang="en-US" sz="2400" dirty="0">
                <a:latin typeface="TheStan Timbr" panose="020B0503030503020204" pitchFamily="34" charset="0"/>
                <a:cs typeface="Arial" panose="020B0604020202020204" pitchFamily="34" charset="0"/>
              </a:rPr>
              <a:t>= the average cost per SAW referral</a:t>
            </a:r>
          </a:p>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$4,056 </a:t>
            </a:r>
            <a:r>
              <a:rPr lang="en-US" sz="2400" dirty="0">
                <a:latin typeface="TheStan Timbr" panose="020B0503030503020204" pitchFamily="34" charset="0"/>
                <a:cs typeface="Arial" panose="020B0604020202020204" pitchFamily="34" charset="0"/>
              </a:rPr>
              <a:t>= the average estimated gross claim cost savings per referral</a:t>
            </a:r>
          </a:p>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$14,012 </a:t>
            </a:r>
            <a:r>
              <a:rPr lang="en-US" sz="2400" dirty="0">
                <a:latin typeface="TheStan Timbr" panose="020B0503030503020204" pitchFamily="34" charset="0"/>
                <a:cs typeface="Arial" panose="020B0604020202020204" pitchFamily="34" charset="0"/>
              </a:rPr>
              <a:t>= the average estimated total (claim and non-claim) cost savings per referral</a:t>
            </a:r>
          </a:p>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57 days </a:t>
            </a:r>
            <a:r>
              <a:rPr lang="en-US" sz="2400" dirty="0">
                <a:latin typeface="TheStan Timbr" panose="020B0503030503020204" pitchFamily="34" charset="0"/>
                <a:cs typeface="Arial" panose="020B0604020202020204" pitchFamily="34" charset="0"/>
              </a:rPr>
              <a:t>= the estimated disability days saved per referral for SAW services</a:t>
            </a:r>
          </a:p>
          <a:p>
            <a:pPr marL="285750" indent="-285750">
              <a:lnSpc>
                <a:spcPct val="110000"/>
              </a:lnSpc>
              <a:spcAft>
                <a:spcPts val="1000"/>
              </a:spcAft>
              <a:buFont typeface="Arial" panose="020B0604020202020204" pitchFamily="34" charset="0"/>
              <a:buChar char="•"/>
            </a:pPr>
            <a:endParaRPr lang="en-US" sz="2000" dirty="0">
              <a:solidFill>
                <a:srgbClr val="FF0000"/>
              </a:solidFill>
              <a:latin typeface="TheStan Timbr" panose="020B0503030503020204" pitchFamily="34" charset="0"/>
              <a:cs typeface="Arial" panose="020B0604020202020204" pitchFamily="34" charset="0"/>
            </a:endParaRPr>
          </a:p>
          <a:p>
            <a:pPr marL="137160" indent="-137160">
              <a:lnSpc>
                <a:spcPct val="110000"/>
              </a:lnSpc>
              <a:spcAft>
                <a:spcPts val="1000"/>
              </a:spcAft>
              <a:buFont typeface="Arial" panose="020B0604020202020204" pitchFamily="34" charset="0"/>
              <a:buChar char="•"/>
            </a:pPr>
            <a:endParaRPr lang="en-US" sz="1400" dirty="0">
              <a:latin typeface="TheStan Timbr" panose="020B0503030503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B944CB7E-C3C9-58FA-D458-552D7AF0FA8F}"/>
              </a:ext>
            </a:extLst>
          </p:cNvPr>
          <p:cNvSpPr>
            <a:spLocks noGrp="1"/>
          </p:cNvSpPr>
          <p:nvPr>
            <p:ph type="sldNum" sz="quarter" idx="12"/>
          </p:nvPr>
        </p:nvSpPr>
        <p:spPr/>
        <p:txBody>
          <a:bodyPr/>
          <a:lstStyle/>
          <a:p>
            <a:pPr>
              <a:defRPr/>
            </a:pPr>
            <a:fld id="{73EF3F73-D8BE-1D4F-8F0C-03C5EC803F68}" type="slidenum">
              <a:rPr lang="en-US" smtClean="0"/>
              <a:pPr>
                <a:defRPr/>
              </a:pPr>
              <a:t>40</a:t>
            </a:fld>
            <a:endParaRPr lang="en-US" dirty="0"/>
          </a:p>
        </p:txBody>
      </p:sp>
      <p:sp>
        <p:nvSpPr>
          <p:cNvPr id="23" name="Text">
            <a:extLst>
              <a:ext uri="{FF2B5EF4-FFF2-40B4-BE49-F238E27FC236}">
                <a16:creationId xmlns:a16="http://schemas.microsoft.com/office/drawing/2014/main" id="{8A8E19D1-8A76-F596-782C-FC2AF53FE60E}"/>
              </a:ext>
            </a:extLst>
          </p:cNvPr>
          <p:cNvSpPr txBox="1">
            <a:spLocks/>
          </p:cNvSpPr>
          <p:nvPr/>
        </p:nvSpPr>
        <p:spPr>
          <a:xfrm>
            <a:off x="630159" y="6010697"/>
            <a:ext cx="10130761" cy="49071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None/>
            </a:pPr>
            <a:r>
              <a:rPr lang="en-US" sz="1200" b="1" dirty="0">
                <a:latin typeface="TheStan Timbr" panose="020B0503030503020204" pitchFamily="34" charset="0"/>
                <a:cs typeface="Arial" panose="020B0604020202020204" pitchFamily="34" charset="0"/>
              </a:rPr>
              <a:t>Source: </a:t>
            </a:r>
            <a:r>
              <a:rPr lang="en-US" sz="1200" dirty="0">
                <a:latin typeface="TheStan Timbr" panose="020B0503030503020204" pitchFamily="34" charset="0"/>
                <a:cs typeface="Arial" panose="020B0604020202020204" pitchFamily="34" charset="0"/>
              </a:rPr>
              <a:t>Combined insured and self-insured results between January 1, 2008, and December 31, 2025, based on internal data developed by Standard Insurance Company. These data include employees with both primary and secondary diagnoses indicating neurodiversity, with 52% having a co-occurring medical condition.</a:t>
            </a:r>
          </a:p>
          <a:p>
            <a:pPr marL="0" indent="0">
              <a:lnSpc>
                <a:spcPct val="110000"/>
              </a:lnSpc>
              <a:spcBef>
                <a:spcPts val="0"/>
              </a:spcBef>
              <a:spcAft>
                <a:spcPts val="1000"/>
              </a:spcAft>
              <a:buFont typeface="Arial" panose="020B0604020202020204" pitchFamily="34" charset="0"/>
              <a:buNone/>
            </a:pPr>
            <a:endParaRPr lang="en-US" sz="1200" dirty="0">
              <a:latin typeface="TheStan Timbr" panose="020B0503030503020204" pitchFamily="34" charset="0"/>
              <a:cs typeface="Arial" panose="020B0604020202020204" pitchFamily="34" charset="0"/>
            </a:endParaRPr>
          </a:p>
        </p:txBody>
      </p:sp>
      <p:cxnSp>
        <p:nvCxnSpPr>
          <p:cNvPr id="2" name="Sidebar line">
            <a:extLst>
              <a:ext uri="{FF2B5EF4-FFF2-40B4-BE49-F238E27FC236}">
                <a16:creationId xmlns:a16="http://schemas.microsoft.com/office/drawing/2014/main" id="{DE2D3918-44B2-8EB3-376A-87F7D45E177F}"/>
              </a:ext>
              <a:ext uri="{C183D7F6-B498-43B3-948B-1728B52AA6E4}">
                <adec:decorative xmlns:adec="http://schemas.microsoft.com/office/drawing/2017/decorative" val="1"/>
              </a:ext>
            </a:extLst>
          </p:cNvPr>
          <p:cNvCxnSpPr>
            <a:cxnSpLocks/>
          </p:cNvCxnSpPr>
          <p:nvPr/>
        </p:nvCxnSpPr>
        <p:spPr>
          <a:xfrm>
            <a:off x="4164104" y="2316054"/>
            <a:ext cx="0" cy="2600330"/>
          </a:xfrm>
          <a:prstGeom prst="line">
            <a:avLst/>
          </a:prstGeom>
          <a:ln w="19050">
            <a:solidFill>
              <a:srgbClr val="0075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77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C13F-5AB9-2BB6-E2A3-DF006CC0601F}"/>
            </a:ext>
          </a:extLst>
        </p:cNvPr>
        <p:cNvGrpSpPr/>
        <p:nvPr/>
      </p:nvGrpSpPr>
      <p:grpSpPr>
        <a:xfrm>
          <a:off x="0" y="0"/>
          <a:ext cx="0" cy="0"/>
          <a:chOff x="0" y="0"/>
          <a:chExt cx="0" cy="0"/>
        </a:xfrm>
      </p:grpSpPr>
      <p:sp>
        <p:nvSpPr>
          <p:cNvPr id="17" name="Headline">
            <a:extLst>
              <a:ext uri="{FF2B5EF4-FFF2-40B4-BE49-F238E27FC236}">
                <a16:creationId xmlns:a16="http://schemas.microsoft.com/office/drawing/2014/main" id="{58849C7C-BE46-D6EF-CEC4-705C2433CBDD}"/>
              </a:ext>
            </a:extLst>
          </p:cNvPr>
          <p:cNvSpPr txBox="1">
            <a:spLocks noGrp="1"/>
          </p:cNvSpPr>
          <p:nvPr>
            <p:ph type="title" idx="4294967295"/>
          </p:nvPr>
        </p:nvSpPr>
        <p:spPr>
          <a:xfrm>
            <a:off x="350060" y="461283"/>
            <a:ext cx="11104382" cy="548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91440" marR="0" lvl="0" indent="0" algn="l" defTabSz="914400" rtl="0" eaLnBrk="1" fontAlgn="auto" latinLnBrk="0" hangingPunct="1">
              <a:lnSpc>
                <a:spcPct val="90000"/>
              </a:lnSpc>
              <a:spcBef>
                <a:spcPct val="0"/>
              </a:spcBef>
              <a:spcAft>
                <a:spcPts val="0"/>
              </a:spcAft>
              <a:buClrTx/>
              <a:buSzTx/>
              <a:buFontTx/>
              <a:buNone/>
              <a:tabLst/>
              <a:defRPr/>
            </a:pPr>
            <a:r>
              <a:rPr lang="en-US" dirty="0">
                <a:latin typeface="TheStan Timbr" panose="020B0503030503020204" pitchFamily="34" charset="0"/>
              </a:rPr>
              <a:t>Return to Work Case Study 1: Healthcare Instructor</a:t>
            </a:r>
            <a:br>
              <a:rPr kumimoji="0" lang="en-US" sz="4400" b="0" i="0" u="none" strike="noStrike" kern="1200" cap="none" spc="0" normalizeH="0" baseline="0" noProof="0" dirty="0">
                <a:ln>
                  <a:noFill/>
                </a:ln>
                <a:solidFill>
                  <a:srgbClr val="0E0D6A"/>
                </a:solidFill>
                <a:effectLst/>
                <a:uLnTx/>
                <a:uFillTx/>
                <a:latin typeface="TheStan Timbr" panose="020B0503030503020204" pitchFamily="34" charset="0"/>
                <a:cs typeface="+mj-cs"/>
              </a:rPr>
            </a:br>
            <a:endParaRPr kumimoji="0" lang="en-US" sz="4400" b="0" i="0" u="none" strike="noStrike" kern="1200" cap="none" spc="0" normalizeH="0" baseline="0" noProof="0" dirty="0">
              <a:ln>
                <a:noFill/>
              </a:ln>
              <a:solidFill>
                <a:srgbClr val="0E0D6A"/>
              </a:solidFill>
              <a:effectLst/>
              <a:uLnTx/>
              <a:uFillTx/>
              <a:latin typeface="TheStan Timbr" panose="020B0503030503020204" pitchFamily="34" charset="0"/>
              <a:cs typeface="+mj-cs"/>
            </a:endParaRPr>
          </a:p>
        </p:txBody>
      </p:sp>
      <p:sp>
        <p:nvSpPr>
          <p:cNvPr id="30" name="Content Placeholder 1">
            <a:extLst>
              <a:ext uri="{FF2B5EF4-FFF2-40B4-BE49-F238E27FC236}">
                <a16:creationId xmlns:a16="http://schemas.microsoft.com/office/drawing/2014/main" id="{0CEF8807-D948-EA5C-FE9D-4730CAE93956}"/>
              </a:ext>
            </a:extLst>
          </p:cNvPr>
          <p:cNvSpPr>
            <a:spLocks noGrp="1"/>
          </p:cNvSpPr>
          <p:nvPr>
            <p:ph idx="1"/>
          </p:nvPr>
        </p:nvSpPr>
        <p:spPr>
          <a:xfrm>
            <a:off x="645618" y="1513146"/>
            <a:ext cx="6590950" cy="4147975"/>
          </a:xfrm>
        </p:spPr>
        <p:txBody>
          <a:bodyPr lIns="91440" tIns="45720" rIns="91440" bIns="45720" anchor="t">
            <a:noAutofit/>
          </a:bodyPr>
          <a:lstStyle/>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Diagnoses: </a:t>
            </a:r>
            <a:r>
              <a:rPr kumimoji="0" lang="en-US" sz="2000" b="0" i="0" u="none" strike="noStrike" kern="1200" cap="none" spc="0" normalizeH="0" baseline="0" noProof="0" dirty="0">
                <a:ln>
                  <a:noFill/>
                </a:ln>
                <a:solidFill>
                  <a:srgbClr val="000000"/>
                </a:solidFill>
                <a:effectLst/>
                <a:uLnTx/>
                <a:uFillTx/>
              </a:rPr>
              <a:t>Autism-spectrum disorder, anxiety, and depression</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Barriers:</a:t>
            </a:r>
            <a:r>
              <a:rPr kumimoji="0" lang="en-US" sz="2400" b="0" i="0" u="none" strike="noStrike" kern="1200" cap="none" spc="0" normalizeH="0" baseline="0" noProof="0" dirty="0">
                <a:ln>
                  <a:noFill/>
                </a:ln>
                <a:solidFill>
                  <a:srgbClr val="701471"/>
                </a:solidFill>
                <a:effectLst/>
                <a:uLnTx/>
                <a:uFillTx/>
              </a:rPr>
              <a:t> </a:t>
            </a:r>
            <a:r>
              <a:rPr kumimoji="0" lang="en-US" sz="2000" b="0" i="0" u="none" strike="noStrike" kern="1200" cap="none" spc="0" normalizeH="0" baseline="0" noProof="0" dirty="0">
                <a:ln>
                  <a:noFill/>
                </a:ln>
                <a:solidFill>
                  <a:srgbClr val="000000"/>
                </a:solidFill>
                <a:effectLst/>
                <a:uLnTx/>
                <a:uFillTx/>
              </a:rPr>
              <a:t>Ceased work after telling provider he was suicidal and experiencing problems in primary relationship</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Accommodations: </a:t>
            </a:r>
            <a:r>
              <a:rPr kumimoji="0" lang="en-US" sz="2000" b="0" i="0" u="none" strike="noStrike" kern="1200" cap="none" spc="0" normalizeH="0" baseline="0" noProof="0" dirty="0">
                <a:ln>
                  <a:noFill/>
                </a:ln>
                <a:solidFill>
                  <a:srgbClr val="000000"/>
                </a:solidFill>
                <a:effectLst/>
                <a:uLnTx/>
                <a:uFillTx/>
              </a:rPr>
              <a:t>Gradual RTW plan with one week part-time before increasing to full-time</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Cost: </a:t>
            </a:r>
            <a:r>
              <a:rPr kumimoji="0" lang="en-US" sz="2000" b="0" i="0" u="none" strike="noStrike" kern="1200" cap="none" spc="0" normalizeH="0" baseline="0" noProof="0" dirty="0">
                <a:ln>
                  <a:noFill/>
                </a:ln>
                <a:solidFill>
                  <a:srgbClr val="000000"/>
                </a:solidFill>
                <a:effectLst/>
                <a:uLnTx/>
                <a:uFillTx/>
              </a:rPr>
              <a:t>$623</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Estimated Savings: </a:t>
            </a:r>
            <a:r>
              <a:rPr kumimoji="0" lang="en-US" sz="2000" b="0" i="0" u="none" strike="noStrike" kern="1200" cap="none" spc="0" normalizeH="0" baseline="0" noProof="0" dirty="0">
                <a:ln>
                  <a:noFill/>
                </a:ln>
                <a:solidFill>
                  <a:srgbClr val="000000"/>
                </a:solidFill>
                <a:effectLst/>
                <a:uLnTx/>
                <a:uFillTx/>
              </a:rPr>
              <a:t>$6,238</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Estimated Disability Days Saved: </a:t>
            </a:r>
            <a:r>
              <a:rPr kumimoji="0" lang="en-US" sz="2000" b="0" i="0" u="none" strike="noStrike" kern="1200" cap="none" spc="0" normalizeH="0" baseline="0" noProof="0" dirty="0">
                <a:ln>
                  <a:noFill/>
                </a:ln>
                <a:solidFill>
                  <a:srgbClr val="000000"/>
                </a:solidFill>
                <a:effectLst/>
                <a:uLnTx/>
                <a:uFillTx/>
              </a:rPr>
              <a:t>29</a:t>
            </a:r>
            <a:endParaRPr kumimoji="0" lang="en-US" sz="1200" b="0" i="0" u="none" strike="noStrike" kern="1200" cap="none" spc="0" normalizeH="0" baseline="0" noProof="0" dirty="0">
              <a:ln>
                <a:noFill/>
              </a:ln>
              <a:solidFill>
                <a:srgbClr val="000000"/>
              </a:solidFill>
              <a:effectLst/>
              <a:uLnTx/>
              <a:uFillTx/>
            </a:endParaRPr>
          </a:p>
        </p:txBody>
      </p:sp>
      <p:sp>
        <p:nvSpPr>
          <p:cNvPr id="7" name="Slide Number Placeholder 6">
            <a:extLst>
              <a:ext uri="{FF2B5EF4-FFF2-40B4-BE49-F238E27FC236}">
                <a16:creationId xmlns:a16="http://schemas.microsoft.com/office/drawing/2014/main" id="{976F2F1D-7D15-69B8-3A15-0EC8C4580F48}"/>
              </a:ext>
            </a:extLst>
          </p:cNvPr>
          <p:cNvSpPr>
            <a:spLocks noGrp="1"/>
          </p:cNvSpPr>
          <p:nvPr>
            <p:ph type="sldNum" sz="quarter" idx="12"/>
          </p:nvPr>
        </p:nvSpPr>
        <p:spPr/>
        <p:txBody>
          <a:bodyPr/>
          <a:lstStyle/>
          <a:p>
            <a:pPr>
              <a:defRPr/>
            </a:pPr>
            <a:fld id="{73EF3F73-D8BE-1D4F-8F0C-03C5EC803F68}" type="slidenum">
              <a:rPr lang="en-US" smtClean="0"/>
              <a:pPr>
                <a:defRPr/>
              </a:pPr>
              <a:t>41</a:t>
            </a:fld>
            <a:endParaRPr lang="en-US" dirty="0"/>
          </a:p>
        </p:txBody>
      </p:sp>
      <p:sp>
        <p:nvSpPr>
          <p:cNvPr id="29" name="Column 1 box">
            <a:extLst>
              <a:ext uri="{FF2B5EF4-FFF2-40B4-BE49-F238E27FC236}">
                <a16:creationId xmlns:a16="http://schemas.microsoft.com/office/drawing/2014/main" id="{12DC0964-C1FB-686D-07E8-9184DC68AAEA}"/>
              </a:ext>
              <a:ext uri="{C183D7F6-B498-43B3-948B-1728B52AA6E4}">
                <adec:decorative xmlns:adec="http://schemas.microsoft.com/office/drawing/2017/decorative" val="1"/>
              </a:ext>
            </a:extLst>
          </p:cNvPr>
          <p:cNvSpPr/>
          <p:nvPr/>
        </p:nvSpPr>
        <p:spPr>
          <a:xfrm>
            <a:off x="539496" y="1461902"/>
            <a:ext cx="6803194" cy="4147975"/>
          </a:xfrm>
          <a:prstGeom prst="roundRect">
            <a:avLst>
              <a:gd name="adj" fmla="val 4575"/>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pic>
        <p:nvPicPr>
          <p:cNvPr id="6" name="Picture Placeholder 4" descr="Woman holding tablet, presenting to seated audience">
            <a:extLst>
              <a:ext uri="{FF2B5EF4-FFF2-40B4-BE49-F238E27FC236}">
                <a16:creationId xmlns:a16="http://schemas.microsoft.com/office/drawing/2014/main" id="{9C4023FD-CABF-F856-5955-98A9F221E75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p:blipFill>
        <p:spPr>
          <a:xfrm>
            <a:off x="7983538" y="1116013"/>
            <a:ext cx="3857625" cy="3446462"/>
          </a:xfrm>
        </p:spPr>
      </p:pic>
      <p:sp>
        <p:nvSpPr>
          <p:cNvPr id="2" name="TextBox 1">
            <a:extLst>
              <a:ext uri="{FF2B5EF4-FFF2-40B4-BE49-F238E27FC236}">
                <a16:creationId xmlns:a16="http://schemas.microsoft.com/office/drawing/2014/main" id="{39D7B1CA-E81C-273B-961D-CC53D10BC2E7}"/>
              </a:ext>
            </a:extLst>
          </p:cNvPr>
          <p:cNvSpPr txBox="1"/>
          <p:nvPr/>
        </p:nvSpPr>
        <p:spPr>
          <a:xfrm>
            <a:off x="645618" y="5742109"/>
            <a:ext cx="9746054" cy="276999"/>
          </a:xfrm>
          <a:prstGeom prst="rect">
            <a:avLst/>
          </a:prstGeom>
          <a:noFill/>
        </p:spPr>
        <p:txBody>
          <a:bodyPr wrap="square">
            <a:spAutoFit/>
          </a:bodyPr>
          <a:lstStyle/>
          <a:p>
            <a:pPr marL="0" indent="0">
              <a:buNone/>
            </a:pPr>
            <a:r>
              <a:rPr lang="en-US" sz="1200" dirty="0">
                <a:latin typeface="TheStan Timbr" panose="020B0503030503020204" pitchFamily="34" charset="0"/>
              </a:rPr>
              <a:t>Identifying information has been changed to protect the privacy of the employee.</a:t>
            </a:r>
          </a:p>
        </p:txBody>
      </p:sp>
    </p:spTree>
    <p:extLst>
      <p:ext uri="{BB962C8B-B14F-4D97-AF65-F5344CB8AC3E}">
        <p14:creationId xmlns:p14="http://schemas.microsoft.com/office/powerpoint/2010/main" val="2452447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8E8B-9386-DEB4-0186-1FB891E25120}"/>
            </a:ext>
          </a:extLst>
        </p:cNvPr>
        <p:cNvGrpSpPr/>
        <p:nvPr/>
      </p:nvGrpSpPr>
      <p:grpSpPr>
        <a:xfrm>
          <a:off x="0" y="0"/>
          <a:ext cx="0" cy="0"/>
          <a:chOff x="0" y="0"/>
          <a:chExt cx="0" cy="0"/>
        </a:xfrm>
      </p:grpSpPr>
      <p:sp>
        <p:nvSpPr>
          <p:cNvPr id="17" name="Headline">
            <a:extLst>
              <a:ext uri="{FF2B5EF4-FFF2-40B4-BE49-F238E27FC236}">
                <a16:creationId xmlns:a16="http://schemas.microsoft.com/office/drawing/2014/main" id="{529C189A-57DE-1185-3091-D1136B713CDB}"/>
              </a:ext>
            </a:extLst>
          </p:cNvPr>
          <p:cNvSpPr txBox="1">
            <a:spLocks noGrp="1"/>
          </p:cNvSpPr>
          <p:nvPr>
            <p:ph type="title" idx="4294967295"/>
          </p:nvPr>
        </p:nvSpPr>
        <p:spPr>
          <a:xfrm>
            <a:off x="350060" y="461283"/>
            <a:ext cx="11104382" cy="548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91440">
              <a:lnSpc>
                <a:spcPct val="90000"/>
              </a:lnSpc>
              <a:defRPr/>
            </a:pPr>
            <a:r>
              <a:rPr lang="en-US" dirty="0">
                <a:latin typeface="TheStan Timbr" panose="020B0503030503020204" pitchFamily="34" charset="0"/>
              </a:rPr>
              <a:t>RTW Case Study 2: Academic Counselor</a:t>
            </a:r>
            <a:br>
              <a:rPr lang="en-US" dirty="0">
                <a:latin typeface="TheStan Timbr" panose="020B0503030503020204" pitchFamily="34" charset="0"/>
              </a:rPr>
            </a:br>
            <a:endParaRPr lang="en-US" dirty="0">
              <a:latin typeface="TheStan Timbr" panose="020B0503030503020204" pitchFamily="34" charset="0"/>
            </a:endParaRPr>
          </a:p>
        </p:txBody>
      </p:sp>
      <p:sp>
        <p:nvSpPr>
          <p:cNvPr id="30" name="Content Placeholder 1">
            <a:extLst>
              <a:ext uri="{FF2B5EF4-FFF2-40B4-BE49-F238E27FC236}">
                <a16:creationId xmlns:a16="http://schemas.microsoft.com/office/drawing/2014/main" id="{0F904B1E-31BF-8C3E-5A11-95DADDC5E836}"/>
              </a:ext>
            </a:extLst>
          </p:cNvPr>
          <p:cNvSpPr>
            <a:spLocks noGrp="1"/>
          </p:cNvSpPr>
          <p:nvPr>
            <p:ph idx="1"/>
          </p:nvPr>
        </p:nvSpPr>
        <p:spPr>
          <a:xfrm>
            <a:off x="572757" y="1766116"/>
            <a:ext cx="6813694" cy="3720284"/>
          </a:xfrm>
        </p:spPr>
        <p:txBody>
          <a:bodyPr lIns="91440" tIns="45720" rIns="91440" bIns="45720" anchor="t">
            <a:noAutofit/>
          </a:bodyPr>
          <a:lstStyle/>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Diagnoses: </a:t>
            </a:r>
            <a:r>
              <a:rPr kumimoji="0" lang="en-US" sz="2000" b="0" i="0" u="none" strike="noStrike" kern="1200" cap="none" spc="0" normalizeH="0" baseline="0" noProof="0" dirty="0">
                <a:ln>
                  <a:noFill/>
                </a:ln>
                <a:solidFill>
                  <a:srgbClr val="000000"/>
                </a:solidFill>
                <a:effectLst/>
                <a:uLnTx/>
                <a:uFillTx/>
              </a:rPr>
              <a:t>Alcohol use disorder and bulimia</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Barriers:</a:t>
            </a:r>
            <a:r>
              <a:rPr kumimoji="0" lang="en-US" sz="2400" b="0" i="0" u="none" strike="noStrike" kern="1200" cap="none" spc="0" normalizeH="0" baseline="0" noProof="0" dirty="0">
                <a:ln>
                  <a:noFill/>
                </a:ln>
                <a:solidFill>
                  <a:srgbClr val="701471"/>
                </a:solidFill>
                <a:effectLst/>
                <a:uLnTx/>
                <a:uFillTx/>
              </a:rPr>
              <a:t> </a:t>
            </a:r>
            <a:r>
              <a:rPr kumimoji="0" lang="en-US" sz="2000" b="0" i="0" u="none" strike="noStrike" kern="1200" cap="none" spc="0" normalizeH="0" baseline="0" noProof="0" dirty="0">
                <a:ln>
                  <a:noFill/>
                </a:ln>
                <a:solidFill>
                  <a:srgbClr val="000000"/>
                </a:solidFill>
                <a:effectLst/>
                <a:uLnTx/>
                <a:uFillTx/>
              </a:rPr>
              <a:t>Extended inpatient hospitalization</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Accommodations: </a:t>
            </a:r>
            <a:r>
              <a:rPr kumimoji="0" lang="en-US" sz="2000" b="0" i="0" u="none" strike="noStrike" kern="1200" cap="none" spc="0" normalizeH="0" baseline="0" noProof="0" dirty="0">
                <a:ln>
                  <a:noFill/>
                </a:ln>
                <a:solidFill>
                  <a:srgbClr val="000000"/>
                </a:solidFill>
                <a:effectLst/>
                <a:uLnTx/>
                <a:uFillTx/>
              </a:rPr>
              <a:t>Coordination between employee, employer and provider to facilitate return to job</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endParaRP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Cost: </a:t>
            </a:r>
            <a:r>
              <a:rPr kumimoji="0" lang="en-US" sz="2000" b="0" i="0" u="none" strike="noStrike" kern="1200" cap="none" spc="0" normalizeH="0" baseline="0" noProof="0" dirty="0">
                <a:ln>
                  <a:noFill/>
                </a:ln>
                <a:solidFill>
                  <a:srgbClr val="000000"/>
                </a:solidFill>
                <a:effectLst/>
                <a:uLnTx/>
                <a:uFillTx/>
              </a:rPr>
              <a:t>$619</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Estimated Savings: </a:t>
            </a:r>
            <a:r>
              <a:rPr kumimoji="0" lang="en-US" sz="2000" b="0" i="0" u="none" strike="noStrike" kern="1200" cap="none" spc="0" normalizeH="0" baseline="0" noProof="0" dirty="0">
                <a:ln>
                  <a:noFill/>
                </a:ln>
                <a:solidFill>
                  <a:srgbClr val="000000"/>
                </a:solidFill>
                <a:effectLst/>
                <a:uLnTx/>
                <a:uFillTx/>
              </a:rPr>
              <a:t>$3,447</a:t>
            </a:r>
          </a:p>
          <a:p>
            <a:pPr marL="137160" marR="0" lvl="0" indent="-1371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1471"/>
                </a:solidFill>
                <a:effectLst/>
                <a:uLnTx/>
                <a:uFillTx/>
              </a:rPr>
              <a:t>Estimated Disability Days Saved:</a:t>
            </a:r>
            <a:r>
              <a:rPr kumimoji="0" lang="en-US" sz="2000" b="1" i="0" u="none" strike="noStrike" kern="1200" cap="none" spc="0" normalizeH="0" baseline="0" noProof="0" dirty="0">
                <a:ln>
                  <a:noFill/>
                </a:ln>
                <a:solidFill>
                  <a:srgbClr val="701471"/>
                </a:solidFill>
                <a:effectLst/>
                <a:uLnTx/>
                <a:uFillTx/>
              </a:rPr>
              <a:t> </a:t>
            </a:r>
            <a:r>
              <a:rPr kumimoji="0" lang="en-US" sz="2000" b="0" i="0" u="none" strike="noStrike" kern="1200" cap="none" spc="0" normalizeH="0" baseline="0" noProof="0" dirty="0">
                <a:ln>
                  <a:noFill/>
                </a:ln>
                <a:solidFill>
                  <a:srgbClr val="000000"/>
                </a:solidFill>
                <a:effectLst/>
                <a:uLnTx/>
                <a:uFillTx/>
              </a:rPr>
              <a:t>30</a:t>
            </a:r>
          </a:p>
        </p:txBody>
      </p:sp>
      <p:sp>
        <p:nvSpPr>
          <p:cNvPr id="7" name="Slide Number Placeholder 6">
            <a:extLst>
              <a:ext uri="{FF2B5EF4-FFF2-40B4-BE49-F238E27FC236}">
                <a16:creationId xmlns:a16="http://schemas.microsoft.com/office/drawing/2014/main" id="{CEB45459-6A09-2064-4D69-D01E610BAA10}"/>
              </a:ext>
            </a:extLst>
          </p:cNvPr>
          <p:cNvSpPr>
            <a:spLocks noGrp="1"/>
          </p:cNvSpPr>
          <p:nvPr>
            <p:ph type="sldNum" sz="quarter" idx="12"/>
          </p:nvPr>
        </p:nvSpPr>
        <p:spPr/>
        <p:txBody>
          <a:bodyPr/>
          <a:lstStyle/>
          <a:p>
            <a:pPr>
              <a:defRPr/>
            </a:pPr>
            <a:fld id="{73EF3F73-D8BE-1D4F-8F0C-03C5EC803F68}" type="slidenum">
              <a:rPr lang="en-US" smtClean="0"/>
              <a:pPr>
                <a:defRPr/>
              </a:pPr>
              <a:t>42</a:t>
            </a:fld>
            <a:endParaRPr lang="en-US" dirty="0"/>
          </a:p>
        </p:txBody>
      </p:sp>
      <p:sp>
        <p:nvSpPr>
          <p:cNvPr id="29" name="Column 1 box">
            <a:extLst>
              <a:ext uri="{FF2B5EF4-FFF2-40B4-BE49-F238E27FC236}">
                <a16:creationId xmlns:a16="http://schemas.microsoft.com/office/drawing/2014/main" id="{FBAC8505-5723-2630-FB9D-3050ED017884}"/>
              </a:ext>
              <a:ext uri="{C183D7F6-B498-43B3-948B-1728B52AA6E4}">
                <adec:decorative xmlns:adec="http://schemas.microsoft.com/office/drawing/2017/decorative" val="1"/>
              </a:ext>
            </a:extLst>
          </p:cNvPr>
          <p:cNvSpPr/>
          <p:nvPr/>
        </p:nvSpPr>
        <p:spPr>
          <a:xfrm>
            <a:off x="486887" y="1567543"/>
            <a:ext cx="6899563" cy="3918857"/>
          </a:xfrm>
          <a:prstGeom prst="roundRect">
            <a:avLst>
              <a:gd name="adj" fmla="val 4575"/>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pic>
        <p:nvPicPr>
          <p:cNvPr id="4" name="Picture Placeholder 4" descr="Patient and counselor">
            <a:extLst>
              <a:ext uri="{FF2B5EF4-FFF2-40B4-BE49-F238E27FC236}">
                <a16:creationId xmlns:a16="http://schemas.microsoft.com/office/drawing/2014/main" id="{ADAF0724-C902-43B6-3E64-5BCDDF5DC4A2}"/>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p:blipFill>
        <p:spPr>
          <a:xfrm>
            <a:off x="7983538" y="1116013"/>
            <a:ext cx="3857625" cy="3446462"/>
          </a:xfrm>
        </p:spPr>
      </p:pic>
      <p:sp>
        <p:nvSpPr>
          <p:cNvPr id="2" name="TextBox 1">
            <a:extLst>
              <a:ext uri="{FF2B5EF4-FFF2-40B4-BE49-F238E27FC236}">
                <a16:creationId xmlns:a16="http://schemas.microsoft.com/office/drawing/2014/main" id="{EB7B14D1-6B94-088B-E836-98E379AF050B}"/>
              </a:ext>
            </a:extLst>
          </p:cNvPr>
          <p:cNvSpPr txBox="1"/>
          <p:nvPr/>
        </p:nvSpPr>
        <p:spPr>
          <a:xfrm>
            <a:off x="572757" y="5623432"/>
            <a:ext cx="9746054" cy="276999"/>
          </a:xfrm>
          <a:prstGeom prst="rect">
            <a:avLst/>
          </a:prstGeom>
          <a:noFill/>
        </p:spPr>
        <p:txBody>
          <a:bodyPr wrap="square">
            <a:spAutoFit/>
          </a:bodyPr>
          <a:lstStyle/>
          <a:p>
            <a:pPr marL="0" indent="0">
              <a:buNone/>
            </a:pPr>
            <a:r>
              <a:rPr lang="en-US" sz="1200" dirty="0">
                <a:latin typeface="TheStan Timbr" panose="020B0503030503020204" pitchFamily="34" charset="0"/>
              </a:rPr>
              <a:t>Identifying information has been changed to protect the privacy of the employee.</a:t>
            </a:r>
          </a:p>
        </p:txBody>
      </p:sp>
    </p:spTree>
    <p:extLst>
      <p:ext uri="{BB962C8B-B14F-4D97-AF65-F5344CB8AC3E}">
        <p14:creationId xmlns:p14="http://schemas.microsoft.com/office/powerpoint/2010/main" val="1374465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FAF79-71B7-2B83-DE37-E4312F639F49}"/>
            </a:ext>
          </a:extLst>
        </p:cNvPr>
        <p:cNvGrpSpPr/>
        <p:nvPr/>
      </p:nvGrpSpPr>
      <p:grpSpPr>
        <a:xfrm>
          <a:off x="0" y="0"/>
          <a:ext cx="0" cy="0"/>
          <a:chOff x="0" y="0"/>
          <a:chExt cx="0" cy="0"/>
        </a:xfrm>
      </p:grpSpPr>
      <p:sp>
        <p:nvSpPr>
          <p:cNvPr id="17" name="Headline">
            <a:extLst>
              <a:ext uri="{FF2B5EF4-FFF2-40B4-BE49-F238E27FC236}">
                <a16:creationId xmlns:a16="http://schemas.microsoft.com/office/drawing/2014/main" id="{26E05549-4BFE-3CA0-98BA-392DF1F00936}"/>
              </a:ext>
            </a:extLst>
          </p:cNvPr>
          <p:cNvSpPr txBox="1">
            <a:spLocks noGrp="1"/>
          </p:cNvSpPr>
          <p:nvPr>
            <p:ph type="title" idx="4294967295"/>
          </p:nvPr>
        </p:nvSpPr>
        <p:spPr>
          <a:xfrm>
            <a:off x="350060" y="461283"/>
            <a:ext cx="11104382" cy="548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91440">
              <a:lnSpc>
                <a:spcPct val="90000"/>
              </a:lnSpc>
              <a:defRPr/>
            </a:pPr>
            <a:r>
              <a:rPr lang="en-US" dirty="0">
                <a:latin typeface="TheStan Timbr" panose="020B0503030503020204" pitchFamily="34" charset="0"/>
              </a:rPr>
              <a:t>Return-to-Work Success Statistics</a:t>
            </a:r>
          </a:p>
        </p:txBody>
      </p:sp>
      <p:sp>
        <p:nvSpPr>
          <p:cNvPr id="7" name="Slide Number Placeholder 6">
            <a:extLst>
              <a:ext uri="{FF2B5EF4-FFF2-40B4-BE49-F238E27FC236}">
                <a16:creationId xmlns:a16="http://schemas.microsoft.com/office/drawing/2014/main" id="{7ABDCF79-5330-0570-B582-2757F0C865AE}"/>
              </a:ext>
            </a:extLst>
          </p:cNvPr>
          <p:cNvSpPr>
            <a:spLocks noGrp="1"/>
          </p:cNvSpPr>
          <p:nvPr>
            <p:ph type="sldNum" sz="quarter" idx="12"/>
          </p:nvPr>
        </p:nvSpPr>
        <p:spPr/>
        <p:txBody>
          <a:bodyPr/>
          <a:lstStyle/>
          <a:p>
            <a:pPr>
              <a:defRPr/>
            </a:pPr>
            <a:fld id="{73EF3F73-D8BE-1D4F-8F0C-03C5EC803F68}" type="slidenum">
              <a:rPr lang="en-US" smtClean="0"/>
              <a:pPr>
                <a:defRPr/>
              </a:pPr>
              <a:t>43</a:t>
            </a:fld>
            <a:endParaRPr lang="en-US" dirty="0"/>
          </a:p>
        </p:txBody>
      </p:sp>
      <p:sp>
        <p:nvSpPr>
          <p:cNvPr id="4" name="Stat 1">
            <a:extLst>
              <a:ext uri="{FF2B5EF4-FFF2-40B4-BE49-F238E27FC236}">
                <a16:creationId xmlns:a16="http://schemas.microsoft.com/office/drawing/2014/main" id="{FF72198C-0A47-78F0-99B6-AF57784199C5}"/>
              </a:ext>
            </a:extLst>
          </p:cNvPr>
          <p:cNvSpPr txBox="1"/>
          <p:nvPr/>
        </p:nvSpPr>
        <p:spPr>
          <a:xfrm>
            <a:off x="768096" y="1562352"/>
            <a:ext cx="2880979" cy="923330"/>
          </a:xfrm>
          <a:prstGeom prst="rect">
            <a:avLst/>
          </a:prstGeom>
          <a:noFill/>
        </p:spPr>
        <p:txBody>
          <a:bodyPr wrap="square" rtlCol="0">
            <a:noAutofit/>
          </a:bodyPr>
          <a:lstStyle/>
          <a:p>
            <a:r>
              <a:rPr lang="en-US" sz="10000" b="1" dirty="0">
                <a:solidFill>
                  <a:srgbClr val="004EA8"/>
                </a:solidFill>
                <a:latin typeface="TheStan Timbr" panose="020B0503030503020204" pitchFamily="34" charset="0"/>
                <a:cs typeface="Arial" panose="020B0604020202020204" pitchFamily="34" charset="0"/>
              </a:rPr>
              <a:t>72% </a:t>
            </a:r>
          </a:p>
        </p:txBody>
      </p:sp>
      <p:sp>
        <p:nvSpPr>
          <p:cNvPr id="5" name="Stat 1 text">
            <a:extLst>
              <a:ext uri="{FF2B5EF4-FFF2-40B4-BE49-F238E27FC236}">
                <a16:creationId xmlns:a16="http://schemas.microsoft.com/office/drawing/2014/main" id="{A707815D-B6D3-D0DE-273B-A3171C27AB0F}"/>
              </a:ext>
            </a:extLst>
          </p:cNvPr>
          <p:cNvSpPr txBox="1">
            <a:spLocks/>
          </p:cNvSpPr>
          <p:nvPr/>
        </p:nvSpPr>
        <p:spPr>
          <a:xfrm>
            <a:off x="1140621" y="3017987"/>
            <a:ext cx="2880979" cy="96012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tx2"/>
                </a:solidFill>
                <a:latin typeface="TheStan Timbr" panose="020B0503030503020204" pitchFamily="34" charset="0"/>
                <a:cs typeface="Arial" panose="020B0604020202020204" pitchFamily="34" charset="0"/>
              </a:rPr>
              <a:t>success rate</a:t>
            </a:r>
            <a:endParaRPr lang="en-US" sz="3200" strike="sngStrike" dirty="0">
              <a:solidFill>
                <a:schemeClr val="tx2"/>
              </a:solidFill>
              <a:latin typeface="TheStan Timbr" panose="020B0503030503020204" pitchFamily="34" charset="0"/>
              <a:cs typeface="Arial" panose="020B0604020202020204" pitchFamily="34" charset="0"/>
            </a:endParaRPr>
          </a:p>
        </p:txBody>
      </p:sp>
      <p:sp>
        <p:nvSpPr>
          <p:cNvPr id="6" name="Text">
            <a:extLst>
              <a:ext uri="{FF2B5EF4-FFF2-40B4-BE49-F238E27FC236}">
                <a16:creationId xmlns:a16="http://schemas.microsoft.com/office/drawing/2014/main" id="{3E690774-9966-A67F-5729-560B2D3AA122}"/>
              </a:ext>
            </a:extLst>
          </p:cNvPr>
          <p:cNvSpPr txBox="1"/>
          <p:nvPr/>
        </p:nvSpPr>
        <p:spPr>
          <a:xfrm>
            <a:off x="4640242" y="1746778"/>
            <a:ext cx="7094287" cy="3711125"/>
          </a:xfrm>
          <a:prstGeom prst="rect">
            <a:avLst/>
          </a:prstGeom>
          <a:noFill/>
        </p:spPr>
        <p:txBody>
          <a:bodyPr wrap="square" rtlCol="0">
            <a:noAutofit/>
          </a:bodyPr>
          <a:lstStyle/>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77% </a:t>
            </a:r>
            <a:r>
              <a:rPr lang="en-US" sz="2400" dirty="0">
                <a:latin typeface="TheStan Timbr" panose="020B0503030503020204" pitchFamily="34" charset="0"/>
                <a:cs typeface="Arial" panose="020B0604020202020204" pitchFamily="34" charset="0"/>
              </a:rPr>
              <a:t>participation rate</a:t>
            </a:r>
          </a:p>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$458 </a:t>
            </a:r>
            <a:r>
              <a:rPr lang="en-US" sz="2400" dirty="0">
                <a:latin typeface="TheStan Timbr" panose="020B0503030503020204" pitchFamily="34" charset="0"/>
                <a:cs typeface="Arial" panose="020B0604020202020204" pitchFamily="34" charset="0"/>
              </a:rPr>
              <a:t>= the average cost per RTW referral</a:t>
            </a:r>
            <a:endParaRPr lang="en-US" sz="2400" dirty="0">
              <a:solidFill>
                <a:schemeClr val="tx2"/>
              </a:solidFill>
              <a:latin typeface="TheStan Timbr" panose="020B0503030503020204" pitchFamily="34" charset="0"/>
              <a:cs typeface="Arial" panose="020B0604020202020204" pitchFamily="34" charset="0"/>
            </a:endParaRPr>
          </a:p>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$3,107 </a:t>
            </a:r>
            <a:r>
              <a:rPr lang="en-US" sz="2400" dirty="0">
                <a:latin typeface="TheStan Timbr" panose="020B0503030503020204" pitchFamily="34" charset="0"/>
                <a:cs typeface="Arial" panose="020B0604020202020204" pitchFamily="34" charset="0"/>
              </a:rPr>
              <a:t>= the average estimated gross claim cost savings per referral</a:t>
            </a:r>
          </a:p>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$10,952 </a:t>
            </a:r>
            <a:r>
              <a:rPr lang="en-US" sz="2400" dirty="0">
                <a:latin typeface="TheStan Timbr" panose="020B0503030503020204" pitchFamily="34" charset="0"/>
                <a:cs typeface="Arial" panose="020B0604020202020204" pitchFamily="34" charset="0"/>
              </a:rPr>
              <a:t>= the average estimated total (claim and non-claim) cost savings per referral</a:t>
            </a:r>
          </a:p>
          <a:p>
            <a:pPr marL="285750" indent="-285750">
              <a:lnSpc>
                <a:spcPct val="110000"/>
              </a:lnSpc>
              <a:spcAft>
                <a:spcPts val="1000"/>
              </a:spcAft>
              <a:buFont typeface="Arial" panose="020B0604020202020204" pitchFamily="34" charset="0"/>
              <a:buChar char="•"/>
            </a:pPr>
            <a:r>
              <a:rPr lang="en-US" sz="2400" b="1" dirty="0">
                <a:solidFill>
                  <a:srgbClr val="701471"/>
                </a:solidFill>
                <a:latin typeface="TheStan Timbr" panose="020B0503030503020204" pitchFamily="34" charset="0"/>
                <a:cs typeface="Arial" panose="020B0604020202020204" pitchFamily="34" charset="0"/>
              </a:rPr>
              <a:t>17 days </a:t>
            </a:r>
            <a:r>
              <a:rPr lang="en-US" sz="2400" dirty="0">
                <a:latin typeface="TheStan Timbr" panose="020B0503030503020204" pitchFamily="34" charset="0"/>
                <a:cs typeface="Arial" panose="020B0604020202020204" pitchFamily="34" charset="0"/>
              </a:rPr>
              <a:t>= the estimated disability days saved per referral for RTW services</a:t>
            </a:r>
          </a:p>
          <a:p>
            <a:pPr marL="285750" indent="-285750">
              <a:lnSpc>
                <a:spcPct val="110000"/>
              </a:lnSpc>
              <a:spcAft>
                <a:spcPts val="1000"/>
              </a:spcAft>
              <a:buFont typeface="Arial" panose="020B0604020202020204" pitchFamily="34" charset="0"/>
              <a:buChar char="•"/>
            </a:pPr>
            <a:endParaRPr lang="en-US" sz="2000" dirty="0">
              <a:solidFill>
                <a:srgbClr val="FF0000"/>
              </a:solidFill>
              <a:latin typeface="TheStan Timbr" panose="020B0503030503020204" pitchFamily="34" charset="0"/>
              <a:cs typeface="Arial" panose="020B0604020202020204" pitchFamily="34" charset="0"/>
            </a:endParaRPr>
          </a:p>
          <a:p>
            <a:pPr>
              <a:lnSpc>
                <a:spcPct val="110000"/>
              </a:lnSpc>
              <a:spcAft>
                <a:spcPts val="1000"/>
              </a:spcAft>
            </a:pPr>
            <a:endParaRPr lang="en-US" sz="1400" dirty="0">
              <a:latin typeface="TheStan Timbr" panose="020B0503030503020204" pitchFamily="34" charset="0"/>
              <a:cs typeface="Arial" panose="020B0604020202020204" pitchFamily="34" charset="0"/>
            </a:endParaRPr>
          </a:p>
        </p:txBody>
      </p:sp>
      <p:sp>
        <p:nvSpPr>
          <p:cNvPr id="12" name="Text">
            <a:extLst>
              <a:ext uri="{FF2B5EF4-FFF2-40B4-BE49-F238E27FC236}">
                <a16:creationId xmlns:a16="http://schemas.microsoft.com/office/drawing/2014/main" id="{6CC4D889-EA04-4251-977C-FF9CF3706DB5}"/>
              </a:ext>
            </a:extLst>
          </p:cNvPr>
          <p:cNvSpPr txBox="1">
            <a:spLocks/>
          </p:cNvSpPr>
          <p:nvPr/>
        </p:nvSpPr>
        <p:spPr>
          <a:xfrm>
            <a:off x="630159" y="6010697"/>
            <a:ext cx="10119611" cy="49071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None/>
            </a:pPr>
            <a:r>
              <a:rPr lang="en-US" sz="1200" b="1" dirty="0">
                <a:latin typeface="TheStan Timbr" panose="020B0503030503020204" pitchFamily="34" charset="0"/>
                <a:cs typeface="Arial" panose="020B0604020202020204" pitchFamily="34" charset="0"/>
              </a:rPr>
              <a:t>Source: </a:t>
            </a:r>
            <a:r>
              <a:rPr lang="en-US" sz="1200" dirty="0">
                <a:latin typeface="TheStan Timbr" panose="020B0503030503020204" pitchFamily="34" charset="0"/>
                <a:cs typeface="Arial" panose="020B0604020202020204" pitchFamily="34" charset="0"/>
              </a:rPr>
              <a:t>Combined insured and self-insured results between January 1, 2008, and December 31, 2025, based on internal data developed by Standard Insurance Company. These data include employees with both primary and secondary diagnoses indicating neurodiversity, with 12% having a co-occurring medical condition.</a:t>
            </a:r>
          </a:p>
          <a:p>
            <a:pPr marL="0" indent="0">
              <a:lnSpc>
                <a:spcPct val="110000"/>
              </a:lnSpc>
              <a:spcBef>
                <a:spcPts val="0"/>
              </a:spcBef>
              <a:spcAft>
                <a:spcPts val="1000"/>
              </a:spcAft>
              <a:buFont typeface="Arial" panose="020B0604020202020204" pitchFamily="34" charset="0"/>
              <a:buNone/>
            </a:pPr>
            <a:endParaRPr lang="en-US" sz="1200" dirty="0">
              <a:latin typeface="TheStan Timbr" panose="020B0503030503020204" pitchFamily="34" charset="0"/>
              <a:cs typeface="Arial" panose="020B0604020202020204" pitchFamily="34" charset="0"/>
            </a:endParaRPr>
          </a:p>
        </p:txBody>
      </p:sp>
      <p:cxnSp>
        <p:nvCxnSpPr>
          <p:cNvPr id="2" name="Sidebar line">
            <a:extLst>
              <a:ext uri="{FF2B5EF4-FFF2-40B4-BE49-F238E27FC236}">
                <a16:creationId xmlns:a16="http://schemas.microsoft.com/office/drawing/2014/main" id="{2C9BEDE6-A963-FBEF-D47E-D3A6BF84DE34}"/>
              </a:ext>
              <a:ext uri="{C183D7F6-B498-43B3-948B-1728B52AA6E4}">
                <adec:decorative xmlns:adec="http://schemas.microsoft.com/office/drawing/2017/decorative" val="1"/>
              </a:ext>
            </a:extLst>
          </p:cNvPr>
          <p:cNvCxnSpPr>
            <a:cxnSpLocks/>
          </p:cNvCxnSpPr>
          <p:nvPr/>
        </p:nvCxnSpPr>
        <p:spPr>
          <a:xfrm>
            <a:off x="4164104" y="2316054"/>
            <a:ext cx="0" cy="2600330"/>
          </a:xfrm>
          <a:prstGeom prst="line">
            <a:avLst/>
          </a:prstGeom>
          <a:ln w="19050">
            <a:solidFill>
              <a:srgbClr val="0075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671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5DB63-A623-6E25-BF2D-E3C769A53B48}"/>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61CCDB2F-AACA-17C9-98C2-C76BF65F8168}"/>
              </a:ext>
            </a:extLst>
          </p:cNvPr>
          <p:cNvSpPr>
            <a:spLocks noGrp="1"/>
          </p:cNvSpPr>
          <p:nvPr>
            <p:ph type="title"/>
          </p:nvPr>
        </p:nvSpPr>
        <p:spPr/>
        <p:txBody>
          <a:bodyPr/>
          <a:lstStyle/>
          <a:p>
            <a:r>
              <a:rPr lang="en-US" dirty="0"/>
              <a:t>What Do Neurodiverse Individuals Need?</a:t>
            </a:r>
          </a:p>
        </p:txBody>
      </p:sp>
      <p:sp>
        <p:nvSpPr>
          <p:cNvPr id="5" name="Slide Number Placeholder 4">
            <a:extLst>
              <a:ext uri="{FF2B5EF4-FFF2-40B4-BE49-F238E27FC236}">
                <a16:creationId xmlns:a16="http://schemas.microsoft.com/office/drawing/2014/main" id="{71E827B3-E5CF-D3A6-2D0E-A4D56AE33BE3}"/>
              </a:ext>
            </a:extLst>
          </p:cNvPr>
          <p:cNvSpPr>
            <a:spLocks noGrp="1"/>
          </p:cNvSpPr>
          <p:nvPr>
            <p:ph type="sldNum" sz="quarter" idx="12"/>
          </p:nvPr>
        </p:nvSpPr>
        <p:spPr/>
        <p:txBody>
          <a:bodyPr/>
          <a:lstStyle/>
          <a:p>
            <a:pPr>
              <a:defRPr/>
            </a:pPr>
            <a:fld id="{73EF3F73-D8BE-1D4F-8F0C-03C5EC803F68}" type="slidenum">
              <a:rPr lang="en-US" smtClean="0"/>
              <a:pPr>
                <a:defRPr/>
              </a:pPr>
              <a:t>44</a:t>
            </a:fld>
            <a:endParaRPr lang="en-US" dirty="0"/>
          </a:p>
        </p:txBody>
      </p:sp>
    </p:spTree>
    <p:extLst>
      <p:ext uri="{BB962C8B-B14F-4D97-AF65-F5344CB8AC3E}">
        <p14:creationId xmlns:p14="http://schemas.microsoft.com/office/powerpoint/2010/main" val="2086300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C99AC-6C6E-48A6-0A69-DCEADC3CCABC}"/>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E4347082-0DE9-92EE-711C-F6FFC5C57620}"/>
              </a:ext>
            </a:extLst>
          </p:cNvPr>
          <p:cNvSpPr>
            <a:spLocks noGrp="1"/>
          </p:cNvSpPr>
          <p:nvPr>
            <p:ph type="title"/>
          </p:nvPr>
        </p:nvSpPr>
        <p:spPr>
          <a:xfrm>
            <a:off x="4231463" y="375885"/>
            <a:ext cx="7646304" cy="807934"/>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fontAlgn="auto">
              <a:spcAft>
                <a:spcPts val="0"/>
              </a:spcAft>
              <a:buClrTx/>
              <a:buSzTx/>
              <a:tabLst/>
              <a:defRPr/>
            </a:pPr>
            <a:r>
              <a:rPr lang="en-US" dirty="0"/>
              <a:t>The Same Things We All Need</a:t>
            </a:r>
          </a:p>
        </p:txBody>
      </p:sp>
      <p:pic>
        <p:nvPicPr>
          <p:cNvPr id="6" name="Picture Placeholder 5" descr="Person on busy street">
            <a:extLst>
              <a:ext uri="{FF2B5EF4-FFF2-40B4-BE49-F238E27FC236}">
                <a16:creationId xmlns:a16="http://schemas.microsoft.com/office/drawing/2014/main" id="{33EBA7BF-4F87-119D-9E04-5E70679E2094}"/>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p:pic>
      <p:sp>
        <p:nvSpPr>
          <p:cNvPr id="9" name="subhead">
            <a:extLst>
              <a:ext uri="{FF2B5EF4-FFF2-40B4-BE49-F238E27FC236}">
                <a16:creationId xmlns:a16="http://schemas.microsoft.com/office/drawing/2014/main" id="{A7DFEABE-EC62-DEBE-B0B8-B5666055F2CC}"/>
              </a:ext>
            </a:extLst>
          </p:cNvPr>
          <p:cNvSpPr>
            <a:spLocks noGrp="1"/>
          </p:cNvSpPr>
          <p:nvPr>
            <p:ph type="body" sz="quarter" idx="16"/>
          </p:nvPr>
        </p:nvSpPr>
        <p:spPr>
          <a:xfrm>
            <a:off x="4371962" y="1053287"/>
            <a:ext cx="7111551" cy="722313"/>
          </a:xfrm>
          <a:prstGeom prst="rect">
            <a:avLst/>
          </a:prstGeom>
        </p:spPr>
        <p:txBody>
          <a:bodyPr/>
          <a:lstStyle/>
          <a:p>
            <a:pPr>
              <a:spcAft>
                <a:spcPts val="1000"/>
              </a:spcAft>
            </a:pPr>
            <a:r>
              <a:rPr lang="en-US" sz="2000" b="0" dirty="0">
                <a:solidFill>
                  <a:schemeClr val="tx2"/>
                </a:solidFill>
              </a:rPr>
              <a:t>Neurodiverse individuals, like people with other disabilities, want to be able to live a full and productive life.</a:t>
            </a:r>
          </a:p>
        </p:txBody>
      </p:sp>
      <p:sp>
        <p:nvSpPr>
          <p:cNvPr id="3" name="Column 1">
            <a:extLst>
              <a:ext uri="{FF2B5EF4-FFF2-40B4-BE49-F238E27FC236}">
                <a16:creationId xmlns:a16="http://schemas.microsoft.com/office/drawing/2014/main" id="{0056C78E-D737-63FC-17AB-7D1EA7E59E6A}"/>
              </a:ext>
            </a:extLst>
          </p:cNvPr>
          <p:cNvSpPr>
            <a:spLocks noGrp="1"/>
          </p:cNvSpPr>
          <p:nvPr>
            <p:ph idx="4294967295"/>
          </p:nvPr>
        </p:nvSpPr>
        <p:spPr>
          <a:xfrm>
            <a:off x="4371961" y="2125683"/>
            <a:ext cx="7365949" cy="3679030"/>
          </a:xfrm>
          <a:prstGeom prst="rect">
            <a:avLst/>
          </a:prstGeom>
        </p:spPr>
        <p:txBody>
          <a:bodyPr>
            <a:noAutofit/>
          </a:bodyPr>
          <a:lstStyle/>
          <a:p>
            <a:pPr marL="0" marR="0" lvl="0" indent="0" algn="l" defTabSz="914400" rtl="0" eaLnBrk="1" fontAlgn="auto" latinLnBrk="0" hangingPunct="1">
              <a:lnSpc>
                <a:spcPct val="110000"/>
              </a:lnSpc>
              <a:spcBef>
                <a:spcPts val="0"/>
              </a:spcBef>
              <a:spcAft>
                <a:spcPts val="1000"/>
              </a:spcAft>
              <a:buClrTx/>
              <a:buSzTx/>
              <a:buNone/>
              <a:tabLst/>
              <a:defRPr/>
            </a:pPr>
            <a:r>
              <a:rPr kumimoji="0" lang="en-US" sz="2400" i="0" u="none" strike="noStrike" kern="1200" cap="none" spc="0" normalizeH="0" baseline="0" noProof="0" dirty="0">
                <a:ln>
                  <a:noFill/>
                </a:ln>
                <a:effectLst/>
                <a:uLnTx/>
                <a:uFillTx/>
                <a:latin typeface="TheStan Timbr" panose="020B0503030503020204" pitchFamily="34" charset="0"/>
              </a:rPr>
              <a:t>A work environment where:</a:t>
            </a:r>
          </a:p>
          <a:p>
            <a:pPr marL="594360" lvl="1">
              <a:spcBef>
                <a:spcPts val="0"/>
              </a:spcBef>
              <a:spcAft>
                <a:spcPts val="1000"/>
              </a:spcAft>
              <a:buFont typeface="Arial" panose="020B0604020202020204" pitchFamily="34" charset="0"/>
              <a:buChar char="•"/>
              <a:defRPr/>
            </a:pPr>
            <a:r>
              <a:rPr lang="en-US" sz="2000" dirty="0">
                <a:latin typeface="TheStan Timbr" panose="020B0503030503020204" pitchFamily="34" charset="0"/>
              </a:rPr>
              <a:t>They are treated with </a:t>
            </a:r>
            <a:r>
              <a:rPr lang="en-US" sz="2000" b="1" dirty="0">
                <a:solidFill>
                  <a:srgbClr val="0E0D6A"/>
                </a:solidFill>
                <a:latin typeface="TheStan Timbr" panose="020B0503030503020204" pitchFamily="34" charset="0"/>
              </a:rPr>
              <a:t>dignity and respect</a:t>
            </a:r>
            <a:r>
              <a:rPr lang="en-US" sz="2000" dirty="0">
                <a:solidFill>
                  <a:srgbClr val="0E0D6A"/>
                </a:solidFill>
                <a:latin typeface="TheStan Timbr" panose="020B0503030503020204" pitchFamily="34" charset="0"/>
              </a:rPr>
              <a:t>.</a:t>
            </a:r>
          </a:p>
          <a:p>
            <a:pPr marL="594360" lvl="1">
              <a:spcBef>
                <a:spcPts val="0"/>
              </a:spcBef>
              <a:spcAft>
                <a:spcPts val="1000"/>
              </a:spcAft>
              <a:buFont typeface="Arial" panose="020B0604020202020204" pitchFamily="34" charset="0"/>
              <a:buChar char="•"/>
              <a:defRPr/>
            </a:pPr>
            <a:r>
              <a:rPr lang="en-US" sz="2000" dirty="0">
                <a:latin typeface="TheStan Timbr" panose="020B0503030503020204" pitchFamily="34" charset="0"/>
              </a:rPr>
              <a:t>They have the </a:t>
            </a:r>
            <a:r>
              <a:rPr lang="en-US" sz="2000" b="1" dirty="0">
                <a:solidFill>
                  <a:srgbClr val="0E0D6A"/>
                </a:solidFill>
                <a:latin typeface="TheStan Timbr" panose="020B0503030503020204" pitchFamily="34" charset="0"/>
              </a:rPr>
              <a:t>opportunity to contribute and succeed</a:t>
            </a:r>
            <a:r>
              <a:rPr lang="en-US" sz="2000" dirty="0">
                <a:solidFill>
                  <a:schemeClr val="tx2"/>
                </a:solidFill>
                <a:latin typeface="TheStan Timbr" panose="020B0503030503020204" pitchFamily="34" charset="0"/>
              </a:rPr>
              <a:t>.</a:t>
            </a:r>
          </a:p>
          <a:p>
            <a:pPr marL="594360" lvl="1">
              <a:spcBef>
                <a:spcPts val="0"/>
              </a:spcBef>
              <a:spcAft>
                <a:spcPts val="1000"/>
              </a:spcAft>
              <a:buFont typeface="Arial" panose="020B0604020202020204" pitchFamily="34" charset="0"/>
              <a:buChar char="•"/>
              <a:defRPr/>
            </a:pPr>
            <a:r>
              <a:rPr lang="en-US" sz="2000" b="1" dirty="0">
                <a:solidFill>
                  <a:srgbClr val="0E0D6A"/>
                </a:solidFill>
                <a:latin typeface="TheStan Timbr" panose="020B0503030503020204" pitchFamily="34" charset="0"/>
              </a:rPr>
              <a:t>Differences</a:t>
            </a:r>
            <a:r>
              <a:rPr kumimoji="0" lang="en-US" sz="2000" b="1" i="0" u="none" strike="noStrike" kern="1200" cap="none" spc="0" normalizeH="0" baseline="0" noProof="0" dirty="0">
                <a:ln>
                  <a:noFill/>
                </a:ln>
                <a:solidFill>
                  <a:srgbClr val="0E0D6A"/>
                </a:solidFill>
                <a:effectLst/>
                <a:uLnTx/>
                <a:uFillTx/>
                <a:latin typeface="TheStan Timbr" panose="020B0503030503020204" pitchFamily="34" charset="0"/>
              </a:rPr>
              <a:t> are accepted, even celebrated</a:t>
            </a:r>
            <a:r>
              <a:rPr kumimoji="0" lang="en-US" sz="2000" i="0" u="none" strike="noStrike" kern="1200" cap="none" spc="0" normalizeH="0" baseline="0" noProof="0" dirty="0">
                <a:ln>
                  <a:noFill/>
                </a:ln>
                <a:solidFill>
                  <a:schemeClr val="tx2"/>
                </a:solidFill>
                <a:effectLst/>
                <a:uLnTx/>
                <a:uFillTx/>
                <a:latin typeface="TheStan Timbr" panose="020B0503030503020204" pitchFamily="34" charset="0"/>
              </a:rPr>
              <a:t>.</a:t>
            </a:r>
          </a:p>
          <a:p>
            <a:pPr marL="594360" lvl="1">
              <a:spcBef>
                <a:spcPts val="0"/>
              </a:spcBef>
              <a:spcAft>
                <a:spcPts val="1000"/>
              </a:spcAft>
              <a:buFont typeface="Arial" panose="020B0604020202020204" pitchFamily="34" charset="0"/>
              <a:buChar char="•"/>
              <a:defRPr/>
            </a:pPr>
            <a:r>
              <a:rPr lang="en-US" sz="2000" b="1" dirty="0">
                <a:solidFill>
                  <a:srgbClr val="0E0D6A"/>
                </a:solidFill>
                <a:latin typeface="TheStan Timbr" panose="020B0503030503020204" pitchFamily="34" charset="0"/>
              </a:rPr>
              <a:t>Their skills are recognized and appreciated</a:t>
            </a:r>
            <a:r>
              <a:rPr lang="en-US" sz="2000" dirty="0">
                <a:solidFill>
                  <a:srgbClr val="0E0D6A"/>
                </a:solidFill>
                <a:latin typeface="TheStan Timbr" panose="020B0503030503020204" pitchFamily="34" charset="0"/>
              </a:rPr>
              <a:t>.</a:t>
            </a:r>
          </a:p>
          <a:p>
            <a:pPr marL="594360" lvl="1">
              <a:spcBef>
                <a:spcPts val="0"/>
              </a:spcBef>
              <a:spcAft>
                <a:spcPts val="1000"/>
              </a:spcAft>
              <a:buFont typeface="Arial" panose="020B0604020202020204" pitchFamily="34" charset="0"/>
              <a:buChar char="•"/>
              <a:defRPr/>
            </a:pPr>
            <a:r>
              <a:rPr lang="en-US" sz="2000" b="1" dirty="0">
                <a:solidFill>
                  <a:srgbClr val="0E0D6A"/>
                </a:solidFill>
                <a:latin typeface="TheStan Timbr" panose="020B0503030503020204" pitchFamily="34" charset="0"/>
              </a:rPr>
              <a:t>Artificial barriers are removed, </a:t>
            </a:r>
            <a:r>
              <a:rPr lang="en-US" sz="2000" dirty="0">
                <a:latin typeface="TheStan Timbr" panose="020B0503030503020204" pitchFamily="34" charset="0"/>
              </a:rPr>
              <a:t>so they can do the essential functions of their jobs.</a:t>
            </a:r>
            <a:endParaRPr kumimoji="0" lang="en-US" sz="2000" i="0" u="none" strike="noStrike" kern="1200" cap="none" spc="0" normalizeH="0" baseline="0" noProof="0" dirty="0">
              <a:ln>
                <a:noFill/>
              </a:ln>
              <a:effectLst/>
              <a:uLnTx/>
              <a:uFillTx/>
              <a:latin typeface="TheStan Timbr" panose="020B0503030503020204" pitchFamily="34" charset="0"/>
            </a:endParaRPr>
          </a:p>
        </p:txBody>
      </p:sp>
      <p:sp>
        <p:nvSpPr>
          <p:cNvPr id="5" name="Slide Number Placeholder 4">
            <a:extLst>
              <a:ext uri="{FF2B5EF4-FFF2-40B4-BE49-F238E27FC236}">
                <a16:creationId xmlns:a16="http://schemas.microsoft.com/office/drawing/2014/main" id="{82ED7026-83FE-6F66-4A0B-D47C344E9ED1}"/>
              </a:ext>
            </a:extLst>
          </p:cNvPr>
          <p:cNvSpPr>
            <a:spLocks noGrp="1"/>
          </p:cNvSpPr>
          <p:nvPr>
            <p:ph type="sldNum" sz="quarter" idx="12"/>
          </p:nvPr>
        </p:nvSpPr>
        <p:spPr/>
        <p:txBody>
          <a:bodyPr/>
          <a:lstStyle/>
          <a:p>
            <a:pPr>
              <a:defRPr/>
            </a:pPr>
            <a:fld id="{73EF3F73-D8BE-1D4F-8F0C-03C5EC803F68}" type="slidenum">
              <a:rPr lang="en-US" smtClean="0"/>
              <a:pPr>
                <a:defRPr/>
              </a:pPr>
              <a:t>45</a:t>
            </a:fld>
            <a:endParaRPr lang="en-US" dirty="0"/>
          </a:p>
        </p:txBody>
      </p:sp>
    </p:spTree>
    <p:extLst>
      <p:ext uri="{BB962C8B-B14F-4D97-AF65-F5344CB8AC3E}">
        <p14:creationId xmlns:p14="http://schemas.microsoft.com/office/powerpoint/2010/main" val="2014852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34021-C06F-4610-AA65-929C50623D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7BC0AC3-3FF2-7F0B-582D-1F14C4174CC3}"/>
              </a:ext>
            </a:extLst>
          </p:cNvPr>
          <p:cNvSpPr>
            <a:spLocks noGrp="1"/>
          </p:cNvSpPr>
          <p:nvPr>
            <p:ph type="title"/>
          </p:nvPr>
        </p:nvSpPr>
        <p:spPr/>
        <p:txBody>
          <a:bodyPr/>
          <a:lstStyle/>
          <a:p>
            <a:r>
              <a:rPr lang="en-US" dirty="0"/>
              <a:t>Closing Quote</a:t>
            </a:r>
          </a:p>
        </p:txBody>
      </p:sp>
      <p:sp>
        <p:nvSpPr>
          <p:cNvPr id="2" name="Quote">
            <a:extLst>
              <a:ext uri="{FF2B5EF4-FFF2-40B4-BE49-F238E27FC236}">
                <a16:creationId xmlns:a16="http://schemas.microsoft.com/office/drawing/2014/main" id="{52C15C39-2B67-2CE0-94B9-4EDBCB4219E1}"/>
              </a:ext>
            </a:extLst>
          </p:cNvPr>
          <p:cNvSpPr>
            <a:spLocks/>
          </p:cNvSpPr>
          <p:nvPr/>
        </p:nvSpPr>
        <p:spPr>
          <a:xfrm>
            <a:off x="1316188" y="2328863"/>
            <a:ext cx="9858036" cy="1313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TheStan Timbr" panose="020B0503030503020204" pitchFamily="34" charset="0"/>
                <a:cs typeface="Arial" panose="020B0604020202020204" pitchFamily="34" charset="0"/>
              </a:rPr>
              <a:t>In the quest for an inclusive and dynamic work environment, acknowledging neurodiversity is crucial. It’s not just about ticking boxes. It’s about recognizing and leveraging the unique strengths that each individual brings to the table through awareness and support.</a:t>
            </a:r>
          </a:p>
        </p:txBody>
      </p:sp>
      <p:sp>
        <p:nvSpPr>
          <p:cNvPr id="9" name="Name">
            <a:extLst>
              <a:ext uri="{FF2B5EF4-FFF2-40B4-BE49-F238E27FC236}">
                <a16:creationId xmlns:a16="http://schemas.microsoft.com/office/drawing/2014/main" id="{CE5DF914-2BEE-89C1-857E-15FB36569C43}"/>
              </a:ext>
            </a:extLst>
          </p:cNvPr>
          <p:cNvSpPr>
            <a:spLocks noGrp="1"/>
          </p:cNvSpPr>
          <p:nvPr>
            <p:ph type="body" sz="quarter" idx="11"/>
          </p:nvPr>
        </p:nvSpPr>
        <p:spPr/>
        <p:txBody>
          <a:bodyPr/>
          <a:lstStyle/>
          <a:p>
            <a:r>
              <a:rPr lang="en-US" b="1" i="0" dirty="0">
                <a:solidFill>
                  <a:srgbClr val="FFFFFF"/>
                </a:solidFill>
                <a:effectLst/>
              </a:rPr>
              <a:t> Kali Love</a:t>
            </a:r>
            <a:endParaRPr lang="en-US" dirty="0"/>
          </a:p>
        </p:txBody>
      </p:sp>
      <p:sp>
        <p:nvSpPr>
          <p:cNvPr id="10" name="Person's title">
            <a:extLst>
              <a:ext uri="{FF2B5EF4-FFF2-40B4-BE49-F238E27FC236}">
                <a16:creationId xmlns:a16="http://schemas.microsoft.com/office/drawing/2014/main" id="{6654D1B7-21E2-F2D0-2C2C-190AE0C77376}"/>
              </a:ext>
            </a:extLst>
          </p:cNvPr>
          <p:cNvSpPr>
            <a:spLocks noGrp="1"/>
          </p:cNvSpPr>
          <p:nvPr>
            <p:ph type="body" sz="quarter" idx="12"/>
          </p:nvPr>
        </p:nvSpPr>
        <p:spPr/>
        <p:txBody>
          <a:bodyPr/>
          <a:lstStyle/>
          <a:p>
            <a:r>
              <a:rPr lang="en-US" i="1" dirty="0"/>
              <a:t>Inclusivity is the Future of Work</a:t>
            </a:r>
          </a:p>
        </p:txBody>
      </p:sp>
      <p:sp>
        <p:nvSpPr>
          <p:cNvPr id="8" name="Slide Number Placeholder 7">
            <a:extLst>
              <a:ext uri="{FF2B5EF4-FFF2-40B4-BE49-F238E27FC236}">
                <a16:creationId xmlns:a16="http://schemas.microsoft.com/office/drawing/2014/main" id="{94EE3BC9-5FC9-6EA5-25F9-73DABDF80354}"/>
              </a:ext>
            </a:extLst>
          </p:cNvPr>
          <p:cNvSpPr>
            <a:spLocks noGrp="1"/>
          </p:cNvSpPr>
          <p:nvPr>
            <p:ph type="sldNum" sz="quarter" idx="13"/>
          </p:nvPr>
        </p:nvSpPr>
        <p:spPr/>
        <p:txBody>
          <a:bodyPr/>
          <a:lstStyle/>
          <a:p>
            <a:pPr>
              <a:defRPr/>
            </a:pPr>
            <a:fld id="{73EF3F73-D8BE-1D4F-8F0C-03C5EC803F68}" type="slidenum">
              <a:rPr lang="en-US" smtClean="0"/>
              <a:pPr>
                <a:defRPr/>
              </a:pPr>
              <a:t>46</a:t>
            </a:fld>
            <a:endParaRPr lang="en-US" dirty="0"/>
          </a:p>
        </p:txBody>
      </p:sp>
    </p:spTree>
    <p:extLst>
      <p:ext uri="{BB962C8B-B14F-4D97-AF65-F5344CB8AC3E}">
        <p14:creationId xmlns:p14="http://schemas.microsoft.com/office/powerpoint/2010/main" val="574811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0F50D-57BA-2B69-6E26-D7458274E0D4}"/>
            </a:ext>
          </a:extLst>
        </p:cNvPr>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501003A2-55B0-CF30-929E-BDC010F868A1}"/>
              </a:ext>
            </a:extLst>
          </p:cNvPr>
          <p:cNvSpPr txBox="1">
            <a:spLocks/>
          </p:cNvSpPr>
          <p:nvPr/>
        </p:nvSpPr>
        <p:spPr>
          <a:xfrm>
            <a:off x="3728852" y="1365888"/>
            <a:ext cx="3621974" cy="3659520"/>
          </a:xfrm>
          <a:prstGeom prst="rect">
            <a:avLst/>
          </a:prstGeom>
        </p:spPr>
        <p:txBody>
          <a:bodyPr vert="horz" lIns="0" tIns="45720" rIns="91440" bIns="45720" rtlCol="0" anchor="ctr" anchorCtr="0">
            <a:normAutofit/>
          </a:bodyPr>
          <a:lstStyle>
            <a:defPPr>
              <a:defRPr lang="en-US"/>
            </a:defPPr>
            <a:lvl1pPr marL="0" indent="-228600" algn="l" defTabSz="685800"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8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7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6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5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4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3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2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marL="91440" indent="0" defTabSz="914400" fontAlgn="base">
              <a:spcAft>
                <a:spcPts val="1200"/>
              </a:spcAft>
              <a:buNone/>
            </a:pPr>
            <a:r>
              <a:rPr lang="en-US" sz="2800" b="1" kern="1200" dirty="0">
                <a:latin typeface="TheStan Timbr" panose="020B0503030503020204" pitchFamily="34" charset="0"/>
              </a:rPr>
              <a:t>Daniel Jolivet, PhD</a:t>
            </a:r>
          </a:p>
          <a:p>
            <a:pPr marL="91440" indent="0" defTabSz="914400">
              <a:spcAft>
                <a:spcPts val="1200"/>
              </a:spcAft>
              <a:buNone/>
            </a:pPr>
            <a:r>
              <a:rPr lang="en-US" sz="2400" kern="1200" dirty="0">
                <a:latin typeface="TheStan Timbr" panose="020B0503030503020204" pitchFamily="34" charset="0"/>
              </a:rPr>
              <a:t>Workplace Possibilities Practice Consultant</a:t>
            </a:r>
          </a:p>
          <a:p>
            <a:pPr marL="91440" indent="0" defTabSz="914400">
              <a:spcAft>
                <a:spcPts val="1200"/>
              </a:spcAft>
              <a:buNone/>
            </a:pPr>
            <a:r>
              <a:rPr lang="en-US" sz="2000" dirty="0">
                <a:latin typeface="TheStan Timbr" panose="020B0503030503020204" pitchFamily="34" charset="0"/>
              </a:rPr>
              <a:t>Daniel.Jolivet@standard.com</a:t>
            </a:r>
          </a:p>
          <a:p>
            <a:pPr marL="91440" indent="0" defTabSz="914400">
              <a:spcAft>
                <a:spcPts val="1200"/>
              </a:spcAft>
              <a:buNone/>
            </a:pPr>
            <a:endParaRPr lang="en-US" sz="2400" kern="1200" dirty="0">
              <a:latin typeface="TheStan Timbr" panose="020B0503030503020204" pitchFamily="34" charset="0"/>
            </a:endParaRPr>
          </a:p>
        </p:txBody>
      </p:sp>
      <p:sp>
        <p:nvSpPr>
          <p:cNvPr id="16" name="Slide Number Placeholder 3">
            <a:extLst>
              <a:ext uri="{FF2B5EF4-FFF2-40B4-BE49-F238E27FC236}">
                <a16:creationId xmlns:a16="http://schemas.microsoft.com/office/drawing/2014/main" id="{B0300988-E7F1-CB1E-E536-4D633CC1602B}"/>
              </a:ext>
            </a:extLst>
          </p:cNvPr>
          <p:cNvSpPr>
            <a:spLocks noGrp="1"/>
          </p:cNvSpPr>
          <p:nvPr>
            <p:ph type="sldNum" sz="quarter" idx="12"/>
          </p:nvPr>
        </p:nvSpPr>
        <p:spPr>
          <a:xfrm>
            <a:off x="310896" y="6377096"/>
            <a:ext cx="457200" cy="257176"/>
          </a:xfrm>
        </p:spPr>
        <p:txBody>
          <a:bodyPr/>
          <a:lstStyle/>
          <a:p>
            <a:pPr>
              <a:spcAft>
                <a:spcPts val="600"/>
              </a:spcAft>
              <a:defRPr/>
            </a:pPr>
            <a:fld id="{73EF3F73-D8BE-1D4F-8F0C-03C5EC803F68}" type="slidenum">
              <a:rPr lang="en-US" smtClean="0"/>
              <a:pPr>
                <a:spcAft>
                  <a:spcPts val="600"/>
                </a:spcAft>
                <a:defRPr/>
              </a:pPr>
              <a:t>47</a:t>
            </a:fld>
            <a:endParaRPr lang="en-US" dirty="0">
              <a:latin typeface="TheStan Timbr" panose="020B0503030503020204" pitchFamily="34" charset="0"/>
            </a:endParaRPr>
          </a:p>
        </p:txBody>
      </p:sp>
      <p:pic>
        <p:nvPicPr>
          <p:cNvPr id="10" name="Picture 9" descr="A photograph of Dan Jolivet">
            <a:extLst>
              <a:ext uri="{FF2B5EF4-FFF2-40B4-BE49-F238E27FC236}">
                <a16:creationId xmlns:a16="http://schemas.microsoft.com/office/drawing/2014/main" id="{20061478-5B33-8533-B41E-54997E631898}"/>
              </a:ext>
            </a:extLst>
          </p:cNvPr>
          <p:cNvPicPr>
            <a:picLocks noChangeAspect="1"/>
          </p:cNvPicPr>
          <p:nvPr/>
        </p:nvPicPr>
        <p:blipFill>
          <a:blip r:embed="rId3" cstate="print">
            <a:extLst>
              <a:ext uri="{28A0092B-C50C-407E-A947-70E740481C1C}">
                <a14:useLocalDpi xmlns:a14="http://schemas.microsoft.com/office/drawing/2010/main"/>
              </a:ext>
            </a:extLst>
          </a:blip>
          <a:srcRect r="5" b="1615"/>
          <a:stretch>
            <a:fillRect/>
          </a:stretch>
        </p:blipFill>
        <p:spPr>
          <a:xfrm>
            <a:off x="7350826" y="1518439"/>
            <a:ext cx="2791658" cy="3370186"/>
          </a:xfrm>
          <a:prstGeom prst="rect">
            <a:avLst/>
          </a:prstGeom>
          <a:noFill/>
        </p:spPr>
      </p:pic>
      <p:sp>
        <p:nvSpPr>
          <p:cNvPr id="7" name="Slide Number Placeholder 6" hidden="1">
            <a:extLst>
              <a:ext uri="{FF2B5EF4-FFF2-40B4-BE49-F238E27FC236}">
                <a16:creationId xmlns:a16="http://schemas.microsoft.com/office/drawing/2014/main" id="{88398529-0F01-3537-6492-0EDA9503A941}"/>
              </a:ext>
            </a:extLst>
          </p:cNvPr>
          <p:cNvSpPr>
            <a:spLocks noGrp="1"/>
          </p:cNvSpPr>
          <p:nvPr>
            <p:ph type="sldNum" sz="quarter" idx="12"/>
          </p:nvPr>
        </p:nvSpPr>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47</a:t>
            </a:fld>
            <a:endParaRPr lang="en-US" dirty="0"/>
          </a:p>
        </p:txBody>
      </p:sp>
      <p:sp>
        <p:nvSpPr>
          <p:cNvPr id="8" name="Title 4">
            <a:extLst>
              <a:ext uri="{FF2B5EF4-FFF2-40B4-BE49-F238E27FC236}">
                <a16:creationId xmlns:a16="http://schemas.microsoft.com/office/drawing/2014/main" id="{0D548660-457E-2E90-81FA-82CA411B6A15}"/>
              </a:ext>
            </a:extLst>
          </p:cNvPr>
          <p:cNvSpPr txBox="1">
            <a:spLocks/>
          </p:cNvSpPr>
          <p:nvPr/>
        </p:nvSpPr>
        <p:spPr>
          <a:xfrm>
            <a:off x="714103" y="2531419"/>
            <a:ext cx="2655834" cy="1344227"/>
          </a:xfrm>
          <a:prstGeom prst="rect">
            <a:avLst/>
          </a:prstGeom>
        </p:spPr>
        <p:txBody>
          <a:bodyPr>
            <a:noAutofit/>
          </a:bodyPr>
          <a:lstStyle>
            <a:lvl1pPr algn="ctr" defTabSz="914400" rtl="0" eaLnBrk="1" latinLnBrk="0" hangingPunct="1">
              <a:lnSpc>
                <a:spcPct val="11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US" dirty="0">
                <a:latin typeface="TheStan Timbr" panose="020B0503030503020204" pitchFamily="34" charset="0"/>
              </a:rPr>
              <a:t>Thank You</a:t>
            </a:r>
          </a:p>
        </p:txBody>
      </p:sp>
    </p:spTree>
    <p:extLst>
      <p:ext uri="{BB962C8B-B14F-4D97-AF65-F5344CB8AC3E}">
        <p14:creationId xmlns:p14="http://schemas.microsoft.com/office/powerpoint/2010/main" val="247821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CF7B-EC19-10F2-9305-813EC8ED8F2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81CE97-75E6-67B8-3AE9-388BEB143421}"/>
              </a:ext>
            </a:extLst>
          </p:cNvPr>
          <p:cNvSpPr>
            <a:spLocks noGrp="1"/>
          </p:cNvSpPr>
          <p:nvPr>
            <p:ph type="sldNum" sz="quarter" idx="12"/>
          </p:nvPr>
        </p:nvSpPr>
        <p:spPr/>
        <p:txBody>
          <a:bodyPr/>
          <a:lstStyle/>
          <a:p>
            <a:pPr>
              <a:defRPr/>
            </a:pPr>
            <a:fld id="{73EF3F73-D8BE-1D4F-8F0C-03C5EC803F68}" type="slidenum">
              <a:rPr lang="en-US" smtClean="0"/>
              <a:pPr>
                <a:defRPr/>
              </a:pPr>
              <a:t>48</a:t>
            </a:fld>
            <a:endParaRPr lang="en-US" dirty="0"/>
          </a:p>
        </p:txBody>
      </p:sp>
      <p:sp>
        <p:nvSpPr>
          <p:cNvPr id="6" name="Subtítulo 2">
            <a:extLst>
              <a:ext uri="{FF2B5EF4-FFF2-40B4-BE49-F238E27FC236}">
                <a16:creationId xmlns:a16="http://schemas.microsoft.com/office/drawing/2014/main" id="{2A7E3126-3D86-286C-AC2D-95D9315AE761}"/>
              </a:ext>
            </a:extLst>
          </p:cNvPr>
          <p:cNvSpPr txBox="1">
            <a:spLocks/>
          </p:cNvSpPr>
          <p:nvPr/>
        </p:nvSpPr>
        <p:spPr>
          <a:xfrm>
            <a:off x="539496" y="1322895"/>
            <a:ext cx="10695375" cy="381912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noProof="0" dirty="0">
                <a:solidFill>
                  <a:srgbClr val="2752A5"/>
                </a:solidFill>
                <a:latin typeface="TheStan Timbr" panose="020B0503030503020204" pitchFamily="34" charset="0"/>
                <a:hlinkClick r:id="rId3"/>
              </a:rPr>
              <a:t>The Job Accommodation Network: Neurodiversity</a:t>
            </a:r>
            <a:endParaRPr lang="en-US" sz="2400" noProof="0" dirty="0">
              <a:solidFill>
                <a:srgbClr val="2752A5"/>
              </a:solidFill>
              <a:latin typeface="TheStan Timbr" panose="020B0503030503020204" pitchFamily="34" charset="0"/>
            </a:endParaRPr>
          </a:p>
          <a:p>
            <a:pPr>
              <a:spcAft>
                <a:spcPts val="1200"/>
              </a:spcAft>
            </a:pPr>
            <a:r>
              <a:rPr lang="en-US" sz="2400" noProof="0" dirty="0">
                <a:solidFill>
                  <a:srgbClr val="2752A5"/>
                </a:solidFill>
                <a:latin typeface="TheStan Timbr" panose="020B0503030503020204" pitchFamily="34" charset="0"/>
                <a:hlinkClick r:id="rId4"/>
              </a:rPr>
              <a:t>Council of State Governments: Disability Awareness, Etiquette, and Training</a:t>
            </a:r>
            <a:endParaRPr lang="en-US" sz="2400" noProof="0" dirty="0">
              <a:solidFill>
                <a:srgbClr val="2752A5"/>
              </a:solidFill>
              <a:latin typeface="TheStan Timbr" panose="020B0503030503020204" pitchFamily="34" charset="0"/>
            </a:endParaRPr>
          </a:p>
          <a:p>
            <a:pPr>
              <a:spcAft>
                <a:spcPts val="1200"/>
              </a:spcAft>
            </a:pPr>
            <a:r>
              <a:rPr lang="en-US" sz="2400" noProof="0" dirty="0">
                <a:solidFill>
                  <a:srgbClr val="2752A5"/>
                </a:solidFill>
                <a:latin typeface="TheStan Timbr" panose="020B0503030503020204" pitchFamily="34" charset="0"/>
                <a:hlinkClick r:id="rId5"/>
              </a:rPr>
              <a:t>The Employer Assistance and Resource Network on Disability (EARN): Neurodiversity in the Workplace</a:t>
            </a:r>
            <a:endParaRPr lang="en-US" sz="2400" noProof="0" dirty="0">
              <a:solidFill>
                <a:srgbClr val="2752A5"/>
              </a:solidFill>
              <a:latin typeface="TheStan Timbr" panose="020B0503030503020204" pitchFamily="34" charset="0"/>
            </a:endParaRPr>
          </a:p>
          <a:p>
            <a:pPr>
              <a:spcAft>
                <a:spcPts val="1200"/>
              </a:spcAft>
            </a:pPr>
            <a:r>
              <a:rPr lang="en-US" sz="2400" noProof="0" dirty="0">
                <a:solidFill>
                  <a:srgbClr val="2752A5"/>
                </a:solidFill>
                <a:latin typeface="TheStan Timbr" panose="020B0503030503020204" pitchFamily="34" charset="0"/>
                <a:hlinkClick r:id="rId6"/>
              </a:rPr>
              <a:t>Substance Abuse and Mental Health Services Administration (SAMHSA): Trauma-Informed Approaches and Programs</a:t>
            </a:r>
            <a:endParaRPr lang="en-US" sz="2400" noProof="0" dirty="0">
              <a:solidFill>
                <a:srgbClr val="2752A5"/>
              </a:solidFill>
              <a:latin typeface="TheStan Timbr" panose="020B0503030503020204" pitchFamily="34" charset="0"/>
            </a:endParaRPr>
          </a:p>
          <a:p>
            <a:pPr>
              <a:spcAft>
                <a:spcPts val="1200"/>
              </a:spcAft>
            </a:pPr>
            <a:r>
              <a:rPr lang="en-US" sz="2400" noProof="0" dirty="0">
                <a:solidFill>
                  <a:srgbClr val="2752A5"/>
                </a:solidFill>
                <a:latin typeface="TheStan Timbr" panose="020B0503030503020204" pitchFamily="34" charset="0"/>
                <a:hlinkClick r:id="rId7"/>
              </a:rPr>
              <a:t>U.S. Department of Labor: Recovery-Ready Workplace Resource Hub</a:t>
            </a:r>
            <a:endParaRPr lang="en-US" sz="2400" noProof="0" dirty="0">
              <a:solidFill>
                <a:srgbClr val="2752A5"/>
              </a:solidFill>
              <a:latin typeface="TheStan Timbr" panose="020B0503030503020204" pitchFamily="34" charset="0"/>
            </a:endParaRPr>
          </a:p>
        </p:txBody>
      </p:sp>
      <p:sp>
        <p:nvSpPr>
          <p:cNvPr id="2" name="Headline">
            <a:extLst>
              <a:ext uri="{FF2B5EF4-FFF2-40B4-BE49-F238E27FC236}">
                <a16:creationId xmlns:a16="http://schemas.microsoft.com/office/drawing/2014/main" id="{586FE0AF-5661-A24F-220F-98D7F7D467CC}"/>
              </a:ext>
            </a:extLst>
          </p:cNvPr>
          <p:cNvSpPr txBox="1">
            <a:spLocks/>
          </p:cNvSpPr>
          <p:nvPr/>
        </p:nvSpPr>
        <p:spPr>
          <a:xfrm>
            <a:off x="350060" y="461283"/>
            <a:ext cx="11104382" cy="548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91440">
              <a:lnSpc>
                <a:spcPct val="90000"/>
              </a:lnSpc>
              <a:defRPr/>
            </a:pPr>
            <a:r>
              <a:rPr lang="en-US" dirty="0">
                <a:latin typeface="TheStan Timbr" panose="020B0503030503020204" pitchFamily="34" charset="0"/>
              </a:rPr>
              <a:t>Resources</a:t>
            </a:r>
          </a:p>
        </p:txBody>
      </p:sp>
    </p:spTree>
    <p:extLst>
      <p:ext uri="{BB962C8B-B14F-4D97-AF65-F5344CB8AC3E}">
        <p14:creationId xmlns:p14="http://schemas.microsoft.com/office/powerpoint/2010/main" val="1918833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ED80B-E1B5-5517-9A63-18EA6C51D9E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7A21A2-FA22-0CC1-0F6E-A95D317DB3F3}"/>
              </a:ext>
            </a:extLst>
          </p:cNvPr>
          <p:cNvSpPr>
            <a:spLocks noGrp="1"/>
          </p:cNvSpPr>
          <p:nvPr>
            <p:ph type="sldNum" sz="quarter" idx="12"/>
          </p:nvPr>
        </p:nvSpPr>
        <p:spPr/>
        <p:txBody>
          <a:bodyPr/>
          <a:lstStyle/>
          <a:p>
            <a:pPr>
              <a:defRPr/>
            </a:pPr>
            <a:fld id="{73EF3F73-D8BE-1D4F-8F0C-03C5EC803F68}" type="slidenum">
              <a:rPr lang="en-US" smtClean="0"/>
              <a:pPr>
                <a:defRPr/>
              </a:pPr>
              <a:t>49</a:t>
            </a:fld>
            <a:endParaRPr lang="en-US" dirty="0"/>
          </a:p>
        </p:txBody>
      </p:sp>
      <p:sp>
        <p:nvSpPr>
          <p:cNvPr id="2" name="Headline">
            <a:extLst>
              <a:ext uri="{FF2B5EF4-FFF2-40B4-BE49-F238E27FC236}">
                <a16:creationId xmlns:a16="http://schemas.microsoft.com/office/drawing/2014/main" id="{B38E3381-AD32-3D44-ACA6-DFFFA43EC089}"/>
              </a:ext>
            </a:extLst>
          </p:cNvPr>
          <p:cNvSpPr txBox="1">
            <a:spLocks/>
          </p:cNvSpPr>
          <p:nvPr/>
        </p:nvSpPr>
        <p:spPr>
          <a:xfrm>
            <a:off x="350060" y="461283"/>
            <a:ext cx="11104382" cy="548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91440">
              <a:lnSpc>
                <a:spcPct val="90000"/>
              </a:lnSpc>
              <a:defRPr/>
            </a:pPr>
            <a:r>
              <a:rPr lang="en-US" dirty="0">
                <a:latin typeface="TheStan Timbr" panose="020B0503030503020204" pitchFamily="34" charset="0"/>
              </a:rPr>
              <a:t>Resources (cont.)</a:t>
            </a:r>
          </a:p>
        </p:txBody>
      </p:sp>
      <p:pic>
        <p:nvPicPr>
          <p:cNvPr id="3" name="Picture 2" descr="screenshot of webpage including image of three people looking at a computer screen">
            <a:extLst>
              <a:ext uri="{FF2B5EF4-FFF2-40B4-BE49-F238E27FC236}">
                <a16:creationId xmlns:a16="http://schemas.microsoft.com/office/drawing/2014/main" id="{BA7B7B9E-968C-FCF0-55A9-B3C3BE96D8D5}"/>
              </a:ext>
            </a:extLst>
          </p:cNvPr>
          <p:cNvPicPr>
            <a:picLocks noChangeAspect="1"/>
          </p:cNvPicPr>
          <p:nvPr/>
        </p:nvPicPr>
        <p:blipFill>
          <a:blip r:embed="rId3"/>
          <a:stretch>
            <a:fillRect/>
          </a:stretch>
        </p:blipFill>
        <p:spPr>
          <a:xfrm>
            <a:off x="922475" y="1534516"/>
            <a:ext cx="7469168" cy="4046885"/>
          </a:xfrm>
          <a:prstGeom prst="rect">
            <a:avLst/>
          </a:prstGeom>
        </p:spPr>
      </p:pic>
      <p:pic>
        <p:nvPicPr>
          <p:cNvPr id="7" name="Picture 6" descr="QR code">
            <a:extLst>
              <a:ext uri="{FF2B5EF4-FFF2-40B4-BE49-F238E27FC236}">
                <a16:creationId xmlns:a16="http://schemas.microsoft.com/office/drawing/2014/main" id="{15E3E4AF-D173-47F7-EC94-143D8DBA9BD2}"/>
              </a:ext>
            </a:extLst>
          </p:cNvPr>
          <p:cNvPicPr>
            <a:picLocks noChangeAspect="1"/>
          </p:cNvPicPr>
          <p:nvPr/>
        </p:nvPicPr>
        <p:blipFill>
          <a:blip r:embed="rId4" cstate="print">
            <a:extLst>
              <a:ext uri="{28A0092B-C50C-407E-A947-70E740481C1C}">
                <a14:useLocalDpi xmlns:a14="http://schemas.microsoft.com/office/drawing/2010/main"/>
              </a:ext>
            </a:extLst>
          </a:blip>
          <a:srcRect l="2406" t="2565" r="3000" b="3428"/>
          <a:stretch>
            <a:fillRect/>
          </a:stretch>
        </p:blipFill>
        <p:spPr>
          <a:xfrm>
            <a:off x="8853498" y="2297404"/>
            <a:ext cx="2295775" cy="2263192"/>
          </a:xfrm>
          <a:prstGeom prst="rect">
            <a:avLst/>
          </a:prstGeom>
        </p:spPr>
      </p:pic>
    </p:spTree>
    <p:extLst>
      <p:ext uri="{BB962C8B-B14F-4D97-AF65-F5344CB8AC3E}">
        <p14:creationId xmlns:p14="http://schemas.microsoft.com/office/powerpoint/2010/main" val="328891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51E68-8C4C-C8E8-47F8-075D9B256C7E}"/>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34045DD4-2C71-63B4-4569-E9898C03602F}"/>
              </a:ext>
            </a:extLst>
          </p:cNvPr>
          <p:cNvSpPr>
            <a:spLocks noGrp="1"/>
          </p:cNvSpPr>
          <p:nvPr>
            <p:ph type="title"/>
          </p:nvPr>
        </p:nvSpPr>
        <p:spPr/>
        <p:txBody>
          <a:bodyPr/>
          <a:lstStyle/>
          <a:p>
            <a:r>
              <a:rPr lang="en-US" dirty="0"/>
              <a:t>Understanding Neurodiversity</a:t>
            </a:r>
          </a:p>
        </p:txBody>
      </p:sp>
      <p:sp>
        <p:nvSpPr>
          <p:cNvPr id="5" name="Slide Number Placeholder 4">
            <a:extLst>
              <a:ext uri="{FF2B5EF4-FFF2-40B4-BE49-F238E27FC236}">
                <a16:creationId xmlns:a16="http://schemas.microsoft.com/office/drawing/2014/main" id="{0706B381-1237-604F-B129-B9A7D0214A4A}"/>
              </a:ext>
            </a:extLst>
          </p:cNvPr>
          <p:cNvSpPr>
            <a:spLocks noGrp="1"/>
          </p:cNvSpPr>
          <p:nvPr>
            <p:ph type="sldNum" sz="quarter" idx="12"/>
          </p:nvPr>
        </p:nvSpPr>
        <p:spPr/>
        <p:txBody>
          <a:bodyPr/>
          <a:lstStyle/>
          <a:p>
            <a:pPr>
              <a:defRPr/>
            </a:pPr>
            <a:fld id="{73EF3F73-D8BE-1D4F-8F0C-03C5EC803F68}" type="slidenum">
              <a:rPr lang="en-US" smtClean="0"/>
              <a:pPr>
                <a:defRPr/>
              </a:pPr>
              <a:t>5</a:t>
            </a:fld>
            <a:endParaRPr lang="en-US" dirty="0"/>
          </a:p>
        </p:txBody>
      </p:sp>
    </p:spTree>
    <p:extLst>
      <p:ext uri="{BB962C8B-B14F-4D97-AF65-F5344CB8AC3E}">
        <p14:creationId xmlns:p14="http://schemas.microsoft.com/office/powerpoint/2010/main" val="4039066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577E14-926B-C23A-7837-DA7CA188BEB3}"/>
              </a:ext>
            </a:extLst>
          </p:cNvPr>
          <p:cNvSpPr>
            <a:spLocks noGrp="1"/>
          </p:cNvSpPr>
          <p:nvPr>
            <p:ph type="sldNum" sz="quarter" idx="12"/>
          </p:nvPr>
        </p:nvSpPr>
        <p:spPr/>
        <p:txBody>
          <a:bodyPr/>
          <a:lstStyle/>
          <a:p>
            <a:pPr>
              <a:defRPr/>
            </a:pPr>
            <a:fld id="{73EF3F73-D8BE-1D4F-8F0C-03C5EC803F68}" type="slidenum">
              <a:rPr lang="en-US" smtClean="0"/>
              <a:pPr>
                <a:defRPr/>
              </a:pPr>
              <a:t>50</a:t>
            </a:fld>
            <a:endParaRPr lang="en-US" dirty="0">
              <a:latin typeface="TheStan Timbr" panose="020B0503030503020204" pitchFamily="34" charset="0"/>
            </a:endParaRPr>
          </a:p>
        </p:txBody>
      </p:sp>
    </p:spTree>
    <p:extLst>
      <p:ext uri="{BB962C8B-B14F-4D97-AF65-F5344CB8AC3E}">
        <p14:creationId xmlns:p14="http://schemas.microsoft.com/office/powerpoint/2010/main" val="162093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015BF-B2D7-4A3B-4F8C-1C8C50A8F7E9}"/>
            </a:ext>
          </a:extLst>
        </p:cNvPr>
        <p:cNvGrpSpPr/>
        <p:nvPr/>
      </p:nvGrpSpPr>
      <p:grpSpPr>
        <a:xfrm>
          <a:off x="0" y="0"/>
          <a:ext cx="0" cy="0"/>
          <a:chOff x="0" y="0"/>
          <a:chExt cx="0" cy="0"/>
        </a:xfrm>
      </p:grpSpPr>
      <p:sp>
        <p:nvSpPr>
          <p:cNvPr id="36" name="Headline">
            <a:extLst>
              <a:ext uri="{FF2B5EF4-FFF2-40B4-BE49-F238E27FC236}">
                <a16:creationId xmlns:a16="http://schemas.microsoft.com/office/drawing/2014/main" id="{205F46FE-5D06-C2C0-05C8-1426485CB9C4}"/>
              </a:ext>
            </a:extLst>
          </p:cNvPr>
          <p:cNvSpPr>
            <a:spLocks noGrp="1"/>
          </p:cNvSpPr>
          <p:nvPr>
            <p:ph type="title"/>
          </p:nvPr>
        </p:nvSpPr>
        <p:spPr/>
        <p:txBody>
          <a:bodyPr anchor="t" anchorCtr="0">
            <a:spAutoFit/>
          </a:bodyPr>
          <a:lstStyle/>
          <a:p>
            <a:r>
              <a:rPr lang="en-US" sz="2800" dirty="0"/>
              <a:t>Key Concepts for Understanding Neurodiversity</a:t>
            </a:r>
          </a:p>
        </p:txBody>
      </p:sp>
      <p:sp>
        <p:nvSpPr>
          <p:cNvPr id="6" name="Slide Number Placeholder 5">
            <a:extLst>
              <a:ext uri="{FF2B5EF4-FFF2-40B4-BE49-F238E27FC236}">
                <a16:creationId xmlns:a16="http://schemas.microsoft.com/office/drawing/2014/main" id="{5D916169-D4BF-55F7-39A9-3F6F46536961}"/>
              </a:ext>
            </a:extLst>
          </p:cNvPr>
          <p:cNvSpPr>
            <a:spLocks noGrp="1"/>
          </p:cNvSpPr>
          <p:nvPr>
            <p:ph type="sldNum" sz="quarter" idx="12"/>
          </p:nvPr>
        </p:nvSpPr>
        <p:spPr/>
        <p:txBody>
          <a:bodyPr/>
          <a:lstStyle/>
          <a:p>
            <a:pPr>
              <a:defRPr/>
            </a:pPr>
            <a:fld id="{73EF3F73-D8BE-1D4F-8F0C-03C5EC803F68}" type="slidenum">
              <a:rPr lang="en-US" smtClean="0"/>
              <a:pPr>
                <a:defRPr/>
              </a:pPr>
              <a:t>6</a:t>
            </a:fld>
            <a:endParaRPr lang="en-US" dirty="0"/>
          </a:p>
        </p:txBody>
      </p:sp>
      <p:pic>
        <p:nvPicPr>
          <p:cNvPr id="7" name="Graphic 6" descr="DNA with solid fill">
            <a:extLst>
              <a:ext uri="{FF2B5EF4-FFF2-40B4-BE49-F238E27FC236}">
                <a16:creationId xmlns:a16="http://schemas.microsoft.com/office/drawing/2014/main" id="{77C7EFD9-C631-7783-CFF1-20202274DAB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6283" y="2234119"/>
            <a:ext cx="984160" cy="984160"/>
          </a:xfrm>
          <a:prstGeom prst="rect">
            <a:avLst/>
          </a:prstGeom>
        </p:spPr>
      </p:pic>
      <p:sp>
        <p:nvSpPr>
          <p:cNvPr id="8" name="TextBox 7">
            <a:extLst>
              <a:ext uri="{FF2B5EF4-FFF2-40B4-BE49-F238E27FC236}">
                <a16:creationId xmlns:a16="http://schemas.microsoft.com/office/drawing/2014/main" id="{4E7399A1-FB09-B545-6F19-535E62F1F48F}"/>
              </a:ext>
            </a:extLst>
          </p:cNvPr>
          <p:cNvSpPr txBox="1"/>
          <p:nvPr/>
        </p:nvSpPr>
        <p:spPr>
          <a:xfrm>
            <a:off x="499857" y="3435115"/>
            <a:ext cx="1693814" cy="492443"/>
          </a:xfrm>
          <a:prstGeom prst="rect">
            <a:avLst/>
          </a:prstGeom>
          <a:noFill/>
        </p:spPr>
        <p:txBody>
          <a:bodyPr wrap="square">
            <a:spAutoFit/>
          </a:bodyPr>
          <a:lstStyle/>
          <a:p>
            <a:pPr lvl="0" algn="ctr"/>
            <a:r>
              <a:rPr lang="en-US" sz="2600" b="1" dirty="0">
                <a:solidFill>
                  <a:srgbClr val="2752A5"/>
                </a:solidFill>
                <a:latin typeface="+mj-lt"/>
              </a:rPr>
              <a:t>Diversity</a:t>
            </a:r>
          </a:p>
        </p:txBody>
      </p:sp>
      <p:pic>
        <p:nvPicPr>
          <p:cNvPr id="9" name="Graphic 8" descr="Right And Left Brain with solid fill">
            <a:extLst>
              <a:ext uri="{FF2B5EF4-FFF2-40B4-BE49-F238E27FC236}">
                <a16:creationId xmlns:a16="http://schemas.microsoft.com/office/drawing/2014/main" id="{07A7EC55-D19B-E83B-0ED3-8B9FC4A5E77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56210" y="2193518"/>
            <a:ext cx="1089426" cy="1089426"/>
          </a:xfrm>
          <a:prstGeom prst="rect">
            <a:avLst/>
          </a:prstGeom>
        </p:spPr>
      </p:pic>
      <p:sp>
        <p:nvSpPr>
          <p:cNvPr id="10" name="TextBox 9">
            <a:extLst>
              <a:ext uri="{FF2B5EF4-FFF2-40B4-BE49-F238E27FC236}">
                <a16:creationId xmlns:a16="http://schemas.microsoft.com/office/drawing/2014/main" id="{FDF721A2-8FC1-F1F5-26DA-D785323B0A0D}"/>
              </a:ext>
            </a:extLst>
          </p:cNvPr>
          <p:cNvSpPr txBox="1"/>
          <p:nvPr/>
        </p:nvSpPr>
        <p:spPr>
          <a:xfrm>
            <a:off x="2955185" y="3447147"/>
            <a:ext cx="2655787" cy="492443"/>
          </a:xfrm>
          <a:prstGeom prst="rect">
            <a:avLst/>
          </a:prstGeom>
          <a:noFill/>
        </p:spPr>
        <p:txBody>
          <a:bodyPr wrap="square">
            <a:spAutoFit/>
          </a:bodyPr>
          <a:lstStyle/>
          <a:p>
            <a:pPr lvl="0" algn="ctr"/>
            <a:r>
              <a:rPr lang="en-US" sz="2600" b="1" dirty="0">
                <a:solidFill>
                  <a:srgbClr val="2752A5"/>
                </a:solidFill>
                <a:latin typeface="+mj-lt"/>
              </a:rPr>
              <a:t>Neurodiverse</a:t>
            </a:r>
          </a:p>
        </p:txBody>
      </p:sp>
      <p:pic>
        <p:nvPicPr>
          <p:cNvPr id="11" name="Graphic 10" descr="Head with gears with solid fill">
            <a:extLst>
              <a:ext uri="{FF2B5EF4-FFF2-40B4-BE49-F238E27FC236}">
                <a16:creationId xmlns:a16="http://schemas.microsoft.com/office/drawing/2014/main" id="{71A28AC4-5E26-D910-A240-9A5C4B44F2D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19136" y="2184736"/>
            <a:ext cx="1089426" cy="1089426"/>
          </a:xfrm>
          <a:prstGeom prst="rect">
            <a:avLst/>
          </a:prstGeom>
        </p:spPr>
      </p:pic>
      <p:sp>
        <p:nvSpPr>
          <p:cNvPr id="12" name="TextBox 11">
            <a:extLst>
              <a:ext uri="{FF2B5EF4-FFF2-40B4-BE49-F238E27FC236}">
                <a16:creationId xmlns:a16="http://schemas.microsoft.com/office/drawing/2014/main" id="{AF0B6CB0-9A14-009B-6FDE-4BEE24C79B83}"/>
              </a:ext>
            </a:extLst>
          </p:cNvPr>
          <p:cNvSpPr txBox="1"/>
          <p:nvPr/>
        </p:nvSpPr>
        <p:spPr>
          <a:xfrm>
            <a:off x="6133027" y="3435115"/>
            <a:ext cx="2461644" cy="492443"/>
          </a:xfrm>
          <a:prstGeom prst="rect">
            <a:avLst/>
          </a:prstGeom>
          <a:noFill/>
        </p:spPr>
        <p:txBody>
          <a:bodyPr wrap="square">
            <a:spAutoFit/>
          </a:bodyPr>
          <a:lstStyle/>
          <a:p>
            <a:pPr lvl="0" algn="ctr"/>
            <a:r>
              <a:rPr lang="en-US" sz="2600" b="1" dirty="0">
                <a:solidFill>
                  <a:srgbClr val="2752A5"/>
                </a:solidFill>
                <a:latin typeface="+mj-lt"/>
              </a:rPr>
              <a:t>Neurotypical</a:t>
            </a:r>
          </a:p>
        </p:txBody>
      </p:sp>
      <p:sp>
        <p:nvSpPr>
          <p:cNvPr id="13" name="TextBox 12">
            <a:extLst>
              <a:ext uri="{FF2B5EF4-FFF2-40B4-BE49-F238E27FC236}">
                <a16:creationId xmlns:a16="http://schemas.microsoft.com/office/drawing/2014/main" id="{D969518E-07BA-A77C-C217-13110F640864}"/>
              </a:ext>
            </a:extLst>
          </p:cNvPr>
          <p:cNvSpPr txBox="1"/>
          <p:nvPr/>
        </p:nvSpPr>
        <p:spPr>
          <a:xfrm>
            <a:off x="468157" y="4155723"/>
            <a:ext cx="1880412" cy="1200329"/>
          </a:xfrm>
          <a:prstGeom prst="rect">
            <a:avLst/>
          </a:prstGeom>
          <a:noFill/>
        </p:spPr>
        <p:txBody>
          <a:bodyPr wrap="square" rtlCol="0">
            <a:spAutoFit/>
          </a:bodyPr>
          <a:lstStyle/>
          <a:p>
            <a:pPr algn="ctr"/>
            <a:r>
              <a:rPr lang="en-US" dirty="0">
                <a:latin typeface="TheStan Timbr" panose="020B0503030503020204" pitchFamily="34" charset="0"/>
              </a:rPr>
              <a:t>Genetically-determined variability of traits </a:t>
            </a:r>
          </a:p>
        </p:txBody>
      </p:sp>
      <p:sp>
        <p:nvSpPr>
          <p:cNvPr id="14" name="TextBox 13">
            <a:extLst>
              <a:ext uri="{FF2B5EF4-FFF2-40B4-BE49-F238E27FC236}">
                <a16:creationId xmlns:a16="http://schemas.microsoft.com/office/drawing/2014/main" id="{49A48A7A-DC07-DD35-8810-8A7CB1BA1ED6}"/>
              </a:ext>
            </a:extLst>
          </p:cNvPr>
          <p:cNvSpPr txBox="1"/>
          <p:nvPr/>
        </p:nvSpPr>
        <p:spPr>
          <a:xfrm>
            <a:off x="3260717" y="4167755"/>
            <a:ext cx="1880412" cy="1200329"/>
          </a:xfrm>
          <a:prstGeom prst="rect">
            <a:avLst/>
          </a:prstGeom>
          <a:noFill/>
        </p:spPr>
        <p:txBody>
          <a:bodyPr wrap="square" rtlCol="0">
            <a:spAutoFit/>
          </a:bodyPr>
          <a:lstStyle/>
          <a:p>
            <a:pPr algn="ctr"/>
            <a:r>
              <a:rPr lang="en-US" dirty="0">
                <a:latin typeface="TheStan Timbr" panose="020B0503030503020204" pitchFamily="34" charset="0"/>
              </a:rPr>
              <a:t>Neurological variations seen as differences, not disorders</a:t>
            </a:r>
          </a:p>
        </p:txBody>
      </p:sp>
      <p:sp>
        <p:nvSpPr>
          <p:cNvPr id="15" name="TextBox 14">
            <a:extLst>
              <a:ext uri="{FF2B5EF4-FFF2-40B4-BE49-F238E27FC236}">
                <a16:creationId xmlns:a16="http://schemas.microsoft.com/office/drawing/2014/main" id="{14D68F18-FFA3-3270-B481-9BA71126AB19}"/>
              </a:ext>
            </a:extLst>
          </p:cNvPr>
          <p:cNvSpPr txBox="1"/>
          <p:nvPr/>
        </p:nvSpPr>
        <p:spPr>
          <a:xfrm>
            <a:off x="6389865" y="4155723"/>
            <a:ext cx="1880412" cy="1200329"/>
          </a:xfrm>
          <a:prstGeom prst="rect">
            <a:avLst/>
          </a:prstGeom>
          <a:noFill/>
        </p:spPr>
        <p:txBody>
          <a:bodyPr wrap="square" rtlCol="0">
            <a:spAutoFit/>
          </a:bodyPr>
          <a:lstStyle/>
          <a:p>
            <a:pPr algn="ctr"/>
            <a:r>
              <a:rPr lang="en-US" dirty="0">
                <a:latin typeface="TheStan Timbr" panose="020B0503030503020204" pitchFamily="34" charset="0"/>
              </a:rPr>
              <a:t>Reflecting “average” neurological functioning</a:t>
            </a:r>
          </a:p>
        </p:txBody>
      </p:sp>
      <p:pic>
        <p:nvPicPr>
          <p:cNvPr id="2" name="Graphic 1" descr="Scientific Thought with solid fill">
            <a:extLst>
              <a:ext uri="{FF2B5EF4-FFF2-40B4-BE49-F238E27FC236}">
                <a16:creationId xmlns:a16="http://schemas.microsoft.com/office/drawing/2014/main" id="{8FC94467-EBB1-87B9-01DC-7BB010762F0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551304" y="2221427"/>
            <a:ext cx="1089426" cy="1089426"/>
          </a:xfrm>
          <a:prstGeom prst="rect">
            <a:avLst/>
          </a:prstGeom>
        </p:spPr>
      </p:pic>
      <p:sp>
        <p:nvSpPr>
          <p:cNvPr id="3" name="TextBox 2">
            <a:extLst>
              <a:ext uri="{FF2B5EF4-FFF2-40B4-BE49-F238E27FC236}">
                <a16:creationId xmlns:a16="http://schemas.microsoft.com/office/drawing/2014/main" id="{1F7F1319-768A-58FD-B9BC-C20966B72C0C}"/>
              </a:ext>
            </a:extLst>
          </p:cNvPr>
          <p:cNvSpPr txBox="1"/>
          <p:nvPr/>
        </p:nvSpPr>
        <p:spPr>
          <a:xfrm>
            <a:off x="8630959" y="3443833"/>
            <a:ext cx="3233305" cy="492443"/>
          </a:xfrm>
          <a:prstGeom prst="rect">
            <a:avLst/>
          </a:prstGeom>
          <a:noFill/>
        </p:spPr>
        <p:txBody>
          <a:bodyPr wrap="square">
            <a:spAutoFit/>
          </a:bodyPr>
          <a:lstStyle/>
          <a:p>
            <a:pPr lvl="0" algn="ctr"/>
            <a:r>
              <a:rPr lang="en-US" sz="2600" b="1" dirty="0">
                <a:solidFill>
                  <a:srgbClr val="2752A5"/>
                </a:solidFill>
                <a:latin typeface="+mj-lt"/>
              </a:rPr>
              <a:t>Neurochameleon</a:t>
            </a:r>
          </a:p>
        </p:txBody>
      </p:sp>
      <p:sp>
        <p:nvSpPr>
          <p:cNvPr id="4" name="TextBox 3">
            <a:extLst>
              <a:ext uri="{FF2B5EF4-FFF2-40B4-BE49-F238E27FC236}">
                <a16:creationId xmlns:a16="http://schemas.microsoft.com/office/drawing/2014/main" id="{6A013A6A-38C1-912D-BD79-4B13E2D4AFDF}"/>
              </a:ext>
            </a:extLst>
          </p:cNvPr>
          <p:cNvSpPr txBox="1"/>
          <p:nvPr/>
        </p:nvSpPr>
        <p:spPr>
          <a:xfrm>
            <a:off x="9411944" y="4120302"/>
            <a:ext cx="1880412" cy="1477328"/>
          </a:xfrm>
          <a:prstGeom prst="rect">
            <a:avLst/>
          </a:prstGeom>
          <a:noFill/>
        </p:spPr>
        <p:txBody>
          <a:bodyPr wrap="square" rtlCol="0">
            <a:spAutoFit/>
          </a:bodyPr>
          <a:lstStyle/>
          <a:p>
            <a:pPr algn="ctr"/>
            <a:r>
              <a:rPr lang="en-US" dirty="0">
                <a:latin typeface="TheStan Timbr" panose="020B0503030503020204" pitchFamily="34" charset="0"/>
              </a:rPr>
              <a:t>Adopting behaviors to fit in with neurotypical people</a:t>
            </a:r>
          </a:p>
        </p:txBody>
      </p:sp>
    </p:spTree>
    <p:extLst>
      <p:ext uri="{BB962C8B-B14F-4D97-AF65-F5344CB8AC3E}">
        <p14:creationId xmlns:p14="http://schemas.microsoft.com/office/powerpoint/2010/main" val="73546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8C0B4-7785-1BB7-5425-B6FF3AB57529}"/>
            </a:ext>
          </a:extLst>
        </p:cNvPr>
        <p:cNvGrpSpPr/>
        <p:nvPr/>
      </p:nvGrpSpPr>
      <p:grpSpPr>
        <a:xfrm>
          <a:off x="0" y="0"/>
          <a:ext cx="0" cy="0"/>
          <a:chOff x="0" y="0"/>
          <a:chExt cx="0" cy="0"/>
        </a:xfrm>
      </p:grpSpPr>
      <p:sp>
        <p:nvSpPr>
          <p:cNvPr id="36" name="Headline">
            <a:extLst>
              <a:ext uri="{FF2B5EF4-FFF2-40B4-BE49-F238E27FC236}">
                <a16:creationId xmlns:a16="http://schemas.microsoft.com/office/drawing/2014/main" id="{FA165970-C523-1416-674F-CDDA1DBC6AEB}"/>
              </a:ext>
            </a:extLst>
          </p:cNvPr>
          <p:cNvSpPr>
            <a:spLocks noGrp="1"/>
          </p:cNvSpPr>
          <p:nvPr>
            <p:ph type="title"/>
          </p:nvPr>
        </p:nvSpPr>
        <p:spPr/>
        <p:txBody>
          <a:bodyPr anchor="t" anchorCtr="0">
            <a:spAutoFit/>
          </a:bodyPr>
          <a:lstStyle/>
          <a:p>
            <a:r>
              <a:rPr lang="en-US" sz="2800" dirty="0"/>
              <a:t>Neurodiversity: Variation in Extraversion</a:t>
            </a:r>
          </a:p>
        </p:txBody>
      </p:sp>
      <p:sp>
        <p:nvSpPr>
          <p:cNvPr id="6" name="Slide Number Placeholder 5">
            <a:extLst>
              <a:ext uri="{FF2B5EF4-FFF2-40B4-BE49-F238E27FC236}">
                <a16:creationId xmlns:a16="http://schemas.microsoft.com/office/drawing/2014/main" id="{DEC6DC0E-60DB-9D6E-780A-AED56BEB5F9C}"/>
              </a:ext>
            </a:extLst>
          </p:cNvPr>
          <p:cNvSpPr>
            <a:spLocks noGrp="1"/>
          </p:cNvSpPr>
          <p:nvPr>
            <p:ph type="sldNum" sz="quarter" idx="12"/>
          </p:nvPr>
        </p:nvSpPr>
        <p:spPr/>
        <p:txBody>
          <a:bodyPr/>
          <a:lstStyle/>
          <a:p>
            <a:pPr>
              <a:defRPr/>
            </a:pPr>
            <a:fld id="{73EF3F73-D8BE-1D4F-8F0C-03C5EC803F68}" type="slidenum">
              <a:rPr lang="en-US" smtClean="0"/>
              <a:pPr>
                <a:defRPr/>
              </a:pPr>
              <a:t>7</a:t>
            </a:fld>
            <a:endParaRPr lang="en-US" dirty="0"/>
          </a:p>
        </p:txBody>
      </p:sp>
      <p:pic>
        <p:nvPicPr>
          <p:cNvPr id="5" name="Picture 4" descr="A graph showing that the number and percentage of people identified as introverted and extroverted is normally distributed (reference in the notes).">
            <a:extLst>
              <a:ext uri="{FF2B5EF4-FFF2-40B4-BE49-F238E27FC236}">
                <a16:creationId xmlns:a16="http://schemas.microsoft.com/office/drawing/2014/main" id="{CF4D7BC5-6A53-F1A9-A495-00D3F019D3B6}"/>
              </a:ext>
            </a:extLst>
          </p:cNvPr>
          <p:cNvPicPr>
            <a:picLocks noChangeAspect="1"/>
          </p:cNvPicPr>
          <p:nvPr/>
        </p:nvPicPr>
        <p:blipFill>
          <a:blip r:embed="rId3" cstate="email">
            <a:extLst>
              <a:ext uri="{28A0092B-C50C-407E-A947-70E740481C1C}">
                <a14:useLocalDpi xmlns:a14="http://schemas.microsoft.com/office/drawing/2010/main"/>
              </a:ext>
            </a:extLst>
          </a:blip>
          <a:srcRect r="6019"/>
          <a:stretch>
            <a:fillRect/>
          </a:stretch>
        </p:blipFill>
        <p:spPr>
          <a:xfrm>
            <a:off x="4286992" y="1779093"/>
            <a:ext cx="6377050" cy="4431733"/>
          </a:xfrm>
          <a:prstGeom prst="rect">
            <a:avLst/>
          </a:prstGeom>
        </p:spPr>
      </p:pic>
      <p:sp>
        <p:nvSpPr>
          <p:cNvPr id="16" name="Footnote">
            <a:extLst>
              <a:ext uri="{FF2B5EF4-FFF2-40B4-BE49-F238E27FC236}">
                <a16:creationId xmlns:a16="http://schemas.microsoft.com/office/drawing/2014/main" id="{1FBA6E51-6653-033C-32D2-D44BB3A02F43}"/>
              </a:ext>
            </a:extLst>
          </p:cNvPr>
          <p:cNvSpPr txBox="1">
            <a:spLocks/>
          </p:cNvSpPr>
          <p:nvPr/>
        </p:nvSpPr>
        <p:spPr>
          <a:xfrm>
            <a:off x="4745784" y="6356042"/>
            <a:ext cx="4565845" cy="27823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Font typeface="Arial" panose="020B0604020202020204" pitchFamily="34" charset="0"/>
              <a:buNone/>
            </a:pPr>
            <a:r>
              <a:rPr lang="en-US" sz="1200" b="1" dirty="0">
                <a:latin typeface="TheStan Timbr" panose="020B0503030503020204" pitchFamily="34" charset="0"/>
                <a:cs typeface="Arial" panose="020B0604020202020204" pitchFamily="34" charset="0"/>
              </a:rPr>
              <a:t>Source: </a:t>
            </a:r>
            <a:r>
              <a:rPr lang="en-US" sz="1200" dirty="0">
                <a:latin typeface="TheStan Timbr" panose="020B0503030503020204" pitchFamily="34" charset="0"/>
                <a:cs typeface="Arial" panose="020B0604020202020204" pitchFamily="34" charset="0"/>
              </a:rPr>
              <a:t>Zhou, Z, Ke, X. and Zhao, Ji; 2017.</a:t>
            </a:r>
          </a:p>
        </p:txBody>
      </p:sp>
      <p:sp>
        <p:nvSpPr>
          <p:cNvPr id="17" name="Sidebar callout">
            <a:extLst>
              <a:ext uri="{FF2B5EF4-FFF2-40B4-BE49-F238E27FC236}">
                <a16:creationId xmlns:a16="http://schemas.microsoft.com/office/drawing/2014/main" id="{11FF3301-F58D-1EAF-0660-B50E3DD52020}"/>
              </a:ext>
            </a:extLst>
          </p:cNvPr>
          <p:cNvSpPr txBox="1">
            <a:spLocks/>
          </p:cNvSpPr>
          <p:nvPr/>
        </p:nvSpPr>
        <p:spPr>
          <a:xfrm>
            <a:off x="612647" y="1538048"/>
            <a:ext cx="3318082" cy="1774995"/>
          </a:xfrm>
          <a:prstGeom prst="rect">
            <a:avLst/>
          </a:prstGeom>
        </p:spPr>
        <p:txBody>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TheStan Timbr" panose="020B0503030503020204" pitchFamily="34" charset="0"/>
              </a:rPr>
              <a:t>One psychological trait that’s normally distributed is how introverted or extraverted an individual is.</a:t>
            </a:r>
          </a:p>
        </p:txBody>
      </p:sp>
      <p:cxnSp>
        <p:nvCxnSpPr>
          <p:cNvPr id="18" name="Sidebar line">
            <a:extLst>
              <a:ext uri="{FF2B5EF4-FFF2-40B4-BE49-F238E27FC236}">
                <a16:creationId xmlns:a16="http://schemas.microsoft.com/office/drawing/2014/main" id="{1391BBEC-6728-6A05-2F93-74AEA4C032BB}"/>
              </a:ext>
              <a:ext uri="{C183D7F6-B498-43B3-948B-1728B52AA6E4}">
                <adec:decorative xmlns:adec="http://schemas.microsoft.com/office/drawing/2017/decorative" val="1"/>
              </a:ext>
            </a:extLst>
          </p:cNvPr>
          <p:cNvCxnSpPr>
            <a:cxnSpLocks/>
          </p:cNvCxnSpPr>
          <p:nvPr/>
        </p:nvCxnSpPr>
        <p:spPr>
          <a:xfrm>
            <a:off x="497603" y="1612838"/>
            <a:ext cx="0" cy="1477328"/>
          </a:xfrm>
          <a:prstGeom prst="line">
            <a:avLst/>
          </a:prstGeom>
          <a:ln w="19050">
            <a:solidFill>
              <a:srgbClr val="0075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21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05029C-5382-2FB4-E97F-D85F585B2750}"/>
              </a:ext>
            </a:extLst>
          </p:cNvPr>
          <p:cNvSpPr>
            <a:spLocks noGrp="1"/>
          </p:cNvSpPr>
          <p:nvPr>
            <p:ph type="title"/>
          </p:nvPr>
        </p:nvSpPr>
        <p:spPr/>
        <p:txBody>
          <a:bodyPr/>
          <a:lstStyle/>
          <a:p>
            <a:r>
              <a:rPr lang="en-US" dirty="0"/>
              <a:t>Neurodiversity applies to all different types of brains.</a:t>
            </a:r>
          </a:p>
        </p:txBody>
      </p:sp>
      <p:sp>
        <p:nvSpPr>
          <p:cNvPr id="8" name="Text Placeholder 7">
            <a:extLst>
              <a:ext uri="{FF2B5EF4-FFF2-40B4-BE49-F238E27FC236}">
                <a16:creationId xmlns:a16="http://schemas.microsoft.com/office/drawing/2014/main" id="{5E9F2832-201C-3DC4-9FBF-B99BC092463C}"/>
              </a:ext>
            </a:extLst>
          </p:cNvPr>
          <p:cNvSpPr>
            <a:spLocks noGrp="1"/>
          </p:cNvSpPr>
          <p:nvPr>
            <p:ph type="body" sz="quarter" idx="14"/>
          </p:nvPr>
        </p:nvSpPr>
        <p:spPr/>
        <p:txBody>
          <a:bodyPr/>
          <a:lstStyle/>
          <a:p>
            <a:r>
              <a:rPr lang="en-US" dirty="0"/>
              <a:t>The neurodiversity perspective contrasts with the traditional medical model, which considers differences to reflect pathology.</a:t>
            </a:r>
          </a:p>
          <a:p>
            <a:endParaRPr lang="en-US" dirty="0"/>
          </a:p>
        </p:txBody>
      </p:sp>
      <p:sp>
        <p:nvSpPr>
          <p:cNvPr id="5" name="Slide Number Placeholder 4">
            <a:extLst>
              <a:ext uri="{FF2B5EF4-FFF2-40B4-BE49-F238E27FC236}">
                <a16:creationId xmlns:a16="http://schemas.microsoft.com/office/drawing/2014/main" id="{8691320A-39C1-7EB9-E7C4-9D6F47CDC2ED}"/>
              </a:ext>
            </a:extLst>
          </p:cNvPr>
          <p:cNvSpPr>
            <a:spLocks noGrp="1"/>
          </p:cNvSpPr>
          <p:nvPr>
            <p:ph type="sldNum" sz="quarter" idx="10"/>
          </p:nvPr>
        </p:nvSpPr>
        <p:spPr/>
        <p:txBody>
          <a:bodyPr/>
          <a:lstStyle/>
          <a:p>
            <a:pPr>
              <a:defRPr/>
            </a:pPr>
            <a:fld id="{73EF3F73-D8BE-1D4F-8F0C-03C5EC803F68}" type="slidenum">
              <a:rPr lang="en-US" smtClean="0"/>
              <a:pPr>
                <a:defRPr/>
              </a:pPr>
              <a:t>8</a:t>
            </a:fld>
            <a:endParaRPr lang="en-US" dirty="0"/>
          </a:p>
        </p:txBody>
      </p:sp>
      <p:grpSp>
        <p:nvGrpSpPr>
          <p:cNvPr id="12" name="Group left">
            <a:extLst>
              <a:ext uri="{FF2B5EF4-FFF2-40B4-BE49-F238E27FC236}">
                <a16:creationId xmlns:a16="http://schemas.microsoft.com/office/drawing/2014/main" id="{28475F9D-59C5-E912-422E-8AC1280E25CC}"/>
              </a:ext>
              <a:ext uri="{C183D7F6-B498-43B3-948B-1728B52AA6E4}">
                <adec:decorative xmlns:adec="http://schemas.microsoft.com/office/drawing/2017/decorative" val="1"/>
              </a:ext>
            </a:extLst>
          </p:cNvPr>
          <p:cNvGrpSpPr/>
          <p:nvPr/>
        </p:nvGrpSpPr>
        <p:grpSpPr>
          <a:xfrm>
            <a:off x="4783118" y="823353"/>
            <a:ext cx="2961148" cy="4751044"/>
            <a:chOff x="8325215" y="823353"/>
            <a:chExt cx="2961148" cy="4751044"/>
          </a:xfrm>
        </p:grpSpPr>
        <p:pic>
          <p:nvPicPr>
            <p:cNvPr id="13" name="Column 2 picture" descr="Older man receiving an needle">
              <a:extLst>
                <a:ext uri="{FF2B5EF4-FFF2-40B4-BE49-F238E27FC236}">
                  <a16:creationId xmlns:a16="http://schemas.microsoft.com/office/drawing/2014/main" id="{B4DFB45C-045E-66E2-3FF4-4E440C1D46EC}"/>
                </a:ext>
              </a:extLst>
            </p:cNvPr>
            <p:cNvPicPr>
              <a:picLocks/>
            </p:cNvPicPr>
            <p:nvPr/>
          </p:nvPicPr>
          <p:blipFill>
            <a:blip r:embed="rId3" cstate="print">
              <a:extLst>
                <a:ext uri="{28A0092B-C50C-407E-A947-70E740481C1C}">
                  <a14:useLocalDpi xmlns:a14="http://schemas.microsoft.com/office/drawing/2010/main"/>
                </a:ext>
              </a:extLst>
            </a:blip>
            <a:srcRect/>
            <a:stretch/>
          </p:blipFill>
          <p:spPr>
            <a:xfrm>
              <a:off x="8325215" y="823353"/>
              <a:ext cx="2956057" cy="1999673"/>
            </a:xfrm>
            <a:prstGeom prst="round2SameRect">
              <a:avLst>
                <a:gd name="adj1" fmla="val 5921"/>
                <a:gd name="adj2" fmla="val 0"/>
              </a:avLst>
            </a:prstGeom>
          </p:spPr>
        </p:pic>
        <p:sp>
          <p:nvSpPr>
            <p:cNvPr id="14" name="Column 2 box">
              <a:extLst>
                <a:ext uri="{FF2B5EF4-FFF2-40B4-BE49-F238E27FC236}">
                  <a16:creationId xmlns:a16="http://schemas.microsoft.com/office/drawing/2014/main" id="{8BF84F3D-C461-AF1A-2902-3E43836A72E7}"/>
                </a:ext>
                <a:ext uri="{C183D7F6-B498-43B3-948B-1728B52AA6E4}">
                  <adec:decorative xmlns:adec="http://schemas.microsoft.com/office/drawing/2017/decorative" val="1"/>
                </a:ext>
              </a:extLst>
            </p:cNvPr>
            <p:cNvSpPr/>
            <p:nvPr/>
          </p:nvSpPr>
          <p:spPr>
            <a:xfrm>
              <a:off x="8327920" y="823353"/>
              <a:ext cx="2958443" cy="4751044"/>
            </a:xfrm>
            <a:prstGeom prst="roundRect">
              <a:avLst>
                <a:gd name="adj" fmla="val 3926"/>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heStan Timbr" panose="020B0503030503020204" pitchFamily="34" charset="0"/>
              </a:endParaRPr>
            </a:p>
          </p:txBody>
        </p:sp>
        <p:sp>
          <p:nvSpPr>
            <p:cNvPr id="15" name="Column 2 text">
              <a:extLst>
                <a:ext uri="{FF2B5EF4-FFF2-40B4-BE49-F238E27FC236}">
                  <a16:creationId xmlns:a16="http://schemas.microsoft.com/office/drawing/2014/main" id="{0B469EB0-B641-C99C-9CEF-5EBB7B190E97}"/>
                </a:ext>
              </a:extLst>
            </p:cNvPr>
            <p:cNvSpPr txBox="1">
              <a:spLocks/>
            </p:cNvSpPr>
            <p:nvPr/>
          </p:nvSpPr>
          <p:spPr>
            <a:xfrm>
              <a:off x="8474238" y="2948704"/>
              <a:ext cx="2713473" cy="2497453"/>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lnSpc>
                  <a:spcPct val="110000"/>
                </a:lnSpc>
                <a:spcBef>
                  <a:spcPts val="0"/>
                </a:spcBef>
                <a:spcAft>
                  <a:spcPts val="1000"/>
                </a:spcAft>
              </a:pPr>
              <a:r>
                <a:rPr lang="en-US" sz="1400" b="1" dirty="0">
                  <a:solidFill>
                    <a:srgbClr val="004EA8"/>
                  </a:solidFill>
                  <a:latin typeface="TheStan Timbr" panose="020B0503030503020204" pitchFamily="34" charset="0"/>
                  <a:cs typeface="Arial" panose="020B0604020202020204" pitchFamily="34" charset="0"/>
                </a:rPr>
                <a:t>Differences are seen as bad. </a:t>
              </a:r>
              <a:r>
                <a:rPr lang="en-US" sz="1400" dirty="0">
                  <a:latin typeface="TheStan Timbr" panose="020B0503030503020204" pitchFamily="34" charset="0"/>
                  <a:cs typeface="Arial" panose="020B0604020202020204" pitchFamily="34" charset="0"/>
                </a:rPr>
                <a:t>Any divergence from the norm is considered a problem.</a:t>
              </a:r>
            </a:p>
            <a:p>
              <a:pPr marL="137160" indent="-137160">
                <a:lnSpc>
                  <a:spcPct val="110000"/>
                </a:lnSpc>
                <a:spcBef>
                  <a:spcPts val="0"/>
                </a:spcBef>
                <a:spcAft>
                  <a:spcPts val="1000"/>
                </a:spcAft>
              </a:pPr>
              <a:r>
                <a:rPr lang="en-US" sz="1400" b="1" dirty="0">
                  <a:solidFill>
                    <a:srgbClr val="004EA8"/>
                  </a:solidFill>
                  <a:latin typeface="TheStan Timbr" panose="020B0503030503020204" pitchFamily="34" charset="0"/>
                  <a:cs typeface="Arial" panose="020B0604020202020204" pitchFamily="34" charset="0"/>
                </a:rPr>
                <a:t>The aim of treatment is to fix the patient.         </a:t>
              </a:r>
              <a:r>
                <a:rPr lang="en-US" sz="1400" dirty="0">
                  <a:latin typeface="TheStan Timbr" panose="020B0503030503020204" pitchFamily="34" charset="0"/>
                  <a:cs typeface="Arial" panose="020B0604020202020204" pitchFamily="34" charset="0"/>
                </a:rPr>
                <a:t>Treatment aims to make people conform to the societal definition of normal.</a:t>
              </a:r>
            </a:p>
          </p:txBody>
        </p:sp>
      </p:grpSp>
      <p:grpSp>
        <p:nvGrpSpPr>
          <p:cNvPr id="16" name="Group right">
            <a:extLst>
              <a:ext uri="{FF2B5EF4-FFF2-40B4-BE49-F238E27FC236}">
                <a16:creationId xmlns:a16="http://schemas.microsoft.com/office/drawing/2014/main" id="{83CB2D4E-C62E-F87E-AB96-38F57F4989E9}"/>
              </a:ext>
              <a:ext uri="{C183D7F6-B498-43B3-948B-1728B52AA6E4}">
                <adec:decorative xmlns:adec="http://schemas.microsoft.com/office/drawing/2017/decorative" val="1"/>
              </a:ext>
            </a:extLst>
          </p:cNvPr>
          <p:cNvGrpSpPr/>
          <p:nvPr/>
        </p:nvGrpSpPr>
        <p:grpSpPr>
          <a:xfrm>
            <a:off x="8325215" y="823353"/>
            <a:ext cx="2963853" cy="4751044"/>
            <a:chOff x="8325215" y="823353"/>
            <a:chExt cx="2963853" cy="4751044"/>
          </a:xfrm>
        </p:grpSpPr>
        <p:pic>
          <p:nvPicPr>
            <p:cNvPr id="17" name="Column 2 picture" descr="Women holding hands">
              <a:extLst>
                <a:ext uri="{FF2B5EF4-FFF2-40B4-BE49-F238E27FC236}">
                  <a16:creationId xmlns:a16="http://schemas.microsoft.com/office/drawing/2014/main" id="{68A0AB67-1A53-7AEF-41AE-BEB9C4194BD7}"/>
                </a:ext>
              </a:extLst>
            </p:cNvPr>
            <p:cNvPicPr>
              <a:picLocks/>
            </p:cNvPicPr>
            <p:nvPr/>
          </p:nvPicPr>
          <p:blipFill>
            <a:blip r:embed="rId4" cstate="print">
              <a:extLst>
                <a:ext uri="{28A0092B-C50C-407E-A947-70E740481C1C}">
                  <a14:useLocalDpi xmlns:a14="http://schemas.microsoft.com/office/drawing/2010/main"/>
                </a:ext>
              </a:extLst>
            </a:blip>
            <a:srcRect/>
            <a:stretch/>
          </p:blipFill>
          <p:spPr>
            <a:xfrm>
              <a:off x="8325215" y="823353"/>
              <a:ext cx="2956057" cy="1999673"/>
            </a:xfrm>
            <a:prstGeom prst="round2SameRect">
              <a:avLst>
                <a:gd name="adj1" fmla="val 5921"/>
                <a:gd name="adj2" fmla="val 0"/>
              </a:avLst>
            </a:prstGeom>
          </p:spPr>
        </p:pic>
        <p:sp>
          <p:nvSpPr>
            <p:cNvPr id="18" name="Column 2 text">
              <a:extLst>
                <a:ext uri="{FF2B5EF4-FFF2-40B4-BE49-F238E27FC236}">
                  <a16:creationId xmlns:a16="http://schemas.microsoft.com/office/drawing/2014/main" id="{96EFFE62-9060-9E6E-8566-9C476296CB68}"/>
                </a:ext>
              </a:extLst>
            </p:cNvPr>
            <p:cNvSpPr txBox="1">
              <a:spLocks/>
            </p:cNvSpPr>
            <p:nvPr/>
          </p:nvSpPr>
          <p:spPr>
            <a:xfrm>
              <a:off x="8474238" y="2948704"/>
              <a:ext cx="2814830" cy="2497453"/>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lnSpc>
                  <a:spcPct val="110000"/>
                </a:lnSpc>
                <a:spcBef>
                  <a:spcPts val="0"/>
                </a:spcBef>
                <a:spcAft>
                  <a:spcPts val="1000"/>
                </a:spcAft>
              </a:pPr>
              <a:r>
                <a:rPr lang="en-US" sz="1400" b="1" dirty="0">
                  <a:solidFill>
                    <a:srgbClr val="004EA8"/>
                  </a:solidFill>
                  <a:latin typeface="TheStan Timbr" panose="020B0503030503020204" pitchFamily="34" charset="0"/>
                  <a:cs typeface="Arial" panose="020B0604020202020204" pitchFamily="34" charset="0"/>
                </a:rPr>
                <a:t>Differences are seen as natural and potentially good. </a:t>
              </a:r>
              <a:r>
                <a:rPr lang="en-US" sz="1400" dirty="0">
                  <a:latin typeface="TheStan Timbr" panose="020B0503030503020204" pitchFamily="34" charset="0"/>
                  <a:cs typeface="Arial" panose="020B0604020202020204" pitchFamily="34" charset="0"/>
                </a:rPr>
                <a:t>Differences can confer advantages.</a:t>
              </a:r>
            </a:p>
            <a:p>
              <a:pPr marL="137160" indent="-137160">
                <a:lnSpc>
                  <a:spcPct val="110000"/>
                </a:lnSpc>
                <a:spcBef>
                  <a:spcPts val="0"/>
                </a:spcBef>
                <a:spcAft>
                  <a:spcPts val="1000"/>
                </a:spcAft>
              </a:pPr>
              <a:r>
                <a:rPr lang="en-US" sz="1400" b="1" dirty="0">
                  <a:solidFill>
                    <a:srgbClr val="004EA8"/>
                  </a:solidFill>
                  <a:latin typeface="TheStan Timbr" panose="020B0503030503020204" pitchFamily="34" charset="0"/>
                  <a:cs typeface="Arial" panose="020B0604020202020204" pitchFamily="34" charset="0"/>
                </a:rPr>
                <a:t>The aim of treatment is support and well-being. </a:t>
              </a:r>
              <a:r>
                <a:rPr lang="en-US" sz="1400" dirty="0">
                  <a:latin typeface="TheStan Timbr" panose="020B0503030503020204" pitchFamily="34" charset="0"/>
                  <a:cs typeface="Arial" panose="020B0604020202020204" pitchFamily="34" charset="0"/>
                </a:rPr>
                <a:t>While some differences may create difficulties for the individual, the goal is not conformity.</a:t>
              </a:r>
            </a:p>
          </p:txBody>
        </p:sp>
        <p:sp>
          <p:nvSpPr>
            <p:cNvPr id="19" name="Column 2 box">
              <a:extLst>
                <a:ext uri="{FF2B5EF4-FFF2-40B4-BE49-F238E27FC236}">
                  <a16:creationId xmlns:a16="http://schemas.microsoft.com/office/drawing/2014/main" id="{05970851-106D-B148-C1AC-28BD9AFF24BE}"/>
                </a:ext>
                <a:ext uri="{C183D7F6-B498-43B3-948B-1728B52AA6E4}">
                  <adec:decorative xmlns:adec="http://schemas.microsoft.com/office/drawing/2017/decorative" val="1"/>
                </a:ext>
              </a:extLst>
            </p:cNvPr>
            <p:cNvSpPr/>
            <p:nvPr/>
          </p:nvSpPr>
          <p:spPr>
            <a:xfrm>
              <a:off x="8327920" y="823353"/>
              <a:ext cx="2958443" cy="4751044"/>
            </a:xfrm>
            <a:prstGeom prst="roundRect">
              <a:avLst>
                <a:gd name="adj" fmla="val 3926"/>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080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9DF41-9D16-9825-B3F7-27C60DBAE2DB}"/>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07970275-0D7B-C62B-D086-336C05B44E83}"/>
              </a:ext>
            </a:extLst>
          </p:cNvPr>
          <p:cNvSpPr>
            <a:spLocks noGrp="1"/>
          </p:cNvSpPr>
          <p:nvPr>
            <p:ph type="title"/>
          </p:nvPr>
        </p:nvSpPr>
        <p:spPr>
          <a:xfrm>
            <a:off x="350062" y="461283"/>
            <a:ext cx="11572764" cy="548741"/>
          </a:xfrm>
        </p:spPr>
        <p:txBody>
          <a:bodyPr anchor="t" anchorCtr="0">
            <a:noAutofit/>
          </a:bodyPr>
          <a:lstStyle/>
          <a:p>
            <a:r>
              <a:rPr lang="en-US" dirty="0"/>
              <a:t>Most Behavioral Health Conditions May Be Viewed as Neurodiverse</a:t>
            </a:r>
          </a:p>
        </p:txBody>
      </p:sp>
      <p:sp>
        <p:nvSpPr>
          <p:cNvPr id="14" name="Slide Number Placeholder 13">
            <a:extLst>
              <a:ext uri="{FF2B5EF4-FFF2-40B4-BE49-F238E27FC236}">
                <a16:creationId xmlns:a16="http://schemas.microsoft.com/office/drawing/2014/main" id="{558C1377-99DF-E510-CA83-A66FFF76FC29}"/>
              </a:ext>
            </a:extLst>
          </p:cNvPr>
          <p:cNvSpPr>
            <a:spLocks noGrp="1"/>
          </p:cNvSpPr>
          <p:nvPr>
            <p:ph type="sldNum" sz="quarter" idx="12"/>
          </p:nvPr>
        </p:nvSpPr>
        <p:spPr/>
        <p:txBody>
          <a:bodyPr/>
          <a:lstStyle/>
          <a:p>
            <a:pPr>
              <a:defRPr/>
            </a:pPr>
            <a:fld id="{73EF3F73-D8BE-1D4F-8F0C-03C5EC803F68}" type="slidenum">
              <a:rPr lang="en-US" smtClean="0"/>
              <a:pPr>
                <a:defRPr/>
              </a:pPr>
              <a:t>9</a:t>
            </a:fld>
            <a:endParaRPr lang="en-US" dirty="0"/>
          </a:p>
        </p:txBody>
      </p:sp>
      <p:sp>
        <p:nvSpPr>
          <p:cNvPr id="2" name="Subhead">
            <a:extLst>
              <a:ext uri="{FF2B5EF4-FFF2-40B4-BE49-F238E27FC236}">
                <a16:creationId xmlns:a16="http://schemas.microsoft.com/office/drawing/2014/main" id="{3684D521-549A-8271-CFE5-E9C495CE63C2}"/>
              </a:ext>
            </a:extLst>
          </p:cNvPr>
          <p:cNvSpPr>
            <a:spLocks noGrp="1"/>
          </p:cNvSpPr>
          <p:nvPr>
            <p:ph type="body" sz="quarter" idx="11"/>
          </p:nvPr>
        </p:nvSpPr>
        <p:spPr>
          <a:xfrm>
            <a:off x="374405" y="983378"/>
            <a:ext cx="11196118" cy="738451"/>
          </a:xfrm>
        </p:spPr>
        <p:txBody>
          <a:bodyPr/>
          <a:lstStyle/>
          <a:p>
            <a:pPr>
              <a:lnSpc>
                <a:spcPct val="110000"/>
              </a:lnSpc>
              <a:spcAft>
                <a:spcPts val="1000"/>
              </a:spcAft>
            </a:pPr>
            <a:r>
              <a:rPr lang="en-US" sz="2000" b="0" dirty="0">
                <a:solidFill>
                  <a:schemeClr val="tx2"/>
                </a:solidFill>
                <a:latin typeface="TheStan Timbr" panose="020B0503030503020204" pitchFamily="34" charset="0"/>
              </a:rPr>
              <a:t>Neurological conditions may also be considered neurodivergent although there’s disagreement about whether acquired conditions should be included.</a:t>
            </a:r>
          </a:p>
        </p:txBody>
      </p:sp>
      <p:sp>
        <p:nvSpPr>
          <p:cNvPr id="3" name="Content Placeholder 10">
            <a:extLst>
              <a:ext uri="{FF2B5EF4-FFF2-40B4-BE49-F238E27FC236}">
                <a16:creationId xmlns:a16="http://schemas.microsoft.com/office/drawing/2014/main" id="{E9DFE5D0-79E8-BE84-CB23-04ABDE281BB2}"/>
              </a:ext>
            </a:extLst>
          </p:cNvPr>
          <p:cNvSpPr txBox="1">
            <a:spLocks/>
          </p:cNvSpPr>
          <p:nvPr/>
        </p:nvSpPr>
        <p:spPr>
          <a:xfrm>
            <a:off x="374405" y="2133126"/>
            <a:ext cx="2703673" cy="3718367"/>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E0D6A"/>
                </a:solidFill>
                <a:effectLst/>
                <a:uLnTx/>
                <a:uFillTx/>
                <a:latin typeface="TheStan Timbr" panose="020B0503030503020204" pitchFamily="34" charset="0"/>
              </a:rPr>
              <a:t>Autism Spectrum Disorder                         </a:t>
            </a:r>
            <a:r>
              <a:rPr kumimoji="0" lang="en-US" sz="1800" b="0" i="0" u="none" strike="noStrike" kern="1200" cap="none" spc="0" normalizeH="0" baseline="0" noProof="0" dirty="0">
                <a:ln>
                  <a:noFill/>
                </a:ln>
                <a:solidFill>
                  <a:srgbClr val="000000"/>
                </a:solidFill>
                <a:effectLst/>
                <a:uLnTx/>
                <a:uFillTx/>
                <a:latin typeface="TheStan Timbr" panose="020B0503030503020204" pitchFamily="34" charset="0"/>
              </a:rPr>
              <a:t>may include exceptional memory skills, increased understanding of natural systems and behaviors, heightened perception </a:t>
            </a:r>
            <a:r>
              <a:rPr lang="en-US" sz="1800" dirty="0">
                <a:solidFill>
                  <a:srgbClr val="000000"/>
                </a:solidFill>
                <a:latin typeface="TheStan Timbr" panose="020B0503030503020204" pitchFamily="34" charset="0"/>
              </a:rPr>
              <a:t>and/or</a:t>
            </a:r>
            <a:r>
              <a:rPr kumimoji="0" lang="en-US" sz="1800" b="0" i="0" u="none" strike="noStrike" kern="1200" cap="none" spc="0" normalizeH="0" baseline="0" noProof="0" dirty="0">
                <a:ln>
                  <a:noFill/>
                </a:ln>
                <a:solidFill>
                  <a:srgbClr val="000000"/>
                </a:solidFill>
                <a:effectLst/>
                <a:uLnTx/>
                <a:uFillTx/>
                <a:latin typeface="TheStan Timbr" panose="020B0503030503020204" pitchFamily="34" charset="0"/>
              </a:rPr>
              <a:t> creativity and unusual problem-solving approaches.</a:t>
            </a:r>
          </a:p>
          <a:p>
            <a:pPr marL="228600" marR="0" lvl="0" indent="-13716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11">
            <a:extLst>
              <a:ext uri="{FF2B5EF4-FFF2-40B4-BE49-F238E27FC236}">
                <a16:creationId xmlns:a16="http://schemas.microsoft.com/office/drawing/2014/main" id="{1519BC30-0CE6-22AF-BEB2-B1963A4D9A4F}"/>
              </a:ext>
            </a:extLst>
          </p:cNvPr>
          <p:cNvSpPr txBox="1">
            <a:spLocks/>
          </p:cNvSpPr>
          <p:nvPr/>
        </p:nvSpPr>
        <p:spPr>
          <a:xfrm>
            <a:off x="3255424" y="2133126"/>
            <a:ext cx="2663231" cy="3622517"/>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lgn="ctr">
              <a:buNone/>
            </a:pPr>
            <a:r>
              <a:rPr kumimoji="0" lang="en-US" sz="2000" b="1" i="0" u="none" strike="noStrike" kern="1200" cap="none" spc="0" normalizeH="0" baseline="0" noProof="0" dirty="0">
                <a:ln>
                  <a:noFill/>
                </a:ln>
                <a:solidFill>
                  <a:srgbClr val="0E0D6A"/>
                </a:solidFill>
                <a:effectLst/>
                <a:uLnTx/>
                <a:uFillTx/>
                <a:latin typeface="TheStan Timbr" panose="020B0503030503020204" pitchFamily="34" charset="0"/>
              </a:rPr>
              <a:t>Anxiety Disorders </a:t>
            </a:r>
            <a:r>
              <a:rPr kumimoji="0" lang="en-US" sz="1800" i="0" u="none" strike="noStrike" kern="1200" cap="none" spc="0" normalizeH="0" baseline="0" noProof="0" dirty="0">
                <a:ln>
                  <a:noFill/>
                </a:ln>
                <a:solidFill>
                  <a:srgbClr val="000000"/>
                </a:solidFill>
                <a:effectLst/>
                <a:uLnTx/>
                <a:uFillTx/>
                <a:latin typeface="TheStan Timbr" panose="020B0503030503020204" pitchFamily="34" charset="0"/>
              </a:rPr>
              <a:t>may </a:t>
            </a:r>
            <a:r>
              <a:rPr lang="en-US" sz="1800" dirty="0">
                <a:solidFill>
                  <a:srgbClr val="000000"/>
                </a:solidFill>
                <a:latin typeface="TheStan Timbr" panose="020B0503030503020204" pitchFamily="34" charset="0"/>
              </a:rPr>
              <a:t>serve as an early warning system for threats and encourage groups to prepare for potential dangers. </a:t>
            </a:r>
          </a:p>
          <a:p>
            <a:pPr marL="228600" marR="0" lvl="0" indent="-13716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Content Placeholder 13">
            <a:extLst>
              <a:ext uri="{FF2B5EF4-FFF2-40B4-BE49-F238E27FC236}">
                <a16:creationId xmlns:a16="http://schemas.microsoft.com/office/drawing/2014/main" id="{1FC30C09-A236-E483-1E66-53F1F4109AB3}"/>
              </a:ext>
            </a:extLst>
          </p:cNvPr>
          <p:cNvSpPr txBox="1">
            <a:spLocks/>
          </p:cNvSpPr>
          <p:nvPr/>
        </p:nvSpPr>
        <p:spPr>
          <a:xfrm>
            <a:off x="6136444" y="2133126"/>
            <a:ext cx="2663231" cy="3622517"/>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0" algn="ctr" fontAlgn="auto">
              <a:spcAft>
                <a:spcPts val="0"/>
              </a:spcAft>
              <a:buClrTx/>
              <a:buSzTx/>
              <a:buNone/>
              <a:tabLst/>
              <a:defRPr/>
            </a:pPr>
            <a:r>
              <a:rPr lang="en-US" sz="2000" b="1" dirty="0">
                <a:solidFill>
                  <a:srgbClr val="0E0D6A"/>
                </a:solidFill>
                <a:latin typeface="TheStan Timbr" panose="020B0503030503020204" pitchFamily="34" charset="0"/>
              </a:rPr>
              <a:t>Addictions          </a:t>
            </a:r>
            <a:r>
              <a:rPr lang="en-US" sz="1800" dirty="0">
                <a:solidFill>
                  <a:srgbClr val="000000"/>
                </a:solidFill>
                <a:latin typeface="TheStan Timbr" panose="020B0503030503020204" pitchFamily="34" charset="0"/>
              </a:rPr>
              <a:t>promoted fitness through reward-seeking behaviors and identified substances useful as medicines. </a:t>
            </a:r>
            <a:endParaRPr kumimoji="0" lang="en-US" sz="1800" b="0" i="0" u="none" strike="noStrike" kern="1200" cap="none" spc="0" normalizeH="0" baseline="0" noProof="0" dirty="0">
              <a:ln>
                <a:noFill/>
              </a:ln>
              <a:solidFill>
                <a:srgbClr val="000000"/>
              </a:solidFill>
              <a:effectLst/>
              <a:uLnTx/>
              <a:uFillTx/>
              <a:latin typeface="TheStan Timbr" panose="020B0503030503020204" pitchFamily="34" charset="0"/>
            </a:endParaRPr>
          </a:p>
        </p:txBody>
      </p:sp>
      <p:sp>
        <p:nvSpPr>
          <p:cNvPr id="12" name="Content Placeholder 13">
            <a:extLst>
              <a:ext uri="{FF2B5EF4-FFF2-40B4-BE49-F238E27FC236}">
                <a16:creationId xmlns:a16="http://schemas.microsoft.com/office/drawing/2014/main" id="{17E9D577-C5C7-7F24-5647-FB3BA2E62730}"/>
              </a:ext>
            </a:extLst>
          </p:cNvPr>
          <p:cNvSpPr txBox="1">
            <a:spLocks/>
          </p:cNvSpPr>
          <p:nvPr/>
        </p:nvSpPr>
        <p:spPr>
          <a:xfrm>
            <a:off x="9017464" y="2133126"/>
            <a:ext cx="2663230" cy="3622517"/>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E0D6A"/>
                </a:solidFill>
                <a:effectLst/>
                <a:uLnTx/>
                <a:uFillTx/>
                <a:latin typeface="TheStan Timbr" panose="020B0503030503020204" pitchFamily="34" charset="0"/>
              </a:rPr>
              <a:t>PTSD                      </a:t>
            </a:r>
            <a:r>
              <a:rPr kumimoji="0" lang="en-US" sz="1800" b="0" i="0" u="none" strike="noStrike" kern="1200" cap="none" spc="0" normalizeH="0" baseline="0" noProof="0" dirty="0">
                <a:ln>
                  <a:noFill/>
                </a:ln>
                <a:solidFill>
                  <a:srgbClr val="000000"/>
                </a:solidFill>
                <a:effectLst/>
                <a:uLnTx/>
                <a:uFillTx/>
                <a:latin typeface="TheStan Timbr" panose="020B0503030503020204" pitchFamily="34" charset="0"/>
              </a:rPr>
              <a:t>by priming the fight-flight-flee response centered in the amygdala, affected individuals respond more quickly and strongly to potential dangers.</a:t>
            </a:r>
          </a:p>
        </p:txBody>
      </p:sp>
      <p:cxnSp>
        <p:nvCxnSpPr>
          <p:cNvPr id="15" name="Straight Connector 14">
            <a:extLst>
              <a:ext uri="{FF2B5EF4-FFF2-40B4-BE49-F238E27FC236}">
                <a16:creationId xmlns:a16="http://schemas.microsoft.com/office/drawing/2014/main" id="{74B1B84E-89CA-21E5-8C1D-0070201D121D}"/>
              </a:ext>
              <a:ext uri="{C183D7F6-B498-43B3-948B-1728B52AA6E4}">
                <adec:decorative xmlns:adec="http://schemas.microsoft.com/office/drawing/2017/decorative" val="1"/>
              </a:ext>
            </a:extLst>
          </p:cNvPr>
          <p:cNvCxnSpPr>
            <a:cxnSpLocks/>
          </p:cNvCxnSpPr>
          <p:nvPr/>
        </p:nvCxnSpPr>
        <p:spPr>
          <a:xfrm flipH="1">
            <a:off x="6096000" y="2282762"/>
            <a:ext cx="17553" cy="32511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AA188F-EA8D-CBF5-CDB1-8AE18A3CF1FE}"/>
              </a:ext>
              <a:ext uri="{C183D7F6-B498-43B3-948B-1728B52AA6E4}">
                <adec:decorative xmlns:adec="http://schemas.microsoft.com/office/drawing/2017/decorative" val="1"/>
              </a:ext>
            </a:extLst>
          </p:cNvPr>
          <p:cNvCxnSpPr>
            <a:cxnSpLocks/>
          </p:cNvCxnSpPr>
          <p:nvPr/>
        </p:nvCxnSpPr>
        <p:spPr>
          <a:xfrm>
            <a:off x="9017464" y="2282762"/>
            <a:ext cx="0" cy="32511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B7B97A-5F48-E35F-414E-1FBC505EFB29}"/>
              </a:ext>
              <a:ext uri="{C183D7F6-B498-43B3-948B-1728B52AA6E4}">
                <adec:decorative xmlns:adec="http://schemas.microsoft.com/office/drawing/2017/decorative" val="1"/>
              </a:ext>
            </a:extLst>
          </p:cNvPr>
          <p:cNvCxnSpPr>
            <a:cxnSpLocks/>
          </p:cNvCxnSpPr>
          <p:nvPr/>
        </p:nvCxnSpPr>
        <p:spPr>
          <a:xfrm>
            <a:off x="3235371" y="2282763"/>
            <a:ext cx="0" cy="325113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278003"/>
      </p:ext>
    </p:extLst>
  </p:cSld>
  <p:clrMapOvr>
    <a:masterClrMapping/>
  </p:clrMapOvr>
</p:sld>
</file>

<file path=ppt/theme/theme1.xml><?xml version="1.0" encoding="utf-8"?>
<a:theme xmlns:a="http://schemas.openxmlformats.org/drawingml/2006/main" name="Master w/ Full Footer">
  <a:themeElements>
    <a:clrScheme name="The Standard Template Colors">
      <a:dk1>
        <a:srgbClr val="000000"/>
      </a:dk1>
      <a:lt1>
        <a:srgbClr val="FFFFFF"/>
      </a:lt1>
      <a:dk2>
        <a:srgbClr val="004EA8"/>
      </a:dk2>
      <a:lt2>
        <a:srgbClr val="D6F3FF"/>
      </a:lt2>
      <a:accent1>
        <a:srgbClr val="221551"/>
      </a:accent1>
      <a:accent2>
        <a:srgbClr val="F0F3FF"/>
      </a:accent2>
      <a:accent3>
        <a:srgbClr val="612F93"/>
      </a:accent3>
      <a:accent4>
        <a:srgbClr val="D9D8EA"/>
      </a:accent4>
      <a:accent5>
        <a:srgbClr val="0075B2"/>
      </a:accent5>
      <a:accent6>
        <a:srgbClr val="6BA7EA"/>
      </a:accent6>
      <a:hlink>
        <a:srgbClr val="004EA6"/>
      </a:hlink>
      <a:folHlink>
        <a:srgbClr val="004EA6"/>
      </a:folHlink>
    </a:clrScheme>
    <a:fontScheme name="Standard Mast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F38DBC2-6759-474E-8F0D-41CD1B5BA6ED}" vid="{E90F7A10-E979-E540-9CE7-144842B5BD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76FB839D8CAD4DA01800885BDFCC83" ma:contentTypeVersion="16" ma:contentTypeDescription="Create a new document." ma:contentTypeScope="" ma:versionID="3d58d3453b5bf5803b6bca225a05b18f">
  <xsd:schema xmlns:xsd="http://www.w3.org/2001/XMLSchema" xmlns:xs="http://www.w3.org/2001/XMLSchema" xmlns:p="http://schemas.microsoft.com/office/2006/metadata/properties" xmlns:ns2="af0d835a-3d14-486d-980f-eaf76ccd082e" xmlns:ns3="6021318e-cadf-4644-b3f5-8786c4cf8acd" xmlns:ns4="fe1d0d08-bf91-42eb-a2fe-06a16a639f77" targetNamespace="http://schemas.microsoft.com/office/2006/metadata/properties" ma:root="true" ma:fieldsID="1e6dbd2456c9947ce154dc291d8e6e0b" ns2:_="" ns3:_="" ns4:_="">
    <xsd:import namespace="af0d835a-3d14-486d-980f-eaf76ccd082e"/>
    <xsd:import namespace="6021318e-cadf-4644-b3f5-8786c4cf8acd"/>
    <xsd:import namespace="fe1d0d08-bf91-42eb-a2fe-06a16a639f77"/>
    <xsd:element name="properties">
      <xsd:complexType>
        <xsd:sequence>
          <xsd:element name="documentManagement">
            <xsd:complexType>
              <xsd:all>
                <xsd:element ref="ns2:Photometadata" minOccurs="0"/>
                <xsd:element ref="ns2:Thumbnail" minOccurs="0"/>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d835a-3d14-486d-980f-eaf76ccd082e" elementFormDefault="qualified">
    <xsd:import namespace="http://schemas.microsoft.com/office/2006/documentManagement/types"/>
    <xsd:import namespace="http://schemas.microsoft.com/office/infopath/2007/PartnerControls"/>
    <xsd:element name="Photometadata" ma:index="8" nillable="true" ma:displayName="Photo metadata" ma:format="Dropdown" ma:internalName="Photometadata">
      <xsd:simpleType>
        <xsd:restriction base="dms:Text">
          <xsd:maxLength value="255"/>
        </xsd:restriction>
      </xsd:simpleType>
    </xsd:element>
    <xsd:element name="Thumbnail" ma:index="9" nillable="true" ma:displayName="Thumbnail" ma:format="Dropdown" ma:internalName="Thumbnail">
      <xsd:simpleType>
        <xsd:restriction base="dms:Text">
          <xsd:maxLength value="255"/>
        </xsd:restriction>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ceebad9-cc78-4802-93f8-9d240ded60a4"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1318e-cadf-4644-b3f5-8786c4cf8a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0598a9-60cc-41cf-a68f-c00698b1768c}" ma:internalName="TaxCatchAll" ma:showField="CatchAllData" ma:web="fe1d0d08-bf91-42eb-a2fe-06a16a639f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1d0d08-bf91-42eb-a2fe-06a16a639f77"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021318e-cadf-4644-b3f5-8786c4cf8acd" xsi:nil="true"/>
    <lcf76f155ced4ddcb4097134ff3c332f xmlns="af0d835a-3d14-486d-980f-eaf76ccd082e">
      <Terms xmlns="http://schemas.microsoft.com/office/infopath/2007/PartnerControls"/>
    </lcf76f155ced4ddcb4097134ff3c332f>
    <Photometadata xmlns="af0d835a-3d14-486d-980f-eaf76ccd082e" xsi:nil="true"/>
    <Thumbnail xmlns="af0d835a-3d14-486d-980f-eaf76ccd08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9EF82-FB6A-49D5-985E-DC4DD7924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0d835a-3d14-486d-980f-eaf76ccd082e"/>
    <ds:schemaRef ds:uri="6021318e-cadf-4644-b3f5-8786c4cf8acd"/>
    <ds:schemaRef ds:uri="fe1d0d08-bf91-42eb-a2fe-06a16a639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F56FA5-23CA-48ED-9B53-653DE43F58D1}">
  <ds:schemaRefs>
    <ds:schemaRef ds:uri="http://purl.org/dc/terms/"/>
    <ds:schemaRef ds:uri="6021318e-cadf-4644-b3f5-8786c4cf8acd"/>
    <ds:schemaRef ds:uri="http://schemas.microsoft.com/office/2006/documentManagement/types"/>
    <ds:schemaRef ds:uri="af0d835a-3d14-486d-980f-eaf76ccd082e"/>
    <ds:schemaRef ds:uri="http://purl.org/dc/elements/1.1/"/>
    <ds:schemaRef ds:uri="http://schemas.openxmlformats.org/package/2006/metadata/core-properties"/>
    <ds:schemaRef ds:uri="http://www.w3.org/XML/1998/namespace"/>
    <ds:schemaRef ds:uri="http://schemas.microsoft.com/office/infopath/2007/PartnerControls"/>
    <ds:schemaRef ds:uri="fe1d0d08-bf91-42eb-a2fe-06a16a639f7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F7795A2-EC25-45BF-A0BA-CC20F6269A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Company_PowerPoint_Template_Plus</Template>
  <TotalTime>4952</TotalTime>
  <Words>8630</Words>
  <Application>Microsoft Office PowerPoint</Application>
  <PresentationFormat>Widescreen</PresentationFormat>
  <Paragraphs>676</Paragraphs>
  <Slides>50</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Aptos</vt:lpstr>
      <vt:lpstr>Arial</vt:lpstr>
      <vt:lpstr>Arial,Sans-Serif</vt:lpstr>
      <vt:lpstr>Calibri</vt:lpstr>
      <vt:lpstr>Courier New</vt:lpstr>
      <vt:lpstr>Myriad Pro</vt:lpstr>
      <vt:lpstr>System Font Regular</vt:lpstr>
      <vt:lpstr>TheStan Timbr</vt:lpstr>
      <vt:lpstr>Wingdings</vt:lpstr>
      <vt:lpstr>Master w/ Full Footer</vt:lpstr>
      <vt:lpstr>Neurodiversity in the Workplace:  Employee Expectations and Employer Obligations</vt:lpstr>
      <vt:lpstr>PowerPoint Presentation</vt:lpstr>
      <vt:lpstr>Agenda</vt:lpstr>
      <vt:lpstr>Disclaimer</vt:lpstr>
      <vt:lpstr>Understanding Neurodiversity</vt:lpstr>
      <vt:lpstr>Key Concepts for Understanding Neurodiversity</vt:lpstr>
      <vt:lpstr>Neurodiversity: Variation in Extraversion</vt:lpstr>
      <vt:lpstr>Neurodiversity applies to all different types of brains.</vt:lpstr>
      <vt:lpstr>Most Behavioral Health Conditions May Be Viewed as Neurodiverse</vt:lpstr>
      <vt:lpstr>Why Should Employers Care?</vt:lpstr>
      <vt:lpstr>Neurodiversity is Very Common</vt:lpstr>
      <vt:lpstr>The Neurodiversity Employment Crisis</vt:lpstr>
      <vt:lpstr>Neurodiverse Workers Make Significant Contributions</vt:lpstr>
      <vt:lpstr>EEOC Discrimination Lawsuits Involving Neurodiversity Have Been Increasing</vt:lpstr>
      <vt:lpstr>How Do You Know If An Employee is Neurodiverse?</vt:lpstr>
      <vt:lpstr>PowerPoint Presentation</vt:lpstr>
      <vt:lpstr>Don’t Fall into the Trap of Trying to Diagnose Employees</vt:lpstr>
      <vt:lpstr>The Challenge: If you don’t know who’s neurodiverse, how do you accommodate them?</vt:lpstr>
      <vt:lpstr>Universal Design</vt:lpstr>
      <vt:lpstr>Neurodiversity Across the Employment Life Cycle</vt:lpstr>
      <vt:lpstr>Tips to Interact Effectively with a Neurodiverse Coworker</vt:lpstr>
      <vt:lpstr>Tips to Create a Psychologically Safe Environment for Neurodiverse Coworkers</vt:lpstr>
      <vt:lpstr>The ADA Applies at Every Employment Stage</vt:lpstr>
      <vt:lpstr>Accurate and Up-to-date Job Descriptions are Essential</vt:lpstr>
      <vt:lpstr>Recruitment Barriers</vt:lpstr>
      <vt:lpstr>Recruitment Opportunities </vt:lpstr>
      <vt:lpstr>Hiring Barriers</vt:lpstr>
      <vt:lpstr>Hiring Opportunities</vt:lpstr>
      <vt:lpstr>Management Opportunities</vt:lpstr>
      <vt:lpstr>Additional Management Opportunities</vt:lpstr>
      <vt:lpstr>Support with  the ADA Interactive Process</vt:lpstr>
      <vt:lpstr>Retention Opportunities</vt:lpstr>
      <vt:lpstr>Reasonable Accommodations</vt:lpstr>
      <vt:lpstr>PowerPoint Presentation</vt:lpstr>
      <vt:lpstr>PowerPoint Presentation</vt:lpstr>
      <vt:lpstr>PowerPoint Presentation</vt:lpstr>
      <vt:lpstr>Case Studies and Success Statistics</vt:lpstr>
      <vt:lpstr>Stay-at-Work Case Study 1: Professional</vt:lpstr>
      <vt:lpstr>SAW Case Study 2: Program Coordinator</vt:lpstr>
      <vt:lpstr>Stay-at-Work Success Statistics</vt:lpstr>
      <vt:lpstr>Return to Work Case Study 1: Healthcare Instructor </vt:lpstr>
      <vt:lpstr>RTW Case Study 2: Academic Counselor </vt:lpstr>
      <vt:lpstr>Return-to-Work Success Statistics</vt:lpstr>
      <vt:lpstr>What Do Neurodiverse Individuals Need?</vt:lpstr>
      <vt:lpstr>The Same Things We All Need</vt:lpstr>
      <vt:lpstr>Closing Quote</vt:lpstr>
      <vt:lpstr>PowerPoint Presentation</vt:lpstr>
      <vt:lpstr>PowerPoint Presentation</vt:lpstr>
      <vt:lpstr>PowerPoint Presentation</vt:lpstr>
      <vt:lpstr>PowerPoint Presentation</vt:lpstr>
    </vt:vector>
  </TitlesOfParts>
  <Company>Standard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Jolivet</dc:creator>
  <cp:lastModifiedBy>Dan Jolivet</cp:lastModifiedBy>
  <cp:revision>12</cp:revision>
  <dcterms:created xsi:type="dcterms:W3CDTF">2025-03-13T16:19:53Z</dcterms:created>
  <dcterms:modified xsi:type="dcterms:W3CDTF">2026-07-15T23:01:43Z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0x010100A276FB839D8CAD4DA01800885BDFCC83</vt:lpwstr>
  </property>
  <property fmtid="{D5CDD505-2E9C-101B-9397-08002B2CF9AE}" pid="3" name="MediaServiceImageTags">
    <vt:lpwstr/>
  </property>
</Properties>
</file>