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76" r:id="rId5"/>
    <p:sldId id="278" r:id="rId6"/>
    <p:sldId id="25890" r:id="rId7"/>
    <p:sldId id="25895" r:id="rId8"/>
    <p:sldId id="25902" r:id="rId9"/>
    <p:sldId id="25899" r:id="rId10"/>
    <p:sldId id="25904" r:id="rId11"/>
    <p:sldId id="25901" r:id="rId12"/>
    <p:sldId id="25903" r:id="rId13"/>
    <p:sldId id="281" r:id="rId14"/>
    <p:sldId id="274" r:id="rId15"/>
    <p:sldId id="286" r:id="rId16"/>
    <p:sldId id="2147470690" r:id="rId17"/>
    <p:sldId id="2147470689" r:id="rId18"/>
    <p:sldId id="2147470688" r:id="rId19"/>
    <p:sldId id="2146846774" r:id="rId20"/>
    <p:sldId id="275" r:id="rId21"/>
    <p:sldId id="2147470686" r:id="rId22"/>
    <p:sldId id="302" r:id="rId23"/>
    <p:sldId id="299" r:id="rId24"/>
    <p:sldId id="308" r:id="rId25"/>
    <p:sldId id="310" r:id="rId26"/>
    <p:sldId id="311" r:id="rId27"/>
    <p:sldId id="282" r:id="rId28"/>
    <p:sldId id="2147470691" r:id="rId29"/>
    <p:sldId id="2147470687" r:id="rId30"/>
    <p:sldId id="27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EC"/>
    <a:srgbClr val="E9EBEC"/>
    <a:srgbClr val="00C0F3"/>
    <a:srgbClr val="8ED8F8"/>
    <a:srgbClr val="C7EAFB"/>
    <a:srgbClr val="FBDCE7"/>
    <a:srgbClr val="F8BBD2"/>
    <a:srgbClr val="F38AB4"/>
    <a:srgbClr val="69C289"/>
    <a:srgbClr val="AAD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909EE-189A-4EE4-ADC8-B26AD497157F}" v="31" dt="2023-07-07T16:24:45.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6196" autoAdjust="0"/>
  </p:normalViewPr>
  <p:slideViewPr>
    <p:cSldViewPr>
      <p:cViewPr varScale="1">
        <p:scale>
          <a:sx n="82" d="100"/>
          <a:sy n="82" d="100"/>
        </p:scale>
        <p:origin x="1382" y="72"/>
      </p:cViewPr>
      <p:guideLst>
        <p:guide pos="2880"/>
        <p:guide orient="horz" pos="2160"/>
      </p:guideLst>
    </p:cSldViewPr>
  </p:slideViewPr>
  <p:notesTextViewPr>
    <p:cViewPr>
      <p:scale>
        <a:sx n="3" d="2"/>
        <a:sy n="3" d="2"/>
      </p:scale>
      <p:origin x="0" y="0"/>
    </p:cViewPr>
  </p:notesTextViewPr>
  <p:sorterViewPr>
    <p:cViewPr>
      <p:scale>
        <a:sx n="100" d="100"/>
        <a:sy n="100" d="100"/>
      </p:scale>
      <p:origin x="0" y="-1308"/>
    </p:cViewPr>
  </p:sorterViewPr>
  <p:notesViewPr>
    <p:cSldViewPr>
      <p:cViewPr varScale="1">
        <p:scale>
          <a:sx n="77" d="100"/>
          <a:sy n="77" d="100"/>
        </p:scale>
        <p:origin x="-119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 Christine" userId="8ce77dae-48af-41f7-b9be-4fe6156d6045" providerId="ADAL" clId="{800909EE-189A-4EE4-ADC8-B26AD497157F}"/>
    <pc:docChg chg="undo redo custSel addSld delSld modSld sldOrd">
      <pc:chgData name="Hale, Christine" userId="8ce77dae-48af-41f7-b9be-4fe6156d6045" providerId="ADAL" clId="{800909EE-189A-4EE4-ADC8-B26AD497157F}" dt="2023-07-07T16:30:10.691" v="266" actId="47"/>
      <pc:docMkLst>
        <pc:docMk/>
      </pc:docMkLst>
      <pc:sldChg chg="modSp add mod">
        <pc:chgData name="Hale, Christine" userId="8ce77dae-48af-41f7-b9be-4fe6156d6045" providerId="ADAL" clId="{800909EE-189A-4EE4-ADC8-B26AD497157F}" dt="2023-07-07T16:24:45.790" v="253" actId="20577"/>
        <pc:sldMkLst>
          <pc:docMk/>
          <pc:sldMk cId="3527868026" sldId="274"/>
        </pc:sldMkLst>
        <pc:spChg chg="mod">
          <ac:chgData name="Hale, Christine" userId="8ce77dae-48af-41f7-b9be-4fe6156d6045" providerId="ADAL" clId="{800909EE-189A-4EE4-ADC8-B26AD497157F}" dt="2023-07-07T16:24:36.650" v="234" actId="20577"/>
          <ac:spMkLst>
            <pc:docMk/>
            <pc:sldMk cId="3527868026" sldId="274"/>
            <ac:spMk id="3" creationId="{D2CF3BDB-D62F-4B27-80C6-D569E58CD445}"/>
          </ac:spMkLst>
        </pc:spChg>
        <pc:spChg chg="mod">
          <ac:chgData name="Hale, Christine" userId="8ce77dae-48af-41f7-b9be-4fe6156d6045" providerId="ADAL" clId="{800909EE-189A-4EE4-ADC8-B26AD497157F}" dt="2023-07-07T16:24:45.790" v="253" actId="20577"/>
          <ac:spMkLst>
            <pc:docMk/>
            <pc:sldMk cId="3527868026" sldId="274"/>
            <ac:spMk id="5" creationId="{39C96159-0379-4271-93CC-4401ECC8BAEF}"/>
          </ac:spMkLst>
        </pc:spChg>
      </pc:sldChg>
      <pc:sldChg chg="addSp modSp mod setBg">
        <pc:chgData name="Hale, Christine" userId="8ce77dae-48af-41f7-b9be-4fe6156d6045" providerId="ADAL" clId="{800909EE-189A-4EE4-ADC8-B26AD497157F}" dt="2023-07-07T16:22:31.979" v="226" actId="20577"/>
        <pc:sldMkLst>
          <pc:docMk/>
          <pc:sldMk cId="3945993558" sldId="276"/>
        </pc:sldMkLst>
        <pc:spChg chg="add mod">
          <ac:chgData name="Hale, Christine" userId="8ce77dae-48af-41f7-b9be-4fe6156d6045" providerId="ADAL" clId="{800909EE-189A-4EE4-ADC8-B26AD497157F}" dt="2023-07-07T16:15:57.767" v="73" actId="571"/>
          <ac:spMkLst>
            <pc:docMk/>
            <pc:sldMk cId="3945993558" sldId="276"/>
            <ac:spMk id="3" creationId="{2B262667-45F7-CCA7-DFBE-38633DDE9340}"/>
          </ac:spMkLst>
        </pc:spChg>
        <pc:spChg chg="mod">
          <ac:chgData name="Hale, Christine" userId="8ce77dae-48af-41f7-b9be-4fe6156d6045" providerId="ADAL" clId="{800909EE-189A-4EE4-ADC8-B26AD497157F}" dt="2023-07-07T16:22:31.979" v="226" actId="20577"/>
          <ac:spMkLst>
            <pc:docMk/>
            <pc:sldMk cId="3945993558" sldId="276"/>
            <ac:spMk id="5" creationId="{DA5CB424-E179-468B-B6D5-7D3D2D5C43C5}"/>
          </ac:spMkLst>
        </pc:spChg>
        <pc:spChg chg="mod">
          <ac:chgData name="Hale, Christine" userId="8ce77dae-48af-41f7-b9be-4fe6156d6045" providerId="ADAL" clId="{800909EE-189A-4EE4-ADC8-B26AD497157F}" dt="2023-07-07T16:17:11.504" v="78" actId="20577"/>
          <ac:spMkLst>
            <pc:docMk/>
            <pc:sldMk cId="3945993558" sldId="276"/>
            <ac:spMk id="17" creationId="{2937511F-4726-49B3-BA4B-4F9C7EB94B54}"/>
          </ac:spMkLst>
        </pc:spChg>
        <pc:picChg chg="add mod">
          <ac:chgData name="Hale, Christine" userId="8ce77dae-48af-41f7-b9be-4fe6156d6045" providerId="ADAL" clId="{800909EE-189A-4EE4-ADC8-B26AD497157F}" dt="2023-07-07T16:15:57.767" v="73" actId="571"/>
          <ac:picMkLst>
            <pc:docMk/>
            <pc:sldMk cId="3945993558" sldId="276"/>
            <ac:picMk id="2" creationId="{ADB5A8A4-0B9F-A6DE-CB77-6793B0FAC5B5}"/>
          </ac:picMkLst>
        </pc:picChg>
        <pc:picChg chg="mod modCrop">
          <ac:chgData name="Hale, Christine" userId="8ce77dae-48af-41f7-b9be-4fe6156d6045" providerId="ADAL" clId="{800909EE-189A-4EE4-ADC8-B26AD497157F}" dt="2023-07-07T16:21:45.786" v="141" actId="18131"/>
          <ac:picMkLst>
            <pc:docMk/>
            <pc:sldMk cId="3945993558" sldId="276"/>
            <ac:picMk id="7" creationId="{CC7C3B50-6BD8-4FC1-B117-EC8F67A86B12}"/>
          </ac:picMkLst>
        </pc:picChg>
      </pc:sldChg>
      <pc:sldChg chg="modSp add mod">
        <pc:chgData name="Hale, Christine" userId="8ce77dae-48af-41f7-b9be-4fe6156d6045" providerId="ADAL" clId="{800909EE-189A-4EE4-ADC8-B26AD497157F}" dt="2023-07-07T16:24:00.135" v="231" actId="20577"/>
        <pc:sldMkLst>
          <pc:docMk/>
          <pc:sldMk cId="3907820507" sldId="278"/>
        </pc:sldMkLst>
        <pc:spChg chg="mod">
          <ac:chgData name="Hale, Christine" userId="8ce77dae-48af-41f7-b9be-4fe6156d6045" providerId="ADAL" clId="{800909EE-189A-4EE4-ADC8-B26AD497157F}" dt="2023-07-07T16:24:00.135" v="231" actId="20577"/>
          <ac:spMkLst>
            <pc:docMk/>
            <pc:sldMk cId="3907820507" sldId="278"/>
            <ac:spMk id="5" creationId="{4B344118-8671-4DAA-A8BE-ECFBF20B8CD0}"/>
          </ac:spMkLst>
        </pc:spChg>
      </pc:sldChg>
      <pc:sldChg chg="add">
        <pc:chgData name="Hale, Christine" userId="8ce77dae-48af-41f7-b9be-4fe6156d6045" providerId="ADAL" clId="{800909EE-189A-4EE4-ADC8-B26AD497157F}" dt="2023-07-07T16:23:32.145" v="227"/>
        <pc:sldMkLst>
          <pc:docMk/>
          <pc:sldMk cId="3110047450" sldId="281"/>
        </pc:sldMkLst>
      </pc:sldChg>
      <pc:sldChg chg="add">
        <pc:chgData name="Hale, Christine" userId="8ce77dae-48af-41f7-b9be-4fe6156d6045" providerId="ADAL" clId="{800909EE-189A-4EE4-ADC8-B26AD497157F}" dt="2023-07-07T16:23:32.145" v="227"/>
        <pc:sldMkLst>
          <pc:docMk/>
          <pc:sldMk cId="71913111" sldId="25890"/>
        </pc:sldMkLst>
      </pc:sldChg>
      <pc:sldChg chg="add">
        <pc:chgData name="Hale, Christine" userId="8ce77dae-48af-41f7-b9be-4fe6156d6045" providerId="ADAL" clId="{800909EE-189A-4EE4-ADC8-B26AD497157F}" dt="2023-07-07T16:23:32.145" v="227"/>
        <pc:sldMkLst>
          <pc:docMk/>
          <pc:sldMk cId="2031196627" sldId="25895"/>
        </pc:sldMkLst>
      </pc:sldChg>
      <pc:sldChg chg="add ord">
        <pc:chgData name="Hale, Christine" userId="8ce77dae-48af-41f7-b9be-4fe6156d6045" providerId="ADAL" clId="{800909EE-189A-4EE4-ADC8-B26AD497157F}" dt="2023-07-07T16:27:15.891" v="263"/>
        <pc:sldMkLst>
          <pc:docMk/>
          <pc:sldMk cId="136392478" sldId="25899"/>
        </pc:sldMkLst>
      </pc:sldChg>
      <pc:sldChg chg="add">
        <pc:chgData name="Hale, Christine" userId="8ce77dae-48af-41f7-b9be-4fe6156d6045" providerId="ADAL" clId="{800909EE-189A-4EE4-ADC8-B26AD497157F}" dt="2023-07-07T16:23:32.145" v="227"/>
        <pc:sldMkLst>
          <pc:docMk/>
          <pc:sldMk cId="1516536939" sldId="25901"/>
        </pc:sldMkLst>
      </pc:sldChg>
      <pc:sldChg chg="add ord">
        <pc:chgData name="Hale, Christine" userId="8ce77dae-48af-41f7-b9be-4fe6156d6045" providerId="ADAL" clId="{800909EE-189A-4EE4-ADC8-B26AD497157F}" dt="2023-07-07T16:26:31.055" v="257"/>
        <pc:sldMkLst>
          <pc:docMk/>
          <pc:sldMk cId="1024440044" sldId="25902"/>
        </pc:sldMkLst>
      </pc:sldChg>
      <pc:sldChg chg="add del">
        <pc:chgData name="Hale, Christine" userId="8ce77dae-48af-41f7-b9be-4fe6156d6045" providerId="ADAL" clId="{800909EE-189A-4EE4-ADC8-B26AD497157F}" dt="2023-07-07T16:26:18.408" v="255" actId="2696"/>
        <pc:sldMkLst>
          <pc:docMk/>
          <pc:sldMk cId="4049276648" sldId="25903"/>
        </pc:sldMkLst>
      </pc:sldChg>
      <pc:sldChg chg="add ord">
        <pc:chgData name="Hale, Christine" userId="8ce77dae-48af-41f7-b9be-4fe6156d6045" providerId="ADAL" clId="{800909EE-189A-4EE4-ADC8-B26AD497157F}" dt="2023-07-07T16:27:29.076" v="265"/>
        <pc:sldMkLst>
          <pc:docMk/>
          <pc:sldMk cId="179375117" sldId="25904"/>
        </pc:sldMkLst>
      </pc:sldChg>
      <pc:sldChg chg="modSp add del mod">
        <pc:chgData name="Hale, Christine" userId="8ce77dae-48af-41f7-b9be-4fe6156d6045" providerId="ADAL" clId="{800909EE-189A-4EE4-ADC8-B26AD497157F}" dt="2023-07-07T16:30:10.691" v="266" actId="47"/>
        <pc:sldMkLst>
          <pc:docMk/>
          <pc:sldMk cId="2958448955" sldId="25906"/>
        </pc:sldMkLst>
        <pc:spChg chg="mod">
          <ac:chgData name="Hale, Christine" userId="8ce77dae-48af-41f7-b9be-4fe6156d6045" providerId="ADAL" clId="{800909EE-189A-4EE4-ADC8-B26AD497157F}" dt="2023-07-07T16:23:32.310" v="228" actId="27636"/>
          <ac:spMkLst>
            <pc:docMk/>
            <pc:sldMk cId="2958448955" sldId="25906"/>
            <ac:spMk id="2" creationId="{888C5137-0A46-4D95-8557-16D5DEE47B5D}"/>
          </ac:spMkLst>
        </pc:spChg>
      </pc:sldChg>
      <pc:sldMasterChg chg="delSldLayout">
        <pc:chgData name="Hale, Christine" userId="8ce77dae-48af-41f7-b9be-4fe6156d6045" providerId="ADAL" clId="{800909EE-189A-4EE4-ADC8-B26AD497157F}" dt="2023-07-07T16:30:10.691" v="266" actId="47"/>
        <pc:sldMasterMkLst>
          <pc:docMk/>
          <pc:sldMasterMk cId="4073831602" sldId="2147483648"/>
        </pc:sldMasterMkLst>
        <pc:sldLayoutChg chg="del">
          <pc:chgData name="Hale, Christine" userId="8ce77dae-48af-41f7-b9be-4fe6156d6045" providerId="ADAL" clId="{800909EE-189A-4EE4-ADC8-B26AD497157F}" dt="2023-07-07T16:30:10.691" v="266" actId="47"/>
          <pc:sldLayoutMkLst>
            <pc:docMk/>
            <pc:sldMasterMk cId="4073831602" sldId="2147483648"/>
            <pc:sldLayoutMk cId="4290818612" sldId="214748372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sng" strike="noStrike" kern="1200" cap="all" spc="0" baseline="0">
                <a:solidFill>
                  <a:schemeClr val="tx1">
                    <a:lumMod val="65000"/>
                    <a:lumOff val="35000"/>
                  </a:schemeClr>
                </a:solidFill>
                <a:uFill>
                  <a:solidFill>
                    <a:schemeClr val="accent1"/>
                  </a:solidFill>
                </a:uFill>
                <a:latin typeface="Segoe UI" panose="020B0502040204020203" pitchFamily="34" charset="0"/>
                <a:ea typeface="+mn-ea"/>
                <a:cs typeface="Segoe UI" panose="020B0502040204020203" pitchFamily="34" charset="0"/>
              </a:defRPr>
            </a:pPr>
            <a:r>
              <a:rPr lang="en-US" sz="1400" dirty="0"/>
              <a:t>Percentage of Dollars</a:t>
            </a:r>
          </a:p>
        </c:rich>
      </c:tx>
      <c:layout>
        <c:manualLayout>
          <c:xMode val="edge"/>
          <c:yMode val="edge"/>
          <c:x val="0.22138188976377951"/>
          <c:y val="1.384083044982699E-2"/>
        </c:manualLayout>
      </c:layout>
      <c:overlay val="0"/>
      <c:spPr>
        <a:noFill/>
        <a:ln>
          <a:noFill/>
        </a:ln>
        <a:effectLst/>
      </c:spPr>
      <c:txPr>
        <a:bodyPr rot="0" spcFirstLastPara="1" vertOverflow="ellipsis" vert="horz" wrap="square" anchor="ctr" anchorCtr="1"/>
        <a:lstStyle/>
        <a:p>
          <a:pPr>
            <a:defRPr sz="1000" b="0" i="0" u="sng" strike="noStrike" kern="1200" cap="all" spc="0" baseline="0">
              <a:solidFill>
                <a:schemeClr val="tx1">
                  <a:lumMod val="65000"/>
                  <a:lumOff val="35000"/>
                </a:schemeClr>
              </a:solidFill>
              <a:uFill>
                <a:solidFill>
                  <a:schemeClr val="accent1"/>
                </a:solidFill>
              </a:uFill>
              <a:latin typeface="Segoe UI" panose="020B0502040204020203" pitchFamily="34" charset="0"/>
              <a:ea typeface="+mn-ea"/>
              <a:cs typeface="Segoe UI" panose="020B0502040204020203" pitchFamily="34" charset="0"/>
            </a:defRPr>
          </a:pPr>
          <a:endParaRPr lang="en-US"/>
        </a:p>
      </c:txPr>
    </c:title>
    <c:autoTitleDeleted val="0"/>
    <c:plotArea>
      <c:layout/>
      <c:pieChart>
        <c:varyColors val="1"/>
        <c:ser>
          <c:idx val="0"/>
          <c:order val="0"/>
          <c:spPr>
            <a:solidFill>
              <a:schemeClr val="tx2"/>
            </a:solidFill>
            <a:ln>
              <a:noFill/>
            </a:ln>
          </c:spPr>
          <c:dPt>
            <c:idx val="0"/>
            <c:bubble3D val="0"/>
            <c:spPr>
              <a:solidFill>
                <a:srgbClr val="5B6770">
                  <a:lumMod val="40000"/>
                  <a:lumOff val="60000"/>
                </a:srgbClr>
              </a:solidFill>
              <a:ln>
                <a:noFill/>
              </a:ln>
              <a:effectLst/>
            </c:spPr>
            <c:extLst>
              <c:ext xmlns:c16="http://schemas.microsoft.com/office/drawing/2014/chart" uri="{C3380CC4-5D6E-409C-BE32-E72D297353CC}">
                <c16:uniqueId val="{00000001-AC21-4BE7-ADEC-193AACFBE658}"/>
              </c:ext>
            </c:extLst>
          </c:dPt>
          <c:dPt>
            <c:idx val="1"/>
            <c:bubble3D val="0"/>
            <c:spPr>
              <a:solidFill>
                <a:srgbClr val="5B6770">
                  <a:lumMod val="60000"/>
                  <a:lumOff val="40000"/>
                </a:srgbClr>
              </a:solidFill>
              <a:ln>
                <a:noFill/>
              </a:ln>
              <a:effectLst/>
            </c:spPr>
            <c:extLst>
              <c:ext xmlns:c16="http://schemas.microsoft.com/office/drawing/2014/chart" uri="{C3380CC4-5D6E-409C-BE32-E72D297353CC}">
                <c16:uniqueId val="{00000003-AC21-4BE7-ADEC-193AACFBE658}"/>
              </c:ext>
            </c:extLst>
          </c:dPt>
          <c:dPt>
            <c:idx val="2"/>
            <c:bubble3D val="0"/>
            <c:spPr>
              <a:solidFill>
                <a:srgbClr val="5B6770"/>
              </a:solidFill>
              <a:ln>
                <a:noFill/>
              </a:ln>
              <a:effectLst/>
            </c:spPr>
            <c:extLst>
              <c:ext xmlns:c16="http://schemas.microsoft.com/office/drawing/2014/chart" uri="{C3380CC4-5D6E-409C-BE32-E72D297353CC}">
                <c16:uniqueId val="{00000005-AC21-4BE7-ADEC-193AACFBE658}"/>
              </c:ext>
            </c:extLst>
          </c:dPt>
          <c:dPt>
            <c:idx val="3"/>
            <c:bubble3D val="0"/>
            <c:spPr>
              <a:solidFill>
                <a:schemeClr val="accent3"/>
              </a:solidFill>
              <a:ln>
                <a:noFill/>
              </a:ln>
              <a:effectLst/>
            </c:spPr>
            <c:extLst>
              <c:ext xmlns:c16="http://schemas.microsoft.com/office/drawing/2014/chart" uri="{C3380CC4-5D6E-409C-BE32-E72D297353CC}">
                <c16:uniqueId val="{00000007-AC21-4BE7-ADEC-193AACFBE658}"/>
              </c:ext>
            </c:extLst>
          </c:dPt>
          <c:dPt>
            <c:idx val="4"/>
            <c:bubble3D val="0"/>
            <c:spPr>
              <a:solidFill>
                <a:schemeClr val="accent4"/>
              </a:solidFill>
              <a:ln>
                <a:noFill/>
              </a:ln>
              <a:effectLst/>
            </c:spPr>
            <c:extLst>
              <c:ext xmlns:c16="http://schemas.microsoft.com/office/drawing/2014/chart" uri="{C3380CC4-5D6E-409C-BE32-E72D297353CC}">
                <c16:uniqueId val="{00000009-AC21-4BE7-ADEC-193AACFBE658}"/>
              </c:ext>
            </c:extLst>
          </c:dPt>
          <c:dPt>
            <c:idx val="5"/>
            <c:bubble3D val="0"/>
            <c:spPr>
              <a:solidFill>
                <a:schemeClr val="bg2"/>
              </a:solidFill>
              <a:ln>
                <a:noFill/>
              </a:ln>
              <a:effectLst/>
            </c:spPr>
            <c:extLst>
              <c:ext xmlns:c16="http://schemas.microsoft.com/office/drawing/2014/chart" uri="{C3380CC4-5D6E-409C-BE32-E72D297353CC}">
                <c16:uniqueId val="{0000000B-AC21-4BE7-ADEC-193AACFBE658}"/>
              </c:ext>
            </c:extLst>
          </c:dPt>
          <c:dLbls>
            <c:dLbl>
              <c:idx val="0"/>
              <c:layout>
                <c:manualLayout>
                  <c:x val="-0.10777177857608998"/>
                  <c:y val="-3.1872182245162015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C21-4BE7-ADEC-193AACFBE658}"/>
                </c:ext>
              </c:extLst>
            </c:dLbl>
            <c:dLbl>
              <c:idx val="1"/>
              <c:layout>
                <c:manualLayout>
                  <c:x val="0.12210328012832629"/>
                  <c:y val="-3.5953609865752502E-2"/>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C21-4BE7-ADEC-193AACFBE658}"/>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Sheet1!$A$7:$A$9</c:f>
              <c:strCache>
                <c:ptCount val="3"/>
                <c:pt idx="0">
                  <c:v>Specialty</c:v>
                </c:pt>
                <c:pt idx="1">
                  <c:v>Brands</c:v>
                </c:pt>
                <c:pt idx="2">
                  <c:v>Generics</c:v>
                </c:pt>
              </c:strCache>
            </c:strRef>
          </c:cat>
          <c:val>
            <c:numRef>
              <c:f>Sheet1!$B$7:$B$9</c:f>
              <c:numCache>
                <c:formatCode>0%</c:formatCode>
                <c:ptCount val="3"/>
                <c:pt idx="0">
                  <c:v>0.54</c:v>
                </c:pt>
                <c:pt idx="1">
                  <c:v>0.36</c:v>
                </c:pt>
                <c:pt idx="2">
                  <c:v>0.1</c:v>
                </c:pt>
              </c:numCache>
            </c:numRef>
          </c:val>
          <c:extLst>
            <c:ext xmlns:c16="http://schemas.microsoft.com/office/drawing/2014/chart" uri="{C3380CC4-5D6E-409C-BE32-E72D297353CC}">
              <c16:uniqueId val="{0000000C-AC21-4BE7-ADEC-193AACFBE65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w="9525" cap="flat" cmpd="sng" algn="ctr">
      <a:noFill/>
      <a:round/>
    </a:ln>
    <a:effectLst/>
  </c:spPr>
  <c:txPr>
    <a:bodyPr/>
    <a:lstStyle/>
    <a:p>
      <a:pPr>
        <a:defRPr sz="8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sng" strike="noStrike" kern="1200" cap="all" spc="0" baseline="0">
                <a:solidFill>
                  <a:schemeClr val="tx1">
                    <a:lumMod val="65000"/>
                    <a:lumOff val="35000"/>
                  </a:schemeClr>
                </a:solidFill>
                <a:uFill>
                  <a:solidFill>
                    <a:schemeClr val="accent1"/>
                  </a:solidFill>
                </a:uFill>
                <a:latin typeface="Segoe UI" panose="020B0502040204020203" pitchFamily="34" charset="0"/>
                <a:ea typeface="+mn-ea"/>
                <a:cs typeface="Segoe UI" panose="020B0502040204020203" pitchFamily="34" charset="0"/>
              </a:defRPr>
            </a:pPr>
            <a:r>
              <a:rPr lang="en-US" sz="1400" dirty="0"/>
              <a:t>Percentage of Claims</a:t>
            </a:r>
          </a:p>
        </c:rich>
      </c:tx>
      <c:layout>
        <c:manualLayout>
          <c:xMode val="edge"/>
          <c:yMode val="edge"/>
          <c:x val="0.22138188976377951"/>
          <c:y val="1.384083044982699E-2"/>
        </c:manualLayout>
      </c:layout>
      <c:overlay val="0"/>
      <c:spPr>
        <a:noFill/>
        <a:ln>
          <a:noFill/>
        </a:ln>
        <a:effectLst/>
      </c:spPr>
      <c:txPr>
        <a:bodyPr rot="0" spcFirstLastPara="1" vertOverflow="ellipsis" vert="horz" wrap="square" anchor="ctr" anchorCtr="1"/>
        <a:lstStyle/>
        <a:p>
          <a:pPr>
            <a:defRPr sz="1000" b="0" i="0" u="sng" strike="noStrike" kern="1200" cap="all" spc="0" baseline="0">
              <a:solidFill>
                <a:schemeClr val="tx1">
                  <a:lumMod val="65000"/>
                  <a:lumOff val="35000"/>
                </a:schemeClr>
              </a:solidFill>
              <a:uFill>
                <a:solidFill>
                  <a:schemeClr val="accent1"/>
                </a:solidFill>
              </a:uFill>
              <a:latin typeface="Segoe UI" panose="020B0502040204020203" pitchFamily="34" charset="0"/>
              <a:ea typeface="+mn-ea"/>
              <a:cs typeface="Segoe UI" panose="020B0502040204020203" pitchFamily="34" charset="0"/>
            </a:defRPr>
          </a:pPr>
          <a:endParaRPr lang="en-US"/>
        </a:p>
      </c:txPr>
    </c:title>
    <c:autoTitleDeleted val="0"/>
    <c:plotArea>
      <c:layout/>
      <c:pieChart>
        <c:varyColors val="1"/>
        <c:ser>
          <c:idx val="0"/>
          <c:order val="0"/>
          <c:spPr>
            <a:solidFill>
              <a:schemeClr val="tx2"/>
            </a:solidFill>
            <a:ln>
              <a:noFill/>
            </a:ln>
          </c:spPr>
          <c:dPt>
            <c:idx val="0"/>
            <c:bubble3D val="0"/>
            <c:spPr>
              <a:solidFill>
                <a:srgbClr val="5B6770">
                  <a:lumMod val="40000"/>
                  <a:lumOff val="60000"/>
                </a:srgbClr>
              </a:solidFill>
              <a:ln>
                <a:noFill/>
              </a:ln>
              <a:effectLst/>
            </c:spPr>
            <c:extLst>
              <c:ext xmlns:c16="http://schemas.microsoft.com/office/drawing/2014/chart" uri="{C3380CC4-5D6E-409C-BE32-E72D297353CC}">
                <c16:uniqueId val="{00000001-AC21-4BE7-ADEC-193AACFBE658}"/>
              </c:ext>
            </c:extLst>
          </c:dPt>
          <c:dPt>
            <c:idx val="1"/>
            <c:bubble3D val="0"/>
            <c:spPr>
              <a:solidFill>
                <a:srgbClr val="5B6770">
                  <a:lumMod val="60000"/>
                  <a:lumOff val="40000"/>
                </a:srgbClr>
              </a:solidFill>
              <a:ln>
                <a:noFill/>
              </a:ln>
              <a:effectLst/>
            </c:spPr>
            <c:extLst>
              <c:ext xmlns:c16="http://schemas.microsoft.com/office/drawing/2014/chart" uri="{C3380CC4-5D6E-409C-BE32-E72D297353CC}">
                <c16:uniqueId val="{00000003-AC21-4BE7-ADEC-193AACFBE658}"/>
              </c:ext>
            </c:extLst>
          </c:dPt>
          <c:dPt>
            <c:idx val="2"/>
            <c:bubble3D val="0"/>
            <c:spPr>
              <a:solidFill>
                <a:srgbClr val="5B6770"/>
              </a:solidFill>
              <a:ln>
                <a:noFill/>
              </a:ln>
              <a:effectLst/>
            </c:spPr>
            <c:extLst>
              <c:ext xmlns:c16="http://schemas.microsoft.com/office/drawing/2014/chart" uri="{C3380CC4-5D6E-409C-BE32-E72D297353CC}">
                <c16:uniqueId val="{00000005-AC21-4BE7-ADEC-193AACFBE658}"/>
              </c:ext>
            </c:extLst>
          </c:dPt>
          <c:dPt>
            <c:idx val="3"/>
            <c:bubble3D val="0"/>
            <c:spPr>
              <a:solidFill>
                <a:schemeClr val="accent3"/>
              </a:solidFill>
              <a:ln>
                <a:noFill/>
              </a:ln>
              <a:effectLst/>
            </c:spPr>
            <c:extLst>
              <c:ext xmlns:c16="http://schemas.microsoft.com/office/drawing/2014/chart" uri="{C3380CC4-5D6E-409C-BE32-E72D297353CC}">
                <c16:uniqueId val="{00000007-AC21-4BE7-ADEC-193AACFBE658}"/>
              </c:ext>
            </c:extLst>
          </c:dPt>
          <c:dPt>
            <c:idx val="4"/>
            <c:bubble3D val="0"/>
            <c:spPr>
              <a:solidFill>
                <a:schemeClr val="accent4"/>
              </a:solidFill>
              <a:ln>
                <a:noFill/>
              </a:ln>
              <a:effectLst/>
            </c:spPr>
            <c:extLst>
              <c:ext xmlns:c16="http://schemas.microsoft.com/office/drawing/2014/chart" uri="{C3380CC4-5D6E-409C-BE32-E72D297353CC}">
                <c16:uniqueId val="{00000009-AC21-4BE7-ADEC-193AACFBE658}"/>
              </c:ext>
            </c:extLst>
          </c:dPt>
          <c:dPt>
            <c:idx val="5"/>
            <c:bubble3D val="0"/>
            <c:spPr>
              <a:solidFill>
                <a:schemeClr val="bg2"/>
              </a:solidFill>
              <a:ln>
                <a:noFill/>
              </a:ln>
              <a:effectLst/>
            </c:spPr>
            <c:extLst>
              <c:ext xmlns:c16="http://schemas.microsoft.com/office/drawing/2014/chart" uri="{C3380CC4-5D6E-409C-BE32-E72D297353CC}">
                <c16:uniqueId val="{0000000B-AC21-4BE7-ADEC-193AACFBE658}"/>
              </c:ext>
            </c:extLst>
          </c:dPt>
          <c:dLbls>
            <c:dLbl>
              <c:idx val="0"/>
              <c:layout>
                <c:manualLayout>
                  <c:x val="1.7525839767210032E-3"/>
                  <c:y val="0.10328011312668195"/>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AC21-4BE7-ADEC-193AACFBE658}"/>
                </c:ext>
              </c:extLst>
            </c:dLbl>
            <c:dLbl>
              <c:idx val="2"/>
              <c:layout>
                <c:manualLayout>
                  <c:x val="4.596169135956929E-2"/>
                  <c:y val="-0.16022843366889267"/>
                </c:manualLayout>
              </c:layout>
              <c:dLblPos val="bestFi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C21-4BE7-ADEC-193AACFBE658}"/>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dLblPos val="inEnd"/>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Specialty</c:v>
                </c:pt>
                <c:pt idx="1">
                  <c:v>Brands</c:v>
                </c:pt>
                <c:pt idx="2">
                  <c:v>Generics</c:v>
                </c:pt>
              </c:strCache>
            </c:strRef>
          </c:cat>
          <c:val>
            <c:numRef>
              <c:f>Sheet1!$B$2:$B$4</c:f>
              <c:numCache>
                <c:formatCode>0.00%</c:formatCode>
                <c:ptCount val="3"/>
                <c:pt idx="0">
                  <c:v>1.9900000000000001E-2</c:v>
                </c:pt>
                <c:pt idx="1">
                  <c:v>0.114</c:v>
                </c:pt>
                <c:pt idx="2">
                  <c:v>0.872</c:v>
                </c:pt>
              </c:numCache>
            </c:numRef>
          </c:val>
          <c:extLst>
            <c:ext xmlns:c16="http://schemas.microsoft.com/office/drawing/2014/chart" uri="{C3380CC4-5D6E-409C-BE32-E72D297353CC}">
              <c16:uniqueId val="{0000000C-AC21-4BE7-ADEC-193AACFBE65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w="9525" cap="flat" cmpd="sng" algn="ctr">
      <a:noFill/>
      <a:round/>
    </a:ln>
    <a:effectLst/>
  </c:spPr>
  <c:txPr>
    <a:bodyPr/>
    <a:lstStyle/>
    <a:p>
      <a:pPr>
        <a:defRPr sz="8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cap="all" baseline="0" dirty="0"/>
              <a:t>FDA Trial Pipeline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States with greater than 35% obese</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7CDB-4F7E-BA91-88DCAAA4CA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Phase 3</c:v>
                </c:pt>
                <c:pt idx="1">
                  <c:v>Phase 2</c:v>
                </c:pt>
                <c:pt idx="2">
                  <c:v>Phase 1</c:v>
                </c:pt>
              </c:strCache>
            </c:strRef>
          </c:cat>
          <c:val>
            <c:numRef>
              <c:f>Sheet1!$B$2:$B$4</c:f>
              <c:numCache>
                <c:formatCode>General</c:formatCode>
                <c:ptCount val="3"/>
                <c:pt idx="0">
                  <c:v>152</c:v>
                </c:pt>
                <c:pt idx="1">
                  <c:v>685</c:v>
                </c:pt>
                <c:pt idx="2">
                  <c:v>383</c:v>
                </c:pt>
              </c:numCache>
            </c:numRef>
          </c:val>
          <c:extLst>
            <c:ext xmlns:c16="http://schemas.microsoft.com/office/drawing/2014/chart" uri="{C3380CC4-5D6E-409C-BE32-E72D297353CC}">
              <c16:uniqueId val="{00000002-7CDB-4F7E-BA91-88DCAAA4CA1C}"/>
            </c:ext>
          </c:extLst>
        </c:ser>
        <c:dLbls>
          <c:showLegendKey val="0"/>
          <c:showVal val="0"/>
          <c:showCatName val="0"/>
          <c:showSerName val="0"/>
          <c:showPercent val="0"/>
          <c:showBubbleSize val="0"/>
        </c:dLbls>
        <c:gapWidth val="182"/>
        <c:axId val="515244752"/>
        <c:axId val="515244424"/>
      </c:barChart>
      <c:catAx>
        <c:axId val="515244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244424"/>
        <c:crosses val="autoZero"/>
        <c:auto val="1"/>
        <c:lblAlgn val="ctr"/>
        <c:lblOffset val="100"/>
        <c:noMultiLvlLbl val="0"/>
      </c:catAx>
      <c:valAx>
        <c:axId val="5152444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524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D35874D-F3EA-4F07-B788-496DEBF4F2D3}" type="datetimeFigureOut">
              <a:rPr lang="en-US" smtClean="0"/>
              <a:t>7/7/2023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CEF800-6BE8-483D-8064-925654E5BCA0}" type="slidenum">
              <a:rPr lang="en-US" smtClean="0"/>
              <a:t>‹#›</a:t>
            </a:fld>
            <a:endParaRPr lang="en-US"/>
          </a:p>
        </p:txBody>
      </p:sp>
    </p:spTree>
    <p:extLst>
      <p:ext uri="{BB962C8B-B14F-4D97-AF65-F5344CB8AC3E}">
        <p14:creationId xmlns:p14="http://schemas.microsoft.com/office/powerpoint/2010/main" val="548353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anose="020B0502040204020203" pitchFamily="34" charset="0"/>
              </a:defRPr>
            </a:lvl1pPr>
          </a:lstStyle>
          <a:p>
            <a:fld id="{31B7F703-B546-4B8E-8820-55AEFD7D0243}" type="datetimeFigureOut">
              <a:rPr lang="en-US" smtClean="0"/>
              <a:pPr/>
              <a:t>7/7/2023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panose="020B0502040204020203" pitchFamily="34" charset="0"/>
              </a:defRPr>
            </a:lvl1pPr>
          </a:lstStyle>
          <a:p>
            <a:fld id="{CADD4BC9-EFE1-4251-8907-924C2A4CCA79}" type="slidenum">
              <a:rPr lang="en-US" smtClean="0"/>
              <a:pPr/>
              <a:t>‹#›</a:t>
            </a:fld>
            <a:endParaRPr lang="en-US" dirty="0"/>
          </a:p>
        </p:txBody>
      </p:sp>
    </p:spTree>
    <p:extLst>
      <p:ext uri="{BB962C8B-B14F-4D97-AF65-F5344CB8AC3E}">
        <p14:creationId xmlns:p14="http://schemas.microsoft.com/office/powerpoint/2010/main" val="243382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ng.com/search?q=Pharmacy+benefit+management&amp;filters=sid%3aecf26ad5-da7c-9077-3845-d4f1034a465c&amp;form=ENTL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ng.com/search?q=Pharmacy+benefit+management&amp;filters=sid%3aecf26ad5-da7c-9077-3845-d4f1034a465c&amp;form=ENTL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p:txBody>
      </p:sp>
      <p:sp>
        <p:nvSpPr>
          <p:cNvPr id="4" name="Slide Number Placeholder 3"/>
          <p:cNvSpPr>
            <a:spLocks noGrp="1"/>
          </p:cNvSpPr>
          <p:nvPr>
            <p:ph type="sldNum" sz="quarter" idx="5"/>
          </p:nvPr>
        </p:nvSpPr>
        <p:spPr/>
        <p:txBody>
          <a:bodyPr/>
          <a:lstStyle/>
          <a:p>
            <a:fld id="{CADD4BC9-EFE1-4251-8907-924C2A4CCA79}" type="slidenum">
              <a:rPr lang="en-US" smtClean="0"/>
              <a:pPr/>
              <a:t>3</a:t>
            </a:fld>
            <a:endParaRPr lang="en-US" dirty="0"/>
          </a:p>
        </p:txBody>
      </p:sp>
    </p:spTree>
    <p:extLst>
      <p:ext uri="{BB962C8B-B14F-4D97-AF65-F5344CB8AC3E}">
        <p14:creationId xmlns:p14="http://schemas.microsoft.com/office/powerpoint/2010/main" val="405129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mn-cs"/>
              </a:rPr>
              <a:t>True OOP TOOP –</a:t>
            </a:r>
          </a:p>
          <a:p>
            <a:pPr lvl="0"/>
            <a:r>
              <a:rPr lang="en-US" sz="1200" kern="1200" dirty="0">
                <a:solidFill>
                  <a:schemeClr val="tx1"/>
                </a:solidFill>
                <a:effectLst/>
                <a:latin typeface="Segoe UI" panose="020B0502040204020203" pitchFamily="34" charset="0"/>
                <a:ea typeface="+mn-ea"/>
                <a:cs typeface="+mn-cs"/>
              </a:rPr>
              <a:t>A True Out Of Pocket </a:t>
            </a:r>
            <a:r>
              <a:rPr lang="en-US" sz="1200" b="1" kern="1200" dirty="0">
                <a:solidFill>
                  <a:schemeClr val="tx1"/>
                </a:solidFill>
                <a:effectLst/>
                <a:latin typeface="Segoe UI" panose="020B0502040204020203" pitchFamily="34" charset="0"/>
                <a:ea typeface="+mn-ea"/>
                <a:cs typeface="+mn-cs"/>
              </a:rPr>
              <a:t>copay accumulator</a:t>
            </a:r>
            <a:r>
              <a:rPr lang="en-US" sz="1200" kern="1200" dirty="0">
                <a:solidFill>
                  <a:schemeClr val="tx1"/>
                </a:solidFill>
                <a:effectLst/>
                <a:latin typeface="Segoe UI" panose="020B0502040204020203" pitchFamily="34" charset="0"/>
                <a:ea typeface="+mn-ea"/>
                <a:cs typeface="+mn-cs"/>
              </a:rPr>
              <a:t> – or </a:t>
            </a:r>
            <a:r>
              <a:rPr lang="en-US" sz="1200" b="1" kern="1200" dirty="0">
                <a:solidFill>
                  <a:schemeClr val="tx1"/>
                </a:solidFill>
                <a:effectLst/>
                <a:latin typeface="Segoe UI" panose="020B0502040204020203" pitchFamily="34" charset="0"/>
                <a:ea typeface="+mn-ea"/>
                <a:cs typeface="+mn-cs"/>
              </a:rPr>
              <a:t>accumulator</a:t>
            </a:r>
            <a:r>
              <a:rPr lang="en-US" sz="1200" kern="1200" dirty="0">
                <a:solidFill>
                  <a:schemeClr val="tx1"/>
                </a:solidFill>
                <a:effectLst/>
                <a:latin typeface="Segoe UI" panose="020B0502040204020203" pitchFamily="34" charset="0"/>
                <a:ea typeface="+mn-ea"/>
                <a:cs typeface="+mn-cs"/>
              </a:rPr>
              <a:t> adjustment </a:t>
            </a:r>
            <a:r>
              <a:rPr lang="en-US" sz="1200" b="1" kern="1200" dirty="0">
                <a:solidFill>
                  <a:schemeClr val="tx1"/>
                </a:solidFill>
                <a:effectLst/>
                <a:latin typeface="Segoe UI" panose="020B0502040204020203" pitchFamily="34" charset="0"/>
                <a:ea typeface="+mn-ea"/>
                <a:cs typeface="+mn-cs"/>
              </a:rPr>
              <a:t>program</a:t>
            </a:r>
            <a:r>
              <a:rPr lang="en-US" sz="1200" kern="1200" dirty="0">
                <a:solidFill>
                  <a:schemeClr val="tx1"/>
                </a:solidFill>
                <a:effectLst/>
                <a:latin typeface="Segoe UI" panose="020B0502040204020203" pitchFamily="34" charset="0"/>
                <a:ea typeface="+mn-ea"/>
                <a:cs typeface="+mn-cs"/>
              </a:rPr>
              <a:t> – is a strategy used by PBMs  and Pharmacy Benefit Managers (PBMs) that stop manufacturer </a:t>
            </a:r>
            <a:r>
              <a:rPr lang="en-US" sz="1200" b="1" kern="1200" dirty="0">
                <a:solidFill>
                  <a:schemeClr val="tx1"/>
                </a:solidFill>
                <a:effectLst/>
                <a:latin typeface="Segoe UI" panose="020B0502040204020203" pitchFamily="34" charset="0"/>
                <a:ea typeface="+mn-ea"/>
                <a:cs typeface="+mn-cs"/>
              </a:rPr>
              <a:t>copay</a:t>
            </a:r>
            <a:r>
              <a:rPr lang="en-US" sz="1200" kern="1200" dirty="0">
                <a:solidFill>
                  <a:schemeClr val="tx1"/>
                </a:solidFill>
                <a:effectLst/>
                <a:latin typeface="Segoe UI" panose="020B0502040204020203" pitchFamily="34" charset="0"/>
                <a:ea typeface="+mn-ea"/>
                <a:cs typeface="+mn-cs"/>
              </a:rPr>
              <a:t> assistance coupons from counting towards two costs: 1) the deductible and 2) the maximum out-of-pocket spending.</a:t>
            </a:r>
          </a:p>
          <a:p>
            <a:endParaRPr lang="en-US" sz="1200" kern="1200" dirty="0">
              <a:solidFill>
                <a:schemeClr val="tx1"/>
              </a:solidFill>
              <a:effectLst/>
              <a:latin typeface="Segoe UI" panose="020B0502040204020203" pitchFamily="34" charset="0"/>
              <a:ea typeface="+mn-ea"/>
              <a:cs typeface="+mn-cs"/>
            </a:endParaRPr>
          </a:p>
          <a:p>
            <a:r>
              <a:rPr lang="en-US" sz="1200" kern="1200" dirty="0">
                <a:solidFill>
                  <a:schemeClr val="tx1"/>
                </a:solidFill>
                <a:effectLst/>
                <a:latin typeface="Segoe UI" panose="020B0502040204020203" pitchFamily="34" charset="0"/>
                <a:ea typeface="+mn-ea"/>
                <a:cs typeface="+mn-cs"/>
              </a:rPr>
              <a:t>Drug Coupon Maximation - </a:t>
            </a:r>
          </a:p>
          <a:p>
            <a:pPr lvl="0"/>
            <a:r>
              <a:rPr lang="en-US" sz="1200" kern="1200" dirty="0">
                <a:solidFill>
                  <a:schemeClr val="tx1"/>
                </a:solidFill>
                <a:effectLst/>
                <a:latin typeface="Segoe UI" panose="020B0502040204020203" pitchFamily="34" charset="0"/>
                <a:ea typeface="+mn-ea"/>
                <a:cs typeface="+mn-cs"/>
              </a:rPr>
              <a:t>Under a </a:t>
            </a:r>
            <a:r>
              <a:rPr lang="en-US" sz="1200" b="1" kern="1200" dirty="0">
                <a:solidFill>
                  <a:schemeClr val="tx1"/>
                </a:solidFill>
                <a:effectLst/>
                <a:latin typeface="Segoe UI" panose="020B0502040204020203" pitchFamily="34" charset="0"/>
                <a:ea typeface="+mn-ea"/>
                <a:cs typeface="+mn-cs"/>
              </a:rPr>
              <a:t>copay maximizer</a:t>
            </a:r>
            <a:r>
              <a:rPr lang="en-US" sz="1200" kern="1200" dirty="0">
                <a:solidFill>
                  <a:schemeClr val="tx1"/>
                </a:solidFill>
                <a:effectLst/>
                <a:latin typeface="Segoe UI" panose="020B0502040204020203" pitchFamily="34" charset="0"/>
                <a:ea typeface="+mn-ea"/>
                <a:cs typeface="+mn-cs"/>
              </a:rPr>
              <a:t>, the full value of the manufacturer's </a:t>
            </a:r>
            <a:r>
              <a:rPr lang="en-US" sz="1200" b="1" kern="1200" dirty="0">
                <a:solidFill>
                  <a:schemeClr val="tx1"/>
                </a:solidFill>
                <a:effectLst/>
                <a:latin typeface="Segoe UI" panose="020B0502040204020203" pitchFamily="34" charset="0"/>
                <a:ea typeface="+mn-ea"/>
                <a:cs typeface="+mn-cs"/>
              </a:rPr>
              <a:t>copayment</a:t>
            </a:r>
            <a:r>
              <a:rPr lang="en-US" sz="1200" kern="1200" dirty="0">
                <a:solidFill>
                  <a:schemeClr val="tx1"/>
                </a:solidFill>
                <a:effectLst/>
                <a:latin typeface="Segoe UI" panose="020B0502040204020203" pitchFamily="34" charset="0"/>
                <a:ea typeface="+mn-ea"/>
                <a:cs typeface="+mn-cs"/>
              </a:rPr>
              <a:t> program is applied evenly throughout the benefit year. A </a:t>
            </a:r>
            <a:r>
              <a:rPr lang="en-US" sz="1200" b="1" kern="1200" dirty="0">
                <a:solidFill>
                  <a:schemeClr val="tx1"/>
                </a:solidFill>
                <a:effectLst/>
                <a:latin typeface="Segoe UI" panose="020B0502040204020203" pitchFamily="34" charset="0"/>
                <a:ea typeface="+mn-ea"/>
                <a:cs typeface="+mn-cs"/>
              </a:rPr>
              <a:t>maximizer</a:t>
            </a:r>
            <a:r>
              <a:rPr lang="en-US" sz="1200" kern="1200" dirty="0">
                <a:solidFill>
                  <a:schemeClr val="tx1"/>
                </a:solidFill>
                <a:effectLst/>
                <a:latin typeface="Segoe UI" panose="020B0502040204020203" pitchFamily="34" charset="0"/>
                <a:ea typeface="+mn-ea"/>
                <a:cs typeface="+mn-cs"/>
              </a:rPr>
              <a:t>  reduces or eliminates the patient's out-of-pocket obligations, and leverages the coupon to lower both the member and plan sponsors cost.</a:t>
            </a:r>
          </a:p>
          <a:p>
            <a:endParaRPr lang="en-US" sz="1200" kern="1200" dirty="0">
              <a:solidFill>
                <a:schemeClr val="tx1"/>
              </a:solidFill>
              <a:effectLst/>
              <a:latin typeface="Segoe UI" panose="020B0502040204020203" pitchFamily="34" charset="0"/>
              <a:ea typeface="+mn-ea"/>
              <a:cs typeface="+mn-cs"/>
            </a:endParaRPr>
          </a:p>
          <a:p>
            <a:r>
              <a:rPr lang="en-US" sz="1200" kern="1200" dirty="0">
                <a:solidFill>
                  <a:schemeClr val="tx1"/>
                </a:solidFill>
                <a:effectLst/>
                <a:latin typeface="Segoe UI" panose="020B0502040204020203" pitchFamily="34" charset="0"/>
                <a:ea typeface="+mn-ea"/>
                <a:cs typeface="+mn-cs"/>
              </a:rPr>
              <a:t>Carve Out Specialty PBM</a:t>
            </a:r>
          </a:p>
          <a:p>
            <a:pPr lvl="0"/>
            <a:r>
              <a:rPr lang="en-US" sz="1200" kern="1200" dirty="0">
                <a:solidFill>
                  <a:schemeClr val="tx1"/>
                </a:solidFill>
                <a:effectLst/>
                <a:latin typeface="Segoe UI" panose="020B0502040204020203" pitchFamily="34" charset="0"/>
                <a:ea typeface="+mn-ea"/>
                <a:cs typeface="+mn-cs"/>
              </a:rPr>
              <a:t>When </a:t>
            </a:r>
            <a:r>
              <a:rPr lang="en-US" sz="1200" b="1" kern="1200" dirty="0">
                <a:solidFill>
                  <a:schemeClr val="tx1"/>
                </a:solidFill>
                <a:effectLst/>
                <a:latin typeface="Segoe UI" panose="020B0502040204020203" pitchFamily="34" charset="0"/>
                <a:ea typeface="+mn-ea"/>
                <a:cs typeface="+mn-cs"/>
              </a:rPr>
              <a:t>specialty</a:t>
            </a:r>
            <a:r>
              <a:rPr lang="en-US" sz="1200" kern="1200" dirty="0">
                <a:solidFill>
                  <a:schemeClr val="tx1"/>
                </a:solidFill>
                <a:effectLst/>
                <a:latin typeface="Segoe UI" panose="020B0502040204020203" pitchFamily="34" charset="0"/>
                <a:ea typeface="+mn-ea"/>
                <a:cs typeface="+mn-cs"/>
              </a:rPr>
              <a:t> drugs are carved-</a:t>
            </a:r>
            <a:r>
              <a:rPr lang="en-US" sz="1200" b="1" kern="1200" dirty="0">
                <a:solidFill>
                  <a:schemeClr val="tx1"/>
                </a:solidFill>
                <a:effectLst/>
                <a:latin typeface="Segoe UI" panose="020B0502040204020203" pitchFamily="34" charset="0"/>
                <a:ea typeface="+mn-ea"/>
                <a:cs typeface="+mn-cs"/>
              </a:rPr>
              <a:t>out</a:t>
            </a:r>
            <a:r>
              <a:rPr lang="en-US" sz="1200" kern="1200" dirty="0">
                <a:solidFill>
                  <a:schemeClr val="tx1"/>
                </a:solidFill>
                <a:effectLst/>
                <a:latin typeface="Segoe UI" panose="020B0502040204020203" pitchFamily="34" charset="0"/>
                <a:ea typeface="+mn-ea"/>
                <a:cs typeface="+mn-cs"/>
              </a:rPr>
              <a:t> from the traditional pharmacy benefit, there is a covered benefit administered by a third-party vendor. Processes are run separately from the primary </a:t>
            </a:r>
            <a:r>
              <a:rPr lang="en-US" sz="1200" u="sng" kern="1200" dirty="0">
                <a:solidFill>
                  <a:schemeClr val="tx1"/>
                </a:solidFill>
                <a:effectLst/>
                <a:latin typeface="Segoe UI" panose="020B0502040204020203" pitchFamily="34" charset="0"/>
                <a:ea typeface="+mn-ea"/>
                <a:cs typeface="+mn-cs"/>
                <a:hlinkClick r:id="rId3"/>
              </a:rPr>
              <a:t>PBM</a:t>
            </a:r>
            <a:r>
              <a:rPr lang="en-US" sz="1200" kern="1200" dirty="0">
                <a:solidFill>
                  <a:schemeClr val="tx1"/>
                </a:solidFill>
                <a:effectLst/>
                <a:latin typeface="Segoe UI" panose="020B0502040204020203" pitchFamily="34" charset="0"/>
                <a:ea typeface="+mn-ea"/>
                <a:cs typeface="+mn-cs"/>
              </a:rPr>
              <a:t> Pharmacy benefit management</a:t>
            </a:r>
          </a:p>
          <a:p>
            <a:pPr lvl="0"/>
            <a:endParaRPr lang="en-US" sz="1200" kern="1200" dirty="0">
              <a:solidFill>
                <a:schemeClr val="tx1"/>
              </a:solidFill>
              <a:effectLst/>
              <a:latin typeface="Segoe UI" panose="020B0502040204020203" pitchFamily="34" charset="0"/>
              <a:ea typeface="+mn-ea"/>
              <a:cs typeface="+mn-cs"/>
            </a:endParaRPr>
          </a:p>
          <a:p>
            <a:pPr lvl="0"/>
            <a:r>
              <a:rPr lang="en-US" sz="1200" kern="1200" dirty="0">
                <a:solidFill>
                  <a:schemeClr val="tx1"/>
                </a:solidFill>
                <a:effectLst/>
                <a:latin typeface="Segoe UI" panose="020B0502040204020203" pitchFamily="34" charset="0"/>
                <a:ea typeface="+mn-ea"/>
                <a:cs typeface="+mn-cs"/>
              </a:rPr>
              <a:t>Carve Out Utilization Management – Leveraging a Third ‘unbiased’ party to review the clinical prerequisite  criteria, in the prior authorization UM program. </a:t>
            </a:r>
          </a:p>
          <a:p>
            <a:endParaRPr lang="en-US" sz="1200" kern="1200" dirty="0">
              <a:solidFill>
                <a:schemeClr val="tx1"/>
              </a:solidFill>
              <a:effectLst/>
              <a:latin typeface="Segoe UI" panose="020B0502040204020203" pitchFamily="34" charset="0"/>
              <a:ea typeface="+mn-ea"/>
              <a:cs typeface="+mn-cs"/>
            </a:endParaRPr>
          </a:p>
          <a:p>
            <a:r>
              <a:rPr lang="en-US" sz="1200" kern="1200" dirty="0">
                <a:solidFill>
                  <a:schemeClr val="tx1"/>
                </a:solidFill>
                <a:effectLst/>
                <a:latin typeface="Segoe UI" panose="020B0502040204020203" pitchFamily="34" charset="0"/>
                <a:ea typeface="+mn-ea"/>
                <a:cs typeface="+mn-cs"/>
              </a:rPr>
              <a:t>Patience Assistance Program –</a:t>
            </a:r>
          </a:p>
          <a:p>
            <a:r>
              <a:rPr lang="en-US" sz="1200" kern="1200" dirty="0">
                <a:solidFill>
                  <a:schemeClr val="tx1"/>
                </a:solidFill>
                <a:effectLst/>
                <a:latin typeface="Segoe UI" panose="020B0502040204020203" pitchFamily="34" charset="0"/>
                <a:ea typeface="+mn-ea"/>
                <a:cs typeface="+mn-cs"/>
              </a:rPr>
              <a:t>This program requires to remove specialty from their covered specialty benefit.  They then look for alternative funding from foundations or international sourcing. Savings is up to 70% savings. </a:t>
            </a:r>
            <a:endParaRPr lang="en-US" dirty="0"/>
          </a:p>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15</a:t>
            </a:fld>
            <a:endParaRPr lang="en-US" dirty="0"/>
          </a:p>
        </p:txBody>
      </p:sp>
    </p:spTree>
    <p:extLst>
      <p:ext uri="{BB962C8B-B14F-4D97-AF65-F5344CB8AC3E}">
        <p14:creationId xmlns:p14="http://schemas.microsoft.com/office/powerpoint/2010/main" val="193722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mn-cs"/>
              </a:rPr>
              <a:t>Carve Out Specialty PBM</a:t>
            </a:r>
          </a:p>
          <a:p>
            <a:pPr lvl="0"/>
            <a:r>
              <a:rPr lang="en-US" sz="1200" kern="1200" dirty="0">
                <a:solidFill>
                  <a:schemeClr val="tx1"/>
                </a:solidFill>
                <a:effectLst/>
                <a:latin typeface="Segoe UI" panose="020B0502040204020203" pitchFamily="34" charset="0"/>
                <a:ea typeface="+mn-ea"/>
                <a:cs typeface="+mn-cs"/>
              </a:rPr>
              <a:t> A few clients have implemented some more progressive management options.  When </a:t>
            </a:r>
            <a:r>
              <a:rPr lang="en-US" sz="1200" b="1" kern="1200" dirty="0">
                <a:solidFill>
                  <a:schemeClr val="tx1"/>
                </a:solidFill>
                <a:effectLst/>
                <a:latin typeface="Segoe UI" panose="020B0502040204020203" pitchFamily="34" charset="0"/>
                <a:ea typeface="+mn-ea"/>
                <a:cs typeface="+mn-cs"/>
              </a:rPr>
              <a:t>specialty</a:t>
            </a:r>
            <a:r>
              <a:rPr lang="en-US" sz="1200" kern="1200" dirty="0">
                <a:solidFill>
                  <a:schemeClr val="tx1"/>
                </a:solidFill>
                <a:effectLst/>
                <a:latin typeface="Segoe UI" panose="020B0502040204020203" pitchFamily="34" charset="0"/>
                <a:ea typeface="+mn-ea"/>
                <a:cs typeface="+mn-cs"/>
              </a:rPr>
              <a:t> drugs are carved-</a:t>
            </a:r>
            <a:r>
              <a:rPr lang="en-US" sz="1200" b="1" kern="1200" dirty="0">
                <a:solidFill>
                  <a:schemeClr val="tx1"/>
                </a:solidFill>
                <a:effectLst/>
                <a:latin typeface="Segoe UI" panose="020B0502040204020203" pitchFamily="34" charset="0"/>
                <a:ea typeface="+mn-ea"/>
                <a:cs typeface="+mn-cs"/>
              </a:rPr>
              <a:t>out</a:t>
            </a:r>
            <a:r>
              <a:rPr lang="en-US" sz="1200" kern="1200" dirty="0">
                <a:solidFill>
                  <a:schemeClr val="tx1"/>
                </a:solidFill>
                <a:effectLst/>
                <a:latin typeface="Segoe UI" panose="020B0502040204020203" pitchFamily="34" charset="0"/>
                <a:ea typeface="+mn-ea"/>
                <a:cs typeface="+mn-cs"/>
              </a:rPr>
              <a:t> from the traditional pharmacy benefit, there is a covered benefit administered by a third-party vendor. Processes are run separately from the primary </a:t>
            </a:r>
            <a:r>
              <a:rPr lang="en-US" sz="1200" u="sng" kern="1200" dirty="0">
                <a:solidFill>
                  <a:schemeClr val="tx1"/>
                </a:solidFill>
                <a:effectLst/>
                <a:latin typeface="Segoe UI" panose="020B0502040204020203" pitchFamily="34" charset="0"/>
                <a:ea typeface="+mn-ea"/>
                <a:cs typeface="+mn-cs"/>
                <a:hlinkClick r:id="rId3"/>
              </a:rPr>
              <a:t>PBM</a:t>
            </a:r>
            <a:r>
              <a:rPr lang="en-US" sz="1200" kern="1200" dirty="0">
                <a:solidFill>
                  <a:schemeClr val="tx1"/>
                </a:solidFill>
                <a:effectLst/>
                <a:latin typeface="Segoe UI" panose="020B0502040204020203" pitchFamily="34" charset="0"/>
                <a:ea typeface="+mn-ea"/>
                <a:cs typeface="+mn-cs"/>
              </a:rPr>
              <a:t> Pharmacy benefit management.  Examples are </a:t>
            </a:r>
            <a:r>
              <a:rPr lang="en-US" sz="1200" kern="1200" dirty="0" err="1">
                <a:solidFill>
                  <a:schemeClr val="tx1"/>
                </a:solidFill>
                <a:effectLst/>
                <a:latin typeface="Segoe UI" panose="020B0502040204020203" pitchFamily="34" charset="0"/>
                <a:ea typeface="+mn-ea"/>
                <a:cs typeface="+mn-cs"/>
              </a:rPr>
              <a:t>Vivio</a:t>
            </a:r>
            <a:r>
              <a:rPr lang="en-US" sz="1200" kern="1200" dirty="0">
                <a:solidFill>
                  <a:schemeClr val="tx1"/>
                </a:solidFill>
                <a:effectLst/>
                <a:latin typeface="Segoe UI" panose="020B0502040204020203" pitchFamily="34" charset="0"/>
                <a:ea typeface="+mn-ea"/>
                <a:cs typeface="+mn-cs"/>
              </a:rPr>
              <a:t> and Archimedes</a:t>
            </a:r>
          </a:p>
          <a:p>
            <a:pPr lvl="0"/>
            <a:endParaRPr lang="en-US" sz="1200" kern="1200" dirty="0">
              <a:solidFill>
                <a:schemeClr val="tx1"/>
              </a:solidFill>
              <a:effectLst/>
              <a:latin typeface="Segoe UI" panose="020B0502040204020203" pitchFamily="34" charset="0"/>
              <a:ea typeface="+mn-ea"/>
              <a:cs typeface="+mn-cs"/>
            </a:endParaRPr>
          </a:p>
          <a:p>
            <a:pPr lvl="0"/>
            <a:r>
              <a:rPr lang="en-US" sz="1200" kern="1200" dirty="0">
                <a:solidFill>
                  <a:schemeClr val="tx1"/>
                </a:solidFill>
                <a:effectLst/>
                <a:latin typeface="Segoe UI" panose="020B0502040204020203" pitchFamily="34" charset="0"/>
                <a:ea typeface="+mn-ea"/>
                <a:cs typeface="+mn-cs"/>
              </a:rPr>
              <a:t>Carve Out Utilization Management – Leveraging a Third ‘unbiased’ party to review the clinical prerequisite  criteria, in the prior authorization UM program.  Eliminate the fox guarding the hen house concerns with the PBM doing the PA.  Example would be </a:t>
            </a:r>
            <a:r>
              <a:rPr lang="en-US" sz="1200" kern="1200" dirty="0" err="1">
                <a:solidFill>
                  <a:schemeClr val="tx1"/>
                </a:solidFill>
                <a:effectLst/>
                <a:latin typeface="Segoe UI" panose="020B0502040204020203" pitchFamily="34" charset="0"/>
                <a:ea typeface="+mn-ea"/>
                <a:cs typeface="+mn-cs"/>
              </a:rPr>
              <a:t>RxResults</a:t>
            </a:r>
            <a:endParaRPr lang="en-US" sz="1200" kern="1200" dirty="0">
              <a:solidFill>
                <a:schemeClr val="tx1"/>
              </a:solidFill>
              <a:effectLst/>
              <a:latin typeface="Segoe UI" panose="020B0502040204020203" pitchFamily="34" charset="0"/>
              <a:ea typeface="+mn-ea"/>
              <a:cs typeface="+mn-cs"/>
            </a:endParaRPr>
          </a:p>
          <a:p>
            <a:endParaRPr lang="en-US" sz="1200" kern="1200" dirty="0">
              <a:solidFill>
                <a:schemeClr val="tx1"/>
              </a:solidFill>
              <a:effectLst/>
              <a:latin typeface="Segoe UI" panose="020B0502040204020203" pitchFamily="34" charset="0"/>
              <a:ea typeface="+mn-ea"/>
              <a:cs typeface="+mn-cs"/>
            </a:endParaRPr>
          </a:p>
          <a:p>
            <a:r>
              <a:rPr lang="en-US" sz="1200" kern="1200" dirty="0">
                <a:solidFill>
                  <a:schemeClr val="tx1"/>
                </a:solidFill>
                <a:effectLst/>
                <a:latin typeface="Segoe UI" panose="020B0502040204020203" pitchFamily="34" charset="0"/>
                <a:ea typeface="+mn-ea"/>
                <a:cs typeface="+mn-cs"/>
              </a:rPr>
              <a:t>Patience Assistance Program – very limited adoption amongst Lockton clients but many PE firms are now pushing this solution.</a:t>
            </a:r>
          </a:p>
          <a:p>
            <a:r>
              <a:rPr lang="en-US" sz="1200" kern="1200" dirty="0">
                <a:solidFill>
                  <a:schemeClr val="tx1"/>
                </a:solidFill>
                <a:effectLst/>
                <a:latin typeface="Segoe UI" panose="020B0502040204020203" pitchFamily="34" charset="0"/>
                <a:ea typeface="+mn-ea"/>
                <a:cs typeface="+mn-cs"/>
              </a:rPr>
              <a:t>This program requires to remove specialty from their covered specialty benefit.  They then look for alternative funding from foundations or international sourcing. Savings is up to 70% savings before the fees.  Many vendors take 25-50% of savings as the fee.  Caution with some vendors promote internal sourcing which plan sponsors should review with their legal team.</a:t>
            </a:r>
            <a:endParaRPr lang="en-US" sz="1200" dirty="0"/>
          </a:p>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16</a:t>
            </a:fld>
            <a:endParaRPr lang="en-US"/>
          </a:p>
        </p:txBody>
      </p:sp>
    </p:spTree>
    <p:extLst>
      <p:ext uri="{BB962C8B-B14F-4D97-AF65-F5344CB8AC3E}">
        <p14:creationId xmlns:p14="http://schemas.microsoft.com/office/powerpoint/2010/main" val="204792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25</a:t>
            </a:fld>
            <a:endParaRPr lang="en-US" dirty="0"/>
          </a:p>
        </p:txBody>
      </p:sp>
    </p:spTree>
    <p:extLst>
      <p:ext uri="{BB962C8B-B14F-4D97-AF65-F5344CB8AC3E}">
        <p14:creationId xmlns:p14="http://schemas.microsoft.com/office/powerpoint/2010/main" val="374183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complexity and landscape, you need expertise.  </a:t>
            </a:r>
          </a:p>
          <a:p>
            <a:endParaRPr lang="en-US" dirty="0"/>
          </a:p>
          <a:p>
            <a:r>
              <a:rPr lang="en-US" dirty="0"/>
              <a:t>Size and Scale – have worked with 27M lives and that gives insight into industry pricing large (health plans) and small. We know the best-in-class pricing and terms and negotiate that on behalf on all of our clients</a:t>
            </a:r>
          </a:p>
          <a:p>
            <a:endParaRPr lang="en-US" dirty="0"/>
          </a:p>
          <a:p>
            <a:r>
              <a:rPr lang="en-US" dirty="0"/>
              <a:t>Lockton Custom Solutions – have a custom Lockton formulary with BCBS (HCSC Plans) that removes high cost/low value drugs.  </a:t>
            </a:r>
          </a:p>
          <a:p>
            <a:endParaRPr lang="en-US" dirty="0"/>
          </a:p>
          <a:p>
            <a:r>
              <a:rPr lang="en-US" dirty="0"/>
              <a:t>Vendor Agnostic – we don’t have a coalition because we believe it has a conflict on interest. We want to find the best solution for our clients. When we take plans to RFP of those that elect to change to a new PBM solution we’ve seen almost equal distribution over the last two years. This allows us to be independent.</a:t>
            </a:r>
          </a:p>
          <a:p>
            <a:endParaRPr lang="en-US" dirty="0"/>
          </a:p>
          <a:p>
            <a:r>
              <a:rPr lang="en-US" dirty="0"/>
              <a:t>Execution – </a:t>
            </a:r>
          </a:p>
          <a:p>
            <a:r>
              <a:rPr lang="en-US" dirty="0"/>
              <a:t>We have pharmacy experts – pharmacist, former PBM executives, former PBM pricing experts and analysts that work with our clients. Our model gives you access to these specialists whereas other competitors may not include pharmacy support.</a:t>
            </a:r>
          </a:p>
          <a:p>
            <a:r>
              <a:rPr lang="en-US" dirty="0"/>
              <a:t>We provide clear definition and requirements to remove the hidden profits of the PBM contracts.  </a:t>
            </a:r>
          </a:p>
          <a:p>
            <a:r>
              <a:rPr lang="en-US" dirty="0"/>
              <a:t>We audit the PBM performance to ensure contracts are followed.</a:t>
            </a:r>
          </a:p>
          <a:p>
            <a:endParaRPr lang="en-US" dirty="0"/>
          </a:p>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26</a:t>
            </a:fld>
            <a:endParaRPr lang="en-US" dirty="0"/>
          </a:p>
        </p:txBody>
      </p:sp>
    </p:spTree>
    <p:extLst>
      <p:ext uri="{BB962C8B-B14F-4D97-AF65-F5344CB8AC3E}">
        <p14:creationId xmlns:p14="http://schemas.microsoft.com/office/powerpoint/2010/main" val="419465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5</a:t>
            </a:fld>
            <a:endParaRPr lang="en-US" dirty="0"/>
          </a:p>
        </p:txBody>
      </p:sp>
    </p:spTree>
    <p:extLst>
      <p:ext uri="{BB962C8B-B14F-4D97-AF65-F5344CB8AC3E}">
        <p14:creationId xmlns:p14="http://schemas.microsoft.com/office/powerpoint/2010/main" val="150490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6</a:t>
            </a:fld>
            <a:endParaRPr lang="en-US" dirty="0"/>
          </a:p>
        </p:txBody>
      </p:sp>
    </p:spTree>
    <p:extLst>
      <p:ext uri="{BB962C8B-B14F-4D97-AF65-F5344CB8AC3E}">
        <p14:creationId xmlns:p14="http://schemas.microsoft.com/office/powerpoint/2010/main" val="328474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7</a:t>
            </a:fld>
            <a:endParaRPr lang="en-US" dirty="0"/>
          </a:p>
        </p:txBody>
      </p:sp>
    </p:spTree>
    <p:extLst>
      <p:ext uri="{BB962C8B-B14F-4D97-AF65-F5344CB8AC3E}">
        <p14:creationId xmlns:p14="http://schemas.microsoft.com/office/powerpoint/2010/main" val="264034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8</a:t>
            </a:fld>
            <a:endParaRPr lang="en-US" dirty="0"/>
          </a:p>
        </p:txBody>
      </p:sp>
    </p:spTree>
    <p:extLst>
      <p:ext uri="{BB962C8B-B14F-4D97-AF65-F5344CB8AC3E}">
        <p14:creationId xmlns:p14="http://schemas.microsoft.com/office/powerpoint/2010/main" val="196750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9</a:t>
            </a:fld>
            <a:endParaRPr lang="en-US" dirty="0"/>
          </a:p>
        </p:txBody>
      </p:sp>
    </p:spTree>
    <p:extLst>
      <p:ext uri="{BB962C8B-B14F-4D97-AF65-F5344CB8AC3E}">
        <p14:creationId xmlns:p14="http://schemas.microsoft.com/office/powerpoint/2010/main" val="13888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192028"/>
            <a:ext cx="5608320" cy="4183380"/>
          </a:xfrm>
        </p:spPr>
        <p:txBody>
          <a:bodyPr/>
          <a:lstStyle/>
          <a:p>
            <a:r>
              <a:rPr lang="en-US" sz="1000" dirty="0"/>
              <a:t>Government</a:t>
            </a:r>
          </a:p>
          <a:p>
            <a:pPr marL="171450" indent="-171450">
              <a:buFont typeface="Arial" panose="020B0604020202020204" pitchFamily="34" charset="0"/>
              <a:buChar char="•"/>
            </a:pPr>
            <a:r>
              <a:rPr lang="en-US" sz="1000" dirty="0"/>
              <a:t>State legislation – historically ERISA plans exempt but Supreme Court ruling on case in AR opens up more PBM regulations than can have a downstream impact on  employers.  We are seeing the impact of this in multiple states that limit plans ability to do exclusive specialty or traditional pricing.</a:t>
            </a:r>
          </a:p>
          <a:p>
            <a:pPr marL="171450" indent="-171450">
              <a:buFont typeface="Arial" panose="020B0604020202020204" pitchFamily="34" charset="0"/>
              <a:buChar char="•"/>
            </a:pPr>
            <a:r>
              <a:rPr lang="en-US" sz="1000" dirty="0"/>
              <a:t>Inflation Relief Act – limits on price increases and government negotiations for Medicare; unknown how this will impact commercial clients.  May shift more cost to them.  </a:t>
            </a:r>
          </a:p>
          <a:p>
            <a:pPr marL="171450" indent="-171450">
              <a:buFont typeface="Arial" panose="020B0604020202020204" pitchFamily="34" charset="0"/>
              <a:buChar char="•"/>
            </a:pPr>
            <a:endParaRPr lang="en-US" sz="1000" dirty="0"/>
          </a:p>
          <a:p>
            <a:pPr marL="0" indent="0">
              <a:buFont typeface="Arial" panose="020B0604020202020204" pitchFamily="34" charset="0"/>
              <a:buNone/>
            </a:pPr>
            <a:r>
              <a:rPr lang="en-US" sz="1000" dirty="0"/>
              <a:t>Specialty </a:t>
            </a:r>
          </a:p>
          <a:p>
            <a:pPr marL="171450" indent="-171450">
              <a:buFont typeface="Arial" panose="020B0604020202020204" pitchFamily="34" charset="0"/>
              <a:buChar char="•"/>
            </a:pPr>
            <a:r>
              <a:rPr lang="en-US" sz="1000" dirty="0"/>
              <a:t>Gene therapy – while promise of cure can be several million dollars. </a:t>
            </a:r>
          </a:p>
          <a:p>
            <a:pPr marL="171450" indent="-171450">
              <a:buFont typeface="Arial" panose="020B0604020202020204" pitchFamily="34" charset="0"/>
              <a:buChar char="•"/>
            </a:pPr>
            <a:r>
              <a:rPr lang="en-US" sz="1000" dirty="0"/>
              <a:t>Rare (also called Orphan ) – is a disease that impact less than 200k Americans. Pharma coupons – most specialty drugs have a non-financial based assistance program to cover member costs. Most PBMs now have programs that allow payors to gain the benefit of the pharma dollars while keeping the member from paying for the medication. </a:t>
            </a:r>
          </a:p>
          <a:p>
            <a:pPr marL="171450" indent="-171450">
              <a:buFont typeface="Arial" panose="020B0604020202020204" pitchFamily="34" charset="0"/>
              <a:buChar char="•"/>
            </a:pPr>
            <a:r>
              <a:rPr lang="en-US" sz="1000" dirty="0"/>
              <a:t>Biosimilars – while several have been FDA approved adoption has been low.  Humira expected in 2023</a:t>
            </a:r>
          </a:p>
          <a:p>
            <a:pPr marL="171450" indent="-171450">
              <a:buFont typeface="Arial" panose="020B0604020202020204" pitchFamily="34" charset="0"/>
              <a:buChar char="•"/>
            </a:pPr>
            <a:r>
              <a:rPr lang="en-US" sz="1000" dirty="0"/>
              <a:t>Contracting strategies –the carriers and PBMs want exclusive specialty under their control. The carrot has always been better price discounts. However, you may not be getting the management you need by using the PBM specialty pharmacy.</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Market Consolidation</a:t>
            </a:r>
          </a:p>
          <a:p>
            <a:pPr marL="171450" indent="-171450">
              <a:buFont typeface="Arial" panose="020B0604020202020204" pitchFamily="34" charset="0"/>
              <a:buChar char="•"/>
            </a:pPr>
            <a:r>
              <a:rPr lang="en-US" sz="1000" dirty="0"/>
              <a:t>While not a new topic we continue to see the impact of market consolidation within PBM/carriers as well as Pharma. The big 3 PBMs are all now aligned with a carrier and represent over 75% of the PBM market..  </a:t>
            </a:r>
          </a:p>
          <a:p>
            <a:pPr marL="171450" indent="-171450">
              <a:buFont typeface="Arial" panose="020B0604020202020204" pitchFamily="34" charset="0"/>
              <a:buChar char="•"/>
            </a:pPr>
            <a:r>
              <a:rPr lang="en-US" sz="1000" dirty="0"/>
              <a:t>Pharma consolidation – generic competition, increased cost to develop, and pipeline have caused more consolidation in the market.</a:t>
            </a:r>
          </a:p>
        </p:txBody>
      </p:sp>
      <p:sp>
        <p:nvSpPr>
          <p:cNvPr id="4" name="Slide Number Placeholder 3"/>
          <p:cNvSpPr>
            <a:spLocks noGrp="1"/>
          </p:cNvSpPr>
          <p:nvPr>
            <p:ph type="sldNum" sz="quarter" idx="5"/>
          </p:nvPr>
        </p:nvSpPr>
        <p:spPr/>
        <p:txBody>
          <a:bodyPr/>
          <a:lstStyle/>
          <a:p>
            <a:fld id="{CADD4BC9-EFE1-4251-8907-924C2A4CCA79}" type="slidenum">
              <a:rPr lang="en-US" smtClean="0"/>
              <a:pPr/>
              <a:t>12</a:t>
            </a:fld>
            <a:endParaRPr lang="en-US" dirty="0"/>
          </a:p>
        </p:txBody>
      </p:sp>
    </p:spTree>
    <p:extLst>
      <p:ext uri="{BB962C8B-B14F-4D97-AF65-F5344CB8AC3E}">
        <p14:creationId xmlns:p14="http://schemas.microsoft.com/office/powerpoint/2010/main" val="108282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the average drug spend.  This is drug spend in the pharmacy benefit based on Lockton BOB data for first 6 months of 20212 1.9% of specialty pharmacy claims driving 54% of the spend.</a:t>
            </a:r>
          </a:p>
          <a:p>
            <a:endParaRPr lang="en-US" dirty="0"/>
          </a:p>
          <a:p>
            <a:r>
              <a:rPr lang="en-US" dirty="0"/>
              <a:t>What are some of the reasons behind that?  Increased cost and utilization of specialty drugs are one of the biggest reasons for increased cost.</a:t>
            </a:r>
          </a:p>
        </p:txBody>
      </p:sp>
      <p:sp>
        <p:nvSpPr>
          <p:cNvPr id="4" name="Slide Number Placeholder 3"/>
          <p:cNvSpPr>
            <a:spLocks noGrp="1"/>
          </p:cNvSpPr>
          <p:nvPr>
            <p:ph type="sldNum" sz="quarter" idx="5"/>
          </p:nvPr>
        </p:nvSpPr>
        <p:spPr/>
        <p:txBody>
          <a:bodyPr/>
          <a:lstStyle/>
          <a:p>
            <a:fld id="{CADD4BC9-EFE1-4251-8907-924C2A4CCA79}" type="slidenum">
              <a:rPr lang="en-US" smtClean="0"/>
              <a:pPr/>
              <a:t>13</a:t>
            </a:fld>
            <a:endParaRPr lang="en-US" dirty="0"/>
          </a:p>
        </p:txBody>
      </p:sp>
    </p:spTree>
    <p:extLst>
      <p:ext uri="{BB962C8B-B14F-4D97-AF65-F5344CB8AC3E}">
        <p14:creationId xmlns:p14="http://schemas.microsoft.com/office/powerpoint/2010/main" val="338530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progression plans can take to tackle their pharmacy spend</a:t>
            </a:r>
          </a:p>
          <a:p>
            <a:endParaRPr lang="en-US" dirty="0"/>
          </a:p>
        </p:txBody>
      </p:sp>
      <p:sp>
        <p:nvSpPr>
          <p:cNvPr id="4" name="Slide Number Placeholder 3"/>
          <p:cNvSpPr>
            <a:spLocks noGrp="1"/>
          </p:cNvSpPr>
          <p:nvPr>
            <p:ph type="sldNum" sz="quarter" idx="5"/>
          </p:nvPr>
        </p:nvSpPr>
        <p:spPr/>
        <p:txBody>
          <a:bodyPr/>
          <a:lstStyle/>
          <a:p>
            <a:fld id="{CADD4BC9-EFE1-4251-8907-924C2A4CCA79}" type="slidenum">
              <a:rPr lang="en-US" smtClean="0"/>
              <a:pPr/>
              <a:t>14</a:t>
            </a:fld>
            <a:endParaRPr lang="en-US" dirty="0"/>
          </a:p>
        </p:txBody>
      </p:sp>
    </p:spTree>
    <p:extLst>
      <p:ext uri="{BB962C8B-B14F-4D97-AF65-F5344CB8AC3E}">
        <p14:creationId xmlns:p14="http://schemas.microsoft.com/office/powerpoint/2010/main" val="2714212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787229"/>
            <a:ext cx="6867083" cy="3669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F5486D41-2C9D-4813-9FCD-CE92CBACB922}"/>
              </a:ext>
            </a:extLst>
          </p:cNvPr>
          <p:cNvCxnSpPr>
            <a:cxnSpLocks/>
          </p:cNvCxnSpPr>
          <p:nvPr userDrawn="1"/>
        </p:nvCxnSpPr>
        <p:spPr>
          <a:xfrm>
            <a:off x="689876" y="2974499"/>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689876" y="1087798"/>
            <a:ext cx="5510622" cy="1732480"/>
          </a:xfrm>
          <a:prstGeom prst="rect">
            <a:avLst/>
          </a:prstGeom>
        </p:spPr>
        <p:txBody>
          <a:bodyPr lIns="0" anchor="b">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689876" y="3155614"/>
            <a:ext cx="5510622" cy="1147909"/>
          </a:xfrm>
          <a:prstGeom prst="rect">
            <a:avLst/>
          </a:prstGeom>
        </p:spPr>
        <p:txBody>
          <a:bodyPr lIns="0">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689876" y="6217920"/>
            <a:ext cx="4603514"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8A866CA2-65DB-436F-8D60-EF1B866F90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Tree>
    <p:extLst>
      <p:ext uri="{BB962C8B-B14F-4D97-AF65-F5344CB8AC3E}">
        <p14:creationId xmlns:p14="http://schemas.microsoft.com/office/powerpoint/2010/main" val="30038848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lid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0"/>
            <a:ext cx="7315200" cy="1828789"/>
          </a:xfrm>
          <a:prstGeom prst="rect">
            <a:avLst/>
          </a:prstGeom>
        </p:spPr>
        <p:txBody>
          <a:bodyPr anchor="b" anchorCtr="0">
            <a:noAutofit/>
          </a:bodyPr>
          <a:lstStyle>
            <a:lvl1pPr algn="ctr">
              <a:defRPr sz="4000" b="0" i="0">
                <a:solidFill>
                  <a:schemeClr val="tx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8309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3995161"/>
            <a:ext cx="7315200" cy="712761"/>
          </a:xfrm>
          <a:prstGeom prst="rect">
            <a:avLst/>
          </a:prstGeom>
        </p:spPr>
        <p:txBody>
          <a:bodyPr>
            <a:no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
        <p:nvSpPr>
          <p:cNvPr id="9" name="Rectangle 8">
            <a:extLst>
              <a:ext uri="{FF2B5EF4-FFF2-40B4-BE49-F238E27FC236}">
                <a16:creationId xmlns:a16="http://schemas.microsoft.com/office/drawing/2014/main" id="{F83BC021-4B93-48FE-BC13-9B34C62F2111}"/>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856335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3156FA-1F02-442E-BAC7-79C559391249}"/>
              </a:ext>
            </a:extLst>
          </p:cNvPr>
          <p:cNvSpPr>
            <a:spLocks noGrp="1"/>
          </p:cNvSpPr>
          <p:nvPr>
            <p:ph type="pic" sz="quarter" idx="10"/>
          </p:nvPr>
        </p:nvSpPr>
        <p:spPr>
          <a:xfrm>
            <a:off x="0" y="0"/>
            <a:ext cx="9144000" cy="6858000"/>
          </a:xfrm>
        </p:spPr>
        <p:txBody>
          <a:bodyPr/>
          <a:lstStyle/>
          <a:p>
            <a:r>
              <a:rPr lang="en-US"/>
              <a:t>Click icon to add picture</a:t>
            </a:r>
          </a:p>
        </p:txBody>
      </p:sp>
      <p:sp>
        <p:nvSpPr>
          <p:cNvPr id="2" name="Title 1"/>
          <p:cNvSpPr>
            <a:spLocks noGrp="1"/>
          </p:cNvSpPr>
          <p:nvPr>
            <p:ph type="title" hasCustomPrompt="1"/>
          </p:nvPr>
        </p:nvSpPr>
        <p:spPr>
          <a:xfrm>
            <a:off x="2081463" y="2286000"/>
            <a:ext cx="4981074" cy="2286000"/>
          </a:xfrm>
          <a:prstGeom prst="rect">
            <a:avLst/>
          </a:prstGeom>
          <a:solidFill>
            <a:schemeClr val="tx1"/>
          </a:solidFill>
          <a:effectLst>
            <a:outerShdw blurRad="50800" dist="38100" dir="2700000" algn="tl" rotWithShape="0">
              <a:prstClr val="black">
                <a:alpha val="40000"/>
              </a:prstClr>
            </a:outerShdw>
          </a:effectLst>
        </p:spPr>
        <p:txBody>
          <a:bodyPr lIns="274320" tIns="274320" rIns="274320" bIns="274320" anchor="ctr" anchorCtr="0">
            <a:noAutofit/>
          </a:bodyPr>
          <a:lstStyle>
            <a:lvl1pPr algn="ctr">
              <a:defRPr sz="4000" b="0" i="0">
                <a:solidFill>
                  <a:schemeClr val="bg1"/>
                </a:solidFill>
                <a:latin typeface="Garamond" panose="02020404030301010803" pitchFamily="18" charset="0"/>
              </a:defRPr>
            </a:lvl1pPr>
          </a:lstStyle>
          <a:p>
            <a:r>
              <a:rPr lang="en-US" dirty="0"/>
              <a:t>Add section title</a:t>
            </a:r>
            <a:br>
              <a:rPr lang="en-US" dirty="0"/>
            </a:br>
            <a:r>
              <a:rPr lang="en-US" dirty="0"/>
              <a:t>Add section title</a:t>
            </a:r>
          </a:p>
        </p:txBody>
      </p:sp>
    </p:spTree>
    <p:extLst>
      <p:ext uri="{BB962C8B-B14F-4D97-AF65-F5344CB8AC3E}">
        <p14:creationId xmlns:p14="http://schemas.microsoft.com/office/powerpoint/2010/main" val="14203208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b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466753"/>
            <a:ext cx="9144000" cy="439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914401" y="3114674"/>
            <a:ext cx="5943587" cy="1277475"/>
          </a:xfrm>
          <a:prstGeom prst="rect">
            <a:avLst/>
          </a:prstGeom>
        </p:spPr>
        <p:txBody>
          <a:bodyPr lIns="0" anchor="b" anchorCtr="0">
            <a:noAutofit/>
          </a:bodyPr>
          <a:lstStyle>
            <a:lvl1pPr algn="l">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85800" y="3114675"/>
            <a:ext cx="2" cy="254203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4522676"/>
            <a:ext cx="5943600" cy="712761"/>
          </a:xfrm>
          <a:prstGeom prst="rect">
            <a:avLst/>
          </a:prstGeom>
        </p:spPr>
        <p:txBody>
          <a:bodyPr l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97754431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Slide - Photo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4114796" y="1"/>
            <a:ext cx="5029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p:cNvSpPr>
            <a:spLocks noGrp="1"/>
          </p:cNvSpPr>
          <p:nvPr>
            <p:ph type="title" hasCustomPrompt="1"/>
          </p:nvPr>
        </p:nvSpPr>
        <p:spPr>
          <a:xfrm>
            <a:off x="4572000" y="2914592"/>
            <a:ext cx="3886200" cy="2286000"/>
          </a:xfrm>
          <a:prstGeom prst="rect">
            <a:avLst/>
          </a:prstGeom>
        </p:spPr>
        <p:txBody>
          <a:bodyPr lIns="0" anchor="t" anchorCtr="0">
            <a:noAutofit/>
          </a:bodyPr>
          <a:lstStyle>
            <a:lvl1pPr algn="l">
              <a:defRPr sz="4000" b="0" i="0">
                <a:solidFill>
                  <a:schemeClr val="bg1"/>
                </a:solidFill>
                <a:latin typeface="Garamond" panose="02020404030301010803" pitchFamily="18" charset="0"/>
              </a:defRPr>
            </a:lvl1pPr>
          </a:lstStyle>
          <a:p>
            <a:r>
              <a:rPr lang="en-US" dirty="0"/>
              <a:t>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flipH="1">
            <a:off x="4572000" y="2682363"/>
            <a:ext cx="138102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39F8C427-05C6-4E07-9445-A3238EF558E0}"/>
              </a:ext>
            </a:extLst>
          </p:cNvPr>
          <p:cNvSpPr>
            <a:spLocks noGrp="1"/>
          </p:cNvSpPr>
          <p:nvPr>
            <p:ph type="pic" sz="quarter" idx="10"/>
          </p:nvPr>
        </p:nvSpPr>
        <p:spPr>
          <a:xfrm>
            <a:off x="0" y="0"/>
            <a:ext cx="4114800" cy="6858000"/>
          </a:xfrm>
        </p:spPr>
        <p:txBody>
          <a:bodyPr/>
          <a:lstStyle/>
          <a:p>
            <a:r>
              <a:rPr lang="en-US"/>
              <a:t>Click icon to add picture</a:t>
            </a:r>
          </a:p>
        </p:txBody>
      </p:sp>
    </p:spTree>
    <p:extLst>
      <p:ext uri="{BB962C8B-B14F-4D97-AF65-F5344CB8AC3E}">
        <p14:creationId xmlns:p14="http://schemas.microsoft.com/office/powerpoint/2010/main" val="33155624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peaker Intr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19C330-2F7A-438D-B7D9-1DA2880F911E}"/>
              </a:ext>
            </a:extLst>
          </p:cNvPr>
          <p:cNvSpPr/>
          <p:nvPr userDrawn="1"/>
        </p:nvSpPr>
        <p:spPr>
          <a:xfrm rot="10800000" flipV="1">
            <a:off x="0" y="2466753"/>
            <a:ext cx="9144000" cy="4391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14400" y="3101975"/>
            <a:ext cx="4986606" cy="1421892"/>
          </a:xfrm>
          <a:prstGeom prst="rect">
            <a:avLst/>
          </a:prstGeom>
        </p:spPr>
        <p:txBody>
          <a:bodyPr lIns="0" anchor="ctr" anchorCtr="0">
            <a:noAutofit/>
          </a:bodyPr>
          <a:lstStyle>
            <a:lvl1pPr algn="l">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85800" y="3114675"/>
            <a:ext cx="0" cy="142189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885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7978" y="548640"/>
            <a:ext cx="77724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6" name="Text Placeholder 5">
            <a:extLst>
              <a:ext uri="{FF2B5EF4-FFF2-40B4-BE49-F238E27FC236}">
                <a16:creationId xmlns:a16="http://schemas.microsoft.com/office/drawing/2014/main" id="{40E32895-C324-4E18-9101-9F8BB1184F1E}"/>
              </a:ext>
            </a:extLst>
          </p:cNvPr>
          <p:cNvSpPr>
            <a:spLocks noGrp="1"/>
          </p:cNvSpPr>
          <p:nvPr>
            <p:ph type="body" sz="quarter" idx="10"/>
          </p:nvPr>
        </p:nvSpPr>
        <p:spPr>
          <a:xfrm>
            <a:off x="687978" y="1828800"/>
            <a:ext cx="7772400" cy="4480560"/>
          </a:xfrm>
        </p:spPr>
        <p:txBody>
          <a:bodyPr/>
          <a:lstStyle>
            <a:lvl3pPr marL="658368" indent="-192024">
              <a:defRPr/>
            </a:lvl3pPr>
            <a:lvl5pPr marL="1106424" indent="-19202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950787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3600" i="1">
                <a:solidFill>
                  <a:schemeClr val="bg1"/>
                </a:solidFill>
                <a:latin typeface="Garamond" panose="02020404030301010803" pitchFamily="18" charset="0"/>
              </a:defRPr>
            </a:lvl1pPr>
          </a:lstStyle>
          <a:p>
            <a:r>
              <a:rPr lang="en-US" dirty="0"/>
              <a:t>Click to add slide header</a:t>
            </a:r>
          </a:p>
        </p:txBody>
      </p:sp>
      <p:sp>
        <p:nvSpPr>
          <p:cNvPr id="12" name="Content Placeholder 10">
            <a:extLst>
              <a:ext uri="{FF2B5EF4-FFF2-40B4-BE49-F238E27FC236}">
                <a16:creationId xmlns:a16="http://schemas.microsoft.com/office/drawing/2014/main" id="{A51421EC-FC21-4F52-8200-A99FA91862F1}"/>
              </a:ext>
            </a:extLst>
          </p:cNvPr>
          <p:cNvSpPr>
            <a:spLocks noGrp="1"/>
          </p:cNvSpPr>
          <p:nvPr>
            <p:ph sz="quarter" idx="15" hasCustomPrompt="1"/>
          </p:nvPr>
        </p:nvSpPr>
        <p:spPr>
          <a:xfrm>
            <a:off x="685800" y="1832401"/>
            <a:ext cx="7772400" cy="4480560"/>
          </a:xfr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511C8DE-A139-4105-A292-DFD982D951A6}"/>
              </a:ext>
            </a:extLst>
          </p:cNvPr>
          <p:cNvSpPr txBox="1"/>
          <p:nvPr userDrawn="1"/>
        </p:nvSpPr>
        <p:spPr>
          <a:xfrm>
            <a:off x="7894622" y="6492746"/>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7" name="Text Placeholder 8">
            <a:extLst>
              <a:ext uri="{FF2B5EF4-FFF2-40B4-BE49-F238E27FC236}">
                <a16:creationId xmlns:a16="http://schemas.microsoft.com/office/drawing/2014/main" id="{17650738-58C7-42EA-BB74-BA7E4B22DD46}"/>
              </a:ext>
            </a:extLst>
          </p:cNvPr>
          <p:cNvSpPr txBox="1">
            <a:spLocks/>
          </p:cNvSpPr>
          <p:nvPr userDrawn="1"/>
        </p:nvSpPr>
        <p:spPr>
          <a:xfrm>
            <a:off x="7096125" y="6488976"/>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40521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Numerical Bullet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BA771BA-2D7E-4A47-9CA3-A8E42BC1997A}"/>
              </a:ext>
            </a:extLst>
          </p:cNvPr>
          <p:cNvSpPr>
            <a:spLocks noGrp="1"/>
          </p:cNvSpPr>
          <p:nvPr>
            <p:ph type="title" hasCustomPrompt="1"/>
          </p:nvPr>
        </p:nvSpPr>
        <p:spPr>
          <a:xfrm>
            <a:off x="685800" y="548618"/>
            <a:ext cx="77724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Text Placeholder 6">
            <a:extLst>
              <a:ext uri="{FF2B5EF4-FFF2-40B4-BE49-F238E27FC236}">
                <a16:creationId xmlns:a16="http://schemas.microsoft.com/office/drawing/2014/main" id="{72CC5B9D-2FAB-4BCE-8F1D-A571A6B87830}"/>
              </a:ext>
            </a:extLst>
          </p:cNvPr>
          <p:cNvSpPr>
            <a:spLocks noGrp="1"/>
          </p:cNvSpPr>
          <p:nvPr>
            <p:ph type="body" sz="quarter" idx="10"/>
          </p:nvPr>
        </p:nvSpPr>
        <p:spPr>
          <a:xfrm>
            <a:off x="685800" y="1828800"/>
            <a:ext cx="7772400" cy="448056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59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696852" y="2199503"/>
            <a:ext cx="3749040" cy="411480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702464" y="2199503"/>
            <a:ext cx="3749040" cy="411480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EC622A5A-B0FB-46E0-9F10-670D543394D8}"/>
              </a:ext>
            </a:extLst>
          </p:cNvPr>
          <p:cNvSpPr>
            <a:spLocks noGrp="1"/>
          </p:cNvSpPr>
          <p:nvPr>
            <p:ph type="body" sz="quarter" idx="13" hasCustomPrompt="1"/>
          </p:nvPr>
        </p:nvSpPr>
        <p:spPr>
          <a:xfrm>
            <a:off x="702464"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
        <p:nvSpPr>
          <p:cNvPr id="6" name="Text Placeholder 2">
            <a:extLst>
              <a:ext uri="{FF2B5EF4-FFF2-40B4-BE49-F238E27FC236}">
                <a16:creationId xmlns:a16="http://schemas.microsoft.com/office/drawing/2014/main" id="{58587DDE-D5F6-401A-9BD5-E1A5DFAB674E}"/>
              </a:ext>
            </a:extLst>
          </p:cNvPr>
          <p:cNvSpPr>
            <a:spLocks noGrp="1"/>
          </p:cNvSpPr>
          <p:nvPr>
            <p:ph type="body" sz="quarter" idx="14" hasCustomPrompt="1"/>
          </p:nvPr>
        </p:nvSpPr>
        <p:spPr>
          <a:xfrm>
            <a:off x="4696507"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Tree>
    <p:extLst>
      <p:ext uri="{BB962C8B-B14F-4D97-AF65-F5344CB8AC3E}">
        <p14:creationId xmlns:p14="http://schemas.microsoft.com/office/powerpoint/2010/main" val="401623388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Numerical Bullet Lis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0A279A-2F77-4AD4-9647-C1A5BB79792B}"/>
              </a:ext>
            </a:extLst>
          </p:cNvPr>
          <p:cNvSpPr>
            <a:spLocks noGrp="1"/>
          </p:cNvSpPr>
          <p:nvPr>
            <p:ph type="title" hasCustomPrompt="1"/>
          </p:nvPr>
        </p:nvSpPr>
        <p:spPr>
          <a:xfrm>
            <a:off x="687950" y="548640"/>
            <a:ext cx="7772400" cy="1088136"/>
          </a:xfrm>
          <a:prstGeom prst="rect">
            <a:avLst/>
          </a:prstGeom>
        </p:spPr>
        <p:txBody>
          <a:bodyPr l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5" name="Text Placeholder 6">
            <a:extLst>
              <a:ext uri="{FF2B5EF4-FFF2-40B4-BE49-F238E27FC236}">
                <a16:creationId xmlns:a16="http://schemas.microsoft.com/office/drawing/2014/main" id="{C646778A-32AF-4E39-ABC1-416E24A1E351}"/>
              </a:ext>
            </a:extLst>
          </p:cNvPr>
          <p:cNvSpPr>
            <a:spLocks noGrp="1"/>
          </p:cNvSpPr>
          <p:nvPr>
            <p:ph type="body" sz="quarter" idx="11"/>
          </p:nvPr>
        </p:nvSpPr>
        <p:spPr>
          <a:xfrm>
            <a:off x="4705114" y="2199501"/>
            <a:ext cx="3755236" cy="411480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CC04237A-7B2A-4C2E-A3D4-0F2BAE7CB8DA}"/>
              </a:ext>
            </a:extLst>
          </p:cNvPr>
          <p:cNvSpPr>
            <a:spLocks noGrp="1"/>
          </p:cNvSpPr>
          <p:nvPr>
            <p:ph type="body" sz="quarter" idx="12"/>
          </p:nvPr>
        </p:nvSpPr>
        <p:spPr>
          <a:xfrm>
            <a:off x="702464" y="2199501"/>
            <a:ext cx="3755236" cy="4114800"/>
          </a:xfrm>
        </p:spPr>
        <p:txBody>
          <a:bodyPr rIns="0"/>
          <a:lstStyle>
            <a:lvl1pPr marL="342900" indent="-342900">
              <a:buFont typeface="+mj-lt"/>
              <a:buAutoNum type="arabicPeriod"/>
              <a:defRPr/>
            </a:lvl1pPr>
            <a:lvl2pPr marL="620713" indent="-276225">
              <a:buFont typeface="+mj-lt"/>
              <a:buAutoNum type="alphaUcPeriod"/>
              <a:defRPr/>
            </a:lvl2pPr>
            <a:lvl3pPr marL="862013" indent="-241300">
              <a:buFont typeface="+mj-lt"/>
              <a:buAutoNum type="romanLcPeriod"/>
              <a:defRPr/>
            </a:lvl3pPr>
            <a:lvl4pPr marL="1138238" indent="-276225">
              <a:buFont typeface="+mj-lt"/>
              <a:buAutoNum type="alphaLcPeriod"/>
              <a:defRPr/>
            </a:lvl4pPr>
            <a:lvl5pPr marL="1379538" indent="-241300">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87420BB1-6950-499A-B90E-8A813B359EE9}"/>
              </a:ext>
            </a:extLst>
          </p:cNvPr>
          <p:cNvSpPr>
            <a:spLocks noGrp="1"/>
          </p:cNvSpPr>
          <p:nvPr>
            <p:ph type="body" sz="quarter" idx="13" hasCustomPrompt="1"/>
          </p:nvPr>
        </p:nvSpPr>
        <p:spPr>
          <a:xfrm>
            <a:off x="702464" y="1843313"/>
            <a:ext cx="3763386"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
        <p:nvSpPr>
          <p:cNvPr id="11" name="Text Placeholder 2">
            <a:extLst>
              <a:ext uri="{FF2B5EF4-FFF2-40B4-BE49-F238E27FC236}">
                <a16:creationId xmlns:a16="http://schemas.microsoft.com/office/drawing/2014/main" id="{59C33387-F24C-4E70-92AD-BC624CD476F9}"/>
              </a:ext>
            </a:extLst>
          </p:cNvPr>
          <p:cNvSpPr>
            <a:spLocks noGrp="1"/>
          </p:cNvSpPr>
          <p:nvPr>
            <p:ph type="body" sz="quarter" idx="14" hasCustomPrompt="1"/>
          </p:nvPr>
        </p:nvSpPr>
        <p:spPr>
          <a:xfrm>
            <a:off x="4705651" y="1843313"/>
            <a:ext cx="3749040" cy="320040"/>
          </a:xfrm>
        </p:spPr>
        <p:txBody>
          <a:bodyPr>
            <a:normAutofit/>
          </a:bodyPr>
          <a:lstStyle>
            <a:lvl1pPr marL="0" indent="0">
              <a:buNone/>
              <a:defRPr sz="1600" b="1" u="sng" baseline="0">
                <a:uFill>
                  <a:solidFill>
                    <a:schemeClr val="accent1"/>
                  </a:solidFill>
                </a:uFill>
              </a:defRPr>
            </a:lvl1pPr>
          </a:lstStyle>
          <a:p>
            <a:pPr lvl="0"/>
            <a:r>
              <a:rPr lang="en-US" dirty="0"/>
              <a:t>Header</a:t>
            </a:r>
          </a:p>
        </p:txBody>
      </p:sp>
    </p:spTree>
    <p:extLst>
      <p:ext uri="{BB962C8B-B14F-4D97-AF65-F5344CB8AC3E}">
        <p14:creationId xmlns:p14="http://schemas.microsoft.com/office/powerpoint/2010/main" val="26406042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Cover Opti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EF8038-9891-4E73-98EB-77B023B7363D}"/>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36FD1F2-6D82-49A9-8EDD-1DFFA4DD1701}"/>
              </a:ext>
            </a:extLst>
          </p:cNvPr>
          <p:cNvSpPr>
            <a:spLocks noGrp="1"/>
          </p:cNvSpPr>
          <p:nvPr>
            <p:ph type="ctrTitle" hasCustomPrompt="1"/>
          </p:nvPr>
        </p:nvSpPr>
        <p:spPr>
          <a:xfrm>
            <a:off x="914400" y="1449238"/>
            <a:ext cx="5510622" cy="1218294"/>
          </a:xfrm>
          <a:prstGeom prst="rect">
            <a:avLst/>
          </a:prstGeom>
        </p:spPr>
        <p:txBody>
          <a:bodyPr lIns="0" anchor="b">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a:t>
            </a:r>
          </a:p>
        </p:txBody>
      </p:sp>
      <p:sp>
        <p:nvSpPr>
          <p:cNvPr id="16" name="Subtitle 2">
            <a:extLst>
              <a:ext uri="{FF2B5EF4-FFF2-40B4-BE49-F238E27FC236}">
                <a16:creationId xmlns:a16="http://schemas.microsoft.com/office/drawing/2014/main" id="{02A1130F-BB58-4E94-AAA6-2881A06D2800}"/>
              </a:ext>
            </a:extLst>
          </p:cNvPr>
          <p:cNvSpPr>
            <a:spLocks noGrp="1"/>
          </p:cNvSpPr>
          <p:nvPr>
            <p:ph type="subTitle" idx="1" hasCustomPrompt="1"/>
          </p:nvPr>
        </p:nvSpPr>
        <p:spPr>
          <a:xfrm>
            <a:off x="914400" y="2975975"/>
            <a:ext cx="5510622" cy="897286"/>
          </a:xfrm>
          <a:prstGeom prst="rect">
            <a:avLst/>
          </a:prstGeom>
        </p:spPr>
        <p:txBody>
          <a:bodyPr lIns="0">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9" name="Text Placeholder 8">
            <a:extLst>
              <a:ext uri="{FF2B5EF4-FFF2-40B4-BE49-F238E27FC236}">
                <a16:creationId xmlns:a16="http://schemas.microsoft.com/office/drawing/2014/main" id="{32F698FE-4AE3-4629-A127-42AFBCD5025E}"/>
              </a:ext>
            </a:extLst>
          </p:cNvPr>
          <p:cNvSpPr>
            <a:spLocks noGrp="1"/>
          </p:cNvSpPr>
          <p:nvPr>
            <p:ph type="body" sz="quarter" idx="10"/>
          </p:nvPr>
        </p:nvSpPr>
        <p:spPr>
          <a:xfrm>
            <a:off x="685800" y="6217920"/>
            <a:ext cx="4603514" cy="349250"/>
          </a:xfrm>
        </p:spPr>
        <p:txBody>
          <a:bodyPr lIns="0" anchor="ctr">
            <a:noAutofit/>
          </a:bodyPr>
          <a:lstStyle>
            <a:lvl1pPr marL="0" indent="0" algn="l" defTabSz="914400" rtl="0" eaLnBrk="1" latinLnBrk="0" hangingPunct="1">
              <a:buNone/>
              <a:defRPr lang="en-US" sz="1000" kern="1200" dirty="0" smtClean="0">
                <a:solidFill>
                  <a:schemeClr val="bg1"/>
                </a:solidFill>
                <a:latin typeface="+mn-lt"/>
                <a:ea typeface="+mn-ea"/>
                <a:cs typeface="+mn-cs"/>
              </a:defRPr>
            </a:lvl1pPr>
            <a:lvl2pPr marL="231775" indent="0">
              <a:buNone/>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49965D45-90E6-4EA1-970F-DFE72A94111D}"/>
              </a:ext>
            </a:extLst>
          </p:cNvPr>
          <p:cNvCxnSpPr>
            <a:cxnSpLocks/>
          </p:cNvCxnSpPr>
          <p:nvPr userDrawn="1"/>
        </p:nvCxnSpPr>
        <p:spPr>
          <a:xfrm flipV="1">
            <a:off x="683342" y="1345721"/>
            <a:ext cx="0" cy="277816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6BBCAC7-F14B-9A8B-8E60-E2AF49FAEBF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061" t="-2435" r="-8054" b="-8346"/>
          <a:stretch/>
        </p:blipFill>
        <p:spPr>
          <a:xfrm>
            <a:off x="7467600" y="6019800"/>
            <a:ext cx="1371600" cy="609599"/>
          </a:xfrm>
          <a:prstGeom prst="rect">
            <a:avLst/>
          </a:prstGeom>
        </p:spPr>
      </p:pic>
    </p:spTree>
    <p:extLst>
      <p:ext uri="{BB962C8B-B14F-4D97-AF65-F5344CB8AC3E}">
        <p14:creationId xmlns:p14="http://schemas.microsoft.com/office/powerpoint/2010/main" val="215580842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Grey -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F0F7BB-085B-431A-8B8E-FD79149C00BF}"/>
              </a:ext>
            </a:extLst>
          </p:cNvPr>
          <p:cNvSpPr/>
          <p:nvPr userDrawn="1"/>
        </p:nvSpPr>
        <p:spPr>
          <a:xfrm>
            <a:off x="0" y="0"/>
            <a:ext cx="9144000" cy="58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AF3C15-2974-4F32-8C7F-4118BCC89F2F}"/>
              </a:ext>
            </a:extLst>
          </p:cNvPr>
          <p:cNvSpPr/>
          <p:nvPr userDrawn="1"/>
        </p:nvSpPr>
        <p:spPr>
          <a:xfrm>
            <a:off x="0" y="0"/>
            <a:ext cx="4572000" cy="685800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4804227" y="548640"/>
            <a:ext cx="36576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header</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799" y="182880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EBE2B3-EC50-4A68-BCBF-1D6CDB396B87}"/>
              </a:ext>
            </a:extLst>
          </p:cNvPr>
          <p:cNvSpPr>
            <a:spLocks noGrp="1"/>
          </p:cNvSpPr>
          <p:nvPr>
            <p:ph type="body" sz="quarter" idx="18" hasCustomPrompt="1"/>
          </p:nvPr>
        </p:nvSpPr>
        <p:spPr>
          <a:xfrm>
            <a:off x="685799" y="548640"/>
            <a:ext cx="3657600" cy="1088136"/>
          </a:xfrm>
        </p:spPr>
        <p:txBody>
          <a:bodyPr tIns="0" rIns="0" bIns="0" anchor="b" anchorCtr="0">
            <a:noAutofit/>
          </a:bodyPr>
          <a:lstStyle>
            <a:lvl1pPr marL="0" indent="0">
              <a:spcBef>
                <a:spcPts val="0"/>
              </a:spcBef>
              <a:spcAft>
                <a:spcPts val="0"/>
              </a:spcAft>
              <a:buNone/>
              <a:defRPr sz="3600" i="1">
                <a:latin typeface="+mj-lt"/>
              </a:defRPr>
            </a:lvl1pPr>
          </a:lstStyle>
          <a:p>
            <a:pPr lvl="0"/>
            <a:r>
              <a:rPr lang="en-US" dirty="0"/>
              <a:t>Click to add header</a:t>
            </a:r>
          </a:p>
        </p:txBody>
      </p:sp>
      <p:sp>
        <p:nvSpPr>
          <p:cNvPr id="9" name="Content Placeholder 3">
            <a:extLst>
              <a:ext uri="{FF2B5EF4-FFF2-40B4-BE49-F238E27FC236}">
                <a16:creationId xmlns:a16="http://schemas.microsoft.com/office/drawing/2014/main" id="{0C86D957-8904-43CA-951E-AD03687AB58F}"/>
              </a:ext>
            </a:extLst>
          </p:cNvPr>
          <p:cNvSpPr>
            <a:spLocks noGrp="1"/>
          </p:cNvSpPr>
          <p:nvPr>
            <p:ph sz="quarter" idx="19" hasCustomPrompt="1"/>
          </p:nvPr>
        </p:nvSpPr>
        <p:spPr>
          <a:xfrm>
            <a:off x="4804227" y="182868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89649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Black -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F0F7BB-085B-431A-8B8E-FD79149C00BF}"/>
              </a:ext>
            </a:extLst>
          </p:cNvPr>
          <p:cNvSpPr/>
          <p:nvPr userDrawn="1"/>
        </p:nvSpPr>
        <p:spPr>
          <a:xfrm>
            <a:off x="0" y="0"/>
            <a:ext cx="9144000" cy="588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AF3C15-2974-4F32-8C7F-4118BCC89F2F}"/>
              </a:ext>
            </a:extLst>
          </p:cNvPr>
          <p:cNvSpPr/>
          <p:nvPr userDrawn="1"/>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4798450" y="548640"/>
            <a:ext cx="3657600" cy="1088136"/>
          </a:xfrm>
          <a:prstGeom prst="rect">
            <a:avLst/>
          </a:prstGeom>
        </p:spPr>
        <p:txBody>
          <a:bodyPr lIns="0" anchor="b" anchorCtr="0">
            <a:noAutofit/>
          </a:bodyPr>
          <a:lstStyle>
            <a:lvl1pPr algn="l">
              <a:defRPr sz="3600" i="1">
                <a:solidFill>
                  <a:schemeClr val="tx1"/>
                </a:solidFill>
                <a:latin typeface="Garamond" panose="02020404030301010803" pitchFamily="18" charset="0"/>
              </a:defRPr>
            </a:lvl1pPr>
          </a:lstStyle>
          <a:p>
            <a:r>
              <a:rPr lang="en-US" dirty="0"/>
              <a:t>Click to add header</a:t>
            </a:r>
          </a:p>
        </p:txBody>
      </p: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798450" y="1828800"/>
            <a:ext cx="3657600" cy="4480680"/>
          </a:xfrm>
          <a:prstGeom prst="rect">
            <a:avLst/>
          </a:prstGeom>
        </p:spPr>
        <p:txBody>
          <a:bodyPr lIns="0">
            <a:noAutofit/>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800" y="1828800"/>
            <a:ext cx="3657600" cy="4480680"/>
          </a:xfrm>
          <a:prstGeom prst="rect">
            <a:avLst/>
          </a:prstGeom>
        </p:spPr>
        <p:txBody>
          <a:bodyPr l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343C5AF-ABC6-4CED-8E54-3D39283662F0}"/>
              </a:ext>
            </a:extLst>
          </p:cNvPr>
          <p:cNvSpPr>
            <a:spLocks noGrp="1"/>
          </p:cNvSpPr>
          <p:nvPr>
            <p:ph type="body" sz="quarter" idx="18" hasCustomPrompt="1"/>
          </p:nvPr>
        </p:nvSpPr>
        <p:spPr>
          <a:xfrm>
            <a:off x="685800" y="548640"/>
            <a:ext cx="3657600" cy="1088136"/>
          </a:xfrm>
        </p:spPr>
        <p:txBody>
          <a:bodyPr tIns="0" rIns="0" bIns="0" anchor="b" anchorCtr="0">
            <a:noAutofit/>
          </a:bodyPr>
          <a:lstStyle>
            <a:lvl1pPr marL="0" indent="0">
              <a:spcBef>
                <a:spcPts val="0"/>
              </a:spcBef>
              <a:spcAft>
                <a:spcPts val="0"/>
              </a:spcAft>
              <a:buNone/>
              <a:defRPr sz="3600" i="1">
                <a:solidFill>
                  <a:schemeClr val="bg1"/>
                </a:solidFill>
                <a:latin typeface="+mj-lt"/>
              </a:defRPr>
            </a:lvl1pPr>
            <a:lvl2pPr marL="227013" indent="0">
              <a:buNone/>
              <a:defRPr>
                <a:solidFill>
                  <a:schemeClr val="bg1"/>
                </a:solidFill>
              </a:defRPr>
            </a:lvl2pPr>
            <a:lvl3pPr marL="461963" indent="0">
              <a:buNone/>
              <a:defRPr>
                <a:solidFill>
                  <a:schemeClr val="bg1"/>
                </a:solidFill>
              </a:defRPr>
            </a:lvl3pPr>
            <a:lvl4pPr marL="687387" indent="0">
              <a:buNone/>
              <a:defRPr>
                <a:solidFill>
                  <a:schemeClr val="bg1"/>
                </a:solidFill>
              </a:defRPr>
            </a:lvl4pPr>
            <a:lvl5pPr marL="914400" indent="0">
              <a:buNone/>
              <a:defRPr>
                <a:solidFill>
                  <a:schemeClr val="bg1"/>
                </a:solidFill>
              </a:defRPr>
            </a:lvl5pPr>
          </a:lstStyle>
          <a:p>
            <a:pPr lvl="0"/>
            <a:r>
              <a:rPr lang="en-US" dirty="0"/>
              <a:t>Click to add header</a:t>
            </a:r>
          </a:p>
        </p:txBody>
      </p:sp>
    </p:spTree>
    <p:extLst>
      <p:ext uri="{BB962C8B-B14F-4D97-AF65-F5344CB8AC3E}">
        <p14:creationId xmlns:p14="http://schemas.microsoft.com/office/powerpoint/2010/main" val="784657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Section">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6" name="Text Placeholder 10">
            <a:extLst>
              <a:ext uri="{FF2B5EF4-FFF2-40B4-BE49-F238E27FC236}">
                <a16:creationId xmlns:a16="http://schemas.microsoft.com/office/drawing/2014/main" id="{638D8820-684B-4D12-97B1-0D2597CF99F7}"/>
              </a:ext>
            </a:extLst>
          </p:cNvPr>
          <p:cNvSpPr>
            <a:spLocks noGrp="1"/>
          </p:cNvSpPr>
          <p:nvPr>
            <p:ph type="body" sz="quarter" idx="20" hasCustomPrompt="1"/>
          </p:nvPr>
        </p:nvSpPr>
        <p:spPr>
          <a:xfrm>
            <a:off x="3466537"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17" name="Text Placeholder 10">
            <a:extLst>
              <a:ext uri="{FF2B5EF4-FFF2-40B4-BE49-F238E27FC236}">
                <a16:creationId xmlns:a16="http://schemas.microsoft.com/office/drawing/2014/main" id="{6214BC7E-6849-4DDA-82A8-E83A9D10E852}"/>
              </a:ext>
            </a:extLst>
          </p:cNvPr>
          <p:cNvSpPr>
            <a:spLocks noGrp="1"/>
          </p:cNvSpPr>
          <p:nvPr>
            <p:ph type="body" sz="quarter" idx="28" hasCustomPrompt="1"/>
          </p:nvPr>
        </p:nvSpPr>
        <p:spPr>
          <a:xfrm>
            <a:off x="3466537" y="2270391"/>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18" name="Text Placeholder 10">
            <a:extLst>
              <a:ext uri="{FF2B5EF4-FFF2-40B4-BE49-F238E27FC236}">
                <a16:creationId xmlns:a16="http://schemas.microsoft.com/office/drawing/2014/main" id="{E6A5257F-7C3A-473A-89A5-A26DFE83C971}"/>
              </a:ext>
            </a:extLst>
          </p:cNvPr>
          <p:cNvSpPr>
            <a:spLocks noGrp="1"/>
          </p:cNvSpPr>
          <p:nvPr>
            <p:ph type="body" sz="quarter" idx="29" hasCustomPrompt="1"/>
          </p:nvPr>
        </p:nvSpPr>
        <p:spPr>
          <a:xfrm>
            <a:off x="797162" y="3058607"/>
            <a:ext cx="2212848" cy="294211"/>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1" name="Text Placeholder 10">
            <a:extLst>
              <a:ext uri="{FF2B5EF4-FFF2-40B4-BE49-F238E27FC236}">
                <a16:creationId xmlns:a16="http://schemas.microsoft.com/office/drawing/2014/main" id="{C602E631-E259-45FB-B51A-B2C78B9D4BA7}"/>
              </a:ext>
            </a:extLst>
          </p:cNvPr>
          <p:cNvSpPr>
            <a:spLocks noGrp="1"/>
          </p:cNvSpPr>
          <p:nvPr>
            <p:ph type="body" sz="quarter" idx="31" hasCustomPrompt="1"/>
          </p:nvPr>
        </p:nvSpPr>
        <p:spPr>
          <a:xfrm>
            <a:off x="797162" y="2270390"/>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26" name="Text Placeholder 10">
            <a:extLst>
              <a:ext uri="{FF2B5EF4-FFF2-40B4-BE49-F238E27FC236}">
                <a16:creationId xmlns:a16="http://schemas.microsoft.com/office/drawing/2014/main" id="{1812918D-C274-4C19-8C5B-1D55536E6B75}"/>
              </a:ext>
            </a:extLst>
          </p:cNvPr>
          <p:cNvSpPr>
            <a:spLocks noGrp="1"/>
          </p:cNvSpPr>
          <p:nvPr>
            <p:ph type="body" sz="quarter" idx="32" hasCustomPrompt="1"/>
          </p:nvPr>
        </p:nvSpPr>
        <p:spPr>
          <a:xfrm>
            <a:off x="6135912"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7" name="Text Placeholder 10">
            <a:extLst>
              <a:ext uri="{FF2B5EF4-FFF2-40B4-BE49-F238E27FC236}">
                <a16:creationId xmlns:a16="http://schemas.microsoft.com/office/drawing/2014/main" id="{EAA872DC-C363-4429-AE3A-5BEDF9A241AF}"/>
              </a:ext>
            </a:extLst>
          </p:cNvPr>
          <p:cNvSpPr>
            <a:spLocks noGrp="1"/>
          </p:cNvSpPr>
          <p:nvPr>
            <p:ph type="body" sz="quarter" idx="34" hasCustomPrompt="1"/>
          </p:nvPr>
        </p:nvSpPr>
        <p:spPr>
          <a:xfrm>
            <a:off x="6135912" y="2270390"/>
            <a:ext cx="2212848" cy="726799"/>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2" name="Text Placeholder 2">
            <a:extLst>
              <a:ext uri="{FF2B5EF4-FFF2-40B4-BE49-F238E27FC236}">
                <a16:creationId xmlns:a16="http://schemas.microsoft.com/office/drawing/2014/main" id="{7683B002-CE25-4565-8EF2-D7A78BE3CEEB}"/>
              </a:ext>
            </a:extLst>
          </p:cNvPr>
          <p:cNvSpPr>
            <a:spLocks noGrp="1"/>
          </p:cNvSpPr>
          <p:nvPr>
            <p:ph type="body" sz="quarter" idx="49"/>
          </p:nvPr>
        </p:nvSpPr>
        <p:spPr>
          <a:xfrm>
            <a:off x="3466537"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3" name="Text Placeholder 2">
            <a:extLst>
              <a:ext uri="{FF2B5EF4-FFF2-40B4-BE49-F238E27FC236}">
                <a16:creationId xmlns:a16="http://schemas.microsoft.com/office/drawing/2014/main" id="{88EEEF06-B7A3-49B3-BB66-DA64E327EE5E}"/>
              </a:ext>
            </a:extLst>
          </p:cNvPr>
          <p:cNvSpPr>
            <a:spLocks noGrp="1"/>
          </p:cNvSpPr>
          <p:nvPr>
            <p:ph type="body" sz="quarter" idx="50"/>
          </p:nvPr>
        </p:nvSpPr>
        <p:spPr>
          <a:xfrm>
            <a:off x="613591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4" name="Text Placeholder 2">
            <a:extLst>
              <a:ext uri="{FF2B5EF4-FFF2-40B4-BE49-F238E27FC236}">
                <a16:creationId xmlns:a16="http://schemas.microsoft.com/office/drawing/2014/main" id="{1508A065-79B8-4D82-AF57-53040560E943}"/>
              </a:ext>
            </a:extLst>
          </p:cNvPr>
          <p:cNvSpPr>
            <a:spLocks noGrp="1"/>
          </p:cNvSpPr>
          <p:nvPr>
            <p:ph type="body" sz="quarter" idx="51"/>
          </p:nvPr>
        </p:nvSpPr>
        <p:spPr>
          <a:xfrm>
            <a:off x="79716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32872417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Section - Black">
    <p:bg>
      <p:bgRef idx="1001">
        <a:schemeClr val="bg1"/>
      </p:bgRef>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2" name="Rectangle 1">
            <a:extLst>
              <a:ext uri="{FF2B5EF4-FFF2-40B4-BE49-F238E27FC236}">
                <a16:creationId xmlns:a16="http://schemas.microsoft.com/office/drawing/2014/main" id="{EB30A438-32DF-4C7C-9117-FEBA858E91A0}"/>
              </a:ext>
            </a:extLst>
          </p:cNvPr>
          <p:cNvSpPr/>
          <p:nvPr userDrawn="1"/>
        </p:nvSpPr>
        <p:spPr>
          <a:xfrm>
            <a:off x="-1" y="-1"/>
            <a:ext cx="8781143" cy="472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A98CA309-0D52-4F77-9B97-38F2E72C3906}"/>
              </a:ext>
            </a:extLst>
          </p:cNvPr>
          <p:cNvSpPr>
            <a:spLocks noGrp="1"/>
          </p:cNvSpPr>
          <p:nvPr>
            <p:ph type="body" sz="quarter" idx="20" hasCustomPrompt="1"/>
          </p:nvPr>
        </p:nvSpPr>
        <p:spPr>
          <a:xfrm>
            <a:off x="3465576"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0" name="Text Placeholder 10">
            <a:extLst>
              <a:ext uri="{FF2B5EF4-FFF2-40B4-BE49-F238E27FC236}">
                <a16:creationId xmlns:a16="http://schemas.microsoft.com/office/drawing/2014/main" id="{901C3F37-3A91-4300-AB80-2E9A7E388F1C}"/>
              </a:ext>
            </a:extLst>
          </p:cNvPr>
          <p:cNvSpPr>
            <a:spLocks noGrp="1"/>
          </p:cNvSpPr>
          <p:nvPr>
            <p:ph type="body" sz="quarter" idx="28" hasCustomPrompt="1"/>
          </p:nvPr>
        </p:nvSpPr>
        <p:spPr>
          <a:xfrm>
            <a:off x="3465576" y="2270391"/>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1" name="Text Placeholder 10">
            <a:extLst>
              <a:ext uri="{FF2B5EF4-FFF2-40B4-BE49-F238E27FC236}">
                <a16:creationId xmlns:a16="http://schemas.microsoft.com/office/drawing/2014/main" id="{D461BEA7-9216-4DCB-AB87-869CEAED8608}"/>
              </a:ext>
            </a:extLst>
          </p:cNvPr>
          <p:cNvSpPr>
            <a:spLocks noGrp="1"/>
          </p:cNvSpPr>
          <p:nvPr>
            <p:ph type="body" sz="quarter" idx="29" hasCustomPrompt="1"/>
          </p:nvPr>
        </p:nvSpPr>
        <p:spPr>
          <a:xfrm>
            <a:off x="797162" y="3058607"/>
            <a:ext cx="2212848" cy="294211"/>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5" name="Text Placeholder 10">
            <a:extLst>
              <a:ext uri="{FF2B5EF4-FFF2-40B4-BE49-F238E27FC236}">
                <a16:creationId xmlns:a16="http://schemas.microsoft.com/office/drawing/2014/main" id="{AA67FA2B-DCCE-4C60-8234-0D3C4B28986D}"/>
              </a:ext>
            </a:extLst>
          </p:cNvPr>
          <p:cNvSpPr>
            <a:spLocks noGrp="1"/>
          </p:cNvSpPr>
          <p:nvPr>
            <p:ph type="body" sz="quarter" idx="31" hasCustomPrompt="1"/>
          </p:nvPr>
        </p:nvSpPr>
        <p:spPr>
          <a:xfrm>
            <a:off x="797162" y="2270390"/>
            <a:ext cx="2212848"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6" name="Text Placeholder 10">
            <a:extLst>
              <a:ext uri="{FF2B5EF4-FFF2-40B4-BE49-F238E27FC236}">
                <a16:creationId xmlns:a16="http://schemas.microsoft.com/office/drawing/2014/main" id="{622937FA-547F-4746-ACE7-8D749004E7B3}"/>
              </a:ext>
            </a:extLst>
          </p:cNvPr>
          <p:cNvSpPr>
            <a:spLocks noGrp="1"/>
          </p:cNvSpPr>
          <p:nvPr>
            <p:ph type="body" sz="quarter" idx="32" hasCustomPrompt="1"/>
          </p:nvPr>
        </p:nvSpPr>
        <p:spPr>
          <a:xfrm>
            <a:off x="6132576" y="3058607"/>
            <a:ext cx="2212848"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7" name="Text Placeholder 10">
            <a:extLst>
              <a:ext uri="{FF2B5EF4-FFF2-40B4-BE49-F238E27FC236}">
                <a16:creationId xmlns:a16="http://schemas.microsoft.com/office/drawing/2014/main" id="{7612F0E8-503D-4B26-BFBE-E5581F097A7E}"/>
              </a:ext>
            </a:extLst>
          </p:cNvPr>
          <p:cNvSpPr>
            <a:spLocks noGrp="1"/>
          </p:cNvSpPr>
          <p:nvPr>
            <p:ph type="body" sz="quarter" idx="34" hasCustomPrompt="1"/>
          </p:nvPr>
        </p:nvSpPr>
        <p:spPr>
          <a:xfrm>
            <a:off x="6132576" y="2270390"/>
            <a:ext cx="2212848" cy="726799"/>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38" name="Text Placeholder 2">
            <a:extLst>
              <a:ext uri="{FF2B5EF4-FFF2-40B4-BE49-F238E27FC236}">
                <a16:creationId xmlns:a16="http://schemas.microsoft.com/office/drawing/2014/main" id="{4B3B15C8-9CFF-4103-A864-CB2C12DE751E}"/>
              </a:ext>
            </a:extLst>
          </p:cNvPr>
          <p:cNvSpPr>
            <a:spLocks noGrp="1"/>
          </p:cNvSpPr>
          <p:nvPr>
            <p:ph type="body" sz="quarter" idx="49"/>
          </p:nvPr>
        </p:nvSpPr>
        <p:spPr>
          <a:xfrm>
            <a:off x="3465576"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9" name="Text Placeholder 2">
            <a:extLst>
              <a:ext uri="{FF2B5EF4-FFF2-40B4-BE49-F238E27FC236}">
                <a16:creationId xmlns:a16="http://schemas.microsoft.com/office/drawing/2014/main" id="{7DB14932-901F-438F-BD3B-B4EEB34CE42F}"/>
              </a:ext>
            </a:extLst>
          </p:cNvPr>
          <p:cNvSpPr>
            <a:spLocks noGrp="1"/>
          </p:cNvSpPr>
          <p:nvPr>
            <p:ph type="body" sz="quarter" idx="50"/>
          </p:nvPr>
        </p:nvSpPr>
        <p:spPr>
          <a:xfrm>
            <a:off x="6132576"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EADC2A3D-1722-42A5-98EE-02ACE710D036}"/>
              </a:ext>
            </a:extLst>
          </p:cNvPr>
          <p:cNvSpPr>
            <a:spLocks noGrp="1"/>
          </p:cNvSpPr>
          <p:nvPr>
            <p:ph type="body" sz="quarter" idx="51"/>
          </p:nvPr>
        </p:nvSpPr>
        <p:spPr>
          <a:xfrm>
            <a:off x="797162" y="3429041"/>
            <a:ext cx="2212848" cy="274320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116761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Section Backgroun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2331E7F-80AC-45BA-AABC-E5A355179882}"/>
              </a:ext>
            </a:extLst>
          </p:cNvPr>
          <p:cNvSpPr/>
          <p:nvPr userDrawn="1"/>
        </p:nvSpPr>
        <p:spPr>
          <a:xfrm>
            <a:off x="6016752"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4D7DC-733B-4DD7-9079-61E79C1B984A}"/>
              </a:ext>
            </a:extLst>
          </p:cNvPr>
          <p:cNvSpPr/>
          <p:nvPr userDrawn="1"/>
        </p:nvSpPr>
        <p:spPr>
          <a:xfrm>
            <a:off x="3356200"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D3EBDA-FF69-43DD-ADD5-A1C0912C4684}"/>
              </a:ext>
            </a:extLst>
          </p:cNvPr>
          <p:cNvSpPr/>
          <p:nvPr userDrawn="1"/>
        </p:nvSpPr>
        <p:spPr>
          <a:xfrm>
            <a:off x="689567" y="2043954"/>
            <a:ext cx="2441448" cy="4023360"/>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27" name="Text Placeholder 10">
            <a:extLst>
              <a:ext uri="{FF2B5EF4-FFF2-40B4-BE49-F238E27FC236}">
                <a16:creationId xmlns:a16="http://schemas.microsoft.com/office/drawing/2014/main" id="{D3C3DC85-A78C-4EB5-A50D-E7B22C22CD20}"/>
              </a:ext>
            </a:extLst>
          </p:cNvPr>
          <p:cNvSpPr>
            <a:spLocks noGrp="1"/>
          </p:cNvSpPr>
          <p:nvPr>
            <p:ph type="body" sz="quarter" idx="29" hasCustomPrompt="1"/>
          </p:nvPr>
        </p:nvSpPr>
        <p:spPr>
          <a:xfrm>
            <a:off x="803867" y="3096995"/>
            <a:ext cx="2212848" cy="293833"/>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28" name="Text Placeholder 10">
            <a:extLst>
              <a:ext uri="{FF2B5EF4-FFF2-40B4-BE49-F238E27FC236}">
                <a16:creationId xmlns:a16="http://schemas.microsoft.com/office/drawing/2014/main" id="{19375852-F183-40EA-9B18-FEA1D409CE7C}"/>
              </a:ext>
            </a:extLst>
          </p:cNvPr>
          <p:cNvSpPr>
            <a:spLocks noGrp="1"/>
          </p:cNvSpPr>
          <p:nvPr>
            <p:ph type="body" sz="quarter" idx="31" hasCustomPrompt="1"/>
          </p:nvPr>
        </p:nvSpPr>
        <p:spPr>
          <a:xfrm>
            <a:off x="803867"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30" name="Text Placeholder 10">
            <a:extLst>
              <a:ext uri="{FF2B5EF4-FFF2-40B4-BE49-F238E27FC236}">
                <a16:creationId xmlns:a16="http://schemas.microsoft.com/office/drawing/2014/main" id="{3B63E898-FB81-4EE0-8103-4EAFB33DB57B}"/>
              </a:ext>
            </a:extLst>
          </p:cNvPr>
          <p:cNvSpPr>
            <a:spLocks noGrp="1"/>
          </p:cNvSpPr>
          <p:nvPr>
            <p:ph type="body" sz="quarter" idx="35" hasCustomPrompt="1"/>
          </p:nvPr>
        </p:nvSpPr>
        <p:spPr>
          <a:xfrm>
            <a:off x="3470500" y="3096995"/>
            <a:ext cx="2212848" cy="293834"/>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31" name="Text Placeholder 10">
            <a:extLst>
              <a:ext uri="{FF2B5EF4-FFF2-40B4-BE49-F238E27FC236}">
                <a16:creationId xmlns:a16="http://schemas.microsoft.com/office/drawing/2014/main" id="{6E878B82-F622-41BB-B00F-FFFCF91055B0}"/>
              </a:ext>
            </a:extLst>
          </p:cNvPr>
          <p:cNvSpPr>
            <a:spLocks noGrp="1"/>
          </p:cNvSpPr>
          <p:nvPr>
            <p:ph type="body" sz="quarter" idx="37" hasCustomPrompt="1"/>
          </p:nvPr>
        </p:nvSpPr>
        <p:spPr>
          <a:xfrm>
            <a:off x="3470500"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33" name="Text Placeholder 10">
            <a:extLst>
              <a:ext uri="{FF2B5EF4-FFF2-40B4-BE49-F238E27FC236}">
                <a16:creationId xmlns:a16="http://schemas.microsoft.com/office/drawing/2014/main" id="{EF29DF1E-BEFB-406D-9E07-D31D121D31E6}"/>
              </a:ext>
            </a:extLst>
          </p:cNvPr>
          <p:cNvSpPr>
            <a:spLocks noGrp="1"/>
          </p:cNvSpPr>
          <p:nvPr>
            <p:ph type="body" sz="quarter" idx="38" hasCustomPrompt="1"/>
          </p:nvPr>
        </p:nvSpPr>
        <p:spPr>
          <a:xfrm>
            <a:off x="6131052" y="3096995"/>
            <a:ext cx="2212848" cy="293834"/>
          </a:xfrm>
          <a:prstGeom prst="rect">
            <a:avLst/>
          </a:prstGeom>
        </p:spPr>
        <p:txBody>
          <a:bodyPr vert="horz" lIns="0" tIns="0" rIns="0" bIns="0">
            <a:noAutofit/>
          </a:bodyPr>
          <a:lstStyle>
            <a:lvl1pPr marL="0" indent="0" algn="l">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Click to edit text</a:t>
            </a:r>
          </a:p>
        </p:txBody>
      </p:sp>
      <p:sp>
        <p:nvSpPr>
          <p:cNvPr id="34" name="Text Placeholder 10">
            <a:extLst>
              <a:ext uri="{FF2B5EF4-FFF2-40B4-BE49-F238E27FC236}">
                <a16:creationId xmlns:a16="http://schemas.microsoft.com/office/drawing/2014/main" id="{A112E1D0-50F0-431A-8FEB-0E9D72E16C13}"/>
              </a:ext>
            </a:extLst>
          </p:cNvPr>
          <p:cNvSpPr>
            <a:spLocks noGrp="1"/>
          </p:cNvSpPr>
          <p:nvPr>
            <p:ph type="body" sz="quarter" idx="40" hasCustomPrompt="1"/>
          </p:nvPr>
        </p:nvSpPr>
        <p:spPr>
          <a:xfrm>
            <a:off x="6131052" y="2291237"/>
            <a:ext cx="2212848" cy="725864"/>
          </a:xfrm>
          <a:prstGeom prst="rect">
            <a:avLst/>
          </a:prstGeom>
        </p:spPr>
        <p:txBody>
          <a:bodyPr vert="horz" lIns="0" tIns="45720" rIns="0" bIns="45720">
            <a:noAutofit/>
          </a:bodyPr>
          <a:lstStyle>
            <a:lvl1pPr marL="0" indent="0" algn="l">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Text</a:t>
            </a:r>
          </a:p>
        </p:txBody>
      </p:sp>
      <p:sp>
        <p:nvSpPr>
          <p:cNvPr id="19" name="Text Placeholder 2">
            <a:extLst>
              <a:ext uri="{FF2B5EF4-FFF2-40B4-BE49-F238E27FC236}">
                <a16:creationId xmlns:a16="http://schemas.microsoft.com/office/drawing/2014/main" id="{2A3E93AD-27B5-43A1-833A-06B9610FB015}"/>
              </a:ext>
            </a:extLst>
          </p:cNvPr>
          <p:cNvSpPr>
            <a:spLocks noGrp="1"/>
          </p:cNvSpPr>
          <p:nvPr>
            <p:ph type="body" sz="quarter" idx="43"/>
          </p:nvPr>
        </p:nvSpPr>
        <p:spPr>
          <a:xfrm>
            <a:off x="803867" y="3429000"/>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E80528F5-DA93-4AEC-B57F-F04DD5D238FE}"/>
              </a:ext>
            </a:extLst>
          </p:cNvPr>
          <p:cNvSpPr>
            <a:spLocks noGrp="1"/>
          </p:cNvSpPr>
          <p:nvPr>
            <p:ph type="body" sz="quarter" idx="44"/>
          </p:nvPr>
        </p:nvSpPr>
        <p:spPr>
          <a:xfrm>
            <a:off x="3470500" y="3429000"/>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3C1F90E8-86FE-4899-8924-C80086A3301F}"/>
              </a:ext>
            </a:extLst>
          </p:cNvPr>
          <p:cNvSpPr>
            <a:spLocks noGrp="1"/>
          </p:cNvSpPr>
          <p:nvPr>
            <p:ph type="body" sz="quarter" idx="45"/>
          </p:nvPr>
        </p:nvSpPr>
        <p:spPr>
          <a:xfrm>
            <a:off x="6131052" y="3434813"/>
            <a:ext cx="2212848" cy="2468880"/>
          </a:xfrm>
        </p:spPr>
        <p:txBody>
          <a:bodyPr>
            <a:normAutofit/>
          </a:bodyPr>
          <a:lstStyle>
            <a:lvl1pPr marL="137160" indent="-137160">
              <a:defRPr sz="1100"/>
            </a:lvl1pPr>
            <a:lvl2pPr marL="365760" indent="-182880">
              <a:defRPr sz="1100"/>
            </a:lvl2pPr>
            <a:lvl3pPr marL="548640" indent="-182880">
              <a:defRPr sz="1100"/>
            </a:lvl3pPr>
            <a:lvl4pPr marL="731520" indent="-182880">
              <a:defRPr sz="1100"/>
            </a:lvl4pPr>
            <a:lvl5pPr marL="914400" indent="-18288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83297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lumn Section">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702463" y="2489640"/>
            <a:ext cx="1737359"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71869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707871"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71328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702463" y="3429000"/>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707872" y="3439942"/>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713281" y="3439942"/>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718690" y="3450884"/>
            <a:ext cx="1737360"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367129508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Section - Black">
    <p:bg>
      <p:bgPr>
        <a:solidFill>
          <a:schemeClr val="tx1"/>
        </a:solid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48640"/>
            <a:ext cx="7772400" cy="1088136"/>
          </a:xfrm>
          <a:prstGeom prst="rect">
            <a:avLst/>
          </a:prstGeom>
        </p:spPr>
        <p:txBody>
          <a:bodyPr lIns="0" tIns="0" rIns="0" anchor="b" anchorCtr="0">
            <a:noAutofit/>
          </a:bodyPr>
          <a:lstStyle>
            <a:lvl1pPr algn="l">
              <a:defRPr sz="3600" i="1">
                <a:solidFill>
                  <a:schemeClr val="bg1"/>
                </a:solidFill>
                <a:latin typeface="Garamond" panose="02020404030301010803" pitchFamily="18" charset="0"/>
              </a:defRPr>
            </a:lvl1pPr>
          </a:lstStyle>
          <a:p>
            <a:r>
              <a:rPr lang="en-US" dirty="0"/>
              <a:t>Click to add slide 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702463" y="2489640"/>
            <a:ext cx="1737359"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718690"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98195"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708442" y="2489640"/>
            <a:ext cx="1737360" cy="777896"/>
          </a:xfrm>
          <a:prstGeom prst="rect">
            <a:avLst/>
          </a:prstGeom>
          <a:noFill/>
          <a:ln>
            <a:noFill/>
          </a:ln>
        </p:spPr>
        <p:txBody>
          <a:bodyPr vert="horz" lIns="182880" rIns="182880" anchor="ctr" anchorCtr="0">
            <a:noAutofit/>
          </a:bodyPr>
          <a:lstStyle>
            <a:lvl1pPr marL="0" indent="0" algn="ctr">
              <a:buFontTx/>
              <a:buNone/>
              <a:defRPr sz="22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702463" y="3429000"/>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698195" y="3439942"/>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708442" y="3439942"/>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718690" y="3450884"/>
            <a:ext cx="1737360" cy="2179637"/>
          </a:xfrm>
        </p:spPr>
        <p:txBody>
          <a:bodyPr rIns="0">
            <a:normAutofit/>
          </a:bodyPr>
          <a:lstStyle>
            <a:lvl1pPr marL="0" indent="0" algn="ctr">
              <a:lnSpc>
                <a:spcPct val="90000"/>
              </a:lnSpc>
              <a:spcBef>
                <a:spcPts val="0"/>
              </a:spcBef>
              <a:spcAft>
                <a:spcPts val="500"/>
              </a:spcAft>
              <a:buClr>
                <a:schemeClr val="bg1"/>
              </a:buClr>
              <a:buFont typeface="Arial" panose="020B0604020202020204" pitchFamily="34" charset="0"/>
              <a:buNone/>
              <a:defRPr sz="1100">
                <a:solidFill>
                  <a:schemeClr val="bg1"/>
                </a:solidFill>
              </a:defRPr>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13" name="TextBox 12">
            <a:extLst>
              <a:ext uri="{FF2B5EF4-FFF2-40B4-BE49-F238E27FC236}">
                <a16:creationId xmlns:a16="http://schemas.microsoft.com/office/drawing/2014/main" id="{0B556AB9-FC66-4B86-8260-D98071BBD62C}"/>
              </a:ext>
            </a:extLst>
          </p:cNvPr>
          <p:cNvSpPr txBox="1"/>
          <p:nvPr userDrawn="1"/>
        </p:nvSpPr>
        <p:spPr>
          <a:xfrm>
            <a:off x="7894622" y="6492746"/>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14" name="Text Placeholder 8">
            <a:extLst>
              <a:ext uri="{FF2B5EF4-FFF2-40B4-BE49-F238E27FC236}">
                <a16:creationId xmlns:a16="http://schemas.microsoft.com/office/drawing/2014/main" id="{1275E8B6-3EA8-4AF1-B165-E8420C99220A}"/>
              </a:ext>
            </a:extLst>
          </p:cNvPr>
          <p:cNvSpPr txBox="1">
            <a:spLocks/>
          </p:cNvSpPr>
          <p:nvPr userDrawn="1"/>
        </p:nvSpPr>
        <p:spPr>
          <a:xfrm>
            <a:off x="7096125" y="6488976"/>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355328273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Highligh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550654"/>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7" name="Text Placeholder 10">
            <a:extLst>
              <a:ext uri="{FF2B5EF4-FFF2-40B4-BE49-F238E27FC236}">
                <a16:creationId xmlns:a16="http://schemas.microsoft.com/office/drawing/2014/main" id="{95C2A1B3-21DA-4EEA-96A2-54FE283B3287}"/>
              </a:ext>
            </a:extLst>
          </p:cNvPr>
          <p:cNvSpPr>
            <a:spLocks noGrp="1"/>
          </p:cNvSpPr>
          <p:nvPr>
            <p:ph type="body" sz="quarter" idx="29" hasCustomPrompt="1"/>
          </p:nvPr>
        </p:nvSpPr>
        <p:spPr>
          <a:xfrm>
            <a:off x="688086" y="3397479"/>
            <a:ext cx="1764792" cy="314896"/>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18" name="Text Placeholder 10">
            <a:extLst>
              <a:ext uri="{FF2B5EF4-FFF2-40B4-BE49-F238E27FC236}">
                <a16:creationId xmlns:a16="http://schemas.microsoft.com/office/drawing/2014/main" id="{27E9CF42-9D3A-41FB-8066-C71B60AEC53F}"/>
              </a:ext>
            </a:extLst>
          </p:cNvPr>
          <p:cNvSpPr>
            <a:spLocks noGrp="1"/>
          </p:cNvSpPr>
          <p:nvPr>
            <p:ph type="body" sz="quarter" idx="31" hasCustomPrompt="1"/>
          </p:nvPr>
        </p:nvSpPr>
        <p:spPr>
          <a:xfrm>
            <a:off x="685800"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1</a:t>
            </a:r>
          </a:p>
        </p:txBody>
      </p:sp>
      <p:sp>
        <p:nvSpPr>
          <p:cNvPr id="27" name="Text Placeholder 10">
            <a:extLst>
              <a:ext uri="{FF2B5EF4-FFF2-40B4-BE49-F238E27FC236}">
                <a16:creationId xmlns:a16="http://schemas.microsoft.com/office/drawing/2014/main" id="{58C80FDF-542E-432A-B1B7-F4BBF7817327}"/>
              </a:ext>
            </a:extLst>
          </p:cNvPr>
          <p:cNvSpPr>
            <a:spLocks noGrp="1"/>
          </p:cNvSpPr>
          <p:nvPr>
            <p:ph type="body" sz="quarter" idx="32" hasCustomPrompt="1"/>
          </p:nvPr>
        </p:nvSpPr>
        <p:spPr>
          <a:xfrm>
            <a:off x="6695986"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8" name="Text Placeholder 10">
            <a:extLst>
              <a:ext uri="{FF2B5EF4-FFF2-40B4-BE49-F238E27FC236}">
                <a16:creationId xmlns:a16="http://schemas.microsoft.com/office/drawing/2014/main" id="{42A78E4B-D0FD-4062-B791-A65AF6C5ADC0}"/>
              </a:ext>
            </a:extLst>
          </p:cNvPr>
          <p:cNvSpPr>
            <a:spLocks noGrp="1"/>
          </p:cNvSpPr>
          <p:nvPr>
            <p:ph type="body" sz="quarter" idx="34" hasCustomPrompt="1"/>
          </p:nvPr>
        </p:nvSpPr>
        <p:spPr>
          <a:xfrm>
            <a:off x="6695986"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4</a:t>
            </a:r>
          </a:p>
        </p:txBody>
      </p:sp>
      <p:sp>
        <p:nvSpPr>
          <p:cNvPr id="30" name="Text Placeholder 10">
            <a:extLst>
              <a:ext uri="{FF2B5EF4-FFF2-40B4-BE49-F238E27FC236}">
                <a16:creationId xmlns:a16="http://schemas.microsoft.com/office/drawing/2014/main" id="{783CAB82-1CAF-492D-86A4-4F8AEF718D5E}"/>
              </a:ext>
            </a:extLst>
          </p:cNvPr>
          <p:cNvSpPr>
            <a:spLocks noGrp="1"/>
          </p:cNvSpPr>
          <p:nvPr>
            <p:ph type="body" sz="quarter" idx="35" hasCustomPrompt="1"/>
          </p:nvPr>
        </p:nvSpPr>
        <p:spPr>
          <a:xfrm>
            <a:off x="2685458"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1" name="Text Placeholder 10">
            <a:extLst>
              <a:ext uri="{FF2B5EF4-FFF2-40B4-BE49-F238E27FC236}">
                <a16:creationId xmlns:a16="http://schemas.microsoft.com/office/drawing/2014/main" id="{8B77AF21-5CE3-4B36-90D5-7CE98F35E7BC}"/>
              </a:ext>
            </a:extLst>
          </p:cNvPr>
          <p:cNvSpPr>
            <a:spLocks noGrp="1"/>
          </p:cNvSpPr>
          <p:nvPr>
            <p:ph type="body" sz="quarter" idx="37" hasCustomPrompt="1"/>
          </p:nvPr>
        </p:nvSpPr>
        <p:spPr>
          <a:xfrm>
            <a:off x="2685458"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2</a:t>
            </a:r>
          </a:p>
        </p:txBody>
      </p:sp>
      <p:sp>
        <p:nvSpPr>
          <p:cNvPr id="33" name="Text Placeholder 10">
            <a:extLst>
              <a:ext uri="{FF2B5EF4-FFF2-40B4-BE49-F238E27FC236}">
                <a16:creationId xmlns:a16="http://schemas.microsoft.com/office/drawing/2014/main" id="{850B3EFF-D14D-40FB-A673-57CB06D752BE}"/>
              </a:ext>
            </a:extLst>
          </p:cNvPr>
          <p:cNvSpPr>
            <a:spLocks noGrp="1"/>
          </p:cNvSpPr>
          <p:nvPr>
            <p:ph type="body" sz="quarter" idx="38" hasCustomPrompt="1"/>
          </p:nvPr>
        </p:nvSpPr>
        <p:spPr>
          <a:xfrm>
            <a:off x="4686300" y="3397478"/>
            <a:ext cx="1764792" cy="314897"/>
          </a:xfrm>
          <a:prstGeom prst="rect">
            <a:avLst/>
          </a:prstGeom>
        </p:spPr>
        <p:txBody>
          <a:bodyPr vert="horz" lIns="0">
            <a:noAutofit/>
          </a:bodyPr>
          <a:lstStyle>
            <a:lvl1pPr marL="0" indent="0" algn="ctr">
              <a:buFontTx/>
              <a:buNone/>
              <a:defRPr sz="1200" b="1"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34" name="Text Placeholder 10">
            <a:extLst>
              <a:ext uri="{FF2B5EF4-FFF2-40B4-BE49-F238E27FC236}">
                <a16:creationId xmlns:a16="http://schemas.microsoft.com/office/drawing/2014/main" id="{3D70B89C-1446-447B-9151-90F7D238804E}"/>
              </a:ext>
            </a:extLst>
          </p:cNvPr>
          <p:cNvSpPr>
            <a:spLocks noGrp="1"/>
          </p:cNvSpPr>
          <p:nvPr>
            <p:ph type="body" sz="quarter" idx="40" hasCustomPrompt="1"/>
          </p:nvPr>
        </p:nvSpPr>
        <p:spPr>
          <a:xfrm>
            <a:off x="4686300" y="2489640"/>
            <a:ext cx="1764792" cy="777896"/>
          </a:xfrm>
          <a:prstGeom prst="rect">
            <a:avLst/>
          </a:prstGeom>
          <a:solidFill>
            <a:schemeClr val="tx1"/>
          </a:solidFill>
          <a:ln>
            <a:noFill/>
          </a:ln>
        </p:spPr>
        <p:txBody>
          <a:bodyPr vert="horz" lIns="0" anchor="ctr" anchorCtr="1">
            <a:noAutofit/>
          </a:bodyPr>
          <a:lstStyle>
            <a:lvl1pPr marL="0" indent="0" algn="ctr">
              <a:buFontTx/>
              <a:buNone/>
              <a:defRPr sz="2000" b="0" baseline="0">
                <a:solidFill>
                  <a:schemeClr val="bg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Item 3</a:t>
            </a:r>
          </a:p>
        </p:txBody>
      </p:sp>
      <p:sp>
        <p:nvSpPr>
          <p:cNvPr id="15" name="Rectangle 14">
            <a:extLst>
              <a:ext uri="{FF2B5EF4-FFF2-40B4-BE49-F238E27FC236}">
                <a16:creationId xmlns:a16="http://schemas.microsoft.com/office/drawing/2014/main" id="{FF900A3C-6CDD-433E-A2BB-E0F71EC4C94B}"/>
              </a:ext>
            </a:extLst>
          </p:cNvPr>
          <p:cNvSpPr/>
          <p:nvPr userDrawn="1"/>
        </p:nvSpPr>
        <p:spPr>
          <a:xfrm>
            <a:off x="685800" y="3267535"/>
            <a:ext cx="1764792" cy="6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33EB7B-14DB-43EF-BADD-08FBBD4D950B}"/>
              </a:ext>
            </a:extLst>
          </p:cNvPr>
          <p:cNvSpPr/>
          <p:nvPr userDrawn="1"/>
        </p:nvSpPr>
        <p:spPr>
          <a:xfrm>
            <a:off x="2685458" y="3267535"/>
            <a:ext cx="1764792"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7ED8C-C1D4-4928-AF46-D57688507839}"/>
              </a:ext>
            </a:extLst>
          </p:cNvPr>
          <p:cNvSpPr/>
          <p:nvPr userDrawn="1"/>
        </p:nvSpPr>
        <p:spPr>
          <a:xfrm>
            <a:off x="4686300" y="3267535"/>
            <a:ext cx="1764792"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F933221-6A6A-480E-B1C8-07A8DE6B59BA}"/>
              </a:ext>
            </a:extLst>
          </p:cNvPr>
          <p:cNvSpPr/>
          <p:nvPr userDrawn="1"/>
        </p:nvSpPr>
        <p:spPr>
          <a:xfrm>
            <a:off x="6695986" y="3267535"/>
            <a:ext cx="176479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
            <a:extLst>
              <a:ext uri="{FF2B5EF4-FFF2-40B4-BE49-F238E27FC236}">
                <a16:creationId xmlns:a16="http://schemas.microsoft.com/office/drawing/2014/main" id="{258AEBE0-A7BD-452D-B2C8-4EC36CFB5B5E}"/>
              </a:ext>
            </a:extLst>
          </p:cNvPr>
          <p:cNvSpPr>
            <a:spLocks noGrp="1"/>
          </p:cNvSpPr>
          <p:nvPr>
            <p:ph type="body" sz="quarter" idx="48"/>
          </p:nvPr>
        </p:nvSpPr>
        <p:spPr>
          <a:xfrm>
            <a:off x="685800" y="3737556"/>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2" name="Text Placeholder 2">
            <a:extLst>
              <a:ext uri="{FF2B5EF4-FFF2-40B4-BE49-F238E27FC236}">
                <a16:creationId xmlns:a16="http://schemas.microsoft.com/office/drawing/2014/main" id="{D9FB38BE-6903-4845-BE67-AF03F4AFEF9F}"/>
              </a:ext>
            </a:extLst>
          </p:cNvPr>
          <p:cNvSpPr>
            <a:spLocks noGrp="1"/>
          </p:cNvSpPr>
          <p:nvPr>
            <p:ph type="body" sz="quarter" idx="49"/>
          </p:nvPr>
        </p:nvSpPr>
        <p:spPr>
          <a:xfrm>
            <a:off x="2685458" y="3737555"/>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35" name="Text Placeholder 2">
            <a:extLst>
              <a:ext uri="{FF2B5EF4-FFF2-40B4-BE49-F238E27FC236}">
                <a16:creationId xmlns:a16="http://schemas.microsoft.com/office/drawing/2014/main" id="{18D5C09E-9389-4AAE-BC89-488C596EEFE4}"/>
              </a:ext>
            </a:extLst>
          </p:cNvPr>
          <p:cNvSpPr>
            <a:spLocks noGrp="1"/>
          </p:cNvSpPr>
          <p:nvPr>
            <p:ph type="body" sz="quarter" idx="50"/>
          </p:nvPr>
        </p:nvSpPr>
        <p:spPr>
          <a:xfrm>
            <a:off x="4686300" y="3737554"/>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40" name="Text Placeholder 2">
            <a:extLst>
              <a:ext uri="{FF2B5EF4-FFF2-40B4-BE49-F238E27FC236}">
                <a16:creationId xmlns:a16="http://schemas.microsoft.com/office/drawing/2014/main" id="{7A684B42-96AD-4F91-AA46-D557A05B28AE}"/>
              </a:ext>
            </a:extLst>
          </p:cNvPr>
          <p:cNvSpPr>
            <a:spLocks noGrp="1"/>
          </p:cNvSpPr>
          <p:nvPr>
            <p:ph type="body" sz="quarter" idx="51"/>
          </p:nvPr>
        </p:nvSpPr>
        <p:spPr>
          <a:xfrm>
            <a:off x="6695986" y="3737553"/>
            <a:ext cx="1764792" cy="2179637"/>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1829930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all Out_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E903E9-1DBC-49EC-9E39-573C3A52AF6D}"/>
              </a:ext>
            </a:extLst>
          </p:cNvPr>
          <p:cNvSpPr/>
          <p:nvPr userDrawn="1"/>
        </p:nvSpPr>
        <p:spPr>
          <a:xfrm>
            <a:off x="228600" y="244549"/>
            <a:ext cx="8686800" cy="6384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bg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3665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ll Out_White">
    <p:spTree>
      <p:nvGrpSpPr>
        <p:cNvPr id="1" name=""/>
        <p:cNvGrpSpPr/>
        <p:nvPr/>
      </p:nvGrpSpPr>
      <p:grpSpPr>
        <a:xfrm>
          <a:off x="0" y="0"/>
          <a:ext cx="0" cy="0"/>
          <a:chOff x="0" y="0"/>
          <a:chExt cx="0" cy="0"/>
        </a:xfrm>
      </p:grpSpPr>
      <p:sp>
        <p:nvSpPr>
          <p:cNvPr id="2" name="Title 1"/>
          <p:cNvSpPr>
            <a:spLocks noGrp="1"/>
          </p:cNvSpPr>
          <p:nvPr>
            <p:ph type="title"/>
          </p:nvPr>
        </p:nvSpPr>
        <p:spPr>
          <a:xfrm>
            <a:off x="973836" y="2188465"/>
            <a:ext cx="7196328" cy="2481067"/>
          </a:xfrm>
          <a:prstGeom prst="rect">
            <a:avLst/>
          </a:prstGeom>
        </p:spPr>
        <p:txBody>
          <a:bodyPr anchor="ctr" anchorCtr="0"/>
          <a:lstStyle>
            <a:lvl1pPr algn="ctr">
              <a:defRPr sz="3600" b="0" i="1">
                <a:solidFill>
                  <a:schemeClr val="tx1"/>
                </a:solidFill>
                <a:latin typeface="Garamond" panose="02020404030301010803"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670559" y="4824599"/>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98F9CF-E71F-40E5-8638-258748666F35}"/>
              </a:ext>
            </a:extLst>
          </p:cNvPr>
          <p:cNvCxnSpPr>
            <a:cxnSpLocks/>
          </p:cNvCxnSpPr>
          <p:nvPr userDrawn="1"/>
        </p:nvCxnSpPr>
        <p:spPr>
          <a:xfrm>
            <a:off x="670559" y="2036065"/>
            <a:ext cx="78028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07B6D1C-F241-46B6-BF5B-CCFDE1647897}"/>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46D444F-BEB3-459E-81D1-C62A5D826423}"/>
              </a:ext>
            </a:extLst>
          </p:cNvPr>
          <p:cNvSpPr/>
          <p:nvPr userDrawn="1"/>
        </p:nvSpPr>
        <p:spPr>
          <a:xfrm>
            <a:off x="320009" y="0"/>
            <a:ext cx="8503982" cy="423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0337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717E27-9886-4CAC-BBD1-1A467C6A18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067" b="5067"/>
          <a:stretch/>
        </p:blipFill>
        <p:spPr>
          <a:xfrm>
            <a:off x="1751682" y="635628"/>
            <a:ext cx="7100800" cy="4260405"/>
          </a:xfrm>
          <a:prstGeom prst="rect">
            <a:avLst/>
          </a:prstGeom>
        </p:spPr>
      </p:pic>
      <p:sp>
        <p:nvSpPr>
          <p:cNvPr id="20" name="Rectangle 19">
            <a:extLst>
              <a:ext uri="{FF2B5EF4-FFF2-40B4-BE49-F238E27FC236}">
                <a16:creationId xmlns:a16="http://schemas.microsoft.com/office/drawing/2014/main" id="{9D753086-D7E4-457A-88AF-8754BFCD4274}"/>
              </a:ext>
            </a:extLst>
          </p:cNvPr>
          <p:cNvSpPr/>
          <p:nvPr userDrawn="1"/>
        </p:nvSpPr>
        <p:spPr>
          <a:xfrm>
            <a:off x="291518" y="635628"/>
            <a:ext cx="1460164" cy="4260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Text Placeholder 8">
            <a:extLst>
              <a:ext uri="{FF2B5EF4-FFF2-40B4-BE49-F238E27FC236}">
                <a16:creationId xmlns:a16="http://schemas.microsoft.com/office/drawing/2014/main" id="{46F5EEDA-491B-4F28-A3F8-7C3802047555}"/>
              </a:ext>
            </a:extLst>
          </p:cNvPr>
          <p:cNvSpPr>
            <a:spLocks noGrp="1"/>
          </p:cNvSpPr>
          <p:nvPr>
            <p:ph type="body" sz="quarter" idx="10"/>
          </p:nvPr>
        </p:nvSpPr>
        <p:spPr>
          <a:xfrm>
            <a:off x="685800" y="6217920"/>
            <a:ext cx="3993974"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a:t>Click to edit Master text styles</a:t>
            </a:r>
          </a:p>
        </p:txBody>
      </p:sp>
      <p:pic>
        <p:nvPicPr>
          <p:cNvPr id="26" name="Picture 25">
            <a:extLst>
              <a:ext uri="{FF2B5EF4-FFF2-40B4-BE49-F238E27FC236}">
                <a16:creationId xmlns:a16="http://schemas.microsoft.com/office/drawing/2014/main" id="{75389097-B117-4443-90C0-884B4B662C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1" name="Rectangle 10">
            <a:extLst>
              <a:ext uri="{FF2B5EF4-FFF2-40B4-BE49-F238E27FC236}">
                <a16:creationId xmlns:a16="http://schemas.microsoft.com/office/drawing/2014/main" id="{868E832A-4F8E-436D-B847-8D7DC8D92578}"/>
              </a:ext>
            </a:extLst>
          </p:cNvPr>
          <p:cNvSpPr/>
          <p:nvPr userDrawn="1"/>
        </p:nvSpPr>
        <p:spPr>
          <a:xfrm>
            <a:off x="473534" y="1029831"/>
            <a:ext cx="4206240" cy="3484111"/>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Title 1">
            <a:extLst>
              <a:ext uri="{FF2B5EF4-FFF2-40B4-BE49-F238E27FC236}">
                <a16:creationId xmlns:a16="http://schemas.microsoft.com/office/drawing/2014/main" id="{B80E8950-A787-48E1-B4ED-39961E613B91}"/>
              </a:ext>
            </a:extLst>
          </p:cNvPr>
          <p:cNvSpPr>
            <a:spLocks noGrp="1"/>
          </p:cNvSpPr>
          <p:nvPr>
            <p:ph type="ctrTitle" hasCustomPrompt="1"/>
          </p:nvPr>
        </p:nvSpPr>
        <p:spPr>
          <a:xfrm>
            <a:off x="697789" y="1422400"/>
            <a:ext cx="3756672" cy="1770742"/>
          </a:xfrm>
          <a:prstGeom prst="rect">
            <a:avLst/>
          </a:prstGeom>
        </p:spPr>
        <p:txBody>
          <a:bodyPr lIns="0" anchor="t">
            <a:noAutofit/>
          </a:bodyPr>
          <a:lstStyle>
            <a:lvl1pPr algn="l">
              <a:lnSpc>
                <a:spcPts val="4200"/>
              </a:lnSpc>
              <a:defRPr sz="4000" i="0">
                <a:solidFill>
                  <a:schemeClr val="bg1"/>
                </a:solidFill>
                <a:latin typeface="Garamond" panose="02020404030301010803" pitchFamily="18" charset="0"/>
              </a:defRPr>
            </a:lvl1pPr>
          </a:lstStyle>
          <a:p>
            <a:r>
              <a:rPr lang="en-US" dirty="0"/>
              <a:t>Click to add presentation title </a:t>
            </a:r>
          </a:p>
        </p:txBody>
      </p:sp>
      <p:sp>
        <p:nvSpPr>
          <p:cNvPr id="17" name="Subtitle 2">
            <a:extLst>
              <a:ext uri="{FF2B5EF4-FFF2-40B4-BE49-F238E27FC236}">
                <a16:creationId xmlns:a16="http://schemas.microsoft.com/office/drawing/2014/main" id="{F91DE464-FF6D-43D2-AEF9-71184D60C839}"/>
              </a:ext>
            </a:extLst>
          </p:cNvPr>
          <p:cNvSpPr>
            <a:spLocks noGrp="1"/>
          </p:cNvSpPr>
          <p:nvPr>
            <p:ph type="subTitle" idx="1" hasCustomPrompt="1"/>
          </p:nvPr>
        </p:nvSpPr>
        <p:spPr>
          <a:xfrm>
            <a:off x="697789" y="3402396"/>
            <a:ext cx="3756672" cy="863207"/>
          </a:xfrm>
          <a:prstGeom prst="rect">
            <a:avLst/>
          </a:prstGeom>
        </p:spPr>
        <p:txBody>
          <a:bodyPr lIns="0">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Tree>
    <p:extLst>
      <p:ext uri="{BB962C8B-B14F-4D97-AF65-F5344CB8AC3E}">
        <p14:creationId xmlns:p14="http://schemas.microsoft.com/office/powerpoint/2010/main" val="8385828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userDrawn="1"/>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34A1F2-1C89-4DD5-B68A-087A53486103}"/>
              </a:ext>
            </a:extLst>
          </p:cNvPr>
          <p:cNvSpPr/>
          <p:nvPr userDrawn="1"/>
        </p:nvSpPr>
        <p:spPr>
          <a:xfrm flipV="1">
            <a:off x="-1" y="0"/>
            <a:ext cx="3593592" cy="68579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hasCustomPrompt="1"/>
          </p:nvPr>
        </p:nvSpPr>
        <p:spPr>
          <a:xfrm>
            <a:off x="3840508" y="1828800"/>
            <a:ext cx="461772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8321F0FE-4045-4B80-A419-067E552B9E9C}"/>
              </a:ext>
            </a:extLst>
          </p:cNvPr>
          <p:cNvSpPr>
            <a:spLocks noGrp="1"/>
          </p:cNvSpPr>
          <p:nvPr>
            <p:ph type="title" hasCustomPrompt="1"/>
          </p:nvPr>
        </p:nvSpPr>
        <p:spPr>
          <a:xfrm>
            <a:off x="3840508" y="548640"/>
            <a:ext cx="461772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702489" y="1828800"/>
            <a:ext cx="2651760" cy="4480560"/>
          </a:xfrm>
          <a:prstGeom prst="rect">
            <a:avLst/>
          </a:prstGeo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29750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debar Right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4458A4-F82D-4E6A-A363-176F6E6C80CB}"/>
              </a:ext>
            </a:extLst>
          </p:cNvPr>
          <p:cNvSpPr/>
          <p:nvPr userDrawn="1"/>
        </p:nvSpPr>
        <p:spPr>
          <a:xfrm rot="10800000" flipV="1">
            <a:off x="5550405" y="-1"/>
            <a:ext cx="3593592"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4">
            <a:extLst>
              <a:ext uri="{FF2B5EF4-FFF2-40B4-BE49-F238E27FC236}">
                <a16:creationId xmlns:a16="http://schemas.microsoft.com/office/drawing/2014/main" id="{B12B412B-29CD-4ECA-8030-98D34532DBAD}"/>
              </a:ext>
            </a:extLst>
          </p:cNvPr>
          <p:cNvSpPr>
            <a:spLocks noGrp="1"/>
          </p:cNvSpPr>
          <p:nvPr>
            <p:ph sz="quarter" idx="16" hasCustomPrompt="1"/>
          </p:nvPr>
        </p:nvSpPr>
        <p:spPr>
          <a:xfrm>
            <a:off x="685800" y="1828800"/>
            <a:ext cx="457200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1312679-AE07-494B-883E-C901DE588351}"/>
              </a:ext>
            </a:extLst>
          </p:cNvPr>
          <p:cNvSpPr>
            <a:spLocks noGrp="1"/>
          </p:cNvSpPr>
          <p:nvPr>
            <p:ph type="title" hasCustomPrompt="1"/>
          </p:nvPr>
        </p:nvSpPr>
        <p:spPr>
          <a:xfrm>
            <a:off x="685800" y="548640"/>
            <a:ext cx="45720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4" name="Content Placeholder 4">
            <a:extLst>
              <a:ext uri="{FF2B5EF4-FFF2-40B4-BE49-F238E27FC236}">
                <a16:creationId xmlns:a16="http://schemas.microsoft.com/office/drawing/2014/main" id="{8FDCED15-E7B1-4A40-BEE2-4DD196A0427C}"/>
              </a:ext>
            </a:extLst>
          </p:cNvPr>
          <p:cNvSpPr>
            <a:spLocks noGrp="1"/>
          </p:cNvSpPr>
          <p:nvPr>
            <p:ph sz="quarter" idx="17" hasCustomPrompt="1"/>
          </p:nvPr>
        </p:nvSpPr>
        <p:spPr>
          <a:xfrm>
            <a:off x="5805714" y="1828800"/>
            <a:ext cx="2652486" cy="4480560"/>
          </a:xfrm>
          <a:prstGeom prst="rect">
            <a:avLst/>
          </a:prstGeom>
        </p:spPr>
        <p:txBody>
          <a:bodyPr lIns="0" r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49C09ED2-1040-4433-BFB6-94228A2C8359}"/>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16" name="Text Placeholder 8">
            <a:extLst>
              <a:ext uri="{FF2B5EF4-FFF2-40B4-BE49-F238E27FC236}">
                <a16:creationId xmlns:a16="http://schemas.microsoft.com/office/drawing/2014/main" id="{9DEEB56B-DD7C-4700-AF6C-2EA37E48B481}"/>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203850859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debar Left Image">
    <p:spTree>
      <p:nvGrpSpPr>
        <p:cNvPr id="1" name=""/>
        <p:cNvGrpSpPr/>
        <p:nvPr/>
      </p:nvGrpSpPr>
      <p:grpSpPr>
        <a:xfrm>
          <a:off x="0" y="0"/>
          <a:ext cx="0" cy="0"/>
          <a:chOff x="0" y="0"/>
          <a:chExt cx="0" cy="0"/>
        </a:xfrm>
      </p:grpSpPr>
      <p:sp>
        <p:nvSpPr>
          <p:cNvPr id="12" name="Picture Placeholder 14">
            <a:extLst>
              <a:ext uri="{FF2B5EF4-FFF2-40B4-BE49-F238E27FC236}">
                <a16:creationId xmlns:a16="http://schemas.microsoft.com/office/drawing/2014/main" id="{7743013D-173C-4784-917E-6FD1FD7FD620}"/>
              </a:ext>
            </a:extLst>
          </p:cNvPr>
          <p:cNvSpPr>
            <a:spLocks noGrp="1"/>
          </p:cNvSpPr>
          <p:nvPr>
            <p:ph type="pic" sz="quarter" idx="16"/>
          </p:nvPr>
        </p:nvSpPr>
        <p:spPr>
          <a:xfrm>
            <a:off x="-1" y="270999"/>
            <a:ext cx="3593592" cy="6587000"/>
          </a:xfrm>
          <a:prstGeom prst="rect">
            <a:avLst/>
          </a:prstGeom>
        </p:spPr>
        <p:txBody>
          <a:bodyPr vert="horz"/>
          <a:lstStyle>
            <a:lvl1pPr marL="0" indent="0">
              <a:buFontTx/>
              <a:buNone/>
              <a:defRPr lang="en-US"/>
            </a:lvl1pPr>
          </a:lstStyle>
          <a:p>
            <a:r>
              <a:rPr lang="en-US"/>
              <a:t>Click icon to add picture</a:t>
            </a:r>
            <a:endParaRPr lang="en-US" dirty="0"/>
          </a:p>
        </p:txBody>
      </p:sp>
      <p:sp>
        <p:nvSpPr>
          <p:cNvPr id="13" name="Content Placeholder 4">
            <a:extLst>
              <a:ext uri="{FF2B5EF4-FFF2-40B4-BE49-F238E27FC236}">
                <a16:creationId xmlns:a16="http://schemas.microsoft.com/office/drawing/2014/main" id="{E14C8AC2-90D9-4F54-B63A-F76680B80BC1}"/>
              </a:ext>
            </a:extLst>
          </p:cNvPr>
          <p:cNvSpPr>
            <a:spLocks noGrp="1"/>
          </p:cNvSpPr>
          <p:nvPr>
            <p:ph sz="quarter" idx="17" hasCustomPrompt="1"/>
          </p:nvPr>
        </p:nvSpPr>
        <p:spPr>
          <a:xfrm>
            <a:off x="3840508" y="1828800"/>
            <a:ext cx="4617720" cy="448056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8A614020-6F12-4400-973C-C3E71B259607}"/>
              </a:ext>
            </a:extLst>
          </p:cNvPr>
          <p:cNvSpPr>
            <a:spLocks noGrp="1"/>
          </p:cNvSpPr>
          <p:nvPr>
            <p:ph type="title" hasCustomPrompt="1"/>
          </p:nvPr>
        </p:nvSpPr>
        <p:spPr>
          <a:xfrm>
            <a:off x="3840508" y="548640"/>
            <a:ext cx="461772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Rectangle 6">
            <a:extLst>
              <a:ext uri="{FF2B5EF4-FFF2-40B4-BE49-F238E27FC236}">
                <a16:creationId xmlns:a16="http://schemas.microsoft.com/office/drawing/2014/main" id="{6F1D6DA0-3B07-4AC4-B40B-F443E626B60F}"/>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90391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Right Image">
    <p:spTree>
      <p:nvGrpSpPr>
        <p:cNvPr id="1" name=""/>
        <p:cNvGrpSpPr/>
        <p:nvPr/>
      </p:nvGrpSpPr>
      <p:grpSpPr>
        <a:xfrm>
          <a:off x="0" y="0"/>
          <a:ext cx="0" cy="0"/>
          <a:chOff x="0" y="0"/>
          <a:chExt cx="0" cy="0"/>
        </a:xfrm>
      </p:grpSpPr>
      <p:sp>
        <p:nvSpPr>
          <p:cNvPr id="27" name="Content Placeholder 4">
            <a:extLst>
              <a:ext uri="{FF2B5EF4-FFF2-40B4-BE49-F238E27FC236}">
                <a16:creationId xmlns:a16="http://schemas.microsoft.com/office/drawing/2014/main" id="{2F186CF8-90AD-4CC8-A3F9-EA5C2EBDB04A}"/>
              </a:ext>
            </a:extLst>
          </p:cNvPr>
          <p:cNvSpPr>
            <a:spLocks noGrp="1"/>
          </p:cNvSpPr>
          <p:nvPr>
            <p:ph sz="quarter" idx="17" hasCustomPrompt="1"/>
          </p:nvPr>
        </p:nvSpPr>
        <p:spPr>
          <a:xfrm>
            <a:off x="685800" y="1828800"/>
            <a:ext cx="4572000" cy="4480560"/>
          </a:xfrm>
          <a:prstGeom prst="rect">
            <a:avLst/>
          </a:prstGeom>
        </p:spPr>
        <p:txBody>
          <a:bodyPr lIns="0" r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9A8DE14-591C-44A5-994E-73EC1584D420}"/>
              </a:ext>
            </a:extLst>
          </p:cNvPr>
          <p:cNvSpPr>
            <a:spLocks noGrp="1"/>
          </p:cNvSpPr>
          <p:nvPr>
            <p:ph type="title" hasCustomPrompt="1"/>
          </p:nvPr>
        </p:nvSpPr>
        <p:spPr>
          <a:xfrm>
            <a:off x="685800" y="548640"/>
            <a:ext cx="4572000" cy="1088136"/>
          </a:xfrm>
          <a:prstGeom prst="rect">
            <a:avLst/>
          </a:prstGeom>
        </p:spPr>
        <p:txBody>
          <a:bodyPr lIns="0" tIns="0" rIns="0" anchor="b" anchorCtr="0">
            <a:norm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30" name="Picture Placeholder 29">
            <a:extLst>
              <a:ext uri="{FF2B5EF4-FFF2-40B4-BE49-F238E27FC236}">
                <a16:creationId xmlns:a16="http://schemas.microsoft.com/office/drawing/2014/main" id="{8A1631B9-240B-44B4-BD2A-02407D960DAF}"/>
              </a:ext>
            </a:extLst>
          </p:cNvPr>
          <p:cNvSpPr>
            <a:spLocks noGrp="1"/>
          </p:cNvSpPr>
          <p:nvPr>
            <p:ph type="pic" sz="quarter" idx="16"/>
          </p:nvPr>
        </p:nvSpPr>
        <p:spPr>
          <a:xfrm>
            <a:off x="5550408" y="1"/>
            <a:ext cx="3593592" cy="6857999"/>
          </a:xfrm>
          <a:custGeom>
            <a:avLst/>
            <a:gdLst>
              <a:gd name="connsiteX0" fmla="*/ 0 w 3590925"/>
              <a:gd name="connsiteY0" fmla="*/ 0 h 6857999"/>
              <a:gd name="connsiteX1" fmla="*/ 3590925 w 3590925"/>
              <a:gd name="connsiteY1" fmla="*/ 0 h 6857999"/>
              <a:gd name="connsiteX2" fmla="*/ 3590925 w 3590925"/>
              <a:gd name="connsiteY2" fmla="*/ 6857999 h 6857999"/>
              <a:gd name="connsiteX3" fmla="*/ 0 w 3590925"/>
              <a:gd name="connsiteY3" fmla="*/ 6857999 h 6857999"/>
              <a:gd name="connsiteX4" fmla="*/ 0 w 3590925"/>
              <a:gd name="connsiteY4" fmla="*/ 270999 h 6857999"/>
              <a:gd name="connsiteX5" fmla="*/ 3045919 w 3590925"/>
              <a:gd name="connsiteY5" fmla="*/ 270999 h 6857999"/>
              <a:gd name="connsiteX6" fmla="*/ 3045919 w 3590925"/>
              <a:gd name="connsiteY6" fmla="*/ 1 h 6857999"/>
              <a:gd name="connsiteX7" fmla="*/ 0 w 3590925"/>
              <a:gd name="connsiteY7" fmla="*/ 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0925" h="6857999">
                <a:moveTo>
                  <a:pt x="0" y="0"/>
                </a:moveTo>
                <a:lnTo>
                  <a:pt x="3590925" y="0"/>
                </a:lnTo>
                <a:lnTo>
                  <a:pt x="3590925" y="6857999"/>
                </a:lnTo>
                <a:lnTo>
                  <a:pt x="0" y="6857999"/>
                </a:lnTo>
                <a:lnTo>
                  <a:pt x="0" y="270999"/>
                </a:lnTo>
                <a:lnTo>
                  <a:pt x="3045919" y="270999"/>
                </a:lnTo>
                <a:lnTo>
                  <a:pt x="3045919" y="1"/>
                </a:lnTo>
                <a:lnTo>
                  <a:pt x="0" y="1"/>
                </a:lnTo>
                <a:close/>
              </a:path>
            </a:pathLst>
          </a:custGeom>
        </p:spPr>
        <p:txBody>
          <a:bodyPr vert="horz" wrap="square">
            <a:noAutofit/>
          </a:bodyPr>
          <a:lstStyle>
            <a:lvl1pPr marL="0" indent="0">
              <a:buFontTx/>
              <a:buNone/>
              <a:defRPr lang="en-US">
                <a:solidFill>
                  <a:schemeClr val="bg1"/>
                </a:solidFill>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27C5C6F6-74D6-4835-948D-E3D60FFA7D06}"/>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36472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hibit Layout">
    <p:spTree>
      <p:nvGrpSpPr>
        <p:cNvPr id="1" name=""/>
        <p:cNvGrpSpPr/>
        <p:nvPr/>
      </p:nvGrpSpPr>
      <p:grpSpPr>
        <a:xfrm>
          <a:off x="0" y="0"/>
          <a:ext cx="0" cy="0"/>
          <a:chOff x="0" y="0"/>
          <a:chExt cx="0" cy="0"/>
        </a:xfrm>
      </p:grpSpPr>
      <p:sp>
        <p:nvSpPr>
          <p:cNvPr id="9" name="Rectangle 8"/>
          <p:cNvSpPr/>
          <p:nvPr userDrawn="1"/>
        </p:nvSpPr>
        <p:spPr bwMode="auto">
          <a:xfrm>
            <a:off x="0" y="0"/>
            <a:ext cx="6019800" cy="6858000"/>
          </a:xfrm>
          <a:prstGeom prst="rect">
            <a:avLst/>
          </a:prstGeom>
          <a:solidFill>
            <a:srgbClr val="E9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endParaRPr>
          </a:p>
        </p:txBody>
      </p:sp>
      <p:sp>
        <p:nvSpPr>
          <p:cNvPr id="11" name="Content Placeholder 7">
            <a:extLst>
              <a:ext uri="{FF2B5EF4-FFF2-40B4-BE49-F238E27FC236}">
                <a16:creationId xmlns:a16="http://schemas.microsoft.com/office/drawing/2014/main" id="{2E5EAF36-B329-4290-91FC-0BD304F27918}"/>
              </a:ext>
            </a:extLst>
          </p:cNvPr>
          <p:cNvSpPr>
            <a:spLocks noGrp="1"/>
          </p:cNvSpPr>
          <p:nvPr>
            <p:ph sz="quarter" idx="18"/>
          </p:nvPr>
        </p:nvSpPr>
        <p:spPr>
          <a:xfrm>
            <a:off x="6263640" y="1828800"/>
            <a:ext cx="2194560" cy="4343400"/>
          </a:xfrm>
          <a:prstGeom prst="rect">
            <a:avLst/>
          </a:prstGeom>
        </p:spPr>
        <p:txBody>
          <a:bodyPr lIns="0" rIns="0">
            <a:noAutofit/>
          </a:bodyPr>
          <a:lstStyle>
            <a:lvl1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24B94D49-B7DC-4F85-A20A-9EB185358B06}"/>
              </a:ext>
            </a:extLst>
          </p:cNvPr>
          <p:cNvSpPr>
            <a:spLocks noGrp="1"/>
          </p:cNvSpPr>
          <p:nvPr>
            <p:ph sz="quarter" idx="16" hasCustomPrompt="1"/>
          </p:nvPr>
        </p:nvSpPr>
        <p:spPr>
          <a:xfrm>
            <a:off x="685800" y="1828800"/>
            <a:ext cx="5105400" cy="434342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4CA498E1-53A2-4FBE-9CB1-5032E231AD31}"/>
              </a:ext>
            </a:extLst>
          </p:cNvPr>
          <p:cNvSpPr>
            <a:spLocks noGrp="1"/>
          </p:cNvSpPr>
          <p:nvPr>
            <p:ph type="title" hasCustomPrompt="1"/>
          </p:nvPr>
        </p:nvSpPr>
        <p:spPr>
          <a:xfrm>
            <a:off x="685800" y="548640"/>
            <a:ext cx="5105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8" name="Text Placeholder 4">
            <a:extLst>
              <a:ext uri="{FF2B5EF4-FFF2-40B4-BE49-F238E27FC236}">
                <a16:creationId xmlns:a16="http://schemas.microsoft.com/office/drawing/2014/main" id="{8EBC54D3-E614-46A4-87E9-6E28AEE7F283}"/>
              </a:ext>
            </a:extLst>
          </p:cNvPr>
          <p:cNvSpPr>
            <a:spLocks noGrp="1"/>
          </p:cNvSpPr>
          <p:nvPr>
            <p:ph type="body" sz="quarter" idx="12" hasCustomPrompt="1"/>
          </p:nvPr>
        </p:nvSpPr>
        <p:spPr>
          <a:xfrm>
            <a:off x="685800" y="6336792"/>
            <a:ext cx="3848100" cy="192087"/>
          </a:xfrm>
        </p:spPr>
        <p:txBody>
          <a:bodyPr>
            <a:noAutofit/>
          </a:bodyPr>
          <a:lstStyle>
            <a:lvl1pPr marL="0" indent="0">
              <a:buNone/>
              <a:defRPr sz="700"/>
            </a:lvl1pPr>
          </a:lstStyle>
          <a:p>
            <a:pPr lvl="0"/>
            <a:r>
              <a:rPr lang="en-US" dirty="0"/>
              <a:t>Source:</a:t>
            </a:r>
          </a:p>
        </p:txBody>
      </p:sp>
      <p:sp>
        <p:nvSpPr>
          <p:cNvPr id="14" name="Rectangle 13">
            <a:extLst>
              <a:ext uri="{FF2B5EF4-FFF2-40B4-BE49-F238E27FC236}">
                <a16:creationId xmlns:a16="http://schemas.microsoft.com/office/drawing/2014/main" id="{597176F0-B53A-4EEF-A6BF-A87A3E43FFA0}"/>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48384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xhibit Layout -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D07D44-D1C9-4AE8-8715-E80300ECED8B}"/>
              </a:ext>
            </a:extLst>
          </p:cNvPr>
          <p:cNvSpPr/>
          <p:nvPr userDrawn="1"/>
        </p:nvSpPr>
        <p:spPr bwMode="auto">
          <a:xfrm flipH="1">
            <a:off x="6019799" y="0"/>
            <a:ext cx="3124197" cy="6858000"/>
          </a:xfrm>
          <a:prstGeom prst="rect">
            <a:avLst/>
          </a:prstGeom>
          <a:solidFill>
            <a:srgbClr val="E8EBE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endParaRPr>
          </a:p>
        </p:txBody>
      </p:sp>
      <p:sp>
        <p:nvSpPr>
          <p:cNvPr id="10" name="Content Placeholder 7">
            <a:extLst>
              <a:ext uri="{FF2B5EF4-FFF2-40B4-BE49-F238E27FC236}">
                <a16:creationId xmlns:a16="http://schemas.microsoft.com/office/drawing/2014/main" id="{0051607A-14A8-4698-BEAB-72DB58A78523}"/>
              </a:ext>
            </a:extLst>
          </p:cNvPr>
          <p:cNvSpPr>
            <a:spLocks noGrp="1"/>
          </p:cNvSpPr>
          <p:nvPr>
            <p:ph sz="quarter" idx="18"/>
          </p:nvPr>
        </p:nvSpPr>
        <p:spPr>
          <a:xfrm>
            <a:off x="6263640" y="1828800"/>
            <a:ext cx="2194560" cy="4343400"/>
          </a:xfrm>
          <a:prstGeom prst="rect">
            <a:avLst/>
          </a:prstGeom>
        </p:spPr>
        <p:txBody>
          <a:bodyPr lIns="0" rIns="0">
            <a:noAutofit/>
          </a:bodyPr>
          <a:lstStyle>
            <a:lvl1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1pPr>
            <a:lvl2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2pPr>
            <a:lvl3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3pPr>
            <a:lvl4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4pPr>
            <a:lvl5pPr marR="0" algn="l" defTabSz="914400" rtl="0" eaLnBrk="1" fontAlgn="base" latinLnBrk="0" hangingPunct="1">
              <a:lnSpc>
                <a:spcPct val="100000"/>
              </a:lnSpc>
              <a:spcBef>
                <a:spcPts val="500"/>
              </a:spcBef>
              <a:spcAft>
                <a:spcPct val="0"/>
              </a:spcAft>
              <a:buClr>
                <a:schemeClr val="tx1"/>
              </a:buClr>
              <a:tabLst/>
              <a:defRPr lang="en-US"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B9A2B5AB-DE09-4412-A35E-7B4B3392BF1A}"/>
              </a:ext>
            </a:extLst>
          </p:cNvPr>
          <p:cNvSpPr>
            <a:spLocks noGrp="1"/>
          </p:cNvSpPr>
          <p:nvPr>
            <p:ph sz="quarter" idx="16" hasCustomPrompt="1"/>
          </p:nvPr>
        </p:nvSpPr>
        <p:spPr>
          <a:xfrm>
            <a:off x="685800" y="1828800"/>
            <a:ext cx="5102352" cy="4343420"/>
          </a:xfrm>
          <a:prstGeom prst="rect">
            <a:avLst/>
          </a:prstGeom>
        </p:spPr>
        <p:txBody>
          <a:bodyPr lIns="0" r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6572C6-4F20-4702-9B72-31E7075B015A}"/>
              </a:ext>
            </a:extLst>
          </p:cNvPr>
          <p:cNvSpPr>
            <a:spLocks noGrp="1"/>
          </p:cNvSpPr>
          <p:nvPr>
            <p:ph type="title" hasCustomPrompt="1"/>
          </p:nvPr>
        </p:nvSpPr>
        <p:spPr>
          <a:xfrm>
            <a:off x="685800" y="548640"/>
            <a:ext cx="5102352"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7" name="Text Placeholder 4">
            <a:extLst>
              <a:ext uri="{FF2B5EF4-FFF2-40B4-BE49-F238E27FC236}">
                <a16:creationId xmlns:a16="http://schemas.microsoft.com/office/drawing/2014/main" id="{6152B4F2-6440-45EE-97CF-B552FD2D7372}"/>
              </a:ext>
            </a:extLst>
          </p:cNvPr>
          <p:cNvSpPr>
            <a:spLocks noGrp="1"/>
          </p:cNvSpPr>
          <p:nvPr>
            <p:ph type="body" sz="quarter" idx="12" hasCustomPrompt="1"/>
          </p:nvPr>
        </p:nvSpPr>
        <p:spPr>
          <a:xfrm>
            <a:off x="685800" y="6336792"/>
            <a:ext cx="3848100" cy="192087"/>
          </a:xfrm>
        </p:spPr>
        <p:txBody>
          <a:bodyPr>
            <a:noAutofit/>
          </a:bodyPr>
          <a:lstStyle>
            <a:lvl1pPr marL="0" indent="0">
              <a:buNone/>
              <a:defRPr sz="700"/>
            </a:lvl1pPr>
          </a:lstStyle>
          <a:p>
            <a:pPr lvl="0"/>
            <a:r>
              <a:rPr lang="en-US" dirty="0"/>
              <a:t>Source:</a:t>
            </a:r>
          </a:p>
        </p:txBody>
      </p:sp>
      <p:sp>
        <p:nvSpPr>
          <p:cNvPr id="17" name="Rectangle 16">
            <a:extLst>
              <a:ext uri="{FF2B5EF4-FFF2-40B4-BE49-F238E27FC236}">
                <a16:creationId xmlns:a16="http://schemas.microsoft.com/office/drawing/2014/main" id="{34AC6ECF-374D-42BD-B4A7-79A3C989C341}"/>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BBDD718-FBA0-4F8A-87BB-9AFA793CCADF}"/>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pPr algn="r"/>
              <a:t>‹#›</a:t>
            </a:fld>
            <a:endParaRPr lang="en-US" sz="800" dirty="0"/>
          </a:p>
        </p:txBody>
      </p:sp>
      <p:sp>
        <p:nvSpPr>
          <p:cNvPr id="21" name="Text Placeholder 8">
            <a:extLst>
              <a:ext uri="{FF2B5EF4-FFF2-40B4-BE49-F238E27FC236}">
                <a16:creationId xmlns:a16="http://schemas.microsoft.com/office/drawing/2014/main" id="{E1BD7843-CA8B-4084-B568-34086349CBE9}"/>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175467797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B09DE0-E3B3-4699-B3DC-3AB6B32C32BF}"/>
              </a:ext>
            </a:extLst>
          </p:cNvPr>
          <p:cNvSpPr>
            <a:spLocks noGrp="1"/>
          </p:cNvSpPr>
          <p:nvPr>
            <p:ph type="title" hasCustomPrompt="1"/>
          </p:nvPr>
        </p:nvSpPr>
        <p:spPr>
          <a:xfrm>
            <a:off x="687978" y="548640"/>
            <a:ext cx="777240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Tree>
    <p:extLst>
      <p:ext uri="{BB962C8B-B14F-4D97-AF65-F5344CB8AC3E}">
        <p14:creationId xmlns:p14="http://schemas.microsoft.com/office/powerpoint/2010/main" val="41679163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graphicFrame>
        <p:nvGraphicFramePr>
          <p:cNvPr id="8" name="Table 7"/>
          <p:cNvGraphicFramePr>
            <a:graphicFrameLocks noGrp="1"/>
          </p:cNvGraphicFramePr>
          <p:nvPr userDrawn="1">
            <p:extLst>
              <p:ext uri="{D42A27DB-BD31-4B8C-83A1-F6EECF244321}">
                <p14:modId xmlns:p14="http://schemas.microsoft.com/office/powerpoint/2010/main" val="3541411815"/>
              </p:ext>
            </p:extLst>
          </p:nvPr>
        </p:nvGraphicFramePr>
        <p:xfrm>
          <a:off x="685800" y="1828800"/>
          <a:ext cx="7772400" cy="4495800"/>
        </p:xfrm>
        <a:graphic>
          <a:graphicData uri="http://schemas.openxmlformats.org/drawingml/2006/table">
            <a:tbl>
              <a:tblPr firstRow="1" bandRow="1"/>
              <a:tblGrid>
                <a:gridCol w="7772400">
                  <a:extLst>
                    <a:ext uri="{9D8B030D-6E8A-4147-A177-3AD203B41FA5}">
                      <a16:colId xmlns:a16="http://schemas.microsoft.com/office/drawing/2014/main" val="20000"/>
                    </a:ext>
                  </a:extLst>
                </a:gridCol>
              </a:tblGrid>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no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89391"/>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392226"/>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98838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671371"/>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67120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1858432"/>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951264"/>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6389628"/>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17853"/>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763175"/>
                  </a:ext>
                </a:extLst>
              </a:tr>
              <a:tr h="299720">
                <a:tc>
                  <a:txBody>
                    <a:body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35507"/>
                  </a:ext>
                </a:extLst>
              </a:tr>
              <a:tr h="29972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972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endParaRPr lang="en-US" sz="1200" dirty="0">
                        <a:latin typeface="Segoe UI" panose="020B0502040204020203" pitchFamily="34" charset="0"/>
                      </a:endParaRPr>
                    </a:p>
                  </a:txBody>
                  <a:tcPr>
                    <a:lnL w="12700" cmpd="sng">
                      <a:noFill/>
                    </a:lnL>
                    <a:lnR w="12700" cmpd="sng">
                      <a:noFill/>
                    </a:lnR>
                    <a:lnT w="6350" cap="flat" cmpd="sng" algn="ctr">
                      <a:solidFill>
                        <a:srgbClr val="5E6A71"/>
                      </a:solidFill>
                      <a:prstDash val="solid"/>
                      <a:round/>
                      <a:headEnd type="none" w="med" len="med"/>
                      <a:tailEnd type="none" w="med" len="med"/>
                    </a:lnT>
                    <a:lnB w="6350" cap="flat" cmpd="sng" algn="ctr">
                      <a:solidFill>
                        <a:srgbClr val="5E6A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10E00397-3E11-4E96-A0AE-0E4354BC98FC}"/>
              </a:ext>
            </a:extLst>
          </p:cNvPr>
          <p:cNvSpPr txBox="1"/>
          <p:nvPr userDrawn="1"/>
        </p:nvSpPr>
        <p:spPr>
          <a:xfrm>
            <a:off x="685800" y="548640"/>
            <a:ext cx="7772400" cy="1088136"/>
          </a:xfrm>
          <a:prstGeom prst="rect">
            <a:avLst/>
          </a:prstGeom>
          <a:noFill/>
        </p:spPr>
        <p:txBody>
          <a:bodyPr wrap="square" lIns="0" tIns="0" rIns="0" bIns="0" rtlCol="0" anchor="b" anchorCtr="0">
            <a:noAutofit/>
          </a:bodyPr>
          <a:lstStyle/>
          <a:p>
            <a:r>
              <a:rPr lang="en-US" sz="3600" i="1" dirty="0">
                <a:solidFill>
                  <a:schemeClr val="tx1"/>
                </a:solidFill>
                <a:latin typeface="Garamond" panose="02020404030301010803" pitchFamily="18" charset="0"/>
              </a:rPr>
              <a:t>Notes</a:t>
            </a:r>
          </a:p>
        </p:txBody>
      </p:sp>
    </p:spTree>
    <p:extLst>
      <p:ext uri="{BB962C8B-B14F-4D97-AF65-F5344CB8AC3E}">
        <p14:creationId xmlns:p14="http://schemas.microsoft.com/office/powerpoint/2010/main" val="33812580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ll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E4B3C6-4036-4A4F-952A-FBC7655CD8A1}"/>
              </a:ext>
            </a:extLst>
          </p:cNvPr>
          <p:cNvSpPr/>
          <p:nvPr userDrawn="1"/>
        </p:nvSpPr>
        <p:spPr>
          <a:xfrm flipV="1">
            <a:off x="-1" y="-1"/>
            <a:ext cx="8823991" cy="41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4955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C69E08-8AD0-4879-B46B-DE3E36AF9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5" t="19744" r="9179" b="21725"/>
          <a:stretch/>
        </p:blipFill>
        <p:spPr>
          <a:xfrm>
            <a:off x="3367404" y="538947"/>
            <a:ext cx="5485079" cy="4991518"/>
          </a:xfrm>
          <a:prstGeom prst="rect">
            <a:avLst/>
          </a:prstGeom>
        </p:spPr>
      </p:pic>
      <p:sp>
        <p:nvSpPr>
          <p:cNvPr id="12" name="Rectangle 11">
            <a:extLst>
              <a:ext uri="{FF2B5EF4-FFF2-40B4-BE49-F238E27FC236}">
                <a16:creationId xmlns:a16="http://schemas.microsoft.com/office/drawing/2014/main" id="{A30215DA-FF00-47E9-B8A7-B2D17B24AFFB}"/>
              </a:ext>
            </a:extLst>
          </p:cNvPr>
          <p:cNvSpPr/>
          <p:nvPr userDrawn="1"/>
        </p:nvSpPr>
        <p:spPr>
          <a:xfrm>
            <a:off x="288013" y="538947"/>
            <a:ext cx="3674387" cy="49915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7" name="Picture 26">
            <a:extLst>
              <a:ext uri="{FF2B5EF4-FFF2-40B4-BE49-F238E27FC236}">
                <a16:creationId xmlns:a16="http://schemas.microsoft.com/office/drawing/2014/main" id="{3301375E-2B3D-4154-8178-49E74664C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9816" y="5877986"/>
            <a:ext cx="1502667" cy="871730"/>
          </a:xfrm>
          <a:prstGeom prst="rect">
            <a:avLst/>
          </a:prstGeom>
        </p:spPr>
      </p:pic>
      <p:sp>
        <p:nvSpPr>
          <p:cNvPr id="10" name="Rectangle 9">
            <a:extLst>
              <a:ext uri="{FF2B5EF4-FFF2-40B4-BE49-F238E27FC236}">
                <a16:creationId xmlns:a16="http://schemas.microsoft.com/office/drawing/2014/main" id="{0F3B0489-807A-4259-872A-09EB9DDA65B4}"/>
              </a:ext>
            </a:extLst>
          </p:cNvPr>
          <p:cNvSpPr/>
          <p:nvPr userDrawn="1"/>
        </p:nvSpPr>
        <p:spPr>
          <a:xfrm>
            <a:off x="685800" y="1104529"/>
            <a:ext cx="4535786" cy="30267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Title 1">
            <a:extLst>
              <a:ext uri="{FF2B5EF4-FFF2-40B4-BE49-F238E27FC236}">
                <a16:creationId xmlns:a16="http://schemas.microsoft.com/office/drawing/2014/main" id="{EF6DBB54-2BFD-4713-91C3-4BB419A7FCAE}"/>
              </a:ext>
            </a:extLst>
          </p:cNvPr>
          <p:cNvSpPr>
            <a:spLocks noGrp="1"/>
          </p:cNvSpPr>
          <p:nvPr>
            <p:ph type="ctrTitle" hasCustomPrompt="1"/>
          </p:nvPr>
        </p:nvSpPr>
        <p:spPr>
          <a:xfrm>
            <a:off x="914400" y="1253598"/>
            <a:ext cx="4026533" cy="1592461"/>
          </a:xfrm>
          <a:prstGeom prst="rect">
            <a:avLst/>
          </a:prstGeom>
        </p:spPr>
        <p:txBody>
          <a:bodyPr lIns="0" anchor="b">
            <a:noAutofit/>
          </a:bodyPr>
          <a:lstStyle>
            <a:lvl1pPr algn="l">
              <a:lnSpc>
                <a:spcPts val="4200"/>
              </a:lnSpc>
              <a:defRPr sz="4000" i="0">
                <a:solidFill>
                  <a:schemeClr val="tx1"/>
                </a:solidFill>
                <a:latin typeface="Garamond" panose="02020404030301010803" pitchFamily="18" charset="0"/>
              </a:defRPr>
            </a:lvl1pPr>
          </a:lstStyle>
          <a:p>
            <a:r>
              <a:rPr lang="en-US" dirty="0"/>
              <a:t>Click to add presentation title</a:t>
            </a:r>
          </a:p>
        </p:txBody>
      </p:sp>
      <p:sp>
        <p:nvSpPr>
          <p:cNvPr id="24" name="Subtitle 2">
            <a:extLst>
              <a:ext uri="{FF2B5EF4-FFF2-40B4-BE49-F238E27FC236}">
                <a16:creationId xmlns:a16="http://schemas.microsoft.com/office/drawing/2014/main" id="{6F95AD5A-EB73-44E0-8ABE-868D77A1A869}"/>
              </a:ext>
            </a:extLst>
          </p:cNvPr>
          <p:cNvSpPr>
            <a:spLocks noGrp="1"/>
          </p:cNvSpPr>
          <p:nvPr>
            <p:ph type="subTitle" idx="1" hasCustomPrompt="1"/>
          </p:nvPr>
        </p:nvSpPr>
        <p:spPr>
          <a:xfrm>
            <a:off x="914400" y="2971650"/>
            <a:ext cx="4026533" cy="534149"/>
          </a:xfrm>
          <a:prstGeom prst="rect">
            <a:avLst/>
          </a:prstGeom>
        </p:spPr>
        <p:txBody>
          <a:bodyPr lIns="0">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presentation subtitle</a:t>
            </a:r>
          </a:p>
        </p:txBody>
      </p:sp>
      <p:sp>
        <p:nvSpPr>
          <p:cNvPr id="2" name="Rectangle 1">
            <a:extLst>
              <a:ext uri="{FF2B5EF4-FFF2-40B4-BE49-F238E27FC236}">
                <a16:creationId xmlns:a16="http://schemas.microsoft.com/office/drawing/2014/main" id="{D48BBD91-9A34-43F3-939E-5AEE401CDDF5}"/>
              </a:ext>
            </a:extLst>
          </p:cNvPr>
          <p:cNvSpPr/>
          <p:nvPr userDrawn="1"/>
        </p:nvSpPr>
        <p:spPr>
          <a:xfrm>
            <a:off x="527277" y="1104528"/>
            <a:ext cx="157472" cy="3026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59380923-D102-4D1C-A7B3-547F452E3F7A}"/>
              </a:ext>
            </a:extLst>
          </p:cNvPr>
          <p:cNvSpPr>
            <a:spLocks noGrp="1"/>
          </p:cNvSpPr>
          <p:nvPr>
            <p:ph type="body" sz="quarter" idx="10" hasCustomPrompt="1"/>
          </p:nvPr>
        </p:nvSpPr>
        <p:spPr>
          <a:xfrm>
            <a:off x="914400" y="3586246"/>
            <a:ext cx="4026533" cy="349250"/>
          </a:xfrm>
        </p:spPr>
        <p:txBody>
          <a:bodyPr lIns="0" anchor="ctr">
            <a:noAutofit/>
          </a:bodyPr>
          <a:lstStyle>
            <a:lvl1pPr marL="0" indent="0" algn="l" defTabSz="914400" rtl="0" eaLnBrk="1" latinLnBrk="0" hangingPunct="1">
              <a:buNone/>
              <a:defRPr lang="en-US" sz="1000" kern="1200" dirty="0" smtClean="0">
                <a:solidFill>
                  <a:schemeClr val="tx1">
                    <a:lumMod val="65000"/>
                    <a:lumOff val="35000"/>
                  </a:schemeClr>
                </a:solidFill>
                <a:latin typeface="+mn-lt"/>
                <a:ea typeface="+mn-ea"/>
                <a:cs typeface="+mn-cs"/>
              </a:defRPr>
            </a:lvl1pPr>
            <a:lvl2pPr marL="231775" indent="0">
              <a:buNone/>
              <a:defRPr/>
            </a:lvl2pPr>
          </a:lstStyle>
          <a:p>
            <a:pPr lvl="0"/>
            <a:r>
              <a:rPr lang="en-US" dirty="0"/>
              <a:t>Click to date</a:t>
            </a:r>
          </a:p>
        </p:txBody>
      </p:sp>
    </p:spTree>
    <p:extLst>
      <p:ext uri="{BB962C8B-B14F-4D97-AF65-F5344CB8AC3E}">
        <p14:creationId xmlns:p14="http://schemas.microsoft.com/office/powerpoint/2010/main" val="9297508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l Black">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6D6F37-3936-47D1-BE48-29D0A95A5651}"/>
              </a:ext>
            </a:extLst>
          </p:cNvPr>
          <p:cNvSpPr txBox="1"/>
          <p:nvPr userDrawn="1"/>
        </p:nvSpPr>
        <p:spPr>
          <a:xfrm>
            <a:off x="7894622" y="6478232"/>
            <a:ext cx="704372" cy="215444"/>
          </a:xfrm>
          <a:prstGeom prst="rect">
            <a:avLst/>
          </a:prstGeom>
          <a:noFill/>
        </p:spPr>
        <p:txBody>
          <a:bodyPr wrap="square" rtlCol="0" anchor="ctr">
            <a:spAutoFit/>
          </a:bodyPr>
          <a:lstStyle/>
          <a:p>
            <a:pPr algn="r"/>
            <a:fld id="{CC445941-74CC-4112-9061-4DB01C9C0019}" type="slidenum">
              <a:rPr lang="en-US" sz="800" smtClean="0">
                <a:solidFill>
                  <a:schemeClr val="bg1"/>
                </a:solidFill>
              </a:rPr>
              <a:pPr algn="r"/>
              <a:t>‹#›</a:t>
            </a:fld>
            <a:endParaRPr lang="en-US" sz="800" dirty="0">
              <a:solidFill>
                <a:schemeClr val="bg1"/>
              </a:solidFill>
            </a:endParaRPr>
          </a:p>
        </p:txBody>
      </p:sp>
      <p:sp>
        <p:nvSpPr>
          <p:cNvPr id="8" name="Text Placeholder 8">
            <a:extLst>
              <a:ext uri="{FF2B5EF4-FFF2-40B4-BE49-F238E27FC236}">
                <a16:creationId xmlns:a16="http://schemas.microsoft.com/office/drawing/2014/main" id="{C1141748-8BAD-4A16-A971-E8E3A67439E6}"/>
              </a:ext>
            </a:extLst>
          </p:cNvPr>
          <p:cNvSpPr txBox="1">
            <a:spLocks/>
          </p:cNvSpPr>
          <p:nvPr userDrawn="1"/>
        </p:nvSpPr>
        <p:spPr>
          <a:xfrm>
            <a:off x="7096125" y="6474462"/>
            <a:ext cx="1340280" cy="215444"/>
          </a:xfrm>
          <a:prstGeom prst="rect">
            <a:avLst/>
          </a:prstGeom>
        </p:spPr>
        <p:txBody>
          <a:bodyPr l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bg1"/>
                </a:solidFill>
              </a:rPr>
              <a:t>LOCKTON COMPANIES  |</a:t>
            </a:r>
          </a:p>
        </p:txBody>
      </p:sp>
    </p:spTree>
    <p:extLst>
      <p:ext uri="{BB962C8B-B14F-4D97-AF65-F5344CB8AC3E}">
        <p14:creationId xmlns:p14="http://schemas.microsoft.com/office/powerpoint/2010/main" val="175569450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pyright - Black">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userDrawn="1"/>
        </p:nvSpPr>
        <p:spPr>
          <a:xfrm>
            <a:off x="606217" y="6466632"/>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mn-lt"/>
                <a:ea typeface="+mn-ea"/>
                <a:cs typeface="+mn-cs"/>
              </a:rPr>
              <a:t>© 2023 Lockton Companies. All rights reserved.</a:t>
            </a:r>
            <a:endParaRPr lang="en-US" sz="600" dirty="0">
              <a:solidFill>
                <a:schemeClr val="bg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606217" y="2792739"/>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bg1"/>
                  </a:solidFill>
                  <a:latin typeface="Garamond" panose="02020404030301010803" pitchFamily="18" charset="0"/>
                </a:rPr>
                <a:t>Independence changes everything.</a:t>
              </a:r>
            </a:p>
          </p:txBody>
        </p:sp>
      </p:grpSp>
      <p:pic>
        <p:nvPicPr>
          <p:cNvPr id="5" name="Graphic 4">
            <a:extLst>
              <a:ext uri="{FF2B5EF4-FFF2-40B4-BE49-F238E27FC236}">
                <a16:creationId xmlns:a16="http://schemas.microsoft.com/office/drawing/2014/main" id="{827CA985-CC98-DF09-EA7C-4E9A0DD9B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63763" y="5604857"/>
            <a:ext cx="1648580" cy="861774"/>
          </a:xfrm>
          <a:prstGeom prst="rect">
            <a:avLst/>
          </a:prstGeom>
        </p:spPr>
      </p:pic>
    </p:spTree>
    <p:extLst>
      <p:ext uri="{BB962C8B-B14F-4D97-AF65-F5344CB8AC3E}">
        <p14:creationId xmlns:p14="http://schemas.microsoft.com/office/powerpoint/2010/main" val="2384443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 White">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0DD20-52A6-4079-89A6-6552920B1995}"/>
              </a:ext>
            </a:extLst>
          </p:cNvPr>
          <p:cNvSpPr txBox="1"/>
          <p:nvPr userDrawn="1"/>
        </p:nvSpPr>
        <p:spPr>
          <a:xfrm>
            <a:off x="617420" y="6469339"/>
            <a:ext cx="4593772" cy="18466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dirty="0">
                <a:solidFill>
                  <a:schemeClr val="tx1"/>
                </a:solidFill>
                <a:effectLst/>
                <a:latin typeface="+mn-lt"/>
                <a:ea typeface="+mn-ea"/>
                <a:cs typeface="+mn-cs"/>
              </a:rPr>
              <a:t>© 2023 Lockton Companies. All rights reserved.</a:t>
            </a:r>
            <a:endParaRPr lang="en-US" sz="600" dirty="0">
              <a:solidFill>
                <a:schemeClr val="tx1"/>
              </a:solidFill>
            </a:endParaRPr>
          </a:p>
        </p:txBody>
      </p:sp>
      <p:grpSp>
        <p:nvGrpSpPr>
          <p:cNvPr id="3" name="Group 2">
            <a:extLst>
              <a:ext uri="{FF2B5EF4-FFF2-40B4-BE49-F238E27FC236}">
                <a16:creationId xmlns:a16="http://schemas.microsoft.com/office/drawing/2014/main" id="{7A0D0456-B02E-4DCF-9739-1A0EF03025CD}"/>
              </a:ext>
            </a:extLst>
          </p:cNvPr>
          <p:cNvGrpSpPr/>
          <p:nvPr userDrawn="1"/>
        </p:nvGrpSpPr>
        <p:grpSpPr>
          <a:xfrm>
            <a:off x="617420" y="2790022"/>
            <a:ext cx="7132895" cy="861774"/>
            <a:chOff x="264367" y="2952393"/>
            <a:chExt cx="7132895" cy="861774"/>
          </a:xfrm>
        </p:grpSpPr>
        <p:cxnSp>
          <p:nvCxnSpPr>
            <p:cNvPr id="22" name="Straight Connector 21">
              <a:extLst>
                <a:ext uri="{FF2B5EF4-FFF2-40B4-BE49-F238E27FC236}">
                  <a16:creationId xmlns:a16="http://schemas.microsoft.com/office/drawing/2014/main" id="{55583751-896A-431C-A641-6382DB73D742}"/>
                </a:ext>
              </a:extLst>
            </p:cNvPr>
            <p:cNvCxnSpPr>
              <a:cxnSpLocks/>
            </p:cNvCxnSpPr>
            <p:nvPr userDrawn="1"/>
          </p:nvCxnSpPr>
          <p:spPr>
            <a:xfrm>
              <a:off x="348429" y="3592069"/>
              <a:ext cx="679092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8BED8B-2829-4B38-99C6-4AA3EC428E7D}"/>
                </a:ext>
              </a:extLst>
            </p:cNvPr>
            <p:cNvSpPr txBox="1"/>
            <p:nvPr userDrawn="1"/>
          </p:nvSpPr>
          <p:spPr>
            <a:xfrm>
              <a:off x="264367" y="2952393"/>
              <a:ext cx="7132895" cy="861774"/>
            </a:xfrm>
            <a:prstGeom prst="rect">
              <a:avLst/>
            </a:prstGeom>
            <a:noFill/>
          </p:spPr>
          <p:txBody>
            <a:bodyPr wrap="square" rtlCol="0">
              <a:spAutoFit/>
            </a:bodyPr>
            <a:lstStyle/>
            <a:p>
              <a:r>
                <a:rPr lang="en-US" sz="5000" i="1" dirty="0">
                  <a:solidFill>
                    <a:schemeClr val="tx1"/>
                  </a:solidFill>
                  <a:latin typeface="Garamond" panose="02020404030301010803" pitchFamily="18" charset="0"/>
                </a:rPr>
                <a:t>Independence changes everything.</a:t>
              </a:r>
            </a:p>
          </p:txBody>
        </p:sp>
      </p:grpSp>
      <p:pic>
        <p:nvPicPr>
          <p:cNvPr id="9" name="Picture 8">
            <a:extLst>
              <a:ext uri="{FF2B5EF4-FFF2-40B4-BE49-F238E27FC236}">
                <a16:creationId xmlns:a16="http://schemas.microsoft.com/office/drawing/2014/main" id="{2167AE57-A5D2-4CC0-970F-5DCF9F06E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5544" y="5446995"/>
            <a:ext cx="1978156" cy="1207010"/>
          </a:xfrm>
          <a:prstGeom prst="rect">
            <a:avLst/>
          </a:prstGeom>
        </p:spPr>
      </p:pic>
    </p:spTree>
    <p:extLst>
      <p:ext uri="{BB962C8B-B14F-4D97-AF65-F5344CB8AC3E}">
        <p14:creationId xmlns:p14="http://schemas.microsoft.com/office/powerpoint/2010/main" val="21963515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7" name="Rectangle 6">
            <a:extLst>
              <a:ext uri="{FF2B5EF4-FFF2-40B4-BE49-F238E27FC236}">
                <a16:creationId xmlns:a16="http://schemas.microsoft.com/office/drawing/2014/main" id="{C3D6C99E-D7C2-42ED-BBFC-DFB5D134804E}"/>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5D1B220-EBDC-461D-AB4A-3B44E37BFF55}"/>
              </a:ext>
            </a:extLst>
          </p:cNvPr>
          <p:cNvCxnSpPr>
            <a:cxnSpLocks/>
          </p:cNvCxnSpPr>
          <p:nvPr userDrawn="1"/>
        </p:nvCxnSpPr>
        <p:spPr>
          <a:xfrm>
            <a:off x="685800" y="18562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Placeholder 10">
            <a:extLst>
              <a:ext uri="{FF2B5EF4-FFF2-40B4-BE49-F238E27FC236}">
                <a16:creationId xmlns:a16="http://schemas.microsoft.com/office/drawing/2014/main" id="{A51421EC-FC21-4F52-8200-A99FA91862F1}"/>
              </a:ext>
            </a:extLst>
          </p:cNvPr>
          <p:cNvSpPr>
            <a:spLocks noGrp="1"/>
          </p:cNvSpPr>
          <p:nvPr>
            <p:ph sz="quarter" idx="15" hasCustomPrompt="1"/>
          </p:nvPr>
        </p:nvSpPr>
        <p:spPr>
          <a:xfrm>
            <a:off x="685800" y="2002520"/>
            <a:ext cx="7696200" cy="4295775"/>
          </a:xfr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554AA47-4C8C-42A8-9C4C-1214CD33241B}"/>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704793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3 Column Se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02DD3BF-4713-47BA-AA88-03F8E97103CE}"/>
              </a:ext>
            </a:extLst>
          </p:cNvPr>
          <p:cNvSpPr/>
          <p:nvPr userDrawn="1"/>
        </p:nvSpPr>
        <p:spPr>
          <a:xfrm>
            <a:off x="5970493" y="2057400"/>
            <a:ext cx="2442015" cy="4199859"/>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C77C986-6F11-4DAC-803B-FAC7478F91FD}"/>
              </a:ext>
            </a:extLst>
          </p:cNvPr>
          <p:cNvSpPr/>
          <p:nvPr userDrawn="1"/>
        </p:nvSpPr>
        <p:spPr>
          <a:xfrm>
            <a:off x="3350992" y="2057400"/>
            <a:ext cx="2442015" cy="4199859"/>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3CA28F-D9AF-4E73-B6C9-F738DD61D2F2}"/>
              </a:ext>
            </a:extLst>
          </p:cNvPr>
          <p:cNvSpPr/>
          <p:nvPr userDrawn="1"/>
        </p:nvSpPr>
        <p:spPr>
          <a:xfrm>
            <a:off x="731491" y="2057400"/>
            <a:ext cx="2442015" cy="4199859"/>
          </a:xfrm>
          <a:prstGeom prst="rect">
            <a:avLst/>
          </a:prstGeom>
          <a:solidFill>
            <a:srgbClr val="E8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0">
            <a:extLst>
              <a:ext uri="{FF2B5EF4-FFF2-40B4-BE49-F238E27FC236}">
                <a16:creationId xmlns:a16="http://schemas.microsoft.com/office/drawing/2014/main" id="{F89E9B1C-0E10-4331-BD1F-33E6D7657910}"/>
              </a:ext>
            </a:extLst>
          </p:cNvPr>
          <p:cNvSpPr>
            <a:spLocks noGrp="1"/>
          </p:cNvSpPr>
          <p:nvPr>
            <p:ph type="body" sz="quarter" idx="20" hasCustomPrompt="1"/>
          </p:nvPr>
        </p:nvSpPr>
        <p:spPr>
          <a:xfrm>
            <a:off x="3474719" y="3058607"/>
            <a:ext cx="2194560"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9" name="Text Placeholder 10">
            <a:extLst>
              <a:ext uri="{FF2B5EF4-FFF2-40B4-BE49-F238E27FC236}">
                <a16:creationId xmlns:a16="http://schemas.microsoft.com/office/drawing/2014/main" id="{11A5F1B5-7268-4454-88BB-4F8F6AD01725}"/>
              </a:ext>
            </a:extLst>
          </p:cNvPr>
          <p:cNvSpPr>
            <a:spLocks noGrp="1"/>
          </p:cNvSpPr>
          <p:nvPr>
            <p:ph type="body" sz="quarter" idx="28" hasCustomPrompt="1"/>
          </p:nvPr>
        </p:nvSpPr>
        <p:spPr>
          <a:xfrm>
            <a:off x="3474719" y="2270391"/>
            <a:ext cx="2194560"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11" name="Text Placeholder 10">
            <a:extLst>
              <a:ext uri="{FF2B5EF4-FFF2-40B4-BE49-F238E27FC236}">
                <a16:creationId xmlns:a16="http://schemas.microsoft.com/office/drawing/2014/main" id="{8EE05583-2642-4D2F-B8AF-257FD50F7D81}"/>
              </a:ext>
            </a:extLst>
          </p:cNvPr>
          <p:cNvSpPr>
            <a:spLocks noGrp="1"/>
          </p:cNvSpPr>
          <p:nvPr>
            <p:ph type="body" sz="quarter" idx="29" hasCustomPrompt="1"/>
          </p:nvPr>
        </p:nvSpPr>
        <p:spPr>
          <a:xfrm>
            <a:off x="855218" y="3058607"/>
            <a:ext cx="2194560" cy="294211"/>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15" name="Text Placeholder 10">
            <a:extLst>
              <a:ext uri="{FF2B5EF4-FFF2-40B4-BE49-F238E27FC236}">
                <a16:creationId xmlns:a16="http://schemas.microsoft.com/office/drawing/2014/main" id="{BFEB474E-8B79-42AD-9C2D-777C3FBE266A}"/>
              </a:ext>
            </a:extLst>
          </p:cNvPr>
          <p:cNvSpPr>
            <a:spLocks noGrp="1"/>
          </p:cNvSpPr>
          <p:nvPr>
            <p:ph type="body" sz="quarter" idx="31" hasCustomPrompt="1"/>
          </p:nvPr>
        </p:nvSpPr>
        <p:spPr>
          <a:xfrm>
            <a:off x="855218" y="2270390"/>
            <a:ext cx="2194560" cy="726798"/>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19" name="Text Placeholder 10">
            <a:extLst>
              <a:ext uri="{FF2B5EF4-FFF2-40B4-BE49-F238E27FC236}">
                <a16:creationId xmlns:a16="http://schemas.microsoft.com/office/drawing/2014/main" id="{2C328607-032B-4A91-8ED0-BDF0D4E54609}"/>
              </a:ext>
            </a:extLst>
          </p:cNvPr>
          <p:cNvSpPr>
            <a:spLocks noGrp="1"/>
          </p:cNvSpPr>
          <p:nvPr>
            <p:ph type="body" sz="quarter" idx="32" hasCustomPrompt="1"/>
          </p:nvPr>
        </p:nvSpPr>
        <p:spPr>
          <a:xfrm>
            <a:off x="6094220" y="3058607"/>
            <a:ext cx="2194560" cy="294212"/>
          </a:xfrm>
          <a:prstGeom prst="rect">
            <a:avLst/>
          </a:prstGeom>
        </p:spPr>
        <p:txBody>
          <a:bodyPr vert="horz" lIns="0">
            <a:noAutofit/>
          </a:bodyPr>
          <a:lstStyle>
            <a:lvl1pPr marL="0" indent="0" algn="ctr">
              <a:buFontTx/>
              <a:buNone/>
              <a:defRPr sz="1400" b="1" i="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Header</a:t>
            </a:r>
          </a:p>
        </p:txBody>
      </p:sp>
      <p:sp>
        <p:nvSpPr>
          <p:cNvPr id="20" name="Text Placeholder 10">
            <a:extLst>
              <a:ext uri="{FF2B5EF4-FFF2-40B4-BE49-F238E27FC236}">
                <a16:creationId xmlns:a16="http://schemas.microsoft.com/office/drawing/2014/main" id="{5579EF95-798E-486B-B7D5-EFFA0EB1BB27}"/>
              </a:ext>
            </a:extLst>
          </p:cNvPr>
          <p:cNvSpPr>
            <a:spLocks noGrp="1"/>
          </p:cNvSpPr>
          <p:nvPr>
            <p:ph type="body" sz="quarter" idx="34" hasCustomPrompt="1"/>
          </p:nvPr>
        </p:nvSpPr>
        <p:spPr>
          <a:xfrm>
            <a:off x="6094220" y="2270390"/>
            <a:ext cx="2194560" cy="726799"/>
          </a:xfrm>
          <a:prstGeom prst="rect">
            <a:avLst/>
          </a:prstGeom>
        </p:spPr>
        <p:txBody>
          <a:bodyPr vert="horz" lIns="0">
            <a:noAutofit/>
          </a:bodyPr>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dirty="0"/>
              <a:t>#</a:t>
            </a: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734525" y="548640"/>
            <a:ext cx="7680960" cy="1088136"/>
          </a:xfrm>
          <a:prstGeom prst="rect">
            <a:avLst/>
          </a:prstGeom>
        </p:spPr>
        <p:txBody>
          <a:bodyPr lIns="0" tIns="0" rIns="0" anchor="b" anchorCtr="0">
            <a:noAutofit/>
          </a:bodyPr>
          <a:lstStyle>
            <a:lvl1pPr algn="l">
              <a:defRPr sz="3600" i="1">
                <a:solidFill>
                  <a:schemeClr val="tx1"/>
                </a:solidFill>
                <a:latin typeface="Garamond" panose="02020404030301010803" pitchFamily="18" charset="0"/>
              </a:defRPr>
            </a:lvl1pPr>
          </a:lstStyle>
          <a:p>
            <a:r>
              <a:rPr lang="en-US" dirty="0"/>
              <a:t>Click to add slide header</a:t>
            </a:r>
          </a:p>
        </p:txBody>
      </p:sp>
      <p:sp>
        <p:nvSpPr>
          <p:cNvPr id="17" name="Text Placeholder 2">
            <a:extLst>
              <a:ext uri="{FF2B5EF4-FFF2-40B4-BE49-F238E27FC236}">
                <a16:creationId xmlns:a16="http://schemas.microsoft.com/office/drawing/2014/main" id="{C2010649-AC86-4EE3-9D6D-C0CFB27FDF3E}"/>
              </a:ext>
            </a:extLst>
          </p:cNvPr>
          <p:cNvSpPr>
            <a:spLocks noGrp="1"/>
          </p:cNvSpPr>
          <p:nvPr>
            <p:ph type="body" sz="quarter" idx="51"/>
          </p:nvPr>
        </p:nvSpPr>
        <p:spPr>
          <a:xfrm>
            <a:off x="855218" y="3429041"/>
            <a:ext cx="2194560" cy="265176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18" name="Text Placeholder 2">
            <a:extLst>
              <a:ext uri="{FF2B5EF4-FFF2-40B4-BE49-F238E27FC236}">
                <a16:creationId xmlns:a16="http://schemas.microsoft.com/office/drawing/2014/main" id="{219F99B3-31D4-4F91-B550-6B0191E2597F}"/>
              </a:ext>
            </a:extLst>
          </p:cNvPr>
          <p:cNvSpPr>
            <a:spLocks noGrp="1"/>
          </p:cNvSpPr>
          <p:nvPr>
            <p:ph type="body" sz="quarter" idx="52"/>
          </p:nvPr>
        </p:nvSpPr>
        <p:spPr>
          <a:xfrm>
            <a:off x="3474719" y="3429000"/>
            <a:ext cx="2194560" cy="265176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301752" indent="-164592" algn="ctr">
              <a:lnSpc>
                <a:spcPct val="90000"/>
              </a:lnSpc>
              <a:spcBef>
                <a:spcPts val="0"/>
              </a:spcBef>
              <a:spcAft>
                <a:spcPts val="500"/>
              </a:spcAft>
              <a:buFont typeface="Arial" panose="020B0604020202020204" pitchFamily="34" charset="0"/>
              <a:buChar char="•"/>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
        <p:nvSpPr>
          <p:cNvPr id="21" name="Text Placeholder 2">
            <a:extLst>
              <a:ext uri="{FF2B5EF4-FFF2-40B4-BE49-F238E27FC236}">
                <a16:creationId xmlns:a16="http://schemas.microsoft.com/office/drawing/2014/main" id="{FCF680C7-E487-4DAF-B1DB-D16CD09FD701}"/>
              </a:ext>
            </a:extLst>
          </p:cNvPr>
          <p:cNvSpPr>
            <a:spLocks noGrp="1"/>
          </p:cNvSpPr>
          <p:nvPr>
            <p:ph type="body" sz="quarter" idx="53"/>
          </p:nvPr>
        </p:nvSpPr>
        <p:spPr>
          <a:xfrm>
            <a:off x="6094220" y="3429000"/>
            <a:ext cx="2194560" cy="2651760"/>
          </a:xfrm>
        </p:spPr>
        <p:txBody>
          <a:bodyPr rIns="0">
            <a:normAutofit/>
          </a:bodyPr>
          <a:lstStyle>
            <a:lvl1pPr marL="0" indent="0" algn="ctr">
              <a:lnSpc>
                <a:spcPct val="90000"/>
              </a:lnSpc>
              <a:spcBef>
                <a:spcPts val="0"/>
              </a:spcBef>
              <a:spcAft>
                <a:spcPts val="500"/>
              </a:spcAft>
              <a:buFont typeface="Arial" panose="020B0604020202020204" pitchFamily="34" charset="0"/>
              <a:buNone/>
              <a:defRPr sz="1100"/>
            </a:lvl1pPr>
            <a:lvl2pPr marL="137160" indent="0" algn="ctr">
              <a:lnSpc>
                <a:spcPct val="90000"/>
              </a:lnSpc>
              <a:spcBef>
                <a:spcPts val="0"/>
              </a:spcBef>
              <a:spcAft>
                <a:spcPts val="500"/>
              </a:spcAft>
              <a:buFont typeface="Arial" panose="020B0604020202020204" pitchFamily="34" charset="0"/>
              <a:buNone/>
              <a:defRPr sz="1100"/>
            </a:lvl2pPr>
            <a:lvl3pPr marL="457200" indent="-137160" algn="ctr">
              <a:lnSpc>
                <a:spcPct val="90000"/>
              </a:lnSpc>
              <a:spcBef>
                <a:spcPts val="0"/>
              </a:spcBef>
              <a:spcAft>
                <a:spcPts val="500"/>
              </a:spcAft>
              <a:buFont typeface="Symbol" panose="05050102010706020507" pitchFamily="18" charset="2"/>
              <a:buChar char=""/>
              <a:defRPr sz="1100"/>
            </a:lvl3pPr>
            <a:lvl4pPr marL="640080" indent="-182880" algn="ctr">
              <a:lnSpc>
                <a:spcPct val="90000"/>
              </a:lnSpc>
              <a:spcBef>
                <a:spcPts val="0"/>
              </a:spcBef>
              <a:spcAft>
                <a:spcPts val="500"/>
              </a:spcAft>
              <a:buFont typeface="Wingdings" panose="05000000000000000000" pitchFamily="2" charset="2"/>
              <a:buChar char="§"/>
              <a:defRPr sz="1100"/>
            </a:lvl4pPr>
            <a:lvl5pPr marL="822960" indent="-182880" algn="ctr">
              <a:lnSpc>
                <a:spcPct val="90000"/>
              </a:lnSpc>
              <a:spcBef>
                <a:spcPts val="0"/>
              </a:spcBef>
              <a:spcAft>
                <a:spcPts val="500"/>
              </a:spcAft>
              <a:defRPr sz="1100"/>
            </a:lvl5pPr>
          </a:lstStyle>
          <a:p>
            <a:pPr lvl="0"/>
            <a:r>
              <a:rPr lang="en-US"/>
              <a:t>Click to edit Master text styles</a:t>
            </a:r>
          </a:p>
        </p:txBody>
      </p:sp>
    </p:spTree>
    <p:extLst>
      <p:ext uri="{BB962C8B-B14F-4D97-AF65-F5344CB8AC3E}">
        <p14:creationId xmlns:p14="http://schemas.microsoft.com/office/powerpoint/2010/main" val="39281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31F062-4999-4283-9531-9A63BA62C867}"/>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E9B2827-BD46-4285-A18D-94535A2DCE25}"/>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cxnSp>
        <p:nvCxnSpPr>
          <p:cNvPr id="14" name="Straight Connector 13">
            <a:extLst>
              <a:ext uri="{FF2B5EF4-FFF2-40B4-BE49-F238E27FC236}">
                <a16:creationId xmlns:a16="http://schemas.microsoft.com/office/drawing/2014/main" id="{3A30C8D3-BFE3-454B-90C9-D98135803F1E}"/>
              </a:ext>
            </a:extLst>
          </p:cNvPr>
          <p:cNvCxnSpPr>
            <a:cxnSpLocks/>
          </p:cNvCxnSpPr>
          <p:nvPr userDrawn="1"/>
        </p:nvCxnSpPr>
        <p:spPr>
          <a:xfrm>
            <a:off x="685800" y="1855825"/>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3923BD28-ECF3-47BF-93BC-4E38A128764A}"/>
              </a:ext>
            </a:extLst>
          </p:cNvPr>
          <p:cNvSpPr>
            <a:spLocks noGrp="1"/>
          </p:cNvSpPr>
          <p:nvPr>
            <p:ph sz="quarter" idx="17" hasCustomPrompt="1"/>
          </p:nvPr>
        </p:nvSpPr>
        <p:spPr>
          <a:xfrm>
            <a:off x="46482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EF3068A-90CD-4931-8FDC-DA037282402D}"/>
              </a:ext>
            </a:extLst>
          </p:cNvPr>
          <p:cNvSpPr>
            <a:spLocks noGrp="1"/>
          </p:cNvSpPr>
          <p:nvPr>
            <p:ph sz="quarter" idx="16" hasCustomPrompt="1"/>
          </p:nvPr>
        </p:nvSpPr>
        <p:spPr>
          <a:xfrm>
            <a:off x="685800" y="2001721"/>
            <a:ext cx="3752850" cy="3991841"/>
          </a:xfrm>
          <a:prstGeom prst="rect">
            <a:avLst/>
          </a:prstGeom>
        </p:spPr>
        <p:txBody>
          <a:bodyPr lIns="0"/>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4EF2C5B3-B7FC-4F57-B74F-D952AEB9CB77}"/>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234293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idebar Lef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6D500-3373-4A48-8511-CAC28C7D7791}"/>
              </a:ext>
            </a:extLst>
          </p:cNvPr>
          <p:cNvSpPr/>
          <p:nvPr userDrawn="1"/>
        </p:nvSpPr>
        <p:spPr>
          <a:xfrm>
            <a:off x="0" y="0"/>
            <a:ext cx="8836182" cy="34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534A1F2-1C89-4DD5-B68A-087A53486103}"/>
              </a:ext>
            </a:extLst>
          </p:cNvPr>
          <p:cNvSpPr/>
          <p:nvPr userDrawn="1"/>
        </p:nvSpPr>
        <p:spPr>
          <a:xfrm flipV="1">
            <a:off x="0" y="0"/>
            <a:ext cx="3590925" cy="685799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id="{65D100B8-36B8-492F-B15D-B55ACCD7F0B5}"/>
              </a:ext>
            </a:extLst>
          </p:cNvPr>
          <p:cNvSpPr>
            <a:spLocks noGrp="1"/>
          </p:cNvSpPr>
          <p:nvPr>
            <p:ph sz="quarter" idx="17" hasCustomPrompt="1"/>
          </p:nvPr>
        </p:nvSpPr>
        <p:spPr>
          <a:xfrm>
            <a:off x="358602" y="1943099"/>
            <a:ext cx="2873720" cy="4143375"/>
          </a:xfrm>
          <a:prstGeom prst="rect">
            <a:avLst/>
          </a:prstGeom>
        </p:spPr>
        <p:txBody>
          <a:bodyPr l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79D82DF0-0C11-425D-AAF4-3C54926604BD}"/>
              </a:ext>
            </a:extLst>
          </p:cNvPr>
          <p:cNvSpPr>
            <a:spLocks noGrp="1"/>
          </p:cNvSpPr>
          <p:nvPr>
            <p:ph type="ftr" sz="quarter" idx="18"/>
          </p:nvPr>
        </p:nvSpPr>
        <p:spPr>
          <a:xfrm>
            <a:off x="3870960" y="6356350"/>
            <a:ext cx="3086100" cy="365125"/>
          </a:xfrm>
        </p:spPr>
        <p:txBody>
          <a:bodyPr/>
          <a:lstStyle/>
          <a:p>
            <a:endParaRPr lang="en-US" dirty="0"/>
          </a:p>
        </p:txBody>
      </p:sp>
    </p:spTree>
    <p:extLst>
      <p:ext uri="{BB962C8B-B14F-4D97-AF65-F5344CB8AC3E}">
        <p14:creationId xmlns:p14="http://schemas.microsoft.com/office/powerpoint/2010/main" val="1330178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3 Column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72B93-1D0A-43C1-AD71-80AF9398D199}"/>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 Placeholder 10">
            <a:extLst>
              <a:ext uri="{FF2B5EF4-FFF2-40B4-BE49-F238E27FC236}">
                <a16:creationId xmlns:a16="http://schemas.microsoft.com/office/drawing/2014/main" id="{F89E9B1C-0E10-4331-BD1F-33E6D7657910}"/>
              </a:ext>
            </a:extLst>
          </p:cNvPr>
          <p:cNvSpPr>
            <a:spLocks noGrp="1"/>
          </p:cNvSpPr>
          <p:nvPr>
            <p:ph type="body" sz="quarter" idx="20"/>
          </p:nvPr>
        </p:nvSpPr>
        <p:spPr>
          <a:xfrm>
            <a:off x="3305611"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9" name="Text Placeholder 10">
            <a:extLst>
              <a:ext uri="{FF2B5EF4-FFF2-40B4-BE49-F238E27FC236}">
                <a16:creationId xmlns:a16="http://schemas.microsoft.com/office/drawing/2014/main" id="{11A5F1B5-7268-4454-88BB-4F8F6AD01725}"/>
              </a:ext>
            </a:extLst>
          </p:cNvPr>
          <p:cNvSpPr>
            <a:spLocks noGrp="1"/>
          </p:cNvSpPr>
          <p:nvPr>
            <p:ph type="body" sz="quarter" idx="28"/>
          </p:nvPr>
        </p:nvSpPr>
        <p:spPr>
          <a:xfrm>
            <a:off x="3305611" y="2068686"/>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EE05583-2642-4D2F-B8AF-257FD50F7D81}"/>
              </a:ext>
            </a:extLst>
          </p:cNvPr>
          <p:cNvSpPr>
            <a:spLocks noGrp="1"/>
          </p:cNvSpPr>
          <p:nvPr>
            <p:ph type="body" sz="quarter" idx="29"/>
          </p:nvPr>
        </p:nvSpPr>
        <p:spPr>
          <a:xfrm>
            <a:off x="685802" y="3173759"/>
            <a:ext cx="2290147" cy="314896"/>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5" name="Text Placeholder 10">
            <a:extLst>
              <a:ext uri="{FF2B5EF4-FFF2-40B4-BE49-F238E27FC236}">
                <a16:creationId xmlns:a16="http://schemas.microsoft.com/office/drawing/2014/main" id="{BFEB474E-8B79-42AD-9C2D-777C3FBE266A}"/>
              </a:ext>
            </a:extLst>
          </p:cNvPr>
          <p:cNvSpPr>
            <a:spLocks noGrp="1"/>
          </p:cNvSpPr>
          <p:nvPr>
            <p:ph type="body" sz="quarter" idx="31"/>
          </p:nvPr>
        </p:nvSpPr>
        <p:spPr>
          <a:xfrm>
            <a:off x="685802" y="2068685"/>
            <a:ext cx="2290147" cy="777896"/>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19" name="Text Placeholder 10">
            <a:extLst>
              <a:ext uri="{FF2B5EF4-FFF2-40B4-BE49-F238E27FC236}">
                <a16:creationId xmlns:a16="http://schemas.microsoft.com/office/drawing/2014/main" id="{2C328607-032B-4A91-8ED0-BDF0D4E54609}"/>
              </a:ext>
            </a:extLst>
          </p:cNvPr>
          <p:cNvSpPr>
            <a:spLocks noGrp="1"/>
          </p:cNvSpPr>
          <p:nvPr>
            <p:ph type="body" sz="quarter" idx="32"/>
          </p:nvPr>
        </p:nvSpPr>
        <p:spPr>
          <a:xfrm>
            <a:off x="5912978" y="3173758"/>
            <a:ext cx="2290147" cy="314897"/>
          </a:xfrm>
          <a:prstGeom prst="rect">
            <a:avLst/>
          </a:prstGeom>
        </p:spPr>
        <p:txBody>
          <a:bodyPr vert="horz"/>
          <a:lstStyle>
            <a:lvl1pPr marL="0" indent="0" algn="ctr">
              <a:buFontTx/>
              <a:buNone/>
              <a:defRPr sz="1400" b="0" cap="all" baseline="0">
                <a:solidFill>
                  <a:schemeClr val="tx1"/>
                </a:solidFill>
                <a:latin typeface="+mn-lt"/>
                <a:cs typeface="Sarabun Bold"/>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0" name="Text Placeholder 10">
            <a:extLst>
              <a:ext uri="{FF2B5EF4-FFF2-40B4-BE49-F238E27FC236}">
                <a16:creationId xmlns:a16="http://schemas.microsoft.com/office/drawing/2014/main" id="{5579EF95-798E-486B-B7D5-EFFA0EB1BB27}"/>
              </a:ext>
            </a:extLst>
          </p:cNvPr>
          <p:cNvSpPr>
            <a:spLocks noGrp="1"/>
          </p:cNvSpPr>
          <p:nvPr>
            <p:ph type="body" sz="quarter" idx="34"/>
          </p:nvPr>
        </p:nvSpPr>
        <p:spPr>
          <a:xfrm>
            <a:off x="5912978" y="2068685"/>
            <a:ext cx="2290147" cy="777897"/>
          </a:xfrm>
          <a:prstGeom prst="rect">
            <a:avLst/>
          </a:prstGeom>
        </p:spPr>
        <p:txBody>
          <a:bodyPr vert="horz"/>
          <a:lstStyle>
            <a:lvl1pPr marL="0" indent="0" algn="ctr">
              <a:buFontTx/>
              <a:buNone/>
              <a:defRPr sz="4000" baseline="0">
                <a:solidFill>
                  <a:schemeClr val="tx1"/>
                </a:solidFill>
                <a:latin typeface="Garamond" panose="02020404030301010803" pitchFamily="18" charset="0"/>
                <a:cs typeface="Garamond" panose="02020404030301010803" pitchFamily="18" charset="0"/>
              </a:defRPr>
            </a:lvl1pPr>
            <a:lvl2pPr marL="457200" indent="0">
              <a:buFontTx/>
              <a:buNone/>
              <a:defRPr sz="1400">
                <a:solidFill>
                  <a:schemeClr val="tx1"/>
                </a:solidFill>
                <a:latin typeface="Sarabun Bold"/>
                <a:cs typeface="Sarabun Bold"/>
              </a:defRPr>
            </a:lvl2pPr>
            <a:lvl3pPr marL="914400" indent="0">
              <a:buFontTx/>
              <a:buNone/>
              <a:defRPr sz="1400">
                <a:solidFill>
                  <a:schemeClr val="tx1"/>
                </a:solidFill>
                <a:latin typeface="Sarabun Bold"/>
                <a:cs typeface="Sarabun Bold"/>
              </a:defRPr>
            </a:lvl3pPr>
            <a:lvl4pPr marL="1371600" indent="0">
              <a:buFontTx/>
              <a:buNone/>
              <a:defRPr sz="1400">
                <a:solidFill>
                  <a:schemeClr val="tx1"/>
                </a:solidFill>
                <a:latin typeface="Sarabun Bold"/>
                <a:cs typeface="Sarabun Bold"/>
              </a:defRPr>
            </a:lvl4pPr>
            <a:lvl5pPr marL="1828800" indent="0">
              <a:buFontTx/>
              <a:buNone/>
              <a:defRPr sz="1400">
                <a:solidFill>
                  <a:schemeClr val="tx1"/>
                </a:solidFill>
                <a:latin typeface="Sarabun Bold"/>
                <a:cs typeface="Sarabun Bold"/>
              </a:defRPr>
            </a:lvl5pPr>
          </a:lstStyle>
          <a:p>
            <a:pPr lvl="0"/>
            <a:r>
              <a:rPr lang="en-US"/>
              <a:t>Click to edit Master text styles</a:t>
            </a:r>
          </a:p>
        </p:txBody>
      </p:sp>
      <p:sp>
        <p:nvSpPr>
          <p:cNvPr id="22" name="Text Placeholder 4">
            <a:extLst>
              <a:ext uri="{FF2B5EF4-FFF2-40B4-BE49-F238E27FC236}">
                <a16:creationId xmlns:a16="http://schemas.microsoft.com/office/drawing/2014/main" id="{5F260F19-B2FD-49D1-B5BD-1A2AEF36AB4C}"/>
              </a:ext>
            </a:extLst>
          </p:cNvPr>
          <p:cNvSpPr>
            <a:spLocks noGrp="1"/>
          </p:cNvSpPr>
          <p:nvPr>
            <p:ph type="body" sz="quarter" idx="24"/>
          </p:nvPr>
        </p:nvSpPr>
        <p:spPr>
          <a:xfrm>
            <a:off x="685800"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3" name="Text Placeholder 4">
            <a:extLst>
              <a:ext uri="{FF2B5EF4-FFF2-40B4-BE49-F238E27FC236}">
                <a16:creationId xmlns:a16="http://schemas.microsoft.com/office/drawing/2014/main" id="{8C3F5C17-9C35-43C0-A3C0-AA2C123A0365}"/>
              </a:ext>
            </a:extLst>
          </p:cNvPr>
          <p:cNvSpPr>
            <a:spLocks noGrp="1"/>
          </p:cNvSpPr>
          <p:nvPr>
            <p:ph type="body" sz="quarter" idx="35"/>
          </p:nvPr>
        </p:nvSpPr>
        <p:spPr>
          <a:xfrm>
            <a:off x="3305609"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4" name="Text Placeholder 4">
            <a:extLst>
              <a:ext uri="{FF2B5EF4-FFF2-40B4-BE49-F238E27FC236}">
                <a16:creationId xmlns:a16="http://schemas.microsoft.com/office/drawing/2014/main" id="{6D879570-A69F-4507-843D-54CEADEC9F5A}"/>
              </a:ext>
            </a:extLst>
          </p:cNvPr>
          <p:cNvSpPr>
            <a:spLocks noGrp="1"/>
          </p:cNvSpPr>
          <p:nvPr>
            <p:ph type="body" sz="quarter" idx="36"/>
          </p:nvPr>
        </p:nvSpPr>
        <p:spPr>
          <a:xfrm>
            <a:off x="5912975" y="3488655"/>
            <a:ext cx="2290149" cy="1779086"/>
          </a:xfrm>
          <a:prstGeom prst="rect">
            <a:avLst/>
          </a:prstGeom>
        </p:spPr>
        <p:txBody>
          <a:bodyPr vert="horz" lIns="0"/>
          <a:lstStyle>
            <a:lvl1pPr marL="0" indent="0" algn="ctr">
              <a:lnSpc>
                <a:spcPct val="150000"/>
              </a:lnSpc>
              <a:buNone/>
              <a:defRPr sz="1000">
                <a:solidFill>
                  <a:schemeClr val="tx1"/>
                </a:solidFill>
              </a:defRPr>
            </a:lvl1pPr>
            <a:lvl2pPr marL="457200" indent="0">
              <a:buNone/>
              <a:defRPr sz="1200">
                <a:solidFill>
                  <a:schemeClr val="tx1">
                    <a:lumMod val="75000"/>
                    <a:lumOff val="25000"/>
                  </a:schemeClr>
                </a:solidFill>
              </a:defRPr>
            </a:lvl2pPr>
            <a:lvl3pPr marL="914400" indent="0">
              <a:buNone/>
              <a:defRPr sz="1200">
                <a:solidFill>
                  <a:schemeClr val="tx1">
                    <a:lumMod val="75000"/>
                    <a:lumOff val="25000"/>
                  </a:schemeClr>
                </a:solidFill>
              </a:defRPr>
            </a:lvl3pPr>
            <a:lvl4pPr marL="1371600" indent="0">
              <a:buNone/>
              <a:defRPr sz="1200">
                <a:solidFill>
                  <a:schemeClr val="tx1">
                    <a:lumMod val="75000"/>
                    <a:lumOff val="25000"/>
                  </a:schemeClr>
                </a:solidFill>
              </a:defRPr>
            </a:lvl4pPr>
            <a:lvl5pPr marL="1828800" indent="0">
              <a:buNone/>
              <a:defRPr sz="1200">
                <a:solidFill>
                  <a:schemeClr val="tx1">
                    <a:lumMod val="75000"/>
                    <a:lumOff val="25000"/>
                  </a:schemeClr>
                </a:solidFill>
              </a:defRPr>
            </a:lvl5pPr>
          </a:lstStyle>
          <a:p>
            <a:pPr lvl="0"/>
            <a:r>
              <a:rPr lang="en-US"/>
              <a:t>Click to edit Master text styles</a:t>
            </a:r>
          </a:p>
        </p:txBody>
      </p:sp>
      <p:sp>
        <p:nvSpPr>
          <p:cNvPr id="25" name="Title 1">
            <a:extLst>
              <a:ext uri="{FF2B5EF4-FFF2-40B4-BE49-F238E27FC236}">
                <a16:creationId xmlns:a16="http://schemas.microsoft.com/office/drawing/2014/main" id="{53C6ED26-0A11-4E1F-ADC5-A9D2E08CC19B}"/>
              </a:ext>
            </a:extLst>
          </p:cNvPr>
          <p:cNvSpPr>
            <a:spLocks noGrp="1"/>
          </p:cNvSpPr>
          <p:nvPr>
            <p:ph type="title" hasCustomPrompt="1"/>
          </p:nvPr>
        </p:nvSpPr>
        <p:spPr>
          <a:xfrm>
            <a:off x="685800" y="685801"/>
            <a:ext cx="7699248" cy="1024128"/>
          </a:xfrm>
          <a:prstGeom prst="rect">
            <a:avLst/>
          </a:prstGeom>
        </p:spPr>
        <p:txBody>
          <a:bodyPr lIns="0" anchor="b" anchorCtr="0"/>
          <a:lstStyle>
            <a:lvl1pPr algn="l">
              <a:defRPr sz="4000" i="1">
                <a:solidFill>
                  <a:schemeClr val="tx1"/>
                </a:solidFill>
                <a:latin typeface="Garamond" panose="02020404030301010803" pitchFamily="18" charset="0"/>
              </a:defRPr>
            </a:lvl1pPr>
          </a:lstStyle>
          <a:p>
            <a:r>
              <a:rPr lang="en-US" dirty="0"/>
              <a:t>Click to add slide header</a:t>
            </a:r>
          </a:p>
        </p:txBody>
      </p:sp>
      <p:sp>
        <p:nvSpPr>
          <p:cNvPr id="2" name="Footer Placeholder 1">
            <a:extLst>
              <a:ext uri="{FF2B5EF4-FFF2-40B4-BE49-F238E27FC236}">
                <a16:creationId xmlns:a16="http://schemas.microsoft.com/office/drawing/2014/main" id="{65542230-547B-4088-83CD-628F1A49D328}"/>
              </a:ext>
            </a:extLst>
          </p:cNvPr>
          <p:cNvSpPr>
            <a:spLocks noGrp="1"/>
          </p:cNvSpPr>
          <p:nvPr>
            <p:ph type="ftr" sz="quarter" idx="37"/>
          </p:nvPr>
        </p:nvSpPr>
        <p:spPr/>
        <p:txBody>
          <a:bodyPr/>
          <a:lstStyle/>
          <a:p>
            <a:endParaRPr lang="en-US" dirty="0"/>
          </a:p>
        </p:txBody>
      </p:sp>
    </p:spTree>
    <p:extLst>
      <p:ext uri="{BB962C8B-B14F-4D97-AF65-F5344CB8AC3E}">
        <p14:creationId xmlns:p14="http://schemas.microsoft.com/office/powerpoint/2010/main" val="34332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C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3797B3-9E88-45DD-9105-BF71FF2429D8}"/>
              </a:ext>
            </a:extLst>
          </p:cNvPr>
          <p:cNvSpPr/>
          <p:nvPr userDrawn="1"/>
        </p:nvSpPr>
        <p:spPr>
          <a:xfrm>
            <a:off x="273947" y="273050"/>
            <a:ext cx="8596106" cy="6310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Title 1">
            <a:extLst>
              <a:ext uri="{FF2B5EF4-FFF2-40B4-BE49-F238E27FC236}">
                <a16:creationId xmlns:a16="http://schemas.microsoft.com/office/drawing/2014/main" id="{1178D576-DAA4-470C-BCE6-BB55A0F8D090}"/>
              </a:ext>
            </a:extLst>
          </p:cNvPr>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3600" b="0" i="0">
                <a:solidFill>
                  <a:schemeClr val="bg1"/>
                </a:solidFill>
                <a:latin typeface="Garamond" panose="02020404030301010803" pitchFamily="18" charset="0"/>
              </a:defRPr>
            </a:lvl1pPr>
          </a:lstStyle>
          <a:p>
            <a:r>
              <a:rPr lang="en-US" dirty="0"/>
              <a:t>Add contents title</a:t>
            </a:r>
          </a:p>
        </p:txBody>
      </p:sp>
      <p:sp>
        <p:nvSpPr>
          <p:cNvPr id="9" name="Text Placeholder 9">
            <a:extLst>
              <a:ext uri="{FF2B5EF4-FFF2-40B4-BE49-F238E27FC236}">
                <a16:creationId xmlns:a16="http://schemas.microsoft.com/office/drawing/2014/main" id="{101DEE3D-BE80-416B-A1D5-A51076718DCE}"/>
              </a:ext>
            </a:extLst>
          </p:cNvPr>
          <p:cNvSpPr>
            <a:spLocks noGrp="1"/>
          </p:cNvSpPr>
          <p:nvPr>
            <p:ph type="body" sz="quarter" idx="11" hasCustomPrompt="1"/>
          </p:nvPr>
        </p:nvSpPr>
        <p:spPr>
          <a:xfrm>
            <a:off x="685801" y="2294279"/>
            <a:ext cx="365760" cy="3017520"/>
          </a:xfrm>
        </p:spPr>
        <p:txBody>
          <a:bodyPr>
            <a:normAutofit/>
          </a:bodyPr>
          <a:lstStyle>
            <a:lvl1pPr marL="0" indent="0">
              <a:spcAft>
                <a:spcPts val="1200"/>
              </a:spcAft>
              <a:buNone/>
              <a:defRPr sz="2400">
                <a:solidFill>
                  <a:schemeClr val="bg1"/>
                </a:solidFill>
                <a:latin typeface="+mj-lt"/>
              </a:defRPr>
            </a:lvl1pPr>
            <a:lvl2pPr marL="227013" indent="0">
              <a:buNone/>
              <a:defRPr/>
            </a:lvl2pPr>
            <a:lvl3pPr marL="461963" indent="0">
              <a:buNone/>
              <a:defRPr/>
            </a:lvl3pPr>
            <a:lvl4pPr marL="687387" indent="0">
              <a:buNone/>
              <a:defRPr/>
            </a:lvl4pPr>
            <a:lvl5pPr marL="914400" indent="0">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10" name="Text Placeholder 3">
            <a:extLst>
              <a:ext uri="{FF2B5EF4-FFF2-40B4-BE49-F238E27FC236}">
                <a16:creationId xmlns:a16="http://schemas.microsoft.com/office/drawing/2014/main" id="{DA651D98-555D-4F47-B1AD-C0A1AC1C01CB}"/>
              </a:ext>
            </a:extLst>
          </p:cNvPr>
          <p:cNvSpPr>
            <a:spLocks noGrp="1"/>
          </p:cNvSpPr>
          <p:nvPr>
            <p:ph type="body" sz="quarter" idx="12" hasCustomPrompt="1"/>
          </p:nvPr>
        </p:nvSpPr>
        <p:spPr>
          <a:xfrm>
            <a:off x="1252316" y="2293937"/>
            <a:ext cx="3977594" cy="3017520"/>
          </a:xfrm>
        </p:spPr>
        <p:txBody>
          <a:bodyPr>
            <a:normAutofit/>
          </a:bodyPr>
          <a:lstStyle>
            <a:lvl1pPr marL="0" indent="0">
              <a:spcAft>
                <a:spcPts val="1200"/>
              </a:spcAft>
              <a:buNone/>
              <a:defRPr sz="2400">
                <a:solidFill>
                  <a:schemeClr val="bg1"/>
                </a:solidFill>
                <a:latin typeface="+mj-lt"/>
              </a:defRPr>
            </a:lvl1pPr>
            <a:lvl2pPr>
              <a:lnSpc>
                <a:spcPts val="2400"/>
              </a:lnSpc>
              <a:spcAft>
                <a:spcPts val="1200"/>
              </a:spcAft>
              <a:defRPr sz="2000"/>
            </a:lvl2pPr>
            <a:lvl3pPr>
              <a:defRPr sz="2000"/>
            </a:lvl3pPr>
            <a:lvl4pPr>
              <a:defRPr sz="2000"/>
            </a:lvl4pPr>
            <a:lvl5pPr>
              <a:defRPr sz="2000"/>
            </a:lvl5pPr>
          </a:lstStyle>
          <a:p>
            <a:pPr lvl="0"/>
            <a:r>
              <a:rPr lang="en-US" dirty="0"/>
              <a:t>Section title</a:t>
            </a:r>
          </a:p>
        </p:txBody>
      </p:sp>
      <p:cxnSp>
        <p:nvCxnSpPr>
          <p:cNvPr id="11" name="Straight Connector 10">
            <a:extLst>
              <a:ext uri="{FF2B5EF4-FFF2-40B4-BE49-F238E27FC236}">
                <a16:creationId xmlns:a16="http://schemas.microsoft.com/office/drawing/2014/main" id="{ACC5A803-EFBB-495E-9F34-0326697C9828}"/>
              </a:ext>
            </a:extLst>
          </p:cNvPr>
          <p:cNvCxnSpPr>
            <a:cxnSpLocks/>
          </p:cNvCxnSpPr>
          <p:nvPr userDrawn="1"/>
        </p:nvCxnSpPr>
        <p:spPr>
          <a:xfrm>
            <a:off x="685800" y="1826611"/>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823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C -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70AAC60-95E6-4F4A-A4B8-81452661D4EB}"/>
              </a:ext>
            </a:extLst>
          </p:cNvPr>
          <p:cNvSpPr>
            <a:spLocks noGrp="1"/>
          </p:cNvSpPr>
          <p:nvPr>
            <p:ph type="title" hasCustomPrompt="1"/>
          </p:nvPr>
        </p:nvSpPr>
        <p:spPr>
          <a:xfrm>
            <a:off x="685800" y="548640"/>
            <a:ext cx="7772400" cy="1088136"/>
          </a:xfrm>
          <a:prstGeom prst="rect">
            <a:avLst/>
          </a:prstGeom>
        </p:spPr>
        <p:txBody>
          <a:bodyPr lIns="0" anchor="b" anchorCtr="0">
            <a:noAutofit/>
          </a:bodyPr>
          <a:lstStyle>
            <a:lvl1pPr algn="l">
              <a:defRPr sz="4000" b="0" i="0">
                <a:solidFill>
                  <a:schemeClr val="tx1"/>
                </a:solidFill>
                <a:latin typeface="Garamond" panose="02020404030301010803" pitchFamily="18" charset="0"/>
              </a:defRPr>
            </a:lvl1pPr>
          </a:lstStyle>
          <a:p>
            <a:r>
              <a:rPr lang="en-US" dirty="0"/>
              <a:t>Add contents title</a:t>
            </a:r>
          </a:p>
        </p:txBody>
      </p:sp>
      <p:cxnSp>
        <p:nvCxnSpPr>
          <p:cNvPr id="8" name="Straight Connector 7">
            <a:extLst>
              <a:ext uri="{FF2B5EF4-FFF2-40B4-BE49-F238E27FC236}">
                <a16:creationId xmlns:a16="http://schemas.microsoft.com/office/drawing/2014/main" id="{79D51409-E6A3-4644-81E8-E4AE4CF199A2}"/>
              </a:ext>
            </a:extLst>
          </p:cNvPr>
          <p:cNvCxnSpPr>
            <a:cxnSpLocks/>
          </p:cNvCxnSpPr>
          <p:nvPr userDrawn="1"/>
        </p:nvCxnSpPr>
        <p:spPr>
          <a:xfrm>
            <a:off x="685800" y="1826611"/>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15FB8F38-EA7A-4C50-B700-AE0F4CF919D8}"/>
              </a:ext>
            </a:extLst>
          </p:cNvPr>
          <p:cNvSpPr>
            <a:spLocks noGrp="1"/>
          </p:cNvSpPr>
          <p:nvPr>
            <p:ph type="body" sz="quarter" idx="11" hasCustomPrompt="1"/>
          </p:nvPr>
        </p:nvSpPr>
        <p:spPr>
          <a:xfrm>
            <a:off x="685801" y="2294279"/>
            <a:ext cx="365760" cy="3017520"/>
          </a:xfrm>
        </p:spPr>
        <p:txBody>
          <a:bodyPr>
            <a:normAutofit/>
          </a:bodyPr>
          <a:lstStyle>
            <a:lvl1pPr marL="0" indent="0">
              <a:spcAft>
                <a:spcPts val="1200"/>
              </a:spcAft>
              <a:buNone/>
              <a:defRPr sz="2400">
                <a:latin typeface="+mj-lt"/>
              </a:defRPr>
            </a:lvl1pPr>
            <a:lvl2pPr marL="227013" indent="0">
              <a:buNone/>
              <a:defRPr/>
            </a:lvl2pPr>
            <a:lvl3pPr marL="461963" indent="0">
              <a:buNone/>
              <a:defRPr/>
            </a:lvl3pPr>
            <a:lvl4pPr marL="687387" indent="0">
              <a:buNone/>
              <a:defRPr/>
            </a:lvl4pPr>
            <a:lvl5pPr marL="914400" indent="0">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11" name="Text Placeholder 3">
            <a:extLst>
              <a:ext uri="{FF2B5EF4-FFF2-40B4-BE49-F238E27FC236}">
                <a16:creationId xmlns:a16="http://schemas.microsoft.com/office/drawing/2014/main" id="{2CC2803F-916E-4A8F-947E-EDCB9C771833}"/>
              </a:ext>
            </a:extLst>
          </p:cNvPr>
          <p:cNvSpPr>
            <a:spLocks noGrp="1"/>
          </p:cNvSpPr>
          <p:nvPr>
            <p:ph type="body" sz="quarter" idx="12" hasCustomPrompt="1"/>
          </p:nvPr>
        </p:nvSpPr>
        <p:spPr>
          <a:xfrm>
            <a:off x="1252316" y="2293937"/>
            <a:ext cx="3977594" cy="3017520"/>
          </a:xfrm>
        </p:spPr>
        <p:txBody>
          <a:bodyPr>
            <a:normAutofit/>
          </a:bodyPr>
          <a:lstStyle>
            <a:lvl1pPr marL="0" indent="0">
              <a:spcAft>
                <a:spcPts val="1200"/>
              </a:spcAft>
              <a:buNone/>
              <a:defRPr sz="2400">
                <a:latin typeface="+mj-lt"/>
              </a:defRPr>
            </a:lvl1pPr>
            <a:lvl2pPr>
              <a:lnSpc>
                <a:spcPts val="2400"/>
              </a:lnSpc>
              <a:spcAft>
                <a:spcPts val="1200"/>
              </a:spcAft>
              <a:defRPr sz="2000"/>
            </a:lvl2pPr>
            <a:lvl3pPr>
              <a:defRPr sz="2000"/>
            </a:lvl3pPr>
            <a:lvl4pPr>
              <a:defRPr sz="2000"/>
            </a:lvl4pPr>
            <a:lvl5pPr>
              <a:defRPr sz="2000"/>
            </a:lvl5pPr>
          </a:lstStyle>
          <a:p>
            <a:pPr lvl="0"/>
            <a:r>
              <a:rPr lang="en-US" dirty="0"/>
              <a:t>Section title</a:t>
            </a:r>
          </a:p>
        </p:txBody>
      </p:sp>
      <p:sp>
        <p:nvSpPr>
          <p:cNvPr id="14" name="Rectangle 13">
            <a:extLst>
              <a:ext uri="{FF2B5EF4-FFF2-40B4-BE49-F238E27FC236}">
                <a16:creationId xmlns:a16="http://schemas.microsoft.com/office/drawing/2014/main" id="{A954F374-785C-44B1-8E90-98EC49BAF86E}"/>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3466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15E811-953B-4B4E-B1F7-D00AD8E2D1E7}"/>
              </a:ext>
            </a:extLst>
          </p:cNvPr>
          <p:cNvSpPr/>
          <p:nvPr userDrawn="1"/>
        </p:nvSpPr>
        <p:spPr>
          <a:xfrm>
            <a:off x="273050" y="273049"/>
            <a:ext cx="8596314" cy="631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itle 1">
            <a:extLst>
              <a:ext uri="{FF2B5EF4-FFF2-40B4-BE49-F238E27FC236}">
                <a16:creationId xmlns:a16="http://schemas.microsoft.com/office/drawing/2014/main" id="{E9C2E5DB-9858-4AF2-91FA-6FD60A685CB5}"/>
              </a:ext>
            </a:extLst>
          </p:cNvPr>
          <p:cNvSpPr>
            <a:spLocks noGrp="1"/>
          </p:cNvSpPr>
          <p:nvPr>
            <p:ph type="title" hasCustomPrompt="1"/>
          </p:nvPr>
        </p:nvSpPr>
        <p:spPr>
          <a:xfrm>
            <a:off x="685800" y="550164"/>
            <a:ext cx="7772400" cy="1088136"/>
          </a:xfrm>
          <a:prstGeom prst="rect">
            <a:avLst/>
          </a:prstGeom>
        </p:spPr>
        <p:txBody>
          <a:bodyPr anchor="b" anchorCtr="0">
            <a:noAutofit/>
          </a:bodyPr>
          <a:lstStyle>
            <a:lvl1pPr algn="ctr">
              <a:defRPr sz="4000" b="0" i="0">
                <a:solidFill>
                  <a:schemeClr val="bg1"/>
                </a:solidFill>
                <a:latin typeface="Garamond" panose="02020404030301010803" pitchFamily="18" charset="0"/>
              </a:defRPr>
            </a:lvl1pPr>
          </a:lstStyle>
          <a:p>
            <a:r>
              <a:rPr lang="en-US" dirty="0"/>
              <a:t>Add agenda title</a:t>
            </a:r>
          </a:p>
        </p:txBody>
      </p:sp>
      <p:cxnSp>
        <p:nvCxnSpPr>
          <p:cNvPr id="12" name="Straight Connector 11">
            <a:extLst>
              <a:ext uri="{FF2B5EF4-FFF2-40B4-BE49-F238E27FC236}">
                <a16:creationId xmlns:a16="http://schemas.microsoft.com/office/drawing/2014/main" id="{00C201FA-3392-48F4-8BEB-EE40D87480C2}"/>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2F6BC683-7620-40EC-B29E-32EB6FCCE693}"/>
              </a:ext>
            </a:extLst>
          </p:cNvPr>
          <p:cNvSpPr>
            <a:spLocks noGrp="1"/>
          </p:cNvSpPr>
          <p:nvPr>
            <p:ph type="subTitle" idx="1" hasCustomPrompt="1"/>
          </p:nvPr>
        </p:nvSpPr>
        <p:spPr>
          <a:xfrm>
            <a:off x="685800" y="2057401"/>
            <a:ext cx="7772400" cy="4224528"/>
          </a:xfrm>
          <a:prstGeom prst="rect">
            <a:avLst/>
          </a:prstGeom>
        </p:spPr>
        <p:txBody>
          <a:bodyPr anchor="t" anchorCtr="0">
            <a:noAutofit/>
          </a:bodyPr>
          <a:lstStyle>
            <a:lvl1pPr marL="0" indent="0" algn="ctr">
              <a:lnSpc>
                <a:spcPct val="150000"/>
              </a:lnSpc>
              <a:buNone/>
              <a:defRPr sz="24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Tree>
    <p:extLst>
      <p:ext uri="{BB962C8B-B14F-4D97-AF65-F5344CB8AC3E}">
        <p14:creationId xmlns:p14="http://schemas.microsoft.com/office/powerpoint/2010/main" val="1715360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47044"/>
            <a:ext cx="7772400" cy="1088136"/>
          </a:xfrm>
          <a:prstGeom prst="rect">
            <a:avLst/>
          </a:prstGeom>
        </p:spPr>
        <p:txBody>
          <a:bodyPr anchor="b" anchorCtr="0">
            <a:noAutofit/>
          </a:bodyPr>
          <a:lstStyle>
            <a:lvl1pPr algn="ctr">
              <a:defRPr sz="4000" b="0" i="0">
                <a:solidFill>
                  <a:schemeClr val="tx1"/>
                </a:solidFill>
                <a:latin typeface="Garamond" panose="02020404030301010803" pitchFamily="18" charset="0"/>
              </a:defRPr>
            </a:lvl1pPr>
          </a:lstStyle>
          <a:p>
            <a:r>
              <a:rPr lang="en-US" dirty="0"/>
              <a:t>Add agenda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1822326"/>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685800" y="2171700"/>
            <a:ext cx="7772400" cy="4145270"/>
          </a:xfrm>
          <a:prstGeom prst="rect">
            <a:avLst/>
          </a:prstGeom>
        </p:spPr>
        <p:txBody>
          <a:bodyPr anchor="t" anchorCtr="0">
            <a:noAutofit/>
          </a:bodyPr>
          <a:lstStyle>
            <a:lvl1pPr marL="0" indent="0" algn="ctr">
              <a:lnSpc>
                <a:spcPct val="150000"/>
              </a:lnSpc>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agenda</a:t>
            </a:r>
          </a:p>
        </p:txBody>
      </p:sp>
      <p:sp>
        <p:nvSpPr>
          <p:cNvPr id="6" name="Rectangle 5">
            <a:extLst>
              <a:ext uri="{FF2B5EF4-FFF2-40B4-BE49-F238E27FC236}">
                <a16:creationId xmlns:a16="http://schemas.microsoft.com/office/drawing/2014/main" id="{A9696853-8FE5-4894-A77B-B448DE573F31}"/>
              </a:ext>
            </a:extLst>
          </p:cNvPr>
          <p:cNvSpPr/>
          <p:nvPr userDrawn="1"/>
        </p:nvSpPr>
        <p:spPr>
          <a:xfrm flipV="1">
            <a:off x="545006" y="1"/>
            <a:ext cx="8053988"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1407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lide - 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B92CD8-49B2-408A-9FF8-76B70E1E83B0}"/>
              </a:ext>
            </a:extLst>
          </p:cNvPr>
          <p:cNvSpPr/>
          <p:nvPr userDrawn="1"/>
        </p:nvSpPr>
        <p:spPr>
          <a:xfrm>
            <a:off x="273050" y="273049"/>
            <a:ext cx="8596314" cy="63182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p:cNvSpPr>
            <a:spLocks noGrp="1"/>
          </p:cNvSpPr>
          <p:nvPr>
            <p:ph type="title" hasCustomPrompt="1"/>
          </p:nvPr>
        </p:nvSpPr>
        <p:spPr>
          <a:xfrm>
            <a:off x="914400" y="1828800"/>
            <a:ext cx="7315200" cy="1828789"/>
          </a:xfrm>
          <a:prstGeom prst="rect">
            <a:avLst/>
          </a:prstGeom>
        </p:spPr>
        <p:txBody>
          <a:bodyPr anchor="b" anchorCtr="0">
            <a:noAutofit/>
          </a:bodyPr>
          <a:lstStyle>
            <a:lvl1pPr algn="ctr">
              <a:defRPr sz="4000" b="0" i="0">
                <a:solidFill>
                  <a:schemeClr val="bg1"/>
                </a:solidFill>
                <a:latin typeface="Garamond" panose="02020404030301010803" pitchFamily="18" charset="0"/>
              </a:defRPr>
            </a:lvl1pPr>
          </a:lstStyle>
          <a:p>
            <a:r>
              <a:rPr lang="en-US" dirty="0"/>
              <a:t>Click to add section title</a:t>
            </a:r>
          </a:p>
        </p:txBody>
      </p:sp>
      <p:cxnSp>
        <p:nvCxnSpPr>
          <p:cNvPr id="10" name="Straight Connector 9">
            <a:extLst>
              <a:ext uri="{FF2B5EF4-FFF2-40B4-BE49-F238E27FC236}">
                <a16:creationId xmlns:a16="http://schemas.microsoft.com/office/drawing/2014/main" id="{5B979A09-8DEA-4C1C-94B8-DD2576CB962D}"/>
              </a:ext>
            </a:extLst>
          </p:cNvPr>
          <p:cNvCxnSpPr>
            <a:cxnSpLocks/>
          </p:cNvCxnSpPr>
          <p:nvPr userDrawn="1"/>
        </p:nvCxnSpPr>
        <p:spPr>
          <a:xfrm>
            <a:off x="4438776" y="383094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58B9B07-B22C-4149-94B8-67AB4B8385E4}"/>
              </a:ext>
            </a:extLst>
          </p:cNvPr>
          <p:cNvSpPr>
            <a:spLocks noGrp="1"/>
          </p:cNvSpPr>
          <p:nvPr>
            <p:ph type="subTitle" idx="1" hasCustomPrompt="1"/>
          </p:nvPr>
        </p:nvSpPr>
        <p:spPr>
          <a:xfrm>
            <a:off x="914400" y="3995161"/>
            <a:ext cx="7315200" cy="712761"/>
          </a:xfrm>
          <a:prstGeom prst="rect">
            <a:avLst/>
          </a:prstGeom>
        </p:spPr>
        <p:txBody>
          <a:bodyPr>
            <a:no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p>
        </p:txBody>
      </p:sp>
    </p:spTree>
    <p:extLst>
      <p:ext uri="{BB962C8B-B14F-4D97-AF65-F5344CB8AC3E}">
        <p14:creationId xmlns:p14="http://schemas.microsoft.com/office/powerpoint/2010/main" val="176941132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86A28BA-F52E-4A52-9DF8-C19397DD7245}"/>
              </a:ext>
            </a:extLst>
          </p:cNvPr>
          <p:cNvSpPr>
            <a:spLocks noGrp="1"/>
          </p:cNvSpPr>
          <p:nvPr>
            <p:ph type="title"/>
          </p:nvPr>
        </p:nvSpPr>
        <p:spPr>
          <a:xfrm>
            <a:off x="683453" y="548640"/>
            <a:ext cx="7772400" cy="1088136"/>
          </a:xfrm>
          <a:prstGeom prst="rect">
            <a:avLst/>
          </a:prstGeom>
        </p:spPr>
        <p:txBody>
          <a:bodyPr vert="horz" lIns="0" tIns="0" rIns="0" bIns="0" rtlCol="0" anchor="b">
            <a:normAutofit/>
          </a:body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755CFAC5-8E2D-4C1D-8582-4069F1760F9F}"/>
              </a:ext>
            </a:extLst>
          </p:cNvPr>
          <p:cNvSpPr>
            <a:spLocks noGrp="1"/>
          </p:cNvSpPr>
          <p:nvPr>
            <p:ph type="body" idx="1"/>
          </p:nvPr>
        </p:nvSpPr>
        <p:spPr>
          <a:xfrm>
            <a:off x="685800" y="1828800"/>
            <a:ext cx="7772400" cy="44805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697A80-9F7F-4DA8-A268-BD34BC2F9CB4}"/>
              </a:ext>
            </a:extLst>
          </p:cNvPr>
          <p:cNvSpPr/>
          <p:nvPr userDrawn="1"/>
        </p:nvSpPr>
        <p:spPr>
          <a:xfrm flipV="1">
            <a:off x="0" y="1"/>
            <a:ext cx="8598994" cy="270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D35400C-4F0D-4594-8A06-954C551BD310}"/>
              </a:ext>
            </a:extLst>
          </p:cNvPr>
          <p:cNvSpPr txBox="1"/>
          <p:nvPr userDrawn="1"/>
        </p:nvSpPr>
        <p:spPr>
          <a:xfrm>
            <a:off x="8305800" y="6464171"/>
            <a:ext cx="197944" cy="215444"/>
          </a:xfrm>
          <a:prstGeom prst="rect">
            <a:avLst/>
          </a:prstGeom>
          <a:noFill/>
        </p:spPr>
        <p:txBody>
          <a:bodyPr wrap="square" lIns="0" rIns="0" rtlCol="0" anchor="ctr">
            <a:spAutoFit/>
          </a:bodyPr>
          <a:lstStyle/>
          <a:p>
            <a:pPr algn="r"/>
            <a:fld id="{CC445941-74CC-4112-9061-4DB01C9C0019}" type="slidenum">
              <a:rPr lang="en-US" sz="800" smtClean="0"/>
              <a:pPr algn="r"/>
              <a:t>‹#›</a:t>
            </a:fld>
            <a:endParaRPr lang="en-US" sz="800" dirty="0"/>
          </a:p>
        </p:txBody>
      </p:sp>
      <p:sp>
        <p:nvSpPr>
          <p:cNvPr id="17" name="Text Placeholder 8">
            <a:extLst>
              <a:ext uri="{FF2B5EF4-FFF2-40B4-BE49-F238E27FC236}">
                <a16:creationId xmlns:a16="http://schemas.microsoft.com/office/drawing/2014/main" id="{BA16A121-C62D-416A-99FE-D82CE1E34184}"/>
              </a:ext>
            </a:extLst>
          </p:cNvPr>
          <p:cNvSpPr txBox="1">
            <a:spLocks/>
          </p:cNvSpPr>
          <p:nvPr userDrawn="1"/>
        </p:nvSpPr>
        <p:spPr>
          <a:xfrm>
            <a:off x="6657975" y="6460401"/>
            <a:ext cx="1683179" cy="219456"/>
          </a:xfrm>
          <a:prstGeom prst="rect">
            <a:avLst/>
          </a:prstGeom>
        </p:spPr>
        <p:txBody>
          <a:bodyPr lIns="0" rIns="0" anchor="ctr">
            <a:normAutofit/>
          </a:bodyPr>
          <a:lstStyle>
            <a:lvl1pPr marL="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lang="en-US" sz="1000" kern="1200" dirty="0" smtClean="0">
                <a:solidFill>
                  <a:schemeClr val="tx1">
                    <a:lumMod val="65000"/>
                    <a:lumOff val="35000"/>
                  </a:schemeClr>
                </a:solidFill>
                <a:latin typeface="+mn-lt"/>
                <a:ea typeface="+mn-ea"/>
                <a:cs typeface="+mn-cs"/>
              </a:defRPr>
            </a:lvl1pPr>
            <a:lvl2pPr marL="231775"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spc="10" baseline="0" dirty="0">
                <a:solidFill>
                  <a:schemeClr val="tx1"/>
                </a:solidFill>
              </a:rPr>
              <a:t>LOCKTON COMPANIES  |</a:t>
            </a:r>
          </a:p>
        </p:txBody>
      </p:sp>
    </p:spTree>
    <p:extLst>
      <p:ext uri="{BB962C8B-B14F-4D97-AF65-F5344CB8AC3E}">
        <p14:creationId xmlns:p14="http://schemas.microsoft.com/office/powerpoint/2010/main" val="4073831602"/>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80" r:id="rId3"/>
    <p:sldLayoutId id="2147483702" r:id="rId4"/>
    <p:sldLayoutId id="2147483682" r:id="rId5"/>
    <p:sldLayoutId id="2147483683" r:id="rId6"/>
    <p:sldLayoutId id="2147483698" r:id="rId7"/>
    <p:sldLayoutId id="2147483699" r:id="rId8"/>
    <p:sldLayoutId id="2147483671" r:id="rId9"/>
    <p:sldLayoutId id="2147483686" r:id="rId10"/>
    <p:sldLayoutId id="2147483707" r:id="rId11"/>
    <p:sldLayoutId id="2147483717" r:id="rId12"/>
    <p:sldLayoutId id="2147483706" r:id="rId13"/>
    <p:sldLayoutId id="2147483718" r:id="rId14"/>
    <p:sldLayoutId id="2147483650" r:id="rId15"/>
    <p:sldLayoutId id="2147483719" r:id="rId16"/>
    <p:sldLayoutId id="2147483678" r:id="rId17"/>
    <p:sldLayoutId id="2147483652" r:id="rId18"/>
    <p:sldLayoutId id="2147483679" r:id="rId19"/>
    <p:sldLayoutId id="2147483710" r:id="rId20"/>
    <p:sldLayoutId id="2147483720" r:id="rId21"/>
    <p:sldLayoutId id="2147483714" r:id="rId22"/>
    <p:sldLayoutId id="2147483721" r:id="rId23"/>
    <p:sldLayoutId id="2147483694" r:id="rId24"/>
    <p:sldLayoutId id="2147483716" r:id="rId25"/>
    <p:sldLayoutId id="2147483722" r:id="rId26"/>
    <p:sldLayoutId id="2147483693" r:id="rId27"/>
    <p:sldLayoutId id="2147483685" r:id="rId28"/>
    <p:sldLayoutId id="2147483687" r:id="rId29"/>
    <p:sldLayoutId id="2147483673" r:id="rId30"/>
    <p:sldLayoutId id="2147483674" r:id="rId31"/>
    <p:sldLayoutId id="2147483691" r:id="rId32"/>
    <p:sldLayoutId id="2147483692" r:id="rId33"/>
    <p:sldLayoutId id="2147483675" r:id="rId34"/>
    <p:sldLayoutId id="2147483709" r:id="rId35"/>
    <p:sldLayoutId id="2147483668" r:id="rId36"/>
    <p:sldLayoutId id="2147483670" r:id="rId37"/>
    <p:sldLayoutId id="2147483676" r:id="rId38"/>
    <p:sldLayoutId id="2147483712" r:id="rId39"/>
    <p:sldLayoutId id="2147483723" r:id="rId40"/>
    <p:sldLayoutId id="2147483677" r:id="rId41"/>
    <p:sldLayoutId id="2147483701" r:id="rId42"/>
    <p:sldLayoutId id="2147483724" r:id="rId43"/>
    <p:sldLayoutId id="2147483725" r:id="rId44"/>
    <p:sldLayoutId id="2147483726" r:id="rId45"/>
    <p:sldLayoutId id="2147483727" r:id="rId46"/>
    <p:sldLayoutId id="2147483729" r:id="rId47"/>
  </p:sldLayoutIdLst>
  <p:hf sldNum="0" hdr="0" dt="0"/>
  <p:txStyles>
    <p:titleStyle>
      <a:lvl1pPr algn="l" defTabSz="914400" rtl="0" eaLnBrk="1" latinLnBrk="0" hangingPunct="1">
        <a:spcBef>
          <a:spcPct val="0"/>
        </a:spcBef>
        <a:buNone/>
        <a:defRPr sz="3600" i="1" kern="1200">
          <a:solidFill>
            <a:schemeClr val="tx1"/>
          </a:solidFill>
          <a:latin typeface="Garamond" panose="02020404030301010803" pitchFamily="18" charset="0"/>
          <a:ea typeface="+mj-ea"/>
          <a:cs typeface="+mj-cs"/>
        </a:defRPr>
      </a:lvl1pPr>
    </p:titleStyle>
    <p:bodyStyle>
      <a:lvl1pPr marL="1920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2pPr>
      <a:lvl3pPr marL="649224" marR="0" indent="-192024"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6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600" kern="1200">
          <a:solidFill>
            <a:schemeClr val="tx1"/>
          </a:solidFill>
          <a:latin typeface="+mn-lt"/>
          <a:ea typeface="+mn-ea"/>
          <a:cs typeface="+mn-cs"/>
        </a:defRPr>
      </a:lvl4pPr>
      <a:lvl5pPr marL="1106424" marR="0" indent="-192024"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5328" userDrawn="1">
          <p15:clr>
            <a:srgbClr val="F26B43"/>
          </p15:clr>
        </p15:guide>
        <p15:guide id="3" orient="horz" pos="1152" userDrawn="1">
          <p15:clr>
            <a:srgbClr val="F26B43"/>
          </p15:clr>
        </p15:guide>
        <p15:guide id="4" orient="horz" pos="1032" userDrawn="1">
          <p15:clr>
            <a:srgbClr val="F26B43"/>
          </p15:clr>
        </p15:guide>
        <p15:guide id="5"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png"/><Relationship Id="rId1" Type="http://schemas.openxmlformats.org/officeDocument/2006/relationships/slideLayout" Target="../slideLayouts/slideLayout43.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sv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6" Type="http://schemas.openxmlformats.org/officeDocument/2006/relationships/image" Target="../media/image24.svg"/><Relationship Id="rId1" Type="http://schemas.openxmlformats.org/officeDocument/2006/relationships/slideLayout" Target="../slideLayouts/slideLayout4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6.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7C3B50-6BD8-4FC1-B117-EC8F67A86B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89" t="2331" r="-11689" b="2331"/>
          <a:stretch/>
        </p:blipFill>
        <p:spPr>
          <a:xfrm>
            <a:off x="6530621" y="1511129"/>
            <a:ext cx="1917871" cy="1917871"/>
          </a:xfrm>
          <a:prstGeom prst="ellipse">
            <a:avLst/>
          </a:prstGeom>
          <a:solidFill>
            <a:schemeClr val="bg1"/>
          </a:solidFill>
          <a:ln w="28575">
            <a:solidFill>
              <a:schemeClr val="bg2">
                <a:lumMod val="40000"/>
                <a:lumOff val="60000"/>
              </a:schemeClr>
            </a:solidFill>
          </a:ln>
        </p:spPr>
      </p:pic>
      <p:sp>
        <p:nvSpPr>
          <p:cNvPr id="5" name="Rectangle 4">
            <a:extLst>
              <a:ext uri="{FF2B5EF4-FFF2-40B4-BE49-F238E27FC236}">
                <a16:creationId xmlns:a16="http://schemas.microsoft.com/office/drawing/2014/main" id="{DA5CB424-E179-468B-B6D5-7D3D2D5C43C5}"/>
              </a:ext>
            </a:extLst>
          </p:cNvPr>
          <p:cNvSpPr/>
          <p:nvPr/>
        </p:nvSpPr>
        <p:spPr>
          <a:xfrm>
            <a:off x="6235431" y="3601756"/>
            <a:ext cx="2508250" cy="830997"/>
          </a:xfrm>
          <a:prstGeom prst="rect">
            <a:avLst/>
          </a:prstGeom>
        </p:spPr>
        <p:txBody>
          <a:bodyPr wrap="square">
            <a:spAutoFit/>
          </a:bodyPr>
          <a:lstStyle/>
          <a:p>
            <a:pPr algn="ctr"/>
            <a:r>
              <a:rPr lang="en-US" sz="1600" b="1" dirty="0">
                <a:solidFill>
                  <a:schemeClr val="bg1"/>
                </a:solidFill>
              </a:rPr>
              <a:t>Christine Hale, MD</a:t>
            </a:r>
          </a:p>
          <a:p>
            <a:pPr algn="ctr"/>
            <a:r>
              <a:rPr lang="en-US" sz="1600" i="1" dirty="0">
                <a:solidFill>
                  <a:schemeClr val="bg1"/>
                </a:solidFill>
              </a:rPr>
              <a:t>SVP, Chief Medical Officer</a:t>
            </a:r>
          </a:p>
          <a:p>
            <a:pPr algn="ctr"/>
            <a:r>
              <a:rPr lang="en-US" sz="1600" i="1" dirty="0">
                <a:solidFill>
                  <a:schemeClr val="bg1"/>
                </a:solidFill>
              </a:rPr>
              <a:t>Lockton Companies</a:t>
            </a:r>
          </a:p>
        </p:txBody>
      </p:sp>
      <p:sp>
        <p:nvSpPr>
          <p:cNvPr id="17" name="Title 16">
            <a:extLst>
              <a:ext uri="{FF2B5EF4-FFF2-40B4-BE49-F238E27FC236}">
                <a16:creationId xmlns:a16="http://schemas.microsoft.com/office/drawing/2014/main" id="{2937511F-4726-49B3-BA4B-4F9C7EB94B54}"/>
              </a:ext>
            </a:extLst>
          </p:cNvPr>
          <p:cNvSpPr>
            <a:spLocks noGrp="1"/>
          </p:cNvSpPr>
          <p:nvPr>
            <p:ph type="title"/>
          </p:nvPr>
        </p:nvSpPr>
        <p:spPr>
          <a:xfrm>
            <a:off x="914400" y="3721807"/>
            <a:ext cx="5105400" cy="1421892"/>
          </a:xfrm>
        </p:spPr>
        <p:txBody>
          <a:bodyPr bIns="91440"/>
          <a:lstStyle/>
          <a:p>
            <a:r>
              <a:rPr lang="en-US" dirty="0"/>
              <a:t>FERMA</a:t>
            </a:r>
            <a:br>
              <a:rPr lang="en-US" dirty="0"/>
            </a:br>
            <a:br>
              <a:rPr lang="en-US" dirty="0"/>
            </a:br>
            <a:r>
              <a:rPr lang="en-US" sz="3200" dirty="0"/>
              <a:t>Large Claim/Pharmacy Trends</a:t>
            </a:r>
            <a:endParaRPr lang="en-US" dirty="0"/>
          </a:p>
        </p:txBody>
      </p:sp>
      <p:pic>
        <p:nvPicPr>
          <p:cNvPr id="2" name="Picture 1">
            <a:extLst>
              <a:ext uri="{FF2B5EF4-FFF2-40B4-BE49-F238E27FC236}">
                <a16:creationId xmlns:a16="http://schemas.microsoft.com/office/drawing/2014/main" id="{ADB5A8A4-0B9F-A6DE-CB77-6793B0FAC5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05265" y="1511129"/>
            <a:ext cx="1917871" cy="1917871"/>
          </a:xfrm>
          <a:prstGeom prst="ellipse">
            <a:avLst/>
          </a:prstGeom>
          <a:ln w="28575">
            <a:solidFill>
              <a:schemeClr val="bg2">
                <a:lumMod val="40000"/>
                <a:lumOff val="60000"/>
              </a:schemeClr>
            </a:solidFill>
          </a:ln>
        </p:spPr>
      </p:pic>
      <p:sp>
        <p:nvSpPr>
          <p:cNvPr id="3" name="Rectangle 2">
            <a:extLst>
              <a:ext uri="{FF2B5EF4-FFF2-40B4-BE49-F238E27FC236}">
                <a16:creationId xmlns:a16="http://schemas.microsoft.com/office/drawing/2014/main" id="{2B262667-45F7-CCA7-DFBE-38633DDE9340}"/>
              </a:ext>
            </a:extLst>
          </p:cNvPr>
          <p:cNvSpPr/>
          <p:nvPr/>
        </p:nvSpPr>
        <p:spPr>
          <a:xfrm>
            <a:off x="3710075" y="3601756"/>
            <a:ext cx="2508250" cy="830997"/>
          </a:xfrm>
          <a:prstGeom prst="rect">
            <a:avLst/>
          </a:prstGeom>
        </p:spPr>
        <p:txBody>
          <a:bodyPr wrap="square">
            <a:spAutoFit/>
          </a:bodyPr>
          <a:lstStyle/>
          <a:p>
            <a:pPr algn="ctr"/>
            <a:r>
              <a:rPr lang="en-US" sz="1600" b="1" dirty="0">
                <a:solidFill>
                  <a:schemeClr val="bg1"/>
                </a:solidFill>
              </a:rPr>
              <a:t>Jennifer Dimura</a:t>
            </a:r>
          </a:p>
          <a:p>
            <a:pPr algn="ctr"/>
            <a:r>
              <a:rPr lang="en-US" sz="1600" i="1" dirty="0">
                <a:solidFill>
                  <a:schemeClr val="bg1"/>
                </a:solidFill>
              </a:rPr>
              <a:t>VP, Director of Pharmacy</a:t>
            </a:r>
          </a:p>
          <a:p>
            <a:pPr algn="ctr"/>
            <a:r>
              <a:rPr lang="en-US" sz="1600" i="1" dirty="0">
                <a:solidFill>
                  <a:schemeClr val="bg1"/>
                </a:solidFill>
              </a:rPr>
              <a:t>Lockton Companies</a:t>
            </a:r>
          </a:p>
        </p:txBody>
      </p:sp>
    </p:spTree>
    <p:extLst>
      <p:ext uri="{BB962C8B-B14F-4D97-AF65-F5344CB8AC3E}">
        <p14:creationId xmlns:p14="http://schemas.microsoft.com/office/powerpoint/2010/main" val="394599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EDE9B21-C705-4CD3-9803-7F94BC88B2FB}"/>
              </a:ext>
            </a:extLst>
          </p:cNvPr>
          <p:cNvSpPr txBox="1"/>
          <p:nvPr/>
        </p:nvSpPr>
        <p:spPr>
          <a:xfrm>
            <a:off x="6856714" y="4151774"/>
            <a:ext cx="1181295"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Unusual pattern </a:t>
            </a:r>
            <a:br>
              <a:rPr kumimoji="0" lang="en-US" sz="800" b="0" i="0" u="none" strike="noStrike" kern="1200" cap="none" spc="0" normalizeH="0" baseline="0" noProof="0" dirty="0">
                <a:ln>
                  <a:noFill/>
                </a:ln>
                <a:effectLst/>
                <a:uLnTx/>
                <a:uFillTx/>
                <a:latin typeface="Segoe UI"/>
                <a:ea typeface="+mn-ea"/>
                <a:cs typeface="+mn-cs"/>
              </a:rPr>
            </a:br>
            <a:r>
              <a:rPr kumimoji="0" lang="en-US" sz="800" b="0" i="0" u="none" strike="noStrike" kern="1200" cap="none" spc="0" normalizeH="0" baseline="0" noProof="0" dirty="0">
                <a:ln>
                  <a:noFill/>
                </a:ln>
                <a:effectLst/>
                <a:uLnTx/>
                <a:uFillTx/>
                <a:latin typeface="Segoe UI"/>
                <a:ea typeface="+mn-ea"/>
                <a:cs typeface="+mn-cs"/>
              </a:rPr>
              <a:t>of OON IONM claims identified fraud – up to $</a:t>
            </a:r>
            <a:r>
              <a:rPr lang="en-US" sz="800" dirty="0">
                <a:latin typeface="Segoe UI"/>
              </a:rPr>
              <a:t>5</a:t>
            </a:r>
            <a:r>
              <a:rPr kumimoji="0" lang="en-US" sz="800" b="0" i="0" u="none" strike="noStrike" kern="1200" cap="none" spc="0" normalizeH="0" baseline="0" noProof="0" dirty="0">
                <a:ln>
                  <a:noFill/>
                </a:ln>
                <a:effectLst/>
                <a:uLnTx/>
                <a:uFillTx/>
                <a:latin typeface="Segoe UI"/>
                <a:ea typeface="+mn-ea"/>
                <a:cs typeface="+mn-cs"/>
              </a:rPr>
              <a:t>M+ in restitution in one carrier’s book</a:t>
            </a:r>
          </a:p>
        </p:txBody>
      </p:sp>
      <p:sp>
        <p:nvSpPr>
          <p:cNvPr id="11" name="Title 10">
            <a:extLst>
              <a:ext uri="{FF2B5EF4-FFF2-40B4-BE49-F238E27FC236}">
                <a16:creationId xmlns:a16="http://schemas.microsoft.com/office/drawing/2014/main" id="{75AAFF6E-51B0-473A-832A-BAEBA9DAD7C1}"/>
              </a:ext>
            </a:extLst>
          </p:cNvPr>
          <p:cNvSpPr>
            <a:spLocks noGrp="1"/>
          </p:cNvSpPr>
          <p:nvPr>
            <p:ph type="title"/>
          </p:nvPr>
        </p:nvSpPr>
        <p:spPr>
          <a:xfrm>
            <a:off x="685800" y="685801"/>
            <a:ext cx="7699248" cy="1024128"/>
          </a:xfrm>
        </p:spPr>
        <p:txBody>
          <a:bodyPr>
            <a:noAutofit/>
          </a:bodyPr>
          <a:lstStyle/>
          <a:p>
            <a:r>
              <a:rPr lang="en-US" sz="3200" dirty="0"/>
              <a:t>Case examples</a:t>
            </a:r>
          </a:p>
        </p:txBody>
      </p:sp>
      <p:sp>
        <p:nvSpPr>
          <p:cNvPr id="4" name="Freeform: Shape 3">
            <a:extLst>
              <a:ext uri="{FF2B5EF4-FFF2-40B4-BE49-F238E27FC236}">
                <a16:creationId xmlns:a16="http://schemas.microsoft.com/office/drawing/2014/main" id="{3CB1113A-8FBE-43F6-BFD9-839EC28DEDAC}"/>
              </a:ext>
            </a:extLst>
          </p:cNvPr>
          <p:cNvSpPr/>
          <p:nvPr/>
        </p:nvSpPr>
        <p:spPr>
          <a:xfrm>
            <a:off x="786412" y="3404731"/>
            <a:ext cx="1055241" cy="619938"/>
          </a:xfrm>
          <a:custGeom>
            <a:avLst/>
            <a:gdLst>
              <a:gd name="connsiteX0" fmla="*/ 0 w 1062285"/>
              <a:gd name="connsiteY0" fmla="*/ 0 h 520793"/>
              <a:gd name="connsiteX1" fmla="*/ 1062285 w 1062285"/>
              <a:gd name="connsiteY1" fmla="*/ 0 h 520793"/>
              <a:gd name="connsiteX2" fmla="*/ 1062285 w 1062285"/>
              <a:gd name="connsiteY2" fmla="*/ 520793 h 520793"/>
              <a:gd name="connsiteX3" fmla="*/ 0 w 1062285"/>
              <a:gd name="connsiteY3" fmla="*/ 520793 h 520793"/>
              <a:gd name="connsiteX4" fmla="*/ 0 w 1062285"/>
              <a:gd name="connsiteY4" fmla="*/ 0 h 52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85" h="520793">
                <a:moveTo>
                  <a:pt x="0" y="0"/>
                </a:moveTo>
                <a:lnTo>
                  <a:pt x="1062285" y="0"/>
                </a:lnTo>
                <a:lnTo>
                  <a:pt x="1062285" y="520793"/>
                </a:lnTo>
                <a:lnTo>
                  <a:pt x="0" y="520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chemeClr val="accent1"/>
                </a:solidFill>
              </a:rPr>
              <a:t>Right Diagnosis</a:t>
            </a:r>
          </a:p>
        </p:txBody>
      </p:sp>
      <p:sp>
        <p:nvSpPr>
          <p:cNvPr id="6" name="Freeform: Shape 5">
            <a:extLst>
              <a:ext uri="{FF2B5EF4-FFF2-40B4-BE49-F238E27FC236}">
                <a16:creationId xmlns:a16="http://schemas.microsoft.com/office/drawing/2014/main" id="{E7696D53-C66F-400E-A243-3691ABB6DDFB}"/>
              </a:ext>
            </a:extLst>
          </p:cNvPr>
          <p:cNvSpPr/>
          <p:nvPr/>
        </p:nvSpPr>
        <p:spPr>
          <a:xfrm>
            <a:off x="2058882" y="3465963"/>
            <a:ext cx="1124041" cy="540337"/>
          </a:xfrm>
          <a:custGeom>
            <a:avLst/>
            <a:gdLst>
              <a:gd name="connsiteX0" fmla="*/ 0 w 1062285"/>
              <a:gd name="connsiteY0" fmla="*/ 0 h 529781"/>
              <a:gd name="connsiteX1" fmla="*/ 1062285 w 1062285"/>
              <a:gd name="connsiteY1" fmla="*/ 0 h 529781"/>
              <a:gd name="connsiteX2" fmla="*/ 1062285 w 1062285"/>
              <a:gd name="connsiteY2" fmla="*/ 529781 h 529781"/>
              <a:gd name="connsiteX3" fmla="*/ 0 w 1062285"/>
              <a:gd name="connsiteY3" fmla="*/ 529781 h 529781"/>
              <a:gd name="connsiteX4" fmla="*/ 0 w 1062285"/>
              <a:gd name="connsiteY4" fmla="*/ 0 h 529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85" h="529781">
                <a:moveTo>
                  <a:pt x="0" y="0"/>
                </a:moveTo>
                <a:lnTo>
                  <a:pt x="1062285" y="0"/>
                </a:lnTo>
                <a:lnTo>
                  <a:pt x="1062285" y="529781"/>
                </a:lnTo>
                <a:lnTo>
                  <a:pt x="0" y="529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rgbClr val="5B6770"/>
                </a:solidFill>
              </a:rPr>
              <a:t>Right Treatment</a:t>
            </a:r>
          </a:p>
        </p:txBody>
      </p:sp>
      <p:sp>
        <p:nvSpPr>
          <p:cNvPr id="8" name="Freeform: Shape 7">
            <a:extLst>
              <a:ext uri="{FF2B5EF4-FFF2-40B4-BE49-F238E27FC236}">
                <a16:creationId xmlns:a16="http://schemas.microsoft.com/office/drawing/2014/main" id="{8DC306C0-6F4E-4F28-8DAD-7FABC4524A7D}"/>
              </a:ext>
            </a:extLst>
          </p:cNvPr>
          <p:cNvSpPr/>
          <p:nvPr/>
        </p:nvSpPr>
        <p:spPr>
          <a:xfrm>
            <a:off x="3341694" y="3377002"/>
            <a:ext cx="1055241" cy="655983"/>
          </a:xfrm>
          <a:custGeom>
            <a:avLst/>
            <a:gdLst>
              <a:gd name="connsiteX0" fmla="*/ 0 w 1062285"/>
              <a:gd name="connsiteY0" fmla="*/ 0 h 411468"/>
              <a:gd name="connsiteX1" fmla="*/ 1062285 w 1062285"/>
              <a:gd name="connsiteY1" fmla="*/ 0 h 411468"/>
              <a:gd name="connsiteX2" fmla="*/ 1062285 w 1062285"/>
              <a:gd name="connsiteY2" fmla="*/ 411468 h 411468"/>
              <a:gd name="connsiteX3" fmla="*/ 0 w 1062285"/>
              <a:gd name="connsiteY3" fmla="*/ 411468 h 411468"/>
              <a:gd name="connsiteX4" fmla="*/ 0 w 1062285"/>
              <a:gd name="connsiteY4" fmla="*/ 0 h 41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85" h="411468">
                <a:moveTo>
                  <a:pt x="0" y="0"/>
                </a:moveTo>
                <a:lnTo>
                  <a:pt x="1062285" y="0"/>
                </a:lnTo>
                <a:lnTo>
                  <a:pt x="1062285" y="411468"/>
                </a:lnTo>
                <a:lnTo>
                  <a:pt x="0" y="4114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rgbClr val="A2AAAD"/>
                </a:solidFill>
              </a:rPr>
              <a:t>Care Setting</a:t>
            </a:r>
          </a:p>
        </p:txBody>
      </p:sp>
      <p:sp>
        <p:nvSpPr>
          <p:cNvPr id="12" name="Freeform: Shape 11">
            <a:extLst>
              <a:ext uri="{FF2B5EF4-FFF2-40B4-BE49-F238E27FC236}">
                <a16:creationId xmlns:a16="http://schemas.microsoft.com/office/drawing/2014/main" id="{C6361C6A-21B8-4DA8-BB5C-91C9A64A61AC}"/>
              </a:ext>
            </a:extLst>
          </p:cNvPr>
          <p:cNvSpPr/>
          <p:nvPr/>
        </p:nvSpPr>
        <p:spPr>
          <a:xfrm>
            <a:off x="4457616" y="3431521"/>
            <a:ext cx="1097119" cy="585112"/>
          </a:xfrm>
          <a:custGeom>
            <a:avLst/>
            <a:gdLst>
              <a:gd name="connsiteX0" fmla="*/ 0 w 1410248"/>
              <a:gd name="connsiteY0" fmla="*/ 0 h 768869"/>
              <a:gd name="connsiteX1" fmla="*/ 1410248 w 1410248"/>
              <a:gd name="connsiteY1" fmla="*/ 0 h 768869"/>
              <a:gd name="connsiteX2" fmla="*/ 1410248 w 1410248"/>
              <a:gd name="connsiteY2" fmla="*/ 768869 h 768869"/>
              <a:gd name="connsiteX3" fmla="*/ 0 w 1410248"/>
              <a:gd name="connsiteY3" fmla="*/ 768869 h 768869"/>
              <a:gd name="connsiteX4" fmla="*/ 0 w 1410248"/>
              <a:gd name="connsiteY4" fmla="*/ 0 h 76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48" h="768869">
                <a:moveTo>
                  <a:pt x="0" y="0"/>
                </a:moveTo>
                <a:lnTo>
                  <a:pt x="1410248" y="0"/>
                </a:lnTo>
                <a:lnTo>
                  <a:pt x="1410248" y="768869"/>
                </a:lnTo>
                <a:lnTo>
                  <a:pt x="0" y="7688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chemeClr val="accent1"/>
                </a:solidFill>
              </a:rPr>
              <a:t>Billing and Coding Accuracy</a:t>
            </a:r>
          </a:p>
        </p:txBody>
      </p:sp>
      <p:sp>
        <p:nvSpPr>
          <p:cNvPr id="14" name="Freeform: Shape 13">
            <a:extLst>
              <a:ext uri="{FF2B5EF4-FFF2-40B4-BE49-F238E27FC236}">
                <a16:creationId xmlns:a16="http://schemas.microsoft.com/office/drawing/2014/main" id="{2C6E6BF9-B765-46C1-A170-3FABBE18BDA5}"/>
              </a:ext>
            </a:extLst>
          </p:cNvPr>
          <p:cNvSpPr/>
          <p:nvPr/>
        </p:nvSpPr>
        <p:spPr>
          <a:xfrm>
            <a:off x="5518955" y="3479318"/>
            <a:ext cx="1411941" cy="522976"/>
          </a:xfrm>
          <a:custGeom>
            <a:avLst/>
            <a:gdLst>
              <a:gd name="connsiteX0" fmla="*/ 0 w 1062285"/>
              <a:gd name="connsiteY0" fmla="*/ 0 h 520793"/>
              <a:gd name="connsiteX1" fmla="*/ 1062285 w 1062285"/>
              <a:gd name="connsiteY1" fmla="*/ 0 h 520793"/>
              <a:gd name="connsiteX2" fmla="*/ 1062285 w 1062285"/>
              <a:gd name="connsiteY2" fmla="*/ 520793 h 520793"/>
              <a:gd name="connsiteX3" fmla="*/ 0 w 1062285"/>
              <a:gd name="connsiteY3" fmla="*/ 520793 h 520793"/>
              <a:gd name="connsiteX4" fmla="*/ 0 w 1062285"/>
              <a:gd name="connsiteY4" fmla="*/ 0 h 52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85" h="520793">
                <a:moveTo>
                  <a:pt x="0" y="0"/>
                </a:moveTo>
                <a:lnTo>
                  <a:pt x="1062285" y="0"/>
                </a:lnTo>
                <a:lnTo>
                  <a:pt x="1062285" y="520793"/>
                </a:lnTo>
                <a:lnTo>
                  <a:pt x="0" y="520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rgbClr val="5B6770"/>
                </a:solidFill>
              </a:rPr>
              <a:t>Claim Processing</a:t>
            </a:r>
          </a:p>
        </p:txBody>
      </p:sp>
      <p:sp>
        <p:nvSpPr>
          <p:cNvPr id="28" name="Freeform: Shape 27">
            <a:extLst>
              <a:ext uri="{FF2B5EF4-FFF2-40B4-BE49-F238E27FC236}">
                <a16:creationId xmlns:a16="http://schemas.microsoft.com/office/drawing/2014/main" id="{140920A1-C335-4BCD-B1F1-413FFF441DC0}"/>
              </a:ext>
            </a:extLst>
          </p:cNvPr>
          <p:cNvSpPr/>
          <p:nvPr/>
        </p:nvSpPr>
        <p:spPr>
          <a:xfrm>
            <a:off x="6908386" y="3391409"/>
            <a:ext cx="1115323" cy="637254"/>
          </a:xfrm>
          <a:custGeom>
            <a:avLst/>
            <a:gdLst>
              <a:gd name="connsiteX0" fmla="*/ 0 w 1062285"/>
              <a:gd name="connsiteY0" fmla="*/ 0 h 768869"/>
              <a:gd name="connsiteX1" fmla="*/ 1062285 w 1062285"/>
              <a:gd name="connsiteY1" fmla="*/ 0 h 768869"/>
              <a:gd name="connsiteX2" fmla="*/ 1062285 w 1062285"/>
              <a:gd name="connsiteY2" fmla="*/ 768869 h 768869"/>
              <a:gd name="connsiteX3" fmla="*/ 0 w 1062285"/>
              <a:gd name="connsiteY3" fmla="*/ 768869 h 768869"/>
              <a:gd name="connsiteX4" fmla="*/ 0 w 1062285"/>
              <a:gd name="connsiteY4" fmla="*/ 0 h 76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285" h="768869">
                <a:moveTo>
                  <a:pt x="0" y="0"/>
                </a:moveTo>
                <a:lnTo>
                  <a:pt x="1062285" y="0"/>
                </a:lnTo>
                <a:lnTo>
                  <a:pt x="1062285" y="768869"/>
                </a:lnTo>
                <a:lnTo>
                  <a:pt x="0" y="7688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ctr" defTabSz="488950">
              <a:lnSpc>
                <a:spcPct val="90000"/>
              </a:lnSpc>
              <a:spcBef>
                <a:spcPct val="0"/>
              </a:spcBef>
              <a:buNone/>
            </a:pPr>
            <a:r>
              <a:rPr lang="en-US" sz="1200" b="1" kern="1200" dirty="0">
                <a:solidFill>
                  <a:srgbClr val="A2AAAD"/>
                </a:solidFill>
              </a:rPr>
              <a:t>Fraud, Waste and Abuse</a:t>
            </a:r>
          </a:p>
        </p:txBody>
      </p:sp>
      <p:sp>
        <p:nvSpPr>
          <p:cNvPr id="17" name="TextBox 16">
            <a:extLst>
              <a:ext uri="{FF2B5EF4-FFF2-40B4-BE49-F238E27FC236}">
                <a16:creationId xmlns:a16="http://schemas.microsoft.com/office/drawing/2014/main" id="{050136EE-E56A-4E97-81D3-5A89D5C1D2B4}"/>
              </a:ext>
            </a:extLst>
          </p:cNvPr>
          <p:cNvSpPr txBox="1"/>
          <p:nvPr/>
        </p:nvSpPr>
        <p:spPr>
          <a:xfrm>
            <a:off x="648781" y="4151774"/>
            <a:ext cx="1359508"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Patient admitted monthly for blood transfusions and off-label drug use. Referred to Mayo</a:t>
            </a:r>
            <a:br>
              <a:rPr kumimoji="0" lang="en-US" sz="800" b="0" i="0" u="none" strike="noStrike" kern="1200" cap="none" spc="0" normalizeH="0" baseline="0" noProof="0" dirty="0">
                <a:ln>
                  <a:noFill/>
                </a:ln>
                <a:effectLst/>
                <a:uLnTx/>
                <a:uFillTx/>
                <a:latin typeface="Segoe UI"/>
                <a:ea typeface="+mn-ea"/>
                <a:cs typeface="+mn-cs"/>
              </a:rPr>
            </a:br>
            <a:r>
              <a:rPr kumimoji="0" lang="en-US" sz="800" b="0" i="0" u="none" strike="noStrike" kern="1200" cap="none" spc="0" normalizeH="0" baseline="0" noProof="0" dirty="0">
                <a:ln>
                  <a:noFill/>
                </a:ln>
                <a:effectLst/>
                <a:uLnTx/>
                <a:uFillTx/>
                <a:latin typeface="Segoe UI"/>
                <a:ea typeface="+mn-ea"/>
                <a:cs typeface="+mn-cs"/>
              </a:rPr>
              <a:t>for diagnosis and treatment</a:t>
            </a:r>
          </a:p>
        </p:txBody>
      </p:sp>
      <p:cxnSp>
        <p:nvCxnSpPr>
          <p:cNvPr id="18" name="Straight Connector 17">
            <a:extLst>
              <a:ext uri="{FF2B5EF4-FFF2-40B4-BE49-F238E27FC236}">
                <a16:creationId xmlns:a16="http://schemas.microsoft.com/office/drawing/2014/main" id="{F185264D-BF31-4F2F-85BE-2EE6ACA8F82A}"/>
              </a:ext>
            </a:extLst>
          </p:cNvPr>
          <p:cNvCxnSpPr>
            <a:cxnSpLocks/>
          </p:cNvCxnSpPr>
          <p:nvPr/>
        </p:nvCxnSpPr>
        <p:spPr>
          <a:xfrm flipV="1">
            <a:off x="1328535" y="5013226"/>
            <a:ext cx="0" cy="373150"/>
          </a:xfrm>
          <a:prstGeom prst="line">
            <a:avLst/>
          </a:prstGeom>
          <a:ln w="19050" cap="rnd"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8C562C7A-F67F-4657-A235-A4BD7572BBE7}"/>
              </a:ext>
            </a:extLst>
          </p:cNvPr>
          <p:cNvSpPr txBox="1"/>
          <p:nvPr/>
        </p:nvSpPr>
        <p:spPr>
          <a:xfrm>
            <a:off x="1937313" y="4151774"/>
            <a:ext cx="1370336"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Patient receiving</a:t>
            </a:r>
            <a:br>
              <a:rPr kumimoji="0" lang="en-US" sz="800" b="0" i="0" u="none" strike="noStrike" kern="1200" cap="none" spc="0" normalizeH="0" baseline="0" noProof="0" dirty="0">
                <a:ln>
                  <a:noFill/>
                </a:ln>
                <a:effectLst/>
                <a:uLnTx/>
                <a:uFillTx/>
                <a:latin typeface="Segoe UI"/>
                <a:ea typeface="+mn-ea"/>
                <a:cs typeface="+mn-cs"/>
              </a:rPr>
            </a:br>
            <a:r>
              <a:rPr kumimoji="0" lang="en-US" sz="800" b="0" i="0" u="none" strike="noStrike" kern="1200" cap="none" spc="0" normalizeH="0" baseline="0" noProof="0" dirty="0">
                <a:ln>
                  <a:noFill/>
                </a:ln>
                <a:effectLst/>
                <a:uLnTx/>
                <a:uFillTx/>
                <a:latin typeface="Segoe UI"/>
                <a:ea typeface="+mn-ea"/>
                <a:cs typeface="+mn-cs"/>
              </a:rPr>
              <a:t>high-risk, high-cost narcotic without diagnosis of cancer switched to appropriate medication</a:t>
            </a:r>
          </a:p>
        </p:txBody>
      </p:sp>
      <p:sp>
        <p:nvSpPr>
          <p:cNvPr id="21" name="TextBox 20">
            <a:extLst>
              <a:ext uri="{FF2B5EF4-FFF2-40B4-BE49-F238E27FC236}">
                <a16:creationId xmlns:a16="http://schemas.microsoft.com/office/drawing/2014/main" id="{E45B5CF8-F03D-434D-9DD5-419E90C62B4E}"/>
              </a:ext>
            </a:extLst>
          </p:cNvPr>
          <p:cNvSpPr txBox="1"/>
          <p:nvPr/>
        </p:nvSpPr>
        <p:spPr>
          <a:xfrm>
            <a:off x="3389601" y="4151774"/>
            <a:ext cx="959427"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Patient treated with high-cost Soliris, site of care moved to home infusion</a:t>
            </a:r>
          </a:p>
        </p:txBody>
      </p:sp>
      <p:sp>
        <p:nvSpPr>
          <p:cNvPr id="23" name="TextBox 22">
            <a:extLst>
              <a:ext uri="{FF2B5EF4-FFF2-40B4-BE49-F238E27FC236}">
                <a16:creationId xmlns:a16="http://schemas.microsoft.com/office/drawing/2014/main" id="{686AA993-BC39-4BBF-987C-20A751D939CB}"/>
              </a:ext>
            </a:extLst>
          </p:cNvPr>
          <p:cNvSpPr txBox="1"/>
          <p:nvPr/>
        </p:nvSpPr>
        <p:spPr>
          <a:xfrm>
            <a:off x="4381358" y="4151774"/>
            <a:ext cx="1249634"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High paid charges for Electrocardiogram; billing error, so engaged medical administrator</a:t>
            </a:r>
          </a:p>
        </p:txBody>
      </p:sp>
      <p:sp>
        <p:nvSpPr>
          <p:cNvPr id="25" name="TextBox 24">
            <a:extLst>
              <a:ext uri="{FF2B5EF4-FFF2-40B4-BE49-F238E27FC236}">
                <a16:creationId xmlns:a16="http://schemas.microsoft.com/office/drawing/2014/main" id="{A81F60CB-65DE-49B8-A922-BDD1F9B00626}"/>
              </a:ext>
            </a:extLst>
          </p:cNvPr>
          <p:cNvSpPr txBox="1"/>
          <p:nvPr/>
        </p:nvSpPr>
        <p:spPr>
          <a:xfrm>
            <a:off x="5705322" y="4151774"/>
            <a:ext cx="1077064"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Segoe UI"/>
                <a:ea typeface="+mn-ea"/>
                <a:cs typeface="+mn-cs"/>
              </a:rPr>
              <a:t>Seven patients with incorrectly approved private duty nursing due to auto-adjudication system error</a:t>
            </a:r>
          </a:p>
        </p:txBody>
      </p:sp>
      <p:cxnSp>
        <p:nvCxnSpPr>
          <p:cNvPr id="39" name="Straight Connector 38">
            <a:extLst>
              <a:ext uri="{FF2B5EF4-FFF2-40B4-BE49-F238E27FC236}">
                <a16:creationId xmlns:a16="http://schemas.microsoft.com/office/drawing/2014/main" id="{661C9B4B-3C29-4ABB-BF68-8E59CD545D98}"/>
              </a:ext>
            </a:extLst>
          </p:cNvPr>
          <p:cNvCxnSpPr>
            <a:cxnSpLocks/>
          </p:cNvCxnSpPr>
          <p:nvPr/>
        </p:nvCxnSpPr>
        <p:spPr>
          <a:xfrm flipV="1">
            <a:off x="2622481" y="5013226"/>
            <a:ext cx="0" cy="373148"/>
          </a:xfrm>
          <a:prstGeom prst="line">
            <a:avLst/>
          </a:prstGeom>
          <a:ln w="19050" cap="rnd" cmpd="sng" algn="ctr">
            <a:solidFill>
              <a:srgbClr val="5B677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Oval 4">
            <a:extLst>
              <a:ext uri="{FF2B5EF4-FFF2-40B4-BE49-F238E27FC236}">
                <a16:creationId xmlns:a16="http://schemas.microsoft.com/office/drawing/2014/main" id="{F9AA0C5E-8D07-4E0A-B935-21D69B52479F}"/>
              </a:ext>
            </a:extLst>
          </p:cNvPr>
          <p:cNvSpPr/>
          <p:nvPr/>
        </p:nvSpPr>
        <p:spPr>
          <a:xfrm>
            <a:off x="1250475"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6">
            <a:extLst>
              <a:ext uri="{FF2B5EF4-FFF2-40B4-BE49-F238E27FC236}">
                <a16:creationId xmlns:a16="http://schemas.microsoft.com/office/drawing/2014/main" id="{BED7C733-25AF-4524-AD95-F8FD78D69FEA}"/>
              </a:ext>
            </a:extLst>
          </p:cNvPr>
          <p:cNvSpPr/>
          <p:nvPr/>
        </p:nvSpPr>
        <p:spPr>
          <a:xfrm>
            <a:off x="2479070"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4C3C7357-1CEC-4D73-AA88-48954E2D83F8}"/>
              </a:ext>
            </a:extLst>
          </p:cNvPr>
          <p:cNvSpPr/>
          <p:nvPr/>
        </p:nvSpPr>
        <p:spPr>
          <a:xfrm>
            <a:off x="3701440"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3A19E876-A29A-4CD7-ABF2-851385911771}"/>
              </a:ext>
            </a:extLst>
          </p:cNvPr>
          <p:cNvSpPr/>
          <p:nvPr/>
        </p:nvSpPr>
        <p:spPr>
          <a:xfrm>
            <a:off x="4231039"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26">
            <a:extLst>
              <a:ext uri="{FF2B5EF4-FFF2-40B4-BE49-F238E27FC236}">
                <a16:creationId xmlns:a16="http://schemas.microsoft.com/office/drawing/2014/main" id="{1416852F-A207-4573-929D-210B91A8CD78}"/>
              </a:ext>
            </a:extLst>
          </p:cNvPr>
          <p:cNvSpPr/>
          <p:nvPr/>
        </p:nvSpPr>
        <p:spPr>
          <a:xfrm>
            <a:off x="4926715"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D5034208-A734-4557-94A0-F6BF0ABE4F55}"/>
              </a:ext>
            </a:extLst>
          </p:cNvPr>
          <p:cNvSpPr/>
          <p:nvPr/>
        </p:nvSpPr>
        <p:spPr>
          <a:xfrm>
            <a:off x="6161367" y="5199800"/>
            <a:ext cx="156121" cy="156121"/>
          </a:xfrm>
          <a:prstGeom prst="ellipse">
            <a:avLst/>
          </a:pr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cxnSp>
        <p:nvCxnSpPr>
          <p:cNvPr id="44" name="Straight Connector 43">
            <a:extLst>
              <a:ext uri="{FF2B5EF4-FFF2-40B4-BE49-F238E27FC236}">
                <a16:creationId xmlns:a16="http://schemas.microsoft.com/office/drawing/2014/main" id="{5EEA3659-BCE4-4F50-9121-6700887DAB70}"/>
              </a:ext>
            </a:extLst>
          </p:cNvPr>
          <p:cNvCxnSpPr>
            <a:cxnSpLocks/>
          </p:cNvCxnSpPr>
          <p:nvPr/>
        </p:nvCxnSpPr>
        <p:spPr>
          <a:xfrm>
            <a:off x="850867" y="5301498"/>
            <a:ext cx="955336" cy="0"/>
          </a:xfrm>
          <a:prstGeom prst="line">
            <a:avLst/>
          </a:prstGeom>
          <a:ln w="238125" cap="sq"/>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C2E0654-B10B-4A92-B544-EA0522F912DC}"/>
              </a:ext>
            </a:extLst>
          </p:cNvPr>
          <p:cNvSpPr/>
          <p:nvPr/>
        </p:nvSpPr>
        <p:spPr>
          <a:xfrm>
            <a:off x="882221" y="2477722"/>
            <a:ext cx="892630" cy="8926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$820K</a:t>
            </a:r>
          </a:p>
        </p:txBody>
      </p:sp>
      <p:sp>
        <p:nvSpPr>
          <p:cNvPr id="56" name="Oval 55">
            <a:extLst>
              <a:ext uri="{FF2B5EF4-FFF2-40B4-BE49-F238E27FC236}">
                <a16:creationId xmlns:a16="http://schemas.microsoft.com/office/drawing/2014/main" id="{CEF1A477-4A2F-4FF0-8E63-A7D47FF7C0BB}"/>
              </a:ext>
            </a:extLst>
          </p:cNvPr>
          <p:cNvSpPr/>
          <p:nvPr/>
        </p:nvSpPr>
        <p:spPr>
          <a:xfrm>
            <a:off x="2176166" y="2477722"/>
            <a:ext cx="892630" cy="892630"/>
          </a:xfrm>
          <a:prstGeom prst="ellipse">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$300K</a:t>
            </a:r>
          </a:p>
        </p:txBody>
      </p:sp>
      <p:sp>
        <p:nvSpPr>
          <p:cNvPr id="58" name="Oval 57">
            <a:extLst>
              <a:ext uri="{FF2B5EF4-FFF2-40B4-BE49-F238E27FC236}">
                <a16:creationId xmlns:a16="http://schemas.microsoft.com/office/drawing/2014/main" id="{57809A58-2BDE-4195-8712-8B509869B496}"/>
              </a:ext>
            </a:extLst>
          </p:cNvPr>
          <p:cNvSpPr/>
          <p:nvPr/>
        </p:nvSpPr>
        <p:spPr>
          <a:xfrm>
            <a:off x="3422999" y="2477722"/>
            <a:ext cx="892630" cy="892630"/>
          </a:xfrm>
          <a:prstGeom prst="ellipse">
            <a:avLst/>
          </a:prstGeom>
          <a:solidFill>
            <a:srgbClr val="A2AA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$910K</a:t>
            </a:r>
          </a:p>
        </p:txBody>
      </p:sp>
      <p:cxnSp>
        <p:nvCxnSpPr>
          <p:cNvPr id="46" name="Straight Connector 45">
            <a:extLst>
              <a:ext uri="{FF2B5EF4-FFF2-40B4-BE49-F238E27FC236}">
                <a16:creationId xmlns:a16="http://schemas.microsoft.com/office/drawing/2014/main" id="{5D59CF7B-3358-4C04-8B15-0FA5D5D15D3F}"/>
              </a:ext>
            </a:extLst>
          </p:cNvPr>
          <p:cNvCxnSpPr>
            <a:cxnSpLocks/>
          </p:cNvCxnSpPr>
          <p:nvPr/>
        </p:nvCxnSpPr>
        <p:spPr>
          <a:xfrm>
            <a:off x="2077070" y="5301498"/>
            <a:ext cx="960120" cy="0"/>
          </a:xfrm>
          <a:prstGeom prst="line">
            <a:avLst/>
          </a:prstGeom>
          <a:ln w="238125" cap="sq">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F09835-6A83-453F-9F8B-E791D5C99381}"/>
              </a:ext>
            </a:extLst>
          </p:cNvPr>
          <p:cNvCxnSpPr>
            <a:cxnSpLocks/>
          </p:cNvCxnSpPr>
          <p:nvPr/>
        </p:nvCxnSpPr>
        <p:spPr>
          <a:xfrm flipV="1">
            <a:off x="5004775" y="5013226"/>
            <a:ext cx="0" cy="373148"/>
          </a:xfrm>
          <a:prstGeom prst="line">
            <a:avLst/>
          </a:prstGeom>
          <a:ln w="19050" cap="rnd"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Oval 59">
            <a:extLst>
              <a:ext uri="{FF2B5EF4-FFF2-40B4-BE49-F238E27FC236}">
                <a16:creationId xmlns:a16="http://schemas.microsoft.com/office/drawing/2014/main" id="{213A2237-0E8B-42AB-8ECE-BAB61BBA7220}"/>
              </a:ext>
            </a:extLst>
          </p:cNvPr>
          <p:cNvSpPr/>
          <p:nvPr/>
        </p:nvSpPr>
        <p:spPr>
          <a:xfrm>
            <a:off x="4559860" y="2477722"/>
            <a:ext cx="892630" cy="8926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$240K</a:t>
            </a:r>
          </a:p>
        </p:txBody>
      </p:sp>
      <p:sp>
        <p:nvSpPr>
          <p:cNvPr id="62" name="Oval 61">
            <a:extLst>
              <a:ext uri="{FF2B5EF4-FFF2-40B4-BE49-F238E27FC236}">
                <a16:creationId xmlns:a16="http://schemas.microsoft.com/office/drawing/2014/main" id="{809842C9-2813-47D0-9124-72EED60DA2B3}"/>
              </a:ext>
            </a:extLst>
          </p:cNvPr>
          <p:cNvSpPr/>
          <p:nvPr/>
        </p:nvSpPr>
        <p:spPr>
          <a:xfrm>
            <a:off x="5778610" y="2477722"/>
            <a:ext cx="892630" cy="892630"/>
          </a:xfrm>
          <a:prstGeom prst="ellipse">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$1M+</a:t>
            </a:r>
          </a:p>
        </p:txBody>
      </p:sp>
      <p:cxnSp>
        <p:nvCxnSpPr>
          <p:cNvPr id="47" name="Straight Connector 46">
            <a:extLst>
              <a:ext uri="{FF2B5EF4-FFF2-40B4-BE49-F238E27FC236}">
                <a16:creationId xmlns:a16="http://schemas.microsoft.com/office/drawing/2014/main" id="{AFD1E3F2-7598-445B-9CA2-30DE128016C6}"/>
              </a:ext>
            </a:extLst>
          </p:cNvPr>
          <p:cNvCxnSpPr>
            <a:cxnSpLocks/>
          </p:cNvCxnSpPr>
          <p:nvPr/>
        </p:nvCxnSpPr>
        <p:spPr>
          <a:xfrm>
            <a:off x="3299440" y="5301498"/>
            <a:ext cx="960120" cy="0"/>
          </a:xfrm>
          <a:prstGeom prst="line">
            <a:avLst/>
          </a:prstGeom>
          <a:ln w="238125" cap="sq">
            <a:solidFill>
              <a:srgbClr val="A2AAA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979425A-5575-473A-8E92-6FA793A1CD34}"/>
              </a:ext>
            </a:extLst>
          </p:cNvPr>
          <p:cNvCxnSpPr>
            <a:cxnSpLocks/>
          </p:cNvCxnSpPr>
          <p:nvPr/>
        </p:nvCxnSpPr>
        <p:spPr>
          <a:xfrm>
            <a:off x="4524715" y="5301498"/>
            <a:ext cx="960120" cy="0"/>
          </a:xfrm>
          <a:prstGeom prst="line">
            <a:avLst/>
          </a:prstGeom>
          <a:ln w="238125" cap="sq"/>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6458DA-D9C6-4364-B2A5-B58C3B54B36F}"/>
              </a:ext>
            </a:extLst>
          </p:cNvPr>
          <p:cNvCxnSpPr>
            <a:cxnSpLocks/>
          </p:cNvCxnSpPr>
          <p:nvPr/>
        </p:nvCxnSpPr>
        <p:spPr>
          <a:xfrm>
            <a:off x="5759367" y="5301498"/>
            <a:ext cx="960120" cy="0"/>
          </a:xfrm>
          <a:prstGeom prst="line">
            <a:avLst/>
          </a:prstGeom>
          <a:ln w="238125" cap="sq">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B3B35D8-0155-42F2-A801-A243A7E37B07}"/>
              </a:ext>
            </a:extLst>
          </p:cNvPr>
          <p:cNvCxnSpPr>
            <a:cxnSpLocks/>
          </p:cNvCxnSpPr>
          <p:nvPr/>
        </p:nvCxnSpPr>
        <p:spPr>
          <a:xfrm>
            <a:off x="6975158" y="5301498"/>
            <a:ext cx="1020526" cy="0"/>
          </a:xfrm>
          <a:prstGeom prst="line">
            <a:avLst/>
          </a:prstGeom>
          <a:ln w="238125" cap="sq">
            <a:solidFill>
              <a:srgbClr val="A2AAAD"/>
            </a:solidFill>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07BA8ED-7C15-4D00-A8A2-4A91D9E666CC}"/>
              </a:ext>
            </a:extLst>
          </p:cNvPr>
          <p:cNvSpPr/>
          <p:nvPr/>
        </p:nvSpPr>
        <p:spPr>
          <a:xfrm>
            <a:off x="7008904" y="2477722"/>
            <a:ext cx="892630" cy="892630"/>
          </a:xfrm>
          <a:prstGeom prst="ellipse">
            <a:avLst/>
          </a:prstGeom>
          <a:solidFill>
            <a:srgbClr val="A2AA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b="1" dirty="0"/>
              <a:t>Est. Savings = $5M+</a:t>
            </a:r>
          </a:p>
        </p:txBody>
      </p:sp>
      <p:cxnSp>
        <p:nvCxnSpPr>
          <p:cNvPr id="70" name="Straight Connector 69">
            <a:extLst>
              <a:ext uri="{FF2B5EF4-FFF2-40B4-BE49-F238E27FC236}">
                <a16:creationId xmlns:a16="http://schemas.microsoft.com/office/drawing/2014/main" id="{AFBC7646-6A79-46E7-961F-D82315B893B2}"/>
              </a:ext>
            </a:extLst>
          </p:cNvPr>
          <p:cNvCxnSpPr>
            <a:cxnSpLocks/>
          </p:cNvCxnSpPr>
          <p:nvPr/>
        </p:nvCxnSpPr>
        <p:spPr>
          <a:xfrm flipV="1">
            <a:off x="7455218" y="5013226"/>
            <a:ext cx="0" cy="373148"/>
          </a:xfrm>
          <a:prstGeom prst="line">
            <a:avLst/>
          </a:prstGeom>
          <a:ln w="19050" cap="rnd" cmpd="sng" algn="ctr">
            <a:solidFill>
              <a:srgbClr val="A2AAAD"/>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951DAC3F-0833-4DBA-943C-006AA885ABA7}"/>
              </a:ext>
            </a:extLst>
          </p:cNvPr>
          <p:cNvCxnSpPr>
            <a:cxnSpLocks/>
          </p:cNvCxnSpPr>
          <p:nvPr/>
        </p:nvCxnSpPr>
        <p:spPr>
          <a:xfrm flipV="1">
            <a:off x="3788707" y="5013226"/>
            <a:ext cx="0" cy="373149"/>
          </a:xfrm>
          <a:prstGeom prst="line">
            <a:avLst/>
          </a:prstGeom>
          <a:ln w="19050" cap="rnd" cmpd="sng" algn="ctr">
            <a:solidFill>
              <a:srgbClr val="A2AAAD"/>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a:extLst>
              <a:ext uri="{FF2B5EF4-FFF2-40B4-BE49-F238E27FC236}">
                <a16:creationId xmlns:a16="http://schemas.microsoft.com/office/drawing/2014/main" id="{A66C272C-C37D-4DF2-950E-1E3A14B11C5B}"/>
              </a:ext>
            </a:extLst>
          </p:cNvPr>
          <p:cNvCxnSpPr>
            <a:cxnSpLocks/>
          </p:cNvCxnSpPr>
          <p:nvPr/>
        </p:nvCxnSpPr>
        <p:spPr>
          <a:xfrm flipV="1">
            <a:off x="6231461" y="5013226"/>
            <a:ext cx="12393" cy="373150"/>
          </a:xfrm>
          <a:prstGeom prst="line">
            <a:avLst/>
          </a:prstGeom>
          <a:ln w="19050" cap="rnd" cmpd="sng" algn="ctr">
            <a:solidFill>
              <a:srgbClr val="5B677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0E974ACB-FB23-4F13-8632-8A5A72DED119}"/>
              </a:ext>
            </a:extLst>
          </p:cNvPr>
          <p:cNvCxnSpPr/>
          <p:nvPr/>
        </p:nvCxnSpPr>
        <p:spPr>
          <a:xfrm>
            <a:off x="1190897" y="4059430"/>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15D1D20-A6C5-4846-87EC-3C89B951F65A}"/>
              </a:ext>
            </a:extLst>
          </p:cNvPr>
          <p:cNvCxnSpPr/>
          <p:nvPr/>
        </p:nvCxnSpPr>
        <p:spPr>
          <a:xfrm>
            <a:off x="6108811" y="4059430"/>
            <a:ext cx="232229" cy="0"/>
          </a:xfrm>
          <a:prstGeom prst="line">
            <a:avLst/>
          </a:prstGeom>
          <a:ln w="31750">
            <a:solidFill>
              <a:srgbClr val="5B677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567D57F-742A-43FA-83BC-5C2E98D5B870}"/>
              </a:ext>
            </a:extLst>
          </p:cNvPr>
          <p:cNvCxnSpPr/>
          <p:nvPr/>
        </p:nvCxnSpPr>
        <p:spPr>
          <a:xfrm>
            <a:off x="3753200" y="4059430"/>
            <a:ext cx="232229" cy="0"/>
          </a:xfrm>
          <a:prstGeom prst="line">
            <a:avLst/>
          </a:prstGeom>
          <a:ln w="31750">
            <a:solidFill>
              <a:srgbClr val="A2AAAD"/>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5BA597A-6204-481D-B222-E32371C9616D}"/>
              </a:ext>
            </a:extLst>
          </p:cNvPr>
          <p:cNvCxnSpPr/>
          <p:nvPr/>
        </p:nvCxnSpPr>
        <p:spPr>
          <a:xfrm>
            <a:off x="2506367" y="4059430"/>
            <a:ext cx="232229" cy="0"/>
          </a:xfrm>
          <a:prstGeom prst="line">
            <a:avLst/>
          </a:prstGeom>
          <a:ln w="31750">
            <a:solidFill>
              <a:srgbClr val="5B677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ED9C3E6-7BDC-49A1-9A92-D8B805DB871D}"/>
              </a:ext>
            </a:extLst>
          </p:cNvPr>
          <p:cNvCxnSpPr/>
          <p:nvPr/>
        </p:nvCxnSpPr>
        <p:spPr>
          <a:xfrm>
            <a:off x="7331247" y="4059430"/>
            <a:ext cx="232229" cy="0"/>
          </a:xfrm>
          <a:prstGeom prst="line">
            <a:avLst/>
          </a:prstGeom>
          <a:ln w="31750">
            <a:solidFill>
              <a:srgbClr val="A2AAAD"/>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4C32FE1-603C-4FE9-A189-D796211B0893}"/>
              </a:ext>
            </a:extLst>
          </p:cNvPr>
          <p:cNvCxnSpPr/>
          <p:nvPr/>
        </p:nvCxnSpPr>
        <p:spPr>
          <a:xfrm>
            <a:off x="4890061" y="4059430"/>
            <a:ext cx="232229" cy="0"/>
          </a:xfrm>
          <a:prstGeom prst="line">
            <a:avLst/>
          </a:prstGeom>
          <a:ln w="317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D04B5F53-653A-4BC2-9FA9-8DCED3B2C0C9}"/>
              </a:ext>
            </a:extLst>
          </p:cNvPr>
          <p:cNvCxnSpPr>
            <a:cxnSpLocks/>
          </p:cNvCxnSpPr>
          <p:nvPr/>
        </p:nvCxnSpPr>
        <p:spPr>
          <a:xfrm>
            <a:off x="676747" y="1813370"/>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Arrow: Chevron 93">
            <a:extLst>
              <a:ext uri="{FF2B5EF4-FFF2-40B4-BE49-F238E27FC236}">
                <a16:creationId xmlns:a16="http://schemas.microsoft.com/office/drawing/2014/main" id="{1F4B3D48-5625-4962-87C2-6A1EBDB564E7}"/>
              </a:ext>
            </a:extLst>
          </p:cNvPr>
          <p:cNvSpPr/>
          <p:nvPr/>
        </p:nvSpPr>
        <p:spPr>
          <a:xfrm>
            <a:off x="7942765" y="5115762"/>
            <a:ext cx="296094" cy="365760"/>
          </a:xfrm>
          <a:prstGeom prst="chevron">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5" name="Arrow: Chevron 94">
            <a:extLst>
              <a:ext uri="{FF2B5EF4-FFF2-40B4-BE49-F238E27FC236}">
                <a16:creationId xmlns:a16="http://schemas.microsoft.com/office/drawing/2014/main" id="{A2AC9902-FE03-48F4-9919-13750D43668D}"/>
              </a:ext>
            </a:extLst>
          </p:cNvPr>
          <p:cNvSpPr/>
          <p:nvPr/>
        </p:nvSpPr>
        <p:spPr>
          <a:xfrm>
            <a:off x="8151773" y="5115762"/>
            <a:ext cx="296094" cy="365760"/>
          </a:xfrm>
          <a:prstGeom prst="chevron">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1004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19184D-3C18-447F-BA56-59B723DD90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 t="742" r="-997" b="14157"/>
          <a:stretch/>
        </p:blipFill>
        <p:spPr>
          <a:xfrm>
            <a:off x="257175" y="423017"/>
            <a:ext cx="8705850" cy="6011966"/>
          </a:xfrm>
          <a:prstGeom prst="rect">
            <a:avLst/>
          </a:prstGeom>
        </p:spPr>
      </p:pic>
      <p:sp>
        <p:nvSpPr>
          <p:cNvPr id="3" name="Subtitle 2">
            <a:extLst>
              <a:ext uri="{FF2B5EF4-FFF2-40B4-BE49-F238E27FC236}">
                <a16:creationId xmlns:a16="http://schemas.microsoft.com/office/drawing/2014/main" id="{D2CF3BDB-D62F-4B27-80C6-D569E58CD445}"/>
              </a:ext>
            </a:extLst>
          </p:cNvPr>
          <p:cNvSpPr>
            <a:spLocks noGrp="1"/>
          </p:cNvSpPr>
          <p:nvPr>
            <p:ph type="subTitle" idx="1"/>
          </p:nvPr>
        </p:nvSpPr>
        <p:spPr>
          <a:xfrm>
            <a:off x="-118427" y="1946798"/>
            <a:ext cx="2263141" cy="712761"/>
          </a:xfrm>
        </p:spPr>
        <p:txBody>
          <a:bodyPr>
            <a:normAutofit/>
          </a:bodyPr>
          <a:lstStyle/>
          <a:p>
            <a:r>
              <a:rPr lang="en-US" sz="3600" dirty="0"/>
              <a:t>02</a:t>
            </a:r>
          </a:p>
        </p:txBody>
      </p:sp>
      <p:sp>
        <p:nvSpPr>
          <p:cNvPr id="5" name="TextBox 4">
            <a:extLst>
              <a:ext uri="{FF2B5EF4-FFF2-40B4-BE49-F238E27FC236}">
                <a16:creationId xmlns:a16="http://schemas.microsoft.com/office/drawing/2014/main" id="{39C96159-0379-4271-93CC-4401ECC8BAEF}"/>
              </a:ext>
            </a:extLst>
          </p:cNvPr>
          <p:cNvSpPr txBox="1"/>
          <p:nvPr/>
        </p:nvSpPr>
        <p:spPr>
          <a:xfrm>
            <a:off x="1572436" y="1831312"/>
            <a:ext cx="7352489" cy="769441"/>
          </a:xfrm>
          <a:prstGeom prst="rect">
            <a:avLst/>
          </a:prstGeom>
          <a:noFill/>
        </p:spPr>
        <p:txBody>
          <a:bodyPr wrap="square" rtlCol="0">
            <a:spAutoFit/>
          </a:bodyPr>
          <a:lstStyle/>
          <a:p>
            <a:r>
              <a:rPr lang="en-US" sz="4400" i="1" dirty="0">
                <a:solidFill>
                  <a:schemeClr val="bg1"/>
                </a:solidFill>
                <a:highlight>
                  <a:srgbClr val="000000"/>
                </a:highlight>
                <a:latin typeface="Garamond" panose="02020404030301010803" pitchFamily="18" charset="0"/>
              </a:rPr>
              <a:t>Pharmacy Trends</a:t>
            </a:r>
          </a:p>
        </p:txBody>
      </p:sp>
      <p:sp>
        <p:nvSpPr>
          <p:cNvPr id="6" name="Rectangle 5">
            <a:extLst>
              <a:ext uri="{FF2B5EF4-FFF2-40B4-BE49-F238E27FC236}">
                <a16:creationId xmlns:a16="http://schemas.microsoft.com/office/drawing/2014/main" id="{05CE1CA5-CFFA-4DCF-B11F-00A4FC84ADDF}"/>
              </a:ext>
            </a:extLst>
          </p:cNvPr>
          <p:cNvSpPr/>
          <p:nvPr/>
        </p:nvSpPr>
        <p:spPr>
          <a:xfrm flipH="1">
            <a:off x="1508023" y="1831312"/>
            <a:ext cx="64413" cy="828247"/>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73"/>
          </a:p>
        </p:txBody>
      </p:sp>
    </p:spTree>
    <p:extLst>
      <p:ext uri="{BB962C8B-B14F-4D97-AF65-F5344CB8AC3E}">
        <p14:creationId xmlns:p14="http://schemas.microsoft.com/office/powerpoint/2010/main" val="35278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4B39048-6DB4-4317-8C3F-902D618947A9}"/>
              </a:ext>
            </a:extLst>
          </p:cNvPr>
          <p:cNvSpPr>
            <a:spLocks noGrp="1"/>
          </p:cNvSpPr>
          <p:nvPr>
            <p:ph type="body" sz="quarter" idx="34"/>
          </p:nvPr>
        </p:nvSpPr>
        <p:spPr>
          <a:xfrm>
            <a:off x="5971075" y="2057400"/>
            <a:ext cx="2438400" cy="939789"/>
          </a:xfrm>
          <a:solidFill>
            <a:schemeClr val="tx2"/>
          </a:solidFill>
        </p:spPr>
        <p:txBody>
          <a:bodyPr anchor="ctr"/>
          <a:lstStyle/>
          <a:p>
            <a:r>
              <a:rPr lang="en-US" sz="2400" dirty="0">
                <a:solidFill>
                  <a:schemeClr val="bg1"/>
                </a:solidFill>
              </a:rPr>
              <a:t>Market dynamics</a:t>
            </a:r>
          </a:p>
        </p:txBody>
      </p:sp>
      <p:sp>
        <p:nvSpPr>
          <p:cNvPr id="2" name="Title 1">
            <a:extLst>
              <a:ext uri="{FF2B5EF4-FFF2-40B4-BE49-F238E27FC236}">
                <a16:creationId xmlns:a16="http://schemas.microsoft.com/office/drawing/2014/main" id="{600C90B9-F619-400E-A50F-1623E76EB02C}"/>
              </a:ext>
            </a:extLst>
          </p:cNvPr>
          <p:cNvSpPr>
            <a:spLocks noGrp="1"/>
          </p:cNvSpPr>
          <p:nvPr>
            <p:ph type="title"/>
          </p:nvPr>
        </p:nvSpPr>
        <p:spPr>
          <a:xfrm>
            <a:off x="734525" y="548640"/>
            <a:ext cx="7680960" cy="1088136"/>
          </a:xfrm>
        </p:spPr>
        <p:txBody>
          <a:bodyPr/>
          <a:lstStyle/>
          <a:p>
            <a:r>
              <a:rPr lang="en-US" dirty="0"/>
              <a:t>Pharmacy landscape</a:t>
            </a:r>
          </a:p>
        </p:txBody>
      </p:sp>
      <p:sp>
        <p:nvSpPr>
          <p:cNvPr id="9" name="Text Placeholder 8">
            <a:extLst>
              <a:ext uri="{FF2B5EF4-FFF2-40B4-BE49-F238E27FC236}">
                <a16:creationId xmlns:a16="http://schemas.microsoft.com/office/drawing/2014/main" id="{6ACF0713-1C25-4F58-9133-CB8E925E0A83}"/>
              </a:ext>
            </a:extLst>
          </p:cNvPr>
          <p:cNvSpPr>
            <a:spLocks noGrp="1"/>
          </p:cNvSpPr>
          <p:nvPr>
            <p:ph type="body" sz="quarter" idx="51"/>
          </p:nvPr>
        </p:nvSpPr>
        <p:spPr>
          <a:xfrm>
            <a:off x="855663" y="3200400"/>
            <a:ext cx="2193925" cy="2879725"/>
          </a:xfrm>
        </p:spPr>
        <p:txBody>
          <a:bodyPr/>
          <a:lstStyle/>
          <a:p>
            <a:pPr marL="171450" lvl="0" indent="-171450" algn="l">
              <a:buFont typeface="Arial" panose="020B0604020202020204" pitchFamily="34" charset="0"/>
              <a:buChar char="•"/>
            </a:pPr>
            <a:r>
              <a:rPr lang="en-US" dirty="0"/>
              <a:t>Legislation on rebates, cost, reimbursement and transparency</a:t>
            </a:r>
          </a:p>
          <a:p>
            <a:pPr marL="171450" lvl="0" indent="-171450" algn="l">
              <a:buFont typeface="Arial" panose="020B0604020202020204" pitchFamily="34" charset="0"/>
              <a:buChar char="•"/>
            </a:pPr>
            <a:r>
              <a:rPr lang="en-US" dirty="0"/>
              <a:t>Supreme Court ruling in favor of Arkansas could lead to increase in plan-sponsor cost</a:t>
            </a:r>
          </a:p>
          <a:p>
            <a:pPr marL="171450" lvl="0" indent="-171450" algn="l">
              <a:buFont typeface="Arial" panose="020B0604020202020204" pitchFamily="34" charset="0"/>
              <a:buChar char="•"/>
            </a:pPr>
            <a:r>
              <a:rPr lang="en-US" dirty="0"/>
              <a:t>Executive orders</a:t>
            </a:r>
          </a:p>
          <a:p>
            <a:pPr marL="171450" lvl="0" indent="-171450" algn="l">
              <a:buFont typeface="Arial" panose="020B0604020202020204" pitchFamily="34" charset="0"/>
              <a:buChar char="•"/>
            </a:pPr>
            <a:r>
              <a:rPr lang="en-US" dirty="0"/>
              <a:t>CAA reporting requirements</a:t>
            </a:r>
          </a:p>
        </p:txBody>
      </p:sp>
      <p:sp>
        <p:nvSpPr>
          <p:cNvPr id="10" name="Text Placeholder 9">
            <a:extLst>
              <a:ext uri="{FF2B5EF4-FFF2-40B4-BE49-F238E27FC236}">
                <a16:creationId xmlns:a16="http://schemas.microsoft.com/office/drawing/2014/main" id="{389D0BE8-AE5C-4294-99D0-6854DA7C5B1D}"/>
              </a:ext>
            </a:extLst>
          </p:cNvPr>
          <p:cNvSpPr>
            <a:spLocks noGrp="1"/>
          </p:cNvSpPr>
          <p:nvPr>
            <p:ph type="body" sz="quarter" idx="52"/>
          </p:nvPr>
        </p:nvSpPr>
        <p:spPr>
          <a:xfrm>
            <a:off x="3475038" y="3200400"/>
            <a:ext cx="2193925" cy="2879725"/>
          </a:xfrm>
        </p:spPr>
        <p:txBody>
          <a:bodyPr/>
          <a:lstStyle/>
          <a:p>
            <a:pPr marL="171450" indent="-171450" algn="l">
              <a:buFont typeface="Arial" panose="020B0604020202020204" pitchFamily="34" charset="0"/>
              <a:buChar char="•"/>
            </a:pPr>
            <a:r>
              <a:rPr lang="en-US" dirty="0"/>
              <a:t>2% of members drive over 50% of cost</a:t>
            </a:r>
          </a:p>
          <a:p>
            <a:pPr marL="171450" indent="-171450" algn="l">
              <a:buFont typeface="Arial" panose="020B0604020202020204" pitchFamily="34" charset="0"/>
              <a:buChar char="•"/>
            </a:pPr>
            <a:r>
              <a:rPr lang="en-US" dirty="0"/>
              <a:t>Gene therapy products cost in the millions per patient</a:t>
            </a:r>
          </a:p>
          <a:p>
            <a:pPr marL="171450" indent="-171450" algn="l">
              <a:buFont typeface="Arial" panose="020B0604020202020204" pitchFamily="34" charset="0"/>
              <a:buChar char="•"/>
            </a:pPr>
            <a:r>
              <a:rPr lang="en-US" dirty="0"/>
              <a:t>Rare disease drugs &gt;$100,000 </a:t>
            </a:r>
            <a:br>
              <a:rPr lang="en-US" dirty="0"/>
            </a:br>
            <a:r>
              <a:rPr lang="en-US" dirty="0"/>
              <a:t>per year</a:t>
            </a:r>
          </a:p>
          <a:p>
            <a:pPr marL="171450" indent="-171450" algn="l">
              <a:buFont typeface="Arial" panose="020B0604020202020204" pitchFamily="34" charset="0"/>
              <a:buChar char="•"/>
            </a:pPr>
            <a:r>
              <a:rPr lang="en-US" dirty="0"/>
              <a:t>Pharma coupon funding</a:t>
            </a:r>
          </a:p>
          <a:p>
            <a:pPr marL="171450" indent="-171450" algn="l">
              <a:buFont typeface="Arial" panose="020B0604020202020204" pitchFamily="34" charset="0"/>
              <a:buChar char="•"/>
            </a:pPr>
            <a:r>
              <a:rPr lang="en-US" dirty="0"/>
              <a:t>More specialty generics and biosimilars</a:t>
            </a:r>
          </a:p>
          <a:p>
            <a:pPr marL="171450" indent="-171450" algn="l">
              <a:buFont typeface="Arial" panose="020B0604020202020204" pitchFamily="34" charset="0"/>
              <a:buChar char="•"/>
            </a:pPr>
            <a:r>
              <a:rPr lang="en-US" dirty="0"/>
              <a:t>Contracting strategies may not provide the right management</a:t>
            </a:r>
          </a:p>
        </p:txBody>
      </p:sp>
      <p:sp>
        <p:nvSpPr>
          <p:cNvPr id="11" name="Text Placeholder 10">
            <a:extLst>
              <a:ext uri="{FF2B5EF4-FFF2-40B4-BE49-F238E27FC236}">
                <a16:creationId xmlns:a16="http://schemas.microsoft.com/office/drawing/2014/main" id="{8ECD42D8-8BD0-4D14-B65E-FF67B8EB5ED6}"/>
              </a:ext>
            </a:extLst>
          </p:cNvPr>
          <p:cNvSpPr>
            <a:spLocks noGrp="1"/>
          </p:cNvSpPr>
          <p:nvPr>
            <p:ph type="body" sz="quarter" idx="53"/>
          </p:nvPr>
        </p:nvSpPr>
        <p:spPr>
          <a:xfrm>
            <a:off x="6094413" y="3200400"/>
            <a:ext cx="2193925" cy="2879725"/>
          </a:xfrm>
        </p:spPr>
        <p:txBody>
          <a:bodyPr/>
          <a:lstStyle/>
          <a:p>
            <a:pPr marL="171450" indent="-171450" algn="l">
              <a:buFont typeface="Arial" panose="020B0604020202020204" pitchFamily="34" charset="0"/>
              <a:buChar char="•"/>
            </a:pPr>
            <a:r>
              <a:rPr lang="en-US" dirty="0"/>
              <a:t>“Big 3” have 75% of market</a:t>
            </a:r>
          </a:p>
          <a:p>
            <a:pPr marL="171450" indent="-171450" algn="l">
              <a:buFont typeface="Arial" panose="020B0604020202020204" pitchFamily="34" charset="0"/>
              <a:buChar char="•"/>
            </a:pPr>
            <a:r>
              <a:rPr lang="en-US" dirty="0"/>
              <a:t>Group purchasing organizations (GPO) arrangements</a:t>
            </a:r>
          </a:p>
          <a:p>
            <a:pPr marL="171450" indent="-171450" algn="l">
              <a:buFont typeface="Arial" panose="020B0604020202020204" pitchFamily="34" charset="0"/>
              <a:buChar char="•"/>
            </a:pPr>
            <a:r>
              <a:rPr lang="en-US" dirty="0"/>
              <a:t>Amazon entering pharmacy space</a:t>
            </a:r>
          </a:p>
          <a:p>
            <a:pPr marL="171450" indent="-171450" algn="l">
              <a:buFont typeface="Arial" panose="020B0604020202020204" pitchFamily="34" charset="0"/>
              <a:buChar char="•"/>
            </a:pPr>
            <a:r>
              <a:rPr lang="en-US" dirty="0"/>
              <a:t>Niche vendors </a:t>
            </a:r>
          </a:p>
          <a:p>
            <a:pPr marL="171450" indent="-171450" algn="l">
              <a:buFont typeface="Arial" panose="020B0604020202020204" pitchFamily="34" charset="0"/>
              <a:buChar char="•"/>
            </a:pPr>
            <a:r>
              <a:rPr lang="en-US" dirty="0"/>
              <a:t>PBM/carrier impact carve-out options</a:t>
            </a:r>
          </a:p>
          <a:p>
            <a:pPr marL="171450" indent="-171450" algn="l">
              <a:buFont typeface="Arial" panose="020B0604020202020204" pitchFamily="34" charset="0"/>
              <a:buChar char="•"/>
            </a:pPr>
            <a:r>
              <a:rPr lang="en-US" dirty="0"/>
              <a:t>Specialty carve-out becoming more prevalent</a:t>
            </a:r>
          </a:p>
          <a:p>
            <a:pPr marL="171450" indent="-171450" algn="l">
              <a:buFont typeface="Arial" panose="020B0604020202020204" pitchFamily="34" charset="0"/>
              <a:buChar char="•"/>
            </a:pPr>
            <a:r>
              <a:rPr lang="en-US" dirty="0"/>
              <a:t>Pharma consolidation and impact to pipeline</a:t>
            </a:r>
          </a:p>
        </p:txBody>
      </p:sp>
      <p:sp>
        <p:nvSpPr>
          <p:cNvPr id="12" name="Text Placeholder 7">
            <a:extLst>
              <a:ext uri="{FF2B5EF4-FFF2-40B4-BE49-F238E27FC236}">
                <a16:creationId xmlns:a16="http://schemas.microsoft.com/office/drawing/2014/main" id="{37A52ED9-44AB-4FC8-A28E-A375249FF3C4}"/>
              </a:ext>
            </a:extLst>
          </p:cNvPr>
          <p:cNvSpPr txBox="1">
            <a:spLocks/>
          </p:cNvSpPr>
          <p:nvPr/>
        </p:nvSpPr>
        <p:spPr>
          <a:xfrm>
            <a:off x="3352799" y="2057399"/>
            <a:ext cx="2438400" cy="939789"/>
          </a:xfrm>
          <a:prstGeom prst="rect">
            <a:avLst/>
          </a:prstGeom>
          <a:solidFill>
            <a:schemeClr val="tx2"/>
          </a:solidFill>
        </p:spPr>
        <p:txBody>
          <a:bodyPr vert="horz" lIns="0" tIns="45720" rIns="0" bIns="45720" rtlCol="0" anchor="ctr">
            <a:noAutofit/>
          </a:bodyPr>
          <a:lstStyle>
            <a:lvl1pPr marL="0" marR="0" indent="0" algn="ctr" defTabSz="914400" rtl="0" eaLnBrk="1" fontAlgn="base" latinLnBrk="0" hangingPunct="1">
              <a:lnSpc>
                <a:spcPct val="100000"/>
              </a:lnSpc>
              <a:spcBef>
                <a:spcPts val="500"/>
              </a:spcBef>
              <a:spcAft>
                <a:spcPts val="300"/>
              </a:spcAft>
              <a:buClr>
                <a:schemeClr val="tx1"/>
              </a:buClr>
              <a:buSzPct val="100000"/>
              <a:buFontTx/>
              <a:buNone/>
              <a:tabLst/>
              <a:defRPr sz="4000" kern="1200" baseline="0">
                <a:solidFill>
                  <a:schemeClr val="tx1"/>
                </a:solidFill>
                <a:latin typeface="Garamond" panose="02020404030301010803" pitchFamily="18" charset="0"/>
                <a:ea typeface="+mn-ea"/>
                <a:cs typeface="Garamond" panose="02020404030301010803" pitchFamily="18" charset="0"/>
              </a:defRPr>
            </a:lvl1pPr>
            <a:lvl2pPr marL="4572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2pPr>
            <a:lvl3pPr marL="9144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3pPr>
            <a:lvl4pPr marL="13716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4pPr>
            <a:lvl5pPr marL="18288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bg1"/>
                </a:solidFill>
              </a:rPr>
              <a:t>Specialty</a:t>
            </a:r>
          </a:p>
        </p:txBody>
      </p:sp>
      <p:sp>
        <p:nvSpPr>
          <p:cNvPr id="13" name="Text Placeholder 7">
            <a:extLst>
              <a:ext uri="{FF2B5EF4-FFF2-40B4-BE49-F238E27FC236}">
                <a16:creationId xmlns:a16="http://schemas.microsoft.com/office/drawing/2014/main" id="{FD813CCD-B3DB-4A8B-9085-3D9C0049849B}"/>
              </a:ext>
            </a:extLst>
          </p:cNvPr>
          <p:cNvSpPr txBox="1">
            <a:spLocks/>
          </p:cNvSpPr>
          <p:nvPr/>
        </p:nvSpPr>
        <p:spPr>
          <a:xfrm>
            <a:off x="741812" y="2057398"/>
            <a:ext cx="2438400" cy="939789"/>
          </a:xfrm>
          <a:prstGeom prst="rect">
            <a:avLst/>
          </a:prstGeom>
          <a:solidFill>
            <a:schemeClr val="tx2"/>
          </a:solidFill>
        </p:spPr>
        <p:txBody>
          <a:bodyPr vert="horz" lIns="0" tIns="45720" rIns="0" bIns="45720" rtlCol="0" anchor="ctr">
            <a:noAutofit/>
          </a:bodyPr>
          <a:lstStyle>
            <a:lvl1pPr marL="0" marR="0" indent="0" algn="ctr" defTabSz="914400" rtl="0" eaLnBrk="1" fontAlgn="base" latinLnBrk="0" hangingPunct="1">
              <a:lnSpc>
                <a:spcPct val="100000"/>
              </a:lnSpc>
              <a:spcBef>
                <a:spcPts val="500"/>
              </a:spcBef>
              <a:spcAft>
                <a:spcPts val="300"/>
              </a:spcAft>
              <a:buClr>
                <a:schemeClr val="tx1"/>
              </a:buClr>
              <a:buSzPct val="100000"/>
              <a:buFontTx/>
              <a:buNone/>
              <a:tabLst/>
              <a:defRPr sz="4000" kern="1200" baseline="0">
                <a:solidFill>
                  <a:schemeClr val="tx1"/>
                </a:solidFill>
                <a:latin typeface="Garamond" panose="02020404030301010803" pitchFamily="18" charset="0"/>
                <a:ea typeface="+mn-ea"/>
                <a:cs typeface="Garamond" panose="02020404030301010803" pitchFamily="18" charset="0"/>
              </a:defRPr>
            </a:lvl1pPr>
            <a:lvl2pPr marL="4572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2pPr>
            <a:lvl3pPr marL="9144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3pPr>
            <a:lvl4pPr marL="13716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4pPr>
            <a:lvl5pPr marL="1828800" marR="0" indent="0" algn="l" defTabSz="914400" rtl="0" eaLnBrk="1" fontAlgn="base" latinLnBrk="0" hangingPunct="1">
              <a:lnSpc>
                <a:spcPct val="100000"/>
              </a:lnSpc>
              <a:spcBef>
                <a:spcPts val="500"/>
              </a:spcBef>
              <a:spcAft>
                <a:spcPts val="300"/>
              </a:spcAft>
              <a:buClr>
                <a:schemeClr val="tx1"/>
              </a:buClr>
              <a:buSzPct val="100000"/>
              <a:buFontTx/>
              <a:buNone/>
              <a:tabLst/>
              <a:defRPr sz="1400" kern="1200">
                <a:solidFill>
                  <a:schemeClr val="tx1"/>
                </a:solidFill>
                <a:latin typeface="Sarabun Bold"/>
                <a:ea typeface="+mn-ea"/>
                <a:cs typeface="Sarabun Bold"/>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bg1"/>
                </a:solidFill>
              </a:rPr>
              <a:t>Government</a:t>
            </a:r>
          </a:p>
        </p:txBody>
      </p:sp>
      <p:cxnSp>
        <p:nvCxnSpPr>
          <p:cNvPr id="16" name="Straight Connector 15">
            <a:extLst>
              <a:ext uri="{FF2B5EF4-FFF2-40B4-BE49-F238E27FC236}">
                <a16:creationId xmlns:a16="http://schemas.microsoft.com/office/drawing/2014/main" id="{4F285273-E334-4A82-8316-45A2D24B1BA8}"/>
              </a:ext>
            </a:extLst>
          </p:cNvPr>
          <p:cNvCxnSpPr/>
          <p:nvPr/>
        </p:nvCxnSpPr>
        <p:spPr>
          <a:xfrm>
            <a:off x="734525" y="2997187"/>
            <a:ext cx="244568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511DB0-C7C5-47E3-87FC-854492D2529B}"/>
              </a:ext>
            </a:extLst>
          </p:cNvPr>
          <p:cNvCxnSpPr>
            <a:cxnSpLocks/>
          </p:cNvCxnSpPr>
          <p:nvPr/>
        </p:nvCxnSpPr>
        <p:spPr>
          <a:xfrm flipV="1">
            <a:off x="3352799" y="2980493"/>
            <a:ext cx="2438400" cy="166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78AE86-E989-4DF6-8EE1-C83156AAB20E}"/>
              </a:ext>
            </a:extLst>
          </p:cNvPr>
          <p:cNvCxnSpPr>
            <a:cxnSpLocks/>
          </p:cNvCxnSpPr>
          <p:nvPr/>
        </p:nvCxnSpPr>
        <p:spPr>
          <a:xfrm>
            <a:off x="5971075" y="2980493"/>
            <a:ext cx="2438400" cy="1669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1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5C9FF91-10E7-433E-90C7-43BC7BC01E77}"/>
              </a:ext>
            </a:extLst>
          </p:cNvPr>
          <p:cNvGraphicFramePr>
            <a:graphicFrameLocks/>
          </p:cNvGraphicFramePr>
          <p:nvPr/>
        </p:nvGraphicFramePr>
        <p:xfrm>
          <a:off x="4114800" y="1905000"/>
          <a:ext cx="5246624" cy="31851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9EC5B88-91F0-43CA-9352-08ABF330C2DF}"/>
              </a:ext>
            </a:extLst>
          </p:cNvPr>
          <p:cNvSpPr>
            <a:spLocks noGrp="1"/>
          </p:cNvSpPr>
          <p:nvPr>
            <p:ph type="title"/>
          </p:nvPr>
        </p:nvSpPr>
        <p:spPr/>
        <p:txBody>
          <a:bodyPr/>
          <a:lstStyle/>
          <a:p>
            <a:r>
              <a:rPr lang="en-US" dirty="0"/>
              <a:t>Drug spend </a:t>
            </a:r>
          </a:p>
        </p:txBody>
      </p:sp>
      <p:sp>
        <p:nvSpPr>
          <p:cNvPr id="4" name="TextBox 3">
            <a:extLst>
              <a:ext uri="{FF2B5EF4-FFF2-40B4-BE49-F238E27FC236}">
                <a16:creationId xmlns:a16="http://schemas.microsoft.com/office/drawing/2014/main" id="{6E869FC1-370A-44C1-AFC1-9E61784E202F}"/>
              </a:ext>
            </a:extLst>
          </p:cNvPr>
          <p:cNvSpPr txBox="1"/>
          <p:nvPr/>
        </p:nvSpPr>
        <p:spPr>
          <a:xfrm>
            <a:off x="103089" y="6428006"/>
            <a:ext cx="40522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solidFill>
                <a:effectLst/>
                <a:uLnTx/>
                <a:uFillTx/>
                <a:latin typeface="Segoe UI"/>
                <a:ea typeface="+mn-ea"/>
                <a:cs typeface="+mn-cs"/>
              </a:rPr>
              <a:t>Source: Lockton RxMart Q1-Q2 2022 </a:t>
            </a:r>
            <a:r>
              <a:rPr lang="en-US" sz="700" dirty="0">
                <a:solidFill>
                  <a:schemeClr val="tx2"/>
                </a:solidFill>
                <a:latin typeface="Segoe UI"/>
              </a:rPr>
              <a:t>data</a:t>
            </a:r>
            <a:endParaRPr kumimoji="0" lang="en-US" sz="700" b="0" i="0" u="none" strike="noStrike" kern="1200" cap="none" spc="0" normalizeH="0" baseline="0" noProof="0" dirty="0">
              <a:ln>
                <a:noFill/>
              </a:ln>
              <a:solidFill>
                <a:schemeClr val="tx2"/>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2"/>
                </a:solidFill>
                <a:latin typeface="Segoe UI"/>
              </a:rPr>
              <a:t>Generic fill rate (GFR) excludes vaccines</a:t>
            </a:r>
            <a:endParaRPr kumimoji="0" lang="en-US" sz="700" b="0" i="0" u="none" strike="noStrike" kern="1200" cap="none" spc="0" normalizeH="0" baseline="0" noProof="0" dirty="0">
              <a:ln>
                <a:noFill/>
              </a:ln>
              <a:solidFill>
                <a:schemeClr val="tx2"/>
              </a:solidFill>
              <a:effectLst/>
              <a:uLnTx/>
              <a:uFillTx/>
              <a:latin typeface="Segoe UI"/>
              <a:ea typeface="+mn-ea"/>
              <a:cs typeface="+mn-cs"/>
            </a:endParaRPr>
          </a:p>
        </p:txBody>
      </p:sp>
      <p:graphicFrame>
        <p:nvGraphicFramePr>
          <p:cNvPr id="5" name="Chart 4">
            <a:extLst>
              <a:ext uri="{FF2B5EF4-FFF2-40B4-BE49-F238E27FC236}">
                <a16:creationId xmlns:a16="http://schemas.microsoft.com/office/drawing/2014/main" id="{75BCCF48-73D7-4998-9D15-E6EB420D0382}"/>
              </a:ext>
            </a:extLst>
          </p:cNvPr>
          <p:cNvGraphicFramePr>
            <a:graphicFrameLocks/>
          </p:cNvGraphicFramePr>
          <p:nvPr/>
        </p:nvGraphicFramePr>
        <p:xfrm>
          <a:off x="68112" y="1905726"/>
          <a:ext cx="4955540" cy="32105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B7E3EAE6-E9A9-487D-A040-1AE3C436B0FF}"/>
              </a:ext>
            </a:extLst>
          </p:cNvPr>
          <p:cNvSpPr txBox="1"/>
          <p:nvPr/>
        </p:nvSpPr>
        <p:spPr>
          <a:xfrm>
            <a:off x="4865624" y="5152768"/>
            <a:ext cx="3744976" cy="784830"/>
          </a:xfrm>
          <a:prstGeom prst="rect">
            <a:avLst/>
          </a:prstGeom>
          <a:noFill/>
        </p:spPr>
        <p:txBody>
          <a:bodyPr wrap="square" rtlCol="0">
            <a:spAutoFit/>
          </a:bodyPr>
          <a:lstStyle/>
          <a:p>
            <a:pPr algn="ctr"/>
            <a:r>
              <a:rPr lang="en-US" sz="1200" b="1" dirty="0"/>
              <a:t>Average plan cost per claim</a:t>
            </a:r>
          </a:p>
          <a:p>
            <a:pPr algn="ctr"/>
            <a:r>
              <a:rPr lang="en-US" sz="1100" dirty="0"/>
              <a:t>Specialty: $3,647</a:t>
            </a:r>
          </a:p>
          <a:p>
            <a:pPr algn="ctr"/>
            <a:r>
              <a:rPr lang="en-US" sz="1100" dirty="0"/>
              <a:t>Brand: $295</a:t>
            </a:r>
          </a:p>
          <a:p>
            <a:pPr algn="ctr"/>
            <a:r>
              <a:rPr lang="en-US" sz="1100" dirty="0"/>
              <a:t>Generic: $12</a:t>
            </a:r>
          </a:p>
        </p:txBody>
      </p:sp>
    </p:spTree>
    <p:extLst>
      <p:ext uri="{BB962C8B-B14F-4D97-AF65-F5344CB8AC3E}">
        <p14:creationId xmlns:p14="http://schemas.microsoft.com/office/powerpoint/2010/main" val="19412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A16B-EB92-4F72-9D4B-4474C49B848E}"/>
              </a:ext>
            </a:extLst>
          </p:cNvPr>
          <p:cNvSpPr>
            <a:spLocks noGrp="1"/>
          </p:cNvSpPr>
          <p:nvPr>
            <p:ph type="title"/>
          </p:nvPr>
        </p:nvSpPr>
        <p:spPr>
          <a:xfrm>
            <a:off x="731520" y="548640"/>
            <a:ext cx="7680960" cy="1088136"/>
          </a:xfrm>
        </p:spPr>
        <p:txBody>
          <a:bodyPr/>
          <a:lstStyle/>
          <a:p>
            <a:r>
              <a:rPr lang="en-US" dirty="0"/>
              <a:t>Pharmacy cost containment</a:t>
            </a:r>
          </a:p>
        </p:txBody>
      </p:sp>
      <p:grpSp>
        <p:nvGrpSpPr>
          <p:cNvPr id="4" name="Group 3">
            <a:extLst>
              <a:ext uri="{FF2B5EF4-FFF2-40B4-BE49-F238E27FC236}">
                <a16:creationId xmlns:a16="http://schemas.microsoft.com/office/drawing/2014/main" id="{CAB67614-9E9E-4AB1-91BC-57D6450297F7}"/>
              </a:ext>
            </a:extLst>
          </p:cNvPr>
          <p:cNvGrpSpPr/>
          <p:nvPr/>
        </p:nvGrpSpPr>
        <p:grpSpPr>
          <a:xfrm>
            <a:off x="1049837" y="5238615"/>
            <a:ext cx="7002383" cy="426720"/>
            <a:chOff x="1076960" y="3466236"/>
            <a:chExt cx="6766560" cy="426720"/>
          </a:xfrm>
        </p:grpSpPr>
        <p:sp>
          <p:nvSpPr>
            <p:cNvPr id="5" name="Rounded Rectangle 3">
              <a:extLst>
                <a:ext uri="{FF2B5EF4-FFF2-40B4-BE49-F238E27FC236}">
                  <a16:creationId xmlns:a16="http://schemas.microsoft.com/office/drawing/2014/main" id="{64E71613-1D08-48D4-8947-23AE6EBE1784}"/>
                </a:ext>
              </a:extLst>
            </p:cNvPr>
            <p:cNvSpPr/>
            <p:nvPr/>
          </p:nvSpPr>
          <p:spPr>
            <a:xfrm>
              <a:off x="1076960" y="3466236"/>
              <a:ext cx="6766560" cy="426720"/>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6" name="Rounded Rectangle 4">
              <a:extLst>
                <a:ext uri="{FF2B5EF4-FFF2-40B4-BE49-F238E27FC236}">
                  <a16:creationId xmlns:a16="http://schemas.microsoft.com/office/drawing/2014/main" id="{D629053F-91B4-4285-B4C1-036FA92C3106}"/>
                </a:ext>
              </a:extLst>
            </p:cNvPr>
            <p:cNvSpPr/>
            <p:nvPr/>
          </p:nvSpPr>
          <p:spPr>
            <a:xfrm>
              <a:off x="1135626" y="3518839"/>
              <a:ext cx="6649228" cy="321514"/>
            </a:xfrm>
            <a:prstGeom prst="roundRect">
              <a:avLst>
                <a:gd name="adj" fmla="val 50000"/>
              </a:avLst>
            </a:prstGeom>
            <a:gradFill flip="none" rotWithShape="1">
              <a:gsLst>
                <a:gs pos="1600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grpSp>
      <p:sp>
        <p:nvSpPr>
          <p:cNvPr id="7" name="Rounded Rectangle 5">
            <a:extLst>
              <a:ext uri="{FF2B5EF4-FFF2-40B4-BE49-F238E27FC236}">
                <a16:creationId xmlns:a16="http://schemas.microsoft.com/office/drawing/2014/main" id="{3ABC45B3-AF57-4F52-8F65-E9AEEE425F1C}"/>
              </a:ext>
            </a:extLst>
          </p:cNvPr>
          <p:cNvSpPr/>
          <p:nvPr/>
        </p:nvSpPr>
        <p:spPr>
          <a:xfrm>
            <a:off x="3343072" y="5134138"/>
            <a:ext cx="128337" cy="597568"/>
          </a:xfrm>
          <a:prstGeom prst="roundRect">
            <a:avLst>
              <a:gd name="adj" fmla="val 5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8" name="Freeform 20">
            <a:extLst>
              <a:ext uri="{FF2B5EF4-FFF2-40B4-BE49-F238E27FC236}">
                <a16:creationId xmlns:a16="http://schemas.microsoft.com/office/drawing/2014/main" id="{13A2541B-BFEB-4C63-BFDA-16A869AE0AA0}"/>
              </a:ext>
            </a:extLst>
          </p:cNvPr>
          <p:cNvSpPr/>
          <p:nvPr/>
        </p:nvSpPr>
        <p:spPr>
          <a:xfrm>
            <a:off x="1300783" y="2315392"/>
            <a:ext cx="6542431" cy="2497516"/>
          </a:xfrm>
          <a:custGeom>
            <a:avLst/>
            <a:gdLst>
              <a:gd name="connsiteX0" fmla="*/ 0 w 6516914"/>
              <a:gd name="connsiteY0" fmla="*/ 0 h 1436914"/>
              <a:gd name="connsiteX1" fmla="*/ 2046514 w 6516914"/>
              <a:gd name="connsiteY1" fmla="*/ 261257 h 1436914"/>
              <a:gd name="connsiteX2" fmla="*/ 4078514 w 6516914"/>
              <a:gd name="connsiteY2" fmla="*/ 740229 h 1436914"/>
              <a:gd name="connsiteX3" fmla="*/ 6516914 w 6516914"/>
              <a:gd name="connsiteY3" fmla="*/ 1436914 h 1436914"/>
              <a:gd name="connsiteX0" fmla="*/ 0 w 6516914"/>
              <a:gd name="connsiteY0" fmla="*/ 0 h 1436914"/>
              <a:gd name="connsiteX1" fmla="*/ 2046514 w 6516914"/>
              <a:gd name="connsiteY1" fmla="*/ 261257 h 1436914"/>
              <a:gd name="connsiteX2" fmla="*/ 4078514 w 6516914"/>
              <a:gd name="connsiteY2" fmla="*/ 740229 h 1436914"/>
              <a:gd name="connsiteX3" fmla="*/ 6516914 w 6516914"/>
              <a:gd name="connsiteY3" fmla="*/ 1436914 h 1436914"/>
              <a:gd name="connsiteX0" fmla="*/ 0 w 6516914"/>
              <a:gd name="connsiteY0" fmla="*/ 0 h 1436914"/>
              <a:gd name="connsiteX1" fmla="*/ 2046514 w 6516914"/>
              <a:gd name="connsiteY1" fmla="*/ 261257 h 1436914"/>
              <a:gd name="connsiteX2" fmla="*/ 4078514 w 6516914"/>
              <a:gd name="connsiteY2" fmla="*/ 740229 h 1436914"/>
              <a:gd name="connsiteX3" fmla="*/ 6516914 w 6516914"/>
              <a:gd name="connsiteY3" fmla="*/ 1436914 h 1436914"/>
              <a:gd name="connsiteX0" fmla="*/ 0 w 6601046"/>
              <a:gd name="connsiteY0" fmla="*/ 0 h 1387079"/>
              <a:gd name="connsiteX1" fmla="*/ 2130646 w 6601046"/>
              <a:gd name="connsiteY1" fmla="*/ 211422 h 1387079"/>
              <a:gd name="connsiteX2" fmla="*/ 4162646 w 6601046"/>
              <a:gd name="connsiteY2" fmla="*/ 690394 h 1387079"/>
              <a:gd name="connsiteX3" fmla="*/ 6601046 w 6601046"/>
              <a:gd name="connsiteY3" fmla="*/ 1387079 h 1387079"/>
              <a:gd name="connsiteX0" fmla="*/ 0 w 6558980"/>
              <a:gd name="connsiteY0" fmla="*/ 0 h 1511667"/>
              <a:gd name="connsiteX1" fmla="*/ 2088580 w 6558980"/>
              <a:gd name="connsiteY1" fmla="*/ 336010 h 1511667"/>
              <a:gd name="connsiteX2" fmla="*/ 4120580 w 6558980"/>
              <a:gd name="connsiteY2" fmla="*/ 814982 h 1511667"/>
              <a:gd name="connsiteX3" fmla="*/ 6558980 w 6558980"/>
              <a:gd name="connsiteY3" fmla="*/ 1511667 h 1511667"/>
              <a:gd name="connsiteX0" fmla="*/ 0 w 6558980"/>
              <a:gd name="connsiteY0" fmla="*/ 0 h 1511667"/>
              <a:gd name="connsiteX1" fmla="*/ 2088580 w 6558980"/>
              <a:gd name="connsiteY1" fmla="*/ 336010 h 1511667"/>
              <a:gd name="connsiteX2" fmla="*/ 4120580 w 6558980"/>
              <a:gd name="connsiteY2" fmla="*/ 814982 h 1511667"/>
              <a:gd name="connsiteX3" fmla="*/ 6558980 w 6558980"/>
              <a:gd name="connsiteY3" fmla="*/ 1511667 h 1511667"/>
              <a:gd name="connsiteX0" fmla="*/ 0 w 6558980"/>
              <a:gd name="connsiteY0" fmla="*/ 0 h 1511667"/>
              <a:gd name="connsiteX1" fmla="*/ 2088580 w 6558980"/>
              <a:gd name="connsiteY1" fmla="*/ 336010 h 1511667"/>
              <a:gd name="connsiteX2" fmla="*/ 4064491 w 6558980"/>
              <a:gd name="connsiteY2" fmla="*/ 1014323 h 1511667"/>
              <a:gd name="connsiteX3" fmla="*/ 6558980 w 6558980"/>
              <a:gd name="connsiteY3" fmla="*/ 1511667 h 1511667"/>
              <a:gd name="connsiteX0" fmla="*/ 0 w 6558980"/>
              <a:gd name="connsiteY0" fmla="*/ 0 h 1511667"/>
              <a:gd name="connsiteX1" fmla="*/ 2088580 w 6558980"/>
              <a:gd name="connsiteY1" fmla="*/ 336010 h 1511667"/>
              <a:gd name="connsiteX2" fmla="*/ 4064491 w 6558980"/>
              <a:gd name="connsiteY2" fmla="*/ 1014323 h 1511667"/>
              <a:gd name="connsiteX3" fmla="*/ 6558980 w 6558980"/>
              <a:gd name="connsiteY3" fmla="*/ 1511667 h 1511667"/>
            </a:gdLst>
            <a:ahLst/>
            <a:cxnLst>
              <a:cxn ang="0">
                <a:pos x="connsiteX0" y="connsiteY0"/>
              </a:cxn>
              <a:cxn ang="0">
                <a:pos x="connsiteX1" y="connsiteY1"/>
              </a:cxn>
              <a:cxn ang="0">
                <a:pos x="connsiteX2" y="connsiteY2"/>
              </a:cxn>
              <a:cxn ang="0">
                <a:pos x="connsiteX3" y="connsiteY3"/>
              </a:cxn>
            </a:cxnLst>
            <a:rect l="l" t="t" r="r" b="b"/>
            <a:pathLst>
              <a:path w="6558980" h="1511667">
                <a:moveTo>
                  <a:pt x="0" y="0"/>
                </a:moveTo>
                <a:cubicBezTo>
                  <a:pt x="739470" y="10802"/>
                  <a:pt x="1523342" y="133732"/>
                  <a:pt x="2088580" y="336010"/>
                </a:cubicBezTo>
                <a:cubicBezTo>
                  <a:pt x="2653818" y="538288"/>
                  <a:pt x="3319424" y="818380"/>
                  <a:pt x="4064491" y="1014323"/>
                </a:cubicBezTo>
                <a:cubicBezTo>
                  <a:pt x="4809558" y="1210266"/>
                  <a:pt x="5538142" y="1397972"/>
                  <a:pt x="6558980" y="15116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9" name="Oval 8">
            <a:extLst>
              <a:ext uri="{FF2B5EF4-FFF2-40B4-BE49-F238E27FC236}">
                <a16:creationId xmlns:a16="http://schemas.microsoft.com/office/drawing/2014/main" id="{7E47AB90-AA1D-4432-9B15-09113638F047}"/>
              </a:ext>
            </a:extLst>
          </p:cNvPr>
          <p:cNvSpPr/>
          <p:nvPr/>
        </p:nvSpPr>
        <p:spPr>
          <a:xfrm>
            <a:off x="1073850" y="1983631"/>
            <a:ext cx="712620" cy="7126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cxnSp>
        <p:nvCxnSpPr>
          <p:cNvPr id="10" name="Straight Arrow Connector 9">
            <a:extLst>
              <a:ext uri="{FF2B5EF4-FFF2-40B4-BE49-F238E27FC236}">
                <a16:creationId xmlns:a16="http://schemas.microsoft.com/office/drawing/2014/main" id="{410EDD06-78BE-4718-8FF6-BDE2C1A04A7E}"/>
              </a:ext>
            </a:extLst>
          </p:cNvPr>
          <p:cNvCxnSpPr/>
          <p:nvPr/>
        </p:nvCxnSpPr>
        <p:spPr>
          <a:xfrm>
            <a:off x="2227197" y="6138445"/>
            <a:ext cx="478286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B126D24-9E8E-463D-BA75-A9F4208A9001}"/>
              </a:ext>
            </a:extLst>
          </p:cNvPr>
          <p:cNvSpPr txBox="1"/>
          <p:nvPr/>
        </p:nvSpPr>
        <p:spPr>
          <a:xfrm>
            <a:off x="2860949" y="5751698"/>
            <a:ext cx="1109151"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6770"/>
                </a:solidFill>
                <a:effectLst/>
                <a:uLnTx/>
                <a:uFillTx/>
                <a:latin typeface="+mj-lt"/>
                <a:ea typeface="+mn-ea"/>
                <a:cs typeface="+mn-cs"/>
              </a:rPr>
              <a:t>General market</a:t>
            </a:r>
          </a:p>
        </p:txBody>
      </p:sp>
      <p:sp>
        <p:nvSpPr>
          <p:cNvPr id="12" name="Oval 11">
            <a:extLst>
              <a:ext uri="{FF2B5EF4-FFF2-40B4-BE49-F238E27FC236}">
                <a16:creationId xmlns:a16="http://schemas.microsoft.com/office/drawing/2014/main" id="{365D0AC7-AC78-4DBC-91F2-1E1638082229}"/>
              </a:ext>
            </a:extLst>
          </p:cNvPr>
          <p:cNvSpPr/>
          <p:nvPr/>
        </p:nvSpPr>
        <p:spPr>
          <a:xfrm>
            <a:off x="766157" y="5984383"/>
            <a:ext cx="365760" cy="3657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arabun" pitchFamily="2" charset="-34"/>
                <a:ea typeface="+mn-ea"/>
                <a:cs typeface="+mn-cs"/>
              </a:rPr>
              <a:t>M</a:t>
            </a:r>
          </a:p>
        </p:txBody>
      </p:sp>
      <p:sp>
        <p:nvSpPr>
          <p:cNvPr id="13" name="TextBox 12">
            <a:extLst>
              <a:ext uri="{FF2B5EF4-FFF2-40B4-BE49-F238E27FC236}">
                <a16:creationId xmlns:a16="http://schemas.microsoft.com/office/drawing/2014/main" id="{24A47122-776B-4637-8687-222A5C6F8C6E}"/>
              </a:ext>
            </a:extLst>
          </p:cNvPr>
          <p:cNvSpPr txBox="1"/>
          <p:nvPr/>
        </p:nvSpPr>
        <p:spPr>
          <a:xfrm>
            <a:off x="1099936" y="6001456"/>
            <a:ext cx="1276351" cy="307905"/>
          </a:xfrm>
          <a:prstGeom prst="rect">
            <a:avLst/>
          </a:prstGeom>
          <a:noFill/>
        </p:spPr>
        <p:txBody>
          <a:bodyPr wrap="square"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401" b="0" i="0" u="none" strike="noStrike" kern="1200" cap="none" spc="0" normalizeH="0" baseline="0" noProof="0" dirty="0">
                <a:ln>
                  <a:noFill/>
                </a:ln>
                <a:solidFill>
                  <a:srgbClr val="00AEEF"/>
                </a:solidFill>
                <a:effectLst/>
                <a:uLnTx/>
                <a:uFillTx/>
                <a:ea typeface="+mn-ea"/>
                <a:cs typeface="+mn-cs"/>
              </a:rPr>
              <a:t>Mainstream</a:t>
            </a:r>
          </a:p>
        </p:txBody>
      </p:sp>
      <p:sp>
        <p:nvSpPr>
          <p:cNvPr id="14" name="TextBox 13">
            <a:extLst>
              <a:ext uri="{FF2B5EF4-FFF2-40B4-BE49-F238E27FC236}">
                <a16:creationId xmlns:a16="http://schemas.microsoft.com/office/drawing/2014/main" id="{43747FFB-74FA-4AA2-A447-6BB628AD0661}"/>
              </a:ext>
            </a:extLst>
          </p:cNvPr>
          <p:cNvSpPr txBox="1"/>
          <p:nvPr/>
        </p:nvSpPr>
        <p:spPr>
          <a:xfrm>
            <a:off x="7516899" y="5975014"/>
            <a:ext cx="1276351" cy="3079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1" b="0" i="0" u="none" strike="noStrike" kern="1200" cap="none" spc="0" normalizeH="0" baseline="0" noProof="0" dirty="0">
                <a:ln>
                  <a:noFill/>
                </a:ln>
                <a:solidFill>
                  <a:schemeClr val="bg2"/>
                </a:solidFill>
                <a:effectLst/>
                <a:uLnTx/>
                <a:uFillTx/>
                <a:ea typeface="+mn-ea"/>
                <a:cs typeface="+mn-cs"/>
              </a:rPr>
              <a:t>Progressive</a:t>
            </a:r>
          </a:p>
        </p:txBody>
      </p:sp>
      <p:sp>
        <p:nvSpPr>
          <p:cNvPr id="15" name="Oval 14">
            <a:extLst>
              <a:ext uri="{FF2B5EF4-FFF2-40B4-BE49-F238E27FC236}">
                <a16:creationId xmlns:a16="http://schemas.microsoft.com/office/drawing/2014/main" id="{76F94282-7C2C-4551-84A9-DE5E763099EB}"/>
              </a:ext>
            </a:extLst>
          </p:cNvPr>
          <p:cNvSpPr/>
          <p:nvPr/>
        </p:nvSpPr>
        <p:spPr>
          <a:xfrm>
            <a:off x="7147977" y="5946087"/>
            <a:ext cx="365760" cy="3657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arabun" pitchFamily="2" charset="-34"/>
                <a:ea typeface="+mn-ea"/>
                <a:cs typeface="+mn-cs"/>
              </a:rPr>
              <a:t>P</a:t>
            </a:r>
          </a:p>
        </p:txBody>
      </p:sp>
      <p:sp>
        <p:nvSpPr>
          <p:cNvPr id="16" name="Oval 15">
            <a:extLst>
              <a:ext uri="{FF2B5EF4-FFF2-40B4-BE49-F238E27FC236}">
                <a16:creationId xmlns:a16="http://schemas.microsoft.com/office/drawing/2014/main" id="{F69D06C5-5597-4338-BCD6-85E7D1808964}"/>
              </a:ext>
            </a:extLst>
          </p:cNvPr>
          <p:cNvSpPr/>
          <p:nvPr/>
        </p:nvSpPr>
        <p:spPr>
          <a:xfrm>
            <a:off x="3154074" y="2621104"/>
            <a:ext cx="712620" cy="7132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17" name="Oval 16">
            <a:extLst>
              <a:ext uri="{FF2B5EF4-FFF2-40B4-BE49-F238E27FC236}">
                <a16:creationId xmlns:a16="http://schemas.microsoft.com/office/drawing/2014/main" id="{BE3D9C50-91FE-49B7-9818-1399CF15D7F7}"/>
              </a:ext>
            </a:extLst>
          </p:cNvPr>
          <p:cNvSpPr/>
          <p:nvPr/>
        </p:nvSpPr>
        <p:spPr>
          <a:xfrm>
            <a:off x="5362207" y="3758551"/>
            <a:ext cx="712620" cy="71323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18" name="Oval 17">
            <a:extLst>
              <a:ext uri="{FF2B5EF4-FFF2-40B4-BE49-F238E27FC236}">
                <a16:creationId xmlns:a16="http://schemas.microsoft.com/office/drawing/2014/main" id="{2B14822A-9F92-4ABF-8322-418B41F52AC0}"/>
              </a:ext>
            </a:extLst>
          </p:cNvPr>
          <p:cNvSpPr/>
          <p:nvPr/>
        </p:nvSpPr>
        <p:spPr>
          <a:xfrm>
            <a:off x="7339599" y="4409586"/>
            <a:ext cx="712620" cy="713232"/>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19" name="TextBox 18">
            <a:extLst>
              <a:ext uri="{FF2B5EF4-FFF2-40B4-BE49-F238E27FC236}">
                <a16:creationId xmlns:a16="http://schemas.microsoft.com/office/drawing/2014/main" id="{E285A963-F0AF-4E8F-A152-76874F7911A8}"/>
              </a:ext>
            </a:extLst>
          </p:cNvPr>
          <p:cNvSpPr txBox="1"/>
          <p:nvPr/>
        </p:nvSpPr>
        <p:spPr>
          <a:xfrm>
            <a:off x="431722" y="2772741"/>
            <a:ext cx="1935280" cy="1570686"/>
          </a:xfrm>
          <a:prstGeom prst="rect">
            <a:avLst/>
          </a:prstGeom>
          <a:noFill/>
        </p:spPr>
        <p:txBody>
          <a:bodyPr wrap="square" rtlCol="0">
            <a:spAutoFit/>
          </a:bodyP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mj-lt"/>
                <a:ea typeface="+mn-ea"/>
                <a:cs typeface="+mn-cs"/>
              </a:rPr>
              <a:t>Level I</a:t>
            </a:r>
            <a:endParaRPr kumimoji="0" lang="en-US" sz="1401" b="0" i="0" u="none" strike="noStrike" kern="1200" cap="none" spc="0" normalizeH="0" baseline="0" noProof="0" dirty="0">
              <a:ln>
                <a:noFill/>
              </a:ln>
              <a:solidFill>
                <a:srgbClr val="5B6770"/>
              </a:solidFill>
              <a:effectLst/>
              <a:uLnTx/>
              <a:uFillTx/>
              <a:ea typeface="+mn-ea"/>
              <a:cs typeface="+mn-cs"/>
            </a:endParaRP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Formulary with exclusions</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DAW penalties</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Quantity limits</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4-tier copays (generic, preferred brand, non-preferred brand, specialty)</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Optional 90-day retail or mail</a:t>
            </a:r>
          </a:p>
        </p:txBody>
      </p:sp>
      <p:sp>
        <p:nvSpPr>
          <p:cNvPr id="21" name="TextBox 20">
            <a:extLst>
              <a:ext uri="{FF2B5EF4-FFF2-40B4-BE49-F238E27FC236}">
                <a16:creationId xmlns:a16="http://schemas.microsoft.com/office/drawing/2014/main" id="{CD5A1A75-2285-4636-A630-CBB0B70AC24F}"/>
              </a:ext>
            </a:extLst>
          </p:cNvPr>
          <p:cNvSpPr txBox="1"/>
          <p:nvPr/>
        </p:nvSpPr>
        <p:spPr>
          <a:xfrm>
            <a:off x="2555065" y="3410283"/>
            <a:ext cx="1887737" cy="1570686"/>
          </a:xfrm>
          <a:prstGeom prst="rect">
            <a:avLst/>
          </a:prstGeom>
          <a:noFill/>
        </p:spPr>
        <p:txBody>
          <a:bodyPr wrap="square" rtlCol="0">
            <a:spAutoFit/>
          </a:bodyPr>
          <a:lstStyle/>
          <a:p>
            <a:pPr algn="ctr" defTabSz="609585">
              <a:defRPr/>
            </a:pPr>
            <a:r>
              <a:rPr lang="en-US" sz="1600" i="1" dirty="0">
                <a:solidFill>
                  <a:prstClr val="black"/>
                </a:solidFill>
                <a:latin typeface="+mj-lt"/>
              </a:rPr>
              <a:t>Level II</a:t>
            </a:r>
            <a:endParaRPr kumimoji="0" lang="en-US" sz="1001"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Step therapy</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Prior authorization</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Tiered specialty copays (generic/biosimilar and brand specialty)</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Tiered retail network</a:t>
            </a:r>
          </a:p>
          <a:p>
            <a:pPr marL="227013"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Mandatory 90-day retail or mail</a:t>
            </a:r>
          </a:p>
        </p:txBody>
      </p:sp>
      <p:sp>
        <p:nvSpPr>
          <p:cNvPr id="23" name="TextBox 22">
            <a:extLst>
              <a:ext uri="{FF2B5EF4-FFF2-40B4-BE49-F238E27FC236}">
                <a16:creationId xmlns:a16="http://schemas.microsoft.com/office/drawing/2014/main" id="{264D1D30-14C4-4305-9730-7294AFEE08C2}"/>
              </a:ext>
            </a:extLst>
          </p:cNvPr>
          <p:cNvSpPr txBox="1"/>
          <p:nvPr/>
        </p:nvSpPr>
        <p:spPr>
          <a:xfrm>
            <a:off x="4775333" y="2227087"/>
            <a:ext cx="1935280" cy="1416670"/>
          </a:xfrm>
          <a:prstGeom prst="rect">
            <a:avLst/>
          </a:prstGeom>
          <a:noFill/>
        </p:spPr>
        <p:txBody>
          <a:bodyPr wrap="square" rtlCol="0">
            <a:spAutoFit/>
          </a:bodyPr>
          <a:lstStyle/>
          <a:p>
            <a:pPr algn="ctr" defTabSz="609585">
              <a:defRPr/>
            </a:pPr>
            <a:r>
              <a:rPr lang="en-US" sz="1600" i="1" dirty="0">
                <a:solidFill>
                  <a:prstClr val="black"/>
                </a:solidFill>
                <a:latin typeface="+mj-lt"/>
              </a:rPr>
              <a:t>Level III </a:t>
            </a:r>
            <a:endParaRPr kumimoji="0" lang="en-US" sz="1001" b="0" i="0" u="none" strike="noStrike" kern="1200" cap="none" spc="0" normalizeH="0" baseline="0" noProof="0" dirty="0">
              <a:ln>
                <a:noFill/>
              </a:ln>
              <a:solidFill>
                <a:prstClr val="black"/>
              </a:solidFill>
              <a:effectLst/>
              <a:uLnTx/>
              <a:uFillTx/>
              <a:latin typeface="+mj-lt"/>
              <a:ea typeface="+mn-ea"/>
              <a:cs typeface="+mn-cs"/>
            </a:endParaRPr>
          </a:p>
          <a:p>
            <a:pPr marL="379413" marR="0" lvl="0" indent="-1524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Narrow retail network</a:t>
            </a:r>
          </a:p>
          <a:p>
            <a:pPr marL="379413" marR="0" lvl="0" indent="-1524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True member out-of-pocket accumulation for specialty drugs</a:t>
            </a:r>
          </a:p>
          <a:p>
            <a:pPr marL="379413" marR="0" lvl="0" indent="-1524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High-cost/low-value drug exclusions</a:t>
            </a:r>
          </a:p>
          <a:p>
            <a:pPr marL="379413" marR="0" lvl="0" indent="-1524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mn-ea"/>
                <a:cs typeface="+mn-cs"/>
              </a:rPr>
              <a:t>Narrow formulary</a:t>
            </a:r>
          </a:p>
        </p:txBody>
      </p:sp>
      <p:sp>
        <p:nvSpPr>
          <p:cNvPr id="25" name="TextBox 24">
            <a:extLst>
              <a:ext uri="{FF2B5EF4-FFF2-40B4-BE49-F238E27FC236}">
                <a16:creationId xmlns:a16="http://schemas.microsoft.com/office/drawing/2014/main" id="{21351F00-F39B-4DBE-B6A1-6B8BCEF13241}"/>
              </a:ext>
            </a:extLst>
          </p:cNvPr>
          <p:cNvSpPr txBox="1"/>
          <p:nvPr/>
        </p:nvSpPr>
        <p:spPr>
          <a:xfrm>
            <a:off x="6898676" y="3080685"/>
            <a:ext cx="1594465" cy="1262653"/>
          </a:xfrm>
          <a:prstGeom prst="rect">
            <a:avLst/>
          </a:prstGeom>
          <a:noFill/>
        </p:spPr>
        <p:txBody>
          <a:bodyPr wrap="square" rtlCol="0">
            <a:spAutoFit/>
          </a:bodyPr>
          <a:lstStyle/>
          <a:p>
            <a:pPr algn="ctr" defTabSz="609585">
              <a:defRPr/>
            </a:pPr>
            <a:r>
              <a:rPr lang="en-US" sz="1600" i="1" dirty="0">
                <a:solidFill>
                  <a:prstClr val="black"/>
                </a:solidFill>
                <a:latin typeface="+mj-lt"/>
              </a:rPr>
              <a:t>Level IV</a:t>
            </a:r>
          </a:p>
          <a:p>
            <a:pPr marL="227013" marR="0" lvl="0" indent="-1111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Specialty copay coupon optimization</a:t>
            </a:r>
          </a:p>
          <a:p>
            <a:pPr marL="227013" marR="0" lvl="0" indent="-1111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Specialty UM </a:t>
            </a:r>
            <a:b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b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carve-out</a:t>
            </a:r>
          </a:p>
          <a:p>
            <a:pPr marL="227013" marR="0" lvl="0" indent="-111125"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1" b="0" i="0" u="none" strike="noStrike" kern="1200" cap="none" spc="0" normalizeH="0" baseline="0" noProof="0" dirty="0">
                <a:ln>
                  <a:noFill/>
                </a:ln>
                <a:solidFill>
                  <a:prstClr val="black"/>
                </a:solidFill>
                <a:effectLst/>
                <a:uLnTx/>
                <a:uFillTx/>
                <a:ea typeface="Calibri" panose="020F0502020204030204" pitchFamily="34" charset="0"/>
                <a:cs typeface="+mn-cs"/>
              </a:rPr>
              <a:t>Specialty dispensing carve-out</a:t>
            </a:r>
          </a:p>
        </p:txBody>
      </p:sp>
      <p:pic>
        <p:nvPicPr>
          <p:cNvPr id="26" name="Graphic 25">
            <a:extLst>
              <a:ext uri="{FF2B5EF4-FFF2-40B4-BE49-F238E27FC236}">
                <a16:creationId xmlns:a16="http://schemas.microsoft.com/office/drawing/2014/main" id="{39E23705-F695-40FF-A380-321B8A4BB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4706" y="2118410"/>
            <a:ext cx="410908" cy="461019"/>
          </a:xfrm>
          <a:prstGeom prst="rect">
            <a:avLst/>
          </a:prstGeom>
        </p:spPr>
      </p:pic>
      <p:pic>
        <p:nvPicPr>
          <p:cNvPr id="27" name="Graphic 26">
            <a:extLst>
              <a:ext uri="{FF2B5EF4-FFF2-40B4-BE49-F238E27FC236}">
                <a16:creationId xmlns:a16="http://schemas.microsoft.com/office/drawing/2014/main" id="{7F5C3793-278C-4AE0-9E17-96B809FF09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9162" y="2838579"/>
            <a:ext cx="505327" cy="248833"/>
          </a:xfrm>
          <a:prstGeom prst="rect">
            <a:avLst/>
          </a:prstGeom>
        </p:spPr>
      </p:pic>
      <p:pic>
        <p:nvPicPr>
          <p:cNvPr id="28" name="Graphic 27">
            <a:extLst>
              <a:ext uri="{FF2B5EF4-FFF2-40B4-BE49-F238E27FC236}">
                <a16:creationId xmlns:a16="http://schemas.microsoft.com/office/drawing/2014/main" id="{60E748B3-92DD-4983-A4E4-552A0811B6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4201" y="3874228"/>
            <a:ext cx="422416" cy="482761"/>
          </a:xfrm>
          <a:prstGeom prst="rect">
            <a:avLst/>
          </a:prstGeom>
        </p:spPr>
      </p:pic>
      <p:pic>
        <p:nvPicPr>
          <p:cNvPr id="29" name="Graphic 28">
            <a:extLst>
              <a:ext uri="{FF2B5EF4-FFF2-40B4-BE49-F238E27FC236}">
                <a16:creationId xmlns:a16="http://schemas.microsoft.com/office/drawing/2014/main" id="{5C529614-4AF3-4A43-9311-EDB0BF4A92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6899" y="4560482"/>
            <a:ext cx="381696" cy="442768"/>
          </a:xfrm>
          <a:prstGeom prst="rect">
            <a:avLst/>
          </a:prstGeom>
        </p:spPr>
      </p:pic>
      <p:sp>
        <p:nvSpPr>
          <p:cNvPr id="30" name="Rounded Rectangle 5">
            <a:extLst>
              <a:ext uri="{FF2B5EF4-FFF2-40B4-BE49-F238E27FC236}">
                <a16:creationId xmlns:a16="http://schemas.microsoft.com/office/drawing/2014/main" id="{95BE791F-03BA-463F-AA2D-D82C452F42F6}"/>
              </a:ext>
            </a:extLst>
          </p:cNvPr>
          <p:cNvSpPr/>
          <p:nvPr/>
        </p:nvSpPr>
        <p:spPr>
          <a:xfrm>
            <a:off x="5197898" y="5134138"/>
            <a:ext cx="128337" cy="597568"/>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Sarabun Regular"/>
              <a:ea typeface="+mn-ea"/>
              <a:cs typeface="+mn-cs"/>
            </a:endParaRPr>
          </a:p>
        </p:txBody>
      </p:sp>
      <p:sp>
        <p:nvSpPr>
          <p:cNvPr id="31" name="TextBox 30">
            <a:extLst>
              <a:ext uri="{FF2B5EF4-FFF2-40B4-BE49-F238E27FC236}">
                <a16:creationId xmlns:a16="http://schemas.microsoft.com/office/drawing/2014/main" id="{9F88551B-1A65-4D47-91D8-764CFAF33D0C}"/>
              </a:ext>
            </a:extLst>
          </p:cNvPr>
          <p:cNvSpPr txBox="1"/>
          <p:nvPr/>
        </p:nvSpPr>
        <p:spPr>
          <a:xfrm>
            <a:off x="4959194" y="5722997"/>
            <a:ext cx="599844" cy="252678"/>
          </a:xfrm>
          <a:prstGeom prst="rect">
            <a:avLst/>
          </a:prstGeom>
          <a:noFill/>
        </p:spPr>
        <p:txBody>
          <a:bodyPr wrap="none" rtlCol="0">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EEF"/>
                </a:solidFill>
                <a:effectLst/>
                <a:uLnTx/>
                <a:uFillTx/>
                <a:latin typeface="+mj-lt"/>
                <a:ea typeface="+mn-ea"/>
                <a:cs typeface="+mn-cs"/>
              </a:rPr>
              <a:t>Plan sponsor</a:t>
            </a:r>
            <a:r>
              <a:rPr kumimoji="0" lang="en-US" sz="1600" b="0" i="0" u="none" strike="noStrike" kern="1200" cap="none" spc="0" normalizeH="0" baseline="0" noProof="0" dirty="0">
                <a:ln>
                  <a:noFill/>
                </a:ln>
                <a:solidFill>
                  <a:srgbClr val="00AEEF"/>
                </a:solidFill>
                <a:effectLst/>
                <a:uLnTx/>
                <a:uFillTx/>
                <a:latin typeface="+mj-lt"/>
                <a:ea typeface="+mn-ea"/>
                <a:cs typeface="+mn-cs"/>
              </a:rPr>
              <a:t> </a:t>
            </a:r>
          </a:p>
        </p:txBody>
      </p:sp>
      <p:sp>
        <p:nvSpPr>
          <p:cNvPr id="33" name="TextBox 32">
            <a:extLst>
              <a:ext uri="{FF2B5EF4-FFF2-40B4-BE49-F238E27FC236}">
                <a16:creationId xmlns:a16="http://schemas.microsoft.com/office/drawing/2014/main" id="{97E494E4-5A57-494D-9D57-AED87BF0597E}"/>
              </a:ext>
            </a:extLst>
          </p:cNvPr>
          <p:cNvSpPr txBox="1"/>
          <p:nvPr/>
        </p:nvSpPr>
        <p:spPr>
          <a:xfrm>
            <a:off x="730685" y="1641267"/>
            <a:ext cx="4520710" cy="307777"/>
          </a:xfrm>
          <a:prstGeom prst="rect">
            <a:avLst/>
          </a:prstGeom>
          <a:noFill/>
        </p:spPr>
        <p:txBody>
          <a:bodyPr wrap="square" lIns="0" rIns="0">
            <a:spAutoFit/>
          </a:bodyPr>
          <a:lstStyle/>
          <a:p>
            <a:r>
              <a:rPr lang="en-US" sz="1400" i="0" u="sng" dirty="0">
                <a:uFill>
                  <a:solidFill>
                    <a:schemeClr val="accent1"/>
                  </a:solidFill>
                </a:uFill>
              </a:rPr>
              <a:t>PROGRESSION</a:t>
            </a:r>
            <a:endParaRPr lang="en-US" sz="1400" u="sng" dirty="0">
              <a:uFill>
                <a:solidFill>
                  <a:schemeClr val="accent1"/>
                </a:solidFill>
              </a:uFill>
            </a:endParaRPr>
          </a:p>
        </p:txBody>
      </p:sp>
    </p:spTree>
    <p:extLst>
      <p:ext uri="{BB962C8B-B14F-4D97-AF65-F5344CB8AC3E}">
        <p14:creationId xmlns:p14="http://schemas.microsoft.com/office/powerpoint/2010/main" val="194097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BBCD-A284-4F53-9742-73AF02535582}"/>
              </a:ext>
            </a:extLst>
          </p:cNvPr>
          <p:cNvSpPr>
            <a:spLocks noGrp="1"/>
          </p:cNvSpPr>
          <p:nvPr>
            <p:ph type="title"/>
          </p:nvPr>
        </p:nvSpPr>
        <p:spPr/>
        <p:txBody>
          <a:bodyPr/>
          <a:lstStyle/>
          <a:p>
            <a:r>
              <a:rPr lang="en-US" dirty="0"/>
              <a:t>Pharmacy specialty solutions</a:t>
            </a:r>
          </a:p>
        </p:txBody>
      </p:sp>
      <p:grpSp>
        <p:nvGrpSpPr>
          <p:cNvPr id="35" name="Group 34">
            <a:extLst>
              <a:ext uri="{FF2B5EF4-FFF2-40B4-BE49-F238E27FC236}">
                <a16:creationId xmlns:a16="http://schemas.microsoft.com/office/drawing/2014/main" id="{61E5D369-F64A-491D-8E5F-1D27894EF8AE}"/>
              </a:ext>
            </a:extLst>
          </p:cNvPr>
          <p:cNvGrpSpPr/>
          <p:nvPr/>
        </p:nvGrpSpPr>
        <p:grpSpPr>
          <a:xfrm>
            <a:off x="701157" y="2389190"/>
            <a:ext cx="2441414" cy="1920240"/>
            <a:chOff x="699214" y="2468880"/>
            <a:chExt cx="2441414" cy="1920240"/>
          </a:xfrm>
        </p:grpSpPr>
        <p:sp>
          <p:nvSpPr>
            <p:cNvPr id="4" name="Rectangle 3">
              <a:extLst>
                <a:ext uri="{FF2B5EF4-FFF2-40B4-BE49-F238E27FC236}">
                  <a16:creationId xmlns:a16="http://schemas.microsoft.com/office/drawing/2014/main" id="{0952CAEB-6A37-4552-8D1F-96899C450EDF}"/>
                </a:ext>
              </a:extLst>
            </p:cNvPr>
            <p:cNvSpPr/>
            <p:nvPr/>
          </p:nvSpPr>
          <p:spPr>
            <a:xfrm>
              <a:off x="699214" y="2468882"/>
              <a:ext cx="2441414" cy="41148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p>
              <a:pPr marL="0" marR="0" lvl="0" indent="0" algn="ctr" defTabSz="914400" rtl="0" eaLnBrk="1" fontAlgn="base" latinLnBrk="0" hangingPunct="1">
                <a:lnSpc>
                  <a:spcPct val="100000"/>
                </a:lnSpc>
                <a:spcBef>
                  <a:spcPts val="375"/>
                </a:spcBef>
                <a:spcAft>
                  <a:spcPts val="225"/>
                </a:spcAft>
                <a:buClr>
                  <a:srgbClr val="000000"/>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TRUE </a:t>
              </a:r>
              <a:br>
                <a:rPr kumimoji="0" lang="en-US" sz="1200" b="1" i="0" u="none" strike="noStrike" kern="1200" cap="none" spc="0" normalizeH="0" baseline="0" noProof="0" dirty="0">
                  <a:ln>
                    <a:noFill/>
                  </a:ln>
                  <a:solidFill>
                    <a:srgbClr val="FFFFFF"/>
                  </a:solidFill>
                  <a:effectLst/>
                  <a:uLnTx/>
                  <a:uFillTx/>
                  <a:latin typeface="Segoe UI"/>
                  <a:ea typeface="+mn-ea"/>
                  <a:cs typeface="+mn-cs"/>
                </a:rPr>
              </a:br>
              <a:r>
                <a:rPr kumimoji="0" lang="en-US" sz="1200" b="1" i="0" u="none" strike="noStrike" kern="1200" cap="none" spc="0" normalizeH="0" baseline="0" noProof="0" dirty="0">
                  <a:ln>
                    <a:noFill/>
                  </a:ln>
                  <a:solidFill>
                    <a:srgbClr val="FFFFFF"/>
                  </a:solidFill>
                  <a:effectLst/>
                  <a:uLnTx/>
                  <a:uFillTx/>
                  <a:latin typeface="Segoe UI"/>
                  <a:ea typeface="+mn-ea"/>
                  <a:cs typeface="+mn-cs"/>
                </a:rPr>
                <a:t>OUT-OF-POCKET</a:t>
              </a:r>
              <a:endParaRPr kumimoji="0" lang="en-US" sz="1200" b="0" i="1" u="none" strike="noStrike" kern="1200" cap="none" spc="0" normalizeH="0" baseline="0" noProof="0" dirty="0">
                <a:ln>
                  <a:noFill/>
                </a:ln>
                <a:solidFill>
                  <a:srgbClr val="FFFFFF"/>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551A0BCF-F90A-422B-84B7-3A78E0E58BE7}"/>
                </a:ext>
              </a:extLst>
            </p:cNvPr>
            <p:cNvSpPr/>
            <p:nvPr/>
          </p:nvSpPr>
          <p:spPr>
            <a:xfrm>
              <a:off x="699214" y="2468880"/>
              <a:ext cx="2441414" cy="192024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91440" tIns="457200" rIns="91440" bIns="91440" rtlCol="0" anchor="t"/>
            <a:lstStyle/>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Updated deductible and OOP amounts to reflect actual member payments when they use a manufacturer coupon</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Works well with HDHP plans but limited value in PPO plans</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Savings 5%-20% of specialty spend</a:t>
              </a:r>
            </a:p>
          </p:txBody>
        </p:sp>
      </p:grpSp>
      <p:grpSp>
        <p:nvGrpSpPr>
          <p:cNvPr id="38" name="Group 37">
            <a:extLst>
              <a:ext uri="{FF2B5EF4-FFF2-40B4-BE49-F238E27FC236}">
                <a16:creationId xmlns:a16="http://schemas.microsoft.com/office/drawing/2014/main" id="{3B3ADBBD-6A49-494E-B91C-2FB83AC4FEE5}"/>
              </a:ext>
            </a:extLst>
          </p:cNvPr>
          <p:cNvGrpSpPr/>
          <p:nvPr/>
        </p:nvGrpSpPr>
        <p:grpSpPr>
          <a:xfrm>
            <a:off x="3351293" y="2387527"/>
            <a:ext cx="2441414" cy="1920240"/>
            <a:chOff x="3351293" y="2467217"/>
            <a:chExt cx="2441414" cy="1920240"/>
          </a:xfrm>
        </p:grpSpPr>
        <p:sp>
          <p:nvSpPr>
            <p:cNvPr id="8" name="Rectangle 7">
              <a:extLst>
                <a:ext uri="{FF2B5EF4-FFF2-40B4-BE49-F238E27FC236}">
                  <a16:creationId xmlns:a16="http://schemas.microsoft.com/office/drawing/2014/main" id="{E5278849-E5F7-4239-BA7C-EA6872C605FF}"/>
                </a:ext>
              </a:extLst>
            </p:cNvPr>
            <p:cNvSpPr/>
            <p:nvPr/>
          </p:nvSpPr>
          <p:spPr>
            <a:xfrm>
              <a:off x="3351293" y="2468882"/>
              <a:ext cx="2441414" cy="41148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p>
              <a:pPr marL="0" marR="0" lvl="0" indent="0" algn="ctr" defTabSz="914400" rtl="0" eaLnBrk="1" fontAlgn="base" latinLnBrk="0" hangingPunct="1">
                <a:lnSpc>
                  <a:spcPct val="100000"/>
                </a:lnSpc>
                <a:spcBef>
                  <a:spcPts val="375"/>
                </a:spcBef>
                <a:spcAft>
                  <a:spcPts val="225"/>
                </a:spcAft>
                <a:buClr>
                  <a:srgbClr val="000000"/>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CARVE-OUT </a:t>
              </a:r>
              <a:br>
                <a:rPr kumimoji="0" lang="en-US" sz="1200" b="1" i="0" u="none" strike="noStrike" kern="1200" cap="none" spc="0" normalizeH="0" baseline="0" noProof="0" dirty="0">
                  <a:ln>
                    <a:noFill/>
                  </a:ln>
                  <a:solidFill>
                    <a:srgbClr val="FFFFFF"/>
                  </a:solidFill>
                  <a:effectLst/>
                  <a:uLnTx/>
                  <a:uFillTx/>
                  <a:latin typeface="Segoe UI"/>
                  <a:ea typeface="+mn-ea"/>
                  <a:cs typeface="+mn-cs"/>
                </a:rPr>
              </a:br>
              <a:r>
                <a:rPr kumimoji="0" lang="en-US" sz="1200" b="1" i="0" u="none" strike="noStrike" kern="1200" cap="none" spc="0" normalizeH="0" baseline="0" noProof="0" dirty="0">
                  <a:ln>
                    <a:noFill/>
                  </a:ln>
                  <a:solidFill>
                    <a:srgbClr val="FFFFFF"/>
                  </a:solidFill>
                  <a:effectLst/>
                  <a:uLnTx/>
                  <a:uFillTx/>
                  <a:latin typeface="Segoe UI"/>
                  <a:ea typeface="+mn-ea"/>
                  <a:cs typeface="+mn-cs"/>
                </a:rPr>
                <a:t>SPECIALTY PBM</a:t>
              </a:r>
              <a:endParaRPr kumimoji="0" lang="en-US" sz="1200" b="0" i="1" u="none" strike="noStrike" kern="1200" cap="none" spc="0" normalizeH="0" baseline="0" noProof="0" dirty="0">
                <a:ln>
                  <a:noFill/>
                </a:ln>
                <a:solidFill>
                  <a:srgbClr val="FFFFFF"/>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6276E580-B114-495D-BD62-48615424046C}"/>
                </a:ext>
              </a:extLst>
            </p:cNvPr>
            <p:cNvSpPr/>
            <p:nvPr/>
          </p:nvSpPr>
          <p:spPr>
            <a:xfrm>
              <a:off x="3351293" y="2467217"/>
              <a:ext cx="2441414" cy="192024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91440" tIns="457200" rIns="91440" bIns="91440" rtlCol="0" anchor="t"/>
            <a:lstStyle/>
            <a:p>
              <a:pPr marL="91440" indent="-91440" fontAlgn="base">
                <a:spcBef>
                  <a:spcPts val="300"/>
                </a:spcBef>
                <a:buClr>
                  <a:srgbClr val="000000"/>
                </a:buClr>
                <a:buSzPct val="100000"/>
                <a:buFont typeface="Arial" panose="020B0604020202020204" pitchFamily="34" charset="0"/>
                <a:buChar char="•"/>
                <a:defRPr/>
              </a:pPr>
              <a:r>
                <a:rPr lang="en-US" sz="1000" dirty="0">
                  <a:solidFill>
                    <a:srgbClr val="000000"/>
                  </a:solidFill>
                  <a:latin typeface="Segoe UI"/>
                </a:rPr>
                <a:t>Carve-out administration, adjudication and rebates to third-party specialty vendor</a:t>
              </a:r>
            </a:p>
            <a:p>
              <a:pPr marL="91440" indent="-91440" fontAlgn="base">
                <a:spcBef>
                  <a:spcPts val="300"/>
                </a:spcBef>
                <a:buClr>
                  <a:srgbClr val="000000"/>
                </a:buClr>
                <a:buSzPct val="100000"/>
                <a:buFont typeface="Arial" panose="020B0604020202020204" pitchFamily="34" charset="0"/>
                <a:buChar char="•"/>
                <a:defRPr/>
              </a:pPr>
              <a:r>
                <a:rPr lang="en-US" sz="1000" dirty="0">
                  <a:solidFill>
                    <a:srgbClr val="000000"/>
                  </a:solidFill>
                  <a:latin typeface="Segoe UI"/>
                </a:rPr>
                <a:t>25%-30% savings</a:t>
              </a:r>
            </a:p>
            <a:p>
              <a:pPr marL="91440" indent="-91440" fontAlgn="base">
                <a:spcBef>
                  <a:spcPts val="300"/>
                </a:spcBef>
                <a:buClr>
                  <a:srgbClr val="000000"/>
                </a:buClr>
                <a:buSzPct val="100000"/>
                <a:buFont typeface="Arial" panose="020B0604020202020204" pitchFamily="34" charset="0"/>
                <a:buChar char="•"/>
                <a:defRPr/>
              </a:pPr>
              <a:r>
                <a:rPr lang="en-US" sz="1000" dirty="0">
                  <a:solidFill>
                    <a:srgbClr val="000000"/>
                  </a:solidFill>
                  <a:latin typeface="Segoe UI"/>
                </a:rPr>
                <a:t>Can also administer medical </a:t>
              </a:r>
              <a:br>
                <a:rPr lang="en-US" sz="1000" dirty="0">
                  <a:solidFill>
                    <a:srgbClr val="000000"/>
                  </a:solidFill>
                  <a:latin typeface="Segoe UI"/>
                </a:rPr>
              </a:br>
              <a:r>
                <a:rPr lang="en-US" sz="1000" dirty="0">
                  <a:solidFill>
                    <a:srgbClr val="000000"/>
                  </a:solidFill>
                  <a:latin typeface="Segoe UI"/>
                </a:rPr>
                <a:t>pharmacy claims</a:t>
              </a:r>
            </a:p>
            <a:p>
              <a:pPr marL="91440" indent="-91440" fontAlgn="base">
                <a:spcBef>
                  <a:spcPts val="300"/>
                </a:spcBef>
                <a:buClr>
                  <a:srgbClr val="000000"/>
                </a:buClr>
                <a:buSzPct val="100000"/>
                <a:buFont typeface="Arial" panose="020B0604020202020204" pitchFamily="34" charset="0"/>
                <a:buChar char="•"/>
                <a:defRPr/>
              </a:pPr>
              <a:r>
                <a:rPr lang="en-US" sz="1000" dirty="0">
                  <a:solidFill>
                    <a:srgbClr val="000000"/>
                  </a:solidFill>
                  <a:latin typeface="Segoe UI"/>
                </a:rPr>
                <a:t>Requires specific PBM approval</a:t>
              </a:r>
            </a:p>
          </p:txBody>
        </p:sp>
      </p:grpSp>
      <p:grpSp>
        <p:nvGrpSpPr>
          <p:cNvPr id="34" name="Group 33">
            <a:extLst>
              <a:ext uri="{FF2B5EF4-FFF2-40B4-BE49-F238E27FC236}">
                <a16:creationId xmlns:a16="http://schemas.microsoft.com/office/drawing/2014/main" id="{DC9246B6-C377-47F0-9CD4-F8E31CEF2532}"/>
              </a:ext>
            </a:extLst>
          </p:cNvPr>
          <p:cNvGrpSpPr/>
          <p:nvPr/>
        </p:nvGrpSpPr>
        <p:grpSpPr>
          <a:xfrm>
            <a:off x="6001429" y="2389192"/>
            <a:ext cx="2441414" cy="1920242"/>
            <a:chOff x="6035041" y="2468882"/>
            <a:chExt cx="2441414" cy="1920242"/>
          </a:xfrm>
        </p:grpSpPr>
        <p:sp>
          <p:nvSpPr>
            <p:cNvPr id="12" name="Rectangle 11">
              <a:extLst>
                <a:ext uri="{FF2B5EF4-FFF2-40B4-BE49-F238E27FC236}">
                  <a16:creationId xmlns:a16="http://schemas.microsoft.com/office/drawing/2014/main" id="{C23706C9-6A38-4ADF-9614-6DCF20100FD6}"/>
                </a:ext>
              </a:extLst>
            </p:cNvPr>
            <p:cNvSpPr/>
            <p:nvPr/>
          </p:nvSpPr>
          <p:spPr>
            <a:xfrm>
              <a:off x="6035041" y="2468882"/>
              <a:ext cx="2441414" cy="413904"/>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p>
              <a:pPr marL="0" marR="0" lvl="0" indent="0" algn="ctr" defTabSz="914400" rtl="0" eaLnBrk="1" fontAlgn="base"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PATIENT ASSISTANCE PROGRAM¹</a:t>
              </a:r>
              <a:endParaRPr kumimoji="0" lang="en-US" sz="1200" b="0" i="1" u="none" strike="noStrike" kern="1200" cap="none" spc="0" normalizeH="0" baseline="0" noProof="0" dirty="0">
                <a:ln>
                  <a:noFill/>
                </a:ln>
                <a:solidFill>
                  <a:srgbClr val="FFFFFF"/>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080190D3-390D-4C0B-87E5-AD861CD4F55B}"/>
                </a:ext>
              </a:extLst>
            </p:cNvPr>
            <p:cNvSpPr/>
            <p:nvPr/>
          </p:nvSpPr>
          <p:spPr>
            <a:xfrm>
              <a:off x="6035041" y="2468884"/>
              <a:ext cx="2441414" cy="192024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91440" tIns="457200" rIns="91440" bIns="91440" rtlCol="0" anchor="t"/>
            <a:lstStyle/>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Uses money from grants, foundations and other charitable organizations to cover the medications</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Shared savings of </a:t>
              </a:r>
              <a:r>
                <a:rPr lang="en-US" sz="1000" dirty="0">
                  <a:solidFill>
                    <a:srgbClr val="000000"/>
                  </a:solidFill>
                  <a:latin typeface="Segoe UI"/>
                </a:rPr>
                <a:t>25%</a:t>
              </a:r>
              <a:r>
                <a:rPr kumimoji="0" lang="en-US" sz="1000" b="0" i="0" u="none" strike="noStrike" kern="1200" cap="none" spc="0" normalizeH="0" baseline="0" noProof="0" dirty="0">
                  <a:ln>
                    <a:noFill/>
                  </a:ln>
                  <a:solidFill>
                    <a:srgbClr val="000000"/>
                  </a:solidFill>
                  <a:effectLst/>
                  <a:uLnTx/>
                  <a:uFillTx/>
                  <a:latin typeface="Segoe UI"/>
                  <a:ea typeface="+mn-ea"/>
                  <a:cs typeface="+mn-cs"/>
                </a:rPr>
                <a:t>-40%</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Will require </a:t>
              </a:r>
              <a:r>
                <a:rPr lang="en-US" sz="1000" dirty="0">
                  <a:solidFill>
                    <a:srgbClr val="000000"/>
                  </a:solidFill>
                  <a:latin typeface="Segoe UI"/>
                </a:rPr>
                <a:t>third-</a:t>
              </a:r>
              <a:r>
                <a:rPr kumimoji="0" lang="en-US" sz="1000" b="0" i="0" u="none" strike="noStrike" kern="1200" cap="none" spc="0" normalizeH="0" baseline="0" noProof="0" dirty="0">
                  <a:ln>
                    <a:noFill/>
                  </a:ln>
                  <a:solidFill>
                    <a:srgbClr val="000000"/>
                  </a:solidFill>
                  <a:effectLst/>
                  <a:uLnTx/>
                  <a:uFillTx/>
                  <a:latin typeface="Segoe UI"/>
                  <a:ea typeface="+mn-ea"/>
                  <a:cs typeface="+mn-cs"/>
                </a:rPr>
                <a:t>tier PBM</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Up to 70% savings on specialty</a:t>
              </a:r>
            </a:p>
          </p:txBody>
        </p:sp>
      </p:grpSp>
      <p:grpSp>
        <p:nvGrpSpPr>
          <p:cNvPr id="36" name="Group 35">
            <a:extLst>
              <a:ext uri="{FF2B5EF4-FFF2-40B4-BE49-F238E27FC236}">
                <a16:creationId xmlns:a16="http://schemas.microsoft.com/office/drawing/2014/main" id="{03BDF6B5-3FEA-4A63-B655-8A67308CB5CD}"/>
              </a:ext>
            </a:extLst>
          </p:cNvPr>
          <p:cNvGrpSpPr/>
          <p:nvPr/>
        </p:nvGrpSpPr>
        <p:grpSpPr>
          <a:xfrm>
            <a:off x="701157" y="4250585"/>
            <a:ext cx="2441414" cy="1920241"/>
            <a:chOff x="701157" y="4531348"/>
            <a:chExt cx="2441414" cy="1920241"/>
          </a:xfrm>
        </p:grpSpPr>
        <p:sp>
          <p:nvSpPr>
            <p:cNvPr id="16" name="Rectangle 15">
              <a:extLst>
                <a:ext uri="{FF2B5EF4-FFF2-40B4-BE49-F238E27FC236}">
                  <a16:creationId xmlns:a16="http://schemas.microsoft.com/office/drawing/2014/main" id="{9C389783-4120-4C04-8AC1-A5F9EEF59899}"/>
                </a:ext>
              </a:extLst>
            </p:cNvPr>
            <p:cNvSpPr/>
            <p:nvPr/>
          </p:nvSpPr>
          <p:spPr>
            <a:xfrm>
              <a:off x="701157" y="4531348"/>
              <a:ext cx="2441414" cy="413904"/>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p>
              <a:pPr marL="0" marR="0" lvl="0" indent="0" algn="ctr" defTabSz="914400" rtl="0" eaLnBrk="1" fontAlgn="base" latinLnBrk="0" hangingPunct="1">
                <a:lnSpc>
                  <a:spcPct val="100000"/>
                </a:lnSpc>
                <a:spcBef>
                  <a:spcPts val="375"/>
                </a:spcBef>
                <a:spcAft>
                  <a:spcPts val="225"/>
                </a:spcAft>
                <a:buClr>
                  <a:srgbClr val="000000"/>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DRUG COUPON MAXIMIZATION PROGRAM</a:t>
              </a:r>
              <a:endParaRPr kumimoji="0" lang="en-US" sz="1200" b="0" i="1" u="none" strike="noStrike" kern="1200" cap="none" spc="0" normalizeH="0" baseline="0" noProof="0" dirty="0">
                <a:ln>
                  <a:noFill/>
                </a:ln>
                <a:solidFill>
                  <a:srgbClr val="FFFFFF"/>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86C09885-87A2-4D47-A1EA-3DA9A258337A}"/>
                </a:ext>
              </a:extLst>
            </p:cNvPr>
            <p:cNvSpPr/>
            <p:nvPr/>
          </p:nvSpPr>
          <p:spPr>
            <a:xfrm>
              <a:off x="701157" y="4531349"/>
              <a:ext cx="2441414" cy="192024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91440" tIns="457200" rIns="91440" bIns="91440" rtlCol="0" anchor="t"/>
            <a:lstStyle/>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Increases the members’ copays to maximize pharma assistance cards, but member still pays $0</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Best with PPO plans; caution in HDHP plans</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Shared savings arrangements with </a:t>
              </a:r>
              <a:br>
                <a:rPr kumimoji="0" lang="en-US" sz="1000" b="0" i="0" u="none" strike="noStrike" kern="1200" cap="none" spc="0" normalizeH="0" baseline="0" noProof="0" dirty="0">
                  <a:ln>
                    <a:noFill/>
                  </a:ln>
                  <a:solidFill>
                    <a:srgbClr val="000000"/>
                  </a:solidFill>
                  <a:effectLst/>
                  <a:uLnTx/>
                  <a:uFillTx/>
                  <a:latin typeface="Segoe UI"/>
                  <a:ea typeface="+mn-ea"/>
                  <a:cs typeface="+mn-cs"/>
                </a:rPr>
              </a:br>
              <a:r>
                <a:rPr kumimoji="0" lang="en-US" sz="1000" b="0" i="0" u="none" strike="noStrike" kern="1200" cap="none" spc="0" normalizeH="0" baseline="0" noProof="0" dirty="0">
                  <a:ln>
                    <a:noFill/>
                  </a:ln>
                  <a:solidFill>
                    <a:srgbClr val="000000"/>
                  </a:solidFill>
                  <a:effectLst/>
                  <a:uLnTx/>
                  <a:uFillTx/>
                  <a:latin typeface="Segoe UI"/>
                  <a:ea typeface="+mn-ea"/>
                  <a:cs typeface="+mn-cs"/>
                </a:rPr>
                <a:t>most PBMs</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Savings 15%-20% of specialty spend</a:t>
              </a:r>
            </a:p>
          </p:txBody>
        </p:sp>
      </p:grpSp>
      <p:grpSp>
        <p:nvGrpSpPr>
          <p:cNvPr id="37" name="Group 36">
            <a:extLst>
              <a:ext uri="{FF2B5EF4-FFF2-40B4-BE49-F238E27FC236}">
                <a16:creationId xmlns:a16="http://schemas.microsoft.com/office/drawing/2014/main" id="{949FEEA9-4F88-4527-B415-905890EEDF3F}"/>
              </a:ext>
            </a:extLst>
          </p:cNvPr>
          <p:cNvGrpSpPr/>
          <p:nvPr/>
        </p:nvGrpSpPr>
        <p:grpSpPr>
          <a:xfrm>
            <a:off x="3351293" y="4248920"/>
            <a:ext cx="2441414" cy="1920240"/>
            <a:chOff x="3351293" y="4529683"/>
            <a:chExt cx="2441414" cy="1920240"/>
          </a:xfrm>
        </p:grpSpPr>
        <p:sp>
          <p:nvSpPr>
            <p:cNvPr id="20" name="Rectangle 19">
              <a:extLst>
                <a:ext uri="{FF2B5EF4-FFF2-40B4-BE49-F238E27FC236}">
                  <a16:creationId xmlns:a16="http://schemas.microsoft.com/office/drawing/2014/main" id="{1FFF95F2-A9B3-4FFE-B2C9-DD72E57F7DDB}"/>
                </a:ext>
              </a:extLst>
            </p:cNvPr>
            <p:cNvSpPr/>
            <p:nvPr/>
          </p:nvSpPr>
          <p:spPr>
            <a:xfrm>
              <a:off x="3351293" y="4529683"/>
              <a:ext cx="2441414" cy="413904"/>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p>
              <a:pPr marL="0" marR="0" lvl="0" indent="0" algn="ctr" defTabSz="914400" rtl="0" eaLnBrk="1" fontAlgn="base" latinLnBrk="0" hangingPunct="1">
                <a:lnSpc>
                  <a:spcPct val="100000"/>
                </a:lnSpc>
                <a:spcBef>
                  <a:spcPts val="375"/>
                </a:spcBef>
                <a:spcAft>
                  <a:spcPts val="225"/>
                </a:spcAft>
                <a:buClr>
                  <a:srgbClr val="000000"/>
                </a:buClr>
                <a:buSzPct val="100000"/>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CARVE-OUT UTILIZATION MANAGEMENT</a:t>
              </a:r>
              <a:endParaRPr kumimoji="0" lang="en-US" sz="1200" b="0" i="1" u="none" strike="noStrike" kern="1200" cap="none" spc="0" normalizeH="0" baseline="0" noProof="0" dirty="0">
                <a:ln>
                  <a:noFill/>
                </a:ln>
                <a:solidFill>
                  <a:srgbClr val="FFFFFF"/>
                </a:solidFill>
                <a:effectLst/>
                <a:uLnTx/>
                <a:uFillTx/>
                <a:latin typeface="Segoe UI"/>
                <a:ea typeface="+mn-ea"/>
                <a:cs typeface="+mn-cs"/>
              </a:endParaRPr>
            </a:p>
          </p:txBody>
        </p:sp>
        <p:sp>
          <p:nvSpPr>
            <p:cNvPr id="22" name="Rectangle 21">
              <a:extLst>
                <a:ext uri="{FF2B5EF4-FFF2-40B4-BE49-F238E27FC236}">
                  <a16:creationId xmlns:a16="http://schemas.microsoft.com/office/drawing/2014/main" id="{ED1A695F-1CC8-401E-8A81-2C25BDC461B4}"/>
                </a:ext>
              </a:extLst>
            </p:cNvPr>
            <p:cNvSpPr/>
            <p:nvPr/>
          </p:nvSpPr>
          <p:spPr>
            <a:xfrm>
              <a:off x="3351293" y="4529683"/>
              <a:ext cx="2441414" cy="192024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91440" tIns="457200" rIns="91440" bIns="91440" rtlCol="0" anchor="t"/>
            <a:lstStyle/>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Use </a:t>
              </a:r>
              <a:r>
                <a:rPr lang="en-US" sz="1000" dirty="0">
                  <a:solidFill>
                    <a:srgbClr val="000000"/>
                  </a:solidFill>
                  <a:latin typeface="Segoe UI"/>
                </a:rPr>
                <a:t>third-</a:t>
              </a:r>
              <a:r>
                <a:rPr kumimoji="0" lang="en-US" sz="1000" b="0" i="0" u="none" strike="noStrike" kern="1200" cap="none" spc="0" normalizeH="0" baseline="0" noProof="0" dirty="0">
                  <a:ln>
                    <a:noFill/>
                  </a:ln>
                  <a:solidFill>
                    <a:srgbClr val="000000"/>
                  </a:solidFill>
                  <a:effectLst/>
                  <a:uLnTx/>
                  <a:uFillTx/>
                  <a:latin typeface="Segoe UI"/>
                  <a:ea typeface="+mn-ea"/>
                  <a:cs typeface="+mn-cs"/>
                </a:rPr>
                <a:t>party UM criteria for more robust management</a:t>
              </a:r>
            </a:p>
            <a:p>
              <a:pPr marL="91440" marR="0" lvl="0" indent="-91440" algn="l" defTabSz="914400" rtl="0" eaLnBrk="1" fontAlgn="base" latinLnBrk="0" hangingPunct="1">
                <a:lnSpc>
                  <a:spcPct val="100000"/>
                </a:lnSpc>
                <a:spcBef>
                  <a:spcPts val="300"/>
                </a:spcBef>
                <a:spcAft>
                  <a:spcPts val="0"/>
                </a:spcAft>
                <a:buClr>
                  <a:srgbClr val="000000"/>
                </a:buClr>
                <a:buSzPct val="100000"/>
                <a:buFont typeface="Arial" panose="020B0604020202020204" pitchFamily="34" charset="0"/>
                <a:buChar char="•"/>
                <a:tabLst/>
                <a:defRPr/>
              </a:pPr>
              <a:r>
                <a:rPr lang="en-US" sz="1000" dirty="0">
                  <a:solidFill>
                    <a:srgbClr val="000000"/>
                  </a:solidFill>
                  <a:latin typeface="Segoe UI"/>
                </a:rPr>
                <a:t>Few </a:t>
              </a:r>
              <a:r>
                <a:rPr kumimoji="0" lang="en-US" sz="1000" b="0" i="0" u="none" strike="noStrike" kern="1200" cap="none" spc="0" normalizeH="0" baseline="0" noProof="0" dirty="0">
                  <a:ln>
                    <a:noFill/>
                  </a:ln>
                  <a:solidFill>
                    <a:srgbClr val="000000"/>
                  </a:solidFill>
                  <a:effectLst/>
                  <a:uLnTx/>
                  <a:uFillTx/>
                  <a:latin typeface="Segoe UI"/>
                  <a:ea typeface="+mn-ea"/>
                  <a:cs typeface="+mn-cs"/>
                </a:rPr>
                <a:t>of the major PBMs will support</a:t>
              </a:r>
            </a:p>
          </p:txBody>
        </p:sp>
      </p:grpSp>
      <p:sp>
        <p:nvSpPr>
          <p:cNvPr id="30" name="Arrow: Right 29">
            <a:extLst>
              <a:ext uri="{FF2B5EF4-FFF2-40B4-BE49-F238E27FC236}">
                <a16:creationId xmlns:a16="http://schemas.microsoft.com/office/drawing/2014/main" id="{512648FB-C67C-4D80-87F6-4C96DED74A87}"/>
              </a:ext>
            </a:extLst>
          </p:cNvPr>
          <p:cNvSpPr/>
          <p:nvPr/>
        </p:nvSpPr>
        <p:spPr>
          <a:xfrm>
            <a:off x="699214" y="1676400"/>
            <a:ext cx="7777241" cy="633853"/>
          </a:xfrm>
          <a:prstGeom prst="rightArrow">
            <a:avLst>
              <a:gd name="adj1" fmla="val 73760"/>
              <a:gd name="adj2" fmla="val 31331"/>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03184893-3A1C-4FE7-AF35-B72DAF3520E8}"/>
              </a:ext>
            </a:extLst>
          </p:cNvPr>
          <p:cNvSpPr txBox="1"/>
          <p:nvPr/>
        </p:nvSpPr>
        <p:spPr>
          <a:xfrm>
            <a:off x="952046" y="1828800"/>
            <a:ext cx="1939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Standard</a:t>
            </a:r>
          </a:p>
        </p:txBody>
      </p:sp>
      <p:sp>
        <p:nvSpPr>
          <p:cNvPr id="32" name="TextBox 31">
            <a:extLst>
              <a:ext uri="{FF2B5EF4-FFF2-40B4-BE49-F238E27FC236}">
                <a16:creationId xmlns:a16="http://schemas.microsoft.com/office/drawing/2014/main" id="{4A3D8DF1-A0DB-4653-9B0D-D29B767FE2F6}"/>
              </a:ext>
            </a:extLst>
          </p:cNvPr>
          <p:cNvSpPr txBox="1"/>
          <p:nvPr/>
        </p:nvSpPr>
        <p:spPr>
          <a:xfrm>
            <a:off x="3618016" y="1828800"/>
            <a:ext cx="1939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Progressive</a:t>
            </a:r>
          </a:p>
        </p:txBody>
      </p:sp>
      <p:sp>
        <p:nvSpPr>
          <p:cNvPr id="33" name="TextBox 32">
            <a:extLst>
              <a:ext uri="{FF2B5EF4-FFF2-40B4-BE49-F238E27FC236}">
                <a16:creationId xmlns:a16="http://schemas.microsoft.com/office/drawing/2014/main" id="{2ED7D034-A7F3-481A-8CEE-EAEE9ACFCC91}"/>
              </a:ext>
            </a:extLst>
          </p:cNvPr>
          <p:cNvSpPr txBox="1"/>
          <p:nvPr/>
        </p:nvSpPr>
        <p:spPr>
          <a:xfrm>
            <a:off x="6253506" y="1828800"/>
            <a:ext cx="1939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Limited</a:t>
            </a:r>
          </a:p>
        </p:txBody>
      </p:sp>
      <p:sp>
        <p:nvSpPr>
          <p:cNvPr id="23" name="TextBox 22">
            <a:extLst>
              <a:ext uri="{FF2B5EF4-FFF2-40B4-BE49-F238E27FC236}">
                <a16:creationId xmlns:a16="http://schemas.microsoft.com/office/drawing/2014/main" id="{B18312F0-D76D-41E6-8EF3-30321F3204B1}"/>
              </a:ext>
            </a:extLst>
          </p:cNvPr>
          <p:cNvSpPr txBox="1"/>
          <p:nvPr/>
        </p:nvSpPr>
        <p:spPr>
          <a:xfrm>
            <a:off x="241364" y="6553200"/>
            <a:ext cx="5541818" cy="200055"/>
          </a:xfrm>
          <a:prstGeom prst="rect">
            <a:avLst/>
          </a:prstGeom>
          <a:noFill/>
        </p:spPr>
        <p:txBody>
          <a:bodyPr wrap="square">
            <a:spAutoFit/>
          </a:bodyPr>
          <a:lstStyle/>
          <a:p>
            <a:pPr>
              <a:defRPr/>
            </a:pPr>
            <a:r>
              <a:rPr lang="en-US" sz="700" dirty="0">
                <a:solidFill>
                  <a:schemeClr val="tx2"/>
                </a:solidFill>
                <a:latin typeface="Segoe UI"/>
              </a:rPr>
              <a:t>¹Some programs use drug reimportation, which will require plan sponsor to thoroughly vet with their legal counsel before implementing.</a:t>
            </a:r>
          </a:p>
        </p:txBody>
      </p:sp>
    </p:spTree>
    <p:extLst>
      <p:ext uri="{BB962C8B-B14F-4D97-AF65-F5344CB8AC3E}">
        <p14:creationId xmlns:p14="http://schemas.microsoft.com/office/powerpoint/2010/main" val="219815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70DC-364D-559C-8C01-3BF2381BB9EB}"/>
              </a:ext>
            </a:extLst>
          </p:cNvPr>
          <p:cNvSpPr>
            <a:spLocks noGrp="1"/>
          </p:cNvSpPr>
          <p:nvPr>
            <p:ph type="title"/>
          </p:nvPr>
        </p:nvSpPr>
        <p:spPr>
          <a:xfrm>
            <a:off x="687978" y="533675"/>
            <a:ext cx="7772400" cy="523926"/>
          </a:xfrm>
        </p:spPr>
        <p:txBody>
          <a:bodyPr/>
          <a:lstStyle/>
          <a:p>
            <a:r>
              <a:rPr lang="en-US" dirty="0"/>
              <a:t>What’s “Trending” in Pharmacy </a:t>
            </a:r>
          </a:p>
        </p:txBody>
      </p:sp>
      <p:grpSp>
        <p:nvGrpSpPr>
          <p:cNvPr id="56" name="Group 55">
            <a:extLst>
              <a:ext uri="{FF2B5EF4-FFF2-40B4-BE49-F238E27FC236}">
                <a16:creationId xmlns:a16="http://schemas.microsoft.com/office/drawing/2014/main" id="{02417E9F-8E5C-99F8-2F78-0A2835C3858B}"/>
              </a:ext>
            </a:extLst>
          </p:cNvPr>
          <p:cNvGrpSpPr/>
          <p:nvPr/>
        </p:nvGrpSpPr>
        <p:grpSpPr>
          <a:xfrm>
            <a:off x="292269" y="1400313"/>
            <a:ext cx="8391654" cy="1817801"/>
            <a:chOff x="292269" y="1245728"/>
            <a:chExt cx="8391654" cy="1817801"/>
          </a:xfrm>
        </p:grpSpPr>
        <p:sp>
          <p:nvSpPr>
            <p:cNvPr id="5" name="Text Placeholder 8">
              <a:extLst>
                <a:ext uri="{FF2B5EF4-FFF2-40B4-BE49-F238E27FC236}">
                  <a16:creationId xmlns:a16="http://schemas.microsoft.com/office/drawing/2014/main" id="{ACD2FC5C-0655-DC05-D835-01350BC0D437}"/>
                </a:ext>
              </a:extLst>
            </p:cNvPr>
            <p:cNvSpPr txBox="1">
              <a:spLocks/>
            </p:cNvSpPr>
            <p:nvPr/>
          </p:nvSpPr>
          <p:spPr>
            <a:xfrm>
              <a:off x="3002435" y="1381436"/>
              <a:ext cx="5681488" cy="1682093"/>
            </a:xfrm>
            <a:prstGeom prst="rect">
              <a:avLst/>
            </a:prstGeom>
            <a:noFill/>
          </p:spPr>
          <p:txBody>
            <a:bodyPr vert="horz" lIns="182880" tIns="91440" rIns="182880" bIns="45720" rtlCol="0">
              <a:noAutofit/>
            </a:bodyPr>
            <a:lstStyle>
              <a:lvl1pPr marL="0" marR="0" indent="0" algn="ctr" defTabSz="914400" rtl="0" eaLnBrk="1" fontAlgn="base" latinLnBrk="0" hangingPunct="1">
                <a:lnSpc>
                  <a:spcPct val="150000"/>
                </a:lnSpc>
                <a:spcBef>
                  <a:spcPts val="500"/>
                </a:spcBef>
                <a:spcAft>
                  <a:spcPts val="300"/>
                </a:spcAft>
                <a:buClr>
                  <a:schemeClr val="tx1"/>
                </a:buClr>
                <a:buSzPct val="100000"/>
                <a:buFont typeface="Arial" panose="020B0604020202020204" pitchFamily="34" charset="0"/>
                <a:buNone/>
                <a:tabLst/>
                <a:defRPr sz="1000" kern="1200">
                  <a:solidFill>
                    <a:schemeClr val="tx1"/>
                  </a:solidFill>
                  <a:latin typeface="+mn-lt"/>
                  <a:ea typeface="+mn-ea"/>
                  <a:cs typeface="+mn-cs"/>
                </a:defRPr>
              </a:lvl1pPr>
              <a:lvl2pPr marL="4572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2pPr>
              <a:lvl3pPr marL="914400" marR="0" indent="0"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None/>
                <a:tabLst/>
                <a:defRPr sz="1200" kern="1200">
                  <a:solidFill>
                    <a:schemeClr val="tx1">
                      <a:lumMod val="75000"/>
                      <a:lumOff val="25000"/>
                    </a:schemeClr>
                  </a:solidFill>
                  <a:latin typeface="+mn-lt"/>
                  <a:ea typeface="+mn-ea"/>
                  <a:cs typeface="+mn-cs"/>
                </a:defRPr>
              </a:lvl3pPr>
              <a:lvl4pPr marL="13716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4pPr>
              <a:lvl5pPr marL="182880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u="sng" strike="noStrike" kern="1200" cap="none" spc="0" normalizeH="0" baseline="0" noProof="0" dirty="0">
                  <a:ln>
                    <a:noFill/>
                  </a:ln>
                  <a:solidFill>
                    <a:srgbClr val="000000"/>
                  </a:solidFill>
                  <a:effectLst/>
                  <a:uLnTx/>
                  <a:uFillTx/>
                  <a:latin typeface="Segoe UI"/>
                  <a:ea typeface="+mn-ea"/>
                  <a:cs typeface="+mn-cs"/>
                </a:rPr>
                <a:t>Diabetes</a:t>
              </a:r>
              <a:r>
                <a:rPr kumimoji="0" lang="en-US" b="0" i="0" u="none" strike="noStrike" kern="1200" cap="none" spc="0" normalizeH="0" baseline="0" noProof="0" dirty="0">
                  <a:ln>
                    <a:noFill/>
                  </a:ln>
                  <a:solidFill>
                    <a:srgbClr val="000000"/>
                  </a:solidFill>
                  <a:effectLst/>
                  <a:uLnTx/>
                  <a:uFillTx/>
                  <a:latin typeface="Segoe UI"/>
                  <a:ea typeface="+mn-ea"/>
                  <a:cs typeface="+mn-cs"/>
                </a:rPr>
                <a:t> – new branded </a:t>
              </a:r>
              <a:r>
                <a:rPr lang="en-US" dirty="0">
                  <a:solidFill>
                    <a:srgbClr val="000000"/>
                  </a:solidFill>
                  <a:latin typeface="Segoe UI"/>
                </a:rPr>
                <a:t>products </a:t>
              </a:r>
              <a:r>
                <a:rPr kumimoji="0" lang="en-US" b="0" i="0" u="none" strike="noStrike" kern="1200" cap="none" spc="0" normalizeH="0" baseline="0" noProof="0" dirty="0">
                  <a:ln>
                    <a:noFill/>
                  </a:ln>
                  <a:solidFill>
                    <a:srgbClr val="000000"/>
                  </a:solidFill>
                  <a:effectLst/>
                  <a:uLnTx/>
                  <a:uFillTx/>
                  <a:latin typeface="Segoe UI"/>
                  <a:ea typeface="+mn-ea"/>
                  <a:cs typeface="+mn-cs"/>
                </a:rPr>
                <a:t>replacing older cheaper drugs as standard of care</a:t>
              </a: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u="sng" strike="noStrike" kern="1200" cap="none" spc="0" normalizeH="0" baseline="0" noProof="0" dirty="0">
                  <a:ln>
                    <a:noFill/>
                  </a:ln>
                  <a:solidFill>
                    <a:srgbClr val="000000"/>
                  </a:solidFill>
                  <a:effectLst/>
                  <a:uLnTx/>
                  <a:uFillTx/>
                  <a:latin typeface="Segoe UI"/>
                  <a:ea typeface="+mn-ea"/>
                  <a:cs typeface="+mn-cs"/>
                </a:rPr>
                <a:t>Migraine</a:t>
              </a:r>
              <a:r>
                <a:rPr kumimoji="0" lang="en-US" b="0" i="1" u="none" strike="noStrike" kern="1200" cap="none" spc="0" normalizeH="0" baseline="0" noProof="0" dirty="0">
                  <a:ln>
                    <a:noFill/>
                  </a:ln>
                  <a:solidFill>
                    <a:srgbClr val="000000"/>
                  </a:solidFill>
                  <a:effectLst/>
                  <a:uLnTx/>
                  <a:uFillTx/>
                  <a:latin typeface="Segoe UI"/>
                  <a:ea typeface="+mn-ea"/>
                  <a:cs typeface="+mn-cs"/>
                </a:rPr>
                <a:t> </a:t>
              </a:r>
              <a:r>
                <a:rPr kumimoji="0" lang="en-US" b="0" i="0" u="none" strike="noStrike" kern="1200" cap="none" spc="0" normalizeH="0" baseline="0" noProof="0" dirty="0">
                  <a:ln>
                    <a:noFill/>
                  </a:ln>
                  <a:solidFill>
                    <a:srgbClr val="000000"/>
                  </a:solidFill>
                  <a:effectLst/>
                  <a:uLnTx/>
                  <a:uFillTx/>
                  <a:latin typeface="Segoe UI"/>
                  <a:ea typeface="+mn-ea"/>
                  <a:cs typeface="+mn-cs"/>
                </a:rPr>
                <a:t>– new branded products replacing older cheaper drugs, increased chronic utilization </a:t>
              </a: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u="sng" strike="noStrike" kern="1200" cap="none" spc="0" normalizeH="0" baseline="0" noProof="0" dirty="0">
                  <a:ln>
                    <a:noFill/>
                  </a:ln>
                  <a:solidFill>
                    <a:srgbClr val="000000"/>
                  </a:solidFill>
                  <a:effectLst/>
                  <a:uLnTx/>
                  <a:uFillTx/>
                  <a:latin typeface="Segoe UI"/>
                  <a:ea typeface="+mn-ea"/>
                  <a:cs typeface="+mn-cs"/>
                </a:rPr>
                <a:t>Weight Management </a:t>
              </a:r>
              <a:r>
                <a:rPr kumimoji="0" lang="en-US" b="0" i="0" u="none" strike="noStrike" kern="1200" cap="none" spc="0" normalizeH="0" baseline="0" noProof="0" dirty="0">
                  <a:ln>
                    <a:noFill/>
                  </a:ln>
                  <a:solidFill>
                    <a:srgbClr val="000000"/>
                  </a:solidFill>
                  <a:effectLst/>
                  <a:uLnTx/>
                  <a:uFillTx/>
                  <a:latin typeface="Segoe UI"/>
                  <a:ea typeface="+mn-ea"/>
                  <a:cs typeface="+mn-cs"/>
                </a:rPr>
                <a:t>– continued increase in utilization of </a:t>
              </a:r>
              <a:r>
                <a:rPr kumimoji="0" lang="en-US" b="0" i="0" u="none" strike="noStrike" kern="1200" cap="none" spc="0" normalizeH="0" baseline="0" noProof="0" dirty="0" err="1">
                  <a:ln>
                    <a:noFill/>
                  </a:ln>
                  <a:solidFill>
                    <a:srgbClr val="000000"/>
                  </a:solidFill>
                  <a:effectLst/>
                  <a:uLnTx/>
                  <a:uFillTx/>
                  <a:latin typeface="Segoe UI"/>
                  <a:ea typeface="+mn-ea"/>
                  <a:cs typeface="+mn-cs"/>
                </a:rPr>
                <a:t>Wegovy</a:t>
              </a:r>
              <a:r>
                <a:rPr kumimoji="0" lang="en-US" b="0" i="0" u="none" strike="noStrike" kern="1200" cap="none" spc="0" normalizeH="0" baseline="0" noProof="0" dirty="0">
                  <a:ln>
                    <a:noFill/>
                  </a:ln>
                  <a:solidFill>
                    <a:srgbClr val="000000"/>
                  </a:solidFill>
                  <a:effectLst/>
                  <a:uLnTx/>
                  <a:uFillTx/>
                  <a:latin typeface="Segoe UI"/>
                  <a:ea typeface="+mn-ea"/>
                  <a:cs typeface="+mn-cs"/>
                </a:rPr>
                <a:t>/</a:t>
              </a:r>
              <a:r>
                <a:rPr kumimoji="0" lang="en-US" b="0" i="0" u="none" strike="noStrike" kern="1200" cap="none" spc="0" normalizeH="0" baseline="0" noProof="0" dirty="0" err="1">
                  <a:ln>
                    <a:noFill/>
                  </a:ln>
                  <a:solidFill>
                    <a:srgbClr val="000000"/>
                  </a:solidFill>
                  <a:effectLst/>
                  <a:uLnTx/>
                  <a:uFillTx/>
                  <a:latin typeface="Segoe UI"/>
                  <a:ea typeface="+mn-ea"/>
                  <a:cs typeface="+mn-cs"/>
                </a:rPr>
                <a:t>Saxenda</a:t>
              </a:r>
              <a:r>
                <a:rPr kumimoji="0" lang="en-US" b="0" i="0" u="none" strike="noStrike" kern="1200" cap="none" spc="0" normalizeH="0" baseline="0" noProof="0" dirty="0">
                  <a:ln>
                    <a:noFill/>
                  </a:ln>
                  <a:solidFill>
                    <a:srgbClr val="000000"/>
                  </a:solidFill>
                  <a:effectLst/>
                  <a:uLnTx/>
                  <a:uFillTx/>
                  <a:latin typeface="Segoe UI"/>
                  <a:ea typeface="+mn-ea"/>
                  <a:cs typeface="+mn-cs"/>
                </a:rPr>
                <a:t> for weight loss </a:t>
              </a: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i="0" u="sng" strike="noStrike" kern="1200" cap="none" spc="0" normalizeH="0" baseline="0" noProof="0" dirty="0">
                  <a:ln>
                    <a:noFill/>
                  </a:ln>
                  <a:solidFill>
                    <a:srgbClr val="000000"/>
                  </a:solidFill>
                  <a:effectLst/>
                  <a:uLnTx/>
                  <a:uFillTx/>
                  <a:latin typeface="Segoe UI"/>
                  <a:ea typeface="+mn-ea"/>
                  <a:cs typeface="+mn-cs"/>
                </a:rPr>
                <a:t>Inflammatory</a:t>
              </a:r>
              <a:r>
                <a:rPr kumimoji="0" lang="en-US" b="0" i="0" u="none" strike="noStrike" kern="1200" cap="none" spc="0" normalizeH="0" baseline="0" noProof="0" dirty="0">
                  <a:ln>
                    <a:noFill/>
                  </a:ln>
                  <a:solidFill>
                    <a:srgbClr val="000000"/>
                  </a:solidFill>
                  <a:effectLst/>
                  <a:uLnTx/>
                  <a:uFillTx/>
                  <a:latin typeface="Segoe UI"/>
                  <a:ea typeface="+mn-ea"/>
                  <a:cs typeface="+mn-cs"/>
                </a:rPr>
                <a:t> – increased utilization and price inflation. Highest direct-to-consumer advertising spend category </a:t>
              </a: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lang="en-US" u="sng" dirty="0">
                  <a:solidFill>
                    <a:srgbClr val="000000"/>
                  </a:solidFill>
                  <a:latin typeface="Segoe UI"/>
                </a:rPr>
                <a:t>Hemophilia</a:t>
              </a:r>
              <a:r>
                <a:rPr lang="en-US" dirty="0">
                  <a:solidFill>
                    <a:srgbClr val="000000"/>
                  </a:solidFill>
                  <a:latin typeface="Segoe UI"/>
                </a:rPr>
                <a:t> – two new gene therapies, expected $2.5M-$3.5M cost. Ultra low member use (~30K in US)</a:t>
              </a:r>
              <a:endParaRPr kumimoji="0" lang="en-US" b="0" i="0" u="none" strike="noStrike" kern="1200" cap="none" spc="0" normalizeH="0" baseline="0" noProof="0" dirty="0">
                <a:ln>
                  <a:noFill/>
                </a:ln>
                <a:solidFill>
                  <a:srgbClr val="000000"/>
                </a:solidFill>
                <a:effectLst/>
                <a:uLnTx/>
                <a:uFillTx/>
                <a:latin typeface="Segoe UI"/>
                <a:ea typeface="+mn-ea"/>
                <a:cs typeface="+mn-cs"/>
              </a:endParaRPr>
            </a:p>
          </p:txBody>
        </p:sp>
        <p:sp>
          <p:nvSpPr>
            <p:cNvPr id="6" name="Freeform 35">
              <a:extLst>
                <a:ext uri="{FF2B5EF4-FFF2-40B4-BE49-F238E27FC236}">
                  <a16:creationId xmlns:a16="http://schemas.microsoft.com/office/drawing/2014/main" id="{A604C896-3E7D-6F8D-10E9-361791A57886}"/>
                </a:ext>
              </a:extLst>
            </p:cNvPr>
            <p:cNvSpPr/>
            <p:nvPr/>
          </p:nvSpPr>
          <p:spPr>
            <a:xfrm>
              <a:off x="292269" y="1245728"/>
              <a:ext cx="1863384" cy="914400"/>
            </a:xfrm>
            <a:prstGeom prst="roundRect">
              <a:avLst/>
            </a:prstGeom>
            <a:solidFill>
              <a:schemeClr val="tx2">
                <a:lumMod val="20000"/>
                <a:lumOff val="80000"/>
              </a:schemeClr>
            </a:solidFill>
            <a:ln w="25400" cap="flat" cmpd="sng" algn="ctr">
              <a:solidFill>
                <a:schemeClr val="bg1"/>
              </a:solidFill>
              <a:prstDash val="solid"/>
              <a:miter lim="800000"/>
            </a:ln>
            <a:effectLst/>
          </p:spPr>
          <p:txBody>
            <a:bodyPr spcFirstLastPara="0" vert="horz" wrap="square" lIns="91418" tIns="28821" rIns="91418" bIns="28821" numCol="1" spcCol="1270" anchor="ctr" anchorCtr="0">
              <a:noAutofit/>
            </a:bodyPr>
            <a:lstStyle/>
            <a:p>
              <a:pPr marL="0" marR="0" lvl="0" indent="0" algn="ctr" defTabSz="711200" rtl="0" eaLnBrk="1" fontAlgn="base"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COST AND UTILIZATION </a:t>
              </a:r>
            </a:p>
            <a:p>
              <a:pPr marL="0" marR="0" lvl="0" indent="0" algn="ctr" defTabSz="711200" rtl="0" eaLnBrk="1" fontAlgn="base"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TRENDS</a:t>
              </a:r>
            </a:p>
          </p:txBody>
        </p:sp>
        <p:cxnSp>
          <p:nvCxnSpPr>
            <p:cNvPr id="7" name="Straight Connector 6">
              <a:extLst>
                <a:ext uri="{FF2B5EF4-FFF2-40B4-BE49-F238E27FC236}">
                  <a16:creationId xmlns:a16="http://schemas.microsoft.com/office/drawing/2014/main" id="{E7939F7C-604D-9133-7345-AF36966920D1}"/>
                </a:ext>
              </a:extLst>
            </p:cNvPr>
            <p:cNvCxnSpPr>
              <a:cxnSpLocks/>
            </p:cNvCxnSpPr>
            <p:nvPr/>
          </p:nvCxnSpPr>
          <p:spPr>
            <a:xfrm flipV="1">
              <a:off x="425928" y="1321815"/>
              <a:ext cx="8257995" cy="32727"/>
            </a:xfrm>
            <a:prstGeom prst="line">
              <a:avLst/>
            </a:prstGeom>
            <a:ln w="15875">
              <a:headEnd type="none"/>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4CB74FEC-B66A-8759-F5D4-CC3E4734063A}"/>
                </a:ext>
              </a:extLst>
            </p:cNvPr>
            <p:cNvSpPr/>
            <p:nvPr/>
          </p:nvSpPr>
          <p:spPr>
            <a:xfrm flipV="1">
              <a:off x="1132513" y="1296914"/>
              <a:ext cx="182897" cy="157670"/>
            </a:xfrm>
            <a:prstGeom prst="triangle">
              <a:avLst/>
            </a:prstGeom>
            <a:solidFill>
              <a:schemeClr val="accent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21" name="Group 20">
              <a:extLst>
                <a:ext uri="{FF2B5EF4-FFF2-40B4-BE49-F238E27FC236}">
                  <a16:creationId xmlns:a16="http://schemas.microsoft.com/office/drawing/2014/main" id="{E274AEE4-3EE6-A6BD-38A5-C6E86C811961}"/>
                </a:ext>
              </a:extLst>
            </p:cNvPr>
            <p:cNvGrpSpPr/>
            <p:nvPr/>
          </p:nvGrpSpPr>
          <p:grpSpPr>
            <a:xfrm>
              <a:off x="1849687" y="1404016"/>
              <a:ext cx="1129487" cy="1147644"/>
              <a:chOff x="2204519" y="2183385"/>
              <a:chExt cx="949646" cy="964912"/>
            </a:xfrm>
          </p:grpSpPr>
          <p:sp>
            <p:nvSpPr>
              <p:cNvPr id="16" name="Oval 15">
                <a:extLst>
                  <a:ext uri="{FF2B5EF4-FFF2-40B4-BE49-F238E27FC236}">
                    <a16:creationId xmlns:a16="http://schemas.microsoft.com/office/drawing/2014/main" id="{6744CDC0-2CAC-2128-5B34-A5FCF2991FC7}"/>
                  </a:ext>
                </a:extLst>
              </p:cNvPr>
              <p:cNvSpPr/>
              <p:nvPr/>
            </p:nvSpPr>
            <p:spPr>
              <a:xfrm>
                <a:off x="2204519" y="2183385"/>
                <a:ext cx="948410" cy="948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Oval 16">
                <a:extLst>
                  <a:ext uri="{FF2B5EF4-FFF2-40B4-BE49-F238E27FC236}">
                    <a16:creationId xmlns:a16="http://schemas.microsoft.com/office/drawing/2014/main" id="{191328FD-FAE1-CDA7-1DDF-2274E59CB5ED}"/>
                  </a:ext>
                </a:extLst>
              </p:cNvPr>
              <p:cNvSpPr/>
              <p:nvPr/>
            </p:nvSpPr>
            <p:spPr>
              <a:xfrm>
                <a:off x="2296103" y="2274969"/>
                <a:ext cx="765242" cy="765242"/>
              </a:xfrm>
              <a:prstGeom prst="ellipse">
                <a:avLst/>
              </a:prstGeom>
              <a:solidFill>
                <a:schemeClr val="bg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9" name="Oval 159">
                <a:extLst>
                  <a:ext uri="{FF2B5EF4-FFF2-40B4-BE49-F238E27FC236}">
                    <a16:creationId xmlns:a16="http://schemas.microsoft.com/office/drawing/2014/main" id="{B6ABCBEB-D4BE-8951-F879-DD1D91714ED4}"/>
                  </a:ext>
                </a:extLst>
              </p:cNvPr>
              <p:cNvSpPr/>
              <p:nvPr/>
            </p:nvSpPr>
            <p:spPr>
              <a:xfrm flipH="1" flipV="1">
                <a:off x="2205755" y="2303468"/>
                <a:ext cx="948410" cy="844829"/>
              </a:xfrm>
              <a:custGeom>
                <a:avLst/>
                <a:gdLst>
                  <a:gd name="connsiteX0" fmla="*/ 0 w 1096579"/>
                  <a:gd name="connsiteY0" fmla="*/ 548290 h 1096579"/>
                  <a:gd name="connsiteX1" fmla="*/ 548290 w 1096579"/>
                  <a:gd name="connsiteY1" fmla="*/ 0 h 1096579"/>
                  <a:gd name="connsiteX2" fmla="*/ 1096580 w 1096579"/>
                  <a:gd name="connsiteY2" fmla="*/ 548290 h 1096579"/>
                  <a:gd name="connsiteX3" fmla="*/ 548290 w 1096579"/>
                  <a:gd name="connsiteY3" fmla="*/ 1096580 h 1096579"/>
                  <a:gd name="connsiteX4" fmla="*/ 0 w 1096579"/>
                  <a:gd name="connsiteY4" fmla="*/ 548290 h 1096579"/>
                  <a:gd name="connsiteX0" fmla="*/ 548290 w 1096580"/>
                  <a:gd name="connsiteY0" fmla="*/ 1096580 h 1188020"/>
                  <a:gd name="connsiteX1" fmla="*/ 0 w 1096580"/>
                  <a:gd name="connsiteY1" fmla="*/ 548290 h 1188020"/>
                  <a:gd name="connsiteX2" fmla="*/ 548290 w 1096580"/>
                  <a:gd name="connsiteY2" fmla="*/ 0 h 1188020"/>
                  <a:gd name="connsiteX3" fmla="*/ 1096580 w 1096580"/>
                  <a:gd name="connsiteY3" fmla="*/ 548290 h 1188020"/>
                  <a:gd name="connsiteX4" fmla="*/ 639730 w 1096580"/>
                  <a:gd name="connsiteY4" fmla="*/ 1188020 h 1188020"/>
                  <a:gd name="connsiteX0" fmla="*/ 548290 w 1096580"/>
                  <a:gd name="connsiteY0" fmla="*/ 1096580 h 1096580"/>
                  <a:gd name="connsiteX1" fmla="*/ 0 w 1096580"/>
                  <a:gd name="connsiteY1" fmla="*/ 548290 h 1096580"/>
                  <a:gd name="connsiteX2" fmla="*/ 548290 w 1096580"/>
                  <a:gd name="connsiteY2" fmla="*/ 0 h 1096580"/>
                  <a:gd name="connsiteX3" fmla="*/ 1096580 w 1096580"/>
                  <a:gd name="connsiteY3" fmla="*/ 548290 h 1096580"/>
                  <a:gd name="connsiteX0" fmla="*/ 598882 w 1147172"/>
                  <a:gd name="connsiteY0" fmla="*/ 1096580 h 1096580"/>
                  <a:gd name="connsiteX1" fmla="*/ 86505 w 1147172"/>
                  <a:gd name="connsiteY1" fmla="*/ 767144 h 1096580"/>
                  <a:gd name="connsiteX2" fmla="*/ 50592 w 1147172"/>
                  <a:gd name="connsiteY2" fmla="*/ 548290 h 1096580"/>
                  <a:gd name="connsiteX3" fmla="*/ 598882 w 1147172"/>
                  <a:gd name="connsiteY3" fmla="*/ 0 h 1096580"/>
                  <a:gd name="connsiteX4" fmla="*/ 1147172 w 1147172"/>
                  <a:gd name="connsiteY4" fmla="*/ 548290 h 1096580"/>
                  <a:gd name="connsiteX0" fmla="*/ 558516 w 1106806"/>
                  <a:gd name="connsiteY0" fmla="*/ 1096580 h 1096580"/>
                  <a:gd name="connsiteX1" fmla="*/ 46139 w 1106806"/>
                  <a:gd name="connsiteY1" fmla="*/ 767144 h 1096580"/>
                  <a:gd name="connsiteX2" fmla="*/ 10226 w 1106806"/>
                  <a:gd name="connsiteY2" fmla="*/ 548290 h 1096580"/>
                  <a:gd name="connsiteX3" fmla="*/ 558516 w 1106806"/>
                  <a:gd name="connsiteY3" fmla="*/ 0 h 1096580"/>
                  <a:gd name="connsiteX4" fmla="*/ 1106806 w 1106806"/>
                  <a:gd name="connsiteY4" fmla="*/ 548290 h 1096580"/>
                  <a:gd name="connsiteX0" fmla="*/ 326891 w 1106806"/>
                  <a:gd name="connsiteY0" fmla="*/ 1627387 h 1627387"/>
                  <a:gd name="connsiteX1" fmla="*/ 46139 w 1106806"/>
                  <a:gd name="connsiteY1" fmla="*/ 767144 h 1627387"/>
                  <a:gd name="connsiteX2" fmla="*/ 10226 w 1106806"/>
                  <a:gd name="connsiteY2" fmla="*/ 548290 h 1627387"/>
                  <a:gd name="connsiteX3" fmla="*/ 558516 w 1106806"/>
                  <a:gd name="connsiteY3" fmla="*/ 0 h 1627387"/>
                  <a:gd name="connsiteX4" fmla="*/ 1106806 w 1106806"/>
                  <a:gd name="connsiteY4" fmla="*/ 548290 h 1627387"/>
                  <a:gd name="connsiteX0" fmla="*/ 46139 w 1106806"/>
                  <a:gd name="connsiteY0" fmla="*/ 767144 h 767144"/>
                  <a:gd name="connsiteX1" fmla="*/ 10226 w 1106806"/>
                  <a:gd name="connsiteY1" fmla="*/ 548290 h 767144"/>
                  <a:gd name="connsiteX2" fmla="*/ 558516 w 1106806"/>
                  <a:gd name="connsiteY2" fmla="*/ 0 h 767144"/>
                  <a:gd name="connsiteX3" fmla="*/ 1106806 w 1106806"/>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9900"/>
                  <a:gd name="connsiteX1" fmla="*/ 1140 w 1097720"/>
                  <a:gd name="connsiteY1" fmla="*/ 548290 h 769900"/>
                  <a:gd name="connsiteX2" fmla="*/ 549430 w 1097720"/>
                  <a:gd name="connsiteY2" fmla="*/ 0 h 769900"/>
                  <a:gd name="connsiteX3" fmla="*/ 1097720 w 1097720"/>
                  <a:gd name="connsiteY3" fmla="*/ 548290 h 769900"/>
                  <a:gd name="connsiteX0" fmla="*/ 139320 w 1112323"/>
                  <a:gd name="connsiteY0" fmla="*/ 869418 h 869418"/>
                  <a:gd name="connsiteX1" fmla="*/ 15743 w 1112323"/>
                  <a:gd name="connsiteY1" fmla="*/ 548290 h 869418"/>
                  <a:gd name="connsiteX2" fmla="*/ 564033 w 1112323"/>
                  <a:gd name="connsiteY2" fmla="*/ 0 h 869418"/>
                  <a:gd name="connsiteX3" fmla="*/ 1112323 w 1112323"/>
                  <a:gd name="connsiteY3" fmla="*/ 548290 h 869418"/>
                  <a:gd name="connsiteX0" fmla="*/ 123726 w 1096729"/>
                  <a:gd name="connsiteY0" fmla="*/ 869418 h 869418"/>
                  <a:gd name="connsiteX1" fmla="*/ 149 w 1096729"/>
                  <a:gd name="connsiteY1" fmla="*/ 548290 h 869418"/>
                  <a:gd name="connsiteX2" fmla="*/ 548439 w 1096729"/>
                  <a:gd name="connsiteY2" fmla="*/ 0 h 869418"/>
                  <a:gd name="connsiteX3" fmla="*/ 1096729 w 1096729"/>
                  <a:gd name="connsiteY3" fmla="*/ 548290 h 869418"/>
                  <a:gd name="connsiteX0" fmla="*/ 171955 w 1108432"/>
                  <a:gd name="connsiteY0" fmla="*/ 975345 h 975345"/>
                  <a:gd name="connsiteX1" fmla="*/ 11852 w 1108432"/>
                  <a:gd name="connsiteY1" fmla="*/ 548290 h 975345"/>
                  <a:gd name="connsiteX2" fmla="*/ 560142 w 1108432"/>
                  <a:gd name="connsiteY2" fmla="*/ 0 h 975345"/>
                  <a:gd name="connsiteX3" fmla="*/ 1108432 w 1108432"/>
                  <a:gd name="connsiteY3" fmla="*/ 548290 h 975345"/>
                  <a:gd name="connsiteX0" fmla="*/ 160874 w 1097351"/>
                  <a:gd name="connsiteY0" fmla="*/ 975345 h 975345"/>
                  <a:gd name="connsiteX1" fmla="*/ 771 w 1097351"/>
                  <a:gd name="connsiteY1" fmla="*/ 548290 h 975345"/>
                  <a:gd name="connsiteX2" fmla="*/ 549061 w 1097351"/>
                  <a:gd name="connsiteY2" fmla="*/ 0 h 975345"/>
                  <a:gd name="connsiteX3" fmla="*/ 1097351 w 1097351"/>
                  <a:gd name="connsiteY3" fmla="*/ 548290 h 975345"/>
                </a:gdLst>
                <a:ahLst/>
                <a:cxnLst>
                  <a:cxn ang="0">
                    <a:pos x="connsiteX0" y="connsiteY0"/>
                  </a:cxn>
                  <a:cxn ang="0">
                    <a:pos x="connsiteX1" y="connsiteY1"/>
                  </a:cxn>
                  <a:cxn ang="0">
                    <a:pos x="connsiteX2" y="connsiteY2"/>
                  </a:cxn>
                  <a:cxn ang="0">
                    <a:pos x="connsiteX3" y="connsiteY3"/>
                  </a:cxn>
                </a:cxnLst>
                <a:rect l="l" t="t" r="r" b="b"/>
                <a:pathLst>
                  <a:path w="1097351" h="975345">
                    <a:moveTo>
                      <a:pt x="160874" y="975345"/>
                    </a:moveTo>
                    <a:cubicBezTo>
                      <a:pt x="157155" y="975279"/>
                      <a:pt x="-12789" y="853300"/>
                      <a:pt x="771" y="548290"/>
                    </a:cubicBezTo>
                    <a:cubicBezTo>
                      <a:pt x="14331" y="243280"/>
                      <a:pt x="246249" y="0"/>
                      <a:pt x="549061" y="0"/>
                    </a:cubicBezTo>
                    <a:cubicBezTo>
                      <a:pt x="851873" y="0"/>
                      <a:pt x="1097351" y="245478"/>
                      <a:pt x="1097351" y="548290"/>
                    </a:cubicBezTo>
                  </a:path>
                </a:pathLst>
              </a:custGeom>
              <a:noFill/>
              <a:ln w="12700">
                <a:solidFill>
                  <a:schemeClr val="accent1"/>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egoe UI"/>
                  <a:ea typeface="+mn-ea"/>
                  <a:cs typeface="+mn-cs"/>
                </a:endParaRPr>
              </a:p>
            </p:txBody>
          </p:sp>
        </p:grpSp>
      </p:grpSp>
      <p:grpSp>
        <p:nvGrpSpPr>
          <p:cNvPr id="57" name="Group 56">
            <a:extLst>
              <a:ext uri="{FF2B5EF4-FFF2-40B4-BE49-F238E27FC236}">
                <a16:creationId xmlns:a16="http://schemas.microsoft.com/office/drawing/2014/main" id="{CDF6876E-5303-A4A0-8DA8-DFF03ADE7E89}"/>
              </a:ext>
            </a:extLst>
          </p:cNvPr>
          <p:cNvGrpSpPr/>
          <p:nvPr/>
        </p:nvGrpSpPr>
        <p:grpSpPr>
          <a:xfrm>
            <a:off x="292269" y="3242741"/>
            <a:ext cx="8391654" cy="1562415"/>
            <a:chOff x="292269" y="4007773"/>
            <a:chExt cx="8391654" cy="1562415"/>
          </a:xfrm>
        </p:grpSpPr>
        <p:sp>
          <p:nvSpPr>
            <p:cNvPr id="36" name="Text Placeholder 8">
              <a:extLst>
                <a:ext uri="{FF2B5EF4-FFF2-40B4-BE49-F238E27FC236}">
                  <a16:creationId xmlns:a16="http://schemas.microsoft.com/office/drawing/2014/main" id="{F2FE24DA-0ABC-D584-0F31-CDC9BAFAD00C}"/>
                </a:ext>
              </a:extLst>
            </p:cNvPr>
            <p:cNvSpPr txBox="1">
              <a:spLocks/>
            </p:cNvSpPr>
            <p:nvPr/>
          </p:nvSpPr>
          <p:spPr>
            <a:xfrm>
              <a:off x="3002435" y="4127330"/>
              <a:ext cx="5681488" cy="1442858"/>
            </a:xfrm>
            <a:prstGeom prst="rect">
              <a:avLst/>
            </a:prstGeom>
            <a:noFill/>
          </p:spPr>
          <p:txBody>
            <a:bodyPr vert="horz" lIns="182880" tIns="91440" rIns="182880" bIns="45720" rtlCol="0">
              <a:normAutofit fontScale="47500" lnSpcReduction="20000"/>
            </a:bodyPr>
            <a:lstStyle>
              <a:lvl1pPr marL="0" marR="0" indent="0" algn="ctr" defTabSz="914400" rtl="0" eaLnBrk="1" fontAlgn="base" latinLnBrk="0" hangingPunct="1">
                <a:lnSpc>
                  <a:spcPct val="150000"/>
                </a:lnSpc>
                <a:spcBef>
                  <a:spcPts val="500"/>
                </a:spcBef>
                <a:spcAft>
                  <a:spcPts val="300"/>
                </a:spcAft>
                <a:buClr>
                  <a:schemeClr val="tx1"/>
                </a:buClr>
                <a:buSzPct val="100000"/>
                <a:buFont typeface="Arial" panose="020B0604020202020204" pitchFamily="34" charset="0"/>
                <a:buNone/>
                <a:tabLst/>
                <a:defRPr sz="1000" kern="1200">
                  <a:solidFill>
                    <a:schemeClr val="tx1"/>
                  </a:solidFill>
                  <a:latin typeface="+mn-lt"/>
                  <a:ea typeface="+mn-ea"/>
                  <a:cs typeface="+mn-cs"/>
                </a:defRPr>
              </a:lvl1pPr>
              <a:lvl2pPr marL="4572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2pPr>
              <a:lvl3pPr marL="914400" marR="0" indent="0"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None/>
                <a:tabLst/>
                <a:defRPr sz="1200" kern="1200">
                  <a:solidFill>
                    <a:schemeClr val="tx1">
                      <a:lumMod val="75000"/>
                      <a:lumOff val="25000"/>
                    </a:schemeClr>
                  </a:solidFill>
                  <a:latin typeface="+mn-lt"/>
                  <a:ea typeface="+mn-ea"/>
                  <a:cs typeface="+mn-cs"/>
                </a:defRPr>
              </a:lvl3pPr>
              <a:lvl4pPr marL="13716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4pPr>
              <a:lvl5pPr marL="182880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sz="2100" b="0" i="0" u="none" strike="noStrike" kern="1200" cap="none" spc="0" normalizeH="0" baseline="0" noProof="0" dirty="0">
                  <a:ln>
                    <a:noFill/>
                  </a:ln>
                  <a:solidFill>
                    <a:srgbClr val="000000"/>
                  </a:solidFill>
                  <a:effectLst/>
                  <a:uLnTx/>
                  <a:uFillTx/>
                  <a:latin typeface="Segoe UI"/>
                  <a:ea typeface="+mn-ea"/>
                  <a:cs typeface="+mn-cs"/>
                </a:rPr>
                <a:t>Multiple innovative, transparent/pass-through PBMs </a:t>
              </a:r>
              <a:r>
                <a:rPr lang="en-US" sz="2100" dirty="0">
                  <a:solidFill>
                    <a:srgbClr val="000000"/>
                  </a:solidFill>
                  <a:latin typeface="Segoe UI"/>
                </a:rPr>
                <a:t>continue to grow market share</a:t>
              </a:r>
              <a:endParaRPr kumimoji="0" lang="en-US" sz="2100" b="0" i="0" u="none" strike="noStrike" kern="1200" cap="none" spc="0" normalizeH="0" baseline="0" noProof="0" dirty="0">
                <a:ln>
                  <a:noFill/>
                </a:ln>
                <a:solidFill>
                  <a:srgbClr val="000000"/>
                </a:solidFill>
                <a:effectLst/>
                <a:uLnTx/>
                <a:uFillTx/>
                <a:latin typeface="Segoe UI"/>
                <a:ea typeface="+mn-ea"/>
                <a:cs typeface="+mn-cs"/>
              </a:endParaRP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sz="2100" b="0" i="0" u="none" strike="noStrike" kern="1200" cap="none" spc="0" normalizeH="0" baseline="0" noProof="0" dirty="0">
                  <a:ln>
                    <a:noFill/>
                  </a:ln>
                  <a:solidFill>
                    <a:srgbClr val="000000"/>
                  </a:solidFill>
                  <a:effectLst/>
                  <a:uLnTx/>
                  <a:uFillTx/>
                  <a:latin typeface="Segoe UI"/>
                  <a:ea typeface="+mn-ea"/>
                  <a:cs typeface="+mn-cs"/>
                </a:rPr>
                <a:t>Mark Cuban Cost Plus </a:t>
              </a:r>
              <a:r>
                <a:rPr lang="en-US" sz="2100" dirty="0">
                  <a:solidFill>
                    <a:srgbClr val="000000"/>
                  </a:solidFill>
                  <a:latin typeface="Segoe UI"/>
                </a:rPr>
                <a:t>Pharmacy and Amazon Pharmacy entering networks with PBMs/Carriers</a:t>
              </a:r>
              <a:endParaRPr kumimoji="0" lang="en-US" sz="2100" b="0" i="0" u="none" strike="noStrike" kern="1200" cap="none" spc="0" normalizeH="0" baseline="0" noProof="0" dirty="0">
                <a:ln>
                  <a:noFill/>
                </a:ln>
                <a:solidFill>
                  <a:srgbClr val="000000"/>
                </a:solidFill>
                <a:effectLst/>
                <a:uLnTx/>
                <a:uFillTx/>
                <a:latin typeface="Segoe UI"/>
                <a:ea typeface="+mn-ea"/>
                <a:cs typeface="+mn-cs"/>
              </a:endParaRP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sz="2100" b="0" i="0" u="none" strike="noStrike" kern="1200" cap="none" spc="0" normalizeH="0" baseline="0" noProof="0" dirty="0">
                  <a:ln>
                    <a:noFill/>
                  </a:ln>
                  <a:solidFill>
                    <a:srgbClr val="000000"/>
                  </a:solidFill>
                  <a:effectLst/>
                  <a:uLnTx/>
                  <a:uFillTx/>
                  <a:latin typeface="Segoe UI"/>
                  <a:ea typeface="+mn-ea"/>
                  <a:cs typeface="+mn-cs"/>
                </a:rPr>
                <a:t>Specialty Carve </a:t>
              </a:r>
              <a:r>
                <a:rPr lang="en-US" sz="2100" dirty="0">
                  <a:solidFill>
                    <a:srgbClr val="000000"/>
                  </a:solidFill>
                  <a:latin typeface="Segoe UI"/>
                </a:rPr>
                <a:t>Out - multiple types</a:t>
              </a:r>
            </a:p>
            <a:p>
              <a:pPr marL="628650" lvl="1" indent="-171450">
                <a:lnSpc>
                  <a:spcPct val="114000"/>
                </a:lnSpc>
                <a:spcBef>
                  <a:spcPts val="300"/>
                </a:spcBef>
                <a:spcAft>
                  <a:spcPts val="0"/>
                </a:spcAft>
                <a:buClr>
                  <a:srgbClr val="5B6770"/>
                </a:buClr>
                <a:buFont typeface="Wingdings" pitchFamily="2" charset="2"/>
                <a:buChar char="§"/>
                <a:defRPr/>
              </a:pPr>
              <a:r>
                <a:rPr lang="en-US" sz="2100" dirty="0">
                  <a:solidFill>
                    <a:srgbClr val="000000"/>
                  </a:solidFill>
                  <a:latin typeface="Segoe UI"/>
                </a:rPr>
                <a:t>leverage Specialty PBM to manage Specialty drugs</a:t>
              </a:r>
            </a:p>
            <a:p>
              <a:pPr marL="628650" lvl="1" indent="-171450">
                <a:lnSpc>
                  <a:spcPct val="114000"/>
                </a:lnSpc>
                <a:spcBef>
                  <a:spcPts val="300"/>
                </a:spcBef>
                <a:spcAft>
                  <a:spcPts val="0"/>
                </a:spcAft>
                <a:buClr>
                  <a:srgbClr val="5B6770"/>
                </a:buClr>
                <a:buFont typeface="Wingdings" pitchFamily="2" charset="2"/>
                <a:buChar char="§"/>
                <a:defRPr/>
              </a:pPr>
              <a:r>
                <a:rPr kumimoji="0" lang="en-US" sz="2100" b="0" i="0" u="none" strike="noStrike" kern="1200" cap="none" spc="0" normalizeH="0" baseline="0" noProof="0" dirty="0">
                  <a:ln>
                    <a:noFill/>
                  </a:ln>
                  <a:solidFill>
                    <a:srgbClr val="000000"/>
                  </a:solidFill>
                  <a:effectLst/>
                  <a:uLnTx/>
                  <a:uFillTx/>
                  <a:latin typeface="Segoe UI"/>
                  <a:ea typeface="+mn-ea"/>
                  <a:cs typeface="+mn-cs"/>
                </a:rPr>
                <a:t>Patient Assistant Programs – variety of vendors in the market and requires removing specialty drugs from coverage so members can obtain funding through Pharma programs (member income limit considerations)</a:t>
              </a:r>
            </a:p>
            <a:p>
              <a:pPr marR="0" lvl="0" algn="l" defTabSz="914400" rtl="0" eaLnBrk="1" fontAlgn="base" latinLnBrk="0" hangingPunct="1">
                <a:lnSpc>
                  <a:spcPct val="114000"/>
                </a:lnSpc>
                <a:spcBef>
                  <a:spcPts val="500"/>
                </a:spcBef>
                <a:spcAft>
                  <a:spcPts val="300"/>
                </a:spcAft>
                <a:buClr>
                  <a:srgbClr val="5B6770"/>
                </a:buClr>
                <a:buSzPct val="100000"/>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7" name="Freeform 35">
              <a:extLst>
                <a:ext uri="{FF2B5EF4-FFF2-40B4-BE49-F238E27FC236}">
                  <a16:creationId xmlns:a16="http://schemas.microsoft.com/office/drawing/2014/main" id="{0F679340-684B-A056-C4ED-C8159A8B93C1}"/>
                </a:ext>
              </a:extLst>
            </p:cNvPr>
            <p:cNvSpPr/>
            <p:nvPr/>
          </p:nvSpPr>
          <p:spPr>
            <a:xfrm>
              <a:off x="292269" y="4007773"/>
              <a:ext cx="1863384" cy="914400"/>
            </a:xfrm>
            <a:prstGeom prst="roundRect">
              <a:avLst/>
            </a:prstGeom>
            <a:solidFill>
              <a:schemeClr val="tx2">
                <a:lumMod val="20000"/>
                <a:lumOff val="80000"/>
              </a:schemeClr>
            </a:solidFill>
            <a:ln w="25400" cap="flat" cmpd="sng" algn="ctr">
              <a:solidFill>
                <a:schemeClr val="bg1"/>
              </a:solidFill>
              <a:prstDash val="solid"/>
              <a:miter lim="800000"/>
            </a:ln>
            <a:effectLst/>
          </p:spPr>
          <p:txBody>
            <a:bodyPr spcFirstLastPara="0" vert="horz" wrap="square" lIns="91418" tIns="28821" rIns="91418" bIns="28821" numCol="1" spcCol="1270" anchor="ctr" anchorCtr="0">
              <a:noAutofit/>
            </a:bodyPr>
            <a:lstStyle/>
            <a:p>
              <a:pPr marL="0" marR="0" lvl="0" indent="0" algn="ctr" defTabSz="711200" rtl="0" eaLnBrk="1" fontAlgn="base"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PURCHASE OPTIMIZATION</a:t>
              </a:r>
            </a:p>
          </p:txBody>
        </p:sp>
        <p:cxnSp>
          <p:nvCxnSpPr>
            <p:cNvPr id="38" name="Straight Connector 37">
              <a:extLst>
                <a:ext uri="{FF2B5EF4-FFF2-40B4-BE49-F238E27FC236}">
                  <a16:creationId xmlns:a16="http://schemas.microsoft.com/office/drawing/2014/main" id="{9B6A1568-3196-41D8-88DB-A02DEA214DA8}"/>
                </a:ext>
              </a:extLst>
            </p:cNvPr>
            <p:cNvCxnSpPr>
              <a:cxnSpLocks/>
            </p:cNvCxnSpPr>
            <p:nvPr/>
          </p:nvCxnSpPr>
          <p:spPr>
            <a:xfrm flipV="1">
              <a:off x="425928" y="4101867"/>
              <a:ext cx="8257995" cy="25462"/>
            </a:xfrm>
            <a:prstGeom prst="line">
              <a:avLst/>
            </a:prstGeom>
            <a:ln w="15875">
              <a:solidFill>
                <a:schemeClr val="accent3"/>
              </a:solidFill>
              <a:headEnd type="none"/>
            </a:ln>
          </p:spPr>
          <p:style>
            <a:lnRef idx="1">
              <a:schemeClr val="accent1"/>
            </a:lnRef>
            <a:fillRef idx="0">
              <a:schemeClr val="accent1"/>
            </a:fillRef>
            <a:effectRef idx="0">
              <a:schemeClr val="accent1"/>
            </a:effectRef>
            <a:fontRef idx="minor">
              <a:schemeClr val="tx1"/>
            </a:fontRef>
          </p:style>
        </p:cxnSp>
        <p:sp>
          <p:nvSpPr>
            <p:cNvPr id="39" name="Triangle 38">
              <a:extLst>
                <a:ext uri="{FF2B5EF4-FFF2-40B4-BE49-F238E27FC236}">
                  <a16:creationId xmlns:a16="http://schemas.microsoft.com/office/drawing/2014/main" id="{04E09F53-2977-22D9-611A-B1F27FC8BF15}"/>
                </a:ext>
              </a:extLst>
            </p:cNvPr>
            <p:cNvSpPr/>
            <p:nvPr/>
          </p:nvSpPr>
          <p:spPr>
            <a:xfrm flipV="1">
              <a:off x="1132513" y="4069701"/>
              <a:ext cx="182897" cy="157670"/>
            </a:xfrm>
            <a:prstGeom prst="triangle">
              <a:avLst/>
            </a:prstGeom>
            <a:solidFill>
              <a:schemeClr val="accent3"/>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40" name="Group 39">
              <a:extLst>
                <a:ext uri="{FF2B5EF4-FFF2-40B4-BE49-F238E27FC236}">
                  <a16:creationId xmlns:a16="http://schemas.microsoft.com/office/drawing/2014/main" id="{1EBA68F1-95A9-7E9D-A41D-BE2755AAACAE}"/>
                </a:ext>
              </a:extLst>
            </p:cNvPr>
            <p:cNvGrpSpPr/>
            <p:nvPr/>
          </p:nvGrpSpPr>
          <p:grpSpPr>
            <a:xfrm>
              <a:off x="1849687" y="4176803"/>
              <a:ext cx="1129487" cy="1147644"/>
              <a:chOff x="2204519" y="2183385"/>
              <a:chExt cx="949646" cy="964912"/>
            </a:xfrm>
          </p:grpSpPr>
          <p:sp>
            <p:nvSpPr>
              <p:cNvPr id="41" name="Oval 40">
                <a:extLst>
                  <a:ext uri="{FF2B5EF4-FFF2-40B4-BE49-F238E27FC236}">
                    <a16:creationId xmlns:a16="http://schemas.microsoft.com/office/drawing/2014/main" id="{6B873E46-633A-667C-673D-554BEA3278E0}"/>
                  </a:ext>
                </a:extLst>
              </p:cNvPr>
              <p:cNvSpPr/>
              <p:nvPr/>
            </p:nvSpPr>
            <p:spPr>
              <a:xfrm>
                <a:off x="2204519" y="2183385"/>
                <a:ext cx="948410" cy="948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mn-cs"/>
                </a:endParaRPr>
              </a:p>
            </p:txBody>
          </p:sp>
          <p:sp>
            <p:nvSpPr>
              <p:cNvPr id="42" name="Oval 41">
                <a:extLst>
                  <a:ext uri="{FF2B5EF4-FFF2-40B4-BE49-F238E27FC236}">
                    <a16:creationId xmlns:a16="http://schemas.microsoft.com/office/drawing/2014/main" id="{F2136A02-9DDC-83E1-21E8-D3E8E29C5182}"/>
                  </a:ext>
                </a:extLst>
              </p:cNvPr>
              <p:cNvSpPr/>
              <p:nvPr/>
            </p:nvSpPr>
            <p:spPr>
              <a:xfrm>
                <a:off x="2296103" y="2274969"/>
                <a:ext cx="765242" cy="765242"/>
              </a:xfrm>
              <a:prstGeom prst="ellipse">
                <a:avLst/>
              </a:prstGeom>
              <a:solidFill>
                <a:schemeClr val="bg2">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43" name="Oval 159">
                <a:extLst>
                  <a:ext uri="{FF2B5EF4-FFF2-40B4-BE49-F238E27FC236}">
                    <a16:creationId xmlns:a16="http://schemas.microsoft.com/office/drawing/2014/main" id="{729D972B-CCA2-CF92-DD8C-509E2085AA3A}"/>
                  </a:ext>
                </a:extLst>
              </p:cNvPr>
              <p:cNvSpPr/>
              <p:nvPr/>
            </p:nvSpPr>
            <p:spPr>
              <a:xfrm flipH="1" flipV="1">
                <a:off x="2205755" y="2303468"/>
                <a:ext cx="948410" cy="844829"/>
              </a:xfrm>
              <a:custGeom>
                <a:avLst/>
                <a:gdLst>
                  <a:gd name="connsiteX0" fmla="*/ 0 w 1096579"/>
                  <a:gd name="connsiteY0" fmla="*/ 548290 h 1096579"/>
                  <a:gd name="connsiteX1" fmla="*/ 548290 w 1096579"/>
                  <a:gd name="connsiteY1" fmla="*/ 0 h 1096579"/>
                  <a:gd name="connsiteX2" fmla="*/ 1096580 w 1096579"/>
                  <a:gd name="connsiteY2" fmla="*/ 548290 h 1096579"/>
                  <a:gd name="connsiteX3" fmla="*/ 548290 w 1096579"/>
                  <a:gd name="connsiteY3" fmla="*/ 1096580 h 1096579"/>
                  <a:gd name="connsiteX4" fmla="*/ 0 w 1096579"/>
                  <a:gd name="connsiteY4" fmla="*/ 548290 h 1096579"/>
                  <a:gd name="connsiteX0" fmla="*/ 548290 w 1096580"/>
                  <a:gd name="connsiteY0" fmla="*/ 1096580 h 1188020"/>
                  <a:gd name="connsiteX1" fmla="*/ 0 w 1096580"/>
                  <a:gd name="connsiteY1" fmla="*/ 548290 h 1188020"/>
                  <a:gd name="connsiteX2" fmla="*/ 548290 w 1096580"/>
                  <a:gd name="connsiteY2" fmla="*/ 0 h 1188020"/>
                  <a:gd name="connsiteX3" fmla="*/ 1096580 w 1096580"/>
                  <a:gd name="connsiteY3" fmla="*/ 548290 h 1188020"/>
                  <a:gd name="connsiteX4" fmla="*/ 639730 w 1096580"/>
                  <a:gd name="connsiteY4" fmla="*/ 1188020 h 1188020"/>
                  <a:gd name="connsiteX0" fmla="*/ 548290 w 1096580"/>
                  <a:gd name="connsiteY0" fmla="*/ 1096580 h 1096580"/>
                  <a:gd name="connsiteX1" fmla="*/ 0 w 1096580"/>
                  <a:gd name="connsiteY1" fmla="*/ 548290 h 1096580"/>
                  <a:gd name="connsiteX2" fmla="*/ 548290 w 1096580"/>
                  <a:gd name="connsiteY2" fmla="*/ 0 h 1096580"/>
                  <a:gd name="connsiteX3" fmla="*/ 1096580 w 1096580"/>
                  <a:gd name="connsiteY3" fmla="*/ 548290 h 1096580"/>
                  <a:gd name="connsiteX0" fmla="*/ 598882 w 1147172"/>
                  <a:gd name="connsiteY0" fmla="*/ 1096580 h 1096580"/>
                  <a:gd name="connsiteX1" fmla="*/ 86505 w 1147172"/>
                  <a:gd name="connsiteY1" fmla="*/ 767144 h 1096580"/>
                  <a:gd name="connsiteX2" fmla="*/ 50592 w 1147172"/>
                  <a:gd name="connsiteY2" fmla="*/ 548290 h 1096580"/>
                  <a:gd name="connsiteX3" fmla="*/ 598882 w 1147172"/>
                  <a:gd name="connsiteY3" fmla="*/ 0 h 1096580"/>
                  <a:gd name="connsiteX4" fmla="*/ 1147172 w 1147172"/>
                  <a:gd name="connsiteY4" fmla="*/ 548290 h 1096580"/>
                  <a:gd name="connsiteX0" fmla="*/ 558516 w 1106806"/>
                  <a:gd name="connsiteY0" fmla="*/ 1096580 h 1096580"/>
                  <a:gd name="connsiteX1" fmla="*/ 46139 w 1106806"/>
                  <a:gd name="connsiteY1" fmla="*/ 767144 h 1096580"/>
                  <a:gd name="connsiteX2" fmla="*/ 10226 w 1106806"/>
                  <a:gd name="connsiteY2" fmla="*/ 548290 h 1096580"/>
                  <a:gd name="connsiteX3" fmla="*/ 558516 w 1106806"/>
                  <a:gd name="connsiteY3" fmla="*/ 0 h 1096580"/>
                  <a:gd name="connsiteX4" fmla="*/ 1106806 w 1106806"/>
                  <a:gd name="connsiteY4" fmla="*/ 548290 h 1096580"/>
                  <a:gd name="connsiteX0" fmla="*/ 326891 w 1106806"/>
                  <a:gd name="connsiteY0" fmla="*/ 1627387 h 1627387"/>
                  <a:gd name="connsiteX1" fmla="*/ 46139 w 1106806"/>
                  <a:gd name="connsiteY1" fmla="*/ 767144 h 1627387"/>
                  <a:gd name="connsiteX2" fmla="*/ 10226 w 1106806"/>
                  <a:gd name="connsiteY2" fmla="*/ 548290 h 1627387"/>
                  <a:gd name="connsiteX3" fmla="*/ 558516 w 1106806"/>
                  <a:gd name="connsiteY3" fmla="*/ 0 h 1627387"/>
                  <a:gd name="connsiteX4" fmla="*/ 1106806 w 1106806"/>
                  <a:gd name="connsiteY4" fmla="*/ 548290 h 1627387"/>
                  <a:gd name="connsiteX0" fmla="*/ 46139 w 1106806"/>
                  <a:gd name="connsiteY0" fmla="*/ 767144 h 767144"/>
                  <a:gd name="connsiteX1" fmla="*/ 10226 w 1106806"/>
                  <a:gd name="connsiteY1" fmla="*/ 548290 h 767144"/>
                  <a:gd name="connsiteX2" fmla="*/ 558516 w 1106806"/>
                  <a:gd name="connsiteY2" fmla="*/ 0 h 767144"/>
                  <a:gd name="connsiteX3" fmla="*/ 1106806 w 1106806"/>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9900"/>
                  <a:gd name="connsiteX1" fmla="*/ 1140 w 1097720"/>
                  <a:gd name="connsiteY1" fmla="*/ 548290 h 769900"/>
                  <a:gd name="connsiteX2" fmla="*/ 549430 w 1097720"/>
                  <a:gd name="connsiteY2" fmla="*/ 0 h 769900"/>
                  <a:gd name="connsiteX3" fmla="*/ 1097720 w 1097720"/>
                  <a:gd name="connsiteY3" fmla="*/ 548290 h 769900"/>
                  <a:gd name="connsiteX0" fmla="*/ 139320 w 1112323"/>
                  <a:gd name="connsiteY0" fmla="*/ 869418 h 869418"/>
                  <a:gd name="connsiteX1" fmla="*/ 15743 w 1112323"/>
                  <a:gd name="connsiteY1" fmla="*/ 548290 h 869418"/>
                  <a:gd name="connsiteX2" fmla="*/ 564033 w 1112323"/>
                  <a:gd name="connsiteY2" fmla="*/ 0 h 869418"/>
                  <a:gd name="connsiteX3" fmla="*/ 1112323 w 1112323"/>
                  <a:gd name="connsiteY3" fmla="*/ 548290 h 869418"/>
                  <a:gd name="connsiteX0" fmla="*/ 123726 w 1096729"/>
                  <a:gd name="connsiteY0" fmla="*/ 869418 h 869418"/>
                  <a:gd name="connsiteX1" fmla="*/ 149 w 1096729"/>
                  <a:gd name="connsiteY1" fmla="*/ 548290 h 869418"/>
                  <a:gd name="connsiteX2" fmla="*/ 548439 w 1096729"/>
                  <a:gd name="connsiteY2" fmla="*/ 0 h 869418"/>
                  <a:gd name="connsiteX3" fmla="*/ 1096729 w 1096729"/>
                  <a:gd name="connsiteY3" fmla="*/ 548290 h 869418"/>
                  <a:gd name="connsiteX0" fmla="*/ 171955 w 1108432"/>
                  <a:gd name="connsiteY0" fmla="*/ 975345 h 975345"/>
                  <a:gd name="connsiteX1" fmla="*/ 11852 w 1108432"/>
                  <a:gd name="connsiteY1" fmla="*/ 548290 h 975345"/>
                  <a:gd name="connsiteX2" fmla="*/ 560142 w 1108432"/>
                  <a:gd name="connsiteY2" fmla="*/ 0 h 975345"/>
                  <a:gd name="connsiteX3" fmla="*/ 1108432 w 1108432"/>
                  <a:gd name="connsiteY3" fmla="*/ 548290 h 975345"/>
                  <a:gd name="connsiteX0" fmla="*/ 160874 w 1097351"/>
                  <a:gd name="connsiteY0" fmla="*/ 975345 h 975345"/>
                  <a:gd name="connsiteX1" fmla="*/ 771 w 1097351"/>
                  <a:gd name="connsiteY1" fmla="*/ 548290 h 975345"/>
                  <a:gd name="connsiteX2" fmla="*/ 549061 w 1097351"/>
                  <a:gd name="connsiteY2" fmla="*/ 0 h 975345"/>
                  <a:gd name="connsiteX3" fmla="*/ 1097351 w 1097351"/>
                  <a:gd name="connsiteY3" fmla="*/ 548290 h 975345"/>
                </a:gdLst>
                <a:ahLst/>
                <a:cxnLst>
                  <a:cxn ang="0">
                    <a:pos x="connsiteX0" y="connsiteY0"/>
                  </a:cxn>
                  <a:cxn ang="0">
                    <a:pos x="connsiteX1" y="connsiteY1"/>
                  </a:cxn>
                  <a:cxn ang="0">
                    <a:pos x="connsiteX2" y="connsiteY2"/>
                  </a:cxn>
                  <a:cxn ang="0">
                    <a:pos x="connsiteX3" y="connsiteY3"/>
                  </a:cxn>
                </a:cxnLst>
                <a:rect l="l" t="t" r="r" b="b"/>
                <a:pathLst>
                  <a:path w="1097351" h="975345">
                    <a:moveTo>
                      <a:pt x="160874" y="975345"/>
                    </a:moveTo>
                    <a:cubicBezTo>
                      <a:pt x="157155" y="975279"/>
                      <a:pt x="-12789" y="853300"/>
                      <a:pt x="771" y="548290"/>
                    </a:cubicBezTo>
                    <a:cubicBezTo>
                      <a:pt x="14331" y="243280"/>
                      <a:pt x="246249" y="0"/>
                      <a:pt x="549061" y="0"/>
                    </a:cubicBezTo>
                    <a:cubicBezTo>
                      <a:pt x="851873" y="0"/>
                      <a:pt x="1097351" y="245478"/>
                      <a:pt x="1097351" y="548290"/>
                    </a:cubicBezTo>
                  </a:path>
                </a:pathLst>
              </a:custGeom>
              <a:noFill/>
              <a:ln w="12700">
                <a:solidFill>
                  <a:schemeClr val="accent3"/>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E01B61D2-EF68-E0BF-7164-D6443AC4F828}"/>
                  </a:ext>
                </a:extLst>
              </p:cNvPr>
              <p:cNvSpPr txBox="1"/>
              <p:nvPr/>
            </p:nvSpPr>
            <p:spPr>
              <a:xfrm>
                <a:off x="2360716" y="2649954"/>
                <a:ext cx="666891" cy="11644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grpSp>
      </p:grpSp>
      <p:grpSp>
        <p:nvGrpSpPr>
          <p:cNvPr id="58" name="Group 57">
            <a:extLst>
              <a:ext uri="{FF2B5EF4-FFF2-40B4-BE49-F238E27FC236}">
                <a16:creationId xmlns:a16="http://schemas.microsoft.com/office/drawing/2014/main" id="{C591EA50-AEDB-5D9A-9BF5-69C67A477D5A}"/>
              </a:ext>
            </a:extLst>
          </p:cNvPr>
          <p:cNvGrpSpPr/>
          <p:nvPr/>
        </p:nvGrpSpPr>
        <p:grpSpPr>
          <a:xfrm>
            <a:off x="292269" y="5085169"/>
            <a:ext cx="8391654" cy="1442927"/>
            <a:chOff x="292269" y="5406616"/>
            <a:chExt cx="8391654" cy="1442927"/>
          </a:xfrm>
        </p:grpSpPr>
        <p:sp>
          <p:nvSpPr>
            <p:cNvPr id="45" name="Text Placeholder 8">
              <a:extLst>
                <a:ext uri="{FF2B5EF4-FFF2-40B4-BE49-F238E27FC236}">
                  <a16:creationId xmlns:a16="http://schemas.microsoft.com/office/drawing/2014/main" id="{153B8814-675C-E9E1-233F-CA501AC4573F}"/>
                </a:ext>
              </a:extLst>
            </p:cNvPr>
            <p:cNvSpPr txBox="1">
              <a:spLocks/>
            </p:cNvSpPr>
            <p:nvPr/>
          </p:nvSpPr>
          <p:spPr>
            <a:xfrm>
              <a:off x="3002435" y="5526172"/>
              <a:ext cx="5681488" cy="1323371"/>
            </a:xfrm>
            <a:prstGeom prst="rect">
              <a:avLst/>
            </a:prstGeom>
            <a:noFill/>
          </p:spPr>
          <p:txBody>
            <a:bodyPr vert="horz" lIns="182880" tIns="91440" rIns="182880" bIns="45720" rtlCol="0">
              <a:noAutofit/>
            </a:bodyPr>
            <a:lstStyle>
              <a:lvl1pPr marL="0" marR="0" indent="0" algn="ctr" defTabSz="914400" rtl="0" eaLnBrk="1" fontAlgn="base" latinLnBrk="0" hangingPunct="1">
                <a:lnSpc>
                  <a:spcPct val="150000"/>
                </a:lnSpc>
                <a:spcBef>
                  <a:spcPts val="500"/>
                </a:spcBef>
                <a:spcAft>
                  <a:spcPts val="300"/>
                </a:spcAft>
                <a:buClr>
                  <a:schemeClr val="tx1"/>
                </a:buClr>
                <a:buSzPct val="100000"/>
                <a:buFont typeface="Arial" panose="020B0604020202020204" pitchFamily="34" charset="0"/>
                <a:buNone/>
                <a:tabLst/>
                <a:defRPr sz="1000" kern="1200">
                  <a:solidFill>
                    <a:schemeClr val="tx1"/>
                  </a:solidFill>
                  <a:latin typeface="+mn-lt"/>
                  <a:ea typeface="+mn-ea"/>
                  <a:cs typeface="+mn-cs"/>
                </a:defRPr>
              </a:lvl1pPr>
              <a:lvl2pPr marL="4572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2pPr>
              <a:lvl3pPr marL="914400" marR="0" indent="0"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None/>
                <a:tabLst/>
                <a:defRPr sz="1200" kern="1200">
                  <a:solidFill>
                    <a:schemeClr val="tx1">
                      <a:lumMod val="75000"/>
                      <a:lumOff val="25000"/>
                    </a:schemeClr>
                  </a:solidFill>
                  <a:latin typeface="+mn-lt"/>
                  <a:ea typeface="+mn-ea"/>
                  <a:cs typeface="+mn-cs"/>
                </a:defRPr>
              </a:lvl3pPr>
              <a:lvl4pPr marL="1371600" marR="0" indent="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200" kern="1200">
                  <a:solidFill>
                    <a:schemeClr val="tx1">
                      <a:lumMod val="75000"/>
                      <a:lumOff val="25000"/>
                    </a:schemeClr>
                  </a:solidFill>
                  <a:latin typeface="+mn-lt"/>
                  <a:ea typeface="+mn-ea"/>
                  <a:cs typeface="+mn-cs"/>
                </a:defRPr>
              </a:lvl4pPr>
              <a:lvl5pPr marL="1828800" marR="0" indent="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i="0" u="none" strike="noStrike" kern="1200" cap="none" spc="0" normalizeH="0" baseline="0" noProof="0" dirty="0">
                  <a:ln>
                    <a:noFill/>
                  </a:ln>
                  <a:solidFill>
                    <a:srgbClr val="000000"/>
                  </a:solidFill>
                  <a:effectLst/>
                  <a:uLnTx/>
                  <a:uFillTx/>
                  <a:latin typeface="Segoe UI"/>
                  <a:ea typeface="+mn-ea"/>
                  <a:cs typeface="+mn-cs"/>
                </a:rPr>
                <a:t>Biosimilars</a:t>
              </a:r>
            </a:p>
            <a:p>
              <a:pPr marL="628650" lvl="1" indent="-171450">
                <a:lnSpc>
                  <a:spcPct val="114000"/>
                </a:lnSpc>
                <a:spcBef>
                  <a:spcPts val="300"/>
                </a:spcBef>
                <a:spcAft>
                  <a:spcPts val="0"/>
                </a:spcAft>
                <a:buClr>
                  <a:srgbClr val="5B6770"/>
                </a:buClr>
                <a:buFont typeface="Wingdings" pitchFamily="2" charset="2"/>
                <a:buChar char="§"/>
                <a:defRPr/>
              </a:pPr>
              <a:r>
                <a:rPr kumimoji="0" lang="en-US" sz="1000" b="0" i="0" u="none" strike="noStrike" kern="1200" cap="none" spc="0" normalizeH="0" baseline="0" noProof="0" dirty="0">
                  <a:ln>
                    <a:noFill/>
                  </a:ln>
                  <a:solidFill>
                    <a:srgbClr val="000000"/>
                  </a:solidFill>
                  <a:effectLst/>
                  <a:uLnTx/>
                  <a:uFillTx/>
                  <a:latin typeface="Segoe UI"/>
                  <a:ea typeface="+mn-ea"/>
                  <a:cs typeface="+mn-cs"/>
                </a:rPr>
                <a:t>launch of </a:t>
              </a:r>
              <a:r>
                <a:rPr kumimoji="0" lang="en-US" sz="1000" b="0" i="0" u="none" strike="noStrike" kern="1200" cap="none" spc="0" normalizeH="0" baseline="0" noProof="0" dirty="0" err="1">
                  <a:ln>
                    <a:noFill/>
                  </a:ln>
                  <a:solidFill>
                    <a:srgbClr val="000000"/>
                  </a:solidFill>
                  <a:effectLst/>
                  <a:uLnTx/>
                  <a:uFillTx/>
                  <a:latin typeface="Segoe UI"/>
                  <a:ea typeface="+mn-ea"/>
                  <a:cs typeface="+mn-cs"/>
                </a:rPr>
                <a:t>Humir</a:t>
              </a:r>
              <a:r>
                <a:rPr lang="en-US" sz="1000" dirty="0">
                  <a:solidFill>
                    <a:srgbClr val="000000"/>
                  </a:solidFill>
                  <a:latin typeface="Segoe UI"/>
                </a:rPr>
                <a:t>a biosimilars throughout 2023 – PBMs deploying various strategies </a:t>
              </a:r>
            </a:p>
            <a:p>
              <a:pPr marL="628650" lvl="1" indent="-171450">
                <a:lnSpc>
                  <a:spcPct val="114000"/>
                </a:lnSpc>
                <a:spcBef>
                  <a:spcPts val="300"/>
                </a:spcBef>
                <a:spcAft>
                  <a:spcPts val="0"/>
                </a:spcAft>
                <a:buClr>
                  <a:srgbClr val="5B6770"/>
                </a:buClr>
                <a:buFont typeface="Wingdings" pitchFamily="2" charset="2"/>
                <a:buChar char="§"/>
                <a:defRPr/>
              </a:pPr>
              <a:r>
                <a:rPr lang="en-US" sz="1000" dirty="0">
                  <a:solidFill>
                    <a:srgbClr val="000000"/>
                  </a:solidFill>
                  <a:latin typeface="Segoe UI"/>
                </a:rPr>
                <a:t>Potential Stelara biosimilar in 2023 (pending litigation) </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a:p>
              <a:pPr marL="171450" marR="0" lvl="0" indent="-171450" algn="l" defTabSz="914400" rtl="0" eaLnBrk="1" fontAlgn="base" latinLnBrk="0" hangingPunct="1">
                <a:lnSpc>
                  <a:spcPct val="114000"/>
                </a:lnSpc>
                <a:spcBef>
                  <a:spcPts val="300"/>
                </a:spcBef>
                <a:spcAft>
                  <a:spcPts val="0"/>
                </a:spcAft>
                <a:buClr>
                  <a:srgbClr val="5B6770"/>
                </a:buClr>
                <a:buSzPct val="100000"/>
                <a:buFont typeface="Wingdings" pitchFamily="2" charset="2"/>
                <a:buChar char="§"/>
                <a:tabLst/>
                <a:defRPr/>
              </a:pPr>
              <a:r>
                <a:rPr kumimoji="0" lang="en-US" b="0" i="0" u="none" strike="noStrike" kern="1200" cap="none" spc="0" normalizeH="0" baseline="0" noProof="0" dirty="0">
                  <a:ln>
                    <a:noFill/>
                  </a:ln>
                  <a:solidFill>
                    <a:srgbClr val="000000"/>
                  </a:solidFill>
                  <a:effectLst/>
                  <a:uLnTx/>
                  <a:uFillTx/>
                  <a:latin typeface="Segoe UI"/>
                  <a:ea typeface="+mn-ea"/>
                  <a:cs typeface="+mn-cs"/>
                </a:rPr>
                <a:t>Gene </a:t>
              </a:r>
              <a:r>
                <a:rPr kumimoji="0" lang="en-US" b="0" i="0" u="none" strike="noStrike" kern="1200" cap="none" spc="0" normalizeH="0" baseline="0" noProof="0" dirty="0" err="1">
                  <a:ln>
                    <a:noFill/>
                  </a:ln>
                  <a:solidFill>
                    <a:srgbClr val="000000"/>
                  </a:solidFill>
                  <a:effectLst/>
                  <a:uLnTx/>
                  <a:uFillTx/>
                  <a:latin typeface="Segoe UI"/>
                  <a:ea typeface="+mn-ea"/>
                  <a:cs typeface="+mn-cs"/>
                </a:rPr>
                <a:t>Therapie</a:t>
              </a:r>
              <a:r>
                <a:rPr lang="en-US" dirty="0">
                  <a:solidFill>
                    <a:srgbClr val="000000"/>
                  </a:solidFill>
                  <a:latin typeface="Segoe UI"/>
                </a:rPr>
                <a:t>s – healthy pipeline of gene therapy agents to treat/cure ultra-rare conditions (Hemophilia, Sickle Cell Anemia, Duchenne Muscular Dystrophy, etc.)  </a:t>
              </a:r>
              <a:endParaRPr kumimoji="0" lang="en-US" b="0" i="0" u="none" strike="noStrike" kern="1200" cap="none" spc="0" normalizeH="0" baseline="0" noProof="0" dirty="0">
                <a:ln>
                  <a:noFill/>
                </a:ln>
                <a:solidFill>
                  <a:srgbClr val="000000"/>
                </a:solidFill>
                <a:effectLst/>
                <a:uLnTx/>
                <a:uFillTx/>
                <a:latin typeface="Segoe UI"/>
                <a:ea typeface="+mn-ea"/>
                <a:cs typeface="+mn-cs"/>
              </a:endParaRPr>
            </a:p>
          </p:txBody>
        </p:sp>
        <p:sp>
          <p:nvSpPr>
            <p:cNvPr id="46" name="Freeform 35">
              <a:extLst>
                <a:ext uri="{FF2B5EF4-FFF2-40B4-BE49-F238E27FC236}">
                  <a16:creationId xmlns:a16="http://schemas.microsoft.com/office/drawing/2014/main" id="{A018B213-14D8-BE5B-0C1E-28865F64BF8F}"/>
                </a:ext>
              </a:extLst>
            </p:cNvPr>
            <p:cNvSpPr/>
            <p:nvPr/>
          </p:nvSpPr>
          <p:spPr>
            <a:xfrm>
              <a:off x="292269" y="5406616"/>
              <a:ext cx="1863384" cy="914400"/>
            </a:xfrm>
            <a:prstGeom prst="roundRect">
              <a:avLst/>
            </a:prstGeom>
            <a:solidFill>
              <a:schemeClr val="tx2">
                <a:lumMod val="20000"/>
                <a:lumOff val="80000"/>
              </a:schemeClr>
            </a:solidFill>
            <a:ln w="25400" cap="flat" cmpd="sng" algn="ctr">
              <a:solidFill>
                <a:schemeClr val="bg1"/>
              </a:solidFill>
              <a:prstDash val="solid"/>
              <a:miter lim="800000"/>
            </a:ln>
            <a:effectLst/>
          </p:spPr>
          <p:txBody>
            <a:bodyPr spcFirstLastPara="0" vert="horz" wrap="square" lIns="91418" tIns="28821" rIns="91418" bIns="28821" numCol="1" spcCol="1270" anchor="ctr" anchorCtr="0">
              <a:noAutofit/>
            </a:bodyPr>
            <a:lstStyle/>
            <a:p>
              <a:pPr marL="0" marR="0" lvl="0" indent="0" algn="ctr" defTabSz="711200" rtl="0" eaLnBrk="1" fontAlgn="base"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goe UI"/>
                  <a:ea typeface="Segoe UI" panose="020B0502040204020203" pitchFamily="34" charset="0"/>
                  <a:cs typeface="Segoe UI" panose="020B0502040204020203" pitchFamily="34" charset="0"/>
                </a:rPr>
                <a:t>DISRUPTORS</a:t>
              </a:r>
            </a:p>
          </p:txBody>
        </p:sp>
        <p:cxnSp>
          <p:nvCxnSpPr>
            <p:cNvPr id="47" name="Straight Connector 46">
              <a:extLst>
                <a:ext uri="{FF2B5EF4-FFF2-40B4-BE49-F238E27FC236}">
                  <a16:creationId xmlns:a16="http://schemas.microsoft.com/office/drawing/2014/main" id="{A2F6CE7D-D825-2271-A1E0-E5D376F902A7}"/>
                </a:ext>
              </a:extLst>
            </p:cNvPr>
            <p:cNvCxnSpPr>
              <a:cxnSpLocks/>
            </p:cNvCxnSpPr>
            <p:nvPr/>
          </p:nvCxnSpPr>
          <p:spPr>
            <a:xfrm flipV="1">
              <a:off x="425928" y="5493171"/>
              <a:ext cx="8257995" cy="33001"/>
            </a:xfrm>
            <a:prstGeom prst="line">
              <a:avLst/>
            </a:prstGeom>
            <a:ln w="15875">
              <a:solidFill>
                <a:schemeClr val="accent5"/>
              </a:solidFill>
              <a:headEnd type="none"/>
            </a:ln>
          </p:spPr>
          <p:style>
            <a:lnRef idx="1">
              <a:schemeClr val="accent1"/>
            </a:lnRef>
            <a:fillRef idx="0">
              <a:schemeClr val="accent1"/>
            </a:fillRef>
            <a:effectRef idx="0">
              <a:schemeClr val="accent1"/>
            </a:effectRef>
            <a:fontRef idx="minor">
              <a:schemeClr val="tx1"/>
            </a:fontRef>
          </p:style>
        </p:cxnSp>
        <p:sp>
          <p:nvSpPr>
            <p:cNvPr id="48" name="Triangle 47">
              <a:extLst>
                <a:ext uri="{FF2B5EF4-FFF2-40B4-BE49-F238E27FC236}">
                  <a16:creationId xmlns:a16="http://schemas.microsoft.com/office/drawing/2014/main" id="{C6350B98-155D-BD6E-6399-8B2F6D81DEE3}"/>
                </a:ext>
              </a:extLst>
            </p:cNvPr>
            <p:cNvSpPr/>
            <p:nvPr/>
          </p:nvSpPr>
          <p:spPr>
            <a:xfrm flipV="1">
              <a:off x="1132513" y="5468544"/>
              <a:ext cx="182897" cy="157670"/>
            </a:xfrm>
            <a:prstGeom prst="triangle">
              <a:avLst/>
            </a:prstGeom>
            <a:solidFill>
              <a:schemeClr val="accent5"/>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49" name="Group 48">
              <a:extLst>
                <a:ext uri="{FF2B5EF4-FFF2-40B4-BE49-F238E27FC236}">
                  <a16:creationId xmlns:a16="http://schemas.microsoft.com/office/drawing/2014/main" id="{841704A7-DB4E-917E-9401-B457BCB8A250}"/>
                </a:ext>
              </a:extLst>
            </p:cNvPr>
            <p:cNvGrpSpPr/>
            <p:nvPr/>
          </p:nvGrpSpPr>
          <p:grpSpPr>
            <a:xfrm>
              <a:off x="1849687" y="5575646"/>
              <a:ext cx="1129487" cy="1147644"/>
              <a:chOff x="2204519" y="2183385"/>
              <a:chExt cx="949646" cy="964912"/>
            </a:xfrm>
          </p:grpSpPr>
          <p:sp>
            <p:nvSpPr>
              <p:cNvPr id="50" name="Oval 49">
                <a:extLst>
                  <a:ext uri="{FF2B5EF4-FFF2-40B4-BE49-F238E27FC236}">
                    <a16:creationId xmlns:a16="http://schemas.microsoft.com/office/drawing/2014/main" id="{8D4FCBF4-A049-5586-9D3A-077D0D588A30}"/>
                  </a:ext>
                </a:extLst>
              </p:cNvPr>
              <p:cNvSpPr/>
              <p:nvPr/>
            </p:nvSpPr>
            <p:spPr>
              <a:xfrm>
                <a:off x="2204519" y="2183385"/>
                <a:ext cx="948410" cy="948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mn-cs"/>
                </a:endParaRPr>
              </a:p>
            </p:txBody>
          </p:sp>
          <p:sp>
            <p:nvSpPr>
              <p:cNvPr id="51" name="Oval 50">
                <a:extLst>
                  <a:ext uri="{FF2B5EF4-FFF2-40B4-BE49-F238E27FC236}">
                    <a16:creationId xmlns:a16="http://schemas.microsoft.com/office/drawing/2014/main" id="{12F7FF3A-3D0E-A9EF-7213-D83D1FB1E02F}"/>
                  </a:ext>
                </a:extLst>
              </p:cNvPr>
              <p:cNvSpPr/>
              <p:nvPr/>
            </p:nvSpPr>
            <p:spPr>
              <a:xfrm>
                <a:off x="2296103" y="2274969"/>
                <a:ext cx="765242" cy="765242"/>
              </a:xfrm>
              <a:prstGeom prst="ellipse">
                <a:avLst/>
              </a:prstGeom>
              <a:solidFill>
                <a:schemeClr val="bg2">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marL="0" marR="0" lvl="0" indent="0" algn="ctr" defTabSz="914400" rtl="0" eaLnBrk="1" fontAlgn="auto" latinLnBrk="0" hangingPunct="1">
                  <a:lnSpc>
                    <a:spcPct val="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2" name="Oval 159">
                <a:extLst>
                  <a:ext uri="{FF2B5EF4-FFF2-40B4-BE49-F238E27FC236}">
                    <a16:creationId xmlns:a16="http://schemas.microsoft.com/office/drawing/2014/main" id="{1813BEF6-724B-10CF-D735-7253331939C6}"/>
                  </a:ext>
                </a:extLst>
              </p:cNvPr>
              <p:cNvSpPr/>
              <p:nvPr/>
            </p:nvSpPr>
            <p:spPr>
              <a:xfrm flipH="1" flipV="1">
                <a:off x="2205755" y="2303468"/>
                <a:ext cx="948410" cy="844829"/>
              </a:xfrm>
              <a:custGeom>
                <a:avLst/>
                <a:gdLst>
                  <a:gd name="connsiteX0" fmla="*/ 0 w 1096579"/>
                  <a:gd name="connsiteY0" fmla="*/ 548290 h 1096579"/>
                  <a:gd name="connsiteX1" fmla="*/ 548290 w 1096579"/>
                  <a:gd name="connsiteY1" fmla="*/ 0 h 1096579"/>
                  <a:gd name="connsiteX2" fmla="*/ 1096580 w 1096579"/>
                  <a:gd name="connsiteY2" fmla="*/ 548290 h 1096579"/>
                  <a:gd name="connsiteX3" fmla="*/ 548290 w 1096579"/>
                  <a:gd name="connsiteY3" fmla="*/ 1096580 h 1096579"/>
                  <a:gd name="connsiteX4" fmla="*/ 0 w 1096579"/>
                  <a:gd name="connsiteY4" fmla="*/ 548290 h 1096579"/>
                  <a:gd name="connsiteX0" fmla="*/ 548290 w 1096580"/>
                  <a:gd name="connsiteY0" fmla="*/ 1096580 h 1188020"/>
                  <a:gd name="connsiteX1" fmla="*/ 0 w 1096580"/>
                  <a:gd name="connsiteY1" fmla="*/ 548290 h 1188020"/>
                  <a:gd name="connsiteX2" fmla="*/ 548290 w 1096580"/>
                  <a:gd name="connsiteY2" fmla="*/ 0 h 1188020"/>
                  <a:gd name="connsiteX3" fmla="*/ 1096580 w 1096580"/>
                  <a:gd name="connsiteY3" fmla="*/ 548290 h 1188020"/>
                  <a:gd name="connsiteX4" fmla="*/ 639730 w 1096580"/>
                  <a:gd name="connsiteY4" fmla="*/ 1188020 h 1188020"/>
                  <a:gd name="connsiteX0" fmla="*/ 548290 w 1096580"/>
                  <a:gd name="connsiteY0" fmla="*/ 1096580 h 1096580"/>
                  <a:gd name="connsiteX1" fmla="*/ 0 w 1096580"/>
                  <a:gd name="connsiteY1" fmla="*/ 548290 h 1096580"/>
                  <a:gd name="connsiteX2" fmla="*/ 548290 w 1096580"/>
                  <a:gd name="connsiteY2" fmla="*/ 0 h 1096580"/>
                  <a:gd name="connsiteX3" fmla="*/ 1096580 w 1096580"/>
                  <a:gd name="connsiteY3" fmla="*/ 548290 h 1096580"/>
                  <a:gd name="connsiteX0" fmla="*/ 598882 w 1147172"/>
                  <a:gd name="connsiteY0" fmla="*/ 1096580 h 1096580"/>
                  <a:gd name="connsiteX1" fmla="*/ 86505 w 1147172"/>
                  <a:gd name="connsiteY1" fmla="*/ 767144 h 1096580"/>
                  <a:gd name="connsiteX2" fmla="*/ 50592 w 1147172"/>
                  <a:gd name="connsiteY2" fmla="*/ 548290 h 1096580"/>
                  <a:gd name="connsiteX3" fmla="*/ 598882 w 1147172"/>
                  <a:gd name="connsiteY3" fmla="*/ 0 h 1096580"/>
                  <a:gd name="connsiteX4" fmla="*/ 1147172 w 1147172"/>
                  <a:gd name="connsiteY4" fmla="*/ 548290 h 1096580"/>
                  <a:gd name="connsiteX0" fmla="*/ 558516 w 1106806"/>
                  <a:gd name="connsiteY0" fmla="*/ 1096580 h 1096580"/>
                  <a:gd name="connsiteX1" fmla="*/ 46139 w 1106806"/>
                  <a:gd name="connsiteY1" fmla="*/ 767144 h 1096580"/>
                  <a:gd name="connsiteX2" fmla="*/ 10226 w 1106806"/>
                  <a:gd name="connsiteY2" fmla="*/ 548290 h 1096580"/>
                  <a:gd name="connsiteX3" fmla="*/ 558516 w 1106806"/>
                  <a:gd name="connsiteY3" fmla="*/ 0 h 1096580"/>
                  <a:gd name="connsiteX4" fmla="*/ 1106806 w 1106806"/>
                  <a:gd name="connsiteY4" fmla="*/ 548290 h 1096580"/>
                  <a:gd name="connsiteX0" fmla="*/ 326891 w 1106806"/>
                  <a:gd name="connsiteY0" fmla="*/ 1627387 h 1627387"/>
                  <a:gd name="connsiteX1" fmla="*/ 46139 w 1106806"/>
                  <a:gd name="connsiteY1" fmla="*/ 767144 h 1627387"/>
                  <a:gd name="connsiteX2" fmla="*/ 10226 w 1106806"/>
                  <a:gd name="connsiteY2" fmla="*/ 548290 h 1627387"/>
                  <a:gd name="connsiteX3" fmla="*/ 558516 w 1106806"/>
                  <a:gd name="connsiteY3" fmla="*/ 0 h 1627387"/>
                  <a:gd name="connsiteX4" fmla="*/ 1106806 w 1106806"/>
                  <a:gd name="connsiteY4" fmla="*/ 548290 h 1627387"/>
                  <a:gd name="connsiteX0" fmla="*/ 46139 w 1106806"/>
                  <a:gd name="connsiteY0" fmla="*/ 767144 h 767144"/>
                  <a:gd name="connsiteX1" fmla="*/ 10226 w 1106806"/>
                  <a:gd name="connsiteY1" fmla="*/ 548290 h 767144"/>
                  <a:gd name="connsiteX2" fmla="*/ 558516 w 1106806"/>
                  <a:gd name="connsiteY2" fmla="*/ 0 h 767144"/>
                  <a:gd name="connsiteX3" fmla="*/ 1106806 w 1106806"/>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7144"/>
                  <a:gd name="connsiteX1" fmla="*/ 1140 w 1097720"/>
                  <a:gd name="connsiteY1" fmla="*/ 548290 h 767144"/>
                  <a:gd name="connsiteX2" fmla="*/ 549430 w 1097720"/>
                  <a:gd name="connsiteY2" fmla="*/ 0 h 767144"/>
                  <a:gd name="connsiteX3" fmla="*/ 1097720 w 1097720"/>
                  <a:gd name="connsiteY3" fmla="*/ 548290 h 767144"/>
                  <a:gd name="connsiteX0" fmla="*/ 37053 w 1097720"/>
                  <a:gd name="connsiteY0" fmla="*/ 767144 h 769900"/>
                  <a:gd name="connsiteX1" fmla="*/ 1140 w 1097720"/>
                  <a:gd name="connsiteY1" fmla="*/ 548290 h 769900"/>
                  <a:gd name="connsiteX2" fmla="*/ 549430 w 1097720"/>
                  <a:gd name="connsiteY2" fmla="*/ 0 h 769900"/>
                  <a:gd name="connsiteX3" fmla="*/ 1097720 w 1097720"/>
                  <a:gd name="connsiteY3" fmla="*/ 548290 h 769900"/>
                  <a:gd name="connsiteX0" fmla="*/ 139320 w 1112323"/>
                  <a:gd name="connsiteY0" fmla="*/ 869418 h 869418"/>
                  <a:gd name="connsiteX1" fmla="*/ 15743 w 1112323"/>
                  <a:gd name="connsiteY1" fmla="*/ 548290 h 869418"/>
                  <a:gd name="connsiteX2" fmla="*/ 564033 w 1112323"/>
                  <a:gd name="connsiteY2" fmla="*/ 0 h 869418"/>
                  <a:gd name="connsiteX3" fmla="*/ 1112323 w 1112323"/>
                  <a:gd name="connsiteY3" fmla="*/ 548290 h 869418"/>
                  <a:gd name="connsiteX0" fmla="*/ 123726 w 1096729"/>
                  <a:gd name="connsiteY0" fmla="*/ 869418 h 869418"/>
                  <a:gd name="connsiteX1" fmla="*/ 149 w 1096729"/>
                  <a:gd name="connsiteY1" fmla="*/ 548290 h 869418"/>
                  <a:gd name="connsiteX2" fmla="*/ 548439 w 1096729"/>
                  <a:gd name="connsiteY2" fmla="*/ 0 h 869418"/>
                  <a:gd name="connsiteX3" fmla="*/ 1096729 w 1096729"/>
                  <a:gd name="connsiteY3" fmla="*/ 548290 h 869418"/>
                  <a:gd name="connsiteX0" fmla="*/ 171955 w 1108432"/>
                  <a:gd name="connsiteY0" fmla="*/ 975345 h 975345"/>
                  <a:gd name="connsiteX1" fmla="*/ 11852 w 1108432"/>
                  <a:gd name="connsiteY1" fmla="*/ 548290 h 975345"/>
                  <a:gd name="connsiteX2" fmla="*/ 560142 w 1108432"/>
                  <a:gd name="connsiteY2" fmla="*/ 0 h 975345"/>
                  <a:gd name="connsiteX3" fmla="*/ 1108432 w 1108432"/>
                  <a:gd name="connsiteY3" fmla="*/ 548290 h 975345"/>
                  <a:gd name="connsiteX0" fmla="*/ 160874 w 1097351"/>
                  <a:gd name="connsiteY0" fmla="*/ 975345 h 975345"/>
                  <a:gd name="connsiteX1" fmla="*/ 771 w 1097351"/>
                  <a:gd name="connsiteY1" fmla="*/ 548290 h 975345"/>
                  <a:gd name="connsiteX2" fmla="*/ 549061 w 1097351"/>
                  <a:gd name="connsiteY2" fmla="*/ 0 h 975345"/>
                  <a:gd name="connsiteX3" fmla="*/ 1097351 w 1097351"/>
                  <a:gd name="connsiteY3" fmla="*/ 548290 h 975345"/>
                </a:gdLst>
                <a:ahLst/>
                <a:cxnLst>
                  <a:cxn ang="0">
                    <a:pos x="connsiteX0" y="connsiteY0"/>
                  </a:cxn>
                  <a:cxn ang="0">
                    <a:pos x="connsiteX1" y="connsiteY1"/>
                  </a:cxn>
                  <a:cxn ang="0">
                    <a:pos x="connsiteX2" y="connsiteY2"/>
                  </a:cxn>
                  <a:cxn ang="0">
                    <a:pos x="connsiteX3" y="connsiteY3"/>
                  </a:cxn>
                </a:cxnLst>
                <a:rect l="l" t="t" r="r" b="b"/>
                <a:pathLst>
                  <a:path w="1097351" h="975345">
                    <a:moveTo>
                      <a:pt x="160874" y="975345"/>
                    </a:moveTo>
                    <a:cubicBezTo>
                      <a:pt x="157155" y="975279"/>
                      <a:pt x="-12789" y="853300"/>
                      <a:pt x="771" y="548290"/>
                    </a:cubicBezTo>
                    <a:cubicBezTo>
                      <a:pt x="14331" y="243280"/>
                      <a:pt x="246249" y="0"/>
                      <a:pt x="549061" y="0"/>
                    </a:cubicBezTo>
                    <a:cubicBezTo>
                      <a:pt x="851873" y="0"/>
                      <a:pt x="1097351" y="245478"/>
                      <a:pt x="1097351" y="548290"/>
                    </a:cubicBezTo>
                  </a:path>
                </a:pathLst>
              </a:custGeom>
              <a:noFill/>
              <a:ln w="12700">
                <a:solidFill>
                  <a:schemeClr val="accent5"/>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Segoe UI"/>
                  <a:ea typeface="+mn-ea"/>
                  <a:cs typeface="+mn-cs"/>
                </a:endParaRPr>
              </a:p>
            </p:txBody>
          </p:sp>
          <p:sp>
            <p:nvSpPr>
              <p:cNvPr id="54" name="TextBox 53">
                <a:extLst>
                  <a:ext uri="{FF2B5EF4-FFF2-40B4-BE49-F238E27FC236}">
                    <a16:creationId xmlns:a16="http://schemas.microsoft.com/office/drawing/2014/main" id="{3AB51327-22E3-358B-72AF-41685008937C}"/>
                  </a:ext>
                </a:extLst>
              </p:cNvPr>
              <p:cNvSpPr txBox="1"/>
              <p:nvPr/>
            </p:nvSpPr>
            <p:spPr>
              <a:xfrm>
                <a:off x="2353028" y="2422004"/>
                <a:ext cx="666891" cy="11644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p:txBody>
          </p:sp>
        </p:grpSp>
      </p:grpSp>
      <p:pic>
        <p:nvPicPr>
          <p:cNvPr id="77" name="Graphic 76">
            <a:extLst>
              <a:ext uri="{FF2B5EF4-FFF2-40B4-BE49-F238E27FC236}">
                <a16:creationId xmlns:a16="http://schemas.microsoft.com/office/drawing/2014/main" id="{3A2A6A37-B271-4418-A088-368B7AF7F9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5653" y="3700945"/>
            <a:ext cx="505326" cy="533400"/>
          </a:xfrm>
          <a:prstGeom prst="rect">
            <a:avLst/>
          </a:prstGeom>
        </p:spPr>
      </p:pic>
      <p:pic>
        <p:nvPicPr>
          <p:cNvPr id="79" name="Graphic 78">
            <a:extLst>
              <a:ext uri="{FF2B5EF4-FFF2-40B4-BE49-F238E27FC236}">
                <a16:creationId xmlns:a16="http://schemas.microsoft.com/office/drawing/2014/main" id="{C9FBB164-81B9-4C94-ABDA-964D486291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243551" y="1914430"/>
            <a:ext cx="377010" cy="450574"/>
          </a:xfrm>
          <a:prstGeom prst="rect">
            <a:avLst/>
          </a:prstGeom>
        </p:spPr>
      </p:pic>
      <p:pic>
        <p:nvPicPr>
          <p:cNvPr id="1026" name="Picture 2" descr="Disrupting Icons - Free SVG &amp; PNG Disrupting Images - Noun Project">
            <a:extLst>
              <a:ext uri="{FF2B5EF4-FFF2-40B4-BE49-F238E27FC236}">
                <a16:creationId xmlns:a16="http://schemas.microsoft.com/office/drawing/2014/main" id="{F5A512D8-0A43-4C86-B98F-FA352EB527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166" y="5550308"/>
            <a:ext cx="532299" cy="53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9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FF9B0F-7829-468F-AC85-A76205DA3304}"/>
              </a:ext>
            </a:extLst>
          </p:cNvPr>
          <p:cNvSpPr/>
          <p:nvPr/>
        </p:nvSpPr>
        <p:spPr>
          <a:xfrm>
            <a:off x="5614300" y="283029"/>
            <a:ext cx="3529376" cy="5975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9F45D65C-1188-8548-BB89-438650850283}"/>
              </a:ext>
            </a:extLst>
          </p:cNvPr>
          <p:cNvGrpSpPr/>
          <p:nvPr/>
        </p:nvGrpSpPr>
        <p:grpSpPr>
          <a:xfrm>
            <a:off x="5626835" y="2127013"/>
            <a:ext cx="2145565" cy="3600687"/>
            <a:chOff x="5506153" y="2850832"/>
            <a:chExt cx="781547" cy="1311592"/>
          </a:xfrm>
        </p:grpSpPr>
        <p:sp>
          <p:nvSpPr>
            <p:cNvPr id="38" name="Freeform 37">
              <a:extLst>
                <a:ext uri="{FF2B5EF4-FFF2-40B4-BE49-F238E27FC236}">
                  <a16:creationId xmlns:a16="http://schemas.microsoft.com/office/drawing/2014/main" id="{6D872AA8-300B-5D49-B80D-69E3F1CE0761}"/>
                </a:ext>
              </a:extLst>
            </p:cNvPr>
            <p:cNvSpPr/>
            <p:nvPr/>
          </p:nvSpPr>
          <p:spPr>
            <a:xfrm>
              <a:off x="5780722" y="2850832"/>
              <a:ext cx="234314" cy="234314"/>
            </a:xfrm>
            <a:custGeom>
              <a:avLst/>
              <a:gdLst>
                <a:gd name="connsiteX0" fmla="*/ 117157 w 234314"/>
                <a:gd name="connsiteY0" fmla="*/ 234315 h 234314"/>
                <a:gd name="connsiteX1" fmla="*/ 0 w 234314"/>
                <a:gd name="connsiteY1" fmla="*/ 117158 h 234314"/>
                <a:gd name="connsiteX2" fmla="*/ 117157 w 234314"/>
                <a:gd name="connsiteY2" fmla="*/ 0 h 234314"/>
                <a:gd name="connsiteX3" fmla="*/ 234315 w 234314"/>
                <a:gd name="connsiteY3" fmla="*/ 117158 h 234314"/>
                <a:gd name="connsiteX4" fmla="*/ 117157 w 234314"/>
                <a:gd name="connsiteY4" fmla="*/ 234315 h 234314"/>
                <a:gd name="connsiteX5" fmla="*/ 117157 w 234314"/>
                <a:gd name="connsiteY5" fmla="*/ 7620 h 234314"/>
                <a:gd name="connsiteX6" fmla="*/ 7620 w 234314"/>
                <a:gd name="connsiteY6" fmla="*/ 117158 h 234314"/>
                <a:gd name="connsiteX7" fmla="*/ 117157 w 234314"/>
                <a:gd name="connsiteY7" fmla="*/ 226695 h 234314"/>
                <a:gd name="connsiteX8" fmla="*/ 226695 w 234314"/>
                <a:gd name="connsiteY8" fmla="*/ 117158 h 234314"/>
                <a:gd name="connsiteX9" fmla="*/ 117157 w 234314"/>
                <a:gd name="connsiteY9" fmla="*/ 7620 h 2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14" h="234314">
                  <a:moveTo>
                    <a:pt x="117157" y="234315"/>
                  </a:moveTo>
                  <a:cubicBezTo>
                    <a:pt x="52388" y="234315"/>
                    <a:pt x="0" y="181928"/>
                    <a:pt x="0" y="117158"/>
                  </a:cubicBezTo>
                  <a:cubicBezTo>
                    <a:pt x="0" y="52388"/>
                    <a:pt x="52388" y="0"/>
                    <a:pt x="117157" y="0"/>
                  </a:cubicBezTo>
                  <a:cubicBezTo>
                    <a:pt x="181927" y="0"/>
                    <a:pt x="234315" y="52388"/>
                    <a:pt x="234315" y="117158"/>
                  </a:cubicBezTo>
                  <a:cubicBezTo>
                    <a:pt x="234315" y="181928"/>
                    <a:pt x="181927" y="234315"/>
                    <a:pt x="117157" y="234315"/>
                  </a:cubicBezTo>
                  <a:close/>
                  <a:moveTo>
                    <a:pt x="117157" y="7620"/>
                  </a:moveTo>
                  <a:cubicBezTo>
                    <a:pt x="56198" y="7620"/>
                    <a:pt x="7620" y="57150"/>
                    <a:pt x="7620" y="117158"/>
                  </a:cubicBezTo>
                  <a:cubicBezTo>
                    <a:pt x="7620" y="177165"/>
                    <a:pt x="57150" y="226695"/>
                    <a:pt x="117157" y="226695"/>
                  </a:cubicBezTo>
                  <a:cubicBezTo>
                    <a:pt x="177165" y="226695"/>
                    <a:pt x="226695" y="178118"/>
                    <a:pt x="226695" y="117158"/>
                  </a:cubicBezTo>
                  <a:cubicBezTo>
                    <a:pt x="226695" y="56198"/>
                    <a:pt x="178117" y="7620"/>
                    <a:pt x="117157" y="7620"/>
                  </a:cubicBezTo>
                  <a:close/>
                </a:path>
              </a:pathLst>
            </a:custGeom>
            <a:solidFill>
              <a:srgbClr val="00000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EF04C87-7A57-AC4C-8EAA-D4BC9E79DF51}"/>
                </a:ext>
              </a:extLst>
            </p:cNvPr>
            <p:cNvSpPr/>
            <p:nvPr/>
          </p:nvSpPr>
          <p:spPr>
            <a:xfrm>
              <a:off x="5506153" y="3121337"/>
              <a:ext cx="781547" cy="1041087"/>
            </a:xfrm>
            <a:custGeom>
              <a:avLst/>
              <a:gdLst>
                <a:gd name="connsiteX0" fmla="*/ 480309 w 781547"/>
                <a:gd name="connsiteY0" fmla="*/ 1041087 h 1041087"/>
                <a:gd name="connsiteX1" fmla="*/ 427921 w 781547"/>
                <a:gd name="connsiteY1" fmla="*/ 1003940 h 1041087"/>
                <a:gd name="connsiteX2" fmla="*/ 427921 w 781547"/>
                <a:gd name="connsiteY2" fmla="*/ 1002987 h 1041087"/>
                <a:gd name="connsiteX3" fmla="*/ 427921 w 781547"/>
                <a:gd name="connsiteY3" fmla="*/ 629607 h 1041087"/>
                <a:gd name="connsiteX4" fmla="*/ 356484 w 781547"/>
                <a:gd name="connsiteY4" fmla="*/ 629607 h 1041087"/>
                <a:gd name="connsiteX5" fmla="*/ 356484 w 781547"/>
                <a:gd name="connsiteY5" fmla="*/ 1003940 h 1041087"/>
                <a:gd name="connsiteX6" fmla="*/ 297429 w 781547"/>
                <a:gd name="connsiteY6" fmla="*/ 1040135 h 1041087"/>
                <a:gd name="connsiteX7" fmla="*/ 253614 w 781547"/>
                <a:gd name="connsiteY7" fmla="*/ 1001082 h 1041087"/>
                <a:gd name="connsiteX8" fmla="*/ 181224 w 781547"/>
                <a:gd name="connsiteY8" fmla="*/ 604842 h 1041087"/>
                <a:gd name="connsiteX9" fmla="*/ 260281 w 781547"/>
                <a:gd name="connsiteY9" fmla="*/ 189552 h 1041087"/>
                <a:gd name="connsiteX10" fmla="*/ 263139 w 781547"/>
                <a:gd name="connsiteY10" fmla="*/ 184790 h 1041087"/>
                <a:gd name="connsiteX11" fmla="*/ 290761 w 781547"/>
                <a:gd name="connsiteY11" fmla="*/ 141927 h 1041087"/>
                <a:gd name="connsiteX12" fmla="*/ 265044 w 781547"/>
                <a:gd name="connsiteY12" fmla="*/ 117162 h 1041087"/>
                <a:gd name="connsiteX13" fmla="*/ 65019 w 781547"/>
                <a:gd name="connsiteY13" fmla="*/ 426725 h 1041087"/>
                <a:gd name="connsiteX14" fmla="*/ 15489 w 781547"/>
                <a:gd name="connsiteY14" fmla="*/ 432440 h 1041087"/>
                <a:gd name="connsiteX15" fmla="*/ 8821 w 781547"/>
                <a:gd name="connsiteY15" fmla="*/ 367670 h 1041087"/>
                <a:gd name="connsiteX16" fmla="*/ 180271 w 781547"/>
                <a:gd name="connsiteY16" fmla="*/ 70490 h 1041087"/>
                <a:gd name="connsiteX17" fmla="*/ 265044 w 781547"/>
                <a:gd name="connsiteY17" fmla="*/ 5 h 1041087"/>
                <a:gd name="connsiteX18" fmla="*/ 516504 w 781547"/>
                <a:gd name="connsiteY18" fmla="*/ 5 h 1041087"/>
                <a:gd name="connsiteX19" fmla="*/ 601276 w 781547"/>
                <a:gd name="connsiteY19" fmla="*/ 70490 h 1041087"/>
                <a:gd name="connsiteX20" fmla="*/ 772726 w 781547"/>
                <a:gd name="connsiteY20" fmla="*/ 367670 h 1041087"/>
                <a:gd name="connsiteX21" fmla="*/ 766059 w 781547"/>
                <a:gd name="connsiteY21" fmla="*/ 432440 h 1041087"/>
                <a:gd name="connsiteX22" fmla="*/ 716529 w 781547"/>
                <a:gd name="connsiteY22" fmla="*/ 427677 h 1041087"/>
                <a:gd name="connsiteX23" fmla="*/ 518409 w 781547"/>
                <a:gd name="connsiteY23" fmla="*/ 118115 h 1041087"/>
                <a:gd name="connsiteX24" fmla="*/ 492691 w 781547"/>
                <a:gd name="connsiteY24" fmla="*/ 142880 h 1041087"/>
                <a:gd name="connsiteX25" fmla="*/ 520314 w 781547"/>
                <a:gd name="connsiteY25" fmla="*/ 185742 h 1041087"/>
                <a:gd name="connsiteX26" fmla="*/ 523171 w 781547"/>
                <a:gd name="connsiteY26" fmla="*/ 190505 h 1041087"/>
                <a:gd name="connsiteX27" fmla="*/ 602229 w 781547"/>
                <a:gd name="connsiteY27" fmla="*/ 605795 h 1041087"/>
                <a:gd name="connsiteX28" fmla="*/ 529839 w 781547"/>
                <a:gd name="connsiteY28" fmla="*/ 1002035 h 1041087"/>
                <a:gd name="connsiteX29" fmla="*/ 486024 w 781547"/>
                <a:gd name="connsiteY29" fmla="*/ 1041087 h 1041087"/>
                <a:gd name="connsiteX30" fmla="*/ 480309 w 781547"/>
                <a:gd name="connsiteY30" fmla="*/ 1041087 h 1041087"/>
                <a:gd name="connsiteX31" fmla="*/ 434589 w 781547"/>
                <a:gd name="connsiteY31" fmla="*/ 1002035 h 1041087"/>
                <a:gd name="connsiteX32" fmla="*/ 486024 w 781547"/>
                <a:gd name="connsiteY32" fmla="*/ 1033467 h 1041087"/>
                <a:gd name="connsiteX33" fmla="*/ 523171 w 781547"/>
                <a:gd name="connsiteY33" fmla="*/ 999177 h 1041087"/>
                <a:gd name="connsiteX34" fmla="*/ 594609 w 781547"/>
                <a:gd name="connsiteY34" fmla="*/ 603890 h 1041087"/>
                <a:gd name="connsiteX35" fmla="*/ 516504 w 781547"/>
                <a:gd name="connsiteY35" fmla="*/ 193362 h 1041087"/>
                <a:gd name="connsiteX36" fmla="*/ 513646 w 781547"/>
                <a:gd name="connsiteY36" fmla="*/ 188600 h 1041087"/>
                <a:gd name="connsiteX37" fmla="*/ 485071 w 781547"/>
                <a:gd name="connsiteY37" fmla="*/ 144785 h 1041087"/>
                <a:gd name="connsiteX38" fmla="*/ 483166 w 781547"/>
                <a:gd name="connsiteY38" fmla="*/ 141927 h 1041087"/>
                <a:gd name="connsiteX39" fmla="*/ 520314 w 781547"/>
                <a:gd name="connsiteY39" fmla="*/ 106685 h 1041087"/>
                <a:gd name="connsiteX40" fmla="*/ 724149 w 781547"/>
                <a:gd name="connsiteY40" fmla="*/ 422915 h 1041087"/>
                <a:gd name="connsiteX41" fmla="*/ 763201 w 781547"/>
                <a:gd name="connsiteY41" fmla="*/ 425772 h 1041087"/>
                <a:gd name="connsiteX42" fmla="*/ 767964 w 781547"/>
                <a:gd name="connsiteY42" fmla="*/ 370527 h 1041087"/>
                <a:gd name="connsiteX43" fmla="*/ 596514 w 781547"/>
                <a:gd name="connsiteY43" fmla="*/ 73347 h 1041087"/>
                <a:gd name="connsiteX44" fmla="*/ 518409 w 781547"/>
                <a:gd name="connsiteY44" fmla="*/ 6672 h 1041087"/>
                <a:gd name="connsiteX45" fmla="*/ 265996 w 781547"/>
                <a:gd name="connsiteY45" fmla="*/ 6672 h 1041087"/>
                <a:gd name="connsiteX46" fmla="*/ 187891 w 781547"/>
                <a:gd name="connsiteY46" fmla="*/ 73347 h 1041087"/>
                <a:gd name="connsiteX47" fmla="*/ 16441 w 781547"/>
                <a:gd name="connsiteY47" fmla="*/ 370527 h 1041087"/>
                <a:gd name="connsiteX48" fmla="*/ 21204 w 781547"/>
                <a:gd name="connsiteY48" fmla="*/ 425772 h 1041087"/>
                <a:gd name="connsiteX49" fmla="*/ 60256 w 781547"/>
                <a:gd name="connsiteY49" fmla="*/ 421962 h 1041087"/>
                <a:gd name="connsiteX50" fmla="*/ 264091 w 781547"/>
                <a:gd name="connsiteY50" fmla="*/ 105732 h 1041087"/>
                <a:gd name="connsiteX51" fmla="*/ 301239 w 781547"/>
                <a:gd name="connsiteY51" fmla="*/ 140975 h 1041087"/>
                <a:gd name="connsiteX52" fmla="*/ 299334 w 781547"/>
                <a:gd name="connsiteY52" fmla="*/ 143832 h 1041087"/>
                <a:gd name="connsiteX53" fmla="*/ 269806 w 781547"/>
                <a:gd name="connsiteY53" fmla="*/ 188600 h 1041087"/>
                <a:gd name="connsiteX54" fmla="*/ 265996 w 781547"/>
                <a:gd name="connsiteY54" fmla="*/ 193362 h 1041087"/>
                <a:gd name="connsiteX55" fmla="*/ 187891 w 781547"/>
                <a:gd name="connsiteY55" fmla="*/ 603890 h 1041087"/>
                <a:gd name="connsiteX56" fmla="*/ 260281 w 781547"/>
                <a:gd name="connsiteY56" fmla="*/ 1000130 h 1041087"/>
                <a:gd name="connsiteX57" fmla="*/ 260281 w 781547"/>
                <a:gd name="connsiteY57" fmla="*/ 1000130 h 1041087"/>
                <a:gd name="connsiteX58" fmla="*/ 297429 w 781547"/>
                <a:gd name="connsiteY58" fmla="*/ 1033467 h 1041087"/>
                <a:gd name="connsiteX59" fmla="*/ 348864 w 781547"/>
                <a:gd name="connsiteY59" fmla="*/ 1002035 h 1041087"/>
                <a:gd name="connsiteX60" fmla="*/ 348864 w 781547"/>
                <a:gd name="connsiteY60" fmla="*/ 622940 h 1041087"/>
                <a:gd name="connsiteX61" fmla="*/ 434589 w 781547"/>
                <a:gd name="connsiteY61" fmla="*/ 622940 h 1041087"/>
                <a:gd name="connsiteX62" fmla="*/ 434589 w 781547"/>
                <a:gd name="connsiteY62" fmla="*/ 1002035 h 104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81547" h="1041087">
                  <a:moveTo>
                    <a:pt x="480309" y="1041087"/>
                  </a:moveTo>
                  <a:cubicBezTo>
                    <a:pt x="454591" y="1041087"/>
                    <a:pt x="436494" y="1027752"/>
                    <a:pt x="427921" y="1003940"/>
                  </a:cubicBezTo>
                  <a:lnTo>
                    <a:pt x="427921" y="1002987"/>
                  </a:lnTo>
                  <a:lnTo>
                    <a:pt x="427921" y="629607"/>
                  </a:lnTo>
                  <a:lnTo>
                    <a:pt x="356484" y="629607"/>
                  </a:lnTo>
                  <a:lnTo>
                    <a:pt x="356484" y="1003940"/>
                  </a:lnTo>
                  <a:cubicBezTo>
                    <a:pt x="346959" y="1029657"/>
                    <a:pt x="326004" y="1042992"/>
                    <a:pt x="297429" y="1040135"/>
                  </a:cubicBezTo>
                  <a:cubicBezTo>
                    <a:pt x="267901" y="1037277"/>
                    <a:pt x="254566" y="1002987"/>
                    <a:pt x="253614" y="1001082"/>
                  </a:cubicBezTo>
                  <a:lnTo>
                    <a:pt x="181224" y="604842"/>
                  </a:lnTo>
                  <a:cubicBezTo>
                    <a:pt x="156459" y="446727"/>
                    <a:pt x="183129" y="306710"/>
                    <a:pt x="260281" y="189552"/>
                  </a:cubicBezTo>
                  <a:lnTo>
                    <a:pt x="263139" y="184790"/>
                  </a:lnTo>
                  <a:cubicBezTo>
                    <a:pt x="279331" y="160025"/>
                    <a:pt x="287904" y="146690"/>
                    <a:pt x="290761" y="141927"/>
                  </a:cubicBezTo>
                  <a:lnTo>
                    <a:pt x="265044" y="117162"/>
                  </a:lnTo>
                  <a:lnTo>
                    <a:pt x="65019" y="426725"/>
                  </a:lnTo>
                  <a:cubicBezTo>
                    <a:pt x="65019" y="426725"/>
                    <a:pt x="45969" y="453395"/>
                    <a:pt x="15489" y="432440"/>
                  </a:cubicBezTo>
                  <a:cubicBezTo>
                    <a:pt x="-8324" y="415295"/>
                    <a:pt x="249" y="382910"/>
                    <a:pt x="8821" y="367670"/>
                  </a:cubicBezTo>
                  <a:lnTo>
                    <a:pt x="180271" y="70490"/>
                  </a:lnTo>
                  <a:cubicBezTo>
                    <a:pt x="221229" y="-948"/>
                    <a:pt x="263139" y="5"/>
                    <a:pt x="265044" y="5"/>
                  </a:cubicBezTo>
                  <a:lnTo>
                    <a:pt x="516504" y="5"/>
                  </a:lnTo>
                  <a:cubicBezTo>
                    <a:pt x="518409" y="5"/>
                    <a:pt x="559366" y="-1900"/>
                    <a:pt x="601276" y="70490"/>
                  </a:cubicBezTo>
                  <a:lnTo>
                    <a:pt x="772726" y="367670"/>
                  </a:lnTo>
                  <a:cubicBezTo>
                    <a:pt x="781299" y="382910"/>
                    <a:pt x="789871" y="415295"/>
                    <a:pt x="766059" y="432440"/>
                  </a:cubicBezTo>
                  <a:cubicBezTo>
                    <a:pt x="735579" y="453395"/>
                    <a:pt x="716529" y="427677"/>
                    <a:pt x="716529" y="427677"/>
                  </a:cubicBezTo>
                  <a:lnTo>
                    <a:pt x="518409" y="118115"/>
                  </a:lnTo>
                  <a:lnTo>
                    <a:pt x="492691" y="142880"/>
                  </a:lnTo>
                  <a:cubicBezTo>
                    <a:pt x="495549" y="147642"/>
                    <a:pt x="504121" y="160025"/>
                    <a:pt x="520314" y="185742"/>
                  </a:cubicBezTo>
                  <a:lnTo>
                    <a:pt x="523171" y="190505"/>
                  </a:lnTo>
                  <a:cubicBezTo>
                    <a:pt x="600324" y="308615"/>
                    <a:pt x="626994" y="447680"/>
                    <a:pt x="602229" y="605795"/>
                  </a:cubicBezTo>
                  <a:lnTo>
                    <a:pt x="529839" y="1002035"/>
                  </a:lnTo>
                  <a:cubicBezTo>
                    <a:pt x="528886" y="1003940"/>
                    <a:pt x="515551" y="1039182"/>
                    <a:pt x="486024" y="1041087"/>
                  </a:cubicBezTo>
                  <a:cubicBezTo>
                    <a:pt x="484119" y="1041087"/>
                    <a:pt x="482214" y="1041087"/>
                    <a:pt x="480309" y="1041087"/>
                  </a:cubicBezTo>
                  <a:close/>
                  <a:moveTo>
                    <a:pt x="434589" y="1002035"/>
                  </a:moveTo>
                  <a:cubicBezTo>
                    <a:pt x="443161" y="1024895"/>
                    <a:pt x="461259" y="1035372"/>
                    <a:pt x="486024" y="1033467"/>
                  </a:cubicBezTo>
                  <a:cubicBezTo>
                    <a:pt x="510789" y="1031562"/>
                    <a:pt x="523171" y="1000130"/>
                    <a:pt x="523171" y="999177"/>
                  </a:cubicBezTo>
                  <a:lnTo>
                    <a:pt x="594609" y="603890"/>
                  </a:lnTo>
                  <a:cubicBezTo>
                    <a:pt x="619374" y="447680"/>
                    <a:pt x="592704" y="309567"/>
                    <a:pt x="516504" y="193362"/>
                  </a:cubicBezTo>
                  <a:lnTo>
                    <a:pt x="513646" y="188600"/>
                  </a:lnTo>
                  <a:cubicBezTo>
                    <a:pt x="492691" y="155262"/>
                    <a:pt x="485071" y="144785"/>
                    <a:pt x="485071" y="144785"/>
                  </a:cubicBezTo>
                  <a:lnTo>
                    <a:pt x="483166" y="141927"/>
                  </a:lnTo>
                  <a:lnTo>
                    <a:pt x="520314" y="106685"/>
                  </a:lnTo>
                  <a:lnTo>
                    <a:pt x="724149" y="422915"/>
                  </a:lnTo>
                  <a:cubicBezTo>
                    <a:pt x="725101" y="423867"/>
                    <a:pt x="739389" y="442917"/>
                    <a:pt x="763201" y="425772"/>
                  </a:cubicBezTo>
                  <a:cubicBezTo>
                    <a:pt x="787966" y="408627"/>
                    <a:pt x="767964" y="370527"/>
                    <a:pt x="767964" y="370527"/>
                  </a:cubicBezTo>
                  <a:lnTo>
                    <a:pt x="596514" y="73347"/>
                  </a:lnTo>
                  <a:cubicBezTo>
                    <a:pt x="557461" y="5720"/>
                    <a:pt x="518409" y="6672"/>
                    <a:pt x="518409" y="6672"/>
                  </a:cubicBezTo>
                  <a:lnTo>
                    <a:pt x="265996" y="6672"/>
                  </a:lnTo>
                  <a:cubicBezTo>
                    <a:pt x="265044" y="6672"/>
                    <a:pt x="226944" y="5720"/>
                    <a:pt x="187891" y="73347"/>
                  </a:cubicBezTo>
                  <a:lnTo>
                    <a:pt x="16441" y="370527"/>
                  </a:lnTo>
                  <a:cubicBezTo>
                    <a:pt x="16441" y="370527"/>
                    <a:pt x="-3561" y="408627"/>
                    <a:pt x="21204" y="425772"/>
                  </a:cubicBezTo>
                  <a:cubicBezTo>
                    <a:pt x="45969" y="442917"/>
                    <a:pt x="60256" y="422915"/>
                    <a:pt x="60256" y="421962"/>
                  </a:cubicBezTo>
                  <a:lnTo>
                    <a:pt x="264091" y="105732"/>
                  </a:lnTo>
                  <a:lnTo>
                    <a:pt x="301239" y="140975"/>
                  </a:lnTo>
                  <a:lnTo>
                    <a:pt x="299334" y="143832"/>
                  </a:lnTo>
                  <a:cubicBezTo>
                    <a:pt x="299334" y="143832"/>
                    <a:pt x="291714" y="155262"/>
                    <a:pt x="269806" y="188600"/>
                  </a:cubicBezTo>
                  <a:lnTo>
                    <a:pt x="265996" y="193362"/>
                  </a:lnTo>
                  <a:cubicBezTo>
                    <a:pt x="189796" y="309567"/>
                    <a:pt x="163126" y="447680"/>
                    <a:pt x="187891" y="603890"/>
                  </a:cubicBezTo>
                  <a:lnTo>
                    <a:pt x="260281" y="1000130"/>
                  </a:lnTo>
                  <a:lnTo>
                    <a:pt x="260281" y="1000130"/>
                  </a:lnTo>
                  <a:cubicBezTo>
                    <a:pt x="260281" y="1000130"/>
                    <a:pt x="272664" y="1031562"/>
                    <a:pt x="297429" y="1033467"/>
                  </a:cubicBezTo>
                  <a:cubicBezTo>
                    <a:pt x="323146" y="1035372"/>
                    <a:pt x="340291" y="1024895"/>
                    <a:pt x="348864" y="1002035"/>
                  </a:cubicBezTo>
                  <a:lnTo>
                    <a:pt x="348864" y="622940"/>
                  </a:lnTo>
                  <a:lnTo>
                    <a:pt x="434589" y="622940"/>
                  </a:lnTo>
                  <a:lnTo>
                    <a:pt x="434589" y="1002035"/>
                  </a:lnTo>
                  <a:close/>
                </a:path>
              </a:pathLst>
            </a:custGeom>
            <a:solidFill>
              <a:srgbClr val="000000"/>
            </a:solidFill>
            <a:ln w="9525" cap="flat">
              <a:noFill/>
              <a:prstDash val="solid"/>
              <a:miter/>
            </a:ln>
          </p:spPr>
          <p:txBody>
            <a:bodyPr rtlCol="0" anchor="ctr"/>
            <a:lstStyle/>
            <a:p>
              <a:endParaRPr lang="en-US" dirty="0"/>
            </a:p>
          </p:txBody>
        </p:sp>
      </p:grpSp>
      <p:pic>
        <p:nvPicPr>
          <p:cNvPr id="8" name="Picture 7">
            <a:extLst>
              <a:ext uri="{FF2B5EF4-FFF2-40B4-BE49-F238E27FC236}">
                <a16:creationId xmlns:a16="http://schemas.microsoft.com/office/drawing/2014/main" id="{D835F64C-4F92-5B4E-B4CA-076DCA186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3087020"/>
            <a:ext cx="5054600" cy="3429000"/>
          </a:xfrm>
          <a:prstGeom prst="rect">
            <a:avLst/>
          </a:prstGeom>
        </p:spPr>
      </p:pic>
      <p:sp>
        <p:nvSpPr>
          <p:cNvPr id="2" name="Title 1">
            <a:extLst>
              <a:ext uri="{FF2B5EF4-FFF2-40B4-BE49-F238E27FC236}">
                <a16:creationId xmlns:a16="http://schemas.microsoft.com/office/drawing/2014/main" id="{8C19604D-7E8A-4D49-9C83-B0A2E1A02758}"/>
              </a:ext>
            </a:extLst>
          </p:cNvPr>
          <p:cNvSpPr>
            <a:spLocks noGrp="1"/>
          </p:cNvSpPr>
          <p:nvPr>
            <p:ph type="title"/>
          </p:nvPr>
        </p:nvSpPr>
        <p:spPr>
          <a:xfrm>
            <a:off x="447458" y="687168"/>
            <a:ext cx="4928500" cy="1024128"/>
          </a:xfrm>
        </p:spPr>
        <p:txBody>
          <a:bodyPr anchor="b">
            <a:normAutofit fontScale="90000"/>
          </a:bodyPr>
          <a:lstStyle/>
          <a:p>
            <a:r>
              <a:rPr lang="en-US" dirty="0"/>
              <a:t>Newer Hormone-based Medications</a:t>
            </a:r>
          </a:p>
        </p:txBody>
      </p:sp>
      <p:sp>
        <p:nvSpPr>
          <p:cNvPr id="12" name="Rectangle: Rounded Corners 11">
            <a:extLst>
              <a:ext uri="{FF2B5EF4-FFF2-40B4-BE49-F238E27FC236}">
                <a16:creationId xmlns:a16="http://schemas.microsoft.com/office/drawing/2014/main" id="{281D0AF1-6C19-41FC-A619-F4C40E4B321A}"/>
              </a:ext>
            </a:extLst>
          </p:cNvPr>
          <p:cNvSpPr/>
          <p:nvPr/>
        </p:nvSpPr>
        <p:spPr>
          <a:xfrm>
            <a:off x="698351" y="2622549"/>
            <a:ext cx="1295549" cy="3374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WEGOVY</a:t>
            </a:r>
          </a:p>
        </p:txBody>
      </p:sp>
      <p:sp>
        <p:nvSpPr>
          <p:cNvPr id="13" name="Rectangle: Rounded Corners 12">
            <a:extLst>
              <a:ext uri="{FF2B5EF4-FFF2-40B4-BE49-F238E27FC236}">
                <a16:creationId xmlns:a16="http://schemas.microsoft.com/office/drawing/2014/main" id="{EE2E9472-196F-48AC-82C1-3603AF573AE5}"/>
              </a:ext>
            </a:extLst>
          </p:cNvPr>
          <p:cNvSpPr/>
          <p:nvPr/>
        </p:nvSpPr>
        <p:spPr>
          <a:xfrm>
            <a:off x="3505200" y="2622549"/>
            <a:ext cx="1257300" cy="337457"/>
          </a:xfrm>
          <a:prstGeom prst="round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SAXENDA</a:t>
            </a:r>
          </a:p>
        </p:txBody>
      </p:sp>
      <p:sp>
        <p:nvSpPr>
          <p:cNvPr id="14" name="Rectangle 13">
            <a:extLst>
              <a:ext uri="{FF2B5EF4-FFF2-40B4-BE49-F238E27FC236}">
                <a16:creationId xmlns:a16="http://schemas.microsoft.com/office/drawing/2014/main" id="{61269E1E-DA1B-48F3-862D-C20053D69767}"/>
              </a:ext>
            </a:extLst>
          </p:cNvPr>
          <p:cNvSpPr/>
          <p:nvPr/>
        </p:nvSpPr>
        <p:spPr>
          <a:xfrm>
            <a:off x="520551" y="4545655"/>
            <a:ext cx="1524149" cy="2264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buFont typeface="Arial" panose="020B0604020202020204" pitchFamily="34" charset="0"/>
              <a:buChar char="•"/>
            </a:pPr>
            <a:r>
              <a:rPr lang="en-US" sz="1100" dirty="0">
                <a:solidFill>
                  <a:schemeClr val="bg1"/>
                </a:solidFill>
              </a:rPr>
              <a:t>Also known as “</a:t>
            </a:r>
            <a:r>
              <a:rPr lang="en-US" sz="1100" dirty="0" err="1">
                <a:solidFill>
                  <a:schemeClr val="bg1"/>
                </a:solidFill>
              </a:rPr>
              <a:t>Semaglutide</a:t>
            </a:r>
            <a:r>
              <a:rPr lang="en-US" sz="1100" dirty="0">
                <a:solidFill>
                  <a:schemeClr val="bg1"/>
                </a:solidFill>
              </a:rPr>
              <a:t>”</a:t>
            </a:r>
          </a:p>
          <a:p>
            <a:pPr marL="114300" indent="-114300">
              <a:buFont typeface="Arial" panose="020B0604020202020204" pitchFamily="34" charset="0"/>
              <a:buChar char="•"/>
            </a:pPr>
            <a:r>
              <a:rPr lang="en-US" sz="1100" dirty="0">
                <a:solidFill>
                  <a:schemeClr val="bg1"/>
                </a:solidFill>
              </a:rPr>
              <a:t>Approved in 2021</a:t>
            </a:r>
          </a:p>
          <a:p>
            <a:pPr marL="114300" indent="-114300">
              <a:buFont typeface="Arial" panose="020B0604020202020204" pitchFamily="34" charset="0"/>
              <a:buChar char="•"/>
            </a:pPr>
            <a:r>
              <a:rPr lang="en-US" sz="1100" dirty="0">
                <a:solidFill>
                  <a:schemeClr val="bg1"/>
                </a:solidFill>
              </a:rPr>
              <a:t>Once-weekly subcutaneous injection</a:t>
            </a:r>
          </a:p>
        </p:txBody>
      </p:sp>
      <p:sp>
        <p:nvSpPr>
          <p:cNvPr id="15" name="Rectangle 14">
            <a:extLst>
              <a:ext uri="{FF2B5EF4-FFF2-40B4-BE49-F238E27FC236}">
                <a16:creationId xmlns:a16="http://schemas.microsoft.com/office/drawing/2014/main" id="{5FAC3516-291D-42E0-AB98-F2D7BAED78D4}"/>
              </a:ext>
            </a:extLst>
          </p:cNvPr>
          <p:cNvSpPr/>
          <p:nvPr/>
        </p:nvSpPr>
        <p:spPr>
          <a:xfrm>
            <a:off x="2164476" y="4593771"/>
            <a:ext cx="1650817" cy="2264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bg1"/>
                </a:solidFill>
              </a:rPr>
              <a:t>Originally designed to treat diabetes, now repurposed (at higher doses) for chronic weight management</a:t>
            </a:r>
          </a:p>
        </p:txBody>
      </p:sp>
      <p:sp>
        <p:nvSpPr>
          <p:cNvPr id="16" name="Rectangle 15">
            <a:extLst>
              <a:ext uri="{FF2B5EF4-FFF2-40B4-BE49-F238E27FC236}">
                <a16:creationId xmlns:a16="http://schemas.microsoft.com/office/drawing/2014/main" id="{6DC87DDC-4C36-4434-85BE-F2ED094B8145}"/>
              </a:ext>
            </a:extLst>
          </p:cNvPr>
          <p:cNvSpPr/>
          <p:nvPr/>
        </p:nvSpPr>
        <p:spPr>
          <a:xfrm>
            <a:off x="3802481" y="4545655"/>
            <a:ext cx="1633119" cy="2264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buFont typeface="Arial" panose="020B0604020202020204" pitchFamily="34" charset="0"/>
              <a:buChar char="•"/>
            </a:pPr>
            <a:r>
              <a:rPr lang="en-US" sz="1100" dirty="0">
                <a:solidFill>
                  <a:schemeClr val="bg1"/>
                </a:solidFill>
              </a:rPr>
              <a:t>Also known as “Liraglutide”</a:t>
            </a:r>
          </a:p>
          <a:p>
            <a:pPr marL="114300" indent="-114300">
              <a:buFont typeface="Arial" panose="020B0604020202020204" pitchFamily="34" charset="0"/>
              <a:buChar char="•"/>
            </a:pPr>
            <a:r>
              <a:rPr lang="en-US" sz="1100" dirty="0">
                <a:solidFill>
                  <a:schemeClr val="bg1"/>
                </a:solidFill>
              </a:rPr>
              <a:t>Approved in 2014</a:t>
            </a:r>
          </a:p>
          <a:p>
            <a:pPr marL="114300" indent="-114300">
              <a:buFont typeface="Arial" panose="020B0604020202020204" pitchFamily="34" charset="0"/>
              <a:buChar char="•"/>
            </a:pPr>
            <a:r>
              <a:rPr lang="en-US" sz="1100" dirty="0">
                <a:solidFill>
                  <a:schemeClr val="bg1"/>
                </a:solidFill>
              </a:rPr>
              <a:t>Once-daily subcutaneous injection</a:t>
            </a:r>
          </a:p>
        </p:txBody>
      </p:sp>
      <p:sp>
        <p:nvSpPr>
          <p:cNvPr id="5" name="Rectangle 4">
            <a:extLst>
              <a:ext uri="{FF2B5EF4-FFF2-40B4-BE49-F238E27FC236}">
                <a16:creationId xmlns:a16="http://schemas.microsoft.com/office/drawing/2014/main" id="{47DF44C8-276D-4BC3-A37A-0F0759B2F11B}"/>
              </a:ext>
            </a:extLst>
          </p:cNvPr>
          <p:cNvSpPr/>
          <p:nvPr/>
        </p:nvSpPr>
        <p:spPr>
          <a:xfrm>
            <a:off x="7253151" y="2061280"/>
            <a:ext cx="1632857" cy="1882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Approved in adult patients with an initial body mass index (BMI) of 27 kg/m2 or greater who have at least one weight-related comorbid condition (hypertension, Type 2 diabetes, or high cholesterol), or in patients with a BMI of 30 kg/m2 or greater.</a:t>
            </a:r>
          </a:p>
        </p:txBody>
      </p:sp>
      <p:sp>
        <p:nvSpPr>
          <p:cNvPr id="17" name="Rectangle 16">
            <a:extLst>
              <a:ext uri="{FF2B5EF4-FFF2-40B4-BE49-F238E27FC236}">
                <a16:creationId xmlns:a16="http://schemas.microsoft.com/office/drawing/2014/main" id="{60C2315D-DA2B-415E-8BBA-974C0A81B7B2}"/>
              </a:ext>
            </a:extLst>
          </p:cNvPr>
          <p:cNvSpPr/>
          <p:nvPr/>
        </p:nvSpPr>
        <p:spPr>
          <a:xfrm>
            <a:off x="7253151" y="4211226"/>
            <a:ext cx="1632857" cy="18827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Safety concerns include a strong warning against use in patients who have previously been diagnosed with thyroid C-cell tumors, a family history of medullary thyroid carcinoma, or in patients with multiple endocrine neoplasia syndrome type 2.</a:t>
            </a:r>
          </a:p>
        </p:txBody>
      </p:sp>
      <p:sp>
        <p:nvSpPr>
          <p:cNvPr id="7" name="Rectangle: Diagonal Corners Rounded 6">
            <a:extLst>
              <a:ext uri="{FF2B5EF4-FFF2-40B4-BE49-F238E27FC236}">
                <a16:creationId xmlns:a16="http://schemas.microsoft.com/office/drawing/2014/main" id="{B6C4D92C-17AC-4BC9-A960-9B7A94ED188C}"/>
              </a:ext>
            </a:extLst>
          </p:cNvPr>
          <p:cNvSpPr/>
          <p:nvPr/>
        </p:nvSpPr>
        <p:spPr>
          <a:xfrm>
            <a:off x="5987143" y="990600"/>
            <a:ext cx="2709399" cy="720696"/>
          </a:xfrm>
          <a:prstGeom prst="round2DiagRect">
            <a:avLst>
              <a:gd name="adj1" fmla="val 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CANDIDATE PROFILE &amp; SAFETY CONCERNS</a:t>
            </a:r>
          </a:p>
        </p:txBody>
      </p:sp>
      <p:cxnSp>
        <p:nvCxnSpPr>
          <p:cNvPr id="10" name="Straight Connector 9">
            <a:extLst>
              <a:ext uri="{FF2B5EF4-FFF2-40B4-BE49-F238E27FC236}">
                <a16:creationId xmlns:a16="http://schemas.microsoft.com/office/drawing/2014/main" id="{10852016-ADA0-4F9A-BC81-C018211541AA}"/>
              </a:ext>
            </a:extLst>
          </p:cNvPr>
          <p:cNvCxnSpPr>
            <a:cxnSpLocks/>
          </p:cNvCxnSpPr>
          <p:nvPr/>
        </p:nvCxnSpPr>
        <p:spPr>
          <a:xfrm flipV="1">
            <a:off x="6807200" y="2446562"/>
            <a:ext cx="431800" cy="690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FAF648-086D-4A78-A2E6-E5EEB25B4472}"/>
              </a:ext>
            </a:extLst>
          </p:cNvPr>
          <p:cNvCxnSpPr>
            <a:cxnSpLocks/>
          </p:cNvCxnSpPr>
          <p:nvPr/>
        </p:nvCxnSpPr>
        <p:spPr>
          <a:xfrm>
            <a:off x="6921500" y="5270500"/>
            <a:ext cx="330200" cy="532055"/>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D8672558-F15F-584A-A944-25030CF748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142" y="3668486"/>
            <a:ext cx="761999" cy="761999"/>
          </a:xfrm>
          <a:prstGeom prst="rect">
            <a:avLst/>
          </a:prstGeom>
        </p:spPr>
      </p:pic>
      <p:pic>
        <p:nvPicPr>
          <p:cNvPr id="26" name="Graphic 25">
            <a:extLst>
              <a:ext uri="{FF2B5EF4-FFF2-40B4-BE49-F238E27FC236}">
                <a16:creationId xmlns:a16="http://schemas.microsoft.com/office/drawing/2014/main" id="{9F505F8D-58F3-1F4E-A262-1855B90543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600" y="3668486"/>
            <a:ext cx="761999" cy="761999"/>
          </a:xfrm>
          <a:prstGeom prst="rect">
            <a:avLst/>
          </a:prstGeom>
        </p:spPr>
      </p:pic>
      <p:pic>
        <p:nvPicPr>
          <p:cNvPr id="4" name="Graphic 3">
            <a:extLst>
              <a:ext uri="{FF2B5EF4-FFF2-40B4-BE49-F238E27FC236}">
                <a16:creationId xmlns:a16="http://schemas.microsoft.com/office/drawing/2014/main" id="{7EF56724-C49E-4D4C-8B58-9AEE682D2F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1003" y="3542016"/>
            <a:ext cx="1010292" cy="1010292"/>
          </a:xfrm>
          <a:prstGeom prst="rect">
            <a:avLst/>
          </a:prstGeom>
        </p:spPr>
      </p:pic>
    </p:spTree>
    <p:extLst>
      <p:ext uri="{BB962C8B-B14F-4D97-AF65-F5344CB8AC3E}">
        <p14:creationId xmlns:p14="http://schemas.microsoft.com/office/powerpoint/2010/main" val="133687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EEC8B2F-FC02-794F-BA0F-BDCE440904AB}"/>
              </a:ext>
            </a:extLst>
          </p:cNvPr>
          <p:cNvSpPr/>
          <p:nvPr/>
        </p:nvSpPr>
        <p:spPr>
          <a:xfrm>
            <a:off x="444500" y="1689099"/>
            <a:ext cx="8369300" cy="8056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Title 5">
            <a:extLst>
              <a:ext uri="{FF2B5EF4-FFF2-40B4-BE49-F238E27FC236}">
                <a16:creationId xmlns:a16="http://schemas.microsoft.com/office/drawing/2014/main" id="{5AF77D71-E22E-4380-BAEC-B287E446BBAE}"/>
              </a:ext>
            </a:extLst>
          </p:cNvPr>
          <p:cNvSpPr>
            <a:spLocks noGrp="1"/>
          </p:cNvSpPr>
          <p:nvPr>
            <p:ph type="title"/>
          </p:nvPr>
        </p:nvSpPr>
        <p:spPr>
          <a:xfrm>
            <a:off x="1011936" y="718692"/>
            <a:ext cx="7196328" cy="761619"/>
          </a:xfrm>
        </p:spPr>
        <p:txBody>
          <a:bodyPr>
            <a:noAutofit/>
          </a:bodyPr>
          <a:lstStyle/>
          <a:p>
            <a:r>
              <a:rPr lang="en-US" sz="4400" dirty="0">
                <a:solidFill>
                  <a:srgbClr val="000000"/>
                </a:solidFill>
                <a:effectLst/>
                <a:latin typeface="+mj-lt"/>
                <a:ea typeface="Segoe UI" panose="020B0502040204020203" pitchFamily="34" charset="0"/>
              </a:rPr>
              <a:t>Today’s obesity risks</a:t>
            </a:r>
            <a:endParaRPr lang="en-US" sz="4400" dirty="0">
              <a:latin typeface="+mj-lt"/>
            </a:endParaRPr>
          </a:p>
        </p:txBody>
      </p:sp>
      <p:sp>
        <p:nvSpPr>
          <p:cNvPr id="4" name="Rectangle 3">
            <a:extLst>
              <a:ext uri="{FF2B5EF4-FFF2-40B4-BE49-F238E27FC236}">
                <a16:creationId xmlns:a16="http://schemas.microsoft.com/office/drawing/2014/main" id="{07C30F58-2261-4125-8525-186DC2287F39}"/>
              </a:ext>
            </a:extLst>
          </p:cNvPr>
          <p:cNvSpPr/>
          <p:nvPr/>
        </p:nvSpPr>
        <p:spPr>
          <a:xfrm>
            <a:off x="4664317" y="5176329"/>
            <a:ext cx="2624093" cy="12042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2">
                    <a:lumMod val="50000"/>
                  </a:schemeClr>
                </a:solidFill>
                <a:effectLst/>
                <a:uLnTx/>
                <a:uFillTx/>
                <a:latin typeface="Segoe UI"/>
                <a:ea typeface="+mn-lt"/>
                <a:cs typeface="Segoe UI"/>
              </a:rPr>
              <a:t>Obesity can spike bad cholesterol levels and cause blood pressure to increase beyond a healthy level. These factors contribute to heart disease and incidence of a heart attack. </a:t>
            </a:r>
            <a:endParaRPr kumimoji="0" lang="en-US" sz="1100" b="0" i="0" u="none" strike="noStrike" kern="1200" cap="none" spc="0" normalizeH="0" baseline="0" noProof="0" dirty="0">
              <a:ln>
                <a:noFill/>
              </a:ln>
              <a:solidFill>
                <a:schemeClr val="bg2">
                  <a:lumMod val="50000"/>
                </a:schemeClr>
              </a:solidFill>
              <a:effectLst/>
              <a:uLnTx/>
              <a:uFillTx/>
              <a:latin typeface="Segoe UI"/>
              <a:ea typeface="+mn-ea"/>
              <a:cs typeface="Segoe UI"/>
            </a:endParaRPr>
          </a:p>
        </p:txBody>
      </p:sp>
      <p:sp>
        <p:nvSpPr>
          <p:cNvPr id="19" name="Rectangle 18">
            <a:extLst>
              <a:ext uri="{FF2B5EF4-FFF2-40B4-BE49-F238E27FC236}">
                <a16:creationId xmlns:a16="http://schemas.microsoft.com/office/drawing/2014/main" id="{2E0A48B0-2F44-4CC3-A6A8-1E5DE65C9B6D}"/>
              </a:ext>
            </a:extLst>
          </p:cNvPr>
          <p:cNvSpPr/>
          <p:nvPr/>
        </p:nvSpPr>
        <p:spPr>
          <a:xfrm>
            <a:off x="1852540" y="5176329"/>
            <a:ext cx="2624093" cy="1204216"/>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2">
                    <a:lumMod val="50000"/>
                  </a:schemeClr>
                </a:solidFill>
                <a:latin typeface="Segoe UI"/>
                <a:ea typeface="+mn-lt"/>
                <a:cs typeface="Segoe UI"/>
              </a:rPr>
              <a:t>Individuals with obesity are about six times more likely to develop Type 2 diabetes than those at a healthy weight.​</a:t>
            </a:r>
          </a:p>
        </p:txBody>
      </p:sp>
      <p:sp>
        <p:nvSpPr>
          <p:cNvPr id="20" name="Rectangle 19">
            <a:extLst>
              <a:ext uri="{FF2B5EF4-FFF2-40B4-BE49-F238E27FC236}">
                <a16:creationId xmlns:a16="http://schemas.microsoft.com/office/drawing/2014/main" id="{12B80360-B111-494B-8D67-AAA4D1A0EAE5}"/>
              </a:ext>
            </a:extLst>
          </p:cNvPr>
          <p:cNvSpPr/>
          <p:nvPr/>
        </p:nvSpPr>
        <p:spPr>
          <a:xfrm>
            <a:off x="661887" y="2531085"/>
            <a:ext cx="1371600" cy="19202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effectLst/>
                <a:latin typeface="Segoe UI" panose="020B0502040204020203" pitchFamily="34" charset="0"/>
                <a:ea typeface="Segoe UI" panose="020B0502040204020203" pitchFamily="34" charset="0"/>
              </a:rPr>
              <a:t>Obesity is associated with Non-Alcoholic Fatty Liver Disease (NAFLD), the most common form of liver disease in the U.S., and can result in liver failure, need for liver transplant, disability, and premature death.</a:t>
            </a:r>
            <a:endParaRPr lang="en-US" sz="1000" dirty="0"/>
          </a:p>
        </p:txBody>
      </p:sp>
      <p:sp>
        <p:nvSpPr>
          <p:cNvPr id="21" name="Rectangle 20">
            <a:extLst>
              <a:ext uri="{FF2B5EF4-FFF2-40B4-BE49-F238E27FC236}">
                <a16:creationId xmlns:a16="http://schemas.microsoft.com/office/drawing/2014/main" id="{C1037036-2972-479F-A857-BD9310F2963C}"/>
              </a:ext>
            </a:extLst>
          </p:cNvPr>
          <p:cNvSpPr/>
          <p:nvPr/>
        </p:nvSpPr>
        <p:spPr>
          <a:xfrm>
            <a:off x="2294833" y="2530428"/>
            <a:ext cx="1371600" cy="19202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effectLst/>
                <a:latin typeface="Segoe UI" panose="020B0502040204020203" pitchFamily="34" charset="0"/>
                <a:ea typeface="Segoe UI" panose="020B0502040204020203" pitchFamily="34" charset="0"/>
              </a:rPr>
              <a:t>Obesity and physical inactivity are now considered the primary population health risk factors driving cancer incidence in the U.S.  Being overweight or having obesity increases </a:t>
            </a:r>
            <a:r>
              <a:rPr lang="en-US" sz="1000" dirty="0">
                <a:solidFill>
                  <a:srgbClr val="000000"/>
                </a:solidFill>
                <a:latin typeface="Segoe UI" panose="020B0502040204020203" pitchFamily="34" charset="0"/>
                <a:ea typeface="Segoe UI" panose="020B0502040204020203" pitchFamily="34" charset="0"/>
              </a:rPr>
              <a:t>cancer</a:t>
            </a:r>
            <a:r>
              <a:rPr lang="en-US" sz="1000" dirty="0">
                <a:solidFill>
                  <a:srgbClr val="000000"/>
                </a:solidFill>
                <a:effectLst/>
                <a:latin typeface="Segoe UI" panose="020B0502040204020203" pitchFamily="34" charset="0"/>
                <a:ea typeface="Segoe UI" panose="020B0502040204020203" pitchFamily="34" charset="0"/>
              </a:rPr>
              <a:t> risk for 13 types. </a:t>
            </a:r>
            <a:endParaRPr lang="en-US" sz="1000" dirty="0">
              <a:solidFill>
                <a:schemeClr val="tx1"/>
              </a:solidFill>
            </a:endParaRPr>
          </a:p>
        </p:txBody>
      </p:sp>
      <p:sp>
        <p:nvSpPr>
          <p:cNvPr id="22" name="Rectangle 21">
            <a:extLst>
              <a:ext uri="{FF2B5EF4-FFF2-40B4-BE49-F238E27FC236}">
                <a16:creationId xmlns:a16="http://schemas.microsoft.com/office/drawing/2014/main" id="{F4AFCBE4-D796-4316-A294-EB2EC4ECBE87}"/>
              </a:ext>
            </a:extLst>
          </p:cNvPr>
          <p:cNvSpPr/>
          <p:nvPr/>
        </p:nvSpPr>
        <p:spPr>
          <a:xfrm>
            <a:off x="3932250" y="2530428"/>
            <a:ext cx="1371600" cy="19202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latin typeface="Segoe UI" panose="020B0502040204020203" pitchFamily="34" charset="0"/>
                <a:ea typeface="Segoe UI" panose="020B0502040204020203" pitchFamily="34" charset="0"/>
              </a:rPr>
              <a:t>E</a:t>
            </a:r>
            <a:r>
              <a:rPr lang="en-US" sz="1000" dirty="0">
                <a:solidFill>
                  <a:srgbClr val="000000"/>
                </a:solidFill>
                <a:effectLst/>
                <a:latin typeface="Segoe UI" panose="020B0502040204020203" pitchFamily="34" charset="0"/>
                <a:ea typeface="Segoe UI" panose="020B0502040204020203" pitchFamily="34" charset="0"/>
              </a:rPr>
              <a:t>xcess weight is linked to both the onset and progression of certain autoimmune conditions. </a:t>
            </a:r>
            <a:r>
              <a:rPr lang="en-US" sz="1000" dirty="0">
                <a:solidFill>
                  <a:srgbClr val="000000"/>
                </a:solidFill>
                <a:latin typeface="Segoe UI" panose="020B0502040204020203" pitchFamily="34" charset="0"/>
                <a:ea typeface="Segoe UI" panose="020B0502040204020203" pitchFamily="34" charset="0"/>
              </a:rPr>
              <a:t>S</a:t>
            </a:r>
            <a:r>
              <a:rPr lang="en-US" sz="1000" dirty="0">
                <a:solidFill>
                  <a:srgbClr val="000000"/>
                </a:solidFill>
                <a:effectLst/>
                <a:latin typeface="Segoe UI" panose="020B0502040204020203" pitchFamily="34" charset="0"/>
                <a:ea typeface="Segoe UI" panose="020B0502040204020203" pitchFamily="34" charset="0"/>
              </a:rPr>
              <a:t>pecialty drugs for inflammatory conditions are the #1 Rx cost driver for employers.</a:t>
            </a:r>
            <a:endParaRPr lang="en-US" sz="1000" dirty="0"/>
          </a:p>
        </p:txBody>
      </p:sp>
      <p:sp>
        <p:nvSpPr>
          <p:cNvPr id="23" name="Rectangle 22">
            <a:extLst>
              <a:ext uri="{FF2B5EF4-FFF2-40B4-BE49-F238E27FC236}">
                <a16:creationId xmlns:a16="http://schemas.microsoft.com/office/drawing/2014/main" id="{E267C9F1-411D-44D1-870C-9B04F6D7C18C}"/>
              </a:ext>
            </a:extLst>
          </p:cNvPr>
          <p:cNvSpPr/>
          <p:nvPr/>
        </p:nvSpPr>
        <p:spPr>
          <a:xfrm>
            <a:off x="5522995" y="2530428"/>
            <a:ext cx="1371600" cy="19202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000000"/>
                </a:solidFill>
                <a:effectLst/>
                <a:latin typeface="Segoe UI" panose="020B0502040204020203" pitchFamily="34" charset="0"/>
                <a:ea typeface="Segoe UI" panose="020B0502040204020203" pitchFamily="34" charset="0"/>
              </a:rPr>
              <a:t>Increased risk and worse outcomes for respiratory, including COVID-19, skin and urinary tract infections.</a:t>
            </a:r>
            <a:endParaRPr lang="en-US" sz="1000" dirty="0"/>
          </a:p>
        </p:txBody>
      </p:sp>
      <p:sp>
        <p:nvSpPr>
          <p:cNvPr id="24" name="Rectangle 23">
            <a:extLst>
              <a:ext uri="{FF2B5EF4-FFF2-40B4-BE49-F238E27FC236}">
                <a16:creationId xmlns:a16="http://schemas.microsoft.com/office/drawing/2014/main" id="{33B12086-2F9E-4C7B-8CAE-44B87435D8E4}"/>
              </a:ext>
            </a:extLst>
          </p:cNvPr>
          <p:cNvSpPr/>
          <p:nvPr/>
        </p:nvSpPr>
        <p:spPr>
          <a:xfrm>
            <a:off x="7158620" y="2530428"/>
            <a:ext cx="1371600" cy="192024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212121"/>
                </a:solidFill>
                <a:effectLst/>
                <a:latin typeface="Segoe UI" panose="020B0502040204020203" pitchFamily="34" charset="0"/>
                <a:ea typeface="Segoe UI" panose="020B0502040204020203" pitchFamily="34" charset="0"/>
              </a:rPr>
              <a:t>Excess weight is associated with mental health problems and decreased quality </a:t>
            </a:r>
            <a:br>
              <a:rPr lang="en-US" sz="1000" dirty="0">
                <a:solidFill>
                  <a:srgbClr val="212121"/>
                </a:solidFill>
                <a:effectLst/>
                <a:latin typeface="Segoe UI" panose="020B0502040204020203" pitchFamily="34" charset="0"/>
                <a:ea typeface="Segoe UI" panose="020B0502040204020203" pitchFamily="34" charset="0"/>
              </a:rPr>
            </a:br>
            <a:r>
              <a:rPr lang="en-US" sz="1000" dirty="0">
                <a:solidFill>
                  <a:srgbClr val="212121"/>
                </a:solidFill>
                <a:effectLst/>
                <a:latin typeface="Segoe UI" panose="020B0502040204020203" pitchFamily="34" charset="0"/>
                <a:ea typeface="Segoe UI" panose="020B0502040204020203" pitchFamily="34" charset="0"/>
              </a:rPr>
              <a:t>of life.</a:t>
            </a:r>
            <a:endParaRPr lang="en-US" sz="1000" dirty="0"/>
          </a:p>
        </p:txBody>
      </p:sp>
      <p:cxnSp>
        <p:nvCxnSpPr>
          <p:cNvPr id="26" name="Straight Connector 25">
            <a:extLst>
              <a:ext uri="{FF2B5EF4-FFF2-40B4-BE49-F238E27FC236}">
                <a16:creationId xmlns:a16="http://schemas.microsoft.com/office/drawing/2014/main" id="{BE6E3192-17E1-4F9E-A720-D97EDA4300EF}"/>
              </a:ext>
            </a:extLst>
          </p:cNvPr>
          <p:cNvCxnSpPr>
            <a:cxnSpLocks/>
          </p:cNvCxnSpPr>
          <p:nvPr/>
        </p:nvCxnSpPr>
        <p:spPr>
          <a:xfrm>
            <a:off x="1204374" y="4823393"/>
            <a:ext cx="676469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6C9D33-1CFD-4518-AF88-A0FA050E74CB}"/>
              </a:ext>
            </a:extLst>
          </p:cNvPr>
          <p:cNvSpPr txBox="1"/>
          <p:nvPr/>
        </p:nvSpPr>
        <p:spPr>
          <a:xfrm>
            <a:off x="3170685" y="4840352"/>
            <a:ext cx="2832073" cy="276999"/>
          </a:xfrm>
          <a:prstGeom prst="rect">
            <a:avLst/>
          </a:prstGeom>
          <a:noFill/>
        </p:spPr>
        <p:txBody>
          <a:bodyPr wrap="square" rtlCol="0">
            <a:spAutoFit/>
          </a:bodyPr>
          <a:lstStyle/>
          <a:p>
            <a:pPr algn="ctr"/>
            <a:r>
              <a:rPr lang="en-US" sz="1200" spc="60" dirty="0">
                <a:solidFill>
                  <a:schemeClr val="bg2">
                    <a:lumMod val="50000"/>
                  </a:schemeClr>
                </a:solidFill>
              </a:rPr>
              <a:t>HISTORICAL RISKS</a:t>
            </a:r>
          </a:p>
        </p:txBody>
      </p:sp>
      <p:sp>
        <p:nvSpPr>
          <p:cNvPr id="29" name="TextBox 28">
            <a:extLst>
              <a:ext uri="{FF2B5EF4-FFF2-40B4-BE49-F238E27FC236}">
                <a16:creationId xmlns:a16="http://schemas.microsoft.com/office/drawing/2014/main" id="{96573AD6-644F-4FE4-ACBD-B42A06BE48EE}"/>
              </a:ext>
            </a:extLst>
          </p:cNvPr>
          <p:cNvSpPr txBox="1"/>
          <p:nvPr/>
        </p:nvSpPr>
        <p:spPr>
          <a:xfrm>
            <a:off x="2025510" y="4526604"/>
            <a:ext cx="5122423" cy="276999"/>
          </a:xfrm>
          <a:prstGeom prst="rect">
            <a:avLst/>
          </a:prstGeom>
          <a:noFill/>
        </p:spPr>
        <p:txBody>
          <a:bodyPr wrap="square" rtlCol="0">
            <a:spAutoFit/>
          </a:bodyPr>
          <a:lstStyle/>
          <a:p>
            <a:pPr algn="ctr"/>
            <a:r>
              <a:rPr lang="en-US" sz="1200" spc="60" dirty="0"/>
              <a:t>NEWER RISKS ILLUMINATED BY MODERN RESEARCH</a:t>
            </a:r>
          </a:p>
        </p:txBody>
      </p:sp>
      <p:cxnSp>
        <p:nvCxnSpPr>
          <p:cNvPr id="31" name="Straight Connector 30">
            <a:extLst>
              <a:ext uri="{FF2B5EF4-FFF2-40B4-BE49-F238E27FC236}">
                <a16:creationId xmlns:a16="http://schemas.microsoft.com/office/drawing/2014/main" id="{C2EAC233-83AB-EB49-BDD4-E35C6287A6E6}"/>
              </a:ext>
            </a:extLst>
          </p:cNvPr>
          <p:cNvCxnSpPr>
            <a:cxnSpLocks/>
          </p:cNvCxnSpPr>
          <p:nvPr/>
        </p:nvCxnSpPr>
        <p:spPr>
          <a:xfrm>
            <a:off x="2180052" y="1739476"/>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05CE87-CED4-654F-9539-347BBEC3990D}"/>
              </a:ext>
            </a:extLst>
          </p:cNvPr>
          <p:cNvCxnSpPr>
            <a:cxnSpLocks/>
          </p:cNvCxnSpPr>
          <p:nvPr/>
        </p:nvCxnSpPr>
        <p:spPr>
          <a:xfrm>
            <a:off x="3816627" y="1739476"/>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A0AA7A-40A2-874B-B343-3E1D4DB0FEA0}"/>
              </a:ext>
            </a:extLst>
          </p:cNvPr>
          <p:cNvCxnSpPr>
            <a:cxnSpLocks/>
          </p:cNvCxnSpPr>
          <p:nvPr/>
        </p:nvCxnSpPr>
        <p:spPr>
          <a:xfrm>
            <a:off x="5410200" y="1739476"/>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F01C38-F58F-CE4E-9955-DC4406BAAFF5}"/>
              </a:ext>
            </a:extLst>
          </p:cNvPr>
          <p:cNvCxnSpPr>
            <a:cxnSpLocks/>
          </p:cNvCxnSpPr>
          <p:nvPr/>
        </p:nvCxnSpPr>
        <p:spPr>
          <a:xfrm>
            <a:off x="7010400" y="1739476"/>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C26C5FE-E94F-7643-9316-A681DCE46813}"/>
              </a:ext>
            </a:extLst>
          </p:cNvPr>
          <p:cNvSpPr txBox="1"/>
          <p:nvPr/>
        </p:nvSpPr>
        <p:spPr>
          <a:xfrm>
            <a:off x="685800" y="1991187"/>
            <a:ext cx="1344535" cy="307777"/>
          </a:xfrm>
          <a:prstGeom prst="rect">
            <a:avLst/>
          </a:prstGeom>
          <a:noFill/>
        </p:spPr>
        <p:txBody>
          <a:bodyPr wrap="none" rtlCol="0">
            <a:spAutoFit/>
          </a:bodyPr>
          <a:lstStyle/>
          <a:p>
            <a:pPr algn="ctr"/>
            <a:r>
              <a:rPr lang="en-US" sz="1400" dirty="0">
                <a:solidFill>
                  <a:schemeClr val="bg1"/>
                </a:solidFill>
              </a:rPr>
              <a:t>LIVER DISEASE</a:t>
            </a:r>
          </a:p>
        </p:txBody>
      </p:sp>
      <p:sp>
        <p:nvSpPr>
          <p:cNvPr id="36" name="TextBox 35">
            <a:extLst>
              <a:ext uri="{FF2B5EF4-FFF2-40B4-BE49-F238E27FC236}">
                <a16:creationId xmlns:a16="http://schemas.microsoft.com/office/drawing/2014/main" id="{DDF17998-69B1-FB49-9B1A-A1141673F86F}"/>
              </a:ext>
            </a:extLst>
          </p:cNvPr>
          <p:cNvSpPr txBox="1"/>
          <p:nvPr/>
        </p:nvSpPr>
        <p:spPr>
          <a:xfrm>
            <a:off x="2577547" y="1991187"/>
            <a:ext cx="854721" cy="307777"/>
          </a:xfrm>
          <a:prstGeom prst="rect">
            <a:avLst/>
          </a:prstGeom>
          <a:noFill/>
        </p:spPr>
        <p:txBody>
          <a:bodyPr wrap="none" rtlCol="0">
            <a:spAutoFit/>
          </a:bodyPr>
          <a:lstStyle/>
          <a:p>
            <a:pPr algn="ctr"/>
            <a:r>
              <a:rPr lang="en-US" sz="1400" dirty="0">
                <a:solidFill>
                  <a:schemeClr val="bg1"/>
                </a:solidFill>
              </a:rPr>
              <a:t>CANCER</a:t>
            </a:r>
          </a:p>
        </p:txBody>
      </p:sp>
      <p:sp>
        <p:nvSpPr>
          <p:cNvPr id="37" name="TextBox 36">
            <a:extLst>
              <a:ext uri="{FF2B5EF4-FFF2-40B4-BE49-F238E27FC236}">
                <a16:creationId xmlns:a16="http://schemas.microsoft.com/office/drawing/2014/main" id="{1CFBE538-B907-5E4D-9BD9-00BED7722B6A}"/>
              </a:ext>
            </a:extLst>
          </p:cNvPr>
          <p:cNvSpPr txBox="1"/>
          <p:nvPr/>
        </p:nvSpPr>
        <p:spPr>
          <a:xfrm>
            <a:off x="3856383" y="1883465"/>
            <a:ext cx="1557606" cy="523220"/>
          </a:xfrm>
          <a:prstGeom prst="rect">
            <a:avLst/>
          </a:prstGeom>
          <a:noFill/>
        </p:spPr>
        <p:txBody>
          <a:bodyPr wrap="none" rtlCol="0">
            <a:spAutoFit/>
          </a:bodyPr>
          <a:lstStyle/>
          <a:p>
            <a:pPr algn="ctr"/>
            <a:r>
              <a:rPr lang="en-US" sz="1400" dirty="0">
                <a:solidFill>
                  <a:schemeClr val="bg1"/>
                </a:solidFill>
              </a:rPr>
              <a:t>AUTOIMMUNE &amp;</a:t>
            </a:r>
          </a:p>
          <a:p>
            <a:pPr algn="ctr"/>
            <a:r>
              <a:rPr lang="en-US" sz="1400" dirty="0">
                <a:solidFill>
                  <a:schemeClr val="bg1"/>
                </a:solidFill>
              </a:rPr>
              <a:t>INFLAMMATORY</a:t>
            </a:r>
          </a:p>
        </p:txBody>
      </p:sp>
      <p:sp>
        <p:nvSpPr>
          <p:cNvPr id="38" name="TextBox 37">
            <a:extLst>
              <a:ext uri="{FF2B5EF4-FFF2-40B4-BE49-F238E27FC236}">
                <a16:creationId xmlns:a16="http://schemas.microsoft.com/office/drawing/2014/main" id="{09799B84-559F-3D45-BB7A-D2CEF8046B1F}"/>
              </a:ext>
            </a:extLst>
          </p:cNvPr>
          <p:cNvSpPr txBox="1"/>
          <p:nvPr/>
        </p:nvSpPr>
        <p:spPr>
          <a:xfrm>
            <a:off x="5628860" y="1883465"/>
            <a:ext cx="1154483" cy="523220"/>
          </a:xfrm>
          <a:prstGeom prst="rect">
            <a:avLst/>
          </a:prstGeom>
          <a:noFill/>
        </p:spPr>
        <p:txBody>
          <a:bodyPr wrap="none" rtlCol="0">
            <a:spAutoFit/>
          </a:bodyPr>
          <a:lstStyle/>
          <a:p>
            <a:pPr algn="ctr"/>
            <a:r>
              <a:rPr lang="en-US" sz="1400" dirty="0">
                <a:solidFill>
                  <a:schemeClr val="bg1"/>
                </a:solidFill>
              </a:rPr>
              <a:t>INFECTIOUS</a:t>
            </a:r>
          </a:p>
          <a:p>
            <a:pPr algn="ctr"/>
            <a:r>
              <a:rPr lang="en-US" sz="1400" dirty="0">
                <a:solidFill>
                  <a:schemeClr val="bg1"/>
                </a:solidFill>
              </a:rPr>
              <a:t>DISEASE</a:t>
            </a:r>
          </a:p>
        </p:txBody>
      </p:sp>
      <p:sp>
        <p:nvSpPr>
          <p:cNvPr id="39" name="TextBox 38">
            <a:extLst>
              <a:ext uri="{FF2B5EF4-FFF2-40B4-BE49-F238E27FC236}">
                <a16:creationId xmlns:a16="http://schemas.microsoft.com/office/drawing/2014/main" id="{448DEABF-D0EC-F740-8B1B-FC5236653F67}"/>
              </a:ext>
            </a:extLst>
          </p:cNvPr>
          <p:cNvSpPr txBox="1"/>
          <p:nvPr/>
        </p:nvSpPr>
        <p:spPr>
          <a:xfrm>
            <a:off x="7086600" y="1991187"/>
            <a:ext cx="1537537" cy="307777"/>
          </a:xfrm>
          <a:prstGeom prst="rect">
            <a:avLst/>
          </a:prstGeom>
          <a:noFill/>
        </p:spPr>
        <p:txBody>
          <a:bodyPr wrap="none" rtlCol="0">
            <a:spAutoFit/>
          </a:bodyPr>
          <a:lstStyle/>
          <a:p>
            <a:pPr algn="ctr"/>
            <a:r>
              <a:rPr lang="en-US" sz="1400" dirty="0">
                <a:solidFill>
                  <a:schemeClr val="bg1"/>
                </a:solidFill>
              </a:rPr>
              <a:t>MENTAL HEALTH</a:t>
            </a:r>
          </a:p>
        </p:txBody>
      </p:sp>
      <p:pic>
        <p:nvPicPr>
          <p:cNvPr id="7" name="Graphic 6">
            <a:extLst>
              <a:ext uri="{FF2B5EF4-FFF2-40B4-BE49-F238E27FC236}">
                <a16:creationId xmlns:a16="http://schemas.microsoft.com/office/drawing/2014/main" id="{D86338AC-3377-C04B-8D78-EA8076EE36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3200" y="5342562"/>
            <a:ext cx="588338" cy="588338"/>
          </a:xfrm>
          <a:prstGeom prst="rect">
            <a:avLst/>
          </a:prstGeom>
        </p:spPr>
      </p:pic>
      <p:sp>
        <p:nvSpPr>
          <p:cNvPr id="40" name="TextBox 39">
            <a:extLst>
              <a:ext uri="{FF2B5EF4-FFF2-40B4-BE49-F238E27FC236}">
                <a16:creationId xmlns:a16="http://schemas.microsoft.com/office/drawing/2014/main" id="{C39C2936-5C79-7548-B640-B8B83F3F4058}"/>
              </a:ext>
            </a:extLst>
          </p:cNvPr>
          <p:cNvSpPr txBox="1"/>
          <p:nvPr/>
        </p:nvSpPr>
        <p:spPr>
          <a:xfrm>
            <a:off x="7347584" y="5854700"/>
            <a:ext cx="1470723" cy="276999"/>
          </a:xfrm>
          <a:prstGeom prst="rect">
            <a:avLst/>
          </a:prstGeom>
          <a:noFill/>
        </p:spPr>
        <p:txBody>
          <a:bodyPr wrap="none" rtlCol="0">
            <a:spAutoFit/>
          </a:bodyPr>
          <a:lstStyle/>
          <a:p>
            <a:pPr algn="ctr"/>
            <a:r>
              <a:rPr lang="en-US" sz="1200" dirty="0"/>
              <a:t>CARDIOVASCULAR</a:t>
            </a:r>
          </a:p>
        </p:txBody>
      </p:sp>
      <p:sp>
        <p:nvSpPr>
          <p:cNvPr id="41" name="TextBox 40">
            <a:extLst>
              <a:ext uri="{FF2B5EF4-FFF2-40B4-BE49-F238E27FC236}">
                <a16:creationId xmlns:a16="http://schemas.microsoft.com/office/drawing/2014/main" id="{D28A10A3-B0A3-1A47-BC37-B4DBEC4C99E4}"/>
              </a:ext>
            </a:extLst>
          </p:cNvPr>
          <p:cNvSpPr txBox="1"/>
          <p:nvPr/>
        </p:nvSpPr>
        <p:spPr>
          <a:xfrm>
            <a:off x="558903" y="5930900"/>
            <a:ext cx="951222" cy="276999"/>
          </a:xfrm>
          <a:prstGeom prst="rect">
            <a:avLst/>
          </a:prstGeom>
          <a:noFill/>
        </p:spPr>
        <p:txBody>
          <a:bodyPr wrap="square" rtlCol="0">
            <a:spAutoFit/>
          </a:bodyPr>
          <a:lstStyle/>
          <a:p>
            <a:pPr algn="ctr"/>
            <a:r>
              <a:rPr lang="en-US" sz="1200" dirty="0"/>
              <a:t>DIABETES</a:t>
            </a:r>
          </a:p>
        </p:txBody>
      </p:sp>
      <p:pic>
        <p:nvPicPr>
          <p:cNvPr id="9" name="Graphic 8">
            <a:extLst>
              <a:ext uri="{FF2B5EF4-FFF2-40B4-BE49-F238E27FC236}">
                <a16:creationId xmlns:a16="http://schemas.microsoft.com/office/drawing/2014/main" id="{F5AF9581-C0BD-1F46-B904-18964964AFA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697" y="5365678"/>
            <a:ext cx="527121" cy="527121"/>
          </a:xfrm>
          <a:prstGeom prst="rect">
            <a:avLst/>
          </a:prstGeom>
        </p:spPr>
      </p:pic>
      <p:cxnSp>
        <p:nvCxnSpPr>
          <p:cNvPr id="8" name="Straight Connector 7">
            <a:extLst>
              <a:ext uri="{FF2B5EF4-FFF2-40B4-BE49-F238E27FC236}">
                <a16:creationId xmlns:a16="http://schemas.microsoft.com/office/drawing/2014/main" id="{E0B2A79A-80FC-2143-AF8D-A76166CAFD02}"/>
              </a:ext>
            </a:extLst>
          </p:cNvPr>
          <p:cNvCxnSpPr/>
          <p:nvPr/>
        </p:nvCxnSpPr>
        <p:spPr>
          <a:xfrm>
            <a:off x="1078787" y="1695236"/>
            <a:ext cx="55480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BB4A3B2-6ECE-984D-8B3A-08575D628461}"/>
              </a:ext>
            </a:extLst>
          </p:cNvPr>
          <p:cNvCxnSpPr/>
          <p:nvPr/>
        </p:nvCxnSpPr>
        <p:spPr>
          <a:xfrm>
            <a:off x="2743200" y="1695236"/>
            <a:ext cx="55480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767992-BAF7-C940-A772-CEB4C95FAC62}"/>
              </a:ext>
            </a:extLst>
          </p:cNvPr>
          <p:cNvCxnSpPr/>
          <p:nvPr/>
        </p:nvCxnSpPr>
        <p:spPr>
          <a:xfrm>
            <a:off x="4343400" y="1695236"/>
            <a:ext cx="5548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D4089B-5255-2E43-8EBA-30439B911BAD}"/>
              </a:ext>
            </a:extLst>
          </p:cNvPr>
          <p:cNvCxnSpPr/>
          <p:nvPr/>
        </p:nvCxnSpPr>
        <p:spPr>
          <a:xfrm>
            <a:off x="5943600" y="1695236"/>
            <a:ext cx="55480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B388CB-095C-0145-9C5D-2991749541BD}"/>
              </a:ext>
            </a:extLst>
          </p:cNvPr>
          <p:cNvCxnSpPr/>
          <p:nvPr/>
        </p:nvCxnSpPr>
        <p:spPr>
          <a:xfrm>
            <a:off x="7620000" y="1695236"/>
            <a:ext cx="55480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93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50E9A-3CB7-468A-B6EF-793065E85FBE}"/>
              </a:ext>
            </a:extLst>
          </p:cNvPr>
          <p:cNvSpPr>
            <a:spLocks noGrp="1"/>
          </p:cNvSpPr>
          <p:nvPr>
            <p:ph type="title"/>
          </p:nvPr>
        </p:nvSpPr>
        <p:spPr/>
        <p:txBody>
          <a:bodyPr>
            <a:noAutofit/>
          </a:bodyPr>
          <a:lstStyle/>
          <a:p>
            <a:r>
              <a:rPr lang="en-US" sz="3200" i="1" dirty="0"/>
              <a:t>Recommendation – comprehensive weight </a:t>
            </a:r>
            <a:br>
              <a:rPr lang="en-US" sz="3200" dirty="0"/>
            </a:br>
            <a:r>
              <a:rPr lang="en-US" sz="3200" i="1" dirty="0"/>
              <a:t>management strategy</a:t>
            </a:r>
          </a:p>
        </p:txBody>
      </p:sp>
      <p:grpSp>
        <p:nvGrpSpPr>
          <p:cNvPr id="102" name="Group 101">
            <a:extLst>
              <a:ext uri="{FF2B5EF4-FFF2-40B4-BE49-F238E27FC236}">
                <a16:creationId xmlns:a16="http://schemas.microsoft.com/office/drawing/2014/main" id="{2792E9B0-B617-D74A-B003-333EEBECB97C}"/>
              </a:ext>
            </a:extLst>
          </p:cNvPr>
          <p:cNvGrpSpPr/>
          <p:nvPr/>
        </p:nvGrpSpPr>
        <p:grpSpPr>
          <a:xfrm>
            <a:off x="2626388" y="2147940"/>
            <a:ext cx="3857158" cy="3810403"/>
            <a:chOff x="2844340" y="2530363"/>
            <a:chExt cx="3359039" cy="3318322"/>
          </a:xfrm>
        </p:grpSpPr>
        <p:grpSp>
          <p:nvGrpSpPr>
            <p:cNvPr id="80" name="Group 79">
              <a:extLst>
                <a:ext uri="{FF2B5EF4-FFF2-40B4-BE49-F238E27FC236}">
                  <a16:creationId xmlns:a16="http://schemas.microsoft.com/office/drawing/2014/main" id="{91DFFE8B-7A2E-4245-AC88-0A2679A7D3B7}"/>
                </a:ext>
              </a:extLst>
            </p:cNvPr>
            <p:cNvGrpSpPr/>
            <p:nvPr/>
          </p:nvGrpSpPr>
          <p:grpSpPr>
            <a:xfrm>
              <a:off x="2844340" y="2530363"/>
              <a:ext cx="3359039" cy="3318322"/>
              <a:chOff x="3088004" y="2615544"/>
              <a:chExt cx="2927032" cy="2891551"/>
            </a:xfrm>
          </p:grpSpPr>
          <p:grpSp>
            <p:nvGrpSpPr>
              <p:cNvPr id="9" name="Graphic 5">
                <a:extLst>
                  <a:ext uri="{FF2B5EF4-FFF2-40B4-BE49-F238E27FC236}">
                    <a16:creationId xmlns:a16="http://schemas.microsoft.com/office/drawing/2014/main" id="{41827F76-444C-4246-A999-2D88220050A8}"/>
                  </a:ext>
                </a:extLst>
              </p:cNvPr>
              <p:cNvGrpSpPr/>
              <p:nvPr/>
            </p:nvGrpSpPr>
            <p:grpSpPr>
              <a:xfrm>
                <a:off x="3269932" y="2753656"/>
                <a:ext cx="2604135" cy="2604135"/>
                <a:chOff x="3269932" y="2126932"/>
                <a:chExt cx="2604135" cy="2604135"/>
              </a:xfrm>
            </p:grpSpPr>
            <p:sp>
              <p:nvSpPr>
                <p:cNvPr id="14" name="Freeform 13">
                  <a:extLst>
                    <a:ext uri="{FF2B5EF4-FFF2-40B4-BE49-F238E27FC236}">
                      <a16:creationId xmlns:a16="http://schemas.microsoft.com/office/drawing/2014/main" id="{1C684D63-4EC4-3749-9978-F7A3A3EBB344}"/>
                    </a:ext>
                  </a:extLst>
                </p:cNvPr>
                <p:cNvSpPr/>
                <p:nvPr/>
              </p:nvSpPr>
              <p:spPr>
                <a:xfrm>
                  <a:off x="3269932" y="2126932"/>
                  <a:ext cx="1262062" cy="1270635"/>
                </a:xfrm>
                <a:custGeom>
                  <a:avLst/>
                  <a:gdLst>
                    <a:gd name="connsiteX0" fmla="*/ 0 w 1262062"/>
                    <a:gd name="connsiteY0" fmla="*/ 1270635 h 1270635"/>
                    <a:gd name="connsiteX1" fmla="*/ 1262062 w 1262062"/>
                    <a:gd name="connsiteY1" fmla="*/ 1270635 h 1270635"/>
                    <a:gd name="connsiteX2" fmla="*/ 1262062 w 1262062"/>
                    <a:gd name="connsiteY2" fmla="*/ 0 h 1270635"/>
                    <a:gd name="connsiteX3" fmla="*/ 0 w 1262062"/>
                    <a:gd name="connsiteY3" fmla="*/ 1270635 h 1270635"/>
                  </a:gdLst>
                  <a:ahLst/>
                  <a:cxnLst>
                    <a:cxn ang="0">
                      <a:pos x="connsiteX0" y="connsiteY0"/>
                    </a:cxn>
                    <a:cxn ang="0">
                      <a:pos x="connsiteX1" y="connsiteY1"/>
                    </a:cxn>
                    <a:cxn ang="0">
                      <a:pos x="connsiteX2" y="connsiteY2"/>
                    </a:cxn>
                    <a:cxn ang="0">
                      <a:pos x="connsiteX3" y="connsiteY3"/>
                    </a:cxn>
                  </a:cxnLst>
                  <a:rect l="l" t="t" r="r" b="b"/>
                  <a:pathLst>
                    <a:path w="1262062" h="1270635">
                      <a:moveTo>
                        <a:pt x="0" y="1270635"/>
                      </a:moveTo>
                      <a:lnTo>
                        <a:pt x="1262062" y="1270635"/>
                      </a:lnTo>
                      <a:lnTo>
                        <a:pt x="1262062" y="0"/>
                      </a:lnTo>
                      <a:cubicBezTo>
                        <a:pt x="573405" y="20955"/>
                        <a:pt x="16192" y="580072"/>
                        <a:pt x="0" y="1270635"/>
                      </a:cubicBezTo>
                      <a:close/>
                    </a:path>
                  </a:pathLst>
                </a:custGeom>
                <a:solidFill>
                  <a:schemeClr val="accent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542E850-CE26-3A4F-AA68-9929BDDDD330}"/>
                    </a:ext>
                  </a:extLst>
                </p:cNvPr>
                <p:cNvSpPr/>
                <p:nvPr/>
              </p:nvSpPr>
              <p:spPr>
                <a:xfrm>
                  <a:off x="3269932" y="3464242"/>
                  <a:ext cx="1262062" cy="1265872"/>
                </a:xfrm>
                <a:custGeom>
                  <a:avLst/>
                  <a:gdLst>
                    <a:gd name="connsiteX0" fmla="*/ 0 w 1262062"/>
                    <a:gd name="connsiteY0" fmla="*/ 0 h 1265872"/>
                    <a:gd name="connsiteX1" fmla="*/ 1262062 w 1262062"/>
                    <a:gd name="connsiteY1" fmla="*/ 1265873 h 1265872"/>
                    <a:gd name="connsiteX2" fmla="*/ 1262062 w 1262062"/>
                    <a:gd name="connsiteY2" fmla="*/ 0 h 1265872"/>
                    <a:gd name="connsiteX3" fmla="*/ 0 w 1262062"/>
                    <a:gd name="connsiteY3" fmla="*/ 0 h 1265872"/>
                  </a:gdLst>
                  <a:ahLst/>
                  <a:cxnLst>
                    <a:cxn ang="0">
                      <a:pos x="connsiteX0" y="connsiteY0"/>
                    </a:cxn>
                    <a:cxn ang="0">
                      <a:pos x="connsiteX1" y="connsiteY1"/>
                    </a:cxn>
                    <a:cxn ang="0">
                      <a:pos x="connsiteX2" y="connsiteY2"/>
                    </a:cxn>
                    <a:cxn ang="0">
                      <a:pos x="connsiteX3" y="connsiteY3"/>
                    </a:cxn>
                  </a:cxnLst>
                  <a:rect l="l" t="t" r="r" b="b"/>
                  <a:pathLst>
                    <a:path w="1262062" h="1265872">
                      <a:moveTo>
                        <a:pt x="0" y="0"/>
                      </a:moveTo>
                      <a:cubicBezTo>
                        <a:pt x="19050" y="688657"/>
                        <a:pt x="574358" y="1245870"/>
                        <a:pt x="1262062" y="1265873"/>
                      </a:cubicBezTo>
                      <a:lnTo>
                        <a:pt x="1262062" y="0"/>
                      </a:lnTo>
                      <a:lnTo>
                        <a:pt x="0" y="0"/>
                      </a:lnTo>
                      <a:close/>
                    </a:path>
                  </a:pathLst>
                </a:custGeom>
                <a:solidFill>
                  <a:schemeClr val="accent3"/>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96E67A5-FC70-624E-B16F-37CA0768DB37}"/>
                    </a:ext>
                  </a:extLst>
                </p:cNvPr>
                <p:cNvSpPr/>
                <p:nvPr/>
              </p:nvSpPr>
              <p:spPr>
                <a:xfrm>
                  <a:off x="4599622" y="3464242"/>
                  <a:ext cx="1274445" cy="1266825"/>
                </a:xfrm>
                <a:custGeom>
                  <a:avLst/>
                  <a:gdLst>
                    <a:gd name="connsiteX0" fmla="*/ 0 w 1274445"/>
                    <a:gd name="connsiteY0" fmla="*/ 1266825 h 1266825"/>
                    <a:gd name="connsiteX1" fmla="*/ 1274445 w 1274445"/>
                    <a:gd name="connsiteY1" fmla="*/ 0 h 1266825"/>
                    <a:gd name="connsiteX2" fmla="*/ 0 w 1274445"/>
                    <a:gd name="connsiteY2" fmla="*/ 0 h 1266825"/>
                    <a:gd name="connsiteX3" fmla="*/ 0 w 1274445"/>
                    <a:gd name="connsiteY3" fmla="*/ 1266825 h 1266825"/>
                  </a:gdLst>
                  <a:ahLst/>
                  <a:cxnLst>
                    <a:cxn ang="0">
                      <a:pos x="connsiteX0" y="connsiteY0"/>
                    </a:cxn>
                    <a:cxn ang="0">
                      <a:pos x="connsiteX1" y="connsiteY1"/>
                    </a:cxn>
                    <a:cxn ang="0">
                      <a:pos x="connsiteX2" y="connsiteY2"/>
                    </a:cxn>
                    <a:cxn ang="0">
                      <a:pos x="connsiteX3" y="connsiteY3"/>
                    </a:cxn>
                  </a:cxnLst>
                  <a:rect l="l" t="t" r="r" b="b"/>
                  <a:pathLst>
                    <a:path w="1274445" h="1266825">
                      <a:moveTo>
                        <a:pt x="0" y="1266825"/>
                      </a:moveTo>
                      <a:cubicBezTo>
                        <a:pt x="693420" y="1252538"/>
                        <a:pt x="1256348" y="693420"/>
                        <a:pt x="1274445" y="0"/>
                      </a:cubicBezTo>
                      <a:lnTo>
                        <a:pt x="0" y="0"/>
                      </a:lnTo>
                      <a:lnTo>
                        <a:pt x="0" y="1266825"/>
                      </a:lnTo>
                      <a:close/>
                    </a:path>
                  </a:pathLst>
                </a:custGeom>
                <a:solidFill>
                  <a:schemeClr val="accent5"/>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C6BD808-75B9-4B43-AF8E-76CE8480CAB2}"/>
                    </a:ext>
                  </a:extLst>
                </p:cNvPr>
                <p:cNvSpPr/>
                <p:nvPr/>
              </p:nvSpPr>
              <p:spPr>
                <a:xfrm>
                  <a:off x="4599622" y="2126932"/>
                  <a:ext cx="1274445" cy="1270635"/>
                </a:xfrm>
                <a:custGeom>
                  <a:avLst/>
                  <a:gdLst>
                    <a:gd name="connsiteX0" fmla="*/ 1274445 w 1274445"/>
                    <a:gd name="connsiteY0" fmla="*/ 1270635 h 1270635"/>
                    <a:gd name="connsiteX1" fmla="*/ 0 w 1274445"/>
                    <a:gd name="connsiteY1" fmla="*/ 0 h 1270635"/>
                    <a:gd name="connsiteX2" fmla="*/ 0 w 1274445"/>
                    <a:gd name="connsiteY2" fmla="*/ 1270635 h 1270635"/>
                    <a:gd name="connsiteX3" fmla="*/ 1274445 w 1274445"/>
                    <a:gd name="connsiteY3" fmla="*/ 1270635 h 1270635"/>
                  </a:gdLst>
                  <a:ahLst/>
                  <a:cxnLst>
                    <a:cxn ang="0">
                      <a:pos x="connsiteX0" y="connsiteY0"/>
                    </a:cxn>
                    <a:cxn ang="0">
                      <a:pos x="connsiteX1" y="connsiteY1"/>
                    </a:cxn>
                    <a:cxn ang="0">
                      <a:pos x="connsiteX2" y="connsiteY2"/>
                    </a:cxn>
                    <a:cxn ang="0">
                      <a:pos x="connsiteX3" y="connsiteY3"/>
                    </a:cxn>
                  </a:cxnLst>
                  <a:rect l="l" t="t" r="r" b="b"/>
                  <a:pathLst>
                    <a:path w="1274445" h="1270635">
                      <a:moveTo>
                        <a:pt x="1274445" y="1270635"/>
                      </a:moveTo>
                      <a:cubicBezTo>
                        <a:pt x="1258253" y="576263"/>
                        <a:pt x="695325" y="14288"/>
                        <a:pt x="0" y="0"/>
                      </a:cubicBezTo>
                      <a:lnTo>
                        <a:pt x="0" y="1270635"/>
                      </a:lnTo>
                      <a:lnTo>
                        <a:pt x="1274445" y="1270635"/>
                      </a:lnTo>
                      <a:close/>
                    </a:path>
                  </a:pathLst>
                </a:custGeom>
                <a:solidFill>
                  <a:schemeClr val="accent1"/>
                </a:solidFill>
                <a:ln w="9525" cap="flat">
                  <a:noFill/>
                  <a:prstDash val="solid"/>
                  <a:miter/>
                </a:ln>
              </p:spPr>
              <p:txBody>
                <a:bodyPr rtlCol="0" anchor="ctr"/>
                <a:lstStyle/>
                <a:p>
                  <a:endParaRPr lang="en-US"/>
                </a:p>
              </p:txBody>
            </p:sp>
          </p:grpSp>
          <p:sp>
            <p:nvSpPr>
              <p:cNvPr id="18" name="Freeform 17">
                <a:extLst>
                  <a:ext uri="{FF2B5EF4-FFF2-40B4-BE49-F238E27FC236}">
                    <a16:creationId xmlns:a16="http://schemas.microsoft.com/office/drawing/2014/main" id="{2423DB7D-31A0-7349-87A4-136C0F4A82BD}"/>
                  </a:ext>
                </a:extLst>
              </p:cNvPr>
              <p:cNvSpPr/>
              <p:nvPr/>
            </p:nvSpPr>
            <p:spPr>
              <a:xfrm>
                <a:off x="4314825" y="3814741"/>
                <a:ext cx="502919" cy="502919"/>
              </a:xfrm>
              <a:custGeom>
                <a:avLst/>
                <a:gdLst>
                  <a:gd name="connsiteX0" fmla="*/ 502920 w 502919"/>
                  <a:gd name="connsiteY0" fmla="*/ 251460 h 502919"/>
                  <a:gd name="connsiteX1" fmla="*/ 251460 w 502919"/>
                  <a:gd name="connsiteY1" fmla="*/ 502920 h 502919"/>
                  <a:gd name="connsiteX2" fmla="*/ 0 w 502919"/>
                  <a:gd name="connsiteY2" fmla="*/ 251460 h 502919"/>
                  <a:gd name="connsiteX3" fmla="*/ 251460 w 502919"/>
                  <a:gd name="connsiteY3" fmla="*/ 0 h 502919"/>
                  <a:gd name="connsiteX4" fmla="*/ 502920 w 502919"/>
                  <a:gd name="connsiteY4" fmla="*/ 251460 h 5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 h="502919">
                    <a:moveTo>
                      <a:pt x="502920" y="251460"/>
                    </a:moveTo>
                    <a:cubicBezTo>
                      <a:pt x="502920" y="390338"/>
                      <a:pt x="390338" y="502920"/>
                      <a:pt x="251460" y="502920"/>
                    </a:cubicBezTo>
                    <a:cubicBezTo>
                      <a:pt x="112582" y="502920"/>
                      <a:pt x="0" y="390338"/>
                      <a:pt x="0" y="251460"/>
                    </a:cubicBezTo>
                    <a:cubicBezTo>
                      <a:pt x="0" y="112582"/>
                      <a:pt x="112582" y="0"/>
                      <a:pt x="251460" y="0"/>
                    </a:cubicBezTo>
                    <a:cubicBezTo>
                      <a:pt x="390338" y="0"/>
                      <a:pt x="502920" y="112582"/>
                      <a:pt x="502920" y="251460"/>
                    </a:cubicBezTo>
                    <a:close/>
                  </a:path>
                </a:pathLst>
              </a:custGeom>
              <a:solidFill>
                <a:srgbClr val="FFFFFF"/>
              </a:solidFill>
              <a:ln w="9525" cap="flat">
                <a:noFill/>
                <a:prstDash val="solid"/>
                <a:miter/>
              </a:ln>
            </p:spPr>
            <p:txBody>
              <a:bodyPr rtlCol="0" anchor="ctr"/>
              <a:lstStyle/>
              <a:p>
                <a:endParaRPr lang="en-US"/>
              </a:p>
            </p:txBody>
          </p:sp>
          <p:grpSp>
            <p:nvGrpSpPr>
              <p:cNvPr id="19" name="Graphic 5">
                <a:extLst>
                  <a:ext uri="{FF2B5EF4-FFF2-40B4-BE49-F238E27FC236}">
                    <a16:creationId xmlns:a16="http://schemas.microsoft.com/office/drawing/2014/main" id="{0C40AF33-32E9-6145-9219-4B334B7E071A}"/>
                  </a:ext>
                </a:extLst>
              </p:cNvPr>
              <p:cNvGrpSpPr/>
              <p:nvPr/>
            </p:nvGrpSpPr>
            <p:grpSpPr>
              <a:xfrm>
                <a:off x="3088004" y="2670788"/>
                <a:ext cx="846772" cy="890587"/>
                <a:chOff x="3088004" y="2044064"/>
                <a:chExt cx="846772" cy="890587"/>
              </a:xfrm>
              <a:solidFill>
                <a:srgbClr val="FFFFFF"/>
              </a:solidFill>
            </p:grpSpPr>
            <p:sp>
              <p:nvSpPr>
                <p:cNvPr id="20" name="Freeform 19">
                  <a:extLst>
                    <a:ext uri="{FF2B5EF4-FFF2-40B4-BE49-F238E27FC236}">
                      <a16:creationId xmlns:a16="http://schemas.microsoft.com/office/drawing/2014/main" id="{AE578668-2CE2-DD44-B7B4-8FB6A46256EA}"/>
                    </a:ext>
                  </a:extLst>
                </p:cNvPr>
                <p:cNvSpPr/>
                <p:nvPr/>
              </p:nvSpPr>
              <p:spPr>
                <a:xfrm>
                  <a:off x="3088004" y="2847022"/>
                  <a:ext cx="108152" cy="87630"/>
                </a:xfrm>
                <a:custGeom>
                  <a:avLst/>
                  <a:gdLst>
                    <a:gd name="connsiteX0" fmla="*/ 92392 w 108152"/>
                    <a:gd name="connsiteY0" fmla="*/ 87630 h 87630"/>
                    <a:gd name="connsiteX1" fmla="*/ 80963 w 108152"/>
                    <a:gd name="connsiteY1" fmla="*/ 82868 h 87630"/>
                    <a:gd name="connsiteX2" fmla="*/ 95250 w 108152"/>
                    <a:gd name="connsiteY2" fmla="*/ 64770 h 87630"/>
                    <a:gd name="connsiteX3" fmla="*/ 96203 w 108152"/>
                    <a:gd name="connsiteY3" fmla="*/ 45720 h 87630"/>
                    <a:gd name="connsiteX4" fmla="*/ 82867 w 108152"/>
                    <a:gd name="connsiteY4" fmla="*/ 33338 h 87630"/>
                    <a:gd name="connsiteX5" fmla="*/ 65723 w 108152"/>
                    <a:gd name="connsiteY5" fmla="*/ 34290 h 87630"/>
                    <a:gd name="connsiteX6" fmla="*/ 53340 w 108152"/>
                    <a:gd name="connsiteY6" fmla="*/ 50483 h 87630"/>
                    <a:gd name="connsiteX7" fmla="*/ 48578 w 108152"/>
                    <a:gd name="connsiteY7" fmla="*/ 65723 h 87630"/>
                    <a:gd name="connsiteX8" fmla="*/ 0 w 108152"/>
                    <a:gd name="connsiteY8" fmla="*/ 46673 h 87630"/>
                    <a:gd name="connsiteX9" fmla="*/ 18098 w 108152"/>
                    <a:gd name="connsiteY9" fmla="*/ 0 h 87630"/>
                    <a:gd name="connsiteX10" fmla="*/ 27623 w 108152"/>
                    <a:gd name="connsiteY10" fmla="*/ 3810 h 87630"/>
                    <a:gd name="connsiteX11" fmla="*/ 13335 w 108152"/>
                    <a:gd name="connsiteY11" fmla="*/ 40005 h 87630"/>
                    <a:gd name="connsiteX12" fmla="*/ 41910 w 108152"/>
                    <a:gd name="connsiteY12" fmla="*/ 50483 h 87630"/>
                    <a:gd name="connsiteX13" fmla="*/ 44767 w 108152"/>
                    <a:gd name="connsiteY13" fmla="*/ 41910 h 87630"/>
                    <a:gd name="connsiteX14" fmla="*/ 61913 w 108152"/>
                    <a:gd name="connsiteY14" fmla="*/ 20955 h 87630"/>
                    <a:gd name="connsiteX15" fmla="*/ 86678 w 108152"/>
                    <a:gd name="connsiteY15" fmla="*/ 20955 h 87630"/>
                    <a:gd name="connsiteX16" fmla="*/ 105728 w 108152"/>
                    <a:gd name="connsiteY16" fmla="*/ 39053 h 87630"/>
                    <a:gd name="connsiteX17" fmla="*/ 104775 w 108152"/>
                    <a:gd name="connsiteY17" fmla="*/ 67628 h 87630"/>
                    <a:gd name="connsiteX18" fmla="*/ 92392 w 108152"/>
                    <a:gd name="connsiteY18" fmla="*/ 8763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152" h="87630">
                      <a:moveTo>
                        <a:pt x="92392" y="87630"/>
                      </a:moveTo>
                      <a:lnTo>
                        <a:pt x="80963" y="82868"/>
                      </a:lnTo>
                      <a:cubicBezTo>
                        <a:pt x="87630" y="78105"/>
                        <a:pt x="92392" y="72390"/>
                        <a:pt x="95250" y="64770"/>
                      </a:cubicBezTo>
                      <a:cubicBezTo>
                        <a:pt x="98108" y="58103"/>
                        <a:pt x="98108" y="51435"/>
                        <a:pt x="96203" y="45720"/>
                      </a:cubicBezTo>
                      <a:cubicBezTo>
                        <a:pt x="94298" y="40005"/>
                        <a:pt x="89535" y="36195"/>
                        <a:pt x="82867" y="33338"/>
                      </a:cubicBezTo>
                      <a:cubicBezTo>
                        <a:pt x="76200" y="30480"/>
                        <a:pt x="70485" y="31433"/>
                        <a:pt x="65723" y="34290"/>
                      </a:cubicBezTo>
                      <a:cubicBezTo>
                        <a:pt x="60960" y="37148"/>
                        <a:pt x="56198" y="42863"/>
                        <a:pt x="53340" y="50483"/>
                      </a:cubicBezTo>
                      <a:cubicBezTo>
                        <a:pt x="52388" y="53340"/>
                        <a:pt x="50483" y="58103"/>
                        <a:pt x="48578" y="65723"/>
                      </a:cubicBezTo>
                      <a:lnTo>
                        <a:pt x="0" y="46673"/>
                      </a:lnTo>
                      <a:lnTo>
                        <a:pt x="18098" y="0"/>
                      </a:lnTo>
                      <a:lnTo>
                        <a:pt x="27623" y="3810"/>
                      </a:lnTo>
                      <a:lnTo>
                        <a:pt x="13335" y="40005"/>
                      </a:lnTo>
                      <a:lnTo>
                        <a:pt x="41910" y="50483"/>
                      </a:lnTo>
                      <a:cubicBezTo>
                        <a:pt x="42863" y="47625"/>
                        <a:pt x="43815" y="44768"/>
                        <a:pt x="44767" y="41910"/>
                      </a:cubicBezTo>
                      <a:cubicBezTo>
                        <a:pt x="48578" y="31433"/>
                        <a:pt x="54292" y="24765"/>
                        <a:pt x="61913" y="20955"/>
                      </a:cubicBezTo>
                      <a:cubicBezTo>
                        <a:pt x="69533" y="17145"/>
                        <a:pt x="77153" y="17145"/>
                        <a:pt x="86678" y="20955"/>
                      </a:cubicBezTo>
                      <a:cubicBezTo>
                        <a:pt x="96203" y="24765"/>
                        <a:pt x="101917" y="30480"/>
                        <a:pt x="105728" y="39053"/>
                      </a:cubicBezTo>
                      <a:cubicBezTo>
                        <a:pt x="109538" y="47625"/>
                        <a:pt x="108585" y="57150"/>
                        <a:pt x="104775" y="67628"/>
                      </a:cubicBezTo>
                      <a:cubicBezTo>
                        <a:pt x="100965" y="78105"/>
                        <a:pt x="96203" y="83820"/>
                        <a:pt x="92392" y="87630"/>
                      </a:cubicBez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80B211F-33D9-7F45-8E1D-D1D6674760B7}"/>
                    </a:ext>
                  </a:extLst>
                </p:cNvPr>
                <p:cNvSpPr/>
                <p:nvPr/>
              </p:nvSpPr>
              <p:spPr>
                <a:xfrm>
                  <a:off x="3168967" y="2808922"/>
                  <a:ext cx="24765" cy="40005"/>
                </a:xfrm>
                <a:custGeom>
                  <a:avLst/>
                  <a:gdLst>
                    <a:gd name="connsiteX0" fmla="*/ 24765 w 24765"/>
                    <a:gd name="connsiteY0" fmla="*/ 3810 h 40005"/>
                    <a:gd name="connsiteX1" fmla="*/ 8573 w 24765"/>
                    <a:gd name="connsiteY1" fmla="*/ 40005 h 40005"/>
                    <a:gd name="connsiteX2" fmla="*/ 0 w 24765"/>
                    <a:gd name="connsiteY2" fmla="*/ 36195 h 40005"/>
                    <a:gd name="connsiteX3" fmla="*/ 16192 w 24765"/>
                    <a:gd name="connsiteY3" fmla="*/ 0 h 40005"/>
                    <a:gd name="connsiteX4" fmla="*/ 24765 w 24765"/>
                    <a:gd name="connsiteY4" fmla="*/ 3810 h 4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 h="40005">
                      <a:moveTo>
                        <a:pt x="24765" y="3810"/>
                      </a:moveTo>
                      <a:lnTo>
                        <a:pt x="8573" y="40005"/>
                      </a:lnTo>
                      <a:lnTo>
                        <a:pt x="0" y="36195"/>
                      </a:lnTo>
                      <a:lnTo>
                        <a:pt x="16192" y="0"/>
                      </a:lnTo>
                      <a:lnTo>
                        <a:pt x="24765" y="3810"/>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8567977-1CD3-484E-8644-EF4B6DA7E7FB}"/>
                    </a:ext>
                  </a:extLst>
                </p:cNvPr>
                <p:cNvSpPr/>
                <p:nvPr/>
              </p:nvSpPr>
              <p:spPr>
                <a:xfrm>
                  <a:off x="3149917" y="2729865"/>
                  <a:ext cx="111442" cy="79057"/>
                </a:xfrm>
                <a:custGeom>
                  <a:avLst/>
                  <a:gdLst>
                    <a:gd name="connsiteX0" fmla="*/ 111442 w 111442"/>
                    <a:gd name="connsiteY0" fmla="*/ 26670 h 79057"/>
                    <a:gd name="connsiteX1" fmla="*/ 85725 w 111442"/>
                    <a:gd name="connsiteY1" fmla="*/ 79057 h 79057"/>
                    <a:gd name="connsiteX2" fmla="*/ 76200 w 111442"/>
                    <a:gd name="connsiteY2" fmla="*/ 74295 h 79057"/>
                    <a:gd name="connsiteX3" fmla="*/ 86678 w 111442"/>
                    <a:gd name="connsiteY3" fmla="*/ 53340 h 79057"/>
                    <a:gd name="connsiteX4" fmla="*/ 14288 w 111442"/>
                    <a:gd name="connsiteY4" fmla="*/ 17145 h 79057"/>
                    <a:gd name="connsiteX5" fmla="*/ 10478 w 111442"/>
                    <a:gd name="connsiteY5" fmla="*/ 41910 h 79057"/>
                    <a:gd name="connsiteX6" fmla="*/ 0 w 111442"/>
                    <a:gd name="connsiteY6" fmla="*/ 37147 h 79057"/>
                    <a:gd name="connsiteX7" fmla="*/ 5715 w 111442"/>
                    <a:gd name="connsiteY7" fmla="*/ 0 h 79057"/>
                    <a:gd name="connsiteX8" fmla="*/ 91440 w 111442"/>
                    <a:gd name="connsiteY8" fmla="*/ 42863 h 79057"/>
                    <a:gd name="connsiteX9" fmla="*/ 101917 w 111442"/>
                    <a:gd name="connsiteY9" fmla="*/ 21907 h 79057"/>
                    <a:gd name="connsiteX10" fmla="*/ 111442 w 111442"/>
                    <a:gd name="connsiteY10" fmla="*/ 2667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42" h="79057">
                      <a:moveTo>
                        <a:pt x="111442" y="26670"/>
                      </a:moveTo>
                      <a:lnTo>
                        <a:pt x="85725" y="79057"/>
                      </a:lnTo>
                      <a:lnTo>
                        <a:pt x="76200" y="74295"/>
                      </a:lnTo>
                      <a:lnTo>
                        <a:pt x="86678" y="53340"/>
                      </a:lnTo>
                      <a:lnTo>
                        <a:pt x="14288" y="17145"/>
                      </a:lnTo>
                      <a:lnTo>
                        <a:pt x="10478" y="41910"/>
                      </a:lnTo>
                      <a:lnTo>
                        <a:pt x="0" y="37147"/>
                      </a:lnTo>
                      <a:lnTo>
                        <a:pt x="5715" y="0"/>
                      </a:lnTo>
                      <a:lnTo>
                        <a:pt x="91440" y="42863"/>
                      </a:lnTo>
                      <a:lnTo>
                        <a:pt x="101917" y="21907"/>
                      </a:lnTo>
                      <a:lnTo>
                        <a:pt x="111442" y="2667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C09703-8629-AB41-A33B-0B101FC28FF4}"/>
                    </a:ext>
                  </a:extLst>
                </p:cNvPr>
                <p:cNvSpPr/>
                <p:nvPr/>
              </p:nvSpPr>
              <p:spPr>
                <a:xfrm>
                  <a:off x="3189319" y="2646381"/>
                  <a:ext cx="100266" cy="84578"/>
                </a:xfrm>
                <a:custGeom>
                  <a:avLst/>
                  <a:gdLst>
                    <a:gd name="connsiteX0" fmla="*/ 95853 w 100266"/>
                    <a:gd name="connsiteY0" fmla="*/ 70148 h 84578"/>
                    <a:gd name="connsiteX1" fmla="*/ 72041 w 100266"/>
                    <a:gd name="connsiteY1" fmla="*/ 84436 h 84578"/>
                    <a:gd name="connsiteX2" fmla="*/ 34893 w 100266"/>
                    <a:gd name="connsiteY2" fmla="*/ 73006 h 84578"/>
                    <a:gd name="connsiteX3" fmla="*/ 3461 w 100266"/>
                    <a:gd name="connsiteY3" fmla="*/ 44431 h 84578"/>
                    <a:gd name="connsiteX4" fmla="*/ 4413 w 100266"/>
                    <a:gd name="connsiteY4" fmla="*/ 14903 h 84578"/>
                    <a:gd name="connsiteX5" fmla="*/ 66326 w 100266"/>
                    <a:gd name="connsiteY5" fmla="*/ 12998 h 84578"/>
                    <a:gd name="connsiteX6" fmla="*/ 96806 w 100266"/>
                    <a:gd name="connsiteY6" fmla="*/ 40621 h 84578"/>
                    <a:gd name="connsiteX7" fmla="*/ 95853 w 100266"/>
                    <a:gd name="connsiteY7" fmla="*/ 70148 h 84578"/>
                    <a:gd name="connsiteX8" fmla="*/ 12034 w 100266"/>
                    <a:gd name="connsiteY8" fmla="*/ 21571 h 84578"/>
                    <a:gd name="connsiteX9" fmla="*/ 40609 w 100266"/>
                    <a:gd name="connsiteY9" fmla="*/ 63481 h 84578"/>
                    <a:gd name="connsiteX10" fmla="*/ 88234 w 100266"/>
                    <a:gd name="connsiteY10" fmla="*/ 65386 h 84578"/>
                    <a:gd name="connsiteX11" fmla="*/ 61563 w 100266"/>
                    <a:gd name="connsiteY11" fmla="*/ 25381 h 84578"/>
                    <a:gd name="connsiteX12" fmla="*/ 12034 w 100266"/>
                    <a:gd name="connsiteY12" fmla="*/ 21571 h 8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66" h="84578">
                      <a:moveTo>
                        <a:pt x="95853" y="70148"/>
                      </a:moveTo>
                      <a:cubicBezTo>
                        <a:pt x="91091" y="78721"/>
                        <a:pt x="83471" y="83483"/>
                        <a:pt x="72041" y="84436"/>
                      </a:cubicBezTo>
                      <a:cubicBezTo>
                        <a:pt x="60611" y="85388"/>
                        <a:pt x="49181" y="81578"/>
                        <a:pt x="34893" y="73006"/>
                      </a:cubicBezTo>
                      <a:cubicBezTo>
                        <a:pt x="18701" y="64433"/>
                        <a:pt x="8223" y="54908"/>
                        <a:pt x="3461" y="44431"/>
                      </a:cubicBezTo>
                      <a:cubicBezTo>
                        <a:pt x="-1302" y="34906"/>
                        <a:pt x="-1302" y="24428"/>
                        <a:pt x="4413" y="14903"/>
                      </a:cubicBezTo>
                      <a:cubicBezTo>
                        <a:pt x="14891" y="-4147"/>
                        <a:pt x="35846" y="-5099"/>
                        <a:pt x="66326" y="12998"/>
                      </a:cubicBezTo>
                      <a:cubicBezTo>
                        <a:pt x="81566" y="21571"/>
                        <a:pt x="92043" y="31096"/>
                        <a:pt x="96806" y="40621"/>
                      </a:cubicBezTo>
                      <a:cubicBezTo>
                        <a:pt x="101568" y="51098"/>
                        <a:pt x="101568" y="60623"/>
                        <a:pt x="95853" y="70148"/>
                      </a:cubicBezTo>
                      <a:close/>
                      <a:moveTo>
                        <a:pt x="12034" y="21571"/>
                      </a:moveTo>
                      <a:cubicBezTo>
                        <a:pt x="4413" y="34906"/>
                        <a:pt x="13938" y="48241"/>
                        <a:pt x="40609" y="63481"/>
                      </a:cubicBezTo>
                      <a:cubicBezTo>
                        <a:pt x="65373" y="77768"/>
                        <a:pt x="80613" y="77768"/>
                        <a:pt x="88234" y="65386"/>
                      </a:cubicBezTo>
                      <a:cubicBezTo>
                        <a:pt x="94901" y="53003"/>
                        <a:pt x="86328" y="39668"/>
                        <a:pt x="61563" y="25381"/>
                      </a:cubicBezTo>
                      <a:cubicBezTo>
                        <a:pt x="35846" y="10141"/>
                        <a:pt x="19653" y="9188"/>
                        <a:pt x="12034" y="21571"/>
                      </a:cubicBez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3B35B77-7500-8C48-983E-117C9478077B}"/>
                    </a:ext>
                  </a:extLst>
                </p:cNvPr>
                <p:cNvSpPr/>
                <p:nvPr/>
              </p:nvSpPr>
              <p:spPr>
                <a:xfrm>
                  <a:off x="3227275" y="2542222"/>
                  <a:ext cx="130785" cy="121920"/>
                </a:xfrm>
                <a:custGeom>
                  <a:avLst/>
                  <a:gdLst>
                    <a:gd name="connsiteX0" fmla="*/ 48372 w 130785"/>
                    <a:gd name="connsiteY0" fmla="*/ 86678 h 121920"/>
                    <a:gd name="connsiteX1" fmla="*/ 33132 w 130785"/>
                    <a:gd name="connsiteY1" fmla="*/ 97155 h 121920"/>
                    <a:gd name="connsiteX2" fmla="*/ 14082 w 130785"/>
                    <a:gd name="connsiteY2" fmla="*/ 92393 h 121920"/>
                    <a:gd name="connsiteX3" fmla="*/ 747 w 130785"/>
                    <a:gd name="connsiteY3" fmla="*/ 75248 h 121920"/>
                    <a:gd name="connsiteX4" fmla="*/ 4557 w 130785"/>
                    <a:gd name="connsiteY4" fmla="*/ 56198 h 121920"/>
                    <a:gd name="connsiteX5" fmla="*/ 19797 w 130785"/>
                    <a:gd name="connsiteY5" fmla="*/ 45720 h 121920"/>
                    <a:gd name="connsiteX6" fmla="*/ 38847 w 130785"/>
                    <a:gd name="connsiteY6" fmla="*/ 51435 h 121920"/>
                    <a:gd name="connsiteX7" fmla="*/ 52182 w 130785"/>
                    <a:gd name="connsiteY7" fmla="*/ 67628 h 121920"/>
                    <a:gd name="connsiteX8" fmla="*/ 48372 w 130785"/>
                    <a:gd name="connsiteY8" fmla="*/ 86678 h 121920"/>
                    <a:gd name="connsiteX9" fmla="*/ 11225 w 130785"/>
                    <a:gd name="connsiteY9" fmla="*/ 60008 h 121920"/>
                    <a:gd name="connsiteX10" fmla="*/ 9320 w 130785"/>
                    <a:gd name="connsiteY10" fmla="*/ 71438 h 121920"/>
                    <a:gd name="connsiteX11" fmla="*/ 18845 w 130785"/>
                    <a:gd name="connsiteY11" fmla="*/ 82868 h 121920"/>
                    <a:gd name="connsiteX12" fmla="*/ 32180 w 130785"/>
                    <a:gd name="connsiteY12" fmla="*/ 86678 h 121920"/>
                    <a:gd name="connsiteX13" fmla="*/ 41705 w 130785"/>
                    <a:gd name="connsiteY13" fmla="*/ 80963 h 121920"/>
                    <a:gd name="connsiteX14" fmla="*/ 43610 w 130785"/>
                    <a:gd name="connsiteY14" fmla="*/ 69533 h 121920"/>
                    <a:gd name="connsiteX15" fmla="*/ 34085 w 130785"/>
                    <a:gd name="connsiteY15" fmla="*/ 59055 h 121920"/>
                    <a:gd name="connsiteX16" fmla="*/ 20750 w 130785"/>
                    <a:gd name="connsiteY16" fmla="*/ 54293 h 121920"/>
                    <a:gd name="connsiteX17" fmla="*/ 11225 w 130785"/>
                    <a:gd name="connsiteY17" fmla="*/ 60008 h 121920"/>
                    <a:gd name="connsiteX18" fmla="*/ 42657 w 130785"/>
                    <a:gd name="connsiteY18" fmla="*/ 0 h 121920"/>
                    <a:gd name="connsiteX19" fmla="*/ 93140 w 130785"/>
                    <a:gd name="connsiteY19" fmla="*/ 113348 h 121920"/>
                    <a:gd name="connsiteX20" fmla="*/ 87425 w 130785"/>
                    <a:gd name="connsiteY20" fmla="*/ 121920 h 121920"/>
                    <a:gd name="connsiteX21" fmla="*/ 36942 w 130785"/>
                    <a:gd name="connsiteY21" fmla="*/ 9525 h 121920"/>
                    <a:gd name="connsiteX22" fmla="*/ 42657 w 130785"/>
                    <a:gd name="connsiteY22" fmla="*/ 0 h 121920"/>
                    <a:gd name="connsiteX23" fmla="*/ 126477 w 130785"/>
                    <a:gd name="connsiteY23" fmla="*/ 63818 h 121920"/>
                    <a:gd name="connsiteX24" fmla="*/ 111237 w 130785"/>
                    <a:gd name="connsiteY24" fmla="*/ 74295 h 121920"/>
                    <a:gd name="connsiteX25" fmla="*/ 92187 w 130785"/>
                    <a:gd name="connsiteY25" fmla="*/ 69533 h 121920"/>
                    <a:gd name="connsiteX26" fmla="*/ 78852 w 130785"/>
                    <a:gd name="connsiteY26" fmla="*/ 52388 h 121920"/>
                    <a:gd name="connsiteX27" fmla="*/ 82662 w 130785"/>
                    <a:gd name="connsiteY27" fmla="*/ 33338 h 121920"/>
                    <a:gd name="connsiteX28" fmla="*/ 97902 w 130785"/>
                    <a:gd name="connsiteY28" fmla="*/ 22860 h 121920"/>
                    <a:gd name="connsiteX29" fmla="*/ 117905 w 130785"/>
                    <a:gd name="connsiteY29" fmla="*/ 28575 h 121920"/>
                    <a:gd name="connsiteX30" fmla="*/ 130287 w 130785"/>
                    <a:gd name="connsiteY30" fmla="*/ 44768 h 121920"/>
                    <a:gd name="connsiteX31" fmla="*/ 126477 w 130785"/>
                    <a:gd name="connsiteY31" fmla="*/ 63818 h 121920"/>
                    <a:gd name="connsiteX32" fmla="*/ 89330 w 130785"/>
                    <a:gd name="connsiteY32" fmla="*/ 38100 h 121920"/>
                    <a:gd name="connsiteX33" fmla="*/ 87425 w 130785"/>
                    <a:gd name="connsiteY33" fmla="*/ 49530 h 121920"/>
                    <a:gd name="connsiteX34" fmla="*/ 96950 w 130785"/>
                    <a:gd name="connsiteY34" fmla="*/ 60960 h 121920"/>
                    <a:gd name="connsiteX35" fmla="*/ 110285 w 130785"/>
                    <a:gd name="connsiteY35" fmla="*/ 64770 h 121920"/>
                    <a:gd name="connsiteX36" fmla="*/ 119810 w 130785"/>
                    <a:gd name="connsiteY36" fmla="*/ 59055 h 121920"/>
                    <a:gd name="connsiteX37" fmla="*/ 121715 w 130785"/>
                    <a:gd name="connsiteY37" fmla="*/ 47625 h 121920"/>
                    <a:gd name="connsiteX38" fmla="*/ 112190 w 130785"/>
                    <a:gd name="connsiteY38" fmla="*/ 37148 h 121920"/>
                    <a:gd name="connsiteX39" fmla="*/ 98855 w 130785"/>
                    <a:gd name="connsiteY39" fmla="*/ 32385 h 121920"/>
                    <a:gd name="connsiteX40" fmla="*/ 89330 w 130785"/>
                    <a:gd name="connsiteY40" fmla="*/ 38100 h 12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785" h="121920">
                      <a:moveTo>
                        <a:pt x="48372" y="86678"/>
                      </a:moveTo>
                      <a:cubicBezTo>
                        <a:pt x="44562" y="92393"/>
                        <a:pt x="39800" y="96203"/>
                        <a:pt x="33132" y="97155"/>
                      </a:cubicBezTo>
                      <a:cubicBezTo>
                        <a:pt x="26465" y="98108"/>
                        <a:pt x="20750" y="96203"/>
                        <a:pt x="14082" y="92393"/>
                      </a:cubicBezTo>
                      <a:cubicBezTo>
                        <a:pt x="6462" y="87630"/>
                        <a:pt x="2652" y="81915"/>
                        <a:pt x="747" y="75248"/>
                      </a:cubicBezTo>
                      <a:cubicBezTo>
                        <a:pt x="-1158" y="68580"/>
                        <a:pt x="747" y="61913"/>
                        <a:pt x="4557" y="56198"/>
                      </a:cubicBezTo>
                      <a:cubicBezTo>
                        <a:pt x="8367" y="50483"/>
                        <a:pt x="14082" y="46673"/>
                        <a:pt x="19797" y="45720"/>
                      </a:cubicBezTo>
                      <a:cubicBezTo>
                        <a:pt x="25512" y="44768"/>
                        <a:pt x="32180" y="46673"/>
                        <a:pt x="38847" y="51435"/>
                      </a:cubicBezTo>
                      <a:cubicBezTo>
                        <a:pt x="45515" y="56198"/>
                        <a:pt x="50277" y="61913"/>
                        <a:pt x="52182" y="67628"/>
                      </a:cubicBezTo>
                      <a:cubicBezTo>
                        <a:pt x="54087" y="73343"/>
                        <a:pt x="52182" y="80010"/>
                        <a:pt x="48372" y="86678"/>
                      </a:cubicBezTo>
                      <a:close/>
                      <a:moveTo>
                        <a:pt x="11225" y="60008"/>
                      </a:moveTo>
                      <a:cubicBezTo>
                        <a:pt x="8367" y="63818"/>
                        <a:pt x="8367" y="67628"/>
                        <a:pt x="9320" y="71438"/>
                      </a:cubicBezTo>
                      <a:cubicBezTo>
                        <a:pt x="10272" y="75248"/>
                        <a:pt x="14082" y="79058"/>
                        <a:pt x="18845" y="82868"/>
                      </a:cubicBezTo>
                      <a:cubicBezTo>
                        <a:pt x="23607" y="85725"/>
                        <a:pt x="28370" y="87630"/>
                        <a:pt x="32180" y="86678"/>
                      </a:cubicBezTo>
                      <a:cubicBezTo>
                        <a:pt x="35990" y="86678"/>
                        <a:pt x="39800" y="83820"/>
                        <a:pt x="41705" y="80963"/>
                      </a:cubicBezTo>
                      <a:cubicBezTo>
                        <a:pt x="44562" y="77153"/>
                        <a:pt x="44562" y="73343"/>
                        <a:pt x="43610" y="69533"/>
                      </a:cubicBezTo>
                      <a:cubicBezTo>
                        <a:pt x="42657" y="65723"/>
                        <a:pt x="38847" y="61913"/>
                        <a:pt x="34085" y="59055"/>
                      </a:cubicBezTo>
                      <a:cubicBezTo>
                        <a:pt x="29322" y="56198"/>
                        <a:pt x="24560" y="54293"/>
                        <a:pt x="20750" y="54293"/>
                      </a:cubicBezTo>
                      <a:cubicBezTo>
                        <a:pt x="15987" y="54293"/>
                        <a:pt x="13130" y="57150"/>
                        <a:pt x="11225" y="60008"/>
                      </a:cubicBezTo>
                      <a:close/>
                      <a:moveTo>
                        <a:pt x="42657" y="0"/>
                      </a:moveTo>
                      <a:lnTo>
                        <a:pt x="93140" y="113348"/>
                      </a:lnTo>
                      <a:lnTo>
                        <a:pt x="87425" y="121920"/>
                      </a:lnTo>
                      <a:lnTo>
                        <a:pt x="36942" y="9525"/>
                      </a:lnTo>
                      <a:lnTo>
                        <a:pt x="42657" y="0"/>
                      </a:lnTo>
                      <a:close/>
                      <a:moveTo>
                        <a:pt x="126477" y="63818"/>
                      </a:moveTo>
                      <a:cubicBezTo>
                        <a:pt x="122667" y="69533"/>
                        <a:pt x="117905" y="73343"/>
                        <a:pt x="111237" y="74295"/>
                      </a:cubicBezTo>
                      <a:cubicBezTo>
                        <a:pt x="104570" y="75248"/>
                        <a:pt x="98855" y="73343"/>
                        <a:pt x="92187" y="69533"/>
                      </a:cubicBezTo>
                      <a:cubicBezTo>
                        <a:pt x="84567" y="64770"/>
                        <a:pt x="80757" y="59055"/>
                        <a:pt x="78852" y="52388"/>
                      </a:cubicBezTo>
                      <a:cubicBezTo>
                        <a:pt x="76947" y="45720"/>
                        <a:pt x="78852" y="39053"/>
                        <a:pt x="82662" y="33338"/>
                      </a:cubicBezTo>
                      <a:cubicBezTo>
                        <a:pt x="86472" y="27623"/>
                        <a:pt x="92187" y="23813"/>
                        <a:pt x="97902" y="22860"/>
                      </a:cubicBezTo>
                      <a:cubicBezTo>
                        <a:pt x="103617" y="21908"/>
                        <a:pt x="110285" y="23813"/>
                        <a:pt x="117905" y="28575"/>
                      </a:cubicBezTo>
                      <a:cubicBezTo>
                        <a:pt x="124572" y="33338"/>
                        <a:pt x="129335" y="39053"/>
                        <a:pt x="130287" y="44768"/>
                      </a:cubicBezTo>
                      <a:cubicBezTo>
                        <a:pt x="131240" y="50483"/>
                        <a:pt x="131240" y="58103"/>
                        <a:pt x="126477" y="63818"/>
                      </a:cubicBezTo>
                      <a:close/>
                      <a:moveTo>
                        <a:pt x="89330" y="38100"/>
                      </a:moveTo>
                      <a:cubicBezTo>
                        <a:pt x="86472" y="41910"/>
                        <a:pt x="86472" y="45720"/>
                        <a:pt x="87425" y="49530"/>
                      </a:cubicBezTo>
                      <a:cubicBezTo>
                        <a:pt x="88377" y="53340"/>
                        <a:pt x="92187" y="57150"/>
                        <a:pt x="96950" y="60960"/>
                      </a:cubicBezTo>
                      <a:cubicBezTo>
                        <a:pt x="101712" y="63818"/>
                        <a:pt x="106475" y="65723"/>
                        <a:pt x="110285" y="64770"/>
                      </a:cubicBezTo>
                      <a:cubicBezTo>
                        <a:pt x="114095" y="64770"/>
                        <a:pt x="117905" y="61913"/>
                        <a:pt x="119810" y="59055"/>
                      </a:cubicBezTo>
                      <a:cubicBezTo>
                        <a:pt x="122667" y="55245"/>
                        <a:pt x="122667" y="51435"/>
                        <a:pt x="121715" y="47625"/>
                      </a:cubicBezTo>
                      <a:cubicBezTo>
                        <a:pt x="120762" y="43815"/>
                        <a:pt x="116952" y="40005"/>
                        <a:pt x="112190" y="37148"/>
                      </a:cubicBezTo>
                      <a:cubicBezTo>
                        <a:pt x="107427" y="34290"/>
                        <a:pt x="102665" y="32385"/>
                        <a:pt x="98855" y="32385"/>
                      </a:cubicBezTo>
                      <a:cubicBezTo>
                        <a:pt x="95045" y="32385"/>
                        <a:pt x="91235" y="34290"/>
                        <a:pt x="89330" y="38100"/>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36E452F-6427-CB40-A473-53C28A18EE8C}"/>
                    </a:ext>
                  </a:extLst>
                </p:cNvPr>
                <p:cNvSpPr/>
                <p:nvPr/>
              </p:nvSpPr>
              <p:spPr>
                <a:xfrm>
                  <a:off x="3335654" y="2421254"/>
                  <a:ext cx="108585" cy="109537"/>
                </a:xfrm>
                <a:custGeom>
                  <a:avLst/>
                  <a:gdLst>
                    <a:gd name="connsiteX0" fmla="*/ 65723 w 108585"/>
                    <a:gd name="connsiteY0" fmla="*/ 0 h 109537"/>
                    <a:gd name="connsiteX1" fmla="*/ 108585 w 108585"/>
                    <a:gd name="connsiteY1" fmla="*/ 63817 h 109537"/>
                    <a:gd name="connsiteX2" fmla="*/ 100965 w 108585"/>
                    <a:gd name="connsiteY2" fmla="*/ 73342 h 109537"/>
                    <a:gd name="connsiteX3" fmla="*/ 50483 w 108585"/>
                    <a:gd name="connsiteY3" fmla="*/ 51435 h 109537"/>
                    <a:gd name="connsiteX4" fmla="*/ 44767 w 108585"/>
                    <a:gd name="connsiteY4" fmla="*/ 47625 h 109537"/>
                    <a:gd name="connsiteX5" fmla="*/ 44767 w 108585"/>
                    <a:gd name="connsiteY5" fmla="*/ 47625 h 109537"/>
                    <a:gd name="connsiteX6" fmla="*/ 48578 w 108585"/>
                    <a:gd name="connsiteY6" fmla="*/ 53340 h 109537"/>
                    <a:gd name="connsiteX7" fmla="*/ 79058 w 108585"/>
                    <a:gd name="connsiteY7" fmla="*/ 100013 h 109537"/>
                    <a:gd name="connsiteX8" fmla="*/ 71438 w 108585"/>
                    <a:gd name="connsiteY8" fmla="*/ 109538 h 109537"/>
                    <a:gd name="connsiteX9" fmla="*/ 0 w 108585"/>
                    <a:gd name="connsiteY9" fmla="*/ 80010 h 109537"/>
                    <a:gd name="connsiteX10" fmla="*/ 7620 w 108585"/>
                    <a:gd name="connsiteY10" fmla="*/ 70485 h 109537"/>
                    <a:gd name="connsiteX11" fmla="*/ 60008 w 108585"/>
                    <a:gd name="connsiteY11" fmla="*/ 94298 h 109537"/>
                    <a:gd name="connsiteX12" fmla="*/ 65723 w 108585"/>
                    <a:gd name="connsiteY12" fmla="*/ 98108 h 109537"/>
                    <a:gd name="connsiteX13" fmla="*/ 65723 w 108585"/>
                    <a:gd name="connsiteY13" fmla="*/ 98108 h 109537"/>
                    <a:gd name="connsiteX14" fmla="*/ 60960 w 108585"/>
                    <a:gd name="connsiteY14" fmla="*/ 92392 h 109537"/>
                    <a:gd name="connsiteX15" fmla="*/ 28575 w 108585"/>
                    <a:gd name="connsiteY15" fmla="*/ 43815 h 109537"/>
                    <a:gd name="connsiteX16" fmla="*/ 35242 w 108585"/>
                    <a:gd name="connsiteY16" fmla="*/ 35242 h 109537"/>
                    <a:gd name="connsiteX17" fmla="*/ 88583 w 108585"/>
                    <a:gd name="connsiteY17" fmla="*/ 59055 h 109537"/>
                    <a:gd name="connsiteX18" fmla="*/ 94298 w 108585"/>
                    <a:gd name="connsiteY18" fmla="*/ 62865 h 109537"/>
                    <a:gd name="connsiteX19" fmla="*/ 94298 w 108585"/>
                    <a:gd name="connsiteY19" fmla="*/ 62865 h 109537"/>
                    <a:gd name="connsiteX20" fmla="*/ 89535 w 108585"/>
                    <a:gd name="connsiteY20" fmla="*/ 58103 h 109537"/>
                    <a:gd name="connsiteX21" fmla="*/ 56198 w 108585"/>
                    <a:gd name="connsiteY21" fmla="*/ 11430 h 109537"/>
                    <a:gd name="connsiteX22" fmla="*/ 65723 w 108585"/>
                    <a:gd name="connsiteY22"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85" h="109537">
                      <a:moveTo>
                        <a:pt x="65723" y="0"/>
                      </a:moveTo>
                      <a:lnTo>
                        <a:pt x="108585" y="63817"/>
                      </a:lnTo>
                      <a:lnTo>
                        <a:pt x="100965" y="73342"/>
                      </a:lnTo>
                      <a:lnTo>
                        <a:pt x="50483" y="51435"/>
                      </a:lnTo>
                      <a:cubicBezTo>
                        <a:pt x="48578" y="50483"/>
                        <a:pt x="46673" y="49530"/>
                        <a:pt x="44767" y="47625"/>
                      </a:cubicBezTo>
                      <a:lnTo>
                        <a:pt x="44767" y="47625"/>
                      </a:lnTo>
                      <a:cubicBezTo>
                        <a:pt x="45720" y="48578"/>
                        <a:pt x="47625" y="50483"/>
                        <a:pt x="48578" y="53340"/>
                      </a:cubicBezTo>
                      <a:lnTo>
                        <a:pt x="79058" y="100013"/>
                      </a:lnTo>
                      <a:lnTo>
                        <a:pt x="71438" y="109538"/>
                      </a:lnTo>
                      <a:lnTo>
                        <a:pt x="0" y="80010"/>
                      </a:lnTo>
                      <a:lnTo>
                        <a:pt x="7620" y="70485"/>
                      </a:lnTo>
                      <a:lnTo>
                        <a:pt x="60008" y="94298"/>
                      </a:lnTo>
                      <a:cubicBezTo>
                        <a:pt x="61913" y="95250"/>
                        <a:pt x="63817" y="96203"/>
                        <a:pt x="65723" y="98108"/>
                      </a:cubicBezTo>
                      <a:lnTo>
                        <a:pt x="65723" y="98108"/>
                      </a:lnTo>
                      <a:cubicBezTo>
                        <a:pt x="63817" y="96203"/>
                        <a:pt x="62865" y="95250"/>
                        <a:pt x="60960" y="92392"/>
                      </a:cubicBezTo>
                      <a:lnTo>
                        <a:pt x="28575" y="43815"/>
                      </a:lnTo>
                      <a:lnTo>
                        <a:pt x="35242" y="35242"/>
                      </a:lnTo>
                      <a:lnTo>
                        <a:pt x="88583" y="59055"/>
                      </a:lnTo>
                      <a:cubicBezTo>
                        <a:pt x="90488" y="60008"/>
                        <a:pt x="92392" y="60960"/>
                        <a:pt x="94298" y="62865"/>
                      </a:cubicBezTo>
                      <a:lnTo>
                        <a:pt x="94298" y="62865"/>
                      </a:lnTo>
                      <a:cubicBezTo>
                        <a:pt x="93345" y="61913"/>
                        <a:pt x="91440" y="60008"/>
                        <a:pt x="89535" y="58103"/>
                      </a:cubicBezTo>
                      <a:lnTo>
                        <a:pt x="56198" y="11430"/>
                      </a:lnTo>
                      <a:lnTo>
                        <a:pt x="65723" y="0"/>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7A45D81-375E-8D47-A42E-48894DFCF0FE}"/>
                    </a:ext>
                  </a:extLst>
                </p:cNvPr>
                <p:cNvSpPr/>
                <p:nvPr/>
              </p:nvSpPr>
              <p:spPr>
                <a:xfrm>
                  <a:off x="3423106" y="2376487"/>
                  <a:ext cx="77331" cy="74295"/>
                </a:xfrm>
                <a:custGeom>
                  <a:avLst/>
                  <a:gdLst>
                    <a:gd name="connsiteX0" fmla="*/ 59234 w 77331"/>
                    <a:gd name="connsiteY0" fmla="*/ 17145 h 74295"/>
                    <a:gd name="connsiteX1" fmla="*/ 23991 w 77331"/>
                    <a:gd name="connsiteY1" fmla="*/ 55245 h 74295"/>
                    <a:gd name="connsiteX2" fmla="*/ 42089 w 77331"/>
                    <a:gd name="connsiteY2" fmla="*/ 62865 h 74295"/>
                    <a:gd name="connsiteX3" fmla="*/ 59234 w 77331"/>
                    <a:gd name="connsiteY3" fmla="*/ 54292 h 74295"/>
                    <a:gd name="connsiteX4" fmla="*/ 68759 w 77331"/>
                    <a:gd name="connsiteY4" fmla="*/ 31433 h 74295"/>
                    <a:gd name="connsiteX5" fmla="*/ 77331 w 77331"/>
                    <a:gd name="connsiteY5" fmla="*/ 39053 h 74295"/>
                    <a:gd name="connsiteX6" fmla="*/ 64949 w 77331"/>
                    <a:gd name="connsiteY6" fmla="*/ 62865 h 74295"/>
                    <a:gd name="connsiteX7" fmla="*/ 41136 w 77331"/>
                    <a:gd name="connsiteY7" fmla="*/ 74295 h 74295"/>
                    <a:gd name="connsiteX8" fmla="*/ 14466 w 77331"/>
                    <a:gd name="connsiteY8" fmla="*/ 61913 h 74295"/>
                    <a:gd name="connsiteX9" fmla="*/ 179 w 77331"/>
                    <a:gd name="connsiteY9" fmla="*/ 35242 h 74295"/>
                    <a:gd name="connsiteX10" fmla="*/ 8751 w 77331"/>
                    <a:gd name="connsiteY10" fmla="*/ 10478 h 74295"/>
                    <a:gd name="connsiteX11" fmla="*/ 30659 w 77331"/>
                    <a:gd name="connsiteY11" fmla="*/ 0 h 74295"/>
                    <a:gd name="connsiteX12" fmla="*/ 55424 w 77331"/>
                    <a:gd name="connsiteY12" fmla="*/ 11430 h 74295"/>
                    <a:gd name="connsiteX13" fmla="*/ 59234 w 77331"/>
                    <a:gd name="connsiteY13" fmla="*/ 17145 h 74295"/>
                    <a:gd name="connsiteX14" fmla="*/ 43994 w 77331"/>
                    <a:gd name="connsiteY14" fmla="*/ 19050 h 74295"/>
                    <a:gd name="connsiteX15" fmla="*/ 28754 w 77331"/>
                    <a:gd name="connsiteY15" fmla="*/ 11430 h 74295"/>
                    <a:gd name="connsiteX16" fmla="*/ 15419 w 77331"/>
                    <a:gd name="connsiteY16" fmla="*/ 17145 h 74295"/>
                    <a:gd name="connsiteX17" fmla="*/ 9704 w 77331"/>
                    <a:gd name="connsiteY17" fmla="*/ 31433 h 74295"/>
                    <a:gd name="connsiteX18" fmla="*/ 16371 w 77331"/>
                    <a:gd name="connsiteY18" fmla="*/ 47625 h 74295"/>
                    <a:gd name="connsiteX19" fmla="*/ 43994 w 77331"/>
                    <a:gd name="connsiteY19" fmla="*/ 19050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331" h="74295">
                      <a:moveTo>
                        <a:pt x="59234" y="17145"/>
                      </a:moveTo>
                      <a:lnTo>
                        <a:pt x="23991" y="55245"/>
                      </a:lnTo>
                      <a:cubicBezTo>
                        <a:pt x="29706" y="60960"/>
                        <a:pt x="36374" y="63817"/>
                        <a:pt x="42089" y="62865"/>
                      </a:cubicBezTo>
                      <a:cubicBezTo>
                        <a:pt x="47804" y="62865"/>
                        <a:pt x="53519" y="60008"/>
                        <a:pt x="59234" y="54292"/>
                      </a:cubicBezTo>
                      <a:cubicBezTo>
                        <a:pt x="64949" y="48578"/>
                        <a:pt x="67806" y="40958"/>
                        <a:pt x="68759" y="31433"/>
                      </a:cubicBezTo>
                      <a:lnTo>
                        <a:pt x="77331" y="39053"/>
                      </a:lnTo>
                      <a:cubicBezTo>
                        <a:pt x="76379" y="46672"/>
                        <a:pt x="72569" y="55245"/>
                        <a:pt x="64949" y="62865"/>
                      </a:cubicBezTo>
                      <a:cubicBezTo>
                        <a:pt x="58281" y="70485"/>
                        <a:pt x="49709" y="74295"/>
                        <a:pt x="41136" y="74295"/>
                      </a:cubicBezTo>
                      <a:cubicBezTo>
                        <a:pt x="32564" y="74295"/>
                        <a:pt x="23039" y="69533"/>
                        <a:pt x="14466" y="61913"/>
                      </a:cubicBezTo>
                      <a:cubicBezTo>
                        <a:pt x="5894" y="54292"/>
                        <a:pt x="1131" y="45720"/>
                        <a:pt x="179" y="35242"/>
                      </a:cubicBezTo>
                      <a:cubicBezTo>
                        <a:pt x="-774" y="25717"/>
                        <a:pt x="2084" y="17145"/>
                        <a:pt x="8751" y="10478"/>
                      </a:cubicBezTo>
                      <a:cubicBezTo>
                        <a:pt x="15419" y="3810"/>
                        <a:pt x="23039" y="0"/>
                        <a:pt x="30659" y="0"/>
                      </a:cubicBezTo>
                      <a:cubicBezTo>
                        <a:pt x="39231" y="0"/>
                        <a:pt x="46851" y="4763"/>
                        <a:pt x="55424" y="11430"/>
                      </a:cubicBezTo>
                      <a:lnTo>
                        <a:pt x="59234" y="17145"/>
                      </a:lnTo>
                      <a:close/>
                      <a:moveTo>
                        <a:pt x="43994" y="19050"/>
                      </a:moveTo>
                      <a:cubicBezTo>
                        <a:pt x="39231" y="14288"/>
                        <a:pt x="33516" y="12383"/>
                        <a:pt x="28754" y="11430"/>
                      </a:cubicBezTo>
                      <a:cubicBezTo>
                        <a:pt x="23991" y="11430"/>
                        <a:pt x="19229" y="13335"/>
                        <a:pt x="15419" y="17145"/>
                      </a:cubicBezTo>
                      <a:cubicBezTo>
                        <a:pt x="11609" y="20955"/>
                        <a:pt x="9704" y="25717"/>
                        <a:pt x="9704" y="31433"/>
                      </a:cubicBezTo>
                      <a:cubicBezTo>
                        <a:pt x="9704" y="37147"/>
                        <a:pt x="12561" y="41910"/>
                        <a:pt x="16371" y="47625"/>
                      </a:cubicBezTo>
                      <a:lnTo>
                        <a:pt x="43994" y="19050"/>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CDA8AFC-5D22-2446-9AF6-907B292F3B11}"/>
                    </a:ext>
                  </a:extLst>
                </p:cNvPr>
                <p:cNvSpPr/>
                <p:nvPr/>
              </p:nvSpPr>
              <p:spPr>
                <a:xfrm>
                  <a:off x="3444240" y="2321242"/>
                  <a:ext cx="83819" cy="83820"/>
                </a:xfrm>
                <a:custGeom>
                  <a:avLst/>
                  <a:gdLst>
                    <a:gd name="connsiteX0" fmla="*/ 13335 w 83819"/>
                    <a:gd name="connsiteY0" fmla="*/ 13335 h 83820"/>
                    <a:gd name="connsiteX1" fmla="*/ 7620 w 83819"/>
                    <a:gd name="connsiteY1" fmla="*/ 15240 h 83820"/>
                    <a:gd name="connsiteX2" fmla="*/ 1905 w 83819"/>
                    <a:gd name="connsiteY2" fmla="*/ 13335 h 83820"/>
                    <a:gd name="connsiteX3" fmla="*/ 0 w 83819"/>
                    <a:gd name="connsiteY3" fmla="*/ 7620 h 83820"/>
                    <a:gd name="connsiteX4" fmla="*/ 1905 w 83819"/>
                    <a:gd name="connsiteY4" fmla="*/ 1905 h 83820"/>
                    <a:gd name="connsiteX5" fmla="*/ 7620 w 83819"/>
                    <a:gd name="connsiteY5" fmla="*/ 0 h 83820"/>
                    <a:gd name="connsiteX6" fmla="*/ 13335 w 83819"/>
                    <a:gd name="connsiteY6" fmla="*/ 1905 h 83820"/>
                    <a:gd name="connsiteX7" fmla="*/ 15240 w 83819"/>
                    <a:gd name="connsiteY7" fmla="*/ 7620 h 83820"/>
                    <a:gd name="connsiteX8" fmla="*/ 13335 w 83819"/>
                    <a:gd name="connsiteY8" fmla="*/ 13335 h 83820"/>
                    <a:gd name="connsiteX9" fmla="*/ 83820 w 83819"/>
                    <a:gd name="connsiteY9" fmla="*/ 75248 h 83820"/>
                    <a:gd name="connsiteX10" fmla="*/ 75247 w 83819"/>
                    <a:gd name="connsiteY10" fmla="*/ 83820 h 83820"/>
                    <a:gd name="connsiteX11" fmla="*/ 22860 w 83819"/>
                    <a:gd name="connsiteY11" fmla="*/ 31433 h 83820"/>
                    <a:gd name="connsiteX12" fmla="*/ 31432 w 83819"/>
                    <a:gd name="connsiteY12" fmla="*/ 22860 h 83820"/>
                    <a:gd name="connsiteX13" fmla="*/ 83820 w 83819"/>
                    <a:gd name="connsiteY13" fmla="*/ 75248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19" h="83820">
                      <a:moveTo>
                        <a:pt x="13335" y="13335"/>
                      </a:moveTo>
                      <a:cubicBezTo>
                        <a:pt x="11430" y="15240"/>
                        <a:pt x="10477" y="15240"/>
                        <a:pt x="7620" y="15240"/>
                      </a:cubicBezTo>
                      <a:cubicBezTo>
                        <a:pt x="5715" y="15240"/>
                        <a:pt x="3810" y="14288"/>
                        <a:pt x="1905" y="13335"/>
                      </a:cubicBezTo>
                      <a:cubicBezTo>
                        <a:pt x="0" y="11430"/>
                        <a:pt x="0" y="9525"/>
                        <a:pt x="0" y="7620"/>
                      </a:cubicBezTo>
                      <a:cubicBezTo>
                        <a:pt x="0" y="5715"/>
                        <a:pt x="952" y="3810"/>
                        <a:pt x="1905" y="1905"/>
                      </a:cubicBezTo>
                      <a:cubicBezTo>
                        <a:pt x="3810" y="0"/>
                        <a:pt x="5715" y="0"/>
                        <a:pt x="7620" y="0"/>
                      </a:cubicBezTo>
                      <a:cubicBezTo>
                        <a:pt x="9525" y="0"/>
                        <a:pt x="11430" y="953"/>
                        <a:pt x="13335" y="1905"/>
                      </a:cubicBezTo>
                      <a:cubicBezTo>
                        <a:pt x="15240" y="3810"/>
                        <a:pt x="15240" y="4763"/>
                        <a:pt x="15240" y="7620"/>
                      </a:cubicBezTo>
                      <a:cubicBezTo>
                        <a:pt x="16192" y="10478"/>
                        <a:pt x="15240" y="12383"/>
                        <a:pt x="13335" y="13335"/>
                      </a:cubicBezTo>
                      <a:close/>
                      <a:moveTo>
                        <a:pt x="83820" y="75248"/>
                      </a:moveTo>
                      <a:lnTo>
                        <a:pt x="75247" y="83820"/>
                      </a:lnTo>
                      <a:lnTo>
                        <a:pt x="22860" y="31433"/>
                      </a:lnTo>
                      <a:lnTo>
                        <a:pt x="31432" y="22860"/>
                      </a:lnTo>
                      <a:lnTo>
                        <a:pt x="83820" y="75248"/>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ACD5172-37DB-1F42-A58E-DA5CE1C9BFF7}"/>
                    </a:ext>
                  </a:extLst>
                </p:cNvPr>
                <p:cNvSpPr/>
                <p:nvPr/>
              </p:nvSpPr>
              <p:spPr>
                <a:xfrm>
                  <a:off x="3503295" y="2282190"/>
                  <a:ext cx="96323" cy="119062"/>
                </a:xfrm>
                <a:custGeom>
                  <a:avLst/>
                  <a:gdLst>
                    <a:gd name="connsiteX0" fmla="*/ 82867 w 96323"/>
                    <a:gd name="connsiteY0" fmla="*/ 50482 h 119062"/>
                    <a:gd name="connsiteX1" fmla="*/ 81915 w 96323"/>
                    <a:gd name="connsiteY1" fmla="*/ 106680 h 119062"/>
                    <a:gd name="connsiteX2" fmla="*/ 60960 w 96323"/>
                    <a:gd name="connsiteY2" fmla="*/ 119063 h 119062"/>
                    <a:gd name="connsiteX3" fmla="*/ 53340 w 96323"/>
                    <a:gd name="connsiteY3" fmla="*/ 110490 h 119062"/>
                    <a:gd name="connsiteX4" fmla="*/ 75247 w 96323"/>
                    <a:gd name="connsiteY4" fmla="*/ 99060 h 119062"/>
                    <a:gd name="connsiteX5" fmla="*/ 75247 w 96323"/>
                    <a:gd name="connsiteY5" fmla="*/ 59055 h 119062"/>
                    <a:gd name="connsiteX6" fmla="*/ 69533 w 96323"/>
                    <a:gd name="connsiteY6" fmla="*/ 53340 h 119062"/>
                    <a:gd name="connsiteX7" fmla="*/ 69533 w 96323"/>
                    <a:gd name="connsiteY7" fmla="*/ 53340 h 119062"/>
                    <a:gd name="connsiteX8" fmla="*/ 60008 w 96323"/>
                    <a:gd name="connsiteY8" fmla="*/ 80963 h 119062"/>
                    <a:gd name="connsiteX9" fmla="*/ 37147 w 96323"/>
                    <a:gd name="connsiteY9" fmla="*/ 88582 h 119062"/>
                    <a:gd name="connsiteX10" fmla="*/ 13335 w 96323"/>
                    <a:gd name="connsiteY10" fmla="*/ 75247 h 119062"/>
                    <a:gd name="connsiteX11" fmla="*/ 0 w 96323"/>
                    <a:gd name="connsiteY11" fmla="*/ 46672 h 119062"/>
                    <a:gd name="connsiteX12" fmla="*/ 10477 w 96323"/>
                    <a:gd name="connsiteY12" fmla="*/ 21907 h 119062"/>
                    <a:gd name="connsiteX13" fmla="*/ 35242 w 96323"/>
                    <a:gd name="connsiteY13" fmla="*/ 15240 h 119062"/>
                    <a:gd name="connsiteX14" fmla="*/ 35242 w 96323"/>
                    <a:gd name="connsiteY14" fmla="*/ 15240 h 119062"/>
                    <a:gd name="connsiteX15" fmla="*/ 28575 w 96323"/>
                    <a:gd name="connsiteY15" fmla="*/ 7620 h 119062"/>
                    <a:gd name="connsiteX16" fmla="*/ 37147 w 96323"/>
                    <a:gd name="connsiteY16" fmla="*/ 0 h 119062"/>
                    <a:gd name="connsiteX17" fmla="*/ 82867 w 96323"/>
                    <a:gd name="connsiteY17" fmla="*/ 50482 h 119062"/>
                    <a:gd name="connsiteX18" fmla="*/ 56197 w 96323"/>
                    <a:gd name="connsiteY18" fmla="*/ 38100 h 119062"/>
                    <a:gd name="connsiteX19" fmla="*/ 48577 w 96323"/>
                    <a:gd name="connsiteY19" fmla="*/ 30480 h 119062"/>
                    <a:gd name="connsiteX20" fmla="*/ 34290 w 96323"/>
                    <a:gd name="connsiteY20" fmla="*/ 23813 h 119062"/>
                    <a:gd name="connsiteX21" fmla="*/ 19050 w 96323"/>
                    <a:gd name="connsiteY21" fmla="*/ 29527 h 119062"/>
                    <a:gd name="connsiteX22" fmla="*/ 11430 w 96323"/>
                    <a:gd name="connsiteY22" fmla="*/ 46672 h 119062"/>
                    <a:gd name="connsiteX23" fmla="*/ 21908 w 96323"/>
                    <a:gd name="connsiteY23" fmla="*/ 67627 h 119062"/>
                    <a:gd name="connsiteX24" fmla="*/ 40005 w 96323"/>
                    <a:gd name="connsiteY24" fmla="*/ 78105 h 119062"/>
                    <a:gd name="connsiteX25" fmla="*/ 56197 w 96323"/>
                    <a:gd name="connsiteY25" fmla="*/ 72390 h 119062"/>
                    <a:gd name="connsiteX26" fmla="*/ 62865 w 96323"/>
                    <a:gd name="connsiteY26" fmla="*/ 56197 h 119062"/>
                    <a:gd name="connsiteX27" fmla="*/ 56197 w 96323"/>
                    <a:gd name="connsiteY27" fmla="*/ 3810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6323" h="119062">
                      <a:moveTo>
                        <a:pt x="82867" y="50482"/>
                      </a:moveTo>
                      <a:cubicBezTo>
                        <a:pt x="100965" y="70485"/>
                        <a:pt x="100965" y="89535"/>
                        <a:pt x="81915" y="106680"/>
                      </a:cubicBezTo>
                      <a:cubicBezTo>
                        <a:pt x="75247" y="113347"/>
                        <a:pt x="68580" y="117157"/>
                        <a:pt x="60960" y="119063"/>
                      </a:cubicBezTo>
                      <a:lnTo>
                        <a:pt x="53340" y="110490"/>
                      </a:lnTo>
                      <a:cubicBezTo>
                        <a:pt x="62865" y="108585"/>
                        <a:pt x="70485" y="104775"/>
                        <a:pt x="75247" y="99060"/>
                      </a:cubicBezTo>
                      <a:cubicBezTo>
                        <a:pt x="88583" y="86677"/>
                        <a:pt x="88583" y="73342"/>
                        <a:pt x="75247" y="59055"/>
                      </a:cubicBezTo>
                      <a:lnTo>
                        <a:pt x="69533" y="53340"/>
                      </a:lnTo>
                      <a:lnTo>
                        <a:pt x="69533" y="53340"/>
                      </a:lnTo>
                      <a:cubicBezTo>
                        <a:pt x="71438" y="63817"/>
                        <a:pt x="68580" y="73342"/>
                        <a:pt x="60008" y="80963"/>
                      </a:cubicBezTo>
                      <a:cubicBezTo>
                        <a:pt x="53340" y="87630"/>
                        <a:pt x="45720" y="89535"/>
                        <a:pt x="37147" y="88582"/>
                      </a:cubicBezTo>
                      <a:cubicBezTo>
                        <a:pt x="28575" y="87630"/>
                        <a:pt x="20955" y="82867"/>
                        <a:pt x="13335" y="75247"/>
                      </a:cubicBezTo>
                      <a:cubicBezTo>
                        <a:pt x="4763" y="65722"/>
                        <a:pt x="0" y="56197"/>
                        <a:pt x="0" y="46672"/>
                      </a:cubicBezTo>
                      <a:cubicBezTo>
                        <a:pt x="0" y="37147"/>
                        <a:pt x="2858" y="28575"/>
                        <a:pt x="10477" y="21907"/>
                      </a:cubicBezTo>
                      <a:cubicBezTo>
                        <a:pt x="18097" y="15240"/>
                        <a:pt x="25717" y="13335"/>
                        <a:pt x="35242" y="15240"/>
                      </a:cubicBezTo>
                      <a:lnTo>
                        <a:pt x="35242" y="15240"/>
                      </a:lnTo>
                      <a:lnTo>
                        <a:pt x="28575" y="7620"/>
                      </a:lnTo>
                      <a:lnTo>
                        <a:pt x="37147" y="0"/>
                      </a:lnTo>
                      <a:lnTo>
                        <a:pt x="82867" y="50482"/>
                      </a:lnTo>
                      <a:close/>
                      <a:moveTo>
                        <a:pt x="56197" y="38100"/>
                      </a:moveTo>
                      <a:lnTo>
                        <a:pt x="48577" y="30480"/>
                      </a:lnTo>
                      <a:cubicBezTo>
                        <a:pt x="44767" y="25717"/>
                        <a:pt x="40005" y="23813"/>
                        <a:pt x="34290" y="23813"/>
                      </a:cubicBezTo>
                      <a:cubicBezTo>
                        <a:pt x="28575" y="23813"/>
                        <a:pt x="23813" y="25717"/>
                        <a:pt x="19050" y="29527"/>
                      </a:cubicBezTo>
                      <a:cubicBezTo>
                        <a:pt x="13335" y="34290"/>
                        <a:pt x="11430" y="40005"/>
                        <a:pt x="11430" y="46672"/>
                      </a:cubicBezTo>
                      <a:cubicBezTo>
                        <a:pt x="12383" y="53340"/>
                        <a:pt x="15240" y="60007"/>
                        <a:pt x="21908" y="67627"/>
                      </a:cubicBezTo>
                      <a:cubicBezTo>
                        <a:pt x="27622" y="73342"/>
                        <a:pt x="33338" y="77152"/>
                        <a:pt x="40005" y="78105"/>
                      </a:cubicBezTo>
                      <a:cubicBezTo>
                        <a:pt x="46672" y="79057"/>
                        <a:pt x="51435" y="77152"/>
                        <a:pt x="56197" y="72390"/>
                      </a:cubicBezTo>
                      <a:cubicBezTo>
                        <a:pt x="60960" y="67627"/>
                        <a:pt x="63817" y="62865"/>
                        <a:pt x="62865" y="56197"/>
                      </a:cubicBezTo>
                      <a:cubicBezTo>
                        <a:pt x="61913" y="49530"/>
                        <a:pt x="60960" y="43815"/>
                        <a:pt x="56197" y="38100"/>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E26649F-78E6-0745-A3B3-3672F953684D}"/>
                    </a:ext>
                  </a:extLst>
                </p:cNvPr>
                <p:cNvSpPr/>
                <p:nvPr/>
              </p:nvSpPr>
              <p:spPr>
                <a:xfrm>
                  <a:off x="3538537" y="2229802"/>
                  <a:ext cx="116205" cy="92392"/>
                </a:xfrm>
                <a:custGeom>
                  <a:avLst/>
                  <a:gdLst>
                    <a:gd name="connsiteX0" fmla="*/ 116205 w 116205"/>
                    <a:gd name="connsiteY0" fmla="*/ 53340 h 92392"/>
                    <a:gd name="connsiteX1" fmla="*/ 106680 w 116205"/>
                    <a:gd name="connsiteY1" fmla="*/ 60960 h 92392"/>
                    <a:gd name="connsiteX2" fmla="*/ 80010 w 116205"/>
                    <a:gd name="connsiteY2" fmla="*/ 27622 h 92392"/>
                    <a:gd name="connsiteX3" fmla="*/ 52388 w 116205"/>
                    <a:gd name="connsiteY3" fmla="*/ 20955 h 92392"/>
                    <a:gd name="connsiteX4" fmla="*/ 45720 w 116205"/>
                    <a:gd name="connsiteY4" fmla="*/ 35242 h 92392"/>
                    <a:gd name="connsiteX5" fmla="*/ 52388 w 116205"/>
                    <a:gd name="connsiteY5" fmla="*/ 52388 h 92392"/>
                    <a:gd name="connsiteX6" fmla="*/ 79057 w 116205"/>
                    <a:gd name="connsiteY6" fmla="*/ 84772 h 92392"/>
                    <a:gd name="connsiteX7" fmla="*/ 69532 w 116205"/>
                    <a:gd name="connsiteY7" fmla="*/ 92392 h 92392"/>
                    <a:gd name="connsiteX8" fmla="*/ 0 w 116205"/>
                    <a:gd name="connsiteY8" fmla="*/ 7620 h 92392"/>
                    <a:gd name="connsiteX9" fmla="*/ 9525 w 116205"/>
                    <a:gd name="connsiteY9" fmla="*/ 0 h 92392"/>
                    <a:gd name="connsiteX10" fmla="*/ 40005 w 116205"/>
                    <a:gd name="connsiteY10" fmla="*/ 37147 h 92392"/>
                    <a:gd name="connsiteX11" fmla="*/ 40005 w 116205"/>
                    <a:gd name="connsiteY11" fmla="*/ 37147 h 92392"/>
                    <a:gd name="connsiteX12" fmla="*/ 49530 w 116205"/>
                    <a:gd name="connsiteY12" fmla="*/ 10477 h 92392"/>
                    <a:gd name="connsiteX13" fmla="*/ 87630 w 116205"/>
                    <a:gd name="connsiteY13" fmla="*/ 18097 h 92392"/>
                    <a:gd name="connsiteX14" fmla="*/ 116205 w 116205"/>
                    <a:gd name="connsiteY14" fmla="*/ 53340 h 9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205" h="92392">
                      <a:moveTo>
                        <a:pt x="116205" y="53340"/>
                      </a:moveTo>
                      <a:lnTo>
                        <a:pt x="106680" y="60960"/>
                      </a:lnTo>
                      <a:lnTo>
                        <a:pt x="80010" y="27622"/>
                      </a:lnTo>
                      <a:cubicBezTo>
                        <a:pt x="70485" y="16192"/>
                        <a:pt x="60960" y="13335"/>
                        <a:pt x="52388" y="20955"/>
                      </a:cubicBezTo>
                      <a:cubicBezTo>
                        <a:pt x="47625" y="24765"/>
                        <a:pt x="45720" y="29527"/>
                        <a:pt x="45720" y="35242"/>
                      </a:cubicBezTo>
                      <a:cubicBezTo>
                        <a:pt x="45720" y="40957"/>
                        <a:pt x="47625" y="46672"/>
                        <a:pt x="52388" y="52388"/>
                      </a:cubicBezTo>
                      <a:lnTo>
                        <a:pt x="79057" y="84772"/>
                      </a:lnTo>
                      <a:lnTo>
                        <a:pt x="69532" y="92392"/>
                      </a:lnTo>
                      <a:lnTo>
                        <a:pt x="0" y="7620"/>
                      </a:lnTo>
                      <a:lnTo>
                        <a:pt x="9525" y="0"/>
                      </a:lnTo>
                      <a:lnTo>
                        <a:pt x="40005" y="37147"/>
                      </a:lnTo>
                      <a:lnTo>
                        <a:pt x="40005" y="37147"/>
                      </a:lnTo>
                      <a:cubicBezTo>
                        <a:pt x="38100" y="26670"/>
                        <a:pt x="41910" y="17145"/>
                        <a:pt x="49530" y="10477"/>
                      </a:cubicBezTo>
                      <a:cubicBezTo>
                        <a:pt x="62865" y="0"/>
                        <a:pt x="75247" y="1905"/>
                        <a:pt x="87630" y="18097"/>
                      </a:cubicBezTo>
                      <a:lnTo>
                        <a:pt x="116205" y="5334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D50EDB8-BFFC-AF46-B93E-83FBA32A1FC9}"/>
                    </a:ext>
                  </a:extLst>
                </p:cNvPr>
                <p:cNvSpPr/>
                <p:nvPr/>
              </p:nvSpPr>
              <p:spPr>
                <a:xfrm>
                  <a:off x="3619500" y="2184082"/>
                  <a:ext cx="79057" cy="77914"/>
                </a:xfrm>
                <a:custGeom>
                  <a:avLst/>
                  <a:gdLst>
                    <a:gd name="connsiteX0" fmla="*/ 79057 w 79057"/>
                    <a:gd name="connsiteY0" fmla="*/ 64770 h 77914"/>
                    <a:gd name="connsiteX1" fmla="*/ 71438 w 79057"/>
                    <a:gd name="connsiteY1" fmla="*/ 73342 h 77914"/>
                    <a:gd name="connsiteX2" fmla="*/ 42863 w 79057"/>
                    <a:gd name="connsiteY2" fmla="*/ 67627 h 77914"/>
                    <a:gd name="connsiteX3" fmla="*/ 16193 w 79057"/>
                    <a:gd name="connsiteY3" fmla="*/ 32385 h 77914"/>
                    <a:gd name="connsiteX4" fmla="*/ 5715 w 79057"/>
                    <a:gd name="connsiteY4" fmla="*/ 40005 h 77914"/>
                    <a:gd name="connsiteX5" fmla="*/ 0 w 79057"/>
                    <a:gd name="connsiteY5" fmla="*/ 32385 h 77914"/>
                    <a:gd name="connsiteX6" fmla="*/ 10478 w 79057"/>
                    <a:gd name="connsiteY6" fmla="*/ 24765 h 77914"/>
                    <a:gd name="connsiteX7" fmla="*/ 0 w 79057"/>
                    <a:gd name="connsiteY7" fmla="*/ 10477 h 77914"/>
                    <a:gd name="connsiteX8" fmla="*/ 7620 w 79057"/>
                    <a:gd name="connsiteY8" fmla="*/ 0 h 77914"/>
                    <a:gd name="connsiteX9" fmla="*/ 20955 w 79057"/>
                    <a:gd name="connsiteY9" fmla="*/ 17145 h 77914"/>
                    <a:gd name="connsiteX10" fmla="*/ 36195 w 79057"/>
                    <a:gd name="connsiteY10" fmla="*/ 5715 h 77914"/>
                    <a:gd name="connsiteX11" fmla="*/ 41910 w 79057"/>
                    <a:gd name="connsiteY11" fmla="*/ 13335 h 77914"/>
                    <a:gd name="connsiteX12" fmla="*/ 26670 w 79057"/>
                    <a:gd name="connsiteY12" fmla="*/ 24765 h 77914"/>
                    <a:gd name="connsiteX13" fmla="*/ 51435 w 79057"/>
                    <a:gd name="connsiteY13" fmla="*/ 58102 h 77914"/>
                    <a:gd name="connsiteX14" fmla="*/ 60007 w 79057"/>
                    <a:gd name="connsiteY14" fmla="*/ 64770 h 77914"/>
                    <a:gd name="connsiteX15" fmla="*/ 68580 w 79057"/>
                    <a:gd name="connsiteY15" fmla="*/ 61913 h 77914"/>
                    <a:gd name="connsiteX16" fmla="*/ 73343 w 79057"/>
                    <a:gd name="connsiteY16" fmla="*/ 55245 h 77914"/>
                    <a:gd name="connsiteX17" fmla="*/ 79057 w 79057"/>
                    <a:gd name="connsiteY17" fmla="*/ 64770 h 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57" h="77914">
                      <a:moveTo>
                        <a:pt x="79057" y="64770"/>
                      </a:moveTo>
                      <a:cubicBezTo>
                        <a:pt x="78105" y="67627"/>
                        <a:pt x="75247" y="70485"/>
                        <a:pt x="71438" y="73342"/>
                      </a:cubicBezTo>
                      <a:cubicBezTo>
                        <a:pt x="60960" y="80963"/>
                        <a:pt x="51435" y="79058"/>
                        <a:pt x="42863" y="67627"/>
                      </a:cubicBezTo>
                      <a:lnTo>
                        <a:pt x="16193" y="32385"/>
                      </a:lnTo>
                      <a:lnTo>
                        <a:pt x="5715" y="40005"/>
                      </a:lnTo>
                      <a:lnTo>
                        <a:pt x="0" y="32385"/>
                      </a:lnTo>
                      <a:lnTo>
                        <a:pt x="10478" y="24765"/>
                      </a:lnTo>
                      <a:lnTo>
                        <a:pt x="0" y="10477"/>
                      </a:lnTo>
                      <a:lnTo>
                        <a:pt x="7620" y="0"/>
                      </a:lnTo>
                      <a:lnTo>
                        <a:pt x="20955" y="17145"/>
                      </a:lnTo>
                      <a:lnTo>
                        <a:pt x="36195" y="5715"/>
                      </a:lnTo>
                      <a:lnTo>
                        <a:pt x="41910" y="13335"/>
                      </a:lnTo>
                      <a:lnTo>
                        <a:pt x="26670" y="24765"/>
                      </a:lnTo>
                      <a:lnTo>
                        <a:pt x="51435" y="58102"/>
                      </a:lnTo>
                      <a:cubicBezTo>
                        <a:pt x="54293" y="61913"/>
                        <a:pt x="57150" y="64770"/>
                        <a:pt x="60007" y="64770"/>
                      </a:cubicBezTo>
                      <a:cubicBezTo>
                        <a:pt x="62865" y="65722"/>
                        <a:pt x="65722" y="64770"/>
                        <a:pt x="68580" y="61913"/>
                      </a:cubicBezTo>
                      <a:cubicBezTo>
                        <a:pt x="70485" y="60008"/>
                        <a:pt x="72390" y="58102"/>
                        <a:pt x="73343" y="55245"/>
                      </a:cubicBezTo>
                      <a:lnTo>
                        <a:pt x="79057" y="64770"/>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4948CD5-4438-2345-8D18-764BA19314A7}"/>
                    </a:ext>
                  </a:extLst>
                </p:cNvPr>
                <p:cNvSpPr/>
                <p:nvPr/>
              </p:nvSpPr>
              <p:spPr>
                <a:xfrm>
                  <a:off x="3684269" y="2120265"/>
                  <a:ext cx="70485" cy="98107"/>
                </a:xfrm>
                <a:custGeom>
                  <a:avLst/>
                  <a:gdLst>
                    <a:gd name="connsiteX0" fmla="*/ 70485 w 70485"/>
                    <a:gd name="connsiteY0" fmla="*/ 91440 h 98107"/>
                    <a:gd name="connsiteX1" fmla="*/ 60960 w 70485"/>
                    <a:gd name="connsiteY1" fmla="*/ 98107 h 98107"/>
                    <a:gd name="connsiteX2" fmla="*/ 0 w 70485"/>
                    <a:gd name="connsiteY2" fmla="*/ 6667 h 98107"/>
                    <a:gd name="connsiteX3" fmla="*/ 9525 w 70485"/>
                    <a:gd name="connsiteY3" fmla="*/ 0 h 98107"/>
                    <a:gd name="connsiteX4" fmla="*/ 70485 w 70485"/>
                    <a:gd name="connsiteY4" fmla="*/ 91440 h 9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98107">
                      <a:moveTo>
                        <a:pt x="70485" y="91440"/>
                      </a:moveTo>
                      <a:lnTo>
                        <a:pt x="60960" y="98107"/>
                      </a:lnTo>
                      <a:lnTo>
                        <a:pt x="0" y="6667"/>
                      </a:lnTo>
                      <a:lnTo>
                        <a:pt x="9525" y="0"/>
                      </a:lnTo>
                      <a:lnTo>
                        <a:pt x="70485" y="91440"/>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945A116-2877-B24A-BD42-D249915BA8D7}"/>
                    </a:ext>
                  </a:extLst>
                </p:cNvPr>
                <p:cNvSpPr/>
                <p:nvPr/>
              </p:nvSpPr>
              <p:spPr>
                <a:xfrm>
                  <a:off x="3742624" y="2111332"/>
                  <a:ext cx="76535" cy="78825"/>
                </a:xfrm>
                <a:custGeom>
                  <a:avLst/>
                  <a:gdLst>
                    <a:gd name="connsiteX0" fmla="*/ 57850 w 76535"/>
                    <a:gd name="connsiteY0" fmla="*/ 72750 h 78825"/>
                    <a:gd name="connsiteX1" fmla="*/ 30228 w 76535"/>
                    <a:gd name="connsiteY1" fmla="*/ 77513 h 78825"/>
                    <a:gd name="connsiteX2" fmla="*/ 7368 w 76535"/>
                    <a:gd name="connsiteY2" fmla="*/ 59415 h 78825"/>
                    <a:gd name="connsiteX3" fmla="*/ 700 w 76535"/>
                    <a:gd name="connsiteY3" fmla="*/ 28935 h 78825"/>
                    <a:gd name="connsiteX4" fmla="*/ 18798 w 76535"/>
                    <a:gd name="connsiteY4" fmla="*/ 6075 h 78825"/>
                    <a:gd name="connsiteX5" fmla="*/ 46420 w 76535"/>
                    <a:gd name="connsiteY5" fmla="*/ 1313 h 78825"/>
                    <a:gd name="connsiteX6" fmla="*/ 69280 w 76535"/>
                    <a:gd name="connsiteY6" fmla="*/ 20363 h 78825"/>
                    <a:gd name="connsiteX7" fmla="*/ 75948 w 76535"/>
                    <a:gd name="connsiteY7" fmla="*/ 49890 h 78825"/>
                    <a:gd name="connsiteX8" fmla="*/ 57850 w 76535"/>
                    <a:gd name="connsiteY8" fmla="*/ 72750 h 78825"/>
                    <a:gd name="connsiteX9" fmla="*/ 23560 w 76535"/>
                    <a:gd name="connsiteY9" fmla="*/ 14648 h 78825"/>
                    <a:gd name="connsiteX10" fmla="*/ 12130 w 76535"/>
                    <a:gd name="connsiteY10" fmla="*/ 30840 h 78825"/>
                    <a:gd name="connsiteX11" fmla="*/ 17845 w 76535"/>
                    <a:gd name="connsiteY11" fmla="*/ 52748 h 78825"/>
                    <a:gd name="connsiteX12" fmla="*/ 34038 w 76535"/>
                    <a:gd name="connsiteY12" fmla="*/ 67035 h 78825"/>
                    <a:gd name="connsiteX13" fmla="*/ 53088 w 76535"/>
                    <a:gd name="connsiteY13" fmla="*/ 64178 h 78825"/>
                    <a:gd name="connsiteX14" fmla="*/ 64518 w 76535"/>
                    <a:gd name="connsiteY14" fmla="*/ 48938 h 78825"/>
                    <a:gd name="connsiteX15" fmla="*/ 58803 w 76535"/>
                    <a:gd name="connsiteY15" fmla="*/ 27983 h 78825"/>
                    <a:gd name="connsiteX16" fmla="*/ 42610 w 76535"/>
                    <a:gd name="connsiteY16" fmla="*/ 12743 h 78825"/>
                    <a:gd name="connsiteX17" fmla="*/ 23560 w 76535"/>
                    <a:gd name="connsiteY17" fmla="*/ 14648 h 7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35" h="78825">
                      <a:moveTo>
                        <a:pt x="57850" y="72750"/>
                      </a:moveTo>
                      <a:cubicBezTo>
                        <a:pt x="48325" y="78465"/>
                        <a:pt x="38800" y="80370"/>
                        <a:pt x="30228" y="77513"/>
                      </a:cubicBezTo>
                      <a:cubicBezTo>
                        <a:pt x="20703" y="74655"/>
                        <a:pt x="13083" y="68940"/>
                        <a:pt x="7368" y="59415"/>
                      </a:cubicBezTo>
                      <a:cubicBezTo>
                        <a:pt x="700" y="48938"/>
                        <a:pt x="-1205" y="38460"/>
                        <a:pt x="700" y="28935"/>
                      </a:cubicBezTo>
                      <a:cubicBezTo>
                        <a:pt x="2605" y="19410"/>
                        <a:pt x="9273" y="11790"/>
                        <a:pt x="18798" y="6075"/>
                      </a:cubicBezTo>
                      <a:cubicBezTo>
                        <a:pt x="28323" y="360"/>
                        <a:pt x="36895" y="-1545"/>
                        <a:pt x="46420" y="1313"/>
                      </a:cubicBezTo>
                      <a:cubicBezTo>
                        <a:pt x="54993" y="4170"/>
                        <a:pt x="62613" y="9885"/>
                        <a:pt x="69280" y="20363"/>
                      </a:cubicBezTo>
                      <a:cubicBezTo>
                        <a:pt x="74995" y="30840"/>
                        <a:pt x="77853" y="40365"/>
                        <a:pt x="75948" y="49890"/>
                      </a:cubicBezTo>
                      <a:cubicBezTo>
                        <a:pt x="73090" y="59415"/>
                        <a:pt x="67375" y="67035"/>
                        <a:pt x="57850" y="72750"/>
                      </a:cubicBezTo>
                      <a:close/>
                      <a:moveTo>
                        <a:pt x="23560" y="14648"/>
                      </a:moveTo>
                      <a:cubicBezTo>
                        <a:pt x="16893" y="18458"/>
                        <a:pt x="13083" y="24173"/>
                        <a:pt x="12130" y="30840"/>
                      </a:cubicBezTo>
                      <a:cubicBezTo>
                        <a:pt x="11178" y="37508"/>
                        <a:pt x="13083" y="45128"/>
                        <a:pt x="17845" y="52748"/>
                      </a:cubicBezTo>
                      <a:cubicBezTo>
                        <a:pt x="22608" y="60368"/>
                        <a:pt x="28323" y="65130"/>
                        <a:pt x="34038" y="67035"/>
                      </a:cubicBezTo>
                      <a:cubicBezTo>
                        <a:pt x="40705" y="68940"/>
                        <a:pt x="47373" y="67988"/>
                        <a:pt x="53088" y="64178"/>
                      </a:cubicBezTo>
                      <a:cubicBezTo>
                        <a:pt x="59755" y="60368"/>
                        <a:pt x="63565" y="54653"/>
                        <a:pt x="64518" y="48938"/>
                      </a:cubicBezTo>
                      <a:cubicBezTo>
                        <a:pt x="65470" y="42270"/>
                        <a:pt x="63565" y="35603"/>
                        <a:pt x="58803" y="27983"/>
                      </a:cubicBezTo>
                      <a:cubicBezTo>
                        <a:pt x="54040" y="20363"/>
                        <a:pt x="48325" y="14648"/>
                        <a:pt x="42610" y="12743"/>
                      </a:cubicBezTo>
                      <a:cubicBezTo>
                        <a:pt x="36895" y="9885"/>
                        <a:pt x="30228" y="10838"/>
                        <a:pt x="23560" y="14648"/>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E7BA955-A913-6546-9B21-64CF580F2656}"/>
                    </a:ext>
                  </a:extLst>
                </p:cNvPr>
                <p:cNvSpPr/>
                <p:nvPr/>
              </p:nvSpPr>
              <p:spPr>
                <a:xfrm>
                  <a:off x="3815341" y="2071687"/>
                  <a:ext cx="64191" cy="82867"/>
                </a:xfrm>
                <a:custGeom>
                  <a:avLst/>
                  <a:gdLst>
                    <a:gd name="connsiteX0" fmla="*/ 26091 w 64191"/>
                    <a:gd name="connsiteY0" fmla="*/ 82867 h 82867"/>
                    <a:gd name="connsiteX1" fmla="*/ 20376 w 64191"/>
                    <a:gd name="connsiteY1" fmla="*/ 71438 h 82867"/>
                    <a:gd name="connsiteX2" fmla="*/ 42284 w 64191"/>
                    <a:gd name="connsiteY2" fmla="*/ 67628 h 82867"/>
                    <a:gd name="connsiteX3" fmla="*/ 50856 w 64191"/>
                    <a:gd name="connsiteY3" fmla="*/ 51435 h 82867"/>
                    <a:gd name="connsiteX4" fmla="*/ 47046 w 64191"/>
                    <a:gd name="connsiteY4" fmla="*/ 47625 h 82867"/>
                    <a:gd name="connsiteX5" fmla="*/ 42284 w 64191"/>
                    <a:gd name="connsiteY5" fmla="*/ 45720 h 82867"/>
                    <a:gd name="connsiteX6" fmla="*/ 36569 w 64191"/>
                    <a:gd name="connsiteY6" fmla="*/ 45720 h 82867"/>
                    <a:gd name="connsiteX7" fmla="*/ 29901 w 64191"/>
                    <a:gd name="connsiteY7" fmla="*/ 46672 h 82867"/>
                    <a:gd name="connsiteX8" fmla="*/ 20376 w 64191"/>
                    <a:gd name="connsiteY8" fmla="*/ 47625 h 82867"/>
                    <a:gd name="connsiteX9" fmla="*/ 12756 w 64191"/>
                    <a:gd name="connsiteY9" fmla="*/ 46672 h 82867"/>
                    <a:gd name="connsiteX10" fmla="*/ 7041 w 64191"/>
                    <a:gd name="connsiteY10" fmla="*/ 43815 h 82867"/>
                    <a:gd name="connsiteX11" fmla="*/ 2279 w 64191"/>
                    <a:gd name="connsiteY11" fmla="*/ 38100 h 82867"/>
                    <a:gd name="connsiteX12" fmla="*/ 374 w 64191"/>
                    <a:gd name="connsiteY12" fmla="*/ 28575 h 82867"/>
                    <a:gd name="connsiteX13" fmla="*/ 2279 w 64191"/>
                    <a:gd name="connsiteY13" fmla="*/ 20003 h 82867"/>
                    <a:gd name="connsiteX14" fmla="*/ 7994 w 64191"/>
                    <a:gd name="connsiteY14" fmla="*/ 12383 h 82867"/>
                    <a:gd name="connsiteX15" fmla="*/ 16566 w 64191"/>
                    <a:gd name="connsiteY15" fmla="*/ 5715 h 82867"/>
                    <a:gd name="connsiteX16" fmla="*/ 33711 w 64191"/>
                    <a:gd name="connsiteY16" fmla="*/ 0 h 82867"/>
                    <a:gd name="connsiteX17" fmla="*/ 39426 w 64191"/>
                    <a:gd name="connsiteY17" fmla="*/ 10478 h 82867"/>
                    <a:gd name="connsiteX18" fmla="*/ 20376 w 64191"/>
                    <a:gd name="connsiteY18" fmla="*/ 15240 h 82867"/>
                    <a:gd name="connsiteX19" fmla="*/ 15614 w 64191"/>
                    <a:gd name="connsiteY19" fmla="*/ 19050 h 82867"/>
                    <a:gd name="connsiteX20" fmla="*/ 12756 w 64191"/>
                    <a:gd name="connsiteY20" fmla="*/ 22860 h 82867"/>
                    <a:gd name="connsiteX21" fmla="*/ 11804 w 64191"/>
                    <a:gd name="connsiteY21" fmla="*/ 27622 h 82867"/>
                    <a:gd name="connsiteX22" fmla="*/ 12756 w 64191"/>
                    <a:gd name="connsiteY22" fmla="*/ 31433 h 82867"/>
                    <a:gd name="connsiteX23" fmla="*/ 15614 w 64191"/>
                    <a:gd name="connsiteY23" fmla="*/ 35242 h 82867"/>
                    <a:gd name="connsiteX24" fmla="*/ 20376 w 64191"/>
                    <a:gd name="connsiteY24" fmla="*/ 37147 h 82867"/>
                    <a:gd name="connsiteX25" fmla="*/ 26091 w 64191"/>
                    <a:gd name="connsiteY25" fmla="*/ 37147 h 82867"/>
                    <a:gd name="connsiteX26" fmla="*/ 32759 w 64191"/>
                    <a:gd name="connsiteY26" fmla="*/ 36195 h 82867"/>
                    <a:gd name="connsiteX27" fmla="*/ 42284 w 64191"/>
                    <a:gd name="connsiteY27" fmla="*/ 35242 h 82867"/>
                    <a:gd name="connsiteX28" fmla="*/ 49904 w 64191"/>
                    <a:gd name="connsiteY28" fmla="*/ 36195 h 82867"/>
                    <a:gd name="connsiteX29" fmla="*/ 56571 w 64191"/>
                    <a:gd name="connsiteY29" fmla="*/ 39053 h 82867"/>
                    <a:gd name="connsiteX30" fmla="*/ 61334 w 64191"/>
                    <a:gd name="connsiteY30" fmla="*/ 44767 h 82867"/>
                    <a:gd name="connsiteX31" fmla="*/ 64191 w 64191"/>
                    <a:gd name="connsiteY31" fmla="*/ 54292 h 82867"/>
                    <a:gd name="connsiteX32" fmla="*/ 61334 w 64191"/>
                    <a:gd name="connsiteY32" fmla="*/ 62865 h 82867"/>
                    <a:gd name="connsiteX33" fmla="*/ 54666 w 64191"/>
                    <a:gd name="connsiteY33" fmla="*/ 70485 h 82867"/>
                    <a:gd name="connsiteX34" fmla="*/ 45141 w 64191"/>
                    <a:gd name="connsiteY34" fmla="*/ 77153 h 82867"/>
                    <a:gd name="connsiteX35" fmla="*/ 26091 w 64191"/>
                    <a:gd name="connsiteY35" fmla="*/ 82867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91" h="82867">
                      <a:moveTo>
                        <a:pt x="26091" y="82867"/>
                      </a:moveTo>
                      <a:lnTo>
                        <a:pt x="20376" y="71438"/>
                      </a:lnTo>
                      <a:cubicBezTo>
                        <a:pt x="27996" y="72390"/>
                        <a:pt x="35616" y="71438"/>
                        <a:pt x="42284" y="67628"/>
                      </a:cubicBezTo>
                      <a:cubicBezTo>
                        <a:pt x="51809" y="62865"/>
                        <a:pt x="54666" y="57150"/>
                        <a:pt x="50856" y="51435"/>
                      </a:cubicBezTo>
                      <a:cubicBezTo>
                        <a:pt x="49904" y="49530"/>
                        <a:pt x="48951" y="48578"/>
                        <a:pt x="47046" y="47625"/>
                      </a:cubicBezTo>
                      <a:cubicBezTo>
                        <a:pt x="45141" y="46672"/>
                        <a:pt x="44189" y="46672"/>
                        <a:pt x="42284" y="45720"/>
                      </a:cubicBezTo>
                      <a:cubicBezTo>
                        <a:pt x="40379" y="44767"/>
                        <a:pt x="38474" y="45720"/>
                        <a:pt x="36569" y="45720"/>
                      </a:cubicBezTo>
                      <a:cubicBezTo>
                        <a:pt x="34664" y="45720"/>
                        <a:pt x="31806" y="46672"/>
                        <a:pt x="29901" y="46672"/>
                      </a:cubicBezTo>
                      <a:cubicBezTo>
                        <a:pt x="26091" y="46672"/>
                        <a:pt x="23234" y="47625"/>
                        <a:pt x="20376" y="47625"/>
                      </a:cubicBezTo>
                      <a:cubicBezTo>
                        <a:pt x="17519" y="47625"/>
                        <a:pt x="14661" y="47625"/>
                        <a:pt x="12756" y="46672"/>
                      </a:cubicBezTo>
                      <a:cubicBezTo>
                        <a:pt x="10851" y="45720"/>
                        <a:pt x="8946" y="44767"/>
                        <a:pt x="7041" y="43815"/>
                      </a:cubicBezTo>
                      <a:cubicBezTo>
                        <a:pt x="5136" y="41910"/>
                        <a:pt x="4184" y="40005"/>
                        <a:pt x="2279" y="38100"/>
                      </a:cubicBezTo>
                      <a:cubicBezTo>
                        <a:pt x="374" y="35242"/>
                        <a:pt x="-579" y="32385"/>
                        <a:pt x="374" y="28575"/>
                      </a:cubicBezTo>
                      <a:cubicBezTo>
                        <a:pt x="374" y="25717"/>
                        <a:pt x="1326" y="22860"/>
                        <a:pt x="2279" y="20003"/>
                      </a:cubicBezTo>
                      <a:cubicBezTo>
                        <a:pt x="4184" y="17145"/>
                        <a:pt x="6089" y="14288"/>
                        <a:pt x="7994" y="12383"/>
                      </a:cubicBezTo>
                      <a:cubicBezTo>
                        <a:pt x="9899" y="10478"/>
                        <a:pt x="13709" y="7620"/>
                        <a:pt x="16566" y="5715"/>
                      </a:cubicBezTo>
                      <a:cubicBezTo>
                        <a:pt x="22281" y="2858"/>
                        <a:pt x="27996" y="952"/>
                        <a:pt x="33711" y="0"/>
                      </a:cubicBezTo>
                      <a:lnTo>
                        <a:pt x="39426" y="10478"/>
                      </a:lnTo>
                      <a:cubicBezTo>
                        <a:pt x="32759" y="9525"/>
                        <a:pt x="27044" y="11430"/>
                        <a:pt x="20376" y="15240"/>
                      </a:cubicBezTo>
                      <a:cubicBezTo>
                        <a:pt x="18471" y="16192"/>
                        <a:pt x="16566" y="17145"/>
                        <a:pt x="15614" y="19050"/>
                      </a:cubicBezTo>
                      <a:cubicBezTo>
                        <a:pt x="14661" y="20003"/>
                        <a:pt x="13709" y="21908"/>
                        <a:pt x="12756" y="22860"/>
                      </a:cubicBezTo>
                      <a:cubicBezTo>
                        <a:pt x="11804" y="23813"/>
                        <a:pt x="11804" y="25717"/>
                        <a:pt x="11804" y="27622"/>
                      </a:cubicBezTo>
                      <a:cubicBezTo>
                        <a:pt x="11804" y="29528"/>
                        <a:pt x="11804" y="30480"/>
                        <a:pt x="12756" y="31433"/>
                      </a:cubicBezTo>
                      <a:cubicBezTo>
                        <a:pt x="13709" y="33338"/>
                        <a:pt x="14661" y="34290"/>
                        <a:pt x="15614" y="35242"/>
                      </a:cubicBezTo>
                      <a:cubicBezTo>
                        <a:pt x="16566" y="36195"/>
                        <a:pt x="18471" y="36195"/>
                        <a:pt x="20376" y="37147"/>
                      </a:cubicBezTo>
                      <a:cubicBezTo>
                        <a:pt x="22281" y="37147"/>
                        <a:pt x="24186" y="37147"/>
                        <a:pt x="26091" y="37147"/>
                      </a:cubicBezTo>
                      <a:cubicBezTo>
                        <a:pt x="27996" y="37147"/>
                        <a:pt x="30854" y="37147"/>
                        <a:pt x="32759" y="36195"/>
                      </a:cubicBezTo>
                      <a:cubicBezTo>
                        <a:pt x="36569" y="36195"/>
                        <a:pt x="39426" y="35242"/>
                        <a:pt x="42284" y="35242"/>
                      </a:cubicBezTo>
                      <a:cubicBezTo>
                        <a:pt x="45141" y="35242"/>
                        <a:pt x="47999" y="35242"/>
                        <a:pt x="49904" y="36195"/>
                      </a:cubicBezTo>
                      <a:cubicBezTo>
                        <a:pt x="52761" y="37147"/>
                        <a:pt x="54666" y="38100"/>
                        <a:pt x="56571" y="39053"/>
                      </a:cubicBezTo>
                      <a:cubicBezTo>
                        <a:pt x="58476" y="40958"/>
                        <a:pt x="60381" y="42863"/>
                        <a:pt x="61334" y="44767"/>
                      </a:cubicBezTo>
                      <a:cubicBezTo>
                        <a:pt x="63239" y="47625"/>
                        <a:pt x="64191" y="51435"/>
                        <a:pt x="64191" y="54292"/>
                      </a:cubicBezTo>
                      <a:cubicBezTo>
                        <a:pt x="64191" y="57150"/>
                        <a:pt x="63239" y="60008"/>
                        <a:pt x="61334" y="62865"/>
                      </a:cubicBezTo>
                      <a:cubicBezTo>
                        <a:pt x="59429" y="65722"/>
                        <a:pt x="57524" y="68580"/>
                        <a:pt x="54666" y="70485"/>
                      </a:cubicBezTo>
                      <a:cubicBezTo>
                        <a:pt x="51809" y="73342"/>
                        <a:pt x="48951" y="75247"/>
                        <a:pt x="45141" y="77153"/>
                      </a:cubicBezTo>
                      <a:cubicBezTo>
                        <a:pt x="39426" y="80963"/>
                        <a:pt x="32759" y="82867"/>
                        <a:pt x="26091" y="82867"/>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656A9DE-8A87-5A4E-80F1-60F4C70D14B8}"/>
                    </a:ext>
                  </a:extLst>
                </p:cNvPr>
                <p:cNvSpPr/>
                <p:nvPr/>
              </p:nvSpPr>
              <p:spPr>
                <a:xfrm>
                  <a:off x="3870959" y="2044064"/>
                  <a:ext cx="63817" cy="81914"/>
                </a:xfrm>
                <a:custGeom>
                  <a:avLst/>
                  <a:gdLst>
                    <a:gd name="connsiteX0" fmla="*/ 24765 w 63817"/>
                    <a:gd name="connsiteY0" fmla="*/ 81915 h 81914"/>
                    <a:gd name="connsiteX1" fmla="*/ 19050 w 63817"/>
                    <a:gd name="connsiteY1" fmla="*/ 70485 h 81914"/>
                    <a:gd name="connsiteX2" fmla="*/ 40958 w 63817"/>
                    <a:gd name="connsiteY2" fmla="*/ 67627 h 81914"/>
                    <a:gd name="connsiteX3" fmla="*/ 50483 w 63817"/>
                    <a:gd name="connsiteY3" fmla="*/ 51435 h 81914"/>
                    <a:gd name="connsiteX4" fmla="*/ 46672 w 63817"/>
                    <a:gd name="connsiteY4" fmla="*/ 47625 h 81914"/>
                    <a:gd name="connsiteX5" fmla="*/ 41910 w 63817"/>
                    <a:gd name="connsiteY5" fmla="*/ 45720 h 81914"/>
                    <a:gd name="connsiteX6" fmla="*/ 36195 w 63817"/>
                    <a:gd name="connsiteY6" fmla="*/ 45720 h 81914"/>
                    <a:gd name="connsiteX7" fmla="*/ 29528 w 63817"/>
                    <a:gd name="connsiteY7" fmla="*/ 46673 h 81914"/>
                    <a:gd name="connsiteX8" fmla="*/ 20003 w 63817"/>
                    <a:gd name="connsiteY8" fmla="*/ 46673 h 81914"/>
                    <a:gd name="connsiteX9" fmla="*/ 12383 w 63817"/>
                    <a:gd name="connsiteY9" fmla="*/ 45720 h 81914"/>
                    <a:gd name="connsiteX10" fmla="*/ 6668 w 63817"/>
                    <a:gd name="connsiteY10" fmla="*/ 41910 h 81914"/>
                    <a:gd name="connsiteX11" fmla="*/ 1905 w 63817"/>
                    <a:gd name="connsiteY11" fmla="*/ 36195 h 81914"/>
                    <a:gd name="connsiteX12" fmla="*/ 0 w 63817"/>
                    <a:gd name="connsiteY12" fmla="*/ 26670 h 81914"/>
                    <a:gd name="connsiteX13" fmla="*/ 2858 w 63817"/>
                    <a:gd name="connsiteY13" fmla="*/ 18098 h 81914"/>
                    <a:gd name="connsiteX14" fmla="*/ 9525 w 63817"/>
                    <a:gd name="connsiteY14" fmla="*/ 10477 h 81914"/>
                    <a:gd name="connsiteX15" fmla="*/ 18097 w 63817"/>
                    <a:gd name="connsiteY15" fmla="*/ 4763 h 81914"/>
                    <a:gd name="connsiteX16" fmla="*/ 35243 w 63817"/>
                    <a:gd name="connsiteY16" fmla="*/ 0 h 81914"/>
                    <a:gd name="connsiteX17" fmla="*/ 40958 w 63817"/>
                    <a:gd name="connsiteY17" fmla="*/ 10477 h 81914"/>
                    <a:gd name="connsiteX18" fmla="*/ 21908 w 63817"/>
                    <a:gd name="connsiteY18" fmla="*/ 14288 h 81914"/>
                    <a:gd name="connsiteX19" fmla="*/ 17145 w 63817"/>
                    <a:gd name="connsiteY19" fmla="*/ 17145 h 81914"/>
                    <a:gd name="connsiteX20" fmla="*/ 14288 w 63817"/>
                    <a:gd name="connsiteY20" fmla="*/ 20955 h 81914"/>
                    <a:gd name="connsiteX21" fmla="*/ 13335 w 63817"/>
                    <a:gd name="connsiteY21" fmla="*/ 24765 h 81914"/>
                    <a:gd name="connsiteX22" fmla="*/ 14288 w 63817"/>
                    <a:gd name="connsiteY22" fmla="*/ 28575 h 81914"/>
                    <a:gd name="connsiteX23" fmla="*/ 17145 w 63817"/>
                    <a:gd name="connsiteY23" fmla="*/ 32385 h 81914"/>
                    <a:gd name="connsiteX24" fmla="*/ 20955 w 63817"/>
                    <a:gd name="connsiteY24" fmla="*/ 34290 h 81914"/>
                    <a:gd name="connsiteX25" fmla="*/ 26670 w 63817"/>
                    <a:gd name="connsiteY25" fmla="*/ 34290 h 81914"/>
                    <a:gd name="connsiteX26" fmla="*/ 33338 w 63817"/>
                    <a:gd name="connsiteY26" fmla="*/ 33338 h 81914"/>
                    <a:gd name="connsiteX27" fmla="*/ 42863 w 63817"/>
                    <a:gd name="connsiteY27" fmla="*/ 33338 h 81914"/>
                    <a:gd name="connsiteX28" fmla="*/ 50483 w 63817"/>
                    <a:gd name="connsiteY28" fmla="*/ 34290 h 81914"/>
                    <a:gd name="connsiteX29" fmla="*/ 57150 w 63817"/>
                    <a:gd name="connsiteY29" fmla="*/ 37148 h 81914"/>
                    <a:gd name="connsiteX30" fmla="*/ 61913 w 63817"/>
                    <a:gd name="connsiteY30" fmla="*/ 43815 h 81914"/>
                    <a:gd name="connsiteX31" fmla="*/ 63818 w 63817"/>
                    <a:gd name="connsiteY31" fmla="*/ 53340 h 81914"/>
                    <a:gd name="connsiteX32" fmla="*/ 60960 w 63817"/>
                    <a:gd name="connsiteY32" fmla="*/ 61913 h 81914"/>
                    <a:gd name="connsiteX33" fmla="*/ 54293 w 63817"/>
                    <a:gd name="connsiteY33" fmla="*/ 69532 h 81914"/>
                    <a:gd name="connsiteX34" fmla="*/ 44768 w 63817"/>
                    <a:gd name="connsiteY34" fmla="*/ 75248 h 81914"/>
                    <a:gd name="connsiteX35" fmla="*/ 24765 w 63817"/>
                    <a:gd name="connsiteY35" fmla="*/ 81915 h 8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817" h="81914">
                      <a:moveTo>
                        <a:pt x="24765" y="81915"/>
                      </a:moveTo>
                      <a:lnTo>
                        <a:pt x="19050" y="70485"/>
                      </a:lnTo>
                      <a:cubicBezTo>
                        <a:pt x="26670" y="72390"/>
                        <a:pt x="34290" y="70485"/>
                        <a:pt x="40958" y="67627"/>
                      </a:cubicBezTo>
                      <a:cubicBezTo>
                        <a:pt x="50483" y="62865"/>
                        <a:pt x="53340" y="58102"/>
                        <a:pt x="50483" y="51435"/>
                      </a:cubicBezTo>
                      <a:cubicBezTo>
                        <a:pt x="49530" y="49530"/>
                        <a:pt x="48578" y="48577"/>
                        <a:pt x="46672" y="47625"/>
                      </a:cubicBezTo>
                      <a:cubicBezTo>
                        <a:pt x="45720" y="46673"/>
                        <a:pt x="43815" y="46673"/>
                        <a:pt x="41910" y="45720"/>
                      </a:cubicBezTo>
                      <a:cubicBezTo>
                        <a:pt x="40005" y="45720"/>
                        <a:pt x="38100" y="45720"/>
                        <a:pt x="36195" y="45720"/>
                      </a:cubicBezTo>
                      <a:cubicBezTo>
                        <a:pt x="34290" y="45720"/>
                        <a:pt x="31433" y="45720"/>
                        <a:pt x="29528" y="46673"/>
                      </a:cubicBezTo>
                      <a:cubicBezTo>
                        <a:pt x="25718" y="46673"/>
                        <a:pt x="22860" y="46673"/>
                        <a:pt x="20003" y="46673"/>
                      </a:cubicBezTo>
                      <a:cubicBezTo>
                        <a:pt x="17145" y="46673"/>
                        <a:pt x="14288" y="45720"/>
                        <a:pt x="12383" y="45720"/>
                      </a:cubicBezTo>
                      <a:cubicBezTo>
                        <a:pt x="10478" y="44768"/>
                        <a:pt x="8572" y="43815"/>
                        <a:pt x="6668" y="41910"/>
                      </a:cubicBezTo>
                      <a:cubicBezTo>
                        <a:pt x="4763" y="40005"/>
                        <a:pt x="3810" y="38100"/>
                        <a:pt x="1905" y="36195"/>
                      </a:cubicBezTo>
                      <a:cubicBezTo>
                        <a:pt x="0" y="33338"/>
                        <a:pt x="0" y="29527"/>
                        <a:pt x="0" y="26670"/>
                      </a:cubicBezTo>
                      <a:cubicBezTo>
                        <a:pt x="0" y="23813"/>
                        <a:pt x="953" y="20955"/>
                        <a:pt x="2858" y="18098"/>
                      </a:cubicBezTo>
                      <a:cubicBezTo>
                        <a:pt x="4763" y="15240"/>
                        <a:pt x="6668" y="12383"/>
                        <a:pt x="9525" y="10477"/>
                      </a:cubicBezTo>
                      <a:cubicBezTo>
                        <a:pt x="12383" y="8573"/>
                        <a:pt x="15240" y="6668"/>
                        <a:pt x="18097" y="4763"/>
                      </a:cubicBezTo>
                      <a:cubicBezTo>
                        <a:pt x="23813" y="1905"/>
                        <a:pt x="29528" y="0"/>
                        <a:pt x="35243" y="0"/>
                      </a:cubicBezTo>
                      <a:lnTo>
                        <a:pt x="40958" y="10477"/>
                      </a:lnTo>
                      <a:cubicBezTo>
                        <a:pt x="34290" y="9525"/>
                        <a:pt x="27622" y="10477"/>
                        <a:pt x="21908" y="14288"/>
                      </a:cubicBezTo>
                      <a:cubicBezTo>
                        <a:pt x="20003" y="15240"/>
                        <a:pt x="18097" y="16193"/>
                        <a:pt x="17145" y="17145"/>
                      </a:cubicBezTo>
                      <a:cubicBezTo>
                        <a:pt x="16193" y="18098"/>
                        <a:pt x="14288" y="20002"/>
                        <a:pt x="14288" y="20955"/>
                      </a:cubicBezTo>
                      <a:cubicBezTo>
                        <a:pt x="13335" y="21908"/>
                        <a:pt x="13335" y="23813"/>
                        <a:pt x="13335" y="24765"/>
                      </a:cubicBezTo>
                      <a:cubicBezTo>
                        <a:pt x="13335" y="26670"/>
                        <a:pt x="13335" y="27623"/>
                        <a:pt x="14288" y="28575"/>
                      </a:cubicBezTo>
                      <a:cubicBezTo>
                        <a:pt x="15240" y="30480"/>
                        <a:pt x="16193" y="31433"/>
                        <a:pt x="17145" y="32385"/>
                      </a:cubicBezTo>
                      <a:cubicBezTo>
                        <a:pt x="18097" y="33338"/>
                        <a:pt x="20003" y="34290"/>
                        <a:pt x="20955" y="34290"/>
                      </a:cubicBezTo>
                      <a:cubicBezTo>
                        <a:pt x="22860" y="34290"/>
                        <a:pt x="24765" y="34290"/>
                        <a:pt x="26670" y="34290"/>
                      </a:cubicBezTo>
                      <a:cubicBezTo>
                        <a:pt x="28575" y="34290"/>
                        <a:pt x="31433" y="34290"/>
                        <a:pt x="33338" y="33338"/>
                      </a:cubicBezTo>
                      <a:cubicBezTo>
                        <a:pt x="37147" y="33338"/>
                        <a:pt x="40005" y="33338"/>
                        <a:pt x="42863" y="33338"/>
                      </a:cubicBezTo>
                      <a:cubicBezTo>
                        <a:pt x="45720" y="33338"/>
                        <a:pt x="48578" y="33338"/>
                        <a:pt x="50483" y="34290"/>
                      </a:cubicBezTo>
                      <a:cubicBezTo>
                        <a:pt x="52388" y="35243"/>
                        <a:pt x="55245" y="36195"/>
                        <a:pt x="57150" y="37148"/>
                      </a:cubicBezTo>
                      <a:cubicBezTo>
                        <a:pt x="59055" y="39052"/>
                        <a:pt x="60960" y="40957"/>
                        <a:pt x="61913" y="43815"/>
                      </a:cubicBezTo>
                      <a:cubicBezTo>
                        <a:pt x="63818" y="46673"/>
                        <a:pt x="63818" y="50482"/>
                        <a:pt x="63818" y="53340"/>
                      </a:cubicBezTo>
                      <a:cubicBezTo>
                        <a:pt x="63818" y="56198"/>
                        <a:pt x="62865" y="59055"/>
                        <a:pt x="60960" y="61913"/>
                      </a:cubicBezTo>
                      <a:cubicBezTo>
                        <a:pt x="59055" y="64770"/>
                        <a:pt x="57150" y="67627"/>
                        <a:pt x="54293" y="69532"/>
                      </a:cubicBezTo>
                      <a:cubicBezTo>
                        <a:pt x="51435" y="71438"/>
                        <a:pt x="48578" y="74295"/>
                        <a:pt x="44768" y="75248"/>
                      </a:cubicBezTo>
                      <a:cubicBezTo>
                        <a:pt x="38100" y="80010"/>
                        <a:pt x="31433" y="81915"/>
                        <a:pt x="24765" y="81915"/>
                      </a:cubicBezTo>
                      <a:close/>
                    </a:path>
                  </a:pathLst>
                </a:custGeom>
                <a:solidFill>
                  <a:srgbClr val="FFFFFF"/>
                </a:solidFill>
                <a:ln w="9525" cap="flat">
                  <a:noFill/>
                  <a:prstDash val="solid"/>
                  <a:miter/>
                </a:ln>
              </p:spPr>
              <p:txBody>
                <a:bodyPr rtlCol="0" anchor="ctr"/>
                <a:lstStyle/>
                <a:p>
                  <a:endParaRPr lang="en-US"/>
                </a:p>
              </p:txBody>
            </p:sp>
          </p:grpSp>
          <p:grpSp>
            <p:nvGrpSpPr>
              <p:cNvPr id="35" name="Graphic 5">
                <a:extLst>
                  <a:ext uri="{FF2B5EF4-FFF2-40B4-BE49-F238E27FC236}">
                    <a16:creationId xmlns:a16="http://schemas.microsoft.com/office/drawing/2014/main" id="{96EF578B-5D22-3849-8EDD-4EDA0886C40B}"/>
                  </a:ext>
                </a:extLst>
              </p:cNvPr>
              <p:cNvGrpSpPr/>
              <p:nvPr/>
            </p:nvGrpSpPr>
            <p:grpSpPr>
              <a:xfrm>
                <a:off x="5121592" y="2615544"/>
                <a:ext cx="893444" cy="942417"/>
                <a:chOff x="5121592" y="1988820"/>
                <a:chExt cx="893444" cy="942417"/>
              </a:xfrm>
              <a:solidFill>
                <a:srgbClr val="FFFFFF"/>
              </a:solidFill>
            </p:grpSpPr>
            <p:sp>
              <p:nvSpPr>
                <p:cNvPr id="36" name="Freeform 35">
                  <a:extLst>
                    <a:ext uri="{FF2B5EF4-FFF2-40B4-BE49-F238E27FC236}">
                      <a16:creationId xmlns:a16="http://schemas.microsoft.com/office/drawing/2014/main" id="{E0CF1305-0714-6347-AF9C-6016F95731FC}"/>
                    </a:ext>
                  </a:extLst>
                </p:cNvPr>
                <p:cNvSpPr/>
                <p:nvPr/>
              </p:nvSpPr>
              <p:spPr>
                <a:xfrm>
                  <a:off x="5121592" y="1988820"/>
                  <a:ext cx="74294" cy="110489"/>
                </a:xfrm>
                <a:custGeom>
                  <a:avLst/>
                  <a:gdLst>
                    <a:gd name="connsiteX0" fmla="*/ 54292 w 74294"/>
                    <a:gd name="connsiteY0" fmla="*/ 110490 h 110489"/>
                    <a:gd name="connsiteX1" fmla="*/ 0 w 74294"/>
                    <a:gd name="connsiteY1" fmla="*/ 87630 h 110489"/>
                    <a:gd name="connsiteX2" fmla="*/ 3810 w 74294"/>
                    <a:gd name="connsiteY2" fmla="*/ 78105 h 110489"/>
                    <a:gd name="connsiteX3" fmla="*/ 25717 w 74294"/>
                    <a:gd name="connsiteY3" fmla="*/ 87630 h 110489"/>
                    <a:gd name="connsiteX4" fmla="*/ 57150 w 74294"/>
                    <a:gd name="connsiteY4" fmla="*/ 13335 h 110489"/>
                    <a:gd name="connsiteX5" fmla="*/ 32385 w 74294"/>
                    <a:gd name="connsiteY5" fmla="*/ 10477 h 110489"/>
                    <a:gd name="connsiteX6" fmla="*/ 37147 w 74294"/>
                    <a:gd name="connsiteY6" fmla="*/ 0 h 110489"/>
                    <a:gd name="connsiteX7" fmla="*/ 74295 w 74294"/>
                    <a:gd name="connsiteY7" fmla="*/ 3810 h 110489"/>
                    <a:gd name="connsiteX8" fmla="*/ 36195 w 74294"/>
                    <a:gd name="connsiteY8" fmla="*/ 91440 h 110489"/>
                    <a:gd name="connsiteX9" fmla="*/ 58102 w 74294"/>
                    <a:gd name="connsiteY9" fmla="*/ 100965 h 110489"/>
                    <a:gd name="connsiteX10" fmla="*/ 54292 w 74294"/>
                    <a:gd name="connsiteY10" fmla="*/ 110490 h 1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294" h="110489">
                      <a:moveTo>
                        <a:pt x="54292" y="110490"/>
                      </a:moveTo>
                      <a:lnTo>
                        <a:pt x="0" y="87630"/>
                      </a:lnTo>
                      <a:lnTo>
                        <a:pt x="3810" y="78105"/>
                      </a:lnTo>
                      <a:lnTo>
                        <a:pt x="25717" y="87630"/>
                      </a:lnTo>
                      <a:lnTo>
                        <a:pt x="57150" y="13335"/>
                      </a:lnTo>
                      <a:lnTo>
                        <a:pt x="32385" y="10477"/>
                      </a:lnTo>
                      <a:lnTo>
                        <a:pt x="37147" y="0"/>
                      </a:lnTo>
                      <a:lnTo>
                        <a:pt x="74295" y="3810"/>
                      </a:lnTo>
                      <a:lnTo>
                        <a:pt x="36195" y="91440"/>
                      </a:lnTo>
                      <a:lnTo>
                        <a:pt x="58102" y="100965"/>
                      </a:lnTo>
                      <a:lnTo>
                        <a:pt x="54292" y="110490"/>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5CA953-B8EF-4E40-9A34-0F11E56EEB1A}"/>
                    </a:ext>
                  </a:extLst>
                </p:cNvPr>
                <p:cNvSpPr/>
                <p:nvPr/>
              </p:nvSpPr>
              <p:spPr>
                <a:xfrm>
                  <a:off x="5200473" y="2021554"/>
                  <a:ext cx="81774" cy="102171"/>
                </a:xfrm>
                <a:custGeom>
                  <a:avLst/>
                  <a:gdLst>
                    <a:gd name="connsiteX0" fmla="*/ 15417 w 81774"/>
                    <a:gd name="connsiteY0" fmla="*/ 98711 h 102171"/>
                    <a:gd name="connsiteX1" fmla="*/ 177 w 81774"/>
                    <a:gd name="connsiteY1" fmla="*/ 75851 h 102171"/>
                    <a:gd name="connsiteX2" fmla="*/ 9702 w 81774"/>
                    <a:gd name="connsiteY2" fmla="*/ 37751 h 102171"/>
                    <a:gd name="connsiteX3" fmla="*/ 36372 w 81774"/>
                    <a:gd name="connsiteY3" fmla="*/ 4413 h 102171"/>
                    <a:gd name="connsiteX4" fmla="*/ 65899 w 81774"/>
                    <a:gd name="connsiteY4" fmla="*/ 3461 h 102171"/>
                    <a:gd name="connsiteX5" fmla="*/ 71614 w 81774"/>
                    <a:gd name="connsiteY5" fmla="*/ 65374 h 102171"/>
                    <a:gd name="connsiteX6" fmla="*/ 45897 w 81774"/>
                    <a:gd name="connsiteY6" fmla="*/ 97758 h 102171"/>
                    <a:gd name="connsiteX7" fmla="*/ 15417 w 81774"/>
                    <a:gd name="connsiteY7" fmla="*/ 98711 h 102171"/>
                    <a:gd name="connsiteX8" fmla="*/ 60184 w 81774"/>
                    <a:gd name="connsiteY8" fmla="*/ 12986 h 102171"/>
                    <a:gd name="connsiteX9" fmla="*/ 20179 w 81774"/>
                    <a:gd name="connsiteY9" fmla="*/ 43466 h 102171"/>
                    <a:gd name="connsiteX10" fmla="*/ 21132 w 81774"/>
                    <a:gd name="connsiteY10" fmla="*/ 91091 h 102171"/>
                    <a:gd name="connsiteX11" fmla="*/ 59232 w 81774"/>
                    <a:gd name="connsiteY11" fmla="*/ 62516 h 102171"/>
                    <a:gd name="connsiteX12" fmla="*/ 60184 w 81774"/>
                    <a:gd name="connsiteY12" fmla="*/ 12986 h 10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74" h="102171">
                      <a:moveTo>
                        <a:pt x="15417" y="98711"/>
                      </a:moveTo>
                      <a:cubicBezTo>
                        <a:pt x="5892" y="93949"/>
                        <a:pt x="1129" y="86328"/>
                        <a:pt x="177" y="75851"/>
                      </a:cubicBezTo>
                      <a:cubicBezTo>
                        <a:pt x="-776" y="65374"/>
                        <a:pt x="2082" y="52991"/>
                        <a:pt x="9702" y="37751"/>
                      </a:cubicBezTo>
                      <a:cubicBezTo>
                        <a:pt x="18274" y="21558"/>
                        <a:pt x="26847" y="10128"/>
                        <a:pt x="36372" y="4413"/>
                      </a:cubicBezTo>
                      <a:cubicBezTo>
                        <a:pt x="45897" y="-1302"/>
                        <a:pt x="55422" y="-1302"/>
                        <a:pt x="65899" y="3461"/>
                      </a:cubicBezTo>
                      <a:cubicBezTo>
                        <a:pt x="84949" y="12986"/>
                        <a:pt x="86854" y="33941"/>
                        <a:pt x="71614" y="65374"/>
                      </a:cubicBezTo>
                      <a:cubicBezTo>
                        <a:pt x="63994" y="81566"/>
                        <a:pt x="55422" y="92043"/>
                        <a:pt x="45897" y="97758"/>
                      </a:cubicBezTo>
                      <a:cubicBezTo>
                        <a:pt x="35419" y="103474"/>
                        <a:pt x="25894" y="103474"/>
                        <a:pt x="15417" y="98711"/>
                      </a:cubicBezTo>
                      <a:close/>
                      <a:moveTo>
                        <a:pt x="60184" y="12986"/>
                      </a:moveTo>
                      <a:cubicBezTo>
                        <a:pt x="46849" y="6318"/>
                        <a:pt x="33514" y="16796"/>
                        <a:pt x="20179" y="43466"/>
                      </a:cubicBezTo>
                      <a:cubicBezTo>
                        <a:pt x="7797" y="68231"/>
                        <a:pt x="7797" y="84424"/>
                        <a:pt x="21132" y="91091"/>
                      </a:cubicBezTo>
                      <a:cubicBezTo>
                        <a:pt x="33514" y="97758"/>
                        <a:pt x="46849" y="88233"/>
                        <a:pt x="59232" y="62516"/>
                      </a:cubicBezTo>
                      <a:cubicBezTo>
                        <a:pt x="72567" y="34893"/>
                        <a:pt x="72567" y="18701"/>
                        <a:pt x="60184" y="12986"/>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FF66CDE-85FB-3D4E-8B3C-CADD0657BB45}"/>
                    </a:ext>
                  </a:extLst>
                </p:cNvPr>
                <p:cNvSpPr/>
                <p:nvPr/>
              </p:nvSpPr>
              <p:spPr>
                <a:xfrm>
                  <a:off x="5279707" y="2101215"/>
                  <a:ext cx="39052" cy="27622"/>
                </a:xfrm>
                <a:custGeom>
                  <a:avLst/>
                  <a:gdLst>
                    <a:gd name="connsiteX0" fmla="*/ 34290 w 39052"/>
                    <a:gd name="connsiteY0" fmla="*/ 27622 h 27622"/>
                    <a:gd name="connsiteX1" fmla="*/ 0 w 39052"/>
                    <a:gd name="connsiteY1" fmla="*/ 8572 h 27622"/>
                    <a:gd name="connsiteX2" fmla="*/ 4763 w 39052"/>
                    <a:gd name="connsiteY2" fmla="*/ 0 h 27622"/>
                    <a:gd name="connsiteX3" fmla="*/ 39053 w 39052"/>
                    <a:gd name="connsiteY3" fmla="*/ 19050 h 27622"/>
                    <a:gd name="connsiteX4" fmla="*/ 34290 w 39052"/>
                    <a:gd name="connsiteY4" fmla="*/ 27622 h 27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7622">
                      <a:moveTo>
                        <a:pt x="34290" y="27622"/>
                      </a:moveTo>
                      <a:lnTo>
                        <a:pt x="0" y="8572"/>
                      </a:lnTo>
                      <a:lnTo>
                        <a:pt x="4763" y="0"/>
                      </a:lnTo>
                      <a:lnTo>
                        <a:pt x="39053" y="19050"/>
                      </a:lnTo>
                      <a:lnTo>
                        <a:pt x="34290" y="2762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D44C7D9-C141-6D4F-A899-7CA3E34C6B39}"/>
                    </a:ext>
                  </a:extLst>
                </p:cNvPr>
                <p:cNvSpPr/>
                <p:nvPr/>
              </p:nvSpPr>
              <p:spPr>
                <a:xfrm>
                  <a:off x="5313997" y="2090737"/>
                  <a:ext cx="85725" cy="111442"/>
                </a:xfrm>
                <a:custGeom>
                  <a:avLst/>
                  <a:gdLst>
                    <a:gd name="connsiteX0" fmla="*/ 49530 w 85725"/>
                    <a:gd name="connsiteY0" fmla="*/ 111442 h 111442"/>
                    <a:gd name="connsiteX1" fmla="*/ 0 w 85725"/>
                    <a:gd name="connsiteY1" fmla="*/ 80963 h 111442"/>
                    <a:gd name="connsiteX2" fmla="*/ 5715 w 85725"/>
                    <a:gd name="connsiteY2" fmla="*/ 72390 h 111442"/>
                    <a:gd name="connsiteX3" fmla="*/ 25718 w 85725"/>
                    <a:gd name="connsiteY3" fmla="*/ 84772 h 111442"/>
                    <a:gd name="connsiteX4" fmla="*/ 67628 w 85725"/>
                    <a:gd name="connsiteY4" fmla="*/ 16192 h 111442"/>
                    <a:gd name="connsiteX5" fmla="*/ 43815 w 85725"/>
                    <a:gd name="connsiteY5" fmla="*/ 9525 h 111442"/>
                    <a:gd name="connsiteX6" fmla="*/ 49530 w 85725"/>
                    <a:gd name="connsiteY6" fmla="*/ 0 h 111442"/>
                    <a:gd name="connsiteX7" fmla="*/ 85725 w 85725"/>
                    <a:gd name="connsiteY7" fmla="*/ 9525 h 111442"/>
                    <a:gd name="connsiteX8" fmla="*/ 35243 w 85725"/>
                    <a:gd name="connsiteY8" fmla="*/ 90488 h 111442"/>
                    <a:gd name="connsiteX9" fmla="*/ 55245 w 85725"/>
                    <a:gd name="connsiteY9" fmla="*/ 102870 h 111442"/>
                    <a:gd name="connsiteX10" fmla="*/ 49530 w 85725"/>
                    <a:gd name="connsiteY10" fmla="*/ 11144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 h="111442">
                      <a:moveTo>
                        <a:pt x="49530" y="111442"/>
                      </a:moveTo>
                      <a:lnTo>
                        <a:pt x="0" y="80963"/>
                      </a:lnTo>
                      <a:lnTo>
                        <a:pt x="5715" y="72390"/>
                      </a:lnTo>
                      <a:lnTo>
                        <a:pt x="25718" y="84772"/>
                      </a:lnTo>
                      <a:lnTo>
                        <a:pt x="67628" y="16192"/>
                      </a:lnTo>
                      <a:lnTo>
                        <a:pt x="43815" y="9525"/>
                      </a:lnTo>
                      <a:lnTo>
                        <a:pt x="49530" y="0"/>
                      </a:lnTo>
                      <a:lnTo>
                        <a:pt x="85725" y="9525"/>
                      </a:lnTo>
                      <a:lnTo>
                        <a:pt x="35243" y="90488"/>
                      </a:lnTo>
                      <a:lnTo>
                        <a:pt x="55245" y="102870"/>
                      </a:lnTo>
                      <a:lnTo>
                        <a:pt x="49530" y="111442"/>
                      </a:ln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0EB4065-25A6-494E-A69F-C193C2D82067}"/>
                    </a:ext>
                  </a:extLst>
                </p:cNvPr>
                <p:cNvSpPr/>
                <p:nvPr/>
              </p:nvSpPr>
              <p:spPr>
                <a:xfrm>
                  <a:off x="5381625" y="2128837"/>
                  <a:ext cx="101917" cy="105004"/>
                </a:xfrm>
                <a:custGeom>
                  <a:avLst/>
                  <a:gdLst>
                    <a:gd name="connsiteX0" fmla="*/ 0 w 101917"/>
                    <a:gd name="connsiteY0" fmla="*/ 81915 h 105004"/>
                    <a:gd name="connsiteX1" fmla="*/ 7620 w 101917"/>
                    <a:gd name="connsiteY1" fmla="*/ 71438 h 105004"/>
                    <a:gd name="connsiteX2" fmla="*/ 21907 w 101917"/>
                    <a:gd name="connsiteY2" fmla="*/ 89535 h 105004"/>
                    <a:gd name="connsiteX3" fmla="*/ 40005 w 101917"/>
                    <a:gd name="connsiteY3" fmla="*/ 94297 h 105004"/>
                    <a:gd name="connsiteX4" fmla="*/ 55245 w 101917"/>
                    <a:gd name="connsiteY4" fmla="*/ 84772 h 105004"/>
                    <a:gd name="connsiteX5" fmla="*/ 59055 w 101917"/>
                    <a:gd name="connsiteY5" fmla="*/ 67628 h 105004"/>
                    <a:gd name="connsiteX6" fmla="*/ 45720 w 101917"/>
                    <a:gd name="connsiteY6" fmla="*/ 51435 h 105004"/>
                    <a:gd name="connsiteX7" fmla="*/ 31432 w 101917"/>
                    <a:gd name="connsiteY7" fmla="*/ 42863 h 105004"/>
                    <a:gd name="connsiteX8" fmla="*/ 60960 w 101917"/>
                    <a:gd name="connsiteY8" fmla="*/ 0 h 105004"/>
                    <a:gd name="connsiteX9" fmla="*/ 101918 w 101917"/>
                    <a:gd name="connsiteY9" fmla="*/ 28575 h 105004"/>
                    <a:gd name="connsiteX10" fmla="*/ 96203 w 101917"/>
                    <a:gd name="connsiteY10" fmla="*/ 37147 h 105004"/>
                    <a:gd name="connsiteX11" fmla="*/ 63818 w 101917"/>
                    <a:gd name="connsiteY11" fmla="*/ 15240 h 105004"/>
                    <a:gd name="connsiteX12" fmla="*/ 46672 w 101917"/>
                    <a:gd name="connsiteY12" fmla="*/ 40005 h 105004"/>
                    <a:gd name="connsiteX13" fmla="*/ 54293 w 101917"/>
                    <a:gd name="connsiteY13" fmla="*/ 44767 h 105004"/>
                    <a:gd name="connsiteX14" fmla="*/ 70485 w 101917"/>
                    <a:gd name="connsiteY14" fmla="*/ 66675 h 105004"/>
                    <a:gd name="connsiteX15" fmla="*/ 64770 w 101917"/>
                    <a:gd name="connsiteY15" fmla="*/ 90488 h 105004"/>
                    <a:gd name="connsiteX16" fmla="*/ 42863 w 101917"/>
                    <a:gd name="connsiteY16" fmla="*/ 104775 h 105004"/>
                    <a:gd name="connsiteX17" fmla="*/ 15240 w 101917"/>
                    <a:gd name="connsiteY17" fmla="*/ 97155 h 105004"/>
                    <a:gd name="connsiteX18" fmla="*/ 0 w 101917"/>
                    <a:gd name="connsiteY18" fmla="*/ 81915 h 1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917" h="105004">
                      <a:moveTo>
                        <a:pt x="0" y="81915"/>
                      </a:moveTo>
                      <a:lnTo>
                        <a:pt x="7620" y="71438"/>
                      </a:lnTo>
                      <a:cubicBezTo>
                        <a:pt x="10478" y="79058"/>
                        <a:pt x="15240" y="84772"/>
                        <a:pt x="21907" y="89535"/>
                      </a:cubicBezTo>
                      <a:cubicBezTo>
                        <a:pt x="27622" y="93345"/>
                        <a:pt x="34290" y="95250"/>
                        <a:pt x="40005" y="94297"/>
                      </a:cubicBezTo>
                      <a:cubicBezTo>
                        <a:pt x="45720" y="93345"/>
                        <a:pt x="51435" y="90488"/>
                        <a:pt x="55245" y="84772"/>
                      </a:cubicBezTo>
                      <a:cubicBezTo>
                        <a:pt x="59055" y="79058"/>
                        <a:pt x="60007" y="73342"/>
                        <a:pt x="59055" y="67628"/>
                      </a:cubicBezTo>
                      <a:cubicBezTo>
                        <a:pt x="57150" y="61913"/>
                        <a:pt x="53340" y="56197"/>
                        <a:pt x="45720" y="51435"/>
                      </a:cubicBezTo>
                      <a:cubicBezTo>
                        <a:pt x="43815" y="49530"/>
                        <a:pt x="39053" y="46672"/>
                        <a:pt x="31432" y="42863"/>
                      </a:cubicBezTo>
                      <a:lnTo>
                        <a:pt x="60960" y="0"/>
                      </a:lnTo>
                      <a:lnTo>
                        <a:pt x="101918" y="28575"/>
                      </a:lnTo>
                      <a:lnTo>
                        <a:pt x="96203" y="37147"/>
                      </a:lnTo>
                      <a:lnTo>
                        <a:pt x="63818" y="15240"/>
                      </a:lnTo>
                      <a:lnTo>
                        <a:pt x="46672" y="40005"/>
                      </a:lnTo>
                      <a:cubicBezTo>
                        <a:pt x="49530" y="41910"/>
                        <a:pt x="51435" y="42863"/>
                        <a:pt x="54293" y="44767"/>
                      </a:cubicBezTo>
                      <a:cubicBezTo>
                        <a:pt x="63818" y="51435"/>
                        <a:pt x="68580" y="58103"/>
                        <a:pt x="70485" y="66675"/>
                      </a:cubicBezTo>
                      <a:cubicBezTo>
                        <a:pt x="72390" y="74295"/>
                        <a:pt x="70485" y="82867"/>
                        <a:pt x="64770" y="90488"/>
                      </a:cubicBezTo>
                      <a:cubicBezTo>
                        <a:pt x="59055" y="99060"/>
                        <a:pt x="51435" y="103822"/>
                        <a:pt x="42863" y="104775"/>
                      </a:cubicBezTo>
                      <a:cubicBezTo>
                        <a:pt x="34290" y="105728"/>
                        <a:pt x="24765" y="103822"/>
                        <a:pt x="15240" y="97155"/>
                      </a:cubicBezTo>
                      <a:cubicBezTo>
                        <a:pt x="6668" y="92392"/>
                        <a:pt x="1905" y="86678"/>
                        <a:pt x="0" y="81915"/>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1A0AC2F-5079-9147-B48D-47B0A800532C}"/>
                    </a:ext>
                  </a:extLst>
                </p:cNvPr>
                <p:cNvSpPr/>
                <p:nvPr/>
              </p:nvSpPr>
              <p:spPr>
                <a:xfrm>
                  <a:off x="5452109" y="2180986"/>
                  <a:ext cx="124777" cy="132635"/>
                </a:xfrm>
                <a:custGeom>
                  <a:avLst/>
                  <a:gdLst>
                    <a:gd name="connsiteX0" fmla="*/ 124778 w 124777"/>
                    <a:gd name="connsiteY0" fmla="*/ 48816 h 132635"/>
                    <a:gd name="connsiteX1" fmla="*/ 7620 w 124777"/>
                    <a:gd name="connsiteY1" fmla="*/ 88821 h 132635"/>
                    <a:gd name="connsiteX2" fmla="*/ 0 w 124777"/>
                    <a:gd name="connsiteY2" fmla="*/ 82153 h 132635"/>
                    <a:gd name="connsiteX3" fmla="*/ 117158 w 124777"/>
                    <a:gd name="connsiteY3" fmla="*/ 42148 h 132635"/>
                    <a:gd name="connsiteX4" fmla="*/ 124778 w 124777"/>
                    <a:gd name="connsiteY4" fmla="*/ 48816 h 132635"/>
                    <a:gd name="connsiteX5" fmla="*/ 38100 w 124777"/>
                    <a:gd name="connsiteY5" fmla="*/ 46911 h 132635"/>
                    <a:gd name="connsiteX6" fmla="*/ 29528 w 124777"/>
                    <a:gd name="connsiteY6" fmla="*/ 30718 h 132635"/>
                    <a:gd name="connsiteX7" fmla="*/ 36195 w 124777"/>
                    <a:gd name="connsiteY7" fmla="*/ 11668 h 132635"/>
                    <a:gd name="connsiteX8" fmla="*/ 54293 w 124777"/>
                    <a:gd name="connsiteY8" fmla="*/ 238 h 132635"/>
                    <a:gd name="connsiteX9" fmla="*/ 73343 w 124777"/>
                    <a:gd name="connsiteY9" fmla="*/ 5953 h 132635"/>
                    <a:gd name="connsiteX10" fmla="*/ 82868 w 124777"/>
                    <a:gd name="connsiteY10" fmla="*/ 22146 h 132635"/>
                    <a:gd name="connsiteX11" fmla="*/ 75247 w 124777"/>
                    <a:gd name="connsiteY11" fmla="*/ 41196 h 132635"/>
                    <a:gd name="connsiteX12" fmla="*/ 57150 w 124777"/>
                    <a:gd name="connsiteY12" fmla="*/ 52626 h 132635"/>
                    <a:gd name="connsiteX13" fmla="*/ 38100 w 124777"/>
                    <a:gd name="connsiteY13" fmla="*/ 46911 h 132635"/>
                    <a:gd name="connsiteX14" fmla="*/ 66675 w 124777"/>
                    <a:gd name="connsiteY14" fmla="*/ 11668 h 132635"/>
                    <a:gd name="connsiteX15" fmla="*/ 55245 w 124777"/>
                    <a:gd name="connsiteY15" fmla="*/ 8811 h 132635"/>
                    <a:gd name="connsiteX16" fmla="*/ 43815 w 124777"/>
                    <a:gd name="connsiteY16" fmla="*/ 17383 h 132635"/>
                    <a:gd name="connsiteX17" fmla="*/ 38100 w 124777"/>
                    <a:gd name="connsiteY17" fmla="*/ 30718 h 132635"/>
                    <a:gd name="connsiteX18" fmla="*/ 43815 w 124777"/>
                    <a:gd name="connsiteY18" fmla="*/ 41196 h 132635"/>
                    <a:gd name="connsiteX19" fmla="*/ 55245 w 124777"/>
                    <a:gd name="connsiteY19" fmla="*/ 44053 h 132635"/>
                    <a:gd name="connsiteX20" fmla="*/ 66675 w 124777"/>
                    <a:gd name="connsiteY20" fmla="*/ 35481 h 132635"/>
                    <a:gd name="connsiteX21" fmla="*/ 72390 w 124777"/>
                    <a:gd name="connsiteY21" fmla="*/ 22146 h 132635"/>
                    <a:gd name="connsiteX22" fmla="*/ 66675 w 124777"/>
                    <a:gd name="connsiteY22" fmla="*/ 11668 h 132635"/>
                    <a:gd name="connsiteX23" fmla="*/ 52388 w 124777"/>
                    <a:gd name="connsiteY23" fmla="*/ 126921 h 132635"/>
                    <a:gd name="connsiteX24" fmla="*/ 43815 w 124777"/>
                    <a:gd name="connsiteY24" fmla="*/ 110728 h 132635"/>
                    <a:gd name="connsiteX25" fmla="*/ 50483 w 124777"/>
                    <a:gd name="connsiteY25" fmla="*/ 91678 h 132635"/>
                    <a:gd name="connsiteX26" fmla="*/ 68580 w 124777"/>
                    <a:gd name="connsiteY26" fmla="*/ 80248 h 132635"/>
                    <a:gd name="connsiteX27" fmla="*/ 87630 w 124777"/>
                    <a:gd name="connsiteY27" fmla="*/ 85963 h 132635"/>
                    <a:gd name="connsiteX28" fmla="*/ 97155 w 124777"/>
                    <a:gd name="connsiteY28" fmla="*/ 102156 h 132635"/>
                    <a:gd name="connsiteX29" fmla="*/ 89535 w 124777"/>
                    <a:gd name="connsiteY29" fmla="*/ 121206 h 132635"/>
                    <a:gd name="connsiteX30" fmla="*/ 71438 w 124777"/>
                    <a:gd name="connsiteY30" fmla="*/ 132636 h 132635"/>
                    <a:gd name="connsiteX31" fmla="*/ 52388 w 124777"/>
                    <a:gd name="connsiteY31" fmla="*/ 126921 h 132635"/>
                    <a:gd name="connsiteX32" fmla="*/ 81915 w 124777"/>
                    <a:gd name="connsiteY32" fmla="*/ 91678 h 132635"/>
                    <a:gd name="connsiteX33" fmla="*/ 70485 w 124777"/>
                    <a:gd name="connsiteY33" fmla="*/ 88821 h 132635"/>
                    <a:gd name="connsiteX34" fmla="*/ 59055 w 124777"/>
                    <a:gd name="connsiteY34" fmla="*/ 97393 h 132635"/>
                    <a:gd name="connsiteX35" fmla="*/ 53340 w 124777"/>
                    <a:gd name="connsiteY35" fmla="*/ 110728 h 132635"/>
                    <a:gd name="connsiteX36" fmla="*/ 59055 w 124777"/>
                    <a:gd name="connsiteY36" fmla="*/ 121206 h 132635"/>
                    <a:gd name="connsiteX37" fmla="*/ 70485 w 124777"/>
                    <a:gd name="connsiteY37" fmla="*/ 124063 h 132635"/>
                    <a:gd name="connsiteX38" fmla="*/ 81915 w 124777"/>
                    <a:gd name="connsiteY38" fmla="*/ 115491 h 132635"/>
                    <a:gd name="connsiteX39" fmla="*/ 87630 w 124777"/>
                    <a:gd name="connsiteY39" fmla="*/ 102156 h 132635"/>
                    <a:gd name="connsiteX40" fmla="*/ 81915 w 124777"/>
                    <a:gd name="connsiteY40" fmla="*/ 91678 h 1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4777" h="132635">
                      <a:moveTo>
                        <a:pt x="124778" y="48816"/>
                      </a:moveTo>
                      <a:lnTo>
                        <a:pt x="7620" y="88821"/>
                      </a:lnTo>
                      <a:lnTo>
                        <a:pt x="0" y="82153"/>
                      </a:lnTo>
                      <a:lnTo>
                        <a:pt x="117158" y="42148"/>
                      </a:lnTo>
                      <a:lnTo>
                        <a:pt x="124778" y="48816"/>
                      </a:lnTo>
                      <a:close/>
                      <a:moveTo>
                        <a:pt x="38100" y="46911"/>
                      </a:moveTo>
                      <a:cubicBezTo>
                        <a:pt x="32385" y="42148"/>
                        <a:pt x="29528" y="37386"/>
                        <a:pt x="29528" y="30718"/>
                      </a:cubicBezTo>
                      <a:cubicBezTo>
                        <a:pt x="29528" y="24051"/>
                        <a:pt x="31433" y="18336"/>
                        <a:pt x="36195" y="11668"/>
                      </a:cubicBezTo>
                      <a:cubicBezTo>
                        <a:pt x="41910" y="5001"/>
                        <a:pt x="47625" y="1191"/>
                        <a:pt x="54293" y="238"/>
                      </a:cubicBezTo>
                      <a:cubicBezTo>
                        <a:pt x="60960" y="-714"/>
                        <a:pt x="66675" y="1191"/>
                        <a:pt x="73343" y="5953"/>
                      </a:cubicBezTo>
                      <a:cubicBezTo>
                        <a:pt x="79058" y="10716"/>
                        <a:pt x="81915" y="15478"/>
                        <a:pt x="82868" y="22146"/>
                      </a:cubicBezTo>
                      <a:cubicBezTo>
                        <a:pt x="82868" y="27861"/>
                        <a:pt x="80963" y="34528"/>
                        <a:pt x="75247" y="41196"/>
                      </a:cubicBezTo>
                      <a:cubicBezTo>
                        <a:pt x="70485" y="47863"/>
                        <a:pt x="63818" y="51673"/>
                        <a:pt x="57150" y="52626"/>
                      </a:cubicBezTo>
                      <a:cubicBezTo>
                        <a:pt x="49530" y="52626"/>
                        <a:pt x="43815" y="50721"/>
                        <a:pt x="38100" y="46911"/>
                      </a:cubicBezTo>
                      <a:close/>
                      <a:moveTo>
                        <a:pt x="66675" y="11668"/>
                      </a:moveTo>
                      <a:cubicBezTo>
                        <a:pt x="62865" y="8811"/>
                        <a:pt x="59055" y="7858"/>
                        <a:pt x="55245" y="8811"/>
                      </a:cubicBezTo>
                      <a:cubicBezTo>
                        <a:pt x="51435" y="9763"/>
                        <a:pt x="46672" y="12621"/>
                        <a:pt x="43815" y="17383"/>
                      </a:cubicBezTo>
                      <a:cubicBezTo>
                        <a:pt x="40005" y="22146"/>
                        <a:pt x="38100" y="25956"/>
                        <a:pt x="38100" y="30718"/>
                      </a:cubicBezTo>
                      <a:cubicBezTo>
                        <a:pt x="38100" y="35481"/>
                        <a:pt x="40005" y="38338"/>
                        <a:pt x="43815" y="41196"/>
                      </a:cubicBezTo>
                      <a:cubicBezTo>
                        <a:pt x="47625" y="44053"/>
                        <a:pt x="51435" y="45006"/>
                        <a:pt x="55245" y="44053"/>
                      </a:cubicBezTo>
                      <a:cubicBezTo>
                        <a:pt x="59055" y="43101"/>
                        <a:pt x="62865" y="40243"/>
                        <a:pt x="66675" y="35481"/>
                      </a:cubicBezTo>
                      <a:cubicBezTo>
                        <a:pt x="70485" y="30718"/>
                        <a:pt x="72390" y="26908"/>
                        <a:pt x="72390" y="22146"/>
                      </a:cubicBezTo>
                      <a:cubicBezTo>
                        <a:pt x="72390" y="17383"/>
                        <a:pt x="70485" y="14526"/>
                        <a:pt x="66675" y="11668"/>
                      </a:cubicBezTo>
                      <a:close/>
                      <a:moveTo>
                        <a:pt x="52388" y="126921"/>
                      </a:moveTo>
                      <a:cubicBezTo>
                        <a:pt x="46672" y="122158"/>
                        <a:pt x="43815" y="117396"/>
                        <a:pt x="43815" y="110728"/>
                      </a:cubicBezTo>
                      <a:cubicBezTo>
                        <a:pt x="43815" y="104061"/>
                        <a:pt x="45720" y="98346"/>
                        <a:pt x="50483" y="91678"/>
                      </a:cubicBezTo>
                      <a:cubicBezTo>
                        <a:pt x="56197" y="85011"/>
                        <a:pt x="61913" y="81201"/>
                        <a:pt x="68580" y="80248"/>
                      </a:cubicBezTo>
                      <a:cubicBezTo>
                        <a:pt x="75247" y="79296"/>
                        <a:pt x="81915" y="81201"/>
                        <a:pt x="87630" y="85963"/>
                      </a:cubicBezTo>
                      <a:cubicBezTo>
                        <a:pt x="93345" y="90726"/>
                        <a:pt x="96203" y="95488"/>
                        <a:pt x="97155" y="102156"/>
                      </a:cubicBezTo>
                      <a:cubicBezTo>
                        <a:pt x="97155" y="107871"/>
                        <a:pt x="95250" y="114538"/>
                        <a:pt x="89535" y="121206"/>
                      </a:cubicBezTo>
                      <a:cubicBezTo>
                        <a:pt x="84772" y="127873"/>
                        <a:pt x="78105" y="131683"/>
                        <a:pt x="71438" y="132636"/>
                      </a:cubicBezTo>
                      <a:cubicBezTo>
                        <a:pt x="64770" y="132636"/>
                        <a:pt x="58103" y="131683"/>
                        <a:pt x="52388" y="126921"/>
                      </a:cubicBezTo>
                      <a:close/>
                      <a:moveTo>
                        <a:pt x="81915" y="91678"/>
                      </a:moveTo>
                      <a:cubicBezTo>
                        <a:pt x="78105" y="88821"/>
                        <a:pt x="74295" y="87868"/>
                        <a:pt x="70485" y="88821"/>
                      </a:cubicBezTo>
                      <a:cubicBezTo>
                        <a:pt x="66675" y="89773"/>
                        <a:pt x="62865" y="92631"/>
                        <a:pt x="59055" y="97393"/>
                      </a:cubicBezTo>
                      <a:cubicBezTo>
                        <a:pt x="55245" y="102156"/>
                        <a:pt x="53340" y="105966"/>
                        <a:pt x="53340" y="110728"/>
                      </a:cubicBezTo>
                      <a:cubicBezTo>
                        <a:pt x="53340" y="114538"/>
                        <a:pt x="55245" y="118348"/>
                        <a:pt x="59055" y="121206"/>
                      </a:cubicBezTo>
                      <a:cubicBezTo>
                        <a:pt x="62865" y="124063"/>
                        <a:pt x="66675" y="125016"/>
                        <a:pt x="70485" y="124063"/>
                      </a:cubicBezTo>
                      <a:cubicBezTo>
                        <a:pt x="74295" y="123111"/>
                        <a:pt x="78105" y="120253"/>
                        <a:pt x="81915" y="115491"/>
                      </a:cubicBezTo>
                      <a:cubicBezTo>
                        <a:pt x="85725" y="110728"/>
                        <a:pt x="87630" y="106918"/>
                        <a:pt x="87630" y="102156"/>
                      </a:cubicBezTo>
                      <a:cubicBezTo>
                        <a:pt x="87630" y="97393"/>
                        <a:pt x="85725" y="94536"/>
                        <a:pt x="81915" y="91678"/>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8F3C04-1133-0545-92B0-01ADD6937191}"/>
                    </a:ext>
                  </a:extLst>
                </p:cNvPr>
                <p:cNvSpPr/>
                <p:nvPr/>
              </p:nvSpPr>
              <p:spPr>
                <a:xfrm>
                  <a:off x="5575934" y="2299334"/>
                  <a:ext cx="108584" cy="109537"/>
                </a:xfrm>
                <a:custGeom>
                  <a:avLst/>
                  <a:gdLst>
                    <a:gd name="connsiteX0" fmla="*/ 108585 w 108584"/>
                    <a:gd name="connsiteY0" fmla="*/ 72390 h 109537"/>
                    <a:gd name="connsiteX1" fmla="*/ 40958 w 108584"/>
                    <a:gd name="connsiteY1" fmla="*/ 109538 h 109537"/>
                    <a:gd name="connsiteX2" fmla="*/ 32385 w 108584"/>
                    <a:gd name="connsiteY2" fmla="*/ 100965 h 109537"/>
                    <a:gd name="connsiteX3" fmla="*/ 59055 w 108584"/>
                    <a:gd name="connsiteY3" fmla="*/ 52388 h 109537"/>
                    <a:gd name="connsiteX4" fmla="*/ 62865 w 108584"/>
                    <a:gd name="connsiteY4" fmla="*/ 46673 h 109537"/>
                    <a:gd name="connsiteX5" fmla="*/ 62865 w 108584"/>
                    <a:gd name="connsiteY5" fmla="*/ 46673 h 109537"/>
                    <a:gd name="connsiteX6" fmla="*/ 57150 w 108584"/>
                    <a:gd name="connsiteY6" fmla="*/ 50483 h 109537"/>
                    <a:gd name="connsiteX7" fmla="*/ 8572 w 108584"/>
                    <a:gd name="connsiteY7" fmla="*/ 77153 h 109537"/>
                    <a:gd name="connsiteX8" fmla="*/ 0 w 108584"/>
                    <a:gd name="connsiteY8" fmla="*/ 68580 h 109537"/>
                    <a:gd name="connsiteX9" fmla="*/ 36195 w 108584"/>
                    <a:gd name="connsiteY9" fmla="*/ 0 h 109537"/>
                    <a:gd name="connsiteX10" fmla="*/ 44768 w 108584"/>
                    <a:gd name="connsiteY10" fmla="*/ 8573 h 109537"/>
                    <a:gd name="connsiteX11" fmla="*/ 17145 w 108584"/>
                    <a:gd name="connsiteY11" fmla="*/ 59055 h 109537"/>
                    <a:gd name="connsiteX12" fmla="*/ 13335 w 108584"/>
                    <a:gd name="connsiteY12" fmla="*/ 64770 h 109537"/>
                    <a:gd name="connsiteX13" fmla="*/ 13335 w 108584"/>
                    <a:gd name="connsiteY13" fmla="*/ 64770 h 109537"/>
                    <a:gd name="connsiteX14" fmla="*/ 19050 w 108584"/>
                    <a:gd name="connsiteY14" fmla="*/ 60960 h 109537"/>
                    <a:gd name="connsiteX15" fmla="*/ 70485 w 108584"/>
                    <a:gd name="connsiteY15" fmla="*/ 33338 h 109537"/>
                    <a:gd name="connsiteX16" fmla="*/ 78105 w 108584"/>
                    <a:gd name="connsiteY16" fmla="*/ 40958 h 109537"/>
                    <a:gd name="connsiteX17" fmla="*/ 49530 w 108584"/>
                    <a:gd name="connsiteY17" fmla="*/ 91440 h 109537"/>
                    <a:gd name="connsiteX18" fmla="*/ 45720 w 108584"/>
                    <a:gd name="connsiteY18" fmla="*/ 97155 h 109537"/>
                    <a:gd name="connsiteX19" fmla="*/ 45720 w 108584"/>
                    <a:gd name="connsiteY19" fmla="*/ 97155 h 109537"/>
                    <a:gd name="connsiteX20" fmla="*/ 51435 w 108584"/>
                    <a:gd name="connsiteY20" fmla="*/ 93345 h 109537"/>
                    <a:gd name="connsiteX21" fmla="*/ 100965 w 108584"/>
                    <a:gd name="connsiteY21" fmla="*/ 63818 h 109537"/>
                    <a:gd name="connsiteX22" fmla="*/ 108585 w 108584"/>
                    <a:gd name="connsiteY22" fmla="*/ 7239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584" h="109537">
                      <a:moveTo>
                        <a:pt x="108585" y="72390"/>
                      </a:moveTo>
                      <a:lnTo>
                        <a:pt x="40958" y="109538"/>
                      </a:lnTo>
                      <a:lnTo>
                        <a:pt x="32385" y="100965"/>
                      </a:lnTo>
                      <a:lnTo>
                        <a:pt x="59055" y="52388"/>
                      </a:lnTo>
                      <a:cubicBezTo>
                        <a:pt x="60008" y="50483"/>
                        <a:pt x="60960" y="48578"/>
                        <a:pt x="62865" y="46673"/>
                      </a:cubicBezTo>
                      <a:lnTo>
                        <a:pt x="62865" y="46673"/>
                      </a:lnTo>
                      <a:cubicBezTo>
                        <a:pt x="61913" y="47625"/>
                        <a:pt x="60008" y="48578"/>
                        <a:pt x="57150" y="50483"/>
                      </a:cubicBezTo>
                      <a:lnTo>
                        <a:pt x="8572" y="77153"/>
                      </a:lnTo>
                      <a:lnTo>
                        <a:pt x="0" y="68580"/>
                      </a:lnTo>
                      <a:lnTo>
                        <a:pt x="36195" y="0"/>
                      </a:lnTo>
                      <a:lnTo>
                        <a:pt x="44768" y="8573"/>
                      </a:lnTo>
                      <a:lnTo>
                        <a:pt x="17145" y="59055"/>
                      </a:lnTo>
                      <a:cubicBezTo>
                        <a:pt x="16193" y="60960"/>
                        <a:pt x="15240" y="62865"/>
                        <a:pt x="13335" y="64770"/>
                      </a:cubicBezTo>
                      <a:lnTo>
                        <a:pt x="13335" y="64770"/>
                      </a:lnTo>
                      <a:cubicBezTo>
                        <a:pt x="15240" y="63818"/>
                        <a:pt x="17145" y="61913"/>
                        <a:pt x="19050" y="60960"/>
                      </a:cubicBezTo>
                      <a:lnTo>
                        <a:pt x="70485" y="33338"/>
                      </a:lnTo>
                      <a:lnTo>
                        <a:pt x="78105" y="40958"/>
                      </a:lnTo>
                      <a:lnTo>
                        <a:pt x="49530" y="91440"/>
                      </a:lnTo>
                      <a:cubicBezTo>
                        <a:pt x="48578" y="93345"/>
                        <a:pt x="47625" y="95250"/>
                        <a:pt x="45720" y="97155"/>
                      </a:cubicBezTo>
                      <a:lnTo>
                        <a:pt x="45720" y="97155"/>
                      </a:lnTo>
                      <a:cubicBezTo>
                        <a:pt x="46672" y="96203"/>
                        <a:pt x="48578" y="94298"/>
                        <a:pt x="51435" y="93345"/>
                      </a:cubicBezTo>
                      <a:lnTo>
                        <a:pt x="100965" y="63818"/>
                      </a:lnTo>
                      <a:lnTo>
                        <a:pt x="108585" y="72390"/>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EDBF2B5-452D-5D47-B6E1-305E926EEA1E}"/>
                    </a:ext>
                  </a:extLst>
                </p:cNvPr>
                <p:cNvSpPr/>
                <p:nvPr/>
              </p:nvSpPr>
              <p:spPr>
                <a:xfrm>
                  <a:off x="5649098" y="2393632"/>
                  <a:ext cx="76005" cy="76200"/>
                </a:xfrm>
                <a:custGeom>
                  <a:avLst/>
                  <a:gdLst>
                    <a:gd name="connsiteX0" fmla="*/ 56376 w 76005"/>
                    <a:gd name="connsiteY0" fmla="*/ 60960 h 76200"/>
                    <a:gd name="connsiteX1" fmla="*/ 21133 w 76005"/>
                    <a:gd name="connsiteY1" fmla="*/ 21908 h 76200"/>
                    <a:gd name="connsiteX2" fmla="*/ 11608 w 76005"/>
                    <a:gd name="connsiteY2" fmla="*/ 40005 h 76200"/>
                    <a:gd name="connsiteX3" fmla="*/ 18276 w 76005"/>
                    <a:gd name="connsiteY3" fmla="*/ 57150 h 76200"/>
                    <a:gd name="connsiteX4" fmla="*/ 40183 w 76005"/>
                    <a:gd name="connsiteY4" fmla="*/ 68580 h 76200"/>
                    <a:gd name="connsiteX5" fmla="*/ 31611 w 76005"/>
                    <a:gd name="connsiteY5" fmla="*/ 76200 h 76200"/>
                    <a:gd name="connsiteX6" fmla="*/ 8751 w 76005"/>
                    <a:gd name="connsiteY6" fmla="*/ 61913 h 76200"/>
                    <a:gd name="connsiteX7" fmla="*/ 179 w 76005"/>
                    <a:gd name="connsiteY7" fmla="*/ 37147 h 76200"/>
                    <a:gd name="connsiteX8" fmla="*/ 15419 w 76005"/>
                    <a:gd name="connsiteY8" fmla="*/ 11430 h 76200"/>
                    <a:gd name="connsiteX9" fmla="*/ 43041 w 76005"/>
                    <a:gd name="connsiteY9" fmla="*/ 0 h 76200"/>
                    <a:gd name="connsiteX10" fmla="*/ 67806 w 76005"/>
                    <a:gd name="connsiteY10" fmla="*/ 10477 h 76200"/>
                    <a:gd name="connsiteX11" fmla="*/ 75426 w 76005"/>
                    <a:gd name="connsiteY11" fmla="*/ 33338 h 76200"/>
                    <a:gd name="connsiteX12" fmla="*/ 61139 w 76005"/>
                    <a:gd name="connsiteY12" fmla="*/ 57150 h 76200"/>
                    <a:gd name="connsiteX13" fmla="*/ 56376 w 76005"/>
                    <a:gd name="connsiteY13" fmla="*/ 60960 h 76200"/>
                    <a:gd name="connsiteX14" fmla="*/ 55424 w 76005"/>
                    <a:gd name="connsiteY14" fmla="*/ 45720 h 76200"/>
                    <a:gd name="connsiteX15" fmla="*/ 63996 w 76005"/>
                    <a:gd name="connsiteY15" fmla="*/ 31433 h 76200"/>
                    <a:gd name="connsiteX16" fmla="*/ 59233 w 76005"/>
                    <a:gd name="connsiteY16" fmla="*/ 17145 h 76200"/>
                    <a:gd name="connsiteX17" fmla="*/ 44946 w 76005"/>
                    <a:gd name="connsiteY17" fmla="*/ 10477 h 76200"/>
                    <a:gd name="connsiteX18" fmla="*/ 28754 w 76005"/>
                    <a:gd name="connsiteY18" fmla="*/ 15240 h 76200"/>
                    <a:gd name="connsiteX19" fmla="*/ 55424 w 76005"/>
                    <a:gd name="connsiteY19" fmla="*/ 4572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005" h="76200">
                      <a:moveTo>
                        <a:pt x="56376" y="60960"/>
                      </a:moveTo>
                      <a:lnTo>
                        <a:pt x="21133" y="21908"/>
                      </a:lnTo>
                      <a:cubicBezTo>
                        <a:pt x="15419" y="27622"/>
                        <a:pt x="11608" y="33338"/>
                        <a:pt x="11608" y="40005"/>
                      </a:cubicBezTo>
                      <a:cubicBezTo>
                        <a:pt x="10656" y="45720"/>
                        <a:pt x="13514" y="52388"/>
                        <a:pt x="18276" y="57150"/>
                      </a:cubicBezTo>
                      <a:cubicBezTo>
                        <a:pt x="23991" y="62865"/>
                        <a:pt x="30658" y="67627"/>
                        <a:pt x="40183" y="68580"/>
                      </a:cubicBezTo>
                      <a:lnTo>
                        <a:pt x="31611" y="76200"/>
                      </a:lnTo>
                      <a:cubicBezTo>
                        <a:pt x="23991" y="74295"/>
                        <a:pt x="16371" y="69533"/>
                        <a:pt x="8751" y="61913"/>
                      </a:cubicBezTo>
                      <a:cubicBezTo>
                        <a:pt x="2083" y="54292"/>
                        <a:pt x="-774" y="45720"/>
                        <a:pt x="179" y="37147"/>
                      </a:cubicBezTo>
                      <a:cubicBezTo>
                        <a:pt x="1131" y="28575"/>
                        <a:pt x="5894" y="20002"/>
                        <a:pt x="15419" y="11430"/>
                      </a:cubicBezTo>
                      <a:cubicBezTo>
                        <a:pt x="23991" y="3810"/>
                        <a:pt x="33516" y="0"/>
                        <a:pt x="43041" y="0"/>
                      </a:cubicBezTo>
                      <a:cubicBezTo>
                        <a:pt x="52566" y="0"/>
                        <a:pt x="61139" y="3810"/>
                        <a:pt x="67806" y="10477"/>
                      </a:cubicBezTo>
                      <a:cubicBezTo>
                        <a:pt x="74474" y="18097"/>
                        <a:pt x="77331" y="25717"/>
                        <a:pt x="75426" y="33338"/>
                      </a:cubicBezTo>
                      <a:cubicBezTo>
                        <a:pt x="74474" y="41910"/>
                        <a:pt x="69711" y="49530"/>
                        <a:pt x="61139" y="57150"/>
                      </a:cubicBezTo>
                      <a:lnTo>
                        <a:pt x="56376" y="60960"/>
                      </a:lnTo>
                      <a:close/>
                      <a:moveTo>
                        <a:pt x="55424" y="45720"/>
                      </a:moveTo>
                      <a:cubicBezTo>
                        <a:pt x="60186" y="40958"/>
                        <a:pt x="63044" y="36195"/>
                        <a:pt x="63996" y="31433"/>
                      </a:cubicBezTo>
                      <a:cubicBezTo>
                        <a:pt x="64949" y="26670"/>
                        <a:pt x="63044" y="21908"/>
                        <a:pt x="59233" y="17145"/>
                      </a:cubicBezTo>
                      <a:cubicBezTo>
                        <a:pt x="55424" y="13335"/>
                        <a:pt x="50661" y="10477"/>
                        <a:pt x="44946" y="10477"/>
                      </a:cubicBezTo>
                      <a:cubicBezTo>
                        <a:pt x="39231" y="10477"/>
                        <a:pt x="33516" y="12383"/>
                        <a:pt x="28754" y="15240"/>
                      </a:cubicBezTo>
                      <a:lnTo>
                        <a:pt x="55424" y="45720"/>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FF4C0D7-24CE-2B4C-9342-3F19563DF137}"/>
                    </a:ext>
                  </a:extLst>
                </p:cNvPr>
                <p:cNvSpPr/>
                <p:nvPr/>
              </p:nvSpPr>
              <p:spPr>
                <a:xfrm>
                  <a:off x="5691187" y="2423159"/>
                  <a:ext cx="88582" cy="76200"/>
                </a:xfrm>
                <a:custGeom>
                  <a:avLst/>
                  <a:gdLst>
                    <a:gd name="connsiteX0" fmla="*/ 7620 w 88582"/>
                    <a:gd name="connsiteY0" fmla="*/ 76200 h 76200"/>
                    <a:gd name="connsiteX1" fmla="*/ 0 w 88582"/>
                    <a:gd name="connsiteY1" fmla="*/ 66675 h 76200"/>
                    <a:gd name="connsiteX2" fmla="*/ 57150 w 88582"/>
                    <a:gd name="connsiteY2" fmla="*/ 19050 h 76200"/>
                    <a:gd name="connsiteX3" fmla="*/ 64770 w 88582"/>
                    <a:gd name="connsiteY3" fmla="*/ 28575 h 76200"/>
                    <a:gd name="connsiteX4" fmla="*/ 7620 w 88582"/>
                    <a:gd name="connsiteY4" fmla="*/ 76200 h 76200"/>
                    <a:gd name="connsiteX5" fmla="*/ 75247 w 88582"/>
                    <a:gd name="connsiteY5" fmla="*/ 12383 h 76200"/>
                    <a:gd name="connsiteX6" fmla="*/ 73343 w 88582"/>
                    <a:gd name="connsiteY6" fmla="*/ 6668 h 76200"/>
                    <a:gd name="connsiteX7" fmla="*/ 76200 w 88582"/>
                    <a:gd name="connsiteY7" fmla="*/ 1905 h 76200"/>
                    <a:gd name="connsiteX8" fmla="*/ 81915 w 88582"/>
                    <a:gd name="connsiteY8" fmla="*/ 0 h 76200"/>
                    <a:gd name="connsiteX9" fmla="*/ 86678 w 88582"/>
                    <a:gd name="connsiteY9" fmla="*/ 2858 h 76200"/>
                    <a:gd name="connsiteX10" fmla="*/ 88582 w 88582"/>
                    <a:gd name="connsiteY10" fmla="*/ 8573 h 76200"/>
                    <a:gd name="connsiteX11" fmla="*/ 85725 w 88582"/>
                    <a:gd name="connsiteY11" fmla="*/ 14288 h 76200"/>
                    <a:gd name="connsiteX12" fmla="*/ 80010 w 88582"/>
                    <a:gd name="connsiteY12" fmla="*/ 16193 h 76200"/>
                    <a:gd name="connsiteX13" fmla="*/ 75247 w 88582"/>
                    <a:gd name="connsiteY13" fmla="*/ 1238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582" h="76200">
                      <a:moveTo>
                        <a:pt x="7620" y="76200"/>
                      </a:moveTo>
                      <a:lnTo>
                        <a:pt x="0" y="66675"/>
                      </a:lnTo>
                      <a:lnTo>
                        <a:pt x="57150" y="19050"/>
                      </a:lnTo>
                      <a:lnTo>
                        <a:pt x="64770" y="28575"/>
                      </a:lnTo>
                      <a:lnTo>
                        <a:pt x="7620" y="76200"/>
                      </a:lnTo>
                      <a:close/>
                      <a:moveTo>
                        <a:pt x="75247" y="12383"/>
                      </a:moveTo>
                      <a:cubicBezTo>
                        <a:pt x="74295" y="10478"/>
                        <a:pt x="73343" y="8573"/>
                        <a:pt x="73343" y="6668"/>
                      </a:cubicBezTo>
                      <a:cubicBezTo>
                        <a:pt x="73343" y="4763"/>
                        <a:pt x="74295" y="2858"/>
                        <a:pt x="76200" y="1905"/>
                      </a:cubicBezTo>
                      <a:cubicBezTo>
                        <a:pt x="78105" y="953"/>
                        <a:pt x="80010" y="0"/>
                        <a:pt x="81915" y="0"/>
                      </a:cubicBezTo>
                      <a:cubicBezTo>
                        <a:pt x="83820" y="0"/>
                        <a:pt x="85725" y="953"/>
                        <a:pt x="86678" y="2858"/>
                      </a:cubicBezTo>
                      <a:cubicBezTo>
                        <a:pt x="87630" y="4763"/>
                        <a:pt x="88582" y="6668"/>
                        <a:pt x="88582" y="8573"/>
                      </a:cubicBezTo>
                      <a:cubicBezTo>
                        <a:pt x="88582" y="10478"/>
                        <a:pt x="87630" y="12383"/>
                        <a:pt x="85725" y="14288"/>
                      </a:cubicBezTo>
                      <a:cubicBezTo>
                        <a:pt x="83820" y="15240"/>
                        <a:pt x="81915" y="16193"/>
                        <a:pt x="80010" y="16193"/>
                      </a:cubicBezTo>
                      <a:cubicBezTo>
                        <a:pt x="78105" y="15240"/>
                        <a:pt x="76200" y="14288"/>
                        <a:pt x="75247" y="12383"/>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53D4366-9FE6-2541-9AAB-3C81DB380C26}"/>
                    </a:ext>
                  </a:extLst>
                </p:cNvPr>
                <p:cNvSpPr/>
                <p:nvPr/>
              </p:nvSpPr>
              <p:spPr>
                <a:xfrm>
                  <a:off x="5690234" y="2481262"/>
                  <a:ext cx="121920" cy="93733"/>
                </a:xfrm>
                <a:custGeom>
                  <a:avLst/>
                  <a:gdLst>
                    <a:gd name="connsiteX0" fmla="*/ 66675 w 121920"/>
                    <a:gd name="connsiteY0" fmla="*/ 82867 h 93733"/>
                    <a:gd name="connsiteX1" fmla="*/ 10478 w 121920"/>
                    <a:gd name="connsiteY1" fmla="*/ 77153 h 93733"/>
                    <a:gd name="connsiteX2" fmla="*/ 0 w 121920"/>
                    <a:gd name="connsiteY2" fmla="*/ 55245 h 93733"/>
                    <a:gd name="connsiteX3" fmla="*/ 9525 w 121920"/>
                    <a:gd name="connsiteY3" fmla="*/ 47625 h 93733"/>
                    <a:gd name="connsiteX4" fmla="*/ 18097 w 121920"/>
                    <a:gd name="connsiteY4" fmla="*/ 70485 h 93733"/>
                    <a:gd name="connsiteX5" fmla="*/ 58103 w 121920"/>
                    <a:gd name="connsiteY5" fmla="*/ 74295 h 93733"/>
                    <a:gd name="connsiteX6" fmla="*/ 64770 w 121920"/>
                    <a:gd name="connsiteY6" fmla="*/ 69533 h 93733"/>
                    <a:gd name="connsiteX7" fmla="*/ 64770 w 121920"/>
                    <a:gd name="connsiteY7" fmla="*/ 69533 h 93733"/>
                    <a:gd name="connsiteX8" fmla="*/ 38100 w 121920"/>
                    <a:gd name="connsiteY8" fmla="*/ 58103 h 93733"/>
                    <a:gd name="connsiteX9" fmla="*/ 32385 w 121920"/>
                    <a:gd name="connsiteY9" fmla="*/ 34290 h 93733"/>
                    <a:gd name="connsiteX10" fmla="*/ 48578 w 121920"/>
                    <a:gd name="connsiteY10" fmla="*/ 11430 h 93733"/>
                    <a:gd name="connsiteX11" fmla="*/ 78105 w 121920"/>
                    <a:gd name="connsiteY11" fmla="*/ 0 h 93733"/>
                    <a:gd name="connsiteX12" fmla="*/ 101918 w 121920"/>
                    <a:gd name="connsiteY12" fmla="*/ 13335 h 93733"/>
                    <a:gd name="connsiteX13" fmla="*/ 105728 w 121920"/>
                    <a:gd name="connsiteY13" fmla="*/ 38100 h 93733"/>
                    <a:gd name="connsiteX14" fmla="*/ 105728 w 121920"/>
                    <a:gd name="connsiteY14" fmla="*/ 38100 h 93733"/>
                    <a:gd name="connsiteX15" fmla="*/ 114300 w 121920"/>
                    <a:gd name="connsiteY15" fmla="*/ 31433 h 93733"/>
                    <a:gd name="connsiteX16" fmla="*/ 121920 w 121920"/>
                    <a:gd name="connsiteY16" fmla="*/ 40958 h 93733"/>
                    <a:gd name="connsiteX17" fmla="*/ 66675 w 121920"/>
                    <a:gd name="connsiteY17" fmla="*/ 82867 h 93733"/>
                    <a:gd name="connsiteX18" fmla="*/ 80963 w 121920"/>
                    <a:gd name="connsiteY18" fmla="*/ 56197 h 93733"/>
                    <a:gd name="connsiteX19" fmla="*/ 89535 w 121920"/>
                    <a:gd name="connsiteY19" fmla="*/ 49530 h 93733"/>
                    <a:gd name="connsiteX20" fmla="*/ 98108 w 121920"/>
                    <a:gd name="connsiteY20" fmla="*/ 35242 h 93733"/>
                    <a:gd name="connsiteX21" fmla="*/ 94297 w 121920"/>
                    <a:gd name="connsiteY21" fmla="*/ 20003 h 93733"/>
                    <a:gd name="connsiteX22" fmla="*/ 77153 w 121920"/>
                    <a:gd name="connsiteY22" fmla="*/ 11430 h 93733"/>
                    <a:gd name="connsiteX23" fmla="*/ 55245 w 121920"/>
                    <a:gd name="connsiteY23" fmla="*/ 20003 h 93733"/>
                    <a:gd name="connsiteX24" fmla="*/ 42863 w 121920"/>
                    <a:gd name="connsiteY24" fmla="*/ 37147 h 93733"/>
                    <a:gd name="connsiteX25" fmla="*/ 46672 w 121920"/>
                    <a:gd name="connsiteY25" fmla="*/ 54292 h 93733"/>
                    <a:gd name="connsiteX26" fmla="*/ 61913 w 121920"/>
                    <a:gd name="connsiteY26" fmla="*/ 62865 h 93733"/>
                    <a:gd name="connsiteX27" fmla="*/ 80963 w 121920"/>
                    <a:gd name="connsiteY27" fmla="*/ 56197 h 9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 h="93733">
                      <a:moveTo>
                        <a:pt x="66675" y="82867"/>
                      </a:moveTo>
                      <a:cubicBezTo>
                        <a:pt x="44768" y="99060"/>
                        <a:pt x="26670" y="97155"/>
                        <a:pt x="10478" y="77153"/>
                      </a:cubicBezTo>
                      <a:cubicBezTo>
                        <a:pt x="4763" y="69533"/>
                        <a:pt x="953" y="62865"/>
                        <a:pt x="0" y="55245"/>
                      </a:cubicBezTo>
                      <a:lnTo>
                        <a:pt x="9525" y="47625"/>
                      </a:lnTo>
                      <a:cubicBezTo>
                        <a:pt x="10478" y="57150"/>
                        <a:pt x="14288" y="64770"/>
                        <a:pt x="18097" y="70485"/>
                      </a:cubicBezTo>
                      <a:cubicBezTo>
                        <a:pt x="29528" y="84772"/>
                        <a:pt x="42863" y="86678"/>
                        <a:pt x="58103" y="74295"/>
                      </a:cubicBezTo>
                      <a:lnTo>
                        <a:pt x="64770" y="69533"/>
                      </a:lnTo>
                      <a:lnTo>
                        <a:pt x="64770" y="69533"/>
                      </a:lnTo>
                      <a:cubicBezTo>
                        <a:pt x="54293" y="70485"/>
                        <a:pt x="44768" y="66675"/>
                        <a:pt x="38100" y="58103"/>
                      </a:cubicBezTo>
                      <a:cubicBezTo>
                        <a:pt x="32385" y="50483"/>
                        <a:pt x="30480" y="42863"/>
                        <a:pt x="32385" y="34290"/>
                      </a:cubicBezTo>
                      <a:cubicBezTo>
                        <a:pt x="34290" y="25717"/>
                        <a:pt x="39053" y="18097"/>
                        <a:pt x="48578" y="11430"/>
                      </a:cubicBezTo>
                      <a:cubicBezTo>
                        <a:pt x="58103" y="3810"/>
                        <a:pt x="68580" y="0"/>
                        <a:pt x="78105" y="0"/>
                      </a:cubicBezTo>
                      <a:cubicBezTo>
                        <a:pt x="87630" y="0"/>
                        <a:pt x="95250" y="4763"/>
                        <a:pt x="101918" y="13335"/>
                      </a:cubicBezTo>
                      <a:cubicBezTo>
                        <a:pt x="107633" y="20955"/>
                        <a:pt x="109538" y="29528"/>
                        <a:pt x="105728" y="38100"/>
                      </a:cubicBezTo>
                      <a:lnTo>
                        <a:pt x="105728" y="38100"/>
                      </a:lnTo>
                      <a:lnTo>
                        <a:pt x="114300" y="31433"/>
                      </a:lnTo>
                      <a:lnTo>
                        <a:pt x="121920" y="40958"/>
                      </a:lnTo>
                      <a:lnTo>
                        <a:pt x="66675" y="82867"/>
                      </a:lnTo>
                      <a:close/>
                      <a:moveTo>
                        <a:pt x="80963" y="56197"/>
                      </a:moveTo>
                      <a:lnTo>
                        <a:pt x="89535" y="49530"/>
                      </a:lnTo>
                      <a:cubicBezTo>
                        <a:pt x="94297" y="45720"/>
                        <a:pt x="97155" y="40958"/>
                        <a:pt x="98108" y="35242"/>
                      </a:cubicBezTo>
                      <a:cubicBezTo>
                        <a:pt x="99060" y="29528"/>
                        <a:pt x="98108" y="24765"/>
                        <a:pt x="94297" y="20003"/>
                      </a:cubicBezTo>
                      <a:cubicBezTo>
                        <a:pt x="89535" y="14288"/>
                        <a:pt x="83820" y="11430"/>
                        <a:pt x="77153" y="11430"/>
                      </a:cubicBezTo>
                      <a:cubicBezTo>
                        <a:pt x="70485" y="11430"/>
                        <a:pt x="62865" y="14288"/>
                        <a:pt x="55245" y="20003"/>
                      </a:cubicBezTo>
                      <a:cubicBezTo>
                        <a:pt x="48578" y="24765"/>
                        <a:pt x="44768" y="30480"/>
                        <a:pt x="42863" y="37147"/>
                      </a:cubicBezTo>
                      <a:cubicBezTo>
                        <a:pt x="40958" y="42863"/>
                        <a:pt x="42863" y="48578"/>
                        <a:pt x="46672" y="54292"/>
                      </a:cubicBezTo>
                      <a:cubicBezTo>
                        <a:pt x="50483" y="60008"/>
                        <a:pt x="56197" y="62865"/>
                        <a:pt x="61913" y="62865"/>
                      </a:cubicBezTo>
                      <a:cubicBezTo>
                        <a:pt x="68580" y="62865"/>
                        <a:pt x="75247" y="60960"/>
                        <a:pt x="80963" y="5619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BE1A800-495C-5B42-BBBC-F98DF3CFEE74}"/>
                    </a:ext>
                  </a:extLst>
                </p:cNvPr>
                <p:cNvSpPr/>
                <p:nvPr/>
              </p:nvSpPr>
              <p:spPr>
                <a:xfrm>
                  <a:off x="5766434" y="2524125"/>
                  <a:ext cx="97155" cy="112395"/>
                </a:xfrm>
                <a:custGeom>
                  <a:avLst/>
                  <a:gdLst>
                    <a:gd name="connsiteX0" fmla="*/ 33338 w 97155"/>
                    <a:gd name="connsiteY0" fmla="*/ 112395 h 112395"/>
                    <a:gd name="connsiteX1" fmla="*/ 26670 w 97155"/>
                    <a:gd name="connsiteY1" fmla="*/ 102870 h 112395"/>
                    <a:gd name="connsiteX2" fmla="*/ 61913 w 97155"/>
                    <a:gd name="connsiteY2" fmla="*/ 79058 h 112395"/>
                    <a:gd name="connsiteX3" fmla="*/ 71438 w 97155"/>
                    <a:gd name="connsiteY3" fmla="*/ 51435 h 112395"/>
                    <a:gd name="connsiteX4" fmla="*/ 58103 w 97155"/>
                    <a:gd name="connsiteY4" fmla="*/ 42863 h 112395"/>
                    <a:gd name="connsiteX5" fmla="*/ 40958 w 97155"/>
                    <a:gd name="connsiteY5" fmla="*/ 47625 h 112395"/>
                    <a:gd name="connsiteX6" fmla="*/ 6668 w 97155"/>
                    <a:gd name="connsiteY6" fmla="*/ 71438 h 112395"/>
                    <a:gd name="connsiteX7" fmla="*/ 0 w 97155"/>
                    <a:gd name="connsiteY7" fmla="*/ 61913 h 112395"/>
                    <a:gd name="connsiteX8" fmla="*/ 90488 w 97155"/>
                    <a:gd name="connsiteY8" fmla="*/ 0 h 112395"/>
                    <a:gd name="connsiteX9" fmla="*/ 97155 w 97155"/>
                    <a:gd name="connsiteY9" fmla="*/ 9525 h 112395"/>
                    <a:gd name="connsiteX10" fmla="*/ 58103 w 97155"/>
                    <a:gd name="connsiteY10" fmla="*/ 36195 h 112395"/>
                    <a:gd name="connsiteX11" fmla="*/ 58103 w 97155"/>
                    <a:gd name="connsiteY11" fmla="*/ 36195 h 112395"/>
                    <a:gd name="connsiteX12" fmla="*/ 83820 w 97155"/>
                    <a:gd name="connsiteY12" fmla="*/ 48578 h 112395"/>
                    <a:gd name="connsiteX13" fmla="*/ 73343 w 97155"/>
                    <a:gd name="connsiteY13" fmla="*/ 86678 h 112395"/>
                    <a:gd name="connsiteX14" fmla="*/ 33338 w 97155"/>
                    <a:gd name="connsiteY14" fmla="*/ 112395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155" h="112395">
                      <a:moveTo>
                        <a:pt x="33338" y="112395"/>
                      </a:moveTo>
                      <a:lnTo>
                        <a:pt x="26670" y="102870"/>
                      </a:lnTo>
                      <a:lnTo>
                        <a:pt x="61913" y="79058"/>
                      </a:lnTo>
                      <a:cubicBezTo>
                        <a:pt x="74295" y="70485"/>
                        <a:pt x="78105" y="60960"/>
                        <a:pt x="71438" y="51435"/>
                      </a:cubicBezTo>
                      <a:cubicBezTo>
                        <a:pt x="68580" y="46672"/>
                        <a:pt x="63818" y="43815"/>
                        <a:pt x="58103" y="42863"/>
                      </a:cubicBezTo>
                      <a:cubicBezTo>
                        <a:pt x="52388" y="41910"/>
                        <a:pt x="46672" y="43815"/>
                        <a:pt x="40958" y="47625"/>
                      </a:cubicBezTo>
                      <a:lnTo>
                        <a:pt x="6668" y="71438"/>
                      </a:lnTo>
                      <a:lnTo>
                        <a:pt x="0" y="61913"/>
                      </a:lnTo>
                      <a:lnTo>
                        <a:pt x="90488" y="0"/>
                      </a:lnTo>
                      <a:lnTo>
                        <a:pt x="97155" y="9525"/>
                      </a:lnTo>
                      <a:lnTo>
                        <a:pt x="58103" y="36195"/>
                      </a:lnTo>
                      <a:lnTo>
                        <a:pt x="58103" y="36195"/>
                      </a:lnTo>
                      <a:cubicBezTo>
                        <a:pt x="68580" y="35242"/>
                        <a:pt x="77153" y="40005"/>
                        <a:pt x="83820" y="48578"/>
                      </a:cubicBezTo>
                      <a:cubicBezTo>
                        <a:pt x="93345" y="61913"/>
                        <a:pt x="89535" y="75247"/>
                        <a:pt x="73343" y="86678"/>
                      </a:cubicBezTo>
                      <a:lnTo>
                        <a:pt x="33338" y="112395"/>
                      </a:ln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F9D7DB-E502-F14E-B16A-E3CE31348A4C}"/>
                    </a:ext>
                  </a:extLst>
                </p:cNvPr>
                <p:cNvSpPr/>
                <p:nvPr/>
              </p:nvSpPr>
              <p:spPr>
                <a:xfrm>
                  <a:off x="5818179" y="2607945"/>
                  <a:ext cx="82557" cy="75247"/>
                </a:xfrm>
                <a:custGeom>
                  <a:avLst/>
                  <a:gdLst>
                    <a:gd name="connsiteX0" fmla="*/ 11120 w 82557"/>
                    <a:gd name="connsiteY0" fmla="*/ 75247 h 75247"/>
                    <a:gd name="connsiteX1" fmla="*/ 3501 w 82557"/>
                    <a:gd name="connsiteY1" fmla="*/ 66675 h 75247"/>
                    <a:gd name="connsiteX2" fmla="*/ 12073 w 82557"/>
                    <a:gd name="connsiteY2" fmla="*/ 39052 h 75247"/>
                    <a:gd name="connsiteX3" fmla="*/ 49220 w 82557"/>
                    <a:gd name="connsiteY3" fmla="*/ 16192 h 75247"/>
                    <a:gd name="connsiteX4" fmla="*/ 42553 w 82557"/>
                    <a:gd name="connsiteY4" fmla="*/ 5715 h 75247"/>
                    <a:gd name="connsiteX5" fmla="*/ 51126 w 82557"/>
                    <a:gd name="connsiteY5" fmla="*/ 0 h 75247"/>
                    <a:gd name="connsiteX6" fmla="*/ 57793 w 82557"/>
                    <a:gd name="connsiteY6" fmla="*/ 10477 h 75247"/>
                    <a:gd name="connsiteX7" fmla="*/ 73033 w 82557"/>
                    <a:gd name="connsiteY7" fmla="*/ 952 h 75247"/>
                    <a:gd name="connsiteX8" fmla="*/ 82558 w 82557"/>
                    <a:gd name="connsiteY8" fmla="*/ 8572 h 75247"/>
                    <a:gd name="connsiteX9" fmla="*/ 63508 w 82557"/>
                    <a:gd name="connsiteY9" fmla="*/ 20002 h 75247"/>
                    <a:gd name="connsiteX10" fmla="*/ 73033 w 82557"/>
                    <a:gd name="connsiteY10" fmla="*/ 36195 h 75247"/>
                    <a:gd name="connsiteX11" fmla="*/ 64460 w 82557"/>
                    <a:gd name="connsiteY11" fmla="*/ 41910 h 75247"/>
                    <a:gd name="connsiteX12" fmla="*/ 54935 w 82557"/>
                    <a:gd name="connsiteY12" fmla="*/ 25717 h 75247"/>
                    <a:gd name="connsiteX13" fmla="*/ 19693 w 82557"/>
                    <a:gd name="connsiteY13" fmla="*/ 47625 h 75247"/>
                    <a:gd name="connsiteX14" fmla="*/ 12073 w 82557"/>
                    <a:gd name="connsiteY14" fmla="*/ 55245 h 75247"/>
                    <a:gd name="connsiteX15" fmla="*/ 13978 w 82557"/>
                    <a:gd name="connsiteY15" fmla="*/ 63817 h 75247"/>
                    <a:gd name="connsiteX16" fmla="*/ 19693 w 82557"/>
                    <a:gd name="connsiteY16" fmla="*/ 69533 h 75247"/>
                    <a:gd name="connsiteX17" fmla="*/ 11120 w 82557"/>
                    <a:gd name="connsiteY17" fmla="*/ 75247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57" h="75247">
                      <a:moveTo>
                        <a:pt x="11120" y="75247"/>
                      </a:moveTo>
                      <a:cubicBezTo>
                        <a:pt x="8263" y="73342"/>
                        <a:pt x="5405" y="70485"/>
                        <a:pt x="3501" y="66675"/>
                      </a:cubicBezTo>
                      <a:cubicBezTo>
                        <a:pt x="-3167" y="55245"/>
                        <a:pt x="-310" y="46672"/>
                        <a:pt x="12073" y="39052"/>
                      </a:cubicBezTo>
                      <a:lnTo>
                        <a:pt x="49220" y="16192"/>
                      </a:lnTo>
                      <a:lnTo>
                        <a:pt x="42553" y="5715"/>
                      </a:lnTo>
                      <a:lnTo>
                        <a:pt x="51126" y="0"/>
                      </a:lnTo>
                      <a:lnTo>
                        <a:pt x="57793" y="10477"/>
                      </a:lnTo>
                      <a:lnTo>
                        <a:pt x="73033" y="952"/>
                      </a:lnTo>
                      <a:lnTo>
                        <a:pt x="82558" y="8572"/>
                      </a:lnTo>
                      <a:lnTo>
                        <a:pt x="63508" y="20002"/>
                      </a:lnTo>
                      <a:lnTo>
                        <a:pt x="73033" y="36195"/>
                      </a:lnTo>
                      <a:lnTo>
                        <a:pt x="64460" y="41910"/>
                      </a:lnTo>
                      <a:lnTo>
                        <a:pt x="54935" y="25717"/>
                      </a:lnTo>
                      <a:lnTo>
                        <a:pt x="19693" y="47625"/>
                      </a:lnTo>
                      <a:cubicBezTo>
                        <a:pt x="15883" y="50483"/>
                        <a:pt x="13026" y="52388"/>
                        <a:pt x="12073" y="55245"/>
                      </a:cubicBezTo>
                      <a:cubicBezTo>
                        <a:pt x="11120" y="58102"/>
                        <a:pt x="12073" y="60960"/>
                        <a:pt x="13978" y="63817"/>
                      </a:cubicBezTo>
                      <a:cubicBezTo>
                        <a:pt x="15883" y="66675"/>
                        <a:pt x="17788" y="68580"/>
                        <a:pt x="19693" y="69533"/>
                      </a:cubicBezTo>
                      <a:lnTo>
                        <a:pt x="11120" y="75247"/>
                      </a:ln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943ECBE-B0E2-6C42-9F94-5B86F593C801}"/>
                    </a:ext>
                  </a:extLst>
                </p:cNvPr>
                <p:cNvSpPr/>
                <p:nvPr/>
              </p:nvSpPr>
              <p:spPr>
                <a:xfrm>
                  <a:off x="5855969" y="2679382"/>
                  <a:ext cx="101917" cy="62864"/>
                </a:xfrm>
                <a:custGeom>
                  <a:avLst/>
                  <a:gdLst>
                    <a:gd name="connsiteX0" fmla="*/ 5715 w 101917"/>
                    <a:gd name="connsiteY0" fmla="*/ 62865 h 62864"/>
                    <a:gd name="connsiteX1" fmla="*/ 0 w 101917"/>
                    <a:gd name="connsiteY1" fmla="*/ 52388 h 62864"/>
                    <a:gd name="connsiteX2" fmla="*/ 96203 w 101917"/>
                    <a:gd name="connsiteY2" fmla="*/ 0 h 62864"/>
                    <a:gd name="connsiteX3" fmla="*/ 101918 w 101917"/>
                    <a:gd name="connsiteY3" fmla="*/ 10477 h 62864"/>
                    <a:gd name="connsiteX4" fmla="*/ 5715 w 101917"/>
                    <a:gd name="connsiteY4" fmla="*/ 62865 h 6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 h="62864">
                      <a:moveTo>
                        <a:pt x="5715" y="62865"/>
                      </a:moveTo>
                      <a:lnTo>
                        <a:pt x="0" y="52388"/>
                      </a:lnTo>
                      <a:lnTo>
                        <a:pt x="96203" y="0"/>
                      </a:lnTo>
                      <a:lnTo>
                        <a:pt x="101918" y="10477"/>
                      </a:lnTo>
                      <a:lnTo>
                        <a:pt x="5715" y="62865"/>
                      </a:ln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8D50B87-683F-6B41-BA73-883DEE13193D}"/>
                    </a:ext>
                  </a:extLst>
                </p:cNvPr>
                <p:cNvSpPr/>
                <p:nvPr/>
              </p:nvSpPr>
              <p:spPr>
                <a:xfrm>
                  <a:off x="5880289" y="2736877"/>
                  <a:ext cx="78996" cy="75292"/>
                </a:xfrm>
                <a:custGeom>
                  <a:avLst/>
                  <a:gdLst>
                    <a:gd name="connsiteX0" fmla="*/ 4256 w 78996"/>
                    <a:gd name="connsiteY0" fmla="*/ 53948 h 75292"/>
                    <a:gd name="connsiteX1" fmla="*/ 2351 w 78996"/>
                    <a:gd name="connsiteY1" fmla="*/ 26325 h 75292"/>
                    <a:gd name="connsiteX2" fmla="*/ 22354 w 78996"/>
                    <a:gd name="connsiteY2" fmla="*/ 5370 h 75292"/>
                    <a:gd name="connsiteX3" fmla="*/ 52833 w 78996"/>
                    <a:gd name="connsiteY3" fmla="*/ 1560 h 75292"/>
                    <a:gd name="connsiteX4" fmla="*/ 74741 w 78996"/>
                    <a:gd name="connsiteY4" fmla="*/ 21563 h 75292"/>
                    <a:gd name="connsiteX5" fmla="*/ 76646 w 78996"/>
                    <a:gd name="connsiteY5" fmla="*/ 49185 h 75292"/>
                    <a:gd name="connsiteX6" fmla="*/ 55691 w 78996"/>
                    <a:gd name="connsiteY6" fmla="*/ 70140 h 75292"/>
                    <a:gd name="connsiteX7" fmla="*/ 26163 w 78996"/>
                    <a:gd name="connsiteY7" fmla="*/ 73950 h 75292"/>
                    <a:gd name="connsiteX8" fmla="*/ 4256 w 78996"/>
                    <a:gd name="connsiteY8" fmla="*/ 53948 h 75292"/>
                    <a:gd name="connsiteX9" fmla="*/ 65216 w 78996"/>
                    <a:gd name="connsiteY9" fmla="*/ 24420 h 75292"/>
                    <a:gd name="connsiteX10" fmla="*/ 49976 w 78996"/>
                    <a:gd name="connsiteY10" fmla="*/ 12038 h 75292"/>
                    <a:gd name="connsiteX11" fmla="*/ 28068 w 78996"/>
                    <a:gd name="connsiteY11" fmla="*/ 15848 h 75292"/>
                    <a:gd name="connsiteX12" fmla="*/ 12829 w 78996"/>
                    <a:gd name="connsiteY12" fmla="*/ 31088 h 75292"/>
                    <a:gd name="connsiteX13" fmla="*/ 13781 w 78996"/>
                    <a:gd name="connsiteY13" fmla="*/ 50138 h 75292"/>
                    <a:gd name="connsiteX14" fmla="*/ 28068 w 78996"/>
                    <a:gd name="connsiteY14" fmla="*/ 62520 h 75292"/>
                    <a:gd name="connsiteX15" fmla="*/ 49976 w 78996"/>
                    <a:gd name="connsiteY15" fmla="*/ 58710 h 75292"/>
                    <a:gd name="connsiteX16" fmla="*/ 66168 w 78996"/>
                    <a:gd name="connsiteY16" fmla="*/ 43470 h 75292"/>
                    <a:gd name="connsiteX17" fmla="*/ 65216 w 78996"/>
                    <a:gd name="connsiteY17" fmla="*/ 24420 h 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96" h="75292">
                      <a:moveTo>
                        <a:pt x="4256" y="53948"/>
                      </a:moveTo>
                      <a:cubicBezTo>
                        <a:pt x="-507" y="44423"/>
                        <a:pt x="-1459" y="34898"/>
                        <a:pt x="2351" y="26325"/>
                      </a:cubicBezTo>
                      <a:cubicBezTo>
                        <a:pt x="5208" y="17753"/>
                        <a:pt x="12829" y="10133"/>
                        <a:pt x="22354" y="5370"/>
                      </a:cubicBezTo>
                      <a:cubicBezTo>
                        <a:pt x="33783" y="-345"/>
                        <a:pt x="43308" y="-1297"/>
                        <a:pt x="52833" y="1560"/>
                      </a:cubicBezTo>
                      <a:cubicBezTo>
                        <a:pt x="62358" y="4418"/>
                        <a:pt x="69026" y="11085"/>
                        <a:pt x="74741" y="21563"/>
                      </a:cubicBezTo>
                      <a:cubicBezTo>
                        <a:pt x="79504" y="31088"/>
                        <a:pt x="80456" y="40613"/>
                        <a:pt x="76646" y="49185"/>
                      </a:cubicBezTo>
                      <a:cubicBezTo>
                        <a:pt x="72836" y="57758"/>
                        <a:pt x="66168" y="64425"/>
                        <a:pt x="55691" y="70140"/>
                      </a:cubicBezTo>
                      <a:cubicBezTo>
                        <a:pt x="45213" y="74903"/>
                        <a:pt x="34736" y="76808"/>
                        <a:pt x="26163" y="73950"/>
                      </a:cubicBezTo>
                      <a:cubicBezTo>
                        <a:pt x="16638" y="70140"/>
                        <a:pt x="9971" y="63473"/>
                        <a:pt x="4256" y="53948"/>
                      </a:cubicBezTo>
                      <a:close/>
                      <a:moveTo>
                        <a:pt x="65216" y="24420"/>
                      </a:moveTo>
                      <a:cubicBezTo>
                        <a:pt x="61406" y="17753"/>
                        <a:pt x="56643" y="12990"/>
                        <a:pt x="49976" y="12038"/>
                      </a:cubicBezTo>
                      <a:cubicBezTo>
                        <a:pt x="43308" y="11085"/>
                        <a:pt x="35688" y="11085"/>
                        <a:pt x="28068" y="15848"/>
                      </a:cubicBezTo>
                      <a:cubicBezTo>
                        <a:pt x="20448" y="19658"/>
                        <a:pt x="14733" y="24420"/>
                        <a:pt x="12829" y="31088"/>
                      </a:cubicBezTo>
                      <a:cubicBezTo>
                        <a:pt x="9971" y="37755"/>
                        <a:pt x="10923" y="43470"/>
                        <a:pt x="13781" y="50138"/>
                      </a:cubicBezTo>
                      <a:cubicBezTo>
                        <a:pt x="17591" y="56805"/>
                        <a:pt x="22354" y="61568"/>
                        <a:pt x="28068" y="62520"/>
                      </a:cubicBezTo>
                      <a:cubicBezTo>
                        <a:pt x="34736" y="64425"/>
                        <a:pt x="41404" y="62520"/>
                        <a:pt x="49976" y="58710"/>
                      </a:cubicBezTo>
                      <a:cubicBezTo>
                        <a:pt x="58548" y="54900"/>
                        <a:pt x="63311" y="49185"/>
                        <a:pt x="66168" y="43470"/>
                      </a:cubicBezTo>
                      <a:cubicBezTo>
                        <a:pt x="69026" y="37755"/>
                        <a:pt x="69026" y="32040"/>
                        <a:pt x="65216" y="24420"/>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F567F74-CD47-B849-86EC-A41F4B6FC035}"/>
                    </a:ext>
                  </a:extLst>
                </p:cNvPr>
                <p:cNvSpPr/>
                <p:nvPr/>
              </p:nvSpPr>
              <p:spPr>
                <a:xfrm>
                  <a:off x="5910262" y="2813684"/>
                  <a:ext cx="83819" cy="61912"/>
                </a:xfrm>
                <a:custGeom>
                  <a:avLst/>
                  <a:gdLst>
                    <a:gd name="connsiteX0" fmla="*/ 0 w 83819"/>
                    <a:gd name="connsiteY0" fmla="*/ 20003 h 61912"/>
                    <a:gd name="connsiteX1" fmla="*/ 11430 w 83819"/>
                    <a:gd name="connsiteY1" fmla="*/ 15240 h 61912"/>
                    <a:gd name="connsiteX2" fmla="*/ 13335 w 83819"/>
                    <a:gd name="connsiteY2" fmla="*/ 38100 h 61912"/>
                    <a:gd name="connsiteX3" fmla="*/ 29528 w 83819"/>
                    <a:gd name="connsiteY3" fmla="*/ 48578 h 61912"/>
                    <a:gd name="connsiteX4" fmla="*/ 33338 w 83819"/>
                    <a:gd name="connsiteY4" fmla="*/ 45720 h 61912"/>
                    <a:gd name="connsiteX5" fmla="*/ 35243 w 83819"/>
                    <a:gd name="connsiteY5" fmla="*/ 40958 h 61912"/>
                    <a:gd name="connsiteX6" fmla="*/ 36195 w 83819"/>
                    <a:gd name="connsiteY6" fmla="*/ 35243 h 61912"/>
                    <a:gd name="connsiteX7" fmla="*/ 36195 w 83819"/>
                    <a:gd name="connsiteY7" fmla="*/ 28575 h 61912"/>
                    <a:gd name="connsiteX8" fmla="*/ 36195 w 83819"/>
                    <a:gd name="connsiteY8" fmla="*/ 19050 h 61912"/>
                    <a:gd name="connsiteX9" fmla="*/ 38100 w 83819"/>
                    <a:gd name="connsiteY9" fmla="*/ 11430 h 61912"/>
                    <a:gd name="connsiteX10" fmla="*/ 41910 w 83819"/>
                    <a:gd name="connsiteY10" fmla="*/ 5715 h 61912"/>
                    <a:gd name="connsiteX11" fmla="*/ 48578 w 83819"/>
                    <a:gd name="connsiteY11" fmla="*/ 1905 h 61912"/>
                    <a:gd name="connsiteX12" fmla="*/ 58103 w 83819"/>
                    <a:gd name="connsiteY12" fmla="*/ 0 h 61912"/>
                    <a:gd name="connsiteX13" fmla="*/ 66675 w 83819"/>
                    <a:gd name="connsiteY13" fmla="*/ 2858 h 61912"/>
                    <a:gd name="connsiteX14" fmla="*/ 74295 w 83819"/>
                    <a:gd name="connsiteY14" fmla="*/ 9525 h 61912"/>
                    <a:gd name="connsiteX15" fmla="*/ 80010 w 83819"/>
                    <a:gd name="connsiteY15" fmla="*/ 19050 h 61912"/>
                    <a:gd name="connsiteX16" fmla="*/ 83820 w 83819"/>
                    <a:gd name="connsiteY16" fmla="*/ 36195 h 61912"/>
                    <a:gd name="connsiteX17" fmla="*/ 72390 w 83819"/>
                    <a:gd name="connsiteY17" fmla="*/ 40958 h 61912"/>
                    <a:gd name="connsiteX18" fmla="*/ 69532 w 83819"/>
                    <a:gd name="connsiteY18" fmla="*/ 21908 h 61912"/>
                    <a:gd name="connsiteX19" fmla="*/ 66675 w 83819"/>
                    <a:gd name="connsiteY19" fmla="*/ 17145 h 61912"/>
                    <a:gd name="connsiteX20" fmla="*/ 62865 w 83819"/>
                    <a:gd name="connsiteY20" fmla="*/ 13335 h 61912"/>
                    <a:gd name="connsiteX21" fmla="*/ 59055 w 83819"/>
                    <a:gd name="connsiteY21" fmla="*/ 12383 h 61912"/>
                    <a:gd name="connsiteX22" fmla="*/ 54293 w 83819"/>
                    <a:gd name="connsiteY22" fmla="*/ 13335 h 61912"/>
                    <a:gd name="connsiteX23" fmla="*/ 50482 w 83819"/>
                    <a:gd name="connsiteY23" fmla="*/ 16193 h 61912"/>
                    <a:gd name="connsiteX24" fmla="*/ 48578 w 83819"/>
                    <a:gd name="connsiteY24" fmla="*/ 20003 h 61912"/>
                    <a:gd name="connsiteX25" fmla="*/ 47625 w 83819"/>
                    <a:gd name="connsiteY25" fmla="*/ 25718 h 61912"/>
                    <a:gd name="connsiteX26" fmla="*/ 47625 w 83819"/>
                    <a:gd name="connsiteY26" fmla="*/ 32385 h 61912"/>
                    <a:gd name="connsiteX27" fmla="*/ 47625 w 83819"/>
                    <a:gd name="connsiteY27" fmla="*/ 41910 h 61912"/>
                    <a:gd name="connsiteX28" fmla="*/ 45720 w 83819"/>
                    <a:gd name="connsiteY28" fmla="*/ 49530 h 61912"/>
                    <a:gd name="connsiteX29" fmla="*/ 41910 w 83819"/>
                    <a:gd name="connsiteY29" fmla="*/ 55245 h 61912"/>
                    <a:gd name="connsiteX30" fmla="*/ 35243 w 83819"/>
                    <a:gd name="connsiteY30" fmla="*/ 60008 h 61912"/>
                    <a:gd name="connsiteX31" fmla="*/ 25718 w 83819"/>
                    <a:gd name="connsiteY31" fmla="*/ 61913 h 61912"/>
                    <a:gd name="connsiteX32" fmla="*/ 17145 w 83819"/>
                    <a:gd name="connsiteY32" fmla="*/ 59055 h 61912"/>
                    <a:gd name="connsiteX33" fmla="*/ 9525 w 83819"/>
                    <a:gd name="connsiteY33" fmla="*/ 52388 h 61912"/>
                    <a:gd name="connsiteX34" fmla="*/ 3810 w 83819"/>
                    <a:gd name="connsiteY34" fmla="*/ 42863 h 61912"/>
                    <a:gd name="connsiteX35" fmla="*/ 0 w 83819"/>
                    <a:gd name="connsiteY35" fmla="*/ 20003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819" h="61912">
                      <a:moveTo>
                        <a:pt x="0" y="20003"/>
                      </a:moveTo>
                      <a:lnTo>
                        <a:pt x="11430" y="15240"/>
                      </a:lnTo>
                      <a:cubicBezTo>
                        <a:pt x="9525" y="22860"/>
                        <a:pt x="10478" y="30480"/>
                        <a:pt x="13335" y="38100"/>
                      </a:cubicBezTo>
                      <a:cubicBezTo>
                        <a:pt x="17145" y="47625"/>
                        <a:pt x="22860" y="51435"/>
                        <a:pt x="29528" y="48578"/>
                      </a:cubicBezTo>
                      <a:cubicBezTo>
                        <a:pt x="31432" y="47625"/>
                        <a:pt x="32385" y="46673"/>
                        <a:pt x="33338" y="45720"/>
                      </a:cubicBezTo>
                      <a:cubicBezTo>
                        <a:pt x="34290" y="44768"/>
                        <a:pt x="35243" y="42863"/>
                        <a:pt x="35243" y="40958"/>
                      </a:cubicBezTo>
                      <a:cubicBezTo>
                        <a:pt x="35243" y="39053"/>
                        <a:pt x="36195" y="37148"/>
                        <a:pt x="36195" y="35243"/>
                      </a:cubicBezTo>
                      <a:cubicBezTo>
                        <a:pt x="36195" y="33338"/>
                        <a:pt x="36195" y="30480"/>
                        <a:pt x="36195" y="28575"/>
                      </a:cubicBezTo>
                      <a:cubicBezTo>
                        <a:pt x="36195" y="24765"/>
                        <a:pt x="36195" y="21908"/>
                        <a:pt x="36195" y="19050"/>
                      </a:cubicBezTo>
                      <a:cubicBezTo>
                        <a:pt x="36195" y="16193"/>
                        <a:pt x="37147" y="13335"/>
                        <a:pt x="38100" y="11430"/>
                      </a:cubicBezTo>
                      <a:cubicBezTo>
                        <a:pt x="39053" y="9525"/>
                        <a:pt x="40005" y="7620"/>
                        <a:pt x="41910" y="5715"/>
                      </a:cubicBezTo>
                      <a:cubicBezTo>
                        <a:pt x="43815" y="3810"/>
                        <a:pt x="45720" y="2858"/>
                        <a:pt x="48578" y="1905"/>
                      </a:cubicBezTo>
                      <a:cubicBezTo>
                        <a:pt x="51435" y="953"/>
                        <a:pt x="55245" y="0"/>
                        <a:pt x="58103" y="0"/>
                      </a:cubicBezTo>
                      <a:cubicBezTo>
                        <a:pt x="60960" y="0"/>
                        <a:pt x="63818" y="1905"/>
                        <a:pt x="66675" y="2858"/>
                      </a:cubicBezTo>
                      <a:cubicBezTo>
                        <a:pt x="69532" y="4763"/>
                        <a:pt x="71438" y="6668"/>
                        <a:pt x="74295" y="9525"/>
                      </a:cubicBezTo>
                      <a:cubicBezTo>
                        <a:pt x="76200" y="12383"/>
                        <a:pt x="78105" y="15240"/>
                        <a:pt x="80010" y="19050"/>
                      </a:cubicBezTo>
                      <a:cubicBezTo>
                        <a:pt x="82868" y="24765"/>
                        <a:pt x="83820" y="30480"/>
                        <a:pt x="83820" y="36195"/>
                      </a:cubicBezTo>
                      <a:lnTo>
                        <a:pt x="72390" y="40958"/>
                      </a:lnTo>
                      <a:cubicBezTo>
                        <a:pt x="73343" y="34290"/>
                        <a:pt x="72390" y="27623"/>
                        <a:pt x="69532" y="21908"/>
                      </a:cubicBezTo>
                      <a:cubicBezTo>
                        <a:pt x="68580" y="20003"/>
                        <a:pt x="67628" y="18098"/>
                        <a:pt x="66675" y="17145"/>
                      </a:cubicBezTo>
                      <a:cubicBezTo>
                        <a:pt x="65722" y="16193"/>
                        <a:pt x="63818" y="14288"/>
                        <a:pt x="62865" y="13335"/>
                      </a:cubicBezTo>
                      <a:cubicBezTo>
                        <a:pt x="61913" y="12383"/>
                        <a:pt x="60007" y="12383"/>
                        <a:pt x="59055" y="12383"/>
                      </a:cubicBezTo>
                      <a:cubicBezTo>
                        <a:pt x="57150" y="12383"/>
                        <a:pt x="56197" y="12383"/>
                        <a:pt x="54293" y="13335"/>
                      </a:cubicBezTo>
                      <a:cubicBezTo>
                        <a:pt x="52388" y="14288"/>
                        <a:pt x="51435" y="15240"/>
                        <a:pt x="50482" y="16193"/>
                      </a:cubicBezTo>
                      <a:cubicBezTo>
                        <a:pt x="49530" y="17145"/>
                        <a:pt x="48578" y="19050"/>
                        <a:pt x="48578" y="20003"/>
                      </a:cubicBezTo>
                      <a:cubicBezTo>
                        <a:pt x="48578" y="21908"/>
                        <a:pt x="47625" y="23813"/>
                        <a:pt x="47625" y="25718"/>
                      </a:cubicBezTo>
                      <a:cubicBezTo>
                        <a:pt x="47625" y="27623"/>
                        <a:pt x="47625" y="30480"/>
                        <a:pt x="47625" y="32385"/>
                      </a:cubicBezTo>
                      <a:cubicBezTo>
                        <a:pt x="47625" y="36195"/>
                        <a:pt x="47625" y="39053"/>
                        <a:pt x="47625" y="41910"/>
                      </a:cubicBezTo>
                      <a:cubicBezTo>
                        <a:pt x="47625" y="44768"/>
                        <a:pt x="46672" y="47625"/>
                        <a:pt x="45720" y="49530"/>
                      </a:cubicBezTo>
                      <a:cubicBezTo>
                        <a:pt x="44768" y="51435"/>
                        <a:pt x="43815" y="54293"/>
                        <a:pt x="41910" y="55245"/>
                      </a:cubicBezTo>
                      <a:cubicBezTo>
                        <a:pt x="40005" y="57150"/>
                        <a:pt x="38100" y="58103"/>
                        <a:pt x="35243" y="60008"/>
                      </a:cubicBezTo>
                      <a:cubicBezTo>
                        <a:pt x="31432" y="61913"/>
                        <a:pt x="28575" y="61913"/>
                        <a:pt x="25718" y="61913"/>
                      </a:cubicBezTo>
                      <a:cubicBezTo>
                        <a:pt x="22860" y="61913"/>
                        <a:pt x="20003" y="60008"/>
                        <a:pt x="17145" y="59055"/>
                      </a:cubicBezTo>
                      <a:cubicBezTo>
                        <a:pt x="14288" y="57150"/>
                        <a:pt x="12382" y="55245"/>
                        <a:pt x="9525" y="52388"/>
                      </a:cubicBezTo>
                      <a:cubicBezTo>
                        <a:pt x="7620" y="49530"/>
                        <a:pt x="5715" y="46673"/>
                        <a:pt x="3810" y="42863"/>
                      </a:cubicBezTo>
                      <a:cubicBezTo>
                        <a:pt x="953" y="33338"/>
                        <a:pt x="0" y="26670"/>
                        <a:pt x="0" y="20003"/>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ED5FC80-DB19-BA4A-83EA-30BA47C6C3E6}"/>
                    </a:ext>
                  </a:extLst>
                </p:cNvPr>
                <p:cNvSpPr/>
                <p:nvPr/>
              </p:nvSpPr>
              <p:spPr>
                <a:xfrm>
                  <a:off x="5934670" y="2871392"/>
                  <a:ext cx="80367" cy="59844"/>
                </a:xfrm>
                <a:custGeom>
                  <a:avLst/>
                  <a:gdLst>
                    <a:gd name="connsiteX0" fmla="*/ 357 w 80367"/>
                    <a:gd name="connsiteY0" fmla="*/ 19445 h 59844"/>
                    <a:gd name="connsiteX1" fmla="*/ 11787 w 80367"/>
                    <a:gd name="connsiteY1" fmla="*/ 14682 h 59844"/>
                    <a:gd name="connsiteX2" fmla="*/ 12740 w 80367"/>
                    <a:gd name="connsiteY2" fmla="*/ 37542 h 59844"/>
                    <a:gd name="connsiteX3" fmla="*/ 27980 w 80367"/>
                    <a:gd name="connsiteY3" fmla="*/ 48020 h 59844"/>
                    <a:gd name="connsiteX4" fmla="*/ 31790 w 80367"/>
                    <a:gd name="connsiteY4" fmla="*/ 45162 h 59844"/>
                    <a:gd name="connsiteX5" fmla="*/ 33695 w 80367"/>
                    <a:gd name="connsiteY5" fmla="*/ 40400 h 59844"/>
                    <a:gd name="connsiteX6" fmla="*/ 34647 w 80367"/>
                    <a:gd name="connsiteY6" fmla="*/ 34685 h 59844"/>
                    <a:gd name="connsiteX7" fmla="*/ 34647 w 80367"/>
                    <a:gd name="connsiteY7" fmla="*/ 28017 h 59844"/>
                    <a:gd name="connsiteX8" fmla="*/ 35600 w 80367"/>
                    <a:gd name="connsiteY8" fmla="*/ 18492 h 59844"/>
                    <a:gd name="connsiteX9" fmla="*/ 37505 w 80367"/>
                    <a:gd name="connsiteY9" fmla="*/ 10872 h 59844"/>
                    <a:gd name="connsiteX10" fmla="*/ 41315 w 80367"/>
                    <a:gd name="connsiteY10" fmla="*/ 5157 h 59844"/>
                    <a:gd name="connsiteX11" fmla="*/ 47982 w 80367"/>
                    <a:gd name="connsiteY11" fmla="*/ 1347 h 59844"/>
                    <a:gd name="connsiteX12" fmla="*/ 57507 w 80367"/>
                    <a:gd name="connsiteY12" fmla="*/ 395 h 59844"/>
                    <a:gd name="connsiteX13" fmla="*/ 66080 w 80367"/>
                    <a:gd name="connsiteY13" fmla="*/ 4205 h 59844"/>
                    <a:gd name="connsiteX14" fmla="*/ 72747 w 80367"/>
                    <a:gd name="connsiteY14" fmla="*/ 10872 h 59844"/>
                    <a:gd name="connsiteX15" fmla="*/ 77510 w 80367"/>
                    <a:gd name="connsiteY15" fmla="*/ 20397 h 59844"/>
                    <a:gd name="connsiteX16" fmla="*/ 80367 w 80367"/>
                    <a:gd name="connsiteY16" fmla="*/ 37542 h 59844"/>
                    <a:gd name="connsiteX17" fmla="*/ 68937 w 80367"/>
                    <a:gd name="connsiteY17" fmla="*/ 42305 h 59844"/>
                    <a:gd name="connsiteX18" fmla="*/ 67032 w 80367"/>
                    <a:gd name="connsiteY18" fmla="*/ 23255 h 59844"/>
                    <a:gd name="connsiteX19" fmla="*/ 64175 w 80367"/>
                    <a:gd name="connsiteY19" fmla="*/ 17540 h 59844"/>
                    <a:gd name="connsiteX20" fmla="*/ 60365 w 80367"/>
                    <a:gd name="connsiteY20" fmla="*/ 13730 h 59844"/>
                    <a:gd name="connsiteX21" fmla="*/ 56555 w 80367"/>
                    <a:gd name="connsiteY21" fmla="*/ 11825 h 59844"/>
                    <a:gd name="connsiteX22" fmla="*/ 51792 w 80367"/>
                    <a:gd name="connsiteY22" fmla="*/ 12777 h 59844"/>
                    <a:gd name="connsiteX23" fmla="*/ 47982 w 80367"/>
                    <a:gd name="connsiteY23" fmla="*/ 15635 h 59844"/>
                    <a:gd name="connsiteX24" fmla="*/ 46077 w 80367"/>
                    <a:gd name="connsiteY24" fmla="*/ 19445 h 59844"/>
                    <a:gd name="connsiteX25" fmla="*/ 45125 w 80367"/>
                    <a:gd name="connsiteY25" fmla="*/ 25160 h 59844"/>
                    <a:gd name="connsiteX26" fmla="*/ 45125 w 80367"/>
                    <a:gd name="connsiteY26" fmla="*/ 31827 h 59844"/>
                    <a:gd name="connsiteX27" fmla="*/ 45125 w 80367"/>
                    <a:gd name="connsiteY27" fmla="*/ 41352 h 59844"/>
                    <a:gd name="connsiteX28" fmla="*/ 43220 w 80367"/>
                    <a:gd name="connsiteY28" fmla="*/ 48972 h 59844"/>
                    <a:gd name="connsiteX29" fmla="*/ 39410 w 80367"/>
                    <a:gd name="connsiteY29" fmla="*/ 54687 h 59844"/>
                    <a:gd name="connsiteX30" fmla="*/ 32742 w 80367"/>
                    <a:gd name="connsiteY30" fmla="*/ 58497 h 59844"/>
                    <a:gd name="connsiteX31" fmla="*/ 23217 w 80367"/>
                    <a:gd name="connsiteY31" fmla="*/ 59450 h 59844"/>
                    <a:gd name="connsiteX32" fmla="*/ 14645 w 80367"/>
                    <a:gd name="connsiteY32" fmla="*/ 55640 h 59844"/>
                    <a:gd name="connsiteX33" fmla="*/ 7977 w 80367"/>
                    <a:gd name="connsiteY33" fmla="*/ 48020 h 59844"/>
                    <a:gd name="connsiteX34" fmla="*/ 3215 w 80367"/>
                    <a:gd name="connsiteY34" fmla="*/ 38495 h 59844"/>
                    <a:gd name="connsiteX35" fmla="*/ 357 w 80367"/>
                    <a:gd name="connsiteY35" fmla="*/ 19445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367" h="59844">
                      <a:moveTo>
                        <a:pt x="357" y="19445"/>
                      </a:moveTo>
                      <a:lnTo>
                        <a:pt x="11787" y="14682"/>
                      </a:lnTo>
                      <a:cubicBezTo>
                        <a:pt x="9882" y="22302"/>
                        <a:pt x="9882" y="29922"/>
                        <a:pt x="12740" y="37542"/>
                      </a:cubicBezTo>
                      <a:cubicBezTo>
                        <a:pt x="16550" y="47067"/>
                        <a:pt x="21312" y="50877"/>
                        <a:pt x="27980" y="48020"/>
                      </a:cubicBezTo>
                      <a:cubicBezTo>
                        <a:pt x="29885" y="47067"/>
                        <a:pt x="30837" y="46115"/>
                        <a:pt x="31790" y="45162"/>
                      </a:cubicBezTo>
                      <a:cubicBezTo>
                        <a:pt x="32742" y="44210"/>
                        <a:pt x="33695" y="42305"/>
                        <a:pt x="33695" y="40400"/>
                      </a:cubicBezTo>
                      <a:cubicBezTo>
                        <a:pt x="33695" y="38495"/>
                        <a:pt x="34647" y="36590"/>
                        <a:pt x="34647" y="34685"/>
                      </a:cubicBezTo>
                      <a:cubicBezTo>
                        <a:pt x="34647" y="32780"/>
                        <a:pt x="34647" y="29922"/>
                        <a:pt x="34647" y="28017"/>
                      </a:cubicBezTo>
                      <a:cubicBezTo>
                        <a:pt x="34647" y="24207"/>
                        <a:pt x="34647" y="21350"/>
                        <a:pt x="35600" y="18492"/>
                      </a:cubicBezTo>
                      <a:cubicBezTo>
                        <a:pt x="35600" y="15635"/>
                        <a:pt x="36552" y="12777"/>
                        <a:pt x="37505" y="10872"/>
                      </a:cubicBezTo>
                      <a:cubicBezTo>
                        <a:pt x="38457" y="8967"/>
                        <a:pt x="39410" y="7062"/>
                        <a:pt x="41315" y="5157"/>
                      </a:cubicBezTo>
                      <a:cubicBezTo>
                        <a:pt x="43220" y="3252"/>
                        <a:pt x="45125" y="2300"/>
                        <a:pt x="47982" y="1347"/>
                      </a:cubicBezTo>
                      <a:cubicBezTo>
                        <a:pt x="50840" y="395"/>
                        <a:pt x="54650" y="-558"/>
                        <a:pt x="57507" y="395"/>
                      </a:cubicBezTo>
                      <a:cubicBezTo>
                        <a:pt x="60365" y="1347"/>
                        <a:pt x="63222" y="2300"/>
                        <a:pt x="66080" y="4205"/>
                      </a:cubicBezTo>
                      <a:cubicBezTo>
                        <a:pt x="68937" y="6110"/>
                        <a:pt x="70842" y="8015"/>
                        <a:pt x="72747" y="10872"/>
                      </a:cubicBezTo>
                      <a:cubicBezTo>
                        <a:pt x="74652" y="13730"/>
                        <a:pt x="76557" y="16587"/>
                        <a:pt x="77510" y="20397"/>
                      </a:cubicBezTo>
                      <a:cubicBezTo>
                        <a:pt x="79415" y="26112"/>
                        <a:pt x="80367" y="31827"/>
                        <a:pt x="80367" y="37542"/>
                      </a:cubicBezTo>
                      <a:lnTo>
                        <a:pt x="68937" y="42305"/>
                      </a:lnTo>
                      <a:cubicBezTo>
                        <a:pt x="69890" y="35637"/>
                        <a:pt x="69890" y="29922"/>
                        <a:pt x="67032" y="23255"/>
                      </a:cubicBezTo>
                      <a:cubicBezTo>
                        <a:pt x="66080" y="21350"/>
                        <a:pt x="65127" y="19445"/>
                        <a:pt x="64175" y="17540"/>
                      </a:cubicBezTo>
                      <a:cubicBezTo>
                        <a:pt x="63222" y="15635"/>
                        <a:pt x="62270" y="14682"/>
                        <a:pt x="60365" y="13730"/>
                      </a:cubicBezTo>
                      <a:cubicBezTo>
                        <a:pt x="59412" y="12777"/>
                        <a:pt x="57507" y="12777"/>
                        <a:pt x="56555" y="11825"/>
                      </a:cubicBezTo>
                      <a:cubicBezTo>
                        <a:pt x="54650" y="11825"/>
                        <a:pt x="53697" y="11825"/>
                        <a:pt x="51792" y="12777"/>
                      </a:cubicBezTo>
                      <a:cubicBezTo>
                        <a:pt x="49887" y="13730"/>
                        <a:pt x="48935" y="14682"/>
                        <a:pt x="47982" y="15635"/>
                      </a:cubicBezTo>
                      <a:cubicBezTo>
                        <a:pt x="47030" y="16587"/>
                        <a:pt x="46077" y="18492"/>
                        <a:pt x="46077" y="19445"/>
                      </a:cubicBezTo>
                      <a:cubicBezTo>
                        <a:pt x="46077" y="21350"/>
                        <a:pt x="45125" y="23255"/>
                        <a:pt x="45125" y="25160"/>
                      </a:cubicBezTo>
                      <a:cubicBezTo>
                        <a:pt x="45125" y="27065"/>
                        <a:pt x="45125" y="29922"/>
                        <a:pt x="45125" y="31827"/>
                      </a:cubicBezTo>
                      <a:cubicBezTo>
                        <a:pt x="45125" y="35637"/>
                        <a:pt x="45125" y="38495"/>
                        <a:pt x="45125" y="41352"/>
                      </a:cubicBezTo>
                      <a:cubicBezTo>
                        <a:pt x="45125" y="44210"/>
                        <a:pt x="44172" y="47067"/>
                        <a:pt x="43220" y="48972"/>
                      </a:cubicBezTo>
                      <a:cubicBezTo>
                        <a:pt x="42267" y="50877"/>
                        <a:pt x="41315" y="53735"/>
                        <a:pt x="39410" y="54687"/>
                      </a:cubicBezTo>
                      <a:cubicBezTo>
                        <a:pt x="37505" y="56592"/>
                        <a:pt x="35600" y="57545"/>
                        <a:pt x="32742" y="58497"/>
                      </a:cubicBezTo>
                      <a:cubicBezTo>
                        <a:pt x="28932" y="59450"/>
                        <a:pt x="26075" y="60402"/>
                        <a:pt x="23217" y="59450"/>
                      </a:cubicBezTo>
                      <a:cubicBezTo>
                        <a:pt x="20360" y="58497"/>
                        <a:pt x="17502" y="57545"/>
                        <a:pt x="14645" y="55640"/>
                      </a:cubicBezTo>
                      <a:cubicBezTo>
                        <a:pt x="11787" y="53735"/>
                        <a:pt x="9882" y="50877"/>
                        <a:pt x="7977" y="48020"/>
                      </a:cubicBezTo>
                      <a:cubicBezTo>
                        <a:pt x="6072" y="45162"/>
                        <a:pt x="4167" y="41352"/>
                        <a:pt x="3215" y="38495"/>
                      </a:cubicBezTo>
                      <a:cubicBezTo>
                        <a:pt x="357" y="32780"/>
                        <a:pt x="-595" y="26112"/>
                        <a:pt x="357" y="19445"/>
                      </a:cubicBezTo>
                      <a:close/>
                    </a:path>
                  </a:pathLst>
                </a:custGeom>
                <a:solidFill>
                  <a:srgbClr val="FFFFFF"/>
                </a:solidFill>
                <a:ln w="9525" cap="flat">
                  <a:noFill/>
                  <a:prstDash val="solid"/>
                  <a:miter/>
                </a:ln>
              </p:spPr>
              <p:txBody>
                <a:bodyPr rtlCol="0" anchor="ctr"/>
                <a:lstStyle/>
                <a:p>
                  <a:endParaRPr lang="en-US"/>
                </a:p>
              </p:txBody>
            </p:sp>
          </p:grpSp>
          <p:grpSp>
            <p:nvGrpSpPr>
              <p:cNvPr id="52" name="Graphic 5">
                <a:extLst>
                  <a:ext uri="{FF2B5EF4-FFF2-40B4-BE49-F238E27FC236}">
                    <a16:creationId xmlns:a16="http://schemas.microsoft.com/office/drawing/2014/main" id="{9EDD1D3D-605C-AA43-A0C6-D77FB97DFE0D}"/>
                  </a:ext>
                </a:extLst>
              </p:cNvPr>
              <p:cNvGrpSpPr/>
              <p:nvPr/>
            </p:nvGrpSpPr>
            <p:grpSpPr>
              <a:xfrm>
                <a:off x="5346382" y="4688183"/>
                <a:ext cx="628650" cy="715327"/>
                <a:chOff x="5346382" y="4061459"/>
                <a:chExt cx="628650" cy="715327"/>
              </a:xfrm>
              <a:solidFill>
                <a:srgbClr val="FFFFFF"/>
              </a:solidFill>
            </p:grpSpPr>
            <p:sp>
              <p:nvSpPr>
                <p:cNvPr id="53" name="Freeform 52">
                  <a:extLst>
                    <a:ext uri="{FF2B5EF4-FFF2-40B4-BE49-F238E27FC236}">
                      <a16:creationId xmlns:a16="http://schemas.microsoft.com/office/drawing/2014/main" id="{C8F01B1E-FCF7-CE43-9408-336A61329723}"/>
                    </a:ext>
                  </a:extLst>
                </p:cNvPr>
                <p:cNvSpPr/>
                <p:nvPr/>
              </p:nvSpPr>
              <p:spPr>
                <a:xfrm>
                  <a:off x="5346382" y="4661534"/>
                  <a:ext cx="100965" cy="115252"/>
                </a:xfrm>
                <a:custGeom>
                  <a:avLst/>
                  <a:gdLst>
                    <a:gd name="connsiteX0" fmla="*/ 100965 w 100965"/>
                    <a:gd name="connsiteY0" fmla="*/ 64770 h 115252"/>
                    <a:gd name="connsiteX1" fmla="*/ 89535 w 100965"/>
                    <a:gd name="connsiteY1" fmla="*/ 72390 h 115252"/>
                    <a:gd name="connsiteX2" fmla="*/ 64770 w 100965"/>
                    <a:gd name="connsiteY2" fmla="*/ 54293 h 115252"/>
                    <a:gd name="connsiteX3" fmla="*/ 27623 w 100965"/>
                    <a:gd name="connsiteY3" fmla="*/ 78105 h 115252"/>
                    <a:gd name="connsiteX4" fmla="*/ 34290 w 100965"/>
                    <a:gd name="connsiteY4" fmla="*/ 107633 h 115252"/>
                    <a:gd name="connsiteX5" fmla="*/ 22860 w 100965"/>
                    <a:gd name="connsiteY5" fmla="*/ 115253 h 115252"/>
                    <a:gd name="connsiteX6" fmla="*/ 0 w 100965"/>
                    <a:gd name="connsiteY6" fmla="*/ 6668 h 115252"/>
                    <a:gd name="connsiteX7" fmla="*/ 10478 w 100965"/>
                    <a:gd name="connsiteY7" fmla="*/ 0 h 115252"/>
                    <a:gd name="connsiteX8" fmla="*/ 100965 w 100965"/>
                    <a:gd name="connsiteY8" fmla="*/ 64770 h 115252"/>
                    <a:gd name="connsiteX9" fmla="*/ 55245 w 100965"/>
                    <a:gd name="connsiteY9" fmla="*/ 46672 h 115252"/>
                    <a:gd name="connsiteX10" fmla="*/ 18098 w 100965"/>
                    <a:gd name="connsiteY10" fmla="*/ 18097 h 115252"/>
                    <a:gd name="connsiteX11" fmla="*/ 13335 w 100965"/>
                    <a:gd name="connsiteY11" fmla="*/ 13335 h 115252"/>
                    <a:gd name="connsiteX12" fmla="*/ 13335 w 100965"/>
                    <a:gd name="connsiteY12" fmla="*/ 13335 h 115252"/>
                    <a:gd name="connsiteX13" fmla="*/ 15240 w 100965"/>
                    <a:gd name="connsiteY13" fmla="*/ 20003 h 115252"/>
                    <a:gd name="connsiteX14" fmla="*/ 25718 w 100965"/>
                    <a:gd name="connsiteY14" fmla="*/ 65722 h 115252"/>
                    <a:gd name="connsiteX15" fmla="*/ 55245 w 100965"/>
                    <a:gd name="connsiteY15" fmla="*/ 46672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65" h="115252">
                      <a:moveTo>
                        <a:pt x="100965" y="64770"/>
                      </a:moveTo>
                      <a:lnTo>
                        <a:pt x="89535" y="72390"/>
                      </a:lnTo>
                      <a:lnTo>
                        <a:pt x="64770" y="54293"/>
                      </a:lnTo>
                      <a:lnTo>
                        <a:pt x="27623" y="78105"/>
                      </a:lnTo>
                      <a:lnTo>
                        <a:pt x="34290" y="107633"/>
                      </a:lnTo>
                      <a:lnTo>
                        <a:pt x="22860" y="115253"/>
                      </a:lnTo>
                      <a:lnTo>
                        <a:pt x="0" y="6668"/>
                      </a:lnTo>
                      <a:lnTo>
                        <a:pt x="10478" y="0"/>
                      </a:lnTo>
                      <a:lnTo>
                        <a:pt x="100965" y="64770"/>
                      </a:lnTo>
                      <a:close/>
                      <a:moveTo>
                        <a:pt x="55245" y="46672"/>
                      </a:moveTo>
                      <a:lnTo>
                        <a:pt x="18098" y="18097"/>
                      </a:lnTo>
                      <a:cubicBezTo>
                        <a:pt x="17145" y="17145"/>
                        <a:pt x="15240" y="15240"/>
                        <a:pt x="13335" y="13335"/>
                      </a:cubicBezTo>
                      <a:lnTo>
                        <a:pt x="13335" y="13335"/>
                      </a:lnTo>
                      <a:cubicBezTo>
                        <a:pt x="14288" y="16193"/>
                        <a:pt x="15240" y="18097"/>
                        <a:pt x="15240" y="20003"/>
                      </a:cubicBezTo>
                      <a:lnTo>
                        <a:pt x="25718" y="65722"/>
                      </a:lnTo>
                      <a:lnTo>
                        <a:pt x="55245" y="4667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C136F1A-EF07-3344-98FD-334327B62CCB}"/>
                    </a:ext>
                  </a:extLst>
                </p:cNvPr>
                <p:cNvSpPr/>
                <p:nvPr/>
              </p:nvSpPr>
              <p:spPr>
                <a:xfrm>
                  <a:off x="5396865" y="4619625"/>
                  <a:ext cx="72390" cy="96202"/>
                </a:xfrm>
                <a:custGeom>
                  <a:avLst/>
                  <a:gdLst>
                    <a:gd name="connsiteX0" fmla="*/ 72390 w 72390"/>
                    <a:gd name="connsiteY0" fmla="*/ 89535 h 96202"/>
                    <a:gd name="connsiteX1" fmla="*/ 62865 w 72390"/>
                    <a:gd name="connsiteY1" fmla="*/ 96203 h 96202"/>
                    <a:gd name="connsiteX2" fmla="*/ 0 w 72390"/>
                    <a:gd name="connsiteY2" fmla="*/ 6668 h 96202"/>
                    <a:gd name="connsiteX3" fmla="*/ 9525 w 72390"/>
                    <a:gd name="connsiteY3" fmla="*/ 0 h 96202"/>
                    <a:gd name="connsiteX4" fmla="*/ 72390 w 72390"/>
                    <a:gd name="connsiteY4" fmla="*/ 89535 h 9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96202">
                      <a:moveTo>
                        <a:pt x="72390" y="89535"/>
                      </a:moveTo>
                      <a:lnTo>
                        <a:pt x="62865" y="96203"/>
                      </a:lnTo>
                      <a:lnTo>
                        <a:pt x="0" y="6668"/>
                      </a:lnTo>
                      <a:lnTo>
                        <a:pt x="9525" y="0"/>
                      </a:lnTo>
                      <a:lnTo>
                        <a:pt x="72390" y="89535"/>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602CD59-179A-9047-8D53-3B3F30E72887}"/>
                    </a:ext>
                  </a:extLst>
                </p:cNvPr>
                <p:cNvSpPr/>
                <p:nvPr/>
              </p:nvSpPr>
              <p:spPr>
                <a:xfrm>
                  <a:off x="5425440" y="4599622"/>
                  <a:ext cx="74294" cy="94297"/>
                </a:xfrm>
                <a:custGeom>
                  <a:avLst/>
                  <a:gdLst>
                    <a:gd name="connsiteX0" fmla="*/ 74295 w 74294"/>
                    <a:gd name="connsiteY0" fmla="*/ 87630 h 94297"/>
                    <a:gd name="connsiteX1" fmla="*/ 64770 w 74294"/>
                    <a:gd name="connsiteY1" fmla="*/ 94297 h 94297"/>
                    <a:gd name="connsiteX2" fmla="*/ 0 w 74294"/>
                    <a:gd name="connsiteY2" fmla="*/ 6668 h 94297"/>
                    <a:gd name="connsiteX3" fmla="*/ 9525 w 74294"/>
                    <a:gd name="connsiteY3" fmla="*/ 0 h 94297"/>
                    <a:gd name="connsiteX4" fmla="*/ 74295 w 74294"/>
                    <a:gd name="connsiteY4" fmla="*/ 87630 h 9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94297">
                      <a:moveTo>
                        <a:pt x="74295" y="87630"/>
                      </a:moveTo>
                      <a:lnTo>
                        <a:pt x="64770" y="94297"/>
                      </a:lnTo>
                      <a:lnTo>
                        <a:pt x="0" y="6668"/>
                      </a:lnTo>
                      <a:lnTo>
                        <a:pt x="9525" y="0"/>
                      </a:lnTo>
                      <a:lnTo>
                        <a:pt x="74295" y="87630"/>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03235D0-BD35-8A44-9D5E-9EB87412D73D}"/>
                    </a:ext>
                  </a:extLst>
                </p:cNvPr>
                <p:cNvSpPr/>
                <p:nvPr/>
              </p:nvSpPr>
              <p:spPr>
                <a:xfrm>
                  <a:off x="5515783" y="4562245"/>
                  <a:ext cx="76343" cy="75656"/>
                </a:xfrm>
                <a:custGeom>
                  <a:avLst/>
                  <a:gdLst>
                    <a:gd name="connsiteX0" fmla="*/ 61104 w 76343"/>
                    <a:gd name="connsiteY0" fmla="*/ 19280 h 75656"/>
                    <a:gd name="connsiteX1" fmla="*/ 21099 w 76343"/>
                    <a:gd name="connsiteY1" fmla="*/ 52617 h 75656"/>
                    <a:gd name="connsiteX2" fmla="*/ 38244 w 76343"/>
                    <a:gd name="connsiteY2" fmla="*/ 63095 h 75656"/>
                    <a:gd name="connsiteX3" fmla="*/ 56341 w 76343"/>
                    <a:gd name="connsiteY3" fmla="*/ 57380 h 75656"/>
                    <a:gd name="connsiteX4" fmla="*/ 68724 w 76343"/>
                    <a:gd name="connsiteY4" fmla="*/ 36425 h 75656"/>
                    <a:gd name="connsiteX5" fmla="*/ 76344 w 76343"/>
                    <a:gd name="connsiteY5" fmla="*/ 44998 h 75656"/>
                    <a:gd name="connsiteX6" fmla="*/ 61104 w 76343"/>
                    <a:gd name="connsiteY6" fmla="*/ 66905 h 75656"/>
                    <a:gd name="connsiteX7" fmla="*/ 35386 w 76343"/>
                    <a:gd name="connsiteY7" fmla="*/ 75477 h 75656"/>
                    <a:gd name="connsiteX8" fmla="*/ 10621 w 76343"/>
                    <a:gd name="connsiteY8" fmla="*/ 59285 h 75656"/>
                    <a:gd name="connsiteX9" fmla="*/ 144 w 76343"/>
                    <a:gd name="connsiteY9" fmla="*/ 31662 h 75656"/>
                    <a:gd name="connsiteX10" fmla="*/ 11574 w 76343"/>
                    <a:gd name="connsiteY10" fmla="*/ 7850 h 75656"/>
                    <a:gd name="connsiteX11" fmla="*/ 34434 w 76343"/>
                    <a:gd name="connsiteY11" fmla="*/ 230 h 75656"/>
                    <a:gd name="connsiteX12" fmla="*/ 57294 w 76343"/>
                    <a:gd name="connsiteY12" fmla="*/ 14517 h 75656"/>
                    <a:gd name="connsiteX13" fmla="*/ 61104 w 76343"/>
                    <a:gd name="connsiteY13" fmla="*/ 19280 h 75656"/>
                    <a:gd name="connsiteX14" fmla="*/ 45864 w 76343"/>
                    <a:gd name="connsiteY14" fmla="*/ 19280 h 75656"/>
                    <a:gd name="connsiteX15" fmla="*/ 31576 w 76343"/>
                    <a:gd name="connsiteY15" fmla="*/ 10708 h 75656"/>
                    <a:gd name="connsiteX16" fmla="*/ 17289 w 76343"/>
                    <a:gd name="connsiteY16" fmla="*/ 15470 h 75656"/>
                    <a:gd name="connsiteX17" fmla="*/ 10621 w 76343"/>
                    <a:gd name="connsiteY17" fmla="*/ 28805 h 75656"/>
                    <a:gd name="connsiteX18" fmla="*/ 15384 w 76343"/>
                    <a:gd name="connsiteY18" fmla="*/ 44998 h 75656"/>
                    <a:gd name="connsiteX19" fmla="*/ 45864 w 76343"/>
                    <a:gd name="connsiteY19" fmla="*/ 19280 h 7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343" h="75656">
                      <a:moveTo>
                        <a:pt x="61104" y="19280"/>
                      </a:moveTo>
                      <a:lnTo>
                        <a:pt x="21099" y="52617"/>
                      </a:lnTo>
                      <a:cubicBezTo>
                        <a:pt x="26814" y="58333"/>
                        <a:pt x="32529" y="62142"/>
                        <a:pt x="38244" y="63095"/>
                      </a:cubicBezTo>
                      <a:cubicBezTo>
                        <a:pt x="43959" y="64048"/>
                        <a:pt x="50626" y="62142"/>
                        <a:pt x="56341" y="57380"/>
                      </a:cubicBezTo>
                      <a:cubicBezTo>
                        <a:pt x="63009" y="51665"/>
                        <a:pt x="66819" y="44998"/>
                        <a:pt x="68724" y="36425"/>
                      </a:cubicBezTo>
                      <a:lnTo>
                        <a:pt x="76344" y="44998"/>
                      </a:lnTo>
                      <a:cubicBezTo>
                        <a:pt x="74439" y="52617"/>
                        <a:pt x="69676" y="60237"/>
                        <a:pt x="61104" y="66905"/>
                      </a:cubicBezTo>
                      <a:cubicBezTo>
                        <a:pt x="53484" y="73573"/>
                        <a:pt x="44911" y="76430"/>
                        <a:pt x="35386" y="75477"/>
                      </a:cubicBezTo>
                      <a:cubicBezTo>
                        <a:pt x="26814" y="74525"/>
                        <a:pt x="18241" y="68810"/>
                        <a:pt x="10621" y="59285"/>
                      </a:cubicBezTo>
                      <a:cubicBezTo>
                        <a:pt x="3001" y="50712"/>
                        <a:pt x="-809" y="41187"/>
                        <a:pt x="144" y="31662"/>
                      </a:cubicBezTo>
                      <a:cubicBezTo>
                        <a:pt x="144" y="22137"/>
                        <a:pt x="3954" y="13565"/>
                        <a:pt x="11574" y="7850"/>
                      </a:cubicBezTo>
                      <a:cubicBezTo>
                        <a:pt x="19194" y="1183"/>
                        <a:pt x="26814" y="-723"/>
                        <a:pt x="34434" y="230"/>
                      </a:cubicBezTo>
                      <a:cubicBezTo>
                        <a:pt x="42054" y="1183"/>
                        <a:pt x="49674" y="6898"/>
                        <a:pt x="57294" y="14517"/>
                      </a:cubicBezTo>
                      <a:lnTo>
                        <a:pt x="61104" y="19280"/>
                      </a:lnTo>
                      <a:close/>
                      <a:moveTo>
                        <a:pt x="45864" y="19280"/>
                      </a:moveTo>
                      <a:cubicBezTo>
                        <a:pt x="41101" y="14517"/>
                        <a:pt x="36339" y="10708"/>
                        <a:pt x="31576" y="10708"/>
                      </a:cubicBezTo>
                      <a:cubicBezTo>
                        <a:pt x="26814" y="9755"/>
                        <a:pt x="22051" y="11660"/>
                        <a:pt x="17289" y="15470"/>
                      </a:cubicBezTo>
                      <a:cubicBezTo>
                        <a:pt x="13479" y="19280"/>
                        <a:pt x="10621" y="24042"/>
                        <a:pt x="10621" y="28805"/>
                      </a:cubicBezTo>
                      <a:cubicBezTo>
                        <a:pt x="10621" y="34520"/>
                        <a:pt x="11574" y="40235"/>
                        <a:pt x="15384" y="44998"/>
                      </a:cubicBezTo>
                      <a:lnTo>
                        <a:pt x="45864" y="19280"/>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786DB9F-C7D6-9D41-9E58-715EDC9562E3}"/>
                    </a:ext>
                  </a:extLst>
                </p:cNvPr>
                <p:cNvSpPr/>
                <p:nvPr/>
              </p:nvSpPr>
              <p:spPr>
                <a:xfrm>
                  <a:off x="5563552" y="4475992"/>
                  <a:ext cx="127634" cy="116962"/>
                </a:xfrm>
                <a:custGeom>
                  <a:avLst/>
                  <a:gdLst>
                    <a:gd name="connsiteX0" fmla="*/ 127635 w 127634"/>
                    <a:gd name="connsiteY0" fmla="*/ 43620 h 116962"/>
                    <a:gd name="connsiteX1" fmla="*/ 119063 w 127634"/>
                    <a:gd name="connsiteY1" fmla="*/ 52192 h 116962"/>
                    <a:gd name="connsiteX2" fmla="*/ 89535 w 127634"/>
                    <a:gd name="connsiteY2" fmla="*/ 21712 h 116962"/>
                    <a:gd name="connsiteX3" fmla="*/ 74295 w 127634"/>
                    <a:gd name="connsiteY3" fmla="*/ 11235 h 116962"/>
                    <a:gd name="connsiteX4" fmla="*/ 60960 w 127634"/>
                    <a:gd name="connsiteY4" fmla="*/ 15997 h 116962"/>
                    <a:gd name="connsiteX5" fmla="*/ 56197 w 127634"/>
                    <a:gd name="connsiteY5" fmla="*/ 30285 h 116962"/>
                    <a:gd name="connsiteX6" fmla="*/ 63817 w 127634"/>
                    <a:gd name="connsiteY6" fmla="*/ 45525 h 116962"/>
                    <a:gd name="connsiteX7" fmla="*/ 93345 w 127634"/>
                    <a:gd name="connsiteY7" fmla="*/ 76004 h 116962"/>
                    <a:gd name="connsiteX8" fmla="*/ 84772 w 127634"/>
                    <a:gd name="connsiteY8" fmla="*/ 84577 h 116962"/>
                    <a:gd name="connsiteX9" fmla="*/ 54292 w 127634"/>
                    <a:gd name="connsiteY9" fmla="*/ 53145 h 116962"/>
                    <a:gd name="connsiteX10" fmla="*/ 26670 w 127634"/>
                    <a:gd name="connsiteY10" fmla="*/ 49335 h 116962"/>
                    <a:gd name="connsiteX11" fmla="*/ 21907 w 127634"/>
                    <a:gd name="connsiteY11" fmla="*/ 62670 h 116962"/>
                    <a:gd name="connsiteX12" fmla="*/ 30480 w 127634"/>
                    <a:gd name="connsiteY12" fmla="*/ 77910 h 116962"/>
                    <a:gd name="connsiteX13" fmla="*/ 60007 w 127634"/>
                    <a:gd name="connsiteY13" fmla="*/ 108389 h 116962"/>
                    <a:gd name="connsiteX14" fmla="*/ 51435 w 127634"/>
                    <a:gd name="connsiteY14" fmla="*/ 116962 h 116962"/>
                    <a:gd name="connsiteX15" fmla="*/ 0 w 127634"/>
                    <a:gd name="connsiteY15" fmla="*/ 63622 h 116962"/>
                    <a:gd name="connsiteX16" fmla="*/ 8572 w 127634"/>
                    <a:gd name="connsiteY16" fmla="*/ 55050 h 116962"/>
                    <a:gd name="connsiteX17" fmla="*/ 17145 w 127634"/>
                    <a:gd name="connsiteY17" fmla="*/ 63622 h 116962"/>
                    <a:gd name="connsiteX18" fmla="*/ 17145 w 127634"/>
                    <a:gd name="connsiteY18" fmla="*/ 63622 h 116962"/>
                    <a:gd name="connsiteX19" fmla="*/ 23813 w 127634"/>
                    <a:gd name="connsiteY19" fmla="*/ 37904 h 116962"/>
                    <a:gd name="connsiteX20" fmla="*/ 36195 w 127634"/>
                    <a:gd name="connsiteY20" fmla="*/ 32189 h 116962"/>
                    <a:gd name="connsiteX21" fmla="*/ 49530 w 127634"/>
                    <a:gd name="connsiteY21" fmla="*/ 35047 h 116962"/>
                    <a:gd name="connsiteX22" fmla="*/ 56197 w 127634"/>
                    <a:gd name="connsiteY22" fmla="*/ 7425 h 116962"/>
                    <a:gd name="connsiteX23" fmla="*/ 94297 w 127634"/>
                    <a:gd name="connsiteY23" fmla="*/ 12187 h 116962"/>
                    <a:gd name="connsiteX24" fmla="*/ 127635 w 127634"/>
                    <a:gd name="connsiteY24" fmla="*/ 43620 h 1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634" h="116962">
                      <a:moveTo>
                        <a:pt x="127635" y="43620"/>
                      </a:moveTo>
                      <a:lnTo>
                        <a:pt x="119063" y="52192"/>
                      </a:lnTo>
                      <a:lnTo>
                        <a:pt x="89535" y="21712"/>
                      </a:lnTo>
                      <a:cubicBezTo>
                        <a:pt x="83820" y="15997"/>
                        <a:pt x="79057" y="12187"/>
                        <a:pt x="74295" y="11235"/>
                      </a:cubicBezTo>
                      <a:cubicBezTo>
                        <a:pt x="69532" y="10282"/>
                        <a:pt x="65722" y="12187"/>
                        <a:pt x="60960" y="15997"/>
                      </a:cubicBezTo>
                      <a:cubicBezTo>
                        <a:pt x="57150" y="19807"/>
                        <a:pt x="56197" y="24570"/>
                        <a:pt x="56197" y="30285"/>
                      </a:cubicBezTo>
                      <a:cubicBezTo>
                        <a:pt x="57150" y="36000"/>
                        <a:pt x="59055" y="41714"/>
                        <a:pt x="63817" y="45525"/>
                      </a:cubicBezTo>
                      <a:lnTo>
                        <a:pt x="93345" y="76004"/>
                      </a:lnTo>
                      <a:lnTo>
                        <a:pt x="84772" y="84577"/>
                      </a:lnTo>
                      <a:lnTo>
                        <a:pt x="54292" y="53145"/>
                      </a:lnTo>
                      <a:cubicBezTo>
                        <a:pt x="43815" y="42667"/>
                        <a:pt x="35242" y="41714"/>
                        <a:pt x="26670" y="49335"/>
                      </a:cubicBezTo>
                      <a:cubicBezTo>
                        <a:pt x="22860" y="53145"/>
                        <a:pt x="20955" y="57907"/>
                        <a:pt x="21907" y="62670"/>
                      </a:cubicBezTo>
                      <a:cubicBezTo>
                        <a:pt x="22860" y="68385"/>
                        <a:pt x="25717" y="73147"/>
                        <a:pt x="30480" y="77910"/>
                      </a:cubicBezTo>
                      <a:lnTo>
                        <a:pt x="60007" y="108389"/>
                      </a:lnTo>
                      <a:lnTo>
                        <a:pt x="51435" y="116962"/>
                      </a:lnTo>
                      <a:lnTo>
                        <a:pt x="0" y="63622"/>
                      </a:lnTo>
                      <a:lnTo>
                        <a:pt x="8572" y="55050"/>
                      </a:lnTo>
                      <a:lnTo>
                        <a:pt x="17145" y="63622"/>
                      </a:lnTo>
                      <a:lnTo>
                        <a:pt x="17145" y="63622"/>
                      </a:lnTo>
                      <a:cubicBezTo>
                        <a:pt x="14288" y="53145"/>
                        <a:pt x="17145" y="44572"/>
                        <a:pt x="23813" y="37904"/>
                      </a:cubicBezTo>
                      <a:cubicBezTo>
                        <a:pt x="27622" y="34095"/>
                        <a:pt x="31432" y="32189"/>
                        <a:pt x="36195" y="32189"/>
                      </a:cubicBezTo>
                      <a:cubicBezTo>
                        <a:pt x="40957" y="31237"/>
                        <a:pt x="45720" y="32189"/>
                        <a:pt x="49530" y="35047"/>
                      </a:cubicBezTo>
                      <a:cubicBezTo>
                        <a:pt x="46672" y="23617"/>
                        <a:pt x="48578" y="15045"/>
                        <a:pt x="56197" y="7425"/>
                      </a:cubicBezTo>
                      <a:cubicBezTo>
                        <a:pt x="67628" y="-4005"/>
                        <a:pt x="80963" y="-2100"/>
                        <a:pt x="94297" y="12187"/>
                      </a:cubicBezTo>
                      <a:lnTo>
                        <a:pt x="127635" y="4362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2196145-628A-654F-87CB-D07D8917736F}"/>
                    </a:ext>
                  </a:extLst>
                </p:cNvPr>
                <p:cNvSpPr/>
                <p:nvPr/>
              </p:nvSpPr>
              <p:spPr>
                <a:xfrm>
                  <a:off x="5654992" y="4411027"/>
                  <a:ext cx="87629" cy="110490"/>
                </a:xfrm>
                <a:custGeom>
                  <a:avLst/>
                  <a:gdLst>
                    <a:gd name="connsiteX0" fmla="*/ 54292 w 87629"/>
                    <a:gd name="connsiteY0" fmla="*/ 72390 h 110490"/>
                    <a:gd name="connsiteX1" fmla="*/ 54292 w 87629"/>
                    <a:gd name="connsiteY1" fmla="*/ 72390 h 110490"/>
                    <a:gd name="connsiteX2" fmla="*/ 87630 w 87629"/>
                    <a:gd name="connsiteY2" fmla="*/ 101917 h 110490"/>
                    <a:gd name="connsiteX3" fmla="*/ 80010 w 87629"/>
                    <a:gd name="connsiteY3" fmla="*/ 110490 h 110490"/>
                    <a:gd name="connsiteX4" fmla="*/ 0 w 87629"/>
                    <a:gd name="connsiteY4" fmla="*/ 39053 h 110490"/>
                    <a:gd name="connsiteX5" fmla="*/ 7620 w 87629"/>
                    <a:gd name="connsiteY5" fmla="*/ 30480 h 110490"/>
                    <a:gd name="connsiteX6" fmla="*/ 17145 w 87629"/>
                    <a:gd name="connsiteY6" fmla="*/ 39053 h 110490"/>
                    <a:gd name="connsiteX7" fmla="*/ 17145 w 87629"/>
                    <a:gd name="connsiteY7" fmla="*/ 39053 h 110490"/>
                    <a:gd name="connsiteX8" fmla="*/ 22860 w 87629"/>
                    <a:gd name="connsiteY8" fmla="*/ 10478 h 110490"/>
                    <a:gd name="connsiteX9" fmla="*/ 44767 w 87629"/>
                    <a:gd name="connsiteY9" fmla="*/ 0 h 110490"/>
                    <a:gd name="connsiteX10" fmla="*/ 69532 w 87629"/>
                    <a:gd name="connsiteY10" fmla="*/ 11430 h 110490"/>
                    <a:gd name="connsiteX11" fmla="*/ 85725 w 87629"/>
                    <a:gd name="connsiteY11" fmla="*/ 38100 h 110490"/>
                    <a:gd name="connsiteX12" fmla="*/ 77152 w 87629"/>
                    <a:gd name="connsiteY12" fmla="*/ 63817 h 110490"/>
                    <a:gd name="connsiteX13" fmla="*/ 54292 w 87629"/>
                    <a:gd name="connsiteY13" fmla="*/ 72390 h 110490"/>
                    <a:gd name="connsiteX14" fmla="*/ 31432 w 87629"/>
                    <a:gd name="connsiteY14" fmla="*/ 53340 h 110490"/>
                    <a:gd name="connsiteX15" fmla="*/ 39052 w 87629"/>
                    <a:gd name="connsiteY15" fmla="*/ 60007 h 110490"/>
                    <a:gd name="connsiteX16" fmla="*/ 54292 w 87629"/>
                    <a:gd name="connsiteY16" fmla="*/ 65722 h 110490"/>
                    <a:gd name="connsiteX17" fmla="*/ 69532 w 87629"/>
                    <a:gd name="connsiteY17" fmla="*/ 59055 h 110490"/>
                    <a:gd name="connsiteX18" fmla="*/ 74295 w 87629"/>
                    <a:gd name="connsiteY18" fmla="*/ 40957 h 110490"/>
                    <a:gd name="connsiteX19" fmla="*/ 60960 w 87629"/>
                    <a:gd name="connsiteY19" fmla="*/ 20955 h 110490"/>
                    <a:gd name="connsiteX20" fmla="*/ 42863 w 87629"/>
                    <a:gd name="connsiteY20" fmla="*/ 12382 h 110490"/>
                    <a:gd name="connsiteX21" fmla="*/ 27622 w 87629"/>
                    <a:gd name="connsiteY21" fmla="*/ 19050 h 110490"/>
                    <a:gd name="connsiteX22" fmla="*/ 21907 w 87629"/>
                    <a:gd name="connsiteY22" fmla="*/ 36195 h 110490"/>
                    <a:gd name="connsiteX23" fmla="*/ 31432 w 87629"/>
                    <a:gd name="connsiteY23" fmla="*/ 53340 h 1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629" h="110490">
                      <a:moveTo>
                        <a:pt x="54292" y="72390"/>
                      </a:moveTo>
                      <a:lnTo>
                        <a:pt x="54292" y="72390"/>
                      </a:lnTo>
                      <a:lnTo>
                        <a:pt x="87630" y="101917"/>
                      </a:lnTo>
                      <a:lnTo>
                        <a:pt x="80010" y="110490"/>
                      </a:lnTo>
                      <a:lnTo>
                        <a:pt x="0" y="39053"/>
                      </a:lnTo>
                      <a:lnTo>
                        <a:pt x="7620" y="30480"/>
                      </a:lnTo>
                      <a:lnTo>
                        <a:pt x="17145" y="39053"/>
                      </a:lnTo>
                      <a:lnTo>
                        <a:pt x="17145" y="39053"/>
                      </a:lnTo>
                      <a:cubicBezTo>
                        <a:pt x="13335" y="28575"/>
                        <a:pt x="15240" y="19050"/>
                        <a:pt x="22860" y="10478"/>
                      </a:cubicBezTo>
                      <a:cubicBezTo>
                        <a:pt x="29527" y="3810"/>
                        <a:pt x="36195" y="0"/>
                        <a:pt x="44767" y="0"/>
                      </a:cubicBezTo>
                      <a:cubicBezTo>
                        <a:pt x="53340" y="0"/>
                        <a:pt x="61913" y="4763"/>
                        <a:pt x="69532" y="11430"/>
                      </a:cubicBezTo>
                      <a:cubicBezTo>
                        <a:pt x="79057" y="20003"/>
                        <a:pt x="83820" y="28575"/>
                        <a:pt x="85725" y="38100"/>
                      </a:cubicBezTo>
                      <a:cubicBezTo>
                        <a:pt x="87630" y="47625"/>
                        <a:pt x="84772" y="56197"/>
                        <a:pt x="77152" y="63817"/>
                      </a:cubicBezTo>
                      <a:cubicBezTo>
                        <a:pt x="71438" y="71438"/>
                        <a:pt x="63817" y="74295"/>
                        <a:pt x="54292" y="72390"/>
                      </a:cubicBezTo>
                      <a:close/>
                      <a:moveTo>
                        <a:pt x="31432" y="53340"/>
                      </a:moveTo>
                      <a:lnTo>
                        <a:pt x="39052" y="60007"/>
                      </a:lnTo>
                      <a:cubicBezTo>
                        <a:pt x="43815" y="63817"/>
                        <a:pt x="48577" y="65722"/>
                        <a:pt x="54292" y="65722"/>
                      </a:cubicBezTo>
                      <a:cubicBezTo>
                        <a:pt x="60007" y="65722"/>
                        <a:pt x="64770" y="62865"/>
                        <a:pt x="69532" y="59055"/>
                      </a:cubicBezTo>
                      <a:cubicBezTo>
                        <a:pt x="74295" y="53340"/>
                        <a:pt x="76200" y="47625"/>
                        <a:pt x="74295" y="40957"/>
                      </a:cubicBezTo>
                      <a:cubicBezTo>
                        <a:pt x="73342" y="34290"/>
                        <a:pt x="68580" y="27622"/>
                        <a:pt x="60960" y="20955"/>
                      </a:cubicBezTo>
                      <a:cubicBezTo>
                        <a:pt x="55245" y="15240"/>
                        <a:pt x="48577" y="12382"/>
                        <a:pt x="42863" y="12382"/>
                      </a:cubicBezTo>
                      <a:cubicBezTo>
                        <a:pt x="37147" y="12382"/>
                        <a:pt x="31432" y="14288"/>
                        <a:pt x="27622" y="19050"/>
                      </a:cubicBezTo>
                      <a:cubicBezTo>
                        <a:pt x="22860" y="23813"/>
                        <a:pt x="20955" y="29528"/>
                        <a:pt x="21907" y="36195"/>
                      </a:cubicBezTo>
                      <a:cubicBezTo>
                        <a:pt x="22860" y="42863"/>
                        <a:pt x="26670" y="48578"/>
                        <a:pt x="31432" y="53340"/>
                      </a:cubicBezTo>
                      <a:close/>
                    </a:path>
                  </a:pathLst>
                </a:custGeom>
                <a:solidFill>
                  <a:srgbClr val="FFFFF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C387A4F-95F0-8249-AC71-05CA51D5CBF1}"/>
                    </a:ext>
                  </a:extLst>
                </p:cNvPr>
                <p:cNvSpPr/>
                <p:nvPr/>
              </p:nvSpPr>
              <p:spPr>
                <a:xfrm>
                  <a:off x="5682615" y="4353877"/>
                  <a:ext cx="92392" cy="79057"/>
                </a:xfrm>
                <a:custGeom>
                  <a:avLst/>
                  <a:gdLst>
                    <a:gd name="connsiteX0" fmla="*/ 92392 w 92392"/>
                    <a:gd name="connsiteY0" fmla="*/ 69532 h 79057"/>
                    <a:gd name="connsiteX1" fmla="*/ 84772 w 92392"/>
                    <a:gd name="connsiteY1" fmla="*/ 79057 h 79057"/>
                    <a:gd name="connsiteX2" fmla="*/ 0 w 92392"/>
                    <a:gd name="connsiteY2" fmla="*/ 9525 h 79057"/>
                    <a:gd name="connsiteX3" fmla="*/ 7620 w 92392"/>
                    <a:gd name="connsiteY3" fmla="*/ 0 h 79057"/>
                    <a:gd name="connsiteX4" fmla="*/ 92392 w 92392"/>
                    <a:gd name="connsiteY4" fmla="*/ 69532 h 7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 h="79057">
                      <a:moveTo>
                        <a:pt x="92392" y="69532"/>
                      </a:moveTo>
                      <a:lnTo>
                        <a:pt x="84772" y="79057"/>
                      </a:lnTo>
                      <a:lnTo>
                        <a:pt x="0" y="9525"/>
                      </a:lnTo>
                      <a:lnTo>
                        <a:pt x="7620" y="0"/>
                      </a:lnTo>
                      <a:lnTo>
                        <a:pt x="92392" y="69532"/>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FDFD6337-9D5F-C643-BDB7-EB1952B5D517}"/>
                    </a:ext>
                  </a:extLst>
                </p:cNvPr>
                <p:cNvSpPr/>
                <p:nvPr/>
              </p:nvSpPr>
              <p:spPr>
                <a:xfrm>
                  <a:off x="5743003" y="4316553"/>
                  <a:ext cx="77350" cy="77507"/>
                </a:xfrm>
                <a:custGeom>
                  <a:avLst/>
                  <a:gdLst>
                    <a:gd name="connsiteX0" fmla="*/ 69152 w 77350"/>
                    <a:gd name="connsiteY0" fmla="*/ 63042 h 77507"/>
                    <a:gd name="connsiteX1" fmla="*/ 45339 w 77350"/>
                    <a:gd name="connsiteY1" fmla="*/ 77329 h 77507"/>
                    <a:gd name="connsiteX2" fmla="*/ 17716 w 77350"/>
                    <a:gd name="connsiteY2" fmla="*/ 68757 h 77507"/>
                    <a:gd name="connsiteX3" fmla="*/ 572 w 77350"/>
                    <a:gd name="connsiteY3" fmla="*/ 43039 h 77507"/>
                    <a:gd name="connsiteX4" fmla="*/ 9144 w 77350"/>
                    <a:gd name="connsiteY4" fmla="*/ 14464 h 77507"/>
                    <a:gd name="connsiteX5" fmla="*/ 32956 w 77350"/>
                    <a:gd name="connsiteY5" fmla="*/ 177 h 77507"/>
                    <a:gd name="connsiteX6" fmla="*/ 60579 w 77350"/>
                    <a:gd name="connsiteY6" fmla="*/ 9702 h 77507"/>
                    <a:gd name="connsiteX7" fmla="*/ 76772 w 77350"/>
                    <a:gd name="connsiteY7" fmla="*/ 34467 h 77507"/>
                    <a:gd name="connsiteX8" fmla="*/ 69152 w 77350"/>
                    <a:gd name="connsiteY8" fmla="*/ 63042 h 77507"/>
                    <a:gd name="connsiteX9" fmla="*/ 15812 w 77350"/>
                    <a:gd name="connsiteY9" fmla="*/ 21132 h 77507"/>
                    <a:gd name="connsiteX10" fmla="*/ 11049 w 77350"/>
                    <a:gd name="connsiteY10" fmla="*/ 40182 h 77507"/>
                    <a:gd name="connsiteX11" fmla="*/ 24384 w 77350"/>
                    <a:gd name="connsiteY11" fmla="*/ 58279 h 77507"/>
                    <a:gd name="connsiteX12" fmla="*/ 45339 w 77350"/>
                    <a:gd name="connsiteY12" fmla="*/ 64947 h 77507"/>
                    <a:gd name="connsiteX13" fmla="*/ 62484 w 77350"/>
                    <a:gd name="connsiteY13" fmla="*/ 55422 h 77507"/>
                    <a:gd name="connsiteX14" fmla="*/ 67247 w 77350"/>
                    <a:gd name="connsiteY14" fmla="*/ 37324 h 77507"/>
                    <a:gd name="connsiteX15" fmla="*/ 53912 w 77350"/>
                    <a:gd name="connsiteY15" fmla="*/ 19227 h 77507"/>
                    <a:gd name="connsiteX16" fmla="*/ 32956 w 77350"/>
                    <a:gd name="connsiteY16" fmla="*/ 11607 h 77507"/>
                    <a:gd name="connsiteX17" fmla="*/ 15812 w 77350"/>
                    <a:gd name="connsiteY17" fmla="*/ 21132 h 7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350" h="77507">
                      <a:moveTo>
                        <a:pt x="69152" y="63042"/>
                      </a:moveTo>
                      <a:cubicBezTo>
                        <a:pt x="62484" y="71614"/>
                        <a:pt x="54864" y="76377"/>
                        <a:pt x="45339" y="77329"/>
                      </a:cubicBezTo>
                      <a:cubicBezTo>
                        <a:pt x="35814" y="78282"/>
                        <a:pt x="26289" y="75424"/>
                        <a:pt x="17716" y="68757"/>
                      </a:cubicBezTo>
                      <a:cubicBezTo>
                        <a:pt x="8191" y="61137"/>
                        <a:pt x="2477" y="52564"/>
                        <a:pt x="572" y="43039"/>
                      </a:cubicBezTo>
                      <a:cubicBezTo>
                        <a:pt x="-1334" y="33514"/>
                        <a:pt x="1524" y="23989"/>
                        <a:pt x="9144" y="14464"/>
                      </a:cubicBezTo>
                      <a:cubicBezTo>
                        <a:pt x="15812" y="5892"/>
                        <a:pt x="23431" y="1129"/>
                        <a:pt x="32956" y="177"/>
                      </a:cubicBezTo>
                      <a:cubicBezTo>
                        <a:pt x="42481" y="-776"/>
                        <a:pt x="51054" y="2082"/>
                        <a:pt x="60579" y="9702"/>
                      </a:cubicBezTo>
                      <a:cubicBezTo>
                        <a:pt x="70104" y="16369"/>
                        <a:pt x="75819" y="24942"/>
                        <a:pt x="76772" y="34467"/>
                      </a:cubicBezTo>
                      <a:cubicBezTo>
                        <a:pt x="78677" y="43992"/>
                        <a:pt x="75819" y="53517"/>
                        <a:pt x="69152" y="63042"/>
                      </a:cubicBezTo>
                      <a:close/>
                      <a:moveTo>
                        <a:pt x="15812" y="21132"/>
                      </a:moveTo>
                      <a:cubicBezTo>
                        <a:pt x="11049" y="26847"/>
                        <a:pt x="10097" y="33514"/>
                        <a:pt x="11049" y="40182"/>
                      </a:cubicBezTo>
                      <a:cubicBezTo>
                        <a:pt x="12954" y="46849"/>
                        <a:pt x="16764" y="52564"/>
                        <a:pt x="24384" y="58279"/>
                      </a:cubicBezTo>
                      <a:cubicBezTo>
                        <a:pt x="31052" y="63994"/>
                        <a:pt x="38672" y="65899"/>
                        <a:pt x="45339" y="64947"/>
                      </a:cubicBezTo>
                      <a:cubicBezTo>
                        <a:pt x="52006" y="63994"/>
                        <a:pt x="57722" y="61137"/>
                        <a:pt x="62484" y="55422"/>
                      </a:cubicBezTo>
                      <a:cubicBezTo>
                        <a:pt x="67247" y="49707"/>
                        <a:pt x="68199" y="43039"/>
                        <a:pt x="67247" y="37324"/>
                      </a:cubicBezTo>
                      <a:cubicBezTo>
                        <a:pt x="65341" y="30657"/>
                        <a:pt x="61531" y="24942"/>
                        <a:pt x="53912" y="19227"/>
                      </a:cubicBezTo>
                      <a:cubicBezTo>
                        <a:pt x="46291" y="13512"/>
                        <a:pt x="39624" y="10654"/>
                        <a:pt x="32956" y="11607"/>
                      </a:cubicBezTo>
                      <a:cubicBezTo>
                        <a:pt x="26289" y="12559"/>
                        <a:pt x="20574" y="15417"/>
                        <a:pt x="15812" y="21132"/>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406A8DA-4B10-ED44-BD1E-BA9D6E04A850}"/>
                    </a:ext>
                  </a:extLst>
                </p:cNvPr>
                <p:cNvSpPr/>
                <p:nvPr/>
              </p:nvSpPr>
              <p:spPr>
                <a:xfrm>
                  <a:off x="5778817" y="4240530"/>
                  <a:ext cx="98786" cy="116204"/>
                </a:xfrm>
                <a:custGeom>
                  <a:avLst/>
                  <a:gdLst>
                    <a:gd name="connsiteX0" fmla="*/ 38100 w 98786"/>
                    <a:gd name="connsiteY0" fmla="*/ 0 h 116204"/>
                    <a:gd name="connsiteX1" fmla="*/ 90488 w 98786"/>
                    <a:gd name="connsiteY1" fmla="*/ 76200 h 116204"/>
                    <a:gd name="connsiteX2" fmla="*/ 95250 w 98786"/>
                    <a:gd name="connsiteY2" fmla="*/ 110490 h 116204"/>
                    <a:gd name="connsiteX3" fmla="*/ 90488 w 98786"/>
                    <a:gd name="connsiteY3" fmla="*/ 116205 h 116204"/>
                    <a:gd name="connsiteX4" fmla="*/ 81915 w 98786"/>
                    <a:gd name="connsiteY4" fmla="*/ 110490 h 116204"/>
                    <a:gd name="connsiteX5" fmla="*/ 86677 w 98786"/>
                    <a:gd name="connsiteY5" fmla="*/ 105727 h 116204"/>
                    <a:gd name="connsiteX6" fmla="*/ 85725 w 98786"/>
                    <a:gd name="connsiteY6" fmla="*/ 88582 h 116204"/>
                    <a:gd name="connsiteX7" fmla="*/ 77152 w 98786"/>
                    <a:gd name="connsiteY7" fmla="*/ 76200 h 116204"/>
                    <a:gd name="connsiteX8" fmla="*/ 0 w 98786"/>
                    <a:gd name="connsiteY8" fmla="*/ 59055 h 116204"/>
                    <a:gd name="connsiteX9" fmla="*/ 7620 w 98786"/>
                    <a:gd name="connsiteY9" fmla="*/ 48577 h 116204"/>
                    <a:gd name="connsiteX10" fmla="*/ 65722 w 98786"/>
                    <a:gd name="connsiteY10" fmla="*/ 63817 h 116204"/>
                    <a:gd name="connsiteX11" fmla="*/ 71438 w 98786"/>
                    <a:gd name="connsiteY11" fmla="*/ 65722 h 116204"/>
                    <a:gd name="connsiteX12" fmla="*/ 71438 w 98786"/>
                    <a:gd name="connsiteY12" fmla="*/ 65722 h 116204"/>
                    <a:gd name="connsiteX13" fmla="*/ 67627 w 98786"/>
                    <a:gd name="connsiteY13" fmla="*/ 61913 h 116204"/>
                    <a:gd name="connsiteX14" fmla="*/ 32385 w 98786"/>
                    <a:gd name="connsiteY14" fmla="*/ 12382 h 116204"/>
                    <a:gd name="connsiteX15" fmla="*/ 38100 w 98786"/>
                    <a:gd name="connsiteY15" fmla="*/ 0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786" h="116204">
                      <a:moveTo>
                        <a:pt x="38100" y="0"/>
                      </a:moveTo>
                      <a:lnTo>
                        <a:pt x="90488" y="76200"/>
                      </a:lnTo>
                      <a:cubicBezTo>
                        <a:pt x="100013" y="89535"/>
                        <a:pt x="100965" y="100965"/>
                        <a:pt x="95250" y="110490"/>
                      </a:cubicBezTo>
                      <a:cubicBezTo>
                        <a:pt x="93345" y="113347"/>
                        <a:pt x="91440" y="115252"/>
                        <a:pt x="90488" y="116205"/>
                      </a:cubicBezTo>
                      <a:lnTo>
                        <a:pt x="81915" y="110490"/>
                      </a:lnTo>
                      <a:cubicBezTo>
                        <a:pt x="83820" y="108585"/>
                        <a:pt x="85725" y="107632"/>
                        <a:pt x="86677" y="105727"/>
                      </a:cubicBezTo>
                      <a:cubicBezTo>
                        <a:pt x="89535" y="100965"/>
                        <a:pt x="89535" y="95250"/>
                        <a:pt x="85725" y="88582"/>
                      </a:cubicBezTo>
                      <a:lnTo>
                        <a:pt x="77152" y="76200"/>
                      </a:lnTo>
                      <a:lnTo>
                        <a:pt x="0" y="59055"/>
                      </a:lnTo>
                      <a:lnTo>
                        <a:pt x="7620" y="48577"/>
                      </a:lnTo>
                      <a:lnTo>
                        <a:pt x="65722" y="63817"/>
                      </a:lnTo>
                      <a:cubicBezTo>
                        <a:pt x="66675" y="63817"/>
                        <a:pt x="68580" y="64770"/>
                        <a:pt x="71438" y="65722"/>
                      </a:cubicBezTo>
                      <a:lnTo>
                        <a:pt x="71438" y="65722"/>
                      </a:lnTo>
                      <a:cubicBezTo>
                        <a:pt x="70485" y="64770"/>
                        <a:pt x="69532" y="63817"/>
                        <a:pt x="67627" y="61913"/>
                      </a:cubicBezTo>
                      <a:lnTo>
                        <a:pt x="32385" y="12382"/>
                      </a:lnTo>
                      <a:lnTo>
                        <a:pt x="38100" y="0"/>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80D0B74-F9D3-4A44-B277-A329E1AFF19F}"/>
                    </a:ext>
                  </a:extLst>
                </p:cNvPr>
                <p:cNvSpPr/>
                <p:nvPr/>
              </p:nvSpPr>
              <p:spPr>
                <a:xfrm>
                  <a:off x="5833407" y="4190766"/>
                  <a:ext cx="77987" cy="71306"/>
                </a:xfrm>
                <a:custGeom>
                  <a:avLst/>
                  <a:gdLst>
                    <a:gd name="connsiteX0" fmla="*/ 54948 w 77987"/>
                    <a:gd name="connsiteY0" fmla="*/ 9759 h 71306"/>
                    <a:gd name="connsiteX1" fmla="*/ 28277 w 77987"/>
                    <a:gd name="connsiteY1" fmla="*/ 54527 h 71306"/>
                    <a:gd name="connsiteX2" fmla="*/ 48280 w 77987"/>
                    <a:gd name="connsiteY2" fmla="*/ 58336 h 71306"/>
                    <a:gd name="connsiteX3" fmla="*/ 63520 w 77987"/>
                    <a:gd name="connsiteY3" fmla="*/ 46906 h 71306"/>
                    <a:gd name="connsiteX4" fmla="*/ 68282 w 77987"/>
                    <a:gd name="connsiteY4" fmla="*/ 23094 h 71306"/>
                    <a:gd name="connsiteX5" fmla="*/ 77807 w 77987"/>
                    <a:gd name="connsiteY5" fmla="*/ 28809 h 71306"/>
                    <a:gd name="connsiteX6" fmla="*/ 70187 w 77987"/>
                    <a:gd name="connsiteY6" fmla="*/ 54527 h 71306"/>
                    <a:gd name="connsiteX7" fmla="*/ 49232 w 77987"/>
                    <a:gd name="connsiteY7" fmla="*/ 70719 h 71306"/>
                    <a:gd name="connsiteX8" fmla="*/ 20657 w 77987"/>
                    <a:gd name="connsiteY8" fmla="*/ 64052 h 71306"/>
                    <a:gd name="connsiteX9" fmla="*/ 1607 w 77987"/>
                    <a:gd name="connsiteY9" fmla="*/ 41191 h 71306"/>
                    <a:gd name="connsiteX10" fmla="*/ 4465 w 77987"/>
                    <a:gd name="connsiteY10" fmla="*/ 14521 h 71306"/>
                    <a:gd name="connsiteX11" fmla="*/ 24467 w 77987"/>
                    <a:gd name="connsiteY11" fmla="*/ 234 h 71306"/>
                    <a:gd name="connsiteX12" fmla="*/ 51137 w 77987"/>
                    <a:gd name="connsiteY12" fmla="*/ 6902 h 71306"/>
                    <a:gd name="connsiteX13" fmla="*/ 54948 w 77987"/>
                    <a:gd name="connsiteY13" fmla="*/ 9759 h 71306"/>
                    <a:gd name="connsiteX14" fmla="*/ 39707 w 77987"/>
                    <a:gd name="connsiteY14" fmla="*/ 15474 h 71306"/>
                    <a:gd name="connsiteX15" fmla="*/ 23515 w 77987"/>
                    <a:gd name="connsiteY15" fmla="*/ 11664 h 71306"/>
                    <a:gd name="connsiteX16" fmla="*/ 12085 w 77987"/>
                    <a:gd name="connsiteY16" fmla="*/ 20236 h 71306"/>
                    <a:gd name="connsiteX17" fmla="*/ 10180 w 77987"/>
                    <a:gd name="connsiteY17" fmla="*/ 35477 h 71306"/>
                    <a:gd name="connsiteX18" fmla="*/ 19705 w 77987"/>
                    <a:gd name="connsiteY18" fmla="*/ 49764 h 71306"/>
                    <a:gd name="connsiteX19" fmla="*/ 39707 w 77987"/>
                    <a:gd name="connsiteY19" fmla="*/ 15474 h 7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87" h="71306">
                      <a:moveTo>
                        <a:pt x="54948" y="9759"/>
                      </a:moveTo>
                      <a:lnTo>
                        <a:pt x="28277" y="54527"/>
                      </a:lnTo>
                      <a:cubicBezTo>
                        <a:pt x="34945" y="58336"/>
                        <a:pt x="41612" y="60241"/>
                        <a:pt x="48280" y="58336"/>
                      </a:cubicBezTo>
                      <a:cubicBezTo>
                        <a:pt x="53995" y="57384"/>
                        <a:pt x="58757" y="53574"/>
                        <a:pt x="63520" y="46906"/>
                      </a:cubicBezTo>
                      <a:cubicBezTo>
                        <a:pt x="68282" y="40239"/>
                        <a:pt x="69235" y="31666"/>
                        <a:pt x="68282" y="23094"/>
                      </a:cubicBezTo>
                      <a:lnTo>
                        <a:pt x="77807" y="28809"/>
                      </a:lnTo>
                      <a:cubicBezTo>
                        <a:pt x="78760" y="36429"/>
                        <a:pt x="75902" y="45002"/>
                        <a:pt x="70187" y="54527"/>
                      </a:cubicBezTo>
                      <a:cubicBezTo>
                        <a:pt x="64473" y="63099"/>
                        <a:pt x="57805" y="68814"/>
                        <a:pt x="49232" y="70719"/>
                      </a:cubicBezTo>
                      <a:cubicBezTo>
                        <a:pt x="40660" y="72624"/>
                        <a:pt x="31135" y="69766"/>
                        <a:pt x="20657" y="64052"/>
                      </a:cubicBezTo>
                      <a:cubicBezTo>
                        <a:pt x="11132" y="58336"/>
                        <a:pt x="4465" y="50716"/>
                        <a:pt x="1607" y="41191"/>
                      </a:cubicBezTo>
                      <a:cubicBezTo>
                        <a:pt x="-1250" y="31666"/>
                        <a:pt x="-298" y="23094"/>
                        <a:pt x="4465" y="14521"/>
                      </a:cubicBezTo>
                      <a:cubicBezTo>
                        <a:pt x="9227" y="5949"/>
                        <a:pt x="15895" y="1186"/>
                        <a:pt x="24467" y="234"/>
                      </a:cubicBezTo>
                      <a:cubicBezTo>
                        <a:pt x="32087" y="-719"/>
                        <a:pt x="41612" y="1186"/>
                        <a:pt x="51137" y="6902"/>
                      </a:cubicBezTo>
                      <a:lnTo>
                        <a:pt x="54948" y="9759"/>
                      </a:lnTo>
                      <a:close/>
                      <a:moveTo>
                        <a:pt x="39707" y="15474"/>
                      </a:moveTo>
                      <a:cubicBezTo>
                        <a:pt x="33992" y="11664"/>
                        <a:pt x="28277" y="10711"/>
                        <a:pt x="23515" y="11664"/>
                      </a:cubicBezTo>
                      <a:cubicBezTo>
                        <a:pt x="18752" y="12616"/>
                        <a:pt x="14942" y="15474"/>
                        <a:pt x="12085" y="20236"/>
                      </a:cubicBezTo>
                      <a:cubicBezTo>
                        <a:pt x="9227" y="24999"/>
                        <a:pt x="8275" y="29761"/>
                        <a:pt x="10180" y="35477"/>
                      </a:cubicBezTo>
                      <a:cubicBezTo>
                        <a:pt x="11132" y="41191"/>
                        <a:pt x="14942" y="45954"/>
                        <a:pt x="19705" y="49764"/>
                      </a:cubicBezTo>
                      <a:lnTo>
                        <a:pt x="39707" y="15474"/>
                      </a:ln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A7A1DD-A8F7-9B45-BF02-B6BC729201D4}"/>
                    </a:ext>
                  </a:extLst>
                </p:cNvPr>
                <p:cNvSpPr/>
                <p:nvPr/>
              </p:nvSpPr>
              <p:spPr>
                <a:xfrm>
                  <a:off x="5870212" y="4121705"/>
                  <a:ext cx="78388" cy="70961"/>
                </a:xfrm>
                <a:custGeom>
                  <a:avLst/>
                  <a:gdLst>
                    <a:gd name="connsiteX0" fmla="*/ 55290 w 78388"/>
                    <a:gd name="connsiteY0" fmla="*/ 10239 h 70961"/>
                    <a:gd name="connsiteX1" fmla="*/ 30525 w 78388"/>
                    <a:gd name="connsiteY1" fmla="*/ 55959 h 70961"/>
                    <a:gd name="connsiteX2" fmla="*/ 50528 w 78388"/>
                    <a:gd name="connsiteY2" fmla="*/ 58817 h 70961"/>
                    <a:gd name="connsiteX3" fmla="*/ 64815 w 78388"/>
                    <a:gd name="connsiteY3" fmla="*/ 46434 h 70961"/>
                    <a:gd name="connsiteX4" fmla="*/ 68625 w 78388"/>
                    <a:gd name="connsiteY4" fmla="*/ 22622 h 70961"/>
                    <a:gd name="connsiteX5" fmla="*/ 78150 w 78388"/>
                    <a:gd name="connsiteY5" fmla="*/ 27384 h 70961"/>
                    <a:gd name="connsiteX6" fmla="*/ 72435 w 78388"/>
                    <a:gd name="connsiteY6" fmla="*/ 53102 h 70961"/>
                    <a:gd name="connsiteX7" fmla="*/ 51480 w 78388"/>
                    <a:gd name="connsiteY7" fmla="*/ 70247 h 70961"/>
                    <a:gd name="connsiteX8" fmla="*/ 21953 w 78388"/>
                    <a:gd name="connsiteY8" fmla="*/ 64532 h 70961"/>
                    <a:gd name="connsiteX9" fmla="*/ 1950 w 78388"/>
                    <a:gd name="connsiteY9" fmla="*/ 42625 h 70961"/>
                    <a:gd name="connsiteX10" fmla="*/ 3855 w 78388"/>
                    <a:gd name="connsiteY10" fmla="*/ 15954 h 70961"/>
                    <a:gd name="connsiteX11" fmla="*/ 22905 w 78388"/>
                    <a:gd name="connsiteY11" fmla="*/ 714 h 70961"/>
                    <a:gd name="connsiteX12" fmla="*/ 49575 w 78388"/>
                    <a:gd name="connsiteY12" fmla="*/ 6429 h 70961"/>
                    <a:gd name="connsiteX13" fmla="*/ 55290 w 78388"/>
                    <a:gd name="connsiteY13" fmla="*/ 10239 h 70961"/>
                    <a:gd name="connsiteX14" fmla="*/ 41003 w 78388"/>
                    <a:gd name="connsiteY14" fmla="*/ 15954 h 70961"/>
                    <a:gd name="connsiteX15" fmla="*/ 24810 w 78388"/>
                    <a:gd name="connsiteY15" fmla="*/ 13097 h 70961"/>
                    <a:gd name="connsiteX16" fmla="*/ 13380 w 78388"/>
                    <a:gd name="connsiteY16" fmla="*/ 22622 h 70961"/>
                    <a:gd name="connsiteX17" fmla="*/ 11475 w 78388"/>
                    <a:gd name="connsiteY17" fmla="*/ 37862 h 70961"/>
                    <a:gd name="connsiteX18" fmla="*/ 21953 w 78388"/>
                    <a:gd name="connsiteY18" fmla="*/ 51197 h 70961"/>
                    <a:gd name="connsiteX19" fmla="*/ 41003 w 78388"/>
                    <a:gd name="connsiteY19" fmla="*/ 15954 h 7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388" h="70961">
                      <a:moveTo>
                        <a:pt x="55290" y="10239"/>
                      </a:moveTo>
                      <a:lnTo>
                        <a:pt x="30525" y="55959"/>
                      </a:lnTo>
                      <a:cubicBezTo>
                        <a:pt x="38145" y="59769"/>
                        <a:pt x="44813" y="60722"/>
                        <a:pt x="50528" y="58817"/>
                      </a:cubicBezTo>
                      <a:cubicBezTo>
                        <a:pt x="56243" y="56912"/>
                        <a:pt x="61005" y="53102"/>
                        <a:pt x="64815" y="46434"/>
                      </a:cubicBezTo>
                      <a:cubicBezTo>
                        <a:pt x="68625" y="38814"/>
                        <a:pt x="69578" y="31194"/>
                        <a:pt x="68625" y="22622"/>
                      </a:cubicBezTo>
                      <a:lnTo>
                        <a:pt x="78150" y="27384"/>
                      </a:lnTo>
                      <a:cubicBezTo>
                        <a:pt x="79103" y="35004"/>
                        <a:pt x="77197" y="43577"/>
                        <a:pt x="72435" y="53102"/>
                      </a:cubicBezTo>
                      <a:cubicBezTo>
                        <a:pt x="67672" y="62627"/>
                        <a:pt x="61005" y="68342"/>
                        <a:pt x="51480" y="70247"/>
                      </a:cubicBezTo>
                      <a:cubicBezTo>
                        <a:pt x="42907" y="72152"/>
                        <a:pt x="33382" y="70247"/>
                        <a:pt x="21953" y="64532"/>
                      </a:cubicBezTo>
                      <a:cubicBezTo>
                        <a:pt x="11475" y="58817"/>
                        <a:pt x="4807" y="52150"/>
                        <a:pt x="1950" y="42625"/>
                      </a:cubicBezTo>
                      <a:cubicBezTo>
                        <a:pt x="-907" y="33100"/>
                        <a:pt x="-907" y="24527"/>
                        <a:pt x="3855" y="15954"/>
                      </a:cubicBezTo>
                      <a:cubicBezTo>
                        <a:pt x="8618" y="7382"/>
                        <a:pt x="14332" y="2619"/>
                        <a:pt x="22905" y="714"/>
                      </a:cubicBezTo>
                      <a:cubicBezTo>
                        <a:pt x="30525" y="-1191"/>
                        <a:pt x="40050" y="714"/>
                        <a:pt x="49575" y="6429"/>
                      </a:cubicBezTo>
                      <a:lnTo>
                        <a:pt x="55290" y="10239"/>
                      </a:lnTo>
                      <a:close/>
                      <a:moveTo>
                        <a:pt x="41003" y="15954"/>
                      </a:moveTo>
                      <a:cubicBezTo>
                        <a:pt x="35288" y="13097"/>
                        <a:pt x="29572" y="12144"/>
                        <a:pt x="24810" y="13097"/>
                      </a:cubicBezTo>
                      <a:cubicBezTo>
                        <a:pt x="20047" y="14050"/>
                        <a:pt x="16238" y="16907"/>
                        <a:pt x="13380" y="22622"/>
                      </a:cubicBezTo>
                      <a:cubicBezTo>
                        <a:pt x="10522" y="27384"/>
                        <a:pt x="10522" y="33100"/>
                        <a:pt x="11475" y="37862"/>
                      </a:cubicBezTo>
                      <a:cubicBezTo>
                        <a:pt x="13380" y="43577"/>
                        <a:pt x="16238" y="47387"/>
                        <a:pt x="21953" y="51197"/>
                      </a:cubicBezTo>
                      <a:lnTo>
                        <a:pt x="41003" y="15954"/>
                      </a:ln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EDF8992-0554-314F-BD16-A6354C9030EA}"/>
                    </a:ext>
                  </a:extLst>
                </p:cNvPr>
                <p:cNvSpPr/>
                <p:nvPr/>
              </p:nvSpPr>
              <p:spPr>
                <a:xfrm>
                  <a:off x="5902219" y="4061459"/>
                  <a:ext cx="72813" cy="70484"/>
                </a:xfrm>
                <a:custGeom>
                  <a:avLst/>
                  <a:gdLst>
                    <a:gd name="connsiteX0" fmla="*/ 57573 w 72813"/>
                    <a:gd name="connsiteY0" fmla="*/ 70485 h 70484"/>
                    <a:gd name="connsiteX1" fmla="*/ 46143 w 72813"/>
                    <a:gd name="connsiteY1" fmla="*/ 64770 h 70484"/>
                    <a:gd name="connsiteX2" fmla="*/ 61383 w 72813"/>
                    <a:gd name="connsiteY2" fmla="*/ 48578 h 70484"/>
                    <a:gd name="connsiteX3" fmla="*/ 58526 w 72813"/>
                    <a:gd name="connsiteY3" fmla="*/ 30480 h 70484"/>
                    <a:gd name="connsiteX4" fmla="*/ 53763 w 72813"/>
                    <a:gd name="connsiteY4" fmla="*/ 29528 h 70484"/>
                    <a:gd name="connsiteX5" fmla="*/ 49001 w 72813"/>
                    <a:gd name="connsiteY5" fmla="*/ 31433 h 70484"/>
                    <a:gd name="connsiteX6" fmla="*/ 44238 w 72813"/>
                    <a:gd name="connsiteY6" fmla="*/ 35243 h 70484"/>
                    <a:gd name="connsiteX7" fmla="*/ 39476 w 72813"/>
                    <a:gd name="connsiteY7" fmla="*/ 40005 h 70484"/>
                    <a:gd name="connsiteX8" fmla="*/ 31856 w 72813"/>
                    <a:gd name="connsiteY8" fmla="*/ 45720 h 70484"/>
                    <a:gd name="connsiteX9" fmla="*/ 25188 w 72813"/>
                    <a:gd name="connsiteY9" fmla="*/ 49530 h 70484"/>
                    <a:gd name="connsiteX10" fmla="*/ 18521 w 72813"/>
                    <a:gd name="connsiteY10" fmla="*/ 50483 h 70484"/>
                    <a:gd name="connsiteX11" fmla="*/ 10901 w 72813"/>
                    <a:gd name="connsiteY11" fmla="*/ 48578 h 70484"/>
                    <a:gd name="connsiteX12" fmla="*/ 3281 w 72813"/>
                    <a:gd name="connsiteY12" fmla="*/ 42863 h 70484"/>
                    <a:gd name="connsiteX13" fmla="*/ 423 w 72813"/>
                    <a:gd name="connsiteY13" fmla="*/ 34290 h 70484"/>
                    <a:gd name="connsiteX14" fmla="*/ 423 w 72813"/>
                    <a:gd name="connsiteY14" fmla="*/ 24765 h 70484"/>
                    <a:gd name="connsiteX15" fmla="*/ 3281 w 72813"/>
                    <a:gd name="connsiteY15" fmla="*/ 14288 h 70484"/>
                    <a:gd name="connsiteX16" fmla="*/ 13758 w 72813"/>
                    <a:gd name="connsiteY16" fmla="*/ 0 h 70484"/>
                    <a:gd name="connsiteX17" fmla="*/ 24236 w 72813"/>
                    <a:gd name="connsiteY17" fmla="*/ 4763 h 70484"/>
                    <a:gd name="connsiteX18" fmla="*/ 10901 w 72813"/>
                    <a:gd name="connsiteY18" fmla="*/ 19050 h 70484"/>
                    <a:gd name="connsiteX19" fmla="*/ 8996 w 72813"/>
                    <a:gd name="connsiteY19" fmla="*/ 24765 h 70484"/>
                    <a:gd name="connsiteX20" fmla="*/ 8996 w 72813"/>
                    <a:gd name="connsiteY20" fmla="*/ 29528 h 70484"/>
                    <a:gd name="connsiteX21" fmla="*/ 10901 w 72813"/>
                    <a:gd name="connsiteY21" fmla="*/ 33338 h 70484"/>
                    <a:gd name="connsiteX22" fmla="*/ 14711 w 72813"/>
                    <a:gd name="connsiteY22" fmla="*/ 36195 h 70484"/>
                    <a:gd name="connsiteX23" fmla="*/ 19473 w 72813"/>
                    <a:gd name="connsiteY23" fmla="*/ 37147 h 70484"/>
                    <a:gd name="connsiteX24" fmla="*/ 24236 w 72813"/>
                    <a:gd name="connsiteY24" fmla="*/ 36195 h 70484"/>
                    <a:gd name="connsiteX25" fmla="*/ 28998 w 72813"/>
                    <a:gd name="connsiteY25" fmla="*/ 33338 h 70484"/>
                    <a:gd name="connsiteX26" fmla="*/ 33761 w 72813"/>
                    <a:gd name="connsiteY26" fmla="*/ 28575 h 70484"/>
                    <a:gd name="connsiteX27" fmla="*/ 41381 w 72813"/>
                    <a:gd name="connsiteY27" fmla="*/ 21908 h 70484"/>
                    <a:gd name="connsiteX28" fmla="*/ 48048 w 72813"/>
                    <a:gd name="connsiteY28" fmla="*/ 18097 h 70484"/>
                    <a:gd name="connsiteX29" fmla="*/ 54716 w 72813"/>
                    <a:gd name="connsiteY29" fmla="*/ 17145 h 70484"/>
                    <a:gd name="connsiteX30" fmla="*/ 62336 w 72813"/>
                    <a:gd name="connsiteY30" fmla="*/ 19050 h 70484"/>
                    <a:gd name="connsiteX31" fmla="*/ 69956 w 72813"/>
                    <a:gd name="connsiteY31" fmla="*/ 25718 h 70484"/>
                    <a:gd name="connsiteX32" fmla="*/ 72813 w 72813"/>
                    <a:gd name="connsiteY32" fmla="*/ 34290 h 70484"/>
                    <a:gd name="connsiteX33" fmla="*/ 72813 w 72813"/>
                    <a:gd name="connsiteY33" fmla="*/ 44768 h 70484"/>
                    <a:gd name="connsiteX34" fmla="*/ 69003 w 72813"/>
                    <a:gd name="connsiteY34" fmla="*/ 55245 h 70484"/>
                    <a:gd name="connsiteX35" fmla="*/ 57573 w 72813"/>
                    <a:gd name="connsiteY3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813" h="70484">
                      <a:moveTo>
                        <a:pt x="57573" y="70485"/>
                      </a:moveTo>
                      <a:lnTo>
                        <a:pt x="46143" y="64770"/>
                      </a:lnTo>
                      <a:cubicBezTo>
                        <a:pt x="52811" y="60960"/>
                        <a:pt x="58526" y="55245"/>
                        <a:pt x="61383" y="48578"/>
                      </a:cubicBezTo>
                      <a:cubicBezTo>
                        <a:pt x="66146" y="39053"/>
                        <a:pt x="65193" y="33338"/>
                        <a:pt x="58526" y="30480"/>
                      </a:cubicBezTo>
                      <a:cubicBezTo>
                        <a:pt x="56621" y="29528"/>
                        <a:pt x="54716" y="29528"/>
                        <a:pt x="53763" y="29528"/>
                      </a:cubicBezTo>
                      <a:cubicBezTo>
                        <a:pt x="51858" y="29528"/>
                        <a:pt x="50906" y="30480"/>
                        <a:pt x="49001" y="31433"/>
                      </a:cubicBezTo>
                      <a:cubicBezTo>
                        <a:pt x="47096" y="32385"/>
                        <a:pt x="46143" y="33338"/>
                        <a:pt x="44238" y="35243"/>
                      </a:cubicBezTo>
                      <a:cubicBezTo>
                        <a:pt x="42333" y="37147"/>
                        <a:pt x="40428" y="38100"/>
                        <a:pt x="39476" y="40005"/>
                      </a:cubicBezTo>
                      <a:cubicBezTo>
                        <a:pt x="36618" y="41910"/>
                        <a:pt x="34713" y="44768"/>
                        <a:pt x="31856" y="45720"/>
                      </a:cubicBezTo>
                      <a:cubicBezTo>
                        <a:pt x="29951" y="47625"/>
                        <a:pt x="27093" y="48578"/>
                        <a:pt x="25188" y="49530"/>
                      </a:cubicBezTo>
                      <a:cubicBezTo>
                        <a:pt x="23283" y="50483"/>
                        <a:pt x="20426" y="50483"/>
                        <a:pt x="18521" y="50483"/>
                      </a:cubicBezTo>
                      <a:cubicBezTo>
                        <a:pt x="16616" y="50483"/>
                        <a:pt x="13758" y="49530"/>
                        <a:pt x="10901" y="48578"/>
                      </a:cubicBezTo>
                      <a:cubicBezTo>
                        <a:pt x="8043" y="46672"/>
                        <a:pt x="5186" y="44768"/>
                        <a:pt x="3281" y="42863"/>
                      </a:cubicBezTo>
                      <a:cubicBezTo>
                        <a:pt x="1376" y="40005"/>
                        <a:pt x="423" y="37147"/>
                        <a:pt x="423" y="34290"/>
                      </a:cubicBezTo>
                      <a:cubicBezTo>
                        <a:pt x="-529" y="31433"/>
                        <a:pt x="423" y="27622"/>
                        <a:pt x="423" y="24765"/>
                      </a:cubicBezTo>
                      <a:cubicBezTo>
                        <a:pt x="1376" y="20955"/>
                        <a:pt x="2328" y="18097"/>
                        <a:pt x="3281" y="14288"/>
                      </a:cubicBezTo>
                      <a:cubicBezTo>
                        <a:pt x="6138" y="8572"/>
                        <a:pt x="9948" y="3810"/>
                        <a:pt x="13758" y="0"/>
                      </a:cubicBezTo>
                      <a:lnTo>
                        <a:pt x="24236" y="4763"/>
                      </a:lnTo>
                      <a:cubicBezTo>
                        <a:pt x="18521" y="8572"/>
                        <a:pt x="14711" y="13335"/>
                        <a:pt x="10901" y="19050"/>
                      </a:cubicBezTo>
                      <a:cubicBezTo>
                        <a:pt x="9948" y="20955"/>
                        <a:pt x="8996" y="22860"/>
                        <a:pt x="8996" y="24765"/>
                      </a:cubicBezTo>
                      <a:cubicBezTo>
                        <a:pt x="8996" y="26670"/>
                        <a:pt x="8996" y="28575"/>
                        <a:pt x="8996" y="29528"/>
                      </a:cubicBezTo>
                      <a:cubicBezTo>
                        <a:pt x="8996" y="31433"/>
                        <a:pt x="9948" y="32385"/>
                        <a:pt x="10901" y="33338"/>
                      </a:cubicBezTo>
                      <a:cubicBezTo>
                        <a:pt x="11853" y="34290"/>
                        <a:pt x="12806" y="35243"/>
                        <a:pt x="14711" y="36195"/>
                      </a:cubicBezTo>
                      <a:cubicBezTo>
                        <a:pt x="16616" y="37147"/>
                        <a:pt x="18521" y="37147"/>
                        <a:pt x="19473" y="37147"/>
                      </a:cubicBezTo>
                      <a:cubicBezTo>
                        <a:pt x="21378" y="37147"/>
                        <a:pt x="22331" y="36195"/>
                        <a:pt x="24236" y="36195"/>
                      </a:cubicBezTo>
                      <a:cubicBezTo>
                        <a:pt x="26141" y="35243"/>
                        <a:pt x="27093" y="34290"/>
                        <a:pt x="28998" y="33338"/>
                      </a:cubicBezTo>
                      <a:cubicBezTo>
                        <a:pt x="30903" y="32385"/>
                        <a:pt x="31856" y="30480"/>
                        <a:pt x="33761" y="28575"/>
                      </a:cubicBezTo>
                      <a:cubicBezTo>
                        <a:pt x="36618" y="25718"/>
                        <a:pt x="38523" y="23813"/>
                        <a:pt x="41381" y="21908"/>
                      </a:cubicBezTo>
                      <a:cubicBezTo>
                        <a:pt x="43286" y="20003"/>
                        <a:pt x="46143" y="19050"/>
                        <a:pt x="48048" y="18097"/>
                      </a:cubicBezTo>
                      <a:cubicBezTo>
                        <a:pt x="49953" y="17145"/>
                        <a:pt x="52811" y="17145"/>
                        <a:pt x="54716" y="17145"/>
                      </a:cubicBezTo>
                      <a:cubicBezTo>
                        <a:pt x="56621" y="17145"/>
                        <a:pt x="59478" y="18097"/>
                        <a:pt x="62336" y="19050"/>
                      </a:cubicBezTo>
                      <a:cubicBezTo>
                        <a:pt x="65193" y="20955"/>
                        <a:pt x="68051" y="22860"/>
                        <a:pt x="69956" y="25718"/>
                      </a:cubicBezTo>
                      <a:cubicBezTo>
                        <a:pt x="71861" y="28575"/>
                        <a:pt x="72813" y="31433"/>
                        <a:pt x="72813" y="34290"/>
                      </a:cubicBezTo>
                      <a:cubicBezTo>
                        <a:pt x="72813" y="37147"/>
                        <a:pt x="72813" y="40958"/>
                        <a:pt x="72813" y="44768"/>
                      </a:cubicBezTo>
                      <a:cubicBezTo>
                        <a:pt x="71861" y="48578"/>
                        <a:pt x="70908" y="51435"/>
                        <a:pt x="69003" y="55245"/>
                      </a:cubicBezTo>
                      <a:cubicBezTo>
                        <a:pt x="67098" y="60960"/>
                        <a:pt x="63288" y="66675"/>
                        <a:pt x="57573" y="70485"/>
                      </a:cubicBezTo>
                      <a:close/>
                    </a:path>
                  </a:pathLst>
                </a:custGeom>
                <a:solidFill>
                  <a:srgbClr val="FFFFFF"/>
                </a:solidFill>
                <a:ln w="9525" cap="flat">
                  <a:noFill/>
                  <a:prstDash val="solid"/>
                  <a:miter/>
                </a:ln>
              </p:spPr>
              <p:txBody>
                <a:bodyPr rtlCol="0" anchor="ctr"/>
                <a:lstStyle/>
                <a:p>
                  <a:endParaRPr lang="en-US"/>
                </a:p>
              </p:txBody>
            </p:sp>
          </p:grpSp>
          <p:grpSp>
            <p:nvGrpSpPr>
              <p:cNvPr id="65" name="Graphic 5">
                <a:extLst>
                  <a:ext uri="{FF2B5EF4-FFF2-40B4-BE49-F238E27FC236}">
                    <a16:creationId xmlns:a16="http://schemas.microsoft.com/office/drawing/2014/main" id="{D50D53DB-712B-C546-9498-E84EC993B93A}"/>
                  </a:ext>
                </a:extLst>
              </p:cNvPr>
              <p:cNvGrpSpPr/>
              <p:nvPr/>
            </p:nvGrpSpPr>
            <p:grpSpPr>
              <a:xfrm>
                <a:off x="3146107" y="4657704"/>
                <a:ext cx="863917" cy="849391"/>
                <a:chOff x="3146107" y="4030980"/>
                <a:chExt cx="863917" cy="849391"/>
              </a:xfrm>
              <a:solidFill>
                <a:srgbClr val="FFFFFF"/>
              </a:solidFill>
            </p:grpSpPr>
            <p:sp>
              <p:nvSpPr>
                <p:cNvPr id="66" name="Freeform 65">
                  <a:extLst>
                    <a:ext uri="{FF2B5EF4-FFF2-40B4-BE49-F238E27FC236}">
                      <a16:creationId xmlns:a16="http://schemas.microsoft.com/office/drawing/2014/main" id="{34485CFF-AA52-4E48-90C2-E242EE78279A}"/>
                    </a:ext>
                  </a:extLst>
                </p:cNvPr>
                <p:cNvSpPr/>
                <p:nvPr/>
              </p:nvSpPr>
              <p:spPr>
                <a:xfrm>
                  <a:off x="3146107" y="4030980"/>
                  <a:ext cx="62864" cy="73342"/>
                </a:xfrm>
                <a:custGeom>
                  <a:avLst/>
                  <a:gdLst>
                    <a:gd name="connsiteX0" fmla="*/ 54292 w 62864"/>
                    <a:gd name="connsiteY0" fmla="*/ 73342 h 73342"/>
                    <a:gd name="connsiteX1" fmla="*/ 0 w 62864"/>
                    <a:gd name="connsiteY1" fmla="*/ 30480 h 73342"/>
                    <a:gd name="connsiteX2" fmla="*/ 9525 w 62864"/>
                    <a:gd name="connsiteY2" fmla="*/ 25717 h 73342"/>
                    <a:gd name="connsiteX3" fmla="*/ 49530 w 62864"/>
                    <a:gd name="connsiteY3" fmla="*/ 58102 h 73342"/>
                    <a:gd name="connsiteX4" fmla="*/ 49530 w 62864"/>
                    <a:gd name="connsiteY4" fmla="*/ 58102 h 73342"/>
                    <a:gd name="connsiteX5" fmla="*/ 53340 w 62864"/>
                    <a:gd name="connsiteY5" fmla="*/ 4763 h 73342"/>
                    <a:gd name="connsiteX6" fmla="*/ 62865 w 62864"/>
                    <a:gd name="connsiteY6" fmla="*/ 0 h 73342"/>
                    <a:gd name="connsiteX7" fmla="*/ 57150 w 62864"/>
                    <a:gd name="connsiteY7" fmla="*/ 70485 h 73342"/>
                    <a:gd name="connsiteX8" fmla="*/ 54292 w 62864"/>
                    <a:gd name="connsiteY8" fmla="*/ 73342 h 7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4" h="73342">
                      <a:moveTo>
                        <a:pt x="54292" y="73342"/>
                      </a:moveTo>
                      <a:lnTo>
                        <a:pt x="0" y="30480"/>
                      </a:lnTo>
                      <a:lnTo>
                        <a:pt x="9525" y="25717"/>
                      </a:lnTo>
                      <a:lnTo>
                        <a:pt x="49530" y="58102"/>
                      </a:lnTo>
                      <a:lnTo>
                        <a:pt x="49530" y="58102"/>
                      </a:lnTo>
                      <a:lnTo>
                        <a:pt x="53340" y="4763"/>
                      </a:lnTo>
                      <a:lnTo>
                        <a:pt x="62865" y="0"/>
                      </a:lnTo>
                      <a:lnTo>
                        <a:pt x="57150" y="70485"/>
                      </a:lnTo>
                      <a:lnTo>
                        <a:pt x="54292" y="73342"/>
                      </a:ln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09ECFD8-EA94-0348-B4A6-4FD40DCDED2C}"/>
                    </a:ext>
                  </a:extLst>
                </p:cNvPr>
                <p:cNvSpPr/>
                <p:nvPr/>
              </p:nvSpPr>
              <p:spPr>
                <a:xfrm>
                  <a:off x="3200400" y="4143375"/>
                  <a:ext cx="108584" cy="98107"/>
                </a:xfrm>
                <a:custGeom>
                  <a:avLst/>
                  <a:gdLst>
                    <a:gd name="connsiteX0" fmla="*/ 28575 w 108584"/>
                    <a:gd name="connsiteY0" fmla="*/ 98107 h 98107"/>
                    <a:gd name="connsiteX1" fmla="*/ 0 w 108584"/>
                    <a:gd name="connsiteY1" fmla="*/ 47625 h 98107"/>
                    <a:gd name="connsiteX2" fmla="*/ 8572 w 108584"/>
                    <a:gd name="connsiteY2" fmla="*/ 42863 h 98107"/>
                    <a:gd name="connsiteX3" fmla="*/ 20003 w 108584"/>
                    <a:gd name="connsiteY3" fmla="*/ 62865 h 98107"/>
                    <a:gd name="connsiteX4" fmla="*/ 89535 w 108584"/>
                    <a:gd name="connsiteY4" fmla="*/ 22860 h 98107"/>
                    <a:gd name="connsiteX5" fmla="*/ 71438 w 108584"/>
                    <a:gd name="connsiteY5" fmla="*/ 5715 h 98107"/>
                    <a:gd name="connsiteX6" fmla="*/ 80963 w 108584"/>
                    <a:gd name="connsiteY6" fmla="*/ 0 h 98107"/>
                    <a:gd name="connsiteX7" fmla="*/ 108585 w 108584"/>
                    <a:gd name="connsiteY7" fmla="*/ 25718 h 98107"/>
                    <a:gd name="connsiteX8" fmla="*/ 25717 w 108584"/>
                    <a:gd name="connsiteY8" fmla="*/ 73343 h 98107"/>
                    <a:gd name="connsiteX9" fmla="*/ 37147 w 108584"/>
                    <a:gd name="connsiteY9" fmla="*/ 93345 h 98107"/>
                    <a:gd name="connsiteX10" fmla="*/ 28575 w 108584"/>
                    <a:gd name="connsiteY10" fmla="*/ 98107 h 9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584" h="98107">
                      <a:moveTo>
                        <a:pt x="28575" y="98107"/>
                      </a:moveTo>
                      <a:lnTo>
                        <a:pt x="0" y="47625"/>
                      </a:lnTo>
                      <a:lnTo>
                        <a:pt x="8572" y="42863"/>
                      </a:lnTo>
                      <a:lnTo>
                        <a:pt x="20003" y="62865"/>
                      </a:lnTo>
                      <a:lnTo>
                        <a:pt x="89535" y="22860"/>
                      </a:lnTo>
                      <a:lnTo>
                        <a:pt x="71438" y="5715"/>
                      </a:lnTo>
                      <a:lnTo>
                        <a:pt x="80963" y="0"/>
                      </a:lnTo>
                      <a:lnTo>
                        <a:pt x="108585" y="25718"/>
                      </a:lnTo>
                      <a:lnTo>
                        <a:pt x="25717" y="73343"/>
                      </a:lnTo>
                      <a:lnTo>
                        <a:pt x="37147" y="93345"/>
                      </a:lnTo>
                      <a:lnTo>
                        <a:pt x="28575" y="98107"/>
                      </a:ln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ECA249F-BA3E-2243-B7F2-93F0ADF6254C}"/>
                    </a:ext>
                  </a:extLst>
                </p:cNvPr>
                <p:cNvSpPr/>
                <p:nvPr/>
              </p:nvSpPr>
              <p:spPr>
                <a:xfrm>
                  <a:off x="3243262" y="4208144"/>
                  <a:ext cx="113347" cy="90426"/>
                </a:xfrm>
                <a:custGeom>
                  <a:avLst/>
                  <a:gdLst>
                    <a:gd name="connsiteX0" fmla="*/ 0 w 113347"/>
                    <a:gd name="connsiteY0" fmla="*/ 52388 h 90426"/>
                    <a:gd name="connsiteX1" fmla="*/ 10478 w 113347"/>
                    <a:gd name="connsiteY1" fmla="*/ 45720 h 90426"/>
                    <a:gd name="connsiteX2" fmla="*/ 16192 w 113347"/>
                    <a:gd name="connsiteY2" fmla="*/ 67628 h 90426"/>
                    <a:gd name="connsiteX3" fmla="*/ 31433 w 113347"/>
                    <a:gd name="connsiteY3" fmla="*/ 79058 h 90426"/>
                    <a:gd name="connsiteX4" fmla="*/ 48578 w 113347"/>
                    <a:gd name="connsiteY4" fmla="*/ 76200 h 90426"/>
                    <a:gd name="connsiteX5" fmla="*/ 58103 w 113347"/>
                    <a:gd name="connsiteY5" fmla="*/ 61913 h 90426"/>
                    <a:gd name="connsiteX6" fmla="*/ 52388 w 113347"/>
                    <a:gd name="connsiteY6" fmla="*/ 41910 h 90426"/>
                    <a:gd name="connsiteX7" fmla="*/ 42863 w 113347"/>
                    <a:gd name="connsiteY7" fmla="*/ 28575 h 90426"/>
                    <a:gd name="connsiteX8" fmla="*/ 86678 w 113347"/>
                    <a:gd name="connsiteY8" fmla="*/ 0 h 90426"/>
                    <a:gd name="connsiteX9" fmla="*/ 113347 w 113347"/>
                    <a:gd name="connsiteY9" fmla="*/ 41910 h 90426"/>
                    <a:gd name="connsiteX10" fmla="*/ 104775 w 113347"/>
                    <a:gd name="connsiteY10" fmla="*/ 47625 h 90426"/>
                    <a:gd name="connsiteX11" fmla="*/ 83820 w 113347"/>
                    <a:gd name="connsiteY11" fmla="*/ 15240 h 90426"/>
                    <a:gd name="connsiteX12" fmla="*/ 58103 w 113347"/>
                    <a:gd name="connsiteY12" fmla="*/ 31433 h 90426"/>
                    <a:gd name="connsiteX13" fmla="*/ 62865 w 113347"/>
                    <a:gd name="connsiteY13" fmla="*/ 39053 h 90426"/>
                    <a:gd name="connsiteX14" fmla="*/ 69533 w 113347"/>
                    <a:gd name="connsiteY14" fmla="*/ 64770 h 90426"/>
                    <a:gd name="connsiteX15" fmla="*/ 55245 w 113347"/>
                    <a:gd name="connsiteY15" fmla="*/ 84773 h 90426"/>
                    <a:gd name="connsiteX16" fmla="*/ 29528 w 113347"/>
                    <a:gd name="connsiteY16" fmla="*/ 89535 h 90426"/>
                    <a:gd name="connsiteX17" fmla="*/ 7620 w 113347"/>
                    <a:gd name="connsiteY17" fmla="*/ 72390 h 90426"/>
                    <a:gd name="connsiteX18" fmla="*/ 0 w 113347"/>
                    <a:gd name="connsiteY18" fmla="*/ 52388 h 9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47" h="90426">
                      <a:moveTo>
                        <a:pt x="0" y="52388"/>
                      </a:moveTo>
                      <a:lnTo>
                        <a:pt x="10478" y="45720"/>
                      </a:lnTo>
                      <a:cubicBezTo>
                        <a:pt x="10478" y="54293"/>
                        <a:pt x="12383" y="60960"/>
                        <a:pt x="16192" y="67628"/>
                      </a:cubicBezTo>
                      <a:cubicBezTo>
                        <a:pt x="20003" y="73343"/>
                        <a:pt x="24765" y="77153"/>
                        <a:pt x="31433" y="79058"/>
                      </a:cubicBezTo>
                      <a:cubicBezTo>
                        <a:pt x="38100" y="80963"/>
                        <a:pt x="42863" y="79058"/>
                        <a:pt x="48578" y="76200"/>
                      </a:cubicBezTo>
                      <a:cubicBezTo>
                        <a:pt x="54292" y="72390"/>
                        <a:pt x="57150" y="67628"/>
                        <a:pt x="58103" y="61913"/>
                      </a:cubicBezTo>
                      <a:cubicBezTo>
                        <a:pt x="59055" y="56198"/>
                        <a:pt x="57150" y="49530"/>
                        <a:pt x="52388" y="41910"/>
                      </a:cubicBezTo>
                      <a:cubicBezTo>
                        <a:pt x="50483" y="39053"/>
                        <a:pt x="47625" y="35243"/>
                        <a:pt x="42863" y="28575"/>
                      </a:cubicBezTo>
                      <a:lnTo>
                        <a:pt x="86678" y="0"/>
                      </a:lnTo>
                      <a:lnTo>
                        <a:pt x="113347" y="41910"/>
                      </a:lnTo>
                      <a:lnTo>
                        <a:pt x="104775" y="47625"/>
                      </a:lnTo>
                      <a:lnTo>
                        <a:pt x="83820" y="15240"/>
                      </a:lnTo>
                      <a:lnTo>
                        <a:pt x="58103" y="31433"/>
                      </a:lnTo>
                      <a:cubicBezTo>
                        <a:pt x="60008" y="34290"/>
                        <a:pt x="61913" y="36195"/>
                        <a:pt x="62865" y="39053"/>
                      </a:cubicBezTo>
                      <a:cubicBezTo>
                        <a:pt x="68580" y="48578"/>
                        <a:pt x="71438" y="57150"/>
                        <a:pt x="69533" y="64770"/>
                      </a:cubicBezTo>
                      <a:cubicBezTo>
                        <a:pt x="68580" y="72390"/>
                        <a:pt x="63817" y="80010"/>
                        <a:pt x="55245" y="84773"/>
                      </a:cubicBezTo>
                      <a:cubicBezTo>
                        <a:pt x="46672" y="90488"/>
                        <a:pt x="38100" y="91440"/>
                        <a:pt x="29528" y="89535"/>
                      </a:cubicBezTo>
                      <a:cubicBezTo>
                        <a:pt x="20955" y="87630"/>
                        <a:pt x="13335" y="81915"/>
                        <a:pt x="7620" y="72390"/>
                      </a:cubicBezTo>
                      <a:cubicBezTo>
                        <a:pt x="2858" y="63818"/>
                        <a:pt x="0" y="57150"/>
                        <a:pt x="0" y="52388"/>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399828D-2E1E-874B-8565-EC932575E807}"/>
                    </a:ext>
                  </a:extLst>
                </p:cNvPr>
                <p:cNvSpPr/>
                <p:nvPr/>
              </p:nvSpPr>
              <p:spPr>
                <a:xfrm>
                  <a:off x="3292792" y="4273685"/>
                  <a:ext cx="128587" cy="131627"/>
                </a:xfrm>
                <a:custGeom>
                  <a:avLst/>
                  <a:gdLst>
                    <a:gd name="connsiteX0" fmla="*/ 128588 w 128587"/>
                    <a:gd name="connsiteY0" fmla="*/ 65905 h 131627"/>
                    <a:gd name="connsiteX1" fmla="*/ 5715 w 128587"/>
                    <a:gd name="connsiteY1" fmla="*/ 74477 h 131627"/>
                    <a:gd name="connsiteX2" fmla="*/ 0 w 128587"/>
                    <a:gd name="connsiteY2" fmla="*/ 65905 h 131627"/>
                    <a:gd name="connsiteX3" fmla="*/ 122873 w 128587"/>
                    <a:gd name="connsiteY3" fmla="*/ 57333 h 131627"/>
                    <a:gd name="connsiteX4" fmla="*/ 128588 w 128587"/>
                    <a:gd name="connsiteY4" fmla="*/ 65905 h 131627"/>
                    <a:gd name="connsiteX5" fmla="*/ 40005 w 128587"/>
                    <a:gd name="connsiteY5" fmla="*/ 122102 h 131627"/>
                    <a:gd name="connsiteX6" fmla="*/ 35242 w 128587"/>
                    <a:gd name="connsiteY6" fmla="*/ 104005 h 131627"/>
                    <a:gd name="connsiteX7" fmla="*/ 46673 w 128587"/>
                    <a:gd name="connsiteY7" fmla="*/ 87812 h 131627"/>
                    <a:gd name="connsiteX8" fmla="*/ 66675 w 128587"/>
                    <a:gd name="connsiteY8" fmla="*/ 81145 h 131627"/>
                    <a:gd name="connsiteX9" fmla="*/ 83820 w 128587"/>
                    <a:gd name="connsiteY9" fmla="*/ 90670 h 131627"/>
                    <a:gd name="connsiteX10" fmla="*/ 88583 w 128587"/>
                    <a:gd name="connsiteY10" fmla="*/ 108767 h 131627"/>
                    <a:gd name="connsiteX11" fmla="*/ 77153 w 128587"/>
                    <a:gd name="connsiteY11" fmla="*/ 124960 h 131627"/>
                    <a:gd name="connsiteX12" fmla="*/ 57150 w 128587"/>
                    <a:gd name="connsiteY12" fmla="*/ 131627 h 131627"/>
                    <a:gd name="connsiteX13" fmla="*/ 40005 w 128587"/>
                    <a:gd name="connsiteY13" fmla="*/ 122102 h 131627"/>
                    <a:gd name="connsiteX14" fmla="*/ 45720 w 128587"/>
                    <a:gd name="connsiteY14" fmla="*/ 41140 h 131627"/>
                    <a:gd name="connsiteX15" fmla="*/ 40958 w 128587"/>
                    <a:gd name="connsiteY15" fmla="*/ 23042 h 131627"/>
                    <a:gd name="connsiteX16" fmla="*/ 52388 w 128587"/>
                    <a:gd name="connsiteY16" fmla="*/ 6850 h 131627"/>
                    <a:gd name="connsiteX17" fmla="*/ 72390 w 128587"/>
                    <a:gd name="connsiteY17" fmla="*/ 183 h 131627"/>
                    <a:gd name="connsiteX18" fmla="*/ 89535 w 128587"/>
                    <a:gd name="connsiteY18" fmla="*/ 10660 h 131627"/>
                    <a:gd name="connsiteX19" fmla="*/ 94298 w 128587"/>
                    <a:gd name="connsiteY19" fmla="*/ 28758 h 131627"/>
                    <a:gd name="connsiteX20" fmla="*/ 82867 w 128587"/>
                    <a:gd name="connsiteY20" fmla="*/ 44950 h 131627"/>
                    <a:gd name="connsiteX21" fmla="*/ 62865 w 128587"/>
                    <a:gd name="connsiteY21" fmla="*/ 51617 h 131627"/>
                    <a:gd name="connsiteX22" fmla="*/ 45720 w 128587"/>
                    <a:gd name="connsiteY22" fmla="*/ 41140 h 131627"/>
                    <a:gd name="connsiteX23" fmla="*/ 77153 w 128587"/>
                    <a:gd name="connsiteY23" fmla="*/ 96385 h 131627"/>
                    <a:gd name="connsiteX24" fmla="*/ 66675 w 128587"/>
                    <a:gd name="connsiteY24" fmla="*/ 90670 h 131627"/>
                    <a:gd name="connsiteX25" fmla="*/ 53340 w 128587"/>
                    <a:gd name="connsiteY25" fmla="*/ 95433 h 131627"/>
                    <a:gd name="connsiteX26" fmla="*/ 44767 w 128587"/>
                    <a:gd name="connsiteY26" fmla="*/ 106862 h 131627"/>
                    <a:gd name="connsiteX27" fmla="*/ 47625 w 128587"/>
                    <a:gd name="connsiteY27" fmla="*/ 118292 h 131627"/>
                    <a:gd name="connsiteX28" fmla="*/ 58103 w 128587"/>
                    <a:gd name="connsiteY28" fmla="*/ 124008 h 131627"/>
                    <a:gd name="connsiteX29" fmla="*/ 71438 w 128587"/>
                    <a:gd name="connsiteY29" fmla="*/ 118292 h 131627"/>
                    <a:gd name="connsiteX30" fmla="*/ 80010 w 128587"/>
                    <a:gd name="connsiteY30" fmla="*/ 106862 h 131627"/>
                    <a:gd name="connsiteX31" fmla="*/ 77153 w 128587"/>
                    <a:gd name="connsiteY31" fmla="*/ 96385 h 131627"/>
                    <a:gd name="connsiteX32" fmla="*/ 82867 w 128587"/>
                    <a:gd name="connsiteY32" fmla="*/ 15422 h 131627"/>
                    <a:gd name="connsiteX33" fmla="*/ 72390 w 128587"/>
                    <a:gd name="connsiteY33" fmla="*/ 9708 h 131627"/>
                    <a:gd name="connsiteX34" fmla="*/ 59055 w 128587"/>
                    <a:gd name="connsiteY34" fmla="*/ 14470 h 131627"/>
                    <a:gd name="connsiteX35" fmla="*/ 50483 w 128587"/>
                    <a:gd name="connsiteY35" fmla="*/ 25900 h 131627"/>
                    <a:gd name="connsiteX36" fmla="*/ 53340 w 128587"/>
                    <a:gd name="connsiteY36" fmla="*/ 37330 h 131627"/>
                    <a:gd name="connsiteX37" fmla="*/ 63817 w 128587"/>
                    <a:gd name="connsiteY37" fmla="*/ 43045 h 131627"/>
                    <a:gd name="connsiteX38" fmla="*/ 77153 w 128587"/>
                    <a:gd name="connsiteY38" fmla="*/ 37330 h 131627"/>
                    <a:gd name="connsiteX39" fmla="*/ 85725 w 128587"/>
                    <a:gd name="connsiteY39" fmla="*/ 25900 h 131627"/>
                    <a:gd name="connsiteX40" fmla="*/ 82867 w 128587"/>
                    <a:gd name="connsiteY40" fmla="*/ 15422 h 13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587" h="131627">
                      <a:moveTo>
                        <a:pt x="128588" y="65905"/>
                      </a:moveTo>
                      <a:lnTo>
                        <a:pt x="5715" y="74477"/>
                      </a:lnTo>
                      <a:lnTo>
                        <a:pt x="0" y="65905"/>
                      </a:lnTo>
                      <a:lnTo>
                        <a:pt x="122873" y="57333"/>
                      </a:lnTo>
                      <a:lnTo>
                        <a:pt x="128588" y="65905"/>
                      </a:lnTo>
                      <a:close/>
                      <a:moveTo>
                        <a:pt x="40005" y="122102"/>
                      </a:moveTo>
                      <a:cubicBezTo>
                        <a:pt x="36195" y="116387"/>
                        <a:pt x="34290" y="110672"/>
                        <a:pt x="35242" y="104005"/>
                      </a:cubicBezTo>
                      <a:cubicBezTo>
                        <a:pt x="36195" y="97337"/>
                        <a:pt x="40005" y="92575"/>
                        <a:pt x="46673" y="87812"/>
                      </a:cubicBezTo>
                      <a:cubicBezTo>
                        <a:pt x="53340" y="83050"/>
                        <a:pt x="60008" y="80192"/>
                        <a:pt x="66675" y="81145"/>
                      </a:cubicBezTo>
                      <a:cubicBezTo>
                        <a:pt x="73342" y="82097"/>
                        <a:pt x="79058" y="84955"/>
                        <a:pt x="83820" y="90670"/>
                      </a:cubicBezTo>
                      <a:cubicBezTo>
                        <a:pt x="88583" y="96385"/>
                        <a:pt x="89535" y="102100"/>
                        <a:pt x="88583" y="108767"/>
                      </a:cubicBezTo>
                      <a:cubicBezTo>
                        <a:pt x="87630" y="115435"/>
                        <a:pt x="83820" y="120197"/>
                        <a:pt x="77153" y="124960"/>
                      </a:cubicBezTo>
                      <a:cubicBezTo>
                        <a:pt x="70485" y="129722"/>
                        <a:pt x="63817" y="131627"/>
                        <a:pt x="57150" y="131627"/>
                      </a:cubicBezTo>
                      <a:cubicBezTo>
                        <a:pt x="49530" y="131627"/>
                        <a:pt x="43815" y="128770"/>
                        <a:pt x="40005" y="122102"/>
                      </a:cubicBezTo>
                      <a:close/>
                      <a:moveTo>
                        <a:pt x="45720" y="41140"/>
                      </a:moveTo>
                      <a:cubicBezTo>
                        <a:pt x="41910" y="35425"/>
                        <a:pt x="40005" y="29710"/>
                        <a:pt x="40958" y="23042"/>
                      </a:cubicBezTo>
                      <a:cubicBezTo>
                        <a:pt x="41910" y="16375"/>
                        <a:pt x="45720" y="11612"/>
                        <a:pt x="52388" y="6850"/>
                      </a:cubicBezTo>
                      <a:cubicBezTo>
                        <a:pt x="59055" y="2087"/>
                        <a:pt x="65723" y="-770"/>
                        <a:pt x="72390" y="183"/>
                      </a:cubicBezTo>
                      <a:cubicBezTo>
                        <a:pt x="79058" y="1135"/>
                        <a:pt x="84773" y="3992"/>
                        <a:pt x="89535" y="10660"/>
                      </a:cubicBezTo>
                      <a:cubicBezTo>
                        <a:pt x="94298" y="16375"/>
                        <a:pt x="95250" y="22090"/>
                        <a:pt x="94298" y="28758"/>
                      </a:cubicBezTo>
                      <a:cubicBezTo>
                        <a:pt x="93345" y="34472"/>
                        <a:pt x="89535" y="40187"/>
                        <a:pt x="82867" y="44950"/>
                      </a:cubicBezTo>
                      <a:cubicBezTo>
                        <a:pt x="76200" y="49712"/>
                        <a:pt x="69533" y="51617"/>
                        <a:pt x="62865" y="51617"/>
                      </a:cubicBezTo>
                      <a:cubicBezTo>
                        <a:pt x="56198" y="51617"/>
                        <a:pt x="50483" y="46855"/>
                        <a:pt x="45720" y="41140"/>
                      </a:cubicBezTo>
                      <a:close/>
                      <a:moveTo>
                        <a:pt x="77153" y="96385"/>
                      </a:moveTo>
                      <a:cubicBezTo>
                        <a:pt x="74295" y="92575"/>
                        <a:pt x="70485" y="90670"/>
                        <a:pt x="66675" y="90670"/>
                      </a:cubicBezTo>
                      <a:cubicBezTo>
                        <a:pt x="62865" y="90670"/>
                        <a:pt x="58103" y="92575"/>
                        <a:pt x="53340" y="95433"/>
                      </a:cubicBezTo>
                      <a:cubicBezTo>
                        <a:pt x="48578" y="99242"/>
                        <a:pt x="45720" y="102100"/>
                        <a:pt x="44767" y="106862"/>
                      </a:cubicBezTo>
                      <a:cubicBezTo>
                        <a:pt x="43815" y="110672"/>
                        <a:pt x="44767" y="114483"/>
                        <a:pt x="47625" y="118292"/>
                      </a:cubicBezTo>
                      <a:cubicBezTo>
                        <a:pt x="50483" y="122102"/>
                        <a:pt x="53340" y="124008"/>
                        <a:pt x="58103" y="124008"/>
                      </a:cubicBezTo>
                      <a:cubicBezTo>
                        <a:pt x="61913" y="124008"/>
                        <a:pt x="66675" y="122102"/>
                        <a:pt x="71438" y="118292"/>
                      </a:cubicBezTo>
                      <a:cubicBezTo>
                        <a:pt x="76200" y="114483"/>
                        <a:pt x="79058" y="110672"/>
                        <a:pt x="80010" y="106862"/>
                      </a:cubicBezTo>
                      <a:cubicBezTo>
                        <a:pt x="80010" y="103052"/>
                        <a:pt x="79058" y="99242"/>
                        <a:pt x="77153" y="96385"/>
                      </a:cubicBezTo>
                      <a:close/>
                      <a:moveTo>
                        <a:pt x="82867" y="15422"/>
                      </a:moveTo>
                      <a:cubicBezTo>
                        <a:pt x="80010" y="11612"/>
                        <a:pt x="76200" y="9708"/>
                        <a:pt x="72390" y="9708"/>
                      </a:cubicBezTo>
                      <a:cubicBezTo>
                        <a:pt x="67628" y="9708"/>
                        <a:pt x="63817" y="11612"/>
                        <a:pt x="59055" y="14470"/>
                      </a:cubicBezTo>
                      <a:cubicBezTo>
                        <a:pt x="54292" y="18280"/>
                        <a:pt x="51435" y="22090"/>
                        <a:pt x="50483" y="25900"/>
                      </a:cubicBezTo>
                      <a:cubicBezTo>
                        <a:pt x="49530" y="29710"/>
                        <a:pt x="50483" y="33520"/>
                        <a:pt x="53340" y="37330"/>
                      </a:cubicBezTo>
                      <a:cubicBezTo>
                        <a:pt x="56198" y="41140"/>
                        <a:pt x="59055" y="43045"/>
                        <a:pt x="63817" y="43045"/>
                      </a:cubicBezTo>
                      <a:cubicBezTo>
                        <a:pt x="67628" y="43045"/>
                        <a:pt x="72390" y="41140"/>
                        <a:pt x="77153" y="37330"/>
                      </a:cubicBezTo>
                      <a:cubicBezTo>
                        <a:pt x="81915" y="33520"/>
                        <a:pt x="84773" y="29710"/>
                        <a:pt x="85725" y="25900"/>
                      </a:cubicBezTo>
                      <a:cubicBezTo>
                        <a:pt x="85725" y="22090"/>
                        <a:pt x="85725" y="18280"/>
                        <a:pt x="82867" y="15422"/>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DF20CC7-E01F-124F-9978-D6A6C50ACBD8}"/>
                    </a:ext>
                  </a:extLst>
                </p:cNvPr>
                <p:cNvSpPr/>
                <p:nvPr/>
              </p:nvSpPr>
              <p:spPr>
                <a:xfrm>
                  <a:off x="3397567" y="4407217"/>
                  <a:ext cx="109537" cy="108584"/>
                </a:xfrm>
                <a:custGeom>
                  <a:avLst/>
                  <a:gdLst>
                    <a:gd name="connsiteX0" fmla="*/ 109538 w 109537"/>
                    <a:gd name="connsiteY0" fmla="*/ 75247 h 108584"/>
                    <a:gd name="connsiteX1" fmla="*/ 40005 w 109537"/>
                    <a:gd name="connsiteY1" fmla="*/ 108585 h 108584"/>
                    <a:gd name="connsiteX2" fmla="*/ 31433 w 109537"/>
                    <a:gd name="connsiteY2" fmla="*/ 100013 h 108584"/>
                    <a:gd name="connsiteX3" fmla="*/ 60008 w 109537"/>
                    <a:gd name="connsiteY3" fmla="*/ 53340 h 108584"/>
                    <a:gd name="connsiteX4" fmla="*/ 63817 w 109537"/>
                    <a:gd name="connsiteY4" fmla="*/ 47625 h 108584"/>
                    <a:gd name="connsiteX5" fmla="*/ 63817 w 109537"/>
                    <a:gd name="connsiteY5" fmla="*/ 47625 h 108584"/>
                    <a:gd name="connsiteX6" fmla="*/ 58103 w 109537"/>
                    <a:gd name="connsiteY6" fmla="*/ 51435 h 108584"/>
                    <a:gd name="connsiteX7" fmla="*/ 7620 w 109537"/>
                    <a:gd name="connsiteY7" fmla="*/ 75247 h 108584"/>
                    <a:gd name="connsiteX8" fmla="*/ 0 w 109537"/>
                    <a:gd name="connsiteY8" fmla="*/ 66675 h 108584"/>
                    <a:gd name="connsiteX9" fmla="*/ 39053 w 109537"/>
                    <a:gd name="connsiteY9" fmla="*/ 0 h 108584"/>
                    <a:gd name="connsiteX10" fmla="*/ 47625 w 109537"/>
                    <a:gd name="connsiteY10" fmla="*/ 9525 h 108584"/>
                    <a:gd name="connsiteX11" fmla="*/ 17145 w 109537"/>
                    <a:gd name="connsiteY11" fmla="*/ 58102 h 108584"/>
                    <a:gd name="connsiteX12" fmla="*/ 13335 w 109537"/>
                    <a:gd name="connsiteY12" fmla="*/ 62865 h 108584"/>
                    <a:gd name="connsiteX13" fmla="*/ 13335 w 109537"/>
                    <a:gd name="connsiteY13" fmla="*/ 62865 h 108584"/>
                    <a:gd name="connsiteX14" fmla="*/ 19050 w 109537"/>
                    <a:gd name="connsiteY14" fmla="*/ 59055 h 108584"/>
                    <a:gd name="connsiteX15" fmla="*/ 71438 w 109537"/>
                    <a:gd name="connsiteY15" fmla="*/ 34290 h 108584"/>
                    <a:gd name="connsiteX16" fmla="*/ 79058 w 109537"/>
                    <a:gd name="connsiteY16" fmla="*/ 41910 h 108584"/>
                    <a:gd name="connsiteX17" fmla="*/ 48578 w 109537"/>
                    <a:gd name="connsiteY17" fmla="*/ 90488 h 108584"/>
                    <a:gd name="connsiteX18" fmla="*/ 44767 w 109537"/>
                    <a:gd name="connsiteY18" fmla="*/ 96202 h 108584"/>
                    <a:gd name="connsiteX19" fmla="*/ 44767 w 109537"/>
                    <a:gd name="connsiteY19" fmla="*/ 96202 h 108584"/>
                    <a:gd name="connsiteX20" fmla="*/ 50483 w 109537"/>
                    <a:gd name="connsiteY20" fmla="*/ 92392 h 108584"/>
                    <a:gd name="connsiteX21" fmla="*/ 101917 w 109537"/>
                    <a:gd name="connsiteY21" fmla="*/ 65722 h 108584"/>
                    <a:gd name="connsiteX22" fmla="*/ 109538 w 109537"/>
                    <a:gd name="connsiteY22" fmla="*/ 75247 h 10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537" h="108584">
                      <a:moveTo>
                        <a:pt x="109538" y="75247"/>
                      </a:moveTo>
                      <a:lnTo>
                        <a:pt x="40005" y="108585"/>
                      </a:lnTo>
                      <a:lnTo>
                        <a:pt x="31433" y="100013"/>
                      </a:lnTo>
                      <a:lnTo>
                        <a:pt x="60008" y="53340"/>
                      </a:lnTo>
                      <a:cubicBezTo>
                        <a:pt x="60960" y="51435"/>
                        <a:pt x="62865" y="49530"/>
                        <a:pt x="63817" y="47625"/>
                      </a:cubicBezTo>
                      <a:lnTo>
                        <a:pt x="63817" y="47625"/>
                      </a:lnTo>
                      <a:cubicBezTo>
                        <a:pt x="62865" y="48577"/>
                        <a:pt x="60008" y="49530"/>
                        <a:pt x="58103" y="51435"/>
                      </a:cubicBezTo>
                      <a:lnTo>
                        <a:pt x="7620" y="75247"/>
                      </a:lnTo>
                      <a:lnTo>
                        <a:pt x="0" y="66675"/>
                      </a:lnTo>
                      <a:lnTo>
                        <a:pt x="39053" y="0"/>
                      </a:lnTo>
                      <a:lnTo>
                        <a:pt x="47625" y="9525"/>
                      </a:lnTo>
                      <a:lnTo>
                        <a:pt x="17145" y="58102"/>
                      </a:lnTo>
                      <a:cubicBezTo>
                        <a:pt x="16192" y="60007"/>
                        <a:pt x="15240" y="60960"/>
                        <a:pt x="13335" y="62865"/>
                      </a:cubicBezTo>
                      <a:lnTo>
                        <a:pt x="13335" y="62865"/>
                      </a:lnTo>
                      <a:cubicBezTo>
                        <a:pt x="15240" y="61913"/>
                        <a:pt x="17145" y="60007"/>
                        <a:pt x="19050" y="59055"/>
                      </a:cubicBezTo>
                      <a:lnTo>
                        <a:pt x="71438" y="34290"/>
                      </a:lnTo>
                      <a:lnTo>
                        <a:pt x="79058" y="41910"/>
                      </a:lnTo>
                      <a:lnTo>
                        <a:pt x="48578" y="90488"/>
                      </a:lnTo>
                      <a:cubicBezTo>
                        <a:pt x="47625" y="92392"/>
                        <a:pt x="46673" y="93345"/>
                        <a:pt x="44767" y="96202"/>
                      </a:cubicBezTo>
                      <a:lnTo>
                        <a:pt x="44767" y="96202"/>
                      </a:lnTo>
                      <a:cubicBezTo>
                        <a:pt x="46673" y="95250"/>
                        <a:pt x="48578" y="94297"/>
                        <a:pt x="50483" y="92392"/>
                      </a:cubicBezTo>
                      <a:lnTo>
                        <a:pt x="101917" y="65722"/>
                      </a:lnTo>
                      <a:lnTo>
                        <a:pt x="109538" y="75247"/>
                      </a:ln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1B3348E7-4544-444D-9384-FF57D96BF56A}"/>
                    </a:ext>
                  </a:extLst>
                </p:cNvPr>
                <p:cNvSpPr/>
                <p:nvPr/>
              </p:nvSpPr>
              <p:spPr>
                <a:xfrm>
                  <a:off x="3473623" y="4501336"/>
                  <a:ext cx="74583" cy="76378"/>
                </a:xfrm>
                <a:custGeom>
                  <a:avLst/>
                  <a:gdLst>
                    <a:gd name="connsiteX0" fmla="*/ 58246 w 74583"/>
                    <a:gd name="connsiteY0" fmla="*/ 59233 h 76378"/>
                    <a:gd name="connsiteX1" fmla="*/ 21099 w 74583"/>
                    <a:gd name="connsiteY1" fmla="*/ 23039 h 76378"/>
                    <a:gd name="connsiteX2" fmla="*/ 12526 w 74583"/>
                    <a:gd name="connsiteY2" fmla="*/ 41136 h 76378"/>
                    <a:gd name="connsiteX3" fmla="*/ 20146 w 74583"/>
                    <a:gd name="connsiteY3" fmla="*/ 58281 h 76378"/>
                    <a:gd name="connsiteX4" fmla="*/ 42054 w 74583"/>
                    <a:gd name="connsiteY4" fmla="*/ 68758 h 76378"/>
                    <a:gd name="connsiteX5" fmla="*/ 34434 w 74583"/>
                    <a:gd name="connsiteY5" fmla="*/ 76379 h 76378"/>
                    <a:gd name="connsiteX6" fmla="*/ 10621 w 74583"/>
                    <a:gd name="connsiteY6" fmla="*/ 63996 h 76378"/>
                    <a:gd name="connsiteX7" fmla="*/ 144 w 74583"/>
                    <a:gd name="connsiteY7" fmla="*/ 40183 h 76378"/>
                    <a:gd name="connsiteX8" fmla="*/ 13479 w 74583"/>
                    <a:gd name="connsiteY8" fmla="*/ 13514 h 76378"/>
                    <a:gd name="connsiteX9" fmla="*/ 40149 w 74583"/>
                    <a:gd name="connsiteY9" fmla="*/ 179 h 76378"/>
                    <a:gd name="connsiteX10" fmla="*/ 64914 w 74583"/>
                    <a:gd name="connsiteY10" fmla="*/ 8751 h 76378"/>
                    <a:gd name="connsiteX11" fmla="*/ 74439 w 74583"/>
                    <a:gd name="connsiteY11" fmla="*/ 30658 h 76378"/>
                    <a:gd name="connsiteX12" fmla="*/ 62056 w 74583"/>
                    <a:gd name="connsiteY12" fmla="*/ 54471 h 76378"/>
                    <a:gd name="connsiteX13" fmla="*/ 58246 w 74583"/>
                    <a:gd name="connsiteY13" fmla="*/ 59233 h 76378"/>
                    <a:gd name="connsiteX14" fmla="*/ 56341 w 74583"/>
                    <a:gd name="connsiteY14" fmla="*/ 43994 h 76378"/>
                    <a:gd name="connsiteX15" fmla="*/ 63961 w 74583"/>
                    <a:gd name="connsiteY15" fmla="*/ 28754 h 76378"/>
                    <a:gd name="connsiteX16" fmla="*/ 58246 w 74583"/>
                    <a:gd name="connsiteY16" fmla="*/ 15419 h 76378"/>
                    <a:gd name="connsiteX17" fmla="*/ 43959 w 74583"/>
                    <a:gd name="connsiteY17" fmla="*/ 9704 h 76378"/>
                    <a:gd name="connsiteX18" fmla="*/ 27766 w 74583"/>
                    <a:gd name="connsiteY18" fmla="*/ 16371 h 76378"/>
                    <a:gd name="connsiteX19" fmla="*/ 56341 w 74583"/>
                    <a:gd name="connsiteY19" fmla="*/ 43994 h 7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583" h="76378">
                      <a:moveTo>
                        <a:pt x="58246" y="59233"/>
                      </a:moveTo>
                      <a:lnTo>
                        <a:pt x="21099" y="23039"/>
                      </a:lnTo>
                      <a:cubicBezTo>
                        <a:pt x="15384" y="28754"/>
                        <a:pt x="12526" y="35421"/>
                        <a:pt x="12526" y="41136"/>
                      </a:cubicBezTo>
                      <a:cubicBezTo>
                        <a:pt x="12526" y="46851"/>
                        <a:pt x="15384" y="52566"/>
                        <a:pt x="20146" y="58281"/>
                      </a:cubicBezTo>
                      <a:cubicBezTo>
                        <a:pt x="25861" y="63996"/>
                        <a:pt x="33481" y="67806"/>
                        <a:pt x="42054" y="68758"/>
                      </a:cubicBezTo>
                      <a:lnTo>
                        <a:pt x="34434" y="76379"/>
                      </a:lnTo>
                      <a:cubicBezTo>
                        <a:pt x="26814" y="75426"/>
                        <a:pt x="18241" y="70664"/>
                        <a:pt x="10621" y="63996"/>
                      </a:cubicBezTo>
                      <a:cubicBezTo>
                        <a:pt x="3001" y="56376"/>
                        <a:pt x="-809" y="48756"/>
                        <a:pt x="144" y="40183"/>
                      </a:cubicBezTo>
                      <a:cubicBezTo>
                        <a:pt x="144" y="31611"/>
                        <a:pt x="4906" y="22086"/>
                        <a:pt x="13479" y="13514"/>
                      </a:cubicBezTo>
                      <a:cubicBezTo>
                        <a:pt x="21099" y="4941"/>
                        <a:pt x="30624" y="1131"/>
                        <a:pt x="40149" y="179"/>
                      </a:cubicBezTo>
                      <a:cubicBezTo>
                        <a:pt x="49674" y="-774"/>
                        <a:pt x="58246" y="2083"/>
                        <a:pt x="64914" y="8751"/>
                      </a:cubicBezTo>
                      <a:cubicBezTo>
                        <a:pt x="71581" y="15419"/>
                        <a:pt x="75391" y="23039"/>
                        <a:pt x="74439" y="30658"/>
                      </a:cubicBezTo>
                      <a:cubicBezTo>
                        <a:pt x="73486" y="38279"/>
                        <a:pt x="69676" y="46851"/>
                        <a:pt x="62056" y="54471"/>
                      </a:cubicBezTo>
                      <a:lnTo>
                        <a:pt x="58246" y="59233"/>
                      </a:lnTo>
                      <a:close/>
                      <a:moveTo>
                        <a:pt x="56341" y="43994"/>
                      </a:moveTo>
                      <a:cubicBezTo>
                        <a:pt x="61104" y="39231"/>
                        <a:pt x="63961" y="34469"/>
                        <a:pt x="63961" y="28754"/>
                      </a:cubicBezTo>
                      <a:cubicBezTo>
                        <a:pt x="63961" y="23991"/>
                        <a:pt x="62056" y="19229"/>
                        <a:pt x="58246" y="15419"/>
                      </a:cubicBezTo>
                      <a:cubicBezTo>
                        <a:pt x="54436" y="11608"/>
                        <a:pt x="49674" y="9704"/>
                        <a:pt x="43959" y="9704"/>
                      </a:cubicBezTo>
                      <a:cubicBezTo>
                        <a:pt x="38244" y="9704"/>
                        <a:pt x="33481" y="11608"/>
                        <a:pt x="27766" y="16371"/>
                      </a:cubicBezTo>
                      <a:lnTo>
                        <a:pt x="56341" y="43994"/>
                      </a:ln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FC70A8B-9DEF-1442-9A7F-2FED3C49D880}"/>
                    </a:ext>
                  </a:extLst>
                </p:cNvPr>
                <p:cNvSpPr/>
                <p:nvPr/>
              </p:nvSpPr>
              <p:spPr>
                <a:xfrm>
                  <a:off x="3523297" y="4520565"/>
                  <a:ext cx="79057" cy="85725"/>
                </a:xfrm>
                <a:custGeom>
                  <a:avLst/>
                  <a:gdLst>
                    <a:gd name="connsiteX0" fmla="*/ 8573 w 79057"/>
                    <a:gd name="connsiteY0" fmla="*/ 85725 h 85725"/>
                    <a:gd name="connsiteX1" fmla="*/ 0 w 79057"/>
                    <a:gd name="connsiteY1" fmla="*/ 78105 h 85725"/>
                    <a:gd name="connsiteX2" fmla="*/ 49530 w 79057"/>
                    <a:gd name="connsiteY2" fmla="*/ 22860 h 85725"/>
                    <a:gd name="connsiteX3" fmla="*/ 58103 w 79057"/>
                    <a:gd name="connsiteY3" fmla="*/ 30480 h 85725"/>
                    <a:gd name="connsiteX4" fmla="*/ 8573 w 79057"/>
                    <a:gd name="connsiteY4" fmla="*/ 85725 h 85725"/>
                    <a:gd name="connsiteX5" fmla="*/ 65722 w 79057"/>
                    <a:gd name="connsiteY5" fmla="*/ 13335 h 85725"/>
                    <a:gd name="connsiteX6" fmla="*/ 62865 w 79057"/>
                    <a:gd name="connsiteY6" fmla="*/ 8572 h 85725"/>
                    <a:gd name="connsiteX7" fmla="*/ 64770 w 79057"/>
                    <a:gd name="connsiteY7" fmla="*/ 2857 h 85725"/>
                    <a:gd name="connsiteX8" fmla="*/ 70485 w 79057"/>
                    <a:gd name="connsiteY8" fmla="*/ 0 h 85725"/>
                    <a:gd name="connsiteX9" fmla="*/ 76200 w 79057"/>
                    <a:gd name="connsiteY9" fmla="*/ 1905 h 85725"/>
                    <a:gd name="connsiteX10" fmla="*/ 79058 w 79057"/>
                    <a:gd name="connsiteY10" fmla="*/ 7620 h 85725"/>
                    <a:gd name="connsiteX11" fmla="*/ 77153 w 79057"/>
                    <a:gd name="connsiteY11" fmla="*/ 13335 h 85725"/>
                    <a:gd name="connsiteX12" fmla="*/ 71438 w 79057"/>
                    <a:gd name="connsiteY12" fmla="*/ 16192 h 85725"/>
                    <a:gd name="connsiteX13" fmla="*/ 65722 w 79057"/>
                    <a:gd name="connsiteY13" fmla="*/ 1333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57" h="85725">
                      <a:moveTo>
                        <a:pt x="8573" y="85725"/>
                      </a:moveTo>
                      <a:lnTo>
                        <a:pt x="0" y="78105"/>
                      </a:lnTo>
                      <a:lnTo>
                        <a:pt x="49530" y="22860"/>
                      </a:lnTo>
                      <a:lnTo>
                        <a:pt x="58103" y="30480"/>
                      </a:lnTo>
                      <a:lnTo>
                        <a:pt x="8573" y="85725"/>
                      </a:lnTo>
                      <a:close/>
                      <a:moveTo>
                        <a:pt x="65722" y="13335"/>
                      </a:moveTo>
                      <a:cubicBezTo>
                        <a:pt x="63818" y="12382"/>
                        <a:pt x="62865" y="10478"/>
                        <a:pt x="62865" y="8572"/>
                      </a:cubicBezTo>
                      <a:cubicBezTo>
                        <a:pt x="62865" y="6667"/>
                        <a:pt x="63818" y="4763"/>
                        <a:pt x="64770" y="2857"/>
                      </a:cubicBezTo>
                      <a:cubicBezTo>
                        <a:pt x="66675" y="953"/>
                        <a:pt x="67628" y="0"/>
                        <a:pt x="70485" y="0"/>
                      </a:cubicBezTo>
                      <a:cubicBezTo>
                        <a:pt x="72390" y="0"/>
                        <a:pt x="74295" y="953"/>
                        <a:pt x="76200" y="1905"/>
                      </a:cubicBezTo>
                      <a:cubicBezTo>
                        <a:pt x="78105" y="3810"/>
                        <a:pt x="79058" y="4763"/>
                        <a:pt x="79058" y="7620"/>
                      </a:cubicBezTo>
                      <a:cubicBezTo>
                        <a:pt x="79058" y="9525"/>
                        <a:pt x="78105" y="11430"/>
                        <a:pt x="77153" y="13335"/>
                      </a:cubicBezTo>
                      <a:cubicBezTo>
                        <a:pt x="76200" y="15240"/>
                        <a:pt x="74295" y="16192"/>
                        <a:pt x="71438" y="16192"/>
                      </a:cubicBezTo>
                      <a:cubicBezTo>
                        <a:pt x="69533" y="15240"/>
                        <a:pt x="67628" y="14288"/>
                        <a:pt x="65722" y="13335"/>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799065D-1626-874B-AD7A-C2DAFE388EB7}"/>
                    </a:ext>
                  </a:extLst>
                </p:cNvPr>
                <p:cNvSpPr/>
                <p:nvPr/>
              </p:nvSpPr>
              <p:spPr>
                <a:xfrm>
                  <a:off x="3532822" y="4576183"/>
                  <a:ext cx="114300" cy="100896"/>
                </a:xfrm>
                <a:custGeom>
                  <a:avLst/>
                  <a:gdLst>
                    <a:gd name="connsiteX0" fmla="*/ 71438 w 114300"/>
                    <a:gd name="connsiteY0" fmla="*/ 83447 h 100896"/>
                    <a:gd name="connsiteX1" fmla="*/ 15240 w 114300"/>
                    <a:gd name="connsiteY1" fmla="*/ 90114 h 100896"/>
                    <a:gd name="connsiteX2" fmla="*/ 0 w 114300"/>
                    <a:gd name="connsiteY2" fmla="*/ 71064 h 100896"/>
                    <a:gd name="connsiteX3" fmla="*/ 7620 w 114300"/>
                    <a:gd name="connsiteY3" fmla="*/ 61539 h 100896"/>
                    <a:gd name="connsiteX4" fmla="*/ 21908 w 114300"/>
                    <a:gd name="connsiteY4" fmla="*/ 81542 h 100896"/>
                    <a:gd name="connsiteX5" fmla="*/ 60960 w 114300"/>
                    <a:gd name="connsiteY5" fmla="*/ 76779 h 100896"/>
                    <a:gd name="connsiteX6" fmla="*/ 65722 w 114300"/>
                    <a:gd name="connsiteY6" fmla="*/ 70112 h 100896"/>
                    <a:gd name="connsiteX7" fmla="*/ 65722 w 114300"/>
                    <a:gd name="connsiteY7" fmla="*/ 70112 h 100896"/>
                    <a:gd name="connsiteX8" fmla="*/ 37148 w 114300"/>
                    <a:gd name="connsiteY8" fmla="*/ 65349 h 100896"/>
                    <a:gd name="connsiteX9" fmla="*/ 26670 w 114300"/>
                    <a:gd name="connsiteY9" fmla="*/ 43442 h 100896"/>
                    <a:gd name="connsiteX10" fmla="*/ 37148 w 114300"/>
                    <a:gd name="connsiteY10" fmla="*/ 17724 h 100896"/>
                    <a:gd name="connsiteX11" fmla="*/ 62865 w 114300"/>
                    <a:gd name="connsiteY11" fmla="*/ 579 h 100896"/>
                    <a:gd name="connsiteX12" fmla="*/ 88583 w 114300"/>
                    <a:gd name="connsiteY12" fmla="*/ 8199 h 100896"/>
                    <a:gd name="connsiteX13" fmla="*/ 98108 w 114300"/>
                    <a:gd name="connsiteY13" fmla="*/ 31060 h 100896"/>
                    <a:gd name="connsiteX14" fmla="*/ 98108 w 114300"/>
                    <a:gd name="connsiteY14" fmla="*/ 31060 h 100896"/>
                    <a:gd name="connsiteX15" fmla="*/ 104775 w 114300"/>
                    <a:gd name="connsiteY15" fmla="*/ 23439 h 100896"/>
                    <a:gd name="connsiteX16" fmla="*/ 114300 w 114300"/>
                    <a:gd name="connsiteY16" fmla="*/ 31060 h 100896"/>
                    <a:gd name="connsiteX17" fmla="*/ 71438 w 114300"/>
                    <a:gd name="connsiteY17" fmla="*/ 83447 h 100896"/>
                    <a:gd name="connsiteX18" fmla="*/ 80010 w 114300"/>
                    <a:gd name="connsiteY18" fmla="*/ 54872 h 100896"/>
                    <a:gd name="connsiteX19" fmla="*/ 86678 w 114300"/>
                    <a:gd name="connsiteY19" fmla="*/ 46299 h 100896"/>
                    <a:gd name="connsiteX20" fmla="*/ 91440 w 114300"/>
                    <a:gd name="connsiteY20" fmla="*/ 31060 h 100896"/>
                    <a:gd name="connsiteX21" fmla="*/ 83820 w 114300"/>
                    <a:gd name="connsiteY21" fmla="*/ 16772 h 100896"/>
                    <a:gd name="connsiteX22" fmla="*/ 65722 w 114300"/>
                    <a:gd name="connsiteY22" fmla="*/ 12010 h 100896"/>
                    <a:gd name="connsiteX23" fmla="*/ 46673 w 114300"/>
                    <a:gd name="connsiteY23" fmla="*/ 25344 h 100896"/>
                    <a:gd name="connsiteX24" fmla="*/ 39053 w 114300"/>
                    <a:gd name="connsiteY24" fmla="*/ 44394 h 100896"/>
                    <a:gd name="connsiteX25" fmla="*/ 46673 w 114300"/>
                    <a:gd name="connsiteY25" fmla="*/ 59635 h 100896"/>
                    <a:gd name="connsiteX26" fmla="*/ 63818 w 114300"/>
                    <a:gd name="connsiteY26" fmla="*/ 64397 h 100896"/>
                    <a:gd name="connsiteX27" fmla="*/ 80010 w 114300"/>
                    <a:gd name="connsiteY27" fmla="*/ 54872 h 10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300" h="100896">
                      <a:moveTo>
                        <a:pt x="71438" y="83447"/>
                      </a:moveTo>
                      <a:cubicBezTo>
                        <a:pt x="54293" y="104402"/>
                        <a:pt x="35243" y="106307"/>
                        <a:pt x="15240" y="90114"/>
                      </a:cubicBezTo>
                      <a:cubicBezTo>
                        <a:pt x="8573" y="84399"/>
                        <a:pt x="2858" y="77732"/>
                        <a:pt x="0" y="71064"/>
                      </a:cubicBezTo>
                      <a:lnTo>
                        <a:pt x="7620" y="61539"/>
                      </a:lnTo>
                      <a:cubicBezTo>
                        <a:pt x="11430" y="70112"/>
                        <a:pt x="16193" y="76779"/>
                        <a:pt x="21908" y="81542"/>
                      </a:cubicBezTo>
                      <a:cubicBezTo>
                        <a:pt x="36195" y="92972"/>
                        <a:pt x="49530" y="91067"/>
                        <a:pt x="60960" y="76779"/>
                      </a:cubicBezTo>
                      <a:lnTo>
                        <a:pt x="65722" y="70112"/>
                      </a:lnTo>
                      <a:lnTo>
                        <a:pt x="65722" y="70112"/>
                      </a:lnTo>
                      <a:cubicBezTo>
                        <a:pt x="55245" y="73922"/>
                        <a:pt x="45720" y="72017"/>
                        <a:pt x="37148" y="65349"/>
                      </a:cubicBezTo>
                      <a:cubicBezTo>
                        <a:pt x="30480" y="59635"/>
                        <a:pt x="26670" y="52014"/>
                        <a:pt x="26670" y="43442"/>
                      </a:cubicBezTo>
                      <a:cubicBezTo>
                        <a:pt x="26670" y="34869"/>
                        <a:pt x="29528" y="26297"/>
                        <a:pt x="37148" y="17724"/>
                      </a:cubicBezTo>
                      <a:cubicBezTo>
                        <a:pt x="44768" y="8199"/>
                        <a:pt x="53340" y="2485"/>
                        <a:pt x="62865" y="579"/>
                      </a:cubicBezTo>
                      <a:cubicBezTo>
                        <a:pt x="72390" y="-1326"/>
                        <a:pt x="80963" y="1532"/>
                        <a:pt x="88583" y="8199"/>
                      </a:cubicBezTo>
                      <a:cubicBezTo>
                        <a:pt x="96203" y="14867"/>
                        <a:pt x="99060" y="22487"/>
                        <a:pt x="98108" y="31060"/>
                      </a:cubicBezTo>
                      <a:lnTo>
                        <a:pt x="98108" y="31060"/>
                      </a:lnTo>
                      <a:lnTo>
                        <a:pt x="104775" y="23439"/>
                      </a:lnTo>
                      <a:lnTo>
                        <a:pt x="114300" y="31060"/>
                      </a:lnTo>
                      <a:lnTo>
                        <a:pt x="71438" y="83447"/>
                      </a:lnTo>
                      <a:close/>
                      <a:moveTo>
                        <a:pt x="80010" y="54872"/>
                      </a:moveTo>
                      <a:lnTo>
                        <a:pt x="86678" y="46299"/>
                      </a:lnTo>
                      <a:cubicBezTo>
                        <a:pt x="90488" y="41537"/>
                        <a:pt x="92393" y="36774"/>
                        <a:pt x="91440" y="31060"/>
                      </a:cubicBezTo>
                      <a:cubicBezTo>
                        <a:pt x="91440" y="25344"/>
                        <a:pt x="88583" y="20582"/>
                        <a:pt x="83820" y="16772"/>
                      </a:cubicBezTo>
                      <a:cubicBezTo>
                        <a:pt x="78105" y="12010"/>
                        <a:pt x="72390" y="10104"/>
                        <a:pt x="65722" y="12010"/>
                      </a:cubicBezTo>
                      <a:cubicBezTo>
                        <a:pt x="59055" y="13914"/>
                        <a:pt x="52388" y="17724"/>
                        <a:pt x="46673" y="25344"/>
                      </a:cubicBezTo>
                      <a:cubicBezTo>
                        <a:pt x="41910" y="32012"/>
                        <a:pt x="39053" y="37727"/>
                        <a:pt x="39053" y="44394"/>
                      </a:cubicBezTo>
                      <a:cubicBezTo>
                        <a:pt x="39053" y="51062"/>
                        <a:pt x="41910" y="55824"/>
                        <a:pt x="46673" y="59635"/>
                      </a:cubicBezTo>
                      <a:cubicBezTo>
                        <a:pt x="51435" y="63444"/>
                        <a:pt x="57150" y="65349"/>
                        <a:pt x="63818" y="64397"/>
                      </a:cubicBezTo>
                      <a:cubicBezTo>
                        <a:pt x="70485" y="63444"/>
                        <a:pt x="75247" y="60587"/>
                        <a:pt x="80010" y="54872"/>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6CF0952-BBB1-8C46-8F1E-214E3DF6AD75}"/>
                    </a:ext>
                  </a:extLst>
                </p:cNvPr>
                <p:cNvSpPr/>
                <p:nvPr/>
              </p:nvSpPr>
              <p:spPr>
                <a:xfrm>
                  <a:off x="3622357" y="4592955"/>
                  <a:ext cx="84113" cy="123825"/>
                </a:xfrm>
                <a:custGeom>
                  <a:avLst/>
                  <a:gdLst>
                    <a:gd name="connsiteX0" fmla="*/ 49530 w 84113"/>
                    <a:gd name="connsiteY0" fmla="*/ 123825 h 123825"/>
                    <a:gd name="connsiteX1" fmla="*/ 40005 w 84113"/>
                    <a:gd name="connsiteY1" fmla="*/ 117157 h 123825"/>
                    <a:gd name="connsiteX2" fmla="*/ 64770 w 84113"/>
                    <a:gd name="connsiteY2" fmla="*/ 82867 h 123825"/>
                    <a:gd name="connsiteX3" fmla="*/ 64770 w 84113"/>
                    <a:gd name="connsiteY3" fmla="*/ 54292 h 123825"/>
                    <a:gd name="connsiteX4" fmla="*/ 49530 w 84113"/>
                    <a:gd name="connsiteY4" fmla="*/ 51435 h 123825"/>
                    <a:gd name="connsiteX5" fmla="*/ 34290 w 84113"/>
                    <a:gd name="connsiteY5" fmla="*/ 61913 h 123825"/>
                    <a:gd name="connsiteX6" fmla="*/ 9525 w 84113"/>
                    <a:gd name="connsiteY6" fmla="*/ 95250 h 123825"/>
                    <a:gd name="connsiteX7" fmla="*/ 0 w 84113"/>
                    <a:gd name="connsiteY7" fmla="*/ 88582 h 123825"/>
                    <a:gd name="connsiteX8" fmla="*/ 64770 w 84113"/>
                    <a:gd name="connsiteY8" fmla="*/ 0 h 123825"/>
                    <a:gd name="connsiteX9" fmla="*/ 74295 w 84113"/>
                    <a:gd name="connsiteY9" fmla="*/ 6667 h 123825"/>
                    <a:gd name="connsiteX10" fmla="*/ 45720 w 84113"/>
                    <a:gd name="connsiteY10" fmla="*/ 44767 h 123825"/>
                    <a:gd name="connsiteX11" fmla="*/ 45720 w 84113"/>
                    <a:gd name="connsiteY11" fmla="*/ 44767 h 123825"/>
                    <a:gd name="connsiteX12" fmla="*/ 73343 w 84113"/>
                    <a:gd name="connsiteY12" fmla="*/ 47625 h 123825"/>
                    <a:gd name="connsiteX13" fmla="*/ 76200 w 84113"/>
                    <a:gd name="connsiteY13" fmla="*/ 86677 h 123825"/>
                    <a:gd name="connsiteX14" fmla="*/ 49530 w 84113"/>
                    <a:gd name="connsiteY14"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13" h="123825">
                      <a:moveTo>
                        <a:pt x="49530" y="123825"/>
                      </a:moveTo>
                      <a:lnTo>
                        <a:pt x="40005" y="117157"/>
                      </a:lnTo>
                      <a:lnTo>
                        <a:pt x="64770" y="82867"/>
                      </a:lnTo>
                      <a:cubicBezTo>
                        <a:pt x="74295" y="70485"/>
                        <a:pt x="73343" y="60960"/>
                        <a:pt x="64770" y="54292"/>
                      </a:cubicBezTo>
                      <a:cubicBezTo>
                        <a:pt x="60008" y="50482"/>
                        <a:pt x="55245" y="49530"/>
                        <a:pt x="49530" y="51435"/>
                      </a:cubicBezTo>
                      <a:cubicBezTo>
                        <a:pt x="43815" y="53340"/>
                        <a:pt x="39053" y="56197"/>
                        <a:pt x="34290" y="61913"/>
                      </a:cubicBezTo>
                      <a:lnTo>
                        <a:pt x="9525" y="95250"/>
                      </a:lnTo>
                      <a:lnTo>
                        <a:pt x="0" y="88582"/>
                      </a:lnTo>
                      <a:lnTo>
                        <a:pt x="64770" y="0"/>
                      </a:lnTo>
                      <a:lnTo>
                        <a:pt x="74295" y="6667"/>
                      </a:lnTo>
                      <a:lnTo>
                        <a:pt x="45720" y="44767"/>
                      </a:lnTo>
                      <a:lnTo>
                        <a:pt x="45720" y="44767"/>
                      </a:lnTo>
                      <a:cubicBezTo>
                        <a:pt x="56198" y="40957"/>
                        <a:pt x="64770" y="41910"/>
                        <a:pt x="73343" y="47625"/>
                      </a:cubicBezTo>
                      <a:cubicBezTo>
                        <a:pt x="86678" y="57150"/>
                        <a:pt x="87630" y="70485"/>
                        <a:pt x="76200" y="86677"/>
                      </a:cubicBezTo>
                      <a:lnTo>
                        <a:pt x="49530" y="123825"/>
                      </a:ln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CADEE20-73FB-E14D-A9CD-74628DCDA3BB}"/>
                    </a:ext>
                  </a:extLst>
                </p:cNvPr>
                <p:cNvSpPr/>
                <p:nvPr/>
              </p:nvSpPr>
              <p:spPr>
                <a:xfrm>
                  <a:off x="3701731" y="4656772"/>
                  <a:ext cx="59691" cy="92392"/>
                </a:xfrm>
                <a:custGeom>
                  <a:avLst/>
                  <a:gdLst>
                    <a:gd name="connsiteX0" fmla="*/ 19686 w 59691"/>
                    <a:gd name="connsiteY0" fmla="*/ 92393 h 92392"/>
                    <a:gd name="connsiteX1" fmla="*/ 9209 w 59691"/>
                    <a:gd name="connsiteY1" fmla="*/ 88583 h 92392"/>
                    <a:gd name="connsiteX2" fmla="*/ 5399 w 59691"/>
                    <a:gd name="connsiteY2" fmla="*/ 60008 h 92392"/>
                    <a:gd name="connsiteX3" fmla="*/ 29211 w 59691"/>
                    <a:gd name="connsiteY3" fmla="*/ 23813 h 92392"/>
                    <a:gd name="connsiteX4" fmla="*/ 18734 w 59691"/>
                    <a:gd name="connsiteY4" fmla="*/ 17145 h 92392"/>
                    <a:gd name="connsiteX5" fmla="*/ 24449 w 59691"/>
                    <a:gd name="connsiteY5" fmla="*/ 8572 h 92392"/>
                    <a:gd name="connsiteX6" fmla="*/ 34926 w 59691"/>
                    <a:gd name="connsiteY6" fmla="*/ 15240 h 92392"/>
                    <a:gd name="connsiteX7" fmla="*/ 44451 w 59691"/>
                    <a:gd name="connsiteY7" fmla="*/ 0 h 92392"/>
                    <a:gd name="connsiteX8" fmla="*/ 56834 w 59691"/>
                    <a:gd name="connsiteY8" fmla="*/ 3810 h 92392"/>
                    <a:gd name="connsiteX9" fmla="*/ 44451 w 59691"/>
                    <a:gd name="connsiteY9" fmla="*/ 21908 h 92392"/>
                    <a:gd name="connsiteX10" fmla="*/ 59691 w 59691"/>
                    <a:gd name="connsiteY10" fmla="*/ 32385 h 92392"/>
                    <a:gd name="connsiteX11" fmla="*/ 53976 w 59691"/>
                    <a:gd name="connsiteY11" fmla="*/ 40958 h 92392"/>
                    <a:gd name="connsiteX12" fmla="*/ 38736 w 59691"/>
                    <a:gd name="connsiteY12" fmla="*/ 30480 h 92392"/>
                    <a:gd name="connsiteX13" fmla="*/ 15876 w 59691"/>
                    <a:gd name="connsiteY13" fmla="*/ 64770 h 92392"/>
                    <a:gd name="connsiteX14" fmla="*/ 12066 w 59691"/>
                    <a:gd name="connsiteY14" fmla="*/ 75247 h 92392"/>
                    <a:gd name="connsiteX15" fmla="*/ 16829 w 59691"/>
                    <a:gd name="connsiteY15" fmla="*/ 82868 h 92392"/>
                    <a:gd name="connsiteX16" fmla="*/ 24449 w 59691"/>
                    <a:gd name="connsiteY16" fmla="*/ 84772 h 92392"/>
                    <a:gd name="connsiteX17" fmla="*/ 19686 w 59691"/>
                    <a:gd name="connsiteY17" fmla="*/ 92393 h 9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91" h="92392">
                      <a:moveTo>
                        <a:pt x="19686" y="92393"/>
                      </a:moveTo>
                      <a:cubicBezTo>
                        <a:pt x="16829" y="92393"/>
                        <a:pt x="13019" y="90488"/>
                        <a:pt x="9209" y="88583"/>
                      </a:cubicBezTo>
                      <a:cubicBezTo>
                        <a:pt x="-1269" y="80963"/>
                        <a:pt x="-3174" y="71438"/>
                        <a:pt x="5399" y="60008"/>
                      </a:cubicBezTo>
                      <a:lnTo>
                        <a:pt x="29211" y="23813"/>
                      </a:lnTo>
                      <a:lnTo>
                        <a:pt x="18734" y="17145"/>
                      </a:lnTo>
                      <a:lnTo>
                        <a:pt x="24449" y="8572"/>
                      </a:lnTo>
                      <a:lnTo>
                        <a:pt x="34926" y="15240"/>
                      </a:lnTo>
                      <a:lnTo>
                        <a:pt x="44451" y="0"/>
                      </a:lnTo>
                      <a:lnTo>
                        <a:pt x="56834" y="3810"/>
                      </a:lnTo>
                      <a:lnTo>
                        <a:pt x="44451" y="21908"/>
                      </a:lnTo>
                      <a:lnTo>
                        <a:pt x="59691" y="32385"/>
                      </a:lnTo>
                      <a:lnTo>
                        <a:pt x="53976" y="40958"/>
                      </a:lnTo>
                      <a:lnTo>
                        <a:pt x="38736" y="30480"/>
                      </a:lnTo>
                      <a:lnTo>
                        <a:pt x="15876" y="64770"/>
                      </a:lnTo>
                      <a:cubicBezTo>
                        <a:pt x="13019" y="68580"/>
                        <a:pt x="12066" y="72390"/>
                        <a:pt x="12066" y="75247"/>
                      </a:cubicBezTo>
                      <a:cubicBezTo>
                        <a:pt x="12066" y="78105"/>
                        <a:pt x="13971" y="80010"/>
                        <a:pt x="16829" y="82868"/>
                      </a:cubicBezTo>
                      <a:cubicBezTo>
                        <a:pt x="19686" y="84772"/>
                        <a:pt x="21591" y="85725"/>
                        <a:pt x="24449" y="84772"/>
                      </a:cubicBezTo>
                      <a:lnTo>
                        <a:pt x="19686" y="92393"/>
                      </a:lnTo>
                      <a:close/>
                    </a:path>
                  </a:pathLst>
                </a:custGeom>
                <a:solidFill>
                  <a:srgbClr val="FFFFFF"/>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579CA0C-026F-674F-A4E2-5E611FB7AB92}"/>
                    </a:ext>
                  </a:extLst>
                </p:cNvPr>
                <p:cNvSpPr/>
                <p:nvPr/>
              </p:nvSpPr>
              <p:spPr>
                <a:xfrm>
                  <a:off x="3771900" y="4687252"/>
                  <a:ext cx="65722" cy="100012"/>
                </a:xfrm>
                <a:custGeom>
                  <a:avLst/>
                  <a:gdLst>
                    <a:gd name="connsiteX0" fmla="*/ 10478 w 65722"/>
                    <a:gd name="connsiteY0" fmla="*/ 100013 h 100012"/>
                    <a:gd name="connsiteX1" fmla="*/ 0 w 65722"/>
                    <a:gd name="connsiteY1" fmla="*/ 94297 h 100012"/>
                    <a:gd name="connsiteX2" fmla="*/ 55245 w 65722"/>
                    <a:gd name="connsiteY2" fmla="*/ 0 h 100012"/>
                    <a:gd name="connsiteX3" fmla="*/ 65722 w 65722"/>
                    <a:gd name="connsiteY3" fmla="*/ 5715 h 100012"/>
                    <a:gd name="connsiteX4" fmla="*/ 10478 w 65722"/>
                    <a:gd name="connsiteY4" fmla="*/ 100013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2" h="100012">
                      <a:moveTo>
                        <a:pt x="10478" y="100013"/>
                      </a:moveTo>
                      <a:lnTo>
                        <a:pt x="0" y="94297"/>
                      </a:lnTo>
                      <a:lnTo>
                        <a:pt x="55245" y="0"/>
                      </a:lnTo>
                      <a:lnTo>
                        <a:pt x="65722" y="5715"/>
                      </a:lnTo>
                      <a:lnTo>
                        <a:pt x="10478" y="100013"/>
                      </a:lnTo>
                      <a:close/>
                    </a:path>
                  </a:pathLst>
                </a:custGeom>
                <a:solidFill>
                  <a:srgbClr val="FFFFFF"/>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67D57F-63F6-424C-930F-CE8ECFFA085B}"/>
                    </a:ext>
                  </a:extLst>
                </p:cNvPr>
                <p:cNvSpPr/>
                <p:nvPr/>
              </p:nvSpPr>
              <p:spPr>
                <a:xfrm>
                  <a:off x="3812467" y="4744747"/>
                  <a:ext cx="76529" cy="76775"/>
                </a:xfrm>
                <a:custGeom>
                  <a:avLst/>
                  <a:gdLst>
                    <a:gd name="connsiteX0" fmla="*/ 19440 w 76529"/>
                    <a:gd name="connsiteY0" fmla="*/ 72045 h 76775"/>
                    <a:gd name="connsiteX1" fmla="*/ 1343 w 76529"/>
                    <a:gd name="connsiteY1" fmla="*/ 51090 h 76775"/>
                    <a:gd name="connsiteX2" fmla="*/ 5152 w 76529"/>
                    <a:gd name="connsiteY2" fmla="*/ 22515 h 76775"/>
                    <a:gd name="connsiteX3" fmla="*/ 28013 w 76529"/>
                    <a:gd name="connsiteY3" fmla="*/ 1560 h 76775"/>
                    <a:gd name="connsiteX4" fmla="*/ 57540 w 76529"/>
                    <a:gd name="connsiteY4" fmla="*/ 5370 h 76775"/>
                    <a:gd name="connsiteX5" fmla="*/ 75638 w 76529"/>
                    <a:gd name="connsiteY5" fmla="*/ 26325 h 76775"/>
                    <a:gd name="connsiteX6" fmla="*/ 70875 w 76529"/>
                    <a:gd name="connsiteY6" fmla="*/ 55853 h 76775"/>
                    <a:gd name="connsiteX7" fmla="*/ 48968 w 76529"/>
                    <a:gd name="connsiteY7" fmla="*/ 75855 h 76775"/>
                    <a:gd name="connsiteX8" fmla="*/ 19440 w 76529"/>
                    <a:gd name="connsiteY8" fmla="*/ 72045 h 76775"/>
                    <a:gd name="connsiteX9" fmla="*/ 51825 w 76529"/>
                    <a:gd name="connsiteY9" fmla="*/ 12990 h 76775"/>
                    <a:gd name="connsiteX10" fmla="*/ 31823 w 76529"/>
                    <a:gd name="connsiteY10" fmla="*/ 11085 h 76775"/>
                    <a:gd name="connsiteX11" fmla="*/ 15630 w 76529"/>
                    <a:gd name="connsiteY11" fmla="*/ 27278 h 76775"/>
                    <a:gd name="connsiteX12" fmla="*/ 11820 w 76529"/>
                    <a:gd name="connsiteY12" fmla="*/ 48233 h 76775"/>
                    <a:gd name="connsiteX13" fmla="*/ 24202 w 76529"/>
                    <a:gd name="connsiteY13" fmla="*/ 63473 h 76775"/>
                    <a:gd name="connsiteX14" fmla="*/ 43252 w 76529"/>
                    <a:gd name="connsiteY14" fmla="*/ 65378 h 76775"/>
                    <a:gd name="connsiteX15" fmla="*/ 58493 w 76529"/>
                    <a:gd name="connsiteY15" fmla="*/ 49185 h 76775"/>
                    <a:gd name="connsiteX16" fmla="*/ 63255 w 76529"/>
                    <a:gd name="connsiteY16" fmla="*/ 27278 h 76775"/>
                    <a:gd name="connsiteX17" fmla="*/ 51825 w 76529"/>
                    <a:gd name="connsiteY17" fmla="*/ 12990 h 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9" h="76775">
                      <a:moveTo>
                        <a:pt x="19440" y="72045"/>
                      </a:moveTo>
                      <a:cubicBezTo>
                        <a:pt x="9915" y="67283"/>
                        <a:pt x="3248" y="59663"/>
                        <a:pt x="1343" y="51090"/>
                      </a:cubicBezTo>
                      <a:cubicBezTo>
                        <a:pt x="-1515" y="41565"/>
                        <a:pt x="390" y="32040"/>
                        <a:pt x="5152" y="22515"/>
                      </a:cubicBezTo>
                      <a:cubicBezTo>
                        <a:pt x="10868" y="11085"/>
                        <a:pt x="18488" y="4418"/>
                        <a:pt x="28013" y="1560"/>
                      </a:cubicBezTo>
                      <a:cubicBezTo>
                        <a:pt x="37538" y="-1297"/>
                        <a:pt x="47063" y="-345"/>
                        <a:pt x="57540" y="5370"/>
                      </a:cubicBezTo>
                      <a:cubicBezTo>
                        <a:pt x="67065" y="10133"/>
                        <a:pt x="72780" y="17753"/>
                        <a:pt x="75638" y="26325"/>
                      </a:cubicBezTo>
                      <a:cubicBezTo>
                        <a:pt x="77543" y="34898"/>
                        <a:pt x="76590" y="45375"/>
                        <a:pt x="70875" y="55853"/>
                      </a:cubicBezTo>
                      <a:cubicBezTo>
                        <a:pt x="65160" y="66330"/>
                        <a:pt x="57540" y="72998"/>
                        <a:pt x="48968" y="75855"/>
                      </a:cubicBezTo>
                      <a:cubicBezTo>
                        <a:pt x="38490" y="77760"/>
                        <a:pt x="28965" y="76808"/>
                        <a:pt x="19440" y="72045"/>
                      </a:cubicBezTo>
                      <a:close/>
                      <a:moveTo>
                        <a:pt x="51825" y="12990"/>
                      </a:moveTo>
                      <a:cubicBezTo>
                        <a:pt x="45158" y="9180"/>
                        <a:pt x="38490" y="9180"/>
                        <a:pt x="31823" y="11085"/>
                      </a:cubicBezTo>
                      <a:cubicBezTo>
                        <a:pt x="25155" y="12990"/>
                        <a:pt x="20393" y="18705"/>
                        <a:pt x="15630" y="27278"/>
                      </a:cubicBezTo>
                      <a:cubicBezTo>
                        <a:pt x="11820" y="34898"/>
                        <a:pt x="9915" y="42518"/>
                        <a:pt x="11820" y="48233"/>
                      </a:cubicBezTo>
                      <a:cubicBezTo>
                        <a:pt x="13725" y="54900"/>
                        <a:pt x="17535" y="59663"/>
                        <a:pt x="24202" y="63473"/>
                      </a:cubicBezTo>
                      <a:cubicBezTo>
                        <a:pt x="30870" y="67283"/>
                        <a:pt x="37538" y="67283"/>
                        <a:pt x="43252" y="65378"/>
                      </a:cubicBezTo>
                      <a:cubicBezTo>
                        <a:pt x="48968" y="62520"/>
                        <a:pt x="54683" y="57758"/>
                        <a:pt x="58493" y="49185"/>
                      </a:cubicBezTo>
                      <a:cubicBezTo>
                        <a:pt x="63255" y="40613"/>
                        <a:pt x="64208" y="33945"/>
                        <a:pt x="63255" y="27278"/>
                      </a:cubicBezTo>
                      <a:cubicBezTo>
                        <a:pt x="62302" y="21563"/>
                        <a:pt x="58493" y="16800"/>
                        <a:pt x="51825" y="12990"/>
                      </a:cubicBezTo>
                      <a:close/>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5F06847-A692-504A-8942-72C53C8A14E9}"/>
                    </a:ext>
                  </a:extLst>
                </p:cNvPr>
                <p:cNvSpPr/>
                <p:nvPr/>
              </p:nvSpPr>
              <p:spPr>
                <a:xfrm>
                  <a:off x="3881437" y="4779221"/>
                  <a:ext cx="70484" cy="73765"/>
                </a:xfrm>
                <a:custGeom>
                  <a:avLst/>
                  <a:gdLst>
                    <a:gd name="connsiteX0" fmla="*/ 0 w 70484"/>
                    <a:gd name="connsiteY0" fmla="*/ 58526 h 73765"/>
                    <a:gd name="connsiteX1" fmla="*/ 5715 w 70484"/>
                    <a:gd name="connsiteY1" fmla="*/ 47096 h 73765"/>
                    <a:gd name="connsiteX2" fmla="*/ 21907 w 70484"/>
                    <a:gd name="connsiteY2" fmla="*/ 62336 h 73765"/>
                    <a:gd name="connsiteX3" fmla="*/ 40005 w 70484"/>
                    <a:gd name="connsiteY3" fmla="*/ 59478 h 73765"/>
                    <a:gd name="connsiteX4" fmla="*/ 40957 w 70484"/>
                    <a:gd name="connsiteY4" fmla="*/ 54716 h 73765"/>
                    <a:gd name="connsiteX5" fmla="*/ 39053 w 70484"/>
                    <a:gd name="connsiteY5" fmla="*/ 49953 h 73765"/>
                    <a:gd name="connsiteX6" fmla="*/ 35243 w 70484"/>
                    <a:gd name="connsiteY6" fmla="*/ 45191 h 73765"/>
                    <a:gd name="connsiteX7" fmla="*/ 30480 w 70484"/>
                    <a:gd name="connsiteY7" fmla="*/ 40428 h 73765"/>
                    <a:gd name="connsiteX8" fmla="*/ 24765 w 70484"/>
                    <a:gd name="connsiteY8" fmla="*/ 32808 h 73765"/>
                    <a:gd name="connsiteX9" fmla="*/ 20955 w 70484"/>
                    <a:gd name="connsiteY9" fmla="*/ 26141 h 73765"/>
                    <a:gd name="connsiteX10" fmla="*/ 20003 w 70484"/>
                    <a:gd name="connsiteY10" fmla="*/ 19473 h 73765"/>
                    <a:gd name="connsiteX11" fmla="*/ 21907 w 70484"/>
                    <a:gd name="connsiteY11" fmla="*/ 11853 h 73765"/>
                    <a:gd name="connsiteX12" fmla="*/ 27622 w 70484"/>
                    <a:gd name="connsiteY12" fmla="*/ 4233 h 73765"/>
                    <a:gd name="connsiteX13" fmla="*/ 36195 w 70484"/>
                    <a:gd name="connsiteY13" fmla="*/ 423 h 73765"/>
                    <a:gd name="connsiteX14" fmla="*/ 45720 w 70484"/>
                    <a:gd name="connsiteY14" fmla="*/ 423 h 73765"/>
                    <a:gd name="connsiteX15" fmla="*/ 56197 w 70484"/>
                    <a:gd name="connsiteY15" fmla="*/ 3281 h 73765"/>
                    <a:gd name="connsiteX16" fmla="*/ 70485 w 70484"/>
                    <a:gd name="connsiteY16" fmla="*/ 13758 h 73765"/>
                    <a:gd name="connsiteX17" fmla="*/ 65722 w 70484"/>
                    <a:gd name="connsiteY17" fmla="*/ 24236 h 73765"/>
                    <a:gd name="connsiteX18" fmla="*/ 51435 w 70484"/>
                    <a:gd name="connsiteY18" fmla="*/ 11853 h 73765"/>
                    <a:gd name="connsiteX19" fmla="*/ 45720 w 70484"/>
                    <a:gd name="connsiteY19" fmla="*/ 9948 h 73765"/>
                    <a:gd name="connsiteX20" fmla="*/ 40957 w 70484"/>
                    <a:gd name="connsiteY20" fmla="*/ 9948 h 73765"/>
                    <a:gd name="connsiteX21" fmla="*/ 37147 w 70484"/>
                    <a:gd name="connsiteY21" fmla="*/ 11853 h 73765"/>
                    <a:gd name="connsiteX22" fmla="*/ 34290 w 70484"/>
                    <a:gd name="connsiteY22" fmla="*/ 15663 h 73765"/>
                    <a:gd name="connsiteX23" fmla="*/ 33338 w 70484"/>
                    <a:gd name="connsiteY23" fmla="*/ 20426 h 73765"/>
                    <a:gd name="connsiteX24" fmla="*/ 34290 w 70484"/>
                    <a:gd name="connsiteY24" fmla="*/ 25188 h 73765"/>
                    <a:gd name="connsiteX25" fmla="*/ 37147 w 70484"/>
                    <a:gd name="connsiteY25" fmla="*/ 29951 h 73765"/>
                    <a:gd name="connsiteX26" fmla="*/ 41910 w 70484"/>
                    <a:gd name="connsiteY26" fmla="*/ 34713 h 73765"/>
                    <a:gd name="connsiteX27" fmla="*/ 48578 w 70484"/>
                    <a:gd name="connsiteY27" fmla="*/ 42333 h 73765"/>
                    <a:gd name="connsiteX28" fmla="*/ 52388 w 70484"/>
                    <a:gd name="connsiteY28" fmla="*/ 49001 h 73765"/>
                    <a:gd name="connsiteX29" fmla="*/ 53340 w 70484"/>
                    <a:gd name="connsiteY29" fmla="*/ 55668 h 73765"/>
                    <a:gd name="connsiteX30" fmla="*/ 51435 w 70484"/>
                    <a:gd name="connsiteY30" fmla="*/ 63288 h 73765"/>
                    <a:gd name="connsiteX31" fmla="*/ 44768 w 70484"/>
                    <a:gd name="connsiteY31" fmla="*/ 70908 h 73765"/>
                    <a:gd name="connsiteX32" fmla="*/ 36195 w 70484"/>
                    <a:gd name="connsiteY32" fmla="*/ 73766 h 73765"/>
                    <a:gd name="connsiteX33" fmla="*/ 25718 w 70484"/>
                    <a:gd name="connsiteY33" fmla="*/ 73766 h 73765"/>
                    <a:gd name="connsiteX34" fmla="*/ 15240 w 70484"/>
                    <a:gd name="connsiteY34" fmla="*/ 69956 h 73765"/>
                    <a:gd name="connsiteX35" fmla="*/ 0 w 70484"/>
                    <a:gd name="connsiteY35" fmla="*/ 58526 h 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484" h="73765">
                      <a:moveTo>
                        <a:pt x="0" y="58526"/>
                      </a:moveTo>
                      <a:lnTo>
                        <a:pt x="5715" y="47096"/>
                      </a:lnTo>
                      <a:cubicBezTo>
                        <a:pt x="9525" y="53763"/>
                        <a:pt x="15240" y="59478"/>
                        <a:pt x="21907" y="62336"/>
                      </a:cubicBezTo>
                      <a:cubicBezTo>
                        <a:pt x="31432" y="67098"/>
                        <a:pt x="37147" y="66146"/>
                        <a:pt x="40005" y="59478"/>
                      </a:cubicBezTo>
                      <a:cubicBezTo>
                        <a:pt x="40957" y="57573"/>
                        <a:pt x="40957" y="55668"/>
                        <a:pt x="40957" y="54716"/>
                      </a:cubicBezTo>
                      <a:cubicBezTo>
                        <a:pt x="40957" y="53763"/>
                        <a:pt x="40005" y="51858"/>
                        <a:pt x="39053" y="49953"/>
                      </a:cubicBezTo>
                      <a:cubicBezTo>
                        <a:pt x="38100" y="48048"/>
                        <a:pt x="37147" y="47096"/>
                        <a:pt x="35243" y="45191"/>
                      </a:cubicBezTo>
                      <a:cubicBezTo>
                        <a:pt x="33338" y="43286"/>
                        <a:pt x="32385" y="41381"/>
                        <a:pt x="30480" y="40428"/>
                      </a:cubicBezTo>
                      <a:cubicBezTo>
                        <a:pt x="27622" y="37571"/>
                        <a:pt x="25718" y="35666"/>
                        <a:pt x="24765" y="32808"/>
                      </a:cubicBezTo>
                      <a:cubicBezTo>
                        <a:pt x="22860" y="30903"/>
                        <a:pt x="21907" y="28046"/>
                        <a:pt x="20955" y="26141"/>
                      </a:cubicBezTo>
                      <a:cubicBezTo>
                        <a:pt x="20003" y="24236"/>
                        <a:pt x="20003" y="21378"/>
                        <a:pt x="20003" y="19473"/>
                      </a:cubicBezTo>
                      <a:cubicBezTo>
                        <a:pt x="20003" y="17568"/>
                        <a:pt x="20955" y="14711"/>
                        <a:pt x="21907" y="11853"/>
                      </a:cubicBezTo>
                      <a:cubicBezTo>
                        <a:pt x="23813" y="8996"/>
                        <a:pt x="25718" y="6138"/>
                        <a:pt x="27622" y="4233"/>
                      </a:cubicBezTo>
                      <a:cubicBezTo>
                        <a:pt x="30480" y="2328"/>
                        <a:pt x="33338" y="1376"/>
                        <a:pt x="36195" y="423"/>
                      </a:cubicBezTo>
                      <a:cubicBezTo>
                        <a:pt x="39053" y="-529"/>
                        <a:pt x="42863" y="423"/>
                        <a:pt x="45720" y="423"/>
                      </a:cubicBezTo>
                      <a:cubicBezTo>
                        <a:pt x="49530" y="1376"/>
                        <a:pt x="52388" y="2328"/>
                        <a:pt x="56197" y="3281"/>
                      </a:cubicBezTo>
                      <a:cubicBezTo>
                        <a:pt x="61913" y="6138"/>
                        <a:pt x="66675" y="8996"/>
                        <a:pt x="70485" y="13758"/>
                      </a:cubicBezTo>
                      <a:lnTo>
                        <a:pt x="65722" y="24236"/>
                      </a:lnTo>
                      <a:cubicBezTo>
                        <a:pt x="61913" y="18521"/>
                        <a:pt x="57150" y="14711"/>
                        <a:pt x="51435" y="11853"/>
                      </a:cubicBezTo>
                      <a:cubicBezTo>
                        <a:pt x="49530" y="10901"/>
                        <a:pt x="47625" y="9948"/>
                        <a:pt x="45720" y="9948"/>
                      </a:cubicBezTo>
                      <a:cubicBezTo>
                        <a:pt x="43815" y="9948"/>
                        <a:pt x="41910" y="9948"/>
                        <a:pt x="40957" y="9948"/>
                      </a:cubicBezTo>
                      <a:cubicBezTo>
                        <a:pt x="39053" y="9948"/>
                        <a:pt x="38100" y="10901"/>
                        <a:pt x="37147" y="11853"/>
                      </a:cubicBezTo>
                      <a:cubicBezTo>
                        <a:pt x="36195" y="12806"/>
                        <a:pt x="35243" y="13758"/>
                        <a:pt x="34290" y="15663"/>
                      </a:cubicBezTo>
                      <a:cubicBezTo>
                        <a:pt x="33338" y="17568"/>
                        <a:pt x="33338" y="19473"/>
                        <a:pt x="33338" y="20426"/>
                      </a:cubicBezTo>
                      <a:cubicBezTo>
                        <a:pt x="33338" y="22331"/>
                        <a:pt x="34290" y="23283"/>
                        <a:pt x="34290" y="25188"/>
                      </a:cubicBezTo>
                      <a:cubicBezTo>
                        <a:pt x="35243" y="27093"/>
                        <a:pt x="36195" y="28046"/>
                        <a:pt x="37147" y="29951"/>
                      </a:cubicBezTo>
                      <a:cubicBezTo>
                        <a:pt x="38100" y="31856"/>
                        <a:pt x="40005" y="32808"/>
                        <a:pt x="41910" y="34713"/>
                      </a:cubicBezTo>
                      <a:cubicBezTo>
                        <a:pt x="44768" y="37571"/>
                        <a:pt x="46672" y="39476"/>
                        <a:pt x="48578" y="42333"/>
                      </a:cubicBezTo>
                      <a:cubicBezTo>
                        <a:pt x="50482" y="44238"/>
                        <a:pt x="51435" y="47096"/>
                        <a:pt x="52388" y="49001"/>
                      </a:cubicBezTo>
                      <a:cubicBezTo>
                        <a:pt x="53340" y="50906"/>
                        <a:pt x="53340" y="53763"/>
                        <a:pt x="53340" y="55668"/>
                      </a:cubicBezTo>
                      <a:cubicBezTo>
                        <a:pt x="53340" y="57573"/>
                        <a:pt x="52388" y="60431"/>
                        <a:pt x="51435" y="63288"/>
                      </a:cubicBezTo>
                      <a:cubicBezTo>
                        <a:pt x="49530" y="66146"/>
                        <a:pt x="47625" y="69003"/>
                        <a:pt x="44768" y="70908"/>
                      </a:cubicBezTo>
                      <a:cubicBezTo>
                        <a:pt x="41910" y="72813"/>
                        <a:pt x="39053" y="73766"/>
                        <a:pt x="36195" y="73766"/>
                      </a:cubicBezTo>
                      <a:cubicBezTo>
                        <a:pt x="33338" y="73766"/>
                        <a:pt x="29528" y="73766"/>
                        <a:pt x="25718" y="73766"/>
                      </a:cubicBezTo>
                      <a:cubicBezTo>
                        <a:pt x="21907" y="72813"/>
                        <a:pt x="19050" y="71861"/>
                        <a:pt x="15240" y="69956"/>
                      </a:cubicBezTo>
                      <a:cubicBezTo>
                        <a:pt x="9525" y="67098"/>
                        <a:pt x="3810" y="63288"/>
                        <a:pt x="0" y="58526"/>
                      </a:cubicBezTo>
                      <a:close/>
                    </a:path>
                  </a:pathLst>
                </a:custGeom>
                <a:solidFill>
                  <a:srgbClr val="FFFFFF"/>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A6F5CE0B-CBC1-F44B-9783-54BDB59354AC}"/>
                    </a:ext>
                  </a:extLst>
                </p:cNvPr>
                <p:cNvSpPr/>
                <p:nvPr/>
              </p:nvSpPr>
              <p:spPr>
                <a:xfrm>
                  <a:off x="3940492" y="4805600"/>
                  <a:ext cx="69532" cy="74771"/>
                </a:xfrm>
                <a:custGeom>
                  <a:avLst/>
                  <a:gdLst>
                    <a:gd name="connsiteX0" fmla="*/ 0 w 69532"/>
                    <a:gd name="connsiteY0" fmla="*/ 58817 h 74771"/>
                    <a:gd name="connsiteX1" fmla="*/ 4763 w 69532"/>
                    <a:gd name="connsiteY1" fmla="*/ 47387 h 74771"/>
                    <a:gd name="connsiteX2" fmla="*/ 21907 w 69532"/>
                    <a:gd name="connsiteY2" fmla="*/ 62627 h 74771"/>
                    <a:gd name="connsiteX3" fmla="*/ 40005 w 69532"/>
                    <a:gd name="connsiteY3" fmla="*/ 58817 h 74771"/>
                    <a:gd name="connsiteX4" fmla="*/ 40957 w 69532"/>
                    <a:gd name="connsiteY4" fmla="*/ 54054 h 74771"/>
                    <a:gd name="connsiteX5" fmla="*/ 39052 w 69532"/>
                    <a:gd name="connsiteY5" fmla="*/ 49292 h 74771"/>
                    <a:gd name="connsiteX6" fmla="*/ 35242 w 69532"/>
                    <a:gd name="connsiteY6" fmla="*/ 44529 h 74771"/>
                    <a:gd name="connsiteX7" fmla="*/ 30480 w 69532"/>
                    <a:gd name="connsiteY7" fmla="*/ 39767 h 74771"/>
                    <a:gd name="connsiteX8" fmla="*/ 23813 w 69532"/>
                    <a:gd name="connsiteY8" fmla="*/ 33099 h 74771"/>
                    <a:gd name="connsiteX9" fmla="*/ 20002 w 69532"/>
                    <a:gd name="connsiteY9" fmla="*/ 26432 h 74771"/>
                    <a:gd name="connsiteX10" fmla="*/ 19050 w 69532"/>
                    <a:gd name="connsiteY10" fmla="*/ 19764 h 74771"/>
                    <a:gd name="connsiteX11" fmla="*/ 20955 w 69532"/>
                    <a:gd name="connsiteY11" fmla="*/ 12144 h 74771"/>
                    <a:gd name="connsiteX12" fmla="*/ 26670 w 69532"/>
                    <a:gd name="connsiteY12" fmla="*/ 4524 h 74771"/>
                    <a:gd name="connsiteX13" fmla="*/ 35242 w 69532"/>
                    <a:gd name="connsiteY13" fmla="*/ 714 h 74771"/>
                    <a:gd name="connsiteX14" fmla="*/ 44767 w 69532"/>
                    <a:gd name="connsiteY14" fmla="*/ 714 h 74771"/>
                    <a:gd name="connsiteX15" fmla="*/ 55245 w 69532"/>
                    <a:gd name="connsiteY15" fmla="*/ 3572 h 74771"/>
                    <a:gd name="connsiteX16" fmla="*/ 69532 w 69532"/>
                    <a:gd name="connsiteY16" fmla="*/ 13097 h 74771"/>
                    <a:gd name="connsiteX17" fmla="*/ 64770 w 69532"/>
                    <a:gd name="connsiteY17" fmla="*/ 24527 h 74771"/>
                    <a:gd name="connsiteX18" fmla="*/ 49530 w 69532"/>
                    <a:gd name="connsiteY18" fmla="*/ 12144 h 74771"/>
                    <a:gd name="connsiteX19" fmla="*/ 43815 w 69532"/>
                    <a:gd name="connsiteY19" fmla="*/ 10239 h 74771"/>
                    <a:gd name="connsiteX20" fmla="*/ 39052 w 69532"/>
                    <a:gd name="connsiteY20" fmla="*/ 10239 h 74771"/>
                    <a:gd name="connsiteX21" fmla="*/ 35242 w 69532"/>
                    <a:gd name="connsiteY21" fmla="*/ 12144 h 74771"/>
                    <a:gd name="connsiteX22" fmla="*/ 32385 w 69532"/>
                    <a:gd name="connsiteY22" fmla="*/ 15954 h 74771"/>
                    <a:gd name="connsiteX23" fmla="*/ 31432 w 69532"/>
                    <a:gd name="connsiteY23" fmla="*/ 20717 h 74771"/>
                    <a:gd name="connsiteX24" fmla="*/ 33338 w 69532"/>
                    <a:gd name="connsiteY24" fmla="*/ 25479 h 74771"/>
                    <a:gd name="connsiteX25" fmla="*/ 37147 w 69532"/>
                    <a:gd name="connsiteY25" fmla="*/ 30242 h 74771"/>
                    <a:gd name="connsiteX26" fmla="*/ 41910 w 69532"/>
                    <a:gd name="connsiteY26" fmla="*/ 35004 h 74771"/>
                    <a:gd name="connsiteX27" fmla="*/ 48577 w 69532"/>
                    <a:gd name="connsiteY27" fmla="*/ 41672 h 74771"/>
                    <a:gd name="connsiteX28" fmla="*/ 53340 w 69532"/>
                    <a:gd name="connsiteY28" fmla="*/ 48339 h 74771"/>
                    <a:gd name="connsiteX29" fmla="*/ 55245 w 69532"/>
                    <a:gd name="connsiteY29" fmla="*/ 55007 h 74771"/>
                    <a:gd name="connsiteX30" fmla="*/ 53340 w 69532"/>
                    <a:gd name="connsiteY30" fmla="*/ 62627 h 74771"/>
                    <a:gd name="connsiteX31" fmla="*/ 47625 w 69532"/>
                    <a:gd name="connsiteY31" fmla="*/ 70247 h 74771"/>
                    <a:gd name="connsiteX32" fmla="*/ 39052 w 69532"/>
                    <a:gd name="connsiteY32" fmla="*/ 74057 h 74771"/>
                    <a:gd name="connsiteX33" fmla="*/ 28575 w 69532"/>
                    <a:gd name="connsiteY33" fmla="*/ 74057 h 74771"/>
                    <a:gd name="connsiteX34" fmla="*/ 18097 w 69532"/>
                    <a:gd name="connsiteY34" fmla="*/ 71199 h 74771"/>
                    <a:gd name="connsiteX35" fmla="*/ 0 w 69532"/>
                    <a:gd name="connsiteY35" fmla="*/ 58817 h 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532" h="74771">
                      <a:moveTo>
                        <a:pt x="0" y="58817"/>
                      </a:moveTo>
                      <a:lnTo>
                        <a:pt x="4763" y="47387"/>
                      </a:lnTo>
                      <a:cubicBezTo>
                        <a:pt x="8572" y="54054"/>
                        <a:pt x="14288" y="58817"/>
                        <a:pt x="21907" y="62627"/>
                      </a:cubicBezTo>
                      <a:cubicBezTo>
                        <a:pt x="31432" y="66437"/>
                        <a:pt x="37147" y="65484"/>
                        <a:pt x="40005" y="58817"/>
                      </a:cubicBezTo>
                      <a:cubicBezTo>
                        <a:pt x="40957" y="56912"/>
                        <a:pt x="40957" y="55007"/>
                        <a:pt x="40957" y="54054"/>
                      </a:cubicBezTo>
                      <a:cubicBezTo>
                        <a:pt x="40957" y="52149"/>
                        <a:pt x="40005" y="51197"/>
                        <a:pt x="39052" y="49292"/>
                      </a:cubicBezTo>
                      <a:cubicBezTo>
                        <a:pt x="38100" y="47387"/>
                        <a:pt x="37147" y="46434"/>
                        <a:pt x="35242" y="44529"/>
                      </a:cubicBezTo>
                      <a:cubicBezTo>
                        <a:pt x="33338" y="42624"/>
                        <a:pt x="32385" y="41672"/>
                        <a:pt x="30480" y="39767"/>
                      </a:cubicBezTo>
                      <a:cubicBezTo>
                        <a:pt x="27622" y="36909"/>
                        <a:pt x="25717" y="35004"/>
                        <a:pt x="23813" y="33099"/>
                      </a:cubicBezTo>
                      <a:cubicBezTo>
                        <a:pt x="21907" y="31194"/>
                        <a:pt x="20955" y="28337"/>
                        <a:pt x="20002" y="26432"/>
                      </a:cubicBezTo>
                      <a:cubicBezTo>
                        <a:pt x="19050" y="24527"/>
                        <a:pt x="19050" y="21669"/>
                        <a:pt x="19050" y="19764"/>
                      </a:cubicBezTo>
                      <a:cubicBezTo>
                        <a:pt x="19050" y="17859"/>
                        <a:pt x="20002" y="15002"/>
                        <a:pt x="20955" y="12144"/>
                      </a:cubicBezTo>
                      <a:cubicBezTo>
                        <a:pt x="21907" y="9287"/>
                        <a:pt x="23813" y="6429"/>
                        <a:pt x="26670" y="4524"/>
                      </a:cubicBezTo>
                      <a:cubicBezTo>
                        <a:pt x="29527" y="2619"/>
                        <a:pt x="32385" y="1667"/>
                        <a:pt x="35242" y="714"/>
                      </a:cubicBezTo>
                      <a:cubicBezTo>
                        <a:pt x="38100" y="-238"/>
                        <a:pt x="41910" y="-238"/>
                        <a:pt x="44767" y="714"/>
                      </a:cubicBezTo>
                      <a:cubicBezTo>
                        <a:pt x="48577" y="714"/>
                        <a:pt x="51435" y="1667"/>
                        <a:pt x="55245" y="3572"/>
                      </a:cubicBezTo>
                      <a:cubicBezTo>
                        <a:pt x="60960" y="6429"/>
                        <a:pt x="65722" y="9287"/>
                        <a:pt x="69532" y="13097"/>
                      </a:cubicBezTo>
                      <a:lnTo>
                        <a:pt x="64770" y="24527"/>
                      </a:lnTo>
                      <a:cubicBezTo>
                        <a:pt x="60960" y="18812"/>
                        <a:pt x="56197" y="15002"/>
                        <a:pt x="49530" y="12144"/>
                      </a:cubicBezTo>
                      <a:cubicBezTo>
                        <a:pt x="47625" y="11192"/>
                        <a:pt x="45720" y="11192"/>
                        <a:pt x="43815" y="10239"/>
                      </a:cubicBezTo>
                      <a:cubicBezTo>
                        <a:pt x="41910" y="10239"/>
                        <a:pt x="40005" y="10239"/>
                        <a:pt x="39052" y="10239"/>
                      </a:cubicBezTo>
                      <a:cubicBezTo>
                        <a:pt x="37147" y="10239"/>
                        <a:pt x="36195" y="11192"/>
                        <a:pt x="35242" y="12144"/>
                      </a:cubicBezTo>
                      <a:cubicBezTo>
                        <a:pt x="34290" y="13097"/>
                        <a:pt x="33338" y="14049"/>
                        <a:pt x="32385" y="15954"/>
                      </a:cubicBezTo>
                      <a:cubicBezTo>
                        <a:pt x="31432" y="17859"/>
                        <a:pt x="31432" y="19764"/>
                        <a:pt x="31432" y="20717"/>
                      </a:cubicBezTo>
                      <a:cubicBezTo>
                        <a:pt x="31432" y="21669"/>
                        <a:pt x="32385" y="23574"/>
                        <a:pt x="33338" y="25479"/>
                      </a:cubicBezTo>
                      <a:cubicBezTo>
                        <a:pt x="34290" y="27384"/>
                        <a:pt x="35242" y="28337"/>
                        <a:pt x="37147" y="30242"/>
                      </a:cubicBezTo>
                      <a:cubicBezTo>
                        <a:pt x="39052" y="32147"/>
                        <a:pt x="40005" y="33099"/>
                        <a:pt x="41910" y="35004"/>
                      </a:cubicBezTo>
                      <a:cubicBezTo>
                        <a:pt x="44767" y="37862"/>
                        <a:pt x="46672" y="39767"/>
                        <a:pt x="48577" y="41672"/>
                      </a:cubicBezTo>
                      <a:cubicBezTo>
                        <a:pt x="50482" y="43577"/>
                        <a:pt x="52388" y="46434"/>
                        <a:pt x="53340" y="48339"/>
                      </a:cubicBezTo>
                      <a:cubicBezTo>
                        <a:pt x="54292" y="50244"/>
                        <a:pt x="55245" y="53102"/>
                        <a:pt x="55245" y="55007"/>
                      </a:cubicBezTo>
                      <a:cubicBezTo>
                        <a:pt x="55245" y="56912"/>
                        <a:pt x="55245" y="59769"/>
                        <a:pt x="53340" y="62627"/>
                      </a:cubicBezTo>
                      <a:cubicBezTo>
                        <a:pt x="52388" y="66437"/>
                        <a:pt x="49530" y="68342"/>
                        <a:pt x="47625" y="70247"/>
                      </a:cubicBezTo>
                      <a:cubicBezTo>
                        <a:pt x="44767" y="72152"/>
                        <a:pt x="41910" y="73104"/>
                        <a:pt x="39052" y="74057"/>
                      </a:cubicBezTo>
                      <a:cubicBezTo>
                        <a:pt x="36195" y="75009"/>
                        <a:pt x="32385" y="75009"/>
                        <a:pt x="28575" y="74057"/>
                      </a:cubicBezTo>
                      <a:cubicBezTo>
                        <a:pt x="24765" y="73104"/>
                        <a:pt x="21907" y="72152"/>
                        <a:pt x="18097" y="71199"/>
                      </a:cubicBezTo>
                      <a:cubicBezTo>
                        <a:pt x="9525" y="68342"/>
                        <a:pt x="4763" y="64532"/>
                        <a:pt x="0" y="58817"/>
                      </a:cubicBezTo>
                      <a:close/>
                    </a:path>
                  </a:pathLst>
                </a:custGeom>
                <a:solidFill>
                  <a:srgbClr val="FFFFFF"/>
                </a:solidFill>
                <a:ln w="9525" cap="flat">
                  <a:noFill/>
                  <a:prstDash val="solid"/>
                  <a:miter/>
                </a:ln>
              </p:spPr>
              <p:txBody>
                <a:bodyPr rtlCol="0" anchor="ctr"/>
                <a:lstStyle/>
                <a:p>
                  <a:endParaRPr lang="en-US"/>
                </a:p>
              </p:txBody>
            </p:sp>
          </p:grpSp>
        </p:grpSp>
        <p:grpSp>
          <p:nvGrpSpPr>
            <p:cNvPr id="88" name="Group 87">
              <a:extLst>
                <a:ext uri="{FF2B5EF4-FFF2-40B4-BE49-F238E27FC236}">
                  <a16:creationId xmlns:a16="http://schemas.microsoft.com/office/drawing/2014/main" id="{675ABC4B-BB73-1F47-951F-313C8CF329AF}"/>
                </a:ext>
              </a:extLst>
            </p:cNvPr>
            <p:cNvGrpSpPr/>
            <p:nvPr/>
          </p:nvGrpSpPr>
          <p:grpSpPr>
            <a:xfrm>
              <a:off x="4332270" y="3976097"/>
              <a:ext cx="432381" cy="432377"/>
              <a:chOff x="2133600" y="5229550"/>
              <a:chExt cx="637862" cy="637856"/>
            </a:xfrm>
            <a:solidFill>
              <a:schemeClr val="tx1"/>
            </a:solidFill>
          </p:grpSpPr>
          <p:sp>
            <p:nvSpPr>
              <p:cNvPr id="84" name="Freeform 83">
                <a:extLst>
                  <a:ext uri="{FF2B5EF4-FFF2-40B4-BE49-F238E27FC236}">
                    <a16:creationId xmlns:a16="http://schemas.microsoft.com/office/drawing/2014/main" id="{8253F831-1841-B148-B1EF-05DCBC1A8216}"/>
                  </a:ext>
                </a:extLst>
              </p:cNvPr>
              <p:cNvSpPr/>
              <p:nvPr/>
            </p:nvSpPr>
            <p:spPr>
              <a:xfrm>
                <a:off x="2133600" y="5229550"/>
                <a:ext cx="618547" cy="252181"/>
              </a:xfrm>
              <a:custGeom>
                <a:avLst/>
                <a:gdLst>
                  <a:gd name="connsiteX0" fmla="*/ 35244 w 618547"/>
                  <a:gd name="connsiteY0" fmla="*/ 249795 h 252181"/>
                  <a:gd name="connsiteX1" fmla="*/ 42279 w 618547"/>
                  <a:gd name="connsiteY1" fmla="*/ 251170 h 252181"/>
                  <a:gd name="connsiteX2" fmla="*/ 49545 w 618547"/>
                  <a:gd name="connsiteY2" fmla="*/ 249699 h 252181"/>
                  <a:gd name="connsiteX3" fmla="*/ 105441 w 618547"/>
                  <a:gd name="connsiteY3" fmla="*/ 226107 h 252181"/>
                  <a:gd name="connsiteX4" fmla="*/ 115390 w 618547"/>
                  <a:gd name="connsiteY4" fmla="*/ 201624 h 252181"/>
                  <a:gd name="connsiteX5" fmla="*/ 90908 w 618547"/>
                  <a:gd name="connsiteY5" fmla="*/ 191674 h 252181"/>
                  <a:gd name="connsiteX6" fmla="*/ 77234 w 618547"/>
                  <a:gd name="connsiteY6" fmla="*/ 197444 h 252181"/>
                  <a:gd name="connsiteX7" fmla="*/ 322444 w 618547"/>
                  <a:gd name="connsiteY7" fmla="*/ 37374 h 252181"/>
                  <a:gd name="connsiteX8" fmla="*/ 581762 w 618547"/>
                  <a:gd name="connsiteY8" fmla="*/ 238169 h 252181"/>
                  <a:gd name="connsiteX9" fmla="*/ 599842 w 618547"/>
                  <a:gd name="connsiteY9" fmla="*/ 252182 h 252181"/>
                  <a:gd name="connsiteX10" fmla="*/ 604533 w 618547"/>
                  <a:gd name="connsiteY10" fmla="*/ 251582 h 252181"/>
                  <a:gd name="connsiteX11" fmla="*/ 617948 w 618547"/>
                  <a:gd name="connsiteY11" fmla="*/ 228811 h 252181"/>
                  <a:gd name="connsiteX12" fmla="*/ 322444 w 618547"/>
                  <a:gd name="connsiteY12" fmla="*/ 0 h 252181"/>
                  <a:gd name="connsiteX13" fmla="*/ 42216 w 618547"/>
                  <a:gd name="connsiteY13" fmla="*/ 184273 h 252181"/>
                  <a:gd name="connsiteX14" fmla="*/ 35908 w 618547"/>
                  <a:gd name="connsiteY14" fmla="*/ 169323 h 252181"/>
                  <a:gd name="connsiteX15" fmla="*/ 11426 w 618547"/>
                  <a:gd name="connsiteY15" fmla="*/ 159371 h 252181"/>
                  <a:gd name="connsiteX16" fmla="*/ 1476 w 618547"/>
                  <a:gd name="connsiteY16" fmla="*/ 183854 h 252181"/>
                  <a:gd name="connsiteX17" fmla="*/ 25064 w 618547"/>
                  <a:gd name="connsiteY17" fmla="*/ 239748 h 252181"/>
                  <a:gd name="connsiteX18" fmla="*/ 35244 w 618547"/>
                  <a:gd name="connsiteY18" fmla="*/ 249795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8547" h="252181">
                    <a:moveTo>
                      <a:pt x="35244" y="249795"/>
                    </a:moveTo>
                    <a:cubicBezTo>
                      <a:pt x="37500" y="250712"/>
                      <a:pt x="39889" y="251170"/>
                      <a:pt x="42279" y="251170"/>
                    </a:cubicBezTo>
                    <a:cubicBezTo>
                      <a:pt x="44750" y="251170"/>
                      <a:pt x="47223" y="250679"/>
                      <a:pt x="49545" y="249699"/>
                    </a:cubicBezTo>
                    <a:lnTo>
                      <a:pt x="105441" y="226107"/>
                    </a:lnTo>
                    <a:cubicBezTo>
                      <a:pt x="114949" y="222094"/>
                      <a:pt x="119404" y="211132"/>
                      <a:pt x="115390" y="201624"/>
                    </a:cubicBezTo>
                    <a:cubicBezTo>
                      <a:pt x="111377" y="192116"/>
                      <a:pt x="100419" y="187660"/>
                      <a:pt x="90908" y="191674"/>
                    </a:cubicBezTo>
                    <a:lnTo>
                      <a:pt x="77234" y="197444"/>
                    </a:lnTo>
                    <a:cubicBezTo>
                      <a:pt x="119658" y="100874"/>
                      <a:pt x="215642" y="37374"/>
                      <a:pt x="322444" y="37374"/>
                    </a:cubicBezTo>
                    <a:cubicBezTo>
                      <a:pt x="444556" y="37374"/>
                      <a:pt x="551191" y="119944"/>
                      <a:pt x="581762" y="238169"/>
                    </a:cubicBezTo>
                    <a:cubicBezTo>
                      <a:pt x="583940" y="246592"/>
                      <a:pt x="591527" y="252183"/>
                      <a:pt x="599842" y="252182"/>
                    </a:cubicBezTo>
                    <a:cubicBezTo>
                      <a:pt x="601390" y="252182"/>
                      <a:pt x="602965" y="251987"/>
                      <a:pt x="604533" y="251582"/>
                    </a:cubicBezTo>
                    <a:cubicBezTo>
                      <a:pt x="614526" y="248999"/>
                      <a:pt x="620532" y="238804"/>
                      <a:pt x="617948" y="228811"/>
                    </a:cubicBezTo>
                    <a:cubicBezTo>
                      <a:pt x="583112" y="94091"/>
                      <a:pt x="461594" y="0"/>
                      <a:pt x="322444" y="0"/>
                    </a:cubicBezTo>
                    <a:cubicBezTo>
                      <a:pt x="200055" y="0"/>
                      <a:pt x="90140" y="73183"/>
                      <a:pt x="42216" y="184273"/>
                    </a:cubicBezTo>
                    <a:lnTo>
                      <a:pt x="35908" y="169323"/>
                    </a:lnTo>
                    <a:cubicBezTo>
                      <a:pt x="31896" y="159815"/>
                      <a:pt x="20938" y="155360"/>
                      <a:pt x="11426" y="159371"/>
                    </a:cubicBezTo>
                    <a:cubicBezTo>
                      <a:pt x="1917" y="163384"/>
                      <a:pt x="-2538" y="174346"/>
                      <a:pt x="1476" y="183854"/>
                    </a:cubicBezTo>
                    <a:lnTo>
                      <a:pt x="25064" y="239748"/>
                    </a:lnTo>
                    <a:cubicBezTo>
                      <a:pt x="26989" y="244314"/>
                      <a:pt x="30652" y="247928"/>
                      <a:pt x="35244" y="249795"/>
                    </a:cubicBezTo>
                    <a:close/>
                  </a:path>
                </a:pathLst>
              </a:custGeom>
              <a:grpFill/>
              <a:ln w="12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A447800-3A37-454F-9477-F74D8A421AE4}"/>
                  </a:ext>
                </a:extLst>
              </p:cNvPr>
              <p:cNvSpPr/>
              <p:nvPr/>
            </p:nvSpPr>
            <p:spPr>
              <a:xfrm>
                <a:off x="2152915" y="5612448"/>
                <a:ext cx="618547" cy="254958"/>
              </a:xfrm>
              <a:custGeom>
                <a:avLst/>
                <a:gdLst>
                  <a:gd name="connsiteX0" fmla="*/ 617072 w 618547"/>
                  <a:gd name="connsiteY0" fmla="*/ 67316 h 254958"/>
                  <a:gd name="connsiteX1" fmla="*/ 593485 w 618547"/>
                  <a:gd name="connsiteY1" fmla="*/ 11421 h 254958"/>
                  <a:gd name="connsiteX2" fmla="*/ 583304 w 618547"/>
                  <a:gd name="connsiteY2" fmla="*/ 1375 h 254958"/>
                  <a:gd name="connsiteX3" fmla="*/ 569002 w 618547"/>
                  <a:gd name="connsiteY3" fmla="*/ 1471 h 254958"/>
                  <a:gd name="connsiteX4" fmla="*/ 513105 w 618547"/>
                  <a:gd name="connsiteY4" fmla="*/ 25063 h 254958"/>
                  <a:gd name="connsiteX5" fmla="*/ 503156 w 618547"/>
                  <a:gd name="connsiteY5" fmla="*/ 49545 h 254958"/>
                  <a:gd name="connsiteX6" fmla="*/ 527639 w 618547"/>
                  <a:gd name="connsiteY6" fmla="*/ 59496 h 254958"/>
                  <a:gd name="connsiteX7" fmla="*/ 543289 w 618547"/>
                  <a:gd name="connsiteY7" fmla="*/ 52890 h 254958"/>
                  <a:gd name="connsiteX8" fmla="*/ 296103 w 618547"/>
                  <a:gd name="connsiteY8" fmla="*/ 217583 h 254958"/>
                  <a:gd name="connsiteX9" fmla="*/ 36784 w 618547"/>
                  <a:gd name="connsiteY9" fmla="*/ 16788 h 254958"/>
                  <a:gd name="connsiteX10" fmla="*/ 14014 w 618547"/>
                  <a:gd name="connsiteY10" fmla="*/ 3375 h 254958"/>
                  <a:gd name="connsiteX11" fmla="*/ 600 w 618547"/>
                  <a:gd name="connsiteY11" fmla="*/ 26145 h 254958"/>
                  <a:gd name="connsiteX12" fmla="*/ 296103 w 618547"/>
                  <a:gd name="connsiteY12" fmla="*/ 254958 h 254958"/>
                  <a:gd name="connsiteX13" fmla="*/ 577132 w 618547"/>
                  <a:gd name="connsiteY13" fmla="*/ 68801 h 254958"/>
                  <a:gd name="connsiteX14" fmla="*/ 582639 w 618547"/>
                  <a:gd name="connsiteY14" fmla="*/ 81848 h 254958"/>
                  <a:gd name="connsiteX15" fmla="*/ 599863 w 618547"/>
                  <a:gd name="connsiteY15" fmla="*/ 93275 h 254958"/>
                  <a:gd name="connsiteX16" fmla="*/ 607120 w 618547"/>
                  <a:gd name="connsiteY16" fmla="*/ 91800 h 254958"/>
                  <a:gd name="connsiteX17" fmla="*/ 617072 w 618547"/>
                  <a:gd name="connsiteY17" fmla="*/ 67316 h 25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8547" h="254958">
                    <a:moveTo>
                      <a:pt x="617072" y="67316"/>
                    </a:moveTo>
                    <a:lnTo>
                      <a:pt x="593485" y="11421"/>
                    </a:lnTo>
                    <a:cubicBezTo>
                      <a:pt x="591558" y="6854"/>
                      <a:pt x="587896" y="3241"/>
                      <a:pt x="583304" y="1375"/>
                    </a:cubicBezTo>
                    <a:cubicBezTo>
                      <a:pt x="578715" y="-491"/>
                      <a:pt x="573569" y="-456"/>
                      <a:pt x="569002" y="1471"/>
                    </a:cubicBezTo>
                    <a:lnTo>
                      <a:pt x="513105" y="25063"/>
                    </a:lnTo>
                    <a:cubicBezTo>
                      <a:pt x="503597" y="29076"/>
                      <a:pt x="499142" y="40037"/>
                      <a:pt x="503156" y="49545"/>
                    </a:cubicBezTo>
                    <a:cubicBezTo>
                      <a:pt x="507170" y="59053"/>
                      <a:pt x="518130" y="63510"/>
                      <a:pt x="527639" y="59496"/>
                    </a:cubicBezTo>
                    <a:lnTo>
                      <a:pt x="543289" y="52890"/>
                    </a:lnTo>
                    <a:cubicBezTo>
                      <a:pt x="501928" y="152052"/>
                      <a:pt x="404599" y="217583"/>
                      <a:pt x="296103" y="217583"/>
                    </a:cubicBezTo>
                    <a:cubicBezTo>
                      <a:pt x="173990" y="217583"/>
                      <a:pt x="67355" y="135013"/>
                      <a:pt x="36784" y="16788"/>
                    </a:cubicBezTo>
                    <a:cubicBezTo>
                      <a:pt x="34202" y="6796"/>
                      <a:pt x="24002" y="794"/>
                      <a:pt x="14014" y="3375"/>
                    </a:cubicBezTo>
                    <a:cubicBezTo>
                      <a:pt x="4022" y="5958"/>
                      <a:pt x="-1984" y="16153"/>
                      <a:pt x="600" y="26145"/>
                    </a:cubicBezTo>
                    <a:cubicBezTo>
                      <a:pt x="35436" y="160866"/>
                      <a:pt x="156952" y="254958"/>
                      <a:pt x="296103" y="254958"/>
                    </a:cubicBezTo>
                    <a:cubicBezTo>
                      <a:pt x="419181" y="254958"/>
                      <a:pt x="529645" y="180947"/>
                      <a:pt x="577132" y="68801"/>
                    </a:cubicBezTo>
                    <a:lnTo>
                      <a:pt x="582639" y="81848"/>
                    </a:lnTo>
                    <a:cubicBezTo>
                      <a:pt x="585650" y="88985"/>
                      <a:pt x="592575" y="93275"/>
                      <a:pt x="599863" y="93275"/>
                    </a:cubicBezTo>
                    <a:cubicBezTo>
                      <a:pt x="602285" y="93275"/>
                      <a:pt x="604748" y="92800"/>
                      <a:pt x="607120" y="91800"/>
                    </a:cubicBezTo>
                    <a:cubicBezTo>
                      <a:pt x="616631" y="87784"/>
                      <a:pt x="621086" y="76824"/>
                      <a:pt x="617072" y="67316"/>
                    </a:cubicBezTo>
                    <a:close/>
                  </a:path>
                </a:pathLst>
              </a:custGeom>
              <a:grpFill/>
              <a:ln w="1228" cap="flat">
                <a:noFill/>
                <a:prstDash val="solid"/>
                <a:miter/>
              </a:ln>
            </p:spPr>
            <p:txBody>
              <a:bodyPr rtlCol="0" anchor="ctr"/>
              <a:lstStyle/>
              <a:p>
                <a:endParaRPr lang="en-US"/>
              </a:p>
            </p:txBody>
          </p:sp>
        </p:grpSp>
        <p:sp>
          <p:nvSpPr>
            <p:cNvPr id="89" name="TextBox 88">
              <a:extLst>
                <a:ext uri="{FF2B5EF4-FFF2-40B4-BE49-F238E27FC236}">
                  <a16:creationId xmlns:a16="http://schemas.microsoft.com/office/drawing/2014/main" id="{D9895BE7-5DEE-3E48-A60B-0B5D5E240CCB}"/>
                </a:ext>
              </a:extLst>
            </p:cNvPr>
            <p:cNvSpPr txBox="1"/>
            <p:nvPr/>
          </p:nvSpPr>
          <p:spPr>
            <a:xfrm>
              <a:off x="3311919" y="3358322"/>
              <a:ext cx="1130157" cy="646331"/>
            </a:xfrm>
            <a:prstGeom prst="rect">
              <a:avLst/>
            </a:prstGeom>
            <a:noFill/>
          </p:spPr>
          <p:txBody>
            <a:bodyPr wrap="square" rtlCol="0">
              <a:spAutoFit/>
            </a:bodyPr>
            <a:lstStyle/>
            <a:p>
              <a:pPr algn="ctr"/>
              <a:r>
                <a:rPr lang="en-US" sz="1200" dirty="0"/>
                <a:t>Behavior-based Interventions</a:t>
              </a:r>
            </a:p>
          </p:txBody>
        </p:sp>
        <p:sp>
          <p:nvSpPr>
            <p:cNvPr id="90" name="TextBox 89">
              <a:extLst>
                <a:ext uri="{FF2B5EF4-FFF2-40B4-BE49-F238E27FC236}">
                  <a16:creationId xmlns:a16="http://schemas.microsoft.com/office/drawing/2014/main" id="{2C6BC41C-0C7E-1E45-81D2-5F1EB5745067}"/>
                </a:ext>
              </a:extLst>
            </p:cNvPr>
            <p:cNvSpPr txBox="1"/>
            <p:nvPr/>
          </p:nvSpPr>
          <p:spPr>
            <a:xfrm>
              <a:off x="4648200" y="3349375"/>
              <a:ext cx="1130157" cy="646331"/>
            </a:xfrm>
            <a:prstGeom prst="rect">
              <a:avLst/>
            </a:prstGeom>
            <a:noFill/>
          </p:spPr>
          <p:txBody>
            <a:bodyPr wrap="square" rtlCol="0">
              <a:spAutoFit/>
            </a:bodyPr>
            <a:lstStyle/>
            <a:p>
              <a:pPr lvl="0" algn="ctr"/>
              <a:r>
                <a:rPr lang="en-US" sz="1200" dirty="0"/>
                <a:t>Weight Management Drugs</a:t>
              </a:r>
            </a:p>
          </p:txBody>
        </p:sp>
        <p:sp>
          <p:nvSpPr>
            <p:cNvPr id="91" name="TextBox 90">
              <a:extLst>
                <a:ext uri="{FF2B5EF4-FFF2-40B4-BE49-F238E27FC236}">
                  <a16:creationId xmlns:a16="http://schemas.microsoft.com/office/drawing/2014/main" id="{2083F6BD-D307-554F-ACC2-827F477E446C}"/>
                </a:ext>
              </a:extLst>
            </p:cNvPr>
            <p:cNvSpPr txBox="1"/>
            <p:nvPr/>
          </p:nvSpPr>
          <p:spPr>
            <a:xfrm>
              <a:off x="4648200" y="4343400"/>
              <a:ext cx="1130157" cy="646331"/>
            </a:xfrm>
            <a:prstGeom prst="rect">
              <a:avLst/>
            </a:prstGeom>
            <a:noFill/>
          </p:spPr>
          <p:txBody>
            <a:bodyPr wrap="square" rtlCol="0">
              <a:spAutoFit/>
            </a:bodyPr>
            <a:lstStyle/>
            <a:p>
              <a:pPr lvl="0" algn="ctr"/>
              <a:r>
                <a:rPr lang="en-US" sz="1200" dirty="0"/>
                <a:t>Workplace Culture &amp; Design</a:t>
              </a:r>
            </a:p>
          </p:txBody>
        </p:sp>
        <p:sp>
          <p:nvSpPr>
            <p:cNvPr id="92" name="TextBox 91">
              <a:extLst>
                <a:ext uri="{FF2B5EF4-FFF2-40B4-BE49-F238E27FC236}">
                  <a16:creationId xmlns:a16="http://schemas.microsoft.com/office/drawing/2014/main" id="{DED262EB-7C00-2B4F-9758-1AA0E63F2F9E}"/>
                </a:ext>
              </a:extLst>
            </p:cNvPr>
            <p:cNvSpPr txBox="1"/>
            <p:nvPr/>
          </p:nvSpPr>
          <p:spPr>
            <a:xfrm>
              <a:off x="3200400" y="4343400"/>
              <a:ext cx="1130157" cy="402045"/>
            </a:xfrm>
            <a:prstGeom prst="rect">
              <a:avLst/>
            </a:prstGeom>
            <a:noFill/>
          </p:spPr>
          <p:txBody>
            <a:bodyPr wrap="square" rtlCol="0">
              <a:spAutoFit/>
            </a:bodyPr>
            <a:lstStyle/>
            <a:p>
              <a:pPr lvl="0" algn="ctr"/>
              <a:r>
                <a:rPr lang="en-US" sz="1200" dirty="0"/>
                <a:t>Bariatric </a:t>
              </a:r>
              <a:br>
                <a:rPr lang="en-US" sz="1200" dirty="0"/>
              </a:br>
              <a:r>
                <a:rPr lang="en-US" sz="1200" dirty="0"/>
                <a:t>Surgery</a:t>
              </a:r>
            </a:p>
          </p:txBody>
        </p:sp>
        <p:pic>
          <p:nvPicPr>
            <p:cNvPr id="94" name="Graphic 93">
              <a:extLst>
                <a:ext uri="{FF2B5EF4-FFF2-40B4-BE49-F238E27FC236}">
                  <a16:creationId xmlns:a16="http://schemas.microsoft.com/office/drawing/2014/main" id="{0FD3B7E4-78D0-C34B-8EC4-3CF7F71CDA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7720" y="2863922"/>
              <a:ext cx="482099" cy="448851"/>
            </a:xfrm>
            <a:prstGeom prst="rect">
              <a:avLst/>
            </a:prstGeom>
          </p:spPr>
        </p:pic>
        <p:pic>
          <p:nvPicPr>
            <p:cNvPr id="96" name="Graphic 95">
              <a:extLst>
                <a:ext uri="{FF2B5EF4-FFF2-40B4-BE49-F238E27FC236}">
                  <a16:creationId xmlns:a16="http://schemas.microsoft.com/office/drawing/2014/main" id="{A7605269-E764-5441-A4E6-FD5E9E676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4978" y="4973334"/>
              <a:ext cx="584176" cy="543888"/>
            </a:xfrm>
            <a:prstGeom prst="rect">
              <a:avLst/>
            </a:prstGeom>
          </p:spPr>
        </p:pic>
        <p:pic>
          <p:nvPicPr>
            <p:cNvPr id="98" name="Graphic 97">
              <a:extLst>
                <a:ext uri="{FF2B5EF4-FFF2-40B4-BE49-F238E27FC236}">
                  <a16:creationId xmlns:a16="http://schemas.microsoft.com/office/drawing/2014/main" id="{B43C3774-79BB-E945-AC1F-2F040956AD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21304" y="5000945"/>
              <a:ext cx="455488" cy="455488"/>
            </a:xfrm>
            <a:prstGeom prst="rect">
              <a:avLst/>
            </a:prstGeom>
          </p:spPr>
        </p:pic>
        <p:pic>
          <p:nvPicPr>
            <p:cNvPr id="100" name="Graphic 99">
              <a:extLst>
                <a:ext uri="{FF2B5EF4-FFF2-40B4-BE49-F238E27FC236}">
                  <a16:creationId xmlns:a16="http://schemas.microsoft.com/office/drawing/2014/main" id="{20EDFDF8-2606-5647-B097-25524BC215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1577" y="2863920"/>
              <a:ext cx="414391" cy="414391"/>
            </a:xfrm>
            <a:prstGeom prst="rect">
              <a:avLst/>
            </a:prstGeom>
          </p:spPr>
        </p:pic>
      </p:grpSp>
      <p:grpSp>
        <p:nvGrpSpPr>
          <p:cNvPr id="240" name="Group 239">
            <a:extLst>
              <a:ext uri="{FF2B5EF4-FFF2-40B4-BE49-F238E27FC236}">
                <a16:creationId xmlns:a16="http://schemas.microsoft.com/office/drawing/2014/main" id="{8F69C6A2-7141-AB4C-9CDD-A30B3C024712}"/>
              </a:ext>
            </a:extLst>
          </p:cNvPr>
          <p:cNvGrpSpPr/>
          <p:nvPr/>
        </p:nvGrpSpPr>
        <p:grpSpPr>
          <a:xfrm>
            <a:off x="2332234" y="1787339"/>
            <a:ext cx="4522596" cy="4522595"/>
            <a:chOff x="2354623" y="1807888"/>
            <a:chExt cx="4469384" cy="4469383"/>
          </a:xfrm>
        </p:grpSpPr>
        <p:grpSp>
          <p:nvGrpSpPr>
            <p:cNvPr id="169" name="Graphic 166">
              <a:extLst>
                <a:ext uri="{FF2B5EF4-FFF2-40B4-BE49-F238E27FC236}">
                  <a16:creationId xmlns:a16="http://schemas.microsoft.com/office/drawing/2014/main" id="{213673DD-B62C-8845-9888-3BAB066D62D1}"/>
                </a:ext>
              </a:extLst>
            </p:cNvPr>
            <p:cNvGrpSpPr/>
            <p:nvPr/>
          </p:nvGrpSpPr>
          <p:grpSpPr>
            <a:xfrm>
              <a:off x="2354623" y="1807888"/>
              <a:ext cx="4469384" cy="4469383"/>
              <a:chOff x="2354623" y="1807888"/>
              <a:chExt cx="4469384" cy="4469383"/>
            </a:xfrm>
          </p:grpSpPr>
          <p:sp>
            <p:nvSpPr>
              <p:cNvPr id="170" name="Freeform 169">
                <a:extLst>
                  <a:ext uri="{FF2B5EF4-FFF2-40B4-BE49-F238E27FC236}">
                    <a16:creationId xmlns:a16="http://schemas.microsoft.com/office/drawing/2014/main" id="{52E0E20D-8ACA-6440-B9DB-4F87B8A8F86F}"/>
                  </a:ext>
                </a:extLst>
              </p:cNvPr>
              <p:cNvSpPr/>
              <p:nvPr/>
            </p:nvSpPr>
            <p:spPr>
              <a:xfrm>
                <a:off x="2354623" y="1809130"/>
                <a:ext cx="2183126" cy="2194309"/>
              </a:xfrm>
              <a:custGeom>
                <a:avLst/>
                <a:gdLst>
                  <a:gd name="connsiteX0" fmla="*/ 2183127 w 2183126"/>
                  <a:gd name="connsiteY0" fmla="*/ 473404 h 2194309"/>
                  <a:gd name="connsiteX1" fmla="*/ 2183127 w 2183126"/>
                  <a:gd name="connsiteY1" fmla="*/ 0 h 2194309"/>
                  <a:gd name="connsiteX2" fmla="*/ 0 w 2183126"/>
                  <a:gd name="connsiteY2" fmla="*/ 2194310 h 2194309"/>
                  <a:gd name="connsiteX3" fmla="*/ 473404 w 2183126"/>
                  <a:gd name="connsiteY3" fmla="*/ 2194310 h 2194309"/>
                  <a:gd name="connsiteX4" fmla="*/ 2183127 w 2183126"/>
                  <a:gd name="connsiteY4" fmla="*/ 473404 h 219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126" h="2194309">
                    <a:moveTo>
                      <a:pt x="2183127" y="473404"/>
                    </a:moveTo>
                    <a:lnTo>
                      <a:pt x="2183127" y="0"/>
                    </a:lnTo>
                    <a:cubicBezTo>
                      <a:pt x="986570" y="27336"/>
                      <a:pt x="21123" y="995267"/>
                      <a:pt x="0" y="2194310"/>
                    </a:cubicBezTo>
                    <a:lnTo>
                      <a:pt x="473404" y="2194310"/>
                    </a:lnTo>
                    <a:cubicBezTo>
                      <a:pt x="494527" y="1258684"/>
                      <a:pt x="1248744" y="500740"/>
                      <a:pt x="2183127" y="473404"/>
                    </a:cubicBezTo>
                    <a:close/>
                  </a:path>
                </a:pathLst>
              </a:custGeom>
              <a:solidFill>
                <a:schemeClr val="accent4">
                  <a:lumMod val="75000"/>
                </a:schemeClr>
              </a:solidFill>
              <a:ln w="1242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7BB6D15-9C2F-0340-A53F-793B7C9C80D0}"/>
                  </a:ext>
                </a:extLst>
              </p:cNvPr>
              <p:cNvSpPr/>
              <p:nvPr/>
            </p:nvSpPr>
            <p:spPr>
              <a:xfrm>
                <a:off x="4624727" y="4089175"/>
                <a:ext cx="2199280" cy="2188096"/>
              </a:xfrm>
              <a:custGeom>
                <a:avLst/>
                <a:gdLst>
                  <a:gd name="connsiteX0" fmla="*/ 0 w 2199280"/>
                  <a:gd name="connsiteY0" fmla="*/ 1714693 h 2188096"/>
                  <a:gd name="connsiteX1" fmla="*/ 0 w 2199280"/>
                  <a:gd name="connsiteY1" fmla="*/ 2188097 h 2188096"/>
                  <a:gd name="connsiteX2" fmla="*/ 2199280 w 2199280"/>
                  <a:gd name="connsiteY2" fmla="*/ 0 h 2188096"/>
                  <a:gd name="connsiteX3" fmla="*/ 1725876 w 2199280"/>
                  <a:gd name="connsiteY3" fmla="*/ 0 h 2188096"/>
                  <a:gd name="connsiteX4" fmla="*/ 0 w 2199280"/>
                  <a:gd name="connsiteY4" fmla="*/ 1714693 h 218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280" h="2188096">
                    <a:moveTo>
                      <a:pt x="0" y="1714693"/>
                    </a:moveTo>
                    <a:lnTo>
                      <a:pt x="0" y="2188097"/>
                    </a:lnTo>
                    <a:cubicBezTo>
                      <a:pt x="1202770" y="2169459"/>
                      <a:pt x="2174430" y="1201527"/>
                      <a:pt x="2199280" y="0"/>
                    </a:cubicBezTo>
                    <a:lnTo>
                      <a:pt x="1725876" y="0"/>
                    </a:lnTo>
                    <a:cubicBezTo>
                      <a:pt x="1699783" y="938111"/>
                      <a:pt x="938111" y="1696055"/>
                      <a:pt x="0" y="1714693"/>
                    </a:cubicBezTo>
                    <a:close/>
                  </a:path>
                </a:pathLst>
              </a:custGeom>
              <a:solidFill>
                <a:schemeClr val="accent5">
                  <a:lumMod val="75000"/>
                </a:schemeClr>
              </a:solidFill>
              <a:ln w="1242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51F681C-7047-1744-B4B1-55C95FCFE7B5}"/>
                  </a:ext>
                </a:extLst>
              </p:cNvPr>
              <p:cNvSpPr/>
              <p:nvPr/>
            </p:nvSpPr>
            <p:spPr>
              <a:xfrm>
                <a:off x="4623485" y="1807888"/>
                <a:ext cx="2199279" cy="2194309"/>
              </a:xfrm>
              <a:custGeom>
                <a:avLst/>
                <a:gdLst>
                  <a:gd name="connsiteX0" fmla="*/ 1725876 w 2199279"/>
                  <a:gd name="connsiteY0" fmla="*/ 2194310 h 2194309"/>
                  <a:gd name="connsiteX1" fmla="*/ 2199280 w 2199279"/>
                  <a:gd name="connsiteY1" fmla="*/ 2194310 h 2194309"/>
                  <a:gd name="connsiteX2" fmla="*/ 0 w 2199279"/>
                  <a:gd name="connsiteY2" fmla="*/ 0 h 2194309"/>
                  <a:gd name="connsiteX3" fmla="*/ 0 w 2199279"/>
                  <a:gd name="connsiteY3" fmla="*/ 473404 h 2194309"/>
                  <a:gd name="connsiteX4" fmla="*/ 1725876 w 2199279"/>
                  <a:gd name="connsiteY4" fmla="*/ 2194310 h 2194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279" h="2194309">
                    <a:moveTo>
                      <a:pt x="1725876" y="2194310"/>
                    </a:moveTo>
                    <a:lnTo>
                      <a:pt x="2199280" y="2194310"/>
                    </a:lnTo>
                    <a:cubicBezTo>
                      <a:pt x="2178157" y="990297"/>
                      <a:pt x="1205255" y="18638"/>
                      <a:pt x="0" y="0"/>
                    </a:cubicBezTo>
                    <a:lnTo>
                      <a:pt x="0" y="473404"/>
                    </a:lnTo>
                    <a:cubicBezTo>
                      <a:pt x="941839" y="493285"/>
                      <a:pt x="1704753" y="1253714"/>
                      <a:pt x="1725876" y="2194310"/>
                    </a:cubicBezTo>
                    <a:close/>
                  </a:path>
                </a:pathLst>
              </a:custGeom>
              <a:solidFill>
                <a:schemeClr val="accent1">
                  <a:lumMod val="75000"/>
                </a:schemeClr>
              </a:solidFill>
              <a:ln w="12422"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7C338C3-CFB2-C84F-A56A-0DA9BE1FDE99}"/>
                  </a:ext>
                </a:extLst>
              </p:cNvPr>
              <p:cNvSpPr/>
              <p:nvPr/>
            </p:nvSpPr>
            <p:spPr>
              <a:xfrm>
                <a:off x="2354623" y="4089175"/>
                <a:ext cx="2183126" cy="2188096"/>
              </a:xfrm>
              <a:custGeom>
                <a:avLst/>
                <a:gdLst>
                  <a:gd name="connsiteX0" fmla="*/ 473404 w 2183126"/>
                  <a:gd name="connsiteY0" fmla="*/ 0 h 2188096"/>
                  <a:gd name="connsiteX1" fmla="*/ 0 w 2183126"/>
                  <a:gd name="connsiteY1" fmla="*/ 0 h 2188096"/>
                  <a:gd name="connsiteX2" fmla="*/ 2183127 w 2183126"/>
                  <a:gd name="connsiteY2" fmla="*/ 2188097 h 2188096"/>
                  <a:gd name="connsiteX3" fmla="*/ 2183127 w 2183126"/>
                  <a:gd name="connsiteY3" fmla="*/ 1713450 h 2188096"/>
                  <a:gd name="connsiteX4" fmla="*/ 473404 w 2183126"/>
                  <a:gd name="connsiteY4" fmla="*/ 0 h 218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126" h="2188096">
                    <a:moveTo>
                      <a:pt x="473404" y="0"/>
                    </a:moveTo>
                    <a:lnTo>
                      <a:pt x="0" y="0"/>
                    </a:lnTo>
                    <a:cubicBezTo>
                      <a:pt x="24851" y="1195315"/>
                      <a:pt x="987812" y="2160761"/>
                      <a:pt x="2183127" y="2188097"/>
                    </a:cubicBezTo>
                    <a:lnTo>
                      <a:pt x="2183127" y="1713450"/>
                    </a:lnTo>
                    <a:cubicBezTo>
                      <a:pt x="1251229" y="1687357"/>
                      <a:pt x="498255" y="933140"/>
                      <a:pt x="473404" y="0"/>
                    </a:cubicBezTo>
                    <a:close/>
                  </a:path>
                </a:pathLst>
              </a:custGeom>
              <a:solidFill>
                <a:schemeClr val="accent3">
                  <a:lumMod val="75000"/>
                </a:schemeClr>
              </a:solidFill>
              <a:ln w="12422" cap="flat">
                <a:noFill/>
                <a:prstDash val="solid"/>
                <a:miter/>
              </a:ln>
            </p:spPr>
            <p:txBody>
              <a:bodyPr rtlCol="0" anchor="ctr"/>
              <a:lstStyle/>
              <a:p>
                <a:endParaRPr lang="en-US"/>
              </a:p>
            </p:txBody>
          </p:sp>
        </p:grpSp>
        <p:grpSp>
          <p:nvGrpSpPr>
            <p:cNvPr id="179" name="Graphic 166">
              <a:extLst>
                <a:ext uri="{FF2B5EF4-FFF2-40B4-BE49-F238E27FC236}">
                  <a16:creationId xmlns:a16="http://schemas.microsoft.com/office/drawing/2014/main" id="{A594C9B7-27FA-6445-86D4-3E1A2B6B6EFF}"/>
                </a:ext>
              </a:extLst>
            </p:cNvPr>
            <p:cNvGrpSpPr/>
            <p:nvPr/>
          </p:nvGrpSpPr>
          <p:grpSpPr>
            <a:xfrm>
              <a:off x="2652831" y="2235319"/>
              <a:ext cx="1105852" cy="1163009"/>
              <a:chOff x="2652831" y="2235319"/>
              <a:chExt cx="1105852" cy="1163009"/>
            </a:xfrm>
            <a:solidFill>
              <a:srgbClr val="FFFFFF"/>
            </a:solidFill>
          </p:grpSpPr>
          <p:sp>
            <p:nvSpPr>
              <p:cNvPr id="180" name="Freeform 179">
                <a:extLst>
                  <a:ext uri="{FF2B5EF4-FFF2-40B4-BE49-F238E27FC236}">
                    <a16:creationId xmlns:a16="http://schemas.microsoft.com/office/drawing/2014/main" id="{7AE9A357-7BC3-1C49-822D-1D60EC439F6C}"/>
                  </a:ext>
                </a:extLst>
              </p:cNvPr>
              <p:cNvSpPr/>
              <p:nvPr/>
            </p:nvSpPr>
            <p:spPr>
              <a:xfrm>
                <a:off x="2652831" y="3284015"/>
                <a:ext cx="141084" cy="114312"/>
              </a:xfrm>
              <a:custGeom>
                <a:avLst/>
                <a:gdLst>
                  <a:gd name="connsiteX0" fmla="*/ 120525 w 141084"/>
                  <a:gd name="connsiteY0" fmla="*/ 114313 h 114312"/>
                  <a:gd name="connsiteX1" fmla="*/ 105615 w 141084"/>
                  <a:gd name="connsiteY1" fmla="*/ 108100 h 114312"/>
                  <a:gd name="connsiteX2" fmla="*/ 124253 w 141084"/>
                  <a:gd name="connsiteY2" fmla="*/ 84492 h 114312"/>
                  <a:gd name="connsiteX3" fmla="*/ 125496 w 141084"/>
                  <a:gd name="connsiteY3" fmla="*/ 59642 h 114312"/>
                  <a:gd name="connsiteX4" fmla="*/ 108100 w 141084"/>
                  <a:gd name="connsiteY4" fmla="*/ 43489 h 114312"/>
                  <a:gd name="connsiteX5" fmla="*/ 85735 w 141084"/>
                  <a:gd name="connsiteY5" fmla="*/ 44731 h 114312"/>
                  <a:gd name="connsiteX6" fmla="*/ 69582 w 141084"/>
                  <a:gd name="connsiteY6" fmla="*/ 65854 h 114312"/>
                  <a:gd name="connsiteX7" fmla="*/ 63369 w 141084"/>
                  <a:gd name="connsiteY7" fmla="*/ 85735 h 114312"/>
                  <a:gd name="connsiteX8" fmla="*/ 0 w 141084"/>
                  <a:gd name="connsiteY8" fmla="*/ 60884 h 114312"/>
                  <a:gd name="connsiteX9" fmla="*/ 23608 w 141084"/>
                  <a:gd name="connsiteY9" fmla="*/ 0 h 114312"/>
                  <a:gd name="connsiteX10" fmla="*/ 36034 w 141084"/>
                  <a:gd name="connsiteY10" fmla="*/ 4970 h 114312"/>
                  <a:gd name="connsiteX11" fmla="*/ 17396 w 141084"/>
                  <a:gd name="connsiteY11" fmla="*/ 52186 h 114312"/>
                  <a:gd name="connsiteX12" fmla="*/ 54671 w 141084"/>
                  <a:gd name="connsiteY12" fmla="*/ 65854 h 114312"/>
                  <a:gd name="connsiteX13" fmla="*/ 58399 w 141084"/>
                  <a:gd name="connsiteY13" fmla="*/ 54671 h 114312"/>
                  <a:gd name="connsiteX14" fmla="*/ 80765 w 141084"/>
                  <a:gd name="connsiteY14" fmla="*/ 27336 h 114312"/>
                  <a:gd name="connsiteX15" fmla="*/ 113070 w 141084"/>
                  <a:gd name="connsiteY15" fmla="*/ 27336 h 114312"/>
                  <a:gd name="connsiteX16" fmla="*/ 137921 w 141084"/>
                  <a:gd name="connsiteY16" fmla="*/ 50944 h 114312"/>
                  <a:gd name="connsiteX17" fmla="*/ 136678 w 141084"/>
                  <a:gd name="connsiteY17" fmla="*/ 88220 h 114312"/>
                  <a:gd name="connsiteX18" fmla="*/ 120525 w 141084"/>
                  <a:gd name="connsiteY18" fmla="*/ 114313 h 1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084" h="114312">
                    <a:moveTo>
                      <a:pt x="120525" y="114313"/>
                    </a:moveTo>
                    <a:lnTo>
                      <a:pt x="105615" y="108100"/>
                    </a:lnTo>
                    <a:cubicBezTo>
                      <a:pt x="114313" y="101888"/>
                      <a:pt x="120525" y="94432"/>
                      <a:pt x="124253" y="84492"/>
                    </a:cubicBezTo>
                    <a:cubicBezTo>
                      <a:pt x="127981" y="75794"/>
                      <a:pt x="127981" y="67097"/>
                      <a:pt x="125496" y="59642"/>
                    </a:cubicBezTo>
                    <a:cubicBezTo>
                      <a:pt x="123011" y="52186"/>
                      <a:pt x="116798" y="47216"/>
                      <a:pt x="108100" y="43489"/>
                    </a:cubicBezTo>
                    <a:cubicBezTo>
                      <a:pt x="99402" y="39761"/>
                      <a:pt x="91947" y="41004"/>
                      <a:pt x="85735" y="44731"/>
                    </a:cubicBezTo>
                    <a:cubicBezTo>
                      <a:pt x="79522" y="48459"/>
                      <a:pt x="73309" y="55914"/>
                      <a:pt x="69582" y="65854"/>
                    </a:cubicBezTo>
                    <a:cubicBezTo>
                      <a:pt x="68339" y="69582"/>
                      <a:pt x="65854" y="75794"/>
                      <a:pt x="63369" y="85735"/>
                    </a:cubicBezTo>
                    <a:lnTo>
                      <a:pt x="0" y="60884"/>
                    </a:lnTo>
                    <a:lnTo>
                      <a:pt x="23608" y="0"/>
                    </a:lnTo>
                    <a:lnTo>
                      <a:pt x="36034" y="4970"/>
                    </a:lnTo>
                    <a:lnTo>
                      <a:pt x="17396" y="52186"/>
                    </a:lnTo>
                    <a:lnTo>
                      <a:pt x="54671" y="65854"/>
                    </a:lnTo>
                    <a:cubicBezTo>
                      <a:pt x="55914" y="62127"/>
                      <a:pt x="57157" y="58399"/>
                      <a:pt x="58399" y="54671"/>
                    </a:cubicBezTo>
                    <a:cubicBezTo>
                      <a:pt x="63369" y="41004"/>
                      <a:pt x="70824" y="32306"/>
                      <a:pt x="80765" y="27336"/>
                    </a:cubicBezTo>
                    <a:cubicBezTo>
                      <a:pt x="90705" y="22366"/>
                      <a:pt x="100645" y="22366"/>
                      <a:pt x="113070" y="27336"/>
                    </a:cubicBezTo>
                    <a:cubicBezTo>
                      <a:pt x="125496" y="32306"/>
                      <a:pt x="132951" y="39761"/>
                      <a:pt x="137921" y="50944"/>
                    </a:cubicBezTo>
                    <a:cubicBezTo>
                      <a:pt x="142891" y="62127"/>
                      <a:pt x="141649" y="74552"/>
                      <a:pt x="136678" y="88220"/>
                    </a:cubicBezTo>
                    <a:cubicBezTo>
                      <a:pt x="131708" y="101888"/>
                      <a:pt x="126738" y="109343"/>
                      <a:pt x="120525" y="114313"/>
                    </a:cubicBezTo>
                    <a:close/>
                  </a:path>
                </a:pathLst>
              </a:custGeom>
              <a:solidFill>
                <a:srgbClr val="FFFFFF"/>
              </a:solidFill>
              <a:ln w="1242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6620F2D3-C975-654D-B6F0-83509764DB7F}"/>
                  </a:ext>
                </a:extLst>
              </p:cNvPr>
              <p:cNvSpPr/>
              <p:nvPr/>
            </p:nvSpPr>
            <p:spPr>
              <a:xfrm>
                <a:off x="2758446" y="3234313"/>
                <a:ext cx="32305" cy="52186"/>
              </a:xfrm>
              <a:custGeom>
                <a:avLst/>
                <a:gdLst>
                  <a:gd name="connsiteX0" fmla="*/ 32306 w 32305"/>
                  <a:gd name="connsiteY0" fmla="*/ 4970 h 52186"/>
                  <a:gd name="connsiteX1" fmla="*/ 11183 w 32305"/>
                  <a:gd name="connsiteY1" fmla="*/ 52186 h 52186"/>
                  <a:gd name="connsiteX2" fmla="*/ 0 w 32305"/>
                  <a:gd name="connsiteY2" fmla="*/ 47216 h 52186"/>
                  <a:gd name="connsiteX3" fmla="*/ 21123 w 32305"/>
                  <a:gd name="connsiteY3" fmla="*/ 0 h 52186"/>
                  <a:gd name="connsiteX4" fmla="*/ 32306 w 32305"/>
                  <a:gd name="connsiteY4" fmla="*/ 4970 h 5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5" h="52186">
                    <a:moveTo>
                      <a:pt x="32306" y="4970"/>
                    </a:moveTo>
                    <a:lnTo>
                      <a:pt x="11183" y="52186"/>
                    </a:lnTo>
                    <a:lnTo>
                      <a:pt x="0" y="47216"/>
                    </a:lnTo>
                    <a:lnTo>
                      <a:pt x="21123" y="0"/>
                    </a:lnTo>
                    <a:lnTo>
                      <a:pt x="32306" y="4970"/>
                    </a:lnTo>
                    <a:close/>
                  </a:path>
                </a:pathLst>
              </a:custGeom>
              <a:solidFill>
                <a:srgbClr val="FFFFFF"/>
              </a:solidFill>
              <a:ln w="1242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30313F2E-E6B0-864E-A0DA-81044278BA5F}"/>
                  </a:ext>
                </a:extLst>
              </p:cNvPr>
              <p:cNvSpPr/>
              <p:nvPr/>
            </p:nvSpPr>
            <p:spPr>
              <a:xfrm>
                <a:off x="2734838" y="3129941"/>
                <a:ext cx="145376" cy="103130"/>
              </a:xfrm>
              <a:custGeom>
                <a:avLst/>
                <a:gdLst>
                  <a:gd name="connsiteX0" fmla="*/ 145376 w 145376"/>
                  <a:gd name="connsiteY0" fmla="*/ 34791 h 103130"/>
                  <a:gd name="connsiteX1" fmla="*/ 111828 w 145376"/>
                  <a:gd name="connsiteY1" fmla="*/ 103130 h 103130"/>
                  <a:gd name="connsiteX2" fmla="*/ 99402 w 145376"/>
                  <a:gd name="connsiteY2" fmla="*/ 96917 h 103130"/>
                  <a:gd name="connsiteX3" fmla="*/ 113070 w 145376"/>
                  <a:gd name="connsiteY3" fmla="*/ 69582 h 103130"/>
                  <a:gd name="connsiteX4" fmla="*/ 18638 w 145376"/>
                  <a:gd name="connsiteY4" fmla="*/ 22366 h 103130"/>
                  <a:gd name="connsiteX5" fmla="*/ 13668 w 145376"/>
                  <a:gd name="connsiteY5" fmla="*/ 54671 h 103130"/>
                  <a:gd name="connsiteX6" fmla="*/ 0 w 145376"/>
                  <a:gd name="connsiteY6" fmla="*/ 48459 h 103130"/>
                  <a:gd name="connsiteX7" fmla="*/ 7455 w 145376"/>
                  <a:gd name="connsiteY7" fmla="*/ 0 h 103130"/>
                  <a:gd name="connsiteX8" fmla="*/ 119283 w 145376"/>
                  <a:gd name="connsiteY8" fmla="*/ 55914 h 103130"/>
                  <a:gd name="connsiteX9" fmla="*/ 132951 w 145376"/>
                  <a:gd name="connsiteY9" fmla="*/ 28578 h 103130"/>
                  <a:gd name="connsiteX10" fmla="*/ 145376 w 145376"/>
                  <a:gd name="connsiteY10" fmla="*/ 34791 h 10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376" h="103130">
                    <a:moveTo>
                      <a:pt x="145376" y="34791"/>
                    </a:moveTo>
                    <a:lnTo>
                      <a:pt x="111828" y="103130"/>
                    </a:lnTo>
                    <a:lnTo>
                      <a:pt x="99402" y="96917"/>
                    </a:lnTo>
                    <a:lnTo>
                      <a:pt x="113070" y="69582"/>
                    </a:lnTo>
                    <a:lnTo>
                      <a:pt x="18638" y="22366"/>
                    </a:lnTo>
                    <a:lnTo>
                      <a:pt x="13668" y="54671"/>
                    </a:lnTo>
                    <a:lnTo>
                      <a:pt x="0" y="48459"/>
                    </a:lnTo>
                    <a:lnTo>
                      <a:pt x="7455" y="0"/>
                    </a:lnTo>
                    <a:lnTo>
                      <a:pt x="119283" y="55914"/>
                    </a:lnTo>
                    <a:lnTo>
                      <a:pt x="132951" y="28578"/>
                    </a:lnTo>
                    <a:lnTo>
                      <a:pt x="145376" y="34791"/>
                    </a:lnTo>
                    <a:close/>
                  </a:path>
                </a:pathLst>
              </a:custGeom>
              <a:solidFill>
                <a:srgbClr val="FFFFFF"/>
              </a:solidFill>
              <a:ln w="1242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A4C09C9B-5E5E-6E40-B7B3-C6E55F2371EF}"/>
                  </a:ext>
                </a:extLst>
              </p:cNvPr>
              <p:cNvSpPr/>
              <p:nvPr/>
            </p:nvSpPr>
            <p:spPr>
              <a:xfrm>
                <a:off x="2786237" y="3022280"/>
                <a:ext cx="130367" cy="110332"/>
              </a:xfrm>
              <a:custGeom>
                <a:avLst/>
                <a:gdLst>
                  <a:gd name="connsiteX0" fmla="*/ 125040 w 130367"/>
                  <a:gd name="connsiteY0" fmla="*/ 91508 h 110332"/>
                  <a:gd name="connsiteX1" fmla="*/ 93977 w 130367"/>
                  <a:gd name="connsiteY1" fmla="*/ 110146 h 110332"/>
                  <a:gd name="connsiteX2" fmla="*/ 45518 w 130367"/>
                  <a:gd name="connsiteY2" fmla="*/ 95236 h 110332"/>
                  <a:gd name="connsiteX3" fmla="*/ 4515 w 130367"/>
                  <a:gd name="connsiteY3" fmla="*/ 57960 h 110332"/>
                  <a:gd name="connsiteX4" fmla="*/ 5757 w 130367"/>
                  <a:gd name="connsiteY4" fmla="*/ 19441 h 110332"/>
                  <a:gd name="connsiteX5" fmla="*/ 86522 w 130367"/>
                  <a:gd name="connsiteY5" fmla="*/ 16956 h 110332"/>
                  <a:gd name="connsiteX6" fmla="*/ 126283 w 130367"/>
                  <a:gd name="connsiteY6" fmla="*/ 52990 h 110332"/>
                  <a:gd name="connsiteX7" fmla="*/ 125040 w 130367"/>
                  <a:gd name="connsiteY7" fmla="*/ 91508 h 110332"/>
                  <a:gd name="connsiteX8" fmla="*/ 15697 w 130367"/>
                  <a:gd name="connsiteY8" fmla="*/ 26897 h 110332"/>
                  <a:gd name="connsiteX9" fmla="*/ 52973 w 130367"/>
                  <a:gd name="connsiteY9" fmla="*/ 81568 h 110332"/>
                  <a:gd name="connsiteX10" fmla="*/ 115100 w 130367"/>
                  <a:gd name="connsiteY10" fmla="*/ 84053 h 110332"/>
                  <a:gd name="connsiteX11" fmla="*/ 80309 w 130367"/>
                  <a:gd name="connsiteY11" fmla="*/ 31867 h 110332"/>
                  <a:gd name="connsiteX12" fmla="*/ 15697 w 130367"/>
                  <a:gd name="connsiteY12" fmla="*/ 26897 h 11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367" h="110332">
                    <a:moveTo>
                      <a:pt x="125040" y="91508"/>
                    </a:moveTo>
                    <a:cubicBezTo>
                      <a:pt x="118828" y="102691"/>
                      <a:pt x="108887" y="108904"/>
                      <a:pt x="93977" y="110146"/>
                    </a:cubicBezTo>
                    <a:cubicBezTo>
                      <a:pt x="79067" y="111389"/>
                      <a:pt x="64156" y="106419"/>
                      <a:pt x="45518" y="95236"/>
                    </a:cubicBezTo>
                    <a:cubicBezTo>
                      <a:pt x="24395" y="84053"/>
                      <a:pt x="10727" y="71628"/>
                      <a:pt x="4515" y="57960"/>
                    </a:cubicBezTo>
                    <a:cubicBezTo>
                      <a:pt x="-1698" y="45535"/>
                      <a:pt x="-1698" y="31867"/>
                      <a:pt x="5757" y="19441"/>
                    </a:cubicBezTo>
                    <a:cubicBezTo>
                      <a:pt x="19425" y="-5409"/>
                      <a:pt x="46761" y="-6652"/>
                      <a:pt x="86522" y="16956"/>
                    </a:cubicBezTo>
                    <a:cubicBezTo>
                      <a:pt x="106402" y="28139"/>
                      <a:pt x="120070" y="40565"/>
                      <a:pt x="126283" y="52990"/>
                    </a:cubicBezTo>
                    <a:cubicBezTo>
                      <a:pt x="132496" y="66658"/>
                      <a:pt x="131253" y="79083"/>
                      <a:pt x="125040" y="91508"/>
                    </a:cubicBezTo>
                    <a:close/>
                    <a:moveTo>
                      <a:pt x="15697" y="26897"/>
                    </a:moveTo>
                    <a:cubicBezTo>
                      <a:pt x="5757" y="44292"/>
                      <a:pt x="18183" y="61688"/>
                      <a:pt x="52973" y="81568"/>
                    </a:cubicBezTo>
                    <a:cubicBezTo>
                      <a:pt x="85279" y="98963"/>
                      <a:pt x="105160" y="100206"/>
                      <a:pt x="115100" y="84053"/>
                    </a:cubicBezTo>
                    <a:cubicBezTo>
                      <a:pt x="123798" y="67900"/>
                      <a:pt x="112615" y="50505"/>
                      <a:pt x="80309" y="31867"/>
                    </a:cubicBezTo>
                    <a:cubicBezTo>
                      <a:pt x="45518" y="13229"/>
                      <a:pt x="24395" y="10744"/>
                      <a:pt x="15697" y="26897"/>
                    </a:cubicBezTo>
                    <a:close/>
                  </a:path>
                </a:pathLst>
              </a:custGeom>
              <a:solidFill>
                <a:srgbClr val="FFFFFF"/>
              </a:solidFill>
              <a:ln w="1242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8AC1CFCB-6FF9-2B4F-BCDD-8E843DA9A470}"/>
                  </a:ext>
                </a:extLst>
              </p:cNvPr>
              <p:cNvSpPr/>
              <p:nvPr/>
            </p:nvSpPr>
            <p:spPr>
              <a:xfrm>
                <a:off x="2834508" y="2885162"/>
                <a:ext cx="171649" cy="159043"/>
              </a:xfrm>
              <a:custGeom>
                <a:avLst/>
                <a:gdLst>
                  <a:gd name="connsiteX0" fmla="*/ 63101 w 171649"/>
                  <a:gd name="connsiteY0" fmla="*/ 113070 h 159043"/>
                  <a:gd name="connsiteX1" fmla="*/ 43221 w 171649"/>
                  <a:gd name="connsiteY1" fmla="*/ 126738 h 159043"/>
                  <a:gd name="connsiteX2" fmla="*/ 18370 w 171649"/>
                  <a:gd name="connsiteY2" fmla="*/ 120525 h 159043"/>
                  <a:gd name="connsiteX3" fmla="*/ 975 w 171649"/>
                  <a:gd name="connsiteY3" fmla="*/ 98160 h 159043"/>
                  <a:gd name="connsiteX4" fmla="*/ 5945 w 171649"/>
                  <a:gd name="connsiteY4" fmla="*/ 73309 h 159043"/>
                  <a:gd name="connsiteX5" fmla="*/ 25826 w 171649"/>
                  <a:gd name="connsiteY5" fmla="*/ 59642 h 159043"/>
                  <a:gd name="connsiteX6" fmla="*/ 50676 w 171649"/>
                  <a:gd name="connsiteY6" fmla="*/ 67097 h 159043"/>
                  <a:gd name="connsiteX7" fmla="*/ 68072 w 171649"/>
                  <a:gd name="connsiteY7" fmla="*/ 89462 h 159043"/>
                  <a:gd name="connsiteX8" fmla="*/ 63101 w 171649"/>
                  <a:gd name="connsiteY8" fmla="*/ 113070 h 159043"/>
                  <a:gd name="connsiteX9" fmla="*/ 14643 w 171649"/>
                  <a:gd name="connsiteY9" fmla="*/ 79522 h 159043"/>
                  <a:gd name="connsiteX10" fmla="*/ 12158 w 171649"/>
                  <a:gd name="connsiteY10" fmla="*/ 94432 h 159043"/>
                  <a:gd name="connsiteX11" fmla="*/ 24583 w 171649"/>
                  <a:gd name="connsiteY11" fmla="*/ 109343 h 159043"/>
                  <a:gd name="connsiteX12" fmla="*/ 41978 w 171649"/>
                  <a:gd name="connsiteY12" fmla="*/ 114313 h 159043"/>
                  <a:gd name="connsiteX13" fmla="*/ 54404 w 171649"/>
                  <a:gd name="connsiteY13" fmla="*/ 106858 h 159043"/>
                  <a:gd name="connsiteX14" fmla="*/ 56889 w 171649"/>
                  <a:gd name="connsiteY14" fmla="*/ 91947 h 159043"/>
                  <a:gd name="connsiteX15" fmla="*/ 44463 w 171649"/>
                  <a:gd name="connsiteY15" fmla="*/ 78279 h 159043"/>
                  <a:gd name="connsiteX16" fmla="*/ 27068 w 171649"/>
                  <a:gd name="connsiteY16" fmla="*/ 72067 h 159043"/>
                  <a:gd name="connsiteX17" fmla="*/ 14643 w 171649"/>
                  <a:gd name="connsiteY17" fmla="*/ 79522 h 159043"/>
                  <a:gd name="connsiteX18" fmla="*/ 56889 w 171649"/>
                  <a:gd name="connsiteY18" fmla="*/ 0 h 159043"/>
                  <a:gd name="connsiteX19" fmla="*/ 122743 w 171649"/>
                  <a:gd name="connsiteY19" fmla="*/ 147861 h 159043"/>
                  <a:gd name="connsiteX20" fmla="*/ 115288 w 171649"/>
                  <a:gd name="connsiteY20" fmla="*/ 159044 h 159043"/>
                  <a:gd name="connsiteX21" fmla="*/ 49434 w 171649"/>
                  <a:gd name="connsiteY21" fmla="*/ 12425 h 159043"/>
                  <a:gd name="connsiteX22" fmla="*/ 56889 w 171649"/>
                  <a:gd name="connsiteY22" fmla="*/ 0 h 159043"/>
                  <a:gd name="connsiteX23" fmla="*/ 166232 w 171649"/>
                  <a:gd name="connsiteY23" fmla="*/ 84492 h 159043"/>
                  <a:gd name="connsiteX24" fmla="*/ 146351 w 171649"/>
                  <a:gd name="connsiteY24" fmla="*/ 98160 h 159043"/>
                  <a:gd name="connsiteX25" fmla="*/ 121501 w 171649"/>
                  <a:gd name="connsiteY25" fmla="*/ 91947 h 159043"/>
                  <a:gd name="connsiteX26" fmla="*/ 104105 w 171649"/>
                  <a:gd name="connsiteY26" fmla="*/ 69582 h 159043"/>
                  <a:gd name="connsiteX27" fmla="*/ 109075 w 171649"/>
                  <a:gd name="connsiteY27" fmla="*/ 44731 h 159043"/>
                  <a:gd name="connsiteX28" fmla="*/ 128956 w 171649"/>
                  <a:gd name="connsiteY28" fmla="*/ 31063 h 159043"/>
                  <a:gd name="connsiteX29" fmla="*/ 155049 w 171649"/>
                  <a:gd name="connsiteY29" fmla="*/ 38518 h 159043"/>
                  <a:gd name="connsiteX30" fmla="*/ 171202 w 171649"/>
                  <a:gd name="connsiteY30" fmla="*/ 59642 h 159043"/>
                  <a:gd name="connsiteX31" fmla="*/ 166232 w 171649"/>
                  <a:gd name="connsiteY31" fmla="*/ 84492 h 159043"/>
                  <a:gd name="connsiteX32" fmla="*/ 116530 w 171649"/>
                  <a:gd name="connsiteY32" fmla="*/ 50944 h 159043"/>
                  <a:gd name="connsiteX33" fmla="*/ 114045 w 171649"/>
                  <a:gd name="connsiteY33" fmla="*/ 65854 h 159043"/>
                  <a:gd name="connsiteX34" fmla="*/ 126471 w 171649"/>
                  <a:gd name="connsiteY34" fmla="*/ 80765 h 159043"/>
                  <a:gd name="connsiteX35" fmla="*/ 143866 w 171649"/>
                  <a:gd name="connsiteY35" fmla="*/ 85735 h 159043"/>
                  <a:gd name="connsiteX36" fmla="*/ 156291 w 171649"/>
                  <a:gd name="connsiteY36" fmla="*/ 77037 h 159043"/>
                  <a:gd name="connsiteX37" fmla="*/ 158776 w 171649"/>
                  <a:gd name="connsiteY37" fmla="*/ 62127 h 159043"/>
                  <a:gd name="connsiteX38" fmla="*/ 146351 w 171649"/>
                  <a:gd name="connsiteY38" fmla="*/ 48459 h 159043"/>
                  <a:gd name="connsiteX39" fmla="*/ 128956 w 171649"/>
                  <a:gd name="connsiteY39" fmla="*/ 42246 h 159043"/>
                  <a:gd name="connsiteX40" fmla="*/ 116530 w 171649"/>
                  <a:gd name="connsiteY40" fmla="*/ 50944 h 15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649" h="159043">
                    <a:moveTo>
                      <a:pt x="63101" y="113070"/>
                    </a:moveTo>
                    <a:cubicBezTo>
                      <a:pt x="58131" y="120525"/>
                      <a:pt x="51919" y="125496"/>
                      <a:pt x="43221" y="126738"/>
                    </a:cubicBezTo>
                    <a:cubicBezTo>
                      <a:pt x="34523" y="127981"/>
                      <a:pt x="27068" y="125496"/>
                      <a:pt x="18370" y="120525"/>
                    </a:cubicBezTo>
                    <a:cubicBezTo>
                      <a:pt x="8430" y="114313"/>
                      <a:pt x="3460" y="106858"/>
                      <a:pt x="975" y="98160"/>
                    </a:cubicBezTo>
                    <a:cubicBezTo>
                      <a:pt x="-1510" y="89462"/>
                      <a:pt x="975" y="80765"/>
                      <a:pt x="5945" y="73309"/>
                    </a:cubicBezTo>
                    <a:cubicBezTo>
                      <a:pt x="10915" y="65854"/>
                      <a:pt x="18370" y="60884"/>
                      <a:pt x="25826" y="59642"/>
                    </a:cubicBezTo>
                    <a:cubicBezTo>
                      <a:pt x="33281" y="58399"/>
                      <a:pt x="41978" y="60884"/>
                      <a:pt x="50676" y="67097"/>
                    </a:cubicBezTo>
                    <a:cubicBezTo>
                      <a:pt x="59374" y="73309"/>
                      <a:pt x="65587" y="80765"/>
                      <a:pt x="68072" y="89462"/>
                    </a:cubicBezTo>
                    <a:cubicBezTo>
                      <a:pt x="70557" y="96917"/>
                      <a:pt x="69314" y="105615"/>
                      <a:pt x="63101" y="113070"/>
                    </a:cubicBezTo>
                    <a:close/>
                    <a:moveTo>
                      <a:pt x="14643" y="79522"/>
                    </a:moveTo>
                    <a:cubicBezTo>
                      <a:pt x="10915" y="84492"/>
                      <a:pt x="10915" y="89462"/>
                      <a:pt x="12158" y="94432"/>
                    </a:cubicBezTo>
                    <a:cubicBezTo>
                      <a:pt x="13400" y="99402"/>
                      <a:pt x="18370" y="104373"/>
                      <a:pt x="24583" y="109343"/>
                    </a:cubicBezTo>
                    <a:cubicBezTo>
                      <a:pt x="30796" y="113070"/>
                      <a:pt x="37008" y="115555"/>
                      <a:pt x="41978" y="114313"/>
                    </a:cubicBezTo>
                    <a:cubicBezTo>
                      <a:pt x="46949" y="114313"/>
                      <a:pt x="51919" y="110585"/>
                      <a:pt x="54404" y="106858"/>
                    </a:cubicBezTo>
                    <a:cubicBezTo>
                      <a:pt x="58131" y="101888"/>
                      <a:pt x="58131" y="96917"/>
                      <a:pt x="56889" y="91947"/>
                    </a:cubicBezTo>
                    <a:cubicBezTo>
                      <a:pt x="55646" y="86977"/>
                      <a:pt x="50676" y="82007"/>
                      <a:pt x="44463" y="78279"/>
                    </a:cubicBezTo>
                    <a:cubicBezTo>
                      <a:pt x="38251" y="74552"/>
                      <a:pt x="32038" y="72067"/>
                      <a:pt x="27068" y="72067"/>
                    </a:cubicBezTo>
                    <a:cubicBezTo>
                      <a:pt x="22098" y="72067"/>
                      <a:pt x="18370" y="74552"/>
                      <a:pt x="14643" y="79522"/>
                    </a:cubicBezTo>
                    <a:close/>
                    <a:moveTo>
                      <a:pt x="56889" y="0"/>
                    </a:moveTo>
                    <a:lnTo>
                      <a:pt x="122743" y="147861"/>
                    </a:lnTo>
                    <a:lnTo>
                      <a:pt x="115288" y="159044"/>
                    </a:lnTo>
                    <a:lnTo>
                      <a:pt x="49434" y="12425"/>
                    </a:lnTo>
                    <a:lnTo>
                      <a:pt x="56889" y="0"/>
                    </a:lnTo>
                    <a:close/>
                    <a:moveTo>
                      <a:pt x="166232" y="84492"/>
                    </a:moveTo>
                    <a:cubicBezTo>
                      <a:pt x="161262" y="91947"/>
                      <a:pt x="155049" y="96917"/>
                      <a:pt x="146351" y="98160"/>
                    </a:cubicBezTo>
                    <a:cubicBezTo>
                      <a:pt x="137653" y="99402"/>
                      <a:pt x="130198" y="96917"/>
                      <a:pt x="121501" y="91947"/>
                    </a:cubicBezTo>
                    <a:cubicBezTo>
                      <a:pt x="111560" y="85735"/>
                      <a:pt x="106590" y="78279"/>
                      <a:pt x="104105" y="69582"/>
                    </a:cubicBezTo>
                    <a:cubicBezTo>
                      <a:pt x="101620" y="60884"/>
                      <a:pt x="104105" y="52186"/>
                      <a:pt x="109075" y="44731"/>
                    </a:cubicBezTo>
                    <a:cubicBezTo>
                      <a:pt x="114045" y="37276"/>
                      <a:pt x="121501" y="32306"/>
                      <a:pt x="128956" y="31063"/>
                    </a:cubicBezTo>
                    <a:cubicBezTo>
                      <a:pt x="136411" y="29821"/>
                      <a:pt x="145109" y="32306"/>
                      <a:pt x="155049" y="38518"/>
                    </a:cubicBezTo>
                    <a:cubicBezTo>
                      <a:pt x="163747" y="44731"/>
                      <a:pt x="169959" y="52186"/>
                      <a:pt x="171202" y="59642"/>
                    </a:cubicBezTo>
                    <a:cubicBezTo>
                      <a:pt x="172444" y="68339"/>
                      <a:pt x="171202" y="75794"/>
                      <a:pt x="166232" y="84492"/>
                    </a:cubicBezTo>
                    <a:close/>
                    <a:moveTo>
                      <a:pt x="116530" y="50944"/>
                    </a:moveTo>
                    <a:cubicBezTo>
                      <a:pt x="112803" y="55914"/>
                      <a:pt x="112803" y="60884"/>
                      <a:pt x="114045" y="65854"/>
                    </a:cubicBezTo>
                    <a:cubicBezTo>
                      <a:pt x="115288" y="70824"/>
                      <a:pt x="120258" y="75794"/>
                      <a:pt x="126471" y="80765"/>
                    </a:cubicBezTo>
                    <a:cubicBezTo>
                      <a:pt x="132683" y="84492"/>
                      <a:pt x="138896" y="86977"/>
                      <a:pt x="143866" y="85735"/>
                    </a:cubicBezTo>
                    <a:cubicBezTo>
                      <a:pt x="148836" y="85735"/>
                      <a:pt x="153806" y="82007"/>
                      <a:pt x="156291" y="77037"/>
                    </a:cubicBezTo>
                    <a:cubicBezTo>
                      <a:pt x="160019" y="72067"/>
                      <a:pt x="160019" y="67097"/>
                      <a:pt x="158776" y="62127"/>
                    </a:cubicBezTo>
                    <a:cubicBezTo>
                      <a:pt x="156291" y="57156"/>
                      <a:pt x="152564" y="52186"/>
                      <a:pt x="146351" y="48459"/>
                    </a:cubicBezTo>
                    <a:cubicBezTo>
                      <a:pt x="140139" y="44731"/>
                      <a:pt x="133926" y="42246"/>
                      <a:pt x="128956" y="42246"/>
                    </a:cubicBezTo>
                    <a:cubicBezTo>
                      <a:pt x="123986" y="42246"/>
                      <a:pt x="120258" y="45974"/>
                      <a:pt x="116530" y="50944"/>
                    </a:cubicBezTo>
                    <a:close/>
                  </a:path>
                </a:pathLst>
              </a:custGeom>
              <a:solidFill>
                <a:srgbClr val="FFFFFF"/>
              </a:solidFill>
              <a:ln w="1242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A193516E-AE6A-1641-AC11-611E48A8E8D7}"/>
                  </a:ext>
                </a:extLst>
              </p:cNvPr>
              <p:cNvSpPr/>
              <p:nvPr/>
            </p:nvSpPr>
            <p:spPr>
              <a:xfrm>
                <a:off x="2977131" y="2728603"/>
                <a:ext cx="141648" cy="142891"/>
              </a:xfrm>
              <a:custGeom>
                <a:avLst/>
                <a:gdLst>
                  <a:gd name="connsiteX0" fmla="*/ 85735 w 141648"/>
                  <a:gd name="connsiteY0" fmla="*/ 0 h 142891"/>
                  <a:gd name="connsiteX1" fmla="*/ 141648 w 141648"/>
                  <a:gd name="connsiteY1" fmla="*/ 83250 h 142891"/>
                  <a:gd name="connsiteX2" fmla="*/ 131708 w 141648"/>
                  <a:gd name="connsiteY2" fmla="*/ 95675 h 142891"/>
                  <a:gd name="connsiteX3" fmla="*/ 65854 w 141648"/>
                  <a:gd name="connsiteY3" fmla="*/ 67097 h 142891"/>
                  <a:gd name="connsiteX4" fmla="*/ 58399 w 141648"/>
                  <a:gd name="connsiteY4" fmla="*/ 62127 h 142891"/>
                  <a:gd name="connsiteX5" fmla="*/ 58399 w 141648"/>
                  <a:gd name="connsiteY5" fmla="*/ 62127 h 142891"/>
                  <a:gd name="connsiteX6" fmla="*/ 63369 w 141648"/>
                  <a:gd name="connsiteY6" fmla="*/ 69582 h 142891"/>
                  <a:gd name="connsiteX7" fmla="*/ 103130 w 141648"/>
                  <a:gd name="connsiteY7" fmla="*/ 130466 h 142891"/>
                  <a:gd name="connsiteX8" fmla="*/ 93190 w 141648"/>
                  <a:gd name="connsiteY8" fmla="*/ 142891 h 142891"/>
                  <a:gd name="connsiteX9" fmla="*/ 0 w 141648"/>
                  <a:gd name="connsiteY9" fmla="*/ 104373 h 142891"/>
                  <a:gd name="connsiteX10" fmla="*/ 9940 w 141648"/>
                  <a:gd name="connsiteY10" fmla="*/ 91947 h 142891"/>
                  <a:gd name="connsiteX11" fmla="*/ 78279 w 141648"/>
                  <a:gd name="connsiteY11" fmla="*/ 123011 h 142891"/>
                  <a:gd name="connsiteX12" fmla="*/ 85735 w 141648"/>
                  <a:gd name="connsiteY12" fmla="*/ 127981 h 142891"/>
                  <a:gd name="connsiteX13" fmla="*/ 85735 w 141648"/>
                  <a:gd name="connsiteY13" fmla="*/ 127981 h 142891"/>
                  <a:gd name="connsiteX14" fmla="*/ 79522 w 141648"/>
                  <a:gd name="connsiteY14" fmla="*/ 120525 h 142891"/>
                  <a:gd name="connsiteX15" fmla="*/ 37276 w 141648"/>
                  <a:gd name="connsiteY15" fmla="*/ 57157 h 142891"/>
                  <a:gd name="connsiteX16" fmla="*/ 45974 w 141648"/>
                  <a:gd name="connsiteY16" fmla="*/ 45974 h 142891"/>
                  <a:gd name="connsiteX17" fmla="*/ 115555 w 141648"/>
                  <a:gd name="connsiteY17" fmla="*/ 77037 h 142891"/>
                  <a:gd name="connsiteX18" fmla="*/ 123010 w 141648"/>
                  <a:gd name="connsiteY18" fmla="*/ 82007 h 142891"/>
                  <a:gd name="connsiteX19" fmla="*/ 123010 w 141648"/>
                  <a:gd name="connsiteY19" fmla="*/ 82007 h 142891"/>
                  <a:gd name="connsiteX20" fmla="*/ 116798 w 141648"/>
                  <a:gd name="connsiteY20" fmla="*/ 75794 h 142891"/>
                  <a:gd name="connsiteX21" fmla="*/ 73309 w 141648"/>
                  <a:gd name="connsiteY21" fmla="*/ 14910 h 142891"/>
                  <a:gd name="connsiteX22" fmla="*/ 85735 w 141648"/>
                  <a:gd name="connsiteY22" fmla="*/ 0 h 14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648" h="142891">
                    <a:moveTo>
                      <a:pt x="85735" y="0"/>
                    </a:moveTo>
                    <a:lnTo>
                      <a:pt x="141648" y="83250"/>
                    </a:lnTo>
                    <a:lnTo>
                      <a:pt x="131708" y="95675"/>
                    </a:lnTo>
                    <a:lnTo>
                      <a:pt x="65854" y="67097"/>
                    </a:lnTo>
                    <a:cubicBezTo>
                      <a:pt x="63369" y="65854"/>
                      <a:pt x="60884" y="64612"/>
                      <a:pt x="58399" y="62127"/>
                    </a:cubicBezTo>
                    <a:lnTo>
                      <a:pt x="58399" y="62127"/>
                    </a:lnTo>
                    <a:cubicBezTo>
                      <a:pt x="59642" y="63369"/>
                      <a:pt x="62127" y="65854"/>
                      <a:pt x="63369" y="69582"/>
                    </a:cubicBezTo>
                    <a:lnTo>
                      <a:pt x="103130" y="130466"/>
                    </a:lnTo>
                    <a:lnTo>
                      <a:pt x="93190" y="142891"/>
                    </a:lnTo>
                    <a:lnTo>
                      <a:pt x="0" y="104373"/>
                    </a:lnTo>
                    <a:lnTo>
                      <a:pt x="9940" y="91947"/>
                    </a:lnTo>
                    <a:lnTo>
                      <a:pt x="78279" y="123011"/>
                    </a:lnTo>
                    <a:cubicBezTo>
                      <a:pt x="80765" y="124253"/>
                      <a:pt x="83250" y="125496"/>
                      <a:pt x="85735" y="127981"/>
                    </a:cubicBezTo>
                    <a:lnTo>
                      <a:pt x="85735" y="127981"/>
                    </a:lnTo>
                    <a:cubicBezTo>
                      <a:pt x="83250" y="125496"/>
                      <a:pt x="82007" y="124253"/>
                      <a:pt x="79522" y="120525"/>
                    </a:cubicBezTo>
                    <a:lnTo>
                      <a:pt x="37276" y="57157"/>
                    </a:lnTo>
                    <a:lnTo>
                      <a:pt x="45974" y="45974"/>
                    </a:lnTo>
                    <a:lnTo>
                      <a:pt x="115555" y="77037"/>
                    </a:lnTo>
                    <a:cubicBezTo>
                      <a:pt x="118040" y="78279"/>
                      <a:pt x="120525" y="79522"/>
                      <a:pt x="123010" y="82007"/>
                    </a:cubicBezTo>
                    <a:lnTo>
                      <a:pt x="123010" y="82007"/>
                    </a:lnTo>
                    <a:cubicBezTo>
                      <a:pt x="121768" y="80765"/>
                      <a:pt x="119283" y="78279"/>
                      <a:pt x="116798" y="75794"/>
                    </a:cubicBezTo>
                    <a:lnTo>
                      <a:pt x="73309" y="14910"/>
                    </a:lnTo>
                    <a:lnTo>
                      <a:pt x="85735" y="0"/>
                    </a:lnTo>
                    <a:close/>
                  </a:path>
                </a:pathLst>
              </a:custGeom>
              <a:solidFill>
                <a:srgbClr val="FFFFFF"/>
              </a:solidFill>
              <a:ln w="1242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3D1727C2-FBD0-E248-99C7-EE0329DDD99B}"/>
                  </a:ext>
                </a:extLst>
              </p:cNvPr>
              <p:cNvSpPr/>
              <p:nvPr/>
            </p:nvSpPr>
            <p:spPr>
              <a:xfrm>
                <a:off x="3091211" y="2667719"/>
                <a:ext cx="100878" cy="98159"/>
              </a:xfrm>
              <a:custGeom>
                <a:avLst/>
                <a:gdLst>
                  <a:gd name="connsiteX0" fmla="*/ 77270 w 100878"/>
                  <a:gd name="connsiteY0" fmla="*/ 23608 h 98159"/>
                  <a:gd name="connsiteX1" fmla="*/ 31296 w 100878"/>
                  <a:gd name="connsiteY1" fmla="*/ 73309 h 98159"/>
                  <a:gd name="connsiteX2" fmla="*/ 54904 w 100878"/>
                  <a:gd name="connsiteY2" fmla="*/ 83250 h 98159"/>
                  <a:gd name="connsiteX3" fmla="*/ 77270 w 100878"/>
                  <a:gd name="connsiteY3" fmla="*/ 72067 h 98159"/>
                  <a:gd name="connsiteX4" fmla="*/ 89695 w 100878"/>
                  <a:gd name="connsiteY4" fmla="*/ 42246 h 98159"/>
                  <a:gd name="connsiteX5" fmla="*/ 100878 w 100878"/>
                  <a:gd name="connsiteY5" fmla="*/ 52186 h 98159"/>
                  <a:gd name="connsiteX6" fmla="*/ 84725 w 100878"/>
                  <a:gd name="connsiteY6" fmla="*/ 83250 h 98159"/>
                  <a:gd name="connsiteX7" fmla="*/ 53662 w 100878"/>
                  <a:gd name="connsiteY7" fmla="*/ 98160 h 98159"/>
                  <a:gd name="connsiteX8" fmla="*/ 18871 w 100878"/>
                  <a:gd name="connsiteY8" fmla="*/ 82007 h 98159"/>
                  <a:gd name="connsiteX9" fmla="*/ 233 w 100878"/>
                  <a:gd name="connsiteY9" fmla="*/ 47216 h 98159"/>
                  <a:gd name="connsiteX10" fmla="*/ 11416 w 100878"/>
                  <a:gd name="connsiteY10" fmla="*/ 13668 h 98159"/>
                  <a:gd name="connsiteX11" fmla="*/ 39994 w 100878"/>
                  <a:gd name="connsiteY11" fmla="*/ 0 h 98159"/>
                  <a:gd name="connsiteX12" fmla="*/ 72300 w 100878"/>
                  <a:gd name="connsiteY12" fmla="*/ 14910 h 98159"/>
                  <a:gd name="connsiteX13" fmla="*/ 77270 w 100878"/>
                  <a:gd name="connsiteY13" fmla="*/ 23608 h 98159"/>
                  <a:gd name="connsiteX14" fmla="*/ 56147 w 100878"/>
                  <a:gd name="connsiteY14" fmla="*/ 26093 h 98159"/>
                  <a:gd name="connsiteX15" fmla="*/ 36266 w 100878"/>
                  <a:gd name="connsiteY15" fmla="*/ 16153 h 98159"/>
                  <a:gd name="connsiteX16" fmla="*/ 18871 w 100878"/>
                  <a:gd name="connsiteY16" fmla="*/ 23608 h 98159"/>
                  <a:gd name="connsiteX17" fmla="*/ 11416 w 100878"/>
                  <a:gd name="connsiteY17" fmla="*/ 42246 h 98159"/>
                  <a:gd name="connsiteX18" fmla="*/ 20114 w 100878"/>
                  <a:gd name="connsiteY18" fmla="*/ 63369 h 98159"/>
                  <a:gd name="connsiteX19" fmla="*/ 56147 w 100878"/>
                  <a:gd name="connsiteY19" fmla="*/ 26093 h 9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878" h="98159">
                    <a:moveTo>
                      <a:pt x="77270" y="23608"/>
                    </a:moveTo>
                    <a:lnTo>
                      <a:pt x="31296" y="73309"/>
                    </a:lnTo>
                    <a:cubicBezTo>
                      <a:pt x="38752" y="80765"/>
                      <a:pt x="47449" y="84492"/>
                      <a:pt x="54904" y="83250"/>
                    </a:cubicBezTo>
                    <a:cubicBezTo>
                      <a:pt x="62360" y="83250"/>
                      <a:pt x="69815" y="79522"/>
                      <a:pt x="77270" y="72067"/>
                    </a:cubicBezTo>
                    <a:cubicBezTo>
                      <a:pt x="84725" y="64612"/>
                      <a:pt x="88453" y="54671"/>
                      <a:pt x="89695" y="42246"/>
                    </a:cubicBezTo>
                    <a:lnTo>
                      <a:pt x="100878" y="52186"/>
                    </a:lnTo>
                    <a:cubicBezTo>
                      <a:pt x="99635" y="62127"/>
                      <a:pt x="94665" y="73309"/>
                      <a:pt x="84725" y="83250"/>
                    </a:cubicBezTo>
                    <a:cubicBezTo>
                      <a:pt x="76027" y="93190"/>
                      <a:pt x="64845" y="98160"/>
                      <a:pt x="53662" y="98160"/>
                    </a:cubicBezTo>
                    <a:cubicBezTo>
                      <a:pt x="42479" y="98160"/>
                      <a:pt x="30054" y="91947"/>
                      <a:pt x="18871" y="82007"/>
                    </a:cubicBezTo>
                    <a:cubicBezTo>
                      <a:pt x="7688" y="72067"/>
                      <a:pt x="1476" y="60884"/>
                      <a:pt x="233" y="47216"/>
                    </a:cubicBezTo>
                    <a:cubicBezTo>
                      <a:pt x="-1010" y="34791"/>
                      <a:pt x="2718" y="23608"/>
                      <a:pt x="11416" y="13668"/>
                    </a:cubicBezTo>
                    <a:cubicBezTo>
                      <a:pt x="20114" y="4970"/>
                      <a:pt x="30054" y="0"/>
                      <a:pt x="39994" y="0"/>
                    </a:cubicBezTo>
                    <a:cubicBezTo>
                      <a:pt x="51177" y="0"/>
                      <a:pt x="61117" y="6213"/>
                      <a:pt x="72300" y="14910"/>
                    </a:cubicBezTo>
                    <a:lnTo>
                      <a:pt x="77270" y="23608"/>
                    </a:lnTo>
                    <a:close/>
                    <a:moveTo>
                      <a:pt x="56147" y="26093"/>
                    </a:moveTo>
                    <a:cubicBezTo>
                      <a:pt x="49934" y="19880"/>
                      <a:pt x="42479" y="17395"/>
                      <a:pt x="36266" y="16153"/>
                    </a:cubicBezTo>
                    <a:cubicBezTo>
                      <a:pt x="30054" y="16153"/>
                      <a:pt x="23841" y="18638"/>
                      <a:pt x="18871" y="23608"/>
                    </a:cubicBezTo>
                    <a:cubicBezTo>
                      <a:pt x="13901" y="28578"/>
                      <a:pt x="11416" y="34791"/>
                      <a:pt x="11416" y="42246"/>
                    </a:cubicBezTo>
                    <a:cubicBezTo>
                      <a:pt x="11416" y="49701"/>
                      <a:pt x="15143" y="55914"/>
                      <a:pt x="20114" y="63369"/>
                    </a:cubicBezTo>
                    <a:lnTo>
                      <a:pt x="56147" y="26093"/>
                    </a:lnTo>
                    <a:close/>
                  </a:path>
                </a:pathLst>
              </a:custGeom>
              <a:solidFill>
                <a:srgbClr val="FFFFFF"/>
              </a:solidFill>
              <a:ln w="1242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C533088F-5367-094C-A4D7-3BEB583D00ED}"/>
                  </a:ext>
                </a:extLst>
              </p:cNvPr>
              <p:cNvSpPr/>
              <p:nvPr/>
            </p:nvSpPr>
            <p:spPr>
              <a:xfrm>
                <a:off x="3118780" y="2598137"/>
                <a:ext cx="108100" cy="108100"/>
              </a:xfrm>
              <a:custGeom>
                <a:avLst/>
                <a:gdLst>
                  <a:gd name="connsiteX0" fmla="*/ 17396 w 108100"/>
                  <a:gd name="connsiteY0" fmla="*/ 17396 h 108100"/>
                  <a:gd name="connsiteX1" fmla="*/ 9940 w 108100"/>
                  <a:gd name="connsiteY1" fmla="*/ 19881 h 108100"/>
                  <a:gd name="connsiteX2" fmla="*/ 2485 w 108100"/>
                  <a:gd name="connsiteY2" fmla="*/ 17396 h 108100"/>
                  <a:gd name="connsiteX3" fmla="*/ 0 w 108100"/>
                  <a:gd name="connsiteY3" fmla="*/ 9940 h 108100"/>
                  <a:gd name="connsiteX4" fmla="*/ 2485 w 108100"/>
                  <a:gd name="connsiteY4" fmla="*/ 2485 h 108100"/>
                  <a:gd name="connsiteX5" fmla="*/ 9940 w 108100"/>
                  <a:gd name="connsiteY5" fmla="*/ 0 h 108100"/>
                  <a:gd name="connsiteX6" fmla="*/ 17396 w 108100"/>
                  <a:gd name="connsiteY6" fmla="*/ 2485 h 108100"/>
                  <a:gd name="connsiteX7" fmla="*/ 19881 w 108100"/>
                  <a:gd name="connsiteY7" fmla="*/ 9940 h 108100"/>
                  <a:gd name="connsiteX8" fmla="*/ 17396 w 108100"/>
                  <a:gd name="connsiteY8" fmla="*/ 17396 h 108100"/>
                  <a:gd name="connsiteX9" fmla="*/ 108100 w 108100"/>
                  <a:gd name="connsiteY9" fmla="*/ 96917 h 108100"/>
                  <a:gd name="connsiteX10" fmla="*/ 96917 w 108100"/>
                  <a:gd name="connsiteY10" fmla="*/ 108100 h 108100"/>
                  <a:gd name="connsiteX11" fmla="*/ 28578 w 108100"/>
                  <a:gd name="connsiteY11" fmla="*/ 39761 h 108100"/>
                  <a:gd name="connsiteX12" fmla="*/ 39761 w 108100"/>
                  <a:gd name="connsiteY12" fmla="*/ 28578 h 108100"/>
                  <a:gd name="connsiteX13" fmla="*/ 108100 w 108100"/>
                  <a:gd name="connsiteY13" fmla="*/ 96917 h 1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100" h="108100">
                    <a:moveTo>
                      <a:pt x="17396" y="17396"/>
                    </a:moveTo>
                    <a:cubicBezTo>
                      <a:pt x="14910" y="19881"/>
                      <a:pt x="13668" y="19881"/>
                      <a:pt x="9940" y="19881"/>
                    </a:cubicBezTo>
                    <a:cubicBezTo>
                      <a:pt x="6213" y="19881"/>
                      <a:pt x="4970" y="18638"/>
                      <a:pt x="2485" y="17396"/>
                    </a:cubicBezTo>
                    <a:cubicBezTo>
                      <a:pt x="0" y="16153"/>
                      <a:pt x="0" y="12425"/>
                      <a:pt x="0" y="9940"/>
                    </a:cubicBezTo>
                    <a:cubicBezTo>
                      <a:pt x="0" y="7455"/>
                      <a:pt x="1243" y="4970"/>
                      <a:pt x="2485" y="2485"/>
                    </a:cubicBezTo>
                    <a:cubicBezTo>
                      <a:pt x="4970" y="0"/>
                      <a:pt x="7455" y="0"/>
                      <a:pt x="9940" y="0"/>
                    </a:cubicBezTo>
                    <a:cubicBezTo>
                      <a:pt x="12425" y="0"/>
                      <a:pt x="14910" y="1243"/>
                      <a:pt x="17396" y="2485"/>
                    </a:cubicBezTo>
                    <a:cubicBezTo>
                      <a:pt x="19881" y="4970"/>
                      <a:pt x="19881" y="6213"/>
                      <a:pt x="19881" y="9940"/>
                    </a:cubicBezTo>
                    <a:cubicBezTo>
                      <a:pt x="19881" y="12425"/>
                      <a:pt x="19881" y="14910"/>
                      <a:pt x="17396" y="17396"/>
                    </a:cubicBezTo>
                    <a:close/>
                    <a:moveTo>
                      <a:pt x="108100" y="96917"/>
                    </a:moveTo>
                    <a:lnTo>
                      <a:pt x="96917" y="108100"/>
                    </a:lnTo>
                    <a:lnTo>
                      <a:pt x="28578" y="39761"/>
                    </a:lnTo>
                    <a:lnTo>
                      <a:pt x="39761" y="28578"/>
                    </a:lnTo>
                    <a:lnTo>
                      <a:pt x="108100" y="96917"/>
                    </a:lnTo>
                    <a:close/>
                  </a:path>
                </a:pathLst>
              </a:custGeom>
              <a:solidFill>
                <a:srgbClr val="FFFFFF"/>
              </a:solidFill>
              <a:ln w="1242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D4369DA8-60FB-A04D-9AAA-B29D7DF4CA0B}"/>
                  </a:ext>
                </a:extLst>
              </p:cNvPr>
              <p:cNvSpPr/>
              <p:nvPr/>
            </p:nvSpPr>
            <p:spPr>
              <a:xfrm>
                <a:off x="3195817" y="2547194"/>
                <a:ext cx="125654" cy="155316"/>
              </a:xfrm>
              <a:custGeom>
                <a:avLst/>
                <a:gdLst>
                  <a:gd name="connsiteX0" fmla="*/ 108100 w 125654"/>
                  <a:gd name="connsiteY0" fmla="*/ 65854 h 155316"/>
                  <a:gd name="connsiteX1" fmla="*/ 106858 w 125654"/>
                  <a:gd name="connsiteY1" fmla="*/ 139163 h 155316"/>
                  <a:gd name="connsiteX2" fmla="*/ 79522 w 125654"/>
                  <a:gd name="connsiteY2" fmla="*/ 155316 h 155316"/>
                  <a:gd name="connsiteX3" fmla="*/ 69582 w 125654"/>
                  <a:gd name="connsiteY3" fmla="*/ 144133 h 155316"/>
                  <a:gd name="connsiteX4" fmla="*/ 98160 w 125654"/>
                  <a:gd name="connsiteY4" fmla="*/ 129223 h 155316"/>
                  <a:gd name="connsiteX5" fmla="*/ 98160 w 125654"/>
                  <a:gd name="connsiteY5" fmla="*/ 77037 h 155316"/>
                  <a:gd name="connsiteX6" fmla="*/ 90705 w 125654"/>
                  <a:gd name="connsiteY6" fmla="*/ 69582 h 155316"/>
                  <a:gd name="connsiteX7" fmla="*/ 90705 w 125654"/>
                  <a:gd name="connsiteY7" fmla="*/ 69582 h 155316"/>
                  <a:gd name="connsiteX8" fmla="*/ 78279 w 125654"/>
                  <a:gd name="connsiteY8" fmla="*/ 105615 h 155316"/>
                  <a:gd name="connsiteX9" fmla="*/ 48459 w 125654"/>
                  <a:gd name="connsiteY9" fmla="*/ 115555 h 155316"/>
                  <a:gd name="connsiteX10" fmla="*/ 17396 w 125654"/>
                  <a:gd name="connsiteY10" fmla="*/ 98160 h 155316"/>
                  <a:gd name="connsiteX11" fmla="*/ 0 w 125654"/>
                  <a:gd name="connsiteY11" fmla="*/ 60884 h 155316"/>
                  <a:gd name="connsiteX12" fmla="*/ 13668 w 125654"/>
                  <a:gd name="connsiteY12" fmla="*/ 28578 h 155316"/>
                  <a:gd name="connsiteX13" fmla="*/ 45974 w 125654"/>
                  <a:gd name="connsiteY13" fmla="*/ 19880 h 155316"/>
                  <a:gd name="connsiteX14" fmla="*/ 45974 w 125654"/>
                  <a:gd name="connsiteY14" fmla="*/ 19880 h 155316"/>
                  <a:gd name="connsiteX15" fmla="*/ 37276 w 125654"/>
                  <a:gd name="connsiteY15" fmla="*/ 9940 h 155316"/>
                  <a:gd name="connsiteX16" fmla="*/ 48459 w 125654"/>
                  <a:gd name="connsiteY16" fmla="*/ 0 h 155316"/>
                  <a:gd name="connsiteX17" fmla="*/ 108100 w 125654"/>
                  <a:gd name="connsiteY17" fmla="*/ 65854 h 155316"/>
                  <a:gd name="connsiteX18" fmla="*/ 72067 w 125654"/>
                  <a:gd name="connsiteY18" fmla="*/ 49701 h 155316"/>
                  <a:gd name="connsiteX19" fmla="*/ 62127 w 125654"/>
                  <a:gd name="connsiteY19" fmla="*/ 39761 h 155316"/>
                  <a:gd name="connsiteX20" fmla="*/ 43489 w 125654"/>
                  <a:gd name="connsiteY20" fmla="*/ 31063 h 155316"/>
                  <a:gd name="connsiteX21" fmla="*/ 23608 w 125654"/>
                  <a:gd name="connsiteY21" fmla="*/ 38518 h 155316"/>
                  <a:gd name="connsiteX22" fmla="*/ 13668 w 125654"/>
                  <a:gd name="connsiteY22" fmla="*/ 60884 h 155316"/>
                  <a:gd name="connsiteX23" fmla="*/ 27336 w 125654"/>
                  <a:gd name="connsiteY23" fmla="*/ 88220 h 155316"/>
                  <a:gd name="connsiteX24" fmla="*/ 50944 w 125654"/>
                  <a:gd name="connsiteY24" fmla="*/ 101888 h 155316"/>
                  <a:gd name="connsiteX25" fmla="*/ 72067 w 125654"/>
                  <a:gd name="connsiteY25" fmla="*/ 94432 h 155316"/>
                  <a:gd name="connsiteX26" fmla="*/ 80765 w 125654"/>
                  <a:gd name="connsiteY26" fmla="*/ 73309 h 155316"/>
                  <a:gd name="connsiteX27" fmla="*/ 72067 w 125654"/>
                  <a:gd name="connsiteY27" fmla="*/ 49701 h 15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5654" h="155316">
                    <a:moveTo>
                      <a:pt x="108100" y="65854"/>
                    </a:moveTo>
                    <a:cubicBezTo>
                      <a:pt x="131708" y="91947"/>
                      <a:pt x="131708" y="116798"/>
                      <a:pt x="106858" y="139163"/>
                    </a:cubicBezTo>
                    <a:cubicBezTo>
                      <a:pt x="98160" y="147861"/>
                      <a:pt x="89462" y="152831"/>
                      <a:pt x="79522" y="155316"/>
                    </a:cubicBezTo>
                    <a:lnTo>
                      <a:pt x="69582" y="144133"/>
                    </a:lnTo>
                    <a:cubicBezTo>
                      <a:pt x="82007" y="141648"/>
                      <a:pt x="91947" y="136678"/>
                      <a:pt x="98160" y="129223"/>
                    </a:cubicBezTo>
                    <a:cubicBezTo>
                      <a:pt x="115556" y="113070"/>
                      <a:pt x="115556" y="95675"/>
                      <a:pt x="98160" y="77037"/>
                    </a:cubicBezTo>
                    <a:lnTo>
                      <a:pt x="90705" y="69582"/>
                    </a:lnTo>
                    <a:lnTo>
                      <a:pt x="90705" y="69582"/>
                    </a:lnTo>
                    <a:cubicBezTo>
                      <a:pt x="93190" y="83250"/>
                      <a:pt x="89462" y="95675"/>
                      <a:pt x="78279" y="105615"/>
                    </a:cubicBezTo>
                    <a:cubicBezTo>
                      <a:pt x="69582" y="114313"/>
                      <a:pt x="59642" y="116798"/>
                      <a:pt x="48459" y="115555"/>
                    </a:cubicBezTo>
                    <a:cubicBezTo>
                      <a:pt x="37276" y="114313"/>
                      <a:pt x="27336" y="108100"/>
                      <a:pt x="17396" y="98160"/>
                    </a:cubicBezTo>
                    <a:cubicBezTo>
                      <a:pt x="6213" y="85735"/>
                      <a:pt x="0" y="73309"/>
                      <a:pt x="0" y="60884"/>
                    </a:cubicBezTo>
                    <a:cubicBezTo>
                      <a:pt x="0" y="48459"/>
                      <a:pt x="3728" y="37276"/>
                      <a:pt x="13668" y="28578"/>
                    </a:cubicBezTo>
                    <a:cubicBezTo>
                      <a:pt x="23608" y="19880"/>
                      <a:pt x="33548" y="17395"/>
                      <a:pt x="45974" y="19880"/>
                    </a:cubicBezTo>
                    <a:lnTo>
                      <a:pt x="45974" y="19880"/>
                    </a:lnTo>
                    <a:lnTo>
                      <a:pt x="37276" y="9940"/>
                    </a:lnTo>
                    <a:lnTo>
                      <a:pt x="48459" y="0"/>
                    </a:lnTo>
                    <a:lnTo>
                      <a:pt x="108100" y="65854"/>
                    </a:lnTo>
                    <a:close/>
                    <a:moveTo>
                      <a:pt x="72067" y="49701"/>
                    </a:moveTo>
                    <a:lnTo>
                      <a:pt x="62127" y="39761"/>
                    </a:lnTo>
                    <a:cubicBezTo>
                      <a:pt x="57157" y="33548"/>
                      <a:pt x="50944" y="31063"/>
                      <a:pt x="43489" y="31063"/>
                    </a:cubicBezTo>
                    <a:cubicBezTo>
                      <a:pt x="36034" y="31063"/>
                      <a:pt x="29821" y="33548"/>
                      <a:pt x="23608" y="38518"/>
                    </a:cubicBezTo>
                    <a:cubicBezTo>
                      <a:pt x="16153" y="44731"/>
                      <a:pt x="13668" y="52186"/>
                      <a:pt x="13668" y="60884"/>
                    </a:cubicBezTo>
                    <a:cubicBezTo>
                      <a:pt x="14911" y="69582"/>
                      <a:pt x="18638" y="78279"/>
                      <a:pt x="27336" y="88220"/>
                    </a:cubicBezTo>
                    <a:cubicBezTo>
                      <a:pt x="34791" y="95675"/>
                      <a:pt x="42246" y="100645"/>
                      <a:pt x="50944" y="101888"/>
                    </a:cubicBezTo>
                    <a:cubicBezTo>
                      <a:pt x="59642" y="103130"/>
                      <a:pt x="65854" y="100645"/>
                      <a:pt x="72067" y="94432"/>
                    </a:cubicBezTo>
                    <a:cubicBezTo>
                      <a:pt x="78279" y="88220"/>
                      <a:pt x="82007" y="82007"/>
                      <a:pt x="80765" y="73309"/>
                    </a:cubicBezTo>
                    <a:cubicBezTo>
                      <a:pt x="82007" y="64612"/>
                      <a:pt x="78279" y="55914"/>
                      <a:pt x="72067" y="49701"/>
                    </a:cubicBezTo>
                    <a:close/>
                  </a:path>
                </a:pathLst>
              </a:custGeom>
              <a:solidFill>
                <a:srgbClr val="FFFFFF"/>
              </a:solidFill>
              <a:ln w="1242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4ACA5A9F-5963-4A49-8234-4671F17BE7AE}"/>
                  </a:ext>
                </a:extLst>
              </p:cNvPr>
              <p:cNvSpPr/>
              <p:nvPr/>
            </p:nvSpPr>
            <p:spPr>
              <a:xfrm>
                <a:off x="3241791" y="2478855"/>
                <a:ext cx="151588" cy="120525"/>
              </a:xfrm>
              <a:custGeom>
                <a:avLst/>
                <a:gdLst>
                  <a:gd name="connsiteX0" fmla="*/ 151589 w 151588"/>
                  <a:gd name="connsiteY0" fmla="*/ 69582 h 120525"/>
                  <a:gd name="connsiteX1" fmla="*/ 139163 w 151588"/>
                  <a:gd name="connsiteY1" fmla="*/ 79522 h 120525"/>
                  <a:gd name="connsiteX2" fmla="*/ 104373 w 151588"/>
                  <a:gd name="connsiteY2" fmla="*/ 36033 h 120525"/>
                  <a:gd name="connsiteX3" fmla="*/ 68339 w 151588"/>
                  <a:gd name="connsiteY3" fmla="*/ 27336 h 120525"/>
                  <a:gd name="connsiteX4" fmla="*/ 59641 w 151588"/>
                  <a:gd name="connsiteY4" fmla="*/ 45974 h 120525"/>
                  <a:gd name="connsiteX5" fmla="*/ 68339 w 151588"/>
                  <a:gd name="connsiteY5" fmla="*/ 68339 h 120525"/>
                  <a:gd name="connsiteX6" fmla="*/ 103130 w 151588"/>
                  <a:gd name="connsiteY6" fmla="*/ 110585 h 120525"/>
                  <a:gd name="connsiteX7" fmla="*/ 90705 w 151588"/>
                  <a:gd name="connsiteY7" fmla="*/ 120525 h 120525"/>
                  <a:gd name="connsiteX8" fmla="*/ 0 w 151588"/>
                  <a:gd name="connsiteY8" fmla="*/ 9940 h 120525"/>
                  <a:gd name="connsiteX9" fmla="*/ 12425 w 151588"/>
                  <a:gd name="connsiteY9" fmla="*/ 0 h 120525"/>
                  <a:gd name="connsiteX10" fmla="*/ 52186 w 151588"/>
                  <a:gd name="connsiteY10" fmla="*/ 48459 h 120525"/>
                  <a:gd name="connsiteX11" fmla="*/ 52186 w 151588"/>
                  <a:gd name="connsiteY11" fmla="*/ 48459 h 120525"/>
                  <a:gd name="connsiteX12" fmla="*/ 64611 w 151588"/>
                  <a:gd name="connsiteY12" fmla="*/ 13668 h 120525"/>
                  <a:gd name="connsiteX13" fmla="*/ 114313 w 151588"/>
                  <a:gd name="connsiteY13" fmla="*/ 23608 h 120525"/>
                  <a:gd name="connsiteX14" fmla="*/ 151589 w 151588"/>
                  <a:gd name="connsiteY14" fmla="*/ 69582 h 1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588" h="120525">
                    <a:moveTo>
                      <a:pt x="151589" y="69582"/>
                    </a:moveTo>
                    <a:lnTo>
                      <a:pt x="139163" y="79522"/>
                    </a:lnTo>
                    <a:lnTo>
                      <a:pt x="104373" y="36033"/>
                    </a:lnTo>
                    <a:cubicBezTo>
                      <a:pt x="91947" y="21123"/>
                      <a:pt x="79522" y="17395"/>
                      <a:pt x="68339" y="27336"/>
                    </a:cubicBezTo>
                    <a:cubicBezTo>
                      <a:pt x="62127" y="32306"/>
                      <a:pt x="59641" y="38518"/>
                      <a:pt x="59641" y="45974"/>
                    </a:cubicBezTo>
                    <a:cubicBezTo>
                      <a:pt x="59641" y="53429"/>
                      <a:pt x="62127" y="60884"/>
                      <a:pt x="68339" y="68339"/>
                    </a:cubicBezTo>
                    <a:lnTo>
                      <a:pt x="103130" y="110585"/>
                    </a:lnTo>
                    <a:lnTo>
                      <a:pt x="90705" y="120525"/>
                    </a:lnTo>
                    <a:lnTo>
                      <a:pt x="0" y="9940"/>
                    </a:lnTo>
                    <a:lnTo>
                      <a:pt x="12425" y="0"/>
                    </a:lnTo>
                    <a:lnTo>
                      <a:pt x="52186" y="48459"/>
                    </a:lnTo>
                    <a:lnTo>
                      <a:pt x="52186" y="48459"/>
                    </a:lnTo>
                    <a:cubicBezTo>
                      <a:pt x="49701" y="34791"/>
                      <a:pt x="54671" y="22365"/>
                      <a:pt x="64611" y="13668"/>
                    </a:cubicBezTo>
                    <a:cubicBezTo>
                      <a:pt x="82007" y="0"/>
                      <a:pt x="98160" y="2485"/>
                      <a:pt x="114313" y="23608"/>
                    </a:cubicBezTo>
                    <a:lnTo>
                      <a:pt x="151589" y="69582"/>
                    </a:lnTo>
                    <a:close/>
                  </a:path>
                </a:pathLst>
              </a:custGeom>
              <a:solidFill>
                <a:srgbClr val="FFFFFF"/>
              </a:solidFill>
              <a:ln w="1242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DBF1250-0A35-BB4B-900D-66F788C62AE4}"/>
                  </a:ext>
                </a:extLst>
              </p:cNvPr>
              <p:cNvSpPr/>
              <p:nvPr/>
            </p:nvSpPr>
            <p:spPr>
              <a:xfrm>
                <a:off x="3347406" y="2419213"/>
                <a:ext cx="103129" cy="101639"/>
              </a:xfrm>
              <a:custGeom>
                <a:avLst/>
                <a:gdLst>
                  <a:gd name="connsiteX0" fmla="*/ 103130 w 103129"/>
                  <a:gd name="connsiteY0" fmla="*/ 84492 h 101639"/>
                  <a:gd name="connsiteX1" fmla="*/ 93190 w 103129"/>
                  <a:gd name="connsiteY1" fmla="*/ 95675 h 101639"/>
                  <a:gd name="connsiteX2" fmla="*/ 55914 w 103129"/>
                  <a:gd name="connsiteY2" fmla="*/ 88220 h 101639"/>
                  <a:gd name="connsiteX3" fmla="*/ 21123 w 103129"/>
                  <a:gd name="connsiteY3" fmla="*/ 42246 h 101639"/>
                  <a:gd name="connsiteX4" fmla="*/ 7455 w 103129"/>
                  <a:gd name="connsiteY4" fmla="*/ 52186 h 101639"/>
                  <a:gd name="connsiteX5" fmla="*/ 0 w 103129"/>
                  <a:gd name="connsiteY5" fmla="*/ 42246 h 101639"/>
                  <a:gd name="connsiteX6" fmla="*/ 13668 w 103129"/>
                  <a:gd name="connsiteY6" fmla="*/ 32306 h 101639"/>
                  <a:gd name="connsiteX7" fmla="*/ 0 w 103129"/>
                  <a:gd name="connsiteY7" fmla="*/ 13668 h 101639"/>
                  <a:gd name="connsiteX8" fmla="*/ 9940 w 103129"/>
                  <a:gd name="connsiteY8" fmla="*/ 0 h 101639"/>
                  <a:gd name="connsiteX9" fmla="*/ 27335 w 103129"/>
                  <a:gd name="connsiteY9" fmla="*/ 22366 h 101639"/>
                  <a:gd name="connsiteX10" fmla="*/ 47216 w 103129"/>
                  <a:gd name="connsiteY10" fmla="*/ 7455 h 101639"/>
                  <a:gd name="connsiteX11" fmla="*/ 54671 w 103129"/>
                  <a:gd name="connsiteY11" fmla="*/ 17395 h 101639"/>
                  <a:gd name="connsiteX12" fmla="*/ 34791 w 103129"/>
                  <a:gd name="connsiteY12" fmla="*/ 32306 h 101639"/>
                  <a:gd name="connsiteX13" fmla="*/ 67097 w 103129"/>
                  <a:gd name="connsiteY13" fmla="*/ 75794 h 101639"/>
                  <a:gd name="connsiteX14" fmla="*/ 78279 w 103129"/>
                  <a:gd name="connsiteY14" fmla="*/ 84492 h 101639"/>
                  <a:gd name="connsiteX15" fmla="*/ 89462 w 103129"/>
                  <a:gd name="connsiteY15" fmla="*/ 80765 h 101639"/>
                  <a:gd name="connsiteX16" fmla="*/ 95675 w 103129"/>
                  <a:gd name="connsiteY16" fmla="*/ 72067 h 101639"/>
                  <a:gd name="connsiteX17" fmla="*/ 103130 w 103129"/>
                  <a:gd name="connsiteY17" fmla="*/ 84492 h 10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129" h="101639">
                    <a:moveTo>
                      <a:pt x="103130" y="84492"/>
                    </a:moveTo>
                    <a:cubicBezTo>
                      <a:pt x="101887" y="88220"/>
                      <a:pt x="98160" y="91947"/>
                      <a:pt x="93190" y="95675"/>
                    </a:cubicBezTo>
                    <a:cubicBezTo>
                      <a:pt x="79522" y="105615"/>
                      <a:pt x="67097" y="103130"/>
                      <a:pt x="55914" y="88220"/>
                    </a:cubicBezTo>
                    <a:lnTo>
                      <a:pt x="21123" y="42246"/>
                    </a:lnTo>
                    <a:lnTo>
                      <a:pt x="7455" y="52186"/>
                    </a:lnTo>
                    <a:lnTo>
                      <a:pt x="0" y="42246"/>
                    </a:lnTo>
                    <a:lnTo>
                      <a:pt x="13668" y="32306"/>
                    </a:lnTo>
                    <a:lnTo>
                      <a:pt x="0" y="13668"/>
                    </a:lnTo>
                    <a:lnTo>
                      <a:pt x="9940" y="0"/>
                    </a:lnTo>
                    <a:lnTo>
                      <a:pt x="27335" y="22366"/>
                    </a:lnTo>
                    <a:lnTo>
                      <a:pt x="47216" y="7455"/>
                    </a:lnTo>
                    <a:lnTo>
                      <a:pt x="54671" y="17395"/>
                    </a:lnTo>
                    <a:lnTo>
                      <a:pt x="34791" y="32306"/>
                    </a:lnTo>
                    <a:lnTo>
                      <a:pt x="67097" y="75794"/>
                    </a:lnTo>
                    <a:cubicBezTo>
                      <a:pt x="70824" y="80765"/>
                      <a:pt x="74552" y="84492"/>
                      <a:pt x="78279" y="84492"/>
                    </a:cubicBezTo>
                    <a:cubicBezTo>
                      <a:pt x="82007" y="85735"/>
                      <a:pt x="85735" y="84492"/>
                      <a:pt x="89462" y="80765"/>
                    </a:cubicBezTo>
                    <a:cubicBezTo>
                      <a:pt x="93190" y="78279"/>
                      <a:pt x="94432" y="75794"/>
                      <a:pt x="95675" y="72067"/>
                    </a:cubicBezTo>
                    <a:lnTo>
                      <a:pt x="103130" y="84492"/>
                    </a:lnTo>
                    <a:close/>
                  </a:path>
                </a:pathLst>
              </a:custGeom>
              <a:solidFill>
                <a:srgbClr val="FFFFFF"/>
              </a:solidFill>
              <a:ln w="1242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3946384-B903-9A44-B54D-C782FE7E8C25}"/>
                  </a:ext>
                </a:extLst>
              </p:cNvPr>
              <p:cNvSpPr/>
              <p:nvPr/>
            </p:nvSpPr>
            <p:spPr>
              <a:xfrm>
                <a:off x="3430655" y="2335964"/>
                <a:ext cx="91947" cy="127980"/>
              </a:xfrm>
              <a:custGeom>
                <a:avLst/>
                <a:gdLst>
                  <a:gd name="connsiteX0" fmla="*/ 91948 w 91947"/>
                  <a:gd name="connsiteY0" fmla="*/ 119283 h 127980"/>
                  <a:gd name="connsiteX1" fmla="*/ 79522 w 91947"/>
                  <a:gd name="connsiteY1" fmla="*/ 127981 h 127980"/>
                  <a:gd name="connsiteX2" fmla="*/ 0 w 91947"/>
                  <a:gd name="connsiteY2" fmla="*/ 8698 h 127980"/>
                  <a:gd name="connsiteX3" fmla="*/ 12425 w 91947"/>
                  <a:gd name="connsiteY3" fmla="*/ 0 h 127980"/>
                  <a:gd name="connsiteX4" fmla="*/ 91948 w 91947"/>
                  <a:gd name="connsiteY4" fmla="*/ 119283 h 127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7" h="127980">
                    <a:moveTo>
                      <a:pt x="91948" y="119283"/>
                    </a:moveTo>
                    <a:lnTo>
                      <a:pt x="79522" y="127981"/>
                    </a:lnTo>
                    <a:lnTo>
                      <a:pt x="0" y="8698"/>
                    </a:lnTo>
                    <a:lnTo>
                      <a:pt x="12425" y="0"/>
                    </a:lnTo>
                    <a:lnTo>
                      <a:pt x="91948" y="119283"/>
                    </a:lnTo>
                    <a:close/>
                  </a:path>
                </a:pathLst>
              </a:custGeom>
              <a:solidFill>
                <a:srgbClr val="FFFFFF"/>
              </a:solidFill>
              <a:ln w="1242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210FC33-D115-624F-BAF7-E8A04618EA0D}"/>
                  </a:ext>
                </a:extLst>
              </p:cNvPr>
              <p:cNvSpPr/>
              <p:nvPr/>
            </p:nvSpPr>
            <p:spPr>
              <a:xfrm>
                <a:off x="3508021" y="2324311"/>
                <a:ext cx="99840" cy="102827"/>
              </a:xfrm>
              <a:custGeom>
                <a:avLst/>
                <a:gdLst>
                  <a:gd name="connsiteX0" fmla="*/ 75465 w 99840"/>
                  <a:gd name="connsiteY0" fmla="*/ 94902 h 102827"/>
                  <a:gd name="connsiteX1" fmla="*/ 39432 w 99840"/>
                  <a:gd name="connsiteY1" fmla="*/ 101115 h 102827"/>
                  <a:gd name="connsiteX2" fmla="*/ 9611 w 99840"/>
                  <a:gd name="connsiteY2" fmla="*/ 77507 h 102827"/>
                  <a:gd name="connsiteX3" fmla="*/ 913 w 99840"/>
                  <a:gd name="connsiteY3" fmla="*/ 37746 h 102827"/>
                  <a:gd name="connsiteX4" fmla="*/ 24521 w 99840"/>
                  <a:gd name="connsiteY4" fmla="*/ 7925 h 102827"/>
                  <a:gd name="connsiteX5" fmla="*/ 60555 w 99840"/>
                  <a:gd name="connsiteY5" fmla="*/ 1713 h 102827"/>
                  <a:gd name="connsiteX6" fmla="*/ 90375 w 99840"/>
                  <a:gd name="connsiteY6" fmla="*/ 26563 h 102827"/>
                  <a:gd name="connsiteX7" fmla="*/ 99073 w 99840"/>
                  <a:gd name="connsiteY7" fmla="*/ 65082 h 102827"/>
                  <a:gd name="connsiteX8" fmla="*/ 75465 w 99840"/>
                  <a:gd name="connsiteY8" fmla="*/ 94902 h 102827"/>
                  <a:gd name="connsiteX9" fmla="*/ 30734 w 99840"/>
                  <a:gd name="connsiteY9" fmla="*/ 19108 h 102827"/>
                  <a:gd name="connsiteX10" fmla="*/ 15824 w 99840"/>
                  <a:gd name="connsiteY10" fmla="*/ 40231 h 102827"/>
                  <a:gd name="connsiteX11" fmla="*/ 23279 w 99840"/>
                  <a:gd name="connsiteY11" fmla="*/ 68809 h 102827"/>
                  <a:gd name="connsiteX12" fmla="*/ 44402 w 99840"/>
                  <a:gd name="connsiteY12" fmla="*/ 87447 h 102827"/>
                  <a:gd name="connsiteX13" fmla="*/ 69253 w 99840"/>
                  <a:gd name="connsiteY13" fmla="*/ 83720 h 102827"/>
                  <a:gd name="connsiteX14" fmla="*/ 84163 w 99840"/>
                  <a:gd name="connsiteY14" fmla="*/ 63839 h 102827"/>
                  <a:gd name="connsiteX15" fmla="*/ 76708 w 99840"/>
                  <a:gd name="connsiteY15" fmla="*/ 36504 h 102827"/>
                  <a:gd name="connsiteX16" fmla="*/ 55585 w 99840"/>
                  <a:gd name="connsiteY16" fmla="*/ 16623 h 102827"/>
                  <a:gd name="connsiteX17" fmla="*/ 30734 w 99840"/>
                  <a:gd name="connsiteY17" fmla="*/ 19108 h 1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40" h="102827">
                    <a:moveTo>
                      <a:pt x="75465" y="94902"/>
                    </a:moveTo>
                    <a:cubicBezTo>
                      <a:pt x="63040" y="102357"/>
                      <a:pt x="50615" y="104843"/>
                      <a:pt x="39432" y="101115"/>
                    </a:cubicBezTo>
                    <a:cubicBezTo>
                      <a:pt x="27007" y="97387"/>
                      <a:pt x="17066" y="89932"/>
                      <a:pt x="9611" y="77507"/>
                    </a:cubicBezTo>
                    <a:cubicBezTo>
                      <a:pt x="913" y="63839"/>
                      <a:pt x="-1572" y="50171"/>
                      <a:pt x="913" y="37746"/>
                    </a:cubicBezTo>
                    <a:cubicBezTo>
                      <a:pt x="3398" y="25321"/>
                      <a:pt x="12096" y="15380"/>
                      <a:pt x="24521" y="7925"/>
                    </a:cubicBezTo>
                    <a:cubicBezTo>
                      <a:pt x="36947" y="470"/>
                      <a:pt x="48129" y="-2015"/>
                      <a:pt x="60555" y="1713"/>
                    </a:cubicBezTo>
                    <a:cubicBezTo>
                      <a:pt x="71737" y="5440"/>
                      <a:pt x="81678" y="12895"/>
                      <a:pt x="90375" y="26563"/>
                    </a:cubicBezTo>
                    <a:cubicBezTo>
                      <a:pt x="97831" y="40231"/>
                      <a:pt x="101558" y="52656"/>
                      <a:pt x="99073" y="65082"/>
                    </a:cubicBezTo>
                    <a:cubicBezTo>
                      <a:pt x="95346" y="77507"/>
                      <a:pt x="87891" y="87447"/>
                      <a:pt x="75465" y="94902"/>
                    </a:cubicBezTo>
                    <a:close/>
                    <a:moveTo>
                      <a:pt x="30734" y="19108"/>
                    </a:moveTo>
                    <a:cubicBezTo>
                      <a:pt x="22036" y="24078"/>
                      <a:pt x="17066" y="31533"/>
                      <a:pt x="15824" y="40231"/>
                    </a:cubicBezTo>
                    <a:cubicBezTo>
                      <a:pt x="14581" y="48929"/>
                      <a:pt x="17066" y="58869"/>
                      <a:pt x="23279" y="68809"/>
                    </a:cubicBezTo>
                    <a:cubicBezTo>
                      <a:pt x="29491" y="78749"/>
                      <a:pt x="36947" y="84962"/>
                      <a:pt x="44402" y="87447"/>
                    </a:cubicBezTo>
                    <a:cubicBezTo>
                      <a:pt x="53099" y="89932"/>
                      <a:pt x="61797" y="88690"/>
                      <a:pt x="69253" y="83720"/>
                    </a:cubicBezTo>
                    <a:cubicBezTo>
                      <a:pt x="77950" y="78749"/>
                      <a:pt x="82921" y="71294"/>
                      <a:pt x="84163" y="63839"/>
                    </a:cubicBezTo>
                    <a:cubicBezTo>
                      <a:pt x="85405" y="55141"/>
                      <a:pt x="82921" y="46444"/>
                      <a:pt x="76708" y="36504"/>
                    </a:cubicBezTo>
                    <a:cubicBezTo>
                      <a:pt x="70495" y="26563"/>
                      <a:pt x="63040" y="19108"/>
                      <a:pt x="55585" y="16623"/>
                    </a:cubicBezTo>
                    <a:cubicBezTo>
                      <a:pt x="46887" y="12895"/>
                      <a:pt x="38189" y="14138"/>
                      <a:pt x="30734" y="19108"/>
                    </a:cubicBezTo>
                    <a:close/>
                  </a:path>
                </a:pathLst>
              </a:custGeom>
              <a:solidFill>
                <a:srgbClr val="FFFFFF"/>
              </a:solidFill>
              <a:ln w="1242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962E791-C59C-EF40-911C-F0D425C0A2DB}"/>
                  </a:ext>
                </a:extLst>
              </p:cNvPr>
              <p:cNvSpPr/>
              <p:nvPr/>
            </p:nvSpPr>
            <p:spPr>
              <a:xfrm>
                <a:off x="3602880" y="2272594"/>
                <a:ext cx="83736" cy="108100"/>
              </a:xfrm>
              <a:custGeom>
                <a:avLst/>
                <a:gdLst>
                  <a:gd name="connsiteX0" fmla="*/ 34036 w 83736"/>
                  <a:gd name="connsiteY0" fmla="*/ 108100 h 108100"/>
                  <a:gd name="connsiteX1" fmla="*/ 26580 w 83736"/>
                  <a:gd name="connsiteY1" fmla="*/ 93190 h 108100"/>
                  <a:gd name="connsiteX2" fmla="*/ 55159 w 83736"/>
                  <a:gd name="connsiteY2" fmla="*/ 88220 h 108100"/>
                  <a:gd name="connsiteX3" fmla="*/ 66341 w 83736"/>
                  <a:gd name="connsiteY3" fmla="*/ 67097 h 108100"/>
                  <a:gd name="connsiteX4" fmla="*/ 61371 w 83736"/>
                  <a:gd name="connsiteY4" fmla="*/ 62127 h 108100"/>
                  <a:gd name="connsiteX5" fmla="*/ 55159 w 83736"/>
                  <a:gd name="connsiteY5" fmla="*/ 59642 h 108100"/>
                  <a:gd name="connsiteX6" fmla="*/ 47704 w 83736"/>
                  <a:gd name="connsiteY6" fmla="*/ 59642 h 108100"/>
                  <a:gd name="connsiteX7" fmla="*/ 39006 w 83736"/>
                  <a:gd name="connsiteY7" fmla="*/ 60884 h 108100"/>
                  <a:gd name="connsiteX8" fmla="*/ 26580 w 83736"/>
                  <a:gd name="connsiteY8" fmla="*/ 62127 h 108100"/>
                  <a:gd name="connsiteX9" fmla="*/ 16640 w 83736"/>
                  <a:gd name="connsiteY9" fmla="*/ 60884 h 108100"/>
                  <a:gd name="connsiteX10" fmla="*/ 9185 w 83736"/>
                  <a:gd name="connsiteY10" fmla="*/ 57157 h 108100"/>
                  <a:gd name="connsiteX11" fmla="*/ 2972 w 83736"/>
                  <a:gd name="connsiteY11" fmla="*/ 49701 h 108100"/>
                  <a:gd name="connsiteX12" fmla="*/ 487 w 83736"/>
                  <a:gd name="connsiteY12" fmla="*/ 37276 h 108100"/>
                  <a:gd name="connsiteX13" fmla="*/ 2972 w 83736"/>
                  <a:gd name="connsiteY13" fmla="*/ 26093 h 108100"/>
                  <a:gd name="connsiteX14" fmla="*/ 10428 w 83736"/>
                  <a:gd name="connsiteY14" fmla="*/ 16153 h 108100"/>
                  <a:gd name="connsiteX15" fmla="*/ 21610 w 83736"/>
                  <a:gd name="connsiteY15" fmla="*/ 7455 h 108100"/>
                  <a:gd name="connsiteX16" fmla="*/ 43976 w 83736"/>
                  <a:gd name="connsiteY16" fmla="*/ 0 h 108100"/>
                  <a:gd name="connsiteX17" fmla="*/ 51431 w 83736"/>
                  <a:gd name="connsiteY17" fmla="*/ 13668 h 108100"/>
                  <a:gd name="connsiteX18" fmla="*/ 26580 w 83736"/>
                  <a:gd name="connsiteY18" fmla="*/ 19881 h 108100"/>
                  <a:gd name="connsiteX19" fmla="*/ 20368 w 83736"/>
                  <a:gd name="connsiteY19" fmla="*/ 24851 h 108100"/>
                  <a:gd name="connsiteX20" fmla="*/ 16640 w 83736"/>
                  <a:gd name="connsiteY20" fmla="*/ 29821 h 108100"/>
                  <a:gd name="connsiteX21" fmla="*/ 15398 w 83736"/>
                  <a:gd name="connsiteY21" fmla="*/ 36033 h 108100"/>
                  <a:gd name="connsiteX22" fmla="*/ 16640 w 83736"/>
                  <a:gd name="connsiteY22" fmla="*/ 41004 h 108100"/>
                  <a:gd name="connsiteX23" fmla="*/ 20368 w 83736"/>
                  <a:gd name="connsiteY23" fmla="*/ 45974 h 108100"/>
                  <a:gd name="connsiteX24" fmla="*/ 26580 w 83736"/>
                  <a:gd name="connsiteY24" fmla="*/ 48459 h 108100"/>
                  <a:gd name="connsiteX25" fmla="*/ 34036 w 83736"/>
                  <a:gd name="connsiteY25" fmla="*/ 48459 h 108100"/>
                  <a:gd name="connsiteX26" fmla="*/ 42733 w 83736"/>
                  <a:gd name="connsiteY26" fmla="*/ 47216 h 108100"/>
                  <a:gd name="connsiteX27" fmla="*/ 55159 w 83736"/>
                  <a:gd name="connsiteY27" fmla="*/ 45974 h 108100"/>
                  <a:gd name="connsiteX28" fmla="*/ 65099 w 83736"/>
                  <a:gd name="connsiteY28" fmla="*/ 47216 h 108100"/>
                  <a:gd name="connsiteX29" fmla="*/ 73797 w 83736"/>
                  <a:gd name="connsiteY29" fmla="*/ 50944 h 108100"/>
                  <a:gd name="connsiteX30" fmla="*/ 80009 w 83736"/>
                  <a:gd name="connsiteY30" fmla="*/ 58399 h 108100"/>
                  <a:gd name="connsiteX31" fmla="*/ 83737 w 83736"/>
                  <a:gd name="connsiteY31" fmla="*/ 70824 h 108100"/>
                  <a:gd name="connsiteX32" fmla="*/ 80009 w 83736"/>
                  <a:gd name="connsiteY32" fmla="*/ 82007 h 108100"/>
                  <a:gd name="connsiteX33" fmla="*/ 71312 w 83736"/>
                  <a:gd name="connsiteY33" fmla="*/ 91947 h 108100"/>
                  <a:gd name="connsiteX34" fmla="*/ 58886 w 83736"/>
                  <a:gd name="connsiteY34" fmla="*/ 100645 h 108100"/>
                  <a:gd name="connsiteX35" fmla="*/ 34036 w 83736"/>
                  <a:gd name="connsiteY35" fmla="*/ 108100 h 1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736" h="108100">
                    <a:moveTo>
                      <a:pt x="34036" y="108100"/>
                    </a:moveTo>
                    <a:lnTo>
                      <a:pt x="26580" y="93190"/>
                    </a:lnTo>
                    <a:cubicBezTo>
                      <a:pt x="36521" y="94432"/>
                      <a:pt x="46461" y="93190"/>
                      <a:pt x="55159" y="88220"/>
                    </a:cubicBezTo>
                    <a:cubicBezTo>
                      <a:pt x="67584" y="82007"/>
                      <a:pt x="71312" y="74552"/>
                      <a:pt x="66341" y="67097"/>
                    </a:cubicBezTo>
                    <a:cubicBezTo>
                      <a:pt x="65099" y="64612"/>
                      <a:pt x="63856" y="63369"/>
                      <a:pt x="61371" y="62127"/>
                    </a:cubicBezTo>
                    <a:cubicBezTo>
                      <a:pt x="58886" y="60884"/>
                      <a:pt x="57644" y="60884"/>
                      <a:pt x="55159" y="59642"/>
                    </a:cubicBezTo>
                    <a:cubicBezTo>
                      <a:pt x="52674" y="59642"/>
                      <a:pt x="50189" y="59642"/>
                      <a:pt x="47704" y="59642"/>
                    </a:cubicBezTo>
                    <a:cubicBezTo>
                      <a:pt x="45218" y="59642"/>
                      <a:pt x="41491" y="60884"/>
                      <a:pt x="39006" y="60884"/>
                    </a:cubicBezTo>
                    <a:cubicBezTo>
                      <a:pt x="34036" y="60884"/>
                      <a:pt x="30308" y="62127"/>
                      <a:pt x="26580" y="62127"/>
                    </a:cubicBezTo>
                    <a:cubicBezTo>
                      <a:pt x="22853" y="62127"/>
                      <a:pt x="19125" y="62127"/>
                      <a:pt x="16640" y="60884"/>
                    </a:cubicBezTo>
                    <a:cubicBezTo>
                      <a:pt x="14155" y="59642"/>
                      <a:pt x="11670" y="58399"/>
                      <a:pt x="9185" y="57157"/>
                    </a:cubicBezTo>
                    <a:cubicBezTo>
                      <a:pt x="6700" y="54671"/>
                      <a:pt x="5458" y="52186"/>
                      <a:pt x="2972" y="49701"/>
                    </a:cubicBezTo>
                    <a:cubicBezTo>
                      <a:pt x="487" y="45974"/>
                      <a:pt x="-755" y="42246"/>
                      <a:pt x="487" y="37276"/>
                    </a:cubicBezTo>
                    <a:cubicBezTo>
                      <a:pt x="487" y="33548"/>
                      <a:pt x="1730" y="29821"/>
                      <a:pt x="2972" y="26093"/>
                    </a:cubicBezTo>
                    <a:cubicBezTo>
                      <a:pt x="5458" y="22366"/>
                      <a:pt x="7942" y="18638"/>
                      <a:pt x="10428" y="16153"/>
                    </a:cubicBezTo>
                    <a:cubicBezTo>
                      <a:pt x="14155" y="12425"/>
                      <a:pt x="17883" y="9940"/>
                      <a:pt x="21610" y="7455"/>
                    </a:cubicBezTo>
                    <a:cubicBezTo>
                      <a:pt x="29066" y="3728"/>
                      <a:pt x="36521" y="1243"/>
                      <a:pt x="43976" y="0"/>
                    </a:cubicBezTo>
                    <a:lnTo>
                      <a:pt x="51431" y="13668"/>
                    </a:lnTo>
                    <a:cubicBezTo>
                      <a:pt x="42733" y="12425"/>
                      <a:pt x="35278" y="14910"/>
                      <a:pt x="26580" y="19881"/>
                    </a:cubicBezTo>
                    <a:cubicBezTo>
                      <a:pt x="24096" y="21123"/>
                      <a:pt x="21610" y="22366"/>
                      <a:pt x="20368" y="24851"/>
                    </a:cubicBezTo>
                    <a:cubicBezTo>
                      <a:pt x="19125" y="26093"/>
                      <a:pt x="17883" y="28578"/>
                      <a:pt x="16640" y="29821"/>
                    </a:cubicBezTo>
                    <a:cubicBezTo>
                      <a:pt x="15398" y="31063"/>
                      <a:pt x="15398" y="33548"/>
                      <a:pt x="15398" y="36033"/>
                    </a:cubicBezTo>
                    <a:cubicBezTo>
                      <a:pt x="15398" y="38519"/>
                      <a:pt x="15398" y="39761"/>
                      <a:pt x="16640" y="41004"/>
                    </a:cubicBezTo>
                    <a:cubicBezTo>
                      <a:pt x="17883" y="43489"/>
                      <a:pt x="19125" y="44731"/>
                      <a:pt x="20368" y="45974"/>
                    </a:cubicBezTo>
                    <a:cubicBezTo>
                      <a:pt x="21610" y="47216"/>
                      <a:pt x="24096" y="47216"/>
                      <a:pt x="26580" y="48459"/>
                    </a:cubicBezTo>
                    <a:cubicBezTo>
                      <a:pt x="29066" y="49701"/>
                      <a:pt x="31551" y="48459"/>
                      <a:pt x="34036" y="48459"/>
                    </a:cubicBezTo>
                    <a:cubicBezTo>
                      <a:pt x="36521" y="48459"/>
                      <a:pt x="40248" y="48459"/>
                      <a:pt x="42733" y="47216"/>
                    </a:cubicBezTo>
                    <a:cubicBezTo>
                      <a:pt x="47704" y="47216"/>
                      <a:pt x="51431" y="45974"/>
                      <a:pt x="55159" y="45974"/>
                    </a:cubicBezTo>
                    <a:cubicBezTo>
                      <a:pt x="58886" y="45974"/>
                      <a:pt x="62614" y="45974"/>
                      <a:pt x="65099" y="47216"/>
                    </a:cubicBezTo>
                    <a:cubicBezTo>
                      <a:pt x="68827" y="48459"/>
                      <a:pt x="71312" y="49701"/>
                      <a:pt x="73797" y="50944"/>
                    </a:cubicBezTo>
                    <a:cubicBezTo>
                      <a:pt x="76282" y="53429"/>
                      <a:pt x="78767" y="55914"/>
                      <a:pt x="80009" y="58399"/>
                    </a:cubicBezTo>
                    <a:cubicBezTo>
                      <a:pt x="82494" y="62127"/>
                      <a:pt x="83737" y="67097"/>
                      <a:pt x="83737" y="70824"/>
                    </a:cubicBezTo>
                    <a:cubicBezTo>
                      <a:pt x="83737" y="74552"/>
                      <a:pt x="82494" y="78279"/>
                      <a:pt x="80009" y="82007"/>
                    </a:cubicBezTo>
                    <a:cubicBezTo>
                      <a:pt x="77524" y="85735"/>
                      <a:pt x="75039" y="89462"/>
                      <a:pt x="71312" y="91947"/>
                    </a:cubicBezTo>
                    <a:cubicBezTo>
                      <a:pt x="67584" y="95675"/>
                      <a:pt x="63856" y="98160"/>
                      <a:pt x="58886" y="100645"/>
                    </a:cubicBezTo>
                    <a:cubicBezTo>
                      <a:pt x="50189" y="105615"/>
                      <a:pt x="41491" y="108100"/>
                      <a:pt x="34036" y="108100"/>
                    </a:cubicBezTo>
                    <a:close/>
                  </a:path>
                </a:pathLst>
              </a:custGeom>
              <a:solidFill>
                <a:srgbClr val="FFFFFF"/>
              </a:solidFill>
              <a:ln w="1242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10FA9D6-DC1C-F643-A29B-35832AE04BF3}"/>
                  </a:ext>
                </a:extLst>
              </p:cNvPr>
              <p:cNvSpPr/>
              <p:nvPr/>
            </p:nvSpPr>
            <p:spPr>
              <a:xfrm>
                <a:off x="3675434" y="2235319"/>
                <a:ext cx="83249" cy="106857"/>
              </a:xfrm>
              <a:custGeom>
                <a:avLst/>
                <a:gdLst>
                  <a:gd name="connsiteX0" fmla="*/ 32306 w 83249"/>
                  <a:gd name="connsiteY0" fmla="*/ 106858 h 106857"/>
                  <a:gd name="connsiteX1" fmla="*/ 24851 w 83249"/>
                  <a:gd name="connsiteY1" fmla="*/ 91947 h 106857"/>
                  <a:gd name="connsiteX2" fmla="*/ 53429 w 83249"/>
                  <a:gd name="connsiteY2" fmla="*/ 88220 h 106857"/>
                  <a:gd name="connsiteX3" fmla="*/ 65854 w 83249"/>
                  <a:gd name="connsiteY3" fmla="*/ 67097 h 106857"/>
                  <a:gd name="connsiteX4" fmla="*/ 60884 w 83249"/>
                  <a:gd name="connsiteY4" fmla="*/ 62127 h 106857"/>
                  <a:gd name="connsiteX5" fmla="*/ 54671 w 83249"/>
                  <a:gd name="connsiteY5" fmla="*/ 59642 h 106857"/>
                  <a:gd name="connsiteX6" fmla="*/ 47216 w 83249"/>
                  <a:gd name="connsiteY6" fmla="*/ 59642 h 106857"/>
                  <a:gd name="connsiteX7" fmla="*/ 38519 w 83249"/>
                  <a:gd name="connsiteY7" fmla="*/ 60884 h 106857"/>
                  <a:gd name="connsiteX8" fmla="*/ 26093 w 83249"/>
                  <a:gd name="connsiteY8" fmla="*/ 60884 h 106857"/>
                  <a:gd name="connsiteX9" fmla="*/ 16153 w 83249"/>
                  <a:gd name="connsiteY9" fmla="*/ 59642 h 106857"/>
                  <a:gd name="connsiteX10" fmla="*/ 8698 w 83249"/>
                  <a:gd name="connsiteY10" fmla="*/ 54671 h 106857"/>
                  <a:gd name="connsiteX11" fmla="*/ 2485 w 83249"/>
                  <a:gd name="connsiteY11" fmla="*/ 47216 h 106857"/>
                  <a:gd name="connsiteX12" fmla="*/ 0 w 83249"/>
                  <a:gd name="connsiteY12" fmla="*/ 34791 h 106857"/>
                  <a:gd name="connsiteX13" fmla="*/ 3727 w 83249"/>
                  <a:gd name="connsiteY13" fmla="*/ 23608 h 106857"/>
                  <a:gd name="connsiteX14" fmla="*/ 12425 w 83249"/>
                  <a:gd name="connsiteY14" fmla="*/ 13668 h 106857"/>
                  <a:gd name="connsiteX15" fmla="*/ 23608 w 83249"/>
                  <a:gd name="connsiteY15" fmla="*/ 6213 h 106857"/>
                  <a:gd name="connsiteX16" fmla="*/ 45974 w 83249"/>
                  <a:gd name="connsiteY16" fmla="*/ 0 h 106857"/>
                  <a:gd name="connsiteX17" fmla="*/ 53429 w 83249"/>
                  <a:gd name="connsiteY17" fmla="*/ 13668 h 106857"/>
                  <a:gd name="connsiteX18" fmla="*/ 28578 w 83249"/>
                  <a:gd name="connsiteY18" fmla="*/ 18638 h 106857"/>
                  <a:gd name="connsiteX19" fmla="*/ 22365 w 83249"/>
                  <a:gd name="connsiteY19" fmla="*/ 22366 h 106857"/>
                  <a:gd name="connsiteX20" fmla="*/ 18638 w 83249"/>
                  <a:gd name="connsiteY20" fmla="*/ 27336 h 106857"/>
                  <a:gd name="connsiteX21" fmla="*/ 17395 w 83249"/>
                  <a:gd name="connsiteY21" fmla="*/ 32306 h 106857"/>
                  <a:gd name="connsiteX22" fmla="*/ 18638 w 83249"/>
                  <a:gd name="connsiteY22" fmla="*/ 37276 h 106857"/>
                  <a:gd name="connsiteX23" fmla="*/ 22365 w 83249"/>
                  <a:gd name="connsiteY23" fmla="*/ 42246 h 106857"/>
                  <a:gd name="connsiteX24" fmla="*/ 27336 w 83249"/>
                  <a:gd name="connsiteY24" fmla="*/ 44731 h 106857"/>
                  <a:gd name="connsiteX25" fmla="*/ 34791 w 83249"/>
                  <a:gd name="connsiteY25" fmla="*/ 44731 h 106857"/>
                  <a:gd name="connsiteX26" fmla="*/ 43489 w 83249"/>
                  <a:gd name="connsiteY26" fmla="*/ 43489 h 106857"/>
                  <a:gd name="connsiteX27" fmla="*/ 55914 w 83249"/>
                  <a:gd name="connsiteY27" fmla="*/ 43489 h 106857"/>
                  <a:gd name="connsiteX28" fmla="*/ 65854 w 83249"/>
                  <a:gd name="connsiteY28" fmla="*/ 44731 h 106857"/>
                  <a:gd name="connsiteX29" fmla="*/ 74552 w 83249"/>
                  <a:gd name="connsiteY29" fmla="*/ 48459 h 106857"/>
                  <a:gd name="connsiteX30" fmla="*/ 80765 w 83249"/>
                  <a:gd name="connsiteY30" fmla="*/ 57157 h 106857"/>
                  <a:gd name="connsiteX31" fmla="*/ 83250 w 83249"/>
                  <a:gd name="connsiteY31" fmla="*/ 69582 h 106857"/>
                  <a:gd name="connsiteX32" fmla="*/ 79522 w 83249"/>
                  <a:gd name="connsiteY32" fmla="*/ 80765 h 106857"/>
                  <a:gd name="connsiteX33" fmla="*/ 70824 w 83249"/>
                  <a:gd name="connsiteY33" fmla="*/ 90705 h 106857"/>
                  <a:gd name="connsiteX34" fmla="*/ 58399 w 83249"/>
                  <a:gd name="connsiteY34" fmla="*/ 98160 h 106857"/>
                  <a:gd name="connsiteX35" fmla="*/ 32306 w 83249"/>
                  <a:gd name="connsiteY35" fmla="*/ 106858 h 10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249" h="106857">
                    <a:moveTo>
                      <a:pt x="32306" y="106858"/>
                    </a:moveTo>
                    <a:lnTo>
                      <a:pt x="24851" y="91947"/>
                    </a:lnTo>
                    <a:cubicBezTo>
                      <a:pt x="34791" y="94432"/>
                      <a:pt x="44731" y="91947"/>
                      <a:pt x="53429" y="88220"/>
                    </a:cubicBezTo>
                    <a:cubicBezTo>
                      <a:pt x="65854" y="82007"/>
                      <a:pt x="69582" y="75794"/>
                      <a:pt x="65854" y="67097"/>
                    </a:cubicBezTo>
                    <a:cubicBezTo>
                      <a:pt x="64612" y="64612"/>
                      <a:pt x="63369" y="63369"/>
                      <a:pt x="60884" y="62127"/>
                    </a:cubicBezTo>
                    <a:cubicBezTo>
                      <a:pt x="59641" y="60884"/>
                      <a:pt x="57157" y="60884"/>
                      <a:pt x="54671" y="59642"/>
                    </a:cubicBezTo>
                    <a:cubicBezTo>
                      <a:pt x="52186" y="59642"/>
                      <a:pt x="49701" y="59642"/>
                      <a:pt x="47216" y="59642"/>
                    </a:cubicBezTo>
                    <a:cubicBezTo>
                      <a:pt x="44731" y="59642"/>
                      <a:pt x="41003" y="59642"/>
                      <a:pt x="38519" y="60884"/>
                    </a:cubicBezTo>
                    <a:cubicBezTo>
                      <a:pt x="33548" y="60884"/>
                      <a:pt x="29821" y="60884"/>
                      <a:pt x="26093" y="60884"/>
                    </a:cubicBezTo>
                    <a:cubicBezTo>
                      <a:pt x="22365" y="60884"/>
                      <a:pt x="18638" y="59642"/>
                      <a:pt x="16153" y="59642"/>
                    </a:cubicBezTo>
                    <a:cubicBezTo>
                      <a:pt x="13668" y="58399"/>
                      <a:pt x="11183" y="57157"/>
                      <a:pt x="8698" y="54671"/>
                    </a:cubicBezTo>
                    <a:cubicBezTo>
                      <a:pt x="6213" y="52186"/>
                      <a:pt x="4970" y="49701"/>
                      <a:pt x="2485" y="47216"/>
                    </a:cubicBezTo>
                    <a:cubicBezTo>
                      <a:pt x="0" y="43489"/>
                      <a:pt x="0" y="38518"/>
                      <a:pt x="0" y="34791"/>
                    </a:cubicBezTo>
                    <a:cubicBezTo>
                      <a:pt x="0" y="31063"/>
                      <a:pt x="1243" y="27336"/>
                      <a:pt x="3727" y="23608"/>
                    </a:cubicBezTo>
                    <a:cubicBezTo>
                      <a:pt x="6213" y="19880"/>
                      <a:pt x="8698" y="16153"/>
                      <a:pt x="12425" y="13668"/>
                    </a:cubicBezTo>
                    <a:cubicBezTo>
                      <a:pt x="16153" y="11183"/>
                      <a:pt x="19881" y="8698"/>
                      <a:pt x="23608" y="6213"/>
                    </a:cubicBezTo>
                    <a:cubicBezTo>
                      <a:pt x="31063" y="2485"/>
                      <a:pt x="38519" y="0"/>
                      <a:pt x="45974" y="0"/>
                    </a:cubicBezTo>
                    <a:lnTo>
                      <a:pt x="53429" y="13668"/>
                    </a:lnTo>
                    <a:cubicBezTo>
                      <a:pt x="44731" y="12425"/>
                      <a:pt x="36033" y="13668"/>
                      <a:pt x="28578" y="18638"/>
                    </a:cubicBezTo>
                    <a:cubicBezTo>
                      <a:pt x="26093" y="19880"/>
                      <a:pt x="23608" y="21123"/>
                      <a:pt x="22365" y="22366"/>
                    </a:cubicBezTo>
                    <a:cubicBezTo>
                      <a:pt x="21123" y="23608"/>
                      <a:pt x="18638" y="26093"/>
                      <a:pt x="18638" y="27336"/>
                    </a:cubicBezTo>
                    <a:cubicBezTo>
                      <a:pt x="17395" y="28578"/>
                      <a:pt x="17395" y="31063"/>
                      <a:pt x="17395" y="32306"/>
                    </a:cubicBezTo>
                    <a:cubicBezTo>
                      <a:pt x="17395" y="34791"/>
                      <a:pt x="17395" y="36033"/>
                      <a:pt x="18638" y="37276"/>
                    </a:cubicBezTo>
                    <a:cubicBezTo>
                      <a:pt x="19881" y="39761"/>
                      <a:pt x="21123" y="41004"/>
                      <a:pt x="22365" y="42246"/>
                    </a:cubicBezTo>
                    <a:cubicBezTo>
                      <a:pt x="23608" y="43489"/>
                      <a:pt x="26093" y="44731"/>
                      <a:pt x="27336" y="44731"/>
                    </a:cubicBezTo>
                    <a:cubicBezTo>
                      <a:pt x="29821" y="44731"/>
                      <a:pt x="32306" y="44731"/>
                      <a:pt x="34791" y="44731"/>
                    </a:cubicBezTo>
                    <a:cubicBezTo>
                      <a:pt x="37276" y="44731"/>
                      <a:pt x="41003" y="44731"/>
                      <a:pt x="43489" y="43489"/>
                    </a:cubicBezTo>
                    <a:cubicBezTo>
                      <a:pt x="48459" y="43489"/>
                      <a:pt x="52186" y="43489"/>
                      <a:pt x="55914" y="43489"/>
                    </a:cubicBezTo>
                    <a:cubicBezTo>
                      <a:pt x="59641" y="43489"/>
                      <a:pt x="63369" y="43489"/>
                      <a:pt x="65854" y="44731"/>
                    </a:cubicBezTo>
                    <a:cubicBezTo>
                      <a:pt x="68339" y="45974"/>
                      <a:pt x="72067" y="47216"/>
                      <a:pt x="74552" y="48459"/>
                    </a:cubicBezTo>
                    <a:cubicBezTo>
                      <a:pt x="77037" y="50944"/>
                      <a:pt x="79522" y="53429"/>
                      <a:pt x="80765" y="57157"/>
                    </a:cubicBezTo>
                    <a:cubicBezTo>
                      <a:pt x="83250" y="60884"/>
                      <a:pt x="83250" y="65854"/>
                      <a:pt x="83250" y="69582"/>
                    </a:cubicBezTo>
                    <a:cubicBezTo>
                      <a:pt x="83250" y="73309"/>
                      <a:pt x="82007" y="77037"/>
                      <a:pt x="79522" y="80765"/>
                    </a:cubicBezTo>
                    <a:cubicBezTo>
                      <a:pt x="77037" y="84492"/>
                      <a:pt x="74552" y="88220"/>
                      <a:pt x="70824" y="90705"/>
                    </a:cubicBezTo>
                    <a:cubicBezTo>
                      <a:pt x="67097" y="93190"/>
                      <a:pt x="63369" y="96917"/>
                      <a:pt x="58399" y="98160"/>
                    </a:cubicBezTo>
                    <a:cubicBezTo>
                      <a:pt x="48459" y="105615"/>
                      <a:pt x="41003" y="106858"/>
                      <a:pt x="32306" y="106858"/>
                    </a:cubicBezTo>
                    <a:close/>
                  </a:path>
                </a:pathLst>
              </a:custGeom>
              <a:solidFill>
                <a:srgbClr val="FFFFFF"/>
              </a:solidFill>
              <a:ln w="12422" cap="flat">
                <a:noFill/>
                <a:prstDash val="solid"/>
                <a:miter/>
              </a:ln>
            </p:spPr>
            <p:txBody>
              <a:bodyPr rtlCol="0" anchor="ctr"/>
              <a:lstStyle/>
              <a:p>
                <a:endParaRPr lang="en-US"/>
              </a:p>
            </p:txBody>
          </p:sp>
        </p:grpSp>
        <p:grpSp>
          <p:nvGrpSpPr>
            <p:cNvPr id="195" name="Graphic 166">
              <a:extLst>
                <a:ext uri="{FF2B5EF4-FFF2-40B4-BE49-F238E27FC236}">
                  <a16:creationId xmlns:a16="http://schemas.microsoft.com/office/drawing/2014/main" id="{847AEB8E-CE5C-BC4D-95A9-D8698B14B14B}"/>
                </a:ext>
              </a:extLst>
            </p:cNvPr>
            <p:cNvGrpSpPr/>
            <p:nvPr/>
          </p:nvGrpSpPr>
          <p:grpSpPr>
            <a:xfrm>
              <a:off x="5304392" y="2164494"/>
              <a:ext cx="1165493" cy="1229377"/>
              <a:chOff x="5304392" y="2164494"/>
              <a:chExt cx="1165493" cy="1229377"/>
            </a:xfrm>
            <a:solidFill>
              <a:srgbClr val="FFFFFF"/>
            </a:solidFill>
          </p:grpSpPr>
          <p:sp>
            <p:nvSpPr>
              <p:cNvPr id="196" name="Freeform 195">
                <a:extLst>
                  <a:ext uri="{FF2B5EF4-FFF2-40B4-BE49-F238E27FC236}">
                    <a16:creationId xmlns:a16="http://schemas.microsoft.com/office/drawing/2014/main" id="{21BF14D3-A944-F34F-9E70-A927CF87BDD7}"/>
                  </a:ext>
                </a:extLst>
              </p:cNvPr>
              <p:cNvSpPr/>
              <p:nvPr/>
            </p:nvSpPr>
            <p:spPr>
              <a:xfrm>
                <a:off x="5304392" y="2164494"/>
                <a:ext cx="96917" cy="144133"/>
              </a:xfrm>
              <a:custGeom>
                <a:avLst/>
                <a:gdLst>
                  <a:gd name="connsiteX0" fmla="*/ 70824 w 96917"/>
                  <a:gd name="connsiteY0" fmla="*/ 144133 h 144133"/>
                  <a:gd name="connsiteX1" fmla="*/ 0 w 96917"/>
                  <a:gd name="connsiteY1" fmla="*/ 114313 h 144133"/>
                  <a:gd name="connsiteX2" fmla="*/ 4970 w 96917"/>
                  <a:gd name="connsiteY2" fmla="*/ 101888 h 144133"/>
                  <a:gd name="connsiteX3" fmla="*/ 33548 w 96917"/>
                  <a:gd name="connsiteY3" fmla="*/ 114313 h 144133"/>
                  <a:gd name="connsiteX4" fmla="*/ 74552 w 96917"/>
                  <a:gd name="connsiteY4" fmla="*/ 17395 h 144133"/>
                  <a:gd name="connsiteX5" fmla="*/ 42246 w 96917"/>
                  <a:gd name="connsiteY5" fmla="*/ 13668 h 144133"/>
                  <a:gd name="connsiteX6" fmla="*/ 48459 w 96917"/>
                  <a:gd name="connsiteY6" fmla="*/ 0 h 144133"/>
                  <a:gd name="connsiteX7" fmla="*/ 96917 w 96917"/>
                  <a:gd name="connsiteY7" fmla="*/ 4970 h 144133"/>
                  <a:gd name="connsiteX8" fmla="*/ 47216 w 96917"/>
                  <a:gd name="connsiteY8" fmla="*/ 119283 h 144133"/>
                  <a:gd name="connsiteX9" fmla="*/ 75794 w 96917"/>
                  <a:gd name="connsiteY9" fmla="*/ 131708 h 144133"/>
                  <a:gd name="connsiteX10" fmla="*/ 70824 w 96917"/>
                  <a:gd name="connsiteY10" fmla="*/ 144133 h 1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917" h="144133">
                    <a:moveTo>
                      <a:pt x="70824" y="144133"/>
                    </a:moveTo>
                    <a:lnTo>
                      <a:pt x="0" y="114313"/>
                    </a:lnTo>
                    <a:lnTo>
                      <a:pt x="4970" y="101888"/>
                    </a:lnTo>
                    <a:lnTo>
                      <a:pt x="33548" y="114313"/>
                    </a:lnTo>
                    <a:lnTo>
                      <a:pt x="74552" y="17395"/>
                    </a:lnTo>
                    <a:lnTo>
                      <a:pt x="42246" y="13668"/>
                    </a:lnTo>
                    <a:lnTo>
                      <a:pt x="48459" y="0"/>
                    </a:lnTo>
                    <a:lnTo>
                      <a:pt x="96917" y="4970"/>
                    </a:lnTo>
                    <a:lnTo>
                      <a:pt x="47216" y="119283"/>
                    </a:lnTo>
                    <a:lnTo>
                      <a:pt x="75794" y="131708"/>
                    </a:lnTo>
                    <a:lnTo>
                      <a:pt x="70824" y="144133"/>
                    </a:lnTo>
                    <a:close/>
                  </a:path>
                </a:pathLst>
              </a:custGeom>
              <a:solidFill>
                <a:srgbClr val="FFFFFF"/>
              </a:solidFill>
              <a:ln w="1242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F8FDE9F-3A99-FA48-9716-BBF13763BCEC}"/>
                  </a:ext>
                </a:extLst>
              </p:cNvPr>
              <p:cNvSpPr/>
              <p:nvPr/>
            </p:nvSpPr>
            <p:spPr>
              <a:xfrm>
                <a:off x="5408534" y="2208438"/>
                <a:ext cx="106674" cy="133282"/>
              </a:xfrm>
              <a:custGeom>
                <a:avLst/>
                <a:gdLst>
                  <a:gd name="connsiteX0" fmla="*/ 20111 w 106674"/>
                  <a:gd name="connsiteY0" fmla="*/ 128768 h 133282"/>
                  <a:gd name="connsiteX1" fmla="*/ 231 w 106674"/>
                  <a:gd name="connsiteY1" fmla="*/ 98947 h 133282"/>
                  <a:gd name="connsiteX2" fmla="*/ 12656 w 106674"/>
                  <a:gd name="connsiteY2" fmla="*/ 49246 h 133282"/>
                  <a:gd name="connsiteX3" fmla="*/ 47447 w 106674"/>
                  <a:gd name="connsiteY3" fmla="*/ 5757 h 133282"/>
                  <a:gd name="connsiteX4" fmla="*/ 85965 w 106674"/>
                  <a:gd name="connsiteY4" fmla="*/ 4515 h 133282"/>
                  <a:gd name="connsiteX5" fmla="*/ 93420 w 106674"/>
                  <a:gd name="connsiteY5" fmla="*/ 85279 h 133282"/>
                  <a:gd name="connsiteX6" fmla="*/ 59872 w 106674"/>
                  <a:gd name="connsiteY6" fmla="*/ 127525 h 133282"/>
                  <a:gd name="connsiteX7" fmla="*/ 20111 w 106674"/>
                  <a:gd name="connsiteY7" fmla="*/ 128768 h 133282"/>
                  <a:gd name="connsiteX8" fmla="*/ 77268 w 106674"/>
                  <a:gd name="connsiteY8" fmla="*/ 15698 h 133282"/>
                  <a:gd name="connsiteX9" fmla="*/ 25081 w 106674"/>
                  <a:gd name="connsiteY9" fmla="*/ 55459 h 133282"/>
                  <a:gd name="connsiteX10" fmla="*/ 26324 w 106674"/>
                  <a:gd name="connsiteY10" fmla="*/ 117585 h 133282"/>
                  <a:gd name="connsiteX11" fmla="*/ 76025 w 106674"/>
                  <a:gd name="connsiteY11" fmla="*/ 80309 h 133282"/>
                  <a:gd name="connsiteX12" fmla="*/ 77268 w 106674"/>
                  <a:gd name="connsiteY12" fmla="*/ 15698 h 1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74" h="133282">
                    <a:moveTo>
                      <a:pt x="20111" y="128768"/>
                    </a:moveTo>
                    <a:cubicBezTo>
                      <a:pt x="7686" y="122555"/>
                      <a:pt x="1473" y="112615"/>
                      <a:pt x="231" y="98947"/>
                    </a:cubicBezTo>
                    <a:cubicBezTo>
                      <a:pt x="-1012" y="85279"/>
                      <a:pt x="2716" y="69126"/>
                      <a:pt x="12656" y="49246"/>
                    </a:cubicBezTo>
                    <a:cubicBezTo>
                      <a:pt x="23839" y="28123"/>
                      <a:pt x="35021" y="13213"/>
                      <a:pt x="47447" y="5757"/>
                    </a:cubicBezTo>
                    <a:cubicBezTo>
                      <a:pt x="59872" y="-1698"/>
                      <a:pt x="72297" y="-1698"/>
                      <a:pt x="85965" y="4515"/>
                    </a:cubicBezTo>
                    <a:cubicBezTo>
                      <a:pt x="110816" y="16940"/>
                      <a:pt x="113301" y="44276"/>
                      <a:pt x="93420" y="85279"/>
                    </a:cubicBezTo>
                    <a:cubicBezTo>
                      <a:pt x="83480" y="106402"/>
                      <a:pt x="72297" y="120070"/>
                      <a:pt x="59872" y="127525"/>
                    </a:cubicBezTo>
                    <a:cubicBezTo>
                      <a:pt x="47447" y="134981"/>
                      <a:pt x="32537" y="134981"/>
                      <a:pt x="20111" y="128768"/>
                    </a:cubicBezTo>
                    <a:close/>
                    <a:moveTo>
                      <a:pt x="77268" y="15698"/>
                    </a:moveTo>
                    <a:cubicBezTo>
                      <a:pt x="59872" y="7000"/>
                      <a:pt x="42477" y="20668"/>
                      <a:pt x="25081" y="55459"/>
                    </a:cubicBezTo>
                    <a:cubicBezTo>
                      <a:pt x="8928" y="87764"/>
                      <a:pt x="8928" y="108887"/>
                      <a:pt x="26324" y="117585"/>
                    </a:cubicBezTo>
                    <a:cubicBezTo>
                      <a:pt x="42477" y="126283"/>
                      <a:pt x="59872" y="113858"/>
                      <a:pt x="76025" y="80309"/>
                    </a:cubicBezTo>
                    <a:cubicBezTo>
                      <a:pt x="93420" y="45518"/>
                      <a:pt x="94663" y="23153"/>
                      <a:pt x="77268" y="15698"/>
                    </a:cubicBezTo>
                    <a:close/>
                  </a:path>
                </a:pathLst>
              </a:custGeom>
              <a:solidFill>
                <a:srgbClr val="FFFFFF"/>
              </a:solidFill>
              <a:ln w="1242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FF9F6D4-31D5-1A4D-AA5D-3EDD2F118CBC}"/>
                  </a:ext>
                </a:extLst>
              </p:cNvPr>
              <p:cNvSpPr/>
              <p:nvPr/>
            </p:nvSpPr>
            <p:spPr>
              <a:xfrm>
                <a:off x="5510652" y="2311113"/>
                <a:ext cx="50943" cy="36033"/>
              </a:xfrm>
              <a:custGeom>
                <a:avLst/>
                <a:gdLst>
                  <a:gd name="connsiteX0" fmla="*/ 44731 w 50943"/>
                  <a:gd name="connsiteY0" fmla="*/ 36033 h 36033"/>
                  <a:gd name="connsiteX1" fmla="*/ 0 w 50943"/>
                  <a:gd name="connsiteY1" fmla="*/ 11183 h 36033"/>
                  <a:gd name="connsiteX2" fmla="*/ 6213 w 50943"/>
                  <a:gd name="connsiteY2" fmla="*/ 0 h 36033"/>
                  <a:gd name="connsiteX3" fmla="*/ 50943 w 50943"/>
                  <a:gd name="connsiteY3" fmla="*/ 24851 h 36033"/>
                  <a:gd name="connsiteX4" fmla="*/ 44731 w 50943"/>
                  <a:gd name="connsiteY4" fmla="*/ 36033 h 3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 h="36033">
                    <a:moveTo>
                      <a:pt x="44731" y="36033"/>
                    </a:moveTo>
                    <a:lnTo>
                      <a:pt x="0" y="11183"/>
                    </a:lnTo>
                    <a:lnTo>
                      <a:pt x="6213" y="0"/>
                    </a:lnTo>
                    <a:lnTo>
                      <a:pt x="50943" y="24851"/>
                    </a:lnTo>
                    <a:lnTo>
                      <a:pt x="44731" y="36033"/>
                    </a:lnTo>
                    <a:close/>
                  </a:path>
                </a:pathLst>
              </a:custGeom>
              <a:solidFill>
                <a:srgbClr val="FFFFFF"/>
              </a:solidFill>
              <a:ln w="1242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A72398A8-B772-B048-A650-9023A6E30285}"/>
                  </a:ext>
                </a:extLst>
              </p:cNvPr>
              <p:cNvSpPr/>
              <p:nvPr/>
            </p:nvSpPr>
            <p:spPr>
              <a:xfrm>
                <a:off x="5556626" y="2297445"/>
                <a:ext cx="111827" cy="145376"/>
              </a:xfrm>
              <a:custGeom>
                <a:avLst/>
                <a:gdLst>
                  <a:gd name="connsiteX0" fmla="*/ 64612 w 111827"/>
                  <a:gd name="connsiteY0" fmla="*/ 145376 h 145376"/>
                  <a:gd name="connsiteX1" fmla="*/ 0 w 111827"/>
                  <a:gd name="connsiteY1" fmla="*/ 105615 h 145376"/>
                  <a:gd name="connsiteX2" fmla="*/ 7455 w 111827"/>
                  <a:gd name="connsiteY2" fmla="*/ 94432 h 145376"/>
                  <a:gd name="connsiteX3" fmla="*/ 33548 w 111827"/>
                  <a:gd name="connsiteY3" fmla="*/ 110585 h 145376"/>
                  <a:gd name="connsiteX4" fmla="*/ 88220 w 111827"/>
                  <a:gd name="connsiteY4" fmla="*/ 21123 h 145376"/>
                  <a:gd name="connsiteX5" fmla="*/ 57157 w 111827"/>
                  <a:gd name="connsiteY5" fmla="*/ 12425 h 145376"/>
                  <a:gd name="connsiteX6" fmla="*/ 64612 w 111827"/>
                  <a:gd name="connsiteY6" fmla="*/ 0 h 145376"/>
                  <a:gd name="connsiteX7" fmla="*/ 111828 w 111827"/>
                  <a:gd name="connsiteY7" fmla="*/ 12425 h 145376"/>
                  <a:gd name="connsiteX8" fmla="*/ 45974 w 111827"/>
                  <a:gd name="connsiteY8" fmla="*/ 118040 h 145376"/>
                  <a:gd name="connsiteX9" fmla="*/ 72067 w 111827"/>
                  <a:gd name="connsiteY9" fmla="*/ 134193 h 145376"/>
                  <a:gd name="connsiteX10" fmla="*/ 64612 w 111827"/>
                  <a:gd name="connsiteY10" fmla="*/ 145376 h 14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827" h="145376">
                    <a:moveTo>
                      <a:pt x="64612" y="145376"/>
                    </a:moveTo>
                    <a:lnTo>
                      <a:pt x="0" y="105615"/>
                    </a:lnTo>
                    <a:lnTo>
                      <a:pt x="7455" y="94432"/>
                    </a:lnTo>
                    <a:lnTo>
                      <a:pt x="33548" y="110585"/>
                    </a:lnTo>
                    <a:lnTo>
                      <a:pt x="88220" y="21123"/>
                    </a:lnTo>
                    <a:lnTo>
                      <a:pt x="57157" y="12425"/>
                    </a:lnTo>
                    <a:lnTo>
                      <a:pt x="64612" y="0"/>
                    </a:lnTo>
                    <a:lnTo>
                      <a:pt x="111828" y="12425"/>
                    </a:lnTo>
                    <a:lnTo>
                      <a:pt x="45974" y="118040"/>
                    </a:lnTo>
                    <a:lnTo>
                      <a:pt x="72067" y="134193"/>
                    </a:lnTo>
                    <a:lnTo>
                      <a:pt x="64612" y="145376"/>
                    </a:lnTo>
                    <a:close/>
                  </a:path>
                </a:pathLst>
              </a:custGeom>
              <a:solidFill>
                <a:srgbClr val="FFFFFF"/>
              </a:solidFill>
              <a:ln w="1242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55CDCD79-4489-CF4A-905F-CFE4149E0611}"/>
                  </a:ext>
                </a:extLst>
              </p:cNvPr>
              <p:cNvSpPr/>
              <p:nvPr/>
            </p:nvSpPr>
            <p:spPr>
              <a:xfrm>
                <a:off x="5643603" y="2347146"/>
                <a:ext cx="132950" cy="136978"/>
              </a:xfrm>
              <a:custGeom>
                <a:avLst/>
                <a:gdLst>
                  <a:gd name="connsiteX0" fmla="*/ 0 w 132950"/>
                  <a:gd name="connsiteY0" fmla="*/ 106858 h 136978"/>
                  <a:gd name="connsiteX1" fmla="*/ 9940 w 132950"/>
                  <a:gd name="connsiteY1" fmla="*/ 93190 h 136978"/>
                  <a:gd name="connsiteX2" fmla="*/ 28578 w 132950"/>
                  <a:gd name="connsiteY2" fmla="*/ 116798 h 136978"/>
                  <a:gd name="connsiteX3" fmla="*/ 52186 w 132950"/>
                  <a:gd name="connsiteY3" fmla="*/ 123010 h 136978"/>
                  <a:gd name="connsiteX4" fmla="*/ 72067 w 132950"/>
                  <a:gd name="connsiteY4" fmla="*/ 110585 h 136978"/>
                  <a:gd name="connsiteX5" fmla="*/ 77037 w 132950"/>
                  <a:gd name="connsiteY5" fmla="*/ 88220 h 136978"/>
                  <a:gd name="connsiteX6" fmla="*/ 59642 w 132950"/>
                  <a:gd name="connsiteY6" fmla="*/ 67097 h 136978"/>
                  <a:gd name="connsiteX7" fmla="*/ 41004 w 132950"/>
                  <a:gd name="connsiteY7" fmla="*/ 55914 h 136978"/>
                  <a:gd name="connsiteX8" fmla="*/ 79522 w 132950"/>
                  <a:gd name="connsiteY8" fmla="*/ 0 h 136978"/>
                  <a:gd name="connsiteX9" fmla="*/ 132951 w 132950"/>
                  <a:gd name="connsiteY9" fmla="*/ 37276 h 136978"/>
                  <a:gd name="connsiteX10" fmla="*/ 125496 w 132950"/>
                  <a:gd name="connsiteY10" fmla="*/ 48459 h 136978"/>
                  <a:gd name="connsiteX11" fmla="*/ 83250 w 132950"/>
                  <a:gd name="connsiteY11" fmla="*/ 19881 h 136978"/>
                  <a:gd name="connsiteX12" fmla="*/ 60884 w 132950"/>
                  <a:gd name="connsiteY12" fmla="*/ 52186 h 136978"/>
                  <a:gd name="connsiteX13" fmla="*/ 70824 w 132950"/>
                  <a:gd name="connsiteY13" fmla="*/ 58399 h 136978"/>
                  <a:gd name="connsiteX14" fmla="*/ 91947 w 132950"/>
                  <a:gd name="connsiteY14" fmla="*/ 86977 h 136978"/>
                  <a:gd name="connsiteX15" fmla="*/ 84492 w 132950"/>
                  <a:gd name="connsiteY15" fmla="*/ 118040 h 136978"/>
                  <a:gd name="connsiteX16" fmla="*/ 55914 w 132950"/>
                  <a:gd name="connsiteY16" fmla="*/ 136678 h 136978"/>
                  <a:gd name="connsiteX17" fmla="*/ 19881 w 132950"/>
                  <a:gd name="connsiteY17" fmla="*/ 126738 h 136978"/>
                  <a:gd name="connsiteX18" fmla="*/ 0 w 132950"/>
                  <a:gd name="connsiteY18" fmla="*/ 106858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950" h="136978">
                    <a:moveTo>
                      <a:pt x="0" y="106858"/>
                    </a:moveTo>
                    <a:lnTo>
                      <a:pt x="9940" y="93190"/>
                    </a:lnTo>
                    <a:cubicBezTo>
                      <a:pt x="13668" y="103130"/>
                      <a:pt x="19881" y="110585"/>
                      <a:pt x="28578" y="116798"/>
                    </a:cubicBezTo>
                    <a:cubicBezTo>
                      <a:pt x="36033" y="121768"/>
                      <a:pt x="44731" y="124253"/>
                      <a:pt x="52186" y="123010"/>
                    </a:cubicBezTo>
                    <a:cubicBezTo>
                      <a:pt x="59642" y="121768"/>
                      <a:pt x="67097" y="118040"/>
                      <a:pt x="72067" y="110585"/>
                    </a:cubicBezTo>
                    <a:cubicBezTo>
                      <a:pt x="77037" y="103130"/>
                      <a:pt x="78280" y="95675"/>
                      <a:pt x="77037" y="88220"/>
                    </a:cubicBezTo>
                    <a:cubicBezTo>
                      <a:pt x="74552" y="80765"/>
                      <a:pt x="69582" y="73309"/>
                      <a:pt x="59642" y="67097"/>
                    </a:cubicBezTo>
                    <a:cubicBezTo>
                      <a:pt x="57157" y="64612"/>
                      <a:pt x="50944" y="60884"/>
                      <a:pt x="41004" y="55914"/>
                    </a:cubicBezTo>
                    <a:lnTo>
                      <a:pt x="79522" y="0"/>
                    </a:lnTo>
                    <a:lnTo>
                      <a:pt x="132951" y="37276"/>
                    </a:lnTo>
                    <a:lnTo>
                      <a:pt x="125496" y="48459"/>
                    </a:lnTo>
                    <a:lnTo>
                      <a:pt x="83250" y="19881"/>
                    </a:lnTo>
                    <a:lnTo>
                      <a:pt x="60884" y="52186"/>
                    </a:lnTo>
                    <a:cubicBezTo>
                      <a:pt x="64612" y="54671"/>
                      <a:pt x="67097" y="55914"/>
                      <a:pt x="70824" y="58399"/>
                    </a:cubicBezTo>
                    <a:cubicBezTo>
                      <a:pt x="83250" y="67097"/>
                      <a:pt x="89462" y="75794"/>
                      <a:pt x="91947" y="86977"/>
                    </a:cubicBezTo>
                    <a:cubicBezTo>
                      <a:pt x="94432" y="96917"/>
                      <a:pt x="91947" y="108100"/>
                      <a:pt x="84492" y="118040"/>
                    </a:cubicBezTo>
                    <a:cubicBezTo>
                      <a:pt x="77037" y="129223"/>
                      <a:pt x="67097" y="135436"/>
                      <a:pt x="55914" y="136678"/>
                    </a:cubicBezTo>
                    <a:cubicBezTo>
                      <a:pt x="44731" y="137921"/>
                      <a:pt x="32306" y="135436"/>
                      <a:pt x="19881" y="126738"/>
                    </a:cubicBezTo>
                    <a:cubicBezTo>
                      <a:pt x="9940" y="120525"/>
                      <a:pt x="3728" y="113070"/>
                      <a:pt x="0" y="106858"/>
                    </a:cubicBezTo>
                    <a:close/>
                  </a:path>
                </a:pathLst>
              </a:custGeom>
              <a:solidFill>
                <a:srgbClr val="FFFFFF"/>
              </a:solidFill>
              <a:ln w="1242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BFBF0467-F9D2-DD4B-BBE3-596526D1EF17}"/>
                  </a:ext>
                </a:extLst>
              </p:cNvPr>
              <p:cNvSpPr/>
              <p:nvPr/>
            </p:nvSpPr>
            <p:spPr>
              <a:xfrm>
                <a:off x="5735550" y="2415175"/>
                <a:ext cx="162771" cy="173333"/>
              </a:xfrm>
              <a:custGeom>
                <a:avLst/>
                <a:gdLst>
                  <a:gd name="connsiteX0" fmla="*/ 162772 w 162771"/>
                  <a:gd name="connsiteY0" fmla="*/ 63680 h 173333"/>
                  <a:gd name="connsiteX1" fmla="*/ 9940 w 162771"/>
                  <a:gd name="connsiteY1" fmla="*/ 115866 h 173333"/>
                  <a:gd name="connsiteX2" fmla="*/ 0 w 162771"/>
                  <a:gd name="connsiteY2" fmla="*/ 107168 h 173333"/>
                  <a:gd name="connsiteX3" fmla="*/ 152832 w 162771"/>
                  <a:gd name="connsiteY3" fmla="*/ 54982 h 173333"/>
                  <a:gd name="connsiteX4" fmla="*/ 162772 w 162771"/>
                  <a:gd name="connsiteY4" fmla="*/ 63680 h 173333"/>
                  <a:gd name="connsiteX5" fmla="*/ 49701 w 162771"/>
                  <a:gd name="connsiteY5" fmla="*/ 61195 h 173333"/>
                  <a:gd name="connsiteX6" fmla="*/ 38519 w 162771"/>
                  <a:gd name="connsiteY6" fmla="*/ 40072 h 173333"/>
                  <a:gd name="connsiteX7" fmla="*/ 47216 w 162771"/>
                  <a:gd name="connsiteY7" fmla="*/ 15221 h 173333"/>
                  <a:gd name="connsiteX8" fmla="*/ 70824 w 162771"/>
                  <a:gd name="connsiteY8" fmla="*/ 311 h 173333"/>
                  <a:gd name="connsiteX9" fmla="*/ 95675 w 162771"/>
                  <a:gd name="connsiteY9" fmla="*/ 7766 h 173333"/>
                  <a:gd name="connsiteX10" fmla="*/ 108100 w 162771"/>
                  <a:gd name="connsiteY10" fmla="*/ 28889 h 173333"/>
                  <a:gd name="connsiteX11" fmla="*/ 98160 w 162771"/>
                  <a:gd name="connsiteY11" fmla="*/ 53740 h 173333"/>
                  <a:gd name="connsiteX12" fmla="*/ 74552 w 162771"/>
                  <a:gd name="connsiteY12" fmla="*/ 68650 h 173333"/>
                  <a:gd name="connsiteX13" fmla="*/ 49701 w 162771"/>
                  <a:gd name="connsiteY13" fmla="*/ 61195 h 173333"/>
                  <a:gd name="connsiteX14" fmla="*/ 88220 w 162771"/>
                  <a:gd name="connsiteY14" fmla="*/ 15221 h 173333"/>
                  <a:gd name="connsiteX15" fmla="*/ 73310 w 162771"/>
                  <a:gd name="connsiteY15" fmla="*/ 11493 h 173333"/>
                  <a:gd name="connsiteX16" fmla="*/ 58399 w 162771"/>
                  <a:gd name="connsiteY16" fmla="*/ 22676 h 173333"/>
                  <a:gd name="connsiteX17" fmla="*/ 50944 w 162771"/>
                  <a:gd name="connsiteY17" fmla="*/ 40072 h 173333"/>
                  <a:gd name="connsiteX18" fmla="*/ 58399 w 162771"/>
                  <a:gd name="connsiteY18" fmla="*/ 53740 h 173333"/>
                  <a:gd name="connsiteX19" fmla="*/ 73310 w 162771"/>
                  <a:gd name="connsiteY19" fmla="*/ 57467 h 173333"/>
                  <a:gd name="connsiteX20" fmla="*/ 88220 w 162771"/>
                  <a:gd name="connsiteY20" fmla="*/ 46284 h 173333"/>
                  <a:gd name="connsiteX21" fmla="*/ 95675 w 162771"/>
                  <a:gd name="connsiteY21" fmla="*/ 28889 h 173333"/>
                  <a:gd name="connsiteX22" fmla="*/ 88220 w 162771"/>
                  <a:gd name="connsiteY22" fmla="*/ 15221 h 173333"/>
                  <a:gd name="connsiteX23" fmla="*/ 69582 w 162771"/>
                  <a:gd name="connsiteY23" fmla="*/ 165567 h 173333"/>
                  <a:gd name="connsiteX24" fmla="*/ 58399 w 162771"/>
                  <a:gd name="connsiteY24" fmla="*/ 144444 h 173333"/>
                  <a:gd name="connsiteX25" fmla="*/ 67097 w 162771"/>
                  <a:gd name="connsiteY25" fmla="*/ 119594 h 173333"/>
                  <a:gd name="connsiteX26" fmla="*/ 90705 w 162771"/>
                  <a:gd name="connsiteY26" fmla="*/ 104683 h 173333"/>
                  <a:gd name="connsiteX27" fmla="*/ 115556 w 162771"/>
                  <a:gd name="connsiteY27" fmla="*/ 112138 h 173333"/>
                  <a:gd name="connsiteX28" fmla="*/ 127981 w 162771"/>
                  <a:gd name="connsiteY28" fmla="*/ 133261 h 173333"/>
                  <a:gd name="connsiteX29" fmla="*/ 118040 w 162771"/>
                  <a:gd name="connsiteY29" fmla="*/ 158112 h 173333"/>
                  <a:gd name="connsiteX30" fmla="*/ 94432 w 162771"/>
                  <a:gd name="connsiteY30" fmla="*/ 173022 h 173333"/>
                  <a:gd name="connsiteX31" fmla="*/ 69582 w 162771"/>
                  <a:gd name="connsiteY31" fmla="*/ 165567 h 173333"/>
                  <a:gd name="connsiteX32" fmla="*/ 108100 w 162771"/>
                  <a:gd name="connsiteY32" fmla="*/ 119594 h 173333"/>
                  <a:gd name="connsiteX33" fmla="*/ 93190 w 162771"/>
                  <a:gd name="connsiteY33" fmla="*/ 115866 h 173333"/>
                  <a:gd name="connsiteX34" fmla="*/ 78280 w 162771"/>
                  <a:gd name="connsiteY34" fmla="*/ 127049 h 173333"/>
                  <a:gd name="connsiteX35" fmla="*/ 70824 w 162771"/>
                  <a:gd name="connsiteY35" fmla="*/ 144444 h 173333"/>
                  <a:gd name="connsiteX36" fmla="*/ 78280 w 162771"/>
                  <a:gd name="connsiteY36" fmla="*/ 158112 h 173333"/>
                  <a:gd name="connsiteX37" fmla="*/ 93190 w 162771"/>
                  <a:gd name="connsiteY37" fmla="*/ 161840 h 173333"/>
                  <a:gd name="connsiteX38" fmla="*/ 108100 w 162771"/>
                  <a:gd name="connsiteY38" fmla="*/ 150657 h 173333"/>
                  <a:gd name="connsiteX39" fmla="*/ 115556 w 162771"/>
                  <a:gd name="connsiteY39" fmla="*/ 133261 h 173333"/>
                  <a:gd name="connsiteX40" fmla="*/ 108100 w 162771"/>
                  <a:gd name="connsiteY40" fmla="*/ 119594 h 1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2771" h="173333">
                    <a:moveTo>
                      <a:pt x="162772" y="63680"/>
                    </a:moveTo>
                    <a:lnTo>
                      <a:pt x="9940" y="115866"/>
                    </a:lnTo>
                    <a:lnTo>
                      <a:pt x="0" y="107168"/>
                    </a:lnTo>
                    <a:lnTo>
                      <a:pt x="152832" y="54982"/>
                    </a:lnTo>
                    <a:lnTo>
                      <a:pt x="162772" y="63680"/>
                    </a:lnTo>
                    <a:close/>
                    <a:moveTo>
                      <a:pt x="49701" y="61195"/>
                    </a:moveTo>
                    <a:cubicBezTo>
                      <a:pt x="42246" y="54982"/>
                      <a:pt x="38519" y="48769"/>
                      <a:pt x="38519" y="40072"/>
                    </a:cubicBezTo>
                    <a:cubicBezTo>
                      <a:pt x="38519" y="31374"/>
                      <a:pt x="41004" y="23919"/>
                      <a:pt x="47216" y="15221"/>
                    </a:cubicBezTo>
                    <a:cubicBezTo>
                      <a:pt x="54672" y="6523"/>
                      <a:pt x="62127" y="1553"/>
                      <a:pt x="70824" y="311"/>
                    </a:cubicBezTo>
                    <a:cubicBezTo>
                      <a:pt x="79522" y="-932"/>
                      <a:pt x="86977" y="1553"/>
                      <a:pt x="95675" y="7766"/>
                    </a:cubicBezTo>
                    <a:cubicBezTo>
                      <a:pt x="103130" y="13979"/>
                      <a:pt x="106858" y="20191"/>
                      <a:pt x="108100" y="28889"/>
                    </a:cubicBezTo>
                    <a:cubicBezTo>
                      <a:pt x="108100" y="36344"/>
                      <a:pt x="105615" y="45042"/>
                      <a:pt x="98160" y="53740"/>
                    </a:cubicBezTo>
                    <a:cubicBezTo>
                      <a:pt x="91948" y="62437"/>
                      <a:pt x="83250" y="67407"/>
                      <a:pt x="74552" y="68650"/>
                    </a:cubicBezTo>
                    <a:cubicBezTo>
                      <a:pt x="65854" y="68650"/>
                      <a:pt x="57157" y="67407"/>
                      <a:pt x="49701" y="61195"/>
                    </a:cubicBezTo>
                    <a:close/>
                    <a:moveTo>
                      <a:pt x="88220" y="15221"/>
                    </a:moveTo>
                    <a:cubicBezTo>
                      <a:pt x="83250" y="11493"/>
                      <a:pt x="78280" y="10251"/>
                      <a:pt x="73310" y="11493"/>
                    </a:cubicBezTo>
                    <a:cubicBezTo>
                      <a:pt x="68339" y="12736"/>
                      <a:pt x="62127" y="16464"/>
                      <a:pt x="58399" y="22676"/>
                    </a:cubicBezTo>
                    <a:cubicBezTo>
                      <a:pt x="53429" y="28889"/>
                      <a:pt x="50944" y="33859"/>
                      <a:pt x="50944" y="40072"/>
                    </a:cubicBezTo>
                    <a:cubicBezTo>
                      <a:pt x="50944" y="45042"/>
                      <a:pt x="53429" y="50012"/>
                      <a:pt x="58399" y="53740"/>
                    </a:cubicBezTo>
                    <a:cubicBezTo>
                      <a:pt x="63369" y="57467"/>
                      <a:pt x="68339" y="58710"/>
                      <a:pt x="73310" y="57467"/>
                    </a:cubicBezTo>
                    <a:cubicBezTo>
                      <a:pt x="78280" y="56225"/>
                      <a:pt x="83250" y="52497"/>
                      <a:pt x="88220" y="46284"/>
                    </a:cubicBezTo>
                    <a:cubicBezTo>
                      <a:pt x="93190" y="40072"/>
                      <a:pt x="95675" y="35102"/>
                      <a:pt x="95675" y="28889"/>
                    </a:cubicBezTo>
                    <a:cubicBezTo>
                      <a:pt x="94432" y="22676"/>
                      <a:pt x="91948" y="18949"/>
                      <a:pt x="88220" y="15221"/>
                    </a:cubicBezTo>
                    <a:close/>
                    <a:moveTo>
                      <a:pt x="69582" y="165567"/>
                    </a:moveTo>
                    <a:cubicBezTo>
                      <a:pt x="62127" y="159355"/>
                      <a:pt x="58399" y="153142"/>
                      <a:pt x="58399" y="144444"/>
                    </a:cubicBezTo>
                    <a:cubicBezTo>
                      <a:pt x="58399" y="135746"/>
                      <a:pt x="60884" y="128291"/>
                      <a:pt x="67097" y="119594"/>
                    </a:cubicBezTo>
                    <a:cubicBezTo>
                      <a:pt x="74552" y="110896"/>
                      <a:pt x="82007" y="105926"/>
                      <a:pt x="90705" y="104683"/>
                    </a:cubicBezTo>
                    <a:cubicBezTo>
                      <a:pt x="99402" y="103441"/>
                      <a:pt x="108100" y="105926"/>
                      <a:pt x="115556" y="112138"/>
                    </a:cubicBezTo>
                    <a:cubicBezTo>
                      <a:pt x="123011" y="118351"/>
                      <a:pt x="126738" y="124564"/>
                      <a:pt x="127981" y="133261"/>
                    </a:cubicBezTo>
                    <a:cubicBezTo>
                      <a:pt x="127981" y="140717"/>
                      <a:pt x="125496" y="149414"/>
                      <a:pt x="118040" y="158112"/>
                    </a:cubicBezTo>
                    <a:cubicBezTo>
                      <a:pt x="111828" y="166810"/>
                      <a:pt x="103130" y="171780"/>
                      <a:pt x="94432" y="173022"/>
                    </a:cubicBezTo>
                    <a:cubicBezTo>
                      <a:pt x="85735" y="174265"/>
                      <a:pt x="77037" y="171780"/>
                      <a:pt x="69582" y="165567"/>
                    </a:cubicBezTo>
                    <a:close/>
                    <a:moveTo>
                      <a:pt x="108100" y="119594"/>
                    </a:moveTo>
                    <a:cubicBezTo>
                      <a:pt x="103130" y="115866"/>
                      <a:pt x="98160" y="114623"/>
                      <a:pt x="93190" y="115866"/>
                    </a:cubicBezTo>
                    <a:cubicBezTo>
                      <a:pt x="88220" y="117108"/>
                      <a:pt x="83250" y="120836"/>
                      <a:pt x="78280" y="127049"/>
                    </a:cubicBezTo>
                    <a:cubicBezTo>
                      <a:pt x="73310" y="133261"/>
                      <a:pt x="70824" y="138232"/>
                      <a:pt x="70824" y="144444"/>
                    </a:cubicBezTo>
                    <a:cubicBezTo>
                      <a:pt x="70824" y="149414"/>
                      <a:pt x="73310" y="154384"/>
                      <a:pt x="78280" y="158112"/>
                    </a:cubicBezTo>
                    <a:cubicBezTo>
                      <a:pt x="83250" y="161840"/>
                      <a:pt x="88220" y="163082"/>
                      <a:pt x="93190" y="161840"/>
                    </a:cubicBezTo>
                    <a:cubicBezTo>
                      <a:pt x="98160" y="160597"/>
                      <a:pt x="103130" y="156870"/>
                      <a:pt x="108100" y="150657"/>
                    </a:cubicBezTo>
                    <a:cubicBezTo>
                      <a:pt x="113070" y="144444"/>
                      <a:pt x="115556" y="139474"/>
                      <a:pt x="115556" y="133261"/>
                    </a:cubicBezTo>
                    <a:cubicBezTo>
                      <a:pt x="115556" y="127049"/>
                      <a:pt x="111828" y="123321"/>
                      <a:pt x="108100" y="119594"/>
                    </a:cubicBezTo>
                    <a:close/>
                  </a:path>
                </a:pathLst>
              </a:custGeom>
              <a:solidFill>
                <a:srgbClr val="FFFFFF"/>
              </a:solidFill>
              <a:ln w="12422"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A592C06-503C-6A4C-8E3F-9444BAAE5479}"/>
                  </a:ext>
                </a:extLst>
              </p:cNvPr>
              <p:cNvSpPr/>
              <p:nvPr/>
            </p:nvSpPr>
            <p:spPr>
              <a:xfrm>
                <a:off x="5898322" y="2569559"/>
                <a:ext cx="141648" cy="142891"/>
              </a:xfrm>
              <a:custGeom>
                <a:avLst/>
                <a:gdLst>
                  <a:gd name="connsiteX0" fmla="*/ 141648 w 141648"/>
                  <a:gd name="connsiteY0" fmla="*/ 94432 h 142891"/>
                  <a:gd name="connsiteX1" fmla="*/ 53429 w 141648"/>
                  <a:gd name="connsiteY1" fmla="*/ 142891 h 142891"/>
                  <a:gd name="connsiteX2" fmla="*/ 42246 w 141648"/>
                  <a:gd name="connsiteY2" fmla="*/ 131708 h 142891"/>
                  <a:gd name="connsiteX3" fmla="*/ 77037 w 141648"/>
                  <a:gd name="connsiteY3" fmla="*/ 68339 h 142891"/>
                  <a:gd name="connsiteX4" fmla="*/ 82007 w 141648"/>
                  <a:gd name="connsiteY4" fmla="*/ 60884 h 142891"/>
                  <a:gd name="connsiteX5" fmla="*/ 82007 w 141648"/>
                  <a:gd name="connsiteY5" fmla="*/ 60884 h 142891"/>
                  <a:gd name="connsiteX6" fmla="*/ 74552 w 141648"/>
                  <a:gd name="connsiteY6" fmla="*/ 65854 h 142891"/>
                  <a:gd name="connsiteX7" fmla="*/ 11183 w 141648"/>
                  <a:gd name="connsiteY7" fmla="*/ 100645 h 142891"/>
                  <a:gd name="connsiteX8" fmla="*/ 0 w 141648"/>
                  <a:gd name="connsiteY8" fmla="*/ 89462 h 142891"/>
                  <a:gd name="connsiteX9" fmla="*/ 47216 w 141648"/>
                  <a:gd name="connsiteY9" fmla="*/ 0 h 142891"/>
                  <a:gd name="connsiteX10" fmla="*/ 58399 w 141648"/>
                  <a:gd name="connsiteY10" fmla="*/ 11183 h 142891"/>
                  <a:gd name="connsiteX11" fmla="*/ 22366 w 141648"/>
                  <a:gd name="connsiteY11" fmla="*/ 77037 h 142891"/>
                  <a:gd name="connsiteX12" fmla="*/ 17395 w 141648"/>
                  <a:gd name="connsiteY12" fmla="*/ 84492 h 142891"/>
                  <a:gd name="connsiteX13" fmla="*/ 17395 w 141648"/>
                  <a:gd name="connsiteY13" fmla="*/ 84492 h 142891"/>
                  <a:gd name="connsiteX14" fmla="*/ 24851 w 141648"/>
                  <a:gd name="connsiteY14" fmla="*/ 79522 h 142891"/>
                  <a:gd name="connsiteX15" fmla="*/ 91947 w 141648"/>
                  <a:gd name="connsiteY15" fmla="*/ 43489 h 142891"/>
                  <a:gd name="connsiteX16" fmla="*/ 101888 w 141648"/>
                  <a:gd name="connsiteY16" fmla="*/ 53429 h 142891"/>
                  <a:gd name="connsiteX17" fmla="*/ 64612 w 141648"/>
                  <a:gd name="connsiteY17" fmla="*/ 119283 h 142891"/>
                  <a:gd name="connsiteX18" fmla="*/ 59642 w 141648"/>
                  <a:gd name="connsiteY18" fmla="*/ 126738 h 142891"/>
                  <a:gd name="connsiteX19" fmla="*/ 59642 w 141648"/>
                  <a:gd name="connsiteY19" fmla="*/ 126738 h 142891"/>
                  <a:gd name="connsiteX20" fmla="*/ 67097 w 141648"/>
                  <a:gd name="connsiteY20" fmla="*/ 121768 h 142891"/>
                  <a:gd name="connsiteX21" fmla="*/ 131708 w 141648"/>
                  <a:gd name="connsiteY21" fmla="*/ 83250 h 142891"/>
                  <a:gd name="connsiteX22" fmla="*/ 141648 w 141648"/>
                  <a:gd name="connsiteY22" fmla="*/ 94432 h 14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648" h="142891">
                    <a:moveTo>
                      <a:pt x="141648" y="94432"/>
                    </a:moveTo>
                    <a:lnTo>
                      <a:pt x="53429" y="142891"/>
                    </a:lnTo>
                    <a:lnTo>
                      <a:pt x="42246" y="131708"/>
                    </a:lnTo>
                    <a:lnTo>
                      <a:pt x="77037" y="68339"/>
                    </a:lnTo>
                    <a:cubicBezTo>
                      <a:pt x="78280" y="65854"/>
                      <a:pt x="79522" y="63369"/>
                      <a:pt x="82007" y="60884"/>
                    </a:cubicBezTo>
                    <a:lnTo>
                      <a:pt x="82007" y="60884"/>
                    </a:lnTo>
                    <a:cubicBezTo>
                      <a:pt x="80765" y="62127"/>
                      <a:pt x="78280" y="63369"/>
                      <a:pt x="74552" y="65854"/>
                    </a:cubicBezTo>
                    <a:lnTo>
                      <a:pt x="11183" y="100645"/>
                    </a:lnTo>
                    <a:lnTo>
                      <a:pt x="0" y="89462"/>
                    </a:lnTo>
                    <a:lnTo>
                      <a:pt x="47216" y="0"/>
                    </a:lnTo>
                    <a:lnTo>
                      <a:pt x="58399" y="11183"/>
                    </a:lnTo>
                    <a:lnTo>
                      <a:pt x="22366" y="77037"/>
                    </a:lnTo>
                    <a:cubicBezTo>
                      <a:pt x="21123" y="79522"/>
                      <a:pt x="19881" y="82007"/>
                      <a:pt x="17395" y="84492"/>
                    </a:cubicBezTo>
                    <a:lnTo>
                      <a:pt x="17395" y="84492"/>
                    </a:lnTo>
                    <a:cubicBezTo>
                      <a:pt x="19881" y="83250"/>
                      <a:pt x="22366" y="80765"/>
                      <a:pt x="24851" y="79522"/>
                    </a:cubicBezTo>
                    <a:lnTo>
                      <a:pt x="91947" y="43489"/>
                    </a:lnTo>
                    <a:lnTo>
                      <a:pt x="101888" y="53429"/>
                    </a:lnTo>
                    <a:lnTo>
                      <a:pt x="64612" y="119283"/>
                    </a:lnTo>
                    <a:cubicBezTo>
                      <a:pt x="63369" y="121768"/>
                      <a:pt x="62127" y="124253"/>
                      <a:pt x="59642" y="126738"/>
                    </a:cubicBezTo>
                    <a:lnTo>
                      <a:pt x="59642" y="126738"/>
                    </a:lnTo>
                    <a:cubicBezTo>
                      <a:pt x="60884" y="125496"/>
                      <a:pt x="63369" y="123011"/>
                      <a:pt x="67097" y="121768"/>
                    </a:cubicBezTo>
                    <a:lnTo>
                      <a:pt x="131708" y="83250"/>
                    </a:lnTo>
                    <a:lnTo>
                      <a:pt x="141648" y="94432"/>
                    </a:lnTo>
                    <a:close/>
                  </a:path>
                </a:pathLst>
              </a:custGeom>
              <a:solidFill>
                <a:srgbClr val="FFFFFF"/>
              </a:solidFill>
              <a:ln w="1242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6F79C159-E548-A24A-908E-809D89204E25}"/>
                  </a:ext>
                </a:extLst>
              </p:cNvPr>
              <p:cNvSpPr/>
              <p:nvPr/>
            </p:nvSpPr>
            <p:spPr>
              <a:xfrm>
                <a:off x="5993357" y="2692570"/>
                <a:ext cx="99555" cy="99402"/>
              </a:xfrm>
              <a:custGeom>
                <a:avLst/>
                <a:gdLst>
                  <a:gd name="connsiteX0" fmla="*/ 73949 w 99555"/>
                  <a:gd name="connsiteY0" fmla="*/ 79522 h 99402"/>
                  <a:gd name="connsiteX1" fmla="*/ 27975 w 99555"/>
                  <a:gd name="connsiteY1" fmla="*/ 28578 h 99402"/>
                  <a:gd name="connsiteX2" fmla="*/ 15550 w 99555"/>
                  <a:gd name="connsiteY2" fmla="*/ 52186 h 99402"/>
                  <a:gd name="connsiteX3" fmla="*/ 24248 w 99555"/>
                  <a:gd name="connsiteY3" fmla="*/ 74552 h 99402"/>
                  <a:gd name="connsiteX4" fmla="*/ 52826 w 99555"/>
                  <a:gd name="connsiteY4" fmla="*/ 89462 h 99402"/>
                  <a:gd name="connsiteX5" fmla="*/ 41643 w 99555"/>
                  <a:gd name="connsiteY5" fmla="*/ 99402 h 99402"/>
                  <a:gd name="connsiteX6" fmla="*/ 11822 w 99555"/>
                  <a:gd name="connsiteY6" fmla="*/ 80765 h 99402"/>
                  <a:gd name="connsiteX7" fmla="*/ 640 w 99555"/>
                  <a:gd name="connsiteY7" fmla="*/ 48459 h 99402"/>
                  <a:gd name="connsiteX8" fmla="*/ 20520 w 99555"/>
                  <a:gd name="connsiteY8" fmla="*/ 14910 h 99402"/>
                  <a:gd name="connsiteX9" fmla="*/ 56554 w 99555"/>
                  <a:gd name="connsiteY9" fmla="*/ 0 h 99402"/>
                  <a:gd name="connsiteX10" fmla="*/ 88860 w 99555"/>
                  <a:gd name="connsiteY10" fmla="*/ 13668 h 99402"/>
                  <a:gd name="connsiteX11" fmla="*/ 98800 w 99555"/>
                  <a:gd name="connsiteY11" fmla="*/ 43489 h 99402"/>
                  <a:gd name="connsiteX12" fmla="*/ 80162 w 99555"/>
                  <a:gd name="connsiteY12" fmla="*/ 74552 h 99402"/>
                  <a:gd name="connsiteX13" fmla="*/ 73949 w 99555"/>
                  <a:gd name="connsiteY13" fmla="*/ 79522 h 99402"/>
                  <a:gd name="connsiteX14" fmla="*/ 72706 w 99555"/>
                  <a:gd name="connsiteY14" fmla="*/ 59642 h 99402"/>
                  <a:gd name="connsiteX15" fmla="*/ 83889 w 99555"/>
                  <a:gd name="connsiteY15" fmla="*/ 41004 h 99402"/>
                  <a:gd name="connsiteX16" fmla="*/ 77676 w 99555"/>
                  <a:gd name="connsiteY16" fmla="*/ 22366 h 99402"/>
                  <a:gd name="connsiteX17" fmla="*/ 59039 w 99555"/>
                  <a:gd name="connsiteY17" fmla="*/ 13668 h 99402"/>
                  <a:gd name="connsiteX18" fmla="*/ 37916 w 99555"/>
                  <a:gd name="connsiteY18" fmla="*/ 19880 h 99402"/>
                  <a:gd name="connsiteX19" fmla="*/ 72706 w 99555"/>
                  <a:gd name="connsiteY19" fmla="*/ 59642 h 9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555" h="99402">
                    <a:moveTo>
                      <a:pt x="73949" y="79522"/>
                    </a:moveTo>
                    <a:lnTo>
                      <a:pt x="27975" y="28578"/>
                    </a:lnTo>
                    <a:cubicBezTo>
                      <a:pt x="20520" y="36033"/>
                      <a:pt x="15550" y="43489"/>
                      <a:pt x="15550" y="52186"/>
                    </a:cubicBezTo>
                    <a:cubicBezTo>
                      <a:pt x="14308" y="59642"/>
                      <a:pt x="18035" y="68339"/>
                      <a:pt x="24248" y="74552"/>
                    </a:cubicBezTo>
                    <a:cubicBezTo>
                      <a:pt x="31703" y="83250"/>
                      <a:pt x="40401" y="88220"/>
                      <a:pt x="52826" y="89462"/>
                    </a:cubicBezTo>
                    <a:lnTo>
                      <a:pt x="41643" y="99402"/>
                    </a:lnTo>
                    <a:cubicBezTo>
                      <a:pt x="31703" y="96917"/>
                      <a:pt x="21763" y="90705"/>
                      <a:pt x="11822" y="80765"/>
                    </a:cubicBezTo>
                    <a:cubicBezTo>
                      <a:pt x="3125" y="70824"/>
                      <a:pt x="-1845" y="59642"/>
                      <a:pt x="640" y="48459"/>
                    </a:cubicBezTo>
                    <a:cubicBezTo>
                      <a:pt x="3125" y="37276"/>
                      <a:pt x="8095" y="26093"/>
                      <a:pt x="20520" y="14910"/>
                    </a:cubicBezTo>
                    <a:cubicBezTo>
                      <a:pt x="31703" y="4970"/>
                      <a:pt x="44128" y="0"/>
                      <a:pt x="56554" y="0"/>
                    </a:cubicBezTo>
                    <a:cubicBezTo>
                      <a:pt x="68979" y="0"/>
                      <a:pt x="80162" y="4970"/>
                      <a:pt x="88860" y="13668"/>
                    </a:cubicBezTo>
                    <a:cubicBezTo>
                      <a:pt x="97557" y="23608"/>
                      <a:pt x="101285" y="33548"/>
                      <a:pt x="98800" y="43489"/>
                    </a:cubicBezTo>
                    <a:cubicBezTo>
                      <a:pt x="97557" y="54671"/>
                      <a:pt x="91344" y="64612"/>
                      <a:pt x="80162" y="74552"/>
                    </a:cubicBezTo>
                    <a:lnTo>
                      <a:pt x="73949" y="79522"/>
                    </a:lnTo>
                    <a:close/>
                    <a:moveTo>
                      <a:pt x="72706" y="59642"/>
                    </a:moveTo>
                    <a:cubicBezTo>
                      <a:pt x="78919" y="53429"/>
                      <a:pt x="82647" y="47216"/>
                      <a:pt x="83889" y="41004"/>
                    </a:cubicBezTo>
                    <a:cubicBezTo>
                      <a:pt x="85132" y="34791"/>
                      <a:pt x="82647" y="28578"/>
                      <a:pt x="77676" y="22366"/>
                    </a:cubicBezTo>
                    <a:cubicBezTo>
                      <a:pt x="72706" y="17395"/>
                      <a:pt x="66494" y="13668"/>
                      <a:pt x="59039" y="13668"/>
                    </a:cubicBezTo>
                    <a:cubicBezTo>
                      <a:pt x="51584" y="13668"/>
                      <a:pt x="44128" y="16153"/>
                      <a:pt x="37916" y="19880"/>
                    </a:cubicBezTo>
                    <a:lnTo>
                      <a:pt x="72706" y="59642"/>
                    </a:lnTo>
                    <a:close/>
                  </a:path>
                </a:pathLst>
              </a:custGeom>
              <a:solidFill>
                <a:srgbClr val="FFFFFF"/>
              </a:solidFill>
              <a:ln w="1242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A5B5C0DB-2E43-D948-8EFB-DACCA7294553}"/>
                  </a:ext>
                </a:extLst>
              </p:cNvPr>
              <p:cNvSpPr/>
              <p:nvPr/>
            </p:nvSpPr>
            <p:spPr>
              <a:xfrm>
                <a:off x="6047425" y="2731088"/>
                <a:ext cx="115555" cy="100645"/>
              </a:xfrm>
              <a:custGeom>
                <a:avLst/>
                <a:gdLst>
                  <a:gd name="connsiteX0" fmla="*/ 9940 w 115555"/>
                  <a:gd name="connsiteY0" fmla="*/ 100645 h 100645"/>
                  <a:gd name="connsiteX1" fmla="*/ 0 w 115555"/>
                  <a:gd name="connsiteY1" fmla="*/ 88220 h 100645"/>
                  <a:gd name="connsiteX2" fmla="*/ 74552 w 115555"/>
                  <a:gd name="connsiteY2" fmla="*/ 26093 h 100645"/>
                  <a:gd name="connsiteX3" fmla="*/ 84492 w 115555"/>
                  <a:gd name="connsiteY3" fmla="*/ 38519 h 100645"/>
                  <a:gd name="connsiteX4" fmla="*/ 9940 w 115555"/>
                  <a:gd name="connsiteY4" fmla="*/ 100645 h 100645"/>
                  <a:gd name="connsiteX5" fmla="*/ 98160 w 115555"/>
                  <a:gd name="connsiteY5" fmla="*/ 17396 h 100645"/>
                  <a:gd name="connsiteX6" fmla="*/ 95675 w 115555"/>
                  <a:gd name="connsiteY6" fmla="*/ 9940 h 100645"/>
                  <a:gd name="connsiteX7" fmla="*/ 99402 w 115555"/>
                  <a:gd name="connsiteY7" fmla="*/ 2485 h 100645"/>
                  <a:gd name="connsiteX8" fmla="*/ 106858 w 115555"/>
                  <a:gd name="connsiteY8" fmla="*/ 0 h 100645"/>
                  <a:gd name="connsiteX9" fmla="*/ 113070 w 115555"/>
                  <a:gd name="connsiteY9" fmla="*/ 3728 h 100645"/>
                  <a:gd name="connsiteX10" fmla="*/ 115556 w 115555"/>
                  <a:gd name="connsiteY10" fmla="*/ 11183 h 100645"/>
                  <a:gd name="connsiteX11" fmla="*/ 111828 w 115555"/>
                  <a:gd name="connsiteY11" fmla="*/ 18638 h 100645"/>
                  <a:gd name="connsiteX12" fmla="*/ 104373 w 115555"/>
                  <a:gd name="connsiteY12" fmla="*/ 21123 h 100645"/>
                  <a:gd name="connsiteX13" fmla="*/ 98160 w 115555"/>
                  <a:gd name="connsiteY13" fmla="*/ 17396 h 10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555" h="100645">
                    <a:moveTo>
                      <a:pt x="9940" y="100645"/>
                    </a:moveTo>
                    <a:lnTo>
                      <a:pt x="0" y="88220"/>
                    </a:lnTo>
                    <a:lnTo>
                      <a:pt x="74552" y="26093"/>
                    </a:lnTo>
                    <a:lnTo>
                      <a:pt x="84492" y="38519"/>
                    </a:lnTo>
                    <a:lnTo>
                      <a:pt x="9940" y="100645"/>
                    </a:lnTo>
                    <a:close/>
                    <a:moveTo>
                      <a:pt x="98160" y="17396"/>
                    </a:moveTo>
                    <a:cubicBezTo>
                      <a:pt x="96918" y="14911"/>
                      <a:pt x="95675" y="12425"/>
                      <a:pt x="95675" y="9940"/>
                    </a:cubicBezTo>
                    <a:cubicBezTo>
                      <a:pt x="95675" y="7455"/>
                      <a:pt x="96918" y="4970"/>
                      <a:pt x="99402" y="2485"/>
                    </a:cubicBezTo>
                    <a:cubicBezTo>
                      <a:pt x="101888" y="1243"/>
                      <a:pt x="104373" y="0"/>
                      <a:pt x="106858" y="0"/>
                    </a:cubicBezTo>
                    <a:cubicBezTo>
                      <a:pt x="109343" y="0"/>
                      <a:pt x="111828" y="1243"/>
                      <a:pt x="113070" y="3728"/>
                    </a:cubicBezTo>
                    <a:cubicBezTo>
                      <a:pt x="114313" y="6213"/>
                      <a:pt x="115556" y="8698"/>
                      <a:pt x="115556" y="11183"/>
                    </a:cubicBezTo>
                    <a:cubicBezTo>
                      <a:pt x="115556" y="13668"/>
                      <a:pt x="114313" y="16153"/>
                      <a:pt x="111828" y="18638"/>
                    </a:cubicBezTo>
                    <a:cubicBezTo>
                      <a:pt x="109343" y="19881"/>
                      <a:pt x="106858" y="21123"/>
                      <a:pt x="104373" y="21123"/>
                    </a:cubicBezTo>
                    <a:cubicBezTo>
                      <a:pt x="101888" y="19881"/>
                      <a:pt x="100645" y="18638"/>
                      <a:pt x="98160" y="17396"/>
                    </a:cubicBezTo>
                    <a:close/>
                  </a:path>
                </a:pathLst>
              </a:custGeom>
              <a:solidFill>
                <a:srgbClr val="FFFFFF"/>
              </a:solidFill>
              <a:ln w="1242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15450F45-451D-9047-A51C-0486B8251792}"/>
                  </a:ext>
                </a:extLst>
              </p:cNvPr>
              <p:cNvSpPr/>
              <p:nvPr/>
            </p:nvSpPr>
            <p:spPr>
              <a:xfrm>
                <a:off x="6046183" y="2806883"/>
                <a:ext cx="159044" cy="122274"/>
              </a:xfrm>
              <a:custGeom>
                <a:avLst/>
                <a:gdLst>
                  <a:gd name="connsiteX0" fmla="*/ 86977 w 159044"/>
                  <a:gd name="connsiteY0" fmla="*/ 108100 h 122274"/>
                  <a:gd name="connsiteX1" fmla="*/ 13668 w 159044"/>
                  <a:gd name="connsiteY1" fmla="*/ 100645 h 122274"/>
                  <a:gd name="connsiteX2" fmla="*/ 0 w 159044"/>
                  <a:gd name="connsiteY2" fmla="*/ 72067 h 122274"/>
                  <a:gd name="connsiteX3" fmla="*/ 12425 w 159044"/>
                  <a:gd name="connsiteY3" fmla="*/ 62127 h 122274"/>
                  <a:gd name="connsiteX4" fmla="*/ 23608 w 159044"/>
                  <a:gd name="connsiteY4" fmla="*/ 91947 h 122274"/>
                  <a:gd name="connsiteX5" fmla="*/ 75794 w 159044"/>
                  <a:gd name="connsiteY5" fmla="*/ 96917 h 122274"/>
                  <a:gd name="connsiteX6" fmla="*/ 84492 w 159044"/>
                  <a:gd name="connsiteY6" fmla="*/ 90705 h 122274"/>
                  <a:gd name="connsiteX7" fmla="*/ 84492 w 159044"/>
                  <a:gd name="connsiteY7" fmla="*/ 90705 h 122274"/>
                  <a:gd name="connsiteX8" fmla="*/ 49701 w 159044"/>
                  <a:gd name="connsiteY8" fmla="*/ 75794 h 122274"/>
                  <a:gd name="connsiteX9" fmla="*/ 42246 w 159044"/>
                  <a:gd name="connsiteY9" fmla="*/ 44731 h 122274"/>
                  <a:gd name="connsiteX10" fmla="*/ 63369 w 159044"/>
                  <a:gd name="connsiteY10" fmla="*/ 14910 h 122274"/>
                  <a:gd name="connsiteX11" fmla="*/ 101888 w 159044"/>
                  <a:gd name="connsiteY11" fmla="*/ 0 h 122274"/>
                  <a:gd name="connsiteX12" fmla="*/ 132951 w 159044"/>
                  <a:gd name="connsiteY12" fmla="*/ 17395 h 122274"/>
                  <a:gd name="connsiteX13" fmla="*/ 137921 w 159044"/>
                  <a:gd name="connsiteY13" fmla="*/ 49701 h 122274"/>
                  <a:gd name="connsiteX14" fmla="*/ 137921 w 159044"/>
                  <a:gd name="connsiteY14" fmla="*/ 49701 h 122274"/>
                  <a:gd name="connsiteX15" fmla="*/ 149104 w 159044"/>
                  <a:gd name="connsiteY15" fmla="*/ 41004 h 122274"/>
                  <a:gd name="connsiteX16" fmla="*/ 159044 w 159044"/>
                  <a:gd name="connsiteY16" fmla="*/ 53429 h 122274"/>
                  <a:gd name="connsiteX17" fmla="*/ 86977 w 159044"/>
                  <a:gd name="connsiteY17" fmla="*/ 108100 h 122274"/>
                  <a:gd name="connsiteX18" fmla="*/ 105615 w 159044"/>
                  <a:gd name="connsiteY18" fmla="*/ 73309 h 122274"/>
                  <a:gd name="connsiteX19" fmla="*/ 116798 w 159044"/>
                  <a:gd name="connsiteY19" fmla="*/ 64612 h 122274"/>
                  <a:gd name="connsiteX20" fmla="*/ 127981 w 159044"/>
                  <a:gd name="connsiteY20" fmla="*/ 45974 h 122274"/>
                  <a:gd name="connsiteX21" fmla="*/ 123011 w 159044"/>
                  <a:gd name="connsiteY21" fmla="*/ 26093 h 122274"/>
                  <a:gd name="connsiteX22" fmla="*/ 100645 w 159044"/>
                  <a:gd name="connsiteY22" fmla="*/ 14910 h 122274"/>
                  <a:gd name="connsiteX23" fmla="*/ 72067 w 159044"/>
                  <a:gd name="connsiteY23" fmla="*/ 26093 h 122274"/>
                  <a:gd name="connsiteX24" fmla="*/ 55914 w 159044"/>
                  <a:gd name="connsiteY24" fmla="*/ 48459 h 122274"/>
                  <a:gd name="connsiteX25" fmla="*/ 60884 w 159044"/>
                  <a:gd name="connsiteY25" fmla="*/ 70824 h 122274"/>
                  <a:gd name="connsiteX26" fmla="*/ 80765 w 159044"/>
                  <a:gd name="connsiteY26" fmla="*/ 82007 h 122274"/>
                  <a:gd name="connsiteX27" fmla="*/ 105615 w 159044"/>
                  <a:gd name="connsiteY27" fmla="*/ 73309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044" h="122274">
                    <a:moveTo>
                      <a:pt x="86977" y="108100"/>
                    </a:moveTo>
                    <a:cubicBezTo>
                      <a:pt x="58399" y="129223"/>
                      <a:pt x="34791" y="126738"/>
                      <a:pt x="13668" y="100645"/>
                    </a:cubicBezTo>
                    <a:cubicBezTo>
                      <a:pt x="6213" y="90705"/>
                      <a:pt x="1243" y="82007"/>
                      <a:pt x="0" y="72067"/>
                    </a:cubicBezTo>
                    <a:lnTo>
                      <a:pt x="12425" y="62127"/>
                    </a:lnTo>
                    <a:cubicBezTo>
                      <a:pt x="13668" y="74552"/>
                      <a:pt x="18638" y="84492"/>
                      <a:pt x="23608" y="91947"/>
                    </a:cubicBezTo>
                    <a:cubicBezTo>
                      <a:pt x="38519" y="110585"/>
                      <a:pt x="55914" y="113070"/>
                      <a:pt x="75794" y="96917"/>
                    </a:cubicBezTo>
                    <a:lnTo>
                      <a:pt x="84492" y="90705"/>
                    </a:lnTo>
                    <a:lnTo>
                      <a:pt x="84492" y="90705"/>
                    </a:lnTo>
                    <a:cubicBezTo>
                      <a:pt x="70824" y="91947"/>
                      <a:pt x="58399" y="86977"/>
                      <a:pt x="49701" y="75794"/>
                    </a:cubicBezTo>
                    <a:cubicBezTo>
                      <a:pt x="42246" y="65854"/>
                      <a:pt x="39761" y="55914"/>
                      <a:pt x="42246" y="44731"/>
                    </a:cubicBezTo>
                    <a:cubicBezTo>
                      <a:pt x="44731" y="33548"/>
                      <a:pt x="50944" y="23608"/>
                      <a:pt x="63369" y="14910"/>
                    </a:cubicBezTo>
                    <a:cubicBezTo>
                      <a:pt x="75794" y="4970"/>
                      <a:pt x="89462" y="0"/>
                      <a:pt x="101888" y="0"/>
                    </a:cubicBezTo>
                    <a:cubicBezTo>
                      <a:pt x="114313" y="0"/>
                      <a:pt x="124253" y="6213"/>
                      <a:pt x="132951" y="17395"/>
                    </a:cubicBezTo>
                    <a:cubicBezTo>
                      <a:pt x="140406" y="27336"/>
                      <a:pt x="142891" y="38519"/>
                      <a:pt x="137921" y="49701"/>
                    </a:cubicBezTo>
                    <a:lnTo>
                      <a:pt x="137921" y="49701"/>
                    </a:lnTo>
                    <a:lnTo>
                      <a:pt x="149104" y="41004"/>
                    </a:lnTo>
                    <a:lnTo>
                      <a:pt x="159044" y="53429"/>
                    </a:lnTo>
                    <a:lnTo>
                      <a:pt x="86977" y="108100"/>
                    </a:lnTo>
                    <a:close/>
                    <a:moveTo>
                      <a:pt x="105615" y="73309"/>
                    </a:moveTo>
                    <a:lnTo>
                      <a:pt x="116798" y="64612"/>
                    </a:lnTo>
                    <a:cubicBezTo>
                      <a:pt x="123011" y="59642"/>
                      <a:pt x="126738" y="53429"/>
                      <a:pt x="127981" y="45974"/>
                    </a:cubicBezTo>
                    <a:cubicBezTo>
                      <a:pt x="129224" y="38519"/>
                      <a:pt x="127981" y="32306"/>
                      <a:pt x="123011" y="26093"/>
                    </a:cubicBezTo>
                    <a:cubicBezTo>
                      <a:pt x="116798" y="18638"/>
                      <a:pt x="109343" y="14910"/>
                      <a:pt x="100645" y="14910"/>
                    </a:cubicBezTo>
                    <a:cubicBezTo>
                      <a:pt x="91948" y="14910"/>
                      <a:pt x="82007" y="18638"/>
                      <a:pt x="72067" y="26093"/>
                    </a:cubicBezTo>
                    <a:cubicBezTo>
                      <a:pt x="63369" y="32306"/>
                      <a:pt x="58399" y="39761"/>
                      <a:pt x="55914" y="48459"/>
                    </a:cubicBezTo>
                    <a:cubicBezTo>
                      <a:pt x="53429" y="55914"/>
                      <a:pt x="55914" y="63369"/>
                      <a:pt x="60884" y="70824"/>
                    </a:cubicBezTo>
                    <a:cubicBezTo>
                      <a:pt x="65854" y="78279"/>
                      <a:pt x="73310" y="82007"/>
                      <a:pt x="80765" y="82007"/>
                    </a:cubicBezTo>
                    <a:cubicBezTo>
                      <a:pt x="90705" y="82007"/>
                      <a:pt x="98160" y="79522"/>
                      <a:pt x="105615" y="73309"/>
                    </a:cubicBezTo>
                    <a:close/>
                  </a:path>
                </a:pathLst>
              </a:custGeom>
              <a:solidFill>
                <a:srgbClr val="FFFFFF"/>
              </a:solidFill>
              <a:ln w="1242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18BC794C-7AE8-E745-A15C-E8A810FFB5F7}"/>
                  </a:ext>
                </a:extLst>
              </p:cNvPr>
              <p:cNvSpPr/>
              <p:nvPr/>
            </p:nvSpPr>
            <p:spPr>
              <a:xfrm>
                <a:off x="6145585" y="2862797"/>
                <a:ext cx="126738" cy="146618"/>
              </a:xfrm>
              <a:custGeom>
                <a:avLst/>
                <a:gdLst>
                  <a:gd name="connsiteX0" fmla="*/ 43489 w 126738"/>
                  <a:gd name="connsiteY0" fmla="*/ 146619 h 146618"/>
                  <a:gd name="connsiteX1" fmla="*/ 34791 w 126738"/>
                  <a:gd name="connsiteY1" fmla="*/ 134193 h 146618"/>
                  <a:gd name="connsiteX2" fmla="*/ 80765 w 126738"/>
                  <a:gd name="connsiteY2" fmla="*/ 103130 h 146618"/>
                  <a:gd name="connsiteX3" fmla="*/ 93190 w 126738"/>
                  <a:gd name="connsiteY3" fmla="*/ 67097 h 146618"/>
                  <a:gd name="connsiteX4" fmla="*/ 75794 w 126738"/>
                  <a:gd name="connsiteY4" fmla="*/ 55914 h 146618"/>
                  <a:gd name="connsiteX5" fmla="*/ 53429 w 126738"/>
                  <a:gd name="connsiteY5" fmla="*/ 62127 h 146618"/>
                  <a:gd name="connsiteX6" fmla="*/ 8698 w 126738"/>
                  <a:gd name="connsiteY6" fmla="*/ 93190 h 146618"/>
                  <a:gd name="connsiteX7" fmla="*/ 0 w 126738"/>
                  <a:gd name="connsiteY7" fmla="*/ 80765 h 146618"/>
                  <a:gd name="connsiteX8" fmla="*/ 118040 w 126738"/>
                  <a:gd name="connsiteY8" fmla="*/ 0 h 146618"/>
                  <a:gd name="connsiteX9" fmla="*/ 126738 w 126738"/>
                  <a:gd name="connsiteY9" fmla="*/ 12425 h 146618"/>
                  <a:gd name="connsiteX10" fmla="*/ 74552 w 126738"/>
                  <a:gd name="connsiteY10" fmla="*/ 47216 h 146618"/>
                  <a:gd name="connsiteX11" fmla="*/ 74552 w 126738"/>
                  <a:gd name="connsiteY11" fmla="*/ 47216 h 146618"/>
                  <a:gd name="connsiteX12" fmla="*/ 108100 w 126738"/>
                  <a:gd name="connsiteY12" fmla="*/ 63369 h 146618"/>
                  <a:gd name="connsiteX13" fmla="*/ 94432 w 126738"/>
                  <a:gd name="connsiteY13" fmla="*/ 113070 h 146618"/>
                  <a:gd name="connsiteX14" fmla="*/ 43489 w 126738"/>
                  <a:gd name="connsiteY14" fmla="*/ 146619 h 14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738" h="146618">
                    <a:moveTo>
                      <a:pt x="43489" y="146619"/>
                    </a:moveTo>
                    <a:lnTo>
                      <a:pt x="34791" y="134193"/>
                    </a:lnTo>
                    <a:lnTo>
                      <a:pt x="80765" y="103130"/>
                    </a:lnTo>
                    <a:cubicBezTo>
                      <a:pt x="96918" y="91947"/>
                      <a:pt x="101888" y="79522"/>
                      <a:pt x="93190" y="67097"/>
                    </a:cubicBezTo>
                    <a:cubicBezTo>
                      <a:pt x="89462" y="60884"/>
                      <a:pt x="83250" y="57157"/>
                      <a:pt x="75794" y="55914"/>
                    </a:cubicBezTo>
                    <a:cubicBezTo>
                      <a:pt x="68339" y="54671"/>
                      <a:pt x="60884" y="57157"/>
                      <a:pt x="53429" y="62127"/>
                    </a:cubicBezTo>
                    <a:lnTo>
                      <a:pt x="8698" y="93190"/>
                    </a:lnTo>
                    <a:lnTo>
                      <a:pt x="0" y="80765"/>
                    </a:lnTo>
                    <a:lnTo>
                      <a:pt x="118040" y="0"/>
                    </a:lnTo>
                    <a:lnTo>
                      <a:pt x="126738" y="12425"/>
                    </a:lnTo>
                    <a:lnTo>
                      <a:pt x="74552" y="47216"/>
                    </a:lnTo>
                    <a:lnTo>
                      <a:pt x="74552" y="47216"/>
                    </a:lnTo>
                    <a:cubicBezTo>
                      <a:pt x="88220" y="45974"/>
                      <a:pt x="99402" y="52186"/>
                      <a:pt x="108100" y="63369"/>
                    </a:cubicBezTo>
                    <a:cubicBezTo>
                      <a:pt x="120526" y="80765"/>
                      <a:pt x="115556" y="98160"/>
                      <a:pt x="94432" y="113070"/>
                    </a:cubicBezTo>
                    <a:lnTo>
                      <a:pt x="43489" y="146619"/>
                    </a:lnTo>
                    <a:close/>
                  </a:path>
                </a:pathLst>
              </a:custGeom>
              <a:solidFill>
                <a:srgbClr val="FFFFFF"/>
              </a:solidFill>
              <a:ln w="12422"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C4659D51-9A2E-E647-9D0D-F14C406ABD40}"/>
                  </a:ext>
                </a:extLst>
              </p:cNvPr>
              <p:cNvSpPr/>
              <p:nvPr/>
            </p:nvSpPr>
            <p:spPr>
              <a:xfrm>
                <a:off x="6214328" y="2972139"/>
                <a:ext cx="107696" cy="98159"/>
              </a:xfrm>
              <a:custGeom>
                <a:avLst/>
                <a:gdLst>
                  <a:gd name="connsiteX0" fmla="*/ 14507 w 107696"/>
                  <a:gd name="connsiteY0" fmla="*/ 98160 h 98159"/>
                  <a:gd name="connsiteX1" fmla="*/ 4566 w 107696"/>
                  <a:gd name="connsiteY1" fmla="*/ 86977 h 98159"/>
                  <a:gd name="connsiteX2" fmla="*/ 15749 w 107696"/>
                  <a:gd name="connsiteY2" fmla="*/ 50944 h 98159"/>
                  <a:gd name="connsiteX3" fmla="*/ 64208 w 107696"/>
                  <a:gd name="connsiteY3" fmla="*/ 21123 h 98159"/>
                  <a:gd name="connsiteX4" fmla="*/ 55510 w 107696"/>
                  <a:gd name="connsiteY4" fmla="*/ 7455 h 98159"/>
                  <a:gd name="connsiteX5" fmla="*/ 66693 w 107696"/>
                  <a:gd name="connsiteY5" fmla="*/ 0 h 98159"/>
                  <a:gd name="connsiteX6" fmla="*/ 75390 w 107696"/>
                  <a:gd name="connsiteY6" fmla="*/ 13668 h 98159"/>
                  <a:gd name="connsiteX7" fmla="*/ 95271 w 107696"/>
                  <a:gd name="connsiteY7" fmla="*/ 1242 h 98159"/>
                  <a:gd name="connsiteX8" fmla="*/ 107696 w 107696"/>
                  <a:gd name="connsiteY8" fmla="*/ 11183 h 98159"/>
                  <a:gd name="connsiteX9" fmla="*/ 82846 w 107696"/>
                  <a:gd name="connsiteY9" fmla="*/ 26093 h 98159"/>
                  <a:gd name="connsiteX10" fmla="*/ 95271 w 107696"/>
                  <a:gd name="connsiteY10" fmla="*/ 47216 h 98159"/>
                  <a:gd name="connsiteX11" fmla="*/ 84088 w 107696"/>
                  <a:gd name="connsiteY11" fmla="*/ 54671 h 98159"/>
                  <a:gd name="connsiteX12" fmla="*/ 71663 w 107696"/>
                  <a:gd name="connsiteY12" fmla="*/ 33548 h 98159"/>
                  <a:gd name="connsiteX13" fmla="*/ 25689 w 107696"/>
                  <a:gd name="connsiteY13" fmla="*/ 62127 h 98159"/>
                  <a:gd name="connsiteX14" fmla="*/ 15749 w 107696"/>
                  <a:gd name="connsiteY14" fmla="*/ 72067 h 98159"/>
                  <a:gd name="connsiteX15" fmla="*/ 18234 w 107696"/>
                  <a:gd name="connsiteY15" fmla="*/ 83250 h 98159"/>
                  <a:gd name="connsiteX16" fmla="*/ 25689 w 107696"/>
                  <a:gd name="connsiteY16" fmla="*/ 90705 h 98159"/>
                  <a:gd name="connsiteX17" fmla="*/ 14507 w 107696"/>
                  <a:gd name="connsiteY17" fmla="*/ 98160 h 9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696" h="98159">
                    <a:moveTo>
                      <a:pt x="14507" y="98160"/>
                    </a:moveTo>
                    <a:cubicBezTo>
                      <a:pt x="10779" y="95675"/>
                      <a:pt x="7051" y="91947"/>
                      <a:pt x="4566" y="86977"/>
                    </a:cubicBezTo>
                    <a:cubicBezTo>
                      <a:pt x="-4131" y="72067"/>
                      <a:pt x="-404" y="60884"/>
                      <a:pt x="15749" y="50944"/>
                    </a:cubicBezTo>
                    <a:lnTo>
                      <a:pt x="64208" y="21123"/>
                    </a:lnTo>
                    <a:lnTo>
                      <a:pt x="55510" y="7455"/>
                    </a:lnTo>
                    <a:lnTo>
                      <a:pt x="66693" y="0"/>
                    </a:lnTo>
                    <a:lnTo>
                      <a:pt x="75390" y="13668"/>
                    </a:lnTo>
                    <a:lnTo>
                      <a:pt x="95271" y="1242"/>
                    </a:lnTo>
                    <a:lnTo>
                      <a:pt x="107696" y="11183"/>
                    </a:lnTo>
                    <a:lnTo>
                      <a:pt x="82846" y="26093"/>
                    </a:lnTo>
                    <a:lnTo>
                      <a:pt x="95271" y="47216"/>
                    </a:lnTo>
                    <a:lnTo>
                      <a:pt x="84088" y="54671"/>
                    </a:lnTo>
                    <a:lnTo>
                      <a:pt x="71663" y="33548"/>
                    </a:lnTo>
                    <a:lnTo>
                      <a:pt x="25689" y="62127"/>
                    </a:lnTo>
                    <a:cubicBezTo>
                      <a:pt x="20719" y="65854"/>
                      <a:pt x="16992" y="68339"/>
                      <a:pt x="15749" y="72067"/>
                    </a:cubicBezTo>
                    <a:cubicBezTo>
                      <a:pt x="14507" y="75794"/>
                      <a:pt x="15749" y="79522"/>
                      <a:pt x="18234" y="83250"/>
                    </a:cubicBezTo>
                    <a:cubicBezTo>
                      <a:pt x="20719" y="86977"/>
                      <a:pt x="23204" y="89462"/>
                      <a:pt x="25689" y="90705"/>
                    </a:cubicBezTo>
                    <a:lnTo>
                      <a:pt x="14507" y="98160"/>
                    </a:lnTo>
                    <a:close/>
                  </a:path>
                </a:pathLst>
              </a:custGeom>
              <a:solidFill>
                <a:srgbClr val="FFFFFF"/>
              </a:solidFill>
              <a:ln w="12422"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AD89854D-5AE7-D348-991B-CEB28AA81D65}"/>
                  </a:ext>
                </a:extLst>
              </p:cNvPr>
              <p:cNvSpPr/>
              <p:nvPr/>
            </p:nvSpPr>
            <p:spPr>
              <a:xfrm>
                <a:off x="6263626" y="3065329"/>
                <a:ext cx="132950" cy="82006"/>
              </a:xfrm>
              <a:custGeom>
                <a:avLst/>
                <a:gdLst>
                  <a:gd name="connsiteX0" fmla="*/ 7455 w 132950"/>
                  <a:gd name="connsiteY0" fmla="*/ 82007 h 82006"/>
                  <a:gd name="connsiteX1" fmla="*/ 0 w 132950"/>
                  <a:gd name="connsiteY1" fmla="*/ 68339 h 82006"/>
                  <a:gd name="connsiteX2" fmla="*/ 125496 w 132950"/>
                  <a:gd name="connsiteY2" fmla="*/ 0 h 82006"/>
                  <a:gd name="connsiteX3" fmla="*/ 132951 w 132950"/>
                  <a:gd name="connsiteY3" fmla="*/ 13668 h 82006"/>
                  <a:gd name="connsiteX4" fmla="*/ 7455 w 132950"/>
                  <a:gd name="connsiteY4" fmla="*/ 82007 h 8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50" h="82006">
                    <a:moveTo>
                      <a:pt x="7455" y="82007"/>
                    </a:moveTo>
                    <a:lnTo>
                      <a:pt x="0" y="68339"/>
                    </a:lnTo>
                    <a:lnTo>
                      <a:pt x="125496" y="0"/>
                    </a:lnTo>
                    <a:lnTo>
                      <a:pt x="132951" y="13668"/>
                    </a:lnTo>
                    <a:lnTo>
                      <a:pt x="7455" y="82007"/>
                    </a:lnTo>
                    <a:close/>
                  </a:path>
                </a:pathLst>
              </a:custGeom>
              <a:solidFill>
                <a:srgbClr val="FFFFFF"/>
              </a:solidFill>
              <a:ln w="12422"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E60A3E7D-FCEF-9C4E-9677-8E8ABAD2BAB8}"/>
                  </a:ext>
                </a:extLst>
              </p:cNvPr>
              <p:cNvSpPr/>
              <p:nvPr/>
            </p:nvSpPr>
            <p:spPr>
              <a:xfrm>
                <a:off x="6295350" y="3140331"/>
                <a:ext cx="103050" cy="98219"/>
              </a:xfrm>
              <a:custGeom>
                <a:avLst/>
                <a:gdLst>
                  <a:gd name="connsiteX0" fmla="*/ 5552 w 103050"/>
                  <a:gd name="connsiteY0" fmla="*/ 70375 h 98219"/>
                  <a:gd name="connsiteX1" fmla="*/ 3067 w 103050"/>
                  <a:gd name="connsiteY1" fmla="*/ 34341 h 98219"/>
                  <a:gd name="connsiteX2" fmla="*/ 29160 w 103050"/>
                  <a:gd name="connsiteY2" fmla="*/ 7006 h 98219"/>
                  <a:gd name="connsiteX3" fmla="*/ 68921 w 103050"/>
                  <a:gd name="connsiteY3" fmla="*/ 2035 h 98219"/>
                  <a:gd name="connsiteX4" fmla="*/ 97499 w 103050"/>
                  <a:gd name="connsiteY4" fmla="*/ 28129 h 98219"/>
                  <a:gd name="connsiteX5" fmla="*/ 99984 w 103050"/>
                  <a:gd name="connsiteY5" fmla="*/ 64162 h 98219"/>
                  <a:gd name="connsiteX6" fmla="*/ 72649 w 103050"/>
                  <a:gd name="connsiteY6" fmla="*/ 91498 h 98219"/>
                  <a:gd name="connsiteX7" fmla="*/ 34130 w 103050"/>
                  <a:gd name="connsiteY7" fmla="*/ 96468 h 98219"/>
                  <a:gd name="connsiteX8" fmla="*/ 5552 w 103050"/>
                  <a:gd name="connsiteY8" fmla="*/ 70375 h 98219"/>
                  <a:gd name="connsiteX9" fmla="*/ 85074 w 103050"/>
                  <a:gd name="connsiteY9" fmla="*/ 33099 h 98219"/>
                  <a:gd name="connsiteX10" fmla="*/ 65193 w 103050"/>
                  <a:gd name="connsiteY10" fmla="*/ 16946 h 98219"/>
                  <a:gd name="connsiteX11" fmla="*/ 36615 w 103050"/>
                  <a:gd name="connsiteY11" fmla="*/ 21916 h 98219"/>
                  <a:gd name="connsiteX12" fmla="*/ 16735 w 103050"/>
                  <a:gd name="connsiteY12" fmla="*/ 41796 h 98219"/>
                  <a:gd name="connsiteX13" fmla="*/ 17977 w 103050"/>
                  <a:gd name="connsiteY13" fmla="*/ 66647 h 98219"/>
                  <a:gd name="connsiteX14" fmla="*/ 36615 w 103050"/>
                  <a:gd name="connsiteY14" fmla="*/ 82800 h 98219"/>
                  <a:gd name="connsiteX15" fmla="*/ 65193 w 103050"/>
                  <a:gd name="connsiteY15" fmla="*/ 77830 h 98219"/>
                  <a:gd name="connsiteX16" fmla="*/ 86316 w 103050"/>
                  <a:gd name="connsiteY16" fmla="*/ 57949 h 98219"/>
                  <a:gd name="connsiteX17" fmla="*/ 85074 w 103050"/>
                  <a:gd name="connsiteY17" fmla="*/ 33099 h 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050" h="98219">
                    <a:moveTo>
                      <a:pt x="5552" y="70375"/>
                    </a:moveTo>
                    <a:cubicBezTo>
                      <a:pt x="-661" y="57949"/>
                      <a:pt x="-1903" y="45524"/>
                      <a:pt x="3067" y="34341"/>
                    </a:cubicBezTo>
                    <a:cubicBezTo>
                      <a:pt x="6794" y="23158"/>
                      <a:pt x="16735" y="13218"/>
                      <a:pt x="29160" y="7006"/>
                    </a:cubicBezTo>
                    <a:cubicBezTo>
                      <a:pt x="44070" y="-450"/>
                      <a:pt x="56496" y="-1692"/>
                      <a:pt x="68921" y="2035"/>
                    </a:cubicBezTo>
                    <a:cubicBezTo>
                      <a:pt x="81346" y="5763"/>
                      <a:pt x="90044" y="14461"/>
                      <a:pt x="97499" y="28129"/>
                    </a:cubicBezTo>
                    <a:cubicBezTo>
                      <a:pt x="103712" y="40554"/>
                      <a:pt x="104954" y="52979"/>
                      <a:pt x="99984" y="64162"/>
                    </a:cubicBezTo>
                    <a:cubicBezTo>
                      <a:pt x="95014" y="75345"/>
                      <a:pt x="86316" y="84043"/>
                      <a:pt x="72649" y="91498"/>
                    </a:cubicBezTo>
                    <a:cubicBezTo>
                      <a:pt x="58981" y="97710"/>
                      <a:pt x="45313" y="100195"/>
                      <a:pt x="34130" y="96468"/>
                    </a:cubicBezTo>
                    <a:cubicBezTo>
                      <a:pt x="21705" y="91498"/>
                      <a:pt x="11764" y="84043"/>
                      <a:pt x="5552" y="70375"/>
                    </a:cubicBezTo>
                    <a:close/>
                    <a:moveTo>
                      <a:pt x="85074" y="33099"/>
                    </a:moveTo>
                    <a:cubicBezTo>
                      <a:pt x="80104" y="24401"/>
                      <a:pt x="73891" y="18188"/>
                      <a:pt x="65193" y="16946"/>
                    </a:cubicBezTo>
                    <a:cubicBezTo>
                      <a:pt x="56496" y="14461"/>
                      <a:pt x="46555" y="15703"/>
                      <a:pt x="36615" y="21916"/>
                    </a:cubicBezTo>
                    <a:cubicBezTo>
                      <a:pt x="26675" y="26886"/>
                      <a:pt x="19220" y="33099"/>
                      <a:pt x="16735" y="41796"/>
                    </a:cubicBezTo>
                    <a:cubicBezTo>
                      <a:pt x="13007" y="50494"/>
                      <a:pt x="14250" y="57949"/>
                      <a:pt x="17977" y="66647"/>
                    </a:cubicBezTo>
                    <a:cubicBezTo>
                      <a:pt x="22947" y="75345"/>
                      <a:pt x="29160" y="81557"/>
                      <a:pt x="36615" y="82800"/>
                    </a:cubicBezTo>
                    <a:cubicBezTo>
                      <a:pt x="45313" y="85285"/>
                      <a:pt x="54011" y="82800"/>
                      <a:pt x="65193" y="77830"/>
                    </a:cubicBezTo>
                    <a:cubicBezTo>
                      <a:pt x="76376" y="72860"/>
                      <a:pt x="82589" y="65405"/>
                      <a:pt x="86316" y="57949"/>
                    </a:cubicBezTo>
                    <a:cubicBezTo>
                      <a:pt x="90044" y="49252"/>
                      <a:pt x="90044" y="41796"/>
                      <a:pt x="85074" y="33099"/>
                    </a:cubicBezTo>
                    <a:close/>
                  </a:path>
                </a:pathLst>
              </a:custGeom>
              <a:solidFill>
                <a:srgbClr val="FFFFFF"/>
              </a:solidFill>
              <a:ln w="12422"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57C2B81-B74C-DC4B-BB1C-B7EABBF8F5C2}"/>
                  </a:ext>
                </a:extLst>
              </p:cNvPr>
              <p:cNvSpPr/>
              <p:nvPr/>
            </p:nvSpPr>
            <p:spPr>
              <a:xfrm>
                <a:off x="6334127" y="3240526"/>
                <a:ext cx="109665" cy="80764"/>
              </a:xfrm>
              <a:custGeom>
                <a:avLst/>
                <a:gdLst>
                  <a:gd name="connsiteX0" fmla="*/ 323 w 109665"/>
                  <a:gd name="connsiteY0" fmla="*/ 26093 h 80764"/>
                  <a:gd name="connsiteX1" fmla="*/ 15234 w 109665"/>
                  <a:gd name="connsiteY1" fmla="*/ 19881 h 80764"/>
                  <a:gd name="connsiteX2" fmla="*/ 17719 w 109665"/>
                  <a:gd name="connsiteY2" fmla="*/ 49701 h 80764"/>
                  <a:gd name="connsiteX3" fmla="*/ 38842 w 109665"/>
                  <a:gd name="connsiteY3" fmla="*/ 63369 h 80764"/>
                  <a:gd name="connsiteX4" fmla="*/ 43812 w 109665"/>
                  <a:gd name="connsiteY4" fmla="*/ 59642 h 80764"/>
                  <a:gd name="connsiteX5" fmla="*/ 46297 w 109665"/>
                  <a:gd name="connsiteY5" fmla="*/ 53429 h 80764"/>
                  <a:gd name="connsiteX6" fmla="*/ 47539 w 109665"/>
                  <a:gd name="connsiteY6" fmla="*/ 45974 h 80764"/>
                  <a:gd name="connsiteX7" fmla="*/ 47539 w 109665"/>
                  <a:gd name="connsiteY7" fmla="*/ 37276 h 80764"/>
                  <a:gd name="connsiteX8" fmla="*/ 47539 w 109665"/>
                  <a:gd name="connsiteY8" fmla="*/ 24851 h 80764"/>
                  <a:gd name="connsiteX9" fmla="*/ 50024 w 109665"/>
                  <a:gd name="connsiteY9" fmla="*/ 14911 h 80764"/>
                  <a:gd name="connsiteX10" fmla="*/ 54995 w 109665"/>
                  <a:gd name="connsiteY10" fmla="*/ 7455 h 80764"/>
                  <a:gd name="connsiteX11" fmla="*/ 63692 w 109665"/>
                  <a:gd name="connsiteY11" fmla="*/ 2485 h 80764"/>
                  <a:gd name="connsiteX12" fmla="*/ 76118 w 109665"/>
                  <a:gd name="connsiteY12" fmla="*/ 0 h 80764"/>
                  <a:gd name="connsiteX13" fmla="*/ 87300 w 109665"/>
                  <a:gd name="connsiteY13" fmla="*/ 3728 h 80764"/>
                  <a:gd name="connsiteX14" fmla="*/ 97241 w 109665"/>
                  <a:gd name="connsiteY14" fmla="*/ 12425 h 80764"/>
                  <a:gd name="connsiteX15" fmla="*/ 104696 w 109665"/>
                  <a:gd name="connsiteY15" fmla="*/ 24851 h 80764"/>
                  <a:gd name="connsiteX16" fmla="*/ 109666 w 109665"/>
                  <a:gd name="connsiteY16" fmla="*/ 47216 h 80764"/>
                  <a:gd name="connsiteX17" fmla="*/ 94756 w 109665"/>
                  <a:gd name="connsiteY17" fmla="*/ 53429 h 80764"/>
                  <a:gd name="connsiteX18" fmla="*/ 91028 w 109665"/>
                  <a:gd name="connsiteY18" fmla="*/ 28578 h 80764"/>
                  <a:gd name="connsiteX19" fmla="*/ 87300 w 109665"/>
                  <a:gd name="connsiteY19" fmla="*/ 22366 h 80764"/>
                  <a:gd name="connsiteX20" fmla="*/ 82330 w 109665"/>
                  <a:gd name="connsiteY20" fmla="*/ 17396 h 80764"/>
                  <a:gd name="connsiteX21" fmla="*/ 77360 w 109665"/>
                  <a:gd name="connsiteY21" fmla="*/ 16153 h 80764"/>
                  <a:gd name="connsiteX22" fmla="*/ 71148 w 109665"/>
                  <a:gd name="connsiteY22" fmla="*/ 17396 h 80764"/>
                  <a:gd name="connsiteX23" fmla="*/ 66177 w 109665"/>
                  <a:gd name="connsiteY23" fmla="*/ 21123 h 80764"/>
                  <a:gd name="connsiteX24" fmla="*/ 63692 w 109665"/>
                  <a:gd name="connsiteY24" fmla="*/ 26093 h 80764"/>
                  <a:gd name="connsiteX25" fmla="*/ 62450 w 109665"/>
                  <a:gd name="connsiteY25" fmla="*/ 33548 h 80764"/>
                  <a:gd name="connsiteX26" fmla="*/ 62450 w 109665"/>
                  <a:gd name="connsiteY26" fmla="*/ 42246 h 80764"/>
                  <a:gd name="connsiteX27" fmla="*/ 62450 w 109665"/>
                  <a:gd name="connsiteY27" fmla="*/ 54671 h 80764"/>
                  <a:gd name="connsiteX28" fmla="*/ 59965 w 109665"/>
                  <a:gd name="connsiteY28" fmla="*/ 64612 h 80764"/>
                  <a:gd name="connsiteX29" fmla="*/ 54995 w 109665"/>
                  <a:gd name="connsiteY29" fmla="*/ 72067 h 80764"/>
                  <a:gd name="connsiteX30" fmla="*/ 46297 w 109665"/>
                  <a:gd name="connsiteY30" fmla="*/ 78279 h 80764"/>
                  <a:gd name="connsiteX31" fmla="*/ 33872 w 109665"/>
                  <a:gd name="connsiteY31" fmla="*/ 80765 h 80764"/>
                  <a:gd name="connsiteX32" fmla="*/ 22689 w 109665"/>
                  <a:gd name="connsiteY32" fmla="*/ 77037 h 80764"/>
                  <a:gd name="connsiteX33" fmla="*/ 12749 w 109665"/>
                  <a:gd name="connsiteY33" fmla="*/ 68339 h 80764"/>
                  <a:gd name="connsiteX34" fmla="*/ 5293 w 109665"/>
                  <a:gd name="connsiteY34" fmla="*/ 55914 h 80764"/>
                  <a:gd name="connsiteX35" fmla="*/ 323 w 109665"/>
                  <a:gd name="connsiteY35" fmla="*/ 26093 h 8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665" h="80764">
                    <a:moveTo>
                      <a:pt x="323" y="26093"/>
                    </a:moveTo>
                    <a:lnTo>
                      <a:pt x="15234" y="19881"/>
                    </a:lnTo>
                    <a:cubicBezTo>
                      <a:pt x="12749" y="29821"/>
                      <a:pt x="13991" y="39761"/>
                      <a:pt x="17719" y="49701"/>
                    </a:cubicBezTo>
                    <a:cubicBezTo>
                      <a:pt x="22689" y="62127"/>
                      <a:pt x="30144" y="67097"/>
                      <a:pt x="38842" y="63369"/>
                    </a:cubicBezTo>
                    <a:cubicBezTo>
                      <a:pt x="41327" y="62127"/>
                      <a:pt x="42569" y="60884"/>
                      <a:pt x="43812" y="59642"/>
                    </a:cubicBezTo>
                    <a:cubicBezTo>
                      <a:pt x="45054" y="58399"/>
                      <a:pt x="46297" y="55914"/>
                      <a:pt x="46297" y="53429"/>
                    </a:cubicBezTo>
                    <a:cubicBezTo>
                      <a:pt x="46297" y="50944"/>
                      <a:pt x="47539" y="48459"/>
                      <a:pt x="47539" y="45974"/>
                    </a:cubicBezTo>
                    <a:cubicBezTo>
                      <a:pt x="47539" y="43489"/>
                      <a:pt x="47539" y="39761"/>
                      <a:pt x="47539" y="37276"/>
                    </a:cubicBezTo>
                    <a:cubicBezTo>
                      <a:pt x="47539" y="32306"/>
                      <a:pt x="47539" y="28578"/>
                      <a:pt x="47539" y="24851"/>
                    </a:cubicBezTo>
                    <a:cubicBezTo>
                      <a:pt x="47539" y="21123"/>
                      <a:pt x="48782" y="17396"/>
                      <a:pt x="50024" y="14911"/>
                    </a:cubicBezTo>
                    <a:cubicBezTo>
                      <a:pt x="51267" y="12425"/>
                      <a:pt x="52510" y="9940"/>
                      <a:pt x="54995" y="7455"/>
                    </a:cubicBezTo>
                    <a:cubicBezTo>
                      <a:pt x="57480" y="4970"/>
                      <a:pt x="59965" y="3728"/>
                      <a:pt x="63692" y="2485"/>
                    </a:cubicBezTo>
                    <a:cubicBezTo>
                      <a:pt x="67420" y="1243"/>
                      <a:pt x="72390" y="0"/>
                      <a:pt x="76118" y="0"/>
                    </a:cubicBezTo>
                    <a:cubicBezTo>
                      <a:pt x="79845" y="0"/>
                      <a:pt x="83573" y="2485"/>
                      <a:pt x="87300" y="3728"/>
                    </a:cubicBezTo>
                    <a:cubicBezTo>
                      <a:pt x="91028" y="6213"/>
                      <a:pt x="93513" y="8698"/>
                      <a:pt x="97241" y="12425"/>
                    </a:cubicBezTo>
                    <a:cubicBezTo>
                      <a:pt x="99726" y="16153"/>
                      <a:pt x="102211" y="19881"/>
                      <a:pt x="104696" y="24851"/>
                    </a:cubicBezTo>
                    <a:cubicBezTo>
                      <a:pt x="108424" y="32306"/>
                      <a:pt x="109666" y="39761"/>
                      <a:pt x="109666" y="47216"/>
                    </a:cubicBezTo>
                    <a:lnTo>
                      <a:pt x="94756" y="53429"/>
                    </a:lnTo>
                    <a:cubicBezTo>
                      <a:pt x="95998" y="44731"/>
                      <a:pt x="94756" y="36034"/>
                      <a:pt x="91028" y="28578"/>
                    </a:cubicBezTo>
                    <a:cubicBezTo>
                      <a:pt x="89786" y="26093"/>
                      <a:pt x="88543" y="23608"/>
                      <a:pt x="87300" y="22366"/>
                    </a:cubicBezTo>
                    <a:cubicBezTo>
                      <a:pt x="86058" y="19881"/>
                      <a:pt x="83573" y="18638"/>
                      <a:pt x="82330" y="17396"/>
                    </a:cubicBezTo>
                    <a:cubicBezTo>
                      <a:pt x="81088" y="16153"/>
                      <a:pt x="78603" y="16153"/>
                      <a:pt x="77360" y="16153"/>
                    </a:cubicBezTo>
                    <a:cubicBezTo>
                      <a:pt x="74875" y="16153"/>
                      <a:pt x="73632" y="16153"/>
                      <a:pt x="71148" y="17396"/>
                    </a:cubicBezTo>
                    <a:cubicBezTo>
                      <a:pt x="68662" y="18638"/>
                      <a:pt x="67420" y="19881"/>
                      <a:pt x="66177" y="21123"/>
                    </a:cubicBezTo>
                    <a:cubicBezTo>
                      <a:pt x="64935" y="22366"/>
                      <a:pt x="63692" y="24851"/>
                      <a:pt x="63692" y="26093"/>
                    </a:cubicBezTo>
                    <a:cubicBezTo>
                      <a:pt x="63692" y="28578"/>
                      <a:pt x="62450" y="31063"/>
                      <a:pt x="62450" y="33548"/>
                    </a:cubicBezTo>
                    <a:cubicBezTo>
                      <a:pt x="62450" y="36034"/>
                      <a:pt x="62450" y="39761"/>
                      <a:pt x="62450" y="42246"/>
                    </a:cubicBezTo>
                    <a:cubicBezTo>
                      <a:pt x="62450" y="47216"/>
                      <a:pt x="62450" y="50944"/>
                      <a:pt x="62450" y="54671"/>
                    </a:cubicBezTo>
                    <a:cubicBezTo>
                      <a:pt x="62450" y="58399"/>
                      <a:pt x="61207" y="62127"/>
                      <a:pt x="59965" y="64612"/>
                    </a:cubicBezTo>
                    <a:cubicBezTo>
                      <a:pt x="58722" y="67097"/>
                      <a:pt x="57480" y="70824"/>
                      <a:pt x="54995" y="72067"/>
                    </a:cubicBezTo>
                    <a:cubicBezTo>
                      <a:pt x="52510" y="74552"/>
                      <a:pt x="50024" y="75794"/>
                      <a:pt x="46297" y="78279"/>
                    </a:cubicBezTo>
                    <a:cubicBezTo>
                      <a:pt x="41327" y="80765"/>
                      <a:pt x="37599" y="80765"/>
                      <a:pt x="33872" y="80765"/>
                    </a:cubicBezTo>
                    <a:cubicBezTo>
                      <a:pt x="30144" y="80765"/>
                      <a:pt x="26416" y="78279"/>
                      <a:pt x="22689" y="77037"/>
                    </a:cubicBezTo>
                    <a:cubicBezTo>
                      <a:pt x="18961" y="74552"/>
                      <a:pt x="16476" y="72067"/>
                      <a:pt x="12749" y="68339"/>
                    </a:cubicBezTo>
                    <a:cubicBezTo>
                      <a:pt x="10263" y="64612"/>
                      <a:pt x="7779" y="60884"/>
                      <a:pt x="5293" y="55914"/>
                    </a:cubicBezTo>
                    <a:cubicBezTo>
                      <a:pt x="1566" y="43489"/>
                      <a:pt x="-919" y="34791"/>
                      <a:pt x="323" y="26093"/>
                    </a:cubicBezTo>
                    <a:close/>
                  </a:path>
                </a:pathLst>
              </a:custGeom>
              <a:solidFill>
                <a:srgbClr val="FFFFFF"/>
              </a:solidFill>
              <a:ln w="12422"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088C727A-D462-374D-9144-3CB6FF4EBB95}"/>
                  </a:ext>
                </a:extLst>
              </p:cNvPr>
              <p:cNvSpPr/>
              <p:nvPr/>
            </p:nvSpPr>
            <p:spPr>
              <a:xfrm>
                <a:off x="6365513" y="3315806"/>
                <a:ext cx="104372" cy="78066"/>
              </a:xfrm>
              <a:custGeom>
                <a:avLst/>
                <a:gdLst>
                  <a:gd name="connsiteX0" fmla="*/ 0 w 104372"/>
                  <a:gd name="connsiteY0" fmla="*/ 25365 h 78066"/>
                  <a:gd name="connsiteX1" fmla="*/ 14911 w 104372"/>
                  <a:gd name="connsiteY1" fmla="*/ 19153 h 78066"/>
                  <a:gd name="connsiteX2" fmla="*/ 16153 w 104372"/>
                  <a:gd name="connsiteY2" fmla="*/ 48973 h 78066"/>
                  <a:gd name="connsiteX3" fmla="*/ 36033 w 104372"/>
                  <a:gd name="connsiteY3" fmla="*/ 62641 h 78066"/>
                  <a:gd name="connsiteX4" fmla="*/ 41003 w 104372"/>
                  <a:gd name="connsiteY4" fmla="*/ 58914 h 78066"/>
                  <a:gd name="connsiteX5" fmla="*/ 43489 w 104372"/>
                  <a:gd name="connsiteY5" fmla="*/ 52701 h 78066"/>
                  <a:gd name="connsiteX6" fmla="*/ 44731 w 104372"/>
                  <a:gd name="connsiteY6" fmla="*/ 45246 h 78066"/>
                  <a:gd name="connsiteX7" fmla="*/ 44731 w 104372"/>
                  <a:gd name="connsiteY7" fmla="*/ 36548 h 78066"/>
                  <a:gd name="connsiteX8" fmla="*/ 45974 w 104372"/>
                  <a:gd name="connsiteY8" fmla="*/ 24123 h 78066"/>
                  <a:gd name="connsiteX9" fmla="*/ 48459 w 104372"/>
                  <a:gd name="connsiteY9" fmla="*/ 14183 h 78066"/>
                  <a:gd name="connsiteX10" fmla="*/ 53429 w 104372"/>
                  <a:gd name="connsiteY10" fmla="*/ 6727 h 78066"/>
                  <a:gd name="connsiteX11" fmla="*/ 62127 w 104372"/>
                  <a:gd name="connsiteY11" fmla="*/ 1757 h 78066"/>
                  <a:gd name="connsiteX12" fmla="*/ 74552 w 104372"/>
                  <a:gd name="connsiteY12" fmla="*/ 515 h 78066"/>
                  <a:gd name="connsiteX13" fmla="*/ 85735 w 104372"/>
                  <a:gd name="connsiteY13" fmla="*/ 5485 h 78066"/>
                  <a:gd name="connsiteX14" fmla="*/ 94432 w 104372"/>
                  <a:gd name="connsiteY14" fmla="*/ 14183 h 78066"/>
                  <a:gd name="connsiteX15" fmla="*/ 100645 w 104372"/>
                  <a:gd name="connsiteY15" fmla="*/ 26608 h 78066"/>
                  <a:gd name="connsiteX16" fmla="*/ 104373 w 104372"/>
                  <a:gd name="connsiteY16" fmla="*/ 48973 h 78066"/>
                  <a:gd name="connsiteX17" fmla="*/ 89462 w 104372"/>
                  <a:gd name="connsiteY17" fmla="*/ 55186 h 78066"/>
                  <a:gd name="connsiteX18" fmla="*/ 86977 w 104372"/>
                  <a:gd name="connsiteY18" fmla="*/ 30335 h 78066"/>
                  <a:gd name="connsiteX19" fmla="*/ 83250 w 104372"/>
                  <a:gd name="connsiteY19" fmla="*/ 22880 h 78066"/>
                  <a:gd name="connsiteX20" fmla="*/ 78279 w 104372"/>
                  <a:gd name="connsiteY20" fmla="*/ 17910 h 78066"/>
                  <a:gd name="connsiteX21" fmla="*/ 73309 w 104372"/>
                  <a:gd name="connsiteY21" fmla="*/ 15425 h 78066"/>
                  <a:gd name="connsiteX22" fmla="*/ 67097 w 104372"/>
                  <a:gd name="connsiteY22" fmla="*/ 16668 h 78066"/>
                  <a:gd name="connsiteX23" fmla="*/ 62127 w 104372"/>
                  <a:gd name="connsiteY23" fmla="*/ 20395 h 78066"/>
                  <a:gd name="connsiteX24" fmla="*/ 59641 w 104372"/>
                  <a:gd name="connsiteY24" fmla="*/ 25365 h 78066"/>
                  <a:gd name="connsiteX25" fmla="*/ 58399 w 104372"/>
                  <a:gd name="connsiteY25" fmla="*/ 32821 h 78066"/>
                  <a:gd name="connsiteX26" fmla="*/ 58399 w 104372"/>
                  <a:gd name="connsiteY26" fmla="*/ 41518 h 78066"/>
                  <a:gd name="connsiteX27" fmla="*/ 58399 w 104372"/>
                  <a:gd name="connsiteY27" fmla="*/ 53944 h 78066"/>
                  <a:gd name="connsiteX28" fmla="*/ 55914 w 104372"/>
                  <a:gd name="connsiteY28" fmla="*/ 63884 h 78066"/>
                  <a:gd name="connsiteX29" fmla="*/ 50944 w 104372"/>
                  <a:gd name="connsiteY29" fmla="*/ 71339 h 78066"/>
                  <a:gd name="connsiteX30" fmla="*/ 42246 w 104372"/>
                  <a:gd name="connsiteY30" fmla="*/ 76309 h 78066"/>
                  <a:gd name="connsiteX31" fmla="*/ 29821 w 104372"/>
                  <a:gd name="connsiteY31" fmla="*/ 77552 h 78066"/>
                  <a:gd name="connsiteX32" fmla="*/ 18638 w 104372"/>
                  <a:gd name="connsiteY32" fmla="*/ 72582 h 78066"/>
                  <a:gd name="connsiteX33" fmla="*/ 9940 w 104372"/>
                  <a:gd name="connsiteY33" fmla="*/ 62641 h 78066"/>
                  <a:gd name="connsiteX34" fmla="*/ 3727 w 104372"/>
                  <a:gd name="connsiteY34" fmla="*/ 50216 h 78066"/>
                  <a:gd name="connsiteX35" fmla="*/ 0 w 104372"/>
                  <a:gd name="connsiteY35" fmla="*/ 25365 h 7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372" h="78066">
                    <a:moveTo>
                      <a:pt x="0" y="25365"/>
                    </a:moveTo>
                    <a:lnTo>
                      <a:pt x="14911" y="19153"/>
                    </a:lnTo>
                    <a:cubicBezTo>
                      <a:pt x="12425" y="29093"/>
                      <a:pt x="12425" y="39033"/>
                      <a:pt x="16153" y="48973"/>
                    </a:cubicBezTo>
                    <a:cubicBezTo>
                      <a:pt x="21123" y="61399"/>
                      <a:pt x="27336" y="66369"/>
                      <a:pt x="36033" y="62641"/>
                    </a:cubicBezTo>
                    <a:cubicBezTo>
                      <a:pt x="38519" y="61399"/>
                      <a:pt x="39761" y="60156"/>
                      <a:pt x="41003" y="58914"/>
                    </a:cubicBezTo>
                    <a:cubicBezTo>
                      <a:pt x="42246" y="57671"/>
                      <a:pt x="43489" y="55186"/>
                      <a:pt x="43489" y="52701"/>
                    </a:cubicBezTo>
                    <a:cubicBezTo>
                      <a:pt x="43489" y="50216"/>
                      <a:pt x="44731" y="47731"/>
                      <a:pt x="44731" y="45246"/>
                    </a:cubicBezTo>
                    <a:cubicBezTo>
                      <a:pt x="44731" y="42761"/>
                      <a:pt x="44731" y="39033"/>
                      <a:pt x="44731" y="36548"/>
                    </a:cubicBezTo>
                    <a:cubicBezTo>
                      <a:pt x="44731" y="31578"/>
                      <a:pt x="44731" y="27850"/>
                      <a:pt x="45974" y="24123"/>
                    </a:cubicBezTo>
                    <a:cubicBezTo>
                      <a:pt x="45974" y="20395"/>
                      <a:pt x="47216" y="16668"/>
                      <a:pt x="48459" y="14183"/>
                    </a:cubicBezTo>
                    <a:cubicBezTo>
                      <a:pt x="49701" y="11697"/>
                      <a:pt x="50944" y="9212"/>
                      <a:pt x="53429" y="6727"/>
                    </a:cubicBezTo>
                    <a:cubicBezTo>
                      <a:pt x="55914" y="4242"/>
                      <a:pt x="58399" y="3000"/>
                      <a:pt x="62127" y="1757"/>
                    </a:cubicBezTo>
                    <a:cubicBezTo>
                      <a:pt x="65854" y="515"/>
                      <a:pt x="70824" y="-728"/>
                      <a:pt x="74552" y="515"/>
                    </a:cubicBezTo>
                    <a:cubicBezTo>
                      <a:pt x="78279" y="1757"/>
                      <a:pt x="82007" y="3000"/>
                      <a:pt x="85735" y="5485"/>
                    </a:cubicBezTo>
                    <a:cubicBezTo>
                      <a:pt x="89462" y="7970"/>
                      <a:pt x="91947" y="10455"/>
                      <a:pt x="94432" y="14183"/>
                    </a:cubicBezTo>
                    <a:cubicBezTo>
                      <a:pt x="96917" y="17910"/>
                      <a:pt x="99402" y="21638"/>
                      <a:pt x="100645" y="26608"/>
                    </a:cubicBezTo>
                    <a:cubicBezTo>
                      <a:pt x="103130" y="34063"/>
                      <a:pt x="104373" y="41518"/>
                      <a:pt x="104373" y="48973"/>
                    </a:cubicBezTo>
                    <a:lnTo>
                      <a:pt x="89462" y="55186"/>
                    </a:lnTo>
                    <a:cubicBezTo>
                      <a:pt x="90705" y="46488"/>
                      <a:pt x="90705" y="39033"/>
                      <a:pt x="86977" y="30335"/>
                    </a:cubicBezTo>
                    <a:cubicBezTo>
                      <a:pt x="85735" y="27850"/>
                      <a:pt x="84492" y="25365"/>
                      <a:pt x="83250" y="22880"/>
                    </a:cubicBezTo>
                    <a:cubicBezTo>
                      <a:pt x="82007" y="20395"/>
                      <a:pt x="80765" y="19153"/>
                      <a:pt x="78279" y="17910"/>
                    </a:cubicBezTo>
                    <a:cubicBezTo>
                      <a:pt x="77037" y="16668"/>
                      <a:pt x="74552" y="16668"/>
                      <a:pt x="73309" y="15425"/>
                    </a:cubicBezTo>
                    <a:cubicBezTo>
                      <a:pt x="70824" y="15425"/>
                      <a:pt x="69582" y="15425"/>
                      <a:pt x="67097" y="16668"/>
                    </a:cubicBezTo>
                    <a:cubicBezTo>
                      <a:pt x="64612" y="17910"/>
                      <a:pt x="63369" y="19153"/>
                      <a:pt x="62127" y="20395"/>
                    </a:cubicBezTo>
                    <a:cubicBezTo>
                      <a:pt x="60884" y="21638"/>
                      <a:pt x="59641" y="24123"/>
                      <a:pt x="59641" y="25365"/>
                    </a:cubicBezTo>
                    <a:cubicBezTo>
                      <a:pt x="59641" y="27850"/>
                      <a:pt x="58399" y="30335"/>
                      <a:pt x="58399" y="32821"/>
                    </a:cubicBezTo>
                    <a:cubicBezTo>
                      <a:pt x="58399" y="35306"/>
                      <a:pt x="58399" y="39033"/>
                      <a:pt x="58399" y="41518"/>
                    </a:cubicBezTo>
                    <a:cubicBezTo>
                      <a:pt x="58399" y="46488"/>
                      <a:pt x="58399" y="50216"/>
                      <a:pt x="58399" y="53944"/>
                    </a:cubicBezTo>
                    <a:cubicBezTo>
                      <a:pt x="58399" y="57671"/>
                      <a:pt x="57157" y="61399"/>
                      <a:pt x="55914" y="63884"/>
                    </a:cubicBezTo>
                    <a:cubicBezTo>
                      <a:pt x="54671" y="66369"/>
                      <a:pt x="53429" y="70097"/>
                      <a:pt x="50944" y="71339"/>
                    </a:cubicBezTo>
                    <a:cubicBezTo>
                      <a:pt x="48459" y="73824"/>
                      <a:pt x="45974" y="75067"/>
                      <a:pt x="42246" y="76309"/>
                    </a:cubicBezTo>
                    <a:cubicBezTo>
                      <a:pt x="37276" y="77552"/>
                      <a:pt x="33548" y="78794"/>
                      <a:pt x="29821" y="77552"/>
                    </a:cubicBezTo>
                    <a:cubicBezTo>
                      <a:pt x="26093" y="76309"/>
                      <a:pt x="22365" y="75067"/>
                      <a:pt x="18638" y="72582"/>
                    </a:cubicBezTo>
                    <a:cubicBezTo>
                      <a:pt x="14911" y="70097"/>
                      <a:pt x="12425" y="66369"/>
                      <a:pt x="9940" y="62641"/>
                    </a:cubicBezTo>
                    <a:cubicBezTo>
                      <a:pt x="7455" y="58914"/>
                      <a:pt x="4970" y="53944"/>
                      <a:pt x="3727" y="50216"/>
                    </a:cubicBezTo>
                    <a:cubicBezTo>
                      <a:pt x="1243" y="42761"/>
                      <a:pt x="0" y="34063"/>
                      <a:pt x="0" y="25365"/>
                    </a:cubicBezTo>
                    <a:close/>
                  </a:path>
                </a:pathLst>
              </a:custGeom>
              <a:solidFill>
                <a:srgbClr val="FFFFFF"/>
              </a:solidFill>
              <a:ln w="12422" cap="flat">
                <a:noFill/>
                <a:prstDash val="solid"/>
                <a:miter/>
              </a:ln>
            </p:spPr>
            <p:txBody>
              <a:bodyPr rtlCol="0" anchor="ctr"/>
              <a:lstStyle/>
              <a:p>
                <a:endParaRPr lang="en-US"/>
              </a:p>
            </p:txBody>
          </p:sp>
        </p:grpSp>
        <p:grpSp>
          <p:nvGrpSpPr>
            <p:cNvPr id="212" name="Graphic 166">
              <a:extLst>
                <a:ext uri="{FF2B5EF4-FFF2-40B4-BE49-F238E27FC236}">
                  <a16:creationId xmlns:a16="http://schemas.microsoft.com/office/drawing/2014/main" id="{C46796FA-F1BD-124B-A079-1FBE7624B9E9}"/>
                </a:ext>
              </a:extLst>
            </p:cNvPr>
            <p:cNvGrpSpPr/>
            <p:nvPr/>
          </p:nvGrpSpPr>
          <p:grpSpPr>
            <a:xfrm>
              <a:off x="5598872" y="4868241"/>
              <a:ext cx="820070" cy="933140"/>
              <a:chOff x="5598872" y="4868241"/>
              <a:chExt cx="820070" cy="933140"/>
            </a:xfrm>
            <a:solidFill>
              <a:srgbClr val="FFFFFF"/>
            </a:solidFill>
          </p:grpSpPr>
          <p:sp>
            <p:nvSpPr>
              <p:cNvPr id="213" name="Freeform 212">
                <a:extLst>
                  <a:ext uri="{FF2B5EF4-FFF2-40B4-BE49-F238E27FC236}">
                    <a16:creationId xmlns:a16="http://schemas.microsoft.com/office/drawing/2014/main" id="{EF3278BE-5B0D-4148-8513-0445C496B3C8}"/>
                  </a:ext>
                </a:extLst>
              </p:cNvPr>
              <p:cNvSpPr/>
              <p:nvPr/>
            </p:nvSpPr>
            <p:spPr>
              <a:xfrm>
                <a:off x="5598872" y="5651036"/>
                <a:ext cx="131708" cy="150346"/>
              </a:xfrm>
              <a:custGeom>
                <a:avLst/>
                <a:gdLst>
                  <a:gd name="connsiteX0" fmla="*/ 131708 w 131708"/>
                  <a:gd name="connsiteY0" fmla="*/ 84492 h 150346"/>
                  <a:gd name="connsiteX1" fmla="*/ 116798 w 131708"/>
                  <a:gd name="connsiteY1" fmla="*/ 94432 h 150346"/>
                  <a:gd name="connsiteX2" fmla="*/ 84492 w 131708"/>
                  <a:gd name="connsiteY2" fmla="*/ 70824 h 150346"/>
                  <a:gd name="connsiteX3" fmla="*/ 36034 w 131708"/>
                  <a:gd name="connsiteY3" fmla="*/ 101888 h 150346"/>
                  <a:gd name="connsiteX4" fmla="*/ 44731 w 131708"/>
                  <a:gd name="connsiteY4" fmla="*/ 140406 h 150346"/>
                  <a:gd name="connsiteX5" fmla="*/ 29821 w 131708"/>
                  <a:gd name="connsiteY5" fmla="*/ 150346 h 150346"/>
                  <a:gd name="connsiteX6" fmla="*/ 0 w 131708"/>
                  <a:gd name="connsiteY6" fmla="*/ 8698 h 150346"/>
                  <a:gd name="connsiteX7" fmla="*/ 13668 w 131708"/>
                  <a:gd name="connsiteY7" fmla="*/ 0 h 150346"/>
                  <a:gd name="connsiteX8" fmla="*/ 131708 w 131708"/>
                  <a:gd name="connsiteY8" fmla="*/ 84492 h 150346"/>
                  <a:gd name="connsiteX9" fmla="*/ 72067 w 131708"/>
                  <a:gd name="connsiteY9" fmla="*/ 60884 h 150346"/>
                  <a:gd name="connsiteX10" fmla="*/ 23608 w 131708"/>
                  <a:gd name="connsiteY10" fmla="*/ 23608 h 150346"/>
                  <a:gd name="connsiteX11" fmla="*/ 17396 w 131708"/>
                  <a:gd name="connsiteY11" fmla="*/ 17395 h 150346"/>
                  <a:gd name="connsiteX12" fmla="*/ 17396 w 131708"/>
                  <a:gd name="connsiteY12" fmla="*/ 17395 h 150346"/>
                  <a:gd name="connsiteX13" fmla="*/ 19881 w 131708"/>
                  <a:gd name="connsiteY13" fmla="*/ 26093 h 150346"/>
                  <a:gd name="connsiteX14" fmla="*/ 33548 w 131708"/>
                  <a:gd name="connsiteY14" fmla="*/ 85735 h 150346"/>
                  <a:gd name="connsiteX15" fmla="*/ 72067 w 131708"/>
                  <a:gd name="connsiteY15" fmla="*/ 60884 h 15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708" h="150346">
                    <a:moveTo>
                      <a:pt x="131708" y="84492"/>
                    </a:moveTo>
                    <a:lnTo>
                      <a:pt x="116798" y="94432"/>
                    </a:lnTo>
                    <a:lnTo>
                      <a:pt x="84492" y="70824"/>
                    </a:lnTo>
                    <a:lnTo>
                      <a:pt x="36034" y="101888"/>
                    </a:lnTo>
                    <a:lnTo>
                      <a:pt x="44731" y="140406"/>
                    </a:lnTo>
                    <a:lnTo>
                      <a:pt x="29821" y="150346"/>
                    </a:lnTo>
                    <a:lnTo>
                      <a:pt x="0" y="8698"/>
                    </a:lnTo>
                    <a:lnTo>
                      <a:pt x="13668" y="0"/>
                    </a:lnTo>
                    <a:lnTo>
                      <a:pt x="131708" y="84492"/>
                    </a:lnTo>
                    <a:close/>
                    <a:moveTo>
                      <a:pt x="72067" y="60884"/>
                    </a:moveTo>
                    <a:lnTo>
                      <a:pt x="23608" y="23608"/>
                    </a:lnTo>
                    <a:cubicBezTo>
                      <a:pt x="22366" y="22366"/>
                      <a:pt x="19881" y="19881"/>
                      <a:pt x="17396" y="17395"/>
                    </a:cubicBezTo>
                    <a:lnTo>
                      <a:pt x="17396" y="17395"/>
                    </a:lnTo>
                    <a:cubicBezTo>
                      <a:pt x="18638" y="21123"/>
                      <a:pt x="19881" y="23608"/>
                      <a:pt x="19881" y="26093"/>
                    </a:cubicBezTo>
                    <a:lnTo>
                      <a:pt x="33548" y="85735"/>
                    </a:lnTo>
                    <a:lnTo>
                      <a:pt x="72067" y="60884"/>
                    </a:lnTo>
                    <a:close/>
                  </a:path>
                </a:pathLst>
              </a:custGeom>
              <a:solidFill>
                <a:srgbClr val="FFFFFF"/>
              </a:solidFill>
              <a:ln w="12422"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55A0E1BA-81B3-6648-8100-D785478E3406}"/>
                  </a:ext>
                </a:extLst>
              </p:cNvPr>
              <p:cNvSpPr/>
              <p:nvPr/>
            </p:nvSpPr>
            <p:spPr>
              <a:xfrm>
                <a:off x="5664726" y="5597607"/>
                <a:ext cx="94432" cy="125495"/>
              </a:xfrm>
              <a:custGeom>
                <a:avLst/>
                <a:gdLst>
                  <a:gd name="connsiteX0" fmla="*/ 94432 w 94432"/>
                  <a:gd name="connsiteY0" fmla="*/ 116798 h 125495"/>
                  <a:gd name="connsiteX1" fmla="*/ 82007 w 94432"/>
                  <a:gd name="connsiteY1" fmla="*/ 125496 h 125495"/>
                  <a:gd name="connsiteX2" fmla="*/ 0 w 94432"/>
                  <a:gd name="connsiteY2" fmla="*/ 8697 h 125495"/>
                  <a:gd name="connsiteX3" fmla="*/ 12425 w 94432"/>
                  <a:gd name="connsiteY3" fmla="*/ 0 h 125495"/>
                  <a:gd name="connsiteX4" fmla="*/ 94432 w 94432"/>
                  <a:gd name="connsiteY4" fmla="*/ 116798 h 12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32" h="125495">
                    <a:moveTo>
                      <a:pt x="94432" y="116798"/>
                    </a:moveTo>
                    <a:lnTo>
                      <a:pt x="82007" y="125496"/>
                    </a:lnTo>
                    <a:lnTo>
                      <a:pt x="0" y="8697"/>
                    </a:lnTo>
                    <a:lnTo>
                      <a:pt x="12425" y="0"/>
                    </a:lnTo>
                    <a:lnTo>
                      <a:pt x="94432" y="116798"/>
                    </a:lnTo>
                    <a:close/>
                  </a:path>
                </a:pathLst>
              </a:custGeom>
              <a:solidFill>
                <a:srgbClr val="FFFFFF"/>
              </a:solidFill>
              <a:ln w="12422"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E7E83869-B9E8-7D48-9092-E91F1B8D189D}"/>
                  </a:ext>
                </a:extLst>
              </p:cNvPr>
              <p:cNvSpPr/>
              <p:nvPr/>
            </p:nvSpPr>
            <p:spPr>
              <a:xfrm>
                <a:off x="5702002" y="5570271"/>
                <a:ext cx="96917" cy="123010"/>
              </a:xfrm>
              <a:custGeom>
                <a:avLst/>
                <a:gdLst>
                  <a:gd name="connsiteX0" fmla="*/ 96917 w 96917"/>
                  <a:gd name="connsiteY0" fmla="*/ 114313 h 123010"/>
                  <a:gd name="connsiteX1" fmla="*/ 84492 w 96917"/>
                  <a:gd name="connsiteY1" fmla="*/ 123010 h 123010"/>
                  <a:gd name="connsiteX2" fmla="*/ 0 w 96917"/>
                  <a:gd name="connsiteY2" fmla="*/ 8698 h 123010"/>
                  <a:gd name="connsiteX3" fmla="*/ 12425 w 96917"/>
                  <a:gd name="connsiteY3" fmla="*/ 0 h 123010"/>
                  <a:gd name="connsiteX4" fmla="*/ 96917 w 96917"/>
                  <a:gd name="connsiteY4" fmla="*/ 114313 h 1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17" h="123010">
                    <a:moveTo>
                      <a:pt x="96917" y="114313"/>
                    </a:moveTo>
                    <a:lnTo>
                      <a:pt x="84492" y="123010"/>
                    </a:lnTo>
                    <a:lnTo>
                      <a:pt x="0" y="8698"/>
                    </a:lnTo>
                    <a:lnTo>
                      <a:pt x="12425" y="0"/>
                    </a:lnTo>
                    <a:lnTo>
                      <a:pt x="96917" y="114313"/>
                    </a:lnTo>
                    <a:close/>
                  </a:path>
                </a:pathLst>
              </a:custGeom>
              <a:solidFill>
                <a:srgbClr val="FFFFFF"/>
              </a:solidFill>
              <a:ln w="12422"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08604672-74B9-D547-BE4C-D8D010A63A7A}"/>
                  </a:ext>
                </a:extLst>
              </p:cNvPr>
              <p:cNvSpPr/>
              <p:nvPr/>
            </p:nvSpPr>
            <p:spPr>
              <a:xfrm>
                <a:off x="5819855" y="5521513"/>
                <a:ext cx="99590" cy="98692"/>
              </a:xfrm>
              <a:custGeom>
                <a:avLst/>
                <a:gdLst>
                  <a:gd name="connsiteX0" fmla="*/ 79710 w 99590"/>
                  <a:gd name="connsiteY0" fmla="*/ 25151 h 98692"/>
                  <a:gd name="connsiteX1" fmla="*/ 27523 w 99590"/>
                  <a:gd name="connsiteY1" fmla="*/ 68639 h 98692"/>
                  <a:gd name="connsiteX2" fmla="*/ 49889 w 99590"/>
                  <a:gd name="connsiteY2" fmla="*/ 82307 h 98692"/>
                  <a:gd name="connsiteX3" fmla="*/ 73497 w 99590"/>
                  <a:gd name="connsiteY3" fmla="*/ 74852 h 98692"/>
                  <a:gd name="connsiteX4" fmla="*/ 89650 w 99590"/>
                  <a:gd name="connsiteY4" fmla="*/ 47516 h 98692"/>
                  <a:gd name="connsiteX5" fmla="*/ 99590 w 99590"/>
                  <a:gd name="connsiteY5" fmla="*/ 58699 h 98692"/>
                  <a:gd name="connsiteX6" fmla="*/ 79710 w 99590"/>
                  <a:gd name="connsiteY6" fmla="*/ 87277 h 98692"/>
                  <a:gd name="connsiteX7" fmla="*/ 46161 w 99590"/>
                  <a:gd name="connsiteY7" fmla="*/ 98460 h 98692"/>
                  <a:gd name="connsiteX8" fmla="*/ 13856 w 99590"/>
                  <a:gd name="connsiteY8" fmla="*/ 77337 h 98692"/>
                  <a:gd name="connsiteX9" fmla="*/ 188 w 99590"/>
                  <a:gd name="connsiteY9" fmla="*/ 41303 h 98692"/>
                  <a:gd name="connsiteX10" fmla="*/ 15098 w 99590"/>
                  <a:gd name="connsiteY10" fmla="*/ 10240 h 98692"/>
                  <a:gd name="connsiteX11" fmla="*/ 44919 w 99590"/>
                  <a:gd name="connsiteY11" fmla="*/ 300 h 98692"/>
                  <a:gd name="connsiteX12" fmla="*/ 74740 w 99590"/>
                  <a:gd name="connsiteY12" fmla="*/ 18938 h 98692"/>
                  <a:gd name="connsiteX13" fmla="*/ 79710 w 99590"/>
                  <a:gd name="connsiteY13" fmla="*/ 25151 h 98692"/>
                  <a:gd name="connsiteX14" fmla="*/ 59829 w 99590"/>
                  <a:gd name="connsiteY14" fmla="*/ 25151 h 98692"/>
                  <a:gd name="connsiteX15" fmla="*/ 41191 w 99590"/>
                  <a:gd name="connsiteY15" fmla="*/ 13968 h 98692"/>
                  <a:gd name="connsiteX16" fmla="*/ 22553 w 99590"/>
                  <a:gd name="connsiteY16" fmla="*/ 20181 h 98692"/>
                  <a:gd name="connsiteX17" fmla="*/ 13856 w 99590"/>
                  <a:gd name="connsiteY17" fmla="*/ 37576 h 98692"/>
                  <a:gd name="connsiteX18" fmla="*/ 20068 w 99590"/>
                  <a:gd name="connsiteY18" fmla="*/ 58699 h 98692"/>
                  <a:gd name="connsiteX19" fmla="*/ 59829 w 99590"/>
                  <a:gd name="connsiteY19" fmla="*/ 25151 h 9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590" h="98692">
                    <a:moveTo>
                      <a:pt x="79710" y="25151"/>
                    </a:moveTo>
                    <a:lnTo>
                      <a:pt x="27523" y="68639"/>
                    </a:lnTo>
                    <a:cubicBezTo>
                      <a:pt x="34978" y="76094"/>
                      <a:pt x="42434" y="81065"/>
                      <a:pt x="49889" y="82307"/>
                    </a:cubicBezTo>
                    <a:cubicBezTo>
                      <a:pt x="57344" y="83550"/>
                      <a:pt x="66042" y="81065"/>
                      <a:pt x="73497" y="74852"/>
                    </a:cubicBezTo>
                    <a:cubicBezTo>
                      <a:pt x="82195" y="67397"/>
                      <a:pt x="87165" y="58699"/>
                      <a:pt x="89650" y="47516"/>
                    </a:cubicBezTo>
                    <a:lnTo>
                      <a:pt x="99590" y="58699"/>
                    </a:lnTo>
                    <a:cubicBezTo>
                      <a:pt x="97105" y="68639"/>
                      <a:pt x="90892" y="78579"/>
                      <a:pt x="79710" y="87277"/>
                    </a:cubicBezTo>
                    <a:cubicBezTo>
                      <a:pt x="69769" y="95975"/>
                      <a:pt x="58586" y="99702"/>
                      <a:pt x="46161" y="98460"/>
                    </a:cubicBezTo>
                    <a:cubicBezTo>
                      <a:pt x="34978" y="97217"/>
                      <a:pt x="23796" y="89762"/>
                      <a:pt x="13856" y="77337"/>
                    </a:cubicBezTo>
                    <a:cubicBezTo>
                      <a:pt x="3915" y="66154"/>
                      <a:pt x="-1055" y="53729"/>
                      <a:pt x="188" y="41303"/>
                    </a:cubicBezTo>
                    <a:cubicBezTo>
                      <a:pt x="188" y="28878"/>
                      <a:pt x="5158" y="17695"/>
                      <a:pt x="15098" y="10240"/>
                    </a:cubicBezTo>
                    <a:cubicBezTo>
                      <a:pt x="25038" y="1543"/>
                      <a:pt x="34978" y="-943"/>
                      <a:pt x="44919" y="300"/>
                    </a:cubicBezTo>
                    <a:cubicBezTo>
                      <a:pt x="54859" y="1543"/>
                      <a:pt x="64799" y="8998"/>
                      <a:pt x="74740" y="18938"/>
                    </a:cubicBezTo>
                    <a:lnTo>
                      <a:pt x="79710" y="25151"/>
                    </a:lnTo>
                    <a:close/>
                    <a:moveTo>
                      <a:pt x="59829" y="25151"/>
                    </a:moveTo>
                    <a:cubicBezTo>
                      <a:pt x="53616" y="18938"/>
                      <a:pt x="47404" y="13968"/>
                      <a:pt x="41191" y="13968"/>
                    </a:cubicBezTo>
                    <a:cubicBezTo>
                      <a:pt x="34978" y="12725"/>
                      <a:pt x="28766" y="15211"/>
                      <a:pt x="22553" y="20181"/>
                    </a:cubicBezTo>
                    <a:cubicBezTo>
                      <a:pt x="17583" y="25151"/>
                      <a:pt x="13856" y="31363"/>
                      <a:pt x="13856" y="37576"/>
                    </a:cubicBezTo>
                    <a:cubicBezTo>
                      <a:pt x="13856" y="45031"/>
                      <a:pt x="15098" y="52486"/>
                      <a:pt x="20068" y="58699"/>
                    </a:cubicBezTo>
                    <a:lnTo>
                      <a:pt x="59829" y="25151"/>
                    </a:lnTo>
                    <a:close/>
                  </a:path>
                </a:pathLst>
              </a:custGeom>
              <a:solidFill>
                <a:srgbClr val="FFFFFF"/>
              </a:solidFill>
              <a:ln w="12422"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EA14F215-DE11-474D-A61D-BBA8C644D01E}"/>
                  </a:ext>
                </a:extLst>
              </p:cNvPr>
              <p:cNvSpPr/>
              <p:nvPr/>
            </p:nvSpPr>
            <p:spPr>
              <a:xfrm>
                <a:off x="5882169" y="5408997"/>
                <a:ext cx="166499" cy="152576"/>
              </a:xfrm>
              <a:custGeom>
                <a:avLst/>
                <a:gdLst>
                  <a:gd name="connsiteX0" fmla="*/ 166499 w 166499"/>
                  <a:gd name="connsiteY0" fmla="*/ 56901 h 152576"/>
                  <a:gd name="connsiteX1" fmla="*/ 155316 w 166499"/>
                  <a:gd name="connsiteY1" fmla="*/ 68084 h 152576"/>
                  <a:gd name="connsiteX2" fmla="*/ 116798 w 166499"/>
                  <a:gd name="connsiteY2" fmla="*/ 28323 h 152576"/>
                  <a:gd name="connsiteX3" fmla="*/ 96917 w 166499"/>
                  <a:gd name="connsiteY3" fmla="*/ 14655 h 152576"/>
                  <a:gd name="connsiteX4" fmla="*/ 79522 w 166499"/>
                  <a:gd name="connsiteY4" fmla="*/ 20868 h 152576"/>
                  <a:gd name="connsiteX5" fmla="*/ 73309 w 166499"/>
                  <a:gd name="connsiteY5" fmla="*/ 39506 h 152576"/>
                  <a:gd name="connsiteX6" fmla="*/ 83249 w 166499"/>
                  <a:gd name="connsiteY6" fmla="*/ 59387 h 152576"/>
                  <a:gd name="connsiteX7" fmla="*/ 121768 w 166499"/>
                  <a:gd name="connsiteY7" fmla="*/ 99147 h 152576"/>
                  <a:gd name="connsiteX8" fmla="*/ 110585 w 166499"/>
                  <a:gd name="connsiteY8" fmla="*/ 110330 h 152576"/>
                  <a:gd name="connsiteX9" fmla="*/ 70824 w 166499"/>
                  <a:gd name="connsiteY9" fmla="*/ 69327 h 152576"/>
                  <a:gd name="connsiteX10" fmla="*/ 34791 w 166499"/>
                  <a:gd name="connsiteY10" fmla="*/ 64357 h 152576"/>
                  <a:gd name="connsiteX11" fmla="*/ 28578 w 166499"/>
                  <a:gd name="connsiteY11" fmla="*/ 81752 h 152576"/>
                  <a:gd name="connsiteX12" fmla="*/ 39761 w 166499"/>
                  <a:gd name="connsiteY12" fmla="*/ 101633 h 152576"/>
                  <a:gd name="connsiteX13" fmla="*/ 78279 w 166499"/>
                  <a:gd name="connsiteY13" fmla="*/ 141393 h 152576"/>
                  <a:gd name="connsiteX14" fmla="*/ 67097 w 166499"/>
                  <a:gd name="connsiteY14" fmla="*/ 152576 h 152576"/>
                  <a:gd name="connsiteX15" fmla="*/ 0 w 166499"/>
                  <a:gd name="connsiteY15" fmla="*/ 82995 h 152576"/>
                  <a:gd name="connsiteX16" fmla="*/ 11183 w 166499"/>
                  <a:gd name="connsiteY16" fmla="*/ 71812 h 152576"/>
                  <a:gd name="connsiteX17" fmla="*/ 22365 w 166499"/>
                  <a:gd name="connsiteY17" fmla="*/ 82995 h 152576"/>
                  <a:gd name="connsiteX18" fmla="*/ 22365 w 166499"/>
                  <a:gd name="connsiteY18" fmla="*/ 82995 h 152576"/>
                  <a:gd name="connsiteX19" fmla="*/ 31063 w 166499"/>
                  <a:gd name="connsiteY19" fmla="*/ 49446 h 152576"/>
                  <a:gd name="connsiteX20" fmla="*/ 47216 w 166499"/>
                  <a:gd name="connsiteY20" fmla="*/ 41991 h 152576"/>
                  <a:gd name="connsiteX21" fmla="*/ 64611 w 166499"/>
                  <a:gd name="connsiteY21" fmla="*/ 45719 h 152576"/>
                  <a:gd name="connsiteX22" fmla="*/ 73309 w 166499"/>
                  <a:gd name="connsiteY22" fmla="*/ 9685 h 152576"/>
                  <a:gd name="connsiteX23" fmla="*/ 123010 w 166499"/>
                  <a:gd name="connsiteY23" fmla="*/ 15898 h 152576"/>
                  <a:gd name="connsiteX24" fmla="*/ 166499 w 166499"/>
                  <a:gd name="connsiteY24" fmla="*/ 56901 h 15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6499" h="152576">
                    <a:moveTo>
                      <a:pt x="166499" y="56901"/>
                    </a:moveTo>
                    <a:lnTo>
                      <a:pt x="155316" y="68084"/>
                    </a:lnTo>
                    <a:lnTo>
                      <a:pt x="116798" y="28323"/>
                    </a:lnTo>
                    <a:cubicBezTo>
                      <a:pt x="109343" y="20868"/>
                      <a:pt x="103130" y="15898"/>
                      <a:pt x="96917" y="14655"/>
                    </a:cubicBezTo>
                    <a:cubicBezTo>
                      <a:pt x="90705" y="13413"/>
                      <a:pt x="85735" y="15898"/>
                      <a:pt x="79522" y="20868"/>
                    </a:cubicBezTo>
                    <a:cubicBezTo>
                      <a:pt x="74552" y="25838"/>
                      <a:pt x="73309" y="32051"/>
                      <a:pt x="73309" y="39506"/>
                    </a:cubicBezTo>
                    <a:cubicBezTo>
                      <a:pt x="74552" y="46961"/>
                      <a:pt x="77037" y="54416"/>
                      <a:pt x="83249" y="59387"/>
                    </a:cubicBezTo>
                    <a:lnTo>
                      <a:pt x="121768" y="99147"/>
                    </a:lnTo>
                    <a:lnTo>
                      <a:pt x="110585" y="110330"/>
                    </a:lnTo>
                    <a:lnTo>
                      <a:pt x="70824" y="69327"/>
                    </a:lnTo>
                    <a:cubicBezTo>
                      <a:pt x="57157" y="55659"/>
                      <a:pt x="45973" y="54416"/>
                      <a:pt x="34791" y="64357"/>
                    </a:cubicBezTo>
                    <a:cubicBezTo>
                      <a:pt x="29821" y="69327"/>
                      <a:pt x="27335" y="75539"/>
                      <a:pt x="28578" y="81752"/>
                    </a:cubicBezTo>
                    <a:cubicBezTo>
                      <a:pt x="29821" y="89207"/>
                      <a:pt x="33548" y="95420"/>
                      <a:pt x="39761" y="101633"/>
                    </a:cubicBezTo>
                    <a:lnTo>
                      <a:pt x="78279" y="141393"/>
                    </a:lnTo>
                    <a:lnTo>
                      <a:pt x="67097" y="152576"/>
                    </a:lnTo>
                    <a:lnTo>
                      <a:pt x="0" y="82995"/>
                    </a:lnTo>
                    <a:lnTo>
                      <a:pt x="11183" y="71812"/>
                    </a:lnTo>
                    <a:lnTo>
                      <a:pt x="22365" y="82995"/>
                    </a:lnTo>
                    <a:lnTo>
                      <a:pt x="22365" y="82995"/>
                    </a:lnTo>
                    <a:cubicBezTo>
                      <a:pt x="18638" y="69327"/>
                      <a:pt x="22365" y="58144"/>
                      <a:pt x="31063" y="49446"/>
                    </a:cubicBezTo>
                    <a:cubicBezTo>
                      <a:pt x="36033" y="44476"/>
                      <a:pt x="41003" y="41991"/>
                      <a:pt x="47216" y="41991"/>
                    </a:cubicBezTo>
                    <a:cubicBezTo>
                      <a:pt x="53429" y="40749"/>
                      <a:pt x="59641" y="41991"/>
                      <a:pt x="64611" y="45719"/>
                    </a:cubicBezTo>
                    <a:cubicBezTo>
                      <a:pt x="60884" y="30808"/>
                      <a:pt x="63369" y="19626"/>
                      <a:pt x="73309" y="9685"/>
                    </a:cubicBezTo>
                    <a:cubicBezTo>
                      <a:pt x="88220" y="-5225"/>
                      <a:pt x="105615" y="-2740"/>
                      <a:pt x="123010" y="15898"/>
                    </a:cubicBezTo>
                    <a:lnTo>
                      <a:pt x="166499" y="56901"/>
                    </a:lnTo>
                    <a:close/>
                  </a:path>
                </a:pathLst>
              </a:custGeom>
              <a:solidFill>
                <a:srgbClr val="FFFFFF"/>
              </a:solidFill>
              <a:ln w="12422"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311F7CE6-8893-CF40-9030-612B27595B46}"/>
                  </a:ext>
                </a:extLst>
              </p:cNvPr>
              <p:cNvSpPr/>
              <p:nvPr/>
            </p:nvSpPr>
            <p:spPr>
              <a:xfrm>
                <a:off x="6001452" y="5325493"/>
                <a:ext cx="114312" cy="144133"/>
              </a:xfrm>
              <a:custGeom>
                <a:avLst/>
                <a:gdLst>
                  <a:gd name="connsiteX0" fmla="*/ 70824 w 114312"/>
                  <a:gd name="connsiteY0" fmla="*/ 94432 h 144133"/>
                  <a:gd name="connsiteX1" fmla="*/ 70824 w 114312"/>
                  <a:gd name="connsiteY1" fmla="*/ 94432 h 144133"/>
                  <a:gd name="connsiteX2" fmla="*/ 114313 w 114312"/>
                  <a:gd name="connsiteY2" fmla="*/ 132951 h 144133"/>
                  <a:gd name="connsiteX3" fmla="*/ 104373 w 114312"/>
                  <a:gd name="connsiteY3" fmla="*/ 144133 h 144133"/>
                  <a:gd name="connsiteX4" fmla="*/ 0 w 114312"/>
                  <a:gd name="connsiteY4" fmla="*/ 50943 h 144133"/>
                  <a:gd name="connsiteX5" fmla="*/ 9940 w 114312"/>
                  <a:gd name="connsiteY5" fmla="*/ 39761 h 144133"/>
                  <a:gd name="connsiteX6" fmla="*/ 22365 w 114312"/>
                  <a:gd name="connsiteY6" fmla="*/ 50943 h 144133"/>
                  <a:gd name="connsiteX7" fmla="*/ 22365 w 114312"/>
                  <a:gd name="connsiteY7" fmla="*/ 50943 h 144133"/>
                  <a:gd name="connsiteX8" fmla="*/ 29821 w 114312"/>
                  <a:gd name="connsiteY8" fmla="*/ 13668 h 144133"/>
                  <a:gd name="connsiteX9" fmla="*/ 58399 w 114312"/>
                  <a:gd name="connsiteY9" fmla="*/ 0 h 144133"/>
                  <a:gd name="connsiteX10" fmla="*/ 90705 w 114312"/>
                  <a:gd name="connsiteY10" fmla="*/ 14910 h 144133"/>
                  <a:gd name="connsiteX11" fmla="*/ 111828 w 114312"/>
                  <a:gd name="connsiteY11" fmla="*/ 49701 h 144133"/>
                  <a:gd name="connsiteX12" fmla="*/ 100645 w 114312"/>
                  <a:gd name="connsiteY12" fmla="*/ 83249 h 144133"/>
                  <a:gd name="connsiteX13" fmla="*/ 70824 w 114312"/>
                  <a:gd name="connsiteY13" fmla="*/ 94432 h 144133"/>
                  <a:gd name="connsiteX14" fmla="*/ 41003 w 114312"/>
                  <a:gd name="connsiteY14" fmla="*/ 68339 h 144133"/>
                  <a:gd name="connsiteX15" fmla="*/ 50943 w 114312"/>
                  <a:gd name="connsiteY15" fmla="*/ 77037 h 144133"/>
                  <a:gd name="connsiteX16" fmla="*/ 70824 w 114312"/>
                  <a:gd name="connsiteY16" fmla="*/ 84492 h 144133"/>
                  <a:gd name="connsiteX17" fmla="*/ 90705 w 114312"/>
                  <a:gd name="connsiteY17" fmla="*/ 75794 h 144133"/>
                  <a:gd name="connsiteX18" fmla="*/ 96917 w 114312"/>
                  <a:gd name="connsiteY18" fmla="*/ 52186 h 144133"/>
                  <a:gd name="connsiteX19" fmla="*/ 79522 w 114312"/>
                  <a:gd name="connsiteY19" fmla="*/ 26093 h 144133"/>
                  <a:gd name="connsiteX20" fmla="*/ 55914 w 114312"/>
                  <a:gd name="connsiteY20" fmla="*/ 14910 h 144133"/>
                  <a:gd name="connsiteX21" fmla="*/ 36033 w 114312"/>
                  <a:gd name="connsiteY21" fmla="*/ 23608 h 144133"/>
                  <a:gd name="connsiteX22" fmla="*/ 28578 w 114312"/>
                  <a:gd name="connsiteY22" fmla="*/ 45973 h 144133"/>
                  <a:gd name="connsiteX23" fmla="*/ 41003 w 114312"/>
                  <a:gd name="connsiteY23" fmla="*/ 68339 h 1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12" h="144133">
                    <a:moveTo>
                      <a:pt x="70824" y="94432"/>
                    </a:moveTo>
                    <a:lnTo>
                      <a:pt x="70824" y="94432"/>
                    </a:lnTo>
                    <a:lnTo>
                      <a:pt x="114313" y="132951"/>
                    </a:lnTo>
                    <a:lnTo>
                      <a:pt x="104373" y="144133"/>
                    </a:lnTo>
                    <a:lnTo>
                      <a:pt x="0" y="50943"/>
                    </a:lnTo>
                    <a:lnTo>
                      <a:pt x="9940" y="39761"/>
                    </a:lnTo>
                    <a:lnTo>
                      <a:pt x="22365" y="50943"/>
                    </a:lnTo>
                    <a:lnTo>
                      <a:pt x="22365" y="50943"/>
                    </a:lnTo>
                    <a:cubicBezTo>
                      <a:pt x="17395" y="37276"/>
                      <a:pt x="21123" y="24851"/>
                      <a:pt x="29821" y="13668"/>
                    </a:cubicBezTo>
                    <a:cubicBezTo>
                      <a:pt x="38518" y="4970"/>
                      <a:pt x="47216" y="0"/>
                      <a:pt x="58399" y="0"/>
                    </a:cubicBezTo>
                    <a:cubicBezTo>
                      <a:pt x="69581" y="0"/>
                      <a:pt x="80765" y="6213"/>
                      <a:pt x="90705" y="14910"/>
                    </a:cubicBezTo>
                    <a:cubicBezTo>
                      <a:pt x="103130" y="26093"/>
                      <a:pt x="109343" y="37276"/>
                      <a:pt x="111828" y="49701"/>
                    </a:cubicBezTo>
                    <a:cubicBezTo>
                      <a:pt x="114313" y="62127"/>
                      <a:pt x="110585" y="73309"/>
                      <a:pt x="100645" y="83249"/>
                    </a:cubicBezTo>
                    <a:cubicBezTo>
                      <a:pt x="93190" y="91947"/>
                      <a:pt x="83249" y="95675"/>
                      <a:pt x="70824" y="94432"/>
                    </a:cubicBezTo>
                    <a:close/>
                    <a:moveTo>
                      <a:pt x="41003" y="68339"/>
                    </a:moveTo>
                    <a:lnTo>
                      <a:pt x="50943" y="77037"/>
                    </a:lnTo>
                    <a:cubicBezTo>
                      <a:pt x="57156" y="82007"/>
                      <a:pt x="63369" y="84492"/>
                      <a:pt x="70824" y="84492"/>
                    </a:cubicBezTo>
                    <a:cubicBezTo>
                      <a:pt x="78279" y="84492"/>
                      <a:pt x="84492" y="80765"/>
                      <a:pt x="90705" y="75794"/>
                    </a:cubicBezTo>
                    <a:cubicBezTo>
                      <a:pt x="96917" y="68339"/>
                      <a:pt x="99402" y="60884"/>
                      <a:pt x="96917" y="52186"/>
                    </a:cubicBezTo>
                    <a:cubicBezTo>
                      <a:pt x="95675" y="43489"/>
                      <a:pt x="89462" y="34791"/>
                      <a:pt x="79522" y="26093"/>
                    </a:cubicBezTo>
                    <a:cubicBezTo>
                      <a:pt x="72067" y="18638"/>
                      <a:pt x="63369" y="14910"/>
                      <a:pt x="55914" y="14910"/>
                    </a:cubicBezTo>
                    <a:cubicBezTo>
                      <a:pt x="48459" y="14910"/>
                      <a:pt x="41003" y="17395"/>
                      <a:pt x="36033" y="23608"/>
                    </a:cubicBezTo>
                    <a:cubicBezTo>
                      <a:pt x="29821" y="29821"/>
                      <a:pt x="27335" y="37276"/>
                      <a:pt x="28578" y="45973"/>
                    </a:cubicBezTo>
                    <a:cubicBezTo>
                      <a:pt x="29821" y="54671"/>
                      <a:pt x="34791" y="62127"/>
                      <a:pt x="41003" y="68339"/>
                    </a:cubicBezTo>
                    <a:close/>
                  </a:path>
                </a:pathLst>
              </a:custGeom>
              <a:solidFill>
                <a:srgbClr val="FFFFFF"/>
              </a:solidFill>
              <a:ln w="12422"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C63EC78-6FC8-D942-9C56-D2910867DE86}"/>
                  </a:ext>
                </a:extLst>
              </p:cNvPr>
              <p:cNvSpPr/>
              <p:nvPr/>
            </p:nvSpPr>
            <p:spPr>
              <a:xfrm>
                <a:off x="6037485" y="5249699"/>
                <a:ext cx="120525" cy="103129"/>
              </a:xfrm>
              <a:custGeom>
                <a:avLst/>
                <a:gdLst>
                  <a:gd name="connsiteX0" fmla="*/ 120525 w 120525"/>
                  <a:gd name="connsiteY0" fmla="*/ 90705 h 103129"/>
                  <a:gd name="connsiteX1" fmla="*/ 110585 w 120525"/>
                  <a:gd name="connsiteY1" fmla="*/ 103130 h 103129"/>
                  <a:gd name="connsiteX2" fmla="*/ 0 w 120525"/>
                  <a:gd name="connsiteY2" fmla="*/ 12425 h 103129"/>
                  <a:gd name="connsiteX3" fmla="*/ 9940 w 120525"/>
                  <a:gd name="connsiteY3" fmla="*/ 0 h 103129"/>
                  <a:gd name="connsiteX4" fmla="*/ 120525 w 120525"/>
                  <a:gd name="connsiteY4" fmla="*/ 90705 h 10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25" h="103129">
                    <a:moveTo>
                      <a:pt x="120525" y="90705"/>
                    </a:moveTo>
                    <a:lnTo>
                      <a:pt x="110585" y="103130"/>
                    </a:lnTo>
                    <a:lnTo>
                      <a:pt x="0" y="12425"/>
                    </a:lnTo>
                    <a:lnTo>
                      <a:pt x="9940" y="0"/>
                    </a:lnTo>
                    <a:lnTo>
                      <a:pt x="120525" y="90705"/>
                    </a:lnTo>
                    <a:close/>
                  </a:path>
                </a:pathLst>
              </a:custGeom>
              <a:solidFill>
                <a:srgbClr val="FFFFFF"/>
              </a:solidFill>
              <a:ln w="12422"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9F50D080-09BE-0846-A0E6-E3150492C14B}"/>
                  </a:ext>
                </a:extLst>
              </p:cNvPr>
              <p:cNvSpPr/>
              <p:nvPr/>
            </p:nvSpPr>
            <p:spPr>
              <a:xfrm>
                <a:off x="6116262" y="5201009"/>
                <a:ext cx="100903" cy="101108"/>
              </a:xfrm>
              <a:custGeom>
                <a:avLst/>
                <a:gdLst>
                  <a:gd name="connsiteX0" fmla="*/ 90208 w 100903"/>
                  <a:gd name="connsiteY0" fmla="*/ 82237 h 101108"/>
                  <a:gd name="connsiteX1" fmla="*/ 59145 w 100903"/>
                  <a:gd name="connsiteY1" fmla="*/ 100875 h 101108"/>
                  <a:gd name="connsiteX2" fmla="*/ 23111 w 100903"/>
                  <a:gd name="connsiteY2" fmla="*/ 89693 h 101108"/>
                  <a:gd name="connsiteX3" fmla="*/ 746 w 100903"/>
                  <a:gd name="connsiteY3" fmla="*/ 56145 h 101108"/>
                  <a:gd name="connsiteX4" fmla="*/ 11928 w 100903"/>
                  <a:gd name="connsiteY4" fmla="*/ 18869 h 101108"/>
                  <a:gd name="connsiteX5" fmla="*/ 42992 w 100903"/>
                  <a:gd name="connsiteY5" fmla="*/ 231 h 101108"/>
                  <a:gd name="connsiteX6" fmla="*/ 79025 w 100903"/>
                  <a:gd name="connsiteY6" fmla="*/ 12656 h 101108"/>
                  <a:gd name="connsiteX7" fmla="*/ 100148 w 100903"/>
                  <a:gd name="connsiteY7" fmla="*/ 44961 h 101108"/>
                  <a:gd name="connsiteX8" fmla="*/ 90208 w 100903"/>
                  <a:gd name="connsiteY8" fmla="*/ 82237 h 101108"/>
                  <a:gd name="connsiteX9" fmla="*/ 20626 w 100903"/>
                  <a:gd name="connsiteY9" fmla="*/ 27566 h 101108"/>
                  <a:gd name="connsiteX10" fmla="*/ 14413 w 100903"/>
                  <a:gd name="connsiteY10" fmla="*/ 52417 h 101108"/>
                  <a:gd name="connsiteX11" fmla="*/ 31809 w 100903"/>
                  <a:gd name="connsiteY11" fmla="*/ 76025 h 101108"/>
                  <a:gd name="connsiteX12" fmla="*/ 59145 w 100903"/>
                  <a:gd name="connsiteY12" fmla="*/ 84723 h 101108"/>
                  <a:gd name="connsiteX13" fmla="*/ 81510 w 100903"/>
                  <a:gd name="connsiteY13" fmla="*/ 72297 h 101108"/>
                  <a:gd name="connsiteX14" fmla="*/ 87723 w 100903"/>
                  <a:gd name="connsiteY14" fmla="*/ 48689 h 101108"/>
                  <a:gd name="connsiteX15" fmla="*/ 70327 w 100903"/>
                  <a:gd name="connsiteY15" fmla="*/ 25081 h 101108"/>
                  <a:gd name="connsiteX16" fmla="*/ 42992 w 100903"/>
                  <a:gd name="connsiteY16" fmla="*/ 15141 h 101108"/>
                  <a:gd name="connsiteX17" fmla="*/ 20626 w 100903"/>
                  <a:gd name="connsiteY17" fmla="*/ 27566 h 10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903" h="101108">
                    <a:moveTo>
                      <a:pt x="90208" y="82237"/>
                    </a:moveTo>
                    <a:cubicBezTo>
                      <a:pt x="81510" y="93420"/>
                      <a:pt x="71570" y="99633"/>
                      <a:pt x="59145" y="100875"/>
                    </a:cubicBezTo>
                    <a:cubicBezTo>
                      <a:pt x="46719" y="102118"/>
                      <a:pt x="34294" y="98391"/>
                      <a:pt x="23111" y="89693"/>
                    </a:cubicBezTo>
                    <a:cubicBezTo>
                      <a:pt x="10686" y="79753"/>
                      <a:pt x="3231" y="68570"/>
                      <a:pt x="746" y="56145"/>
                    </a:cubicBezTo>
                    <a:cubicBezTo>
                      <a:pt x="-1740" y="43719"/>
                      <a:pt x="1988" y="31294"/>
                      <a:pt x="11928" y="18869"/>
                    </a:cubicBezTo>
                    <a:cubicBezTo>
                      <a:pt x="20626" y="7686"/>
                      <a:pt x="30566" y="1473"/>
                      <a:pt x="42992" y="231"/>
                    </a:cubicBezTo>
                    <a:cubicBezTo>
                      <a:pt x="55417" y="-1012"/>
                      <a:pt x="66600" y="2715"/>
                      <a:pt x="79025" y="12656"/>
                    </a:cubicBezTo>
                    <a:cubicBezTo>
                      <a:pt x="91450" y="21353"/>
                      <a:pt x="98905" y="32536"/>
                      <a:pt x="100148" y="44961"/>
                    </a:cubicBezTo>
                    <a:cubicBezTo>
                      <a:pt x="102633" y="58629"/>
                      <a:pt x="98905" y="69812"/>
                      <a:pt x="90208" y="82237"/>
                    </a:cubicBezTo>
                    <a:close/>
                    <a:moveTo>
                      <a:pt x="20626" y="27566"/>
                    </a:moveTo>
                    <a:cubicBezTo>
                      <a:pt x="14413" y="35021"/>
                      <a:pt x="13171" y="43719"/>
                      <a:pt x="14413" y="52417"/>
                    </a:cubicBezTo>
                    <a:cubicBezTo>
                      <a:pt x="16898" y="61115"/>
                      <a:pt x="21869" y="68570"/>
                      <a:pt x="31809" y="76025"/>
                    </a:cubicBezTo>
                    <a:cubicBezTo>
                      <a:pt x="40507" y="83480"/>
                      <a:pt x="50447" y="85965"/>
                      <a:pt x="59145" y="84723"/>
                    </a:cubicBezTo>
                    <a:cubicBezTo>
                      <a:pt x="67842" y="83480"/>
                      <a:pt x="75297" y="79753"/>
                      <a:pt x="81510" y="72297"/>
                    </a:cubicBezTo>
                    <a:cubicBezTo>
                      <a:pt x="87723" y="64842"/>
                      <a:pt x="88965" y="56145"/>
                      <a:pt x="87723" y="48689"/>
                    </a:cubicBezTo>
                    <a:cubicBezTo>
                      <a:pt x="86480" y="41234"/>
                      <a:pt x="80267" y="32536"/>
                      <a:pt x="70327" y="25081"/>
                    </a:cubicBezTo>
                    <a:cubicBezTo>
                      <a:pt x="60387" y="17626"/>
                      <a:pt x="51689" y="13898"/>
                      <a:pt x="42992" y="15141"/>
                    </a:cubicBezTo>
                    <a:cubicBezTo>
                      <a:pt x="34294" y="16383"/>
                      <a:pt x="26839" y="20111"/>
                      <a:pt x="20626" y="27566"/>
                    </a:cubicBezTo>
                    <a:close/>
                  </a:path>
                </a:pathLst>
              </a:custGeom>
              <a:solidFill>
                <a:srgbClr val="FFFFFF"/>
              </a:solidFill>
              <a:ln w="12422"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04E4E8D-81E5-AA40-85AC-B52C27917E04}"/>
                  </a:ext>
                </a:extLst>
              </p:cNvPr>
              <p:cNvSpPr/>
              <p:nvPr/>
            </p:nvSpPr>
            <p:spPr>
              <a:xfrm>
                <a:off x="6162981" y="5101838"/>
                <a:ext cx="128866" cy="151588"/>
              </a:xfrm>
              <a:custGeom>
                <a:avLst/>
                <a:gdLst>
                  <a:gd name="connsiteX0" fmla="*/ 49701 w 128866"/>
                  <a:gd name="connsiteY0" fmla="*/ 0 h 151588"/>
                  <a:gd name="connsiteX1" fmla="*/ 118040 w 128866"/>
                  <a:gd name="connsiteY1" fmla="*/ 99402 h 151588"/>
                  <a:gd name="connsiteX2" fmla="*/ 124253 w 128866"/>
                  <a:gd name="connsiteY2" fmla="*/ 144133 h 151588"/>
                  <a:gd name="connsiteX3" fmla="*/ 118040 w 128866"/>
                  <a:gd name="connsiteY3" fmla="*/ 151589 h 151588"/>
                  <a:gd name="connsiteX4" fmla="*/ 106857 w 128866"/>
                  <a:gd name="connsiteY4" fmla="*/ 144133 h 151588"/>
                  <a:gd name="connsiteX5" fmla="*/ 113070 w 128866"/>
                  <a:gd name="connsiteY5" fmla="*/ 137921 h 151588"/>
                  <a:gd name="connsiteX6" fmla="*/ 111828 w 128866"/>
                  <a:gd name="connsiteY6" fmla="*/ 115555 h 151588"/>
                  <a:gd name="connsiteX7" fmla="*/ 100645 w 128866"/>
                  <a:gd name="connsiteY7" fmla="*/ 99402 h 151588"/>
                  <a:gd name="connsiteX8" fmla="*/ 0 w 128866"/>
                  <a:gd name="connsiteY8" fmla="*/ 77037 h 151588"/>
                  <a:gd name="connsiteX9" fmla="*/ 9940 w 128866"/>
                  <a:gd name="connsiteY9" fmla="*/ 63369 h 151588"/>
                  <a:gd name="connsiteX10" fmla="*/ 85735 w 128866"/>
                  <a:gd name="connsiteY10" fmla="*/ 83249 h 151588"/>
                  <a:gd name="connsiteX11" fmla="*/ 93190 w 128866"/>
                  <a:gd name="connsiteY11" fmla="*/ 85735 h 151588"/>
                  <a:gd name="connsiteX12" fmla="*/ 93190 w 128866"/>
                  <a:gd name="connsiteY12" fmla="*/ 85735 h 151588"/>
                  <a:gd name="connsiteX13" fmla="*/ 88219 w 128866"/>
                  <a:gd name="connsiteY13" fmla="*/ 80765 h 151588"/>
                  <a:gd name="connsiteX14" fmla="*/ 42246 w 128866"/>
                  <a:gd name="connsiteY14" fmla="*/ 16153 h 151588"/>
                  <a:gd name="connsiteX15" fmla="*/ 49701 w 128866"/>
                  <a:gd name="connsiteY15" fmla="*/ 0 h 1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866" h="151588">
                    <a:moveTo>
                      <a:pt x="49701" y="0"/>
                    </a:moveTo>
                    <a:lnTo>
                      <a:pt x="118040" y="99402"/>
                    </a:lnTo>
                    <a:cubicBezTo>
                      <a:pt x="130466" y="116798"/>
                      <a:pt x="131708" y="131708"/>
                      <a:pt x="124253" y="144133"/>
                    </a:cubicBezTo>
                    <a:cubicBezTo>
                      <a:pt x="121768" y="147861"/>
                      <a:pt x="119283" y="150346"/>
                      <a:pt x="118040" y="151589"/>
                    </a:cubicBezTo>
                    <a:lnTo>
                      <a:pt x="106857" y="144133"/>
                    </a:lnTo>
                    <a:cubicBezTo>
                      <a:pt x="109343" y="141648"/>
                      <a:pt x="111828" y="140406"/>
                      <a:pt x="113070" y="137921"/>
                    </a:cubicBezTo>
                    <a:cubicBezTo>
                      <a:pt x="116798" y="131708"/>
                      <a:pt x="116798" y="124253"/>
                      <a:pt x="111828" y="115555"/>
                    </a:cubicBezTo>
                    <a:lnTo>
                      <a:pt x="100645" y="99402"/>
                    </a:lnTo>
                    <a:lnTo>
                      <a:pt x="0" y="77037"/>
                    </a:lnTo>
                    <a:lnTo>
                      <a:pt x="9940" y="63369"/>
                    </a:lnTo>
                    <a:lnTo>
                      <a:pt x="85735" y="83249"/>
                    </a:lnTo>
                    <a:cubicBezTo>
                      <a:pt x="86977" y="83249"/>
                      <a:pt x="89462" y="84492"/>
                      <a:pt x="93190" y="85735"/>
                    </a:cubicBezTo>
                    <a:lnTo>
                      <a:pt x="93190" y="85735"/>
                    </a:lnTo>
                    <a:cubicBezTo>
                      <a:pt x="91947" y="84492"/>
                      <a:pt x="90705" y="83249"/>
                      <a:pt x="88219" y="80765"/>
                    </a:cubicBezTo>
                    <a:lnTo>
                      <a:pt x="42246" y="16153"/>
                    </a:lnTo>
                    <a:lnTo>
                      <a:pt x="49701" y="0"/>
                    </a:lnTo>
                    <a:close/>
                  </a:path>
                </a:pathLst>
              </a:custGeom>
              <a:solidFill>
                <a:srgbClr val="FFFFFF"/>
              </a:solidFill>
              <a:ln w="12422"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44B6ECD8-1C40-D94C-82EC-2AF17A1FB537}"/>
                  </a:ext>
                </a:extLst>
              </p:cNvPr>
              <p:cNvSpPr/>
              <p:nvPr/>
            </p:nvSpPr>
            <p:spPr>
              <a:xfrm>
                <a:off x="6234193" y="5038163"/>
                <a:ext cx="101734" cy="93019"/>
              </a:xfrm>
              <a:custGeom>
                <a:avLst/>
                <a:gdLst>
                  <a:gd name="connsiteX0" fmla="*/ 71679 w 101734"/>
                  <a:gd name="connsiteY0" fmla="*/ 12730 h 93019"/>
                  <a:gd name="connsiteX1" fmla="*/ 36888 w 101734"/>
                  <a:gd name="connsiteY1" fmla="*/ 71129 h 93019"/>
                  <a:gd name="connsiteX2" fmla="*/ 62981 w 101734"/>
                  <a:gd name="connsiteY2" fmla="*/ 76100 h 93019"/>
                  <a:gd name="connsiteX3" fmla="*/ 82861 w 101734"/>
                  <a:gd name="connsiteY3" fmla="*/ 61189 h 93019"/>
                  <a:gd name="connsiteX4" fmla="*/ 89074 w 101734"/>
                  <a:gd name="connsiteY4" fmla="*/ 30126 h 93019"/>
                  <a:gd name="connsiteX5" fmla="*/ 101499 w 101734"/>
                  <a:gd name="connsiteY5" fmla="*/ 37581 h 93019"/>
                  <a:gd name="connsiteX6" fmla="*/ 91559 w 101734"/>
                  <a:gd name="connsiteY6" fmla="*/ 71129 h 93019"/>
                  <a:gd name="connsiteX7" fmla="*/ 64223 w 101734"/>
                  <a:gd name="connsiteY7" fmla="*/ 92252 h 93019"/>
                  <a:gd name="connsiteX8" fmla="*/ 26948 w 101734"/>
                  <a:gd name="connsiteY8" fmla="*/ 83554 h 93019"/>
                  <a:gd name="connsiteX9" fmla="*/ 2097 w 101734"/>
                  <a:gd name="connsiteY9" fmla="*/ 53734 h 93019"/>
                  <a:gd name="connsiteX10" fmla="*/ 5824 w 101734"/>
                  <a:gd name="connsiteY10" fmla="*/ 18943 h 93019"/>
                  <a:gd name="connsiteX11" fmla="*/ 31918 w 101734"/>
                  <a:gd name="connsiteY11" fmla="*/ 305 h 93019"/>
                  <a:gd name="connsiteX12" fmla="*/ 66708 w 101734"/>
                  <a:gd name="connsiteY12" fmla="*/ 9003 h 93019"/>
                  <a:gd name="connsiteX13" fmla="*/ 71679 w 101734"/>
                  <a:gd name="connsiteY13" fmla="*/ 12730 h 93019"/>
                  <a:gd name="connsiteX14" fmla="*/ 51798 w 101734"/>
                  <a:gd name="connsiteY14" fmla="*/ 18943 h 93019"/>
                  <a:gd name="connsiteX15" fmla="*/ 30675 w 101734"/>
                  <a:gd name="connsiteY15" fmla="*/ 13973 h 93019"/>
                  <a:gd name="connsiteX16" fmla="*/ 15765 w 101734"/>
                  <a:gd name="connsiteY16" fmla="*/ 25156 h 93019"/>
                  <a:gd name="connsiteX17" fmla="*/ 13280 w 101734"/>
                  <a:gd name="connsiteY17" fmla="*/ 45036 h 93019"/>
                  <a:gd name="connsiteX18" fmla="*/ 25705 w 101734"/>
                  <a:gd name="connsiteY18" fmla="*/ 63674 h 93019"/>
                  <a:gd name="connsiteX19" fmla="*/ 51798 w 101734"/>
                  <a:gd name="connsiteY19" fmla="*/ 18943 h 9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734" h="93019">
                    <a:moveTo>
                      <a:pt x="71679" y="12730"/>
                    </a:moveTo>
                    <a:lnTo>
                      <a:pt x="36888" y="71129"/>
                    </a:lnTo>
                    <a:cubicBezTo>
                      <a:pt x="45586" y="76100"/>
                      <a:pt x="54283" y="78584"/>
                      <a:pt x="62981" y="76100"/>
                    </a:cubicBezTo>
                    <a:cubicBezTo>
                      <a:pt x="70436" y="74857"/>
                      <a:pt x="76649" y="69887"/>
                      <a:pt x="82861" y="61189"/>
                    </a:cubicBezTo>
                    <a:cubicBezTo>
                      <a:pt x="89074" y="52491"/>
                      <a:pt x="90317" y="41309"/>
                      <a:pt x="89074" y="30126"/>
                    </a:cubicBezTo>
                    <a:lnTo>
                      <a:pt x="101499" y="37581"/>
                    </a:lnTo>
                    <a:cubicBezTo>
                      <a:pt x="102742" y="47521"/>
                      <a:pt x="99014" y="58704"/>
                      <a:pt x="91559" y="71129"/>
                    </a:cubicBezTo>
                    <a:cubicBezTo>
                      <a:pt x="84104" y="82312"/>
                      <a:pt x="75406" y="89767"/>
                      <a:pt x="64223" y="92252"/>
                    </a:cubicBezTo>
                    <a:cubicBezTo>
                      <a:pt x="53041" y="94738"/>
                      <a:pt x="40615" y="91010"/>
                      <a:pt x="26948" y="83554"/>
                    </a:cubicBezTo>
                    <a:cubicBezTo>
                      <a:pt x="14522" y="76100"/>
                      <a:pt x="5824" y="66159"/>
                      <a:pt x="2097" y="53734"/>
                    </a:cubicBezTo>
                    <a:cubicBezTo>
                      <a:pt x="-1631" y="41309"/>
                      <a:pt x="-388" y="30126"/>
                      <a:pt x="5824" y="18943"/>
                    </a:cubicBezTo>
                    <a:cubicBezTo>
                      <a:pt x="12037" y="7760"/>
                      <a:pt x="20735" y="1548"/>
                      <a:pt x="31918" y="305"/>
                    </a:cubicBezTo>
                    <a:cubicBezTo>
                      <a:pt x="41858" y="-937"/>
                      <a:pt x="54283" y="1548"/>
                      <a:pt x="66708" y="9003"/>
                    </a:cubicBezTo>
                    <a:lnTo>
                      <a:pt x="71679" y="12730"/>
                    </a:lnTo>
                    <a:close/>
                    <a:moveTo>
                      <a:pt x="51798" y="18943"/>
                    </a:moveTo>
                    <a:cubicBezTo>
                      <a:pt x="44343" y="13973"/>
                      <a:pt x="36888" y="12730"/>
                      <a:pt x="30675" y="13973"/>
                    </a:cubicBezTo>
                    <a:cubicBezTo>
                      <a:pt x="24462" y="15215"/>
                      <a:pt x="19492" y="18943"/>
                      <a:pt x="15765" y="25156"/>
                    </a:cubicBezTo>
                    <a:cubicBezTo>
                      <a:pt x="12037" y="31368"/>
                      <a:pt x="10794" y="37581"/>
                      <a:pt x="13280" y="45036"/>
                    </a:cubicBezTo>
                    <a:cubicBezTo>
                      <a:pt x="14522" y="52491"/>
                      <a:pt x="19492" y="58704"/>
                      <a:pt x="25705" y="63674"/>
                    </a:cubicBezTo>
                    <a:lnTo>
                      <a:pt x="51798" y="18943"/>
                    </a:lnTo>
                    <a:close/>
                  </a:path>
                </a:pathLst>
              </a:custGeom>
              <a:solidFill>
                <a:srgbClr val="FFFFFF"/>
              </a:solidFill>
              <a:ln w="1242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04AC29F4-BA23-EE40-91F2-2BC22F33421D}"/>
                  </a:ext>
                </a:extLst>
              </p:cNvPr>
              <p:cNvSpPr/>
              <p:nvPr/>
            </p:nvSpPr>
            <p:spPr>
              <a:xfrm>
                <a:off x="6282205" y="4948074"/>
                <a:ext cx="102256" cy="92568"/>
              </a:xfrm>
              <a:custGeom>
                <a:avLst/>
                <a:gdLst>
                  <a:gd name="connsiteX0" fmla="*/ 72126 w 102256"/>
                  <a:gd name="connsiteY0" fmla="*/ 12115 h 92568"/>
                  <a:gd name="connsiteX1" fmla="*/ 39820 w 102256"/>
                  <a:gd name="connsiteY1" fmla="*/ 71756 h 92568"/>
                  <a:gd name="connsiteX2" fmla="*/ 65913 w 102256"/>
                  <a:gd name="connsiteY2" fmla="*/ 75484 h 92568"/>
                  <a:gd name="connsiteX3" fmla="*/ 84551 w 102256"/>
                  <a:gd name="connsiteY3" fmla="*/ 59331 h 92568"/>
                  <a:gd name="connsiteX4" fmla="*/ 89521 w 102256"/>
                  <a:gd name="connsiteY4" fmla="*/ 28268 h 92568"/>
                  <a:gd name="connsiteX5" fmla="*/ 101946 w 102256"/>
                  <a:gd name="connsiteY5" fmla="*/ 35723 h 92568"/>
                  <a:gd name="connsiteX6" fmla="*/ 94491 w 102256"/>
                  <a:gd name="connsiteY6" fmla="*/ 69271 h 92568"/>
                  <a:gd name="connsiteX7" fmla="*/ 67156 w 102256"/>
                  <a:gd name="connsiteY7" fmla="*/ 91637 h 92568"/>
                  <a:gd name="connsiteX8" fmla="*/ 28637 w 102256"/>
                  <a:gd name="connsiteY8" fmla="*/ 84182 h 92568"/>
                  <a:gd name="connsiteX9" fmla="*/ 2544 w 102256"/>
                  <a:gd name="connsiteY9" fmla="*/ 55603 h 92568"/>
                  <a:gd name="connsiteX10" fmla="*/ 5029 w 102256"/>
                  <a:gd name="connsiteY10" fmla="*/ 20812 h 92568"/>
                  <a:gd name="connsiteX11" fmla="*/ 29880 w 102256"/>
                  <a:gd name="connsiteY11" fmla="*/ 932 h 92568"/>
                  <a:gd name="connsiteX12" fmla="*/ 64670 w 102256"/>
                  <a:gd name="connsiteY12" fmla="*/ 8387 h 92568"/>
                  <a:gd name="connsiteX13" fmla="*/ 72126 w 102256"/>
                  <a:gd name="connsiteY13" fmla="*/ 12115 h 92568"/>
                  <a:gd name="connsiteX14" fmla="*/ 53488 w 102256"/>
                  <a:gd name="connsiteY14" fmla="*/ 19570 h 92568"/>
                  <a:gd name="connsiteX15" fmla="*/ 32364 w 102256"/>
                  <a:gd name="connsiteY15" fmla="*/ 15842 h 92568"/>
                  <a:gd name="connsiteX16" fmla="*/ 17454 w 102256"/>
                  <a:gd name="connsiteY16" fmla="*/ 28268 h 92568"/>
                  <a:gd name="connsiteX17" fmla="*/ 14969 w 102256"/>
                  <a:gd name="connsiteY17" fmla="*/ 48148 h 92568"/>
                  <a:gd name="connsiteX18" fmla="*/ 28637 w 102256"/>
                  <a:gd name="connsiteY18" fmla="*/ 65544 h 92568"/>
                  <a:gd name="connsiteX19" fmla="*/ 53488 w 102256"/>
                  <a:gd name="connsiteY19" fmla="*/ 19570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256" h="92568">
                    <a:moveTo>
                      <a:pt x="72126" y="12115"/>
                    </a:moveTo>
                    <a:lnTo>
                      <a:pt x="39820" y="71756"/>
                    </a:lnTo>
                    <a:cubicBezTo>
                      <a:pt x="49760" y="76726"/>
                      <a:pt x="58458" y="77969"/>
                      <a:pt x="65913" y="75484"/>
                    </a:cubicBezTo>
                    <a:cubicBezTo>
                      <a:pt x="73368" y="72999"/>
                      <a:pt x="79581" y="68028"/>
                      <a:pt x="84551" y="59331"/>
                    </a:cubicBezTo>
                    <a:cubicBezTo>
                      <a:pt x="89521" y="49390"/>
                      <a:pt x="90764" y="39450"/>
                      <a:pt x="89521" y="28268"/>
                    </a:cubicBezTo>
                    <a:lnTo>
                      <a:pt x="101946" y="35723"/>
                    </a:lnTo>
                    <a:cubicBezTo>
                      <a:pt x="103189" y="45663"/>
                      <a:pt x="100704" y="56846"/>
                      <a:pt x="94491" y="69271"/>
                    </a:cubicBezTo>
                    <a:cubicBezTo>
                      <a:pt x="88278" y="81696"/>
                      <a:pt x="79581" y="89152"/>
                      <a:pt x="67156" y="91637"/>
                    </a:cubicBezTo>
                    <a:cubicBezTo>
                      <a:pt x="55972" y="94122"/>
                      <a:pt x="43547" y="91637"/>
                      <a:pt x="28637" y="84182"/>
                    </a:cubicBezTo>
                    <a:cubicBezTo>
                      <a:pt x="14969" y="76726"/>
                      <a:pt x="6271" y="68028"/>
                      <a:pt x="2544" y="55603"/>
                    </a:cubicBezTo>
                    <a:cubicBezTo>
                      <a:pt x="-1184" y="43178"/>
                      <a:pt x="-1184" y="31995"/>
                      <a:pt x="5029" y="20812"/>
                    </a:cubicBezTo>
                    <a:cubicBezTo>
                      <a:pt x="11242" y="9630"/>
                      <a:pt x="18697" y="3417"/>
                      <a:pt x="29880" y="932"/>
                    </a:cubicBezTo>
                    <a:cubicBezTo>
                      <a:pt x="39820" y="-1553"/>
                      <a:pt x="52245" y="932"/>
                      <a:pt x="64670" y="8387"/>
                    </a:cubicBezTo>
                    <a:lnTo>
                      <a:pt x="72126" y="12115"/>
                    </a:lnTo>
                    <a:close/>
                    <a:moveTo>
                      <a:pt x="53488" y="19570"/>
                    </a:moveTo>
                    <a:cubicBezTo>
                      <a:pt x="46032" y="15842"/>
                      <a:pt x="38577" y="14600"/>
                      <a:pt x="32364" y="15842"/>
                    </a:cubicBezTo>
                    <a:cubicBezTo>
                      <a:pt x="26152" y="17085"/>
                      <a:pt x="21182" y="20812"/>
                      <a:pt x="17454" y="28268"/>
                    </a:cubicBezTo>
                    <a:cubicBezTo>
                      <a:pt x="13727" y="34480"/>
                      <a:pt x="13727" y="41936"/>
                      <a:pt x="14969" y="48148"/>
                    </a:cubicBezTo>
                    <a:cubicBezTo>
                      <a:pt x="17454" y="55603"/>
                      <a:pt x="21182" y="60574"/>
                      <a:pt x="28637" y="65544"/>
                    </a:cubicBezTo>
                    <a:lnTo>
                      <a:pt x="53488" y="19570"/>
                    </a:lnTo>
                    <a:close/>
                  </a:path>
                </a:pathLst>
              </a:custGeom>
              <a:solidFill>
                <a:srgbClr val="FFFFFF"/>
              </a:solidFill>
              <a:ln w="1242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A7F078A-3C79-1541-8EB4-6C389F5A93E6}"/>
                  </a:ext>
                </a:extLst>
              </p:cNvPr>
              <p:cNvSpPr/>
              <p:nvPr/>
            </p:nvSpPr>
            <p:spPr>
              <a:xfrm>
                <a:off x="6323958" y="4868241"/>
                <a:ext cx="94984" cy="91947"/>
              </a:xfrm>
              <a:custGeom>
                <a:avLst/>
                <a:gdLst>
                  <a:gd name="connsiteX0" fmla="*/ 75104 w 94984"/>
                  <a:gd name="connsiteY0" fmla="*/ 91947 h 91947"/>
                  <a:gd name="connsiteX1" fmla="*/ 60194 w 94984"/>
                  <a:gd name="connsiteY1" fmla="*/ 84492 h 91947"/>
                  <a:gd name="connsiteX2" fmla="*/ 80074 w 94984"/>
                  <a:gd name="connsiteY2" fmla="*/ 63369 h 91947"/>
                  <a:gd name="connsiteX3" fmla="*/ 76346 w 94984"/>
                  <a:gd name="connsiteY3" fmla="*/ 39761 h 91947"/>
                  <a:gd name="connsiteX4" fmla="*/ 70134 w 94984"/>
                  <a:gd name="connsiteY4" fmla="*/ 38519 h 91947"/>
                  <a:gd name="connsiteX5" fmla="*/ 63921 w 94984"/>
                  <a:gd name="connsiteY5" fmla="*/ 41004 h 91947"/>
                  <a:gd name="connsiteX6" fmla="*/ 57708 w 94984"/>
                  <a:gd name="connsiteY6" fmla="*/ 45974 h 91947"/>
                  <a:gd name="connsiteX7" fmla="*/ 51496 w 94984"/>
                  <a:gd name="connsiteY7" fmla="*/ 52186 h 91947"/>
                  <a:gd name="connsiteX8" fmla="*/ 41556 w 94984"/>
                  <a:gd name="connsiteY8" fmla="*/ 59642 h 91947"/>
                  <a:gd name="connsiteX9" fmla="*/ 32858 w 94984"/>
                  <a:gd name="connsiteY9" fmla="*/ 64612 h 91947"/>
                  <a:gd name="connsiteX10" fmla="*/ 24160 w 94984"/>
                  <a:gd name="connsiteY10" fmla="*/ 65854 h 91947"/>
                  <a:gd name="connsiteX11" fmla="*/ 14220 w 94984"/>
                  <a:gd name="connsiteY11" fmla="*/ 63369 h 91947"/>
                  <a:gd name="connsiteX12" fmla="*/ 4280 w 94984"/>
                  <a:gd name="connsiteY12" fmla="*/ 55914 h 91947"/>
                  <a:gd name="connsiteX13" fmla="*/ 552 w 94984"/>
                  <a:gd name="connsiteY13" fmla="*/ 44731 h 91947"/>
                  <a:gd name="connsiteX14" fmla="*/ 552 w 94984"/>
                  <a:gd name="connsiteY14" fmla="*/ 32306 h 91947"/>
                  <a:gd name="connsiteX15" fmla="*/ 4280 w 94984"/>
                  <a:gd name="connsiteY15" fmla="*/ 18638 h 91947"/>
                  <a:gd name="connsiteX16" fmla="*/ 17948 w 94984"/>
                  <a:gd name="connsiteY16" fmla="*/ 0 h 91947"/>
                  <a:gd name="connsiteX17" fmla="*/ 31616 w 94984"/>
                  <a:gd name="connsiteY17" fmla="*/ 6213 h 91947"/>
                  <a:gd name="connsiteX18" fmla="*/ 14220 w 94984"/>
                  <a:gd name="connsiteY18" fmla="*/ 24851 h 91947"/>
                  <a:gd name="connsiteX19" fmla="*/ 11735 w 94984"/>
                  <a:gd name="connsiteY19" fmla="*/ 32306 h 91947"/>
                  <a:gd name="connsiteX20" fmla="*/ 11735 w 94984"/>
                  <a:gd name="connsiteY20" fmla="*/ 38519 h 91947"/>
                  <a:gd name="connsiteX21" fmla="*/ 14220 w 94984"/>
                  <a:gd name="connsiteY21" fmla="*/ 43489 h 91947"/>
                  <a:gd name="connsiteX22" fmla="*/ 19190 w 94984"/>
                  <a:gd name="connsiteY22" fmla="*/ 47216 h 91947"/>
                  <a:gd name="connsiteX23" fmla="*/ 25403 w 94984"/>
                  <a:gd name="connsiteY23" fmla="*/ 48459 h 91947"/>
                  <a:gd name="connsiteX24" fmla="*/ 31616 w 94984"/>
                  <a:gd name="connsiteY24" fmla="*/ 47216 h 91947"/>
                  <a:gd name="connsiteX25" fmla="*/ 37828 w 94984"/>
                  <a:gd name="connsiteY25" fmla="*/ 43489 h 91947"/>
                  <a:gd name="connsiteX26" fmla="*/ 44041 w 94984"/>
                  <a:gd name="connsiteY26" fmla="*/ 37276 h 91947"/>
                  <a:gd name="connsiteX27" fmla="*/ 53981 w 94984"/>
                  <a:gd name="connsiteY27" fmla="*/ 28578 h 91947"/>
                  <a:gd name="connsiteX28" fmla="*/ 62679 w 94984"/>
                  <a:gd name="connsiteY28" fmla="*/ 23608 h 91947"/>
                  <a:gd name="connsiteX29" fmla="*/ 71376 w 94984"/>
                  <a:gd name="connsiteY29" fmla="*/ 22366 h 91947"/>
                  <a:gd name="connsiteX30" fmla="*/ 81317 w 94984"/>
                  <a:gd name="connsiteY30" fmla="*/ 24851 h 91947"/>
                  <a:gd name="connsiteX31" fmla="*/ 91257 w 94984"/>
                  <a:gd name="connsiteY31" fmla="*/ 33548 h 91947"/>
                  <a:gd name="connsiteX32" fmla="*/ 94984 w 94984"/>
                  <a:gd name="connsiteY32" fmla="*/ 44731 h 91947"/>
                  <a:gd name="connsiteX33" fmla="*/ 94984 w 94984"/>
                  <a:gd name="connsiteY33" fmla="*/ 58399 h 91947"/>
                  <a:gd name="connsiteX34" fmla="*/ 90014 w 94984"/>
                  <a:gd name="connsiteY34" fmla="*/ 72067 h 91947"/>
                  <a:gd name="connsiteX35" fmla="*/ 75104 w 94984"/>
                  <a:gd name="connsiteY35" fmla="*/ 91947 h 9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4984" h="91947">
                    <a:moveTo>
                      <a:pt x="75104" y="91947"/>
                    </a:moveTo>
                    <a:lnTo>
                      <a:pt x="60194" y="84492"/>
                    </a:lnTo>
                    <a:cubicBezTo>
                      <a:pt x="68891" y="79522"/>
                      <a:pt x="76346" y="72067"/>
                      <a:pt x="80074" y="63369"/>
                    </a:cubicBezTo>
                    <a:cubicBezTo>
                      <a:pt x="86287" y="50944"/>
                      <a:pt x="85044" y="43489"/>
                      <a:pt x="76346" y="39761"/>
                    </a:cubicBezTo>
                    <a:cubicBezTo>
                      <a:pt x="73862" y="38519"/>
                      <a:pt x="71376" y="38519"/>
                      <a:pt x="70134" y="38519"/>
                    </a:cubicBezTo>
                    <a:cubicBezTo>
                      <a:pt x="67649" y="38519"/>
                      <a:pt x="66406" y="39761"/>
                      <a:pt x="63921" y="41004"/>
                    </a:cubicBezTo>
                    <a:cubicBezTo>
                      <a:pt x="61436" y="42246"/>
                      <a:pt x="60194" y="43489"/>
                      <a:pt x="57708" y="45974"/>
                    </a:cubicBezTo>
                    <a:cubicBezTo>
                      <a:pt x="55224" y="48459"/>
                      <a:pt x="52738" y="49701"/>
                      <a:pt x="51496" y="52186"/>
                    </a:cubicBezTo>
                    <a:cubicBezTo>
                      <a:pt x="47768" y="55914"/>
                      <a:pt x="45283" y="58399"/>
                      <a:pt x="41556" y="59642"/>
                    </a:cubicBezTo>
                    <a:cubicBezTo>
                      <a:pt x="39070" y="62127"/>
                      <a:pt x="35343" y="63369"/>
                      <a:pt x="32858" y="64612"/>
                    </a:cubicBezTo>
                    <a:cubicBezTo>
                      <a:pt x="30373" y="65854"/>
                      <a:pt x="26645" y="65854"/>
                      <a:pt x="24160" y="65854"/>
                    </a:cubicBezTo>
                    <a:cubicBezTo>
                      <a:pt x="21675" y="65854"/>
                      <a:pt x="17948" y="64612"/>
                      <a:pt x="14220" y="63369"/>
                    </a:cubicBezTo>
                    <a:cubicBezTo>
                      <a:pt x="10492" y="60884"/>
                      <a:pt x="6765" y="58399"/>
                      <a:pt x="4280" y="55914"/>
                    </a:cubicBezTo>
                    <a:cubicBezTo>
                      <a:pt x="1794" y="52186"/>
                      <a:pt x="552" y="48459"/>
                      <a:pt x="552" y="44731"/>
                    </a:cubicBezTo>
                    <a:cubicBezTo>
                      <a:pt x="-690" y="41004"/>
                      <a:pt x="552" y="36033"/>
                      <a:pt x="552" y="32306"/>
                    </a:cubicBezTo>
                    <a:cubicBezTo>
                      <a:pt x="1794" y="27336"/>
                      <a:pt x="3037" y="23608"/>
                      <a:pt x="4280" y="18638"/>
                    </a:cubicBezTo>
                    <a:cubicBezTo>
                      <a:pt x="8007" y="11183"/>
                      <a:pt x="12978" y="4970"/>
                      <a:pt x="17948" y="0"/>
                    </a:cubicBezTo>
                    <a:lnTo>
                      <a:pt x="31616" y="6213"/>
                    </a:lnTo>
                    <a:cubicBezTo>
                      <a:pt x="24160" y="11183"/>
                      <a:pt x="19190" y="17395"/>
                      <a:pt x="14220" y="24851"/>
                    </a:cubicBezTo>
                    <a:cubicBezTo>
                      <a:pt x="12978" y="27336"/>
                      <a:pt x="11735" y="29821"/>
                      <a:pt x="11735" y="32306"/>
                    </a:cubicBezTo>
                    <a:cubicBezTo>
                      <a:pt x="11735" y="34791"/>
                      <a:pt x="11735" y="37276"/>
                      <a:pt x="11735" y="38519"/>
                    </a:cubicBezTo>
                    <a:cubicBezTo>
                      <a:pt x="11735" y="41004"/>
                      <a:pt x="12978" y="42246"/>
                      <a:pt x="14220" y="43489"/>
                    </a:cubicBezTo>
                    <a:cubicBezTo>
                      <a:pt x="15462" y="44731"/>
                      <a:pt x="16705" y="45974"/>
                      <a:pt x="19190" y="47216"/>
                    </a:cubicBezTo>
                    <a:cubicBezTo>
                      <a:pt x="21675" y="48459"/>
                      <a:pt x="24160" y="48459"/>
                      <a:pt x="25403" y="48459"/>
                    </a:cubicBezTo>
                    <a:cubicBezTo>
                      <a:pt x="27888" y="48459"/>
                      <a:pt x="29130" y="47216"/>
                      <a:pt x="31616" y="47216"/>
                    </a:cubicBezTo>
                    <a:cubicBezTo>
                      <a:pt x="34100" y="45974"/>
                      <a:pt x="35343" y="44731"/>
                      <a:pt x="37828" y="43489"/>
                    </a:cubicBezTo>
                    <a:cubicBezTo>
                      <a:pt x="40313" y="42246"/>
                      <a:pt x="41556" y="39761"/>
                      <a:pt x="44041" y="37276"/>
                    </a:cubicBezTo>
                    <a:cubicBezTo>
                      <a:pt x="47768" y="33548"/>
                      <a:pt x="50254" y="31063"/>
                      <a:pt x="53981" y="28578"/>
                    </a:cubicBezTo>
                    <a:cubicBezTo>
                      <a:pt x="56466" y="26093"/>
                      <a:pt x="60194" y="24851"/>
                      <a:pt x="62679" y="23608"/>
                    </a:cubicBezTo>
                    <a:cubicBezTo>
                      <a:pt x="65164" y="22366"/>
                      <a:pt x="68891" y="22366"/>
                      <a:pt x="71376" y="22366"/>
                    </a:cubicBezTo>
                    <a:cubicBezTo>
                      <a:pt x="73862" y="22366"/>
                      <a:pt x="77589" y="23608"/>
                      <a:pt x="81317" y="24851"/>
                    </a:cubicBezTo>
                    <a:cubicBezTo>
                      <a:pt x="85044" y="27336"/>
                      <a:pt x="88772" y="29821"/>
                      <a:pt x="91257" y="33548"/>
                    </a:cubicBezTo>
                    <a:cubicBezTo>
                      <a:pt x="93742" y="37276"/>
                      <a:pt x="94984" y="41004"/>
                      <a:pt x="94984" y="44731"/>
                    </a:cubicBezTo>
                    <a:cubicBezTo>
                      <a:pt x="94984" y="48459"/>
                      <a:pt x="94984" y="53429"/>
                      <a:pt x="94984" y="58399"/>
                    </a:cubicBezTo>
                    <a:cubicBezTo>
                      <a:pt x="93742" y="63369"/>
                      <a:pt x="92499" y="67097"/>
                      <a:pt x="90014" y="72067"/>
                    </a:cubicBezTo>
                    <a:cubicBezTo>
                      <a:pt x="87529" y="79522"/>
                      <a:pt x="82559" y="86977"/>
                      <a:pt x="75104" y="91947"/>
                    </a:cubicBezTo>
                    <a:close/>
                  </a:path>
                </a:pathLst>
              </a:custGeom>
              <a:solidFill>
                <a:srgbClr val="FFFFFF"/>
              </a:solidFill>
              <a:ln w="12422" cap="flat">
                <a:noFill/>
                <a:prstDash val="solid"/>
                <a:miter/>
              </a:ln>
            </p:spPr>
            <p:txBody>
              <a:bodyPr rtlCol="0" anchor="ctr"/>
              <a:lstStyle/>
              <a:p>
                <a:endParaRPr lang="en-US"/>
              </a:p>
            </p:txBody>
          </p:sp>
        </p:grpSp>
        <p:grpSp>
          <p:nvGrpSpPr>
            <p:cNvPr id="225" name="Graphic 166">
              <a:extLst>
                <a:ext uri="{FF2B5EF4-FFF2-40B4-BE49-F238E27FC236}">
                  <a16:creationId xmlns:a16="http://schemas.microsoft.com/office/drawing/2014/main" id="{FC1EC4AE-5BF5-4349-9E99-1D20F74A0DAA}"/>
                </a:ext>
              </a:extLst>
            </p:cNvPr>
            <p:cNvGrpSpPr/>
            <p:nvPr/>
          </p:nvGrpSpPr>
          <p:grpSpPr>
            <a:xfrm>
              <a:off x="2728625" y="4829723"/>
              <a:ext cx="1128218" cy="1108027"/>
              <a:chOff x="2728625" y="4829723"/>
              <a:chExt cx="1128218" cy="1108027"/>
            </a:xfrm>
            <a:solidFill>
              <a:srgbClr val="FFFFFF"/>
            </a:solidFill>
          </p:grpSpPr>
          <p:sp>
            <p:nvSpPr>
              <p:cNvPr id="226" name="Freeform 225">
                <a:extLst>
                  <a:ext uri="{FF2B5EF4-FFF2-40B4-BE49-F238E27FC236}">
                    <a16:creationId xmlns:a16="http://schemas.microsoft.com/office/drawing/2014/main" id="{A6ACC783-F20C-B94E-836F-AFF809B5693E}"/>
                  </a:ext>
                </a:extLst>
              </p:cNvPr>
              <p:cNvSpPr/>
              <p:nvPr/>
            </p:nvSpPr>
            <p:spPr>
              <a:xfrm>
                <a:off x="2728625" y="4829723"/>
                <a:ext cx="82006" cy="95675"/>
              </a:xfrm>
              <a:custGeom>
                <a:avLst/>
                <a:gdLst>
                  <a:gd name="connsiteX0" fmla="*/ 70824 w 82006"/>
                  <a:gd name="connsiteY0" fmla="*/ 95675 h 95675"/>
                  <a:gd name="connsiteX1" fmla="*/ 0 w 82006"/>
                  <a:gd name="connsiteY1" fmla="*/ 39761 h 95675"/>
                  <a:gd name="connsiteX2" fmla="*/ 12425 w 82006"/>
                  <a:gd name="connsiteY2" fmla="*/ 33548 h 95675"/>
                  <a:gd name="connsiteX3" fmla="*/ 64612 w 82006"/>
                  <a:gd name="connsiteY3" fmla="*/ 75794 h 95675"/>
                  <a:gd name="connsiteX4" fmla="*/ 64612 w 82006"/>
                  <a:gd name="connsiteY4" fmla="*/ 75794 h 95675"/>
                  <a:gd name="connsiteX5" fmla="*/ 69582 w 82006"/>
                  <a:gd name="connsiteY5" fmla="*/ 6213 h 95675"/>
                  <a:gd name="connsiteX6" fmla="*/ 82007 w 82006"/>
                  <a:gd name="connsiteY6" fmla="*/ 0 h 95675"/>
                  <a:gd name="connsiteX7" fmla="*/ 74552 w 82006"/>
                  <a:gd name="connsiteY7" fmla="*/ 91948 h 95675"/>
                  <a:gd name="connsiteX8" fmla="*/ 70824 w 82006"/>
                  <a:gd name="connsiteY8" fmla="*/ 95675 h 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6" h="95675">
                    <a:moveTo>
                      <a:pt x="70824" y="95675"/>
                    </a:moveTo>
                    <a:lnTo>
                      <a:pt x="0" y="39761"/>
                    </a:lnTo>
                    <a:lnTo>
                      <a:pt x="12425" y="33548"/>
                    </a:lnTo>
                    <a:lnTo>
                      <a:pt x="64612" y="75794"/>
                    </a:lnTo>
                    <a:lnTo>
                      <a:pt x="64612" y="75794"/>
                    </a:lnTo>
                    <a:lnTo>
                      <a:pt x="69582" y="6213"/>
                    </a:lnTo>
                    <a:lnTo>
                      <a:pt x="82007" y="0"/>
                    </a:lnTo>
                    <a:lnTo>
                      <a:pt x="74552" y="91948"/>
                    </a:lnTo>
                    <a:lnTo>
                      <a:pt x="70824" y="95675"/>
                    </a:lnTo>
                    <a:close/>
                  </a:path>
                </a:pathLst>
              </a:custGeom>
              <a:solidFill>
                <a:srgbClr val="FFFFFF"/>
              </a:solidFill>
              <a:ln w="1242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2562040-12C4-A641-8180-652FC4E6E25A}"/>
                  </a:ext>
                </a:extLst>
              </p:cNvPr>
              <p:cNvSpPr/>
              <p:nvPr/>
            </p:nvSpPr>
            <p:spPr>
              <a:xfrm>
                <a:off x="2799449" y="4975099"/>
                <a:ext cx="141648" cy="127980"/>
              </a:xfrm>
              <a:custGeom>
                <a:avLst/>
                <a:gdLst>
                  <a:gd name="connsiteX0" fmla="*/ 37276 w 141648"/>
                  <a:gd name="connsiteY0" fmla="*/ 127981 h 127980"/>
                  <a:gd name="connsiteX1" fmla="*/ 0 w 141648"/>
                  <a:gd name="connsiteY1" fmla="*/ 62127 h 127980"/>
                  <a:gd name="connsiteX2" fmla="*/ 11183 w 141648"/>
                  <a:gd name="connsiteY2" fmla="*/ 55914 h 127980"/>
                  <a:gd name="connsiteX3" fmla="*/ 26093 w 141648"/>
                  <a:gd name="connsiteY3" fmla="*/ 82007 h 127980"/>
                  <a:gd name="connsiteX4" fmla="*/ 116798 w 141648"/>
                  <a:gd name="connsiteY4" fmla="*/ 29821 h 127980"/>
                  <a:gd name="connsiteX5" fmla="*/ 93190 w 141648"/>
                  <a:gd name="connsiteY5" fmla="*/ 7455 h 127980"/>
                  <a:gd name="connsiteX6" fmla="*/ 105615 w 141648"/>
                  <a:gd name="connsiteY6" fmla="*/ 0 h 127980"/>
                  <a:gd name="connsiteX7" fmla="*/ 141648 w 141648"/>
                  <a:gd name="connsiteY7" fmla="*/ 33548 h 127980"/>
                  <a:gd name="connsiteX8" fmla="*/ 33548 w 141648"/>
                  <a:gd name="connsiteY8" fmla="*/ 95675 h 127980"/>
                  <a:gd name="connsiteX9" fmla="*/ 48459 w 141648"/>
                  <a:gd name="connsiteY9" fmla="*/ 121768 h 127980"/>
                  <a:gd name="connsiteX10" fmla="*/ 37276 w 141648"/>
                  <a:gd name="connsiteY10" fmla="*/ 127981 h 1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8" h="127980">
                    <a:moveTo>
                      <a:pt x="37276" y="127981"/>
                    </a:moveTo>
                    <a:lnTo>
                      <a:pt x="0" y="62127"/>
                    </a:lnTo>
                    <a:lnTo>
                      <a:pt x="11183" y="55914"/>
                    </a:lnTo>
                    <a:lnTo>
                      <a:pt x="26093" y="82007"/>
                    </a:lnTo>
                    <a:lnTo>
                      <a:pt x="116798" y="29821"/>
                    </a:lnTo>
                    <a:lnTo>
                      <a:pt x="93190" y="7455"/>
                    </a:lnTo>
                    <a:lnTo>
                      <a:pt x="105615" y="0"/>
                    </a:lnTo>
                    <a:lnTo>
                      <a:pt x="141648" y="33548"/>
                    </a:lnTo>
                    <a:lnTo>
                      <a:pt x="33548" y="95675"/>
                    </a:lnTo>
                    <a:lnTo>
                      <a:pt x="48459" y="121768"/>
                    </a:lnTo>
                    <a:lnTo>
                      <a:pt x="37276" y="127981"/>
                    </a:lnTo>
                    <a:close/>
                  </a:path>
                </a:pathLst>
              </a:custGeom>
              <a:solidFill>
                <a:srgbClr val="FFFFFF"/>
              </a:solidFill>
              <a:ln w="12422"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C5039FEB-4EB5-534F-86A9-F3D90E9D0401}"/>
                  </a:ext>
                </a:extLst>
              </p:cNvPr>
              <p:cNvSpPr/>
              <p:nvPr/>
            </p:nvSpPr>
            <p:spPr>
              <a:xfrm>
                <a:off x="2855363" y="5060834"/>
                <a:ext cx="147861" cy="117961"/>
              </a:xfrm>
              <a:custGeom>
                <a:avLst/>
                <a:gdLst>
                  <a:gd name="connsiteX0" fmla="*/ 0 w 147861"/>
                  <a:gd name="connsiteY0" fmla="*/ 67097 h 117961"/>
                  <a:gd name="connsiteX1" fmla="*/ 13668 w 147861"/>
                  <a:gd name="connsiteY1" fmla="*/ 58399 h 117961"/>
                  <a:gd name="connsiteX2" fmla="*/ 21123 w 147861"/>
                  <a:gd name="connsiteY2" fmla="*/ 86977 h 117961"/>
                  <a:gd name="connsiteX3" fmla="*/ 41004 w 147861"/>
                  <a:gd name="connsiteY3" fmla="*/ 101888 h 117961"/>
                  <a:gd name="connsiteX4" fmla="*/ 63369 w 147861"/>
                  <a:gd name="connsiteY4" fmla="*/ 98160 h 117961"/>
                  <a:gd name="connsiteX5" fmla="*/ 75794 w 147861"/>
                  <a:gd name="connsiteY5" fmla="*/ 79522 h 117961"/>
                  <a:gd name="connsiteX6" fmla="*/ 68339 w 147861"/>
                  <a:gd name="connsiteY6" fmla="*/ 53429 h 117961"/>
                  <a:gd name="connsiteX7" fmla="*/ 55914 w 147861"/>
                  <a:gd name="connsiteY7" fmla="*/ 36033 h 117961"/>
                  <a:gd name="connsiteX8" fmla="*/ 113070 w 147861"/>
                  <a:gd name="connsiteY8" fmla="*/ 0 h 117961"/>
                  <a:gd name="connsiteX9" fmla="*/ 147861 w 147861"/>
                  <a:gd name="connsiteY9" fmla="*/ 54671 h 117961"/>
                  <a:gd name="connsiteX10" fmla="*/ 136678 w 147861"/>
                  <a:gd name="connsiteY10" fmla="*/ 62127 h 117961"/>
                  <a:gd name="connsiteX11" fmla="*/ 109343 w 147861"/>
                  <a:gd name="connsiteY11" fmla="*/ 19881 h 117961"/>
                  <a:gd name="connsiteX12" fmla="*/ 75794 w 147861"/>
                  <a:gd name="connsiteY12" fmla="*/ 41004 h 117961"/>
                  <a:gd name="connsiteX13" fmla="*/ 82007 w 147861"/>
                  <a:gd name="connsiteY13" fmla="*/ 50944 h 117961"/>
                  <a:gd name="connsiteX14" fmla="*/ 90705 w 147861"/>
                  <a:gd name="connsiteY14" fmla="*/ 84492 h 117961"/>
                  <a:gd name="connsiteX15" fmla="*/ 72067 w 147861"/>
                  <a:gd name="connsiteY15" fmla="*/ 110585 h 117961"/>
                  <a:gd name="connsiteX16" fmla="*/ 38519 w 147861"/>
                  <a:gd name="connsiteY16" fmla="*/ 116798 h 117961"/>
                  <a:gd name="connsiteX17" fmla="*/ 9940 w 147861"/>
                  <a:gd name="connsiteY17" fmla="*/ 94432 h 117961"/>
                  <a:gd name="connsiteX18" fmla="*/ 0 w 147861"/>
                  <a:gd name="connsiteY18" fmla="*/ 67097 h 1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861" h="117961">
                    <a:moveTo>
                      <a:pt x="0" y="67097"/>
                    </a:moveTo>
                    <a:lnTo>
                      <a:pt x="13668" y="58399"/>
                    </a:lnTo>
                    <a:cubicBezTo>
                      <a:pt x="13668" y="69582"/>
                      <a:pt x="16153" y="78280"/>
                      <a:pt x="21123" y="86977"/>
                    </a:cubicBezTo>
                    <a:cubicBezTo>
                      <a:pt x="26093" y="94432"/>
                      <a:pt x="32306" y="99402"/>
                      <a:pt x="41004" y="101888"/>
                    </a:cubicBezTo>
                    <a:cubicBezTo>
                      <a:pt x="48459" y="104373"/>
                      <a:pt x="55914" y="101888"/>
                      <a:pt x="63369" y="98160"/>
                    </a:cubicBezTo>
                    <a:cubicBezTo>
                      <a:pt x="70824" y="93190"/>
                      <a:pt x="74552" y="86977"/>
                      <a:pt x="75794" y="79522"/>
                    </a:cubicBezTo>
                    <a:cubicBezTo>
                      <a:pt x="77037" y="72067"/>
                      <a:pt x="74552" y="63369"/>
                      <a:pt x="68339" y="53429"/>
                    </a:cubicBezTo>
                    <a:cubicBezTo>
                      <a:pt x="65854" y="49701"/>
                      <a:pt x="62127" y="44731"/>
                      <a:pt x="55914" y="36033"/>
                    </a:cubicBezTo>
                    <a:lnTo>
                      <a:pt x="113070" y="0"/>
                    </a:lnTo>
                    <a:lnTo>
                      <a:pt x="147861" y="54671"/>
                    </a:lnTo>
                    <a:lnTo>
                      <a:pt x="136678" y="62127"/>
                    </a:lnTo>
                    <a:lnTo>
                      <a:pt x="109343" y="19881"/>
                    </a:lnTo>
                    <a:lnTo>
                      <a:pt x="75794" y="41004"/>
                    </a:lnTo>
                    <a:cubicBezTo>
                      <a:pt x="78279" y="44731"/>
                      <a:pt x="80765" y="47216"/>
                      <a:pt x="82007" y="50944"/>
                    </a:cubicBezTo>
                    <a:cubicBezTo>
                      <a:pt x="89462" y="63369"/>
                      <a:pt x="93190" y="74552"/>
                      <a:pt x="90705" y="84492"/>
                    </a:cubicBezTo>
                    <a:cubicBezTo>
                      <a:pt x="89462" y="94432"/>
                      <a:pt x="83250" y="103130"/>
                      <a:pt x="72067" y="110585"/>
                    </a:cubicBezTo>
                    <a:cubicBezTo>
                      <a:pt x="60884" y="118040"/>
                      <a:pt x="49701" y="119283"/>
                      <a:pt x="38519" y="116798"/>
                    </a:cubicBezTo>
                    <a:cubicBezTo>
                      <a:pt x="27336" y="114313"/>
                      <a:pt x="17395" y="106858"/>
                      <a:pt x="9940" y="94432"/>
                    </a:cubicBezTo>
                    <a:cubicBezTo>
                      <a:pt x="3728" y="83250"/>
                      <a:pt x="0" y="74552"/>
                      <a:pt x="0" y="67097"/>
                    </a:cubicBezTo>
                    <a:close/>
                  </a:path>
                </a:pathLst>
              </a:custGeom>
              <a:solidFill>
                <a:srgbClr val="FFFFFF"/>
              </a:solidFill>
              <a:ln w="12422"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A7C45C44-95EE-9348-9649-877900853621}"/>
                  </a:ext>
                </a:extLst>
              </p:cNvPr>
              <p:cNvSpPr/>
              <p:nvPr/>
            </p:nvSpPr>
            <p:spPr>
              <a:xfrm>
                <a:off x="2919975" y="5146330"/>
                <a:ext cx="167741" cy="171707"/>
              </a:xfrm>
              <a:custGeom>
                <a:avLst/>
                <a:gdLst>
                  <a:gd name="connsiteX0" fmla="*/ 167742 w 167741"/>
                  <a:gd name="connsiteY0" fmla="*/ 84730 h 171707"/>
                  <a:gd name="connsiteX1" fmla="*/ 7455 w 167741"/>
                  <a:gd name="connsiteY1" fmla="*/ 95913 h 171707"/>
                  <a:gd name="connsiteX2" fmla="*/ 0 w 167741"/>
                  <a:gd name="connsiteY2" fmla="*/ 84730 h 171707"/>
                  <a:gd name="connsiteX3" fmla="*/ 160287 w 167741"/>
                  <a:gd name="connsiteY3" fmla="*/ 73548 h 171707"/>
                  <a:gd name="connsiteX4" fmla="*/ 167742 w 167741"/>
                  <a:gd name="connsiteY4" fmla="*/ 84730 h 171707"/>
                  <a:gd name="connsiteX5" fmla="*/ 52186 w 167741"/>
                  <a:gd name="connsiteY5" fmla="*/ 159282 h 171707"/>
                  <a:gd name="connsiteX6" fmla="*/ 45974 w 167741"/>
                  <a:gd name="connsiteY6" fmla="*/ 135674 h 171707"/>
                  <a:gd name="connsiteX7" fmla="*/ 60884 w 167741"/>
                  <a:gd name="connsiteY7" fmla="*/ 114551 h 171707"/>
                  <a:gd name="connsiteX8" fmla="*/ 86977 w 167741"/>
                  <a:gd name="connsiteY8" fmla="*/ 105853 h 171707"/>
                  <a:gd name="connsiteX9" fmla="*/ 109343 w 167741"/>
                  <a:gd name="connsiteY9" fmla="*/ 118278 h 171707"/>
                  <a:gd name="connsiteX10" fmla="*/ 115555 w 167741"/>
                  <a:gd name="connsiteY10" fmla="*/ 141887 h 171707"/>
                  <a:gd name="connsiteX11" fmla="*/ 100645 w 167741"/>
                  <a:gd name="connsiteY11" fmla="*/ 163010 h 171707"/>
                  <a:gd name="connsiteX12" fmla="*/ 74552 w 167741"/>
                  <a:gd name="connsiteY12" fmla="*/ 171707 h 171707"/>
                  <a:gd name="connsiteX13" fmla="*/ 52186 w 167741"/>
                  <a:gd name="connsiteY13" fmla="*/ 159282 h 171707"/>
                  <a:gd name="connsiteX14" fmla="*/ 59642 w 167741"/>
                  <a:gd name="connsiteY14" fmla="*/ 53667 h 171707"/>
                  <a:gd name="connsiteX15" fmla="*/ 53429 w 167741"/>
                  <a:gd name="connsiteY15" fmla="*/ 30059 h 171707"/>
                  <a:gd name="connsiteX16" fmla="*/ 68339 w 167741"/>
                  <a:gd name="connsiteY16" fmla="*/ 8936 h 171707"/>
                  <a:gd name="connsiteX17" fmla="*/ 94432 w 167741"/>
                  <a:gd name="connsiteY17" fmla="*/ 238 h 171707"/>
                  <a:gd name="connsiteX18" fmla="*/ 116798 w 167741"/>
                  <a:gd name="connsiteY18" fmla="*/ 13906 h 171707"/>
                  <a:gd name="connsiteX19" fmla="*/ 123011 w 167741"/>
                  <a:gd name="connsiteY19" fmla="*/ 37514 h 171707"/>
                  <a:gd name="connsiteX20" fmla="*/ 108100 w 167741"/>
                  <a:gd name="connsiteY20" fmla="*/ 58637 h 171707"/>
                  <a:gd name="connsiteX21" fmla="*/ 82007 w 167741"/>
                  <a:gd name="connsiteY21" fmla="*/ 67335 h 171707"/>
                  <a:gd name="connsiteX22" fmla="*/ 59642 w 167741"/>
                  <a:gd name="connsiteY22" fmla="*/ 53667 h 171707"/>
                  <a:gd name="connsiteX23" fmla="*/ 100645 w 167741"/>
                  <a:gd name="connsiteY23" fmla="*/ 124491 h 171707"/>
                  <a:gd name="connsiteX24" fmla="*/ 86977 w 167741"/>
                  <a:gd name="connsiteY24" fmla="*/ 117036 h 171707"/>
                  <a:gd name="connsiteX25" fmla="*/ 69582 w 167741"/>
                  <a:gd name="connsiteY25" fmla="*/ 123249 h 171707"/>
                  <a:gd name="connsiteX26" fmla="*/ 58399 w 167741"/>
                  <a:gd name="connsiteY26" fmla="*/ 138159 h 171707"/>
                  <a:gd name="connsiteX27" fmla="*/ 62127 w 167741"/>
                  <a:gd name="connsiteY27" fmla="*/ 153070 h 171707"/>
                  <a:gd name="connsiteX28" fmla="*/ 75794 w 167741"/>
                  <a:gd name="connsiteY28" fmla="*/ 160525 h 171707"/>
                  <a:gd name="connsiteX29" fmla="*/ 93190 w 167741"/>
                  <a:gd name="connsiteY29" fmla="*/ 153070 h 171707"/>
                  <a:gd name="connsiteX30" fmla="*/ 104373 w 167741"/>
                  <a:gd name="connsiteY30" fmla="*/ 138159 h 171707"/>
                  <a:gd name="connsiteX31" fmla="*/ 100645 w 167741"/>
                  <a:gd name="connsiteY31" fmla="*/ 124491 h 171707"/>
                  <a:gd name="connsiteX32" fmla="*/ 108100 w 167741"/>
                  <a:gd name="connsiteY32" fmla="*/ 18876 h 171707"/>
                  <a:gd name="connsiteX33" fmla="*/ 94432 w 167741"/>
                  <a:gd name="connsiteY33" fmla="*/ 11421 h 171707"/>
                  <a:gd name="connsiteX34" fmla="*/ 77037 w 167741"/>
                  <a:gd name="connsiteY34" fmla="*/ 17634 h 171707"/>
                  <a:gd name="connsiteX35" fmla="*/ 65854 w 167741"/>
                  <a:gd name="connsiteY35" fmla="*/ 32544 h 171707"/>
                  <a:gd name="connsiteX36" fmla="*/ 69582 w 167741"/>
                  <a:gd name="connsiteY36" fmla="*/ 47454 h 171707"/>
                  <a:gd name="connsiteX37" fmla="*/ 83250 w 167741"/>
                  <a:gd name="connsiteY37" fmla="*/ 54910 h 171707"/>
                  <a:gd name="connsiteX38" fmla="*/ 100645 w 167741"/>
                  <a:gd name="connsiteY38" fmla="*/ 47454 h 171707"/>
                  <a:gd name="connsiteX39" fmla="*/ 111828 w 167741"/>
                  <a:gd name="connsiteY39" fmla="*/ 32544 h 171707"/>
                  <a:gd name="connsiteX40" fmla="*/ 108100 w 167741"/>
                  <a:gd name="connsiteY40" fmla="*/ 18876 h 17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7741" h="171707">
                    <a:moveTo>
                      <a:pt x="167742" y="84730"/>
                    </a:moveTo>
                    <a:lnTo>
                      <a:pt x="7455" y="95913"/>
                    </a:lnTo>
                    <a:lnTo>
                      <a:pt x="0" y="84730"/>
                    </a:lnTo>
                    <a:lnTo>
                      <a:pt x="160287" y="73548"/>
                    </a:lnTo>
                    <a:lnTo>
                      <a:pt x="167742" y="84730"/>
                    </a:lnTo>
                    <a:close/>
                    <a:moveTo>
                      <a:pt x="52186" y="159282"/>
                    </a:moveTo>
                    <a:cubicBezTo>
                      <a:pt x="47216" y="151827"/>
                      <a:pt x="44731" y="144372"/>
                      <a:pt x="45974" y="135674"/>
                    </a:cubicBezTo>
                    <a:cubicBezTo>
                      <a:pt x="47216" y="126976"/>
                      <a:pt x="52186" y="120764"/>
                      <a:pt x="60884" y="114551"/>
                    </a:cubicBezTo>
                    <a:cubicBezTo>
                      <a:pt x="69582" y="108338"/>
                      <a:pt x="78279" y="104611"/>
                      <a:pt x="86977" y="105853"/>
                    </a:cubicBezTo>
                    <a:cubicBezTo>
                      <a:pt x="95675" y="107096"/>
                      <a:pt x="103130" y="110824"/>
                      <a:pt x="109343" y="118278"/>
                    </a:cubicBezTo>
                    <a:cubicBezTo>
                      <a:pt x="115555" y="125734"/>
                      <a:pt x="116798" y="133189"/>
                      <a:pt x="115555" y="141887"/>
                    </a:cubicBezTo>
                    <a:cubicBezTo>
                      <a:pt x="114313" y="149342"/>
                      <a:pt x="109343" y="156797"/>
                      <a:pt x="100645" y="163010"/>
                    </a:cubicBezTo>
                    <a:cubicBezTo>
                      <a:pt x="91947" y="169222"/>
                      <a:pt x="83250" y="171707"/>
                      <a:pt x="74552" y="171707"/>
                    </a:cubicBezTo>
                    <a:cubicBezTo>
                      <a:pt x="64612" y="170465"/>
                      <a:pt x="57157" y="166737"/>
                      <a:pt x="52186" y="159282"/>
                    </a:cubicBezTo>
                    <a:close/>
                    <a:moveTo>
                      <a:pt x="59642" y="53667"/>
                    </a:moveTo>
                    <a:cubicBezTo>
                      <a:pt x="54671" y="46212"/>
                      <a:pt x="52186" y="38757"/>
                      <a:pt x="53429" y="30059"/>
                    </a:cubicBezTo>
                    <a:cubicBezTo>
                      <a:pt x="54671" y="21361"/>
                      <a:pt x="59642" y="15148"/>
                      <a:pt x="68339" y="8936"/>
                    </a:cubicBezTo>
                    <a:cubicBezTo>
                      <a:pt x="77037" y="2723"/>
                      <a:pt x="85735" y="-1004"/>
                      <a:pt x="94432" y="238"/>
                    </a:cubicBezTo>
                    <a:cubicBezTo>
                      <a:pt x="103130" y="1481"/>
                      <a:pt x="110585" y="5208"/>
                      <a:pt x="116798" y="13906"/>
                    </a:cubicBezTo>
                    <a:cubicBezTo>
                      <a:pt x="123011" y="21361"/>
                      <a:pt x="124253" y="28816"/>
                      <a:pt x="123011" y="37514"/>
                    </a:cubicBezTo>
                    <a:cubicBezTo>
                      <a:pt x="121768" y="44969"/>
                      <a:pt x="116798" y="52424"/>
                      <a:pt x="108100" y="58637"/>
                    </a:cubicBezTo>
                    <a:cubicBezTo>
                      <a:pt x="99402" y="64850"/>
                      <a:pt x="90705" y="67335"/>
                      <a:pt x="82007" y="67335"/>
                    </a:cubicBezTo>
                    <a:cubicBezTo>
                      <a:pt x="73309" y="67335"/>
                      <a:pt x="65854" y="61122"/>
                      <a:pt x="59642" y="53667"/>
                    </a:cubicBezTo>
                    <a:close/>
                    <a:moveTo>
                      <a:pt x="100645" y="124491"/>
                    </a:moveTo>
                    <a:cubicBezTo>
                      <a:pt x="96917" y="119521"/>
                      <a:pt x="91947" y="117036"/>
                      <a:pt x="86977" y="117036"/>
                    </a:cubicBezTo>
                    <a:cubicBezTo>
                      <a:pt x="82007" y="117036"/>
                      <a:pt x="75794" y="119521"/>
                      <a:pt x="69582" y="123249"/>
                    </a:cubicBezTo>
                    <a:cubicBezTo>
                      <a:pt x="63369" y="128219"/>
                      <a:pt x="59642" y="131946"/>
                      <a:pt x="58399" y="138159"/>
                    </a:cubicBezTo>
                    <a:cubicBezTo>
                      <a:pt x="57157" y="143129"/>
                      <a:pt x="58399" y="148099"/>
                      <a:pt x="62127" y="153070"/>
                    </a:cubicBezTo>
                    <a:cubicBezTo>
                      <a:pt x="65854" y="158040"/>
                      <a:pt x="69582" y="160525"/>
                      <a:pt x="75794" y="160525"/>
                    </a:cubicBezTo>
                    <a:cubicBezTo>
                      <a:pt x="82007" y="160525"/>
                      <a:pt x="86977" y="158040"/>
                      <a:pt x="93190" y="153070"/>
                    </a:cubicBezTo>
                    <a:cubicBezTo>
                      <a:pt x="99402" y="148099"/>
                      <a:pt x="103130" y="143129"/>
                      <a:pt x="104373" y="138159"/>
                    </a:cubicBezTo>
                    <a:cubicBezTo>
                      <a:pt x="104373" y="134432"/>
                      <a:pt x="104373" y="129461"/>
                      <a:pt x="100645" y="124491"/>
                    </a:cubicBezTo>
                    <a:close/>
                    <a:moveTo>
                      <a:pt x="108100" y="18876"/>
                    </a:moveTo>
                    <a:cubicBezTo>
                      <a:pt x="104373" y="13906"/>
                      <a:pt x="99402" y="11421"/>
                      <a:pt x="94432" y="11421"/>
                    </a:cubicBezTo>
                    <a:cubicBezTo>
                      <a:pt x="88220" y="11421"/>
                      <a:pt x="83250" y="13906"/>
                      <a:pt x="77037" y="17634"/>
                    </a:cubicBezTo>
                    <a:cubicBezTo>
                      <a:pt x="70824" y="22604"/>
                      <a:pt x="67097" y="27574"/>
                      <a:pt x="65854" y="32544"/>
                    </a:cubicBezTo>
                    <a:cubicBezTo>
                      <a:pt x="64612" y="37514"/>
                      <a:pt x="65854" y="42484"/>
                      <a:pt x="69582" y="47454"/>
                    </a:cubicBezTo>
                    <a:cubicBezTo>
                      <a:pt x="73309" y="52424"/>
                      <a:pt x="77037" y="54910"/>
                      <a:pt x="83250" y="54910"/>
                    </a:cubicBezTo>
                    <a:cubicBezTo>
                      <a:pt x="88220" y="54910"/>
                      <a:pt x="94432" y="52424"/>
                      <a:pt x="100645" y="47454"/>
                    </a:cubicBezTo>
                    <a:cubicBezTo>
                      <a:pt x="106858" y="42484"/>
                      <a:pt x="110585" y="37514"/>
                      <a:pt x="111828" y="32544"/>
                    </a:cubicBezTo>
                    <a:cubicBezTo>
                      <a:pt x="113070" y="28816"/>
                      <a:pt x="111828" y="23846"/>
                      <a:pt x="108100" y="18876"/>
                    </a:cubicBezTo>
                    <a:close/>
                  </a:path>
                </a:pathLst>
              </a:custGeom>
              <a:solidFill>
                <a:srgbClr val="FFFFFF"/>
              </a:solidFill>
              <a:ln w="12422"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5AD20753-891D-154C-96E6-7548D490D478}"/>
                  </a:ext>
                </a:extLst>
              </p:cNvPr>
              <p:cNvSpPr/>
              <p:nvPr/>
            </p:nvSpPr>
            <p:spPr>
              <a:xfrm>
                <a:off x="3056653" y="5320523"/>
                <a:ext cx="142891" cy="141648"/>
              </a:xfrm>
              <a:custGeom>
                <a:avLst/>
                <a:gdLst>
                  <a:gd name="connsiteX0" fmla="*/ 142891 w 142891"/>
                  <a:gd name="connsiteY0" fmla="*/ 98160 h 141648"/>
                  <a:gd name="connsiteX1" fmla="*/ 52186 w 142891"/>
                  <a:gd name="connsiteY1" fmla="*/ 141649 h 141648"/>
                  <a:gd name="connsiteX2" fmla="*/ 41004 w 142891"/>
                  <a:gd name="connsiteY2" fmla="*/ 130466 h 141648"/>
                  <a:gd name="connsiteX3" fmla="*/ 78279 w 142891"/>
                  <a:gd name="connsiteY3" fmla="*/ 69582 h 141648"/>
                  <a:gd name="connsiteX4" fmla="*/ 83250 w 142891"/>
                  <a:gd name="connsiteY4" fmla="*/ 62127 h 141648"/>
                  <a:gd name="connsiteX5" fmla="*/ 83250 w 142891"/>
                  <a:gd name="connsiteY5" fmla="*/ 62127 h 141648"/>
                  <a:gd name="connsiteX6" fmla="*/ 75794 w 142891"/>
                  <a:gd name="connsiteY6" fmla="*/ 67097 h 141648"/>
                  <a:gd name="connsiteX7" fmla="*/ 9940 w 142891"/>
                  <a:gd name="connsiteY7" fmla="*/ 98160 h 141648"/>
                  <a:gd name="connsiteX8" fmla="*/ 0 w 142891"/>
                  <a:gd name="connsiteY8" fmla="*/ 86977 h 141648"/>
                  <a:gd name="connsiteX9" fmla="*/ 50944 w 142891"/>
                  <a:gd name="connsiteY9" fmla="*/ 0 h 141648"/>
                  <a:gd name="connsiteX10" fmla="*/ 62127 w 142891"/>
                  <a:gd name="connsiteY10" fmla="*/ 12425 h 141648"/>
                  <a:gd name="connsiteX11" fmla="*/ 22366 w 142891"/>
                  <a:gd name="connsiteY11" fmla="*/ 75794 h 141648"/>
                  <a:gd name="connsiteX12" fmla="*/ 17396 w 142891"/>
                  <a:gd name="connsiteY12" fmla="*/ 82007 h 141648"/>
                  <a:gd name="connsiteX13" fmla="*/ 17396 w 142891"/>
                  <a:gd name="connsiteY13" fmla="*/ 82007 h 141648"/>
                  <a:gd name="connsiteX14" fmla="*/ 24851 w 142891"/>
                  <a:gd name="connsiteY14" fmla="*/ 77037 h 141648"/>
                  <a:gd name="connsiteX15" fmla="*/ 93190 w 142891"/>
                  <a:gd name="connsiteY15" fmla="*/ 44731 h 141648"/>
                  <a:gd name="connsiteX16" fmla="*/ 103130 w 142891"/>
                  <a:gd name="connsiteY16" fmla="*/ 54672 h 141648"/>
                  <a:gd name="connsiteX17" fmla="*/ 63369 w 142891"/>
                  <a:gd name="connsiteY17" fmla="*/ 118040 h 141648"/>
                  <a:gd name="connsiteX18" fmla="*/ 58399 w 142891"/>
                  <a:gd name="connsiteY18" fmla="*/ 125496 h 141648"/>
                  <a:gd name="connsiteX19" fmla="*/ 58399 w 142891"/>
                  <a:gd name="connsiteY19" fmla="*/ 125496 h 141648"/>
                  <a:gd name="connsiteX20" fmla="*/ 65854 w 142891"/>
                  <a:gd name="connsiteY20" fmla="*/ 120526 h 141648"/>
                  <a:gd name="connsiteX21" fmla="*/ 132951 w 142891"/>
                  <a:gd name="connsiteY21" fmla="*/ 85735 h 141648"/>
                  <a:gd name="connsiteX22" fmla="*/ 142891 w 142891"/>
                  <a:gd name="connsiteY22" fmla="*/ 98160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91" h="141648">
                    <a:moveTo>
                      <a:pt x="142891" y="98160"/>
                    </a:moveTo>
                    <a:lnTo>
                      <a:pt x="52186" y="141649"/>
                    </a:lnTo>
                    <a:lnTo>
                      <a:pt x="41004" y="130466"/>
                    </a:lnTo>
                    <a:lnTo>
                      <a:pt x="78279" y="69582"/>
                    </a:lnTo>
                    <a:cubicBezTo>
                      <a:pt x="79522" y="67097"/>
                      <a:pt x="82007" y="64612"/>
                      <a:pt x="83250" y="62127"/>
                    </a:cubicBezTo>
                    <a:lnTo>
                      <a:pt x="83250" y="62127"/>
                    </a:lnTo>
                    <a:cubicBezTo>
                      <a:pt x="82007" y="63369"/>
                      <a:pt x="78279" y="64612"/>
                      <a:pt x="75794" y="67097"/>
                    </a:cubicBezTo>
                    <a:lnTo>
                      <a:pt x="9940" y="98160"/>
                    </a:lnTo>
                    <a:lnTo>
                      <a:pt x="0" y="86977"/>
                    </a:lnTo>
                    <a:lnTo>
                      <a:pt x="50944" y="0"/>
                    </a:lnTo>
                    <a:lnTo>
                      <a:pt x="62127" y="12425"/>
                    </a:lnTo>
                    <a:lnTo>
                      <a:pt x="22366" y="75794"/>
                    </a:lnTo>
                    <a:cubicBezTo>
                      <a:pt x="21123" y="78280"/>
                      <a:pt x="19881" y="79522"/>
                      <a:pt x="17396" y="82007"/>
                    </a:cubicBezTo>
                    <a:lnTo>
                      <a:pt x="17396" y="82007"/>
                    </a:lnTo>
                    <a:cubicBezTo>
                      <a:pt x="19881" y="80765"/>
                      <a:pt x="22366" y="78280"/>
                      <a:pt x="24851" y="77037"/>
                    </a:cubicBezTo>
                    <a:lnTo>
                      <a:pt x="93190" y="44731"/>
                    </a:lnTo>
                    <a:lnTo>
                      <a:pt x="103130" y="54672"/>
                    </a:lnTo>
                    <a:lnTo>
                      <a:pt x="63369" y="118040"/>
                    </a:lnTo>
                    <a:cubicBezTo>
                      <a:pt x="62127" y="120526"/>
                      <a:pt x="60884" y="121768"/>
                      <a:pt x="58399" y="125496"/>
                    </a:cubicBezTo>
                    <a:lnTo>
                      <a:pt x="58399" y="125496"/>
                    </a:lnTo>
                    <a:cubicBezTo>
                      <a:pt x="60884" y="124253"/>
                      <a:pt x="63369" y="123011"/>
                      <a:pt x="65854" y="120526"/>
                    </a:cubicBezTo>
                    <a:lnTo>
                      <a:pt x="132951" y="85735"/>
                    </a:lnTo>
                    <a:lnTo>
                      <a:pt x="142891" y="98160"/>
                    </a:lnTo>
                    <a:close/>
                  </a:path>
                </a:pathLst>
              </a:custGeom>
              <a:solidFill>
                <a:srgbClr val="FFFFFF"/>
              </a:solidFill>
              <a:ln w="12422"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C66808B1-8BA7-1645-8266-CB470B101F15}"/>
                  </a:ext>
                </a:extLst>
              </p:cNvPr>
              <p:cNvSpPr/>
              <p:nvPr/>
            </p:nvSpPr>
            <p:spPr>
              <a:xfrm>
                <a:off x="3155868" y="5442058"/>
                <a:ext cx="97294" cy="99635"/>
              </a:xfrm>
              <a:custGeom>
                <a:avLst/>
                <a:gdLst>
                  <a:gd name="connsiteX0" fmla="*/ 75982 w 97294"/>
                  <a:gd name="connsiteY0" fmla="*/ 78512 h 99635"/>
                  <a:gd name="connsiteX1" fmla="*/ 27523 w 97294"/>
                  <a:gd name="connsiteY1" fmla="*/ 31296 h 99635"/>
                  <a:gd name="connsiteX2" fmla="*/ 16341 w 97294"/>
                  <a:gd name="connsiteY2" fmla="*/ 54904 h 99635"/>
                  <a:gd name="connsiteX3" fmla="*/ 26281 w 97294"/>
                  <a:gd name="connsiteY3" fmla="*/ 77270 h 99635"/>
                  <a:gd name="connsiteX4" fmla="*/ 54859 w 97294"/>
                  <a:gd name="connsiteY4" fmla="*/ 89695 h 99635"/>
                  <a:gd name="connsiteX5" fmla="*/ 44919 w 97294"/>
                  <a:gd name="connsiteY5" fmla="*/ 99635 h 99635"/>
                  <a:gd name="connsiteX6" fmla="*/ 13856 w 97294"/>
                  <a:gd name="connsiteY6" fmla="*/ 83482 h 99635"/>
                  <a:gd name="connsiteX7" fmla="*/ 188 w 97294"/>
                  <a:gd name="connsiteY7" fmla="*/ 52419 h 99635"/>
                  <a:gd name="connsiteX8" fmla="*/ 17583 w 97294"/>
                  <a:gd name="connsiteY8" fmla="*/ 17628 h 99635"/>
                  <a:gd name="connsiteX9" fmla="*/ 52374 w 97294"/>
                  <a:gd name="connsiteY9" fmla="*/ 233 h 99635"/>
                  <a:gd name="connsiteX10" fmla="*/ 84680 w 97294"/>
                  <a:gd name="connsiteY10" fmla="*/ 11416 h 99635"/>
                  <a:gd name="connsiteX11" fmla="*/ 97105 w 97294"/>
                  <a:gd name="connsiteY11" fmla="*/ 39994 h 99635"/>
                  <a:gd name="connsiteX12" fmla="*/ 80952 w 97294"/>
                  <a:gd name="connsiteY12" fmla="*/ 71057 h 99635"/>
                  <a:gd name="connsiteX13" fmla="*/ 75982 w 97294"/>
                  <a:gd name="connsiteY13" fmla="*/ 78512 h 99635"/>
                  <a:gd name="connsiteX14" fmla="*/ 73497 w 97294"/>
                  <a:gd name="connsiteY14" fmla="*/ 57390 h 99635"/>
                  <a:gd name="connsiteX15" fmla="*/ 83437 w 97294"/>
                  <a:gd name="connsiteY15" fmla="*/ 37509 h 99635"/>
                  <a:gd name="connsiteX16" fmla="*/ 75982 w 97294"/>
                  <a:gd name="connsiteY16" fmla="*/ 20114 h 99635"/>
                  <a:gd name="connsiteX17" fmla="*/ 57344 w 97294"/>
                  <a:gd name="connsiteY17" fmla="*/ 12658 h 99635"/>
                  <a:gd name="connsiteX18" fmla="*/ 36221 w 97294"/>
                  <a:gd name="connsiteY18" fmla="*/ 21356 h 99635"/>
                  <a:gd name="connsiteX19" fmla="*/ 73497 w 97294"/>
                  <a:gd name="connsiteY19" fmla="*/ 57390 h 9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294" h="99635">
                    <a:moveTo>
                      <a:pt x="75982" y="78512"/>
                    </a:moveTo>
                    <a:lnTo>
                      <a:pt x="27523" y="31296"/>
                    </a:lnTo>
                    <a:cubicBezTo>
                      <a:pt x="20068" y="38752"/>
                      <a:pt x="16341" y="47449"/>
                      <a:pt x="16341" y="54904"/>
                    </a:cubicBezTo>
                    <a:cubicBezTo>
                      <a:pt x="16341" y="62360"/>
                      <a:pt x="20068" y="69815"/>
                      <a:pt x="26281" y="77270"/>
                    </a:cubicBezTo>
                    <a:cubicBezTo>
                      <a:pt x="33736" y="84725"/>
                      <a:pt x="43676" y="89695"/>
                      <a:pt x="54859" y="89695"/>
                    </a:cubicBezTo>
                    <a:lnTo>
                      <a:pt x="44919" y="99635"/>
                    </a:lnTo>
                    <a:cubicBezTo>
                      <a:pt x="34979" y="98393"/>
                      <a:pt x="23796" y="92180"/>
                      <a:pt x="13856" y="83482"/>
                    </a:cubicBezTo>
                    <a:cubicBezTo>
                      <a:pt x="3915" y="73542"/>
                      <a:pt x="-1055" y="63602"/>
                      <a:pt x="188" y="52419"/>
                    </a:cubicBezTo>
                    <a:cubicBezTo>
                      <a:pt x="188" y="41236"/>
                      <a:pt x="6400" y="28811"/>
                      <a:pt x="17583" y="17628"/>
                    </a:cubicBezTo>
                    <a:cubicBezTo>
                      <a:pt x="27523" y="6446"/>
                      <a:pt x="39949" y="1476"/>
                      <a:pt x="52374" y="233"/>
                    </a:cubicBezTo>
                    <a:cubicBezTo>
                      <a:pt x="64799" y="-1010"/>
                      <a:pt x="75982" y="2718"/>
                      <a:pt x="84680" y="11416"/>
                    </a:cubicBezTo>
                    <a:cubicBezTo>
                      <a:pt x="93377" y="20114"/>
                      <a:pt x="98348" y="30054"/>
                      <a:pt x="97105" y="39994"/>
                    </a:cubicBezTo>
                    <a:cubicBezTo>
                      <a:pt x="95862" y="51177"/>
                      <a:pt x="90892" y="61117"/>
                      <a:pt x="80952" y="71057"/>
                    </a:cubicBezTo>
                    <a:lnTo>
                      <a:pt x="75982" y="78512"/>
                    </a:lnTo>
                    <a:close/>
                    <a:moveTo>
                      <a:pt x="73497" y="57390"/>
                    </a:moveTo>
                    <a:cubicBezTo>
                      <a:pt x="79710" y="51177"/>
                      <a:pt x="83437" y="44964"/>
                      <a:pt x="83437" y="37509"/>
                    </a:cubicBezTo>
                    <a:cubicBezTo>
                      <a:pt x="83437" y="31296"/>
                      <a:pt x="80952" y="25084"/>
                      <a:pt x="75982" y="20114"/>
                    </a:cubicBezTo>
                    <a:cubicBezTo>
                      <a:pt x="71012" y="15143"/>
                      <a:pt x="64799" y="12658"/>
                      <a:pt x="57344" y="12658"/>
                    </a:cubicBezTo>
                    <a:cubicBezTo>
                      <a:pt x="49889" y="12658"/>
                      <a:pt x="43676" y="15143"/>
                      <a:pt x="36221" y="21356"/>
                    </a:cubicBezTo>
                    <a:lnTo>
                      <a:pt x="73497" y="57390"/>
                    </a:lnTo>
                    <a:close/>
                  </a:path>
                </a:pathLst>
              </a:custGeom>
              <a:solidFill>
                <a:srgbClr val="FFFFFF"/>
              </a:solidFill>
              <a:ln w="12422"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59C251E3-B78E-B849-8E16-C011AC7D01F8}"/>
                  </a:ext>
                </a:extLst>
              </p:cNvPr>
              <p:cNvSpPr/>
              <p:nvPr/>
            </p:nvSpPr>
            <p:spPr>
              <a:xfrm>
                <a:off x="3220667" y="5467142"/>
                <a:ext cx="103130" cy="113070"/>
              </a:xfrm>
              <a:custGeom>
                <a:avLst/>
                <a:gdLst>
                  <a:gd name="connsiteX0" fmla="*/ 11183 w 103130"/>
                  <a:gd name="connsiteY0" fmla="*/ 113070 h 113070"/>
                  <a:gd name="connsiteX1" fmla="*/ 0 w 103130"/>
                  <a:gd name="connsiteY1" fmla="*/ 103130 h 113070"/>
                  <a:gd name="connsiteX2" fmla="*/ 64612 w 103130"/>
                  <a:gd name="connsiteY2" fmla="*/ 31063 h 113070"/>
                  <a:gd name="connsiteX3" fmla="*/ 75794 w 103130"/>
                  <a:gd name="connsiteY3" fmla="*/ 41003 h 113070"/>
                  <a:gd name="connsiteX4" fmla="*/ 11183 w 103130"/>
                  <a:gd name="connsiteY4" fmla="*/ 113070 h 113070"/>
                  <a:gd name="connsiteX5" fmla="*/ 85735 w 103130"/>
                  <a:gd name="connsiteY5" fmla="*/ 17395 h 113070"/>
                  <a:gd name="connsiteX6" fmla="*/ 82007 w 103130"/>
                  <a:gd name="connsiteY6" fmla="*/ 11183 h 113070"/>
                  <a:gd name="connsiteX7" fmla="*/ 84492 w 103130"/>
                  <a:gd name="connsiteY7" fmla="*/ 3727 h 113070"/>
                  <a:gd name="connsiteX8" fmla="*/ 91947 w 103130"/>
                  <a:gd name="connsiteY8" fmla="*/ 0 h 113070"/>
                  <a:gd name="connsiteX9" fmla="*/ 99402 w 103130"/>
                  <a:gd name="connsiteY9" fmla="*/ 2485 h 113070"/>
                  <a:gd name="connsiteX10" fmla="*/ 103130 w 103130"/>
                  <a:gd name="connsiteY10" fmla="*/ 9940 h 113070"/>
                  <a:gd name="connsiteX11" fmla="*/ 100645 w 103130"/>
                  <a:gd name="connsiteY11" fmla="*/ 17395 h 113070"/>
                  <a:gd name="connsiteX12" fmla="*/ 93190 w 103130"/>
                  <a:gd name="connsiteY12" fmla="*/ 21123 h 113070"/>
                  <a:gd name="connsiteX13" fmla="*/ 85735 w 103130"/>
                  <a:gd name="connsiteY13" fmla="*/ 17395 h 11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130" h="113070">
                    <a:moveTo>
                      <a:pt x="11183" y="113070"/>
                    </a:moveTo>
                    <a:lnTo>
                      <a:pt x="0" y="103130"/>
                    </a:lnTo>
                    <a:lnTo>
                      <a:pt x="64612" y="31063"/>
                    </a:lnTo>
                    <a:lnTo>
                      <a:pt x="75794" y="41003"/>
                    </a:lnTo>
                    <a:lnTo>
                      <a:pt x="11183" y="113070"/>
                    </a:lnTo>
                    <a:close/>
                    <a:moveTo>
                      <a:pt x="85735" y="17395"/>
                    </a:moveTo>
                    <a:cubicBezTo>
                      <a:pt x="83250" y="16153"/>
                      <a:pt x="82007" y="13668"/>
                      <a:pt x="82007" y="11183"/>
                    </a:cubicBezTo>
                    <a:cubicBezTo>
                      <a:pt x="82007" y="8697"/>
                      <a:pt x="83250" y="6213"/>
                      <a:pt x="84492" y="3727"/>
                    </a:cubicBezTo>
                    <a:cubicBezTo>
                      <a:pt x="86977" y="1243"/>
                      <a:pt x="88220" y="0"/>
                      <a:pt x="91947" y="0"/>
                    </a:cubicBezTo>
                    <a:cubicBezTo>
                      <a:pt x="94432" y="0"/>
                      <a:pt x="96918" y="1243"/>
                      <a:pt x="99402" y="2485"/>
                    </a:cubicBezTo>
                    <a:cubicBezTo>
                      <a:pt x="101888" y="4970"/>
                      <a:pt x="103130" y="6213"/>
                      <a:pt x="103130" y="9940"/>
                    </a:cubicBezTo>
                    <a:cubicBezTo>
                      <a:pt x="103130" y="12425"/>
                      <a:pt x="101888" y="14910"/>
                      <a:pt x="100645" y="17395"/>
                    </a:cubicBezTo>
                    <a:cubicBezTo>
                      <a:pt x="99402" y="19881"/>
                      <a:pt x="96918" y="21123"/>
                      <a:pt x="93190" y="21123"/>
                    </a:cubicBezTo>
                    <a:cubicBezTo>
                      <a:pt x="90705" y="19881"/>
                      <a:pt x="88220" y="19881"/>
                      <a:pt x="85735" y="17395"/>
                    </a:cubicBezTo>
                    <a:close/>
                  </a:path>
                </a:pathLst>
              </a:custGeom>
              <a:solidFill>
                <a:srgbClr val="FFFFFF"/>
              </a:solidFill>
              <a:ln w="12422"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1F7A246B-1989-6143-B449-8A779DAD800D}"/>
                  </a:ext>
                </a:extLst>
              </p:cNvPr>
              <p:cNvSpPr/>
              <p:nvPr/>
            </p:nvSpPr>
            <p:spPr>
              <a:xfrm>
                <a:off x="3233093" y="5540927"/>
                <a:ext cx="149103" cy="131629"/>
              </a:xfrm>
              <a:custGeom>
                <a:avLst/>
                <a:gdLst>
                  <a:gd name="connsiteX0" fmla="*/ 93190 w 149103"/>
                  <a:gd name="connsiteY0" fmla="*/ 108867 h 131629"/>
                  <a:gd name="connsiteX1" fmla="*/ 19881 w 149103"/>
                  <a:gd name="connsiteY1" fmla="*/ 117565 h 131629"/>
                  <a:gd name="connsiteX2" fmla="*/ 0 w 149103"/>
                  <a:gd name="connsiteY2" fmla="*/ 92714 h 131629"/>
                  <a:gd name="connsiteX3" fmla="*/ 9940 w 149103"/>
                  <a:gd name="connsiteY3" fmla="*/ 80289 h 131629"/>
                  <a:gd name="connsiteX4" fmla="*/ 28578 w 149103"/>
                  <a:gd name="connsiteY4" fmla="*/ 106382 h 131629"/>
                  <a:gd name="connsiteX5" fmla="*/ 79522 w 149103"/>
                  <a:gd name="connsiteY5" fmla="*/ 100169 h 131629"/>
                  <a:gd name="connsiteX6" fmla="*/ 85735 w 149103"/>
                  <a:gd name="connsiteY6" fmla="*/ 91471 h 131629"/>
                  <a:gd name="connsiteX7" fmla="*/ 85735 w 149103"/>
                  <a:gd name="connsiteY7" fmla="*/ 91471 h 131629"/>
                  <a:gd name="connsiteX8" fmla="*/ 48459 w 149103"/>
                  <a:gd name="connsiteY8" fmla="*/ 85259 h 131629"/>
                  <a:gd name="connsiteX9" fmla="*/ 34791 w 149103"/>
                  <a:gd name="connsiteY9" fmla="*/ 56681 h 131629"/>
                  <a:gd name="connsiteX10" fmla="*/ 48459 w 149103"/>
                  <a:gd name="connsiteY10" fmla="*/ 23132 h 131629"/>
                  <a:gd name="connsiteX11" fmla="*/ 82007 w 149103"/>
                  <a:gd name="connsiteY11" fmla="*/ 767 h 131629"/>
                  <a:gd name="connsiteX12" fmla="*/ 115556 w 149103"/>
                  <a:gd name="connsiteY12" fmla="*/ 9464 h 131629"/>
                  <a:gd name="connsiteX13" fmla="*/ 127981 w 149103"/>
                  <a:gd name="connsiteY13" fmla="*/ 39285 h 131629"/>
                  <a:gd name="connsiteX14" fmla="*/ 127981 w 149103"/>
                  <a:gd name="connsiteY14" fmla="*/ 39285 h 131629"/>
                  <a:gd name="connsiteX15" fmla="*/ 136678 w 149103"/>
                  <a:gd name="connsiteY15" fmla="*/ 29345 h 131629"/>
                  <a:gd name="connsiteX16" fmla="*/ 149104 w 149103"/>
                  <a:gd name="connsiteY16" fmla="*/ 39285 h 131629"/>
                  <a:gd name="connsiteX17" fmla="*/ 93190 w 149103"/>
                  <a:gd name="connsiteY17" fmla="*/ 108867 h 131629"/>
                  <a:gd name="connsiteX18" fmla="*/ 104373 w 149103"/>
                  <a:gd name="connsiteY18" fmla="*/ 70349 h 131629"/>
                  <a:gd name="connsiteX19" fmla="*/ 113070 w 149103"/>
                  <a:gd name="connsiteY19" fmla="*/ 59165 h 131629"/>
                  <a:gd name="connsiteX20" fmla="*/ 119283 w 149103"/>
                  <a:gd name="connsiteY20" fmla="*/ 39285 h 131629"/>
                  <a:gd name="connsiteX21" fmla="*/ 109343 w 149103"/>
                  <a:gd name="connsiteY21" fmla="*/ 20647 h 131629"/>
                  <a:gd name="connsiteX22" fmla="*/ 85735 w 149103"/>
                  <a:gd name="connsiteY22" fmla="*/ 14435 h 131629"/>
                  <a:gd name="connsiteX23" fmla="*/ 60884 w 149103"/>
                  <a:gd name="connsiteY23" fmla="*/ 31830 h 131629"/>
                  <a:gd name="connsiteX24" fmla="*/ 50944 w 149103"/>
                  <a:gd name="connsiteY24" fmla="*/ 56681 h 131629"/>
                  <a:gd name="connsiteX25" fmla="*/ 60884 w 149103"/>
                  <a:gd name="connsiteY25" fmla="*/ 76561 h 131629"/>
                  <a:gd name="connsiteX26" fmla="*/ 83250 w 149103"/>
                  <a:gd name="connsiteY26" fmla="*/ 82774 h 131629"/>
                  <a:gd name="connsiteX27" fmla="*/ 104373 w 149103"/>
                  <a:gd name="connsiteY27" fmla="*/ 70349 h 13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103" h="131629">
                    <a:moveTo>
                      <a:pt x="93190" y="108867"/>
                    </a:moveTo>
                    <a:cubicBezTo>
                      <a:pt x="70824" y="136203"/>
                      <a:pt x="45974" y="138688"/>
                      <a:pt x="19881" y="117565"/>
                    </a:cubicBezTo>
                    <a:cubicBezTo>
                      <a:pt x="11183" y="110109"/>
                      <a:pt x="3728" y="101412"/>
                      <a:pt x="0" y="92714"/>
                    </a:cubicBezTo>
                    <a:lnTo>
                      <a:pt x="9940" y="80289"/>
                    </a:lnTo>
                    <a:cubicBezTo>
                      <a:pt x="14911" y="91471"/>
                      <a:pt x="21123" y="100169"/>
                      <a:pt x="28578" y="106382"/>
                    </a:cubicBezTo>
                    <a:cubicBezTo>
                      <a:pt x="47216" y="121292"/>
                      <a:pt x="64612" y="118807"/>
                      <a:pt x="79522" y="100169"/>
                    </a:cubicBezTo>
                    <a:lnTo>
                      <a:pt x="85735" y="91471"/>
                    </a:lnTo>
                    <a:lnTo>
                      <a:pt x="85735" y="91471"/>
                    </a:lnTo>
                    <a:cubicBezTo>
                      <a:pt x="72067" y="96441"/>
                      <a:pt x="59642" y="93957"/>
                      <a:pt x="48459" y="85259"/>
                    </a:cubicBezTo>
                    <a:cubicBezTo>
                      <a:pt x="39761" y="77803"/>
                      <a:pt x="34791" y="67863"/>
                      <a:pt x="34791" y="56681"/>
                    </a:cubicBezTo>
                    <a:cubicBezTo>
                      <a:pt x="34791" y="45498"/>
                      <a:pt x="38519" y="34315"/>
                      <a:pt x="48459" y="23132"/>
                    </a:cubicBezTo>
                    <a:cubicBezTo>
                      <a:pt x="58399" y="10707"/>
                      <a:pt x="69582" y="3252"/>
                      <a:pt x="82007" y="767"/>
                    </a:cubicBezTo>
                    <a:cubicBezTo>
                      <a:pt x="94432" y="-1718"/>
                      <a:pt x="105615" y="2009"/>
                      <a:pt x="115556" y="9464"/>
                    </a:cubicBezTo>
                    <a:cubicBezTo>
                      <a:pt x="125496" y="18162"/>
                      <a:pt x="129223" y="28102"/>
                      <a:pt x="127981" y="39285"/>
                    </a:cubicBezTo>
                    <a:lnTo>
                      <a:pt x="127981" y="39285"/>
                    </a:lnTo>
                    <a:lnTo>
                      <a:pt x="136678" y="29345"/>
                    </a:lnTo>
                    <a:lnTo>
                      <a:pt x="149104" y="39285"/>
                    </a:lnTo>
                    <a:lnTo>
                      <a:pt x="93190" y="108867"/>
                    </a:lnTo>
                    <a:close/>
                    <a:moveTo>
                      <a:pt x="104373" y="70349"/>
                    </a:moveTo>
                    <a:lnTo>
                      <a:pt x="113070" y="59165"/>
                    </a:lnTo>
                    <a:cubicBezTo>
                      <a:pt x="118040" y="52953"/>
                      <a:pt x="120526" y="46740"/>
                      <a:pt x="119283" y="39285"/>
                    </a:cubicBezTo>
                    <a:cubicBezTo>
                      <a:pt x="118040" y="31830"/>
                      <a:pt x="115556" y="25617"/>
                      <a:pt x="109343" y="20647"/>
                    </a:cubicBezTo>
                    <a:cubicBezTo>
                      <a:pt x="101888" y="14435"/>
                      <a:pt x="94432" y="11949"/>
                      <a:pt x="85735" y="14435"/>
                    </a:cubicBezTo>
                    <a:cubicBezTo>
                      <a:pt x="77037" y="16920"/>
                      <a:pt x="68339" y="21890"/>
                      <a:pt x="60884" y="31830"/>
                    </a:cubicBezTo>
                    <a:cubicBezTo>
                      <a:pt x="54671" y="40528"/>
                      <a:pt x="50944" y="47983"/>
                      <a:pt x="50944" y="56681"/>
                    </a:cubicBezTo>
                    <a:cubicBezTo>
                      <a:pt x="50944" y="65378"/>
                      <a:pt x="54671" y="71591"/>
                      <a:pt x="60884" y="76561"/>
                    </a:cubicBezTo>
                    <a:cubicBezTo>
                      <a:pt x="67097" y="81531"/>
                      <a:pt x="74552" y="84016"/>
                      <a:pt x="83250" y="82774"/>
                    </a:cubicBezTo>
                    <a:cubicBezTo>
                      <a:pt x="90705" y="82774"/>
                      <a:pt x="98160" y="77803"/>
                      <a:pt x="104373" y="70349"/>
                    </a:cubicBezTo>
                    <a:close/>
                  </a:path>
                </a:pathLst>
              </a:custGeom>
              <a:solidFill>
                <a:srgbClr val="FFFFFF"/>
              </a:solidFill>
              <a:ln w="12422"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4153703-DBBB-D84F-88A2-EECE4C70BD12}"/>
                  </a:ext>
                </a:extLst>
              </p:cNvPr>
              <p:cNvSpPr/>
              <p:nvPr/>
            </p:nvSpPr>
            <p:spPr>
              <a:xfrm>
                <a:off x="3349890" y="5562816"/>
                <a:ext cx="109725" cy="161529"/>
              </a:xfrm>
              <a:custGeom>
                <a:avLst/>
                <a:gdLst>
                  <a:gd name="connsiteX0" fmla="*/ 64612 w 109725"/>
                  <a:gd name="connsiteY0" fmla="*/ 161529 h 161529"/>
                  <a:gd name="connsiteX1" fmla="*/ 52186 w 109725"/>
                  <a:gd name="connsiteY1" fmla="*/ 152832 h 161529"/>
                  <a:gd name="connsiteX2" fmla="*/ 84492 w 109725"/>
                  <a:gd name="connsiteY2" fmla="*/ 108100 h 161529"/>
                  <a:gd name="connsiteX3" fmla="*/ 84492 w 109725"/>
                  <a:gd name="connsiteY3" fmla="*/ 70824 h 161529"/>
                  <a:gd name="connsiteX4" fmla="*/ 64612 w 109725"/>
                  <a:gd name="connsiteY4" fmla="*/ 67097 h 161529"/>
                  <a:gd name="connsiteX5" fmla="*/ 44731 w 109725"/>
                  <a:gd name="connsiteY5" fmla="*/ 80765 h 161529"/>
                  <a:gd name="connsiteX6" fmla="*/ 12425 w 109725"/>
                  <a:gd name="connsiteY6" fmla="*/ 124253 h 161529"/>
                  <a:gd name="connsiteX7" fmla="*/ 0 w 109725"/>
                  <a:gd name="connsiteY7" fmla="*/ 115556 h 161529"/>
                  <a:gd name="connsiteX8" fmla="*/ 84492 w 109725"/>
                  <a:gd name="connsiteY8" fmla="*/ 0 h 161529"/>
                  <a:gd name="connsiteX9" fmla="*/ 96918 w 109725"/>
                  <a:gd name="connsiteY9" fmla="*/ 8698 h 161529"/>
                  <a:gd name="connsiteX10" fmla="*/ 59642 w 109725"/>
                  <a:gd name="connsiteY10" fmla="*/ 58399 h 161529"/>
                  <a:gd name="connsiteX11" fmla="*/ 59642 w 109725"/>
                  <a:gd name="connsiteY11" fmla="*/ 58399 h 161529"/>
                  <a:gd name="connsiteX12" fmla="*/ 95675 w 109725"/>
                  <a:gd name="connsiteY12" fmla="*/ 62127 h 161529"/>
                  <a:gd name="connsiteX13" fmla="*/ 99402 w 109725"/>
                  <a:gd name="connsiteY13" fmla="*/ 113070 h 161529"/>
                  <a:gd name="connsiteX14" fmla="*/ 64612 w 109725"/>
                  <a:gd name="connsiteY14" fmla="*/ 161529 h 16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725" h="161529">
                    <a:moveTo>
                      <a:pt x="64612" y="161529"/>
                    </a:moveTo>
                    <a:lnTo>
                      <a:pt x="52186" y="152832"/>
                    </a:lnTo>
                    <a:lnTo>
                      <a:pt x="84492" y="108100"/>
                    </a:lnTo>
                    <a:cubicBezTo>
                      <a:pt x="96918" y="91948"/>
                      <a:pt x="95675" y="79522"/>
                      <a:pt x="84492" y="70824"/>
                    </a:cubicBezTo>
                    <a:cubicBezTo>
                      <a:pt x="78280" y="65854"/>
                      <a:pt x="72067" y="64612"/>
                      <a:pt x="64612" y="67097"/>
                    </a:cubicBezTo>
                    <a:cubicBezTo>
                      <a:pt x="57157" y="68339"/>
                      <a:pt x="50944" y="73310"/>
                      <a:pt x="44731" y="80765"/>
                    </a:cubicBezTo>
                    <a:lnTo>
                      <a:pt x="12425" y="124253"/>
                    </a:lnTo>
                    <a:lnTo>
                      <a:pt x="0" y="115556"/>
                    </a:lnTo>
                    <a:lnTo>
                      <a:pt x="84492" y="0"/>
                    </a:lnTo>
                    <a:lnTo>
                      <a:pt x="96918" y="8698"/>
                    </a:lnTo>
                    <a:lnTo>
                      <a:pt x="59642" y="58399"/>
                    </a:lnTo>
                    <a:lnTo>
                      <a:pt x="59642" y="58399"/>
                    </a:lnTo>
                    <a:cubicBezTo>
                      <a:pt x="73310" y="53429"/>
                      <a:pt x="84492" y="54672"/>
                      <a:pt x="95675" y="62127"/>
                    </a:cubicBezTo>
                    <a:cubicBezTo>
                      <a:pt x="113070" y="74552"/>
                      <a:pt x="114313" y="91948"/>
                      <a:pt x="99402" y="113070"/>
                    </a:cubicBezTo>
                    <a:lnTo>
                      <a:pt x="64612" y="161529"/>
                    </a:lnTo>
                    <a:close/>
                  </a:path>
                </a:pathLst>
              </a:custGeom>
              <a:solidFill>
                <a:srgbClr val="FFFFFF"/>
              </a:solidFill>
              <a:ln w="12422"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A6650113-A552-BF4C-9E5A-5AEB1BA4BC02}"/>
                  </a:ext>
                </a:extLst>
              </p:cNvPr>
              <p:cNvSpPr/>
              <p:nvPr/>
            </p:nvSpPr>
            <p:spPr>
              <a:xfrm>
                <a:off x="3453433" y="5646066"/>
                <a:ext cx="77866" cy="120525"/>
              </a:xfrm>
              <a:custGeom>
                <a:avLst/>
                <a:gdLst>
                  <a:gd name="connsiteX0" fmla="*/ 25681 w 77866"/>
                  <a:gd name="connsiteY0" fmla="*/ 120526 h 120525"/>
                  <a:gd name="connsiteX1" fmla="*/ 12013 w 77866"/>
                  <a:gd name="connsiteY1" fmla="*/ 115555 h 120525"/>
                  <a:gd name="connsiteX2" fmla="*/ 7043 w 77866"/>
                  <a:gd name="connsiteY2" fmla="*/ 78279 h 120525"/>
                  <a:gd name="connsiteX3" fmla="*/ 38106 w 77866"/>
                  <a:gd name="connsiteY3" fmla="*/ 31063 h 120525"/>
                  <a:gd name="connsiteX4" fmla="*/ 24438 w 77866"/>
                  <a:gd name="connsiteY4" fmla="*/ 22365 h 120525"/>
                  <a:gd name="connsiteX5" fmla="*/ 31893 w 77866"/>
                  <a:gd name="connsiteY5" fmla="*/ 11183 h 120525"/>
                  <a:gd name="connsiteX6" fmla="*/ 45561 w 77866"/>
                  <a:gd name="connsiteY6" fmla="*/ 19881 h 120525"/>
                  <a:gd name="connsiteX7" fmla="*/ 57986 w 77866"/>
                  <a:gd name="connsiteY7" fmla="*/ 0 h 120525"/>
                  <a:gd name="connsiteX8" fmla="*/ 74139 w 77866"/>
                  <a:gd name="connsiteY8" fmla="*/ 4970 h 120525"/>
                  <a:gd name="connsiteX9" fmla="*/ 57986 w 77866"/>
                  <a:gd name="connsiteY9" fmla="*/ 28578 h 120525"/>
                  <a:gd name="connsiteX10" fmla="*/ 77867 w 77866"/>
                  <a:gd name="connsiteY10" fmla="*/ 42246 h 120525"/>
                  <a:gd name="connsiteX11" fmla="*/ 70412 w 77866"/>
                  <a:gd name="connsiteY11" fmla="*/ 53429 h 120525"/>
                  <a:gd name="connsiteX12" fmla="*/ 50531 w 77866"/>
                  <a:gd name="connsiteY12" fmla="*/ 39761 h 120525"/>
                  <a:gd name="connsiteX13" fmla="*/ 20710 w 77866"/>
                  <a:gd name="connsiteY13" fmla="*/ 84492 h 120525"/>
                  <a:gd name="connsiteX14" fmla="*/ 15740 w 77866"/>
                  <a:gd name="connsiteY14" fmla="*/ 98160 h 120525"/>
                  <a:gd name="connsiteX15" fmla="*/ 21953 w 77866"/>
                  <a:gd name="connsiteY15" fmla="*/ 108100 h 120525"/>
                  <a:gd name="connsiteX16" fmla="*/ 31893 w 77866"/>
                  <a:gd name="connsiteY16" fmla="*/ 110585 h 120525"/>
                  <a:gd name="connsiteX17" fmla="*/ 25681 w 77866"/>
                  <a:gd name="connsiteY17" fmla="*/ 120526 h 1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66" h="120525">
                    <a:moveTo>
                      <a:pt x="25681" y="120526"/>
                    </a:moveTo>
                    <a:cubicBezTo>
                      <a:pt x="21953" y="120526"/>
                      <a:pt x="16983" y="118040"/>
                      <a:pt x="12013" y="115555"/>
                    </a:cubicBezTo>
                    <a:cubicBezTo>
                      <a:pt x="-1655" y="105615"/>
                      <a:pt x="-4140" y="93190"/>
                      <a:pt x="7043" y="78279"/>
                    </a:cubicBezTo>
                    <a:lnTo>
                      <a:pt x="38106" y="31063"/>
                    </a:lnTo>
                    <a:lnTo>
                      <a:pt x="24438" y="22365"/>
                    </a:lnTo>
                    <a:lnTo>
                      <a:pt x="31893" y="11183"/>
                    </a:lnTo>
                    <a:lnTo>
                      <a:pt x="45561" y="19881"/>
                    </a:lnTo>
                    <a:lnTo>
                      <a:pt x="57986" y="0"/>
                    </a:lnTo>
                    <a:lnTo>
                      <a:pt x="74139" y="4970"/>
                    </a:lnTo>
                    <a:lnTo>
                      <a:pt x="57986" y="28578"/>
                    </a:lnTo>
                    <a:lnTo>
                      <a:pt x="77867" y="42246"/>
                    </a:lnTo>
                    <a:lnTo>
                      <a:pt x="70412" y="53429"/>
                    </a:lnTo>
                    <a:lnTo>
                      <a:pt x="50531" y="39761"/>
                    </a:lnTo>
                    <a:lnTo>
                      <a:pt x="20710" y="84492"/>
                    </a:lnTo>
                    <a:cubicBezTo>
                      <a:pt x="16983" y="89462"/>
                      <a:pt x="15740" y="94432"/>
                      <a:pt x="15740" y="98160"/>
                    </a:cubicBezTo>
                    <a:cubicBezTo>
                      <a:pt x="15740" y="101888"/>
                      <a:pt x="18225" y="104373"/>
                      <a:pt x="21953" y="108100"/>
                    </a:cubicBezTo>
                    <a:cubicBezTo>
                      <a:pt x="25681" y="110585"/>
                      <a:pt x="28166" y="111828"/>
                      <a:pt x="31893" y="110585"/>
                    </a:cubicBezTo>
                    <a:lnTo>
                      <a:pt x="25681" y="120526"/>
                    </a:lnTo>
                    <a:close/>
                  </a:path>
                </a:pathLst>
              </a:custGeom>
              <a:solidFill>
                <a:srgbClr val="FFFFFF"/>
              </a:solidFill>
              <a:ln w="12422"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F41FAA08-51AC-6C44-9C60-4D3D54FADC6E}"/>
                  </a:ext>
                </a:extLst>
              </p:cNvPr>
              <p:cNvSpPr/>
              <p:nvPr/>
            </p:nvSpPr>
            <p:spPr>
              <a:xfrm>
                <a:off x="3544968" y="5684584"/>
                <a:ext cx="85734" cy="130465"/>
              </a:xfrm>
              <a:custGeom>
                <a:avLst/>
                <a:gdLst>
                  <a:gd name="connsiteX0" fmla="*/ 13668 w 85734"/>
                  <a:gd name="connsiteY0" fmla="*/ 130466 h 130465"/>
                  <a:gd name="connsiteX1" fmla="*/ 0 w 85734"/>
                  <a:gd name="connsiteY1" fmla="*/ 123010 h 130465"/>
                  <a:gd name="connsiteX2" fmla="*/ 72067 w 85734"/>
                  <a:gd name="connsiteY2" fmla="*/ 0 h 130465"/>
                  <a:gd name="connsiteX3" fmla="*/ 85735 w 85734"/>
                  <a:gd name="connsiteY3" fmla="*/ 7455 h 130465"/>
                  <a:gd name="connsiteX4" fmla="*/ 13668 w 85734"/>
                  <a:gd name="connsiteY4" fmla="*/ 130466 h 13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34" h="130465">
                    <a:moveTo>
                      <a:pt x="13668" y="130466"/>
                    </a:moveTo>
                    <a:lnTo>
                      <a:pt x="0" y="123010"/>
                    </a:lnTo>
                    <a:lnTo>
                      <a:pt x="72067" y="0"/>
                    </a:lnTo>
                    <a:lnTo>
                      <a:pt x="85735" y="7455"/>
                    </a:lnTo>
                    <a:lnTo>
                      <a:pt x="13668" y="130466"/>
                    </a:lnTo>
                    <a:close/>
                  </a:path>
                </a:pathLst>
              </a:custGeom>
              <a:solidFill>
                <a:srgbClr val="FFFFFF"/>
              </a:solidFill>
              <a:ln w="1242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74F8B0BC-B4AA-4A41-85F0-9302253FDDD2}"/>
                  </a:ext>
                </a:extLst>
              </p:cNvPr>
              <p:cNvSpPr/>
              <p:nvPr/>
            </p:nvSpPr>
            <p:spPr>
              <a:xfrm>
                <a:off x="3597888" y="5759586"/>
                <a:ext cx="99831" cy="100988"/>
              </a:xfrm>
              <a:custGeom>
                <a:avLst/>
                <a:gdLst>
                  <a:gd name="connsiteX0" fmla="*/ 25359 w 99831"/>
                  <a:gd name="connsiteY0" fmla="*/ 93983 h 100988"/>
                  <a:gd name="connsiteX1" fmla="*/ 1751 w 99831"/>
                  <a:gd name="connsiteY1" fmla="*/ 66647 h 100988"/>
                  <a:gd name="connsiteX2" fmla="*/ 6721 w 99831"/>
                  <a:gd name="connsiteY2" fmla="*/ 29371 h 100988"/>
                  <a:gd name="connsiteX3" fmla="*/ 36542 w 99831"/>
                  <a:gd name="connsiteY3" fmla="*/ 2035 h 100988"/>
                  <a:gd name="connsiteX4" fmla="*/ 75061 w 99831"/>
                  <a:gd name="connsiteY4" fmla="*/ 7006 h 100988"/>
                  <a:gd name="connsiteX5" fmla="*/ 98669 w 99831"/>
                  <a:gd name="connsiteY5" fmla="*/ 34341 h 100988"/>
                  <a:gd name="connsiteX6" fmla="*/ 92456 w 99831"/>
                  <a:gd name="connsiteY6" fmla="*/ 72860 h 100988"/>
                  <a:gd name="connsiteX7" fmla="*/ 63878 w 99831"/>
                  <a:gd name="connsiteY7" fmla="*/ 98953 h 100988"/>
                  <a:gd name="connsiteX8" fmla="*/ 25359 w 99831"/>
                  <a:gd name="connsiteY8" fmla="*/ 93983 h 100988"/>
                  <a:gd name="connsiteX9" fmla="*/ 67606 w 99831"/>
                  <a:gd name="connsiteY9" fmla="*/ 16946 h 100988"/>
                  <a:gd name="connsiteX10" fmla="*/ 41512 w 99831"/>
                  <a:gd name="connsiteY10" fmla="*/ 14461 h 100988"/>
                  <a:gd name="connsiteX11" fmla="*/ 20389 w 99831"/>
                  <a:gd name="connsiteY11" fmla="*/ 35584 h 100988"/>
                  <a:gd name="connsiteX12" fmla="*/ 15419 w 99831"/>
                  <a:gd name="connsiteY12" fmla="*/ 62920 h 100988"/>
                  <a:gd name="connsiteX13" fmla="*/ 31572 w 99831"/>
                  <a:gd name="connsiteY13" fmla="*/ 82800 h 100988"/>
                  <a:gd name="connsiteX14" fmla="*/ 56423 w 99831"/>
                  <a:gd name="connsiteY14" fmla="*/ 85285 h 100988"/>
                  <a:gd name="connsiteX15" fmla="*/ 76303 w 99831"/>
                  <a:gd name="connsiteY15" fmla="*/ 64162 h 100988"/>
                  <a:gd name="connsiteX16" fmla="*/ 82516 w 99831"/>
                  <a:gd name="connsiteY16" fmla="*/ 35584 h 100988"/>
                  <a:gd name="connsiteX17" fmla="*/ 67606 w 99831"/>
                  <a:gd name="connsiteY17" fmla="*/ 16946 h 10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31" h="100988">
                    <a:moveTo>
                      <a:pt x="25359" y="93983"/>
                    </a:moveTo>
                    <a:cubicBezTo>
                      <a:pt x="12934" y="87770"/>
                      <a:pt x="5479" y="77830"/>
                      <a:pt x="1751" y="66647"/>
                    </a:cubicBezTo>
                    <a:cubicBezTo>
                      <a:pt x="-1976" y="54222"/>
                      <a:pt x="509" y="41796"/>
                      <a:pt x="6721" y="29371"/>
                    </a:cubicBezTo>
                    <a:cubicBezTo>
                      <a:pt x="14177" y="15703"/>
                      <a:pt x="24117" y="5763"/>
                      <a:pt x="36542" y="2035"/>
                    </a:cubicBezTo>
                    <a:cubicBezTo>
                      <a:pt x="48968" y="-1692"/>
                      <a:pt x="61393" y="-450"/>
                      <a:pt x="75061" y="7006"/>
                    </a:cubicBezTo>
                    <a:cubicBezTo>
                      <a:pt x="87486" y="13218"/>
                      <a:pt x="94941" y="23159"/>
                      <a:pt x="98669" y="34341"/>
                    </a:cubicBezTo>
                    <a:cubicBezTo>
                      <a:pt x="101154" y="45524"/>
                      <a:pt x="99911" y="59192"/>
                      <a:pt x="92456" y="72860"/>
                    </a:cubicBezTo>
                    <a:cubicBezTo>
                      <a:pt x="85001" y="86528"/>
                      <a:pt x="75061" y="95225"/>
                      <a:pt x="63878" y="98953"/>
                    </a:cubicBezTo>
                    <a:cubicBezTo>
                      <a:pt x="50210" y="102680"/>
                      <a:pt x="37785" y="101438"/>
                      <a:pt x="25359" y="93983"/>
                    </a:cubicBezTo>
                    <a:close/>
                    <a:moveTo>
                      <a:pt x="67606" y="16946"/>
                    </a:moveTo>
                    <a:cubicBezTo>
                      <a:pt x="58908" y="11976"/>
                      <a:pt x="50210" y="11976"/>
                      <a:pt x="41512" y="14461"/>
                    </a:cubicBezTo>
                    <a:cubicBezTo>
                      <a:pt x="32815" y="18188"/>
                      <a:pt x="26602" y="24401"/>
                      <a:pt x="20389" y="35584"/>
                    </a:cubicBezTo>
                    <a:cubicBezTo>
                      <a:pt x="15419" y="45524"/>
                      <a:pt x="12934" y="55464"/>
                      <a:pt x="15419" y="62920"/>
                    </a:cubicBezTo>
                    <a:cubicBezTo>
                      <a:pt x="17904" y="71617"/>
                      <a:pt x="22875" y="77830"/>
                      <a:pt x="31572" y="82800"/>
                    </a:cubicBezTo>
                    <a:cubicBezTo>
                      <a:pt x="40270" y="87770"/>
                      <a:pt x="48968" y="87770"/>
                      <a:pt x="56423" y="85285"/>
                    </a:cubicBezTo>
                    <a:cubicBezTo>
                      <a:pt x="63878" y="81558"/>
                      <a:pt x="71333" y="75345"/>
                      <a:pt x="76303" y="64162"/>
                    </a:cubicBezTo>
                    <a:cubicBezTo>
                      <a:pt x="82516" y="52979"/>
                      <a:pt x="83758" y="44282"/>
                      <a:pt x="82516" y="35584"/>
                    </a:cubicBezTo>
                    <a:cubicBezTo>
                      <a:pt x="81273" y="26886"/>
                      <a:pt x="76303" y="21916"/>
                      <a:pt x="67606" y="16946"/>
                    </a:cubicBezTo>
                    <a:close/>
                  </a:path>
                </a:pathLst>
              </a:custGeom>
              <a:solidFill>
                <a:srgbClr val="FFFFFF"/>
              </a:solidFill>
              <a:ln w="12422"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7C24B5D2-CDF1-E541-BCF7-3044600121AF}"/>
                  </a:ext>
                </a:extLst>
              </p:cNvPr>
              <p:cNvSpPr/>
              <p:nvPr/>
            </p:nvSpPr>
            <p:spPr>
              <a:xfrm>
                <a:off x="3689102" y="5804558"/>
                <a:ext cx="91947" cy="96227"/>
              </a:xfrm>
              <a:custGeom>
                <a:avLst/>
                <a:gdLst>
                  <a:gd name="connsiteX0" fmla="*/ 0 w 91947"/>
                  <a:gd name="connsiteY0" fmla="*/ 76347 h 96227"/>
                  <a:gd name="connsiteX1" fmla="*/ 7455 w 91947"/>
                  <a:gd name="connsiteY1" fmla="*/ 61436 h 96227"/>
                  <a:gd name="connsiteX2" fmla="*/ 28578 w 91947"/>
                  <a:gd name="connsiteY2" fmla="*/ 81317 h 96227"/>
                  <a:gd name="connsiteX3" fmla="*/ 52186 w 91947"/>
                  <a:gd name="connsiteY3" fmla="*/ 77589 h 96227"/>
                  <a:gd name="connsiteX4" fmla="*/ 53429 w 91947"/>
                  <a:gd name="connsiteY4" fmla="*/ 71377 h 96227"/>
                  <a:gd name="connsiteX5" fmla="*/ 50944 w 91947"/>
                  <a:gd name="connsiteY5" fmla="*/ 65164 h 96227"/>
                  <a:gd name="connsiteX6" fmla="*/ 45973 w 91947"/>
                  <a:gd name="connsiteY6" fmla="*/ 58951 h 96227"/>
                  <a:gd name="connsiteX7" fmla="*/ 39761 w 91947"/>
                  <a:gd name="connsiteY7" fmla="*/ 52739 h 96227"/>
                  <a:gd name="connsiteX8" fmla="*/ 32306 w 91947"/>
                  <a:gd name="connsiteY8" fmla="*/ 42798 h 96227"/>
                  <a:gd name="connsiteX9" fmla="*/ 27335 w 91947"/>
                  <a:gd name="connsiteY9" fmla="*/ 34101 h 96227"/>
                  <a:gd name="connsiteX10" fmla="*/ 26093 w 91947"/>
                  <a:gd name="connsiteY10" fmla="*/ 25403 h 96227"/>
                  <a:gd name="connsiteX11" fmla="*/ 28578 w 91947"/>
                  <a:gd name="connsiteY11" fmla="*/ 15463 h 96227"/>
                  <a:gd name="connsiteX12" fmla="*/ 36033 w 91947"/>
                  <a:gd name="connsiteY12" fmla="*/ 5523 h 96227"/>
                  <a:gd name="connsiteX13" fmla="*/ 47216 w 91947"/>
                  <a:gd name="connsiteY13" fmla="*/ 552 h 96227"/>
                  <a:gd name="connsiteX14" fmla="*/ 59641 w 91947"/>
                  <a:gd name="connsiteY14" fmla="*/ 552 h 96227"/>
                  <a:gd name="connsiteX15" fmla="*/ 73309 w 91947"/>
                  <a:gd name="connsiteY15" fmla="*/ 4280 h 96227"/>
                  <a:gd name="connsiteX16" fmla="*/ 91947 w 91947"/>
                  <a:gd name="connsiteY16" fmla="*/ 17948 h 96227"/>
                  <a:gd name="connsiteX17" fmla="*/ 85735 w 91947"/>
                  <a:gd name="connsiteY17" fmla="*/ 31615 h 96227"/>
                  <a:gd name="connsiteX18" fmla="*/ 67097 w 91947"/>
                  <a:gd name="connsiteY18" fmla="*/ 15463 h 96227"/>
                  <a:gd name="connsiteX19" fmla="*/ 59641 w 91947"/>
                  <a:gd name="connsiteY19" fmla="*/ 12977 h 96227"/>
                  <a:gd name="connsiteX20" fmla="*/ 53429 w 91947"/>
                  <a:gd name="connsiteY20" fmla="*/ 12977 h 96227"/>
                  <a:gd name="connsiteX21" fmla="*/ 48459 w 91947"/>
                  <a:gd name="connsiteY21" fmla="*/ 15463 h 96227"/>
                  <a:gd name="connsiteX22" fmla="*/ 44731 w 91947"/>
                  <a:gd name="connsiteY22" fmla="*/ 20433 h 96227"/>
                  <a:gd name="connsiteX23" fmla="*/ 43489 w 91947"/>
                  <a:gd name="connsiteY23" fmla="*/ 26645 h 96227"/>
                  <a:gd name="connsiteX24" fmla="*/ 44731 w 91947"/>
                  <a:gd name="connsiteY24" fmla="*/ 32858 h 96227"/>
                  <a:gd name="connsiteX25" fmla="*/ 48459 w 91947"/>
                  <a:gd name="connsiteY25" fmla="*/ 39071 h 96227"/>
                  <a:gd name="connsiteX26" fmla="*/ 54671 w 91947"/>
                  <a:gd name="connsiteY26" fmla="*/ 45283 h 96227"/>
                  <a:gd name="connsiteX27" fmla="*/ 63369 w 91947"/>
                  <a:gd name="connsiteY27" fmla="*/ 55224 h 96227"/>
                  <a:gd name="connsiteX28" fmla="*/ 68339 w 91947"/>
                  <a:gd name="connsiteY28" fmla="*/ 63921 h 96227"/>
                  <a:gd name="connsiteX29" fmla="*/ 69582 w 91947"/>
                  <a:gd name="connsiteY29" fmla="*/ 72619 h 96227"/>
                  <a:gd name="connsiteX30" fmla="*/ 67097 w 91947"/>
                  <a:gd name="connsiteY30" fmla="*/ 82559 h 96227"/>
                  <a:gd name="connsiteX31" fmla="*/ 58399 w 91947"/>
                  <a:gd name="connsiteY31" fmla="*/ 92500 h 96227"/>
                  <a:gd name="connsiteX32" fmla="*/ 47216 w 91947"/>
                  <a:gd name="connsiteY32" fmla="*/ 96227 h 96227"/>
                  <a:gd name="connsiteX33" fmla="*/ 33548 w 91947"/>
                  <a:gd name="connsiteY33" fmla="*/ 96227 h 96227"/>
                  <a:gd name="connsiteX34" fmla="*/ 19881 w 91947"/>
                  <a:gd name="connsiteY34" fmla="*/ 91257 h 96227"/>
                  <a:gd name="connsiteX35" fmla="*/ 0 w 91947"/>
                  <a:gd name="connsiteY35" fmla="*/ 76347 h 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947" h="96227">
                    <a:moveTo>
                      <a:pt x="0" y="76347"/>
                    </a:moveTo>
                    <a:lnTo>
                      <a:pt x="7455" y="61436"/>
                    </a:lnTo>
                    <a:cubicBezTo>
                      <a:pt x="12425" y="70134"/>
                      <a:pt x="19881" y="77589"/>
                      <a:pt x="28578" y="81317"/>
                    </a:cubicBezTo>
                    <a:cubicBezTo>
                      <a:pt x="41003" y="87529"/>
                      <a:pt x="48459" y="86287"/>
                      <a:pt x="52186" y="77589"/>
                    </a:cubicBezTo>
                    <a:cubicBezTo>
                      <a:pt x="53429" y="75104"/>
                      <a:pt x="53429" y="72619"/>
                      <a:pt x="53429" y="71377"/>
                    </a:cubicBezTo>
                    <a:cubicBezTo>
                      <a:pt x="53429" y="68891"/>
                      <a:pt x="52186" y="67649"/>
                      <a:pt x="50944" y="65164"/>
                    </a:cubicBezTo>
                    <a:cubicBezTo>
                      <a:pt x="49701" y="62679"/>
                      <a:pt x="48459" y="61436"/>
                      <a:pt x="45973" y="58951"/>
                    </a:cubicBezTo>
                    <a:cubicBezTo>
                      <a:pt x="43489" y="56466"/>
                      <a:pt x="42246" y="53981"/>
                      <a:pt x="39761" y="52739"/>
                    </a:cubicBezTo>
                    <a:cubicBezTo>
                      <a:pt x="36033" y="49011"/>
                      <a:pt x="33548" y="46526"/>
                      <a:pt x="32306" y="42798"/>
                    </a:cubicBezTo>
                    <a:cubicBezTo>
                      <a:pt x="29821" y="40313"/>
                      <a:pt x="28578" y="36586"/>
                      <a:pt x="27335" y="34101"/>
                    </a:cubicBezTo>
                    <a:cubicBezTo>
                      <a:pt x="26093" y="31615"/>
                      <a:pt x="26093" y="27888"/>
                      <a:pt x="26093" y="25403"/>
                    </a:cubicBezTo>
                    <a:cubicBezTo>
                      <a:pt x="26093" y="22918"/>
                      <a:pt x="27335" y="19190"/>
                      <a:pt x="28578" y="15463"/>
                    </a:cubicBezTo>
                    <a:cubicBezTo>
                      <a:pt x="31063" y="11735"/>
                      <a:pt x="33548" y="8007"/>
                      <a:pt x="36033" y="5523"/>
                    </a:cubicBezTo>
                    <a:cubicBezTo>
                      <a:pt x="39761" y="3037"/>
                      <a:pt x="43489" y="1795"/>
                      <a:pt x="47216" y="552"/>
                    </a:cubicBezTo>
                    <a:cubicBezTo>
                      <a:pt x="50944" y="-690"/>
                      <a:pt x="55914" y="552"/>
                      <a:pt x="59641" y="552"/>
                    </a:cubicBezTo>
                    <a:cubicBezTo>
                      <a:pt x="64611" y="1795"/>
                      <a:pt x="68339" y="3037"/>
                      <a:pt x="73309" y="4280"/>
                    </a:cubicBezTo>
                    <a:cubicBezTo>
                      <a:pt x="80765" y="8007"/>
                      <a:pt x="86977" y="11735"/>
                      <a:pt x="91947" y="17948"/>
                    </a:cubicBezTo>
                    <a:lnTo>
                      <a:pt x="85735" y="31615"/>
                    </a:lnTo>
                    <a:cubicBezTo>
                      <a:pt x="80765" y="24160"/>
                      <a:pt x="74552" y="19190"/>
                      <a:pt x="67097" y="15463"/>
                    </a:cubicBezTo>
                    <a:cubicBezTo>
                      <a:pt x="64611" y="14220"/>
                      <a:pt x="62127" y="12977"/>
                      <a:pt x="59641" y="12977"/>
                    </a:cubicBezTo>
                    <a:cubicBezTo>
                      <a:pt x="57157" y="12977"/>
                      <a:pt x="54671" y="12977"/>
                      <a:pt x="53429" y="12977"/>
                    </a:cubicBezTo>
                    <a:cubicBezTo>
                      <a:pt x="50944" y="12977"/>
                      <a:pt x="49701" y="14220"/>
                      <a:pt x="48459" y="15463"/>
                    </a:cubicBezTo>
                    <a:cubicBezTo>
                      <a:pt x="47216" y="16705"/>
                      <a:pt x="45973" y="17948"/>
                      <a:pt x="44731" y="20433"/>
                    </a:cubicBezTo>
                    <a:cubicBezTo>
                      <a:pt x="43489" y="22918"/>
                      <a:pt x="43489" y="24160"/>
                      <a:pt x="43489" y="26645"/>
                    </a:cubicBezTo>
                    <a:cubicBezTo>
                      <a:pt x="43489" y="29131"/>
                      <a:pt x="44731" y="30373"/>
                      <a:pt x="44731" y="32858"/>
                    </a:cubicBezTo>
                    <a:cubicBezTo>
                      <a:pt x="45973" y="35343"/>
                      <a:pt x="47216" y="36586"/>
                      <a:pt x="48459" y="39071"/>
                    </a:cubicBezTo>
                    <a:cubicBezTo>
                      <a:pt x="49701" y="41556"/>
                      <a:pt x="52186" y="42798"/>
                      <a:pt x="54671" y="45283"/>
                    </a:cubicBezTo>
                    <a:cubicBezTo>
                      <a:pt x="58399" y="49011"/>
                      <a:pt x="60884" y="51496"/>
                      <a:pt x="63369" y="55224"/>
                    </a:cubicBezTo>
                    <a:cubicBezTo>
                      <a:pt x="65854" y="57709"/>
                      <a:pt x="67097" y="61436"/>
                      <a:pt x="68339" y="63921"/>
                    </a:cubicBezTo>
                    <a:cubicBezTo>
                      <a:pt x="69582" y="66406"/>
                      <a:pt x="69582" y="70134"/>
                      <a:pt x="69582" y="72619"/>
                    </a:cubicBezTo>
                    <a:cubicBezTo>
                      <a:pt x="69582" y="75104"/>
                      <a:pt x="68339" y="78832"/>
                      <a:pt x="67097" y="82559"/>
                    </a:cubicBezTo>
                    <a:cubicBezTo>
                      <a:pt x="64611" y="86287"/>
                      <a:pt x="62127" y="90014"/>
                      <a:pt x="58399" y="92500"/>
                    </a:cubicBezTo>
                    <a:cubicBezTo>
                      <a:pt x="54671" y="94985"/>
                      <a:pt x="50944" y="96227"/>
                      <a:pt x="47216" y="96227"/>
                    </a:cubicBezTo>
                    <a:cubicBezTo>
                      <a:pt x="43489" y="96227"/>
                      <a:pt x="38519" y="96227"/>
                      <a:pt x="33548" y="96227"/>
                    </a:cubicBezTo>
                    <a:cubicBezTo>
                      <a:pt x="28578" y="94985"/>
                      <a:pt x="24851" y="93742"/>
                      <a:pt x="19881" y="91257"/>
                    </a:cubicBezTo>
                    <a:cubicBezTo>
                      <a:pt x="11183" y="88772"/>
                      <a:pt x="4970" y="82559"/>
                      <a:pt x="0" y="76347"/>
                    </a:cubicBezTo>
                    <a:close/>
                  </a:path>
                </a:pathLst>
              </a:custGeom>
              <a:solidFill>
                <a:srgbClr val="FFFFFF"/>
              </a:solidFill>
              <a:ln w="12422"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98648D56-AAAB-CA4F-9CB7-137F7C21BB18}"/>
                  </a:ext>
                </a:extLst>
              </p:cNvPr>
              <p:cNvSpPr/>
              <p:nvPr/>
            </p:nvSpPr>
            <p:spPr>
              <a:xfrm>
                <a:off x="3766138" y="5840211"/>
                <a:ext cx="90704" cy="97538"/>
              </a:xfrm>
              <a:custGeom>
                <a:avLst/>
                <a:gdLst>
                  <a:gd name="connsiteX0" fmla="*/ 0 w 90704"/>
                  <a:gd name="connsiteY0" fmla="*/ 76726 h 97538"/>
                  <a:gd name="connsiteX1" fmla="*/ 6213 w 90704"/>
                  <a:gd name="connsiteY1" fmla="*/ 61816 h 97538"/>
                  <a:gd name="connsiteX2" fmla="*/ 28578 w 90704"/>
                  <a:gd name="connsiteY2" fmla="*/ 81696 h 97538"/>
                  <a:gd name="connsiteX3" fmla="*/ 52186 w 90704"/>
                  <a:gd name="connsiteY3" fmla="*/ 76726 h 97538"/>
                  <a:gd name="connsiteX4" fmla="*/ 53429 w 90704"/>
                  <a:gd name="connsiteY4" fmla="*/ 70513 h 97538"/>
                  <a:gd name="connsiteX5" fmla="*/ 50944 w 90704"/>
                  <a:gd name="connsiteY5" fmla="*/ 64301 h 97538"/>
                  <a:gd name="connsiteX6" fmla="*/ 45974 w 90704"/>
                  <a:gd name="connsiteY6" fmla="*/ 58088 h 97538"/>
                  <a:gd name="connsiteX7" fmla="*/ 39761 w 90704"/>
                  <a:gd name="connsiteY7" fmla="*/ 51875 h 97538"/>
                  <a:gd name="connsiteX8" fmla="*/ 31063 w 90704"/>
                  <a:gd name="connsiteY8" fmla="*/ 43178 h 97538"/>
                  <a:gd name="connsiteX9" fmla="*/ 26093 w 90704"/>
                  <a:gd name="connsiteY9" fmla="*/ 34480 h 97538"/>
                  <a:gd name="connsiteX10" fmla="*/ 24851 w 90704"/>
                  <a:gd name="connsiteY10" fmla="*/ 25783 h 97538"/>
                  <a:gd name="connsiteX11" fmla="*/ 27336 w 90704"/>
                  <a:gd name="connsiteY11" fmla="*/ 15842 h 97538"/>
                  <a:gd name="connsiteX12" fmla="*/ 34791 w 90704"/>
                  <a:gd name="connsiteY12" fmla="*/ 5902 h 97538"/>
                  <a:gd name="connsiteX13" fmla="*/ 45974 w 90704"/>
                  <a:gd name="connsiteY13" fmla="*/ 932 h 97538"/>
                  <a:gd name="connsiteX14" fmla="*/ 58399 w 90704"/>
                  <a:gd name="connsiteY14" fmla="*/ 932 h 97538"/>
                  <a:gd name="connsiteX15" fmla="*/ 72067 w 90704"/>
                  <a:gd name="connsiteY15" fmla="*/ 4659 h 97538"/>
                  <a:gd name="connsiteX16" fmla="*/ 90705 w 90704"/>
                  <a:gd name="connsiteY16" fmla="*/ 17085 h 97538"/>
                  <a:gd name="connsiteX17" fmla="*/ 84492 w 90704"/>
                  <a:gd name="connsiteY17" fmla="*/ 31995 h 97538"/>
                  <a:gd name="connsiteX18" fmla="*/ 64612 w 90704"/>
                  <a:gd name="connsiteY18" fmla="*/ 15842 h 97538"/>
                  <a:gd name="connsiteX19" fmla="*/ 57157 w 90704"/>
                  <a:gd name="connsiteY19" fmla="*/ 13357 h 97538"/>
                  <a:gd name="connsiteX20" fmla="*/ 50944 w 90704"/>
                  <a:gd name="connsiteY20" fmla="*/ 13357 h 97538"/>
                  <a:gd name="connsiteX21" fmla="*/ 45974 w 90704"/>
                  <a:gd name="connsiteY21" fmla="*/ 15842 h 97538"/>
                  <a:gd name="connsiteX22" fmla="*/ 42246 w 90704"/>
                  <a:gd name="connsiteY22" fmla="*/ 20812 h 97538"/>
                  <a:gd name="connsiteX23" fmla="*/ 41004 w 90704"/>
                  <a:gd name="connsiteY23" fmla="*/ 27025 h 97538"/>
                  <a:gd name="connsiteX24" fmla="*/ 43489 w 90704"/>
                  <a:gd name="connsiteY24" fmla="*/ 33237 h 97538"/>
                  <a:gd name="connsiteX25" fmla="*/ 48459 w 90704"/>
                  <a:gd name="connsiteY25" fmla="*/ 39450 h 97538"/>
                  <a:gd name="connsiteX26" fmla="*/ 54672 w 90704"/>
                  <a:gd name="connsiteY26" fmla="*/ 45663 h 97538"/>
                  <a:gd name="connsiteX27" fmla="*/ 63369 w 90704"/>
                  <a:gd name="connsiteY27" fmla="*/ 54361 h 97538"/>
                  <a:gd name="connsiteX28" fmla="*/ 69582 w 90704"/>
                  <a:gd name="connsiteY28" fmla="*/ 63059 h 97538"/>
                  <a:gd name="connsiteX29" fmla="*/ 72067 w 90704"/>
                  <a:gd name="connsiteY29" fmla="*/ 71756 h 97538"/>
                  <a:gd name="connsiteX30" fmla="*/ 69582 w 90704"/>
                  <a:gd name="connsiteY30" fmla="*/ 81696 h 97538"/>
                  <a:gd name="connsiteX31" fmla="*/ 62127 w 90704"/>
                  <a:gd name="connsiteY31" fmla="*/ 91637 h 97538"/>
                  <a:gd name="connsiteX32" fmla="*/ 50944 w 90704"/>
                  <a:gd name="connsiteY32" fmla="*/ 96607 h 97538"/>
                  <a:gd name="connsiteX33" fmla="*/ 37276 w 90704"/>
                  <a:gd name="connsiteY33" fmla="*/ 96607 h 97538"/>
                  <a:gd name="connsiteX34" fmla="*/ 23608 w 90704"/>
                  <a:gd name="connsiteY34" fmla="*/ 92879 h 97538"/>
                  <a:gd name="connsiteX35" fmla="*/ 0 w 90704"/>
                  <a:gd name="connsiteY35" fmla="*/ 76726 h 9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704" h="97538">
                    <a:moveTo>
                      <a:pt x="0" y="76726"/>
                    </a:moveTo>
                    <a:lnTo>
                      <a:pt x="6213" y="61816"/>
                    </a:lnTo>
                    <a:cubicBezTo>
                      <a:pt x="11183" y="70513"/>
                      <a:pt x="18638" y="76726"/>
                      <a:pt x="28578" y="81696"/>
                    </a:cubicBezTo>
                    <a:cubicBezTo>
                      <a:pt x="41004" y="86667"/>
                      <a:pt x="48459" y="85424"/>
                      <a:pt x="52186" y="76726"/>
                    </a:cubicBezTo>
                    <a:cubicBezTo>
                      <a:pt x="53429" y="74241"/>
                      <a:pt x="53429" y="71756"/>
                      <a:pt x="53429" y="70513"/>
                    </a:cubicBezTo>
                    <a:cubicBezTo>
                      <a:pt x="53429" y="68029"/>
                      <a:pt x="52186" y="66786"/>
                      <a:pt x="50944" y="64301"/>
                    </a:cubicBezTo>
                    <a:cubicBezTo>
                      <a:pt x="49701" y="61816"/>
                      <a:pt x="48459" y="60573"/>
                      <a:pt x="45974" y="58088"/>
                    </a:cubicBezTo>
                    <a:cubicBezTo>
                      <a:pt x="43489" y="55603"/>
                      <a:pt x="42246" y="54361"/>
                      <a:pt x="39761" y="51875"/>
                    </a:cubicBezTo>
                    <a:cubicBezTo>
                      <a:pt x="36034" y="48148"/>
                      <a:pt x="33548" y="45663"/>
                      <a:pt x="31063" y="43178"/>
                    </a:cubicBezTo>
                    <a:cubicBezTo>
                      <a:pt x="28578" y="40693"/>
                      <a:pt x="27336" y="36965"/>
                      <a:pt x="26093" y="34480"/>
                    </a:cubicBezTo>
                    <a:cubicBezTo>
                      <a:pt x="24851" y="31995"/>
                      <a:pt x="24851" y="28267"/>
                      <a:pt x="24851" y="25783"/>
                    </a:cubicBezTo>
                    <a:cubicBezTo>
                      <a:pt x="24851" y="23297"/>
                      <a:pt x="26093" y="19570"/>
                      <a:pt x="27336" y="15842"/>
                    </a:cubicBezTo>
                    <a:cubicBezTo>
                      <a:pt x="28578" y="12115"/>
                      <a:pt x="31063" y="8387"/>
                      <a:pt x="34791" y="5902"/>
                    </a:cubicBezTo>
                    <a:cubicBezTo>
                      <a:pt x="38519" y="3417"/>
                      <a:pt x="42246" y="2174"/>
                      <a:pt x="45974" y="932"/>
                    </a:cubicBezTo>
                    <a:cubicBezTo>
                      <a:pt x="49701" y="-311"/>
                      <a:pt x="54672" y="-311"/>
                      <a:pt x="58399" y="932"/>
                    </a:cubicBezTo>
                    <a:cubicBezTo>
                      <a:pt x="63369" y="932"/>
                      <a:pt x="67097" y="2174"/>
                      <a:pt x="72067" y="4659"/>
                    </a:cubicBezTo>
                    <a:cubicBezTo>
                      <a:pt x="79522" y="8387"/>
                      <a:pt x="85735" y="12115"/>
                      <a:pt x="90705" y="17085"/>
                    </a:cubicBezTo>
                    <a:lnTo>
                      <a:pt x="84492" y="31995"/>
                    </a:lnTo>
                    <a:cubicBezTo>
                      <a:pt x="79522" y="24540"/>
                      <a:pt x="73310" y="19570"/>
                      <a:pt x="64612" y="15842"/>
                    </a:cubicBezTo>
                    <a:cubicBezTo>
                      <a:pt x="62127" y="14599"/>
                      <a:pt x="59642" y="14599"/>
                      <a:pt x="57157" y="13357"/>
                    </a:cubicBezTo>
                    <a:cubicBezTo>
                      <a:pt x="54672" y="13357"/>
                      <a:pt x="52186" y="13357"/>
                      <a:pt x="50944" y="13357"/>
                    </a:cubicBezTo>
                    <a:cubicBezTo>
                      <a:pt x="48459" y="13357"/>
                      <a:pt x="47216" y="14599"/>
                      <a:pt x="45974" y="15842"/>
                    </a:cubicBezTo>
                    <a:cubicBezTo>
                      <a:pt x="44731" y="17085"/>
                      <a:pt x="43489" y="18327"/>
                      <a:pt x="42246" y="20812"/>
                    </a:cubicBezTo>
                    <a:cubicBezTo>
                      <a:pt x="41004" y="23297"/>
                      <a:pt x="41004" y="25783"/>
                      <a:pt x="41004" y="27025"/>
                    </a:cubicBezTo>
                    <a:cubicBezTo>
                      <a:pt x="41004" y="28267"/>
                      <a:pt x="42246" y="30753"/>
                      <a:pt x="43489" y="33237"/>
                    </a:cubicBezTo>
                    <a:cubicBezTo>
                      <a:pt x="44731" y="35723"/>
                      <a:pt x="45974" y="36965"/>
                      <a:pt x="48459" y="39450"/>
                    </a:cubicBezTo>
                    <a:cubicBezTo>
                      <a:pt x="50944" y="41935"/>
                      <a:pt x="52186" y="43178"/>
                      <a:pt x="54672" y="45663"/>
                    </a:cubicBezTo>
                    <a:cubicBezTo>
                      <a:pt x="58399" y="49391"/>
                      <a:pt x="60884" y="51875"/>
                      <a:pt x="63369" y="54361"/>
                    </a:cubicBezTo>
                    <a:cubicBezTo>
                      <a:pt x="65854" y="56846"/>
                      <a:pt x="68339" y="60573"/>
                      <a:pt x="69582" y="63059"/>
                    </a:cubicBezTo>
                    <a:cubicBezTo>
                      <a:pt x="70824" y="65543"/>
                      <a:pt x="72067" y="69271"/>
                      <a:pt x="72067" y="71756"/>
                    </a:cubicBezTo>
                    <a:cubicBezTo>
                      <a:pt x="72067" y="74241"/>
                      <a:pt x="72067" y="77969"/>
                      <a:pt x="69582" y="81696"/>
                    </a:cubicBezTo>
                    <a:cubicBezTo>
                      <a:pt x="68339" y="86667"/>
                      <a:pt x="64612" y="89151"/>
                      <a:pt x="62127" y="91637"/>
                    </a:cubicBezTo>
                    <a:cubicBezTo>
                      <a:pt x="58399" y="94122"/>
                      <a:pt x="54672" y="95364"/>
                      <a:pt x="50944" y="96607"/>
                    </a:cubicBezTo>
                    <a:cubicBezTo>
                      <a:pt x="47216" y="97849"/>
                      <a:pt x="42246" y="97849"/>
                      <a:pt x="37276" y="96607"/>
                    </a:cubicBezTo>
                    <a:cubicBezTo>
                      <a:pt x="32306" y="95364"/>
                      <a:pt x="28578" y="94122"/>
                      <a:pt x="23608" y="92879"/>
                    </a:cubicBezTo>
                    <a:cubicBezTo>
                      <a:pt x="12425" y="87909"/>
                      <a:pt x="4970" y="82939"/>
                      <a:pt x="0" y="76726"/>
                    </a:cubicBezTo>
                    <a:close/>
                  </a:path>
                </a:pathLst>
              </a:custGeom>
              <a:solidFill>
                <a:srgbClr val="FFFFFF"/>
              </a:solidFill>
              <a:ln w="1242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817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B88815-1357-42A8-81E7-B714A7F8DA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6" t="623" r="2800" b="312"/>
          <a:stretch/>
        </p:blipFill>
        <p:spPr>
          <a:xfrm>
            <a:off x="257175" y="390525"/>
            <a:ext cx="8629649" cy="6067425"/>
          </a:xfrm>
          <a:prstGeom prst="rect">
            <a:avLst/>
          </a:prstGeom>
        </p:spPr>
      </p:pic>
      <p:sp>
        <p:nvSpPr>
          <p:cNvPr id="5" name="Subtitle 2">
            <a:extLst>
              <a:ext uri="{FF2B5EF4-FFF2-40B4-BE49-F238E27FC236}">
                <a16:creationId xmlns:a16="http://schemas.microsoft.com/office/drawing/2014/main" id="{4B344118-8671-4DAA-A8BE-ECFBF20B8CD0}"/>
              </a:ext>
            </a:extLst>
          </p:cNvPr>
          <p:cNvSpPr txBox="1">
            <a:spLocks/>
          </p:cNvSpPr>
          <p:nvPr/>
        </p:nvSpPr>
        <p:spPr>
          <a:xfrm>
            <a:off x="-118427" y="3366023"/>
            <a:ext cx="2263141" cy="712761"/>
          </a:xfrm>
          <a:prstGeom prst="rect">
            <a:avLst/>
          </a:prstGeom>
        </p:spPr>
        <p:txBody>
          <a:bodyPr vert="horz" lIns="91440" tIns="45720" rIns="91440" bIns="45720" rtlCol="0">
            <a:normAutofit/>
          </a:bodyPr>
          <a:lstStyle>
            <a:lvl1pPr marL="0" marR="0" indent="0" algn="ctr"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sz="1800" kern="1200">
                <a:solidFill>
                  <a:schemeClr val="bg1"/>
                </a:solidFill>
                <a:latin typeface="+mn-lt"/>
                <a:ea typeface="+mn-ea"/>
                <a:cs typeface="+mn-cs"/>
              </a:defRPr>
            </a:lvl1pPr>
            <a:lvl2pPr marL="457200" marR="0" indent="0" algn="ctr"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tint val="75000"/>
                  </a:schemeClr>
                </a:solidFill>
                <a:latin typeface="+mn-lt"/>
                <a:ea typeface="+mn-ea"/>
                <a:cs typeface="+mn-cs"/>
              </a:defRPr>
            </a:lvl2pPr>
            <a:lvl3pPr marL="914400" marR="0" indent="0" algn="ctr"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None/>
              <a:tabLst/>
              <a:defRPr sz="1800" kern="1200">
                <a:solidFill>
                  <a:schemeClr val="tx1">
                    <a:tint val="75000"/>
                  </a:schemeClr>
                </a:solidFill>
                <a:latin typeface="+mn-lt"/>
                <a:ea typeface="+mn-ea"/>
                <a:cs typeface="+mn-cs"/>
              </a:defRPr>
            </a:lvl3pPr>
            <a:lvl4pPr marL="1371600" marR="0" indent="0" algn="ctr"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None/>
              <a:tabLst/>
              <a:defRPr sz="1800" kern="1200">
                <a:solidFill>
                  <a:schemeClr val="tx1">
                    <a:tint val="75000"/>
                  </a:schemeClr>
                </a:solidFill>
                <a:latin typeface="+mn-lt"/>
                <a:ea typeface="+mn-ea"/>
                <a:cs typeface="+mn-cs"/>
              </a:defRPr>
            </a:lvl4pPr>
            <a:lvl5pPr marL="1828800" marR="0" indent="0" algn="ctr"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None/>
              <a:tabLst/>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t>01</a:t>
            </a:r>
          </a:p>
        </p:txBody>
      </p:sp>
      <p:sp>
        <p:nvSpPr>
          <p:cNvPr id="6" name="TextBox 5">
            <a:extLst>
              <a:ext uri="{FF2B5EF4-FFF2-40B4-BE49-F238E27FC236}">
                <a16:creationId xmlns:a16="http://schemas.microsoft.com/office/drawing/2014/main" id="{1F3CAF83-D805-49EF-8AAE-D4154ED1B56D}"/>
              </a:ext>
            </a:extLst>
          </p:cNvPr>
          <p:cNvSpPr txBox="1"/>
          <p:nvPr/>
        </p:nvSpPr>
        <p:spPr>
          <a:xfrm>
            <a:off x="1572436" y="3250537"/>
            <a:ext cx="6552389" cy="769441"/>
          </a:xfrm>
          <a:prstGeom prst="rect">
            <a:avLst/>
          </a:prstGeom>
          <a:noFill/>
        </p:spPr>
        <p:txBody>
          <a:bodyPr wrap="square" rtlCol="0">
            <a:spAutoFit/>
          </a:bodyPr>
          <a:lstStyle/>
          <a:p>
            <a:r>
              <a:rPr lang="en-US" sz="4400" i="1" dirty="0">
                <a:solidFill>
                  <a:schemeClr val="bg1"/>
                </a:solidFill>
                <a:highlight>
                  <a:srgbClr val="000000"/>
                </a:highlight>
                <a:latin typeface="Garamond" panose="02020404030301010803" pitchFamily="18" charset="0"/>
              </a:rPr>
              <a:t>High-Cost Claim Trends</a:t>
            </a:r>
          </a:p>
        </p:txBody>
      </p:sp>
      <p:sp>
        <p:nvSpPr>
          <p:cNvPr id="7" name="Rectangle 6">
            <a:extLst>
              <a:ext uri="{FF2B5EF4-FFF2-40B4-BE49-F238E27FC236}">
                <a16:creationId xmlns:a16="http://schemas.microsoft.com/office/drawing/2014/main" id="{D63953C7-FDDC-4E99-A9AF-EF7D81BFB0AC}"/>
              </a:ext>
            </a:extLst>
          </p:cNvPr>
          <p:cNvSpPr/>
          <p:nvPr/>
        </p:nvSpPr>
        <p:spPr>
          <a:xfrm flipH="1">
            <a:off x="1508023" y="3250537"/>
            <a:ext cx="64413" cy="828247"/>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73"/>
          </a:p>
        </p:txBody>
      </p:sp>
    </p:spTree>
    <p:extLst>
      <p:ext uri="{BB962C8B-B14F-4D97-AF65-F5344CB8AC3E}">
        <p14:creationId xmlns:p14="http://schemas.microsoft.com/office/powerpoint/2010/main" val="39078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61084-E191-4A0E-9984-A6946B6FEC15}"/>
              </a:ext>
            </a:extLst>
          </p:cNvPr>
          <p:cNvSpPr>
            <a:spLocks noGrp="1"/>
          </p:cNvSpPr>
          <p:nvPr>
            <p:ph sz="quarter" idx="16"/>
          </p:nvPr>
        </p:nvSpPr>
        <p:spPr/>
        <p:txBody>
          <a:bodyPr/>
          <a:lstStyle/>
          <a:p>
            <a:pPr>
              <a:spcBef>
                <a:spcPts val="0"/>
              </a:spcBef>
              <a:spcAft>
                <a:spcPts val="0"/>
              </a:spcAft>
            </a:pPr>
            <a:r>
              <a:rPr lang="en-US" sz="1800" dirty="0">
                <a:solidFill>
                  <a:srgbClr val="000000"/>
                </a:solidFill>
                <a:effectLst/>
                <a:ea typeface="Segoe UI" panose="020B0502040204020203" pitchFamily="34" charset="0"/>
              </a:rPr>
              <a:t>Available to Prime members only</a:t>
            </a:r>
          </a:p>
          <a:p>
            <a:pPr>
              <a:spcBef>
                <a:spcPts val="0"/>
              </a:spcBef>
              <a:spcAft>
                <a:spcPts val="0"/>
              </a:spcAft>
            </a:pPr>
            <a:endParaRPr lang="en-US" sz="1800" dirty="0">
              <a:solidFill>
                <a:srgbClr val="000000"/>
              </a:solidFill>
              <a:ea typeface="Segoe UI" panose="020B0502040204020203" pitchFamily="34" charset="0"/>
            </a:endParaRPr>
          </a:p>
          <a:p>
            <a:pPr>
              <a:spcBef>
                <a:spcPts val="0"/>
              </a:spcBef>
              <a:spcAft>
                <a:spcPts val="0"/>
              </a:spcAft>
            </a:pPr>
            <a:r>
              <a:rPr lang="en-US" sz="1800" dirty="0">
                <a:solidFill>
                  <a:srgbClr val="000000"/>
                </a:solidFill>
                <a:effectLst/>
                <a:ea typeface="Segoe UI" panose="020B0502040204020203" pitchFamily="34" charset="0"/>
              </a:rPr>
              <a:t>Not part of the benefit</a:t>
            </a:r>
          </a:p>
          <a:p>
            <a:pPr>
              <a:spcBef>
                <a:spcPts val="0"/>
              </a:spcBef>
              <a:spcAft>
                <a:spcPts val="0"/>
              </a:spcAft>
            </a:pPr>
            <a:endParaRPr lang="en-US" sz="1800" dirty="0">
              <a:solidFill>
                <a:srgbClr val="000000"/>
              </a:solidFill>
              <a:effectLst/>
              <a:ea typeface="Segoe UI" panose="020B0502040204020203" pitchFamily="34" charset="0"/>
            </a:endParaRPr>
          </a:p>
          <a:p>
            <a:pPr>
              <a:spcBef>
                <a:spcPts val="0"/>
              </a:spcBef>
              <a:spcAft>
                <a:spcPts val="0"/>
              </a:spcAft>
            </a:pPr>
            <a:r>
              <a:rPr lang="en-US" sz="1800" dirty="0">
                <a:solidFill>
                  <a:srgbClr val="000000"/>
                </a:solidFill>
                <a:ea typeface="Segoe UI" panose="020B0502040204020203" pitchFamily="34" charset="0"/>
              </a:rPr>
              <a:t>Subscription fee of</a:t>
            </a:r>
            <a:r>
              <a:rPr lang="en-US" sz="1800" dirty="0">
                <a:solidFill>
                  <a:srgbClr val="000000"/>
                </a:solidFill>
                <a:effectLst/>
                <a:ea typeface="Segoe UI" panose="020B0502040204020203" pitchFamily="34" charset="0"/>
              </a:rPr>
              <a:t> $5 per month that covers all medications- not eligible for COB, HSA or FSA</a:t>
            </a:r>
          </a:p>
          <a:p>
            <a:pPr>
              <a:spcBef>
                <a:spcPts val="0"/>
              </a:spcBef>
              <a:spcAft>
                <a:spcPts val="0"/>
              </a:spcAft>
            </a:pPr>
            <a:endParaRPr lang="en-US" sz="1800" dirty="0">
              <a:solidFill>
                <a:srgbClr val="000000"/>
              </a:solidFill>
              <a:effectLst/>
              <a:ea typeface="Segoe UI" panose="020B0502040204020203" pitchFamily="34" charset="0"/>
            </a:endParaRPr>
          </a:p>
          <a:p>
            <a:pPr>
              <a:spcBef>
                <a:spcPts val="0"/>
              </a:spcBef>
              <a:spcAft>
                <a:spcPts val="0"/>
              </a:spcAft>
            </a:pPr>
            <a:r>
              <a:rPr lang="en-US" sz="1800" dirty="0">
                <a:solidFill>
                  <a:srgbClr val="000000"/>
                </a:solidFill>
                <a:effectLst/>
                <a:ea typeface="Segoe UI" panose="020B0502040204020203" pitchFamily="34" charset="0"/>
              </a:rPr>
              <a:t>Not available in all states.  </a:t>
            </a:r>
            <a:r>
              <a:rPr lang="en-US" sz="1800" dirty="0">
                <a:solidFill>
                  <a:srgbClr val="232F3E"/>
                </a:solidFill>
                <a:effectLst/>
                <a:ea typeface="Segoe UI" panose="020B0502040204020203" pitchFamily="34" charset="0"/>
              </a:rPr>
              <a:t>California, Louisiana, Maryland, Minnesota, New Hampshire, Pennsylvania, Texas, and Washington are excluded</a:t>
            </a:r>
          </a:p>
          <a:p>
            <a:pPr>
              <a:spcBef>
                <a:spcPts val="0"/>
              </a:spcBef>
              <a:spcAft>
                <a:spcPts val="0"/>
              </a:spcAft>
            </a:pPr>
            <a:endParaRPr lang="en-US" sz="1800" dirty="0">
              <a:solidFill>
                <a:srgbClr val="000000"/>
              </a:solidFill>
              <a:effectLst/>
              <a:ea typeface="Segoe UI" panose="020B0502040204020203" pitchFamily="34" charset="0"/>
            </a:endParaRPr>
          </a:p>
          <a:p>
            <a:pPr>
              <a:spcBef>
                <a:spcPts val="0"/>
              </a:spcBef>
              <a:spcAft>
                <a:spcPts val="0"/>
              </a:spcAft>
            </a:pPr>
            <a:r>
              <a:rPr lang="en-US" sz="1800" dirty="0">
                <a:solidFill>
                  <a:srgbClr val="000000"/>
                </a:solidFill>
                <a:effectLst/>
                <a:ea typeface="Segoe UI" panose="020B0502040204020203" pitchFamily="34" charset="0"/>
              </a:rPr>
              <a:t>Client impact – another cash option</a:t>
            </a:r>
          </a:p>
          <a:p>
            <a:pPr>
              <a:spcBef>
                <a:spcPts val="0"/>
              </a:spcBef>
              <a:spcAft>
                <a:spcPts val="0"/>
              </a:spcAft>
            </a:pPr>
            <a:endParaRPr lang="en-US" sz="1800" dirty="0">
              <a:solidFill>
                <a:srgbClr val="000000"/>
              </a:solidFill>
              <a:effectLst/>
              <a:ea typeface="Segoe UI" panose="020B0502040204020203" pitchFamily="34" charset="0"/>
            </a:endParaRPr>
          </a:p>
          <a:p>
            <a:pPr>
              <a:spcBef>
                <a:spcPts val="0"/>
              </a:spcBef>
              <a:spcAft>
                <a:spcPts val="0"/>
              </a:spcAft>
            </a:pPr>
            <a:r>
              <a:rPr lang="en-US" sz="1800" dirty="0">
                <a:solidFill>
                  <a:srgbClr val="000000"/>
                </a:solidFill>
                <a:ea typeface="Segoe UI" panose="020B0502040204020203" pitchFamily="34" charset="0"/>
              </a:rPr>
              <a:t>N</a:t>
            </a:r>
            <a:r>
              <a:rPr lang="en-US" sz="1800" dirty="0">
                <a:solidFill>
                  <a:srgbClr val="000000"/>
                </a:solidFill>
                <a:effectLst/>
                <a:ea typeface="Segoe UI" panose="020B0502040204020203" pitchFamily="34" charset="0"/>
              </a:rPr>
              <a:t>ot available to Medicaid or Medicare members </a:t>
            </a:r>
          </a:p>
          <a:p>
            <a:pPr marL="0" indent="0">
              <a:buNone/>
            </a:pPr>
            <a:endParaRPr lang="en-US" dirty="0"/>
          </a:p>
        </p:txBody>
      </p:sp>
      <p:sp>
        <p:nvSpPr>
          <p:cNvPr id="2" name="Content Placeholder 1">
            <a:extLst>
              <a:ext uri="{FF2B5EF4-FFF2-40B4-BE49-F238E27FC236}">
                <a16:creationId xmlns:a16="http://schemas.microsoft.com/office/drawing/2014/main" id="{44EF06FF-B201-4CBD-BA70-CD6278B1BD13}"/>
              </a:ext>
            </a:extLst>
          </p:cNvPr>
          <p:cNvSpPr>
            <a:spLocks noGrp="1"/>
          </p:cNvSpPr>
          <p:nvPr>
            <p:ph sz="quarter" idx="17"/>
          </p:nvPr>
        </p:nvSpPr>
        <p:spPr>
          <a:xfrm>
            <a:off x="5805714" y="1828800"/>
            <a:ext cx="3262086" cy="4480560"/>
          </a:xfrm>
        </p:spPr>
        <p:txBody>
          <a:bodyPr/>
          <a:lstStyle/>
          <a:p>
            <a:pPr marL="0" indent="0">
              <a:buNone/>
            </a:pPr>
            <a:r>
              <a:rPr lang="en-US" dirty="0"/>
              <a:t>Medication List:</a:t>
            </a:r>
          </a:p>
          <a:p>
            <a:pPr marL="342900" indent="-342900">
              <a:buAutoNum type="arabicPeriod"/>
            </a:pPr>
            <a:r>
              <a:rPr lang="en-US" dirty="0"/>
              <a:t>Some are antibiotics – not commonly dispensed at mail order </a:t>
            </a:r>
          </a:p>
          <a:p>
            <a:pPr marL="342900" indent="-342900">
              <a:buAutoNum type="arabicPeriod"/>
            </a:pPr>
            <a:r>
              <a:rPr lang="en-US" dirty="0"/>
              <a:t>Some are ACA preventative list medications that are $0 on most employer plans</a:t>
            </a:r>
          </a:p>
          <a:p>
            <a:pPr marL="342900" indent="-342900">
              <a:buAutoNum type="arabicPeriod"/>
            </a:pPr>
            <a:r>
              <a:rPr lang="en-US" dirty="0"/>
              <a:t>Currently (Jan 2023) over 50 medications on the </a:t>
            </a:r>
            <a:r>
              <a:rPr lang="en-US" dirty="0" err="1"/>
              <a:t>RxPass</a:t>
            </a:r>
            <a:r>
              <a:rPr lang="en-US" dirty="0"/>
              <a:t> list</a:t>
            </a:r>
          </a:p>
        </p:txBody>
      </p:sp>
      <p:pic>
        <p:nvPicPr>
          <p:cNvPr id="8" name="Picture 7">
            <a:extLst>
              <a:ext uri="{FF2B5EF4-FFF2-40B4-BE49-F238E27FC236}">
                <a16:creationId xmlns:a16="http://schemas.microsoft.com/office/drawing/2014/main" id="{F0C60216-A4EF-4DEC-A559-F511744C1B41}"/>
              </a:ext>
            </a:extLst>
          </p:cNvPr>
          <p:cNvPicPr>
            <a:picLocks noChangeAspect="1"/>
          </p:cNvPicPr>
          <p:nvPr/>
        </p:nvPicPr>
        <p:blipFill>
          <a:blip r:embed="rId2"/>
          <a:stretch>
            <a:fillRect/>
          </a:stretch>
        </p:blipFill>
        <p:spPr>
          <a:xfrm>
            <a:off x="666541" y="609600"/>
            <a:ext cx="1981200" cy="880533"/>
          </a:xfrm>
          <a:prstGeom prst="rect">
            <a:avLst/>
          </a:prstGeom>
        </p:spPr>
      </p:pic>
      <p:pic>
        <p:nvPicPr>
          <p:cNvPr id="10" name="Picture 9">
            <a:extLst>
              <a:ext uri="{FF2B5EF4-FFF2-40B4-BE49-F238E27FC236}">
                <a16:creationId xmlns:a16="http://schemas.microsoft.com/office/drawing/2014/main" id="{52B82AD4-3570-4A04-AFE2-4DC0830CCDCF}"/>
              </a:ext>
            </a:extLst>
          </p:cNvPr>
          <p:cNvPicPr>
            <a:picLocks noChangeAspect="1"/>
          </p:cNvPicPr>
          <p:nvPr/>
        </p:nvPicPr>
        <p:blipFill>
          <a:blip r:embed="rId3"/>
          <a:stretch>
            <a:fillRect/>
          </a:stretch>
        </p:blipFill>
        <p:spPr>
          <a:xfrm>
            <a:off x="2590800" y="783690"/>
            <a:ext cx="1285875" cy="590550"/>
          </a:xfrm>
          <a:prstGeom prst="rect">
            <a:avLst/>
          </a:prstGeom>
        </p:spPr>
      </p:pic>
    </p:spTree>
    <p:extLst>
      <p:ext uri="{BB962C8B-B14F-4D97-AF65-F5344CB8AC3E}">
        <p14:creationId xmlns:p14="http://schemas.microsoft.com/office/powerpoint/2010/main" val="239956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4204DF-F3AF-BD0B-A321-34E51031DDB0}"/>
              </a:ext>
            </a:extLst>
          </p:cNvPr>
          <p:cNvSpPr>
            <a:spLocks noGrp="1"/>
          </p:cNvSpPr>
          <p:nvPr>
            <p:ph sz="quarter" idx="16"/>
          </p:nvPr>
        </p:nvSpPr>
        <p:spPr/>
        <p:txBody>
          <a:bodyPr/>
          <a:lstStyle/>
          <a:p>
            <a:r>
              <a:rPr lang="en-US" dirty="0"/>
              <a:t>Manufacturers announced a 70-78% reduction in list price for late 2023 &amp; 2024 for many products</a:t>
            </a:r>
          </a:p>
          <a:p>
            <a:r>
              <a:rPr lang="en-US" dirty="0"/>
              <a:t>Rebates expected to be eliminated</a:t>
            </a:r>
          </a:p>
          <a:p>
            <a:r>
              <a:rPr lang="en-US" dirty="0"/>
              <a:t>High-cost options expected to remain on the market for rebate focused formularies (e.g. Tresiba)</a:t>
            </a:r>
          </a:p>
          <a:p>
            <a:r>
              <a:rPr lang="en-US" dirty="0"/>
              <a:t>Lilly and Sanofi capping patient price at $35 per month</a:t>
            </a:r>
          </a:p>
          <a:p>
            <a:r>
              <a:rPr lang="en-US" dirty="0"/>
              <a:t>Favorable to patients</a:t>
            </a:r>
          </a:p>
        </p:txBody>
      </p:sp>
      <p:sp>
        <p:nvSpPr>
          <p:cNvPr id="3" name="Title 2">
            <a:extLst>
              <a:ext uri="{FF2B5EF4-FFF2-40B4-BE49-F238E27FC236}">
                <a16:creationId xmlns:a16="http://schemas.microsoft.com/office/drawing/2014/main" id="{1ECC0759-E22C-D142-4618-84763E448E65}"/>
              </a:ext>
            </a:extLst>
          </p:cNvPr>
          <p:cNvSpPr>
            <a:spLocks noGrp="1"/>
          </p:cNvSpPr>
          <p:nvPr>
            <p:ph type="title"/>
          </p:nvPr>
        </p:nvSpPr>
        <p:spPr/>
        <p:txBody>
          <a:bodyPr/>
          <a:lstStyle/>
          <a:p>
            <a:r>
              <a:rPr lang="en-US" dirty="0"/>
              <a:t>Insulin Market</a:t>
            </a:r>
          </a:p>
        </p:txBody>
      </p:sp>
      <p:sp>
        <p:nvSpPr>
          <p:cNvPr id="4" name="Content Placeholder 3">
            <a:extLst>
              <a:ext uri="{FF2B5EF4-FFF2-40B4-BE49-F238E27FC236}">
                <a16:creationId xmlns:a16="http://schemas.microsoft.com/office/drawing/2014/main" id="{FC655D8E-A706-5081-862D-4327FE5543F3}"/>
              </a:ext>
            </a:extLst>
          </p:cNvPr>
          <p:cNvSpPr>
            <a:spLocks noGrp="1"/>
          </p:cNvSpPr>
          <p:nvPr>
            <p:ph sz="quarter" idx="17"/>
          </p:nvPr>
        </p:nvSpPr>
        <p:spPr>
          <a:xfrm>
            <a:off x="358602" y="2171696"/>
            <a:ext cx="2873720" cy="4143375"/>
          </a:xfrm>
        </p:spPr>
        <p:txBody>
          <a:bodyPr>
            <a:normAutofit/>
          </a:bodyPr>
          <a:lstStyle/>
          <a:p>
            <a:r>
              <a:rPr lang="en-US" dirty="0"/>
              <a:t>Humalog, Novolog, Levemir, and Lantus are primary brands used today</a:t>
            </a:r>
          </a:p>
          <a:p>
            <a:r>
              <a:rPr lang="en-US" dirty="0"/>
              <a:t>Insulin represents 5% of brand claims and 1% of overall claims</a:t>
            </a:r>
          </a:p>
          <a:p>
            <a:r>
              <a:rPr lang="en-US" dirty="0"/>
              <a:t>0 -1% net plan sponsor savings with reduction in AWP and loss of rebates</a:t>
            </a:r>
          </a:p>
          <a:p>
            <a:r>
              <a:rPr lang="en-US" dirty="0"/>
              <a:t>Lower ingredient cost and lower rebates to plan sponsor</a:t>
            </a:r>
          </a:p>
        </p:txBody>
      </p:sp>
      <p:sp>
        <p:nvSpPr>
          <p:cNvPr id="5" name="Footer Placeholder 4">
            <a:extLst>
              <a:ext uri="{FF2B5EF4-FFF2-40B4-BE49-F238E27FC236}">
                <a16:creationId xmlns:a16="http://schemas.microsoft.com/office/drawing/2014/main" id="{54069543-701D-265D-28F6-0A0AB34622BE}"/>
              </a:ext>
            </a:extLst>
          </p:cNvPr>
          <p:cNvSpPr>
            <a:spLocks noGrp="1"/>
          </p:cNvSpPr>
          <p:nvPr>
            <p:ph type="ftr" sz="quarter" idx="18"/>
          </p:nvPr>
        </p:nvSpPr>
        <p:spPr>
          <a:xfrm>
            <a:off x="3870960" y="6356350"/>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26" name="Picture 2" descr="100 Years of Insulin">
            <a:extLst>
              <a:ext uri="{FF2B5EF4-FFF2-40B4-BE49-F238E27FC236}">
                <a16:creationId xmlns:a16="http://schemas.microsoft.com/office/drawing/2014/main" id="{DFFEB037-E4E8-66FE-7101-2D3B854A3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71" y="253879"/>
            <a:ext cx="2441747" cy="162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0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21E3-FAF6-971A-4454-86E84B1B33AB}"/>
              </a:ext>
            </a:extLst>
          </p:cNvPr>
          <p:cNvSpPr>
            <a:spLocks noGrp="1"/>
          </p:cNvSpPr>
          <p:nvPr>
            <p:ph type="title"/>
          </p:nvPr>
        </p:nvSpPr>
        <p:spPr/>
        <p:txBody>
          <a:bodyPr/>
          <a:lstStyle/>
          <a:p>
            <a:r>
              <a:rPr lang="en-US" dirty="0"/>
              <a:t>Biosimilar Update: Humira </a:t>
            </a:r>
          </a:p>
        </p:txBody>
      </p:sp>
      <p:sp>
        <p:nvSpPr>
          <p:cNvPr id="3" name="Text Placeholder 2">
            <a:extLst>
              <a:ext uri="{FF2B5EF4-FFF2-40B4-BE49-F238E27FC236}">
                <a16:creationId xmlns:a16="http://schemas.microsoft.com/office/drawing/2014/main" id="{AC474224-3B03-F04F-04CD-32B65DB9C39A}"/>
              </a:ext>
            </a:extLst>
          </p:cNvPr>
          <p:cNvSpPr>
            <a:spLocks noGrp="1"/>
          </p:cNvSpPr>
          <p:nvPr>
            <p:ph type="body" sz="quarter" idx="10"/>
          </p:nvPr>
        </p:nvSpPr>
        <p:spPr/>
        <p:txBody>
          <a:bodyPr>
            <a:normAutofit fontScale="85000" lnSpcReduction="20000"/>
          </a:bodyPr>
          <a:lstStyle/>
          <a:p>
            <a:pPr marL="0" indent="0">
              <a:buNone/>
            </a:pPr>
            <a:r>
              <a:rPr lang="en-US" dirty="0"/>
              <a:t>Humira (adalimumab)</a:t>
            </a:r>
          </a:p>
          <a:p>
            <a:pPr marL="285750" indent="-285750">
              <a:buFont typeface="Arial" panose="020B0604020202020204" pitchFamily="34" charset="0"/>
              <a:buChar char="•"/>
            </a:pPr>
            <a:r>
              <a:rPr lang="en-US" dirty="0"/>
              <a:t>First biosimilar (“Amjevita,” Amgen) launched end of January, 2023 having two different pricing structures:</a:t>
            </a:r>
          </a:p>
          <a:p>
            <a:pPr marL="520700" lvl="1" indent="-285750">
              <a:buFont typeface="Arial" panose="020B0604020202020204" pitchFamily="34" charset="0"/>
              <a:buChar char="•"/>
            </a:pPr>
            <a:r>
              <a:rPr lang="en-US" dirty="0"/>
              <a:t>High list price + rebates</a:t>
            </a:r>
          </a:p>
          <a:p>
            <a:pPr marL="520700" lvl="1" indent="-285750">
              <a:buFont typeface="Arial" panose="020B0604020202020204" pitchFamily="34" charset="0"/>
              <a:buChar char="•"/>
            </a:pPr>
            <a:r>
              <a:rPr lang="en-US" dirty="0"/>
              <a:t>Low list price + (low or no) rebates</a:t>
            </a:r>
          </a:p>
          <a:p>
            <a:pPr marL="285750" indent="-285750">
              <a:buFont typeface="Arial" panose="020B0604020202020204" pitchFamily="34" charset="0"/>
              <a:buChar char="•"/>
            </a:pPr>
            <a:r>
              <a:rPr lang="en-US" dirty="0"/>
              <a:t>Up to 11 more products/formulations expected to launch on or around July 1, 2023</a:t>
            </a:r>
          </a:p>
          <a:p>
            <a:pPr marL="285750" indent="-285750">
              <a:buFont typeface="Arial" panose="020B0604020202020204" pitchFamily="34" charset="0"/>
              <a:buChar char="•"/>
            </a:pPr>
            <a:r>
              <a:rPr lang="en-US" dirty="0"/>
              <a:t>“AVT02,” a high-concentration version seeking interchangeability status, received notice of deficiencies in its manufacturing process from the FDA, putting its launch in jeopardy. It had been a “front-runner” to gain a substantial foothold on PBM formularies owing to its unique combination of features most resembling Humira’s most popular version (high concentration + interchangeable)</a:t>
            </a:r>
          </a:p>
          <a:p>
            <a:pPr marL="285750" indent="-285750">
              <a:buFont typeface="Arial" panose="020B0604020202020204" pitchFamily="34" charset="0"/>
              <a:buChar char="•"/>
            </a:pPr>
            <a:r>
              <a:rPr lang="en-US" dirty="0"/>
              <a:t>We expect formulary decision announcements from PBMs/carriers will occur right up until the July 1 date.</a:t>
            </a:r>
          </a:p>
          <a:p>
            <a:pPr marL="285750" indent="-285750">
              <a:buFont typeface="Arial" panose="020B0604020202020204" pitchFamily="34" charset="0"/>
              <a:buChar char="•"/>
            </a:pPr>
            <a:r>
              <a:rPr lang="en-US" dirty="0"/>
              <a:t>Based on the experience with Amjevita, each PBM will handle contract and rebate ramifications differently. </a:t>
            </a:r>
          </a:p>
          <a:p>
            <a:pPr marL="285750" indent="-285750">
              <a:buFont typeface="Arial" panose="020B0604020202020204" pitchFamily="34" charset="0"/>
              <a:buChar char="•"/>
            </a:pPr>
            <a:r>
              <a:rPr lang="en-US" dirty="0"/>
              <a:t>It is not at all clear whether any other biosimilar adalimumab manufacturers will mimic Amgen’s dual-pricing-method approach</a:t>
            </a:r>
          </a:p>
          <a:p>
            <a:pPr marL="285750" indent="-285750">
              <a:buFont typeface="Arial" panose="020B0604020202020204" pitchFamily="34" charset="0"/>
              <a:buChar char="•"/>
            </a:pPr>
            <a:r>
              <a:rPr lang="en-US" dirty="0"/>
              <a:t>Be alert that Humira’s manufacturer field sales reps may attempt to convince prescribers to transition long-stable Humira patients to “successor products” Rinvoq or Skyrizi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CC985FF4-E4C4-C221-F3B1-3282271BA438}"/>
              </a:ext>
            </a:extLst>
          </p:cNvPr>
          <p:cNvSpPr>
            <a:spLocks noGrp="1"/>
          </p:cNvSpPr>
          <p:nvPr>
            <p:ph type="ftr" sz="quarter" idx="11"/>
          </p:nvPr>
        </p:nvSpPr>
        <p:spPr>
          <a:xfrm>
            <a:off x="618706" y="6356350"/>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58830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F147-253A-77DA-7D83-53FE9A981BAE}"/>
              </a:ext>
            </a:extLst>
          </p:cNvPr>
          <p:cNvSpPr>
            <a:spLocks noGrp="1"/>
          </p:cNvSpPr>
          <p:nvPr>
            <p:ph type="title"/>
          </p:nvPr>
        </p:nvSpPr>
        <p:spPr/>
        <p:txBody>
          <a:bodyPr/>
          <a:lstStyle/>
          <a:p>
            <a:r>
              <a:rPr lang="en-US" dirty="0"/>
              <a:t>Biosimilar Update: Stelara</a:t>
            </a:r>
          </a:p>
        </p:txBody>
      </p:sp>
      <p:sp>
        <p:nvSpPr>
          <p:cNvPr id="3" name="Text Placeholder 2">
            <a:extLst>
              <a:ext uri="{FF2B5EF4-FFF2-40B4-BE49-F238E27FC236}">
                <a16:creationId xmlns:a16="http://schemas.microsoft.com/office/drawing/2014/main" id="{C5D76BCF-80C6-8055-D5BC-2A9FFE647468}"/>
              </a:ext>
            </a:extLst>
          </p:cNvPr>
          <p:cNvSpPr>
            <a:spLocks noGrp="1"/>
          </p:cNvSpPr>
          <p:nvPr>
            <p:ph type="body" sz="quarter" idx="10"/>
          </p:nvPr>
        </p:nvSpPr>
        <p:spPr/>
        <p:txBody>
          <a:bodyPr>
            <a:normAutofit/>
          </a:bodyPr>
          <a:lstStyle/>
          <a:p>
            <a:pPr marL="285750" indent="-285750">
              <a:buFont typeface="Arial" panose="020B0604020202020204" pitchFamily="34" charset="0"/>
              <a:buChar char="•"/>
            </a:pPr>
            <a:r>
              <a:rPr lang="en-US" dirty="0"/>
              <a:t>Eight pending versions (no high concentration vs. low concentration issue as with Humira)*</a:t>
            </a:r>
          </a:p>
          <a:p>
            <a:pPr marL="520700" lvl="1" indent="-285750">
              <a:buFont typeface="Arial" panose="020B0604020202020204" pitchFamily="34" charset="0"/>
              <a:buChar char="•"/>
            </a:pPr>
            <a:r>
              <a:rPr lang="en-US" dirty="0"/>
              <a:t>1 product expecting FDA approval in November 2023</a:t>
            </a:r>
          </a:p>
          <a:p>
            <a:pPr marL="520700" lvl="1" indent="-285750">
              <a:buFont typeface="Arial" panose="020B0604020202020204" pitchFamily="34" charset="0"/>
              <a:buChar char="•"/>
            </a:pPr>
            <a:r>
              <a:rPr lang="en-US" dirty="0"/>
              <a:t>1 product expecting FDA approval in “2H2023”</a:t>
            </a:r>
          </a:p>
          <a:p>
            <a:pPr marL="520700" lvl="1" indent="-285750">
              <a:buFont typeface="Arial" panose="020B0604020202020204" pitchFamily="34" charset="0"/>
              <a:buChar char="•"/>
            </a:pPr>
            <a:r>
              <a:rPr lang="en-US" dirty="0"/>
              <a:t>6 remaining products in Phase 3 clinical trials</a:t>
            </a:r>
          </a:p>
          <a:p>
            <a:pPr marL="285750" indent="-285750">
              <a:buFont typeface="Arial" panose="020B0604020202020204" pitchFamily="34" charset="0"/>
              <a:buChar char="•"/>
            </a:pPr>
            <a:r>
              <a:rPr lang="en-US" b="1" dirty="0"/>
              <a:t>Caution</a:t>
            </a:r>
            <a:r>
              <a:rPr lang="en-US" dirty="0"/>
              <a:t> - seven years elapsed between FDA approval and biosimilar products being launched for Humira, due to legal delays and entanglements</a:t>
            </a:r>
          </a:p>
          <a:p>
            <a:pPr marL="285750" indent="-285750">
              <a:buFont typeface="Arial" panose="020B0604020202020204" pitchFamily="34" charset="0"/>
              <a:buChar char="•"/>
            </a:pPr>
            <a:r>
              <a:rPr lang="en-US" dirty="0"/>
              <a:t>Unknown if that history will repeat for Stelara biosimilars</a:t>
            </a:r>
          </a:p>
          <a:p>
            <a:pPr marL="285750" indent="-285750">
              <a:buFont typeface="Arial" panose="020B0604020202020204" pitchFamily="34" charset="0"/>
              <a:buChar char="•"/>
            </a:pPr>
            <a:r>
              <a:rPr lang="en-US" dirty="0"/>
              <a:t>Far too early to know anything about definitive launch dates, pricing, formulary placement, etc.</a:t>
            </a:r>
          </a:p>
          <a:p>
            <a:pPr marL="285750" indent="-285750">
              <a:buFont typeface="Arial" panose="020B0604020202020204" pitchFamily="34" charset="0"/>
              <a:buChar char="•"/>
            </a:pPr>
            <a:r>
              <a:rPr lang="en-US" dirty="0"/>
              <a:t>Be alert that Stelara’s manufacturer field sales reps may attempt to convince prescribers to transition long-stable Stelara patients to “successor product” Tremfya</a:t>
            </a:r>
          </a:p>
        </p:txBody>
      </p:sp>
      <p:sp>
        <p:nvSpPr>
          <p:cNvPr id="4" name="Footer Placeholder 3">
            <a:extLst>
              <a:ext uri="{FF2B5EF4-FFF2-40B4-BE49-F238E27FC236}">
                <a16:creationId xmlns:a16="http://schemas.microsoft.com/office/drawing/2014/main" id="{A0825CE6-199C-08EB-E32E-BF221CA49CC1}"/>
              </a:ext>
            </a:extLst>
          </p:cNvPr>
          <p:cNvSpPr>
            <a:spLocks noGrp="1"/>
          </p:cNvSpPr>
          <p:nvPr>
            <p:ph type="ftr" sz="quarter" idx="11"/>
          </p:nvPr>
        </p:nvSpPr>
        <p:spPr>
          <a:xfrm>
            <a:off x="618706" y="6356350"/>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2330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FD466C-D313-42C5-81DA-5E218EAB10EB}"/>
              </a:ext>
            </a:extLst>
          </p:cNvPr>
          <p:cNvSpPr/>
          <p:nvPr/>
        </p:nvSpPr>
        <p:spPr>
          <a:xfrm>
            <a:off x="685800" y="2216427"/>
            <a:ext cx="3502598" cy="115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 name="Rounded Rectangle 2">
            <a:extLst>
              <a:ext uri="{FF2B5EF4-FFF2-40B4-BE49-F238E27FC236}">
                <a16:creationId xmlns:a16="http://schemas.microsoft.com/office/drawing/2014/main" id="{31B2C905-5217-4B99-8A59-39C3A654B57F}"/>
              </a:ext>
            </a:extLst>
          </p:cNvPr>
          <p:cNvSpPr/>
          <p:nvPr/>
        </p:nvSpPr>
        <p:spPr>
          <a:xfrm>
            <a:off x="4458973" y="2124060"/>
            <a:ext cx="3999227" cy="1397306"/>
          </a:xfrm>
          <a:prstGeom prst="roundRect">
            <a:avLst>
              <a:gd name="adj" fmla="val 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C05775-D108-40E2-9CCD-9FE530FBBDA8}"/>
              </a:ext>
            </a:extLst>
          </p:cNvPr>
          <p:cNvSpPr>
            <a:spLocks noGrp="1"/>
          </p:cNvSpPr>
          <p:nvPr>
            <p:ph type="title"/>
          </p:nvPr>
        </p:nvSpPr>
        <p:spPr/>
        <p:txBody>
          <a:bodyPr/>
          <a:lstStyle/>
          <a:p>
            <a:r>
              <a:rPr lang="en-US" dirty="0"/>
              <a:t>Gene therapy pipeline – </a:t>
            </a:r>
          </a:p>
        </p:txBody>
      </p:sp>
      <p:graphicFrame>
        <p:nvGraphicFramePr>
          <p:cNvPr id="5" name="Table 5">
            <a:extLst>
              <a:ext uri="{FF2B5EF4-FFF2-40B4-BE49-F238E27FC236}">
                <a16:creationId xmlns:a16="http://schemas.microsoft.com/office/drawing/2014/main" id="{C5410539-2CD0-4AA1-8042-51CE4D819CA0}"/>
              </a:ext>
            </a:extLst>
          </p:cNvPr>
          <p:cNvGraphicFramePr>
            <a:graphicFrameLocks noGrp="1"/>
          </p:cNvGraphicFramePr>
          <p:nvPr>
            <p:ph sz="quarter" idx="15"/>
          </p:nvPr>
        </p:nvGraphicFramePr>
        <p:xfrm>
          <a:off x="685801" y="3706777"/>
          <a:ext cx="7699248" cy="1063252"/>
        </p:xfrm>
        <a:graphic>
          <a:graphicData uri="http://schemas.openxmlformats.org/drawingml/2006/table">
            <a:tbl>
              <a:tblPr firstRow="1" bandRow="1">
                <a:tableStyleId>{3B4B98B0-60AC-42C2-AFA5-B58CD77FA1E5}</a:tableStyleId>
              </a:tblPr>
              <a:tblGrid>
                <a:gridCol w="1547222">
                  <a:extLst>
                    <a:ext uri="{9D8B030D-6E8A-4147-A177-3AD203B41FA5}">
                      <a16:colId xmlns:a16="http://schemas.microsoft.com/office/drawing/2014/main" val="3243435182"/>
                    </a:ext>
                  </a:extLst>
                </a:gridCol>
                <a:gridCol w="2219313">
                  <a:extLst>
                    <a:ext uri="{9D8B030D-6E8A-4147-A177-3AD203B41FA5}">
                      <a16:colId xmlns:a16="http://schemas.microsoft.com/office/drawing/2014/main" val="1069758448"/>
                    </a:ext>
                  </a:extLst>
                </a:gridCol>
                <a:gridCol w="2293146">
                  <a:extLst>
                    <a:ext uri="{9D8B030D-6E8A-4147-A177-3AD203B41FA5}">
                      <a16:colId xmlns:a16="http://schemas.microsoft.com/office/drawing/2014/main" val="95828303"/>
                    </a:ext>
                  </a:extLst>
                </a:gridCol>
                <a:gridCol w="1639567">
                  <a:extLst>
                    <a:ext uri="{9D8B030D-6E8A-4147-A177-3AD203B41FA5}">
                      <a16:colId xmlns:a16="http://schemas.microsoft.com/office/drawing/2014/main" val="2146023841"/>
                    </a:ext>
                  </a:extLst>
                </a:gridCol>
              </a:tblGrid>
              <a:tr h="388318">
                <a:tc>
                  <a:txBody>
                    <a:bodyPr/>
                    <a:lstStyle/>
                    <a:p>
                      <a:r>
                        <a:rPr lang="en-US" sz="1200" b="1" i="1" dirty="0">
                          <a:solidFill>
                            <a:schemeClr val="bg1"/>
                          </a:solidFill>
                          <a:latin typeface="+mj-lt"/>
                        </a:rPr>
                        <a:t>Estimated Approval </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200" b="1" i="1" dirty="0">
                          <a:solidFill>
                            <a:schemeClr val="bg1"/>
                          </a:solidFill>
                          <a:latin typeface="+mj-lt"/>
                        </a:rPr>
                        <a:t>Drug Name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200" b="1" i="1" dirty="0">
                          <a:solidFill>
                            <a:schemeClr val="bg1"/>
                          </a:solidFill>
                          <a:latin typeface="+mj-lt"/>
                        </a:rPr>
                        <a:t>Condition</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1200" b="1" i="1" dirty="0">
                          <a:solidFill>
                            <a:schemeClr val="bg1"/>
                          </a:solidFill>
                          <a:latin typeface="+mj-lt"/>
                        </a:rPr>
                        <a:t>Incidence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99519280"/>
                  </a:ext>
                </a:extLst>
              </a:tr>
              <a:tr h="337467">
                <a:tc>
                  <a:txBody>
                    <a:bodyPr/>
                    <a:lstStyle/>
                    <a:p>
                      <a:pPr algn="l"/>
                      <a:r>
                        <a:rPr lang="en-US" sz="1100" dirty="0"/>
                        <a:t>2023</a:t>
                      </a:r>
                    </a:p>
                  </a:txBody>
                  <a:tcPr anchor="ctr">
                    <a:lnL>
                      <a:noFill/>
                    </a:lnL>
                    <a:lnR>
                      <a:noFill/>
                    </a:lnR>
                    <a:lnT>
                      <a:noFill/>
                    </a:lnT>
                    <a:lnB>
                      <a:noFill/>
                    </a:lnB>
                    <a:lnTlToBr w="12700" cmpd="sng">
                      <a:noFill/>
                      <a:prstDash val="solid"/>
                    </a:lnTlToBr>
                    <a:lnBlToTr w="12700" cmpd="sng">
                      <a:noFill/>
                      <a:prstDash val="solid"/>
                    </a:lnBlToTr>
                    <a:solidFill>
                      <a:schemeClr val="bg2">
                        <a:alpha val="20000"/>
                      </a:schemeClr>
                    </a:solidFill>
                  </a:tcPr>
                </a:tc>
                <a:tc>
                  <a:txBody>
                    <a:bodyPr/>
                    <a:lstStyle/>
                    <a:p>
                      <a:r>
                        <a:rPr lang="en-US" sz="1100" dirty="0"/>
                        <a:t>Roctavian</a:t>
                      </a:r>
                    </a:p>
                  </a:txBody>
                  <a:tcPr anchor="ctr">
                    <a:lnL>
                      <a:noFill/>
                    </a:lnL>
                    <a:lnR>
                      <a:noFill/>
                    </a:lnR>
                    <a:lnT>
                      <a:noFill/>
                    </a:lnT>
                    <a:lnB>
                      <a:noFill/>
                    </a:lnB>
                    <a:lnTlToBr w="12700" cmpd="sng">
                      <a:noFill/>
                      <a:prstDash val="solid"/>
                    </a:lnTlToBr>
                    <a:lnBlToTr w="12700" cmpd="sng">
                      <a:noFill/>
                      <a:prstDash val="solid"/>
                    </a:lnBlTo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Hemophilia A in adults</a:t>
                      </a:r>
                    </a:p>
                  </a:txBody>
                  <a:tcPr anchor="ctr">
                    <a:lnL>
                      <a:noFill/>
                    </a:lnL>
                    <a:lnR>
                      <a:noFill/>
                    </a:lnR>
                    <a:lnT>
                      <a:noFill/>
                    </a:lnT>
                    <a:lnB>
                      <a:noFill/>
                    </a:lnB>
                    <a:lnTlToBr w="12700" cmpd="sng">
                      <a:noFill/>
                      <a:prstDash val="solid"/>
                    </a:lnTlToBr>
                    <a:lnBlToTr w="12700" cmpd="sng">
                      <a:noFill/>
                      <a:prstDash val="solid"/>
                    </a:lnBlToTr>
                    <a:solidFill>
                      <a:schemeClr val="bg2">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Ultra-rare</a:t>
                      </a:r>
                    </a:p>
                  </a:txBody>
                  <a:tcPr anchor="ctr">
                    <a:lnL>
                      <a:noFill/>
                    </a:lnL>
                    <a:lnR>
                      <a:noFill/>
                    </a:lnR>
                    <a:lnT>
                      <a:noFill/>
                    </a:lnT>
                    <a:lnB>
                      <a:noFill/>
                    </a:lnB>
                    <a:lnTlToBr w="12700" cmpd="sng">
                      <a:noFill/>
                      <a:prstDash val="solid"/>
                    </a:lnTlToBr>
                    <a:lnBlToTr w="12700" cmpd="sng">
                      <a:noFill/>
                      <a:prstDash val="solid"/>
                    </a:lnBlToTr>
                    <a:solidFill>
                      <a:schemeClr val="bg2">
                        <a:alpha val="20000"/>
                      </a:schemeClr>
                    </a:solidFill>
                  </a:tcPr>
                </a:tc>
                <a:extLst>
                  <a:ext uri="{0D108BD9-81ED-4DB2-BD59-A6C34878D82A}">
                    <a16:rowId xmlns:a16="http://schemas.microsoft.com/office/drawing/2014/main" val="3552166976"/>
                  </a:ext>
                </a:extLst>
              </a:tr>
              <a:tr h="337467">
                <a:tc>
                  <a:txBody>
                    <a:bodyPr/>
                    <a:lstStyle/>
                    <a:p>
                      <a:pPr algn="l"/>
                      <a:r>
                        <a:rPr lang="en-US" sz="1100" dirty="0"/>
                        <a:t>2023</a:t>
                      </a:r>
                    </a:p>
                  </a:txBody>
                  <a:tcPr anchor="ctr">
                    <a:lnL>
                      <a:noFill/>
                    </a:lnL>
                    <a:lnR>
                      <a:noFill/>
                    </a:lnR>
                    <a:lnT>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sz="1100" dirty="0" err="1"/>
                        <a:t>Delandistrogene</a:t>
                      </a:r>
                      <a:r>
                        <a:rPr lang="en-US" sz="1100" dirty="0"/>
                        <a:t> </a:t>
                      </a:r>
                      <a:r>
                        <a:rPr lang="en-US" sz="1100" dirty="0" err="1"/>
                        <a:t>moxeparvovec</a:t>
                      </a:r>
                      <a:endParaRPr lang="en-US" sz="1100" dirty="0"/>
                    </a:p>
                  </a:txBody>
                  <a:tcPr anchor="ctr">
                    <a:lnL>
                      <a:noFill/>
                    </a:lnL>
                    <a:lnR>
                      <a:noFill/>
                    </a:lnR>
                    <a:lnT>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sz="1100" dirty="0"/>
                        <a:t>DMDD</a:t>
                      </a:r>
                    </a:p>
                  </a:txBody>
                  <a:tcPr anchor="ctr">
                    <a:lnL>
                      <a:noFill/>
                    </a:lnL>
                    <a:lnR>
                      <a:noFill/>
                    </a:lnR>
                    <a:lnT>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sz="1100" dirty="0"/>
                        <a:t>Ultra-rare</a:t>
                      </a:r>
                    </a:p>
                  </a:txBody>
                  <a:tcPr anchor="ctr">
                    <a:lnL>
                      <a:noFill/>
                    </a:lnL>
                    <a:lnR>
                      <a:noFill/>
                    </a:lnR>
                    <a:lnT>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823199672"/>
                  </a:ext>
                </a:extLst>
              </a:tr>
            </a:tbl>
          </a:graphicData>
        </a:graphic>
      </p:graphicFrame>
      <p:graphicFrame>
        <p:nvGraphicFramePr>
          <p:cNvPr id="7" name="Chart 6">
            <a:extLst>
              <a:ext uri="{FF2B5EF4-FFF2-40B4-BE49-F238E27FC236}">
                <a16:creationId xmlns:a16="http://schemas.microsoft.com/office/drawing/2014/main" id="{F3A4B79C-FCC3-4F9A-91CF-DC8D4EF5CF9A}"/>
              </a:ext>
            </a:extLst>
          </p:cNvPr>
          <p:cNvGraphicFramePr/>
          <p:nvPr/>
        </p:nvGraphicFramePr>
        <p:xfrm>
          <a:off x="4610482" y="2216427"/>
          <a:ext cx="3641595" cy="12327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C2AD781E-70EF-483B-900F-06AC579EFA30}"/>
              </a:ext>
            </a:extLst>
          </p:cNvPr>
          <p:cNvCxnSpPr>
            <a:cxnSpLocks/>
          </p:cNvCxnSpPr>
          <p:nvPr/>
        </p:nvCxnSpPr>
        <p:spPr>
          <a:xfrm>
            <a:off x="685800" y="2388392"/>
            <a:ext cx="0" cy="83012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A0B6A9-DE8E-4CDB-80A3-C3B64A9F39D7}"/>
              </a:ext>
            </a:extLst>
          </p:cNvPr>
          <p:cNvSpPr txBox="1"/>
          <p:nvPr/>
        </p:nvSpPr>
        <p:spPr>
          <a:xfrm>
            <a:off x="837310" y="2379903"/>
            <a:ext cx="3127123" cy="830997"/>
          </a:xfrm>
          <a:prstGeom prst="rect">
            <a:avLst/>
          </a:prstGeom>
          <a:noFill/>
        </p:spPr>
        <p:txBody>
          <a:bodyPr wrap="square">
            <a:spAutoFit/>
          </a:bodyPr>
          <a:lstStyle/>
          <a:p>
            <a:r>
              <a:rPr lang="en-US" sz="1600" dirty="0">
                <a:solidFill>
                  <a:schemeClr val="bg1"/>
                </a:solidFill>
              </a:rPr>
              <a:t>There were over 900 gene therapy applications with the FDA as of January 2020.  </a:t>
            </a:r>
            <a:endParaRPr lang="en-US" sz="1600" dirty="0">
              <a:solidFill>
                <a:schemeClr val="bg1"/>
              </a:solidFill>
              <a:highlight>
                <a:srgbClr val="000080"/>
              </a:highlight>
            </a:endParaRPr>
          </a:p>
        </p:txBody>
      </p:sp>
      <p:cxnSp>
        <p:nvCxnSpPr>
          <p:cNvPr id="11" name="Straight Connector 10">
            <a:extLst>
              <a:ext uri="{FF2B5EF4-FFF2-40B4-BE49-F238E27FC236}">
                <a16:creationId xmlns:a16="http://schemas.microsoft.com/office/drawing/2014/main" id="{C72C3930-8AC0-44C2-AC0B-F521CC4FCA82}"/>
              </a:ext>
            </a:extLst>
          </p:cNvPr>
          <p:cNvCxnSpPr>
            <a:cxnSpLocks/>
          </p:cNvCxnSpPr>
          <p:nvPr/>
        </p:nvCxnSpPr>
        <p:spPr>
          <a:xfrm>
            <a:off x="725330" y="5349293"/>
            <a:ext cx="769333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800" y="6217231"/>
            <a:ext cx="3357537" cy="461665"/>
          </a:xfrm>
          <a:prstGeom prst="rect">
            <a:avLst/>
          </a:prstGeom>
          <a:noFill/>
        </p:spPr>
        <p:txBody>
          <a:bodyPr wrap="square" rtlCol="0">
            <a:spAutoFit/>
          </a:bodyPr>
          <a:lstStyle/>
          <a:p>
            <a:r>
              <a:rPr lang="en-US" sz="800" dirty="0">
                <a:solidFill>
                  <a:schemeClr val="bg1">
                    <a:lumMod val="50000"/>
                  </a:schemeClr>
                </a:solidFill>
              </a:rPr>
              <a:t>This is a select pipeline based on IPD Analytics, CVS Health Clinical Affairs based on drugs in Phase III and expected to be approved in 2022-2024.</a:t>
            </a:r>
          </a:p>
        </p:txBody>
      </p:sp>
      <p:sp>
        <p:nvSpPr>
          <p:cNvPr id="14" name="TextBox 13"/>
          <p:cNvSpPr txBox="1"/>
          <p:nvPr/>
        </p:nvSpPr>
        <p:spPr>
          <a:xfrm>
            <a:off x="685800" y="5799221"/>
            <a:ext cx="2093495" cy="253916"/>
          </a:xfrm>
          <a:prstGeom prst="rect">
            <a:avLst/>
          </a:prstGeom>
          <a:noFill/>
        </p:spPr>
        <p:txBody>
          <a:bodyPr wrap="square" rtlCol="0">
            <a:spAutoFit/>
          </a:bodyPr>
          <a:lstStyle/>
          <a:p>
            <a:r>
              <a:rPr lang="en-US" sz="1050" dirty="0"/>
              <a:t>Updated: May 2023</a:t>
            </a:r>
          </a:p>
        </p:txBody>
      </p:sp>
    </p:spTree>
    <p:extLst>
      <p:ext uri="{BB962C8B-B14F-4D97-AF65-F5344CB8AC3E}">
        <p14:creationId xmlns:p14="http://schemas.microsoft.com/office/powerpoint/2010/main" val="338441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E0E79E-386B-4839-92BD-E96ED174C4EE}"/>
              </a:ext>
            </a:extLst>
          </p:cNvPr>
          <p:cNvSpPr/>
          <p:nvPr/>
        </p:nvSpPr>
        <p:spPr>
          <a:xfrm>
            <a:off x="662152" y="3178197"/>
            <a:ext cx="7655802" cy="968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C3E9B9-4D36-4920-98D8-D1341561DEB2}"/>
              </a:ext>
            </a:extLst>
          </p:cNvPr>
          <p:cNvSpPr>
            <a:spLocks noGrp="1"/>
          </p:cNvSpPr>
          <p:nvPr>
            <p:ph type="title"/>
          </p:nvPr>
        </p:nvSpPr>
        <p:spPr/>
        <p:txBody>
          <a:bodyPr/>
          <a:lstStyle/>
          <a:p>
            <a:r>
              <a:rPr lang="en-US" dirty="0"/>
              <a:t>Gene therapy today</a:t>
            </a:r>
          </a:p>
        </p:txBody>
      </p:sp>
      <p:sp>
        <p:nvSpPr>
          <p:cNvPr id="3" name="Content Placeholder 2">
            <a:extLst>
              <a:ext uri="{FF2B5EF4-FFF2-40B4-BE49-F238E27FC236}">
                <a16:creationId xmlns:a16="http://schemas.microsoft.com/office/drawing/2014/main" id="{AC1BD76D-CF1D-4939-B447-215F97D14C9E}"/>
              </a:ext>
            </a:extLst>
          </p:cNvPr>
          <p:cNvSpPr>
            <a:spLocks noGrp="1"/>
          </p:cNvSpPr>
          <p:nvPr>
            <p:ph sz="quarter" idx="15"/>
          </p:nvPr>
        </p:nvSpPr>
        <p:spPr>
          <a:xfrm>
            <a:off x="685800" y="1986756"/>
            <a:ext cx="7839494" cy="1120378"/>
          </a:xfrm>
        </p:spPr>
        <p:txBody>
          <a:bodyPr>
            <a:normAutofit/>
          </a:bodyPr>
          <a:lstStyle/>
          <a:p>
            <a:pPr marL="0" indent="0">
              <a:buNone/>
            </a:pPr>
            <a:r>
              <a:rPr lang="en-US" sz="1600" dirty="0">
                <a:effectLst/>
                <a:ea typeface="Calibri" panose="020F0502020204030204" pitchFamily="34" charset="0"/>
                <a:cs typeface="Times New Roman" panose="02020603050405020304" pitchFamily="18" charset="0"/>
              </a:rPr>
              <a:t>Gene therapy is broadly defined as the introduction, removal or change in the content of a person’s genetic code. While many believe gene therapy could be curative with a single treatment, the results in real-life settings are mixed. The durability is also unknown based on the current information.</a:t>
            </a:r>
          </a:p>
        </p:txBody>
      </p:sp>
      <p:graphicFrame>
        <p:nvGraphicFramePr>
          <p:cNvPr id="5" name="Table 4">
            <a:extLst>
              <a:ext uri="{FF2B5EF4-FFF2-40B4-BE49-F238E27FC236}">
                <a16:creationId xmlns:a16="http://schemas.microsoft.com/office/drawing/2014/main" id="{1BFF674A-6AF7-4B81-BFB8-684F9A90E65F}"/>
              </a:ext>
            </a:extLst>
          </p:cNvPr>
          <p:cNvGraphicFramePr>
            <a:graphicFrameLocks noGrp="1"/>
          </p:cNvGraphicFramePr>
          <p:nvPr/>
        </p:nvGraphicFramePr>
        <p:xfrm>
          <a:off x="674436" y="4698878"/>
          <a:ext cx="7643518" cy="2013385"/>
        </p:xfrm>
        <a:graphic>
          <a:graphicData uri="http://schemas.openxmlformats.org/drawingml/2006/table">
            <a:tbl>
              <a:tblPr firstRow="1" firstCol="1">
                <a:tableStyleId>{793D81CF-94F2-401A-BA57-92F5A7B2D0C5}</a:tableStyleId>
              </a:tblPr>
              <a:tblGrid>
                <a:gridCol w="4134049">
                  <a:extLst>
                    <a:ext uri="{9D8B030D-6E8A-4147-A177-3AD203B41FA5}">
                      <a16:colId xmlns:a16="http://schemas.microsoft.com/office/drawing/2014/main" val="2853993259"/>
                    </a:ext>
                  </a:extLst>
                </a:gridCol>
                <a:gridCol w="2144110">
                  <a:extLst>
                    <a:ext uri="{9D8B030D-6E8A-4147-A177-3AD203B41FA5}">
                      <a16:colId xmlns:a16="http://schemas.microsoft.com/office/drawing/2014/main" val="1190706164"/>
                    </a:ext>
                  </a:extLst>
                </a:gridCol>
                <a:gridCol w="1365359">
                  <a:extLst>
                    <a:ext uri="{9D8B030D-6E8A-4147-A177-3AD203B41FA5}">
                      <a16:colId xmlns:a16="http://schemas.microsoft.com/office/drawing/2014/main" val="3933914836"/>
                    </a:ext>
                  </a:extLst>
                </a:gridCol>
              </a:tblGrid>
              <a:tr h="228752">
                <a:tc>
                  <a:txBody>
                    <a:bodyPr/>
                    <a:lstStyle/>
                    <a:p>
                      <a:pPr marL="0" marR="0">
                        <a:lnSpc>
                          <a:spcPct val="107000"/>
                        </a:lnSpc>
                        <a:spcBef>
                          <a:spcPts val="0"/>
                        </a:spcBef>
                        <a:spcAft>
                          <a:spcPts val="0"/>
                        </a:spcAft>
                      </a:pPr>
                      <a:r>
                        <a:rPr lang="en-US" sz="1200" i="1" dirty="0">
                          <a:effectLst/>
                          <a:latin typeface="+mj-lt"/>
                        </a:rPr>
                        <a:t>Drug/Disease</a:t>
                      </a:r>
                      <a:endParaRPr lang="en-US" sz="1200" i="1"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i="1" dirty="0">
                          <a:effectLst/>
                          <a:latin typeface="+mj-lt"/>
                        </a:rPr>
                        <a:t>Incidence</a:t>
                      </a:r>
                      <a:endParaRPr lang="en-US" sz="1200" i="1"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i="1" dirty="0">
                          <a:effectLst/>
                          <a:latin typeface="+mj-lt"/>
                        </a:rPr>
                        <a:t>Drug Cost (AWP)</a:t>
                      </a:r>
                      <a:endParaRPr lang="en-US" sz="1200" i="1"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8446842"/>
                  </a:ext>
                </a:extLst>
              </a:tr>
              <a:tr h="319407">
                <a:tc>
                  <a:txBody>
                    <a:bodyPr/>
                    <a:lstStyle/>
                    <a:p>
                      <a:pPr marL="0" marR="0">
                        <a:lnSpc>
                          <a:spcPct val="107000"/>
                        </a:lnSpc>
                        <a:spcBef>
                          <a:spcPts val="0"/>
                        </a:spcBef>
                        <a:spcAft>
                          <a:spcPts val="0"/>
                        </a:spcAft>
                      </a:pPr>
                      <a:r>
                        <a:rPr lang="en-US" sz="1100" b="0" dirty="0">
                          <a:effectLst/>
                        </a:rPr>
                        <a:t>Luxturna: Biallelic RPE65 mutation-associated retinal dystrophy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effectLst/>
                        </a:rPr>
                        <a:t>1,000-2,000 patients in 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effectLst/>
                        </a:rPr>
                        <a:t>$425,000 per eye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070359"/>
                  </a:ext>
                </a:extLst>
              </a:tr>
              <a:tr h="403971">
                <a:tc>
                  <a:txBody>
                    <a:bodyPr/>
                    <a:lstStyle/>
                    <a:p>
                      <a:pPr marL="0" marR="0">
                        <a:lnSpc>
                          <a:spcPct val="107000"/>
                        </a:lnSpc>
                        <a:spcBef>
                          <a:spcPts val="0"/>
                        </a:spcBef>
                        <a:spcAft>
                          <a:spcPts val="0"/>
                        </a:spcAft>
                      </a:pPr>
                      <a:r>
                        <a:rPr lang="en-US" sz="1100" b="0" dirty="0">
                          <a:effectLst/>
                        </a:rPr>
                        <a:t>Zolgensma: Type 1 spinal muscular atrophy (SMA)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nSpc>
                          <a:spcPct val="107000"/>
                        </a:lnSpc>
                        <a:spcBef>
                          <a:spcPts val="0"/>
                        </a:spcBef>
                        <a:spcAft>
                          <a:spcPts val="0"/>
                        </a:spcAft>
                      </a:pPr>
                      <a:r>
                        <a:rPr lang="en-US" sz="1100" dirty="0">
                          <a:effectLst/>
                        </a:rPr>
                        <a:t>1 out of every 10,000 births each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a:lnSpc>
                          <a:spcPct val="107000"/>
                        </a:lnSpc>
                        <a:spcBef>
                          <a:spcPts val="0"/>
                        </a:spcBef>
                        <a:spcAft>
                          <a:spcPts val="0"/>
                        </a:spcAft>
                      </a:pPr>
                      <a:r>
                        <a:rPr lang="en-US" sz="1100" dirty="0">
                          <a:effectLst/>
                        </a:rPr>
                        <a:t>$2.1 million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538483081"/>
                  </a:ext>
                </a:extLst>
              </a:tr>
              <a:tr h="340637">
                <a:tc>
                  <a:txBody>
                    <a:bodyPr/>
                    <a:lstStyle/>
                    <a:p>
                      <a:pPr marL="0" marR="0">
                        <a:lnSpc>
                          <a:spcPct val="107000"/>
                        </a:lnSpc>
                        <a:spcBef>
                          <a:spcPts val="0"/>
                        </a:spcBef>
                        <a:spcAft>
                          <a:spcPts val="0"/>
                        </a:spcAft>
                      </a:pPr>
                      <a:r>
                        <a:rPr lang="en-US" sz="1100" b="0" dirty="0">
                          <a:effectLst/>
                          <a:latin typeface="+mn-lt"/>
                          <a:ea typeface="Calibri" panose="020F0502020204030204" pitchFamily="34" charset="0"/>
                          <a:cs typeface="Times New Roman" panose="02020603050405020304" pitchFamily="18" charset="0"/>
                        </a:rPr>
                        <a:t>Zynteglo: Beta </a:t>
                      </a:r>
                      <a:r>
                        <a:rPr lang="en-US" sz="1100" b="0" dirty="0" err="1">
                          <a:effectLst/>
                          <a:latin typeface="+mn-lt"/>
                          <a:ea typeface="Calibri" panose="020F0502020204030204" pitchFamily="34" charset="0"/>
                          <a:cs typeface="Times New Roman" panose="02020603050405020304" pitchFamily="18" charset="0"/>
                        </a:rPr>
                        <a:t>thalessemia</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1,500 prospective patients in the US</a:t>
                      </a: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$2.8 million</a:t>
                      </a:r>
                    </a:p>
                  </a:txBody>
                  <a:tcPr marL="68580" marR="6858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75315"/>
                  </a:ext>
                </a:extLst>
              </a:tr>
              <a:tr h="357844">
                <a:tc>
                  <a:txBody>
                    <a:bodyPr/>
                    <a:lstStyle/>
                    <a:p>
                      <a:pPr marL="0" marR="0">
                        <a:lnSpc>
                          <a:spcPct val="107000"/>
                        </a:lnSpc>
                        <a:spcBef>
                          <a:spcPts val="0"/>
                        </a:spcBef>
                        <a:spcAft>
                          <a:spcPts val="0"/>
                        </a:spcAft>
                      </a:pPr>
                      <a:r>
                        <a:rPr lang="en-US" sz="1100" b="0" dirty="0" err="1">
                          <a:effectLst/>
                          <a:latin typeface="Segoe UI (Body)"/>
                          <a:ea typeface="Calibri" panose="020F0502020204030204" pitchFamily="34" charset="0"/>
                          <a:cs typeface="Times New Roman" panose="02020603050405020304" pitchFamily="18" charset="0"/>
                        </a:rPr>
                        <a:t>Skysona</a:t>
                      </a:r>
                      <a:r>
                        <a:rPr lang="en-US" sz="1100" b="0" dirty="0">
                          <a:effectLst/>
                          <a:latin typeface="Segoe UI (Body)"/>
                          <a:ea typeface="Calibri" panose="020F0502020204030204" pitchFamily="34" charset="0"/>
                          <a:cs typeface="Times New Roman" panose="02020603050405020304" pitchFamily="18" charset="0"/>
                        </a:rPr>
                        <a:t>: Early, active cerebral adrenoleukodystrophy (CALD)</a:t>
                      </a: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Segoe UI (Body)"/>
                          <a:ea typeface="Calibri" panose="020F0502020204030204" pitchFamily="34" charset="0"/>
                          <a:cs typeface="Times New Roman" panose="02020603050405020304" pitchFamily="18" charset="0"/>
                        </a:rPr>
                        <a:t>40 cases per year in the US</a:t>
                      </a: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Segoe UI (Body)"/>
                          <a:ea typeface="Calibri" panose="020F0502020204030204" pitchFamily="34" charset="0"/>
                          <a:cs typeface="Times New Roman" panose="02020603050405020304" pitchFamily="18" charset="0"/>
                        </a:rPr>
                        <a:t>$3 million </a:t>
                      </a:r>
                    </a:p>
                  </a:txBody>
                  <a:tcPr marL="68580" marR="6858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506360806"/>
                  </a:ext>
                </a:extLst>
              </a:tr>
              <a:tr h="357844">
                <a:tc>
                  <a:txBody>
                    <a:bodyPr/>
                    <a:lstStyle/>
                    <a:p>
                      <a:pPr marL="0" marR="0">
                        <a:lnSpc>
                          <a:spcPct val="107000"/>
                        </a:lnSpc>
                        <a:spcBef>
                          <a:spcPts val="0"/>
                        </a:spcBef>
                        <a:spcAft>
                          <a:spcPts val="0"/>
                        </a:spcAft>
                      </a:pPr>
                      <a:r>
                        <a:rPr lang="en-US" sz="1100" b="0" dirty="0" err="1">
                          <a:effectLst/>
                          <a:latin typeface="Segoe UI (Body)"/>
                          <a:ea typeface="Calibri" panose="020F0502020204030204" pitchFamily="34" charset="0"/>
                          <a:cs typeface="Times New Roman" panose="02020603050405020304" pitchFamily="18" charset="0"/>
                        </a:rPr>
                        <a:t>Hemgenix</a:t>
                      </a:r>
                      <a:r>
                        <a:rPr lang="en-US" sz="1100" b="0" dirty="0">
                          <a:effectLst/>
                          <a:latin typeface="Segoe UI (Body)"/>
                          <a:ea typeface="Calibri" panose="020F0502020204030204" pitchFamily="34" charset="0"/>
                          <a:cs typeface="Times New Roman" panose="02020603050405020304" pitchFamily="18" charset="0"/>
                        </a:rPr>
                        <a:t>: Hemophilia B  (Factor IX deficiency)</a:t>
                      </a: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Segoe UI (Body)"/>
                          <a:ea typeface="Calibri" panose="020F0502020204030204" pitchFamily="34" charset="0"/>
                          <a:cs typeface="Times New Roman" panose="02020603050405020304" pitchFamily="18" charset="0"/>
                        </a:rPr>
                        <a:t>1 in 25,000 male births</a:t>
                      </a: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Segoe UI (Body)"/>
                          <a:ea typeface="Calibri" panose="020F0502020204030204" pitchFamily="34" charset="0"/>
                          <a:cs typeface="Times New Roman" panose="02020603050405020304" pitchFamily="18" charset="0"/>
                        </a:rPr>
                        <a:t>$4.2 million</a:t>
                      </a:r>
                    </a:p>
                  </a:txBody>
                  <a:tcPr marL="68580" marR="68580" marT="0" marB="0" anchor="ctr">
                    <a:lnL>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68743368"/>
                  </a:ext>
                </a:extLst>
              </a:tr>
            </a:tbl>
          </a:graphicData>
        </a:graphic>
      </p:graphicFrame>
      <p:sp>
        <p:nvSpPr>
          <p:cNvPr id="9" name="TextBox 8">
            <a:extLst>
              <a:ext uri="{FF2B5EF4-FFF2-40B4-BE49-F238E27FC236}">
                <a16:creationId xmlns:a16="http://schemas.microsoft.com/office/drawing/2014/main" id="{888A2FC0-7DDC-4454-8D72-CCDFD9F58DC3}"/>
              </a:ext>
            </a:extLst>
          </p:cNvPr>
          <p:cNvSpPr txBox="1"/>
          <p:nvPr/>
        </p:nvSpPr>
        <p:spPr>
          <a:xfrm>
            <a:off x="751084" y="3230228"/>
            <a:ext cx="7426399" cy="830997"/>
          </a:xfrm>
          <a:prstGeom prst="rect">
            <a:avLst/>
          </a:prstGeom>
          <a:noFill/>
        </p:spPr>
        <p:txBody>
          <a:bodyPr wrap="square">
            <a:spAutoFit/>
          </a:bodyPr>
          <a:lstStyle/>
          <a:p>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Specifically with </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spinal muscular atrophy (SMA)</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there are cases of members continuing therapy with </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Spinraza</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post-gene therapy of </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Zolgensma,</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manufacturers are currently conducting clinical trials on the combination therapy.</a:t>
            </a:r>
          </a:p>
        </p:txBody>
      </p:sp>
      <p:cxnSp>
        <p:nvCxnSpPr>
          <p:cNvPr id="11" name="Straight Connector 10">
            <a:extLst>
              <a:ext uri="{FF2B5EF4-FFF2-40B4-BE49-F238E27FC236}">
                <a16:creationId xmlns:a16="http://schemas.microsoft.com/office/drawing/2014/main" id="{B5940D88-64FC-4C9C-A881-20501BBE950F}"/>
              </a:ext>
            </a:extLst>
          </p:cNvPr>
          <p:cNvCxnSpPr>
            <a:cxnSpLocks/>
          </p:cNvCxnSpPr>
          <p:nvPr/>
        </p:nvCxnSpPr>
        <p:spPr>
          <a:xfrm>
            <a:off x="670034" y="3332016"/>
            <a:ext cx="0" cy="55177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
            <a:extLst>
              <a:ext uri="{FF2B5EF4-FFF2-40B4-BE49-F238E27FC236}">
                <a16:creationId xmlns:a16="http://schemas.microsoft.com/office/drawing/2014/main" id="{B9AD6457-603C-47CE-BE38-CE9D1B151F83}"/>
              </a:ext>
            </a:extLst>
          </p:cNvPr>
          <p:cNvSpPr>
            <a:spLocks noChangeArrowheads="1"/>
          </p:cNvSpPr>
          <p:nvPr/>
        </p:nvSpPr>
        <p:spPr bwMode="auto">
          <a:xfrm>
            <a:off x="583791" y="4294683"/>
            <a:ext cx="49642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i="0" u="none" strike="noStrike" cap="none" normalizeH="0" baseline="0" dirty="0">
                <a:ln>
                  <a:noFill/>
                </a:ln>
                <a:effectLst/>
                <a:ea typeface="Calibri" panose="020F0502020204030204" pitchFamily="34" charset="0"/>
                <a:cs typeface="Times New Roman"/>
              </a:rPr>
              <a:t>CURRENT STATE </a:t>
            </a:r>
            <a:r>
              <a:rPr lang="en-US" altLang="en-US" sz="1400" dirty="0">
                <a:ea typeface="Calibri" panose="020F0502020204030204" pitchFamily="34" charset="0"/>
                <a:cs typeface="Times New Roman"/>
              </a:rPr>
              <a:t>OF </a:t>
            </a:r>
            <a:r>
              <a:rPr kumimoji="0" lang="en-US" altLang="en-US" sz="1400" i="0" u="none" strike="noStrike" cap="none" normalizeH="0" baseline="0" dirty="0">
                <a:ln>
                  <a:noFill/>
                </a:ln>
                <a:effectLst/>
                <a:ea typeface="Calibri" panose="020F0502020204030204" pitchFamily="34" charset="0"/>
                <a:cs typeface="Times New Roman"/>
              </a:rPr>
              <a:t>FDA-APPROVED GENE THERAPY</a:t>
            </a:r>
            <a:endParaRPr kumimoji="0" lang="en-US" altLang="en-US" sz="2400" i="0" u="none" strike="noStrike" cap="none" normalizeH="0" baseline="0" dirty="0">
              <a:ln>
                <a:noFill/>
              </a:ln>
              <a:effectLst/>
            </a:endParaRPr>
          </a:p>
        </p:txBody>
      </p:sp>
      <p:cxnSp>
        <p:nvCxnSpPr>
          <p:cNvPr id="13" name="Straight Connector 12">
            <a:extLst>
              <a:ext uri="{FF2B5EF4-FFF2-40B4-BE49-F238E27FC236}">
                <a16:creationId xmlns:a16="http://schemas.microsoft.com/office/drawing/2014/main" id="{688B6D56-83A8-4260-9922-86A0A59651FE}"/>
              </a:ext>
            </a:extLst>
          </p:cNvPr>
          <p:cNvCxnSpPr>
            <a:cxnSpLocks/>
          </p:cNvCxnSpPr>
          <p:nvPr/>
        </p:nvCxnSpPr>
        <p:spPr>
          <a:xfrm>
            <a:off x="679969" y="4602460"/>
            <a:ext cx="41050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67327B-5309-4C93-8C48-CFECD471CA26}"/>
              </a:ext>
            </a:extLst>
          </p:cNvPr>
          <p:cNvCxnSpPr/>
          <p:nvPr/>
        </p:nvCxnSpPr>
        <p:spPr>
          <a:xfrm>
            <a:off x="658728" y="6416070"/>
            <a:ext cx="76435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0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B505098-36D9-48B4-9C0B-F76D14B6B34C}"/>
              </a:ext>
            </a:extLst>
          </p:cNvPr>
          <p:cNvSpPr>
            <a:spLocks noGrp="1"/>
          </p:cNvSpPr>
          <p:nvPr>
            <p:ph type="title"/>
          </p:nvPr>
        </p:nvSpPr>
        <p:spPr>
          <a:xfrm>
            <a:off x="731520" y="548640"/>
            <a:ext cx="7680960" cy="1088136"/>
          </a:xfrm>
        </p:spPr>
        <p:txBody>
          <a:bodyPr/>
          <a:lstStyle/>
          <a:p>
            <a:r>
              <a:rPr lang="en-US" dirty="0"/>
              <a:t>An independent consultant drives better results</a:t>
            </a:r>
          </a:p>
        </p:txBody>
      </p:sp>
      <p:sp>
        <p:nvSpPr>
          <p:cNvPr id="27" name="Text Placeholder 26">
            <a:extLst>
              <a:ext uri="{FF2B5EF4-FFF2-40B4-BE49-F238E27FC236}">
                <a16:creationId xmlns:a16="http://schemas.microsoft.com/office/drawing/2014/main" id="{6DDCE4D1-0658-4D32-B183-A5A8F973C0BD}"/>
              </a:ext>
            </a:extLst>
          </p:cNvPr>
          <p:cNvSpPr>
            <a:spLocks noGrp="1"/>
          </p:cNvSpPr>
          <p:nvPr>
            <p:ph type="body" sz="quarter" idx="29"/>
          </p:nvPr>
        </p:nvSpPr>
        <p:spPr>
          <a:xfrm>
            <a:off x="793802" y="3338513"/>
            <a:ext cx="2317391" cy="574675"/>
          </a:xfrm>
        </p:spPr>
        <p:txBody>
          <a:bodyPr/>
          <a:lstStyle/>
          <a:p>
            <a:pPr lvl="0" algn="ctr"/>
            <a:r>
              <a:rPr lang="en-US" noProof="0" dirty="0"/>
              <a:t>Work with plan sponsors to find the best solution and value for their </a:t>
            </a:r>
            <a:br>
              <a:rPr lang="en-US" noProof="0" dirty="0"/>
            </a:br>
            <a:r>
              <a:rPr lang="en-US" noProof="0" dirty="0"/>
              <a:t>specific needs</a:t>
            </a:r>
          </a:p>
        </p:txBody>
      </p:sp>
      <p:sp>
        <p:nvSpPr>
          <p:cNvPr id="15" name="Text Placeholder 14">
            <a:extLst>
              <a:ext uri="{FF2B5EF4-FFF2-40B4-BE49-F238E27FC236}">
                <a16:creationId xmlns:a16="http://schemas.microsoft.com/office/drawing/2014/main" id="{80A4D77D-6C58-4E1E-BAD5-59ECEB821639}"/>
              </a:ext>
            </a:extLst>
          </p:cNvPr>
          <p:cNvSpPr>
            <a:spLocks noGrp="1"/>
          </p:cNvSpPr>
          <p:nvPr>
            <p:ph type="body" sz="quarter" idx="31"/>
          </p:nvPr>
        </p:nvSpPr>
        <p:spPr>
          <a:xfrm>
            <a:off x="855218" y="2291237"/>
            <a:ext cx="2194560" cy="725864"/>
          </a:xfrm>
        </p:spPr>
        <p:txBody>
          <a:bodyPr anchor="ctr"/>
          <a:lstStyle/>
          <a:p>
            <a:pPr algn="ctr"/>
            <a:r>
              <a:rPr lang="en-US" sz="2400" noProof="0" dirty="0"/>
              <a:t>Right &amp; creative solutions</a:t>
            </a:r>
          </a:p>
        </p:txBody>
      </p:sp>
      <p:sp>
        <p:nvSpPr>
          <p:cNvPr id="28" name="Text Placeholder 27">
            <a:extLst>
              <a:ext uri="{FF2B5EF4-FFF2-40B4-BE49-F238E27FC236}">
                <a16:creationId xmlns:a16="http://schemas.microsoft.com/office/drawing/2014/main" id="{B23F887D-2E5A-4F12-8D71-3537CA6C14DD}"/>
              </a:ext>
            </a:extLst>
          </p:cNvPr>
          <p:cNvSpPr>
            <a:spLocks noGrp="1"/>
          </p:cNvSpPr>
          <p:nvPr>
            <p:ph type="body" sz="quarter" idx="35"/>
          </p:nvPr>
        </p:nvSpPr>
        <p:spPr>
          <a:xfrm>
            <a:off x="3475038" y="3338513"/>
            <a:ext cx="2193925" cy="574675"/>
          </a:xfrm>
        </p:spPr>
        <p:txBody>
          <a:bodyPr/>
          <a:lstStyle/>
          <a:p>
            <a:pPr lvl="0" algn="ctr"/>
            <a:r>
              <a:rPr lang="en-US" noProof="0" dirty="0"/>
              <a:t>Identify best-in-market </a:t>
            </a:r>
            <a:br>
              <a:rPr lang="en-US" noProof="0" dirty="0"/>
            </a:br>
            <a:r>
              <a:rPr lang="en-US" noProof="0" dirty="0"/>
              <a:t>vendors and strategies</a:t>
            </a:r>
          </a:p>
        </p:txBody>
      </p:sp>
      <p:sp>
        <p:nvSpPr>
          <p:cNvPr id="17" name="Text Placeholder 16">
            <a:extLst>
              <a:ext uri="{FF2B5EF4-FFF2-40B4-BE49-F238E27FC236}">
                <a16:creationId xmlns:a16="http://schemas.microsoft.com/office/drawing/2014/main" id="{25230AB2-37DB-414C-B19C-0A1E93F1C37C}"/>
              </a:ext>
            </a:extLst>
          </p:cNvPr>
          <p:cNvSpPr>
            <a:spLocks noGrp="1"/>
          </p:cNvSpPr>
          <p:nvPr>
            <p:ph type="body" sz="quarter" idx="37"/>
          </p:nvPr>
        </p:nvSpPr>
        <p:spPr>
          <a:xfrm>
            <a:off x="3474719" y="2291237"/>
            <a:ext cx="2194560" cy="725864"/>
          </a:xfrm>
        </p:spPr>
        <p:txBody>
          <a:bodyPr anchor="ctr"/>
          <a:lstStyle/>
          <a:p>
            <a:pPr algn="ctr"/>
            <a:r>
              <a:rPr lang="en-US" sz="2400" noProof="0" dirty="0"/>
              <a:t>Vendor agnostic</a:t>
            </a:r>
          </a:p>
        </p:txBody>
      </p:sp>
      <p:sp>
        <p:nvSpPr>
          <p:cNvPr id="29" name="Text Placeholder 28">
            <a:extLst>
              <a:ext uri="{FF2B5EF4-FFF2-40B4-BE49-F238E27FC236}">
                <a16:creationId xmlns:a16="http://schemas.microsoft.com/office/drawing/2014/main" id="{E50D38C8-6006-41F6-9BD1-5D98685ADBDB}"/>
              </a:ext>
            </a:extLst>
          </p:cNvPr>
          <p:cNvSpPr>
            <a:spLocks noGrp="1"/>
          </p:cNvSpPr>
          <p:nvPr>
            <p:ph type="body" sz="quarter" idx="38"/>
          </p:nvPr>
        </p:nvSpPr>
        <p:spPr>
          <a:xfrm>
            <a:off x="6094413" y="3338513"/>
            <a:ext cx="2193925" cy="574675"/>
          </a:xfrm>
        </p:spPr>
        <p:txBody>
          <a:bodyPr/>
          <a:lstStyle/>
          <a:p>
            <a:pPr lvl="0" algn="ctr"/>
            <a:r>
              <a:rPr lang="en-US" noProof="0" dirty="0"/>
              <a:t>Oversee pharmacy </a:t>
            </a:r>
            <a:br>
              <a:rPr lang="en-US" noProof="0" dirty="0"/>
            </a:br>
            <a:r>
              <a:rPr lang="en-US" noProof="0" dirty="0"/>
              <a:t>solution execution</a:t>
            </a:r>
          </a:p>
        </p:txBody>
      </p:sp>
      <p:sp>
        <p:nvSpPr>
          <p:cNvPr id="19" name="Text Placeholder 18">
            <a:extLst>
              <a:ext uri="{FF2B5EF4-FFF2-40B4-BE49-F238E27FC236}">
                <a16:creationId xmlns:a16="http://schemas.microsoft.com/office/drawing/2014/main" id="{CA877874-FA8A-4F07-A6DF-5BC72D28B465}"/>
              </a:ext>
            </a:extLst>
          </p:cNvPr>
          <p:cNvSpPr>
            <a:spLocks noGrp="1"/>
          </p:cNvSpPr>
          <p:nvPr>
            <p:ph type="body" sz="quarter" idx="40"/>
          </p:nvPr>
        </p:nvSpPr>
        <p:spPr>
          <a:xfrm>
            <a:off x="6094220" y="2291237"/>
            <a:ext cx="2194560" cy="725864"/>
          </a:xfrm>
        </p:spPr>
        <p:txBody>
          <a:bodyPr anchor="ctr"/>
          <a:lstStyle/>
          <a:p>
            <a:pPr algn="ctr"/>
            <a:r>
              <a:rPr lang="en-US" sz="2400" noProof="0" dirty="0"/>
              <a:t>Execution</a:t>
            </a:r>
            <a:endParaRPr lang="en-US" sz="2400" dirty="0"/>
          </a:p>
        </p:txBody>
      </p:sp>
      <p:sp>
        <p:nvSpPr>
          <p:cNvPr id="30" name="Text Placeholder 29">
            <a:extLst>
              <a:ext uri="{FF2B5EF4-FFF2-40B4-BE49-F238E27FC236}">
                <a16:creationId xmlns:a16="http://schemas.microsoft.com/office/drawing/2014/main" id="{C59FD55B-DD87-429A-A38B-472B940C4B31}"/>
              </a:ext>
            </a:extLst>
          </p:cNvPr>
          <p:cNvSpPr>
            <a:spLocks noGrp="1"/>
          </p:cNvSpPr>
          <p:nvPr>
            <p:ph type="body" sz="quarter" idx="43"/>
          </p:nvPr>
        </p:nvSpPr>
        <p:spPr>
          <a:xfrm>
            <a:off x="855663" y="4185909"/>
            <a:ext cx="2193925" cy="1959162"/>
          </a:xfrm>
        </p:spPr>
        <p:txBody>
          <a:bodyPr>
            <a:normAutofit/>
          </a:bodyPr>
          <a:lstStyle/>
          <a:p>
            <a:pPr lvl="0"/>
            <a:r>
              <a:rPr lang="en-US" sz="1200" noProof="0" dirty="0"/>
              <a:t>Size and scale: 27 million lives</a:t>
            </a:r>
          </a:p>
          <a:p>
            <a:pPr lvl="0"/>
            <a:r>
              <a:rPr lang="en-US" sz="1200" noProof="0" dirty="0"/>
              <a:t>Identify 15%-22% savings on pharmacy spend</a:t>
            </a:r>
          </a:p>
          <a:p>
            <a:pPr lvl="0"/>
            <a:r>
              <a:rPr lang="en-US" sz="1200" noProof="0" dirty="0"/>
              <a:t>Lockton custom solutions</a:t>
            </a:r>
          </a:p>
        </p:txBody>
      </p:sp>
      <p:sp>
        <p:nvSpPr>
          <p:cNvPr id="31" name="Text Placeholder 30">
            <a:extLst>
              <a:ext uri="{FF2B5EF4-FFF2-40B4-BE49-F238E27FC236}">
                <a16:creationId xmlns:a16="http://schemas.microsoft.com/office/drawing/2014/main" id="{A00C4A98-A87D-47B5-AFF8-9E39ED05B949}"/>
              </a:ext>
            </a:extLst>
          </p:cNvPr>
          <p:cNvSpPr>
            <a:spLocks noGrp="1"/>
          </p:cNvSpPr>
          <p:nvPr>
            <p:ph type="body" sz="quarter" idx="44"/>
          </p:nvPr>
        </p:nvSpPr>
        <p:spPr>
          <a:xfrm>
            <a:off x="3467100" y="4185909"/>
            <a:ext cx="2193925" cy="1959162"/>
          </a:xfrm>
        </p:spPr>
        <p:txBody>
          <a:bodyPr>
            <a:normAutofit/>
          </a:bodyPr>
          <a:lstStyle/>
          <a:p>
            <a:pPr lvl="0"/>
            <a:r>
              <a:rPr lang="en-US" sz="1200" noProof="0" dirty="0"/>
              <a:t>Placement of business</a:t>
            </a:r>
            <a:r>
              <a:rPr lang="en-US" sz="1200" baseline="30000" noProof="0" dirty="0"/>
              <a:t>1</a:t>
            </a:r>
          </a:p>
          <a:p>
            <a:pPr lvl="1"/>
            <a:r>
              <a:rPr lang="en-US" sz="1200" noProof="0" dirty="0"/>
              <a:t>33% employer-based coalitions</a:t>
            </a:r>
          </a:p>
          <a:p>
            <a:pPr lvl="1"/>
            <a:r>
              <a:rPr lang="en-US" sz="1200" noProof="0" dirty="0"/>
              <a:t>35% carve-in</a:t>
            </a:r>
          </a:p>
          <a:p>
            <a:pPr lvl="1"/>
            <a:r>
              <a:rPr lang="en-US" sz="1200" noProof="0" dirty="0"/>
              <a:t>32% carve-out PBMs</a:t>
            </a:r>
          </a:p>
          <a:p>
            <a:pPr lvl="1"/>
            <a:r>
              <a:rPr lang="en-US" sz="1200" noProof="0" dirty="0"/>
              <a:t>Specialty carve-out</a:t>
            </a:r>
          </a:p>
        </p:txBody>
      </p:sp>
      <p:sp>
        <p:nvSpPr>
          <p:cNvPr id="32" name="Text Placeholder 31">
            <a:extLst>
              <a:ext uri="{FF2B5EF4-FFF2-40B4-BE49-F238E27FC236}">
                <a16:creationId xmlns:a16="http://schemas.microsoft.com/office/drawing/2014/main" id="{F4AD0881-D6F8-4A48-AD01-4B4A59FF14D2}"/>
              </a:ext>
            </a:extLst>
          </p:cNvPr>
          <p:cNvSpPr>
            <a:spLocks noGrp="1"/>
          </p:cNvSpPr>
          <p:nvPr>
            <p:ph type="body" sz="quarter" idx="45"/>
          </p:nvPr>
        </p:nvSpPr>
        <p:spPr>
          <a:xfrm>
            <a:off x="6081713" y="4192259"/>
            <a:ext cx="2193925" cy="1959162"/>
          </a:xfrm>
        </p:spPr>
        <p:txBody>
          <a:bodyPr>
            <a:normAutofit/>
          </a:bodyPr>
          <a:lstStyle/>
          <a:p>
            <a:pPr lvl="0"/>
            <a:r>
              <a:rPr lang="en-US" sz="1200" noProof="0" dirty="0"/>
              <a:t>Pharmacists</a:t>
            </a:r>
          </a:p>
          <a:p>
            <a:pPr lvl="0"/>
            <a:r>
              <a:rPr lang="en-US" sz="1200" noProof="0" dirty="0"/>
              <a:t>Pharmacy finance experts </a:t>
            </a:r>
          </a:p>
          <a:p>
            <a:pPr lvl="0"/>
            <a:r>
              <a:rPr lang="en-US" sz="1200" noProof="0" dirty="0"/>
              <a:t>RFPs and contracts: Clear definitions and requirements</a:t>
            </a:r>
          </a:p>
          <a:p>
            <a:pPr lvl="0"/>
            <a:r>
              <a:rPr lang="en-US" sz="1200" noProof="0" dirty="0"/>
              <a:t>Audit of PBM performance to contract </a:t>
            </a:r>
          </a:p>
          <a:p>
            <a:pPr lvl="0"/>
            <a:r>
              <a:rPr lang="en-US" sz="1200" noProof="0" dirty="0"/>
              <a:t>Quarterly utilization reviews</a:t>
            </a:r>
          </a:p>
        </p:txBody>
      </p:sp>
      <p:sp>
        <p:nvSpPr>
          <p:cNvPr id="33" name="TextBox 32">
            <a:extLst>
              <a:ext uri="{FF2B5EF4-FFF2-40B4-BE49-F238E27FC236}">
                <a16:creationId xmlns:a16="http://schemas.microsoft.com/office/drawing/2014/main" id="{25B1324B-5415-485A-9F11-EECCF96ED7CA}"/>
              </a:ext>
            </a:extLst>
          </p:cNvPr>
          <p:cNvSpPr txBox="1"/>
          <p:nvPr/>
        </p:nvSpPr>
        <p:spPr>
          <a:xfrm>
            <a:off x="152400" y="6553200"/>
            <a:ext cx="2487254" cy="200055"/>
          </a:xfrm>
          <a:prstGeom prst="rect">
            <a:avLst/>
          </a:prstGeom>
          <a:noFill/>
        </p:spPr>
        <p:txBody>
          <a:bodyPr wrap="square" rtlCol="0">
            <a:spAutoFit/>
          </a:bodyPr>
          <a:lstStyle/>
          <a:p>
            <a:pPr>
              <a:defRPr/>
            </a:pPr>
            <a:r>
              <a:rPr lang="en-US" sz="700" dirty="0">
                <a:solidFill>
                  <a:schemeClr val="tx2"/>
                </a:solidFill>
                <a:latin typeface="Segoe UI"/>
              </a:rPr>
              <a:t>1Based on average over 2019 and 2020</a:t>
            </a:r>
          </a:p>
        </p:txBody>
      </p:sp>
      <p:cxnSp>
        <p:nvCxnSpPr>
          <p:cNvPr id="44" name="Straight Connector 43">
            <a:extLst>
              <a:ext uri="{FF2B5EF4-FFF2-40B4-BE49-F238E27FC236}">
                <a16:creationId xmlns:a16="http://schemas.microsoft.com/office/drawing/2014/main" id="{A8B869C9-3D1F-47E4-9D95-D8F72E99487E}"/>
              </a:ext>
            </a:extLst>
          </p:cNvPr>
          <p:cNvCxnSpPr>
            <a:cxnSpLocks/>
          </p:cNvCxnSpPr>
          <p:nvPr/>
        </p:nvCxnSpPr>
        <p:spPr>
          <a:xfrm>
            <a:off x="4412650" y="313073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838EFB-EF74-4CEF-B47E-679146F78F21}"/>
              </a:ext>
            </a:extLst>
          </p:cNvPr>
          <p:cNvCxnSpPr>
            <a:cxnSpLocks/>
          </p:cNvCxnSpPr>
          <p:nvPr/>
        </p:nvCxnSpPr>
        <p:spPr>
          <a:xfrm>
            <a:off x="7010400" y="313073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A859EE-9743-4EBF-BF19-C041DAAC0B31}"/>
              </a:ext>
            </a:extLst>
          </p:cNvPr>
          <p:cNvCxnSpPr>
            <a:cxnSpLocks/>
          </p:cNvCxnSpPr>
          <p:nvPr/>
        </p:nvCxnSpPr>
        <p:spPr>
          <a:xfrm>
            <a:off x="1752600" y="3130737"/>
            <a:ext cx="26644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15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9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9184D13-E786-4C6D-A4A2-C72E12E54AC9}"/>
              </a:ext>
            </a:extLst>
          </p:cNvPr>
          <p:cNvSpPr/>
          <p:nvPr/>
        </p:nvSpPr>
        <p:spPr>
          <a:xfrm>
            <a:off x="3070204" y="3154983"/>
            <a:ext cx="2180026" cy="1816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Rectangle 37">
            <a:extLst>
              <a:ext uri="{FF2B5EF4-FFF2-40B4-BE49-F238E27FC236}">
                <a16:creationId xmlns:a16="http://schemas.microsoft.com/office/drawing/2014/main" id="{E3285383-A112-4233-B574-22D4FAE22C71}"/>
              </a:ext>
            </a:extLst>
          </p:cNvPr>
          <p:cNvSpPr/>
          <p:nvPr/>
        </p:nvSpPr>
        <p:spPr>
          <a:xfrm>
            <a:off x="5374765" y="2379862"/>
            <a:ext cx="2718978" cy="1156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Rectangle 2">
            <a:extLst>
              <a:ext uri="{FF2B5EF4-FFF2-40B4-BE49-F238E27FC236}">
                <a16:creationId xmlns:a16="http://schemas.microsoft.com/office/drawing/2014/main" id="{B9D1D185-F271-4203-99ED-DC45218598D0}"/>
              </a:ext>
            </a:extLst>
          </p:cNvPr>
          <p:cNvSpPr/>
          <p:nvPr/>
        </p:nvSpPr>
        <p:spPr>
          <a:xfrm>
            <a:off x="896233" y="2379862"/>
            <a:ext cx="2058914" cy="1986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Rectangle 35">
            <a:extLst>
              <a:ext uri="{FF2B5EF4-FFF2-40B4-BE49-F238E27FC236}">
                <a16:creationId xmlns:a16="http://schemas.microsoft.com/office/drawing/2014/main" id="{6F5AA98E-E45E-406C-B7C9-62F09A849074}"/>
              </a:ext>
            </a:extLst>
          </p:cNvPr>
          <p:cNvSpPr/>
          <p:nvPr/>
        </p:nvSpPr>
        <p:spPr>
          <a:xfrm>
            <a:off x="3070203" y="2379862"/>
            <a:ext cx="2167915" cy="672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1E820165-BC6F-4CDF-AD2C-561E263C0492}"/>
              </a:ext>
            </a:extLst>
          </p:cNvPr>
          <p:cNvSpPr>
            <a:spLocks noGrp="1"/>
          </p:cNvSpPr>
          <p:nvPr>
            <p:ph type="title"/>
          </p:nvPr>
        </p:nvSpPr>
        <p:spPr/>
        <p:txBody>
          <a:bodyPr>
            <a:noAutofit/>
          </a:bodyPr>
          <a:lstStyle/>
          <a:p>
            <a:r>
              <a:rPr lang="en-US" sz="3300" dirty="0"/>
              <a:t>What’s Really Driving Employer Health Plan Costs?</a:t>
            </a:r>
          </a:p>
        </p:txBody>
      </p:sp>
      <p:sp>
        <p:nvSpPr>
          <p:cNvPr id="35" name="Rectangle 34">
            <a:extLst>
              <a:ext uri="{FF2B5EF4-FFF2-40B4-BE49-F238E27FC236}">
                <a16:creationId xmlns:a16="http://schemas.microsoft.com/office/drawing/2014/main" id="{BEEB8011-8660-44D4-92E1-DCCAD64E93BC}"/>
              </a:ext>
            </a:extLst>
          </p:cNvPr>
          <p:cNvSpPr/>
          <p:nvPr/>
        </p:nvSpPr>
        <p:spPr>
          <a:xfrm>
            <a:off x="896233" y="4505387"/>
            <a:ext cx="2058914" cy="1616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83D87EA9-2CDD-4913-9AC5-2CEBA34471A5}"/>
              </a:ext>
            </a:extLst>
          </p:cNvPr>
          <p:cNvSpPr/>
          <p:nvPr/>
        </p:nvSpPr>
        <p:spPr>
          <a:xfrm>
            <a:off x="3070203" y="5086002"/>
            <a:ext cx="5041706" cy="1024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18">
            <a:extLst>
              <a:ext uri="{FF2B5EF4-FFF2-40B4-BE49-F238E27FC236}">
                <a16:creationId xmlns:a16="http://schemas.microsoft.com/office/drawing/2014/main" id="{6C5C3EFC-614E-4104-AF87-D03A17785EC2}"/>
              </a:ext>
            </a:extLst>
          </p:cNvPr>
          <p:cNvSpPr/>
          <p:nvPr/>
        </p:nvSpPr>
        <p:spPr>
          <a:xfrm>
            <a:off x="3112592" y="3263103"/>
            <a:ext cx="1662267" cy="1539010"/>
          </a:xfrm>
          <a:prstGeom prst="rect">
            <a:avLst/>
          </a:prstGeom>
          <a:noFill/>
          <a:ln>
            <a:noFill/>
          </a:ln>
        </p:spPr>
        <p:style>
          <a:lnRef idx="2">
            <a:schemeClr val="lt1">
              <a:hueOff val="0"/>
              <a:satOff val="0"/>
              <a:lumOff val="0"/>
              <a:alphaOff val="0"/>
            </a:schemeClr>
          </a:lnRef>
          <a:fillRef idx="1">
            <a:schemeClr val="accent5">
              <a:hueOff val="8604981"/>
              <a:satOff val="53184"/>
              <a:lumOff val="-4117"/>
              <a:alphaOff val="0"/>
            </a:schemeClr>
          </a:fillRef>
          <a:effectRef idx="0">
            <a:schemeClr val="accent5">
              <a:hueOff val="8604981"/>
              <a:satOff val="53184"/>
              <a:lumOff val="-4117"/>
              <a:alphaOff val="0"/>
            </a:schemeClr>
          </a:effectRef>
          <a:fontRef idx="minor">
            <a:schemeClr val="lt1"/>
          </a:fontRef>
        </p:style>
        <p:txBody>
          <a:bodyPr anchor="ctr" anchorCtr="0"/>
          <a:lstStyle/>
          <a:p>
            <a:pPr lvl="0">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High-cost claimants are made up of cancers, </a:t>
            </a:r>
            <a:r>
              <a:rPr lang="en-US" sz="1200" dirty="0">
                <a:solidFill>
                  <a:schemeClr val="bg1"/>
                </a:solidFill>
                <a:latin typeface="Segoe UI" panose="020B0502040204020203" pitchFamily="34" charset="0"/>
                <a:cs typeface="Segoe UI" panose="020B0502040204020203" pitchFamily="34" charset="0"/>
              </a:rPr>
              <a:t>kidney failure</a:t>
            </a: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 sepsis, </a:t>
            </a:r>
            <a:r>
              <a:rPr lang="en-US" sz="1200" dirty="0">
                <a:solidFill>
                  <a:schemeClr val="bg1"/>
                </a:solidFill>
                <a:latin typeface="Segoe UI" panose="020B0502040204020203" pitchFamily="34" charset="0"/>
                <a:cs typeface="Segoe UI" panose="020B0502040204020203" pitchFamily="34" charset="0"/>
              </a:rPr>
              <a:t>complex newborns and </a:t>
            </a: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hemophilia</a:t>
            </a:r>
          </a:p>
        </p:txBody>
      </p:sp>
      <p:sp>
        <p:nvSpPr>
          <p:cNvPr id="20" name="Rectangle 19">
            <a:extLst>
              <a:ext uri="{FF2B5EF4-FFF2-40B4-BE49-F238E27FC236}">
                <a16:creationId xmlns:a16="http://schemas.microsoft.com/office/drawing/2014/main" id="{10DCA046-2489-4984-AC1A-7869A3315EBF}"/>
              </a:ext>
            </a:extLst>
          </p:cNvPr>
          <p:cNvSpPr/>
          <p:nvPr/>
        </p:nvSpPr>
        <p:spPr>
          <a:xfrm>
            <a:off x="4044148" y="5086580"/>
            <a:ext cx="3949282" cy="1009763"/>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Chronic conditions are the direct cause of less than a quarter of medical and pharmacy claims over $50,000 (high-cost claims)</a:t>
            </a:r>
          </a:p>
        </p:txBody>
      </p:sp>
      <p:pic>
        <p:nvPicPr>
          <p:cNvPr id="25" name="Graphic 24" descr="Hospital">
            <a:extLst>
              <a:ext uri="{FF2B5EF4-FFF2-40B4-BE49-F238E27FC236}">
                <a16:creationId xmlns:a16="http://schemas.microsoft.com/office/drawing/2014/main" id="{5847FB39-8A30-4960-8A0D-9660EE95314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86344" y="4275231"/>
            <a:ext cx="616750" cy="583561"/>
          </a:xfrm>
          <a:prstGeom prst="rect">
            <a:avLst/>
          </a:prstGeom>
        </p:spPr>
      </p:pic>
      <p:pic>
        <p:nvPicPr>
          <p:cNvPr id="27" name="Graphic 26" descr="Upward trend">
            <a:extLst>
              <a:ext uri="{FF2B5EF4-FFF2-40B4-BE49-F238E27FC236}">
                <a16:creationId xmlns:a16="http://schemas.microsoft.com/office/drawing/2014/main" id="{DF28AB8D-DA70-4427-9794-E12D42196A8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46431" y="2490379"/>
            <a:ext cx="516800" cy="488990"/>
          </a:xfrm>
          <a:prstGeom prst="rect">
            <a:avLst/>
          </a:prstGeom>
        </p:spPr>
      </p:pic>
      <p:pic>
        <p:nvPicPr>
          <p:cNvPr id="29" name="Graphic 28" descr="Statistics">
            <a:extLst>
              <a:ext uri="{FF2B5EF4-FFF2-40B4-BE49-F238E27FC236}">
                <a16:creationId xmlns:a16="http://schemas.microsoft.com/office/drawing/2014/main" id="{52C7307B-8BC7-4603-B02B-ECD56AAE8FB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75381" y="2456326"/>
            <a:ext cx="511626" cy="484094"/>
          </a:xfrm>
          <a:prstGeom prst="rect">
            <a:avLst/>
          </a:prstGeom>
        </p:spPr>
      </p:pic>
      <p:pic>
        <p:nvPicPr>
          <p:cNvPr id="30" name="Graphic 29" descr="Medicine">
            <a:extLst>
              <a:ext uri="{FF2B5EF4-FFF2-40B4-BE49-F238E27FC236}">
                <a16:creationId xmlns:a16="http://schemas.microsoft.com/office/drawing/2014/main" id="{9A881FCF-B437-4AF3-BEA1-03A2200248A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74765" y="4566100"/>
            <a:ext cx="616750" cy="583561"/>
          </a:xfrm>
          <a:prstGeom prst="rect">
            <a:avLst/>
          </a:prstGeom>
        </p:spPr>
      </p:pic>
      <p:sp>
        <p:nvSpPr>
          <p:cNvPr id="41" name="Rectangle 40">
            <a:extLst>
              <a:ext uri="{FF2B5EF4-FFF2-40B4-BE49-F238E27FC236}">
                <a16:creationId xmlns:a16="http://schemas.microsoft.com/office/drawing/2014/main" id="{17913397-2768-42AB-BC53-DB62DFAC9F06}"/>
              </a:ext>
            </a:extLst>
          </p:cNvPr>
          <p:cNvSpPr/>
          <p:nvPr/>
        </p:nvSpPr>
        <p:spPr>
          <a:xfrm>
            <a:off x="5374764" y="3645489"/>
            <a:ext cx="2737145" cy="13261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ectangle 30">
            <a:extLst>
              <a:ext uri="{FF2B5EF4-FFF2-40B4-BE49-F238E27FC236}">
                <a16:creationId xmlns:a16="http://schemas.microsoft.com/office/drawing/2014/main" id="{9AE3DD5B-6CBF-49EB-ABC8-F21DADA475F4}"/>
              </a:ext>
            </a:extLst>
          </p:cNvPr>
          <p:cNvSpPr/>
          <p:nvPr/>
        </p:nvSpPr>
        <p:spPr>
          <a:xfrm>
            <a:off x="3626303" y="2510740"/>
            <a:ext cx="1520982" cy="371740"/>
          </a:xfrm>
          <a:prstGeom prst="rect">
            <a:avLst/>
          </a:prstGeom>
          <a:noFill/>
          <a:ln>
            <a:noFill/>
          </a:ln>
        </p:spPr>
        <p:style>
          <a:lnRef idx="2">
            <a:schemeClr val="lt1">
              <a:hueOff val="0"/>
              <a:satOff val="0"/>
              <a:lumOff val="0"/>
              <a:alphaOff val="0"/>
            </a:schemeClr>
          </a:lnRef>
          <a:fillRef idx="1">
            <a:schemeClr val="accent5">
              <a:hueOff val="2151245"/>
              <a:satOff val="13296"/>
              <a:lumOff val="-1029"/>
              <a:alphaOff val="0"/>
            </a:schemeClr>
          </a:fillRef>
          <a:effectRef idx="0">
            <a:schemeClr val="accent5">
              <a:hueOff val="2151245"/>
              <a:satOff val="13296"/>
              <a:lumOff val="-1029"/>
              <a:alphaOff val="0"/>
            </a:schemeClr>
          </a:effectRef>
          <a:fontRef idx="minor">
            <a:schemeClr val="lt1"/>
          </a:fontRef>
        </p:style>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High-cost claims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are different</a:t>
            </a:r>
          </a:p>
        </p:txBody>
      </p:sp>
      <p:sp>
        <p:nvSpPr>
          <p:cNvPr id="32" name="Rectangle 31">
            <a:extLst>
              <a:ext uri="{FF2B5EF4-FFF2-40B4-BE49-F238E27FC236}">
                <a16:creationId xmlns:a16="http://schemas.microsoft.com/office/drawing/2014/main" id="{AEE33906-2AD3-4ED6-8BE5-D8CC8D1F6E7C}"/>
              </a:ext>
            </a:extLst>
          </p:cNvPr>
          <p:cNvSpPr/>
          <p:nvPr/>
        </p:nvSpPr>
        <p:spPr>
          <a:xfrm>
            <a:off x="899381" y="4628669"/>
            <a:ext cx="1746927" cy="1342182"/>
          </a:xfrm>
          <a:prstGeom prst="rect">
            <a:avLst/>
          </a:prstGeom>
          <a:noFill/>
          <a:ln>
            <a:noFill/>
          </a:ln>
        </p:spPr>
        <p:style>
          <a:lnRef idx="2">
            <a:schemeClr val="lt1">
              <a:hueOff val="0"/>
              <a:satOff val="0"/>
              <a:lumOff val="0"/>
              <a:alphaOff val="0"/>
            </a:schemeClr>
          </a:lnRef>
          <a:fillRef idx="1">
            <a:schemeClr val="accent5">
              <a:hueOff val="4302491"/>
              <a:satOff val="26592"/>
              <a:lumOff val="-2059"/>
              <a:alphaOff val="0"/>
            </a:schemeClr>
          </a:fillRef>
          <a:effectRef idx="0">
            <a:schemeClr val="accent5">
              <a:hueOff val="4302491"/>
              <a:satOff val="26592"/>
              <a:lumOff val="-2059"/>
              <a:alphaOff val="0"/>
            </a:schemeClr>
          </a:effectRef>
          <a:fontRef idx="minor">
            <a:schemeClr val="lt1"/>
          </a:fontRef>
        </p:style>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Health care</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inflation is driven</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by price increases,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not utilization, think new medical and Rx technologies.</a:t>
            </a:r>
          </a:p>
        </p:txBody>
      </p:sp>
      <p:pic>
        <p:nvPicPr>
          <p:cNvPr id="26" name="Graphic 25" descr="Bullseye">
            <a:extLst>
              <a:ext uri="{FF2B5EF4-FFF2-40B4-BE49-F238E27FC236}">
                <a16:creationId xmlns:a16="http://schemas.microsoft.com/office/drawing/2014/main" id="{606E170F-1F00-4E33-B329-3291CD61F0B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54868" y="4056139"/>
            <a:ext cx="533597" cy="504882"/>
          </a:xfrm>
          <a:prstGeom prst="rect">
            <a:avLst/>
          </a:prstGeom>
        </p:spPr>
      </p:pic>
      <p:sp>
        <p:nvSpPr>
          <p:cNvPr id="33" name="Rectangle 32">
            <a:extLst>
              <a:ext uri="{FF2B5EF4-FFF2-40B4-BE49-F238E27FC236}">
                <a16:creationId xmlns:a16="http://schemas.microsoft.com/office/drawing/2014/main" id="{E5D03453-2050-4DB4-8F93-3BACE5F9449D}"/>
              </a:ext>
            </a:extLst>
          </p:cNvPr>
          <p:cNvSpPr/>
          <p:nvPr/>
        </p:nvSpPr>
        <p:spPr>
          <a:xfrm>
            <a:off x="5471655" y="2486517"/>
            <a:ext cx="2446475" cy="947023"/>
          </a:xfrm>
          <a:prstGeom prst="rect">
            <a:avLst/>
          </a:prstGeom>
          <a:noFill/>
          <a:ln>
            <a:noFill/>
          </a:ln>
        </p:spPr>
        <p:style>
          <a:lnRef idx="2">
            <a:schemeClr val="lt1">
              <a:hueOff val="0"/>
              <a:satOff val="0"/>
              <a:lumOff val="0"/>
              <a:alphaOff val="0"/>
            </a:schemeClr>
          </a:lnRef>
          <a:fillRef idx="1">
            <a:schemeClr val="accent5">
              <a:hueOff val="6453736"/>
              <a:satOff val="39888"/>
              <a:lumOff val="-3088"/>
              <a:alphaOff val="0"/>
            </a:schemeClr>
          </a:fillRef>
          <a:effectRef idx="0">
            <a:schemeClr val="accent5">
              <a:hueOff val="6453736"/>
              <a:satOff val="39888"/>
              <a:lumOff val="-3088"/>
              <a:alphaOff val="0"/>
            </a:schemeClr>
          </a:effectRef>
          <a:fontRef idx="minor">
            <a:schemeClr val="lt1"/>
          </a:fontRef>
        </p:style>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Specialty Medicines,</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especially injectables,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are the fastest-growing</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driver of high-cost claimants</a:t>
            </a:r>
          </a:p>
        </p:txBody>
      </p:sp>
      <p:pic>
        <p:nvPicPr>
          <p:cNvPr id="34" name="Graphic 33" descr="Medical">
            <a:extLst>
              <a:ext uri="{FF2B5EF4-FFF2-40B4-BE49-F238E27FC236}">
                <a16:creationId xmlns:a16="http://schemas.microsoft.com/office/drawing/2014/main" id="{B7251771-75B1-4DCA-8770-4398F14A296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276784" y="5232462"/>
            <a:ext cx="780488" cy="738488"/>
          </a:xfrm>
          <a:prstGeom prst="rect">
            <a:avLst/>
          </a:prstGeom>
        </p:spPr>
      </p:pic>
      <p:sp>
        <p:nvSpPr>
          <p:cNvPr id="40" name="Rectangle 39">
            <a:extLst>
              <a:ext uri="{FF2B5EF4-FFF2-40B4-BE49-F238E27FC236}">
                <a16:creationId xmlns:a16="http://schemas.microsoft.com/office/drawing/2014/main" id="{1449E651-B721-406A-8A5A-EA342743664D}"/>
              </a:ext>
            </a:extLst>
          </p:cNvPr>
          <p:cNvSpPr/>
          <p:nvPr/>
        </p:nvSpPr>
        <p:spPr>
          <a:xfrm>
            <a:off x="5471655" y="3801759"/>
            <a:ext cx="2186082" cy="989419"/>
          </a:xfrm>
          <a:prstGeom prst="rect">
            <a:avLst/>
          </a:prstGeom>
          <a:noFill/>
          <a:ln>
            <a:noFill/>
          </a:ln>
        </p:spPr>
        <p:style>
          <a:lnRef idx="2">
            <a:schemeClr val="lt1">
              <a:hueOff val="0"/>
              <a:satOff val="0"/>
              <a:lumOff val="0"/>
              <a:alphaOff val="0"/>
            </a:schemeClr>
          </a:lnRef>
          <a:fillRef idx="1">
            <a:schemeClr val="accent5">
              <a:hueOff val="4302491"/>
              <a:satOff val="26592"/>
              <a:lumOff val="-2059"/>
              <a:alphaOff val="0"/>
            </a:schemeClr>
          </a:fillRef>
          <a:effectRef idx="0">
            <a:schemeClr val="accent5">
              <a:hueOff val="4302491"/>
              <a:satOff val="26592"/>
              <a:lumOff val="-2059"/>
              <a:alphaOff val="0"/>
            </a:schemeClr>
          </a:effectRef>
          <a:fontRef idx="minor">
            <a:schemeClr val="lt1"/>
          </a:fontRef>
        </p:style>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High-Cost Claimant Predictive Analytics</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can </a:t>
            </a:r>
            <a:r>
              <a:rPr kumimoji="0" lang="en-US" sz="1200" b="1" i="1"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sometimes</a:t>
            </a: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 identify</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these individuals and target early interventions</a:t>
            </a:r>
          </a:p>
        </p:txBody>
      </p:sp>
      <p:pic>
        <p:nvPicPr>
          <p:cNvPr id="24" name="Graphic 23" descr="Needle">
            <a:extLst>
              <a:ext uri="{FF2B5EF4-FFF2-40B4-BE49-F238E27FC236}">
                <a16:creationId xmlns:a16="http://schemas.microsoft.com/office/drawing/2014/main" id="{A4BC0468-C678-4530-B2C0-5AB1C30F153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440425" y="2541493"/>
            <a:ext cx="441372" cy="417620"/>
          </a:xfrm>
          <a:prstGeom prst="rect">
            <a:avLst/>
          </a:prstGeom>
        </p:spPr>
      </p:pic>
      <p:grpSp>
        <p:nvGrpSpPr>
          <p:cNvPr id="7" name="Group 6">
            <a:extLst>
              <a:ext uri="{FF2B5EF4-FFF2-40B4-BE49-F238E27FC236}">
                <a16:creationId xmlns:a16="http://schemas.microsoft.com/office/drawing/2014/main" id="{C519A42D-7990-4B5A-96BE-B4F11E24B3FE}"/>
              </a:ext>
            </a:extLst>
          </p:cNvPr>
          <p:cNvGrpSpPr/>
          <p:nvPr/>
        </p:nvGrpSpPr>
        <p:grpSpPr>
          <a:xfrm>
            <a:off x="1016553" y="2553993"/>
            <a:ext cx="1926483" cy="1676568"/>
            <a:chOff x="919663" y="2608493"/>
            <a:chExt cx="1926483" cy="1676568"/>
          </a:xfrm>
        </p:grpSpPr>
        <p:sp>
          <p:nvSpPr>
            <p:cNvPr id="9" name="Rectangle 8">
              <a:extLst>
                <a:ext uri="{FF2B5EF4-FFF2-40B4-BE49-F238E27FC236}">
                  <a16:creationId xmlns:a16="http://schemas.microsoft.com/office/drawing/2014/main" id="{1E570AD1-E350-4368-A561-42C17AAE2704}"/>
                </a:ext>
              </a:extLst>
            </p:cNvPr>
            <p:cNvSpPr/>
            <p:nvPr/>
          </p:nvSpPr>
          <p:spPr>
            <a:xfrm>
              <a:off x="938621" y="3257928"/>
              <a:ext cx="1907525" cy="276067"/>
            </a:xfrm>
            <a:prstGeom prst="rect">
              <a:avLst/>
            </a:pr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nchorCtr="0"/>
            <a:lstStyle/>
            <a:p>
              <a:pPr marL="0" marR="0" lvl="0" indent="0" algn="l" defTabSz="914400" rtl="0" eaLnBrk="1" fontAlgn="auto" latinLnBrk="0" hangingPunct="1">
                <a:spcBef>
                  <a:spcPts val="0"/>
                </a:spcBef>
                <a:spcAft>
                  <a:spcPts val="0"/>
                </a:spcAft>
                <a:buClrTx/>
                <a:buSzTx/>
                <a:buFontTx/>
                <a:buNone/>
                <a:tabLst/>
                <a:defRPr/>
              </a:pPr>
              <a:r>
                <a:rPr kumimoji="0" lang="en-US" b="0" i="0" u="none" strike="noStrike" kern="1200" cap="none" spc="0" normalizeH="0" noProof="0" dirty="0">
                  <a:ln>
                    <a:noFill/>
                  </a:ln>
                  <a:solidFill>
                    <a:schemeClr val="bg1"/>
                  </a:solidFill>
                  <a:effectLst/>
                  <a:uLnTx/>
                  <a:uFillTx/>
                  <a:latin typeface="Segoe UI" panose="020B0502040204020203" pitchFamily="34" charset="0"/>
                  <a:cs typeface="Segoe UI" panose="020B0502040204020203" pitchFamily="34" charset="0"/>
                </a:rPr>
                <a:t>of a population drives</a:t>
              </a:r>
            </a:p>
          </p:txBody>
        </p:sp>
        <p:sp>
          <p:nvSpPr>
            <p:cNvPr id="4" name="Rectangle 3">
              <a:extLst>
                <a:ext uri="{FF2B5EF4-FFF2-40B4-BE49-F238E27FC236}">
                  <a16:creationId xmlns:a16="http://schemas.microsoft.com/office/drawing/2014/main" id="{967D8D55-4A54-43CB-8117-FF2AF7C4A218}"/>
                </a:ext>
              </a:extLst>
            </p:cNvPr>
            <p:cNvSpPr/>
            <p:nvPr/>
          </p:nvSpPr>
          <p:spPr>
            <a:xfrm>
              <a:off x="919663" y="2608493"/>
              <a:ext cx="1007007" cy="646331"/>
            </a:xfrm>
            <a:prstGeom prst="rect">
              <a:avLst/>
            </a:prstGeom>
          </p:spPr>
          <p:txBody>
            <a:bodyPr wrap="none">
              <a:spAutoFit/>
            </a:bodyPr>
            <a:lstStyle/>
            <a:p>
              <a:r>
                <a:rPr lang="en-US" sz="3600" i="1" spc="-150" dirty="0">
                  <a:solidFill>
                    <a:srgbClr val="00AEEF"/>
                  </a:solidFill>
                  <a:latin typeface="+mj-lt"/>
                </a:rPr>
                <a:t>0.6</a:t>
              </a:r>
              <a:r>
                <a:rPr lang="en-US" sz="3600" i="1" dirty="0">
                  <a:solidFill>
                    <a:srgbClr val="00AEEF"/>
                  </a:solidFill>
                  <a:latin typeface="+mj-lt"/>
                </a:rPr>
                <a:t>%</a:t>
              </a:r>
              <a:endParaRPr lang="en-US" sz="3600" dirty="0">
                <a:latin typeface="+mj-lt"/>
              </a:endParaRPr>
            </a:p>
          </p:txBody>
        </p:sp>
        <p:sp>
          <p:nvSpPr>
            <p:cNvPr id="5" name="Rectangle 4">
              <a:extLst>
                <a:ext uri="{FF2B5EF4-FFF2-40B4-BE49-F238E27FC236}">
                  <a16:creationId xmlns:a16="http://schemas.microsoft.com/office/drawing/2014/main" id="{9968E32E-76A6-40AD-8B47-2380D18F6325}"/>
                </a:ext>
              </a:extLst>
            </p:cNvPr>
            <p:cNvSpPr/>
            <p:nvPr/>
          </p:nvSpPr>
          <p:spPr>
            <a:xfrm>
              <a:off x="1580167" y="3238560"/>
              <a:ext cx="886781" cy="646331"/>
            </a:xfrm>
            <a:prstGeom prst="rect">
              <a:avLst/>
            </a:prstGeom>
          </p:spPr>
          <p:txBody>
            <a:bodyPr wrap="none">
              <a:spAutoFit/>
            </a:bodyPr>
            <a:lstStyle/>
            <a:p>
              <a:r>
                <a:rPr lang="en-US" sz="3600" i="1" spc="-300" dirty="0">
                  <a:solidFill>
                    <a:srgbClr val="00AEEF"/>
                  </a:solidFill>
                  <a:latin typeface="+mj-lt"/>
                </a:rPr>
                <a:t>35</a:t>
              </a:r>
              <a:r>
                <a:rPr lang="en-US" sz="3600" i="1" dirty="0">
                  <a:solidFill>
                    <a:srgbClr val="00AEEF"/>
                  </a:solidFill>
                  <a:latin typeface="+mj-lt"/>
                  <a:cs typeface="Segoe UI Light" panose="020B0502040204020203" pitchFamily="34" charset="0"/>
                </a:rPr>
                <a:t>%</a:t>
              </a:r>
              <a:endParaRPr lang="en-US" dirty="0"/>
            </a:p>
          </p:txBody>
        </p:sp>
        <p:sp>
          <p:nvSpPr>
            <p:cNvPr id="6" name="Rectangle 5">
              <a:extLst>
                <a:ext uri="{FF2B5EF4-FFF2-40B4-BE49-F238E27FC236}">
                  <a16:creationId xmlns:a16="http://schemas.microsoft.com/office/drawing/2014/main" id="{DFA06D33-BE83-47C9-8A30-0052130F577B}"/>
                </a:ext>
              </a:extLst>
            </p:cNvPr>
            <p:cNvSpPr/>
            <p:nvPr/>
          </p:nvSpPr>
          <p:spPr>
            <a:xfrm>
              <a:off x="1015850" y="3638730"/>
              <a:ext cx="1678906" cy="646331"/>
            </a:xfrm>
            <a:prstGeom prst="rect">
              <a:avLst/>
            </a:prstGeom>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of employers’ spend</a:t>
              </a:r>
              <a:endParaRPr lang="en-US"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191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9980633-EA7E-4212-B84F-9BED2E302145}"/>
              </a:ext>
            </a:extLst>
          </p:cNvPr>
          <p:cNvSpPr txBox="1">
            <a:spLocks/>
          </p:cNvSpPr>
          <p:nvPr/>
        </p:nvSpPr>
        <p:spPr>
          <a:xfrm>
            <a:off x="524752" y="376751"/>
            <a:ext cx="2659140" cy="1462831"/>
          </a:xfrm>
          <a:prstGeom prst="rect">
            <a:avLst/>
          </a:prstGeom>
          <a:noFill/>
        </p:spPr>
        <p:txBody>
          <a:bodyPr vert="horz" lIns="0" tIns="45720" rIns="91440" bIns="45720" rtlCol="0" anchor="b" anchorCtr="0">
            <a:normAutofit/>
          </a:bodyPr>
          <a:lstStyle>
            <a:lvl1pPr algn="l" defTabSz="914400" rtl="0" eaLnBrk="1" latinLnBrk="0" hangingPunct="1">
              <a:spcBef>
                <a:spcPct val="0"/>
              </a:spcBef>
              <a:buNone/>
              <a:defRPr sz="4000" i="1" kern="1200">
                <a:solidFill>
                  <a:schemeClr val="tx1"/>
                </a:solidFill>
                <a:latin typeface="Garamond" panose="02020404030301010803" pitchFamily="18" charset="0"/>
                <a:ea typeface="+mj-ea"/>
                <a:cs typeface="+mj-cs"/>
              </a:defRPr>
            </a:lvl1pPr>
          </a:lstStyle>
          <a:p>
            <a:r>
              <a:rPr lang="en-US" sz="3200" dirty="0">
                <a:solidFill>
                  <a:schemeClr val="bg1"/>
                </a:solidFill>
              </a:rPr>
              <a:t>Stop Loss Market Overview 2023</a:t>
            </a:r>
          </a:p>
        </p:txBody>
      </p:sp>
      <p:sp>
        <p:nvSpPr>
          <p:cNvPr id="10" name="Text Placeholder 26">
            <a:extLst>
              <a:ext uri="{FF2B5EF4-FFF2-40B4-BE49-F238E27FC236}">
                <a16:creationId xmlns:a16="http://schemas.microsoft.com/office/drawing/2014/main" id="{9FA98AE4-EA64-4308-BD1E-50BD13022AB4}"/>
              </a:ext>
            </a:extLst>
          </p:cNvPr>
          <p:cNvSpPr txBox="1">
            <a:spLocks/>
          </p:cNvSpPr>
          <p:nvPr/>
        </p:nvSpPr>
        <p:spPr>
          <a:xfrm>
            <a:off x="411042" y="2153879"/>
            <a:ext cx="2886560" cy="3510598"/>
          </a:xfrm>
          <a:prstGeom prst="rect">
            <a:avLst/>
          </a:prstGeom>
          <a:noFill/>
        </p:spPr>
        <p:txBody>
          <a:bodyPr/>
          <a:lstStyle>
            <a:lvl1pPr marL="228600" marR="0" indent="-228600"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1pPr>
            <a:lvl2pPr marL="461963" marR="0" indent="-234950"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2pPr>
            <a:lvl3pPr marL="687388" marR="0" indent="-225425" algn="l" defTabSz="914400" rtl="0" eaLnBrk="1" fontAlgn="base" latinLnBrk="0" hangingPunct="1">
              <a:lnSpc>
                <a:spcPct val="100000"/>
              </a:lnSpc>
              <a:spcBef>
                <a:spcPts val="500"/>
              </a:spcBef>
              <a:spcAft>
                <a:spcPts val="300"/>
              </a:spcAft>
              <a:buClr>
                <a:schemeClr val="tx1"/>
              </a:buClr>
              <a:buSzPct val="100000"/>
              <a:buFont typeface="Wingdings" panose="05000000000000000000" pitchFamily="2" charset="2"/>
              <a:buChar char=""/>
              <a:tabLst/>
              <a:defRPr sz="1800" kern="1200">
                <a:solidFill>
                  <a:schemeClr val="tx1"/>
                </a:solidFill>
                <a:latin typeface="+mn-lt"/>
                <a:ea typeface="+mn-ea"/>
                <a:cs typeface="+mn-cs"/>
              </a:defRPr>
            </a:lvl3pPr>
            <a:lvl4pPr marL="914400" marR="0" indent="-227013" algn="l" defTabSz="914400" rtl="0" eaLnBrk="1" fontAlgn="base" latinLnBrk="0" hangingPunct="1">
              <a:lnSpc>
                <a:spcPct val="100000"/>
              </a:lnSpc>
              <a:spcBef>
                <a:spcPts val="500"/>
              </a:spcBef>
              <a:spcAft>
                <a:spcPts val="300"/>
              </a:spcAft>
              <a:buClr>
                <a:schemeClr val="tx1"/>
              </a:buClr>
              <a:buSzPct val="100000"/>
              <a:buFont typeface="Symbol" panose="05050102010706020507" pitchFamily="18" charset="2"/>
              <a:buChar char="-"/>
              <a:tabLst/>
              <a:defRPr sz="1800" kern="1200">
                <a:solidFill>
                  <a:schemeClr val="tx1"/>
                </a:solidFill>
                <a:latin typeface="+mn-lt"/>
                <a:ea typeface="+mn-ea"/>
                <a:cs typeface="+mn-cs"/>
              </a:defRPr>
            </a:lvl4pPr>
            <a:lvl5pPr marL="1141413" marR="0" indent="-227013" algn="l" defTabSz="914400" rtl="0" eaLnBrk="1" fontAlgn="base" latinLnBrk="0" hangingPunct="1">
              <a:lnSpc>
                <a:spcPct val="100000"/>
              </a:lnSpc>
              <a:spcBef>
                <a:spcPts val="500"/>
              </a:spcBef>
              <a:spcAft>
                <a:spcPts val="300"/>
              </a:spcAft>
              <a:buClr>
                <a:schemeClr val="tx1"/>
              </a:buClr>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spcAft>
                <a:spcPct val="0"/>
              </a:spcAft>
              <a:buClr>
                <a:schemeClr val="bg1"/>
              </a:buClr>
              <a:buSzPct val="75000"/>
              <a:buNone/>
              <a:defRPr/>
            </a:pPr>
            <a:r>
              <a:rPr lang="en-US" sz="1400" dirty="0">
                <a:solidFill>
                  <a:schemeClr val="bg1"/>
                </a:solidFill>
                <a:cs typeface="Sarabun Regular" panose="00000500000000000000" pitchFamily="2" charset="-34"/>
              </a:rPr>
              <a:t>In the past four years, million-dollar claims have </a:t>
            </a:r>
            <a:r>
              <a:rPr lang="en-US" sz="1400" dirty="0">
                <a:solidFill>
                  <a:schemeClr val="accent4"/>
                </a:solidFill>
                <a:cs typeface="Sarabun Regular" panose="00000500000000000000" pitchFamily="2" charset="-34"/>
              </a:rPr>
              <a:t>increased by 45%</a:t>
            </a:r>
            <a:br>
              <a:rPr lang="en-US" sz="1400" dirty="0">
                <a:solidFill>
                  <a:schemeClr val="accent4"/>
                </a:solidFill>
                <a:cs typeface="Sarabun Regular" panose="00000500000000000000" pitchFamily="2" charset="-34"/>
              </a:rPr>
            </a:br>
            <a:endParaRPr lang="en-US" sz="1400" dirty="0">
              <a:solidFill>
                <a:schemeClr val="accent4"/>
              </a:solidFill>
              <a:cs typeface="Sarabun Regular" panose="00000500000000000000" pitchFamily="2" charset="-34"/>
            </a:endParaRPr>
          </a:p>
          <a:p>
            <a:pPr marL="0" indent="0">
              <a:spcBef>
                <a:spcPct val="50000"/>
              </a:spcBef>
              <a:spcAft>
                <a:spcPct val="0"/>
              </a:spcAft>
              <a:buClr>
                <a:schemeClr val="bg1"/>
              </a:buClr>
              <a:buSzPct val="75000"/>
              <a:buNone/>
              <a:defRPr/>
            </a:pPr>
            <a:r>
              <a:rPr lang="en-US" sz="1400" dirty="0">
                <a:solidFill>
                  <a:schemeClr val="bg1"/>
                </a:solidFill>
                <a:cs typeface="Sarabun Regular" panose="00000500000000000000" pitchFamily="2" charset="-34"/>
              </a:rPr>
              <a:t>These top 10 conditions have contributed to </a:t>
            </a:r>
            <a:r>
              <a:rPr lang="en-US" sz="1400" dirty="0">
                <a:solidFill>
                  <a:schemeClr val="accent4"/>
                </a:solidFill>
                <a:cs typeface="Sarabun Regular" panose="00000500000000000000" pitchFamily="2" charset="-34"/>
              </a:rPr>
              <a:t>71% of total reimbursements</a:t>
            </a:r>
          </a:p>
          <a:p>
            <a:pPr marL="0" indent="0">
              <a:spcBef>
                <a:spcPct val="50000"/>
              </a:spcBef>
              <a:spcAft>
                <a:spcPct val="0"/>
              </a:spcAft>
              <a:buClr>
                <a:schemeClr val="bg1"/>
              </a:buClr>
              <a:buNone/>
              <a:defRPr/>
            </a:pPr>
            <a:endParaRPr lang="en-US" sz="1400" dirty="0">
              <a:solidFill>
                <a:schemeClr val="bg1"/>
              </a:solidFill>
              <a:cs typeface="Sarabun Regular" panose="00000500000000000000" pitchFamily="2" charset="-34"/>
            </a:endParaRPr>
          </a:p>
          <a:p>
            <a:pPr marL="0" indent="0">
              <a:spcBef>
                <a:spcPct val="50000"/>
              </a:spcBef>
              <a:spcAft>
                <a:spcPct val="0"/>
              </a:spcAft>
              <a:buClr>
                <a:schemeClr val="bg1"/>
              </a:buClr>
              <a:buSzPct val="75000"/>
              <a:buNone/>
              <a:defRPr/>
            </a:pPr>
            <a:r>
              <a:rPr lang="en-US" sz="1400" dirty="0">
                <a:solidFill>
                  <a:schemeClr val="accent4"/>
                </a:solidFill>
                <a:cs typeface="Sarabun Regular" panose="00000500000000000000" pitchFamily="2" charset="-34"/>
              </a:rPr>
              <a:t>87% of employers </a:t>
            </a:r>
            <a:r>
              <a:rPr lang="en-US" sz="1400" dirty="0">
                <a:solidFill>
                  <a:schemeClr val="bg1"/>
                </a:solidFill>
                <a:cs typeface="Sarabun Regular" panose="00000500000000000000" pitchFamily="2" charset="-34"/>
              </a:rPr>
              <a:t>had a stop loss claim from 2018-2021</a:t>
            </a:r>
          </a:p>
          <a:p>
            <a:pPr>
              <a:spcBef>
                <a:spcPct val="50000"/>
              </a:spcBef>
              <a:spcAft>
                <a:spcPct val="0"/>
              </a:spcAft>
              <a:buClr>
                <a:schemeClr val="bg1"/>
              </a:buClr>
              <a:defRPr/>
            </a:pPr>
            <a:endParaRPr lang="en-US" sz="1400" b="1" i="1" dirty="0">
              <a:solidFill>
                <a:schemeClr val="bg1"/>
              </a:solidFill>
              <a:cs typeface="Sarabun Regular" panose="00000500000000000000" pitchFamily="2" charset="-34"/>
            </a:endParaRPr>
          </a:p>
        </p:txBody>
      </p:sp>
      <p:sp>
        <p:nvSpPr>
          <p:cNvPr id="12" name="TextBox 11">
            <a:extLst>
              <a:ext uri="{FF2B5EF4-FFF2-40B4-BE49-F238E27FC236}">
                <a16:creationId xmlns:a16="http://schemas.microsoft.com/office/drawing/2014/main" id="{F080A26D-8A93-4F6E-8326-C724CEECDC1C}"/>
              </a:ext>
            </a:extLst>
          </p:cNvPr>
          <p:cNvSpPr txBox="1"/>
          <p:nvPr/>
        </p:nvSpPr>
        <p:spPr>
          <a:xfrm>
            <a:off x="34669" y="6575395"/>
            <a:ext cx="3754514" cy="2115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75" dirty="0">
                <a:solidFill>
                  <a:schemeClr val="accent4"/>
                </a:solidFill>
              </a:rPr>
              <a:t>Sources:  Sun Life 2023 High-cost claims and injectable drug trends analysis</a:t>
            </a:r>
          </a:p>
        </p:txBody>
      </p:sp>
      <p:pic>
        <p:nvPicPr>
          <p:cNvPr id="14" name="Graphic 13" descr="Upward trend outline">
            <a:extLst>
              <a:ext uri="{FF2B5EF4-FFF2-40B4-BE49-F238E27FC236}">
                <a16:creationId xmlns:a16="http://schemas.microsoft.com/office/drawing/2014/main" id="{F0F71A5F-B14F-BD7B-81FE-D3BDDE464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412" y="4971627"/>
            <a:ext cx="1509622" cy="1509622"/>
          </a:xfrm>
          <a:prstGeom prst="rect">
            <a:avLst/>
          </a:prstGeom>
        </p:spPr>
      </p:pic>
      <p:pic>
        <p:nvPicPr>
          <p:cNvPr id="3" name="Picture 2">
            <a:extLst>
              <a:ext uri="{FF2B5EF4-FFF2-40B4-BE49-F238E27FC236}">
                <a16:creationId xmlns:a16="http://schemas.microsoft.com/office/drawing/2014/main" id="{90F9C4AF-FA19-41D9-3E60-44CAA5482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697" y="552796"/>
            <a:ext cx="5388252" cy="5752407"/>
          </a:xfrm>
          <a:prstGeom prst="rect">
            <a:avLst/>
          </a:prstGeom>
        </p:spPr>
      </p:pic>
    </p:spTree>
    <p:extLst>
      <p:ext uri="{BB962C8B-B14F-4D97-AF65-F5344CB8AC3E}">
        <p14:creationId xmlns:p14="http://schemas.microsoft.com/office/powerpoint/2010/main" val="203119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3D6DCB-9FB1-45BE-A2EB-65293CDBB280}"/>
              </a:ext>
            </a:extLst>
          </p:cNvPr>
          <p:cNvSpPr>
            <a:spLocks noGrp="1"/>
          </p:cNvSpPr>
          <p:nvPr>
            <p:ph type="body" sz="quarter" idx="13"/>
          </p:nvPr>
        </p:nvSpPr>
        <p:spPr>
          <a:xfrm>
            <a:off x="1676400" y="1863272"/>
            <a:ext cx="6781800" cy="1184728"/>
          </a:xfrm>
        </p:spPr>
        <p:txBody>
          <a:bodyPr>
            <a:noAutofit/>
          </a:bodyPr>
          <a:lstStyle/>
          <a:p>
            <a:r>
              <a:rPr lang="en-US" b="0" u="none" dirty="0"/>
              <a:t>Cancer is the </a:t>
            </a:r>
            <a:r>
              <a:rPr lang="en-US" u="none" dirty="0"/>
              <a:t>#1 and #2 </a:t>
            </a:r>
            <a:r>
              <a:rPr lang="en-US" b="0" u="none" dirty="0"/>
              <a:t>(solid organ, blood) </a:t>
            </a:r>
            <a:r>
              <a:rPr lang="en-US" u="none" dirty="0"/>
              <a:t>driver of high-cost claims</a:t>
            </a:r>
            <a:r>
              <a:rPr lang="en-US" b="0" u="none" dirty="0"/>
              <a:t>, nearly 4x higher than the next category.  The number of cancer claimants </a:t>
            </a:r>
            <a:r>
              <a:rPr lang="en-US" u="none" dirty="0"/>
              <a:t>increased 39% </a:t>
            </a:r>
            <a:r>
              <a:rPr lang="en-US" b="0" u="none" dirty="0"/>
              <a:t>from 2018 to 2021. </a:t>
            </a:r>
          </a:p>
          <a:p>
            <a:r>
              <a:rPr lang="en-US" b="0" u="none" dirty="0"/>
              <a:t>Due to delayed/missed screenings, we may see a 10-14% increase in new cancer diagnoses this year, including </a:t>
            </a:r>
            <a:r>
              <a:rPr lang="en-US" u="none" dirty="0"/>
              <a:t>more late-stage cancers</a:t>
            </a:r>
            <a:r>
              <a:rPr lang="en-US" b="0" u="none" dirty="0"/>
              <a:t>. </a:t>
            </a:r>
            <a:r>
              <a:rPr lang="en-US" b="0" u="none" baseline="-25000" dirty="0"/>
              <a:t>4</a:t>
            </a:r>
            <a:endParaRPr lang="en-US" b="0" u="none" dirty="0"/>
          </a:p>
          <a:p>
            <a:endParaRPr lang="en-US" b="0" u="none" dirty="0"/>
          </a:p>
        </p:txBody>
      </p:sp>
      <p:pic>
        <p:nvPicPr>
          <p:cNvPr id="5" name="Graphic 4" descr="IV with solid fill">
            <a:extLst>
              <a:ext uri="{FF2B5EF4-FFF2-40B4-BE49-F238E27FC236}">
                <a16:creationId xmlns:a16="http://schemas.microsoft.com/office/drawing/2014/main" id="{4B123BD3-148A-4AB7-B774-4F896D53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1998436"/>
            <a:ext cx="914400" cy="914400"/>
          </a:xfrm>
          <a:prstGeom prst="rect">
            <a:avLst/>
          </a:prstGeom>
        </p:spPr>
      </p:pic>
      <p:grpSp>
        <p:nvGrpSpPr>
          <p:cNvPr id="13" name="Group 12">
            <a:extLst>
              <a:ext uri="{FF2B5EF4-FFF2-40B4-BE49-F238E27FC236}">
                <a16:creationId xmlns:a16="http://schemas.microsoft.com/office/drawing/2014/main" id="{432617CC-4C85-4F79-AA7C-CFE029165AEB}"/>
              </a:ext>
            </a:extLst>
          </p:cNvPr>
          <p:cNvGrpSpPr/>
          <p:nvPr/>
        </p:nvGrpSpPr>
        <p:grpSpPr>
          <a:xfrm>
            <a:off x="762000" y="3352800"/>
            <a:ext cx="7772400" cy="3124200"/>
            <a:chOff x="762000" y="3048000"/>
            <a:chExt cx="7772400" cy="3124200"/>
          </a:xfrm>
        </p:grpSpPr>
        <p:sp>
          <p:nvSpPr>
            <p:cNvPr id="10" name="Rectangle 9">
              <a:extLst>
                <a:ext uri="{FF2B5EF4-FFF2-40B4-BE49-F238E27FC236}">
                  <a16:creationId xmlns:a16="http://schemas.microsoft.com/office/drawing/2014/main" id="{A90E2B2A-587D-4F2B-AFFA-480D013B2264}"/>
                </a:ext>
              </a:extLst>
            </p:cNvPr>
            <p:cNvSpPr/>
            <p:nvPr/>
          </p:nvSpPr>
          <p:spPr>
            <a:xfrm>
              <a:off x="762000" y="3048000"/>
              <a:ext cx="7772400" cy="3048000"/>
            </a:xfrm>
            <a:prstGeom prst="rect">
              <a:avLst/>
            </a:prstGeom>
            <a:solidFill>
              <a:srgbClr val="C7E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4D71F1-1C5E-4A02-B696-27416BDF0D09}"/>
                </a:ext>
              </a:extLst>
            </p:cNvPr>
            <p:cNvSpPr txBox="1"/>
            <p:nvPr/>
          </p:nvSpPr>
          <p:spPr>
            <a:xfrm>
              <a:off x="762000" y="3048000"/>
              <a:ext cx="7772400" cy="272432"/>
            </a:xfrm>
            <a:prstGeom prst="rect">
              <a:avLst/>
            </a:prstGeom>
            <a:solidFill>
              <a:schemeClr val="accent1">
                <a:lumMod val="50000"/>
              </a:schemeClr>
            </a:solidFill>
          </p:spPr>
          <p:txBody>
            <a:bodyPr wrap="square" lIns="0" rIns="0" rtlCol="0">
              <a:noAutofit/>
            </a:bodyPr>
            <a:lstStyle/>
            <a:p>
              <a:pPr algn="l">
                <a:spcBef>
                  <a:spcPts val="500"/>
                </a:spcBef>
                <a:spcAft>
                  <a:spcPts val="300"/>
                </a:spcAft>
              </a:pPr>
              <a:r>
                <a:rPr lang="en-US" sz="1600" b="1" dirty="0">
                  <a:solidFill>
                    <a:schemeClr val="bg1"/>
                  </a:solidFill>
                </a:rPr>
                <a:t>Example levers</a:t>
              </a:r>
            </a:p>
          </p:txBody>
        </p:sp>
        <p:sp>
          <p:nvSpPr>
            <p:cNvPr id="12" name="TextBox 11">
              <a:extLst>
                <a:ext uri="{FF2B5EF4-FFF2-40B4-BE49-F238E27FC236}">
                  <a16:creationId xmlns:a16="http://schemas.microsoft.com/office/drawing/2014/main" id="{CD3A99D5-71AF-46BB-89EC-09087E10886B}"/>
                </a:ext>
              </a:extLst>
            </p:cNvPr>
            <p:cNvSpPr txBox="1"/>
            <p:nvPr/>
          </p:nvSpPr>
          <p:spPr>
            <a:xfrm>
              <a:off x="838200" y="3429000"/>
              <a:ext cx="7696200" cy="2743200"/>
            </a:xfrm>
            <a:prstGeom prst="rect">
              <a:avLst/>
            </a:prstGeom>
            <a:noFill/>
          </p:spPr>
          <p:txBody>
            <a:bodyPr wrap="square" lIns="0" rIns="0" rtlCol="0">
              <a:noAutofit/>
            </a:bodyPr>
            <a:lstStyle/>
            <a:p>
              <a:pPr marL="285750" indent="-285750" algn="l">
                <a:spcBef>
                  <a:spcPts val="500"/>
                </a:spcBef>
                <a:spcAft>
                  <a:spcPts val="300"/>
                </a:spcAft>
                <a:buFont typeface="Arial" panose="020B0604020202020204" pitchFamily="34" charset="0"/>
                <a:buChar char="•"/>
              </a:pPr>
              <a:r>
                <a:rPr lang="en-US" sz="1600" b="1" dirty="0"/>
                <a:t>Prevention– </a:t>
              </a:r>
              <a:r>
                <a:rPr lang="en-US" sz="1600" dirty="0"/>
                <a:t>Emphasis on healthy lifestyle (e.g., diet, exercise, smoking cessation) and risk factor (e.g., weight management) </a:t>
              </a:r>
            </a:p>
            <a:p>
              <a:pPr marL="285750" indent="-285750" algn="l">
                <a:spcBef>
                  <a:spcPts val="500"/>
                </a:spcBef>
                <a:spcAft>
                  <a:spcPts val="300"/>
                </a:spcAft>
                <a:buFont typeface="Arial" panose="020B0604020202020204" pitchFamily="34" charset="0"/>
                <a:buChar char="•"/>
              </a:pPr>
              <a:r>
                <a:rPr lang="en-US" sz="1600" b="1" dirty="0"/>
                <a:t>Early Detection – </a:t>
              </a:r>
              <a:r>
                <a:rPr lang="en-US" sz="1600" dirty="0"/>
                <a:t>Screening options (e.g., Cologuard, MCED tests) and accessibility (e.g., health fair, onsite clinic, mobile mammograms)</a:t>
              </a:r>
            </a:p>
            <a:p>
              <a:pPr marL="285750" indent="-285750" algn="l">
                <a:spcBef>
                  <a:spcPts val="500"/>
                </a:spcBef>
                <a:spcAft>
                  <a:spcPts val="300"/>
                </a:spcAft>
                <a:buFont typeface="Arial" panose="020B0604020202020204" pitchFamily="34" charset="0"/>
                <a:buChar char="•"/>
              </a:pPr>
              <a:r>
                <a:rPr lang="en-US" sz="1600" b="1" dirty="0"/>
                <a:t>Navigation </a:t>
              </a:r>
              <a:r>
                <a:rPr lang="en-US" sz="1600" dirty="0"/>
                <a:t>– Emphasis on understanding goals of care and options (including palliative care), steerage to cost-effective providers</a:t>
              </a:r>
            </a:p>
            <a:p>
              <a:pPr marL="285750" indent="-285750" algn="l">
                <a:spcBef>
                  <a:spcPts val="500"/>
                </a:spcBef>
                <a:spcAft>
                  <a:spcPts val="300"/>
                </a:spcAft>
                <a:buFont typeface="Arial" panose="020B0604020202020204" pitchFamily="34" charset="0"/>
                <a:buChar char="•"/>
              </a:pPr>
              <a:r>
                <a:rPr lang="en-US" sz="1600" b="1" dirty="0"/>
                <a:t>Second Opinion – </a:t>
              </a:r>
              <a:r>
                <a:rPr lang="en-US" sz="1600" dirty="0"/>
                <a:t>Routine vs. complex cancers, virtual vs. in person, direct to patient versus provider, triggers</a:t>
              </a:r>
            </a:p>
            <a:p>
              <a:pPr marL="285750" indent="-285750" algn="l">
                <a:spcBef>
                  <a:spcPts val="500"/>
                </a:spcBef>
                <a:spcAft>
                  <a:spcPts val="300"/>
                </a:spcAft>
                <a:buFont typeface="Arial" panose="020B0604020202020204" pitchFamily="34" charset="0"/>
                <a:buChar char="•"/>
              </a:pPr>
              <a:r>
                <a:rPr lang="en-US" sz="1600" b="1" dirty="0"/>
                <a:t>Site of Care – </a:t>
              </a:r>
              <a:r>
                <a:rPr lang="en-US" sz="1600" dirty="0"/>
                <a:t>Options for cancer treatments, e.g., office or private infusion center</a:t>
              </a:r>
              <a:endParaRPr lang="en-US" sz="1600" b="1" dirty="0"/>
            </a:p>
          </p:txBody>
        </p:sp>
      </p:grpSp>
      <p:sp>
        <p:nvSpPr>
          <p:cNvPr id="4" name="Title 3">
            <a:extLst>
              <a:ext uri="{FF2B5EF4-FFF2-40B4-BE49-F238E27FC236}">
                <a16:creationId xmlns:a16="http://schemas.microsoft.com/office/drawing/2014/main" id="{95F8417F-94B8-46CE-B5B2-98056241D5C4}"/>
              </a:ext>
            </a:extLst>
          </p:cNvPr>
          <p:cNvSpPr>
            <a:spLocks noGrp="1"/>
          </p:cNvSpPr>
          <p:nvPr>
            <p:ph type="title"/>
          </p:nvPr>
        </p:nvSpPr>
        <p:spPr/>
        <p:txBody>
          <a:bodyPr/>
          <a:lstStyle/>
          <a:p>
            <a:r>
              <a:rPr lang="en-US" dirty="0"/>
              <a:t>Trend: Cancer</a:t>
            </a:r>
          </a:p>
        </p:txBody>
      </p:sp>
      <p:sp>
        <p:nvSpPr>
          <p:cNvPr id="15" name="TextBox 14">
            <a:extLst>
              <a:ext uri="{FF2B5EF4-FFF2-40B4-BE49-F238E27FC236}">
                <a16:creationId xmlns:a16="http://schemas.microsoft.com/office/drawing/2014/main" id="{BA94033C-3F0F-412E-AABD-01DBDC7DE7E2}"/>
              </a:ext>
            </a:extLst>
          </p:cNvPr>
          <p:cNvSpPr txBox="1"/>
          <p:nvPr/>
        </p:nvSpPr>
        <p:spPr>
          <a:xfrm>
            <a:off x="228600" y="6509368"/>
            <a:ext cx="4914900" cy="236358"/>
          </a:xfrm>
          <a:prstGeom prst="rect">
            <a:avLst/>
          </a:prstGeom>
          <a:noFill/>
        </p:spPr>
        <p:txBody>
          <a:bodyPr wrap="square" lIns="0" rIns="0" rtlCol="0">
            <a:noAutofit/>
          </a:bodyPr>
          <a:lstStyle/>
          <a:p>
            <a:pPr algn="l">
              <a:spcBef>
                <a:spcPts val="500"/>
              </a:spcBef>
              <a:spcAft>
                <a:spcPts val="300"/>
              </a:spcAft>
            </a:pPr>
            <a:r>
              <a:rPr lang="en-US" sz="800" dirty="0"/>
              <a:t>4 – </a:t>
            </a:r>
            <a:r>
              <a:rPr lang="en-US" sz="800" cap="all" dirty="0"/>
              <a:t>Sunlife: High-Cost Claims and injectable drug trends analysis </a:t>
            </a:r>
            <a:r>
              <a:rPr lang="en-US" sz="800" dirty="0"/>
              <a:t>2022</a:t>
            </a:r>
          </a:p>
        </p:txBody>
      </p:sp>
    </p:spTree>
    <p:extLst>
      <p:ext uri="{BB962C8B-B14F-4D97-AF65-F5344CB8AC3E}">
        <p14:creationId xmlns:p14="http://schemas.microsoft.com/office/powerpoint/2010/main" val="102444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3553-2E19-4D9A-8CFF-BCFCC20F13AD}"/>
              </a:ext>
            </a:extLst>
          </p:cNvPr>
          <p:cNvSpPr>
            <a:spLocks noGrp="1"/>
          </p:cNvSpPr>
          <p:nvPr>
            <p:ph type="title"/>
          </p:nvPr>
        </p:nvSpPr>
        <p:spPr>
          <a:xfrm>
            <a:off x="685800" y="548640"/>
            <a:ext cx="7772400" cy="1088136"/>
          </a:xfrm>
        </p:spPr>
        <p:txBody>
          <a:bodyPr/>
          <a:lstStyle/>
          <a:p>
            <a:r>
              <a:rPr lang="en-US" dirty="0"/>
              <a:t>Trend: Specialty Pharmacy</a:t>
            </a:r>
          </a:p>
        </p:txBody>
      </p:sp>
      <p:sp>
        <p:nvSpPr>
          <p:cNvPr id="8" name="Text Placeholder 7">
            <a:extLst>
              <a:ext uri="{FF2B5EF4-FFF2-40B4-BE49-F238E27FC236}">
                <a16:creationId xmlns:a16="http://schemas.microsoft.com/office/drawing/2014/main" id="{B03D6DCB-9FB1-45BE-A2EB-65293CDBB280}"/>
              </a:ext>
            </a:extLst>
          </p:cNvPr>
          <p:cNvSpPr>
            <a:spLocks noGrp="1"/>
          </p:cNvSpPr>
          <p:nvPr>
            <p:ph type="body" sz="quarter" idx="13"/>
          </p:nvPr>
        </p:nvSpPr>
        <p:spPr>
          <a:xfrm>
            <a:off x="1676400" y="1863272"/>
            <a:ext cx="7141233" cy="1184728"/>
          </a:xfrm>
        </p:spPr>
        <p:txBody>
          <a:bodyPr vert="horz" lIns="0" tIns="45720" rIns="0" bIns="45720" rtlCol="0" anchor="t">
            <a:noAutofit/>
          </a:bodyPr>
          <a:lstStyle/>
          <a:p>
            <a:r>
              <a:rPr lang="en-US" u="none" dirty="0"/>
              <a:t>Less than 2% of the population </a:t>
            </a:r>
            <a:r>
              <a:rPr lang="en-US" b="0" u="none" dirty="0"/>
              <a:t>uses specialty drugs, yet specialty pharmacy represents </a:t>
            </a:r>
            <a:r>
              <a:rPr lang="en-US" u="none" dirty="0"/>
              <a:t>51% of total pharmacy </a:t>
            </a:r>
            <a:r>
              <a:rPr lang="en-US" b="0" u="none" dirty="0"/>
              <a:t>spending. </a:t>
            </a:r>
            <a:r>
              <a:rPr lang="en-US" b="0" u="none" baseline="-25000" dirty="0"/>
              <a:t> </a:t>
            </a:r>
          </a:p>
          <a:p>
            <a:r>
              <a:rPr lang="en-US" b="0" u="none" dirty="0"/>
              <a:t>Growth projected at 8% per year through 2025, largely driven by new-to-market drugs, including biosimilars, gene/cell therapies, and cancer drugs. </a:t>
            </a:r>
            <a:r>
              <a:rPr lang="en-US" b="0" u="none" baseline="-25000" dirty="0">
                <a:ea typeface="+mn-lt"/>
                <a:cs typeface="+mn-lt"/>
              </a:rPr>
              <a:t>1</a:t>
            </a:r>
            <a:r>
              <a:rPr lang="en-US" b="0" u="none" dirty="0">
                <a:ea typeface="+mn-lt"/>
                <a:cs typeface="+mn-lt"/>
              </a:rPr>
              <a:t> </a:t>
            </a:r>
            <a:endParaRPr lang="en-US" b="0" u="none" dirty="0">
              <a:uFill>
                <a:solidFill>
                  <a:srgbClr val="00AEEF"/>
                </a:solidFill>
              </a:uFill>
              <a:ea typeface="+mn-lt"/>
              <a:cs typeface="+mn-lt"/>
            </a:endParaRPr>
          </a:p>
        </p:txBody>
      </p:sp>
      <p:pic>
        <p:nvPicPr>
          <p:cNvPr id="5" name="Graphic 4" descr="Medicine with solid fill">
            <a:extLst>
              <a:ext uri="{FF2B5EF4-FFF2-40B4-BE49-F238E27FC236}">
                <a16:creationId xmlns:a16="http://schemas.microsoft.com/office/drawing/2014/main" id="{4B123BD3-148A-4AB7-B774-4F896D53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998436"/>
            <a:ext cx="914400" cy="914400"/>
          </a:xfrm>
          <a:prstGeom prst="rect">
            <a:avLst/>
          </a:prstGeom>
        </p:spPr>
      </p:pic>
      <p:grpSp>
        <p:nvGrpSpPr>
          <p:cNvPr id="13" name="Group 12">
            <a:extLst>
              <a:ext uri="{FF2B5EF4-FFF2-40B4-BE49-F238E27FC236}">
                <a16:creationId xmlns:a16="http://schemas.microsoft.com/office/drawing/2014/main" id="{432617CC-4C85-4F79-AA7C-CFE029165AEB}"/>
              </a:ext>
            </a:extLst>
          </p:cNvPr>
          <p:cNvGrpSpPr/>
          <p:nvPr/>
        </p:nvGrpSpPr>
        <p:grpSpPr>
          <a:xfrm>
            <a:off x="762000" y="3276600"/>
            <a:ext cx="7772400" cy="3124200"/>
            <a:chOff x="762000" y="3048000"/>
            <a:chExt cx="7772400" cy="3124200"/>
          </a:xfrm>
        </p:grpSpPr>
        <p:sp>
          <p:nvSpPr>
            <p:cNvPr id="10" name="Rectangle 9">
              <a:extLst>
                <a:ext uri="{FF2B5EF4-FFF2-40B4-BE49-F238E27FC236}">
                  <a16:creationId xmlns:a16="http://schemas.microsoft.com/office/drawing/2014/main" id="{A90E2B2A-587D-4F2B-AFFA-480D013B2264}"/>
                </a:ext>
              </a:extLst>
            </p:cNvPr>
            <p:cNvSpPr/>
            <p:nvPr/>
          </p:nvSpPr>
          <p:spPr>
            <a:xfrm>
              <a:off x="762000" y="3048000"/>
              <a:ext cx="7772400" cy="3048000"/>
            </a:xfrm>
            <a:prstGeom prst="rect">
              <a:avLst/>
            </a:prstGeom>
            <a:solidFill>
              <a:srgbClr val="C7E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4D71F1-1C5E-4A02-B696-27416BDF0D09}"/>
                </a:ext>
              </a:extLst>
            </p:cNvPr>
            <p:cNvSpPr txBox="1"/>
            <p:nvPr/>
          </p:nvSpPr>
          <p:spPr>
            <a:xfrm>
              <a:off x="762000" y="3048000"/>
              <a:ext cx="7772400" cy="272432"/>
            </a:xfrm>
            <a:prstGeom prst="rect">
              <a:avLst/>
            </a:prstGeom>
            <a:solidFill>
              <a:schemeClr val="accent1">
                <a:lumMod val="50000"/>
              </a:schemeClr>
            </a:solidFill>
          </p:spPr>
          <p:txBody>
            <a:bodyPr wrap="square" lIns="0" rIns="0" rtlCol="0">
              <a:noAutofit/>
            </a:bodyPr>
            <a:lstStyle/>
            <a:p>
              <a:pPr algn="l">
                <a:spcBef>
                  <a:spcPts val="500"/>
                </a:spcBef>
                <a:spcAft>
                  <a:spcPts val="300"/>
                </a:spcAft>
              </a:pPr>
              <a:r>
                <a:rPr lang="en-US" sz="1600" b="1" dirty="0">
                  <a:solidFill>
                    <a:schemeClr val="bg1"/>
                  </a:solidFill>
                </a:rPr>
                <a:t>Example levers</a:t>
              </a:r>
            </a:p>
          </p:txBody>
        </p:sp>
        <p:sp>
          <p:nvSpPr>
            <p:cNvPr id="12" name="TextBox 11">
              <a:extLst>
                <a:ext uri="{FF2B5EF4-FFF2-40B4-BE49-F238E27FC236}">
                  <a16:creationId xmlns:a16="http://schemas.microsoft.com/office/drawing/2014/main" id="{CD3A99D5-71AF-46BB-89EC-09087E10886B}"/>
                </a:ext>
              </a:extLst>
            </p:cNvPr>
            <p:cNvSpPr txBox="1"/>
            <p:nvPr/>
          </p:nvSpPr>
          <p:spPr>
            <a:xfrm>
              <a:off x="838200" y="3429000"/>
              <a:ext cx="7543800" cy="2743200"/>
            </a:xfrm>
            <a:prstGeom prst="rect">
              <a:avLst/>
            </a:prstGeom>
            <a:noFill/>
          </p:spPr>
          <p:txBody>
            <a:bodyPr wrap="square" lIns="0" rIns="0" rtlCol="0">
              <a:noAutofit/>
            </a:bodyPr>
            <a:lstStyle/>
            <a:p>
              <a:pPr marL="285750" indent="-285750" algn="l">
                <a:spcBef>
                  <a:spcPts val="500"/>
                </a:spcBef>
                <a:spcAft>
                  <a:spcPts val="300"/>
                </a:spcAft>
                <a:buFont typeface="Arial" panose="020B0604020202020204" pitchFamily="34" charset="0"/>
                <a:buChar char="•"/>
              </a:pPr>
              <a:r>
                <a:rPr lang="en-US" sz="1600" b="1" dirty="0"/>
                <a:t>Site of Care – </a:t>
              </a:r>
              <a:r>
                <a:rPr lang="en-US" sz="1600" dirty="0"/>
                <a:t>Administering medications (particularly infusions) in the most cost effective and convenient setting safely possible</a:t>
              </a:r>
            </a:p>
            <a:p>
              <a:pPr marL="285750" indent="-285750" algn="l">
                <a:spcBef>
                  <a:spcPts val="500"/>
                </a:spcBef>
                <a:spcAft>
                  <a:spcPts val="300"/>
                </a:spcAft>
                <a:buFont typeface="Arial" panose="020B0604020202020204" pitchFamily="34" charset="0"/>
                <a:buChar char="•"/>
              </a:pPr>
              <a:r>
                <a:rPr lang="en-US" sz="1600" b="1" dirty="0"/>
                <a:t>Acquisition – </a:t>
              </a:r>
              <a:r>
                <a:rPr lang="en-US" sz="1600" dirty="0"/>
                <a:t>Procurement through pharmacy plan (vs medical), use of 340b, drug formulation</a:t>
              </a:r>
            </a:p>
            <a:p>
              <a:pPr marL="285750" indent="-285750" algn="l">
                <a:spcBef>
                  <a:spcPts val="500"/>
                </a:spcBef>
                <a:spcAft>
                  <a:spcPts val="300"/>
                </a:spcAft>
                <a:buFont typeface="Arial" panose="020B0604020202020204" pitchFamily="34" charset="0"/>
                <a:buChar char="•"/>
              </a:pPr>
              <a:r>
                <a:rPr lang="en-US" sz="1600" b="1" dirty="0"/>
                <a:t>Drug Appropriateness </a:t>
              </a:r>
              <a:r>
                <a:rPr lang="en-US" sz="1600" dirty="0"/>
                <a:t>– Confirmation of medical diagnosis, evidence-based treatment, access to clinical trials, authorization via third party, targeted pharmacogenomics, biosimilars</a:t>
              </a:r>
            </a:p>
            <a:p>
              <a:pPr marL="285750" indent="-285750" algn="l">
                <a:spcBef>
                  <a:spcPts val="500"/>
                </a:spcBef>
                <a:spcAft>
                  <a:spcPts val="300"/>
                </a:spcAft>
                <a:buFont typeface="Arial" panose="020B0604020202020204" pitchFamily="34" charset="0"/>
                <a:buChar char="•"/>
              </a:pPr>
              <a:r>
                <a:rPr lang="en-US" sz="1600" b="1" dirty="0"/>
                <a:t>Elimination of waste – </a:t>
              </a:r>
              <a:r>
                <a:rPr lang="en-US" sz="1600" dirty="0"/>
                <a:t>Shorter initial authorization, eliminating stockpiling, adherence management </a:t>
              </a:r>
            </a:p>
          </p:txBody>
        </p:sp>
      </p:grpSp>
      <p:sp>
        <p:nvSpPr>
          <p:cNvPr id="3" name="TextBox 2">
            <a:extLst>
              <a:ext uri="{FF2B5EF4-FFF2-40B4-BE49-F238E27FC236}">
                <a16:creationId xmlns:a16="http://schemas.microsoft.com/office/drawing/2014/main" id="{4A6BD21B-EE11-4753-9D46-84604A13D32D}"/>
              </a:ext>
            </a:extLst>
          </p:cNvPr>
          <p:cNvSpPr txBox="1"/>
          <p:nvPr/>
        </p:nvSpPr>
        <p:spPr>
          <a:xfrm>
            <a:off x="304800" y="6510412"/>
            <a:ext cx="1905000" cy="272432"/>
          </a:xfrm>
          <a:prstGeom prst="rect">
            <a:avLst/>
          </a:prstGeom>
          <a:noFill/>
        </p:spPr>
        <p:txBody>
          <a:bodyPr wrap="square" lIns="0" rIns="0" rtlCol="0">
            <a:noAutofit/>
          </a:bodyPr>
          <a:lstStyle/>
          <a:p>
            <a:pPr algn="l">
              <a:spcBef>
                <a:spcPts val="500"/>
              </a:spcBef>
              <a:spcAft>
                <a:spcPts val="300"/>
              </a:spcAft>
            </a:pPr>
            <a:r>
              <a:rPr lang="en-US" sz="800" dirty="0"/>
              <a:t>1 - EVERNORTH 2022</a:t>
            </a:r>
          </a:p>
        </p:txBody>
      </p:sp>
    </p:spTree>
    <p:extLst>
      <p:ext uri="{BB962C8B-B14F-4D97-AF65-F5344CB8AC3E}">
        <p14:creationId xmlns:p14="http://schemas.microsoft.com/office/powerpoint/2010/main" val="13639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3D6DCB-9FB1-45BE-A2EB-65293CDBB280}"/>
              </a:ext>
            </a:extLst>
          </p:cNvPr>
          <p:cNvSpPr>
            <a:spLocks noGrp="1"/>
          </p:cNvSpPr>
          <p:nvPr>
            <p:ph type="body" sz="quarter" idx="13"/>
          </p:nvPr>
        </p:nvSpPr>
        <p:spPr>
          <a:xfrm>
            <a:off x="1676400" y="1863272"/>
            <a:ext cx="6934200" cy="1184728"/>
          </a:xfrm>
        </p:spPr>
        <p:txBody>
          <a:bodyPr>
            <a:noAutofit/>
          </a:bodyPr>
          <a:lstStyle/>
          <a:p>
            <a:r>
              <a:rPr lang="en-US" sz="1500" b="0" u="none" dirty="0"/>
              <a:t>Costs for neonatal intensive care have </a:t>
            </a:r>
            <a:r>
              <a:rPr lang="en-US" sz="1500" u="none" dirty="0"/>
              <a:t>increased dramatically </a:t>
            </a:r>
            <a:r>
              <a:rPr lang="en-US" sz="1500" b="0" u="none" dirty="0"/>
              <a:t>and are </a:t>
            </a:r>
            <a:r>
              <a:rPr lang="en-US" sz="1500" u="none" dirty="0"/>
              <a:t>highly unpredictable</a:t>
            </a:r>
            <a:r>
              <a:rPr lang="en-US" sz="1500" b="0" u="none" dirty="0"/>
              <a:t>.  Cases in the multi-millions are now routine.  Costs also vary widely and are often </a:t>
            </a:r>
            <a:r>
              <a:rPr lang="en-US" sz="1500" u="none" dirty="0"/>
              <a:t>not tied to differences in quality</a:t>
            </a:r>
            <a:r>
              <a:rPr lang="en-US" sz="1500" b="0" u="none" dirty="0"/>
              <a:t>.  An estimated nearly 20% of stop loss claims are birth related. </a:t>
            </a:r>
            <a:r>
              <a:rPr lang="en-US" sz="1500" b="0" u="none" baseline="-25000" dirty="0"/>
              <a:t>7</a:t>
            </a:r>
            <a:endParaRPr lang="en-US" sz="1500" b="0" u="none" dirty="0"/>
          </a:p>
          <a:p>
            <a:r>
              <a:rPr lang="en-US" sz="1500" b="0" u="none" dirty="0"/>
              <a:t>Approximately </a:t>
            </a:r>
            <a:r>
              <a:rPr lang="en-US" sz="1500" u="none" dirty="0"/>
              <a:t>1 in 10 live births are preterm </a:t>
            </a:r>
            <a:r>
              <a:rPr lang="en-US" sz="1500" b="0" u="none" dirty="0"/>
              <a:t>and may have ongoing sequelae. </a:t>
            </a:r>
            <a:r>
              <a:rPr lang="en-US" sz="1500" b="0" u="none" baseline="-25000" dirty="0"/>
              <a:t>2</a:t>
            </a:r>
            <a:endParaRPr lang="en-US" sz="1500" b="0" u="none" dirty="0"/>
          </a:p>
        </p:txBody>
      </p:sp>
      <p:pic>
        <p:nvPicPr>
          <p:cNvPr id="5" name="Graphic 4" descr="Baby with solid fill">
            <a:extLst>
              <a:ext uri="{FF2B5EF4-FFF2-40B4-BE49-F238E27FC236}">
                <a16:creationId xmlns:a16="http://schemas.microsoft.com/office/drawing/2014/main" id="{4B123BD3-148A-4AB7-B774-4F896D53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1998436"/>
            <a:ext cx="914400" cy="914400"/>
          </a:xfrm>
          <a:prstGeom prst="rect">
            <a:avLst/>
          </a:prstGeom>
        </p:spPr>
      </p:pic>
      <p:grpSp>
        <p:nvGrpSpPr>
          <p:cNvPr id="13" name="Group 12">
            <a:extLst>
              <a:ext uri="{FF2B5EF4-FFF2-40B4-BE49-F238E27FC236}">
                <a16:creationId xmlns:a16="http://schemas.microsoft.com/office/drawing/2014/main" id="{432617CC-4C85-4F79-AA7C-CFE029165AEB}"/>
              </a:ext>
            </a:extLst>
          </p:cNvPr>
          <p:cNvGrpSpPr/>
          <p:nvPr/>
        </p:nvGrpSpPr>
        <p:grpSpPr>
          <a:xfrm>
            <a:off x="762000" y="3352800"/>
            <a:ext cx="7772400" cy="3124200"/>
            <a:chOff x="762000" y="3048000"/>
            <a:chExt cx="7772400" cy="3124200"/>
          </a:xfrm>
        </p:grpSpPr>
        <p:sp>
          <p:nvSpPr>
            <p:cNvPr id="10" name="Rectangle 9">
              <a:extLst>
                <a:ext uri="{FF2B5EF4-FFF2-40B4-BE49-F238E27FC236}">
                  <a16:creationId xmlns:a16="http://schemas.microsoft.com/office/drawing/2014/main" id="{A90E2B2A-587D-4F2B-AFFA-480D013B2264}"/>
                </a:ext>
              </a:extLst>
            </p:cNvPr>
            <p:cNvSpPr/>
            <p:nvPr/>
          </p:nvSpPr>
          <p:spPr>
            <a:xfrm>
              <a:off x="762000" y="3048000"/>
              <a:ext cx="7772400" cy="3048000"/>
            </a:xfrm>
            <a:prstGeom prst="rect">
              <a:avLst/>
            </a:prstGeom>
            <a:solidFill>
              <a:srgbClr val="C7E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4D71F1-1C5E-4A02-B696-27416BDF0D09}"/>
                </a:ext>
              </a:extLst>
            </p:cNvPr>
            <p:cNvSpPr txBox="1"/>
            <p:nvPr/>
          </p:nvSpPr>
          <p:spPr>
            <a:xfrm>
              <a:off x="762000" y="3048000"/>
              <a:ext cx="7772400" cy="272432"/>
            </a:xfrm>
            <a:prstGeom prst="rect">
              <a:avLst/>
            </a:prstGeom>
            <a:solidFill>
              <a:schemeClr val="accent1">
                <a:lumMod val="50000"/>
              </a:schemeClr>
            </a:solidFill>
          </p:spPr>
          <p:txBody>
            <a:bodyPr wrap="square" lIns="0" rIns="0" rtlCol="0">
              <a:noAutofit/>
            </a:bodyPr>
            <a:lstStyle/>
            <a:p>
              <a:pPr algn="l">
                <a:spcBef>
                  <a:spcPts val="500"/>
                </a:spcBef>
                <a:spcAft>
                  <a:spcPts val="300"/>
                </a:spcAft>
              </a:pPr>
              <a:r>
                <a:rPr lang="en-US" sz="1600" b="1" dirty="0">
                  <a:solidFill>
                    <a:schemeClr val="bg1"/>
                  </a:solidFill>
                </a:rPr>
                <a:t>Example levers</a:t>
              </a:r>
            </a:p>
          </p:txBody>
        </p:sp>
        <p:sp>
          <p:nvSpPr>
            <p:cNvPr id="12" name="TextBox 11">
              <a:extLst>
                <a:ext uri="{FF2B5EF4-FFF2-40B4-BE49-F238E27FC236}">
                  <a16:creationId xmlns:a16="http://schemas.microsoft.com/office/drawing/2014/main" id="{CD3A99D5-71AF-46BB-89EC-09087E10886B}"/>
                </a:ext>
              </a:extLst>
            </p:cNvPr>
            <p:cNvSpPr txBox="1"/>
            <p:nvPr/>
          </p:nvSpPr>
          <p:spPr>
            <a:xfrm>
              <a:off x="838200" y="3429000"/>
              <a:ext cx="7696200" cy="2743200"/>
            </a:xfrm>
            <a:prstGeom prst="rect">
              <a:avLst/>
            </a:prstGeom>
            <a:noFill/>
          </p:spPr>
          <p:txBody>
            <a:bodyPr wrap="square" lIns="0" rIns="0" rtlCol="0">
              <a:noAutofit/>
            </a:bodyPr>
            <a:lstStyle/>
            <a:p>
              <a:pPr marL="285750" indent="-285750" algn="l">
                <a:spcBef>
                  <a:spcPts val="500"/>
                </a:spcBef>
                <a:spcAft>
                  <a:spcPts val="300"/>
                </a:spcAft>
                <a:buFont typeface="Arial" panose="020B0604020202020204" pitchFamily="34" charset="0"/>
                <a:buChar char="•"/>
              </a:pPr>
              <a:r>
                <a:rPr lang="en-US" sz="1600" b="1" dirty="0"/>
                <a:t>Prevention – </a:t>
              </a:r>
              <a:r>
                <a:rPr lang="en-US" sz="1600" dirty="0"/>
                <a:t>Prenatal care, managed fertility</a:t>
              </a:r>
            </a:p>
            <a:p>
              <a:pPr marL="285750" indent="-285750" algn="l">
                <a:spcBef>
                  <a:spcPts val="500"/>
                </a:spcBef>
                <a:spcAft>
                  <a:spcPts val="300"/>
                </a:spcAft>
                <a:buFont typeface="Arial" panose="020B0604020202020204" pitchFamily="34" charset="0"/>
                <a:buChar char="•"/>
              </a:pPr>
              <a:r>
                <a:rPr lang="en-US" sz="1600" b="1" dirty="0"/>
                <a:t>Medical Policies – </a:t>
              </a:r>
              <a:r>
                <a:rPr lang="en-US" sz="1600" dirty="0"/>
                <a:t>Clearly articulated and consistently implemented policies for specialized treatments (e.g., nitric oxide, ECMO)</a:t>
              </a:r>
              <a:endParaRPr lang="en-US" sz="1600" b="1" dirty="0"/>
            </a:p>
            <a:p>
              <a:pPr marL="285750" indent="-285750" algn="l">
                <a:spcBef>
                  <a:spcPts val="500"/>
                </a:spcBef>
                <a:spcAft>
                  <a:spcPts val="300"/>
                </a:spcAft>
                <a:buFont typeface="Arial" panose="020B0604020202020204" pitchFamily="34" charset="0"/>
                <a:buChar char="•"/>
              </a:pPr>
              <a:r>
                <a:rPr lang="en-US" sz="1600" b="1" dirty="0"/>
                <a:t>Specialized Utilization Management – </a:t>
              </a:r>
              <a:r>
                <a:rPr lang="en-US" sz="1600" dirty="0"/>
                <a:t>Frequent review of level of care and medical management</a:t>
              </a:r>
              <a:endParaRPr lang="en-US" sz="1600" b="1" dirty="0"/>
            </a:p>
            <a:p>
              <a:pPr marL="285750" indent="-285750" algn="l">
                <a:spcBef>
                  <a:spcPts val="500"/>
                </a:spcBef>
                <a:spcAft>
                  <a:spcPts val="300"/>
                </a:spcAft>
                <a:buFont typeface="Arial" panose="020B0604020202020204" pitchFamily="34" charset="0"/>
                <a:buChar char="•"/>
              </a:pPr>
              <a:r>
                <a:rPr lang="en-US" sz="1600" b="1" dirty="0"/>
                <a:t>Specialized Case Management </a:t>
              </a:r>
              <a:r>
                <a:rPr lang="en-US" sz="1600" dirty="0"/>
                <a:t>– Discharge planning, family education, nurse hotline for avoided ER visits and readmissions</a:t>
              </a:r>
            </a:p>
            <a:p>
              <a:pPr marL="285750" indent="-285750" algn="l">
                <a:spcBef>
                  <a:spcPts val="500"/>
                </a:spcBef>
                <a:spcAft>
                  <a:spcPts val="300"/>
                </a:spcAft>
                <a:buFont typeface="Arial" panose="020B0604020202020204" pitchFamily="34" charset="0"/>
                <a:buChar char="•"/>
              </a:pPr>
              <a:r>
                <a:rPr lang="en-US" sz="1600" b="1" dirty="0"/>
                <a:t>Payment Innovation – </a:t>
              </a:r>
              <a:r>
                <a:rPr lang="en-US" sz="1600" dirty="0"/>
                <a:t>Case rates, network design, and other novel approaches</a:t>
              </a:r>
              <a:endParaRPr lang="en-US" sz="1600" b="1" dirty="0"/>
            </a:p>
          </p:txBody>
        </p:sp>
      </p:grpSp>
      <p:sp>
        <p:nvSpPr>
          <p:cNvPr id="4" name="Title 3">
            <a:extLst>
              <a:ext uri="{FF2B5EF4-FFF2-40B4-BE49-F238E27FC236}">
                <a16:creationId xmlns:a16="http://schemas.microsoft.com/office/drawing/2014/main" id="{95F8417F-94B8-46CE-B5B2-98056241D5C4}"/>
              </a:ext>
            </a:extLst>
          </p:cNvPr>
          <p:cNvSpPr>
            <a:spLocks noGrp="1"/>
          </p:cNvSpPr>
          <p:nvPr>
            <p:ph type="title"/>
          </p:nvPr>
        </p:nvSpPr>
        <p:spPr/>
        <p:txBody>
          <a:bodyPr/>
          <a:lstStyle/>
          <a:p>
            <a:r>
              <a:rPr lang="en-US" dirty="0"/>
              <a:t>Trend: Neonates</a:t>
            </a:r>
          </a:p>
        </p:txBody>
      </p:sp>
      <p:sp>
        <p:nvSpPr>
          <p:cNvPr id="14" name="TextBox 13">
            <a:extLst>
              <a:ext uri="{FF2B5EF4-FFF2-40B4-BE49-F238E27FC236}">
                <a16:creationId xmlns:a16="http://schemas.microsoft.com/office/drawing/2014/main" id="{8F5D93F6-C27F-437A-876C-CC62F9714CBD}"/>
              </a:ext>
            </a:extLst>
          </p:cNvPr>
          <p:cNvSpPr txBox="1"/>
          <p:nvPr/>
        </p:nvSpPr>
        <p:spPr>
          <a:xfrm>
            <a:off x="228600" y="6509368"/>
            <a:ext cx="4914900" cy="236358"/>
          </a:xfrm>
          <a:prstGeom prst="rect">
            <a:avLst/>
          </a:prstGeom>
          <a:noFill/>
        </p:spPr>
        <p:txBody>
          <a:bodyPr wrap="square" lIns="0" rIns="0" rtlCol="0">
            <a:noAutofit/>
          </a:bodyPr>
          <a:lstStyle/>
          <a:p>
            <a:pPr algn="l">
              <a:spcBef>
                <a:spcPts val="500"/>
              </a:spcBef>
              <a:spcAft>
                <a:spcPts val="300"/>
              </a:spcAft>
            </a:pPr>
            <a:r>
              <a:rPr lang="en-US" sz="800" cap="all" dirty="0"/>
              <a:t>2 – CDC, 7 – Progeny Health 2020</a:t>
            </a:r>
          </a:p>
        </p:txBody>
      </p:sp>
    </p:spTree>
    <p:extLst>
      <p:ext uri="{BB962C8B-B14F-4D97-AF65-F5344CB8AC3E}">
        <p14:creationId xmlns:p14="http://schemas.microsoft.com/office/powerpoint/2010/main" val="17937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3D6DCB-9FB1-45BE-A2EB-65293CDBB280}"/>
              </a:ext>
            </a:extLst>
          </p:cNvPr>
          <p:cNvSpPr>
            <a:spLocks noGrp="1"/>
          </p:cNvSpPr>
          <p:nvPr>
            <p:ph type="body" sz="quarter" idx="13"/>
          </p:nvPr>
        </p:nvSpPr>
        <p:spPr>
          <a:xfrm>
            <a:off x="1676400" y="1863272"/>
            <a:ext cx="6781800" cy="1184728"/>
          </a:xfrm>
        </p:spPr>
        <p:txBody>
          <a:bodyPr>
            <a:noAutofit/>
          </a:bodyPr>
          <a:lstStyle/>
          <a:p>
            <a:r>
              <a:rPr lang="en-US" sz="1500" b="0" u="none" dirty="0"/>
              <a:t>Chronic kidney disease is present in </a:t>
            </a:r>
            <a:r>
              <a:rPr lang="en-US" sz="1500" u="none" dirty="0"/>
              <a:t>12% of individuals aged 45-64 </a:t>
            </a:r>
            <a:r>
              <a:rPr lang="en-US" sz="1500" b="0" u="none" dirty="0"/>
              <a:t>and 6% of individuals aged 18-44. </a:t>
            </a:r>
            <a:r>
              <a:rPr lang="en-US" sz="1500" b="0" u="none" baseline="-25000" dirty="0"/>
              <a:t>2</a:t>
            </a:r>
            <a:r>
              <a:rPr lang="en-US" sz="1500" b="0" u="none" dirty="0"/>
              <a:t> The cost of dialysis (per session) for private payors is estimated to be </a:t>
            </a:r>
            <a:r>
              <a:rPr lang="en-US" sz="1500" u="none" dirty="0"/>
              <a:t>6 times higher </a:t>
            </a:r>
            <a:r>
              <a:rPr lang="en-US" sz="1500" b="0" u="none" dirty="0"/>
              <a:t>than that for Medicare. </a:t>
            </a:r>
            <a:r>
              <a:rPr lang="en-US" sz="1500" b="0" u="none" baseline="-25000" dirty="0"/>
              <a:t>3</a:t>
            </a:r>
            <a:r>
              <a:rPr lang="en-US" sz="1500" b="0" u="none" dirty="0"/>
              <a:t> Lawmakers recently ruled that private plans can cap exposure at Medicare rates for eligible members.</a:t>
            </a:r>
          </a:p>
        </p:txBody>
      </p:sp>
      <p:pic>
        <p:nvPicPr>
          <p:cNvPr id="5" name="Graphic 4" descr="Kidneys with solid fill">
            <a:extLst>
              <a:ext uri="{FF2B5EF4-FFF2-40B4-BE49-F238E27FC236}">
                <a16:creationId xmlns:a16="http://schemas.microsoft.com/office/drawing/2014/main" id="{4B123BD3-148A-4AB7-B774-4F896D53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1998436"/>
            <a:ext cx="914400" cy="914400"/>
          </a:xfrm>
          <a:prstGeom prst="rect">
            <a:avLst/>
          </a:prstGeom>
        </p:spPr>
      </p:pic>
      <p:grpSp>
        <p:nvGrpSpPr>
          <p:cNvPr id="13" name="Group 12">
            <a:extLst>
              <a:ext uri="{FF2B5EF4-FFF2-40B4-BE49-F238E27FC236}">
                <a16:creationId xmlns:a16="http://schemas.microsoft.com/office/drawing/2014/main" id="{432617CC-4C85-4F79-AA7C-CFE029165AEB}"/>
              </a:ext>
            </a:extLst>
          </p:cNvPr>
          <p:cNvGrpSpPr/>
          <p:nvPr/>
        </p:nvGrpSpPr>
        <p:grpSpPr>
          <a:xfrm>
            <a:off x="762000" y="3276600"/>
            <a:ext cx="7772400" cy="3124200"/>
            <a:chOff x="762000" y="3048000"/>
            <a:chExt cx="7772400" cy="3124200"/>
          </a:xfrm>
        </p:grpSpPr>
        <p:sp>
          <p:nvSpPr>
            <p:cNvPr id="10" name="Rectangle 9">
              <a:extLst>
                <a:ext uri="{FF2B5EF4-FFF2-40B4-BE49-F238E27FC236}">
                  <a16:creationId xmlns:a16="http://schemas.microsoft.com/office/drawing/2014/main" id="{A90E2B2A-587D-4F2B-AFFA-480D013B2264}"/>
                </a:ext>
              </a:extLst>
            </p:cNvPr>
            <p:cNvSpPr/>
            <p:nvPr/>
          </p:nvSpPr>
          <p:spPr>
            <a:xfrm>
              <a:off x="762000" y="3048000"/>
              <a:ext cx="7772400" cy="3048000"/>
            </a:xfrm>
            <a:prstGeom prst="rect">
              <a:avLst/>
            </a:prstGeom>
            <a:solidFill>
              <a:srgbClr val="C7E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4D71F1-1C5E-4A02-B696-27416BDF0D09}"/>
                </a:ext>
              </a:extLst>
            </p:cNvPr>
            <p:cNvSpPr txBox="1"/>
            <p:nvPr/>
          </p:nvSpPr>
          <p:spPr>
            <a:xfrm>
              <a:off x="762000" y="3048000"/>
              <a:ext cx="7772400" cy="272432"/>
            </a:xfrm>
            <a:prstGeom prst="rect">
              <a:avLst/>
            </a:prstGeom>
            <a:solidFill>
              <a:schemeClr val="accent1">
                <a:lumMod val="50000"/>
              </a:schemeClr>
            </a:solidFill>
          </p:spPr>
          <p:txBody>
            <a:bodyPr wrap="square" lIns="0" rIns="0" rtlCol="0">
              <a:noAutofit/>
            </a:bodyPr>
            <a:lstStyle/>
            <a:p>
              <a:pPr algn="l">
                <a:spcBef>
                  <a:spcPts val="500"/>
                </a:spcBef>
                <a:spcAft>
                  <a:spcPts val="300"/>
                </a:spcAft>
              </a:pPr>
              <a:r>
                <a:rPr lang="en-US" sz="1600" b="1" dirty="0">
                  <a:solidFill>
                    <a:schemeClr val="bg1"/>
                  </a:solidFill>
                </a:rPr>
                <a:t>Example levers</a:t>
              </a:r>
            </a:p>
          </p:txBody>
        </p:sp>
        <p:sp>
          <p:nvSpPr>
            <p:cNvPr id="12" name="TextBox 11">
              <a:extLst>
                <a:ext uri="{FF2B5EF4-FFF2-40B4-BE49-F238E27FC236}">
                  <a16:creationId xmlns:a16="http://schemas.microsoft.com/office/drawing/2014/main" id="{CD3A99D5-71AF-46BB-89EC-09087E10886B}"/>
                </a:ext>
              </a:extLst>
            </p:cNvPr>
            <p:cNvSpPr txBox="1"/>
            <p:nvPr/>
          </p:nvSpPr>
          <p:spPr>
            <a:xfrm>
              <a:off x="838200" y="3429000"/>
              <a:ext cx="7543800" cy="2743200"/>
            </a:xfrm>
            <a:prstGeom prst="rect">
              <a:avLst/>
            </a:prstGeom>
            <a:noFill/>
          </p:spPr>
          <p:txBody>
            <a:bodyPr wrap="square" lIns="0" rIns="0" rtlCol="0">
              <a:noAutofit/>
            </a:bodyPr>
            <a:lstStyle/>
            <a:p>
              <a:pPr marL="285750" indent="-285750" algn="l">
                <a:spcBef>
                  <a:spcPts val="500"/>
                </a:spcBef>
                <a:spcAft>
                  <a:spcPts val="300"/>
                </a:spcAft>
                <a:buFont typeface="Arial" panose="020B0604020202020204" pitchFamily="34" charset="0"/>
                <a:buChar char="•"/>
              </a:pPr>
              <a:r>
                <a:rPr lang="en-US" sz="1600" b="1" dirty="0"/>
                <a:t>Prevention – </a:t>
              </a:r>
              <a:r>
                <a:rPr lang="en-US" sz="1600" dirty="0"/>
                <a:t>Emphasis on aggressive management of risk factors (e.g., diabetes, hypertension), advances in medical management of CKD/ESRD, early involvement of nephrology and centers of excellence, mitigation of complications</a:t>
              </a:r>
            </a:p>
            <a:p>
              <a:pPr marL="285750" indent="-285750" algn="l">
                <a:spcBef>
                  <a:spcPts val="500"/>
                </a:spcBef>
                <a:spcAft>
                  <a:spcPts val="300"/>
                </a:spcAft>
                <a:buFont typeface="Arial" panose="020B0604020202020204" pitchFamily="34" charset="0"/>
                <a:buChar char="•"/>
              </a:pPr>
              <a:r>
                <a:rPr lang="en-US" sz="1600" b="1" dirty="0"/>
                <a:t>Medicare Enrollment – </a:t>
              </a:r>
              <a:r>
                <a:rPr lang="en-US" sz="1600" dirty="0"/>
                <a:t>Member education on Medicare eligibility, plan cap for eligible members</a:t>
              </a:r>
            </a:p>
            <a:p>
              <a:pPr marL="285750" indent="-285750" algn="l">
                <a:spcBef>
                  <a:spcPts val="500"/>
                </a:spcBef>
                <a:spcAft>
                  <a:spcPts val="300"/>
                </a:spcAft>
                <a:buFont typeface="Arial" panose="020B0604020202020204" pitchFamily="34" charset="0"/>
                <a:buChar char="•"/>
              </a:pPr>
              <a:r>
                <a:rPr lang="en-US" sz="1600" b="1" dirty="0"/>
                <a:t>Site of Care </a:t>
              </a:r>
              <a:r>
                <a:rPr lang="en-US" sz="1600" dirty="0"/>
                <a:t>– Network status, peritoneal dialysis and home hemodialysis</a:t>
              </a:r>
            </a:p>
            <a:p>
              <a:pPr marL="285750" indent="-285750" algn="l">
                <a:spcBef>
                  <a:spcPts val="500"/>
                </a:spcBef>
                <a:spcAft>
                  <a:spcPts val="300"/>
                </a:spcAft>
                <a:buFont typeface="Arial" panose="020B0604020202020204" pitchFamily="34" charset="0"/>
                <a:buChar char="•"/>
              </a:pPr>
              <a:r>
                <a:rPr lang="en-US" sz="1600" b="1" dirty="0"/>
                <a:t>Transplantation – </a:t>
              </a:r>
              <a:r>
                <a:rPr lang="en-US" sz="1600" dirty="0"/>
                <a:t>Consideration of pre-emptive transplant, coverage of associated costs (travel, etc)</a:t>
              </a:r>
              <a:endParaRPr lang="en-US" sz="1600" b="1" dirty="0"/>
            </a:p>
          </p:txBody>
        </p:sp>
      </p:grpSp>
      <p:sp>
        <p:nvSpPr>
          <p:cNvPr id="4" name="Title 3">
            <a:extLst>
              <a:ext uri="{FF2B5EF4-FFF2-40B4-BE49-F238E27FC236}">
                <a16:creationId xmlns:a16="http://schemas.microsoft.com/office/drawing/2014/main" id="{95F8417F-94B8-46CE-B5B2-98056241D5C4}"/>
              </a:ext>
            </a:extLst>
          </p:cNvPr>
          <p:cNvSpPr>
            <a:spLocks noGrp="1"/>
          </p:cNvSpPr>
          <p:nvPr>
            <p:ph type="title"/>
          </p:nvPr>
        </p:nvSpPr>
        <p:spPr/>
        <p:txBody>
          <a:bodyPr/>
          <a:lstStyle/>
          <a:p>
            <a:r>
              <a:rPr lang="en-US" dirty="0"/>
              <a:t>Trend: Chronic Kidney Disease and ESRD</a:t>
            </a:r>
          </a:p>
        </p:txBody>
      </p:sp>
      <p:sp>
        <p:nvSpPr>
          <p:cNvPr id="9" name="TextBox 8">
            <a:extLst>
              <a:ext uri="{FF2B5EF4-FFF2-40B4-BE49-F238E27FC236}">
                <a16:creationId xmlns:a16="http://schemas.microsoft.com/office/drawing/2014/main" id="{B0CB86AE-4BB5-48D6-BC2A-100F4AE5573E}"/>
              </a:ext>
            </a:extLst>
          </p:cNvPr>
          <p:cNvSpPr txBox="1"/>
          <p:nvPr/>
        </p:nvSpPr>
        <p:spPr>
          <a:xfrm>
            <a:off x="228600" y="6509368"/>
            <a:ext cx="4914900" cy="236358"/>
          </a:xfrm>
          <a:prstGeom prst="rect">
            <a:avLst/>
          </a:prstGeom>
          <a:noFill/>
        </p:spPr>
        <p:txBody>
          <a:bodyPr wrap="square" lIns="0" rIns="0" rtlCol="0">
            <a:noAutofit/>
          </a:bodyPr>
          <a:lstStyle/>
          <a:p>
            <a:pPr algn="l">
              <a:spcBef>
                <a:spcPts val="500"/>
              </a:spcBef>
              <a:spcAft>
                <a:spcPts val="300"/>
              </a:spcAft>
            </a:pPr>
            <a:r>
              <a:rPr lang="en-US" sz="800" dirty="0"/>
              <a:t>2 – CDC, 3 – JAMA NETWORK: ASSESSMENT OF SPENDING FOR PATIENTS INITIATING DIALYSIS CARE 2022</a:t>
            </a:r>
          </a:p>
        </p:txBody>
      </p:sp>
    </p:spTree>
    <p:extLst>
      <p:ext uri="{BB962C8B-B14F-4D97-AF65-F5344CB8AC3E}">
        <p14:creationId xmlns:p14="http://schemas.microsoft.com/office/powerpoint/2010/main" val="151653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3D6DCB-9FB1-45BE-A2EB-65293CDBB280}"/>
              </a:ext>
            </a:extLst>
          </p:cNvPr>
          <p:cNvSpPr>
            <a:spLocks noGrp="1"/>
          </p:cNvSpPr>
          <p:nvPr>
            <p:ph type="body" sz="quarter" idx="13"/>
          </p:nvPr>
        </p:nvSpPr>
        <p:spPr>
          <a:xfrm>
            <a:off x="1676400" y="1863272"/>
            <a:ext cx="6781800" cy="1184728"/>
          </a:xfrm>
        </p:spPr>
        <p:txBody>
          <a:bodyPr>
            <a:noAutofit/>
          </a:bodyPr>
          <a:lstStyle/>
          <a:p>
            <a:r>
              <a:rPr lang="en-US" b="0" u="none" dirty="0"/>
              <a:t>Sepsis is the </a:t>
            </a:r>
            <a:r>
              <a:rPr lang="en-US" u="none" dirty="0"/>
              <a:t>#1 killer of hospital inpatients </a:t>
            </a:r>
            <a:r>
              <a:rPr lang="en-US" b="0" u="none" dirty="0"/>
              <a:t>and a </a:t>
            </a:r>
            <a:r>
              <a:rPr lang="en-US" u="none" dirty="0"/>
              <a:t>top ten driver </a:t>
            </a:r>
            <a:r>
              <a:rPr lang="en-US" b="0" u="none" dirty="0"/>
              <a:t>of high-cost claims. </a:t>
            </a:r>
            <a:r>
              <a:rPr lang="en-US" b="0" u="none" baseline="-25000" dirty="0"/>
              <a:t>4,5</a:t>
            </a:r>
            <a:r>
              <a:rPr lang="en-US" b="0" u="none" dirty="0"/>
              <a:t> Sepsis claims rose dramatically during the COVID era, due to co-Infection, hospital acquired infections, and delays in accessing care.  </a:t>
            </a:r>
            <a:r>
              <a:rPr lang="en-US" u="none" dirty="0"/>
              <a:t>Each hour </a:t>
            </a:r>
            <a:r>
              <a:rPr lang="en-US" b="0" u="none" dirty="0"/>
              <a:t>sepsis treatment is delayed decreases survival by 7.6%. </a:t>
            </a:r>
            <a:r>
              <a:rPr lang="en-US" b="0" u="none" baseline="-25000" dirty="0"/>
              <a:t>6</a:t>
            </a:r>
            <a:endParaRPr lang="en-US" b="0" u="none" dirty="0"/>
          </a:p>
          <a:p>
            <a:r>
              <a:rPr lang="en-US" u="none" dirty="0"/>
              <a:t>Long COVID</a:t>
            </a:r>
            <a:r>
              <a:rPr lang="en-US" b="0" u="none" dirty="0"/>
              <a:t> is also an area of great interest and current investigation.</a:t>
            </a:r>
          </a:p>
        </p:txBody>
      </p:sp>
      <p:pic>
        <p:nvPicPr>
          <p:cNvPr id="5" name="Graphic 4" descr="Covid-19 with solid fill">
            <a:extLst>
              <a:ext uri="{FF2B5EF4-FFF2-40B4-BE49-F238E27FC236}">
                <a16:creationId xmlns:a16="http://schemas.microsoft.com/office/drawing/2014/main" id="{4B123BD3-148A-4AB7-B774-4F896D532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1998436"/>
            <a:ext cx="914400" cy="914400"/>
          </a:xfrm>
          <a:prstGeom prst="rect">
            <a:avLst/>
          </a:prstGeom>
        </p:spPr>
      </p:pic>
      <p:grpSp>
        <p:nvGrpSpPr>
          <p:cNvPr id="13" name="Group 12">
            <a:extLst>
              <a:ext uri="{FF2B5EF4-FFF2-40B4-BE49-F238E27FC236}">
                <a16:creationId xmlns:a16="http://schemas.microsoft.com/office/drawing/2014/main" id="{432617CC-4C85-4F79-AA7C-CFE029165AEB}"/>
              </a:ext>
            </a:extLst>
          </p:cNvPr>
          <p:cNvGrpSpPr/>
          <p:nvPr/>
        </p:nvGrpSpPr>
        <p:grpSpPr>
          <a:xfrm>
            <a:off x="762000" y="3352800"/>
            <a:ext cx="7772400" cy="3124200"/>
            <a:chOff x="762000" y="3048000"/>
            <a:chExt cx="7772400" cy="3124200"/>
          </a:xfrm>
        </p:grpSpPr>
        <p:sp>
          <p:nvSpPr>
            <p:cNvPr id="10" name="Rectangle 9">
              <a:extLst>
                <a:ext uri="{FF2B5EF4-FFF2-40B4-BE49-F238E27FC236}">
                  <a16:creationId xmlns:a16="http://schemas.microsoft.com/office/drawing/2014/main" id="{A90E2B2A-587D-4F2B-AFFA-480D013B2264}"/>
                </a:ext>
              </a:extLst>
            </p:cNvPr>
            <p:cNvSpPr/>
            <p:nvPr/>
          </p:nvSpPr>
          <p:spPr>
            <a:xfrm>
              <a:off x="762000" y="3048000"/>
              <a:ext cx="7772400" cy="3048000"/>
            </a:xfrm>
            <a:prstGeom prst="rect">
              <a:avLst/>
            </a:prstGeom>
            <a:solidFill>
              <a:srgbClr val="C7E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4D71F1-1C5E-4A02-B696-27416BDF0D09}"/>
                </a:ext>
              </a:extLst>
            </p:cNvPr>
            <p:cNvSpPr txBox="1"/>
            <p:nvPr/>
          </p:nvSpPr>
          <p:spPr>
            <a:xfrm>
              <a:off x="762000" y="3048000"/>
              <a:ext cx="7772400" cy="272432"/>
            </a:xfrm>
            <a:prstGeom prst="rect">
              <a:avLst/>
            </a:prstGeom>
            <a:solidFill>
              <a:schemeClr val="accent1">
                <a:lumMod val="50000"/>
              </a:schemeClr>
            </a:solidFill>
          </p:spPr>
          <p:txBody>
            <a:bodyPr wrap="square" lIns="0" rIns="0" rtlCol="0">
              <a:noAutofit/>
            </a:bodyPr>
            <a:lstStyle/>
            <a:p>
              <a:pPr algn="l">
                <a:spcBef>
                  <a:spcPts val="500"/>
                </a:spcBef>
                <a:spcAft>
                  <a:spcPts val="300"/>
                </a:spcAft>
              </a:pPr>
              <a:r>
                <a:rPr lang="en-US" sz="1600" b="1" dirty="0">
                  <a:solidFill>
                    <a:schemeClr val="bg1"/>
                  </a:solidFill>
                </a:rPr>
                <a:t>Example levers</a:t>
              </a:r>
            </a:p>
          </p:txBody>
        </p:sp>
        <p:sp>
          <p:nvSpPr>
            <p:cNvPr id="12" name="TextBox 11">
              <a:extLst>
                <a:ext uri="{FF2B5EF4-FFF2-40B4-BE49-F238E27FC236}">
                  <a16:creationId xmlns:a16="http://schemas.microsoft.com/office/drawing/2014/main" id="{CD3A99D5-71AF-46BB-89EC-09087E10886B}"/>
                </a:ext>
              </a:extLst>
            </p:cNvPr>
            <p:cNvSpPr txBox="1"/>
            <p:nvPr/>
          </p:nvSpPr>
          <p:spPr>
            <a:xfrm>
              <a:off x="838200" y="3429000"/>
              <a:ext cx="7696200" cy="2743200"/>
            </a:xfrm>
            <a:prstGeom prst="rect">
              <a:avLst/>
            </a:prstGeom>
            <a:noFill/>
          </p:spPr>
          <p:txBody>
            <a:bodyPr wrap="square" lIns="0" rIns="0" rtlCol="0">
              <a:noAutofit/>
            </a:bodyPr>
            <a:lstStyle/>
            <a:p>
              <a:pPr marL="285750" indent="-285750" algn="l">
                <a:spcBef>
                  <a:spcPts val="500"/>
                </a:spcBef>
                <a:spcAft>
                  <a:spcPts val="300"/>
                </a:spcAft>
                <a:buFont typeface="Arial" panose="020B0604020202020204" pitchFamily="34" charset="0"/>
                <a:buChar char="•"/>
              </a:pPr>
              <a:r>
                <a:rPr lang="en-US" sz="1600" b="1" dirty="0"/>
                <a:t>Access – </a:t>
              </a:r>
              <a:r>
                <a:rPr lang="en-US" sz="1600" dirty="0"/>
                <a:t>Ability to get timely evaluation of and treatment for predisposing conditions (e.g., other infections, immune suppression)</a:t>
              </a:r>
            </a:p>
            <a:p>
              <a:pPr marL="285750" indent="-285750" algn="l">
                <a:spcBef>
                  <a:spcPts val="500"/>
                </a:spcBef>
                <a:spcAft>
                  <a:spcPts val="300"/>
                </a:spcAft>
                <a:buFont typeface="Arial" panose="020B0604020202020204" pitchFamily="34" charset="0"/>
                <a:buChar char="•"/>
              </a:pPr>
              <a:r>
                <a:rPr lang="en-US" sz="1600" b="1" dirty="0"/>
                <a:t>Prevention – </a:t>
              </a:r>
              <a:r>
                <a:rPr lang="en-US" sz="1600" dirty="0"/>
                <a:t>Vaccines, masking, hand washing, isolating, and other public health measures</a:t>
              </a:r>
              <a:endParaRPr lang="en-US" sz="1600" b="1" dirty="0"/>
            </a:p>
            <a:p>
              <a:pPr marL="285750" indent="-285750" algn="l">
                <a:spcBef>
                  <a:spcPts val="500"/>
                </a:spcBef>
                <a:spcAft>
                  <a:spcPts val="300"/>
                </a:spcAft>
                <a:buFont typeface="Arial" panose="020B0604020202020204" pitchFamily="34" charset="0"/>
                <a:buChar char="•"/>
              </a:pPr>
              <a:r>
                <a:rPr lang="en-US" sz="1600" b="1" dirty="0"/>
                <a:t>Early Recognition and Intervention </a:t>
              </a:r>
              <a:r>
                <a:rPr lang="en-US" sz="1600" dirty="0"/>
                <a:t>– Awareness campaigns, anti-microbials, other supportive care</a:t>
              </a:r>
            </a:p>
            <a:p>
              <a:pPr marL="285750" indent="-285750" algn="l">
                <a:spcBef>
                  <a:spcPts val="500"/>
                </a:spcBef>
                <a:spcAft>
                  <a:spcPts val="300"/>
                </a:spcAft>
                <a:buFont typeface="Arial" panose="020B0604020202020204" pitchFamily="34" charset="0"/>
                <a:buChar char="•"/>
              </a:pPr>
              <a:r>
                <a:rPr lang="en-US" sz="1600" b="1" dirty="0"/>
                <a:t>Care Escalation – </a:t>
              </a:r>
              <a:r>
                <a:rPr lang="en-US" sz="1600" dirty="0"/>
                <a:t>Transfer options for individuals needing a higher level of care</a:t>
              </a:r>
            </a:p>
            <a:p>
              <a:pPr marL="285750" indent="-285750" algn="l">
                <a:spcBef>
                  <a:spcPts val="500"/>
                </a:spcBef>
                <a:spcAft>
                  <a:spcPts val="300"/>
                </a:spcAft>
                <a:buFont typeface="Arial" panose="020B0604020202020204" pitchFamily="34" charset="0"/>
                <a:buChar char="•"/>
              </a:pPr>
              <a:r>
                <a:rPr lang="en-US" sz="1600" b="1" dirty="0"/>
                <a:t>Decision Support – </a:t>
              </a:r>
              <a:r>
                <a:rPr lang="en-US" sz="1600" dirty="0"/>
                <a:t>Understanding of patient and family goals, use of palliative care</a:t>
              </a:r>
              <a:endParaRPr lang="en-US" sz="1600" b="1" dirty="0"/>
            </a:p>
          </p:txBody>
        </p:sp>
      </p:grpSp>
      <p:sp>
        <p:nvSpPr>
          <p:cNvPr id="4" name="Title 3">
            <a:extLst>
              <a:ext uri="{FF2B5EF4-FFF2-40B4-BE49-F238E27FC236}">
                <a16:creationId xmlns:a16="http://schemas.microsoft.com/office/drawing/2014/main" id="{95F8417F-94B8-46CE-B5B2-98056241D5C4}"/>
              </a:ext>
            </a:extLst>
          </p:cNvPr>
          <p:cNvSpPr>
            <a:spLocks noGrp="1"/>
          </p:cNvSpPr>
          <p:nvPr>
            <p:ph type="title"/>
          </p:nvPr>
        </p:nvSpPr>
        <p:spPr/>
        <p:txBody>
          <a:bodyPr/>
          <a:lstStyle/>
          <a:p>
            <a:r>
              <a:rPr lang="en-US" dirty="0"/>
              <a:t>Trend: COVID and Sepsis</a:t>
            </a:r>
          </a:p>
        </p:txBody>
      </p:sp>
      <p:sp>
        <p:nvSpPr>
          <p:cNvPr id="14" name="TextBox 13">
            <a:extLst>
              <a:ext uri="{FF2B5EF4-FFF2-40B4-BE49-F238E27FC236}">
                <a16:creationId xmlns:a16="http://schemas.microsoft.com/office/drawing/2014/main" id="{38C9A647-407D-4306-BFE2-A58AFA0FF5A9}"/>
              </a:ext>
            </a:extLst>
          </p:cNvPr>
          <p:cNvSpPr txBox="1"/>
          <p:nvPr/>
        </p:nvSpPr>
        <p:spPr>
          <a:xfrm>
            <a:off x="228600" y="6509368"/>
            <a:ext cx="6705600" cy="196232"/>
          </a:xfrm>
          <a:prstGeom prst="rect">
            <a:avLst/>
          </a:prstGeom>
          <a:noFill/>
        </p:spPr>
        <p:txBody>
          <a:bodyPr wrap="square" lIns="0" rIns="0" rtlCol="0">
            <a:noAutofit/>
          </a:bodyPr>
          <a:lstStyle/>
          <a:p>
            <a:pPr algn="l">
              <a:spcBef>
                <a:spcPts val="500"/>
              </a:spcBef>
              <a:spcAft>
                <a:spcPts val="300"/>
              </a:spcAft>
            </a:pPr>
            <a:r>
              <a:rPr lang="en-US" sz="700" dirty="0"/>
              <a:t>4 </a:t>
            </a:r>
            <a:r>
              <a:rPr lang="en-US" sz="700" cap="all" dirty="0"/>
              <a:t>– Sunlife: High-Cost Claims and injectable drug trends analysis 2022, 5 – Sepsis alliance 2022, 6 – </a:t>
            </a:r>
            <a:r>
              <a:rPr lang="en-US" sz="700" cap="all" dirty="0" err="1"/>
              <a:t>Plos</a:t>
            </a:r>
            <a:r>
              <a:rPr lang="en-US" sz="700" cap="all" dirty="0"/>
              <a:t> one: The golden hour of sepsis 2018</a:t>
            </a:r>
          </a:p>
        </p:txBody>
      </p:sp>
    </p:spTree>
    <p:extLst>
      <p:ext uri="{BB962C8B-B14F-4D97-AF65-F5344CB8AC3E}">
        <p14:creationId xmlns:p14="http://schemas.microsoft.com/office/powerpoint/2010/main" val="4049276648"/>
      </p:ext>
    </p:extLst>
  </p:cSld>
  <p:clrMapOvr>
    <a:masterClrMapping/>
  </p:clrMapOvr>
</p:sld>
</file>

<file path=ppt/theme/theme1.xml><?xml version="1.0" encoding="utf-8"?>
<a:theme xmlns:a="http://schemas.openxmlformats.org/drawingml/2006/main" name="Global brand_Associate template">
  <a:themeElements>
    <a:clrScheme name="Lockton Global Brand Colors">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Lockton Print Saf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noAutofit/>
      </a:bodyPr>
      <a:lstStyle>
        <a:defPPr algn="l">
          <a:spcBef>
            <a:spcPts val="500"/>
          </a:spcBef>
          <a:spcAft>
            <a:spcPts val="300"/>
          </a:spcAft>
          <a:defRPr sz="1600" dirty="0" err="1" smtClean="0"/>
        </a:defPPr>
      </a:lstStyle>
    </a:txDef>
  </a:objectDefaults>
  <a:extraClrSchemeLst/>
  <a:extLst>
    <a:ext uri="{05A4C25C-085E-4340-85A3-A5531E510DB2}">
      <thm15:themeFamily xmlns:thm15="http://schemas.microsoft.com/office/thememl/2012/main" name="Independence.pptx" id="{64426C60-8E71-4791-B206-E35CF22081E7}" vid="{DD07BEF7-F517-44AC-9D44-5FEFADD4AD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20 Global Brand">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20 Global Brand">
    <a:dk1>
      <a:srgbClr val="000000"/>
    </a:dk1>
    <a:lt1>
      <a:srgbClr val="FFFFFF"/>
    </a:lt1>
    <a:dk2>
      <a:srgbClr val="5B6770"/>
    </a:dk2>
    <a:lt2>
      <a:srgbClr val="A2AAAD"/>
    </a:lt2>
    <a:accent1>
      <a:srgbClr val="00AEEF"/>
    </a:accent1>
    <a:accent2>
      <a:srgbClr val="EF5399"/>
    </a:accent2>
    <a:accent3>
      <a:srgbClr val="00AE5E"/>
    </a:accent3>
    <a:accent4>
      <a:srgbClr val="FFD534"/>
    </a:accent4>
    <a:accent5>
      <a:srgbClr val="F68A33"/>
    </a:accent5>
    <a:accent6>
      <a:srgbClr val="CB333B"/>
    </a:accent6>
    <a:hlink>
      <a:srgbClr val="000000"/>
    </a:hlink>
    <a:folHlink>
      <a:srgbClr val="3F3F3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2a31b9-6976-407c-822b-a3b3bface920">
      <Terms xmlns="http://schemas.microsoft.com/office/infopath/2007/PartnerControls"/>
    </lcf76f155ced4ddcb4097134ff3c332f>
    <TaxCatchAll xmlns="7414f51a-d108-4445-a1aa-b138b55b09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C31B7679D7FA46A3AFDA4DB4D8F61B" ma:contentTypeVersion="15" ma:contentTypeDescription="Create a new document." ma:contentTypeScope="" ma:versionID="3555b14185cebd3391d5ce983d0d7a4d">
  <xsd:schema xmlns:xsd="http://www.w3.org/2001/XMLSchema" xmlns:xs="http://www.w3.org/2001/XMLSchema" xmlns:p="http://schemas.microsoft.com/office/2006/metadata/properties" xmlns:ns2="192a31b9-6976-407c-822b-a3b3bface920" xmlns:ns3="7414f51a-d108-4445-a1aa-b138b55b097b" targetNamespace="http://schemas.microsoft.com/office/2006/metadata/properties" ma:root="true" ma:fieldsID="7a96ca7993f8df7d2f8d72addad8ef3b" ns2:_="" ns3:_="">
    <xsd:import namespace="192a31b9-6976-407c-822b-a3b3bface920"/>
    <xsd:import namespace="7414f51a-d108-4445-a1aa-b138b55b09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a31b9-6976-407c-822b-a3b3bface9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9c01303-47b0-4004-83a3-0cdf76824f9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14f51a-d108-4445-a1aa-b138b55b097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6645a6c-5674-46e4-9561-b3b67a8b1b2a}" ma:internalName="TaxCatchAll" ma:showField="CatchAllData" ma:web="7414f51a-d108-4445-a1aa-b138b55b0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982E2-B9DD-423D-9AC4-7239785F5AEB}">
  <ds:schemaRefs>
    <ds:schemaRef ds:uri="http://purl.org/dc/terms/"/>
    <ds:schemaRef ds:uri="http://schemas.microsoft.com/office/2006/documentManagement/types"/>
    <ds:schemaRef ds:uri="http://schemas.microsoft.com/office/infopath/2007/PartnerControls"/>
    <ds:schemaRef ds:uri="192a31b9-6976-407c-822b-a3b3bface920"/>
    <ds:schemaRef ds:uri="7414f51a-d108-4445-a1aa-b138b55b097b"/>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39FAFC1-5326-402B-93C9-73E06AC3ECFB}">
  <ds:schemaRefs>
    <ds:schemaRef ds:uri="http://schemas.microsoft.com/sharepoint/v3/contenttype/forms"/>
  </ds:schemaRefs>
</ds:datastoreItem>
</file>

<file path=customXml/itemProps3.xml><?xml version="1.0" encoding="utf-8"?>
<ds:datastoreItem xmlns:ds="http://schemas.openxmlformats.org/officeDocument/2006/customXml" ds:itemID="{97D36AF0-48F9-47EE-B9C4-7798E4AF8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a31b9-6976-407c-822b-a3b3bface920"/>
    <ds:schemaRef ds:uri="7414f51a-d108-4445-a1aa-b138b55b0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2097</TotalTime>
  <Words>4100</Words>
  <Application>Microsoft Office PowerPoint</Application>
  <PresentationFormat>On-screen Show (4:3)</PresentationFormat>
  <Paragraphs>408</Paragraphs>
  <Slides>27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Garamond</vt:lpstr>
      <vt:lpstr>Sarabun</vt:lpstr>
      <vt:lpstr>Sarabun Bold</vt:lpstr>
      <vt:lpstr>Sarabun Regular</vt:lpstr>
      <vt:lpstr>Segoe UI</vt:lpstr>
      <vt:lpstr>Segoe UI (Body)</vt:lpstr>
      <vt:lpstr>Symbol</vt:lpstr>
      <vt:lpstr>Wingdings</vt:lpstr>
      <vt:lpstr>Global brand_Associate template</vt:lpstr>
      <vt:lpstr>FERMA  Large Claim/Pharmacy Trends</vt:lpstr>
      <vt:lpstr>PowerPoint Presentation</vt:lpstr>
      <vt:lpstr>What’s Really Driving Employer Health Plan Costs?</vt:lpstr>
      <vt:lpstr>PowerPoint Presentation</vt:lpstr>
      <vt:lpstr>Trend: Cancer</vt:lpstr>
      <vt:lpstr>Trend: Specialty Pharmacy</vt:lpstr>
      <vt:lpstr>Trend: Neonates</vt:lpstr>
      <vt:lpstr>Trend: Chronic Kidney Disease and ESRD</vt:lpstr>
      <vt:lpstr>Trend: COVID and Sepsis</vt:lpstr>
      <vt:lpstr>Case examples</vt:lpstr>
      <vt:lpstr>PowerPoint Presentation</vt:lpstr>
      <vt:lpstr>Pharmacy landscape</vt:lpstr>
      <vt:lpstr>Drug spend </vt:lpstr>
      <vt:lpstr>Pharmacy cost containment</vt:lpstr>
      <vt:lpstr>Pharmacy specialty solutions</vt:lpstr>
      <vt:lpstr>What’s “Trending” in Pharmacy </vt:lpstr>
      <vt:lpstr>Newer Hormone-based Medications</vt:lpstr>
      <vt:lpstr>Today’s obesity risks</vt:lpstr>
      <vt:lpstr>Recommendation – comprehensive weight  management strategy</vt:lpstr>
      <vt:lpstr>PowerPoint Presentation</vt:lpstr>
      <vt:lpstr>Insulin Market</vt:lpstr>
      <vt:lpstr>Biosimilar Update: Humira </vt:lpstr>
      <vt:lpstr>Biosimilar Update: Stelara</vt:lpstr>
      <vt:lpstr>Gene therapy pipeline – </vt:lpstr>
      <vt:lpstr>Gene therapy today</vt:lpstr>
      <vt:lpstr>An independent consultant drives better results</vt:lpstr>
      <vt:lpstr>PowerPoint Presentation</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FERMA  </dc:title>
  <dc:creator>Dimura, Jenn</dc:creator>
  <cp:keywords>Global Brand</cp:keywords>
  <cp:lastModifiedBy>Hale, Christine</cp:lastModifiedBy>
  <cp:revision>1</cp:revision>
  <cp:lastPrinted>2023-04-25T17:59:58Z</cp:lastPrinted>
  <dcterms:created xsi:type="dcterms:W3CDTF">2023-06-20T12:06:13Z</dcterms:created>
  <dcterms:modified xsi:type="dcterms:W3CDTF">2023-07-07T16:32:15Z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0x01010015C31B7679D7FA46A3AFDA4DB4D8F61B</vt:lpwstr>
  </property>
  <property fmtid="{D5CDD505-2E9C-101B-9397-08002B2CF9AE}" pid="3" name="MediaServiceImageTags">
    <vt:lpwstr/>
  </property>
</Properties>
</file>