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b" ContentType="application/vnd.ms-excel.sheet.binary.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9"/>
  </p:notesMasterIdLst>
  <p:sldIdLst>
    <p:sldId id="256" r:id="rId5"/>
    <p:sldId id="257" r:id="rId6"/>
    <p:sldId id="258" r:id="rId7"/>
    <p:sldId id="259" r:id="rId8"/>
    <p:sldId id="283" r:id="rId9"/>
    <p:sldId id="284" r:id="rId10"/>
    <p:sldId id="261" r:id="rId11"/>
    <p:sldId id="271" r:id="rId12"/>
    <p:sldId id="277" r:id="rId13"/>
    <p:sldId id="278" r:id="rId14"/>
    <p:sldId id="279" r:id="rId15"/>
    <p:sldId id="280" r:id="rId16"/>
    <p:sldId id="267" r:id="rId17"/>
    <p:sldId id="28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4909B5-E167-1736-A4B3-B36315C8132A}" name="Kipp Nelson" initials="KN" userId="S::Kipp.nelson@Thinkemergent.com::9827e1bb-176b-44ea-9af8-640eda55ff3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19E912-5420-4876-9099-2D230DE88A99}" v="11" dt="2024-07-18T11:39:00.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86856" autoAdjust="0"/>
  </p:normalViewPr>
  <p:slideViewPr>
    <p:cSldViewPr snapToGrid="0">
      <p:cViewPr>
        <p:scale>
          <a:sx n="80" d="100"/>
          <a:sy n="80" d="100"/>
        </p:scale>
        <p:origin x="57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4D695E-59C7-4F0F-89E0-61CCB0D1D69B}" type="doc">
      <dgm:prSet loTypeId="urn:microsoft.com/office/officeart/2005/8/layout/pyramid3" loCatId="pyramid" qsTypeId="urn:microsoft.com/office/officeart/2005/8/quickstyle/simple1" qsCatId="simple" csTypeId="urn:microsoft.com/office/officeart/2005/8/colors/accent1_2" csCatId="accent1" phldr="1"/>
      <dgm:spPr/>
    </dgm:pt>
    <dgm:pt modelId="{B0520E5D-BCAC-4BF3-9BB1-09A8BA3B6737}">
      <dgm:prSet phldrT="[Text]"/>
      <dgm:spPr/>
      <dgm:t>
        <a:bodyPr/>
        <a:lstStyle/>
        <a:p>
          <a:r>
            <a:rPr lang="en-US" dirty="0">
              <a:solidFill>
                <a:schemeClr val="bg1"/>
              </a:solidFill>
            </a:rPr>
            <a:t>National Flood Insurance Program (NFIP)</a:t>
          </a:r>
        </a:p>
      </dgm:t>
    </dgm:pt>
    <dgm:pt modelId="{9C40258C-A879-4AF1-A723-DB465CE92515}" type="parTrans" cxnId="{44B8F942-1E23-4C33-B222-70EEAA4E1FEB}">
      <dgm:prSet/>
      <dgm:spPr/>
      <dgm:t>
        <a:bodyPr/>
        <a:lstStyle/>
        <a:p>
          <a:endParaRPr lang="en-US"/>
        </a:p>
      </dgm:t>
    </dgm:pt>
    <dgm:pt modelId="{D3A84B29-BB72-4AE7-AD93-AF25F8D68572}" type="sibTrans" cxnId="{44B8F942-1E23-4C33-B222-70EEAA4E1FEB}">
      <dgm:prSet/>
      <dgm:spPr/>
      <dgm:t>
        <a:bodyPr/>
        <a:lstStyle/>
        <a:p>
          <a:endParaRPr lang="en-US"/>
        </a:p>
      </dgm:t>
    </dgm:pt>
    <dgm:pt modelId="{9EFA2BB3-7EDC-4F68-9579-D7FFC8A91376}">
      <dgm:prSet phldrT="[Text]"/>
      <dgm:spPr/>
      <dgm:t>
        <a:bodyPr/>
        <a:lstStyle/>
        <a:p>
          <a:r>
            <a:rPr lang="en-US" dirty="0">
              <a:solidFill>
                <a:schemeClr val="bg1"/>
              </a:solidFill>
            </a:rPr>
            <a:t>Commercial Insurance Policy </a:t>
          </a:r>
        </a:p>
      </dgm:t>
    </dgm:pt>
    <dgm:pt modelId="{F80B5ADE-0DF0-408F-AE33-5B013787E75C}" type="parTrans" cxnId="{DA7D8FC3-DDC8-4074-BC92-3984C0F68B08}">
      <dgm:prSet/>
      <dgm:spPr/>
      <dgm:t>
        <a:bodyPr/>
        <a:lstStyle/>
        <a:p>
          <a:endParaRPr lang="en-US"/>
        </a:p>
      </dgm:t>
    </dgm:pt>
    <dgm:pt modelId="{49F2CD6A-DFA8-4E4D-B9AC-294D3AFCD9A3}" type="sibTrans" cxnId="{DA7D8FC3-DDC8-4074-BC92-3984C0F68B08}">
      <dgm:prSet/>
      <dgm:spPr/>
      <dgm:t>
        <a:bodyPr/>
        <a:lstStyle/>
        <a:p>
          <a:endParaRPr lang="en-US"/>
        </a:p>
      </dgm:t>
    </dgm:pt>
    <dgm:pt modelId="{73BF82E2-FC28-4748-9F65-323826B7CACF}">
      <dgm:prSet phldrT="[Text]"/>
      <dgm:spPr/>
      <dgm:t>
        <a:bodyPr/>
        <a:lstStyle/>
        <a:p>
          <a:r>
            <a:rPr lang="en-US" dirty="0">
              <a:solidFill>
                <a:schemeClr val="bg1"/>
              </a:solidFill>
            </a:rPr>
            <a:t>Other Funding (e.g., Donations, Other Grants, Legal Damages)</a:t>
          </a:r>
        </a:p>
      </dgm:t>
    </dgm:pt>
    <dgm:pt modelId="{3EA6FF38-5C02-4D62-B310-D582EE8AF5FE}" type="parTrans" cxnId="{A8EA2287-AE44-45F7-B74D-C3ECF93CDD64}">
      <dgm:prSet/>
      <dgm:spPr/>
      <dgm:t>
        <a:bodyPr/>
        <a:lstStyle/>
        <a:p>
          <a:endParaRPr lang="en-US"/>
        </a:p>
      </dgm:t>
    </dgm:pt>
    <dgm:pt modelId="{E7149795-7704-4E1C-A951-564846AD867E}" type="sibTrans" cxnId="{A8EA2287-AE44-45F7-B74D-C3ECF93CDD64}">
      <dgm:prSet/>
      <dgm:spPr/>
      <dgm:t>
        <a:bodyPr/>
        <a:lstStyle/>
        <a:p>
          <a:endParaRPr lang="en-US"/>
        </a:p>
      </dgm:t>
    </dgm:pt>
    <dgm:pt modelId="{D0F358C5-B5EB-4BDF-A93B-C7CE537735EB}">
      <dgm:prSet/>
      <dgm:spPr/>
      <dgm:t>
        <a:bodyPr/>
        <a:lstStyle/>
        <a:p>
          <a:r>
            <a:rPr lang="en-US" dirty="0">
              <a:solidFill>
                <a:schemeClr val="bg1"/>
              </a:solidFill>
            </a:rPr>
            <a:t>FEMA Public Assistance</a:t>
          </a:r>
        </a:p>
        <a:p>
          <a:endParaRPr lang="en-US" dirty="0"/>
        </a:p>
      </dgm:t>
    </dgm:pt>
    <dgm:pt modelId="{B3517986-F90B-4E4C-A21E-F523BBFD9E5B}" type="parTrans" cxnId="{9552E10B-5C27-49CC-9F66-F818B9EFB7CE}">
      <dgm:prSet/>
      <dgm:spPr/>
      <dgm:t>
        <a:bodyPr/>
        <a:lstStyle/>
        <a:p>
          <a:endParaRPr lang="en-US"/>
        </a:p>
      </dgm:t>
    </dgm:pt>
    <dgm:pt modelId="{7C1C8E16-E1A3-4D09-98D1-D3960487D224}" type="sibTrans" cxnId="{9552E10B-5C27-49CC-9F66-F818B9EFB7CE}">
      <dgm:prSet/>
      <dgm:spPr/>
      <dgm:t>
        <a:bodyPr/>
        <a:lstStyle/>
        <a:p>
          <a:endParaRPr lang="en-US"/>
        </a:p>
      </dgm:t>
    </dgm:pt>
    <dgm:pt modelId="{99ED02F0-2132-47BE-B4CF-08A8A35FC5D7}" type="pres">
      <dgm:prSet presAssocID="{CD4D695E-59C7-4F0F-89E0-61CCB0D1D69B}" presName="Name0" presStyleCnt="0">
        <dgm:presLayoutVars>
          <dgm:dir/>
          <dgm:animLvl val="lvl"/>
          <dgm:resizeHandles val="exact"/>
        </dgm:presLayoutVars>
      </dgm:prSet>
      <dgm:spPr/>
    </dgm:pt>
    <dgm:pt modelId="{369FD9FB-7F7D-4FE0-A662-80C069AD0729}" type="pres">
      <dgm:prSet presAssocID="{B0520E5D-BCAC-4BF3-9BB1-09A8BA3B6737}" presName="Name8" presStyleCnt="0"/>
      <dgm:spPr/>
    </dgm:pt>
    <dgm:pt modelId="{F0AD8910-F141-4D61-B6A8-13899DE6488C}" type="pres">
      <dgm:prSet presAssocID="{B0520E5D-BCAC-4BF3-9BB1-09A8BA3B6737}" presName="level" presStyleLbl="node1" presStyleIdx="0" presStyleCnt="4">
        <dgm:presLayoutVars>
          <dgm:chMax val="1"/>
          <dgm:bulletEnabled val="1"/>
        </dgm:presLayoutVars>
      </dgm:prSet>
      <dgm:spPr/>
    </dgm:pt>
    <dgm:pt modelId="{B20A0D46-D746-4A2C-9413-10F46B8FB050}" type="pres">
      <dgm:prSet presAssocID="{B0520E5D-BCAC-4BF3-9BB1-09A8BA3B6737}" presName="levelTx" presStyleLbl="revTx" presStyleIdx="0" presStyleCnt="0">
        <dgm:presLayoutVars>
          <dgm:chMax val="1"/>
          <dgm:bulletEnabled val="1"/>
        </dgm:presLayoutVars>
      </dgm:prSet>
      <dgm:spPr/>
    </dgm:pt>
    <dgm:pt modelId="{BD1BC6E8-DF98-42F8-822A-B0A21676EF63}" type="pres">
      <dgm:prSet presAssocID="{9EFA2BB3-7EDC-4F68-9579-D7FFC8A91376}" presName="Name8" presStyleCnt="0"/>
      <dgm:spPr/>
    </dgm:pt>
    <dgm:pt modelId="{DF1B42EC-12CA-45B8-9DF9-5EA937AF82EC}" type="pres">
      <dgm:prSet presAssocID="{9EFA2BB3-7EDC-4F68-9579-D7FFC8A91376}" presName="level" presStyleLbl="node1" presStyleIdx="1" presStyleCnt="4">
        <dgm:presLayoutVars>
          <dgm:chMax val="1"/>
          <dgm:bulletEnabled val="1"/>
        </dgm:presLayoutVars>
      </dgm:prSet>
      <dgm:spPr/>
    </dgm:pt>
    <dgm:pt modelId="{E2295C0B-E3AB-478A-8E2E-9F694ADCCE58}" type="pres">
      <dgm:prSet presAssocID="{9EFA2BB3-7EDC-4F68-9579-D7FFC8A91376}" presName="levelTx" presStyleLbl="revTx" presStyleIdx="0" presStyleCnt="0">
        <dgm:presLayoutVars>
          <dgm:chMax val="1"/>
          <dgm:bulletEnabled val="1"/>
        </dgm:presLayoutVars>
      </dgm:prSet>
      <dgm:spPr/>
    </dgm:pt>
    <dgm:pt modelId="{D7CC569A-8605-444B-9F30-05F55AA0A0EE}" type="pres">
      <dgm:prSet presAssocID="{73BF82E2-FC28-4748-9F65-323826B7CACF}" presName="Name8" presStyleCnt="0"/>
      <dgm:spPr/>
    </dgm:pt>
    <dgm:pt modelId="{397DA47F-54F2-4F21-8F8F-EA0B9ED2D7F6}" type="pres">
      <dgm:prSet presAssocID="{73BF82E2-FC28-4748-9F65-323826B7CACF}" presName="level" presStyleLbl="node1" presStyleIdx="2" presStyleCnt="4">
        <dgm:presLayoutVars>
          <dgm:chMax val="1"/>
          <dgm:bulletEnabled val="1"/>
        </dgm:presLayoutVars>
      </dgm:prSet>
      <dgm:spPr/>
    </dgm:pt>
    <dgm:pt modelId="{B63324BF-71B5-434A-9383-54B2861D8A12}" type="pres">
      <dgm:prSet presAssocID="{73BF82E2-FC28-4748-9F65-323826B7CACF}" presName="levelTx" presStyleLbl="revTx" presStyleIdx="0" presStyleCnt="0">
        <dgm:presLayoutVars>
          <dgm:chMax val="1"/>
          <dgm:bulletEnabled val="1"/>
        </dgm:presLayoutVars>
      </dgm:prSet>
      <dgm:spPr/>
    </dgm:pt>
    <dgm:pt modelId="{36C733FF-61BC-4AE3-9BF9-A1A3982863A1}" type="pres">
      <dgm:prSet presAssocID="{D0F358C5-B5EB-4BDF-A93B-C7CE537735EB}" presName="Name8" presStyleCnt="0"/>
      <dgm:spPr/>
    </dgm:pt>
    <dgm:pt modelId="{A8A9CF0E-822E-4E80-BD4F-DCCEEF80F009}" type="pres">
      <dgm:prSet presAssocID="{D0F358C5-B5EB-4BDF-A93B-C7CE537735EB}" presName="level" presStyleLbl="node1" presStyleIdx="3" presStyleCnt="4">
        <dgm:presLayoutVars>
          <dgm:chMax val="1"/>
          <dgm:bulletEnabled val="1"/>
        </dgm:presLayoutVars>
      </dgm:prSet>
      <dgm:spPr/>
    </dgm:pt>
    <dgm:pt modelId="{A1D347F9-B75B-4D86-AA82-8B169C408011}" type="pres">
      <dgm:prSet presAssocID="{D0F358C5-B5EB-4BDF-A93B-C7CE537735EB}" presName="levelTx" presStyleLbl="revTx" presStyleIdx="0" presStyleCnt="0">
        <dgm:presLayoutVars>
          <dgm:chMax val="1"/>
          <dgm:bulletEnabled val="1"/>
        </dgm:presLayoutVars>
      </dgm:prSet>
      <dgm:spPr/>
    </dgm:pt>
  </dgm:ptLst>
  <dgm:cxnLst>
    <dgm:cxn modelId="{E830E708-D57B-45F1-ADB5-07087CFA425A}" type="presOf" srcId="{B0520E5D-BCAC-4BF3-9BB1-09A8BA3B6737}" destId="{B20A0D46-D746-4A2C-9413-10F46B8FB050}" srcOrd="1" destOrd="0" presId="urn:microsoft.com/office/officeart/2005/8/layout/pyramid3"/>
    <dgm:cxn modelId="{9552E10B-5C27-49CC-9F66-F818B9EFB7CE}" srcId="{CD4D695E-59C7-4F0F-89E0-61CCB0D1D69B}" destId="{D0F358C5-B5EB-4BDF-A93B-C7CE537735EB}" srcOrd="3" destOrd="0" parTransId="{B3517986-F90B-4E4C-A21E-F523BBFD9E5B}" sibTransId="{7C1C8E16-E1A3-4D09-98D1-D3960487D224}"/>
    <dgm:cxn modelId="{7C25671D-4F83-49CF-B722-3D226F9D74EF}" type="presOf" srcId="{9EFA2BB3-7EDC-4F68-9579-D7FFC8A91376}" destId="{DF1B42EC-12CA-45B8-9DF9-5EA937AF82EC}" srcOrd="0" destOrd="0" presId="urn:microsoft.com/office/officeart/2005/8/layout/pyramid3"/>
    <dgm:cxn modelId="{F716172E-A454-4294-BC4E-E19456528D15}" type="presOf" srcId="{9EFA2BB3-7EDC-4F68-9579-D7FFC8A91376}" destId="{E2295C0B-E3AB-478A-8E2E-9F694ADCCE58}" srcOrd="1" destOrd="0" presId="urn:microsoft.com/office/officeart/2005/8/layout/pyramid3"/>
    <dgm:cxn modelId="{DB515533-598D-4221-88A5-87FE5D3FD8D8}" type="presOf" srcId="{D0F358C5-B5EB-4BDF-A93B-C7CE537735EB}" destId="{A8A9CF0E-822E-4E80-BD4F-DCCEEF80F009}" srcOrd="0" destOrd="0" presId="urn:microsoft.com/office/officeart/2005/8/layout/pyramid3"/>
    <dgm:cxn modelId="{9ED2A561-2242-4AB8-B0FD-E2A1C8A34D00}" type="presOf" srcId="{73BF82E2-FC28-4748-9F65-323826B7CACF}" destId="{B63324BF-71B5-434A-9383-54B2861D8A12}" srcOrd="1" destOrd="0" presId="urn:microsoft.com/office/officeart/2005/8/layout/pyramid3"/>
    <dgm:cxn modelId="{6ED5B842-C530-4275-99BD-AC179E6CFF6D}" type="presOf" srcId="{D0F358C5-B5EB-4BDF-A93B-C7CE537735EB}" destId="{A1D347F9-B75B-4D86-AA82-8B169C408011}" srcOrd="1" destOrd="0" presId="urn:microsoft.com/office/officeart/2005/8/layout/pyramid3"/>
    <dgm:cxn modelId="{44B8F942-1E23-4C33-B222-70EEAA4E1FEB}" srcId="{CD4D695E-59C7-4F0F-89E0-61CCB0D1D69B}" destId="{B0520E5D-BCAC-4BF3-9BB1-09A8BA3B6737}" srcOrd="0" destOrd="0" parTransId="{9C40258C-A879-4AF1-A723-DB465CE92515}" sibTransId="{D3A84B29-BB72-4AE7-AD93-AF25F8D68572}"/>
    <dgm:cxn modelId="{EDF07854-0BEE-4208-ACDE-B687098F148C}" type="presOf" srcId="{CD4D695E-59C7-4F0F-89E0-61CCB0D1D69B}" destId="{99ED02F0-2132-47BE-B4CF-08A8A35FC5D7}" srcOrd="0" destOrd="0" presId="urn:microsoft.com/office/officeart/2005/8/layout/pyramid3"/>
    <dgm:cxn modelId="{A8EA2287-AE44-45F7-B74D-C3ECF93CDD64}" srcId="{CD4D695E-59C7-4F0F-89E0-61CCB0D1D69B}" destId="{73BF82E2-FC28-4748-9F65-323826B7CACF}" srcOrd="2" destOrd="0" parTransId="{3EA6FF38-5C02-4D62-B310-D582EE8AF5FE}" sibTransId="{E7149795-7704-4E1C-A951-564846AD867E}"/>
    <dgm:cxn modelId="{4399E58E-FE0C-4CA9-81F3-388C1F7688D2}" type="presOf" srcId="{B0520E5D-BCAC-4BF3-9BB1-09A8BA3B6737}" destId="{F0AD8910-F141-4D61-B6A8-13899DE6488C}" srcOrd="0" destOrd="0" presId="urn:microsoft.com/office/officeart/2005/8/layout/pyramid3"/>
    <dgm:cxn modelId="{4A3C07A9-24D6-4D45-8547-D2E9B7A2BF20}" type="presOf" srcId="{73BF82E2-FC28-4748-9F65-323826B7CACF}" destId="{397DA47F-54F2-4F21-8F8F-EA0B9ED2D7F6}" srcOrd="0" destOrd="0" presId="urn:microsoft.com/office/officeart/2005/8/layout/pyramid3"/>
    <dgm:cxn modelId="{DA7D8FC3-DDC8-4074-BC92-3984C0F68B08}" srcId="{CD4D695E-59C7-4F0F-89E0-61CCB0D1D69B}" destId="{9EFA2BB3-7EDC-4F68-9579-D7FFC8A91376}" srcOrd="1" destOrd="0" parTransId="{F80B5ADE-0DF0-408F-AE33-5B013787E75C}" sibTransId="{49F2CD6A-DFA8-4E4D-B9AC-294D3AFCD9A3}"/>
    <dgm:cxn modelId="{2ABDF82D-3904-4F52-B8FD-389582F51E0E}" type="presParOf" srcId="{99ED02F0-2132-47BE-B4CF-08A8A35FC5D7}" destId="{369FD9FB-7F7D-4FE0-A662-80C069AD0729}" srcOrd="0" destOrd="0" presId="urn:microsoft.com/office/officeart/2005/8/layout/pyramid3"/>
    <dgm:cxn modelId="{CFC34E9C-7F34-417B-AB6D-DD2267752BD4}" type="presParOf" srcId="{369FD9FB-7F7D-4FE0-A662-80C069AD0729}" destId="{F0AD8910-F141-4D61-B6A8-13899DE6488C}" srcOrd="0" destOrd="0" presId="urn:microsoft.com/office/officeart/2005/8/layout/pyramid3"/>
    <dgm:cxn modelId="{8F3D5C74-6001-42AD-B03B-0358E88A7FFC}" type="presParOf" srcId="{369FD9FB-7F7D-4FE0-A662-80C069AD0729}" destId="{B20A0D46-D746-4A2C-9413-10F46B8FB050}" srcOrd="1" destOrd="0" presId="urn:microsoft.com/office/officeart/2005/8/layout/pyramid3"/>
    <dgm:cxn modelId="{C0027802-71C0-44CE-958B-D0B56D345FA1}" type="presParOf" srcId="{99ED02F0-2132-47BE-B4CF-08A8A35FC5D7}" destId="{BD1BC6E8-DF98-42F8-822A-B0A21676EF63}" srcOrd="1" destOrd="0" presId="urn:microsoft.com/office/officeart/2005/8/layout/pyramid3"/>
    <dgm:cxn modelId="{AC0F5B79-D9F4-42E7-8454-9F3541857E0A}" type="presParOf" srcId="{BD1BC6E8-DF98-42F8-822A-B0A21676EF63}" destId="{DF1B42EC-12CA-45B8-9DF9-5EA937AF82EC}" srcOrd="0" destOrd="0" presId="urn:microsoft.com/office/officeart/2005/8/layout/pyramid3"/>
    <dgm:cxn modelId="{C5697A28-129C-4E13-9357-1775822DDC2E}" type="presParOf" srcId="{BD1BC6E8-DF98-42F8-822A-B0A21676EF63}" destId="{E2295C0B-E3AB-478A-8E2E-9F694ADCCE58}" srcOrd="1" destOrd="0" presId="urn:microsoft.com/office/officeart/2005/8/layout/pyramid3"/>
    <dgm:cxn modelId="{E9801FF0-D523-4521-B444-A37AF71821C5}" type="presParOf" srcId="{99ED02F0-2132-47BE-B4CF-08A8A35FC5D7}" destId="{D7CC569A-8605-444B-9F30-05F55AA0A0EE}" srcOrd="2" destOrd="0" presId="urn:microsoft.com/office/officeart/2005/8/layout/pyramid3"/>
    <dgm:cxn modelId="{AFCFB26E-9AE8-4E77-9C15-7E4F62848AE8}" type="presParOf" srcId="{D7CC569A-8605-444B-9F30-05F55AA0A0EE}" destId="{397DA47F-54F2-4F21-8F8F-EA0B9ED2D7F6}" srcOrd="0" destOrd="0" presId="urn:microsoft.com/office/officeart/2005/8/layout/pyramid3"/>
    <dgm:cxn modelId="{9437F9DA-4242-4BD6-B8C1-FDC6025032A5}" type="presParOf" srcId="{D7CC569A-8605-444B-9F30-05F55AA0A0EE}" destId="{B63324BF-71B5-434A-9383-54B2861D8A12}" srcOrd="1" destOrd="0" presId="urn:microsoft.com/office/officeart/2005/8/layout/pyramid3"/>
    <dgm:cxn modelId="{54CDD69B-A932-4402-B636-509642BDDF89}" type="presParOf" srcId="{99ED02F0-2132-47BE-B4CF-08A8A35FC5D7}" destId="{36C733FF-61BC-4AE3-9BF9-A1A3982863A1}" srcOrd="3" destOrd="0" presId="urn:microsoft.com/office/officeart/2005/8/layout/pyramid3"/>
    <dgm:cxn modelId="{ADACD014-EC27-4D64-9C0F-C2176E77B23F}" type="presParOf" srcId="{36C733FF-61BC-4AE3-9BF9-A1A3982863A1}" destId="{A8A9CF0E-822E-4E80-BD4F-DCCEEF80F009}" srcOrd="0" destOrd="0" presId="urn:microsoft.com/office/officeart/2005/8/layout/pyramid3"/>
    <dgm:cxn modelId="{E48E8BED-F9E6-498E-A6D9-4A41A56A868B}" type="presParOf" srcId="{36C733FF-61BC-4AE3-9BF9-A1A3982863A1}" destId="{A1D347F9-B75B-4D86-AA82-8B169C408011}" srcOrd="1" destOrd="0" presId="urn:microsoft.com/office/officeart/2005/8/layout/pyramid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D8910-F141-4D61-B6A8-13899DE6488C}">
      <dsp:nvSpPr>
        <dsp:cNvPr id="0" name=""/>
        <dsp:cNvSpPr/>
      </dsp:nvSpPr>
      <dsp:spPr>
        <a:xfrm rot="10800000">
          <a:off x="0" y="0"/>
          <a:ext cx="9379857" cy="969622"/>
        </a:xfrm>
        <a:prstGeom prst="trapezoid">
          <a:avLst>
            <a:gd name="adj" fmla="val 12092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National Flood Insurance Program (NFIP)</a:t>
          </a:r>
        </a:p>
      </dsp:txBody>
      <dsp:txXfrm rot="-10800000">
        <a:off x="1641474" y="0"/>
        <a:ext cx="6096907" cy="969622"/>
      </dsp:txXfrm>
    </dsp:sp>
    <dsp:sp modelId="{DF1B42EC-12CA-45B8-9DF9-5EA937AF82EC}">
      <dsp:nvSpPr>
        <dsp:cNvPr id="0" name=""/>
        <dsp:cNvSpPr/>
      </dsp:nvSpPr>
      <dsp:spPr>
        <a:xfrm rot="10800000">
          <a:off x="1172482" y="969622"/>
          <a:ext cx="7034892" cy="969622"/>
        </a:xfrm>
        <a:prstGeom prst="trapezoid">
          <a:avLst>
            <a:gd name="adj" fmla="val 12092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Commercial Insurance Policy </a:t>
          </a:r>
        </a:p>
      </dsp:txBody>
      <dsp:txXfrm rot="-10800000">
        <a:off x="2403588" y="969622"/>
        <a:ext cx="4572680" cy="969622"/>
      </dsp:txXfrm>
    </dsp:sp>
    <dsp:sp modelId="{397DA47F-54F2-4F21-8F8F-EA0B9ED2D7F6}">
      <dsp:nvSpPr>
        <dsp:cNvPr id="0" name=""/>
        <dsp:cNvSpPr/>
      </dsp:nvSpPr>
      <dsp:spPr>
        <a:xfrm rot="10800000">
          <a:off x="2344964" y="1939244"/>
          <a:ext cx="4689928" cy="969622"/>
        </a:xfrm>
        <a:prstGeom prst="trapezoid">
          <a:avLst>
            <a:gd name="adj" fmla="val 12092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Other Funding (e.g., Donations, Other Grants, Legal Damages)</a:t>
          </a:r>
        </a:p>
      </dsp:txBody>
      <dsp:txXfrm rot="-10800000">
        <a:off x="3165701" y="1939244"/>
        <a:ext cx="3048453" cy="969622"/>
      </dsp:txXfrm>
    </dsp:sp>
    <dsp:sp modelId="{A8A9CF0E-822E-4E80-BD4F-DCCEEF80F009}">
      <dsp:nvSpPr>
        <dsp:cNvPr id="0" name=""/>
        <dsp:cNvSpPr/>
      </dsp:nvSpPr>
      <dsp:spPr>
        <a:xfrm rot="10800000">
          <a:off x="3517446" y="2908866"/>
          <a:ext cx="2344964" cy="969622"/>
        </a:xfrm>
        <a:prstGeom prst="trapezoid">
          <a:avLst>
            <a:gd name="adj" fmla="val 120922"/>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bg1"/>
              </a:solidFill>
            </a:rPr>
            <a:t>FEMA Public Assistance</a:t>
          </a:r>
        </a:p>
        <a:p>
          <a:pPr marL="0" lvl="0" indent="0" algn="ctr" defTabSz="844550">
            <a:lnSpc>
              <a:spcPct val="90000"/>
            </a:lnSpc>
            <a:spcBef>
              <a:spcPct val="0"/>
            </a:spcBef>
            <a:spcAft>
              <a:spcPct val="35000"/>
            </a:spcAft>
            <a:buNone/>
          </a:pPr>
          <a:endParaRPr lang="en-US" sz="1900" kern="1200" dirty="0"/>
        </a:p>
      </dsp:txBody>
      <dsp:txXfrm rot="-10800000">
        <a:off x="3517446" y="2908866"/>
        <a:ext cx="2344964" cy="9696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8FF492-F1C2-48D0-8EBD-1AFB783DC97C}" type="datetimeFigureOut">
              <a:rPr lang="en-US" smtClean="0"/>
              <a:t>7/18/2024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53A7C7-7421-4A36-AC61-D8312C09C8A3}" type="slidenum">
              <a:rPr lang="en-US" smtClean="0"/>
              <a:t>‹#›</a:t>
            </a:fld>
            <a:endParaRPr lang="en-US" dirty="0"/>
          </a:p>
        </p:txBody>
      </p:sp>
    </p:spTree>
    <p:extLst>
      <p:ext uri="{BB962C8B-B14F-4D97-AF65-F5344CB8AC3E}">
        <p14:creationId xmlns:p14="http://schemas.microsoft.com/office/powerpoint/2010/main" val="3600514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a:t>
            </a:fld>
            <a:endParaRPr lang="en-US" dirty="0"/>
          </a:p>
        </p:txBody>
      </p:sp>
    </p:spTree>
    <p:extLst>
      <p:ext uri="{BB962C8B-B14F-4D97-AF65-F5344CB8AC3E}">
        <p14:creationId xmlns:p14="http://schemas.microsoft.com/office/powerpoint/2010/main" val="2500945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10</a:t>
            </a:fld>
            <a:endParaRPr lang="en-US" dirty="0"/>
          </a:p>
        </p:txBody>
      </p:sp>
    </p:spTree>
    <p:extLst>
      <p:ext uri="{BB962C8B-B14F-4D97-AF65-F5344CB8AC3E}">
        <p14:creationId xmlns:p14="http://schemas.microsoft.com/office/powerpoint/2010/main" val="3871570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11</a:t>
            </a:fld>
            <a:endParaRPr lang="en-US" dirty="0"/>
          </a:p>
        </p:txBody>
      </p:sp>
    </p:spTree>
    <p:extLst>
      <p:ext uri="{BB962C8B-B14F-4D97-AF65-F5344CB8AC3E}">
        <p14:creationId xmlns:p14="http://schemas.microsoft.com/office/powerpoint/2010/main" val="710409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12</a:t>
            </a:fld>
            <a:endParaRPr lang="en-US" dirty="0"/>
          </a:p>
        </p:txBody>
      </p:sp>
    </p:spTree>
    <p:extLst>
      <p:ext uri="{BB962C8B-B14F-4D97-AF65-F5344CB8AC3E}">
        <p14:creationId xmlns:p14="http://schemas.microsoft.com/office/powerpoint/2010/main" val="1898053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13</a:t>
            </a:fld>
            <a:endParaRPr lang="en-US" dirty="0"/>
          </a:p>
        </p:txBody>
      </p:sp>
    </p:spTree>
    <p:extLst>
      <p:ext uri="{BB962C8B-B14F-4D97-AF65-F5344CB8AC3E}">
        <p14:creationId xmlns:p14="http://schemas.microsoft.com/office/powerpoint/2010/main" val="3311106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14</a:t>
            </a:fld>
            <a:endParaRPr lang="en-US" dirty="0"/>
          </a:p>
        </p:txBody>
      </p:sp>
    </p:spTree>
    <p:extLst>
      <p:ext uri="{BB962C8B-B14F-4D97-AF65-F5344CB8AC3E}">
        <p14:creationId xmlns:p14="http://schemas.microsoft.com/office/powerpoint/2010/main" val="621876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1465"/>
              </a:lnSpc>
              <a:spcBef>
                <a:spcPts val="0"/>
              </a:spcBef>
              <a:spcAft>
                <a:spcPts val="0"/>
              </a:spcAft>
              <a:tabLst>
                <a:tab pos="520700" algn="l"/>
                <a:tab pos="521335" algn="l"/>
              </a:tabLst>
            </a:pPr>
            <a:r>
              <a:rPr lang="en-US" sz="1800" b="1" dirty="0">
                <a:solidFill>
                  <a:srgbClr val="000000"/>
                </a:solidFill>
                <a:effectLst/>
                <a:latin typeface="Arial" panose="020B0604020202020204" pitchFamily="34" charset="0"/>
                <a:ea typeface="Times New Roman" panose="02020603050405020304" pitchFamily="18" charset="0"/>
              </a:rPr>
              <a:t>BRIEF DESCRIPTION OF WHAT WILL BE PRESENTED</a:t>
            </a: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FEMA, known as the 'payer of last resort,' can tend to interpret this role quite strictly. This interpretation can lead to withholding of funds from applicants or subgrantees until insurance claims or payments from other sources are finalized. In our presentation, we will demystify the concept of duplication of benefits. We'll explore the various types of funding typically available after a disaster and provide strategies to estimate and accurately assess duplication of benefits. Our goal is to equip you with the knowledge to maximize your recovery effectively.</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solidFill>
                  <a:srgbClr val="000000"/>
                </a:solidFill>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B53A7C7-7421-4A36-AC61-D8312C09C8A3}" type="slidenum">
              <a:rPr lang="en-US" smtClean="0"/>
              <a:t>2</a:t>
            </a:fld>
            <a:endParaRPr lang="en-US" dirty="0"/>
          </a:p>
        </p:txBody>
      </p:sp>
    </p:spTree>
    <p:extLst>
      <p:ext uri="{BB962C8B-B14F-4D97-AF65-F5344CB8AC3E}">
        <p14:creationId xmlns:p14="http://schemas.microsoft.com/office/powerpoint/2010/main" val="1967001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3</a:t>
            </a:fld>
            <a:endParaRPr lang="en-US" dirty="0"/>
          </a:p>
        </p:txBody>
      </p:sp>
    </p:spTree>
    <p:extLst>
      <p:ext uri="{BB962C8B-B14F-4D97-AF65-F5344CB8AC3E}">
        <p14:creationId xmlns:p14="http://schemas.microsoft.com/office/powerpoint/2010/main" val="639767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4</a:t>
            </a:fld>
            <a:endParaRPr lang="en-US" dirty="0"/>
          </a:p>
        </p:txBody>
      </p:sp>
    </p:spTree>
    <p:extLst>
      <p:ext uri="{BB962C8B-B14F-4D97-AF65-F5344CB8AC3E}">
        <p14:creationId xmlns:p14="http://schemas.microsoft.com/office/powerpoint/2010/main" val="4039589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5</a:t>
            </a:fld>
            <a:endParaRPr lang="en-US" dirty="0"/>
          </a:p>
        </p:txBody>
      </p:sp>
    </p:spTree>
    <p:extLst>
      <p:ext uri="{BB962C8B-B14F-4D97-AF65-F5344CB8AC3E}">
        <p14:creationId xmlns:p14="http://schemas.microsoft.com/office/powerpoint/2010/main" val="634727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6</a:t>
            </a:fld>
            <a:endParaRPr lang="en-US" dirty="0"/>
          </a:p>
        </p:txBody>
      </p:sp>
    </p:spTree>
    <p:extLst>
      <p:ext uri="{BB962C8B-B14F-4D97-AF65-F5344CB8AC3E}">
        <p14:creationId xmlns:p14="http://schemas.microsoft.com/office/powerpoint/2010/main" val="1448590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Deductible programs: </a:t>
            </a:r>
            <a:r>
              <a:rPr lang="en-US" sz="1200" dirty="0"/>
              <a:t>Public entities can choose to assume a portion of the risk by paying a set amount before insurance coverage begins.</a:t>
            </a:r>
          </a:p>
          <a:p>
            <a:r>
              <a:rPr lang="en-US" sz="1200" b="1" dirty="0"/>
              <a:t>Self-insured retention (SIR) programs: </a:t>
            </a:r>
            <a:r>
              <a:rPr lang="en-US" sz="1200" dirty="0"/>
              <a:t>Similar to deductibles, but the entity typically handles claims up to a certain amount before the insurer gets involved.</a:t>
            </a:r>
          </a:p>
          <a:p>
            <a:r>
              <a:rPr lang="en-US" sz="1200" b="1" dirty="0"/>
              <a:t>Aggregate deductibles: </a:t>
            </a:r>
            <a:r>
              <a:rPr lang="en-US" sz="1200" dirty="0"/>
              <a:t>These set a total amount the entity will pay across all claims in a policy period before full coverage applies.</a:t>
            </a:r>
          </a:p>
          <a:p>
            <a:r>
              <a:rPr lang="en-US" sz="1200" b="1" dirty="0"/>
              <a:t>Risk retention pools: </a:t>
            </a:r>
            <a:r>
              <a:rPr lang="en-US" sz="1200" dirty="0"/>
              <a:t>Groups of public entities that pool their resources to provide insurance coverage for members.</a:t>
            </a:r>
          </a:p>
          <a:p>
            <a:r>
              <a:rPr lang="en-US" sz="1200" b="1" dirty="0">
                <a:highlight>
                  <a:srgbClr val="FFFF00"/>
                </a:highlight>
              </a:rPr>
              <a:t>Monoline coverage: </a:t>
            </a:r>
            <a:r>
              <a:rPr lang="en-US" sz="1200" dirty="0">
                <a:highlight>
                  <a:srgbClr val="FFFF00"/>
                </a:highlight>
              </a:rPr>
              <a:t>This refers to standalone property insurance policies that cover only property-related risks.</a:t>
            </a:r>
          </a:p>
          <a:p>
            <a:r>
              <a:rPr lang="en-US" sz="1200" b="1" dirty="0"/>
              <a:t>Multi-line coverage: </a:t>
            </a:r>
            <a:r>
              <a:rPr lang="en-US" sz="1200" dirty="0"/>
              <a:t>This structure combines property insurance with other types of coverage, such as liability, in a single policy.</a:t>
            </a:r>
          </a:p>
          <a:p>
            <a:r>
              <a:rPr lang="en-US" sz="1200" b="1" dirty="0"/>
              <a:t>All lines aggregate: </a:t>
            </a:r>
            <a:r>
              <a:rPr lang="en-US" sz="1200" dirty="0"/>
              <a:t>This structure sets an overall limit for multiple types of coverage, including property insurance.</a:t>
            </a:r>
          </a:p>
          <a:p>
            <a:r>
              <a:rPr lang="en-US" sz="1200" b="1" dirty="0"/>
              <a:t>Retention or buffer buy-downs: </a:t>
            </a:r>
            <a:r>
              <a:rPr lang="en-US" sz="1200" dirty="0"/>
              <a:t>These allow entities to adjust their risk retention levels.</a:t>
            </a:r>
          </a:p>
          <a:p>
            <a:r>
              <a:rPr lang="en-US" sz="1200" b="1" dirty="0"/>
              <a:t>Reinsurance: </a:t>
            </a:r>
            <a:r>
              <a:rPr lang="en-US" sz="1200" dirty="0"/>
              <a:t>Public entities or their insurers may use reinsurance to transfer some of the risk to another insurer.</a:t>
            </a:r>
          </a:p>
          <a:p>
            <a:r>
              <a:rPr lang="en-US" sz="1200" b="1" dirty="0"/>
              <a:t>Customized policies: </a:t>
            </a:r>
            <a:r>
              <a:rPr lang="en-US" sz="1200" dirty="0"/>
              <a:t>Insurance companies often tailor coverage to the specific needs of public entities, considering factors like size, type of entity, and unique risk exposures.</a:t>
            </a:r>
          </a:p>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7</a:t>
            </a:fld>
            <a:endParaRPr lang="en-US" dirty="0"/>
          </a:p>
        </p:txBody>
      </p:sp>
    </p:spTree>
    <p:extLst>
      <p:ext uri="{BB962C8B-B14F-4D97-AF65-F5344CB8AC3E}">
        <p14:creationId xmlns:p14="http://schemas.microsoft.com/office/powerpoint/2010/main" val="3308925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8</a:t>
            </a:fld>
            <a:endParaRPr lang="en-US" dirty="0"/>
          </a:p>
        </p:txBody>
      </p:sp>
    </p:spTree>
    <p:extLst>
      <p:ext uri="{BB962C8B-B14F-4D97-AF65-F5344CB8AC3E}">
        <p14:creationId xmlns:p14="http://schemas.microsoft.com/office/powerpoint/2010/main" val="1579600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53A7C7-7421-4A36-AC61-D8312C09C8A3}" type="slidenum">
              <a:rPr lang="en-US" smtClean="0"/>
              <a:t>9</a:t>
            </a:fld>
            <a:endParaRPr lang="en-US" dirty="0"/>
          </a:p>
        </p:txBody>
      </p:sp>
    </p:spTree>
    <p:extLst>
      <p:ext uri="{BB962C8B-B14F-4D97-AF65-F5344CB8AC3E}">
        <p14:creationId xmlns:p14="http://schemas.microsoft.com/office/powerpoint/2010/main" val="105446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8E6F9-34B4-AF1F-DFB7-580F5E9E54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109CAC-F5A8-F54B-94DE-28F76ABEC0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531A4F-658B-4B6B-CE45-6874833F9D17}"/>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48E2A073-CD90-DA98-0DD0-FC6FF4FE19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12BED59-62EC-AC71-ACB9-F1E8830168C0}"/>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1647918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7BFC-6947-39D9-6072-AB86771292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EA7662-AB1B-069F-C8D3-6F16B4AC4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27562-C2BA-39F5-4134-D01C5C449FBA}"/>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333D1E54-55F6-C8EB-CC2C-1553B2A020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A18A43-AAF7-2104-CC94-9F106A57E009}"/>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399944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6002FE-D2F8-E5F9-7720-61F7C25775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106161-01BB-CED0-2D67-20E953A9EA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98DC9C-D83E-627D-8245-5F7443914E76}"/>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6E083F84-8B77-CFA4-801F-C90B4900C1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2562C57-39E9-3DEB-AD2D-03833D702EEE}"/>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2322581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EE94C-088D-2DFD-FEDD-CEB6FD8F47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08AB61-72CC-4290-3F5C-30C3D0F4A4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94D80-394C-8E0D-635F-5B0CE5AE20A2}"/>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648BB619-2AC7-D16E-F1D2-D12C9134B4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264F58-4025-9525-3D2F-AA5EE9B5EA5A}"/>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3187120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BF96-55E8-71BD-0F5D-22F40BB844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748241-A995-3BF8-FE51-CBBFBBC815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5BD1C3-797F-C2D5-4701-C89820E0051C}"/>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06396D9A-F3F3-D192-0B14-0DFBBDB6BC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90CB40-C2EC-E0F7-8326-76A371792EC7}"/>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123406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8B040-5829-F7B8-3C35-FAD64C021C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8073A2-2065-54D5-6E50-D9DD0F9B96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82FBC7-1D53-B6D3-6946-CDC9F18E76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1CADC0-5140-AC7E-AEBB-68E4C40B2502}"/>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6" name="Footer Placeholder 5">
            <a:extLst>
              <a:ext uri="{FF2B5EF4-FFF2-40B4-BE49-F238E27FC236}">
                <a16:creationId xmlns:a16="http://schemas.microsoft.com/office/drawing/2014/main" id="{603E8214-E3D9-02FA-A69B-6333732303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8D347C-7296-1F80-E858-FE4D3CCE82A5}"/>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240447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351C-0F28-2D08-B199-24E3B6D65D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C0B750-5386-5EE2-500C-899E9BB361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6D497D-8C73-2021-FC11-A5A3F83192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29E286-EE38-D2C7-0DD9-2B80F23F20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9DEB79-E73B-A7CE-595B-83094EA9FE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54ADA0-20D4-5754-3232-AF83D91AD13F}"/>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8" name="Footer Placeholder 7">
            <a:extLst>
              <a:ext uri="{FF2B5EF4-FFF2-40B4-BE49-F238E27FC236}">
                <a16:creationId xmlns:a16="http://schemas.microsoft.com/office/drawing/2014/main" id="{F6406662-F50A-1D1F-3370-391D4F38A60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0D6668-5E1A-87CC-B706-24600028E927}"/>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162475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B466-302F-EC30-D279-EE41D919D8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F89EF4-B32F-B9AA-E7AF-95CC7947DAF1}"/>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4" name="Footer Placeholder 3">
            <a:extLst>
              <a:ext uri="{FF2B5EF4-FFF2-40B4-BE49-F238E27FC236}">
                <a16:creationId xmlns:a16="http://schemas.microsoft.com/office/drawing/2014/main" id="{F4BE3654-CC7C-560D-963C-521B190A1FE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F48ABF5-CE98-B35C-297D-690D9A8A6305}"/>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331298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862D0C-5E09-C926-C276-B3A909206D55}"/>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3" name="Footer Placeholder 2">
            <a:extLst>
              <a:ext uri="{FF2B5EF4-FFF2-40B4-BE49-F238E27FC236}">
                <a16:creationId xmlns:a16="http://schemas.microsoft.com/office/drawing/2014/main" id="{4DB32D62-C80A-EFB1-ED8E-3F90C2B3470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143FF8B-96AA-9F30-88F4-3A2CD0973329}"/>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122513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06A4-EA94-DF58-969C-409FEF830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0A2BCC-105F-6768-CFC9-B851A540BE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287FD5-F6BB-9E7F-3E94-60CA811BDE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395151-F941-7E99-511E-B576309302D7}"/>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6" name="Footer Placeholder 5">
            <a:extLst>
              <a:ext uri="{FF2B5EF4-FFF2-40B4-BE49-F238E27FC236}">
                <a16:creationId xmlns:a16="http://schemas.microsoft.com/office/drawing/2014/main" id="{261C0DC1-F1CD-E40D-AF29-2BD49AF0CDF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66D380-1DCF-38E1-C714-C24B31C5CD53}"/>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392275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1626-C33D-C60B-B38E-392D4E77E0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05A232-01E2-D5DB-6B1B-EC9FBF7473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0328EA7-607D-0EC9-9ADC-87D246C7B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C19972-5F93-30F9-D2F0-DB5B3F959910}"/>
              </a:ext>
            </a:extLst>
          </p:cNvPr>
          <p:cNvSpPr>
            <a:spLocks noGrp="1"/>
          </p:cNvSpPr>
          <p:nvPr>
            <p:ph type="dt" sz="half" idx="10"/>
          </p:nvPr>
        </p:nvSpPr>
        <p:spPr/>
        <p:txBody>
          <a:bodyPr/>
          <a:lstStyle/>
          <a:p>
            <a:fld id="{6A1DE8E8-1C1A-4140-8C2A-BFBEFE384D90}" type="datetimeFigureOut">
              <a:rPr lang="en-US" smtClean="0"/>
              <a:t>7/18/2024</a:t>
            </a:fld>
            <a:endParaRPr lang="en-US" dirty="0"/>
          </a:p>
        </p:txBody>
      </p:sp>
      <p:sp>
        <p:nvSpPr>
          <p:cNvPr id="6" name="Footer Placeholder 5">
            <a:extLst>
              <a:ext uri="{FF2B5EF4-FFF2-40B4-BE49-F238E27FC236}">
                <a16:creationId xmlns:a16="http://schemas.microsoft.com/office/drawing/2014/main" id="{A8FE5D3B-0F37-ADBF-B153-D976D2E45C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9EAAF51-5E03-FBCD-582E-061B4E19E4FD}"/>
              </a:ext>
            </a:extLst>
          </p:cNvPr>
          <p:cNvSpPr>
            <a:spLocks noGrp="1"/>
          </p:cNvSpPr>
          <p:nvPr>
            <p:ph type="sldNum" sz="quarter" idx="12"/>
          </p:nvPr>
        </p:nvSpPr>
        <p:spPr/>
        <p:txBody>
          <a:bodyPr/>
          <a:lstStyle/>
          <a:p>
            <a:fld id="{F8B05944-0F3D-4170-8C93-265BE2F1E3BE}" type="slidenum">
              <a:rPr lang="en-US" smtClean="0"/>
              <a:t>‹#›</a:t>
            </a:fld>
            <a:endParaRPr lang="en-US" dirty="0"/>
          </a:p>
        </p:txBody>
      </p:sp>
    </p:spTree>
    <p:extLst>
      <p:ext uri="{BB962C8B-B14F-4D97-AF65-F5344CB8AC3E}">
        <p14:creationId xmlns:p14="http://schemas.microsoft.com/office/powerpoint/2010/main" val="176422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C65E80-4A5D-66A5-E6D7-76099D6D8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FE3E3C-43B1-7F9B-E79A-A1242FF5F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EAD72C-38B6-3A2F-C0DC-8BB900B130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1DE8E8-1C1A-4140-8C2A-BFBEFE384D90}" type="datetimeFigureOut">
              <a:rPr lang="en-US" smtClean="0"/>
              <a:t>7/18/2024</a:t>
            </a:fld>
            <a:endParaRPr lang="en-US" dirty="0"/>
          </a:p>
        </p:txBody>
      </p:sp>
      <p:sp>
        <p:nvSpPr>
          <p:cNvPr id="5" name="Footer Placeholder 4">
            <a:extLst>
              <a:ext uri="{FF2B5EF4-FFF2-40B4-BE49-F238E27FC236}">
                <a16:creationId xmlns:a16="http://schemas.microsoft.com/office/drawing/2014/main" id="{4CE0BB2B-A29E-AEA4-EA26-FF9B35314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ADBDA5C-7F37-CACF-F266-A59A7445D9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8B05944-0F3D-4170-8C93-265BE2F1E3BE}" type="slidenum">
              <a:rPr lang="en-US" smtClean="0"/>
              <a:t>‹#›</a:t>
            </a:fld>
            <a:endParaRPr lang="en-US" dirty="0"/>
          </a:p>
        </p:txBody>
      </p:sp>
    </p:spTree>
    <p:extLst>
      <p:ext uri="{BB962C8B-B14F-4D97-AF65-F5344CB8AC3E}">
        <p14:creationId xmlns:p14="http://schemas.microsoft.com/office/powerpoint/2010/main" val="39648422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Binary_Worksheet.xlsb"/><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jpg"/><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www.framegrp.com/" TargetMode="External"/><Relationship Id="rId7"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linkedin.com/company/emergent-risk-solutions/" TargetMode="External"/><Relationship Id="rId5" Type="http://schemas.openxmlformats.org/officeDocument/2006/relationships/hyperlink" Target="http://www.thinkemergent.com/" TargetMode="External"/><Relationship Id="rId4" Type="http://schemas.openxmlformats.org/officeDocument/2006/relationships/hyperlink" Target="https://www.linkedin.com/company/frame-group-llc/?viewAsMember=tru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chrome-extension://efaidnbmnnnibpcajpcglclefindmkaj/https:/www.govinfo.gov/content/pkg/USCODE-2022-title42/pdf/USCODE-2022-title42-chap68-subchapIII-sec5155.pdf" TargetMode="External"/><Relationship Id="rId7"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fema.gov/sites/default/files/2020-07/fema_public-assistance-insurance-policy-FP-206-086-1_6-29-2015.pdf" TargetMode="External"/><Relationship Id="rId5" Type="http://schemas.openxmlformats.org/officeDocument/2006/relationships/hyperlink" Target="https://www.ecfr.gov/current/title-44/part-206/subpart-I#p-206.252(a)" TargetMode="External"/><Relationship Id="rId4" Type="http://schemas.openxmlformats.org/officeDocument/2006/relationships/hyperlink" Target="https://www.ecfr.gov/current/title-44/part-206/subpart-I"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png"/><Relationship Id="rId9" Type="http://schemas.microsoft.com/office/2007/relationships/diagramDrawing" Target="../diagrams/drawing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www.ecfr.gov/current/title-44/part-206#p-206.252(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jpg"/><Relationship Id="rId4" Type="http://schemas.openxmlformats.org/officeDocument/2006/relationships/hyperlink" Target="https://www.ecfr.gov/current/title-44/part-206#p-206.253(a)" TargetMode="Externa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4BAACDE-40B7-B130-5120-5F2B9F19AF5D}"/>
              </a:ext>
            </a:extLst>
          </p:cNvPr>
          <p:cNvSpPr>
            <a:spLocks noGrp="1"/>
          </p:cNvSpPr>
          <p:nvPr>
            <p:ph type="ctrTitle"/>
          </p:nvPr>
        </p:nvSpPr>
        <p:spPr>
          <a:xfrm>
            <a:off x="1314824" y="735106"/>
            <a:ext cx="10053763" cy="2928470"/>
          </a:xfrm>
        </p:spPr>
        <p:txBody>
          <a:bodyPr anchor="b">
            <a:normAutofit/>
          </a:bodyPr>
          <a:lstStyle/>
          <a:p>
            <a:pPr algn="l"/>
            <a:r>
              <a:rPr lang="en-US" sz="4800" dirty="0">
                <a:solidFill>
                  <a:srgbClr val="FFFFFF"/>
                </a:solidFill>
              </a:rPr>
              <a:t>Decoding Duplication of Benefits:</a:t>
            </a:r>
            <a:br>
              <a:rPr lang="en-US" sz="4800" dirty="0">
                <a:solidFill>
                  <a:srgbClr val="FFFFFF"/>
                </a:solidFill>
              </a:rPr>
            </a:br>
            <a:r>
              <a:rPr lang="en-US" sz="4800" dirty="0">
                <a:solidFill>
                  <a:srgbClr val="FFFFFF"/>
                </a:solidFill>
              </a:rPr>
              <a:t>Understanding It’s True Meaning and</a:t>
            </a:r>
            <a:br>
              <a:rPr lang="en-US" sz="4800" dirty="0">
                <a:solidFill>
                  <a:srgbClr val="FFFFFF"/>
                </a:solidFill>
              </a:rPr>
            </a:br>
            <a:r>
              <a:rPr lang="en-US" sz="4800" dirty="0">
                <a:solidFill>
                  <a:srgbClr val="FFFFFF"/>
                </a:solidFill>
              </a:rPr>
              <a:t>Strategies for Maximizing Recovery</a:t>
            </a:r>
          </a:p>
        </p:txBody>
      </p:sp>
      <p:sp>
        <p:nvSpPr>
          <p:cNvPr id="3" name="Subtitle 2">
            <a:extLst>
              <a:ext uri="{FF2B5EF4-FFF2-40B4-BE49-F238E27FC236}">
                <a16:creationId xmlns:a16="http://schemas.microsoft.com/office/drawing/2014/main" id="{5C418698-87A8-A490-38CA-9624FAF99271}"/>
              </a:ext>
            </a:extLst>
          </p:cNvPr>
          <p:cNvSpPr>
            <a:spLocks noGrp="1"/>
          </p:cNvSpPr>
          <p:nvPr>
            <p:ph type="subTitle" idx="1"/>
          </p:nvPr>
        </p:nvSpPr>
        <p:spPr>
          <a:xfrm>
            <a:off x="1350682" y="4870824"/>
            <a:ext cx="10005951" cy="1458258"/>
          </a:xfrm>
        </p:spPr>
        <p:txBody>
          <a:bodyPr anchor="ctr">
            <a:normAutofit/>
          </a:bodyPr>
          <a:lstStyle/>
          <a:p>
            <a:pPr algn="l"/>
            <a:r>
              <a:rPr lang="en-US" b="1" dirty="0"/>
              <a:t>Thursday 18, 2024</a:t>
            </a:r>
          </a:p>
        </p:txBody>
      </p:sp>
      <p:pic>
        <p:nvPicPr>
          <p:cNvPr id="6" name="Picture 5" descr="A blue and white logo&#10;&#10;Description automatically generated">
            <a:extLst>
              <a:ext uri="{FF2B5EF4-FFF2-40B4-BE49-F238E27FC236}">
                <a16:creationId xmlns:a16="http://schemas.microsoft.com/office/drawing/2014/main" id="{D3EE440B-BE21-84D0-FC25-0E0D32C044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pic>
        <p:nvPicPr>
          <p:cNvPr id="13" name="Picture 12" descr="A logo with black and orange letters&#10;&#10;Description automatically generated">
            <a:extLst>
              <a:ext uri="{FF2B5EF4-FFF2-40B4-BE49-F238E27FC236}">
                <a16:creationId xmlns:a16="http://schemas.microsoft.com/office/drawing/2014/main" id="{FAAFCABE-B7DC-D061-B866-643E5E4289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spTree>
    <p:extLst>
      <p:ext uri="{BB962C8B-B14F-4D97-AF65-F5344CB8AC3E}">
        <p14:creationId xmlns:p14="http://schemas.microsoft.com/office/powerpoint/2010/main" val="299368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Section 4: Subsequent Event (Basic Model)</a:t>
            </a:r>
          </a:p>
        </p:txBody>
      </p:sp>
      <p:sp>
        <p:nvSpPr>
          <p:cNvPr id="6" name="Content Placeholder 2">
            <a:extLst>
              <a:ext uri="{FF2B5EF4-FFF2-40B4-BE49-F238E27FC236}">
                <a16:creationId xmlns:a16="http://schemas.microsoft.com/office/drawing/2014/main" id="{4C3D39FC-1D1C-EF50-BCB0-CACC4B3A409C}"/>
              </a:ext>
            </a:extLst>
          </p:cNvPr>
          <p:cNvSpPr>
            <a:spLocks noGrp="1"/>
          </p:cNvSpPr>
          <p:nvPr>
            <p:ph idx="1"/>
          </p:nvPr>
        </p:nvSpPr>
        <p:spPr>
          <a:xfrm>
            <a:off x="838200" y="1665944"/>
            <a:ext cx="10515600" cy="4830070"/>
          </a:xfrm>
        </p:spPr>
        <p:txBody>
          <a:bodyPr>
            <a:normAutofit fontScale="92500" lnSpcReduction="10000"/>
          </a:bodyPr>
          <a:lstStyle/>
          <a:p>
            <a:pPr marL="0" indent="0">
              <a:buNone/>
            </a:pPr>
            <a:r>
              <a:rPr lang="en-US" sz="1600" b="1" u="sng" dirty="0"/>
              <a:t>EXAMPLE 1</a:t>
            </a:r>
          </a:p>
          <a:p>
            <a:pPr>
              <a:buFont typeface="Arial" panose="020B0604020202020204" pitchFamily="34" charset="0"/>
              <a:buChar char="•"/>
            </a:pPr>
            <a:r>
              <a:rPr lang="en-US" sz="1600" b="1" dirty="0"/>
              <a:t>Background: </a:t>
            </a:r>
            <a:r>
              <a:rPr lang="en-US" sz="1600" dirty="0"/>
              <a:t>Total Loss</a:t>
            </a:r>
          </a:p>
          <a:p>
            <a:pPr>
              <a:buFont typeface="Arial" panose="020B0604020202020204" pitchFamily="34" charset="0"/>
              <a:buChar char="•"/>
            </a:pPr>
            <a:r>
              <a:rPr lang="en-US" sz="1600" b="1" dirty="0"/>
              <a:t>Event #: 2</a:t>
            </a:r>
            <a:endParaRPr lang="en-US" sz="1600" dirty="0"/>
          </a:p>
          <a:p>
            <a:pPr>
              <a:buFont typeface="Arial" panose="020B0604020202020204" pitchFamily="34" charset="0"/>
              <a:buChar char="•"/>
            </a:pPr>
            <a:r>
              <a:rPr lang="en-US" sz="1600" b="1" dirty="0"/>
              <a:t>Facility Name: </a:t>
            </a:r>
            <a:r>
              <a:rPr lang="en-US" sz="1600" dirty="0"/>
              <a:t>Building 1</a:t>
            </a:r>
          </a:p>
          <a:p>
            <a:pPr>
              <a:buFont typeface="Arial" panose="020B0604020202020204" pitchFamily="34" charset="0"/>
              <a:buChar char="•"/>
            </a:pPr>
            <a:r>
              <a:rPr lang="en-US" sz="1600" b="1" dirty="0"/>
              <a:t>Total Damage from Disaster:</a:t>
            </a:r>
            <a:r>
              <a:rPr lang="en-US" sz="1600" dirty="0"/>
              <a:t> $10,000,000</a:t>
            </a:r>
          </a:p>
          <a:p>
            <a:r>
              <a:rPr lang="en-US" sz="1600" b="1" dirty="0">
                <a:highlight>
                  <a:srgbClr val="C0C0C0"/>
                </a:highlight>
              </a:rPr>
              <a:t>O&amp;M Requirement: </a:t>
            </a:r>
            <a:r>
              <a:rPr lang="en-US" sz="1900" dirty="0">
                <a:solidFill>
                  <a:srgbClr val="00B050"/>
                </a:solidFill>
                <a:sym typeface="Wingdings" panose="05000000000000000000" pitchFamily="2" charset="2"/>
              </a:rPr>
              <a:t> </a:t>
            </a:r>
            <a:r>
              <a:rPr lang="en-US" sz="1600" b="1" dirty="0">
                <a:solidFill>
                  <a:srgbClr val="00B050"/>
                </a:solidFill>
                <a:sym typeface="Wingdings" panose="05000000000000000000" pitchFamily="2" charset="2"/>
              </a:rPr>
              <a:t>Eligible</a:t>
            </a:r>
            <a:endParaRPr lang="en-US" sz="1600" b="1" dirty="0"/>
          </a:p>
          <a:p>
            <a:pPr>
              <a:buFont typeface="Arial" panose="020B0604020202020204" pitchFamily="34" charset="0"/>
              <a:buChar char="•"/>
            </a:pPr>
            <a:r>
              <a:rPr lang="en-US" sz="1600" b="1" dirty="0"/>
              <a:t>FEMA Assistance Applied For:</a:t>
            </a:r>
            <a:r>
              <a:rPr lang="en-US" sz="1600" dirty="0"/>
              <a:t> $10,000,000</a:t>
            </a:r>
          </a:p>
          <a:p>
            <a:pPr>
              <a:buFont typeface="Arial" panose="020B0604020202020204" pitchFamily="34" charset="0"/>
              <a:buChar char="•"/>
            </a:pPr>
            <a:r>
              <a:rPr lang="en-US" sz="1600" b="1" dirty="0">
                <a:highlight>
                  <a:srgbClr val="C0C0C0"/>
                </a:highlight>
              </a:rPr>
              <a:t>Previous Insurance Requirement</a:t>
            </a:r>
            <a:r>
              <a:rPr lang="en-US" sz="1600" b="1" dirty="0"/>
              <a:t>:</a:t>
            </a:r>
            <a:r>
              <a:rPr lang="en-US" sz="1600" dirty="0"/>
              <a:t> $10,000,000</a:t>
            </a:r>
          </a:p>
          <a:p>
            <a:pPr>
              <a:buFont typeface="Arial" panose="020B0604020202020204" pitchFamily="34" charset="0"/>
              <a:buChar char="•"/>
            </a:pPr>
            <a:r>
              <a:rPr lang="en-US" sz="1600" b="1" dirty="0"/>
              <a:t>Maximum Insurance Coverage: </a:t>
            </a:r>
            <a:r>
              <a:rPr lang="en-US" sz="1600" dirty="0"/>
              <a:t>$10,000,000</a:t>
            </a:r>
          </a:p>
          <a:p>
            <a:pPr>
              <a:buFont typeface="Arial" panose="020B0604020202020204" pitchFamily="34" charset="0"/>
              <a:buChar char="•"/>
            </a:pPr>
            <a:r>
              <a:rPr lang="en-US" sz="1600" b="1" dirty="0"/>
              <a:t>Insurance Deductible: </a:t>
            </a:r>
            <a:r>
              <a:rPr lang="en-US" sz="1600" dirty="0"/>
              <a:t>$500,000</a:t>
            </a:r>
          </a:p>
          <a:p>
            <a:r>
              <a:rPr lang="en-US" sz="1600" b="1" dirty="0"/>
              <a:t>Insurance Reimbursed Amount</a:t>
            </a:r>
            <a:r>
              <a:rPr lang="en-US" sz="1600" dirty="0"/>
              <a:t> = $9,500,000</a:t>
            </a:r>
          </a:p>
          <a:p>
            <a:pPr>
              <a:buFont typeface="Arial" panose="020B0604020202020204" pitchFamily="34" charset="0"/>
              <a:buChar char="•"/>
            </a:pPr>
            <a:r>
              <a:rPr lang="en-US" sz="1600" b="1" dirty="0"/>
              <a:t>FEMA Validation: </a:t>
            </a:r>
            <a:r>
              <a:rPr lang="en-US" sz="1600" dirty="0"/>
              <a:t>$10,000,000</a:t>
            </a:r>
          </a:p>
          <a:p>
            <a:pPr>
              <a:buFont typeface="Arial" panose="020B0604020202020204" pitchFamily="34" charset="0"/>
              <a:buChar char="•"/>
            </a:pPr>
            <a:r>
              <a:rPr lang="en-US" sz="1600" b="1" dirty="0">
                <a:highlight>
                  <a:srgbClr val="C0C0C0"/>
                </a:highlight>
              </a:rPr>
              <a:t>FEMA Reimbursed Amount </a:t>
            </a:r>
            <a:r>
              <a:rPr lang="en-US" sz="1600" dirty="0">
                <a:highlight>
                  <a:srgbClr val="C0C0C0"/>
                </a:highlight>
              </a:rPr>
              <a:t>= $0</a:t>
            </a:r>
          </a:p>
          <a:p>
            <a:pPr lvl="1"/>
            <a:r>
              <a:rPr lang="en-US" sz="1200" i="1" dirty="0"/>
              <a:t>Deductible not paid in subsequent disaster</a:t>
            </a:r>
          </a:p>
          <a:p>
            <a:r>
              <a:rPr lang="en-US" sz="1600" b="1" dirty="0">
                <a:highlight>
                  <a:srgbClr val="C0C0C0"/>
                </a:highlight>
              </a:rPr>
              <a:t>Applicant Out-of-Pocket </a:t>
            </a:r>
            <a:r>
              <a:rPr lang="en-US" sz="1600" dirty="0">
                <a:highlight>
                  <a:srgbClr val="C0C0C0"/>
                </a:highlight>
              </a:rPr>
              <a:t>= $500,000</a:t>
            </a:r>
          </a:p>
          <a:p>
            <a:pPr marL="0" indent="0">
              <a:buNone/>
            </a:pPr>
            <a:endParaRPr lang="en-US" sz="1600" i="1" dirty="0"/>
          </a:p>
        </p:txBody>
      </p:sp>
      <p:graphicFrame>
        <p:nvGraphicFramePr>
          <p:cNvPr id="7" name="Object 6">
            <a:extLst>
              <a:ext uri="{FF2B5EF4-FFF2-40B4-BE49-F238E27FC236}">
                <a16:creationId xmlns:a16="http://schemas.microsoft.com/office/drawing/2014/main" id="{FEE06C7F-757C-24C2-B01E-BF8FA19DB52D}"/>
              </a:ext>
            </a:extLst>
          </p:cNvPr>
          <p:cNvGraphicFramePr>
            <a:graphicFrameLocks noChangeAspect="1"/>
          </p:cNvGraphicFramePr>
          <p:nvPr>
            <p:extLst>
              <p:ext uri="{D42A27DB-BD31-4B8C-83A1-F6EECF244321}">
                <p14:modId xmlns:p14="http://schemas.microsoft.com/office/powerpoint/2010/main" val="1592283793"/>
              </p:ext>
            </p:extLst>
          </p:nvPr>
        </p:nvGraphicFramePr>
        <p:xfrm>
          <a:off x="5473277" y="1672635"/>
          <a:ext cx="5794274" cy="4823379"/>
        </p:xfrm>
        <a:graphic>
          <a:graphicData uri="http://schemas.openxmlformats.org/presentationml/2006/ole">
            <mc:AlternateContent xmlns:mc="http://schemas.openxmlformats.org/markup-compatibility/2006">
              <mc:Choice xmlns:v="urn:schemas-microsoft-com:vml" Requires="v">
                <p:oleObj name="Binary Worksheet" r:id="rId3" imgW="11364616" imgH="9461025" progId="Excel.SheetBinaryMacroEnabled.12">
                  <p:embed/>
                </p:oleObj>
              </mc:Choice>
              <mc:Fallback>
                <p:oleObj name="Binary Worksheet" r:id="rId3" imgW="11364616" imgH="9461025" progId="Excel.SheetBinaryMacroEnabled.12">
                  <p:embed/>
                  <p:pic>
                    <p:nvPicPr>
                      <p:cNvPr id="7" name="Object 6">
                        <a:extLst>
                          <a:ext uri="{FF2B5EF4-FFF2-40B4-BE49-F238E27FC236}">
                            <a16:creationId xmlns:a16="http://schemas.microsoft.com/office/drawing/2014/main" id="{FEE06C7F-757C-24C2-B01E-BF8FA19DB52D}"/>
                          </a:ext>
                        </a:extLst>
                      </p:cNvPr>
                      <p:cNvPicPr/>
                      <p:nvPr/>
                    </p:nvPicPr>
                    <p:blipFill>
                      <a:blip r:embed="rId4"/>
                      <a:stretch>
                        <a:fillRect/>
                      </a:stretch>
                    </p:blipFill>
                    <p:spPr>
                      <a:xfrm>
                        <a:off x="5473277" y="1672635"/>
                        <a:ext cx="5794274" cy="4823379"/>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D52525C1-5F5D-7D8D-B08C-CE662F00EFCA}"/>
              </a:ext>
            </a:extLst>
          </p:cNvPr>
          <p:cNvSpPr txBox="1"/>
          <p:nvPr/>
        </p:nvSpPr>
        <p:spPr>
          <a:xfrm>
            <a:off x="8370414" y="1665944"/>
            <a:ext cx="943897" cy="369332"/>
          </a:xfrm>
          <a:prstGeom prst="rect">
            <a:avLst/>
          </a:prstGeom>
          <a:solidFill>
            <a:schemeClr val="bg2">
              <a:lumMod val="90000"/>
            </a:schemeClr>
          </a:solidFill>
        </p:spPr>
        <p:txBody>
          <a:bodyPr wrap="square" rtlCol="0">
            <a:spAutoFit/>
          </a:bodyPr>
          <a:lstStyle/>
          <a:p>
            <a:r>
              <a:rPr lang="en-US" b="1" dirty="0"/>
              <a:t>Event 2</a:t>
            </a:r>
          </a:p>
        </p:txBody>
      </p:sp>
      <p:pic>
        <p:nvPicPr>
          <p:cNvPr id="11" name="Picture 10" descr="A logo with black and orange letters&#10;&#10;Description automatically generated">
            <a:extLst>
              <a:ext uri="{FF2B5EF4-FFF2-40B4-BE49-F238E27FC236}">
                <a16:creationId xmlns:a16="http://schemas.microsoft.com/office/drawing/2014/main" id="{263C0FF1-3F52-1EB8-8A2B-AACDEF19BE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88206" y="6098366"/>
            <a:ext cx="1303870" cy="614021"/>
          </a:xfrm>
          <a:prstGeom prst="rect">
            <a:avLst/>
          </a:prstGeom>
        </p:spPr>
      </p:pic>
      <p:pic>
        <p:nvPicPr>
          <p:cNvPr id="13" name="Picture 12" descr="A blue and white logo&#10;&#10;Description automatically generated">
            <a:extLst>
              <a:ext uri="{FF2B5EF4-FFF2-40B4-BE49-F238E27FC236}">
                <a16:creationId xmlns:a16="http://schemas.microsoft.com/office/drawing/2014/main" id="{CCDAE3B0-FF25-AB56-009A-DB285F1BF10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151626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Section 4: Comparison (Basic Model)</a:t>
            </a:r>
          </a:p>
        </p:txBody>
      </p:sp>
      <p:pic>
        <p:nvPicPr>
          <p:cNvPr id="7" name="Picture 6">
            <a:extLst>
              <a:ext uri="{FF2B5EF4-FFF2-40B4-BE49-F238E27FC236}">
                <a16:creationId xmlns:a16="http://schemas.microsoft.com/office/drawing/2014/main" id="{821314D5-589A-1E8C-EBC1-86F37E16DDA6}"/>
              </a:ext>
            </a:extLst>
          </p:cNvPr>
          <p:cNvPicPr>
            <a:picLocks noChangeAspect="1"/>
          </p:cNvPicPr>
          <p:nvPr/>
        </p:nvPicPr>
        <p:blipFill>
          <a:blip r:embed="rId3"/>
          <a:stretch>
            <a:fillRect/>
          </a:stretch>
        </p:blipFill>
        <p:spPr>
          <a:xfrm>
            <a:off x="1037697" y="1678302"/>
            <a:ext cx="9140243" cy="5098828"/>
          </a:xfrm>
          <a:prstGeom prst="rect">
            <a:avLst/>
          </a:prstGeom>
        </p:spPr>
      </p:pic>
      <p:sp>
        <p:nvSpPr>
          <p:cNvPr id="9" name="TextBox 8">
            <a:extLst>
              <a:ext uri="{FF2B5EF4-FFF2-40B4-BE49-F238E27FC236}">
                <a16:creationId xmlns:a16="http://schemas.microsoft.com/office/drawing/2014/main" id="{FB240701-C805-4075-CBF6-27A971CC7DA5}"/>
              </a:ext>
            </a:extLst>
          </p:cNvPr>
          <p:cNvSpPr txBox="1"/>
          <p:nvPr/>
        </p:nvSpPr>
        <p:spPr>
          <a:xfrm>
            <a:off x="2486527" y="1885279"/>
            <a:ext cx="943897" cy="369332"/>
          </a:xfrm>
          <a:prstGeom prst="rect">
            <a:avLst/>
          </a:prstGeom>
          <a:solidFill>
            <a:schemeClr val="bg2">
              <a:lumMod val="90000"/>
            </a:schemeClr>
          </a:solidFill>
          <a:ln>
            <a:noFill/>
          </a:ln>
        </p:spPr>
        <p:txBody>
          <a:bodyPr wrap="square" rtlCol="0">
            <a:spAutoFit/>
          </a:bodyPr>
          <a:lstStyle/>
          <a:p>
            <a:r>
              <a:rPr lang="en-US" dirty="0"/>
              <a:t>Event 1</a:t>
            </a:r>
          </a:p>
        </p:txBody>
      </p:sp>
      <p:sp>
        <p:nvSpPr>
          <p:cNvPr id="11" name="TextBox 10">
            <a:extLst>
              <a:ext uri="{FF2B5EF4-FFF2-40B4-BE49-F238E27FC236}">
                <a16:creationId xmlns:a16="http://schemas.microsoft.com/office/drawing/2014/main" id="{EA393793-6630-C7BD-BD85-B25B0EB214A3}"/>
              </a:ext>
            </a:extLst>
          </p:cNvPr>
          <p:cNvSpPr txBox="1"/>
          <p:nvPr/>
        </p:nvSpPr>
        <p:spPr>
          <a:xfrm>
            <a:off x="5233062" y="1854294"/>
            <a:ext cx="943897" cy="369332"/>
          </a:xfrm>
          <a:prstGeom prst="rect">
            <a:avLst/>
          </a:prstGeom>
          <a:solidFill>
            <a:schemeClr val="bg2">
              <a:lumMod val="90000"/>
            </a:schemeClr>
          </a:solidFill>
          <a:ln>
            <a:noFill/>
          </a:ln>
        </p:spPr>
        <p:txBody>
          <a:bodyPr wrap="square" rtlCol="0">
            <a:spAutoFit/>
          </a:bodyPr>
          <a:lstStyle/>
          <a:p>
            <a:r>
              <a:rPr lang="en-US" dirty="0"/>
              <a:t>Event 2</a:t>
            </a:r>
          </a:p>
        </p:txBody>
      </p:sp>
      <p:sp>
        <p:nvSpPr>
          <p:cNvPr id="13" name="TextBox 12">
            <a:extLst>
              <a:ext uri="{FF2B5EF4-FFF2-40B4-BE49-F238E27FC236}">
                <a16:creationId xmlns:a16="http://schemas.microsoft.com/office/drawing/2014/main" id="{C2A6FF9A-B2FF-58A1-809F-69B20553BC27}"/>
              </a:ext>
            </a:extLst>
          </p:cNvPr>
          <p:cNvSpPr txBox="1"/>
          <p:nvPr/>
        </p:nvSpPr>
        <p:spPr>
          <a:xfrm>
            <a:off x="7775246" y="1885279"/>
            <a:ext cx="1339028" cy="369332"/>
          </a:xfrm>
          <a:prstGeom prst="rect">
            <a:avLst/>
          </a:prstGeom>
          <a:solidFill>
            <a:srgbClr val="002060"/>
          </a:solidFill>
          <a:ln>
            <a:noFill/>
          </a:ln>
        </p:spPr>
        <p:txBody>
          <a:bodyPr wrap="square" rtlCol="0">
            <a:spAutoFit/>
          </a:bodyPr>
          <a:lstStyle/>
          <a:p>
            <a:r>
              <a:rPr lang="en-US" dirty="0">
                <a:solidFill>
                  <a:schemeClr val="bg1"/>
                </a:solidFill>
              </a:rPr>
              <a:t>Event 1 &amp; 2</a:t>
            </a:r>
          </a:p>
        </p:txBody>
      </p:sp>
      <p:pic>
        <p:nvPicPr>
          <p:cNvPr id="15" name="Picture 14" descr="A logo with black and orange letters&#10;&#10;Description automatically generated">
            <a:extLst>
              <a:ext uri="{FF2B5EF4-FFF2-40B4-BE49-F238E27FC236}">
                <a16:creationId xmlns:a16="http://schemas.microsoft.com/office/drawing/2014/main" id="{BEE15B45-63E9-BBB1-E6C4-4E1ADF53E9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17" name="Picture 16" descr="A blue and white logo&#10;&#10;Description automatically generated">
            <a:extLst>
              <a:ext uri="{FF2B5EF4-FFF2-40B4-BE49-F238E27FC236}">
                <a16:creationId xmlns:a16="http://schemas.microsoft.com/office/drawing/2014/main" id="{8818690D-8E86-BC48-39FE-19B58CA723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4066966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Section 4: Reality</a:t>
            </a:r>
          </a:p>
        </p:txBody>
      </p:sp>
      <p:pic>
        <p:nvPicPr>
          <p:cNvPr id="4" name="Picture 3" descr="A logo with black and orange letters&#10;&#10;Description automatically generated">
            <a:extLst>
              <a:ext uri="{FF2B5EF4-FFF2-40B4-BE49-F238E27FC236}">
                <a16:creationId xmlns:a16="http://schemas.microsoft.com/office/drawing/2014/main" id="{A7079B15-48C4-EFDE-A260-1132001A29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0584" y="6383647"/>
            <a:ext cx="857354" cy="403747"/>
          </a:xfrm>
          <a:prstGeom prst="rect">
            <a:avLst/>
          </a:prstGeom>
        </p:spPr>
      </p:pic>
      <p:pic>
        <p:nvPicPr>
          <p:cNvPr id="5" name="Picture 4" descr="A blue and white logo&#10;&#10;Description automatically generated">
            <a:extLst>
              <a:ext uri="{FF2B5EF4-FFF2-40B4-BE49-F238E27FC236}">
                <a16:creationId xmlns:a16="http://schemas.microsoft.com/office/drawing/2014/main" id="{5652DCD0-8390-84A0-863B-E925F2E940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352029"/>
            <a:ext cx="364437" cy="360357"/>
          </a:xfrm>
          <a:prstGeom prst="rect">
            <a:avLst/>
          </a:prstGeom>
        </p:spPr>
      </p:pic>
      <p:sp>
        <p:nvSpPr>
          <p:cNvPr id="6" name="TextBox 5">
            <a:extLst>
              <a:ext uri="{FF2B5EF4-FFF2-40B4-BE49-F238E27FC236}">
                <a16:creationId xmlns:a16="http://schemas.microsoft.com/office/drawing/2014/main" id="{909D9410-DED3-407D-FECA-CBC28C34D78D}"/>
              </a:ext>
            </a:extLst>
          </p:cNvPr>
          <p:cNvSpPr txBox="1"/>
          <p:nvPr/>
        </p:nvSpPr>
        <p:spPr>
          <a:xfrm>
            <a:off x="3113753" y="1844336"/>
            <a:ext cx="943897" cy="246221"/>
          </a:xfrm>
          <a:prstGeom prst="rect">
            <a:avLst/>
          </a:prstGeom>
          <a:noFill/>
          <a:ln>
            <a:noFill/>
          </a:ln>
        </p:spPr>
        <p:txBody>
          <a:bodyPr wrap="square" rtlCol="0">
            <a:spAutoFit/>
          </a:bodyPr>
          <a:lstStyle/>
          <a:p>
            <a:r>
              <a:rPr lang="en-US" sz="1000" b="1" dirty="0">
                <a:latin typeface="Calibri" panose="020F0502020204030204" pitchFamily="34" charset="0"/>
                <a:ea typeface="Calibri" panose="020F0502020204030204" pitchFamily="34" charset="0"/>
                <a:cs typeface="Calibri" panose="020F0502020204030204" pitchFamily="34" charset="0"/>
              </a:rPr>
              <a:t>EVENT 1</a:t>
            </a:r>
          </a:p>
        </p:txBody>
      </p:sp>
      <p:pic>
        <p:nvPicPr>
          <p:cNvPr id="18" name="Picture 17">
            <a:extLst>
              <a:ext uri="{FF2B5EF4-FFF2-40B4-BE49-F238E27FC236}">
                <a16:creationId xmlns:a16="http://schemas.microsoft.com/office/drawing/2014/main" id="{A03030AA-98F8-5F0C-17C7-7F54239A0B22}"/>
              </a:ext>
            </a:extLst>
          </p:cNvPr>
          <p:cNvPicPr>
            <a:picLocks noChangeAspect="1"/>
          </p:cNvPicPr>
          <p:nvPr/>
        </p:nvPicPr>
        <p:blipFill>
          <a:blip r:embed="rId5"/>
          <a:stretch>
            <a:fillRect/>
          </a:stretch>
        </p:blipFill>
        <p:spPr>
          <a:xfrm>
            <a:off x="505650" y="1071685"/>
            <a:ext cx="11180695" cy="5198431"/>
          </a:xfrm>
          <a:prstGeom prst="rect">
            <a:avLst/>
          </a:prstGeom>
        </p:spPr>
      </p:pic>
      <p:sp>
        <p:nvSpPr>
          <p:cNvPr id="19" name="TextBox 2">
            <a:extLst>
              <a:ext uri="{FF2B5EF4-FFF2-40B4-BE49-F238E27FC236}">
                <a16:creationId xmlns:a16="http://schemas.microsoft.com/office/drawing/2014/main" id="{4ED41227-3998-43C7-BF4F-D548924611A3}"/>
              </a:ext>
            </a:extLst>
          </p:cNvPr>
          <p:cNvSpPr txBox="1"/>
          <p:nvPr/>
        </p:nvSpPr>
        <p:spPr>
          <a:xfrm>
            <a:off x="5324702" y="5887462"/>
            <a:ext cx="1826365" cy="882429"/>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b="1" dirty="0">
                <a:latin typeface="Arial" panose="020B0604020202020204" pitchFamily="34" charset="0"/>
                <a:cs typeface="Arial" panose="020B0604020202020204" pitchFamily="34" charset="0"/>
              </a:rPr>
              <a:t>FEMA</a:t>
            </a:r>
            <a:r>
              <a:rPr lang="en-US" sz="1050" b="1" baseline="0" dirty="0">
                <a:latin typeface="Arial" panose="020B0604020202020204" pitchFamily="34" charset="0"/>
                <a:cs typeface="Arial" panose="020B0604020202020204" pitchFamily="34" charset="0"/>
              </a:rPr>
              <a:t> PA = $2 M</a:t>
            </a:r>
          </a:p>
          <a:p>
            <a:r>
              <a:rPr lang="en-US" sz="1050" b="1" baseline="0" dirty="0">
                <a:latin typeface="Arial" panose="020B0604020202020204" pitchFamily="34" charset="0"/>
                <a:cs typeface="Arial" panose="020B0604020202020204" pitchFamily="34" charset="0"/>
              </a:rPr>
              <a:t>Insurance = $8 M</a:t>
            </a:r>
          </a:p>
          <a:p>
            <a:r>
              <a:rPr lang="en-US" sz="1050" b="1" baseline="0" dirty="0">
                <a:latin typeface="Arial" panose="020B0604020202020204" pitchFamily="34" charset="0"/>
                <a:cs typeface="Arial" panose="020B0604020202020204" pitchFamily="34" charset="0"/>
              </a:rPr>
              <a:t>Total Loss = $10 M</a:t>
            </a:r>
          </a:p>
          <a:p>
            <a:r>
              <a:rPr lang="en-US" sz="1050" b="1" baseline="0" dirty="0">
                <a:latin typeface="Arial" panose="020B0604020202020204" pitchFamily="34" charset="0"/>
                <a:cs typeface="Arial" panose="020B0604020202020204" pitchFamily="34" charset="0"/>
              </a:rPr>
              <a:t>Applicant OOP = $0</a:t>
            </a:r>
            <a:endParaRPr lang="en-US" sz="1050" b="1" dirty="0">
              <a:latin typeface="Arial" panose="020B0604020202020204" pitchFamily="34" charset="0"/>
              <a:cs typeface="Arial" panose="020B0604020202020204" pitchFamily="34" charset="0"/>
            </a:endParaRPr>
          </a:p>
        </p:txBody>
      </p:sp>
      <p:sp>
        <p:nvSpPr>
          <p:cNvPr id="20" name="TextBox 4">
            <a:extLst>
              <a:ext uri="{FF2B5EF4-FFF2-40B4-BE49-F238E27FC236}">
                <a16:creationId xmlns:a16="http://schemas.microsoft.com/office/drawing/2014/main" id="{8DF88832-38A7-4628-9759-B5730B0C1D53}"/>
              </a:ext>
            </a:extLst>
          </p:cNvPr>
          <p:cNvSpPr txBox="1"/>
          <p:nvPr/>
        </p:nvSpPr>
        <p:spPr>
          <a:xfrm>
            <a:off x="8314243" y="5752280"/>
            <a:ext cx="2266089" cy="1035672"/>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b="1" dirty="0" err="1">
                <a:latin typeface="Arial" panose="020B0604020202020204" pitchFamily="34" charset="0"/>
                <a:cs typeface="Arial" panose="020B0604020202020204" pitchFamily="34" charset="0"/>
              </a:rPr>
              <a:t>O&amp;M</a:t>
            </a:r>
            <a:r>
              <a:rPr lang="en-US" sz="1050" b="1" dirty="0">
                <a:latin typeface="Arial" panose="020B0604020202020204" pitchFamily="34" charset="0"/>
                <a:cs typeface="Arial" panose="020B0604020202020204" pitchFamily="34" charset="0"/>
              </a:rPr>
              <a:t> = </a:t>
            </a:r>
            <a:r>
              <a:rPr lang="en-US" sz="1050" b="1" dirty="0">
                <a:solidFill>
                  <a:srgbClr val="00B050"/>
                </a:solidFill>
                <a:latin typeface="Arial" panose="020B0604020202020204" pitchFamily="34" charset="0"/>
                <a:cs typeface="Arial" panose="020B0604020202020204" pitchFamily="34" charset="0"/>
                <a:sym typeface="Wingdings" panose="05000000000000000000" pitchFamily="2" charset="2"/>
              </a:rPr>
              <a:t></a:t>
            </a:r>
          </a:p>
          <a:p>
            <a:r>
              <a:rPr lang="en-US" sz="1050" b="1"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Prev. Ins.</a:t>
            </a:r>
            <a:r>
              <a:rPr lang="en-US" sz="1050" b="1" baseline="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a:t>
            </a:r>
            <a:r>
              <a:rPr lang="en-US" sz="1050" b="1"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Requirement</a:t>
            </a:r>
            <a:r>
              <a:rPr lang="en-US" sz="1050" b="1" baseline="0" dirty="0">
                <a:solidFill>
                  <a:sysClr val="windowText" lastClr="000000"/>
                </a:solidFill>
                <a:latin typeface="Arial" panose="020B0604020202020204" pitchFamily="34" charset="0"/>
                <a:cs typeface="Arial" panose="020B0604020202020204" pitchFamily="34" charset="0"/>
                <a:sym typeface="Wingdings" panose="05000000000000000000" pitchFamily="2" charset="2"/>
              </a:rPr>
              <a:t> = $10 M</a:t>
            </a:r>
            <a:endParaRPr lang="en-US" sz="1050" b="1" dirty="0">
              <a:solidFill>
                <a:sysClr val="windowText" lastClr="000000"/>
              </a:solidFill>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FEMA</a:t>
            </a:r>
            <a:r>
              <a:rPr lang="en-US" sz="1050" b="1" baseline="0" dirty="0">
                <a:latin typeface="Arial" panose="020B0604020202020204" pitchFamily="34" charset="0"/>
                <a:cs typeface="Arial" panose="020B0604020202020204" pitchFamily="34" charset="0"/>
              </a:rPr>
              <a:t> PA = $1.5 M</a:t>
            </a:r>
          </a:p>
          <a:p>
            <a:r>
              <a:rPr lang="en-US" sz="1050" b="1" baseline="0" dirty="0">
                <a:latin typeface="Arial" panose="020B0604020202020204" pitchFamily="34" charset="0"/>
                <a:cs typeface="Arial" panose="020B0604020202020204" pitchFamily="34" charset="0"/>
              </a:rPr>
              <a:t>Insurance = $8.5 M</a:t>
            </a:r>
          </a:p>
          <a:p>
            <a:r>
              <a:rPr lang="en-US" sz="1050" b="1" baseline="0" dirty="0">
                <a:latin typeface="Arial" panose="020B0604020202020204" pitchFamily="34" charset="0"/>
                <a:cs typeface="Arial" panose="020B0604020202020204" pitchFamily="34" charset="0"/>
              </a:rPr>
              <a:t>Total Loss = $10 M</a:t>
            </a:r>
          </a:p>
          <a:p>
            <a:r>
              <a:rPr lang="en-US" sz="1050" b="1" baseline="0" dirty="0">
                <a:latin typeface="Arial" panose="020B0604020202020204" pitchFamily="34" charset="0"/>
                <a:cs typeface="Arial" panose="020B0604020202020204" pitchFamily="34" charset="0"/>
              </a:rPr>
              <a:t>Applicant OOP = $0</a:t>
            </a:r>
            <a:endParaRPr lang="en-US" sz="10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7570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5: Obtain &amp; Maintain Overview</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1371599" y="1722474"/>
            <a:ext cx="9724031" cy="4279081"/>
          </a:xfrm>
        </p:spPr>
        <p:txBody>
          <a:bodyPr anchor="ctr">
            <a:normAutofit/>
          </a:bodyPr>
          <a:lstStyle/>
          <a:p>
            <a:r>
              <a:rPr lang="en-US" sz="2000" dirty="0"/>
              <a:t>Obtain &amp; Maintain</a:t>
            </a:r>
          </a:p>
          <a:p>
            <a:pPr lvl="1"/>
            <a:r>
              <a:rPr lang="en-US" sz="2000" dirty="0"/>
              <a:t>Type of Coverage – Peril/Risk</a:t>
            </a:r>
          </a:p>
          <a:p>
            <a:pPr lvl="1"/>
            <a:r>
              <a:rPr lang="en-US" sz="2000" dirty="0"/>
              <a:t>Assets Covered – Buildings, Contents, &amp; Equipment</a:t>
            </a:r>
          </a:p>
          <a:p>
            <a:pPr lvl="1"/>
            <a:r>
              <a:rPr lang="en-US" sz="2000" dirty="0"/>
              <a:t>Amount of Coverage – Eligible Project Cost</a:t>
            </a:r>
          </a:p>
          <a:p>
            <a:pPr lvl="1"/>
            <a:r>
              <a:rPr lang="en-US" sz="2000" dirty="0"/>
              <a:t>Timing – ???</a:t>
            </a:r>
          </a:p>
          <a:p>
            <a:r>
              <a:rPr lang="en-US" sz="2000" dirty="0"/>
              <a:t>No requirement for 1</a:t>
            </a:r>
            <a:r>
              <a:rPr lang="en-US" sz="2000" baseline="30000" dirty="0"/>
              <a:t>st</a:t>
            </a:r>
            <a:r>
              <a:rPr lang="en-US" sz="2000" dirty="0"/>
              <a:t> event – maybe…</a:t>
            </a:r>
          </a:p>
          <a:p>
            <a:r>
              <a:rPr lang="en-US" sz="2000" dirty="0"/>
              <a:t>Subject to modification by State Insurance Commissioner</a:t>
            </a:r>
          </a:p>
          <a:p>
            <a:r>
              <a:rPr lang="en-US" sz="2000" dirty="0"/>
              <a:t>Reduces future PA Awards, potentially jeopardizing deductibles</a:t>
            </a:r>
          </a:p>
          <a:p>
            <a:r>
              <a:rPr lang="en-US" sz="2000" dirty="0"/>
              <a:t>Failure to preclude may prevent closeout, jeopardize funding, and/or preclude eligibility in a new event</a:t>
            </a:r>
          </a:p>
        </p:txBody>
      </p:sp>
      <p:pic>
        <p:nvPicPr>
          <p:cNvPr id="4" name="Picture 3" descr="A logo with black and orange letters&#10;&#10;Description automatically generated">
            <a:extLst>
              <a:ext uri="{FF2B5EF4-FFF2-40B4-BE49-F238E27FC236}">
                <a16:creationId xmlns:a16="http://schemas.microsoft.com/office/drawing/2014/main" id="{9DF59106-6698-126E-FD87-16E3422ED7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164956BC-2E94-F514-1968-ECBCB69D30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349728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4BAACDE-40B7-B130-5120-5F2B9F19AF5D}"/>
              </a:ext>
            </a:extLst>
          </p:cNvPr>
          <p:cNvSpPr>
            <a:spLocks noGrp="1"/>
          </p:cNvSpPr>
          <p:nvPr>
            <p:ph type="ctrTitle"/>
          </p:nvPr>
        </p:nvSpPr>
        <p:spPr>
          <a:xfrm>
            <a:off x="1069115" y="707397"/>
            <a:ext cx="10053763" cy="1786421"/>
          </a:xfrm>
        </p:spPr>
        <p:txBody>
          <a:bodyPr anchor="b">
            <a:normAutofit/>
          </a:bodyPr>
          <a:lstStyle/>
          <a:p>
            <a:r>
              <a:rPr lang="en-US" sz="4800" dirty="0">
                <a:solidFill>
                  <a:srgbClr val="FFFFFF"/>
                </a:solidFill>
              </a:rPr>
              <a:t>THANK YOU!</a:t>
            </a:r>
          </a:p>
        </p:txBody>
      </p:sp>
      <p:sp>
        <p:nvSpPr>
          <p:cNvPr id="4" name="TextBox 3">
            <a:extLst>
              <a:ext uri="{FF2B5EF4-FFF2-40B4-BE49-F238E27FC236}">
                <a16:creationId xmlns:a16="http://schemas.microsoft.com/office/drawing/2014/main" id="{FC5C48CA-BD10-BF1A-F5B2-2D9927B4A5A2}"/>
              </a:ext>
            </a:extLst>
          </p:cNvPr>
          <p:cNvSpPr txBox="1"/>
          <p:nvPr/>
        </p:nvSpPr>
        <p:spPr>
          <a:xfrm>
            <a:off x="2646624" y="4585853"/>
            <a:ext cx="3089564" cy="1754326"/>
          </a:xfrm>
          <a:prstGeom prst="rect">
            <a:avLst/>
          </a:prstGeom>
          <a:noFill/>
        </p:spPr>
        <p:txBody>
          <a:bodyPr wrap="square" rtlCol="0">
            <a:spAutoFit/>
          </a:bodyPr>
          <a:lstStyle/>
          <a:p>
            <a:pPr marL="0" marR="0">
              <a:spcBef>
                <a:spcPts val="0"/>
              </a:spcBef>
              <a:spcAft>
                <a:spcPts val="0"/>
              </a:spcAft>
            </a:pPr>
            <a:r>
              <a:rPr lang="en-US" sz="1800" b="1" dirty="0">
                <a:solidFill>
                  <a:srgbClr val="002060"/>
                </a:solidFill>
                <a:effectLst/>
                <a:latin typeface="Aptos" panose="020B0004020202020204" pitchFamily="34" charset="0"/>
                <a:ea typeface="Aptos" panose="020B0004020202020204" pitchFamily="34" charset="0"/>
                <a:cs typeface="Aptos" panose="020B0004020202020204" pitchFamily="34" charset="0"/>
              </a:rPr>
              <a:t> Joseph J. Mascali</a:t>
            </a:r>
            <a:br>
              <a:rPr lang="en-US" sz="1800" b="1" dirty="0">
                <a:solidFill>
                  <a:srgbClr val="7F7F7F"/>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t>  Principal</a:t>
            </a:r>
            <a:b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t>  917.399.6187</a:t>
            </a:r>
            <a:b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sz="1800" dirty="0">
                <a:solidFill>
                  <a:srgbClr val="7F7F7F"/>
                </a:solidFill>
                <a:effectLst/>
                <a:latin typeface="Aptos" panose="020B0004020202020204" pitchFamily="34" charset="0"/>
                <a:ea typeface="Aptos" panose="020B0004020202020204" pitchFamily="34" charset="0"/>
                <a:cs typeface="Calibri" panose="020F0502020204030204" pitchFamily="34" charset="0"/>
              </a:rPr>
              <a:t>286 Madison Ave, 12th FL</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800" dirty="0">
                <a:solidFill>
                  <a:srgbClr val="7F7F7F"/>
                </a:solidFill>
                <a:effectLst/>
                <a:latin typeface="Aptos" panose="020B0004020202020204" pitchFamily="34" charset="0"/>
                <a:ea typeface="Aptos" panose="020B0004020202020204" pitchFamily="34" charset="0"/>
                <a:cs typeface="Calibri" panose="020F0502020204030204" pitchFamily="34" charset="0"/>
              </a:rPr>
              <a:t>  New York, NY 10017</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sz="1800" u="sng" dirty="0">
                <a:solidFill>
                  <a:schemeClr val="accent1"/>
                </a:solidFill>
                <a:effectLst/>
                <a:latin typeface="Aptos" panose="020B0004020202020204" pitchFamily="34" charset="0"/>
                <a:ea typeface="Aptos" panose="020B0004020202020204" pitchFamily="34" charset="0"/>
                <a:cs typeface="Aptos" panose="020B0004020202020204" pitchFamily="34" charset="0"/>
                <a:hlinkClick r:id="rId3">
                  <a:extLst>
                    <a:ext uri="{A12FA001-AC4F-418D-AE19-62706E023703}">
                      <ahyp:hlinkClr xmlns:ahyp="http://schemas.microsoft.com/office/drawing/2018/hyperlinkcolor" val="tx"/>
                    </a:ext>
                  </a:extLst>
                </a:hlinkClick>
              </a:rPr>
              <a:t>framegrp.com</a:t>
            </a:r>
            <a:r>
              <a:rPr lang="en-US" sz="1800" dirty="0">
                <a:solidFill>
                  <a:schemeClr val="accent1"/>
                </a:solidFill>
                <a:effectLst/>
                <a:latin typeface="Aptos" panose="020B0004020202020204" pitchFamily="34" charset="0"/>
                <a:ea typeface="Aptos" panose="020B0004020202020204" pitchFamily="34" charset="0"/>
                <a:cs typeface="Aptos" panose="020B0004020202020204" pitchFamily="34" charset="0"/>
              </a:rPr>
              <a:t> </a:t>
            </a:r>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sz="1800" u="sng" dirty="0">
                <a:solidFill>
                  <a:schemeClr val="accent1"/>
                </a:solidFill>
                <a:effectLst/>
                <a:latin typeface="Aptos" panose="020B0004020202020204" pitchFamily="34" charset="0"/>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LinkedIn</a:t>
            </a:r>
            <a:r>
              <a:rPr lang="en-US" sz="1800" dirty="0">
                <a:solidFill>
                  <a:schemeClr val="accent1"/>
                </a:solidFill>
                <a:effectLst/>
                <a:latin typeface="Aptos" panose="020B0004020202020204" pitchFamily="34" charset="0"/>
                <a:ea typeface="Times New Roman" panose="02020603050405020304" pitchFamily="18" charset="0"/>
                <a:cs typeface="Aptos" panose="020B0004020202020204" pitchFamily="34" charset="0"/>
              </a:rPr>
              <a:t> </a:t>
            </a:r>
            <a:endParaRPr lang="en-US" dirty="0">
              <a:solidFill>
                <a:schemeClr val="accent1"/>
              </a:solidFill>
            </a:endParaRPr>
          </a:p>
        </p:txBody>
      </p:sp>
      <p:sp>
        <p:nvSpPr>
          <p:cNvPr id="5" name="TextBox 4">
            <a:extLst>
              <a:ext uri="{FF2B5EF4-FFF2-40B4-BE49-F238E27FC236}">
                <a16:creationId xmlns:a16="http://schemas.microsoft.com/office/drawing/2014/main" id="{C24DEC0B-F677-06F5-A1DD-D8A6FC797EEB}"/>
              </a:ext>
            </a:extLst>
          </p:cNvPr>
          <p:cNvSpPr txBox="1"/>
          <p:nvPr/>
        </p:nvSpPr>
        <p:spPr>
          <a:xfrm>
            <a:off x="540327" y="4644008"/>
            <a:ext cx="1724891" cy="369332"/>
          </a:xfrm>
          <a:prstGeom prst="rect">
            <a:avLst/>
          </a:prstGeom>
          <a:noFill/>
        </p:spPr>
        <p:txBody>
          <a:bodyPr wrap="square" rtlCol="0">
            <a:spAutoFit/>
          </a:bodyPr>
          <a:lstStyle/>
          <a:p>
            <a:r>
              <a:rPr lang="en-US" b="1" dirty="0"/>
              <a:t>Contact:</a:t>
            </a:r>
          </a:p>
        </p:txBody>
      </p:sp>
      <p:sp>
        <p:nvSpPr>
          <p:cNvPr id="11" name="TextBox 10">
            <a:extLst>
              <a:ext uri="{FF2B5EF4-FFF2-40B4-BE49-F238E27FC236}">
                <a16:creationId xmlns:a16="http://schemas.microsoft.com/office/drawing/2014/main" id="{265D157A-F946-6125-352C-3C0583181880}"/>
              </a:ext>
            </a:extLst>
          </p:cNvPr>
          <p:cNvSpPr txBox="1"/>
          <p:nvPr/>
        </p:nvSpPr>
        <p:spPr>
          <a:xfrm>
            <a:off x="6876673" y="4585853"/>
            <a:ext cx="3331613" cy="1754326"/>
          </a:xfrm>
          <a:prstGeom prst="rect">
            <a:avLst/>
          </a:prstGeom>
          <a:noFill/>
        </p:spPr>
        <p:txBody>
          <a:bodyPr wrap="square" rtlCol="0">
            <a:spAutoFit/>
          </a:bodyPr>
          <a:lstStyle/>
          <a:p>
            <a:pPr marL="0" marR="0">
              <a:spcBef>
                <a:spcPts val="0"/>
              </a:spcBef>
              <a:spcAft>
                <a:spcPts val="0"/>
              </a:spcAft>
            </a:pPr>
            <a:r>
              <a:rPr lang="en-US" sz="1800" b="1" dirty="0">
                <a:solidFill>
                  <a:srgbClr val="002060"/>
                </a:solidFill>
                <a:effectLst/>
                <a:latin typeface="Aptos" panose="020B0004020202020204" pitchFamily="34" charset="0"/>
                <a:ea typeface="Aptos" panose="020B0004020202020204" pitchFamily="34" charset="0"/>
                <a:cs typeface="Aptos" panose="020B0004020202020204" pitchFamily="34" charset="0"/>
              </a:rPr>
              <a:t>Kipp Nelson</a:t>
            </a:r>
            <a:br>
              <a:rPr lang="en-US" sz="1800" b="1" dirty="0">
                <a:solidFill>
                  <a:srgbClr val="7F7F7F"/>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t>  Managing Director</a:t>
            </a:r>
            <a:b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002060"/>
                </a:solidFill>
                <a:effectLst/>
                <a:latin typeface="Aptos" panose="020B0004020202020204" pitchFamily="34" charset="0"/>
                <a:ea typeface="Aptos" panose="020B0004020202020204" pitchFamily="34" charset="0"/>
                <a:cs typeface="Aptos" panose="020B0004020202020204" pitchFamily="34" charset="0"/>
              </a:rPr>
              <a:t>  985.507.2011</a:t>
            </a:r>
            <a:b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br>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dirty="0">
                <a:solidFill>
                  <a:srgbClr val="7F7F7F"/>
                </a:solidFill>
                <a:latin typeface="Aptos" panose="020B0004020202020204" pitchFamily="34" charset="0"/>
                <a:ea typeface="Aptos" panose="020B0004020202020204" pitchFamily="34" charset="0"/>
                <a:cs typeface="Calibri" panose="020F0502020204030204" pitchFamily="34" charset="0"/>
              </a:rPr>
              <a:t>8282 Goodwood Blvd., Ste. W5</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800" dirty="0">
                <a:solidFill>
                  <a:srgbClr val="7F7F7F"/>
                </a:solidFill>
                <a:effectLst/>
                <a:latin typeface="Aptos" panose="020B0004020202020204" pitchFamily="34" charset="0"/>
                <a:ea typeface="Aptos" panose="020B0004020202020204" pitchFamily="34" charset="0"/>
                <a:cs typeface="Calibri" panose="020F0502020204030204" pitchFamily="34" charset="0"/>
              </a:rPr>
              <a:t>  Baton Rouge, LA 70806</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u="sng" dirty="0">
                <a:solidFill>
                  <a:schemeClr val="accent1"/>
                </a:solidFill>
                <a:latin typeface="Aptos" panose="020B0004020202020204" pitchFamily="34" charset="0"/>
                <a:hlinkClick r:id="rId5">
                  <a:extLst>
                    <a:ext uri="{A12FA001-AC4F-418D-AE19-62706E023703}">
                      <ahyp:hlinkClr xmlns:ahyp="http://schemas.microsoft.com/office/drawing/2018/hyperlinkcolor" val="tx"/>
                    </a:ext>
                  </a:extLst>
                </a:hlinkClick>
              </a:rPr>
              <a:t>thinkemergent</a:t>
            </a:r>
            <a:r>
              <a:rPr lang="en-US" u="sng" dirty="0">
                <a:solidFill>
                  <a:schemeClr val="accent1"/>
                </a:solidFill>
                <a:latin typeface="Aptos" panose="020B0004020202020204" pitchFamily="34" charset="0"/>
              </a:rPr>
              <a:t>.com</a:t>
            </a:r>
            <a:r>
              <a:rPr lang="en-US" dirty="0">
                <a:solidFill>
                  <a:srgbClr val="7F7F7F"/>
                </a:solidFill>
                <a:latin typeface="Aptos" panose="020B0004020202020204" pitchFamily="34" charset="0"/>
              </a:rPr>
              <a:t> </a:t>
            </a:r>
            <a:r>
              <a:rPr lang="en-US" sz="1800" dirty="0">
                <a:solidFill>
                  <a:srgbClr val="7F7F7F"/>
                </a:solidFill>
                <a:effectLst/>
                <a:latin typeface="Aptos" panose="020B0004020202020204" pitchFamily="34" charset="0"/>
                <a:ea typeface="Aptos" panose="020B0004020202020204" pitchFamily="34" charset="0"/>
                <a:cs typeface="Aptos" panose="020B0004020202020204" pitchFamily="34" charset="0"/>
              </a:rPr>
              <a:t>| </a:t>
            </a:r>
            <a:r>
              <a:rPr lang="en-US" sz="1800" u="sng" dirty="0">
                <a:solidFill>
                  <a:schemeClr val="accent1"/>
                </a:solidFill>
                <a:effectLst/>
                <a:latin typeface="Aptos" panose="020B0004020202020204" pitchFamily="34" charset="0"/>
                <a:ea typeface="Times New Roman" panose="02020603050405020304" pitchFamily="18" charset="0"/>
                <a:cs typeface="Aptos" panose="020B0004020202020204" pitchFamily="34" charset="0"/>
                <a:hlinkClick r:id="rId6">
                  <a:extLst>
                    <a:ext uri="{A12FA001-AC4F-418D-AE19-62706E023703}">
                      <ahyp:hlinkClr xmlns:ahyp="http://schemas.microsoft.com/office/drawing/2018/hyperlinkcolor" val="tx"/>
                    </a:ext>
                  </a:extLst>
                </a:hlinkClick>
              </a:rPr>
              <a:t>LinkedIn</a:t>
            </a:r>
            <a:r>
              <a:rPr lang="en-US" sz="1800" dirty="0">
                <a:solidFill>
                  <a:schemeClr val="accent1"/>
                </a:solidFill>
                <a:effectLst/>
                <a:latin typeface="Aptos" panose="020B0004020202020204" pitchFamily="34" charset="0"/>
                <a:ea typeface="Times New Roman" panose="02020603050405020304" pitchFamily="18" charset="0"/>
                <a:cs typeface="Aptos" panose="020B0004020202020204" pitchFamily="34" charset="0"/>
              </a:rPr>
              <a:t> </a:t>
            </a:r>
            <a:endParaRPr lang="en-US" dirty="0">
              <a:solidFill>
                <a:schemeClr val="accent1"/>
              </a:solidFill>
            </a:endParaRPr>
          </a:p>
        </p:txBody>
      </p:sp>
      <p:pic>
        <p:nvPicPr>
          <p:cNvPr id="13" name="Picture 12" descr="A logo with black and orange letters&#10;&#10;Description automatically generated">
            <a:extLst>
              <a:ext uri="{FF2B5EF4-FFF2-40B4-BE49-F238E27FC236}">
                <a16:creationId xmlns:a16="http://schemas.microsoft.com/office/drawing/2014/main" id="{62AF7F88-B348-F7CF-A922-B9E34F0E501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15" name="Picture 14" descr="A blue and white logo&#10;&#10;Description automatically generated">
            <a:extLst>
              <a:ext uri="{FF2B5EF4-FFF2-40B4-BE49-F238E27FC236}">
                <a16:creationId xmlns:a16="http://schemas.microsoft.com/office/drawing/2014/main" id="{8A3ED338-BAD4-D618-D60B-6FB07EBBCD5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2975284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Topics to be Covered</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1371599" y="2124405"/>
            <a:ext cx="9724031" cy="4206622"/>
          </a:xfrm>
        </p:spPr>
        <p:txBody>
          <a:bodyPr anchor="ctr">
            <a:normAutofit fontScale="85000" lnSpcReduction="20000"/>
          </a:bodyPr>
          <a:lstStyle/>
          <a:p>
            <a:pPr marL="0" marR="0" indent="0">
              <a:spcBef>
                <a:spcPts val="0"/>
              </a:spcBef>
              <a:spcAft>
                <a:spcPts val="0"/>
              </a:spcAft>
              <a:buNone/>
            </a:pPr>
            <a:r>
              <a:rPr lang="en-US" sz="2400" dirty="0">
                <a:effectLst/>
                <a:latin typeface="Arial" panose="020B0604020202020204" pitchFamily="34" charset="0"/>
                <a:ea typeface="Times New Roman" panose="02020603050405020304" pitchFamily="18" charset="0"/>
                <a:cs typeface="Arial" panose="020B0604020202020204" pitchFamily="34" charset="0"/>
              </a:rPr>
              <a:t>1. Different Types of Funding Available After a Disaster</a:t>
            </a:r>
          </a:p>
          <a:p>
            <a:pPr marL="0" marR="0" indent="0">
              <a:spcBef>
                <a:spcPts val="0"/>
              </a:spcBef>
              <a:spcAft>
                <a:spcPts val="0"/>
              </a:spcAft>
              <a:buNone/>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2400" dirty="0">
                <a:effectLst/>
                <a:latin typeface="Arial" panose="020B0604020202020204" pitchFamily="34" charset="0"/>
                <a:ea typeface="Times New Roman" panose="02020603050405020304" pitchFamily="18" charset="0"/>
                <a:cs typeface="Arial" panose="020B0604020202020204" pitchFamily="34" charset="0"/>
              </a:rPr>
              <a:t>2. What is a Duplication of Benefit</a:t>
            </a:r>
          </a:p>
          <a:p>
            <a:pPr marL="0" marR="0" indent="0">
              <a:spcBef>
                <a:spcPts val="0"/>
              </a:spcBef>
              <a:spcAft>
                <a:spcPts val="0"/>
              </a:spcAft>
              <a:buNone/>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dirty="0">
                <a:effectLst/>
                <a:latin typeface="Arial" panose="020B0604020202020204" pitchFamily="34" charset="0"/>
                <a:ea typeface="Times New Roman" panose="02020603050405020304" pitchFamily="18" charset="0"/>
                <a:cs typeface="Arial" panose="020B0604020202020204" pitchFamily="34" charset="0"/>
              </a:rPr>
              <a:t>Statues / Regulations / Policy</a:t>
            </a:r>
          </a:p>
          <a:p>
            <a:pPr lvl="1">
              <a:spcBef>
                <a:spcPts val="0"/>
              </a:spcBef>
            </a:pPr>
            <a:r>
              <a:rPr lang="en-US" dirty="0">
                <a:latin typeface="Arial" panose="020B0604020202020204" pitchFamily="34" charset="0"/>
                <a:ea typeface="Times New Roman" panose="02020603050405020304" pitchFamily="18" charset="0"/>
                <a:cs typeface="Arial" panose="020B0604020202020204" pitchFamily="34" charset="0"/>
              </a:rPr>
              <a:t>Examples</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457200" lvl="1" indent="0">
              <a:spcBef>
                <a:spcPts val="0"/>
              </a:spcBef>
              <a:buNone/>
            </a:pP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2400" dirty="0">
                <a:effectLst/>
                <a:latin typeface="Arial" panose="020B0604020202020204" pitchFamily="34" charset="0"/>
                <a:ea typeface="Times New Roman" panose="02020603050405020304" pitchFamily="18" charset="0"/>
                <a:cs typeface="Arial" panose="020B0604020202020204" pitchFamily="34" charset="0"/>
              </a:rPr>
              <a:t>3. Understanding Insurance and Anticipated Insurance Reductions</a:t>
            </a:r>
          </a:p>
          <a:p>
            <a:pPr marL="0" marR="0" indent="0">
              <a:spcBef>
                <a:spcPts val="0"/>
              </a:spcBef>
              <a:spcAft>
                <a:spcPts val="0"/>
              </a:spcAft>
              <a:buNone/>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dirty="0">
                <a:effectLst/>
                <a:latin typeface="Arial" panose="020B0604020202020204" pitchFamily="34" charset="0"/>
                <a:ea typeface="Times New Roman" panose="02020603050405020304" pitchFamily="18" charset="0"/>
                <a:cs typeface="Arial" panose="020B0604020202020204" pitchFamily="34" charset="0"/>
              </a:rPr>
              <a:t>Flow of Funding</a:t>
            </a:r>
          </a:p>
          <a:p>
            <a:pPr lvl="1">
              <a:spcBef>
                <a:spcPts val="0"/>
              </a:spcBef>
            </a:pPr>
            <a:r>
              <a:rPr lang="en-US" dirty="0">
                <a:latin typeface="Arial" panose="020B0604020202020204" pitchFamily="34" charset="0"/>
                <a:ea typeface="Times New Roman" panose="02020603050405020304" pitchFamily="18" charset="0"/>
                <a:cs typeface="Arial" panose="020B0604020202020204" pitchFamily="34" charset="0"/>
              </a:rPr>
              <a:t>Types of Insurance Structures</a:t>
            </a: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dirty="0">
                <a:effectLst/>
                <a:latin typeface="Arial" panose="020B0604020202020204" pitchFamily="34" charset="0"/>
                <a:ea typeface="Times New Roman" panose="02020603050405020304" pitchFamily="18" charset="0"/>
                <a:cs typeface="Arial" panose="020B0604020202020204" pitchFamily="34" charset="0"/>
              </a:rPr>
              <a:t>Anticipated vs. Actual</a:t>
            </a:r>
          </a:p>
          <a:p>
            <a:pPr marL="0" marR="0" indent="0">
              <a:spcBef>
                <a:spcPts val="0"/>
              </a:spcBef>
              <a:spcAft>
                <a:spcPts val="0"/>
              </a:spcAft>
              <a:buNone/>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2400" dirty="0">
                <a:effectLst/>
                <a:latin typeface="Arial" panose="020B0604020202020204" pitchFamily="34" charset="0"/>
                <a:ea typeface="Times New Roman" panose="02020603050405020304" pitchFamily="18" charset="0"/>
                <a:cs typeface="Arial" panose="020B0604020202020204" pitchFamily="34" charset="0"/>
              </a:rPr>
              <a:t>4. Techniques to Estimate / Quantify Duplication of Benefits Reductions</a:t>
            </a:r>
          </a:p>
          <a:p>
            <a:pPr marL="0" marR="0" indent="0">
              <a:spcBef>
                <a:spcPts val="0"/>
              </a:spcBef>
              <a:spcAft>
                <a:spcPts val="0"/>
              </a:spcAft>
              <a:buNone/>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dirty="0">
                <a:effectLst/>
                <a:latin typeface="Arial" panose="020B0604020202020204" pitchFamily="34" charset="0"/>
                <a:ea typeface="Times New Roman" panose="02020603050405020304" pitchFamily="18" charset="0"/>
                <a:cs typeface="Arial" panose="020B0604020202020204" pitchFamily="34" charset="0"/>
              </a:rPr>
              <a:t>First Event Analysis</a:t>
            </a:r>
            <a:endParaRPr lang="en-US"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dirty="0">
                <a:effectLst/>
                <a:latin typeface="Arial" panose="020B0604020202020204" pitchFamily="34" charset="0"/>
                <a:ea typeface="Times New Roman" panose="02020603050405020304" pitchFamily="18" charset="0"/>
                <a:cs typeface="Arial" panose="020B0604020202020204" pitchFamily="34" charset="0"/>
              </a:rPr>
              <a:t>Subsequent Event Analysis</a:t>
            </a:r>
          </a:p>
          <a:p>
            <a:pPr marL="457200" lvl="1" indent="0">
              <a:spcBef>
                <a:spcPts val="0"/>
              </a:spcBef>
              <a:buNone/>
            </a:pPr>
            <a:endParaRPr lang="en-US" dirty="0">
              <a:latin typeface="Arial" panose="020B0604020202020204" pitchFamily="34" charset="0"/>
              <a:ea typeface="Times New Roman" panose="02020603050405020304" pitchFamily="18" charset="0"/>
              <a:cs typeface="Arial" panose="020B0604020202020204" pitchFamily="34" charset="0"/>
            </a:endParaRPr>
          </a:p>
          <a:p>
            <a:pPr marL="0" lvl="1" indent="0">
              <a:spcBef>
                <a:spcPts val="0"/>
              </a:spcBef>
              <a:buNone/>
            </a:pPr>
            <a:r>
              <a:rPr lang="en-US" dirty="0">
                <a:latin typeface="Arial" panose="020B0604020202020204" pitchFamily="34" charset="0"/>
                <a:cs typeface="Arial" panose="020B0604020202020204" pitchFamily="34" charset="0"/>
              </a:rPr>
              <a:t>5. Brief Overview of Obtain &amp; Maintain (“O&amp;M”)</a:t>
            </a:r>
            <a:endParaRPr lang="en-US" dirty="0">
              <a:latin typeface="Arial" panose="020B0604020202020204" pitchFamily="34" charset="0"/>
              <a:ea typeface="Times New Roman" panose="02020603050405020304" pitchFamily="18" charset="0"/>
            </a:endParaRPr>
          </a:p>
          <a:p>
            <a:pPr lvl="1">
              <a:spcBef>
                <a:spcPts val="0"/>
              </a:spcBef>
            </a:pPr>
            <a:endParaRPr lang="en-US" sz="1300" dirty="0">
              <a:effectLst/>
              <a:latin typeface="Arial" panose="020B0604020202020204" pitchFamily="34" charset="0"/>
              <a:ea typeface="Times New Roman" panose="02020603050405020304" pitchFamily="18" charset="0"/>
            </a:endParaRPr>
          </a:p>
          <a:p>
            <a:pPr marL="0" marR="0" indent="0">
              <a:spcBef>
                <a:spcPts val="0"/>
              </a:spcBef>
              <a:spcAft>
                <a:spcPts val="0"/>
              </a:spcAft>
              <a:buNone/>
            </a:pPr>
            <a:endParaRPr lang="en-US" sz="1300" dirty="0">
              <a:effectLst/>
              <a:latin typeface="Times New Roman" panose="02020603050405020304" pitchFamily="18" charset="0"/>
              <a:ea typeface="Times New Roman" panose="02020603050405020304" pitchFamily="18" charset="0"/>
            </a:endParaRPr>
          </a:p>
          <a:p>
            <a:endParaRPr lang="en-US" sz="1300" dirty="0"/>
          </a:p>
        </p:txBody>
      </p:sp>
      <p:pic>
        <p:nvPicPr>
          <p:cNvPr id="4" name="Picture 3" descr="A blue and white logo&#10;&#10;Description automatically generated">
            <a:extLst>
              <a:ext uri="{FF2B5EF4-FFF2-40B4-BE49-F238E27FC236}">
                <a16:creationId xmlns:a16="http://schemas.microsoft.com/office/drawing/2014/main" id="{33CA19DC-E331-E5DE-5C6B-FF558EBE30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pic>
        <p:nvPicPr>
          <p:cNvPr id="6" name="Picture 5" descr="A logo with black and orange letters&#10;&#10;Description automatically generated">
            <a:extLst>
              <a:ext uri="{FF2B5EF4-FFF2-40B4-BE49-F238E27FC236}">
                <a16:creationId xmlns:a16="http://schemas.microsoft.com/office/drawing/2014/main" id="{7FEC30DC-9DBF-22FE-A1BF-66117773AD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spTree>
    <p:extLst>
      <p:ext uri="{BB962C8B-B14F-4D97-AF65-F5344CB8AC3E}">
        <p14:creationId xmlns:p14="http://schemas.microsoft.com/office/powerpoint/2010/main" val="1579803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1: Available Disaster Funding</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1233982" y="1590741"/>
            <a:ext cx="9724031" cy="4995006"/>
          </a:xfrm>
        </p:spPr>
        <p:txBody>
          <a:bodyPr anchor="ctr">
            <a:normAutofit/>
          </a:bodyPr>
          <a:lstStyle/>
          <a:p>
            <a:r>
              <a:rPr lang="en-US" sz="2000" dirty="0">
                <a:latin typeface="Arial" panose="020B0604020202020204" pitchFamily="34" charset="0"/>
                <a:cs typeface="Arial" panose="020B0604020202020204" pitchFamily="34" charset="0"/>
              </a:rPr>
              <a:t>Commercial Property Insurance</a:t>
            </a:r>
          </a:p>
          <a:p>
            <a:r>
              <a:rPr lang="en-US" sz="2000" dirty="0">
                <a:latin typeface="Arial" panose="020B0604020202020204" pitchFamily="34" charset="0"/>
                <a:cs typeface="Arial" panose="020B0604020202020204" pitchFamily="34" charset="0"/>
              </a:rPr>
              <a:t>National Flood Insurance (NFIP)</a:t>
            </a:r>
          </a:p>
          <a:p>
            <a:r>
              <a:rPr lang="en-US" sz="2000" dirty="0">
                <a:latin typeface="Arial" panose="020B0604020202020204" pitchFamily="34" charset="0"/>
                <a:cs typeface="Arial" panose="020B0604020202020204" pitchFamily="34" charset="0"/>
              </a:rPr>
              <a:t>FEMA Public Assistance</a:t>
            </a:r>
          </a:p>
          <a:p>
            <a:pPr lvl="1"/>
            <a:r>
              <a:rPr lang="en-US" sz="2000" dirty="0">
                <a:latin typeface="Arial" panose="020B0604020202020204" pitchFamily="34" charset="0"/>
                <a:cs typeface="Arial" panose="020B0604020202020204" pitchFamily="34" charset="0"/>
              </a:rPr>
              <a:t>406-Mitigation</a:t>
            </a:r>
          </a:p>
          <a:p>
            <a:r>
              <a:rPr lang="en-US" sz="2000" dirty="0">
                <a:latin typeface="Arial" panose="020B0604020202020204" pitchFamily="34" charset="0"/>
                <a:cs typeface="Arial" panose="020B0604020202020204" pitchFamily="34" charset="0"/>
              </a:rPr>
              <a:t>Other Funding</a:t>
            </a:r>
          </a:p>
          <a:p>
            <a:pPr lvl="1"/>
            <a:r>
              <a:rPr lang="en-US" sz="2000" dirty="0">
                <a:latin typeface="Arial" panose="020B0604020202020204" pitchFamily="34" charset="0"/>
                <a:cs typeface="Arial" panose="020B0604020202020204" pitchFamily="34" charset="0"/>
              </a:rPr>
              <a:t>404 Hazard Mitigation Grant Program</a:t>
            </a:r>
          </a:p>
          <a:p>
            <a:pPr lvl="1"/>
            <a:r>
              <a:rPr lang="en-US" sz="2000" dirty="0">
                <a:latin typeface="Arial" panose="020B0604020202020204" pitchFamily="34" charset="0"/>
                <a:cs typeface="Arial" panose="020B0604020202020204" pitchFamily="34" charset="0"/>
              </a:rPr>
              <a:t>CDBG-DR</a:t>
            </a:r>
          </a:p>
          <a:p>
            <a:pPr lvl="1"/>
            <a:r>
              <a:rPr lang="en-US" sz="2000" dirty="0">
                <a:latin typeface="Arial" panose="020B0604020202020204" pitchFamily="34" charset="0"/>
                <a:cs typeface="Arial" panose="020B0604020202020204" pitchFamily="34" charset="0"/>
              </a:rPr>
              <a:t>Other State / Agency Grants (e.g., LAP, Restart, etc.)</a:t>
            </a:r>
          </a:p>
          <a:p>
            <a:pPr lvl="1"/>
            <a:r>
              <a:rPr lang="en-US" sz="2000" dirty="0">
                <a:latin typeface="Arial" panose="020B0604020202020204" pitchFamily="34" charset="0"/>
                <a:cs typeface="Arial" panose="020B0604020202020204" pitchFamily="34" charset="0"/>
              </a:rPr>
              <a:t>Donations</a:t>
            </a:r>
          </a:p>
          <a:p>
            <a:pPr lvl="1"/>
            <a:r>
              <a:rPr lang="en-US" sz="2000" dirty="0">
                <a:latin typeface="Arial" panose="020B0604020202020204" pitchFamily="34" charset="0"/>
                <a:cs typeface="Arial" panose="020B0604020202020204" pitchFamily="34" charset="0"/>
              </a:rPr>
              <a:t>Legal Damages</a:t>
            </a:r>
          </a:p>
          <a:p>
            <a:pPr marL="457200" lvl="1" indent="0">
              <a:buNone/>
            </a:pPr>
            <a:endParaRPr lang="en-US" sz="2000" dirty="0"/>
          </a:p>
        </p:txBody>
      </p:sp>
      <p:pic>
        <p:nvPicPr>
          <p:cNvPr id="4" name="Picture 3" descr="A logo with black and orange letters&#10;&#10;Description automatically generated">
            <a:extLst>
              <a:ext uri="{FF2B5EF4-FFF2-40B4-BE49-F238E27FC236}">
                <a16:creationId xmlns:a16="http://schemas.microsoft.com/office/drawing/2014/main" id="{3EC77389-78E6-6236-C99F-4119E9284E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7B05EA9B-2FB1-B242-F965-E582C9AA72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9431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2: What is a Duplication of Benefit</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574448" y="1807536"/>
            <a:ext cx="11490251" cy="4964660"/>
          </a:xfrm>
        </p:spPr>
        <p:txBody>
          <a:bodyPr anchor="ctr">
            <a:normAutofit fontScale="55000" lnSpcReduction="20000"/>
          </a:bodyPr>
          <a:lstStyle/>
          <a:p>
            <a:pPr marL="457200" lvl="1" indent="0">
              <a:buNone/>
            </a:pPr>
            <a:r>
              <a:rPr lang="en-US" sz="3200" b="1" dirty="0">
                <a:latin typeface="Arial" panose="020B0604020202020204" pitchFamily="34" charset="0"/>
                <a:cs typeface="Arial" panose="020B0604020202020204" pitchFamily="34" charset="0"/>
              </a:rPr>
              <a:t>Statutes / Regulations / Policy</a:t>
            </a:r>
          </a:p>
          <a:p>
            <a:pPr marL="457200" lvl="1" indent="0">
              <a:buNone/>
            </a:pPr>
            <a:endParaRPr lang="en-US" sz="3200" dirty="0">
              <a:latin typeface="Arial" panose="020B0604020202020204" pitchFamily="34" charset="0"/>
              <a:cs typeface="Arial" panose="020B0604020202020204" pitchFamily="34" charset="0"/>
            </a:endParaRPr>
          </a:p>
          <a:p>
            <a:pPr lvl="1"/>
            <a:r>
              <a:rPr lang="en-US" sz="3200" dirty="0">
                <a:latin typeface="Arial" panose="020B0604020202020204" pitchFamily="34" charset="0"/>
                <a:cs typeface="Arial" panose="020B0604020202020204" pitchFamily="34" charset="0"/>
              </a:rPr>
              <a:t>Statute = Robert T. Stafford Disaster Relief and Emergency Assistance Act, as Amended (Stafford Act), Title 42 of the United States Code (U.S.C.) § 5121 et seq.</a:t>
            </a:r>
          </a:p>
          <a:p>
            <a:pPr lvl="2"/>
            <a:r>
              <a:rPr lang="en-US" sz="3200" dirty="0">
                <a:latin typeface="Arial" panose="020B0604020202020204" pitchFamily="34" charset="0"/>
                <a:cs typeface="Arial" panose="020B0604020202020204" pitchFamily="34" charset="0"/>
              </a:rPr>
              <a:t>Title III - Sec. 312. Duplication of Benefits</a:t>
            </a:r>
          </a:p>
          <a:p>
            <a:pPr lvl="2"/>
            <a:endParaRPr lang="en-US" sz="3200" dirty="0">
              <a:latin typeface="Arial" panose="020B0604020202020204" pitchFamily="34" charset="0"/>
              <a:cs typeface="Arial" panose="020B0604020202020204" pitchFamily="34" charset="0"/>
            </a:endParaRPr>
          </a:p>
          <a:p>
            <a:pPr lvl="2"/>
            <a:r>
              <a:rPr lang="en-US" sz="3200" b="0" i="0" dirty="0">
                <a:effectLst/>
                <a:highlight>
                  <a:srgbClr val="FFFFFF"/>
                </a:highlight>
                <a:latin typeface="Arial" panose="020B0604020202020204" pitchFamily="34" charset="0"/>
                <a:cs typeface="Arial" panose="020B0604020202020204" pitchFamily="34" charset="0"/>
              </a:rPr>
              <a:t>Section 312 prohibits federal agencies from providing assistance to any person, business concern, or other entity for ''any part of such loss as to which he has received financial assistance under any other program or from insurance or any other source. '' </a:t>
            </a:r>
            <a:r>
              <a:rPr lang="en-US" sz="3200" b="0" i="0" dirty="0">
                <a:effectLst/>
                <a:highlight>
                  <a:srgbClr val="FFFFFF"/>
                </a:highlight>
                <a:latin typeface="Arial" panose="020B0604020202020204" pitchFamily="34" charset="0"/>
                <a:cs typeface="Arial" panose="020B0604020202020204" pitchFamily="34" charset="0"/>
                <a:hlinkClick r:id="rId3"/>
              </a:rPr>
              <a:t>42 U.S.C. 5155(a)</a:t>
            </a:r>
            <a:r>
              <a:rPr lang="en-US" sz="3200" b="0" i="0" dirty="0">
                <a:effectLst/>
                <a:highlight>
                  <a:srgbClr val="FFFFFF"/>
                </a:highlight>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lvl="2"/>
            <a:endParaRPr lang="en-US" sz="3200" dirty="0">
              <a:latin typeface="Arial" panose="020B0604020202020204" pitchFamily="34" charset="0"/>
              <a:cs typeface="Arial" panose="020B0604020202020204" pitchFamily="34" charset="0"/>
            </a:endParaRPr>
          </a:p>
          <a:p>
            <a:pPr lvl="1"/>
            <a:r>
              <a:rPr lang="en-US" sz="3200" dirty="0">
                <a:latin typeface="Arial" panose="020B0604020202020204" pitchFamily="34" charset="0"/>
                <a:cs typeface="Arial" panose="020B0604020202020204" pitchFamily="34" charset="0"/>
              </a:rPr>
              <a:t>Regulation = Title 44 of the Code of Federal Regulations (C.F.R.), Emergency Management and Assistance. </a:t>
            </a:r>
            <a:r>
              <a:rPr lang="en-US" sz="3200" dirty="0">
                <a:latin typeface="Arial" panose="020B0604020202020204" pitchFamily="34" charset="0"/>
                <a:cs typeface="Arial" panose="020B0604020202020204" pitchFamily="34" charset="0"/>
                <a:hlinkClick r:id="rId4"/>
              </a:rPr>
              <a:t>44 CFR Part 206 Subpart I</a:t>
            </a:r>
            <a:endParaRPr lang="en-US" sz="3200" dirty="0">
              <a:latin typeface="Arial" panose="020B0604020202020204" pitchFamily="34" charset="0"/>
              <a:cs typeface="Arial" panose="020B0604020202020204" pitchFamily="34" charset="0"/>
            </a:endParaRPr>
          </a:p>
          <a:p>
            <a:pPr marL="457200" lvl="1" indent="0">
              <a:buNone/>
            </a:pPr>
            <a:endParaRPr lang="en-US" sz="3200" dirty="0">
              <a:latin typeface="Arial" panose="020B0604020202020204" pitchFamily="34" charset="0"/>
              <a:cs typeface="Arial" panose="020B0604020202020204" pitchFamily="34" charset="0"/>
            </a:endParaRPr>
          </a:p>
          <a:p>
            <a:pPr lvl="2"/>
            <a:r>
              <a:rPr lang="en-US" sz="3200" b="0" i="0" dirty="0">
                <a:effectLst/>
                <a:highlight>
                  <a:srgbClr val="FFFFFF"/>
                </a:highlight>
                <a:latin typeface="Arial" panose="020B0604020202020204" pitchFamily="34" charset="0"/>
                <a:cs typeface="Arial" panose="020B0604020202020204" pitchFamily="34" charset="0"/>
              </a:rPr>
              <a:t>“Prior to approval of a Federal grant for the restoration of a facility and its contents which were damaged by a disaster other than flood, the recipient shall notify the Regional Administrator of any entitlement to insurance settlement or recovery for such facility and its contents. The Regional Administrator shall reduce the eligible costs by the actual amount of insurance proceeds relating to the eligible costs.”</a:t>
            </a:r>
            <a:r>
              <a:rPr lang="en-US" sz="3200" b="0" i="0" dirty="0">
                <a:effectLst/>
                <a:highlight>
                  <a:srgbClr val="FFFFFF"/>
                </a:highlight>
                <a:latin typeface="Arial" panose="020B0604020202020204" pitchFamily="34" charset="0"/>
                <a:cs typeface="Arial" panose="020B0604020202020204" pitchFamily="34" charset="0"/>
                <a:hlinkClick r:id="rId5"/>
              </a:rPr>
              <a:t>44 CFR 206.253(a)</a:t>
            </a:r>
            <a:endParaRPr lang="en-US" sz="3200" dirty="0">
              <a:latin typeface="Arial" panose="020B0604020202020204" pitchFamily="34" charset="0"/>
              <a:cs typeface="Arial" panose="020B0604020202020204" pitchFamily="34" charset="0"/>
            </a:endParaRPr>
          </a:p>
          <a:p>
            <a:pPr lvl="2"/>
            <a:endParaRPr lang="en-US" sz="3200" dirty="0">
              <a:latin typeface="Arial" panose="020B0604020202020204" pitchFamily="34" charset="0"/>
              <a:cs typeface="Arial" panose="020B0604020202020204" pitchFamily="34" charset="0"/>
            </a:endParaRPr>
          </a:p>
          <a:p>
            <a:pPr lvl="1"/>
            <a:r>
              <a:rPr lang="en-US" sz="3200" dirty="0">
                <a:latin typeface="Arial" panose="020B0604020202020204" pitchFamily="34" charset="0"/>
                <a:cs typeface="Arial" panose="020B0604020202020204" pitchFamily="34" charset="0"/>
              </a:rPr>
              <a:t>FEMA Policy = FEMA’s Insurance Policy (</a:t>
            </a:r>
            <a:r>
              <a:rPr lang="en-US" sz="3200" dirty="0">
                <a:latin typeface="Arial" panose="020B0604020202020204" pitchFamily="34" charset="0"/>
                <a:cs typeface="Arial" panose="020B0604020202020204" pitchFamily="34" charset="0"/>
                <a:hlinkClick r:id="rId6"/>
              </a:rPr>
              <a:t>FP-206-086-1</a:t>
            </a:r>
            <a:r>
              <a:rPr lang="en-US" sz="3200" dirty="0">
                <a:latin typeface="Arial" panose="020B0604020202020204" pitchFamily="34" charset="0"/>
                <a:cs typeface="Arial" panose="020B0604020202020204" pitchFamily="34" charset="0"/>
              </a:rPr>
              <a:t>)</a:t>
            </a:r>
          </a:p>
          <a:p>
            <a:pPr lvl="1"/>
            <a:endParaRPr lang="en-US" sz="1100" dirty="0"/>
          </a:p>
          <a:p>
            <a:pPr lvl="2"/>
            <a:endParaRPr lang="en-US" sz="1100" dirty="0"/>
          </a:p>
          <a:p>
            <a:pPr lvl="1"/>
            <a:endParaRPr lang="en-US" sz="1100" dirty="0"/>
          </a:p>
          <a:p>
            <a:pPr marL="457200" lvl="1" indent="0">
              <a:buNone/>
            </a:pPr>
            <a:endParaRPr lang="en-US" sz="1100" dirty="0"/>
          </a:p>
        </p:txBody>
      </p:sp>
      <p:pic>
        <p:nvPicPr>
          <p:cNvPr id="4" name="Picture 3" descr="A logo with black and orange letters&#10;&#10;Description automatically generated">
            <a:extLst>
              <a:ext uri="{FF2B5EF4-FFF2-40B4-BE49-F238E27FC236}">
                <a16:creationId xmlns:a16="http://schemas.microsoft.com/office/drawing/2014/main" id="{CB8738D3-4B13-6240-673D-E9D86D16121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CB676039-67FA-F447-59A2-C363DAE84A0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156946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2: What is a Duplication of Benefit</a:t>
            </a:r>
          </a:p>
        </p:txBody>
      </p:sp>
      <p:pic>
        <p:nvPicPr>
          <p:cNvPr id="4" name="Picture 3" descr="A logo with black and orange letters&#10;&#10;Description automatically generated">
            <a:extLst>
              <a:ext uri="{FF2B5EF4-FFF2-40B4-BE49-F238E27FC236}">
                <a16:creationId xmlns:a16="http://schemas.microsoft.com/office/drawing/2014/main" id="{3EC77389-78E6-6236-C99F-4119E9284E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7B05EA9B-2FB1-B242-F965-E582C9AA72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
        <p:nvSpPr>
          <p:cNvPr id="9" name="Flowchart: Connector 8">
            <a:extLst>
              <a:ext uri="{FF2B5EF4-FFF2-40B4-BE49-F238E27FC236}">
                <a16:creationId xmlns:a16="http://schemas.microsoft.com/office/drawing/2014/main" id="{4E2200D7-6960-1839-4D34-89D423200660}"/>
              </a:ext>
            </a:extLst>
          </p:cNvPr>
          <p:cNvSpPr/>
          <p:nvPr/>
        </p:nvSpPr>
        <p:spPr>
          <a:xfrm>
            <a:off x="1030629" y="2140145"/>
            <a:ext cx="6649965" cy="4423317"/>
          </a:xfrm>
          <a:prstGeom prst="flowChartConnector">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1" name="Flowchart: Connector 10">
            <a:extLst>
              <a:ext uri="{FF2B5EF4-FFF2-40B4-BE49-F238E27FC236}">
                <a16:creationId xmlns:a16="http://schemas.microsoft.com/office/drawing/2014/main" id="{1C3773F2-2A1B-000C-0E80-7C1F0AD9F726}"/>
              </a:ext>
            </a:extLst>
          </p:cNvPr>
          <p:cNvSpPr/>
          <p:nvPr/>
        </p:nvSpPr>
        <p:spPr>
          <a:xfrm>
            <a:off x="4233859" y="2140145"/>
            <a:ext cx="6582997" cy="4423317"/>
          </a:xfrm>
          <a:prstGeom prst="flowChartConnector">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13" name="TextBox 12">
            <a:extLst>
              <a:ext uri="{FF2B5EF4-FFF2-40B4-BE49-F238E27FC236}">
                <a16:creationId xmlns:a16="http://schemas.microsoft.com/office/drawing/2014/main" id="{D2310292-8668-8729-BB05-31EDF4917519}"/>
              </a:ext>
            </a:extLst>
          </p:cNvPr>
          <p:cNvSpPr txBox="1"/>
          <p:nvPr/>
        </p:nvSpPr>
        <p:spPr>
          <a:xfrm>
            <a:off x="1471631" y="1990715"/>
            <a:ext cx="1507947" cy="313932"/>
          </a:xfrm>
          <a:prstGeom prst="rect">
            <a:avLst/>
          </a:prstGeom>
          <a:solidFill>
            <a:schemeClr val="accent1"/>
          </a:solidFill>
        </p:spPr>
        <p:txBody>
          <a:bodyPr wrap="square" rtlCol="0">
            <a:spAutoFit/>
          </a:bodyPr>
          <a:lstStyle/>
          <a:p>
            <a:pPr algn="ctr" defTabSz="731520">
              <a:spcAft>
                <a:spcPts val="600"/>
              </a:spcAft>
            </a:pPr>
            <a:r>
              <a:rPr lang="en-US" sz="1440" b="1" kern="1200" dirty="0">
                <a:solidFill>
                  <a:schemeClr val="bg1"/>
                </a:solidFill>
                <a:latin typeface="+mn-lt"/>
                <a:ea typeface="+mn-ea"/>
                <a:cs typeface="+mn-cs"/>
              </a:rPr>
              <a:t>FEMA PA</a:t>
            </a:r>
            <a:endParaRPr lang="en-US" b="1" dirty="0">
              <a:solidFill>
                <a:schemeClr val="bg1"/>
              </a:solidFill>
            </a:endParaRPr>
          </a:p>
        </p:txBody>
      </p:sp>
      <p:sp>
        <p:nvSpPr>
          <p:cNvPr id="15" name="TextBox 14">
            <a:extLst>
              <a:ext uri="{FF2B5EF4-FFF2-40B4-BE49-F238E27FC236}">
                <a16:creationId xmlns:a16="http://schemas.microsoft.com/office/drawing/2014/main" id="{0E5FA218-F242-7B3C-9E35-F422C923D90A}"/>
              </a:ext>
            </a:extLst>
          </p:cNvPr>
          <p:cNvSpPr txBox="1"/>
          <p:nvPr/>
        </p:nvSpPr>
        <p:spPr>
          <a:xfrm>
            <a:off x="8934875" y="1995023"/>
            <a:ext cx="1507947" cy="313932"/>
          </a:xfrm>
          <a:prstGeom prst="rect">
            <a:avLst/>
          </a:prstGeom>
          <a:solidFill>
            <a:schemeClr val="accent1"/>
          </a:solidFill>
        </p:spPr>
        <p:txBody>
          <a:bodyPr wrap="square" rtlCol="0">
            <a:spAutoFit/>
          </a:bodyPr>
          <a:lstStyle/>
          <a:p>
            <a:pPr algn="ctr" defTabSz="731520">
              <a:spcAft>
                <a:spcPts val="600"/>
              </a:spcAft>
            </a:pPr>
            <a:r>
              <a:rPr lang="en-US" sz="1440" b="1" kern="1200" dirty="0">
                <a:solidFill>
                  <a:schemeClr val="bg1"/>
                </a:solidFill>
                <a:latin typeface="+mn-lt"/>
                <a:ea typeface="+mn-ea"/>
                <a:cs typeface="+mn-cs"/>
              </a:rPr>
              <a:t>Insurance</a:t>
            </a:r>
            <a:endParaRPr lang="en-US" b="1" dirty="0">
              <a:solidFill>
                <a:schemeClr val="bg1"/>
              </a:solidFill>
            </a:endParaRPr>
          </a:p>
        </p:txBody>
      </p:sp>
      <p:sp>
        <p:nvSpPr>
          <p:cNvPr id="17" name="TextBox 16">
            <a:extLst>
              <a:ext uri="{FF2B5EF4-FFF2-40B4-BE49-F238E27FC236}">
                <a16:creationId xmlns:a16="http://schemas.microsoft.com/office/drawing/2014/main" id="{6106B723-5EBC-296F-47F3-22505CC6B0D0}"/>
              </a:ext>
            </a:extLst>
          </p:cNvPr>
          <p:cNvSpPr txBox="1"/>
          <p:nvPr/>
        </p:nvSpPr>
        <p:spPr>
          <a:xfrm>
            <a:off x="1764106" y="2936306"/>
            <a:ext cx="2495984" cy="2846933"/>
          </a:xfrm>
          <a:prstGeom prst="rect">
            <a:avLst/>
          </a:prstGeom>
          <a:noFill/>
        </p:spPr>
        <p:txBody>
          <a:bodyPr wrap="square" rtlCol="0">
            <a:spAutoFit/>
          </a:bodyPr>
          <a:lstStyle/>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CAT A – Vegetative Debris Removal</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CAT B – Emergency Protective Measures (e.g., EOC costs, training, etc.)</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Replacement of Facilities Based on FEMA’s 50% Rule</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406 – Hazard Mitigation</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CAT C, D, F, G (e.g., roadways, waterway, etc.)</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CAT Z – Management Costs </a:t>
            </a:r>
            <a:endParaRPr lang="en-US" dirty="0"/>
          </a:p>
        </p:txBody>
      </p:sp>
      <p:sp>
        <p:nvSpPr>
          <p:cNvPr id="18" name="TextBox 17">
            <a:extLst>
              <a:ext uri="{FF2B5EF4-FFF2-40B4-BE49-F238E27FC236}">
                <a16:creationId xmlns:a16="http://schemas.microsoft.com/office/drawing/2014/main" id="{13F1FA9B-6E8A-CFB1-619F-409B7BD6B3CE}"/>
              </a:ext>
            </a:extLst>
          </p:cNvPr>
          <p:cNvSpPr txBox="1"/>
          <p:nvPr/>
        </p:nvSpPr>
        <p:spPr>
          <a:xfrm>
            <a:off x="7738352" y="2851668"/>
            <a:ext cx="2024646" cy="1895904"/>
          </a:xfrm>
          <a:prstGeom prst="rect">
            <a:avLst/>
          </a:prstGeom>
          <a:noFill/>
        </p:spPr>
        <p:txBody>
          <a:bodyPr wrap="square" rtlCol="0">
            <a:spAutoFit/>
          </a:bodyPr>
          <a:lstStyle/>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Business Income Losses</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Landscaping</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Claim Preparation Expenses</a:t>
            </a:r>
          </a:p>
          <a:p>
            <a:pPr marL="228600" indent="-228600" defTabSz="731520">
              <a:spcAft>
                <a:spcPts val="600"/>
              </a:spcAft>
              <a:buFont typeface="Wingdings" panose="05000000000000000000" pitchFamily="2" charset="2"/>
              <a:buChar char="§"/>
            </a:pPr>
            <a:endParaRPr lang="en-US" sz="1120" kern="1200" dirty="0">
              <a:solidFill>
                <a:schemeClr val="tx1"/>
              </a:solidFill>
              <a:latin typeface="+mn-lt"/>
              <a:ea typeface="+mn-ea"/>
              <a:cs typeface="+mn-cs"/>
            </a:endParaRPr>
          </a:p>
          <a:p>
            <a:pPr marL="285750" indent="-285750">
              <a:spcAft>
                <a:spcPts val="600"/>
              </a:spcAft>
              <a:buFont typeface="Wingdings" panose="05000000000000000000" pitchFamily="2" charset="2"/>
              <a:buChar char="§"/>
            </a:pPr>
            <a:endParaRPr lang="en-US" sz="1600" dirty="0"/>
          </a:p>
        </p:txBody>
      </p:sp>
      <p:sp>
        <p:nvSpPr>
          <p:cNvPr id="19" name="TextBox 18">
            <a:extLst>
              <a:ext uri="{FF2B5EF4-FFF2-40B4-BE49-F238E27FC236}">
                <a16:creationId xmlns:a16="http://schemas.microsoft.com/office/drawing/2014/main" id="{32AB0F22-B8B8-1DD6-AE77-18A7F4FDE0E6}"/>
              </a:ext>
            </a:extLst>
          </p:cNvPr>
          <p:cNvSpPr txBox="1"/>
          <p:nvPr/>
        </p:nvSpPr>
        <p:spPr>
          <a:xfrm>
            <a:off x="4993567" y="2876665"/>
            <a:ext cx="2024646" cy="3524042"/>
          </a:xfrm>
          <a:prstGeom prst="rect">
            <a:avLst/>
          </a:prstGeom>
          <a:noFill/>
        </p:spPr>
        <p:txBody>
          <a:bodyPr wrap="square" rtlCol="0">
            <a:spAutoFit/>
          </a:bodyPr>
          <a:lstStyle/>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In-Kind Repair, Plus Codes &amp; Standards</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Construction &amp; Demolition Debris Removal</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Extra Expenses (e.g., Temporary Facilities, Temporary Generators)</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Damage to Vehicles and Contents</a:t>
            </a:r>
          </a:p>
          <a:p>
            <a:pPr marL="228600" indent="-228600" defTabSz="731520">
              <a:spcAft>
                <a:spcPts val="600"/>
              </a:spcAft>
              <a:buFont typeface="Wingdings" panose="05000000000000000000" pitchFamily="2" charset="2"/>
              <a:buChar char="§"/>
            </a:pPr>
            <a:r>
              <a:rPr lang="en-US" sz="1400" kern="1200" dirty="0">
                <a:solidFill>
                  <a:schemeClr val="tx1"/>
                </a:solidFill>
                <a:latin typeface="+mn-lt"/>
                <a:ea typeface="+mn-ea"/>
                <a:cs typeface="+mn-cs"/>
              </a:rPr>
              <a:t>Remediation Services</a:t>
            </a:r>
          </a:p>
          <a:p>
            <a:pPr marL="285750" indent="-285750">
              <a:spcAft>
                <a:spcPts val="600"/>
              </a:spcAft>
              <a:buFont typeface="Wingdings" panose="05000000000000000000" pitchFamily="2" charset="2"/>
              <a:buChar char="§"/>
            </a:pPr>
            <a:endParaRPr lang="en-US" sz="1600" dirty="0"/>
          </a:p>
        </p:txBody>
      </p:sp>
    </p:spTree>
    <p:extLst>
      <p:ext uri="{BB962C8B-B14F-4D97-AF65-F5344CB8AC3E}">
        <p14:creationId xmlns:p14="http://schemas.microsoft.com/office/powerpoint/2010/main" val="3658478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2: What is a Duplication of Benefit</a:t>
            </a:r>
          </a:p>
        </p:txBody>
      </p:sp>
      <p:pic>
        <p:nvPicPr>
          <p:cNvPr id="4" name="Picture 3" descr="A logo with black and orange letters&#10;&#10;Description automatically generated">
            <a:extLst>
              <a:ext uri="{FF2B5EF4-FFF2-40B4-BE49-F238E27FC236}">
                <a16:creationId xmlns:a16="http://schemas.microsoft.com/office/drawing/2014/main" id="{CB8738D3-4B13-6240-673D-E9D86D1612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CB676039-67FA-F447-59A2-C363DAE84A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graphicFrame>
        <p:nvGraphicFramePr>
          <p:cNvPr id="9" name="Content Placeholder 5">
            <a:extLst>
              <a:ext uri="{FF2B5EF4-FFF2-40B4-BE49-F238E27FC236}">
                <a16:creationId xmlns:a16="http://schemas.microsoft.com/office/drawing/2014/main" id="{F34630C0-6534-4EB3-189D-102AFFDB27C4}"/>
              </a:ext>
            </a:extLst>
          </p:cNvPr>
          <p:cNvGraphicFramePr>
            <a:graphicFrameLocks noGrp="1"/>
          </p:cNvGraphicFramePr>
          <p:nvPr>
            <p:ph idx="1"/>
            <p:extLst>
              <p:ext uri="{D42A27DB-BD31-4B8C-83A1-F6EECF244321}">
                <p14:modId xmlns:p14="http://schemas.microsoft.com/office/powerpoint/2010/main" val="2533833661"/>
              </p:ext>
            </p:extLst>
          </p:nvPr>
        </p:nvGraphicFramePr>
        <p:xfrm>
          <a:off x="1406071" y="2064925"/>
          <a:ext cx="9379857" cy="387848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0">
            <a:extLst>
              <a:ext uri="{FF2B5EF4-FFF2-40B4-BE49-F238E27FC236}">
                <a16:creationId xmlns:a16="http://schemas.microsoft.com/office/drawing/2014/main" id="{F5FF6158-5EE6-10D8-D2A6-323BC3CD0288}"/>
              </a:ext>
            </a:extLst>
          </p:cNvPr>
          <p:cNvSpPr txBox="1"/>
          <p:nvPr/>
        </p:nvSpPr>
        <p:spPr>
          <a:xfrm>
            <a:off x="785977" y="5277930"/>
            <a:ext cx="3900668" cy="369332"/>
          </a:xfrm>
          <a:prstGeom prst="rect">
            <a:avLst/>
          </a:prstGeom>
          <a:noFill/>
        </p:spPr>
        <p:txBody>
          <a:bodyPr wrap="square" rtlCol="0">
            <a:spAutoFit/>
          </a:bodyPr>
          <a:lstStyle/>
          <a:p>
            <a:r>
              <a:rPr lang="en-US" b="1" dirty="0"/>
              <a:t>FEMA is the “Payor of Last Resort”</a:t>
            </a:r>
          </a:p>
        </p:txBody>
      </p:sp>
    </p:spTree>
    <p:extLst>
      <p:ext uri="{BB962C8B-B14F-4D97-AF65-F5344CB8AC3E}">
        <p14:creationId xmlns:p14="http://schemas.microsoft.com/office/powerpoint/2010/main" val="266832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Section 3: Types of Insurance Structures</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830523" y="1502735"/>
            <a:ext cx="10574760" cy="5295013"/>
          </a:xfrm>
        </p:spPr>
        <p:txBody>
          <a:bodyPr anchor="ctr">
            <a:normAutofit/>
          </a:bodyPr>
          <a:lstStyle/>
          <a:p>
            <a:endParaRPr lang="en-US" sz="1600" b="1" dirty="0"/>
          </a:p>
          <a:p>
            <a:r>
              <a:rPr lang="en-US" sz="2000" b="1" dirty="0"/>
              <a:t>Blanket Policy: </a:t>
            </a:r>
            <a:r>
              <a:rPr lang="en-US" sz="2000" dirty="0"/>
              <a:t>A single insurance policy that provides multiple types of coverage and/or covers multiple properties.</a:t>
            </a:r>
          </a:p>
          <a:p>
            <a:r>
              <a:rPr lang="en-US" sz="2000" b="1" dirty="0"/>
              <a:t>Insurance Pools:</a:t>
            </a:r>
            <a:r>
              <a:rPr lang="en-US" sz="2000" dirty="0"/>
              <a:t> Two or more entities which agree to share their risks under a contractual agreement. A pool is not under the control of a single pool member and is governed by a board or similar organizational entity comprised of participating members.</a:t>
            </a:r>
          </a:p>
          <a:p>
            <a:r>
              <a:rPr lang="en-US" sz="2000" b="1" dirty="0"/>
              <a:t>Self-Insured Retention:</a:t>
            </a:r>
            <a:r>
              <a:rPr lang="en-US" sz="2000" dirty="0"/>
              <a:t> A type of retained risk whereby the policyholder retains an amount of loss before an additional layer (or layers) of coverage become available. With a self-insured retention, the insured retains responsibility for paying covered claims up to a set threshold. Upon meeting, the threshold, the insurer offering the additional layer(s) (i.e., excess insurer) assumes liability. FEMA does not consider self-insured retentions to constitute self-insurance plans.</a:t>
            </a:r>
          </a:p>
          <a:p>
            <a:r>
              <a:rPr lang="en-US" sz="2000" b="1" dirty="0"/>
              <a:t>Self-Insurance Plan: </a:t>
            </a:r>
            <a:r>
              <a:rPr lang="en-US" sz="2000" dirty="0"/>
              <a:t>A formal means to manage risk through dedicated self-funding rather than through commercially available insurance. FEMA distinguishes self-insurance plan from non-insurance, “rainy-day funds,” or other forms of risk retention through evidence of fixed contributions and a formalized plan or system to pay losses as they occur.</a:t>
            </a:r>
          </a:p>
          <a:p>
            <a:pPr lvl="1"/>
            <a:endParaRPr lang="en-US" sz="1600" dirty="0"/>
          </a:p>
          <a:p>
            <a:pPr marL="457200" lvl="1" indent="0">
              <a:buNone/>
            </a:pPr>
            <a:endParaRPr lang="en-US" sz="1600" dirty="0"/>
          </a:p>
        </p:txBody>
      </p:sp>
      <p:pic>
        <p:nvPicPr>
          <p:cNvPr id="4" name="Picture 3" descr="A logo with black and orange letters&#10;&#10;Description automatically generated">
            <a:extLst>
              <a:ext uri="{FF2B5EF4-FFF2-40B4-BE49-F238E27FC236}">
                <a16:creationId xmlns:a16="http://schemas.microsoft.com/office/drawing/2014/main" id="{6C2C4A00-A0B5-E95C-2768-5BDC41918B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8206" y="6044761"/>
            <a:ext cx="1303870" cy="614021"/>
          </a:xfrm>
          <a:prstGeom prst="rect">
            <a:avLst/>
          </a:prstGeom>
        </p:spPr>
      </p:pic>
      <p:pic>
        <p:nvPicPr>
          <p:cNvPr id="5" name="Picture 4" descr="A blue and white logo&#10;&#10;Description automatically generated">
            <a:extLst>
              <a:ext uri="{FF2B5EF4-FFF2-40B4-BE49-F238E27FC236}">
                <a16:creationId xmlns:a16="http://schemas.microsoft.com/office/drawing/2014/main" id="{9F7005FA-E615-0216-1E41-036F2BFB08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1872553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Section 3: “Anticipated” vs. “Actual” Insurance Proceeds</a:t>
            </a:r>
          </a:p>
        </p:txBody>
      </p:sp>
      <p:sp>
        <p:nvSpPr>
          <p:cNvPr id="3" name="Content Placeholder 2">
            <a:extLst>
              <a:ext uri="{FF2B5EF4-FFF2-40B4-BE49-F238E27FC236}">
                <a16:creationId xmlns:a16="http://schemas.microsoft.com/office/drawing/2014/main" id="{03D0A298-D0A0-58DB-0C23-B8DB979ED107}"/>
              </a:ext>
            </a:extLst>
          </p:cNvPr>
          <p:cNvSpPr>
            <a:spLocks noGrp="1"/>
          </p:cNvSpPr>
          <p:nvPr>
            <p:ph idx="1"/>
          </p:nvPr>
        </p:nvSpPr>
        <p:spPr>
          <a:xfrm>
            <a:off x="1141833" y="1744481"/>
            <a:ext cx="9724031" cy="4673348"/>
          </a:xfrm>
        </p:spPr>
        <p:txBody>
          <a:bodyPr anchor="ctr">
            <a:normAutofit/>
          </a:bodyPr>
          <a:lstStyle/>
          <a:p>
            <a:r>
              <a:rPr lang="en-US" sz="2000" dirty="0"/>
              <a:t>FEMA will reduce assistance by actual proceeds unless the amount is unavailable, in which case the anticipated proceeds will be used to estimate the reduction until the actual amount of insurance proceeds is determined. </a:t>
            </a:r>
            <a:r>
              <a:rPr lang="en-US" sz="2000" dirty="0">
                <a:hlinkClick r:id="rId3"/>
              </a:rPr>
              <a:t>44 C.F.R. 206.252(c) </a:t>
            </a:r>
            <a:r>
              <a:rPr lang="en-US" sz="2000" dirty="0"/>
              <a:t>and </a:t>
            </a:r>
            <a:r>
              <a:rPr lang="en-US" sz="2000" dirty="0">
                <a:hlinkClick r:id="rId4"/>
              </a:rPr>
              <a:t>206.253(a)</a:t>
            </a:r>
            <a:r>
              <a:rPr lang="en-US" sz="2000" dirty="0"/>
              <a:t>.</a:t>
            </a:r>
          </a:p>
          <a:p>
            <a:r>
              <a:rPr lang="en-US" sz="2000" dirty="0"/>
              <a:t>FEMA will not reduce assistance for any retained risk, such as a deductible, where there is no previous insurance purchase requirement. </a:t>
            </a:r>
          </a:p>
          <a:p>
            <a:pPr lvl="1"/>
            <a:r>
              <a:rPr lang="en-US" sz="2000" dirty="0"/>
              <a:t>There is no insurance purchase requirement for Category A and B work.</a:t>
            </a:r>
          </a:p>
          <a:p>
            <a:r>
              <a:rPr lang="en-US" sz="2000" dirty="0"/>
              <a:t>If the facility is damaged in a subsequent disaster, FEMA will reduce assistance in the subsequent disaster by the amount of the previous requirement, regardless of the amount of retained risk.</a:t>
            </a:r>
          </a:p>
        </p:txBody>
      </p:sp>
      <p:pic>
        <p:nvPicPr>
          <p:cNvPr id="5" name="Picture 4" descr="A logo with black and orange letters&#10;&#10;Description automatically generated">
            <a:extLst>
              <a:ext uri="{FF2B5EF4-FFF2-40B4-BE49-F238E27FC236}">
                <a16:creationId xmlns:a16="http://schemas.microsoft.com/office/drawing/2014/main" id="{A4FD4B13-DF85-1BD4-E843-C7356CF34A4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40606" y="6197161"/>
            <a:ext cx="1303870" cy="614021"/>
          </a:xfrm>
          <a:prstGeom prst="rect">
            <a:avLst/>
          </a:prstGeom>
        </p:spPr>
      </p:pic>
      <p:pic>
        <p:nvPicPr>
          <p:cNvPr id="6" name="Picture 5" descr="A blue and white logo&#10;&#10;Description automatically generated">
            <a:extLst>
              <a:ext uri="{FF2B5EF4-FFF2-40B4-BE49-F238E27FC236}">
                <a16:creationId xmlns:a16="http://schemas.microsoft.com/office/drawing/2014/main" id="{0B1E8824-B4E2-0C75-5AD9-8F50FD9C2B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spTree>
    <p:extLst>
      <p:ext uri="{BB962C8B-B14F-4D97-AF65-F5344CB8AC3E}">
        <p14:creationId xmlns:p14="http://schemas.microsoft.com/office/powerpoint/2010/main" val="335273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CDF8D9-DC4A-9559-1C85-98FE3D235F34}"/>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Section 4: First Event (Basic Model)</a:t>
            </a:r>
          </a:p>
        </p:txBody>
      </p:sp>
      <p:sp>
        <p:nvSpPr>
          <p:cNvPr id="6" name="Content Placeholder 2">
            <a:extLst>
              <a:ext uri="{FF2B5EF4-FFF2-40B4-BE49-F238E27FC236}">
                <a16:creationId xmlns:a16="http://schemas.microsoft.com/office/drawing/2014/main" id="{83F95B7F-F9BE-24FA-0BBF-A29F8BEF3DC7}"/>
              </a:ext>
            </a:extLst>
          </p:cNvPr>
          <p:cNvSpPr txBox="1">
            <a:spLocks/>
          </p:cNvSpPr>
          <p:nvPr/>
        </p:nvSpPr>
        <p:spPr>
          <a:xfrm>
            <a:off x="990600" y="1697524"/>
            <a:ext cx="10515600" cy="48659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b="1" u="sng" dirty="0"/>
              <a:t>EXAMPLE 1</a:t>
            </a:r>
          </a:p>
          <a:p>
            <a:r>
              <a:rPr lang="en-US" sz="1600" b="1" dirty="0"/>
              <a:t>Background: </a:t>
            </a:r>
            <a:r>
              <a:rPr lang="en-US" sz="1600" dirty="0"/>
              <a:t>Total Loss</a:t>
            </a:r>
          </a:p>
          <a:p>
            <a:r>
              <a:rPr lang="en-US" sz="1600" b="1" dirty="0"/>
              <a:t>Event #: 1</a:t>
            </a:r>
          </a:p>
          <a:p>
            <a:r>
              <a:rPr lang="en-US" sz="1600" b="1" dirty="0"/>
              <a:t>Facility Name: </a:t>
            </a:r>
            <a:r>
              <a:rPr lang="en-US" sz="1600" dirty="0"/>
              <a:t>Building 1</a:t>
            </a:r>
          </a:p>
          <a:p>
            <a:r>
              <a:rPr lang="en-US" sz="1600" b="1" dirty="0"/>
              <a:t>Total Damage from Disaster:</a:t>
            </a:r>
            <a:r>
              <a:rPr lang="en-US" sz="1600" dirty="0"/>
              <a:t> $10,000,000</a:t>
            </a:r>
          </a:p>
          <a:p>
            <a:r>
              <a:rPr lang="en-US" sz="1600" b="1" dirty="0"/>
              <a:t>FEMA Assistance Applied For:</a:t>
            </a:r>
            <a:r>
              <a:rPr lang="en-US" sz="1600" dirty="0"/>
              <a:t> $10,000,000</a:t>
            </a:r>
          </a:p>
          <a:p>
            <a:r>
              <a:rPr lang="en-US" sz="1600" b="1" dirty="0"/>
              <a:t>Maximum Insurance Coverage:</a:t>
            </a:r>
            <a:r>
              <a:rPr lang="en-US" sz="1600" dirty="0"/>
              <a:t> $8,000,000</a:t>
            </a:r>
          </a:p>
          <a:p>
            <a:r>
              <a:rPr lang="en-US" sz="1600" b="1" dirty="0"/>
              <a:t>Insurance Deductible: </a:t>
            </a:r>
            <a:r>
              <a:rPr lang="en-US" sz="1600" dirty="0"/>
              <a:t>$500,000</a:t>
            </a:r>
          </a:p>
          <a:p>
            <a:r>
              <a:rPr lang="en-US" sz="1600" b="1" dirty="0"/>
              <a:t>Insurance Reimbursed Amount</a:t>
            </a:r>
            <a:r>
              <a:rPr lang="en-US" sz="1600" dirty="0"/>
              <a:t> = $8,000,000</a:t>
            </a:r>
          </a:p>
          <a:p>
            <a:r>
              <a:rPr lang="en-US" sz="1600" b="1" dirty="0"/>
              <a:t>FEMA Validation: </a:t>
            </a:r>
            <a:r>
              <a:rPr lang="en-US" sz="1600" dirty="0"/>
              <a:t>$10,000,000</a:t>
            </a:r>
          </a:p>
          <a:p>
            <a:r>
              <a:rPr lang="en-US" sz="1600" b="1" dirty="0">
                <a:highlight>
                  <a:srgbClr val="C0C0C0"/>
                </a:highlight>
              </a:rPr>
              <a:t>FEMA Reimbursed Amount </a:t>
            </a:r>
            <a:r>
              <a:rPr lang="en-US" sz="1600" dirty="0">
                <a:highlight>
                  <a:srgbClr val="C0C0C0"/>
                </a:highlight>
              </a:rPr>
              <a:t>= $2,000,000</a:t>
            </a:r>
          </a:p>
          <a:p>
            <a:pPr lvl="1"/>
            <a:r>
              <a:rPr lang="en-US" sz="1200" i="1" dirty="0"/>
              <a:t>Amount Includes Deductible</a:t>
            </a:r>
            <a:endParaRPr lang="en-US" sz="1600" i="1" dirty="0"/>
          </a:p>
          <a:p>
            <a:r>
              <a:rPr lang="en-US" sz="1600" b="1" dirty="0">
                <a:highlight>
                  <a:srgbClr val="C0C0C0"/>
                </a:highlight>
              </a:rPr>
              <a:t>Applicant Out-of-Pocket </a:t>
            </a:r>
            <a:r>
              <a:rPr lang="en-US" sz="1600" dirty="0">
                <a:highlight>
                  <a:srgbClr val="C0C0C0"/>
                </a:highlight>
              </a:rPr>
              <a:t>= $0</a:t>
            </a:r>
          </a:p>
          <a:p>
            <a:r>
              <a:rPr lang="en-US" sz="1600" b="1" dirty="0">
                <a:highlight>
                  <a:srgbClr val="C0C0C0"/>
                </a:highlight>
              </a:rPr>
              <a:t>Insurance Requirement </a:t>
            </a:r>
            <a:r>
              <a:rPr lang="en-US" sz="1600" dirty="0">
                <a:highlight>
                  <a:srgbClr val="C0C0C0"/>
                </a:highlight>
              </a:rPr>
              <a:t>= $10,000,000</a:t>
            </a:r>
          </a:p>
        </p:txBody>
      </p:sp>
      <p:graphicFrame>
        <p:nvGraphicFramePr>
          <p:cNvPr id="7" name="Object 6">
            <a:extLst>
              <a:ext uri="{FF2B5EF4-FFF2-40B4-BE49-F238E27FC236}">
                <a16:creationId xmlns:a16="http://schemas.microsoft.com/office/drawing/2014/main" id="{8CDEC521-6D47-C41D-3163-94D92BF3B41E}"/>
              </a:ext>
            </a:extLst>
          </p:cNvPr>
          <p:cNvGraphicFramePr>
            <a:graphicFrameLocks noChangeAspect="1"/>
          </p:cNvGraphicFramePr>
          <p:nvPr>
            <p:extLst>
              <p:ext uri="{D42A27DB-BD31-4B8C-83A1-F6EECF244321}">
                <p14:modId xmlns:p14="http://schemas.microsoft.com/office/powerpoint/2010/main" val="169616022"/>
              </p:ext>
            </p:extLst>
          </p:nvPr>
        </p:nvGraphicFramePr>
        <p:xfrm>
          <a:off x="5725143" y="1704216"/>
          <a:ext cx="5787567" cy="4820148"/>
        </p:xfrm>
        <a:graphic>
          <a:graphicData uri="http://schemas.openxmlformats.org/presentationml/2006/ole">
            <mc:AlternateContent xmlns:mc="http://schemas.openxmlformats.org/markup-compatibility/2006">
              <mc:Choice xmlns:v="urn:schemas-microsoft-com:vml" Requires="v">
                <p:oleObj name="Worksheet" r:id="rId3" imgW="11360452" imgH="9461430" progId="Excel.Sheet.12">
                  <p:embed/>
                </p:oleObj>
              </mc:Choice>
              <mc:Fallback>
                <p:oleObj name="Worksheet" r:id="rId3" imgW="11360452" imgH="9461430" progId="Excel.Sheet.12">
                  <p:embed/>
                  <p:pic>
                    <p:nvPicPr>
                      <p:cNvPr id="7" name="Object 6">
                        <a:extLst>
                          <a:ext uri="{FF2B5EF4-FFF2-40B4-BE49-F238E27FC236}">
                            <a16:creationId xmlns:a16="http://schemas.microsoft.com/office/drawing/2014/main" id="{8CDEC521-6D47-C41D-3163-94D92BF3B41E}"/>
                          </a:ext>
                        </a:extLst>
                      </p:cNvPr>
                      <p:cNvPicPr/>
                      <p:nvPr/>
                    </p:nvPicPr>
                    <p:blipFill>
                      <a:blip r:embed="rId4"/>
                      <a:stretch>
                        <a:fillRect/>
                      </a:stretch>
                    </p:blipFill>
                    <p:spPr>
                      <a:xfrm>
                        <a:off x="5725143" y="1704216"/>
                        <a:ext cx="5787567" cy="4820148"/>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25B223CA-9F14-8759-0ABE-2F11610F8729}"/>
              </a:ext>
            </a:extLst>
          </p:cNvPr>
          <p:cNvSpPr txBox="1"/>
          <p:nvPr/>
        </p:nvSpPr>
        <p:spPr>
          <a:xfrm>
            <a:off x="8725728" y="1644361"/>
            <a:ext cx="943897" cy="369332"/>
          </a:xfrm>
          <a:prstGeom prst="rect">
            <a:avLst/>
          </a:prstGeom>
          <a:solidFill>
            <a:schemeClr val="bg2">
              <a:lumMod val="90000"/>
            </a:schemeClr>
          </a:solidFill>
        </p:spPr>
        <p:txBody>
          <a:bodyPr wrap="square" rtlCol="0">
            <a:spAutoFit/>
          </a:bodyPr>
          <a:lstStyle/>
          <a:p>
            <a:r>
              <a:rPr lang="en-US" b="1" dirty="0"/>
              <a:t>Event 1</a:t>
            </a:r>
          </a:p>
        </p:txBody>
      </p:sp>
      <p:pic>
        <p:nvPicPr>
          <p:cNvPr id="13" name="Picture 12" descr="A blue and white logo&#10;&#10;Description automatically generated">
            <a:extLst>
              <a:ext uri="{FF2B5EF4-FFF2-40B4-BE49-F238E27FC236}">
                <a16:creationId xmlns:a16="http://schemas.microsoft.com/office/drawing/2014/main" id="{6CADE509-AF9A-32D2-9CDF-5BF7990A366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106" y="6089027"/>
            <a:ext cx="630417" cy="623360"/>
          </a:xfrm>
          <a:prstGeom prst="rect">
            <a:avLst/>
          </a:prstGeom>
        </p:spPr>
      </p:pic>
      <p:pic>
        <p:nvPicPr>
          <p:cNvPr id="15" name="Picture 14" descr="A logo with black and orange letters&#10;&#10;Description automatically generated">
            <a:extLst>
              <a:ext uri="{FF2B5EF4-FFF2-40B4-BE49-F238E27FC236}">
                <a16:creationId xmlns:a16="http://schemas.microsoft.com/office/drawing/2014/main" id="{2FA0E6D6-9300-0020-A7B2-A18969512C8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40606" y="6197161"/>
            <a:ext cx="1303870" cy="614021"/>
          </a:xfrm>
          <a:prstGeom prst="rect">
            <a:avLst/>
          </a:prstGeom>
        </p:spPr>
      </p:pic>
    </p:spTree>
    <p:extLst>
      <p:ext uri="{BB962C8B-B14F-4D97-AF65-F5344CB8AC3E}">
        <p14:creationId xmlns:p14="http://schemas.microsoft.com/office/powerpoint/2010/main" val="578242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6bf76d09-9393-492c-b7cd-905907e50f9d" xsi:nil="true"/>
    <lcf76f155ced4ddcb4097134ff3c332f xmlns="6bf76d09-9393-492c-b7cd-905907e50f9d">
      <Terms xmlns="http://schemas.microsoft.com/office/infopath/2007/PartnerControls"/>
    </lcf76f155ced4ddcb4097134ff3c332f>
    <TaxCatchAll xmlns="46cb9938-dc9e-4799-9a43-2d4ca2dad6b4" xsi:nil="true"/>
    <FileType xmlns="6bf76d09-9393-492c-b7cd-905907e50f9d" xsi:nil="true"/>
    <FileAuthor xmlns="6bf76d09-9393-492c-b7cd-905907e50f9d" xsi:nil="true"/>
    <Notes xmlns="6bf76d09-9393-492c-b7cd-905907e50f9d" xsi:nil="true"/>
    <DateCreated xmlns="6bf76d09-9393-492c-b7cd-905907e50f9d" xsi:nil="true"/>
    <Amount xmlns="6bf76d09-9393-492c-b7cd-905907e50f9d" xsi:nil="true"/>
    <DocumentType xmlns="6bf76d09-9393-492c-b7cd-905907e50f9d" xsi:nil="true"/>
    <Location xmlns="6bf76d09-9393-492c-b7cd-905907e50f9d" xsi:nil="true"/>
    <Description xmlns="6bf76d09-9393-492c-b7cd-905907e50f9d" xsi:nil="true"/>
    <Company xmlns="6bf76d09-9393-492c-b7cd-905907e50f9d" xsi:nil="true"/>
    <SentBy xmlns="6bf76d09-9393-492c-b7cd-905907e50f9d" xsi:nil="true"/>
    <Campus xmlns="6bf76d09-9393-492c-b7cd-905907e50f9d" xsi:nil="true"/>
    <DateReceived xmlns="6bf76d09-9393-492c-b7cd-905907e50f9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2754D79337F84F9BE10B65A094A01A" ma:contentTypeVersion="46" ma:contentTypeDescription="Create a new document." ma:contentTypeScope="" ma:versionID="6b4ca55b1cb387ef0072fa549b81678f">
  <xsd:schema xmlns:xsd="http://www.w3.org/2001/XMLSchema" xmlns:xs="http://www.w3.org/2001/XMLSchema" xmlns:p="http://schemas.microsoft.com/office/2006/metadata/properties" xmlns:ns2="6bf76d09-9393-492c-b7cd-905907e50f9d" xmlns:ns3="46cb9938-dc9e-4799-9a43-2d4ca2dad6b4" targetNamespace="http://schemas.microsoft.com/office/2006/metadata/properties" ma:root="true" ma:fieldsID="24b52ec6ab81760f92afbfd1c8d5761c" ns2:_="" ns3:_="">
    <xsd:import namespace="6bf76d09-9393-492c-b7cd-905907e50f9d"/>
    <xsd:import namespace="46cb9938-dc9e-4799-9a43-2d4ca2dad6b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Category" minOccurs="0"/>
                <xsd:element ref="ns2:MediaServiceObjectDetectorVersions" minOccurs="0"/>
                <xsd:element ref="ns2:MediaServiceSearchProperties" minOccurs="0"/>
                <xsd:element ref="ns2:FileAuthor" minOccurs="0"/>
                <xsd:element ref="ns2:FileType" minOccurs="0"/>
                <xsd:element ref="ns2:Amount" minOccurs="0"/>
                <xsd:element ref="ns2:Company" minOccurs="0"/>
                <xsd:element ref="ns2:Notes" minOccurs="0"/>
                <xsd:element ref="ns2:Description" minOccurs="0"/>
                <xsd:element ref="ns2:DateCreated" minOccurs="0"/>
                <xsd:element ref="ns2:SentBy" minOccurs="0"/>
                <xsd:element ref="ns2:Campus" minOccurs="0"/>
                <xsd:element ref="ns2:DateReceived" minOccurs="0"/>
                <xsd:element ref="ns2:DocumentType" minOccurs="0"/>
                <xsd:element ref="ns2: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f76d09-9393-492c-b7cd-905907e50f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7ee56d-4dea-4745-a07c-fe9a32747384"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element name="Category" ma:index="21" nillable="true" ma:displayName="Category" ma:format="Dropdown" ma:internalName="Category">
      <xsd:simpleType>
        <xsd:restriction base="dms:Text">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FileAuthor" ma:index="24" nillable="true" ma:displayName="File Author" ma:format="Dropdown" ma:internalName="FileAuthor">
      <xsd:simpleType>
        <xsd:restriction base="dms:Text">
          <xsd:maxLength value="255"/>
        </xsd:restriction>
      </xsd:simpleType>
    </xsd:element>
    <xsd:element name="FileType" ma:index="25" nillable="true" ma:displayName="File Type" ma:format="Dropdown" ma:internalName="FileType">
      <xsd:simpleType>
        <xsd:restriction base="dms:Text">
          <xsd:maxLength value="255"/>
        </xsd:restriction>
      </xsd:simpleType>
    </xsd:element>
    <xsd:element name="Amount" ma:index="26" nillable="true" ma:displayName="Amount" ma:format="$123,456.00 (United States)" ma:LCID="1033" ma:internalName="Amount">
      <xsd:simpleType>
        <xsd:restriction base="dms:Currency"/>
      </xsd:simpleType>
    </xsd:element>
    <xsd:element name="Company" ma:index="27" nillable="true" ma:displayName="Company" ma:format="Dropdown" ma:internalName="Company">
      <xsd:simpleType>
        <xsd:restriction base="dms:Text">
          <xsd:maxLength value="255"/>
        </xsd:restriction>
      </xsd:simpleType>
    </xsd:element>
    <xsd:element name="Notes" ma:index="28" nillable="true" ma:displayName="Notes" ma:format="Dropdown" ma:internalName="Notes">
      <xsd:simpleType>
        <xsd:restriction base="dms:Text">
          <xsd:maxLength value="255"/>
        </xsd:restriction>
      </xsd:simpleType>
    </xsd:element>
    <xsd:element name="Description" ma:index="29" nillable="true" ma:displayName="Description" ma:format="Dropdown" ma:internalName="Description">
      <xsd:simpleType>
        <xsd:restriction base="dms:Text">
          <xsd:maxLength value="255"/>
        </xsd:restriction>
      </xsd:simpleType>
    </xsd:element>
    <xsd:element name="DateCreated" ma:index="30" nillable="true" ma:displayName="Date Created" ma:format="DateOnly" ma:internalName="DateCreated">
      <xsd:simpleType>
        <xsd:restriction base="dms:DateTime"/>
      </xsd:simpleType>
    </xsd:element>
    <xsd:element name="SentBy" ma:index="31" nillable="true" ma:displayName="Sent By" ma:format="Dropdown" ma:internalName="SentBy">
      <xsd:simpleType>
        <xsd:restriction base="dms:Text">
          <xsd:maxLength value="255"/>
        </xsd:restriction>
      </xsd:simpleType>
    </xsd:element>
    <xsd:element name="Campus" ma:index="32" nillable="true" ma:displayName="Campus" ma:format="Dropdown" ma:internalName="Campus">
      <xsd:simpleType>
        <xsd:restriction base="dms:Text">
          <xsd:maxLength value="255"/>
        </xsd:restriction>
      </xsd:simpleType>
    </xsd:element>
    <xsd:element name="DateReceived" ma:index="33" nillable="true" ma:displayName="Date Received" ma:format="DateOnly" ma:internalName="DateReceived">
      <xsd:simpleType>
        <xsd:restriction base="dms:DateTime"/>
      </xsd:simpleType>
    </xsd:element>
    <xsd:element name="DocumentType" ma:index="34" nillable="true" ma:displayName="Document Type" ma:format="Dropdown" ma:internalName="DocumentType">
      <xsd:simpleType>
        <xsd:restriction base="dms:Text">
          <xsd:maxLength value="255"/>
        </xsd:restriction>
      </xsd:simpleType>
    </xsd:element>
    <xsd:element name="Location" ma:index="35" nillable="true" ma:displayName="Location " ma:format="Dropdown" ma:internalName="Loca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6cb9938-dc9e-4799-9a43-2d4ca2dad6b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e1840003-b7df-4693-bb5d-341a26e71f85}" ma:internalName="TaxCatchAll" ma:showField="CatchAllData" ma:web="46cb9938-dc9e-4799-9a43-2d4ca2dad6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1ECCFF-E5E9-4493-BE9B-351114BE9F54}">
  <ds:schemaRefs>
    <ds:schemaRef ds:uri="http://schemas.microsoft.com/office/2006/metadata/properties"/>
    <ds:schemaRef ds:uri="http://schemas.microsoft.com/office/infopath/2007/PartnerControls"/>
    <ds:schemaRef ds:uri="6bf76d09-9393-492c-b7cd-905907e50f9d"/>
    <ds:schemaRef ds:uri="46cb9938-dc9e-4799-9a43-2d4ca2dad6b4"/>
  </ds:schemaRefs>
</ds:datastoreItem>
</file>

<file path=customXml/itemProps2.xml><?xml version="1.0" encoding="utf-8"?>
<ds:datastoreItem xmlns:ds="http://schemas.openxmlformats.org/officeDocument/2006/customXml" ds:itemID="{178D9705-F375-42FD-AD42-E709EF6CF98D}">
  <ds:schemaRefs>
    <ds:schemaRef ds:uri="http://schemas.microsoft.com/sharepoint/v3/contenttype/forms"/>
  </ds:schemaRefs>
</ds:datastoreItem>
</file>

<file path=customXml/itemProps3.xml><?xml version="1.0" encoding="utf-8"?>
<ds:datastoreItem xmlns:ds="http://schemas.openxmlformats.org/officeDocument/2006/customXml" ds:itemID="{709B51A0-D4BF-492F-911C-2379DCEEDF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f76d09-9393-492c-b7cd-905907e50f9d"/>
    <ds:schemaRef ds:uri="46cb9938-dc9e-4799-9a43-2d4ca2dad6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1103</TotalTime>
  <Words>1612</Words>
  <Application>Microsoft Office PowerPoint</Application>
  <PresentationFormat>Widescreen</PresentationFormat>
  <Paragraphs>177</Paragraphs>
  <Slides>14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3" baseType="lpstr">
      <vt:lpstr>Aptos</vt:lpstr>
      <vt:lpstr>Aptos Display</vt:lpstr>
      <vt:lpstr>Arial</vt:lpstr>
      <vt:lpstr>Calibri</vt:lpstr>
      <vt:lpstr>Times New Roman</vt:lpstr>
      <vt:lpstr>Wingdings</vt:lpstr>
      <vt:lpstr>Office Theme</vt:lpstr>
      <vt:lpstr>Worksheet</vt:lpstr>
      <vt:lpstr>Binary Worksheet</vt:lpstr>
      <vt:lpstr>Decoding Duplication of Benefits: Understanding It’s True Meaning and Strategies for Maximizing Recovery</vt:lpstr>
      <vt:lpstr>Topics to be Covered</vt:lpstr>
      <vt:lpstr>Section 1: Available Disaster Funding</vt:lpstr>
      <vt:lpstr>Section 2: What is a Duplication of Benefit</vt:lpstr>
      <vt:lpstr>Section 2: What is a Duplication of Benefit</vt:lpstr>
      <vt:lpstr>Section 2: What is a Duplication of Benefit</vt:lpstr>
      <vt:lpstr>Section 3: Types of Insurance Structures</vt:lpstr>
      <vt:lpstr>Section 3: “Anticipated” vs. “Actual” Insurance Proceeds</vt:lpstr>
      <vt:lpstr>Section 4: First Event (Basic Model)</vt:lpstr>
      <vt:lpstr>Section 4: Subsequent Event (Basic Model)</vt:lpstr>
      <vt:lpstr>Section 4: Comparison (Basic Model)</vt:lpstr>
      <vt:lpstr>Section 4: Reality</vt:lpstr>
      <vt:lpstr>Section 5: Obtain &amp; Maintain Overview</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Joseph Mascali</dc:creator>
  <cp:lastModifiedBy>Joseph Mascali</cp:lastModifiedBy>
  <cp:revision>9</cp:revision>
  <dcterms:created xsi:type="dcterms:W3CDTF">2024-06-30T11:57:18Z</dcterms:created>
  <dcterms:modified xsi:type="dcterms:W3CDTF">2024-07-18T14:19:52Z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0x010100AA2754D79337F84F9BE10B65A094A01A</vt:lpwstr>
  </property>
  <property fmtid="{D5CDD505-2E9C-101B-9397-08002B2CF9AE}" pid="3" name="MediaServiceImageTags">
    <vt:lpwstr/>
  </property>
</Properties>
</file>