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58" r:id="rId4"/>
  </p:sldMasterIdLst>
  <p:notesMasterIdLst>
    <p:notesMasterId r:id="rId40"/>
  </p:notesMasterIdLst>
  <p:handoutMasterIdLst>
    <p:handoutMasterId r:id="rId41"/>
  </p:handoutMasterIdLst>
  <p:sldIdLst>
    <p:sldId id="712" r:id="rId5"/>
    <p:sldId id="866" r:id="rId6"/>
    <p:sldId id="862" r:id="rId7"/>
    <p:sldId id="820" r:id="rId8"/>
    <p:sldId id="759" r:id="rId9"/>
    <p:sldId id="891" r:id="rId10"/>
    <p:sldId id="771" r:id="rId11"/>
    <p:sldId id="850" r:id="rId12"/>
    <p:sldId id="804" r:id="rId13"/>
    <p:sldId id="785" r:id="rId14"/>
    <p:sldId id="893" r:id="rId15"/>
    <p:sldId id="864" r:id="rId16"/>
    <p:sldId id="772" r:id="rId17"/>
    <p:sldId id="775" r:id="rId18"/>
    <p:sldId id="777" r:id="rId19"/>
    <p:sldId id="810" r:id="rId20"/>
    <p:sldId id="823" r:id="rId21"/>
    <p:sldId id="878" r:id="rId22"/>
    <p:sldId id="887" r:id="rId23"/>
    <p:sldId id="778" r:id="rId24"/>
    <p:sldId id="892" r:id="rId25"/>
    <p:sldId id="873" r:id="rId26"/>
    <p:sldId id="830" r:id="rId27"/>
    <p:sldId id="782" r:id="rId28"/>
    <p:sldId id="821" r:id="rId29"/>
    <p:sldId id="852" r:id="rId30"/>
    <p:sldId id="888" r:id="rId31"/>
    <p:sldId id="831" r:id="rId32"/>
    <p:sldId id="784" r:id="rId33"/>
    <p:sldId id="791" r:id="rId34"/>
    <p:sldId id="874" r:id="rId35"/>
    <p:sldId id="875" r:id="rId36"/>
    <p:sldId id="856" r:id="rId37"/>
    <p:sldId id="889" r:id="rId38"/>
    <p:sldId id="881" r:id="rId39"/>
  </p:sldIdLst>
  <p:sldSz cx="9144000" cy="6858000" type="screen4x3"/>
  <p:notesSz cx="7010400" cy="9296400"/>
  <p:embeddedFontLst>
    <p:embeddedFont>
      <p:font typeface="Berthold Akzidenz Grotesk BE Ex" panose="020B0604020202020204" charset="0"/>
      <p:regular r:id="rId42"/>
      <p:bold r:id="rId43"/>
      <p:italic r:id="rId44"/>
      <p:boldItalic r:id="rId45"/>
    </p:embeddedFont>
    <p:embeddedFont>
      <p:font typeface="Helvetica" panose="020B0604020202020204" pitchFamily="34"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C9A"/>
    <a:srgbClr val="737B82"/>
    <a:srgbClr val="B1B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p:restoredTop sz="95680"/>
  </p:normalViewPr>
  <p:slideViewPr>
    <p:cSldViewPr snapToGrid="0" snapToObjects="1">
      <p:cViewPr varScale="1">
        <p:scale>
          <a:sx n="93" d="100"/>
          <a:sy n="93" d="100"/>
        </p:scale>
        <p:origin x="15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975C4E5-F1D4-435E-8F32-7272E17A9962}" type="datetimeFigureOut">
              <a:rPr lang="en-US" smtClean="0"/>
              <a:t>7/12/2024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7CF544C-DC52-4682-B945-38AF5C73AE32}" type="slidenum">
              <a:rPr lang="en-US" smtClean="0"/>
              <a:t>‹#›</a:t>
            </a:fld>
            <a:endParaRPr lang="en-US" dirty="0"/>
          </a:p>
        </p:txBody>
      </p:sp>
    </p:spTree>
    <p:extLst>
      <p:ext uri="{BB962C8B-B14F-4D97-AF65-F5344CB8AC3E}">
        <p14:creationId xmlns:p14="http://schemas.microsoft.com/office/powerpoint/2010/main" val="242816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289828-7507-436A-93A5-FEC5BBA5FCE4}" type="datetimeFigureOut">
              <a:rPr lang="en-US" smtClean="0"/>
              <a:t>7/12/2024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5A48A7-4D42-40A7-9121-71C5B166DE56}" type="slidenum">
              <a:rPr lang="en-US" smtClean="0"/>
              <a:t>‹#›</a:t>
            </a:fld>
            <a:endParaRPr lang="en-US" dirty="0"/>
          </a:p>
        </p:txBody>
      </p:sp>
    </p:spTree>
    <p:extLst>
      <p:ext uri="{BB962C8B-B14F-4D97-AF65-F5344CB8AC3E}">
        <p14:creationId xmlns:p14="http://schemas.microsoft.com/office/powerpoint/2010/main" val="238932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solidFill>
                  <a:schemeClr val="bg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B1B4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79274D2-9CBA-4E48-A886-58B67F0DFF9E}" type="datetime1">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16625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C6F3E-1973-4A9B-A878-E40D58804247}" type="datetime1">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134034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solidFill>
                  <a:schemeClr val="bg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B1B4B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AB993A0-E741-46FB-B60C-5BDF5CD920AA}" type="datetime1">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241481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3FA6A-6F77-4DE4-88CE-8CC9668C1FA5}" type="datetime1">
              <a:rPr lang="en-US" smtClean="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280269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B36BC9-516C-49B9-9D2F-4948F9C93C7C}" type="datetime1">
              <a:rPr lang="en-US" smtClean="0"/>
              <a:t>7/12/2024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75884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206E44F-2751-401D-A73D-362EC29F8DB0}" type="datetime1">
              <a:rPr lang="en-US" smtClean="0"/>
              <a:t>7/12/2024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238076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9B8C1-6253-4E9E-B86A-378DC427806E}" type="datetime1">
              <a:rPr lang="en-US" smtClean="0"/>
              <a:t>7/12/2024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48316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80F81-A656-41DB-9016-97169F949B1F}" type="datetime1">
              <a:rPr lang="en-US" smtClean="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205433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D6A8A-3E61-49EC-B7D9-6FA9E96B5834}" type="datetime1">
              <a:rPr lang="en-US" smtClean="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F3A77-29B3-8743-8647-54FB46E9FADB}" type="slidenum">
              <a:rPr lang="en-US" smtClean="0"/>
              <a:t>‹#›</a:t>
            </a:fld>
            <a:endParaRPr lang="en-US" dirty="0"/>
          </a:p>
        </p:txBody>
      </p:sp>
    </p:spTree>
    <p:extLst>
      <p:ext uri="{BB962C8B-B14F-4D97-AF65-F5344CB8AC3E}">
        <p14:creationId xmlns:p14="http://schemas.microsoft.com/office/powerpoint/2010/main" val="1877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C3466-184F-4FC5-8987-36C1364C7B59}" type="datetime1">
              <a:rPr lang="en-US" smtClean="0"/>
              <a:t>7/12/2024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F3A77-29B3-8743-8647-54FB46E9FADB}" type="slidenum">
              <a:rPr lang="en-US" smtClean="0"/>
              <a:t>‹#›</a:t>
            </a:fld>
            <a:endParaRPr lang="en-US" dirty="0"/>
          </a:p>
        </p:txBody>
      </p:sp>
    </p:spTree>
    <p:extLst>
      <p:ext uri="{BB962C8B-B14F-4D97-AF65-F5344CB8AC3E}">
        <p14:creationId xmlns:p14="http://schemas.microsoft.com/office/powerpoint/2010/main" val="195263598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3200" b="0" i="0" kern="1200" cap="all" baseline="0">
          <a:solidFill>
            <a:srgbClr val="397C9A"/>
          </a:solidFill>
          <a:latin typeface="Berthold Akzidenz Grotesk BE Ex"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737B82"/>
          </a:solidFill>
          <a:latin typeface="Avenir Next Condensed Medium"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737B82"/>
          </a:solidFill>
          <a:latin typeface="Avenir Next Condensed Medium"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737B82"/>
          </a:solidFill>
          <a:latin typeface="Avenir Next Condensed Medium"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737B82"/>
          </a:solidFill>
          <a:latin typeface="Avenir Next Condensed Medium"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737B82"/>
          </a:solidFill>
          <a:latin typeface="Avenir Next Condensed Medium"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turner@hrlawflorida.com" TargetMode="External"/><Relationship Id="rId2" Type="http://schemas.openxmlformats.org/officeDocument/2006/relationships/hyperlink" Target="mailto:wrogner@hrlawflorid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1dca.org/content/download/831765/opinion/203777_DC05_03092022_102626_i.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1954-C6AA-0B49-A91C-9E9B597117BD}"/>
              </a:ext>
            </a:extLst>
          </p:cNvPr>
          <p:cNvSpPr>
            <a:spLocks noGrp="1"/>
          </p:cNvSpPr>
          <p:nvPr>
            <p:ph type="ctrTitle"/>
          </p:nvPr>
        </p:nvSpPr>
        <p:spPr>
          <a:xfrm>
            <a:off x="685800" y="570428"/>
            <a:ext cx="7772400" cy="2387600"/>
          </a:xfrm>
        </p:spPr>
        <p:txBody>
          <a:bodyPr>
            <a:normAutofit/>
          </a:bodyPr>
          <a:lstStyle/>
          <a:p>
            <a:r>
              <a:rPr lang="en-US" dirty="0">
                <a:latin typeface="Arial" pitchFamily="34" charset="0"/>
                <a:cs typeface="Arial" pitchFamily="34" charset="0"/>
              </a:rPr>
              <a:t>What You Need to Know:  Florida WC Legal Update</a:t>
            </a:r>
            <a:endParaRPr lang="en-US" sz="2400" dirty="0"/>
          </a:p>
        </p:txBody>
      </p:sp>
      <p:sp>
        <p:nvSpPr>
          <p:cNvPr id="3" name="Subtitle 2">
            <a:extLst>
              <a:ext uri="{FF2B5EF4-FFF2-40B4-BE49-F238E27FC236}">
                <a16:creationId xmlns:a16="http://schemas.microsoft.com/office/drawing/2014/main" id="{2A051119-4B27-844A-979A-677AF94D25F0}"/>
              </a:ext>
            </a:extLst>
          </p:cNvPr>
          <p:cNvSpPr>
            <a:spLocks noGrp="1"/>
          </p:cNvSpPr>
          <p:nvPr>
            <p:ph type="subTitle" idx="1"/>
          </p:nvPr>
        </p:nvSpPr>
        <p:spPr>
          <a:xfrm>
            <a:off x="1241571" y="3501725"/>
            <a:ext cx="7006564" cy="2538347"/>
          </a:xfrm>
        </p:spPr>
        <p:txBody>
          <a:bodyPr>
            <a:normAutofit/>
          </a:bodyPr>
          <a:lstStyle/>
          <a:p>
            <a:r>
              <a:rPr lang="en-US" sz="3600" dirty="0"/>
              <a:t>FERMA</a:t>
            </a:r>
          </a:p>
          <a:p>
            <a:r>
              <a:rPr lang="en-US" dirty="0"/>
              <a:t>7-16-24</a:t>
            </a:r>
          </a:p>
          <a:p>
            <a:r>
              <a:rPr lang="en-US" dirty="0"/>
              <a:t>Bill Rogner </a:t>
            </a:r>
            <a:r>
              <a:rPr lang="en-US" dirty="0">
                <a:solidFill>
                  <a:srgbClr val="FFFF00"/>
                </a:solidFill>
                <a:hlinkClick r:id="rId2">
                  <a:extLst>
                    <a:ext uri="{A12FA001-AC4F-418D-AE19-62706E023703}">
                      <ahyp:hlinkClr xmlns:ahyp="http://schemas.microsoft.com/office/drawing/2018/hyperlinkcolor" val="tx"/>
                    </a:ext>
                  </a:extLst>
                </a:hlinkClick>
              </a:rPr>
              <a:t>wrogner@hrlawflorida.com</a:t>
            </a:r>
            <a:endParaRPr lang="en-US" dirty="0">
              <a:solidFill>
                <a:srgbClr val="FFFF00"/>
              </a:solidFill>
            </a:endParaRPr>
          </a:p>
          <a:p>
            <a:r>
              <a:rPr lang="en-US" dirty="0"/>
              <a:t>W. Rogers Turner, Jr.  </a:t>
            </a:r>
            <a:r>
              <a:rPr lang="en-US" dirty="0">
                <a:solidFill>
                  <a:srgbClr val="FFFF00"/>
                </a:solidFill>
                <a:hlinkClick r:id="rId3">
                  <a:extLst>
                    <a:ext uri="{A12FA001-AC4F-418D-AE19-62706E023703}">
                      <ahyp:hlinkClr xmlns:ahyp="http://schemas.microsoft.com/office/drawing/2018/hyperlinkcolor" val="tx"/>
                    </a:ext>
                  </a:extLst>
                </a:hlinkClick>
              </a:rPr>
              <a:t>rturner@hrlawflorida.com</a:t>
            </a:r>
            <a:endParaRPr lang="en-US" dirty="0">
              <a:solidFill>
                <a:srgbClr val="FFFF00"/>
              </a:solidFill>
            </a:endParaRPr>
          </a:p>
          <a:p>
            <a:endParaRPr lang="en-US" dirty="0">
              <a:solidFill>
                <a:srgbClr val="FFFF00"/>
              </a:solidFill>
            </a:endParaRP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9744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3F1E-0B7B-4515-BE67-511D838A64AF}"/>
              </a:ext>
            </a:extLst>
          </p:cNvPr>
          <p:cNvSpPr>
            <a:spLocks noGrp="1"/>
          </p:cNvSpPr>
          <p:nvPr>
            <p:ph type="title"/>
          </p:nvPr>
        </p:nvSpPr>
        <p:spPr/>
        <p:txBody>
          <a:bodyPr>
            <a:normAutofit/>
          </a:bodyPr>
          <a:lstStyle/>
          <a:p>
            <a:pPr marL="0" marR="0">
              <a:spcBef>
                <a:spcPts val="0"/>
              </a:spcBef>
              <a:spcAft>
                <a:spcPts val="0"/>
              </a:spcAft>
            </a:pPr>
            <a:r>
              <a:rPr lang="en-US" sz="2800" b="1" i="1" dirty="0">
                <a:effectLst/>
                <a:latin typeface="+mn-lt"/>
                <a:ea typeface="Calibri" panose="020F0502020204030204" pitchFamily="34" charset="0"/>
                <a:cs typeface="Berthold Akzidenz Grotesk BE Ex" panose="020B0604020202020204" charset="0"/>
              </a:rPr>
              <a:t>Palm Beach County School Dist v. Smith,</a:t>
            </a:r>
            <a:r>
              <a:rPr lang="en-US" sz="2800" b="1" dirty="0">
                <a:effectLst/>
                <a:latin typeface="+mn-lt"/>
                <a:ea typeface="Calibri" panose="020F0502020204030204" pitchFamily="34" charset="0"/>
                <a:cs typeface="Berthold Akzidenz Grotesk BE Ex" panose="020B0604020202020204" charset="0"/>
              </a:rPr>
              <a:t> </a:t>
            </a:r>
            <a:br>
              <a:rPr lang="en-US" sz="2800" b="1" dirty="0">
                <a:effectLst/>
                <a:latin typeface="+mn-lt"/>
                <a:ea typeface="Calibri" panose="020F0502020204030204" pitchFamily="34" charset="0"/>
                <a:cs typeface="Berthold Akzidenz Grotesk BE Ex" panose="020B0604020202020204" charset="0"/>
              </a:rPr>
            </a:br>
            <a:r>
              <a:rPr lang="en-US" sz="2800" b="1" dirty="0">
                <a:effectLst/>
                <a:latin typeface="+mn-lt"/>
                <a:ea typeface="Calibri" panose="020F0502020204030204" pitchFamily="34" charset="0"/>
                <a:cs typeface="Berthold Akzidenz Grotesk BE Ex" panose="020B0604020202020204" charset="0"/>
              </a:rPr>
              <a:t>337 so. 3d 383 </a:t>
            </a:r>
            <a:r>
              <a:rPr lang="en-US" sz="2800" dirty="0">
                <a:effectLst/>
                <a:latin typeface="+mn-lt"/>
                <a:ea typeface="Calibri" panose="020F0502020204030204" pitchFamily="34" charset="0"/>
                <a:cs typeface="Berthold Akzidenz Grotesk BE Ex" panose="020B0604020202020204" charset="0"/>
              </a:rPr>
              <a:t>(Fla. </a:t>
            </a:r>
            <a:r>
              <a:rPr lang="en-US" sz="2800" dirty="0">
                <a:latin typeface="+mn-lt"/>
                <a:ea typeface="Calibri" panose="020F0502020204030204" pitchFamily="34" charset="0"/>
                <a:cs typeface="Berthold Akzidenz Grotesk BE Ex" panose="020B0604020202020204" charset="0"/>
              </a:rPr>
              <a:t>1st</a:t>
            </a:r>
            <a:r>
              <a:rPr lang="en-US" sz="2800" dirty="0">
                <a:effectLst/>
                <a:latin typeface="+mn-lt"/>
                <a:ea typeface="Calibri" panose="020F0502020204030204" pitchFamily="34" charset="0"/>
                <a:cs typeface="Berthold Akzidenz Grotesk BE Ex" panose="020B0604020202020204" charset="0"/>
              </a:rPr>
              <a:t> DCA 2022)</a:t>
            </a:r>
            <a:endParaRPr lang="en-US" sz="2800" dirty="0">
              <a:latin typeface="+mn-lt"/>
              <a:cs typeface="Berthold Akzidenz Grotesk BE Ex" panose="020B0604020202020204" charset="0"/>
            </a:endParaRPr>
          </a:p>
        </p:txBody>
      </p:sp>
      <p:sp>
        <p:nvSpPr>
          <p:cNvPr id="3" name="Content Placeholder 2">
            <a:extLst>
              <a:ext uri="{FF2B5EF4-FFF2-40B4-BE49-F238E27FC236}">
                <a16:creationId xmlns:a16="http://schemas.microsoft.com/office/drawing/2014/main" id="{1861EE8E-F602-485D-888F-774B7B6653B3}"/>
              </a:ext>
            </a:extLst>
          </p:cNvPr>
          <p:cNvSpPr>
            <a:spLocks noGrp="1"/>
          </p:cNvSpPr>
          <p:nvPr>
            <p:ph idx="1"/>
          </p:nvPr>
        </p:nvSpPr>
        <p:spPr/>
        <p:txBody>
          <a:bodyPr>
            <a:normAutofit fontScale="92500" lnSpcReduction="20000"/>
          </a:bodyPr>
          <a:lstStyle/>
          <a:p>
            <a:r>
              <a:rPr lang="en-US" sz="2600" b="1" dirty="0">
                <a:solidFill>
                  <a:srgbClr val="397C9A"/>
                </a:solidFill>
                <a:latin typeface="Calibri" panose="020F0502020204030204" pitchFamily="34" charset="0"/>
                <a:cs typeface="Calibri" panose="020F0502020204030204" pitchFamily="34" charset="0"/>
              </a:rPr>
              <a:t>DCA reversed JCC award of a one-time change of claimant’s choice</a:t>
            </a:r>
          </a:p>
          <a:p>
            <a:r>
              <a:rPr lang="en-US" sz="2600" dirty="0">
                <a:latin typeface="Calibri" panose="020F0502020204030204" pitchFamily="34" charset="0"/>
                <a:cs typeface="Calibri" panose="020F0502020204030204" pitchFamily="34" charset="0"/>
              </a:rPr>
              <a:t>E/C timely authorized a doctor and agreed to pay above fee schedule, and the claimant objected.</a:t>
            </a:r>
          </a:p>
          <a:p>
            <a:r>
              <a:rPr lang="en-US" sz="2600" dirty="0">
                <a:latin typeface="Calibri" panose="020F0502020204030204" pitchFamily="34" charset="0"/>
                <a:cs typeface="Calibri" panose="020F0502020204030204" pitchFamily="34" charset="0"/>
              </a:rPr>
              <a:t>E/C amended their fee agreement to confirm with Fl. Stat. 440.13(13)(b), which allows for payments above fee schedule</a:t>
            </a:r>
          </a:p>
          <a:p>
            <a:r>
              <a:rPr lang="en-US" sz="2600" dirty="0">
                <a:latin typeface="Calibri" panose="020F0502020204030204" pitchFamily="34" charset="0"/>
                <a:cs typeface="Calibri" panose="020F0502020204030204" pitchFamily="34" charset="0"/>
              </a:rPr>
              <a:t>DCA indicated the statute allows these payments, and rejected JCC’s reasoning that it tainted “</a:t>
            </a:r>
            <a:r>
              <a:rPr lang="en-US" sz="2600" dirty="0">
                <a:solidFill>
                  <a:srgbClr val="397C9A"/>
                </a:solidFill>
                <a:latin typeface="Calibri" panose="020F0502020204030204" pitchFamily="34" charset="0"/>
                <a:cs typeface="Calibri" panose="020F0502020204030204" pitchFamily="34" charset="0"/>
              </a:rPr>
              <a:t>neutrality</a:t>
            </a:r>
            <a:r>
              <a:rPr lang="en-US" sz="2600" dirty="0">
                <a:latin typeface="Calibri" panose="020F0502020204030204" pitchFamily="34" charset="0"/>
                <a:cs typeface="Calibri" panose="020F0502020204030204" pitchFamily="34" charset="0"/>
              </a:rPr>
              <a:t>” of the treating doctor</a:t>
            </a:r>
          </a:p>
          <a:p>
            <a:r>
              <a:rPr lang="en-US" sz="2600" dirty="0">
                <a:latin typeface="Calibri" panose="020F0502020204030204" pitchFamily="34" charset="0"/>
                <a:cs typeface="Calibri" panose="020F0502020204030204" pitchFamily="34" charset="0"/>
              </a:rPr>
              <a:t>They also found that claimants cannot litigate doctors’ rates as it would offer endless one-time change doctors if there were any rate issues</a:t>
            </a:r>
          </a:p>
          <a:p>
            <a:endParaRPr lang="en-US" dirty="0"/>
          </a:p>
        </p:txBody>
      </p:sp>
      <p:sp>
        <p:nvSpPr>
          <p:cNvPr id="4" name="Slide Number Placeholder 3">
            <a:extLst>
              <a:ext uri="{FF2B5EF4-FFF2-40B4-BE49-F238E27FC236}">
                <a16:creationId xmlns:a16="http://schemas.microsoft.com/office/drawing/2014/main" id="{351EBD34-5883-4173-902D-5E46404E2110}"/>
              </a:ext>
            </a:extLst>
          </p:cNvPr>
          <p:cNvSpPr>
            <a:spLocks noGrp="1"/>
          </p:cNvSpPr>
          <p:nvPr>
            <p:ph type="sldNum" sz="quarter" idx="12"/>
          </p:nvPr>
        </p:nvSpPr>
        <p:spPr/>
        <p:txBody>
          <a:bodyPr/>
          <a:lstStyle/>
          <a:p>
            <a:fld id="{514F3A77-29B3-8743-8647-54FB46E9FADB}" type="slidenum">
              <a:rPr lang="en-US" smtClean="0"/>
              <a:t>10</a:t>
            </a:fld>
            <a:endParaRPr lang="en-US" dirty="0"/>
          </a:p>
        </p:txBody>
      </p:sp>
    </p:spTree>
    <p:extLst>
      <p:ext uri="{BB962C8B-B14F-4D97-AF65-F5344CB8AC3E}">
        <p14:creationId xmlns:p14="http://schemas.microsoft.com/office/powerpoint/2010/main" val="303676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CEB2-E324-F46C-90A5-24F03B482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86474-8072-7ECB-54E3-6CEFB9C89CF3}"/>
              </a:ext>
            </a:extLst>
          </p:cNvPr>
          <p:cNvSpPr>
            <a:spLocks noGrp="1"/>
          </p:cNvSpPr>
          <p:nvPr>
            <p:ph type="title"/>
          </p:nvPr>
        </p:nvSpPr>
        <p:spPr>
          <a:xfrm>
            <a:off x="2094593" y="2418897"/>
            <a:ext cx="7886700" cy="1325563"/>
          </a:xfrm>
        </p:spPr>
        <p:txBody>
          <a:bodyPr>
            <a:normAutofit/>
          </a:bodyPr>
          <a:lstStyle/>
          <a:p>
            <a:r>
              <a:rPr lang="en-US" sz="4000" dirty="0"/>
              <a:t>COMPENSABILITY:</a:t>
            </a:r>
            <a:br>
              <a:rPr lang="en-US" sz="4000" dirty="0"/>
            </a:br>
            <a:r>
              <a:rPr lang="en-US" sz="4000" dirty="0"/>
              <a:t>     </a:t>
            </a:r>
            <a:endParaRPr lang="en-US" dirty="0"/>
          </a:p>
        </p:txBody>
      </p:sp>
      <p:sp>
        <p:nvSpPr>
          <p:cNvPr id="3" name="Slide Number Placeholder 2">
            <a:extLst>
              <a:ext uri="{FF2B5EF4-FFF2-40B4-BE49-F238E27FC236}">
                <a16:creationId xmlns:a16="http://schemas.microsoft.com/office/drawing/2014/main" id="{5A1B4186-3A6F-C9FC-7C17-E098B6EB775C}"/>
              </a:ext>
            </a:extLst>
          </p:cNvPr>
          <p:cNvSpPr>
            <a:spLocks noGrp="1"/>
          </p:cNvSpPr>
          <p:nvPr>
            <p:ph type="sldNum" sz="quarter" idx="12"/>
          </p:nvPr>
        </p:nvSpPr>
        <p:spPr/>
        <p:txBody>
          <a:bodyPr/>
          <a:lstStyle/>
          <a:p>
            <a:fld id="{514F3A77-29B3-8743-8647-54FB46E9FADB}" type="slidenum">
              <a:rPr lang="en-US" smtClean="0"/>
              <a:t>11</a:t>
            </a:fld>
            <a:endParaRPr lang="en-US" dirty="0"/>
          </a:p>
        </p:txBody>
      </p:sp>
    </p:spTree>
    <p:extLst>
      <p:ext uri="{BB962C8B-B14F-4D97-AF65-F5344CB8AC3E}">
        <p14:creationId xmlns:p14="http://schemas.microsoft.com/office/powerpoint/2010/main" val="332299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0D14-1A18-CD81-81AB-A272960FB0DD}"/>
              </a:ext>
            </a:extLst>
          </p:cNvPr>
          <p:cNvSpPr>
            <a:spLocks noGrp="1"/>
          </p:cNvSpPr>
          <p:nvPr>
            <p:ph type="title"/>
          </p:nvPr>
        </p:nvSpPr>
        <p:spPr/>
        <p:txBody>
          <a:bodyPr>
            <a:normAutofit fontScale="90000"/>
          </a:bodyPr>
          <a:lstStyle/>
          <a:p>
            <a:pPr marL="0" marR="0">
              <a:spcBef>
                <a:spcPts val="0"/>
              </a:spcBef>
              <a:spcAft>
                <a:spcPts val="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Normandy Insurance Co. v. Bouayad</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372 So.3d 671 </a:t>
            </a:r>
            <a:r>
              <a:rPr lang="en-US" sz="3200" dirty="0">
                <a:effectLst/>
                <a:latin typeface="Calibri" panose="020F0502020204030204" pitchFamily="34" charset="0"/>
                <a:ea typeface="Calibri" panose="020F0502020204030204" pitchFamily="34" charset="0"/>
                <a:cs typeface="Times New Roman" panose="02020603050405020304" pitchFamily="18" charset="0"/>
              </a:rPr>
              <a:t>(Fla. 1</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3200" dirty="0">
                <a:effectLst/>
                <a:latin typeface="Calibri" panose="020F0502020204030204" pitchFamily="34" charset="0"/>
                <a:ea typeface="Calibri" panose="020F0502020204030204" pitchFamily="34" charset="0"/>
                <a:cs typeface="Times New Roman" panose="02020603050405020304" pitchFamily="18" charset="0"/>
              </a:rPr>
              <a:t> DCA </a:t>
            </a:r>
            <a:r>
              <a:rPr lang="en-US" dirty="0">
                <a:latin typeface="Calibri" panose="020F0502020204030204" pitchFamily="34" charset="0"/>
                <a:ea typeface="Calibri" panose="020F0502020204030204" pitchFamily="34" charset="0"/>
                <a:cs typeface="Times New Roman" panose="02020603050405020304" pitchFamily="18" charset="0"/>
              </a:rPr>
              <a:t>20</a:t>
            </a:r>
            <a:r>
              <a:rPr lang="en-US" sz="3200" dirty="0">
                <a:effectLst/>
                <a:latin typeface="Calibri" panose="020F0502020204030204" pitchFamily="34" charset="0"/>
                <a:ea typeface="Calibri" panose="020F0502020204030204" pitchFamily="34" charset="0"/>
                <a:cs typeface="Times New Roman" panose="02020603050405020304" pitchFamily="18" charset="0"/>
              </a:rPr>
              <a:t>23)</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Compensability / Arising out oF</a:t>
            </a:r>
            <a:endParaRPr lang="en-US" dirty="0"/>
          </a:p>
        </p:txBody>
      </p:sp>
      <p:sp>
        <p:nvSpPr>
          <p:cNvPr id="3" name="Content Placeholder 2">
            <a:extLst>
              <a:ext uri="{FF2B5EF4-FFF2-40B4-BE49-F238E27FC236}">
                <a16:creationId xmlns:a16="http://schemas.microsoft.com/office/drawing/2014/main" id="{82914054-0D7A-E2B1-3AB0-B1080BC939C9}"/>
              </a:ext>
            </a:extLst>
          </p:cNvPr>
          <p:cNvSpPr>
            <a:spLocks noGrp="1"/>
          </p:cNvSpPr>
          <p:nvPr>
            <p:ph idx="1"/>
          </p:nvPr>
        </p:nvSpPr>
        <p:spPr/>
        <p:txBody>
          <a:bodyPr>
            <a:normAutofit fontScale="92500" lnSpcReduction="20000"/>
          </a:bodyPr>
          <a:lstStyle/>
          <a:p>
            <a:pPr marL="0" marR="0" indent="0" algn="just">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Argued at the WC Forum.</a:t>
            </a: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laimant  shot multiple times while at work.  Although seriously injured, he survived his wounds and filed for workers’ compensation benefits.  </a:t>
            </a:r>
          </a:p>
          <a:p>
            <a:pPr marL="0" marR="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night of the shooting, he identified “Robert” as the assailant, but later recanted, instead asserting that the shooting was work-related.  Aside from testimony suggesting that the workplace was in a high-risk area, he presented no evidence that the shooting related to his employment aside from mere presence at the workplace. </a:t>
            </a:r>
          </a:p>
          <a:p>
            <a:pPr marL="0" marR="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JCC found that the most likely cause of the shooting was a workplace dispute or a disgruntled employee, although </a:t>
            </a:r>
            <a:r>
              <a:rPr lang="en-US" sz="1800" b="1" i="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no</a:t>
            </a:r>
            <a:r>
              <a:rPr lang="en-US" sz="1800" dirty="0">
                <a:effectLst/>
                <a:latin typeface="Calibri" panose="020F0502020204030204" pitchFamily="34" charset="0"/>
                <a:ea typeface="Calibri" panose="020F0502020204030204" pitchFamily="34" charset="0"/>
                <a:cs typeface="Times New Roman" panose="02020603050405020304" pitchFamily="18" charset="0"/>
              </a:rPr>
              <a:t> evidence supported that conclusion. </a:t>
            </a:r>
          </a:p>
          <a:p>
            <a:pPr marL="0" marR="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DCA found there was “no causal link between the injuries claimant suffered in the shooting and the work he performed.  The only work activity performed by claimant at the time of the shooting was walking while carrying a rental agreement.  The identity of the shooter was unestablished, his motive was unknown, and no evidence connected the shooter to the work claimant performed for his employer.”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Since the claimant failed to prove that the shooting was caused by the work he performed for his employer, the injuries were not compensable. </a:t>
            </a:r>
            <a:r>
              <a:rPr lang="en-US" sz="1800" dirty="0">
                <a:effectLst/>
                <a:latin typeface="Calibri" panose="020F0502020204030204" pitchFamily="34" charset="0"/>
                <a:ea typeface="Calibri" panose="020F0502020204030204" pitchFamily="34" charset="0"/>
                <a:cs typeface="Times New Roman" panose="02020603050405020304" pitchFamily="18" charset="0"/>
              </a:rPr>
              <a:t>One judge dissented and the court also certified a question to the Florida Supreme Court, so stay tuned.  </a:t>
            </a:r>
            <a:endParaRPr lang="en-US" dirty="0"/>
          </a:p>
        </p:txBody>
      </p:sp>
      <p:sp>
        <p:nvSpPr>
          <p:cNvPr id="4" name="Slide Number Placeholder 3">
            <a:extLst>
              <a:ext uri="{FF2B5EF4-FFF2-40B4-BE49-F238E27FC236}">
                <a16:creationId xmlns:a16="http://schemas.microsoft.com/office/drawing/2014/main" id="{B7AEF9DE-81AA-7956-3F07-2B6FB4DF61C2}"/>
              </a:ext>
            </a:extLst>
          </p:cNvPr>
          <p:cNvSpPr>
            <a:spLocks noGrp="1"/>
          </p:cNvSpPr>
          <p:nvPr>
            <p:ph type="sldNum" sz="quarter" idx="12"/>
          </p:nvPr>
        </p:nvSpPr>
        <p:spPr/>
        <p:txBody>
          <a:bodyPr/>
          <a:lstStyle/>
          <a:p>
            <a:fld id="{514F3A77-29B3-8743-8647-54FB46E9FADB}" type="slidenum">
              <a:rPr lang="en-US" smtClean="0"/>
              <a:t>12</a:t>
            </a:fld>
            <a:endParaRPr lang="en-US" dirty="0"/>
          </a:p>
        </p:txBody>
      </p:sp>
    </p:spTree>
    <p:extLst>
      <p:ext uri="{BB962C8B-B14F-4D97-AF65-F5344CB8AC3E}">
        <p14:creationId xmlns:p14="http://schemas.microsoft.com/office/powerpoint/2010/main" val="127577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C87E-A556-375F-66E7-2000B95CD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CF516-3FF7-17B2-4FAA-CB623EB399D0}"/>
              </a:ext>
            </a:extLst>
          </p:cNvPr>
          <p:cNvSpPr>
            <a:spLocks noGrp="1"/>
          </p:cNvSpPr>
          <p:nvPr>
            <p:ph type="title"/>
          </p:nvPr>
        </p:nvSpPr>
        <p:spPr/>
        <p:txBody>
          <a:bodyPr>
            <a:norm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Calibri" panose="020F0502020204030204" pitchFamily="34" charset="0"/>
              </a:rPr>
              <a:t>Soya v. Health First, Inc. / CCMSI, </a:t>
            </a:r>
            <a:br>
              <a:rPr lang="en-US" sz="2800" b="1" i="1"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337 so. 3d 388</a:t>
            </a: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(Fla. 1st DCA 2022)</a:t>
            </a:r>
            <a:br>
              <a:rPr lang="en-US" sz="2800" b="1"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Compensability / Arising Out Of</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A392486-085D-0DEB-2612-C229EF0D964A}"/>
              </a:ext>
            </a:extLst>
          </p:cNvPr>
          <p:cNvSpPr>
            <a:spLocks noGrp="1"/>
          </p:cNvSpPr>
          <p:nvPr>
            <p:ph idx="1"/>
          </p:nvPr>
        </p:nvSpPr>
        <p:spPr>
          <a:xfrm>
            <a:off x="721956" y="1690689"/>
            <a:ext cx="7886700" cy="4351338"/>
          </a:xfrm>
        </p:spPr>
        <p:txBody>
          <a:bodyPr>
            <a:normAutofit/>
          </a:bodyPr>
          <a:lstStyle/>
          <a:p>
            <a:pPr>
              <a:spcBef>
                <a:spcPts val="0"/>
              </a:spcBef>
            </a:pPr>
            <a:endParaRPr lang="en-US" sz="2400" dirty="0">
              <a:effectLst/>
              <a:latin typeface="Avenir Next Condensed Medium" panose="020B0506020202020204"/>
              <a:ea typeface="Calibri" panose="020F0502020204030204" pitchFamily="34" charset="0"/>
              <a:cs typeface="Calibri" panose="020F0502020204030204" pitchFamily="34" charset="0"/>
            </a:endParaRPr>
          </a:p>
          <a:p>
            <a:pPr>
              <a:spcBef>
                <a:spcPts val="0"/>
              </a:spcBef>
            </a:pPr>
            <a:r>
              <a:rPr lang="en-US" sz="2400" dirty="0">
                <a:effectLst/>
                <a:latin typeface="Avenir Next Condensed Medium" panose="020B0506020202020204"/>
                <a:ea typeface="Calibri" panose="020F0502020204030204" pitchFamily="34" charset="0"/>
                <a:cs typeface="Calibri" panose="020F0502020204030204" pitchFamily="34" charset="0"/>
              </a:rPr>
              <a:t>The classic “</a:t>
            </a:r>
            <a:r>
              <a:rPr lang="en-US" sz="2400" dirty="0">
                <a:solidFill>
                  <a:srgbClr val="397C9A"/>
                </a:solidFill>
                <a:effectLst/>
                <a:latin typeface="Avenir Next Condensed Medium" panose="020B0506020202020204"/>
                <a:ea typeface="Calibri" panose="020F0502020204030204" pitchFamily="34" charset="0"/>
                <a:cs typeface="Calibri" panose="020F0502020204030204" pitchFamily="34" charset="0"/>
              </a:rPr>
              <a:t>fall for no reason</a:t>
            </a:r>
            <a:r>
              <a:rPr lang="en-US" sz="2400" dirty="0">
                <a:effectLst/>
                <a:latin typeface="Avenir Next Condensed Medium" panose="020B0506020202020204"/>
                <a:ea typeface="Calibri" panose="020F0502020204030204" pitchFamily="34" charset="0"/>
                <a:cs typeface="Calibri" panose="020F0502020204030204" pitchFamily="34" charset="0"/>
              </a:rPr>
              <a:t>” case.</a:t>
            </a:r>
          </a:p>
          <a:p>
            <a:pPr>
              <a:spcBef>
                <a:spcPts val="0"/>
              </a:spcBef>
            </a:pPr>
            <a:r>
              <a:rPr lang="en-US" sz="2400" dirty="0">
                <a:latin typeface="Avenir Next Condensed Medium" panose="020B0506020202020204"/>
                <a:ea typeface="Calibri" panose="020F0502020204030204" pitchFamily="34" charset="0"/>
                <a:cs typeface="Calibri" panose="020F0502020204030204" pitchFamily="34" charset="0"/>
              </a:rPr>
              <a:t>C</a:t>
            </a:r>
            <a:r>
              <a:rPr lang="en-US" sz="2400" dirty="0">
                <a:effectLst/>
                <a:latin typeface="Avenir Next Condensed Medium" panose="020B0506020202020204"/>
                <a:ea typeface="Calibri" panose="020F0502020204030204" pitchFamily="34" charset="0"/>
                <a:cs typeface="Calibri" panose="020F0502020204030204" pitchFamily="34" charset="0"/>
              </a:rPr>
              <a:t>laimant did not know why she fell at work.  She just fell for no reason. JCC denied it. Reversed.</a:t>
            </a:r>
            <a:endParaRPr lang="en-US" sz="2400" dirty="0">
              <a:latin typeface="Avenir Next Condensed Medium" panose="020B0506020202020204"/>
              <a:ea typeface="Calibri" panose="020F0502020204030204" pitchFamily="34" charset="0"/>
              <a:cs typeface="Calibri" panose="020F0502020204030204" pitchFamily="34" charset="0"/>
            </a:endParaRPr>
          </a:p>
          <a:p>
            <a:pPr>
              <a:spcBef>
                <a:spcPts val="0"/>
              </a:spcBef>
            </a:pPr>
            <a:r>
              <a:rPr lang="en-US" sz="2400" dirty="0">
                <a:effectLst/>
                <a:latin typeface="Avenir Next Condensed Medium" panose="020B0506020202020204"/>
                <a:ea typeface="Calibri" panose="020F0502020204030204" pitchFamily="34" charset="0"/>
                <a:cs typeface="Calibri" panose="020F0502020204030204" pitchFamily="34" charset="0"/>
              </a:rPr>
              <a:t>DCA found that </a:t>
            </a:r>
            <a:r>
              <a:rPr lang="en-US" sz="2400" u="sng" dirty="0">
                <a:effectLst/>
                <a:latin typeface="Avenir Next Condensed Medium" panose="020B0506020202020204"/>
                <a:ea typeface="Calibri" panose="020F0502020204030204" pitchFamily="34" charset="0"/>
                <a:cs typeface="Calibri" panose="020F0502020204030204" pitchFamily="34" charset="0"/>
              </a:rPr>
              <a:t>w</a:t>
            </a:r>
            <a:r>
              <a:rPr lang="en-US" sz="2400" u="sng" dirty="0">
                <a:latin typeface="Avenir Next Condensed Medium" panose="020B0506020202020204"/>
                <a:ea typeface="Calibri" panose="020F0502020204030204" pitchFamily="34" charset="0"/>
                <a:cs typeface="Calibri" panose="020F0502020204030204" pitchFamily="34" charset="0"/>
              </a:rPr>
              <a:t>here there is no idiopathic cause </a:t>
            </a:r>
            <a:r>
              <a:rPr lang="en-US" sz="2400" dirty="0">
                <a:latin typeface="Avenir Next Condensed Medium" panose="020B0506020202020204"/>
                <a:ea typeface="Calibri" panose="020F0502020204030204" pitchFamily="34" charset="0"/>
                <a:cs typeface="Calibri" panose="020F0502020204030204" pitchFamily="34" charset="0"/>
              </a:rPr>
              <a:t>for the accident then the injury is compensable if the claimant was involved in “</a:t>
            </a:r>
            <a:r>
              <a:rPr lang="en-US" sz="2400" dirty="0">
                <a:solidFill>
                  <a:srgbClr val="397C9A"/>
                </a:solidFill>
                <a:latin typeface="Avenir Next Condensed Medium" panose="020B0506020202020204"/>
                <a:ea typeface="Calibri" panose="020F0502020204030204" pitchFamily="34" charset="0"/>
                <a:cs typeface="Calibri" panose="020F0502020204030204" pitchFamily="34" charset="0"/>
              </a:rPr>
              <a:t>any exertion</a:t>
            </a:r>
            <a:r>
              <a:rPr lang="en-US" sz="2400" dirty="0">
                <a:latin typeface="Avenir Next Condensed Medium" panose="020B0506020202020204"/>
                <a:ea typeface="Calibri" panose="020F0502020204030204" pitchFamily="34" charset="0"/>
                <a:cs typeface="Calibri" panose="020F0502020204030204" pitchFamily="34" charset="0"/>
              </a:rPr>
              <a:t>” which includes walking.</a:t>
            </a:r>
          </a:p>
          <a:p>
            <a:pPr marL="0" indent="0">
              <a:spcBef>
                <a:spcPts val="0"/>
              </a:spcBef>
              <a:buNone/>
            </a:pPr>
            <a:endParaRPr lang="en-US" sz="2400" dirty="0">
              <a:effectLst/>
              <a:latin typeface="Avenir Next Condensed Medium" panose="020B0506020202020204"/>
              <a:ea typeface="Calibri" panose="020F0502020204030204" pitchFamily="34" charset="0"/>
              <a:cs typeface="Calibri" panose="020F0502020204030204" pitchFamily="34" charset="0"/>
            </a:endParaRPr>
          </a:p>
          <a:p>
            <a:pPr>
              <a:spcBef>
                <a:spcPts val="0"/>
              </a:spcBef>
            </a:pPr>
            <a:r>
              <a:rPr lang="en-US" sz="2400" dirty="0">
                <a:effectLst/>
                <a:latin typeface="Avenir Next Condensed Medium" panose="020B0506020202020204"/>
                <a:ea typeface="Calibri" panose="020F0502020204030204" pitchFamily="34" charset="0"/>
                <a:cs typeface="Calibri" panose="020F0502020204030204" pitchFamily="34" charset="0"/>
              </a:rPr>
              <a:t>Court stated that “</a:t>
            </a:r>
            <a:r>
              <a:rPr lang="en-US" sz="2400" b="1" dirty="0">
                <a:solidFill>
                  <a:srgbClr val="397C9A"/>
                </a:solidFill>
                <a:effectLst/>
                <a:latin typeface="Avenir Next Condensed Medium" panose="020B0506020202020204"/>
                <a:ea typeface="Calibri" panose="020F0502020204030204" pitchFamily="34" charset="0"/>
                <a:cs typeface="Calibri" panose="020F0502020204030204" pitchFamily="34" charset="0"/>
              </a:rPr>
              <a:t>clumsiness is covered</a:t>
            </a:r>
            <a:r>
              <a:rPr lang="en-US" sz="2400" dirty="0">
                <a:effectLst/>
                <a:latin typeface="Avenir Next Condensed Medium" panose="020B0506020202020204"/>
                <a:ea typeface="Calibri" panose="020F0502020204030204" pitchFamily="34" charset="0"/>
                <a:cs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7" name="Picture 6">
            <a:extLst>
              <a:ext uri="{FF2B5EF4-FFF2-40B4-BE49-F238E27FC236}">
                <a16:creationId xmlns:a16="http://schemas.microsoft.com/office/drawing/2014/main" id="{EBED9B68-2634-9FC6-8764-80D65A68402B}"/>
              </a:ext>
            </a:extLst>
          </p:cNvPr>
          <p:cNvPicPr>
            <a:picLocks noChangeAspect="1"/>
          </p:cNvPicPr>
          <p:nvPr/>
        </p:nvPicPr>
        <p:blipFill>
          <a:blip r:embed="rId2"/>
          <a:stretch>
            <a:fillRect/>
          </a:stretch>
        </p:blipFill>
        <p:spPr>
          <a:xfrm>
            <a:off x="6611666" y="4583335"/>
            <a:ext cx="2090296" cy="1615854"/>
          </a:xfrm>
          <a:prstGeom prst="rect">
            <a:avLst/>
          </a:prstGeom>
        </p:spPr>
      </p:pic>
      <p:sp>
        <p:nvSpPr>
          <p:cNvPr id="4" name="Slide Number Placeholder 3">
            <a:extLst>
              <a:ext uri="{FF2B5EF4-FFF2-40B4-BE49-F238E27FC236}">
                <a16:creationId xmlns:a16="http://schemas.microsoft.com/office/drawing/2014/main" id="{8E92252C-556B-CFB4-C50B-6E9FA1802C89}"/>
              </a:ext>
            </a:extLst>
          </p:cNvPr>
          <p:cNvSpPr>
            <a:spLocks noGrp="1"/>
          </p:cNvSpPr>
          <p:nvPr>
            <p:ph type="sldNum" sz="quarter" idx="12"/>
          </p:nvPr>
        </p:nvSpPr>
        <p:spPr/>
        <p:txBody>
          <a:bodyPr/>
          <a:lstStyle/>
          <a:p>
            <a:fld id="{514F3A77-29B3-8743-8647-54FB46E9FADB}" type="slidenum">
              <a:rPr lang="en-US" smtClean="0"/>
              <a:t>13</a:t>
            </a:fld>
            <a:endParaRPr lang="en-US" dirty="0"/>
          </a:p>
        </p:txBody>
      </p:sp>
    </p:spTree>
    <p:extLst>
      <p:ext uri="{BB962C8B-B14F-4D97-AF65-F5344CB8AC3E}">
        <p14:creationId xmlns:p14="http://schemas.microsoft.com/office/powerpoint/2010/main" val="254575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2114-4D2C-20C0-8D98-DDFDB55DD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28C26-7756-B2CC-19F0-5667BB955BA4}"/>
              </a:ext>
            </a:extLst>
          </p:cNvPr>
          <p:cNvSpPr>
            <a:spLocks noGrp="1"/>
          </p:cNvSpPr>
          <p:nvPr>
            <p:ph type="title"/>
          </p:nvPr>
        </p:nvSpPr>
        <p:spPr/>
        <p:txBody>
          <a:bodyPr>
            <a:normAutofit/>
          </a:bodyPr>
          <a:lstStyle/>
          <a:p>
            <a:r>
              <a:rPr lang="en-US" sz="2800" b="1" i="1" dirty="0">
                <a:latin typeface="Calibri" panose="020F0502020204030204" pitchFamily="34" charset="0"/>
                <a:ea typeface="Calibri" panose="020F0502020204030204" pitchFamily="34" charset="0"/>
                <a:cs typeface="Calibri" panose="020F0502020204030204" pitchFamily="34" charset="0"/>
              </a:rPr>
              <a:t>Aquino v. American airlines, </a:t>
            </a:r>
            <a:br>
              <a:rPr lang="en-US" sz="2800" b="1" i="1"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335 So. 3d 768 </a:t>
            </a:r>
            <a:r>
              <a:rPr lang="en-US" sz="2800" dirty="0">
                <a:latin typeface="Calibri" panose="020F0502020204030204" pitchFamily="34" charset="0"/>
                <a:ea typeface="Calibri" panose="020F0502020204030204" pitchFamily="34" charset="0"/>
                <a:cs typeface="Calibri" panose="020F0502020204030204" pitchFamily="34" charset="0"/>
              </a:rPr>
              <a:t>(fla. 1</a:t>
            </a:r>
            <a:r>
              <a:rPr lang="en-US" sz="2800" baseline="30000" dirty="0">
                <a:latin typeface="Calibri" panose="020F0502020204030204" pitchFamily="34" charset="0"/>
                <a:ea typeface="Calibri" panose="020F0502020204030204" pitchFamily="34" charset="0"/>
                <a:cs typeface="Calibri" panose="020F0502020204030204" pitchFamily="34" charset="0"/>
              </a:rPr>
              <a:t>st</a:t>
            </a:r>
            <a:r>
              <a:rPr lang="en-US" sz="2800" dirty="0">
                <a:latin typeface="Calibri" panose="020F0502020204030204" pitchFamily="34" charset="0"/>
                <a:ea typeface="Calibri" panose="020F0502020204030204" pitchFamily="34" charset="0"/>
                <a:cs typeface="Calibri" panose="020F0502020204030204" pitchFamily="34" charset="0"/>
              </a:rPr>
              <a:t> DCA 2022)</a:t>
            </a:r>
            <a:br>
              <a:rPr lang="en-US" sz="2800"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COMING &amp; GOING</a:t>
            </a:r>
          </a:p>
        </p:txBody>
      </p:sp>
      <p:sp>
        <p:nvSpPr>
          <p:cNvPr id="3" name="Content Placeholder 2">
            <a:extLst>
              <a:ext uri="{FF2B5EF4-FFF2-40B4-BE49-F238E27FC236}">
                <a16:creationId xmlns:a16="http://schemas.microsoft.com/office/drawing/2014/main" id="{90A2E5E3-14B0-069B-4659-D2ADF6A31E96}"/>
              </a:ext>
            </a:extLst>
          </p:cNvPr>
          <p:cNvSpPr>
            <a:spLocks noGrp="1"/>
          </p:cNvSpPr>
          <p:nvPr>
            <p:ph idx="1"/>
          </p:nvPr>
        </p:nvSpPr>
        <p:spPr>
          <a:xfrm>
            <a:off x="628650" y="1894115"/>
            <a:ext cx="7886700" cy="4351338"/>
          </a:xfrm>
        </p:spPr>
        <p:txBody>
          <a:bodyPr/>
          <a:lstStyle/>
          <a:p>
            <a:r>
              <a:rPr lang="en-US" dirty="0">
                <a:latin typeface="+mn-lt"/>
              </a:rPr>
              <a:t>Claimant was a baggage handler at Miami airport who clocked out and injured himself walking through the terminal toward a shuttle bus stop</a:t>
            </a:r>
          </a:p>
          <a:p>
            <a:r>
              <a:rPr lang="en-US" dirty="0">
                <a:latin typeface="+mn-lt"/>
              </a:rPr>
              <a:t>The DCA found that the employer did not own, maintain, or lease the area where the claimant was injured, so the “premises rule” did not apply.</a:t>
            </a:r>
          </a:p>
          <a:p>
            <a:r>
              <a:rPr lang="en-US" dirty="0">
                <a:latin typeface="+mn-lt"/>
              </a:rPr>
              <a:t>The premises rule requires the employer exercise “</a:t>
            </a:r>
            <a:r>
              <a:rPr lang="en-US" dirty="0">
                <a:solidFill>
                  <a:srgbClr val="397C9A"/>
                </a:solidFill>
                <a:latin typeface="+mn-lt"/>
              </a:rPr>
              <a:t>actual domination or control</a:t>
            </a:r>
            <a:r>
              <a:rPr lang="en-US" dirty="0">
                <a:latin typeface="+mn-lt"/>
              </a:rPr>
              <a:t>” over the area – not compensable</a:t>
            </a:r>
          </a:p>
          <a:p>
            <a:pPr marL="0" marR="0" indent="0">
              <a:spcBef>
                <a:spcPts val="0"/>
              </a:spcBef>
              <a:spcAft>
                <a:spcPts val="0"/>
              </a:spcAft>
              <a:buNone/>
            </a:pPr>
            <a:endPar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endParaRPr lang="en-US" dirty="0"/>
          </a:p>
          <a:p>
            <a:endParaRPr lang="en-US" dirty="0"/>
          </a:p>
        </p:txBody>
      </p:sp>
      <p:pic>
        <p:nvPicPr>
          <p:cNvPr id="5" name="Picture 4" descr="A picture containing outdoor, floor&#10;&#10;Description automatically generated">
            <a:extLst>
              <a:ext uri="{FF2B5EF4-FFF2-40B4-BE49-F238E27FC236}">
                <a16:creationId xmlns:a16="http://schemas.microsoft.com/office/drawing/2014/main" id="{3EE830AC-A09E-F009-89B1-988699B6048C}"/>
              </a:ext>
            </a:extLst>
          </p:cNvPr>
          <p:cNvPicPr>
            <a:picLocks noChangeAspect="1"/>
          </p:cNvPicPr>
          <p:nvPr/>
        </p:nvPicPr>
        <p:blipFill>
          <a:blip r:embed="rId3"/>
          <a:stretch>
            <a:fillRect/>
          </a:stretch>
        </p:blipFill>
        <p:spPr>
          <a:xfrm>
            <a:off x="3580726" y="5505936"/>
            <a:ext cx="1692660" cy="942943"/>
          </a:xfrm>
          <a:prstGeom prst="rect">
            <a:avLst/>
          </a:prstGeom>
        </p:spPr>
      </p:pic>
      <p:sp>
        <p:nvSpPr>
          <p:cNvPr id="4" name="Slide Number Placeholder 3">
            <a:extLst>
              <a:ext uri="{FF2B5EF4-FFF2-40B4-BE49-F238E27FC236}">
                <a16:creationId xmlns:a16="http://schemas.microsoft.com/office/drawing/2014/main" id="{B34F474C-63EC-9F90-C7BE-3CEA449AD7E1}"/>
              </a:ext>
            </a:extLst>
          </p:cNvPr>
          <p:cNvSpPr>
            <a:spLocks noGrp="1"/>
          </p:cNvSpPr>
          <p:nvPr>
            <p:ph type="sldNum" sz="quarter" idx="12"/>
          </p:nvPr>
        </p:nvSpPr>
        <p:spPr/>
        <p:txBody>
          <a:bodyPr/>
          <a:lstStyle/>
          <a:p>
            <a:fld id="{514F3A77-29B3-8743-8647-54FB46E9FADB}" type="slidenum">
              <a:rPr lang="en-US" smtClean="0"/>
              <a:t>14</a:t>
            </a:fld>
            <a:endParaRPr lang="en-US" dirty="0"/>
          </a:p>
        </p:txBody>
      </p:sp>
    </p:spTree>
    <p:extLst>
      <p:ext uri="{BB962C8B-B14F-4D97-AF65-F5344CB8AC3E}">
        <p14:creationId xmlns:p14="http://schemas.microsoft.com/office/powerpoint/2010/main" val="342738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3C995-5669-BA75-522C-D69B416C6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8FF50-6B35-0CFC-B5ED-9C1BA4385382}"/>
              </a:ext>
            </a:extLst>
          </p:cNvPr>
          <p:cNvSpPr>
            <a:spLocks noGrp="1"/>
          </p:cNvSpPr>
          <p:nvPr>
            <p:ph type="title"/>
          </p:nvPr>
        </p:nvSpPr>
        <p:spPr/>
        <p:txBody>
          <a:bodyPr>
            <a:normAutofit/>
          </a:bodyPr>
          <a:lstStyle/>
          <a:p>
            <a:r>
              <a:rPr lang="en-US" sz="2800" b="1" i="1" dirty="0">
                <a:effectLst/>
                <a:latin typeface="+mn-lt"/>
                <a:ea typeface="Calibri" panose="020F0502020204030204" pitchFamily="34" charset="0"/>
                <a:cs typeface="Berthold Akzidenz Grotesk BE Ex" panose="020B0604020202020204" charset="0"/>
              </a:rPr>
              <a:t>Kelly Air Systems v. Kohlun</a:t>
            </a:r>
            <a:r>
              <a:rPr lang="en-US" sz="2800" b="1" dirty="0">
                <a:effectLst/>
                <a:latin typeface="+mn-lt"/>
                <a:ea typeface="Calibri" panose="020F0502020204030204" pitchFamily="34" charset="0"/>
                <a:cs typeface="Berthold Akzidenz Grotesk BE Ex" panose="020B0604020202020204" charset="0"/>
              </a:rPr>
              <a:t>, </a:t>
            </a:r>
            <a:br>
              <a:rPr lang="en-US" sz="2800" b="1" dirty="0">
                <a:effectLst/>
                <a:latin typeface="+mn-lt"/>
                <a:ea typeface="Calibri" panose="020F0502020204030204" pitchFamily="34" charset="0"/>
                <a:cs typeface="Berthold Akzidenz Grotesk BE Ex" panose="020B0604020202020204" charset="0"/>
              </a:rPr>
            </a:br>
            <a:r>
              <a:rPr lang="en-US" sz="2800" b="1" dirty="0">
                <a:effectLst/>
                <a:latin typeface="+mn-lt"/>
                <a:ea typeface="Calibri" panose="020F0502020204030204" pitchFamily="34" charset="0"/>
                <a:cs typeface="Berthold Akzidenz Grotesk BE Ex" panose="020B0604020202020204" charset="0"/>
              </a:rPr>
              <a:t>337 so. 3d 883 (</a:t>
            </a:r>
            <a:r>
              <a:rPr lang="en-US" sz="2800" dirty="0">
                <a:effectLst/>
                <a:latin typeface="+mn-lt"/>
                <a:ea typeface="Calibri" panose="020F0502020204030204" pitchFamily="34" charset="0"/>
                <a:cs typeface="Berthold Akzidenz Grotesk BE Ex" panose="020B0604020202020204" charset="0"/>
              </a:rPr>
              <a:t>Fla. 1</a:t>
            </a:r>
            <a:r>
              <a:rPr lang="en-US" sz="2800" baseline="30000" dirty="0">
                <a:effectLst/>
                <a:latin typeface="+mn-lt"/>
                <a:ea typeface="Calibri" panose="020F0502020204030204" pitchFamily="34" charset="0"/>
                <a:cs typeface="Berthold Akzidenz Grotesk BE Ex" panose="020B0604020202020204" charset="0"/>
              </a:rPr>
              <a:t>st</a:t>
            </a:r>
            <a:r>
              <a:rPr lang="en-US" sz="2800" dirty="0">
                <a:effectLst/>
                <a:latin typeface="+mn-lt"/>
                <a:ea typeface="Calibri" panose="020F0502020204030204" pitchFamily="34" charset="0"/>
                <a:cs typeface="Berthold Akzidenz Grotesk BE Ex" panose="020B0604020202020204" charset="0"/>
              </a:rPr>
              <a:t> DCA </a:t>
            </a:r>
            <a:r>
              <a:rPr lang="en-US" sz="2800" dirty="0">
                <a:latin typeface="+mn-lt"/>
                <a:ea typeface="Calibri" panose="020F0502020204030204" pitchFamily="34" charset="0"/>
                <a:cs typeface="Berthold Akzidenz Grotesk BE Ex" panose="020B0604020202020204" charset="0"/>
              </a:rPr>
              <a:t>202</a:t>
            </a:r>
            <a:r>
              <a:rPr lang="en-US" sz="2800" dirty="0">
                <a:effectLst/>
                <a:latin typeface="+mn-lt"/>
                <a:ea typeface="Calibri" panose="020F0502020204030204" pitchFamily="34" charset="0"/>
                <a:cs typeface="Berthold Akzidenz Grotesk BE Ex" panose="020B0604020202020204" charset="0"/>
              </a:rPr>
              <a:t>2</a:t>
            </a:r>
            <a:r>
              <a:rPr lang="en-US" sz="2800" i="1" dirty="0">
                <a:effectLst/>
                <a:latin typeface="+mn-lt"/>
                <a:ea typeface="Calibri" panose="020F0502020204030204" pitchFamily="34" charset="0"/>
                <a:cs typeface="Berthold Akzidenz Grotesk BE Ex" panose="020B0604020202020204" charset="0"/>
              </a:rPr>
              <a:t>)</a:t>
            </a:r>
            <a:endParaRPr lang="en-US" sz="2800" i="1" dirty="0"/>
          </a:p>
        </p:txBody>
      </p:sp>
      <p:sp>
        <p:nvSpPr>
          <p:cNvPr id="3" name="Content Placeholder 2">
            <a:extLst>
              <a:ext uri="{FF2B5EF4-FFF2-40B4-BE49-F238E27FC236}">
                <a16:creationId xmlns:a16="http://schemas.microsoft.com/office/drawing/2014/main" id="{600D45AA-284F-86C3-4968-D5D57C7EBE34}"/>
              </a:ext>
            </a:extLst>
          </p:cNvPr>
          <p:cNvSpPr>
            <a:spLocks noGrp="1"/>
          </p:cNvSpPr>
          <p:nvPr>
            <p:ph idx="1"/>
          </p:nvPr>
        </p:nvSpPr>
        <p:spPr/>
        <p:txBody>
          <a:bodyPr>
            <a:normAutofit fontScale="92500" lnSpcReduction="10000"/>
          </a:bodyPr>
          <a:lstStyle/>
          <a:p>
            <a:r>
              <a:rPr lang="en-US" sz="2000" b="1" dirty="0">
                <a:solidFill>
                  <a:srgbClr val="397C9A"/>
                </a:solidFill>
                <a:effectLst/>
                <a:latin typeface="+mn-lt"/>
                <a:ea typeface="Calibri" panose="020F0502020204030204" pitchFamily="34" charset="0"/>
                <a:cs typeface="Calibri" panose="020F0502020204030204" pitchFamily="34" charset="0"/>
              </a:rPr>
              <a:t>BIG GOING AND COMING CASE #1</a:t>
            </a:r>
          </a:p>
          <a:p>
            <a:r>
              <a:rPr lang="en-US" sz="2200" dirty="0">
                <a:latin typeface="+mn-lt"/>
              </a:rPr>
              <a:t>The claimant performed services calls for the employer, with the use of an employer-provided vehicles to take to and from work and make personal trips. He had exclusive personal use of the vehicle.</a:t>
            </a:r>
          </a:p>
          <a:p>
            <a:r>
              <a:rPr lang="en-US" sz="2200" dirty="0">
                <a:latin typeface="+mn-lt"/>
              </a:rPr>
              <a:t>The claimant drove from job site to job site all day.</a:t>
            </a:r>
          </a:p>
          <a:p>
            <a:r>
              <a:rPr lang="en-US" sz="2200" u="sng" dirty="0">
                <a:solidFill>
                  <a:srgbClr val="397C9A"/>
                </a:solidFill>
                <a:latin typeface="+mn-lt"/>
              </a:rPr>
              <a:t>Claimant clocked in at 1</a:t>
            </a:r>
            <a:r>
              <a:rPr lang="en-US" sz="2200" u="sng" baseline="30000" dirty="0">
                <a:solidFill>
                  <a:srgbClr val="397C9A"/>
                </a:solidFill>
                <a:latin typeface="+mn-lt"/>
              </a:rPr>
              <a:t>st</a:t>
            </a:r>
            <a:r>
              <a:rPr lang="en-US" sz="2200" u="sng" dirty="0">
                <a:solidFill>
                  <a:srgbClr val="397C9A"/>
                </a:solidFill>
                <a:latin typeface="+mn-lt"/>
              </a:rPr>
              <a:t> job site and clocked out at last job site</a:t>
            </a:r>
            <a:r>
              <a:rPr lang="en-US" sz="2200" u="sng" dirty="0">
                <a:latin typeface="+mn-lt"/>
              </a:rPr>
              <a:t>.</a:t>
            </a:r>
          </a:p>
          <a:p>
            <a:r>
              <a:rPr lang="en-US" sz="2200" dirty="0">
                <a:latin typeface="+mn-lt"/>
              </a:rPr>
              <a:t>Claimant in an MVA driving home from last job site.</a:t>
            </a:r>
          </a:p>
          <a:p>
            <a:r>
              <a:rPr lang="en-US" sz="2200" dirty="0">
                <a:latin typeface="+mn-lt"/>
              </a:rPr>
              <a:t>JCC – injury compensable b/c C was a traveling employee.</a:t>
            </a:r>
          </a:p>
          <a:p>
            <a:r>
              <a:rPr lang="en-US" sz="2200" b="1" dirty="0">
                <a:solidFill>
                  <a:srgbClr val="397C9A"/>
                </a:solidFill>
                <a:latin typeface="+mn-lt"/>
              </a:rPr>
              <a:t>Reversed</a:t>
            </a:r>
            <a:r>
              <a:rPr lang="en-US" sz="2200" b="1" dirty="0">
                <a:latin typeface="+mn-lt"/>
              </a:rPr>
              <a:t> </a:t>
            </a:r>
            <a:r>
              <a:rPr lang="en-US" sz="2200" dirty="0">
                <a:latin typeface="+mn-lt"/>
              </a:rPr>
              <a:t>– “</a:t>
            </a:r>
            <a:r>
              <a:rPr lang="en-US" sz="2200" dirty="0">
                <a:effectLst/>
                <a:latin typeface="+mn-lt"/>
              </a:rPr>
              <a:t>Kohlun had clocked out for the day and was driving from work at the time of the injury. He was traveling in an employer-provided vehicle available for his exclusive personal use for travel to and from work. He was not otherwise being compensated for his travel and cannot be said to have still been ‘at work.’ For these reasons, Kohlun's injury is not compensable.”</a:t>
            </a:r>
          </a:p>
          <a:p>
            <a:pPr lvl="1"/>
            <a:endParaRPr lang="en-US" sz="180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99371050-03D4-D06C-4728-CADBFE498031}"/>
              </a:ext>
            </a:extLst>
          </p:cNvPr>
          <p:cNvSpPr>
            <a:spLocks noGrp="1"/>
          </p:cNvSpPr>
          <p:nvPr>
            <p:ph type="sldNum" sz="quarter" idx="12"/>
          </p:nvPr>
        </p:nvSpPr>
        <p:spPr/>
        <p:txBody>
          <a:bodyPr/>
          <a:lstStyle/>
          <a:p>
            <a:fld id="{514F3A77-29B3-8743-8647-54FB46E9FADB}" type="slidenum">
              <a:rPr lang="en-US" smtClean="0"/>
              <a:t>15</a:t>
            </a:fld>
            <a:endParaRPr lang="en-US" dirty="0"/>
          </a:p>
        </p:txBody>
      </p:sp>
    </p:spTree>
    <p:extLst>
      <p:ext uri="{BB962C8B-B14F-4D97-AF65-F5344CB8AC3E}">
        <p14:creationId xmlns:p14="http://schemas.microsoft.com/office/powerpoint/2010/main" val="3460210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50D65-B7CF-4B68-D355-621684889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5D9CA-6D42-4D7E-5A69-1B4CE57AB601}"/>
              </a:ext>
            </a:extLst>
          </p:cNvPr>
          <p:cNvSpPr>
            <a:spLocks noGrp="1"/>
          </p:cNvSpPr>
          <p:nvPr>
            <p:ph type="title"/>
          </p:nvPr>
        </p:nvSpPr>
        <p:spPr/>
        <p:txBody>
          <a:bodyPr>
            <a:norm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Calibri" panose="020F0502020204030204" pitchFamily="34" charset="0"/>
              </a:rPr>
              <a:t>DSK Group, Inc. v. Hernandez</a:t>
            </a:r>
            <a:r>
              <a:rPr lang="en-US" sz="2800" b="1" dirty="0">
                <a:effectLst/>
                <a:latin typeface="Calibri" panose="020F0502020204030204" pitchFamily="34" charset="0"/>
                <a:ea typeface="Calibri" panose="020F0502020204030204" pitchFamily="34" charset="0"/>
                <a:cs typeface="Calibri" panose="020F0502020204030204" pitchFamily="34" charset="0"/>
              </a:rPr>
              <a:t>, </a:t>
            </a:r>
            <a:br>
              <a:rPr lang="en-US" sz="2800" b="1"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337 so. 3d 814 </a:t>
            </a:r>
            <a:r>
              <a:rPr lang="en-US" sz="2800" dirty="0">
                <a:effectLst/>
                <a:latin typeface="Calibri" panose="020F0502020204030204" pitchFamily="34" charset="0"/>
                <a:ea typeface="Calibri" panose="020F0502020204030204" pitchFamily="34" charset="0"/>
                <a:cs typeface="Calibri" panose="020F0502020204030204" pitchFamily="34" charset="0"/>
              </a:rPr>
              <a:t>(Fla. 1</a:t>
            </a:r>
            <a:r>
              <a:rPr lang="en-US" sz="28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2800" dirty="0">
                <a:effectLst/>
                <a:latin typeface="Calibri" panose="020F0502020204030204" pitchFamily="34" charset="0"/>
                <a:ea typeface="Calibri" panose="020F0502020204030204" pitchFamily="34" charset="0"/>
                <a:cs typeface="Calibri" panose="020F0502020204030204" pitchFamily="34" charset="0"/>
              </a:rPr>
              <a:t> DCA </a:t>
            </a:r>
            <a:r>
              <a:rPr lang="en-US" sz="2800" dirty="0">
                <a:latin typeface="Calibri" panose="020F0502020204030204" pitchFamily="34" charset="0"/>
                <a:ea typeface="Calibri" panose="020F0502020204030204" pitchFamily="34" charset="0"/>
                <a:cs typeface="Calibri" panose="020F0502020204030204" pitchFamily="34" charset="0"/>
              </a:rPr>
              <a:t>202</a:t>
            </a:r>
            <a:r>
              <a:rPr lang="en-US" sz="2800" dirty="0">
                <a:effectLst/>
                <a:latin typeface="Calibri" panose="020F0502020204030204" pitchFamily="34" charset="0"/>
                <a:ea typeface="Calibri" panose="020F0502020204030204" pitchFamily="34" charset="0"/>
                <a:cs typeface="Calibri" panose="020F0502020204030204" pitchFamily="34" charset="0"/>
              </a:rPr>
              <a:t>2)</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0678643-DCE1-089C-12CB-9F08C9ACB005}"/>
              </a:ext>
            </a:extLst>
          </p:cNvPr>
          <p:cNvSpPr>
            <a:spLocks noGrp="1"/>
          </p:cNvSpPr>
          <p:nvPr>
            <p:ph idx="1"/>
          </p:nvPr>
        </p:nvSpPr>
        <p:spPr>
          <a:xfrm>
            <a:off x="628650" y="1690689"/>
            <a:ext cx="7886700" cy="4486274"/>
          </a:xfrm>
        </p:spPr>
        <p:txBody>
          <a:bodyPr>
            <a:normAutofit/>
          </a:bodyPr>
          <a:lstStyle/>
          <a:p>
            <a:pPr>
              <a:spcBef>
                <a:spcPts val="0"/>
              </a:spcBef>
            </a:pPr>
            <a:r>
              <a:rPr lang="en-US" sz="2400" b="1" dirty="0">
                <a:solidFill>
                  <a:srgbClr val="397C9A"/>
                </a:solidFill>
                <a:effectLst/>
                <a:latin typeface="+mn-lt"/>
                <a:ea typeface="Calibri" panose="020F0502020204030204" pitchFamily="34" charset="0"/>
                <a:cs typeface="Calibri" panose="020F0502020204030204" pitchFamily="34" charset="0"/>
              </a:rPr>
              <a:t>BIG GOING AND COMING CASE #2</a:t>
            </a:r>
          </a:p>
          <a:p>
            <a:pPr>
              <a:spcBef>
                <a:spcPts val="0"/>
              </a:spcBef>
            </a:pPr>
            <a:endParaRPr lang="en-US" sz="2100" b="1" dirty="0">
              <a:solidFill>
                <a:srgbClr val="397C9A"/>
              </a:solidFill>
              <a:effectLst/>
              <a:latin typeface="Calibri" panose="020F0502020204030204" pitchFamily="34" charset="0"/>
              <a:ea typeface="Calibri" panose="020F0502020204030204" pitchFamily="34" charset="0"/>
            </a:endParaRPr>
          </a:p>
          <a:p>
            <a:pPr>
              <a:spcBef>
                <a:spcPts val="0"/>
              </a:spcBef>
            </a:pPr>
            <a:r>
              <a:rPr lang="en-US" sz="2100" dirty="0">
                <a:effectLst/>
                <a:latin typeface="Calibri" panose="020F0502020204030204" pitchFamily="34" charset="0"/>
                <a:ea typeface="Calibri" panose="020F0502020204030204" pitchFamily="34" charset="0"/>
              </a:rPr>
              <a:t>Claimant was an electrician driving to 1</a:t>
            </a:r>
            <a:r>
              <a:rPr lang="en-US" sz="2100" baseline="30000" dirty="0">
                <a:effectLst/>
                <a:latin typeface="Calibri" panose="020F0502020204030204" pitchFamily="34" charset="0"/>
                <a:ea typeface="Calibri" panose="020F0502020204030204" pitchFamily="34" charset="0"/>
              </a:rPr>
              <a:t>st</a:t>
            </a:r>
            <a:r>
              <a:rPr lang="en-US" sz="2100" dirty="0">
                <a:effectLst/>
                <a:latin typeface="Calibri" panose="020F0502020204030204" pitchFamily="34" charset="0"/>
                <a:ea typeface="Calibri" panose="020F0502020204030204" pitchFamily="34" charset="0"/>
              </a:rPr>
              <a:t> job of the day and was in an MVA while carrying tools, some of which </a:t>
            </a:r>
            <a:r>
              <a:rPr lang="en-US" sz="2100" dirty="0">
                <a:latin typeface="Calibri" panose="020F0502020204030204" pitchFamily="34" charset="0"/>
                <a:ea typeface="Calibri" panose="020F0502020204030204" pitchFamily="34" charset="0"/>
              </a:rPr>
              <a:t>belonged to employer.</a:t>
            </a:r>
            <a:r>
              <a:rPr lang="en-US" sz="2100" dirty="0">
                <a:effectLst/>
                <a:latin typeface="Calibri" panose="020F0502020204030204" pitchFamily="34" charset="0"/>
                <a:ea typeface="Calibri" panose="020F0502020204030204" pitchFamily="34" charset="0"/>
              </a:rPr>
              <a:t> </a:t>
            </a:r>
          </a:p>
          <a:p>
            <a:pPr>
              <a:spcBef>
                <a:spcPts val="0"/>
              </a:spcBef>
            </a:pPr>
            <a:r>
              <a:rPr lang="en-US" sz="2100" dirty="0">
                <a:effectLst/>
                <a:latin typeface="Calibri" panose="020F0502020204030204" pitchFamily="34" charset="0"/>
                <a:ea typeface="Calibri" panose="020F0502020204030204" pitchFamily="34" charset="0"/>
              </a:rPr>
              <a:t>JCC found injury compensable since C was a “field employee,” traveling to various job sites and not a single, employer-owned site. </a:t>
            </a:r>
          </a:p>
          <a:p>
            <a:pPr>
              <a:spcBef>
                <a:spcPts val="0"/>
              </a:spcBef>
            </a:pPr>
            <a:r>
              <a:rPr lang="en-US" sz="2100" dirty="0">
                <a:effectLst/>
                <a:latin typeface="Calibri" panose="020F0502020204030204" pitchFamily="34" charset="0"/>
                <a:ea typeface="Calibri" panose="020F0502020204030204" pitchFamily="34" charset="0"/>
              </a:rPr>
              <a:t>DCA – </a:t>
            </a:r>
            <a:r>
              <a:rPr lang="en-US" sz="2100" b="1" dirty="0">
                <a:solidFill>
                  <a:srgbClr val="397C9A"/>
                </a:solidFill>
                <a:effectLst/>
                <a:latin typeface="Calibri" panose="020F0502020204030204" pitchFamily="34" charset="0"/>
                <a:ea typeface="Calibri" panose="020F0502020204030204" pitchFamily="34" charset="0"/>
              </a:rPr>
              <a:t>Reversed</a:t>
            </a:r>
            <a:r>
              <a:rPr lang="en-US" sz="2100" dirty="0">
                <a:effectLst/>
                <a:latin typeface="Calibri" panose="020F0502020204030204" pitchFamily="34" charset="0"/>
                <a:ea typeface="Calibri" panose="020F0502020204030204" pitchFamily="34" charset="0"/>
              </a:rPr>
              <a:t> -  </a:t>
            </a:r>
            <a:r>
              <a:rPr lang="en-US" sz="2100" dirty="0">
                <a:latin typeface="Calibri" panose="020F0502020204030204" pitchFamily="34" charset="0"/>
                <a:ea typeface="Calibri" panose="020F0502020204030204" pitchFamily="34" charset="0"/>
              </a:rPr>
              <a:t>T</a:t>
            </a:r>
            <a:r>
              <a:rPr lang="en-US" sz="2100" dirty="0">
                <a:effectLst/>
                <a:latin typeface="Calibri" panose="020F0502020204030204" pitchFamily="34" charset="0"/>
                <a:ea typeface="Calibri" panose="020F0502020204030204" pitchFamily="34" charset="0"/>
              </a:rPr>
              <a:t>here no such exception to going and coming</a:t>
            </a:r>
            <a:r>
              <a:rPr lang="en-US" sz="2100" dirty="0">
                <a:latin typeface="Calibri" panose="020F0502020204030204" pitchFamily="34" charset="0"/>
                <a:ea typeface="Calibri" panose="020F0502020204030204" pitchFamily="34" charset="0"/>
              </a:rPr>
              <a:t>.</a:t>
            </a:r>
          </a:p>
          <a:p>
            <a:pPr>
              <a:spcBef>
                <a:spcPts val="0"/>
              </a:spcBef>
            </a:pPr>
            <a:r>
              <a:rPr lang="en-US" sz="2100" dirty="0">
                <a:effectLst/>
                <a:latin typeface="Calibri" panose="020F0502020204030204" pitchFamily="34" charset="0"/>
                <a:ea typeface="Calibri" panose="020F0502020204030204" pitchFamily="34" charset="0"/>
              </a:rPr>
              <a:t>Also rejected claimant’s “</a:t>
            </a:r>
            <a:r>
              <a:rPr lang="en-US" sz="2100" dirty="0">
                <a:solidFill>
                  <a:srgbClr val="397C9A"/>
                </a:solidFill>
                <a:effectLst/>
                <a:latin typeface="Calibri" panose="020F0502020204030204" pitchFamily="34" charset="0"/>
                <a:ea typeface="Calibri" panose="020F0502020204030204" pitchFamily="34" charset="0"/>
              </a:rPr>
              <a:t>special errand</a:t>
            </a:r>
            <a:r>
              <a:rPr lang="en-US" sz="2100" dirty="0">
                <a:effectLst/>
                <a:latin typeface="Calibri" panose="020F0502020204030204" pitchFamily="34" charset="0"/>
                <a:ea typeface="Calibri" panose="020F0502020204030204" pitchFamily="34" charset="0"/>
              </a:rPr>
              <a:t>” argument, stating that merely carrying tools or employment related paraphernalia in the car (but not working) does not render a going and coming accident compensable.</a:t>
            </a:r>
          </a:p>
          <a:p>
            <a:pPr>
              <a:spcBef>
                <a:spcPts val="0"/>
              </a:spcBef>
            </a:pPr>
            <a:r>
              <a:rPr lang="en-US" sz="2100" dirty="0">
                <a:latin typeface="Calibri" panose="020F0502020204030204" pitchFamily="34" charset="0"/>
                <a:ea typeface="Calibri" panose="020F0502020204030204" pitchFamily="34" charset="0"/>
              </a:rPr>
              <a:t>As in the prior case, the court focused on “</a:t>
            </a:r>
            <a:r>
              <a:rPr lang="en-US" sz="2100" dirty="0">
                <a:solidFill>
                  <a:srgbClr val="397C9A"/>
                </a:solidFill>
                <a:latin typeface="Calibri" panose="020F0502020204030204" pitchFamily="34" charset="0"/>
                <a:ea typeface="Calibri" panose="020F0502020204030204" pitchFamily="34" charset="0"/>
              </a:rPr>
              <a:t>compensated status</a:t>
            </a:r>
            <a:r>
              <a:rPr lang="en-US" sz="2100" dirty="0">
                <a:latin typeface="Calibri" panose="020F0502020204030204" pitchFamily="34" charset="0"/>
                <a:ea typeface="Calibri" panose="020F0502020204030204" pitchFamily="34" charset="0"/>
              </a:rPr>
              <a:t>.” </a:t>
            </a:r>
            <a:r>
              <a:rPr lang="en-US" sz="2100" u="sng" dirty="0">
                <a:solidFill>
                  <a:srgbClr val="397C9A"/>
                </a:solidFill>
                <a:latin typeface="Calibri" panose="020F0502020204030204" pitchFamily="34" charset="0"/>
                <a:ea typeface="Calibri" panose="020F0502020204030204" pitchFamily="34" charset="0"/>
              </a:rPr>
              <a:t>Here, C clocked in by phone after arriving to 1</a:t>
            </a:r>
            <a:r>
              <a:rPr lang="en-US" sz="2100" u="sng" baseline="30000" dirty="0">
                <a:solidFill>
                  <a:srgbClr val="397C9A"/>
                </a:solidFill>
                <a:latin typeface="Calibri" panose="020F0502020204030204" pitchFamily="34" charset="0"/>
                <a:ea typeface="Calibri" panose="020F0502020204030204" pitchFamily="34" charset="0"/>
              </a:rPr>
              <a:t>st</a:t>
            </a:r>
            <a:r>
              <a:rPr lang="en-US" sz="2100" u="sng" dirty="0">
                <a:solidFill>
                  <a:srgbClr val="397C9A"/>
                </a:solidFill>
                <a:latin typeface="Calibri" panose="020F0502020204030204" pitchFamily="34" charset="0"/>
                <a:ea typeface="Calibri" panose="020F0502020204030204" pitchFamily="34" charset="0"/>
              </a:rPr>
              <a:t> job. Not paid mileage. </a:t>
            </a:r>
          </a:p>
        </p:txBody>
      </p:sp>
      <p:sp>
        <p:nvSpPr>
          <p:cNvPr id="4" name="Slide Number Placeholder 3">
            <a:extLst>
              <a:ext uri="{FF2B5EF4-FFF2-40B4-BE49-F238E27FC236}">
                <a16:creationId xmlns:a16="http://schemas.microsoft.com/office/drawing/2014/main" id="{4F6CE00E-CAE7-17CD-C05E-4D6CA907377A}"/>
              </a:ext>
            </a:extLst>
          </p:cNvPr>
          <p:cNvSpPr>
            <a:spLocks noGrp="1"/>
          </p:cNvSpPr>
          <p:nvPr>
            <p:ph type="sldNum" sz="quarter" idx="12"/>
          </p:nvPr>
        </p:nvSpPr>
        <p:spPr/>
        <p:txBody>
          <a:bodyPr/>
          <a:lstStyle/>
          <a:p>
            <a:fld id="{514F3A77-29B3-8743-8647-54FB46E9FADB}" type="slidenum">
              <a:rPr lang="en-US" smtClean="0"/>
              <a:t>16</a:t>
            </a:fld>
            <a:endParaRPr lang="en-US" dirty="0"/>
          </a:p>
        </p:txBody>
      </p:sp>
    </p:spTree>
    <p:extLst>
      <p:ext uri="{BB962C8B-B14F-4D97-AF65-F5344CB8AC3E}">
        <p14:creationId xmlns:p14="http://schemas.microsoft.com/office/powerpoint/2010/main" val="139170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7166-805D-4299-EE73-EF76F237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75D5E-19C4-7C68-D24D-AE35EA3A95A2}"/>
              </a:ext>
            </a:extLst>
          </p:cNvPr>
          <p:cNvSpPr>
            <a:spLocks noGrp="1"/>
          </p:cNvSpPr>
          <p:nvPr>
            <p:ph type="title"/>
          </p:nvPr>
        </p:nvSpPr>
        <p:spPr/>
        <p:txBody>
          <a:bodyPr>
            <a:normAutofit/>
          </a:bodyPr>
          <a:lstStyle/>
          <a:p>
            <a:pPr marL="0" marR="0">
              <a:spcBef>
                <a:spcPts val="0"/>
              </a:spcBef>
              <a:spcAft>
                <a:spcPts val="0"/>
              </a:spcAft>
            </a:pPr>
            <a:r>
              <a:rPr lang="en-US" sz="2700" b="1" i="1" dirty="0">
                <a:effectLst/>
                <a:latin typeface="Calibri" panose="020F0502020204030204" pitchFamily="34" charset="0"/>
                <a:ea typeface="Calibri" panose="020F0502020204030204" pitchFamily="34" charset="0"/>
                <a:cs typeface="Calibri" panose="020F0502020204030204" pitchFamily="34" charset="0"/>
              </a:rPr>
              <a:t>Bonhomme v. Staff Team Hotels,</a:t>
            </a:r>
            <a:br>
              <a:rPr lang="en-US" sz="2700" b="1" dirty="0">
                <a:effectLst/>
                <a:latin typeface="Calibri" panose="020F0502020204030204" pitchFamily="34" charset="0"/>
                <a:ea typeface="Calibri" panose="020F0502020204030204" pitchFamily="34" charset="0"/>
                <a:cs typeface="Calibri" panose="020F0502020204030204" pitchFamily="34" charset="0"/>
              </a:rPr>
            </a:br>
            <a:r>
              <a:rPr lang="en-US" sz="2700" b="1" dirty="0">
                <a:effectLst/>
                <a:latin typeface="Calibri" panose="020F0502020204030204" pitchFamily="34" charset="0"/>
                <a:ea typeface="Calibri" panose="020F0502020204030204" pitchFamily="34" charset="0"/>
                <a:cs typeface="Calibri" panose="020F0502020204030204" pitchFamily="34" charset="0"/>
              </a:rPr>
              <a:t>348 so. 3d 614 </a:t>
            </a:r>
            <a:r>
              <a:rPr lang="en-US" sz="2700" dirty="0">
                <a:effectLst/>
                <a:latin typeface="Calibri" panose="020F0502020204030204" pitchFamily="34" charset="0"/>
                <a:ea typeface="Calibri" panose="020F0502020204030204" pitchFamily="34" charset="0"/>
                <a:cs typeface="Calibri" panose="020F0502020204030204" pitchFamily="34" charset="0"/>
              </a:rPr>
              <a:t>(Fla. 1</a:t>
            </a:r>
            <a:r>
              <a:rPr lang="en-US" sz="27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2700" dirty="0">
                <a:effectLst/>
                <a:latin typeface="Calibri" panose="020F0502020204030204" pitchFamily="34" charset="0"/>
                <a:ea typeface="Calibri" panose="020F0502020204030204" pitchFamily="34" charset="0"/>
                <a:cs typeface="Calibri" panose="020F0502020204030204" pitchFamily="34" charset="0"/>
              </a:rPr>
              <a:t> DCA 2022)               </a:t>
            </a:r>
            <a:br>
              <a:rPr lang="en-US" sz="2700" dirty="0">
                <a:effectLst/>
                <a:latin typeface="Calibri" panose="020F0502020204030204" pitchFamily="34" charset="0"/>
                <a:ea typeface="Calibri" panose="020F0502020204030204" pitchFamily="34" charset="0"/>
                <a:cs typeface="Calibri" panose="020F0502020204030204" pitchFamily="34" charset="0"/>
              </a:rPr>
            </a:br>
            <a:r>
              <a:rPr lang="en-US" sz="2700" b="1" dirty="0">
                <a:effectLst/>
                <a:latin typeface="Calibri" panose="020F0502020204030204" pitchFamily="34" charset="0"/>
                <a:ea typeface="Calibri" panose="020F0502020204030204" pitchFamily="34" charset="0"/>
                <a:cs typeface="Calibri" panose="020F0502020204030204" pitchFamily="34" charset="0"/>
              </a:rPr>
              <a:t>Compensability / Notice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EF7510-8E9B-F604-6B89-15F0523ADB3F}"/>
              </a:ext>
            </a:extLst>
          </p:cNvPr>
          <p:cNvSpPr>
            <a:spLocks noGrp="1"/>
          </p:cNvSpPr>
          <p:nvPr>
            <p:ph idx="1"/>
          </p:nvPr>
        </p:nvSpPr>
        <p:spPr>
          <a:xfrm>
            <a:off x="628650" y="1847850"/>
            <a:ext cx="7886700" cy="4645023"/>
          </a:xfrm>
        </p:spPr>
        <p:txBody>
          <a:bodyPr>
            <a:normAutofit fontScale="85000" lnSpcReduction="10000"/>
          </a:bodyPr>
          <a:lstStyle/>
          <a:p>
            <a:pPr algn="just">
              <a:spcBef>
                <a:spcPts val="0"/>
              </a:spcBef>
            </a:pPr>
            <a:endParaRPr lang="en-US" sz="1800" dirty="0">
              <a:solidFill>
                <a:schemeClr val="tx2"/>
              </a:solidFill>
              <a:effectLst/>
              <a:latin typeface="Avenir Next Condensed Medium" panose="020B0506020202020204"/>
              <a:ea typeface="Calibri" panose="020F0502020204030204" pitchFamily="34" charset="0"/>
              <a:cs typeface="Times New Roman" panose="02020603050405020304" pitchFamily="18" charset="0"/>
            </a:endParaRPr>
          </a:p>
          <a:p>
            <a:pPr algn="just">
              <a:spcBef>
                <a:spcPts val="0"/>
              </a:spcBef>
            </a:pPr>
            <a:r>
              <a:rPr lang="en-US"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DCA affirmed the JCC’s denial of compensability. BUT, the court wrote primarily to criticize the JCC’s decision to excuse untimely notice of the injury.</a:t>
            </a:r>
          </a:p>
          <a:p>
            <a:pPr algn="just">
              <a:spcBef>
                <a:spcPts val="0"/>
              </a:spcBef>
            </a:pPr>
            <a:endParaRPr lang="en-US"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r>
              <a:rPr lang="en-US"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Claimant alleged injury at work while lifting mattresses. However, ER visits over the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next </a:t>
            </a:r>
            <a:r>
              <a:rPr lang="en-US"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several </a:t>
            </a:r>
            <a:r>
              <a:rPr lang="en-US" sz="1800" dirty="0">
                <a:effectLst/>
                <a:latin typeface="Calibri" panose="020F0502020204030204" pitchFamily="34" charset="0"/>
                <a:ea typeface="Calibri" panose="020F0502020204030204" pitchFamily="34" charset="0"/>
                <a:cs typeface="Calibri" panose="020F0502020204030204" pitchFamily="34" charset="0"/>
              </a:rPr>
              <a:t>months lacked any evidence to support that contention.  Never reported a work injury.</a:t>
            </a:r>
          </a:p>
          <a:p>
            <a:pPr algn="just">
              <a:spcBef>
                <a:spcPts val="0"/>
              </a:spcBef>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After filing a PFB, the claimant testified that he knew at the time he carried the mattresses he had neck pain, but argued he did not realize the probable compensable nature of the injury</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until an ER doctor mentioned a potential cervical strain, almost two months later. </a:t>
            </a:r>
          </a:p>
          <a:p>
            <a:pPr algn="just">
              <a:spcBef>
                <a:spcPts val="0"/>
              </a:spcBef>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r>
              <a:rPr lang="en-US" sz="1800" dirty="0">
                <a:effectLst/>
                <a:latin typeface="+mn-lt"/>
                <a:ea typeface="Calibri" panose="020F0502020204030204" pitchFamily="34" charset="0"/>
                <a:cs typeface="Times New Roman" panose="02020603050405020304" pitchFamily="18" charset="0"/>
              </a:rPr>
              <a:t>The DCA found that the JCC improperly applied the “</a:t>
            </a:r>
            <a:r>
              <a:rPr lang="en-US" sz="1800" dirty="0">
                <a:solidFill>
                  <a:srgbClr val="397C9A"/>
                </a:solidFill>
                <a:effectLst/>
                <a:latin typeface="+mn-lt"/>
                <a:ea typeface="Calibri" panose="020F0502020204030204" pitchFamily="34" charset="0"/>
                <a:cs typeface="Times New Roman" panose="02020603050405020304" pitchFamily="18" charset="0"/>
              </a:rPr>
              <a:t>reasonable man</a:t>
            </a:r>
            <a:r>
              <a:rPr lang="en-US" sz="1800" dirty="0">
                <a:effectLst/>
                <a:latin typeface="+mn-lt"/>
                <a:ea typeface="Calibri" panose="020F0502020204030204" pitchFamily="34" charset="0"/>
                <a:cs typeface="Times New Roman" panose="02020603050405020304" pitchFamily="18" charset="0"/>
              </a:rPr>
              <a:t>” standard to excuse late notice, as that standard derives from case law pre-dating the 1994 amendments. </a:t>
            </a:r>
            <a:r>
              <a:rPr lang="en-US" sz="1800" dirty="0">
                <a:latin typeface="+mn-lt"/>
                <a:ea typeface="Calibri" panose="020F0502020204030204" pitchFamily="34" charset="0"/>
                <a:cs typeface="Times New Roman" panose="02020603050405020304" pitchFamily="18" charset="0"/>
              </a:rPr>
              <a:t>D</a:t>
            </a:r>
            <a:r>
              <a:rPr lang="en-US" sz="1800" dirty="0">
                <a:effectLst/>
                <a:latin typeface="+mn-lt"/>
                <a:ea typeface="Calibri" panose="020F0502020204030204" pitchFamily="34" charset="0"/>
                <a:cs typeface="Times New Roman" panose="02020603050405020304" pitchFamily="18" charset="0"/>
              </a:rPr>
              <a:t>ecision effectively eliminates pre-1994 case law from the notice analysis. </a:t>
            </a:r>
          </a:p>
          <a:p>
            <a:pPr algn="just">
              <a:spcBef>
                <a:spcPts val="0"/>
              </a:spcBef>
            </a:pPr>
            <a:endParaRPr lang="en-US" sz="1800" dirty="0">
              <a:latin typeface="+mn-lt"/>
              <a:ea typeface="Calibri" panose="020F0502020204030204" pitchFamily="34" charset="0"/>
              <a:cs typeface="Times New Roman" panose="02020603050405020304" pitchFamily="18" charset="0"/>
            </a:endParaRPr>
          </a:p>
          <a:p>
            <a:pPr algn="just">
              <a:spcBef>
                <a:spcPts val="0"/>
              </a:spcBef>
            </a:pPr>
            <a:r>
              <a:rPr lang="en-US" sz="1800" dirty="0">
                <a:effectLst/>
                <a:latin typeface="+mn-lt"/>
                <a:ea typeface="Calibri" panose="020F0502020204030204" pitchFamily="34" charset="0"/>
                <a:cs typeface="Times New Roman" panose="02020603050405020304" pitchFamily="18" charset="0"/>
              </a:rPr>
              <a:t>For the 30</a:t>
            </a:r>
            <a:r>
              <a:rPr lang="en-US" sz="1800" dirty="0">
                <a:latin typeface="+mn-lt"/>
                <a:ea typeface="Calibri" panose="020F0502020204030204" pitchFamily="34" charset="0"/>
                <a:cs typeface="Times New Roman" panose="02020603050405020304" pitchFamily="18" charset="0"/>
              </a:rPr>
              <a:t>-</a:t>
            </a:r>
            <a:r>
              <a:rPr lang="en-US" sz="1800" dirty="0">
                <a:effectLst/>
                <a:latin typeface="+mn-lt"/>
                <a:ea typeface="Calibri" panose="020F0502020204030204" pitchFamily="34" charset="0"/>
                <a:cs typeface="Times New Roman" panose="02020603050405020304" pitchFamily="18" charset="0"/>
              </a:rPr>
              <a:t>day notice to be triggered the claimant must merely know that something occurred at work that caused pain</a:t>
            </a:r>
            <a:r>
              <a:rPr lang="en-US" sz="1800" dirty="0">
                <a:latin typeface="+mn-lt"/>
                <a:ea typeface="Calibri" panose="020F0502020204030204" pitchFamily="34" charset="0"/>
                <a:cs typeface="Times New Roman" panose="02020603050405020304" pitchFamily="18" charset="0"/>
              </a:rPr>
              <a:t>. According to the court: “</a:t>
            </a:r>
            <a:r>
              <a:rPr lang="en-US" sz="1800" dirty="0">
                <a:effectLst/>
                <a:latin typeface="+mn-lt"/>
              </a:rPr>
              <a:t>He knew something non-trivial happened when he lifted the mattress on the fourth trip on May 22, and he knew that the ‘something’ required medical attention soon thereafter. His dilatoriness interfered with the employer’s ability to investigate the causation of his injury.”</a:t>
            </a:r>
          </a:p>
          <a:p>
            <a:pPr algn="just">
              <a:spcBef>
                <a:spcPts val="0"/>
              </a:spcBef>
            </a:pPr>
            <a:endParaRPr lang="en-US" sz="1800" dirty="0">
              <a:effectLst/>
              <a:latin typeface="+mn-lt"/>
            </a:endParaRPr>
          </a:p>
          <a:p>
            <a:pPr algn="just">
              <a:spcBef>
                <a:spcPts val="0"/>
              </a:spcBef>
            </a:pPr>
            <a:r>
              <a:rPr lang="en-US" sz="1800" dirty="0">
                <a:latin typeface="+mn-lt"/>
                <a:ea typeface="Calibri" panose="020F0502020204030204" pitchFamily="34" charset="0"/>
                <a:cs typeface="Times New Roman" panose="02020603050405020304" pitchFamily="18" charset="0"/>
              </a:rPr>
              <a:t>A claimant doesn’t need to know a medical diagnosis to know he’s hurt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F6B6154-30B1-E46E-3F63-64854DE013A7}"/>
              </a:ext>
            </a:extLst>
          </p:cNvPr>
          <p:cNvSpPr>
            <a:spLocks noGrp="1"/>
          </p:cNvSpPr>
          <p:nvPr>
            <p:ph type="sldNum" sz="quarter" idx="12"/>
          </p:nvPr>
        </p:nvSpPr>
        <p:spPr/>
        <p:txBody>
          <a:bodyPr/>
          <a:lstStyle/>
          <a:p>
            <a:fld id="{514F3A77-29B3-8743-8647-54FB46E9FADB}" type="slidenum">
              <a:rPr lang="en-US" smtClean="0"/>
              <a:t>17</a:t>
            </a:fld>
            <a:endParaRPr lang="en-US" dirty="0"/>
          </a:p>
        </p:txBody>
      </p:sp>
    </p:spTree>
    <p:extLst>
      <p:ext uri="{BB962C8B-B14F-4D97-AF65-F5344CB8AC3E}">
        <p14:creationId xmlns:p14="http://schemas.microsoft.com/office/powerpoint/2010/main" val="94300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0BB0-F7F7-3CCF-E87C-DDD109DB7FD3}"/>
              </a:ext>
            </a:extLst>
          </p:cNvPr>
          <p:cNvSpPr>
            <a:spLocks noGrp="1"/>
          </p:cNvSpPr>
          <p:nvPr>
            <p:ph type="title"/>
          </p:nvPr>
        </p:nvSpPr>
        <p:spPr/>
        <p:txBody>
          <a:bodyPr>
            <a:normAutofit fontScale="90000"/>
          </a:bodyPr>
          <a:lstStyle/>
          <a:p>
            <a:r>
              <a:rPr lang="en-US" sz="3200" b="1" i="1" dirty="0">
                <a:effectLst/>
                <a:latin typeface="Calibri" panose="020F0502020204030204" pitchFamily="34" charset="0"/>
                <a:ea typeface="Calibri" panose="020F0502020204030204" pitchFamily="34" charset="0"/>
              </a:rPr>
              <a:t>Ortiz v. Winn-Dixie,</a:t>
            </a:r>
            <a:br>
              <a:rPr lang="en-US" sz="3200" b="1" dirty="0">
                <a:effectLst/>
                <a:latin typeface="Calibri" panose="020F0502020204030204" pitchFamily="34" charset="0"/>
                <a:ea typeface="Calibri" panose="020F0502020204030204" pitchFamily="34" charset="0"/>
              </a:rPr>
            </a:br>
            <a:r>
              <a:rPr lang="en-US" sz="3200" b="1" dirty="0">
                <a:effectLst/>
                <a:latin typeface="Calibri" panose="020F0502020204030204" pitchFamily="34" charset="0"/>
                <a:ea typeface="Calibri" panose="020F0502020204030204" pitchFamily="34" charset="0"/>
              </a:rPr>
              <a:t>361 So.3d</a:t>
            </a:r>
            <a:r>
              <a:rPr lang="en-US" b="1" dirty="0">
                <a:latin typeface="Calibri" panose="020F0502020204030204" pitchFamily="34" charset="0"/>
                <a:ea typeface="Calibri" panose="020F0502020204030204" pitchFamily="34" charset="0"/>
              </a:rPr>
              <a:t> 889 </a:t>
            </a:r>
            <a:r>
              <a:rPr lang="en-US" sz="3200" b="1" dirty="0">
                <a:effectLst/>
                <a:latin typeface="Calibri" panose="020F0502020204030204" pitchFamily="34" charset="0"/>
                <a:ea typeface="Calibri" panose="020F0502020204030204" pitchFamily="34" charset="0"/>
              </a:rPr>
              <a:t>(</a:t>
            </a:r>
            <a:r>
              <a:rPr lang="en-US" sz="3200" dirty="0">
                <a:effectLst/>
                <a:latin typeface="Calibri" panose="020F0502020204030204" pitchFamily="34" charset="0"/>
                <a:ea typeface="Calibri" panose="020F0502020204030204" pitchFamily="34" charset="0"/>
              </a:rPr>
              <a:t>Fla. 1</a:t>
            </a:r>
            <a:r>
              <a:rPr lang="en-US" sz="3200" baseline="30000" dirty="0">
                <a:effectLst/>
                <a:latin typeface="Calibri" panose="020F0502020204030204" pitchFamily="34" charset="0"/>
                <a:ea typeface="Calibri" panose="020F0502020204030204" pitchFamily="34" charset="0"/>
              </a:rPr>
              <a:t>st</a:t>
            </a:r>
            <a:r>
              <a:rPr lang="en-US" sz="3200" dirty="0">
                <a:effectLst/>
                <a:latin typeface="Calibri" panose="020F0502020204030204" pitchFamily="34" charset="0"/>
                <a:ea typeface="Calibri" panose="020F0502020204030204" pitchFamily="34" charset="0"/>
              </a:rPr>
              <a:t> DCA 2023</a:t>
            </a:r>
            <a:r>
              <a:rPr lang="en-US" sz="3200" b="1" dirty="0">
                <a:effectLst/>
                <a:latin typeface="Calibri" panose="020F0502020204030204" pitchFamily="34" charset="0"/>
                <a:ea typeface="Calibri" panose="020F0502020204030204" pitchFamily="34" charset="0"/>
              </a:rPr>
              <a:t>)</a:t>
            </a:r>
            <a:br>
              <a:rPr lang="en-US" sz="3200" b="1" dirty="0">
                <a:effectLst/>
                <a:latin typeface="Calibri" panose="020F0502020204030204" pitchFamily="34" charset="0"/>
                <a:ea typeface="Calibri" panose="020F0502020204030204" pitchFamily="34" charset="0"/>
              </a:rPr>
            </a:br>
            <a:r>
              <a:rPr lang="en-US" sz="3200" b="1" dirty="0">
                <a:effectLst/>
                <a:latin typeface="Calibri" panose="020F0502020204030204" pitchFamily="34" charset="0"/>
                <a:ea typeface="Calibri" panose="020F0502020204030204" pitchFamily="34" charset="0"/>
              </a:rPr>
              <a:t>SOL</a:t>
            </a:r>
            <a:endParaRPr lang="en-US" dirty="0"/>
          </a:p>
        </p:txBody>
      </p:sp>
      <p:sp>
        <p:nvSpPr>
          <p:cNvPr id="3" name="Content Placeholder 2">
            <a:extLst>
              <a:ext uri="{FF2B5EF4-FFF2-40B4-BE49-F238E27FC236}">
                <a16:creationId xmlns:a16="http://schemas.microsoft.com/office/drawing/2014/main" id="{D4DD084C-775B-5ED3-CEE3-CF18FECFAE94}"/>
              </a:ext>
            </a:extLst>
          </p:cNvPr>
          <p:cNvSpPr>
            <a:spLocks noGrp="1"/>
          </p:cNvSpPr>
          <p:nvPr>
            <p:ph idx="1"/>
          </p:nvPr>
        </p:nvSpPr>
        <p:spPr/>
        <p:txBody>
          <a:bodyPr>
            <a:noAutofit/>
          </a:bodyPr>
          <a:lstStyle/>
          <a:p>
            <a:pPr>
              <a:spcBef>
                <a:spcPts val="0"/>
              </a:spcBef>
            </a:pPr>
            <a:r>
              <a:rPr lang="en-US" sz="2200" dirty="0">
                <a:effectLst/>
                <a:latin typeface="Calibri" panose="020F0502020204030204" pitchFamily="34" charset="0"/>
                <a:ea typeface="Calibri" panose="020F0502020204030204" pitchFamily="34" charset="0"/>
              </a:rPr>
              <a:t>1</a:t>
            </a:r>
            <a:r>
              <a:rPr lang="en-US" sz="2200" baseline="30000" dirty="0">
                <a:effectLst/>
                <a:latin typeface="Calibri" panose="020F0502020204030204" pitchFamily="34" charset="0"/>
                <a:ea typeface="Calibri" panose="020F0502020204030204" pitchFamily="34" charset="0"/>
              </a:rPr>
              <a:t>st</a:t>
            </a:r>
            <a:r>
              <a:rPr lang="en-US" sz="2200" dirty="0">
                <a:effectLst/>
                <a:latin typeface="Calibri" panose="020F0502020204030204" pitchFamily="34" charset="0"/>
                <a:ea typeface="Calibri" panose="020F0502020204030204" pitchFamily="34" charset="0"/>
              </a:rPr>
              <a:t> DCA affirmed JCC’s finding that SOL had expired, and that the claimant failed to present evidence that the statute was not tolled. </a:t>
            </a:r>
          </a:p>
          <a:p>
            <a:pPr>
              <a:spcBef>
                <a:spcPts val="0"/>
              </a:spcBef>
            </a:pPr>
            <a:r>
              <a:rPr lang="en-US" sz="2200" dirty="0">
                <a:latin typeface="Calibri" panose="020F0502020204030204" pitchFamily="34" charset="0"/>
                <a:ea typeface="Calibri" panose="020F0502020204030204" pitchFamily="34" charset="0"/>
              </a:rPr>
              <a:t>The court, however, created an entirely new way to calculate the SOL.</a:t>
            </a:r>
          </a:p>
          <a:p>
            <a:pPr>
              <a:spcBef>
                <a:spcPts val="0"/>
              </a:spcBef>
            </a:pPr>
            <a:r>
              <a:rPr lang="en-US" sz="2200" dirty="0">
                <a:effectLst/>
                <a:latin typeface="Calibri" panose="020F0502020204030204" pitchFamily="34" charset="0"/>
                <a:ea typeface="Calibri" panose="020F0502020204030204" pitchFamily="34" charset="0"/>
              </a:rPr>
              <a:t>Prior to Ortiz, the SOL was “2 years from the date of the accident, or 1 year from the </a:t>
            </a:r>
            <a:r>
              <a:rPr lang="en-US" sz="2200" dirty="0">
                <a:latin typeface="Calibri" panose="020F0502020204030204" pitchFamily="34" charset="0"/>
                <a:ea typeface="Calibri" panose="020F0502020204030204" pitchFamily="34" charset="0"/>
              </a:rPr>
              <a:t>last provision of benefits, whichever was later.”  </a:t>
            </a:r>
          </a:p>
          <a:p>
            <a:pPr>
              <a:spcBef>
                <a:spcPts val="0"/>
              </a:spcBef>
            </a:pPr>
            <a:r>
              <a:rPr lang="en-US" sz="2200" dirty="0">
                <a:effectLst/>
                <a:latin typeface="Calibri" panose="020F0502020204030204" pitchFamily="34" charset="0"/>
                <a:ea typeface="Calibri" panose="020F0502020204030204" pitchFamily="34" charset="0"/>
              </a:rPr>
              <a:t>Now, says the court, we apply an almost impossible to understand method that requires us to stop and start the running of the “two</a:t>
            </a:r>
            <a:r>
              <a:rPr lang="en-US" sz="2200" dirty="0">
                <a:latin typeface="Calibri" panose="020F0502020204030204" pitchFamily="34" charset="0"/>
                <a:ea typeface="Calibri" panose="020F0502020204030204" pitchFamily="34" charset="0"/>
              </a:rPr>
              <a:t>-year </a:t>
            </a:r>
            <a:r>
              <a:rPr lang="en-US" sz="2200" dirty="0">
                <a:effectLst/>
                <a:latin typeface="Calibri" panose="020F0502020204030204" pitchFamily="34" charset="0"/>
                <a:ea typeface="Calibri" panose="020F0502020204030204" pitchFamily="34" charset="0"/>
              </a:rPr>
              <a:t>master timer” through the use of a “tolling timer.”</a:t>
            </a:r>
          </a:p>
          <a:p>
            <a:pPr>
              <a:spcBef>
                <a:spcPts val="0"/>
              </a:spcBef>
            </a:pPr>
            <a:r>
              <a:rPr lang="en-US" sz="2200" dirty="0">
                <a:latin typeface="Calibri" panose="020F0502020204030204" pitchFamily="34" charset="0"/>
                <a:ea typeface="Calibri" panose="020F0502020204030204" pitchFamily="34" charset="0"/>
              </a:rPr>
              <a:t>Each time the C gets paid or sees a doctor the SOL stops running for one year and then the master timer starts running again</a:t>
            </a:r>
            <a:endParaRPr lang="en-US" sz="22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221F0E9-6EB2-154D-A191-09EEE6D847A0}"/>
              </a:ext>
            </a:extLst>
          </p:cNvPr>
          <p:cNvSpPr>
            <a:spLocks noGrp="1"/>
          </p:cNvSpPr>
          <p:nvPr>
            <p:ph type="sldNum" sz="quarter" idx="12"/>
          </p:nvPr>
        </p:nvSpPr>
        <p:spPr/>
        <p:txBody>
          <a:bodyPr/>
          <a:lstStyle/>
          <a:p>
            <a:fld id="{514F3A77-29B3-8743-8647-54FB46E9FADB}" type="slidenum">
              <a:rPr lang="en-US" smtClean="0"/>
              <a:t>18</a:t>
            </a:fld>
            <a:endParaRPr lang="en-US" dirty="0"/>
          </a:p>
        </p:txBody>
      </p:sp>
    </p:spTree>
    <p:extLst>
      <p:ext uri="{BB962C8B-B14F-4D97-AF65-F5344CB8AC3E}">
        <p14:creationId xmlns:p14="http://schemas.microsoft.com/office/powerpoint/2010/main" val="131831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0BB0-F7F7-3CCF-E87C-DDD109DB7FD3}"/>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rPr>
              <a:t>Ortiz v. Winn-Dixie,</a:t>
            </a:r>
            <a:r>
              <a:rPr lang="en-US" sz="2800" b="1" dirty="0">
                <a:effectLst/>
                <a:latin typeface="Calibri" panose="020F0502020204030204" pitchFamily="34" charset="0"/>
                <a:ea typeface="Calibri" panose="020F0502020204030204" pitchFamily="34" charset="0"/>
              </a:rPr>
              <a:t> cont’d</a:t>
            </a:r>
            <a:br>
              <a:rPr lang="en-US" sz="2800" b="1" dirty="0">
                <a:effectLst/>
                <a:latin typeface="Calibri" panose="020F0502020204030204" pitchFamily="34" charset="0"/>
                <a:ea typeface="Calibri" panose="020F0502020204030204" pitchFamily="34" charset="0"/>
              </a:rPr>
            </a:br>
            <a:r>
              <a:rPr lang="en-US" sz="2800" b="1" dirty="0">
                <a:effectLst/>
                <a:latin typeface="Calibri" panose="020F0502020204030204" pitchFamily="34" charset="0"/>
                <a:ea typeface="Calibri" panose="020F0502020204030204" pitchFamily="34" charset="0"/>
              </a:rPr>
              <a:t>SOL – an example</a:t>
            </a:r>
            <a:endParaRPr lang="en-US" sz="2800" dirty="0"/>
          </a:p>
        </p:txBody>
      </p:sp>
      <p:sp>
        <p:nvSpPr>
          <p:cNvPr id="3" name="Content Placeholder 2">
            <a:extLst>
              <a:ext uri="{FF2B5EF4-FFF2-40B4-BE49-F238E27FC236}">
                <a16:creationId xmlns:a16="http://schemas.microsoft.com/office/drawing/2014/main" id="{D4DD084C-775B-5ED3-CEE3-CF18FECFAE94}"/>
              </a:ext>
            </a:extLst>
          </p:cNvPr>
          <p:cNvSpPr>
            <a:spLocks noGrp="1"/>
          </p:cNvSpPr>
          <p:nvPr>
            <p:ph idx="1"/>
          </p:nvPr>
        </p:nvSpPr>
        <p:spPr/>
        <p:txBody>
          <a:bodyPr>
            <a:normAutofit lnSpcReduction="10000"/>
          </a:bodyPr>
          <a:lstStyle/>
          <a:p>
            <a:r>
              <a:rPr lang="en-US" sz="2400" dirty="0">
                <a:latin typeface="Calibri" panose="020F0502020204030204" pitchFamily="34" charset="0"/>
                <a:cs typeface="Calibri" panose="020F0502020204030204" pitchFamily="34" charset="0"/>
              </a:rPr>
              <a:t>D/A = 1/1/2024</a:t>
            </a:r>
          </a:p>
          <a:p>
            <a:r>
              <a:rPr lang="en-US" sz="2400" dirty="0">
                <a:latin typeface="Calibri" panose="020F0502020204030204" pitchFamily="34" charset="0"/>
                <a:cs typeface="Calibri" panose="020F0502020204030204" pitchFamily="34" charset="0"/>
              </a:rPr>
              <a:t>C treats on D/A, and then follows up once a month until 7/1/2024.  Stops treating then.</a:t>
            </a:r>
          </a:p>
          <a:p>
            <a:r>
              <a:rPr lang="en-US" sz="2400" dirty="0">
                <a:latin typeface="Calibri" panose="020F0502020204030204" pitchFamily="34" charset="0"/>
                <a:cs typeface="Calibri" panose="020F0502020204030204" pitchFamily="34" charset="0"/>
              </a:rPr>
              <a:t>On 7/1/2024 the claimant still has the full 2 years (730 days) </a:t>
            </a:r>
            <a:r>
              <a:rPr lang="en-US" sz="2400" dirty="0" err="1">
                <a:latin typeface="Calibri" panose="020F0502020204030204" pitchFamily="34" charset="0"/>
                <a:cs typeface="Calibri" panose="020F0502020204030204" pitchFamily="34" charset="0"/>
              </a:rPr>
              <a:t>bc</a:t>
            </a:r>
            <a:r>
              <a:rPr lang="en-US" sz="2400" dirty="0">
                <a:latin typeface="Calibri" panose="020F0502020204030204" pitchFamily="34" charset="0"/>
                <a:cs typeface="Calibri" panose="020F0502020204030204" pitchFamily="34" charset="0"/>
              </a:rPr>
              <a:t> the SOL was tolled (paused) on the D/A. The last visit on 7/1/2024 tolls it for an additional one year.</a:t>
            </a:r>
          </a:p>
          <a:p>
            <a:r>
              <a:rPr lang="en-US" sz="2400" dirty="0">
                <a:latin typeface="Calibri" panose="020F0502020204030204" pitchFamily="34" charset="0"/>
                <a:cs typeface="Calibri" panose="020F0502020204030204" pitchFamily="34" charset="0"/>
              </a:rPr>
              <a:t>On 7/1/2025 the C still has 2 years on the SOL. If he fails to treat or file a PFB the SOL runs on 7/1/2027 (3.5 years after D/A.</a:t>
            </a:r>
          </a:p>
          <a:p>
            <a:r>
              <a:rPr lang="en-US" sz="2400" u="sng" dirty="0">
                <a:latin typeface="Calibri" panose="020F0502020204030204" pitchFamily="34" charset="0"/>
                <a:cs typeface="Calibri" panose="020F0502020204030204" pitchFamily="34" charset="0"/>
              </a:rPr>
              <a:t>When the claimant receives treatment 1x on the date of the accident and stops, the SOL is 3 years.</a:t>
            </a:r>
          </a:p>
          <a:p>
            <a:r>
              <a:rPr lang="en-US" sz="2400" dirty="0">
                <a:latin typeface="Calibri" panose="020F0502020204030204" pitchFamily="34" charset="0"/>
                <a:cs typeface="Calibri" panose="020F0502020204030204" pitchFamily="34" charset="0"/>
              </a:rPr>
              <a:t>Case is still pending at the Court on a motion for rehearing.</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221F0E9-6EB2-154D-A191-09EEE6D847A0}"/>
              </a:ext>
            </a:extLst>
          </p:cNvPr>
          <p:cNvSpPr>
            <a:spLocks noGrp="1"/>
          </p:cNvSpPr>
          <p:nvPr>
            <p:ph type="sldNum" sz="quarter" idx="12"/>
          </p:nvPr>
        </p:nvSpPr>
        <p:spPr/>
        <p:txBody>
          <a:bodyPr/>
          <a:lstStyle/>
          <a:p>
            <a:fld id="{514F3A77-29B3-8743-8647-54FB46E9FADB}" type="slidenum">
              <a:rPr lang="en-US" smtClean="0"/>
              <a:t>19</a:t>
            </a:fld>
            <a:endParaRPr lang="en-US" dirty="0"/>
          </a:p>
        </p:txBody>
      </p:sp>
    </p:spTree>
    <p:extLst>
      <p:ext uri="{BB962C8B-B14F-4D97-AF65-F5344CB8AC3E}">
        <p14:creationId xmlns:p14="http://schemas.microsoft.com/office/powerpoint/2010/main" val="239420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3AF0-9C40-F1A1-D20C-2A0AC196608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2023 changes impacting 2024 </a:t>
            </a:r>
          </a:p>
        </p:txBody>
      </p:sp>
      <p:sp>
        <p:nvSpPr>
          <p:cNvPr id="3" name="Content Placeholder 2">
            <a:extLst>
              <a:ext uri="{FF2B5EF4-FFF2-40B4-BE49-F238E27FC236}">
                <a16:creationId xmlns:a16="http://schemas.microsoft.com/office/drawing/2014/main" id="{133B46FE-F2AD-6186-69A1-9AFC7A745FA5}"/>
              </a:ext>
            </a:extLst>
          </p:cNvPr>
          <p:cNvSpPr>
            <a:spLocks noGrp="1"/>
          </p:cNvSpPr>
          <p:nvPr>
            <p:ph idx="1"/>
          </p:nvPr>
        </p:nvSpPr>
        <p:spPr/>
        <p:txBody>
          <a:bodyPr>
            <a:normAutofit/>
          </a:bodyPr>
          <a:lstStyle/>
          <a:p>
            <a:r>
              <a:rPr lang="en-US" dirty="0"/>
              <a:t>New Florida WC Rules in effect for Employer Penalties, Exemptions – Eff. Date 7/18/23 </a:t>
            </a:r>
          </a:p>
          <a:p>
            <a:r>
              <a:rPr lang="en-US" dirty="0"/>
              <a:t>OIR approves 15.1 % Decrease in WC rates for 2024. </a:t>
            </a:r>
            <a:r>
              <a:rPr lang="en-US" sz="2800" dirty="0">
                <a:latin typeface="Calibri" panose="020F0502020204030204" pitchFamily="34" charset="0"/>
                <a:ea typeface="Calibri" panose="020F0502020204030204" pitchFamily="34" charset="0"/>
                <a:cs typeface="Calibri" panose="020F0502020204030204" pitchFamily="34" charset="0"/>
              </a:rPr>
              <a:t>Overall reduction since 2003 reforms – </a:t>
            </a:r>
            <a:r>
              <a:rPr lang="en-US" sz="2800" i="1" dirty="0">
                <a:latin typeface="Calibri" panose="020F0502020204030204" pitchFamily="34" charset="0"/>
                <a:ea typeface="Calibri" panose="020F0502020204030204" pitchFamily="34" charset="0"/>
                <a:cs typeface="Calibri" panose="020F0502020204030204" pitchFamily="34" charset="0"/>
              </a:rPr>
              <a:t>76%</a:t>
            </a:r>
            <a:endParaRPr lang="en-US" i="1" dirty="0"/>
          </a:p>
          <a:p>
            <a:r>
              <a:rPr lang="en-US" dirty="0"/>
              <a:t>Subrogation - Florida became modified comparative negligence state (3/24/23)  – if plaintiff more than 50% responsible – can’t recover (Med Mal excluded)</a:t>
            </a:r>
          </a:p>
        </p:txBody>
      </p:sp>
      <p:sp>
        <p:nvSpPr>
          <p:cNvPr id="4" name="Slide Number Placeholder 3">
            <a:extLst>
              <a:ext uri="{FF2B5EF4-FFF2-40B4-BE49-F238E27FC236}">
                <a16:creationId xmlns:a16="http://schemas.microsoft.com/office/drawing/2014/main" id="{5CC56D37-99FF-2099-257A-3A3E284ACB70}"/>
              </a:ext>
            </a:extLst>
          </p:cNvPr>
          <p:cNvSpPr>
            <a:spLocks noGrp="1"/>
          </p:cNvSpPr>
          <p:nvPr>
            <p:ph type="sldNum" sz="quarter" idx="12"/>
          </p:nvPr>
        </p:nvSpPr>
        <p:spPr/>
        <p:txBody>
          <a:bodyPr/>
          <a:lstStyle/>
          <a:p>
            <a:fld id="{514F3A77-29B3-8743-8647-54FB46E9FADB}" type="slidenum">
              <a:rPr lang="en-US" smtClean="0"/>
              <a:t>2</a:t>
            </a:fld>
            <a:endParaRPr lang="en-US" dirty="0"/>
          </a:p>
        </p:txBody>
      </p:sp>
    </p:spTree>
    <p:extLst>
      <p:ext uri="{BB962C8B-B14F-4D97-AF65-F5344CB8AC3E}">
        <p14:creationId xmlns:p14="http://schemas.microsoft.com/office/powerpoint/2010/main" val="89829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2091-D8BF-4F14-8375-1F9C90D379AE}"/>
              </a:ext>
            </a:extLst>
          </p:cNvPr>
          <p:cNvSpPr>
            <a:spLocks noGrp="1"/>
          </p:cNvSpPr>
          <p:nvPr>
            <p:ph type="title"/>
          </p:nvPr>
        </p:nvSpPr>
        <p:spPr>
          <a:xfrm>
            <a:off x="2236966" y="2400852"/>
            <a:ext cx="4868170" cy="1325563"/>
          </a:xfrm>
        </p:spPr>
        <p:txBody>
          <a:bodyPr>
            <a:normAutofit/>
          </a:bodyPr>
          <a:lstStyle/>
          <a:p>
            <a:r>
              <a:rPr lang="en-US" sz="4000" dirty="0"/>
              <a:t>    indemnity</a:t>
            </a:r>
            <a:br>
              <a:rPr lang="en-US" sz="4000" dirty="0"/>
            </a:br>
            <a:r>
              <a:rPr lang="en-US" sz="4000" dirty="0"/>
              <a:t>    </a:t>
            </a:r>
            <a:endParaRPr lang="en-US" dirty="0"/>
          </a:p>
        </p:txBody>
      </p:sp>
      <p:sp>
        <p:nvSpPr>
          <p:cNvPr id="3" name="Slide Number Placeholder 2">
            <a:extLst>
              <a:ext uri="{FF2B5EF4-FFF2-40B4-BE49-F238E27FC236}">
                <a16:creationId xmlns:a16="http://schemas.microsoft.com/office/drawing/2014/main" id="{E8374C2A-7C16-1D93-8B46-5173DA9A2BC3}"/>
              </a:ext>
            </a:extLst>
          </p:cNvPr>
          <p:cNvSpPr>
            <a:spLocks noGrp="1"/>
          </p:cNvSpPr>
          <p:nvPr>
            <p:ph type="sldNum" sz="quarter" idx="12"/>
          </p:nvPr>
        </p:nvSpPr>
        <p:spPr/>
        <p:txBody>
          <a:bodyPr/>
          <a:lstStyle/>
          <a:p>
            <a:fld id="{514F3A77-29B3-8743-8647-54FB46E9FADB}" type="slidenum">
              <a:rPr lang="en-US" smtClean="0"/>
              <a:t>20</a:t>
            </a:fld>
            <a:endParaRPr lang="en-US" dirty="0"/>
          </a:p>
        </p:txBody>
      </p:sp>
    </p:spTree>
    <p:extLst>
      <p:ext uri="{BB962C8B-B14F-4D97-AF65-F5344CB8AC3E}">
        <p14:creationId xmlns:p14="http://schemas.microsoft.com/office/powerpoint/2010/main" val="66535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E59A-A092-2614-0B90-A573B86D39D7}"/>
              </a:ext>
            </a:extLst>
          </p:cNvPr>
          <p:cNvSpPr>
            <a:spLocks noGrp="1"/>
          </p:cNvSpPr>
          <p:nvPr>
            <p:ph type="title"/>
          </p:nvPr>
        </p:nvSpPr>
        <p:spPr/>
        <p:txBody>
          <a:bodyPr>
            <a:normAutofit/>
          </a:bodyPr>
          <a:lstStyle/>
          <a:p>
            <a:pPr marL="0" marR="0">
              <a:spcBef>
                <a:spcPts val="0"/>
              </a:spcBef>
              <a:spcAft>
                <a:spcPts val="0"/>
              </a:spcAft>
            </a:pPr>
            <a:r>
              <a:rPr lang="en-US" sz="2800" b="1" i="1" dirty="0">
                <a:effectLst/>
                <a:latin typeface="+mn-lt"/>
                <a:ea typeface="Aptos" panose="020B0004020202020204" pitchFamily="34" charset="0"/>
                <a:cs typeface="Aptos" panose="020B0004020202020204" pitchFamily="34" charset="0"/>
              </a:rPr>
              <a:t>Detroit Tigers / Sedgwick v. Sodders</a:t>
            </a:r>
            <a:r>
              <a:rPr lang="en-US" sz="2800" b="1" i="1" dirty="0">
                <a:latin typeface="+mn-lt"/>
                <a:ea typeface="Aptos" panose="020B0004020202020204" pitchFamily="34" charset="0"/>
                <a:cs typeface="Aptos" panose="020B0004020202020204" pitchFamily="34" charset="0"/>
              </a:rPr>
              <a:t>,</a:t>
            </a:r>
            <a:br>
              <a:rPr lang="en-US" sz="2800" b="1" dirty="0">
                <a:effectLst/>
                <a:latin typeface="+mn-lt"/>
                <a:ea typeface="Aptos" panose="020B0004020202020204" pitchFamily="34" charset="0"/>
                <a:cs typeface="Aptos" panose="020B0004020202020204" pitchFamily="34" charset="0"/>
              </a:rPr>
            </a:br>
            <a:r>
              <a:rPr lang="en-US" sz="2800" dirty="0">
                <a:effectLst/>
                <a:latin typeface="+mn-lt"/>
                <a:ea typeface="Aptos" panose="020B0004020202020204" pitchFamily="34" charset="0"/>
                <a:cs typeface="Aptos" panose="020B0004020202020204" pitchFamily="34" charset="0"/>
              </a:rPr>
              <a:t>____So.3d ____ (Fla. 1</a:t>
            </a:r>
            <a:r>
              <a:rPr lang="en-US" sz="2800" baseline="30000" dirty="0">
                <a:effectLst/>
                <a:latin typeface="+mn-lt"/>
                <a:ea typeface="Aptos" panose="020B0004020202020204" pitchFamily="34" charset="0"/>
                <a:cs typeface="Aptos" panose="020B0004020202020204" pitchFamily="34" charset="0"/>
              </a:rPr>
              <a:t>st</a:t>
            </a:r>
            <a:r>
              <a:rPr lang="en-US" sz="2800" dirty="0">
                <a:effectLst/>
                <a:latin typeface="+mn-lt"/>
                <a:ea typeface="Aptos" panose="020B0004020202020204" pitchFamily="34" charset="0"/>
                <a:cs typeface="Aptos" panose="020B0004020202020204" pitchFamily="34" charset="0"/>
              </a:rPr>
              <a:t> DCA 6/12/2024)</a:t>
            </a:r>
            <a:br>
              <a:rPr lang="en-US" sz="2800" dirty="0">
                <a:effectLst/>
                <a:latin typeface="+mn-lt"/>
                <a:ea typeface="Aptos" panose="020B0004020202020204" pitchFamily="34" charset="0"/>
                <a:cs typeface="Aptos" panose="020B0004020202020204" pitchFamily="34" charset="0"/>
              </a:rPr>
            </a:br>
            <a:r>
              <a:rPr lang="en-US" sz="2800" b="1" dirty="0">
                <a:effectLst/>
                <a:latin typeface="+mn-lt"/>
                <a:ea typeface="Aptos" panose="020B0004020202020204" pitchFamily="34" charset="0"/>
                <a:cs typeface="Aptos" panose="020B0004020202020204" pitchFamily="34" charset="0"/>
              </a:rPr>
              <a:t>Average Weekly Wage/Catch-All Provision</a:t>
            </a:r>
            <a:endParaRPr lang="en-US" sz="2800" dirty="0">
              <a:latin typeface="+mn-lt"/>
            </a:endParaRPr>
          </a:p>
        </p:txBody>
      </p:sp>
      <p:sp>
        <p:nvSpPr>
          <p:cNvPr id="3" name="Content Placeholder 2">
            <a:extLst>
              <a:ext uri="{FF2B5EF4-FFF2-40B4-BE49-F238E27FC236}">
                <a16:creationId xmlns:a16="http://schemas.microsoft.com/office/drawing/2014/main" id="{AE605DE6-19E9-94B7-7ABA-2D2359B4BFA7}"/>
              </a:ext>
            </a:extLst>
          </p:cNvPr>
          <p:cNvSpPr>
            <a:spLocks noGrp="1"/>
          </p:cNvSpPr>
          <p:nvPr>
            <p:ph idx="1"/>
          </p:nvPr>
        </p:nvSpPr>
        <p:spPr>
          <a:xfrm>
            <a:off x="628650" y="1825624"/>
            <a:ext cx="7886700" cy="4667249"/>
          </a:xfrm>
        </p:spPr>
        <p:txBody>
          <a:bodyPr>
            <a:noAutofit/>
          </a:bodyPr>
          <a:lstStyle/>
          <a:p>
            <a:pPr>
              <a:spcBef>
                <a:spcPts val="0"/>
              </a:spcBef>
            </a:pPr>
            <a:r>
              <a:rPr lang="en-US" sz="1800" dirty="0">
                <a:effectLst/>
                <a:latin typeface="+mn-lt"/>
                <a:ea typeface="Aptos" panose="020B0004020202020204" pitchFamily="34" charset="0"/>
                <a:cs typeface="Aptos" panose="020B0004020202020204" pitchFamily="34" charset="0"/>
              </a:rPr>
              <a:t>DCA reversed AWW determination.  </a:t>
            </a:r>
          </a:p>
          <a:p>
            <a:pPr>
              <a:spcBef>
                <a:spcPts val="0"/>
              </a:spcBef>
            </a:pPr>
            <a:r>
              <a:rPr lang="en-US" sz="1800" dirty="0">
                <a:effectLst/>
                <a:latin typeface="+mn-lt"/>
                <a:ea typeface="Aptos" panose="020B0004020202020204" pitchFamily="34" charset="0"/>
                <a:cs typeface="Aptos" panose="020B0004020202020204" pitchFamily="34" charset="0"/>
              </a:rPr>
              <a:t>Minor league pitcher paid by contract per month during five-month season</a:t>
            </a:r>
          </a:p>
          <a:p>
            <a:pPr>
              <a:spcBef>
                <a:spcPts val="0"/>
              </a:spcBef>
            </a:pPr>
            <a:r>
              <a:rPr lang="en-US" sz="1800" dirty="0">
                <a:effectLst/>
                <a:latin typeface="+mn-lt"/>
                <a:ea typeface="Aptos" panose="020B0004020202020204" pitchFamily="34" charset="0"/>
                <a:cs typeface="Aptos" panose="020B0004020202020204" pitchFamily="34" charset="0"/>
              </a:rPr>
              <a:t>CL hurts L shoulder being paid $1,500 a month, goes back to college/takes subsequent job. </a:t>
            </a:r>
          </a:p>
          <a:p>
            <a:pPr>
              <a:spcBef>
                <a:spcPts val="0"/>
              </a:spcBef>
            </a:pPr>
            <a:r>
              <a:rPr lang="en-US" sz="1800" dirty="0">
                <a:effectLst/>
                <a:latin typeface="+mn-lt"/>
                <a:ea typeface="Aptos" panose="020B0004020202020204" pitchFamily="34" charset="0"/>
                <a:cs typeface="Aptos" panose="020B0004020202020204" pitchFamily="34" charset="0"/>
              </a:rPr>
              <a:t>AWW case </a:t>
            </a:r>
          </a:p>
          <a:p>
            <a:pPr lvl="1">
              <a:spcBef>
                <a:spcPts val="0"/>
              </a:spcBef>
            </a:pPr>
            <a:r>
              <a:rPr lang="en-US" sz="1800" dirty="0">
                <a:latin typeface="+mn-lt"/>
                <a:ea typeface="Aptos" panose="020B0004020202020204" pitchFamily="34" charset="0"/>
                <a:cs typeface="Aptos" panose="020B0004020202020204" pitchFamily="34" charset="0"/>
              </a:rPr>
              <a:t>C a</a:t>
            </a:r>
            <a:r>
              <a:rPr lang="en-US" sz="1800" dirty="0">
                <a:effectLst/>
                <a:latin typeface="+mn-lt"/>
                <a:ea typeface="Aptos" panose="020B0004020202020204" pitchFamily="34" charset="0"/>
                <a:cs typeface="Aptos" panose="020B0004020202020204" pitchFamily="34" charset="0"/>
              </a:rPr>
              <a:t>rgued that AWW should be based on yearly salary of $18,000 ($348.84)</a:t>
            </a:r>
          </a:p>
          <a:p>
            <a:pPr lvl="1">
              <a:spcBef>
                <a:spcPts val="0"/>
              </a:spcBef>
            </a:pPr>
            <a:r>
              <a:rPr lang="en-US" sz="1800" dirty="0">
                <a:effectLst/>
                <a:latin typeface="+mn-lt"/>
                <a:ea typeface="Aptos" panose="020B0004020202020204" pitchFamily="34" charset="0"/>
                <a:cs typeface="Aptos" panose="020B0004020202020204" pitchFamily="34" charset="0"/>
              </a:rPr>
              <a:t>E/C argued AWW should be based on a yearly salary of $7,500 ($145.35)</a:t>
            </a:r>
          </a:p>
          <a:p>
            <a:pPr marL="457200" lvl="1" indent="0">
              <a:spcBef>
                <a:spcPts val="0"/>
              </a:spcBef>
              <a:buNone/>
            </a:pPr>
            <a:endParaRPr lang="en-US" sz="1800" dirty="0">
              <a:effectLst/>
              <a:latin typeface="+mn-lt"/>
              <a:ea typeface="Aptos" panose="020B0004020202020204" pitchFamily="34" charset="0"/>
              <a:cs typeface="Aptos" panose="020B0004020202020204" pitchFamily="34" charset="0"/>
            </a:endParaRPr>
          </a:p>
          <a:p>
            <a:pPr>
              <a:spcBef>
                <a:spcPts val="0"/>
              </a:spcBef>
            </a:pPr>
            <a:r>
              <a:rPr lang="en-US" sz="1800" dirty="0">
                <a:effectLst/>
                <a:latin typeface="+mn-lt"/>
                <a:ea typeface="Aptos" panose="020B0004020202020204" pitchFamily="34" charset="0"/>
                <a:cs typeface="Aptos" panose="020B0004020202020204" pitchFamily="34" charset="0"/>
              </a:rPr>
              <a:t>DCA reversed JCC</a:t>
            </a:r>
            <a:r>
              <a:rPr lang="en-US" sz="1800" dirty="0">
                <a:latin typeface="+mn-lt"/>
                <a:ea typeface="Aptos" panose="020B0004020202020204" pitchFamily="34" charset="0"/>
                <a:cs typeface="Aptos" panose="020B0004020202020204" pitchFamily="34" charset="0"/>
              </a:rPr>
              <a:t> Arthur’s</a:t>
            </a:r>
            <a:r>
              <a:rPr lang="en-US" sz="1800" dirty="0">
                <a:effectLst/>
                <a:latin typeface="+mn-lt"/>
                <a:ea typeface="Aptos" panose="020B0004020202020204" pitchFamily="34" charset="0"/>
                <a:cs typeface="Aptos" panose="020B0004020202020204" pitchFamily="34" charset="0"/>
              </a:rPr>
              <a:t> determination that the AWW was $348.84 ($1,500 divided by 4.3), which was CL’s argument. </a:t>
            </a:r>
          </a:p>
          <a:p>
            <a:pPr>
              <a:spcBef>
                <a:spcPts val="0"/>
              </a:spcBef>
            </a:pPr>
            <a:r>
              <a:rPr lang="en-US" sz="1800" dirty="0">
                <a:effectLst/>
                <a:latin typeface="+mn-lt"/>
                <a:ea typeface="Aptos" panose="020B0004020202020204" pitchFamily="34" charset="0"/>
                <a:cs typeface="Aptos" panose="020B0004020202020204" pitchFamily="34" charset="0"/>
              </a:rPr>
              <a:t>DCA rejected JCC’s finding that CL should not be held to the “stringent terms of the contract” because it limited his payments to </a:t>
            </a:r>
            <a:r>
              <a:rPr lang="en-US" sz="1800" dirty="0">
                <a:latin typeface="+mn-lt"/>
                <a:ea typeface="Aptos" panose="020B0004020202020204" pitchFamily="34" charset="0"/>
                <a:cs typeface="Aptos" panose="020B0004020202020204" pitchFamily="34" charset="0"/>
              </a:rPr>
              <a:t>five </a:t>
            </a:r>
            <a:r>
              <a:rPr lang="en-US" sz="1800" dirty="0">
                <a:effectLst/>
                <a:latin typeface="+mn-lt"/>
                <a:ea typeface="Aptos" panose="020B0004020202020204" pitchFamily="34" charset="0"/>
                <a:cs typeface="Aptos" panose="020B0004020202020204" pitchFamily="34" charset="0"/>
              </a:rPr>
              <a:t>months but they could control his activities year-round.  </a:t>
            </a:r>
          </a:p>
          <a:p>
            <a:pPr>
              <a:spcBef>
                <a:spcPts val="0"/>
              </a:spcBef>
            </a:pPr>
            <a:r>
              <a:rPr lang="en-US" sz="1800" dirty="0">
                <a:effectLst/>
                <a:latin typeface="+mn-lt"/>
                <a:ea typeface="Aptos" panose="020B0004020202020204" pitchFamily="34" charset="0"/>
                <a:cs typeface="Aptos" panose="020B0004020202020204" pitchFamily="34" charset="0"/>
              </a:rPr>
              <a:t>Under “catch-all” analysis although JCC has broad discretion, analysis limited to the actual earnings and contract – can’t reform contracts.</a:t>
            </a:r>
          </a:p>
          <a:p>
            <a:pPr>
              <a:spcBef>
                <a:spcPts val="0"/>
              </a:spcBef>
            </a:pPr>
            <a:r>
              <a:rPr lang="en-US" sz="1800" i="1" dirty="0">
                <a:solidFill>
                  <a:srgbClr val="397C9A"/>
                </a:solidFill>
                <a:latin typeface="+mn-lt"/>
                <a:ea typeface="Aptos" panose="020B0004020202020204" pitchFamily="34" charset="0"/>
                <a:cs typeface="Aptos" panose="020B0004020202020204" pitchFamily="34" charset="0"/>
              </a:rPr>
              <a:t>The contract of employment controls</a:t>
            </a:r>
            <a:r>
              <a:rPr lang="en-US" sz="1800" i="1" dirty="0">
                <a:latin typeface="+mn-lt"/>
                <a:ea typeface="Aptos" panose="020B0004020202020204" pitchFamily="34" charset="0"/>
                <a:cs typeface="Aptos" panose="020B0004020202020204" pitchFamily="34" charset="0"/>
              </a:rPr>
              <a:t>.</a:t>
            </a:r>
            <a:endParaRPr lang="en-US" sz="1800" i="1" dirty="0">
              <a:effectLst/>
              <a:latin typeface="+mn-lt"/>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51E5985C-1C74-8304-969C-9ED890D140C0}"/>
              </a:ext>
            </a:extLst>
          </p:cNvPr>
          <p:cNvSpPr>
            <a:spLocks noGrp="1"/>
          </p:cNvSpPr>
          <p:nvPr>
            <p:ph type="sldNum" sz="quarter" idx="12"/>
          </p:nvPr>
        </p:nvSpPr>
        <p:spPr/>
        <p:txBody>
          <a:bodyPr/>
          <a:lstStyle/>
          <a:p>
            <a:fld id="{514F3A77-29B3-8743-8647-54FB46E9FADB}" type="slidenum">
              <a:rPr lang="en-US" smtClean="0"/>
              <a:t>21</a:t>
            </a:fld>
            <a:endParaRPr lang="en-US" dirty="0"/>
          </a:p>
        </p:txBody>
      </p:sp>
    </p:spTree>
    <p:extLst>
      <p:ext uri="{BB962C8B-B14F-4D97-AF65-F5344CB8AC3E}">
        <p14:creationId xmlns:p14="http://schemas.microsoft.com/office/powerpoint/2010/main" val="374651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F56C-459A-BE3B-5E09-A87A74677E23}"/>
              </a:ext>
            </a:extLst>
          </p:cNvPr>
          <p:cNvSpPr>
            <a:spLocks noGrp="1"/>
          </p:cNvSpPr>
          <p:nvPr>
            <p:ph type="title"/>
          </p:nvPr>
        </p:nvSpPr>
        <p:spPr>
          <a:xfrm>
            <a:off x="628650" y="277402"/>
            <a:ext cx="8371512" cy="1548223"/>
          </a:xfrm>
        </p:spPr>
        <p:txBody>
          <a:bodyPr>
            <a:noAutofit/>
          </a:bodyPr>
          <a:lstStyle/>
          <a:p>
            <a:br>
              <a:rPr lang="en-US" sz="2800" b="1" i="1" dirty="0">
                <a:effectLst/>
                <a:latin typeface="Calibri" panose="020F0502020204030204" pitchFamily="34" charset="0"/>
                <a:ea typeface="Calibri" panose="020F0502020204030204" pitchFamily="34" charset="0"/>
                <a:cs typeface="Calibri" panose="020F0502020204030204" pitchFamily="34" charset="0"/>
              </a:rPr>
            </a:br>
            <a:r>
              <a:rPr lang="en-US" sz="2800" b="1" i="1" dirty="0">
                <a:effectLst/>
                <a:latin typeface="Calibri" panose="020F0502020204030204" pitchFamily="34" charset="0"/>
                <a:ea typeface="Calibri" panose="020F0502020204030204" pitchFamily="34" charset="0"/>
                <a:cs typeface="Calibri" panose="020F0502020204030204" pitchFamily="34" charset="0"/>
              </a:rPr>
              <a:t>Gulf Management</a:t>
            </a:r>
            <a:r>
              <a:rPr lang="en-US" sz="2800" b="1" i="1" dirty="0">
                <a:latin typeface="Calibri" panose="020F0502020204030204" pitchFamily="34" charset="0"/>
                <a:ea typeface="Calibri" panose="020F0502020204030204" pitchFamily="34" charset="0"/>
                <a:cs typeface="Calibri" panose="020F0502020204030204" pitchFamily="34" charset="0"/>
              </a:rPr>
              <a:t> </a:t>
            </a:r>
            <a:r>
              <a:rPr lang="en-US" sz="2800" b="1" i="1" dirty="0">
                <a:effectLst/>
                <a:latin typeface="Calibri" panose="020F0502020204030204" pitchFamily="34" charset="0"/>
                <a:ea typeface="Calibri" panose="020F0502020204030204" pitchFamily="34" charset="0"/>
                <a:cs typeface="Calibri" panose="020F0502020204030204" pitchFamily="34" charset="0"/>
              </a:rPr>
              <a:t>v. Wall</a:t>
            </a:r>
            <a:r>
              <a:rPr lang="en-US" sz="2800" b="1" dirty="0">
                <a:effectLst/>
                <a:latin typeface="Calibri" panose="020F0502020204030204" pitchFamily="34" charset="0"/>
                <a:ea typeface="Calibri" panose="020F0502020204030204" pitchFamily="34" charset="0"/>
                <a:cs typeface="Calibri" panose="020F0502020204030204" pitchFamily="34" charset="0"/>
              </a:rPr>
              <a:t>, </a:t>
            </a:r>
            <a:br>
              <a:rPr lang="en-US" sz="2800" b="1"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375 so. 3d 296  </a:t>
            </a:r>
            <a:r>
              <a:rPr lang="en-US" sz="2800" dirty="0">
                <a:effectLst/>
                <a:latin typeface="Calibri" panose="020F0502020204030204" pitchFamily="34" charset="0"/>
                <a:ea typeface="Calibri" panose="020F0502020204030204" pitchFamily="34" charset="0"/>
                <a:cs typeface="Calibri" panose="020F0502020204030204" pitchFamily="34" charset="0"/>
              </a:rPr>
              <a:t>(Fla.1</a:t>
            </a:r>
            <a:r>
              <a:rPr lang="en-US" sz="28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2800" dirty="0">
                <a:effectLst/>
                <a:latin typeface="Calibri" panose="020F0502020204030204" pitchFamily="34" charset="0"/>
                <a:ea typeface="Calibri" panose="020F0502020204030204" pitchFamily="34" charset="0"/>
                <a:cs typeface="Calibri" panose="020F0502020204030204" pitchFamily="34" charset="0"/>
              </a:rPr>
              <a:t> DCA </a:t>
            </a:r>
            <a:r>
              <a:rPr lang="en-US" sz="2800" dirty="0">
                <a:latin typeface="Calibri" panose="020F0502020204030204" pitchFamily="34" charset="0"/>
                <a:ea typeface="Calibri" panose="020F0502020204030204" pitchFamily="34" charset="0"/>
                <a:cs typeface="Calibri" panose="020F0502020204030204" pitchFamily="34" charset="0"/>
              </a:rPr>
              <a:t>202</a:t>
            </a:r>
            <a:r>
              <a:rPr lang="en-US" sz="2800" dirty="0">
                <a:effectLst/>
                <a:latin typeface="Calibri" panose="020F0502020204030204" pitchFamily="34" charset="0"/>
                <a:ea typeface="Calibri" panose="020F0502020204030204" pitchFamily="34" charset="0"/>
                <a:cs typeface="Calibri" panose="020F0502020204030204" pitchFamily="34" charset="0"/>
              </a:rPr>
              <a:t>3)</a:t>
            </a: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PTD</a:t>
            </a:r>
            <a:br>
              <a:rPr lang="en-US" sz="2800" dirty="0">
                <a:solidFill>
                  <a:srgbClr val="202020"/>
                </a:solidFill>
                <a:effectLst/>
                <a:latin typeface="Berthold Akzidenz Grotesk BE Ex" panose="020B0604020202020204" charset="0"/>
                <a:ea typeface="Calibri" panose="020F0502020204030204" pitchFamily="34" charset="0"/>
                <a:cs typeface="Berthold Akzidenz Grotesk BE Ex" panose="020B0604020202020204" charset="0"/>
              </a:rPr>
            </a:br>
            <a:endParaRPr lang="en-US" sz="2800" dirty="0">
              <a:latin typeface="Berthold Akzidenz Grotesk BE Ex" panose="020B0604020202020204" charset="0"/>
              <a:cs typeface="Berthold Akzidenz Grotesk BE Ex" panose="020B0604020202020204" charset="0"/>
            </a:endParaRPr>
          </a:p>
        </p:txBody>
      </p:sp>
      <p:sp>
        <p:nvSpPr>
          <p:cNvPr id="3" name="Content Placeholder 2">
            <a:extLst>
              <a:ext uri="{FF2B5EF4-FFF2-40B4-BE49-F238E27FC236}">
                <a16:creationId xmlns:a16="http://schemas.microsoft.com/office/drawing/2014/main" id="{0AD66611-1002-6A0F-33AD-E84B17BF50FF}"/>
              </a:ext>
            </a:extLst>
          </p:cNvPr>
          <p:cNvSpPr>
            <a:spLocks noGrp="1"/>
          </p:cNvSpPr>
          <p:nvPr>
            <p:ph idx="1"/>
          </p:nvPr>
        </p:nvSpPr>
        <p:spPr>
          <a:xfrm>
            <a:off x="556731" y="1821636"/>
            <a:ext cx="7886700" cy="4351338"/>
          </a:xfrm>
        </p:spPr>
        <p:txBody>
          <a:bodyPr>
            <a:normAutofit lnSpcReduction="10000"/>
          </a:bodyPr>
          <a:lstStyle/>
          <a:p>
            <a:pPr marL="0" marR="0" indent="0">
              <a:spcBef>
                <a:spcPts val="0"/>
              </a:spcBef>
              <a:spcAft>
                <a:spcPts val="0"/>
              </a:spcAft>
              <a:buNone/>
            </a:pPr>
            <a:br>
              <a:rPr lang="en-US" sz="1800" dirty="0">
                <a:solidFill>
                  <a:srgbClr val="202020"/>
                </a:solidFill>
                <a:effectLst/>
                <a:latin typeface="Helvetica" panose="020B0604020202020204" pitchFamily="34" charset="0"/>
                <a:ea typeface="Calibri" panose="020F0502020204030204" pitchFamily="34" charset="0"/>
              </a:rPr>
            </a:br>
            <a:r>
              <a:rPr lang="en-US" sz="2000" b="1"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The DCA affirmed the JCC’s finding that the claimant was PTD.</a:t>
            </a:r>
            <a:r>
              <a:rPr lang="en-US" sz="2000"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As long as competent substantial evidence exists to support the JCC’s findings, the DCA will not reweigh/reassess the evidence below.</a:t>
            </a:r>
          </a:p>
          <a:p>
            <a:pPr>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dirty="0">
                <a:effectLst/>
                <a:latin typeface="Calibri" panose="020F0502020204030204" pitchFamily="34" charset="0"/>
                <a:ea typeface="Calibri" panose="020F0502020204030204" pitchFamily="34" charset="0"/>
                <a:cs typeface="Calibri" panose="020F0502020204030204" pitchFamily="34" charset="0"/>
              </a:rPr>
              <a:t>court addressed the </a:t>
            </a:r>
            <a:r>
              <a:rPr lang="en-US" sz="2000" b="1" dirty="0">
                <a:effectLst/>
                <a:latin typeface="Calibri" panose="020F0502020204030204" pitchFamily="34" charset="0"/>
                <a:ea typeface="Calibri" panose="020F0502020204030204" pitchFamily="34" charset="0"/>
                <a:cs typeface="Calibri" panose="020F0502020204030204" pitchFamily="34" charset="0"/>
              </a:rPr>
              <a:t>3 ways to prove a PTD case</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i="1"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US" sz="2000" i="1"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000" b="1" i="1"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(1) </a:t>
            </a:r>
            <a:r>
              <a:rPr lang="en-US" sz="2000" i="1" dirty="0">
                <a:effectLst/>
                <a:latin typeface="Calibri" panose="020F0502020204030204" pitchFamily="34" charset="0"/>
                <a:ea typeface="Calibri" panose="020F0502020204030204" pitchFamily="34" charset="0"/>
                <a:cs typeface="Calibri" panose="020F0502020204030204" pitchFamily="34" charset="0"/>
              </a:rPr>
              <a:t>evidence of permanent medical incapacity to perform even light work uninterruptedly; </a:t>
            </a:r>
            <a:r>
              <a:rPr lang="en-US" sz="2000" b="1" i="1"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(2)</a:t>
            </a:r>
            <a:r>
              <a:rPr lang="en-US" sz="2000" i="1" dirty="0">
                <a:effectLst/>
                <a:latin typeface="Calibri" panose="020F0502020204030204" pitchFamily="34" charset="0"/>
                <a:ea typeface="Calibri" panose="020F0502020204030204" pitchFamily="34" charset="0"/>
                <a:cs typeface="Calibri" panose="020F0502020204030204" pitchFamily="34" charset="0"/>
              </a:rPr>
              <a:t> evidence of permanent work-related physical restrictions coupled with an exhaustive but unsuccessful job search; or </a:t>
            </a:r>
            <a:r>
              <a:rPr lang="en-US" sz="2000" b="1" i="1"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(3)</a:t>
            </a:r>
            <a:r>
              <a:rPr lang="en-US" sz="2000" i="1" dirty="0">
                <a:effectLst/>
                <a:latin typeface="Calibri" panose="020F0502020204030204" pitchFamily="34" charset="0"/>
                <a:ea typeface="Calibri" panose="020F0502020204030204" pitchFamily="34" charset="0"/>
                <a:cs typeface="Calibri" panose="020F0502020204030204" pitchFamily="34" charset="0"/>
              </a:rPr>
              <a:t> evidence of permanent work-related physical restrictions that, while not alone totally disabling, do preclude performing light work interruptedly, when combined with vocational factors</a:t>
            </a: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a:spcBef>
                <a:spcPts val="0"/>
              </a:spcBef>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These factors are not “rigid requirements.” Rather, they should be treated as guidelines for what a JCC may consider sufficient proof to demonstrate PTD.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B5DE6D6-72B4-AFE6-2CFE-0CC0B10A8118}"/>
              </a:ext>
            </a:extLst>
          </p:cNvPr>
          <p:cNvSpPr>
            <a:spLocks noGrp="1"/>
          </p:cNvSpPr>
          <p:nvPr>
            <p:ph type="sldNum" sz="quarter" idx="12"/>
          </p:nvPr>
        </p:nvSpPr>
        <p:spPr/>
        <p:txBody>
          <a:bodyPr/>
          <a:lstStyle/>
          <a:p>
            <a:fld id="{514F3A77-29B3-8743-8647-54FB46E9FADB}" type="slidenum">
              <a:rPr lang="en-US" smtClean="0"/>
              <a:t>22</a:t>
            </a:fld>
            <a:endParaRPr lang="en-US" dirty="0"/>
          </a:p>
        </p:txBody>
      </p:sp>
    </p:spTree>
    <p:extLst>
      <p:ext uri="{BB962C8B-B14F-4D97-AF65-F5344CB8AC3E}">
        <p14:creationId xmlns:p14="http://schemas.microsoft.com/office/powerpoint/2010/main" val="204315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6321B3-BE74-1A6C-D2D6-B3E237DCE97C}"/>
              </a:ext>
            </a:extLst>
          </p:cNvPr>
          <p:cNvSpPr>
            <a:spLocks noGrp="1"/>
          </p:cNvSpPr>
          <p:nvPr>
            <p:ph type="title"/>
          </p:nvPr>
        </p:nvSpPr>
        <p:spPr>
          <a:xfrm>
            <a:off x="628650" y="500062"/>
            <a:ext cx="7886700" cy="1325563"/>
          </a:xfrm>
        </p:spPr>
        <p:txBody>
          <a:bodyPr>
            <a:normAutofit fontScale="90000"/>
          </a:bodyPr>
          <a:lstStyle/>
          <a:p>
            <a:pPr marL="0" marR="0">
              <a:spcBef>
                <a:spcPts val="0"/>
              </a:spcBef>
              <a:spcAft>
                <a:spcPts val="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Toufayan Bakery, Inc. v. Darius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368 so. 3d 470 </a:t>
            </a:r>
            <a:r>
              <a:rPr lang="en-US" sz="3200" dirty="0">
                <a:effectLst/>
                <a:latin typeface="Calibri" panose="020F0502020204030204" pitchFamily="34" charset="0"/>
                <a:ea typeface="Calibri" panose="020F0502020204030204" pitchFamily="34" charset="0"/>
                <a:cs typeface="Times New Roman" panose="02020603050405020304" pitchFamily="18" charset="0"/>
              </a:rPr>
              <a:t>(Fla. 1</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3200" dirty="0">
                <a:effectLst/>
                <a:latin typeface="Calibri" panose="020F0502020204030204" pitchFamily="34" charset="0"/>
                <a:ea typeface="Calibri" panose="020F0502020204030204" pitchFamily="34" charset="0"/>
                <a:cs typeface="Times New Roman" panose="02020603050405020304" pitchFamily="18" charset="0"/>
              </a:rPr>
              <a:t> DCA </a:t>
            </a:r>
            <a:r>
              <a:rPr lang="en-US" dirty="0">
                <a:latin typeface="Calibri" panose="020F0502020204030204" pitchFamily="34" charset="0"/>
                <a:ea typeface="Calibri" panose="020F0502020204030204" pitchFamily="34" charset="0"/>
                <a:cs typeface="Times New Roman" panose="02020603050405020304" pitchFamily="18" charset="0"/>
              </a:rPr>
              <a:t>202</a:t>
            </a:r>
            <a:r>
              <a:rPr lang="en-US" sz="3200" dirty="0">
                <a:effectLst/>
                <a:latin typeface="Calibri" panose="020F0502020204030204" pitchFamily="34" charset="0"/>
                <a:ea typeface="Calibri" panose="020F0502020204030204" pitchFamily="34" charset="0"/>
                <a:cs typeface="Times New Roman" panose="02020603050405020304" pitchFamily="18" charset="0"/>
              </a:rPr>
              <a:t>2)</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TPD / Refusal of Employment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8" name="Content Placeholder 7">
            <a:extLst>
              <a:ext uri="{FF2B5EF4-FFF2-40B4-BE49-F238E27FC236}">
                <a16:creationId xmlns:a16="http://schemas.microsoft.com/office/drawing/2014/main" id="{69DFE7EC-3776-97C4-DD63-649ACCE0B3A5}"/>
              </a:ext>
            </a:extLst>
          </p:cNvPr>
          <p:cNvSpPr>
            <a:spLocks noGrp="1"/>
          </p:cNvSpPr>
          <p:nvPr>
            <p:ph idx="1"/>
          </p:nvPr>
        </p:nvSpPr>
        <p:spPr/>
        <p:txBody>
          <a:bodyPr>
            <a:normAutofit lnSpcReduction="10000"/>
          </a:bodyPr>
          <a:lstStyle/>
          <a:p>
            <a:pPr marL="0" marR="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DCA reversed the JCC’s award of TPD during a period where the E/C asserted he unjustifiably refused employment. </a:t>
            </a:r>
          </a:p>
          <a:p>
            <a:pPr>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An authorized physician assigned restrictions after the Claimant’s work accident, and the employer offered him work within those restrictions. </a:t>
            </a: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Claimant did not appear for approximately six weeks. He claimed that he was in too much pain.</a:t>
            </a:r>
          </a:p>
          <a:p>
            <a:pPr>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JCC awarded TPD.</a:t>
            </a:r>
          </a:p>
          <a:p>
            <a:pPr>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DCA reversed the awarded period of indemnity where the Claimant simply failed to appear, finding his asserted “subjective belief that he could not work because he was experiencing too much pain…” to be legally insufficient.  </a:t>
            </a:r>
            <a:endParaRPr lang="en-US" dirty="0"/>
          </a:p>
        </p:txBody>
      </p:sp>
      <p:sp>
        <p:nvSpPr>
          <p:cNvPr id="2" name="Slide Number Placeholder 1">
            <a:extLst>
              <a:ext uri="{FF2B5EF4-FFF2-40B4-BE49-F238E27FC236}">
                <a16:creationId xmlns:a16="http://schemas.microsoft.com/office/drawing/2014/main" id="{B83F2A5A-DF48-9BFB-83D8-370E8027720A}"/>
              </a:ext>
            </a:extLst>
          </p:cNvPr>
          <p:cNvSpPr>
            <a:spLocks noGrp="1"/>
          </p:cNvSpPr>
          <p:nvPr>
            <p:ph type="sldNum" sz="quarter" idx="12"/>
          </p:nvPr>
        </p:nvSpPr>
        <p:spPr/>
        <p:txBody>
          <a:bodyPr/>
          <a:lstStyle/>
          <a:p>
            <a:fld id="{514F3A77-29B3-8743-8647-54FB46E9FADB}" type="slidenum">
              <a:rPr lang="en-US" smtClean="0"/>
              <a:t>23</a:t>
            </a:fld>
            <a:endParaRPr lang="en-US" dirty="0"/>
          </a:p>
        </p:txBody>
      </p:sp>
    </p:spTree>
    <p:extLst>
      <p:ext uri="{BB962C8B-B14F-4D97-AF65-F5344CB8AC3E}">
        <p14:creationId xmlns:p14="http://schemas.microsoft.com/office/powerpoint/2010/main" val="116725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2091-D8BF-4F14-8375-1F9C90D379AE}"/>
              </a:ext>
            </a:extLst>
          </p:cNvPr>
          <p:cNvSpPr>
            <a:spLocks noGrp="1"/>
          </p:cNvSpPr>
          <p:nvPr>
            <p:ph type="title"/>
          </p:nvPr>
        </p:nvSpPr>
        <p:spPr>
          <a:xfrm>
            <a:off x="1436914" y="2440669"/>
            <a:ext cx="9560379" cy="1325563"/>
          </a:xfrm>
        </p:spPr>
        <p:txBody>
          <a:bodyPr>
            <a:normAutofit/>
          </a:bodyPr>
          <a:lstStyle/>
          <a:p>
            <a:r>
              <a:rPr lang="en-US" sz="4000" dirty="0"/>
              <a:t>          Medical:</a:t>
            </a:r>
            <a:br>
              <a:rPr lang="en-US" sz="4000" dirty="0"/>
            </a:br>
            <a:r>
              <a:rPr lang="en-US" sz="4000" dirty="0"/>
              <a:t>          </a:t>
            </a:r>
            <a:endParaRPr lang="en-US" dirty="0"/>
          </a:p>
        </p:txBody>
      </p:sp>
      <p:sp>
        <p:nvSpPr>
          <p:cNvPr id="3" name="Slide Number Placeholder 2">
            <a:extLst>
              <a:ext uri="{FF2B5EF4-FFF2-40B4-BE49-F238E27FC236}">
                <a16:creationId xmlns:a16="http://schemas.microsoft.com/office/drawing/2014/main" id="{43357455-793F-54FB-4231-B663499F5D8B}"/>
              </a:ext>
            </a:extLst>
          </p:cNvPr>
          <p:cNvSpPr>
            <a:spLocks noGrp="1"/>
          </p:cNvSpPr>
          <p:nvPr>
            <p:ph type="sldNum" sz="quarter" idx="12"/>
          </p:nvPr>
        </p:nvSpPr>
        <p:spPr/>
        <p:txBody>
          <a:bodyPr/>
          <a:lstStyle/>
          <a:p>
            <a:fld id="{514F3A77-29B3-8743-8647-54FB46E9FADB}" type="slidenum">
              <a:rPr lang="en-US" smtClean="0"/>
              <a:t>24</a:t>
            </a:fld>
            <a:endParaRPr lang="en-US" dirty="0"/>
          </a:p>
        </p:txBody>
      </p:sp>
    </p:spTree>
    <p:extLst>
      <p:ext uri="{BB962C8B-B14F-4D97-AF65-F5344CB8AC3E}">
        <p14:creationId xmlns:p14="http://schemas.microsoft.com/office/powerpoint/2010/main" val="370974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E9B2-27E8-E69F-F7D7-BA68D17E7E4A}"/>
              </a:ext>
            </a:extLst>
          </p:cNvPr>
          <p:cNvSpPr>
            <a:spLocks noGrp="1"/>
          </p:cNvSpPr>
          <p:nvPr>
            <p:ph type="title"/>
          </p:nvPr>
        </p:nvSpPr>
        <p:spPr>
          <a:xfrm>
            <a:off x="628650" y="500062"/>
            <a:ext cx="7886700" cy="1325563"/>
          </a:xfrm>
        </p:spPr>
        <p:txBody>
          <a:bodyPr>
            <a:no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Girardin v. AN Fort Myers Imports LLC,</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345 so. 3d 921 </a:t>
            </a:r>
            <a:r>
              <a:rPr lang="en-US" sz="2800" dirty="0">
                <a:effectLst/>
                <a:latin typeface="Calibri" panose="020F0502020204030204" pitchFamily="34" charset="0"/>
                <a:ea typeface="Calibri" panose="020F0502020204030204" pitchFamily="34" charset="0"/>
                <a:cs typeface="Times New Roman" panose="02020603050405020304" pitchFamily="18" charset="0"/>
              </a:rPr>
              <a:t>(Fla. 1</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800" dirty="0">
                <a:effectLst/>
                <a:latin typeface="Calibri" panose="020F0502020204030204" pitchFamily="34" charset="0"/>
                <a:ea typeface="Calibri" panose="020F0502020204030204" pitchFamily="34" charset="0"/>
                <a:cs typeface="Times New Roman" panose="02020603050405020304" pitchFamily="18" charset="0"/>
              </a:rPr>
              <a:t> DCA </a:t>
            </a:r>
            <a:r>
              <a:rPr lang="en-US" sz="2800" dirty="0">
                <a:latin typeface="Calibri" panose="020F0502020204030204" pitchFamily="34" charset="0"/>
                <a:ea typeface="Calibri" panose="020F0502020204030204" pitchFamily="34" charset="0"/>
                <a:cs typeface="Times New Roman" panose="02020603050405020304" pitchFamily="18" charset="0"/>
              </a:rPr>
              <a:t>20</a:t>
            </a:r>
            <a:r>
              <a:rPr lang="en-US" sz="2800" dirty="0">
                <a:effectLst/>
                <a:latin typeface="Calibri" panose="020F0502020204030204" pitchFamily="34" charset="0"/>
                <a:ea typeface="Calibri" panose="020F0502020204030204" pitchFamily="34" charset="0"/>
                <a:cs typeface="Times New Roman" panose="02020603050405020304" pitchFamily="18" charset="0"/>
              </a:rPr>
              <a:t>22)</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Attendant Care – GIRARDIN #1 – CLAIMANT WINS</a:t>
            </a:r>
            <a:endParaRPr lang="en-US" dirty="0"/>
          </a:p>
        </p:txBody>
      </p:sp>
      <p:sp>
        <p:nvSpPr>
          <p:cNvPr id="3" name="Content Placeholder 2">
            <a:extLst>
              <a:ext uri="{FF2B5EF4-FFF2-40B4-BE49-F238E27FC236}">
                <a16:creationId xmlns:a16="http://schemas.microsoft.com/office/drawing/2014/main" id="{878034F5-4F84-2FAF-FEB5-0A3F073155F8}"/>
              </a:ext>
            </a:extLst>
          </p:cNvPr>
          <p:cNvSpPr>
            <a:spLocks noGrp="1"/>
          </p:cNvSpPr>
          <p:nvPr>
            <p:ph idx="1"/>
          </p:nvPr>
        </p:nvSpPr>
        <p:spPr/>
        <p:txBody>
          <a:bodyPr>
            <a:normAutofit/>
          </a:bodyPr>
          <a:lstStyle/>
          <a:p>
            <a:pPr marL="0" marR="0" indent="0" algn="ctr">
              <a:spcBef>
                <a:spcPts val="0"/>
              </a:spcBef>
              <a:spcAft>
                <a:spcPts val="0"/>
              </a:spcAft>
              <a:buNone/>
            </a:pPr>
            <a:r>
              <a:rPr lang="en-US" sz="1800" b="1" i="1" u="none" strike="noStrike"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DCA reversed and remanded JCC’s denial of attendant care due to claimant’s failure to provide a sufficiently specific prescription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Claimant’s authorized doctor wrote a prescription for “</a:t>
            </a:r>
            <a:r>
              <a:rPr lang="en-US" sz="1800" i="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Home Health Eval and attendant care 12 hours a day/7 day a week</a:t>
            </a:r>
            <a:r>
              <a:rPr lang="en-US" sz="1800"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was attached to the PFB, to which the E/C responded the care was authorized with details to follow under separate cover.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Adjuster contacted doctor upon receipt for more detail, but the doctor declined to provide specifics. Over the next five months the E/C had agencies conduct home visits, up almost to the merit hearing. The doctor declined in depo to further specify, but the E/C failed to provide him with any of the evaluations.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Calibri" panose="020F0502020204030204" pitchFamily="34" charset="0"/>
                <a:ea typeface="Calibri" panose="020F0502020204030204" pitchFamily="34" charset="0"/>
                <a:cs typeface="Times New Roman" panose="02020603050405020304" pitchFamily="18" charset="0"/>
              </a:rPr>
              <a:t>n the date of the trial, the E/C had provided no attendant care.</a:t>
            </a:r>
          </a:p>
          <a:p>
            <a:endParaRPr lang="en-US" dirty="0"/>
          </a:p>
        </p:txBody>
      </p:sp>
      <p:sp>
        <p:nvSpPr>
          <p:cNvPr id="4" name="Slide Number Placeholder 3">
            <a:extLst>
              <a:ext uri="{FF2B5EF4-FFF2-40B4-BE49-F238E27FC236}">
                <a16:creationId xmlns:a16="http://schemas.microsoft.com/office/drawing/2014/main" id="{7F834F36-D5BA-AFEB-F9F5-0AB1D684713D}"/>
              </a:ext>
            </a:extLst>
          </p:cNvPr>
          <p:cNvSpPr>
            <a:spLocks noGrp="1"/>
          </p:cNvSpPr>
          <p:nvPr>
            <p:ph type="sldNum" sz="quarter" idx="12"/>
          </p:nvPr>
        </p:nvSpPr>
        <p:spPr/>
        <p:txBody>
          <a:bodyPr/>
          <a:lstStyle/>
          <a:p>
            <a:fld id="{514F3A77-29B3-8743-8647-54FB46E9FADB}" type="slidenum">
              <a:rPr lang="en-US" smtClean="0"/>
              <a:t>25</a:t>
            </a:fld>
            <a:endParaRPr lang="en-US" dirty="0"/>
          </a:p>
        </p:txBody>
      </p:sp>
    </p:spTree>
    <p:extLst>
      <p:ext uri="{BB962C8B-B14F-4D97-AF65-F5344CB8AC3E}">
        <p14:creationId xmlns:p14="http://schemas.microsoft.com/office/powerpoint/2010/main" val="424699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E9B2-27E8-E69F-F7D7-BA68D17E7E4A}"/>
              </a:ext>
            </a:extLst>
          </p:cNvPr>
          <p:cNvSpPr>
            <a:spLocks noGrp="1"/>
          </p:cNvSpPr>
          <p:nvPr>
            <p:ph type="title"/>
          </p:nvPr>
        </p:nvSpPr>
        <p:spPr>
          <a:xfrm>
            <a:off x="628650" y="500062"/>
            <a:ext cx="7886700" cy="1325563"/>
          </a:xfrm>
        </p:spPr>
        <p:txBody>
          <a:bodyPr>
            <a:norm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Girardin #1</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cont’d</a:t>
            </a:r>
            <a:endParaRPr lang="en-US" sz="2800" dirty="0"/>
          </a:p>
        </p:txBody>
      </p:sp>
      <p:sp>
        <p:nvSpPr>
          <p:cNvPr id="3" name="Content Placeholder 2">
            <a:extLst>
              <a:ext uri="{FF2B5EF4-FFF2-40B4-BE49-F238E27FC236}">
                <a16:creationId xmlns:a16="http://schemas.microsoft.com/office/drawing/2014/main" id="{878034F5-4F84-2FAF-FEB5-0A3F073155F8}"/>
              </a:ext>
            </a:extLst>
          </p:cNvPr>
          <p:cNvSpPr>
            <a:spLocks noGrp="1"/>
          </p:cNvSpPr>
          <p:nvPr>
            <p:ph idx="1"/>
          </p:nvPr>
        </p:nvSpPr>
        <p:spPr/>
        <p:txBody>
          <a:bodyPr>
            <a:normAutofit/>
          </a:bodyPr>
          <a:lstStyle/>
          <a:p>
            <a:pPr marL="0" marR="0" indent="0" algn="ctr">
              <a:spcBef>
                <a:spcPts val="0"/>
              </a:spcBef>
              <a:spcAft>
                <a:spcPts val="0"/>
              </a:spcAft>
              <a:buNone/>
            </a:pPr>
            <a:r>
              <a:rPr lang="en-US" sz="1800" b="1" i="1" u="none" strike="noStrike"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1" i="1" u="none" strike="noStrike"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E/C argued at trial the JCC couldn’t award the requested attendant care because the prescription failed to meet the specificity required by F.S. s. 440.13(2)(b)(1) </a:t>
            </a:r>
            <a:r>
              <a:rPr lang="en-US" sz="1800"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The employer or carrier shall not be responsible for such care until the prescription is received by the employer and carrier, which shall specify the time periods for such care, the level of care required and the type of assistance required</a:t>
            </a:r>
            <a:r>
              <a:rPr lang="en-US" sz="1800"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The script clearly did not meet those requirements.</a:t>
            </a:r>
            <a:endParaRPr lang="en-US"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800"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DCA found, however, that an E/C must monitor the claimant’s injuries and provide benefits and cannot hide behind a “willful wall of ignorance.” They noted the E/C withheld their home evaluations from Dr. Wolff and went to trial arguing they had offered up to 12 hours of care, but denied an obligation to provide the care until they received a specific prescription.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“We’ll paid but we’re not paying it because we haven’t figured it out” will not fly.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800" dirty="0">
              <a:latin typeface="Calibri" panose="020F0502020204030204" pitchFamily="34" charset="0"/>
              <a:cs typeface="Times New Roman" panose="02020603050405020304" pitchFamily="18" charset="0"/>
            </a:endParaRPr>
          </a:p>
          <a:p>
            <a:pPr>
              <a:spcBef>
                <a:spcPts val="0"/>
              </a:spcBef>
            </a:pPr>
            <a:endParaRPr lang="en-US" dirty="0"/>
          </a:p>
        </p:txBody>
      </p:sp>
      <p:sp>
        <p:nvSpPr>
          <p:cNvPr id="4" name="Slide Number Placeholder 3">
            <a:extLst>
              <a:ext uri="{FF2B5EF4-FFF2-40B4-BE49-F238E27FC236}">
                <a16:creationId xmlns:a16="http://schemas.microsoft.com/office/drawing/2014/main" id="{C8145C8B-237E-D21F-D1B0-C67C6A493FA8}"/>
              </a:ext>
            </a:extLst>
          </p:cNvPr>
          <p:cNvSpPr>
            <a:spLocks noGrp="1"/>
          </p:cNvSpPr>
          <p:nvPr>
            <p:ph type="sldNum" sz="quarter" idx="12"/>
          </p:nvPr>
        </p:nvSpPr>
        <p:spPr/>
        <p:txBody>
          <a:bodyPr/>
          <a:lstStyle/>
          <a:p>
            <a:fld id="{514F3A77-29B3-8743-8647-54FB46E9FADB}" type="slidenum">
              <a:rPr lang="en-US" smtClean="0"/>
              <a:t>26</a:t>
            </a:fld>
            <a:endParaRPr lang="en-US" dirty="0"/>
          </a:p>
        </p:txBody>
      </p:sp>
    </p:spTree>
    <p:extLst>
      <p:ext uri="{BB962C8B-B14F-4D97-AF65-F5344CB8AC3E}">
        <p14:creationId xmlns:p14="http://schemas.microsoft.com/office/powerpoint/2010/main" val="198391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E9B2-27E8-E69F-F7D7-BA68D17E7E4A}"/>
              </a:ext>
            </a:extLst>
          </p:cNvPr>
          <p:cNvSpPr>
            <a:spLocks noGrp="1"/>
          </p:cNvSpPr>
          <p:nvPr>
            <p:ph type="title"/>
          </p:nvPr>
        </p:nvSpPr>
        <p:spPr>
          <a:xfrm>
            <a:off x="628649" y="500062"/>
            <a:ext cx="8207126" cy="1441754"/>
          </a:xfrm>
        </p:spPr>
        <p:txBody>
          <a:bodyPr>
            <a:no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Girardin v. AN Fort Myers Imports LLC,</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49 FLA. LAW WEEKLY D990 </a:t>
            </a:r>
            <a:r>
              <a:rPr lang="en-US" sz="2800" dirty="0">
                <a:effectLst/>
                <a:latin typeface="Calibri" panose="020F0502020204030204" pitchFamily="34" charset="0"/>
                <a:ea typeface="Calibri" panose="020F0502020204030204" pitchFamily="34" charset="0"/>
                <a:cs typeface="Times New Roman" panose="02020603050405020304" pitchFamily="18" charset="0"/>
              </a:rPr>
              <a:t>(Fla. 1ST DCA MAY 8, 2024)</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Attendant Care – GIRARDIN #2 – CLAIMANT LOSES</a:t>
            </a:r>
            <a:endParaRPr lang="en-US" sz="2800" dirty="0"/>
          </a:p>
        </p:txBody>
      </p:sp>
      <p:sp>
        <p:nvSpPr>
          <p:cNvPr id="3" name="Content Placeholder 2">
            <a:extLst>
              <a:ext uri="{FF2B5EF4-FFF2-40B4-BE49-F238E27FC236}">
                <a16:creationId xmlns:a16="http://schemas.microsoft.com/office/drawing/2014/main" id="{878034F5-4F84-2FAF-FEB5-0A3F073155F8}"/>
              </a:ext>
            </a:extLst>
          </p:cNvPr>
          <p:cNvSpPr>
            <a:spLocks noGrp="1"/>
          </p:cNvSpPr>
          <p:nvPr>
            <p:ph idx="1"/>
          </p:nvPr>
        </p:nvSpPr>
        <p:spPr/>
        <p:txBody>
          <a:bodyPr>
            <a:normAutofit/>
          </a:bodyPr>
          <a:lstStyle/>
          <a:p>
            <a:pPr marL="0" marR="0" indent="0" algn="ctr">
              <a:spcBef>
                <a:spcPts val="0"/>
              </a:spcBef>
              <a:spcAft>
                <a:spcPts val="0"/>
              </a:spcAft>
              <a:buNone/>
            </a:pPr>
            <a:r>
              <a:rPr lang="en-US" sz="1800" b="1" i="1" u="none" strike="noStrike"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1" i="1" u="none" strike="noStrike"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Claimant brings appeal #2, but with less success. A lot less.</a:t>
            </a:r>
          </a:p>
          <a:p>
            <a:pPr marL="0" indent="0">
              <a:spcBef>
                <a:spcPts val="0"/>
              </a:spcBef>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JCC awards 30 hrs/week of attendant care to C’s husband.</a:t>
            </a:r>
          </a:p>
          <a:p>
            <a:pPr>
              <a:spcBef>
                <a:spcPts val="0"/>
              </a:spcBef>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DCA reverses as the services were mostly ”household duties normally and gratuitously provided by family members,” such as cooking, cleaning and childcare.</a:t>
            </a:r>
          </a:p>
          <a:p>
            <a:pPr>
              <a:spcBef>
                <a:spcPts val="0"/>
              </a:spcBef>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The testimony established that before the accident, the claimant did all that work, but now the husband does it all, which is kinda sorta what husbands are supposed to do when their wife cannot. </a:t>
            </a:r>
          </a:p>
          <a:p>
            <a:pPr>
              <a:spcBef>
                <a:spcPts val="0"/>
              </a:spcBef>
            </a:pPr>
            <a:endParaRPr lang="en-US" sz="1800" dirty="0">
              <a:solidFill>
                <a:srgbClr val="397C9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F834F36-D5BA-AFEB-F9F5-0AB1D684713D}"/>
              </a:ext>
            </a:extLst>
          </p:cNvPr>
          <p:cNvSpPr>
            <a:spLocks noGrp="1"/>
          </p:cNvSpPr>
          <p:nvPr>
            <p:ph type="sldNum" sz="quarter" idx="12"/>
          </p:nvPr>
        </p:nvSpPr>
        <p:spPr/>
        <p:txBody>
          <a:bodyPr/>
          <a:lstStyle/>
          <a:p>
            <a:fld id="{514F3A77-29B3-8743-8647-54FB46E9FADB}" type="slidenum">
              <a:rPr lang="en-US" smtClean="0"/>
              <a:t>27</a:t>
            </a:fld>
            <a:endParaRPr lang="en-US" dirty="0"/>
          </a:p>
        </p:txBody>
      </p:sp>
    </p:spTree>
    <p:extLst>
      <p:ext uri="{BB962C8B-B14F-4D97-AF65-F5344CB8AC3E}">
        <p14:creationId xmlns:p14="http://schemas.microsoft.com/office/powerpoint/2010/main" val="100879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BD2-6F16-50AB-C90C-6A7DC7BD7251}"/>
              </a:ext>
            </a:extLst>
          </p:cNvPr>
          <p:cNvSpPr>
            <a:spLocks noGrp="1"/>
          </p:cNvSpPr>
          <p:nvPr>
            <p:ph type="title"/>
          </p:nvPr>
        </p:nvSpPr>
        <p:spPr/>
        <p:txBody>
          <a:bodyPr>
            <a:normAutofit fontScale="90000"/>
          </a:bodyPr>
          <a:lstStyle/>
          <a:p>
            <a:r>
              <a:rPr lang="en-US" sz="3200" b="1" i="1" dirty="0">
                <a:effectLst/>
                <a:latin typeface="Calibri" panose="020F0502020204030204" pitchFamily="34" charset="0"/>
                <a:ea typeface="Calibri" panose="020F0502020204030204" pitchFamily="34" charset="0"/>
                <a:cs typeface="Times New Roman" panose="02020603050405020304" pitchFamily="18" charset="0"/>
              </a:rPr>
              <a:t>B&amp;A Gourmet Foods, LLC</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v. Mora-Abreu</a:t>
            </a:r>
            <a:r>
              <a:rPr lang="en-US" sz="3200" b="1" dirty="0">
                <a:effectLst/>
                <a:latin typeface="Calibri" panose="020F0502020204030204" pitchFamily="34" charset="0"/>
                <a:ea typeface="Calibri" panose="020F0502020204030204" pitchFamily="34" charset="0"/>
                <a:cs typeface="Times New Roman" panose="02020603050405020304" pitchFamily="18" charset="0"/>
              </a:rPr>
              <a:t>,</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352 so. 3d 29 </a:t>
            </a:r>
            <a:r>
              <a:rPr lang="en-US" sz="3200" dirty="0">
                <a:effectLst/>
                <a:latin typeface="Calibri" panose="020F0502020204030204" pitchFamily="34" charset="0"/>
                <a:ea typeface="Calibri" panose="020F0502020204030204" pitchFamily="34" charset="0"/>
                <a:cs typeface="Times New Roman" panose="02020603050405020304" pitchFamily="18" charset="0"/>
              </a:rPr>
              <a:t>(Fla. 1</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3200" dirty="0">
                <a:effectLst/>
                <a:latin typeface="Calibri" panose="020F0502020204030204" pitchFamily="34" charset="0"/>
                <a:ea typeface="Calibri" panose="020F0502020204030204" pitchFamily="34" charset="0"/>
                <a:cs typeface="Times New Roman" panose="02020603050405020304" pitchFamily="18" charset="0"/>
              </a:rPr>
              <a:t> DCA 2022)</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One-Time Change</a:t>
            </a:r>
            <a:endParaRPr lang="en-US" dirty="0"/>
          </a:p>
        </p:txBody>
      </p:sp>
      <p:sp>
        <p:nvSpPr>
          <p:cNvPr id="3" name="Content Placeholder 2">
            <a:extLst>
              <a:ext uri="{FF2B5EF4-FFF2-40B4-BE49-F238E27FC236}">
                <a16:creationId xmlns:a16="http://schemas.microsoft.com/office/drawing/2014/main" id="{2CB14262-C745-E9F7-1BD9-791F5D802261}"/>
              </a:ext>
            </a:extLst>
          </p:cNvPr>
          <p:cNvSpPr>
            <a:spLocks noGrp="1"/>
          </p:cNvSpPr>
          <p:nvPr>
            <p:ph idx="1"/>
          </p:nvPr>
        </p:nvSpPr>
        <p:spPr/>
        <p:txBody>
          <a:bodyPr>
            <a:normAutofit fontScale="92500" lnSpcReduction="20000"/>
          </a:bodyPr>
          <a:lstStyle/>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DCA reversed the JCC’s Order awarding the claimant her choice of one-time change doctor, finding the E/C authorized an appropriate doctor.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ER, the claimant treated with Dr. Cortes, who is a </a:t>
            </a:r>
            <a:r>
              <a:rPr lang="en-US" sz="1800" u="sng"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general surgeon and a plastic surgeon</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an added qualification in </a:t>
            </a:r>
            <a:r>
              <a:rPr lang="en-US" sz="1800" b="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hand surgery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laimant requested a one-time change.  The carrier authorized Dr. Easterling, who is an </a:t>
            </a:r>
            <a:r>
              <a:rPr lang="en-US" sz="1800" u="sng"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orthopedic surgeon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with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 added qualification in </a:t>
            </a:r>
            <a:r>
              <a:rPr lang="en-US" sz="1800" b="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hand surgery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claimant objected, arguing that Dr. Easterling was not a plastic surgeon. </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 JCC agreed with the claimant, finding that hand surgery is a sub-specialty versus a </a:t>
            </a:r>
            <a:r>
              <a:rPr lang="en-US" sz="1800" i="1" u="sng"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specialty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DCA reversed the JCC, analyzing the term “specialty” against the backdrop of the claimant’s injury, the authorized course of treatment and the qualifications, training and expertise of the physician. </a:t>
            </a:r>
          </a:p>
          <a:p>
            <a:pPr marL="0" indent="0">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found Dr. Easterling was in the same specialty as Dr. Cortes and that he was an appropriate one-time change doctor.  In addressing the JCC’s reliance on the 2018 </a:t>
            </a:r>
            <a:r>
              <a:rPr lang="en-US" sz="1800" i="1" dirty="0">
                <a:solidFill>
                  <a:srgbClr val="397C9A"/>
                </a:solidFill>
                <a:effectLst/>
                <a:latin typeface="Calibri" panose="020F0502020204030204" pitchFamily="34" charset="0"/>
                <a:ea typeface="Calibri" panose="020F0502020204030204" pitchFamily="34" charset="0"/>
                <a:cs typeface="Times New Roman" panose="02020603050405020304" pitchFamily="18" charset="0"/>
              </a:rPr>
              <a:t>Myers v. Pasco County </a:t>
            </a:r>
            <a:r>
              <a:rPr lang="en-US" sz="1800" dirty="0">
                <a:effectLst/>
                <a:latin typeface="Calibri" panose="020F0502020204030204" pitchFamily="34" charset="0"/>
                <a:ea typeface="Calibri" panose="020F0502020204030204" pitchFamily="34" charset="0"/>
                <a:cs typeface="Times New Roman" panose="02020603050405020304" pitchFamily="18" charset="0"/>
              </a:rPr>
              <a:t>case (neurosurgeon vs. orthopedic surgeon), they noted the doctors here were in the “same” </a:t>
            </a:r>
            <a:r>
              <a:rPr lang="en-US" sz="1800" dirty="0">
                <a:latin typeface="Calibri" panose="020F0502020204030204" pitchFamily="34" charset="0"/>
                <a:ea typeface="Calibri" panose="020F0502020204030204" pitchFamily="34" charset="0"/>
                <a:cs typeface="Times New Roman" panose="02020603050405020304" pitchFamily="18" charset="0"/>
              </a:rPr>
              <a:t>and not just</a:t>
            </a:r>
            <a:r>
              <a:rPr lang="en-US" sz="1800" dirty="0">
                <a:effectLst/>
                <a:latin typeface="Calibri" panose="020F0502020204030204" pitchFamily="34" charset="0"/>
                <a:ea typeface="Calibri" panose="020F0502020204030204" pitchFamily="34" charset="0"/>
                <a:cs typeface="Times New Roman" panose="02020603050405020304" pitchFamily="18" charset="0"/>
              </a:rPr>
              <a:t> “similar” specialty.  Hand surgeon = hand surgeon.</a:t>
            </a:r>
          </a:p>
          <a:p>
            <a:pPr>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b="1" dirty="0">
                <a:solidFill>
                  <a:srgbClr val="397C9A"/>
                </a:solidFill>
                <a:latin typeface="Calibri" panose="020F0502020204030204" pitchFamily="34" charset="0"/>
                <a:cs typeface="Times New Roman" panose="02020603050405020304" pitchFamily="18" charset="0"/>
              </a:rPr>
              <a:t>FOCUS ON THE SUBSPECIALTY</a:t>
            </a:r>
            <a:endParaRPr lang="en-US" b="1" dirty="0">
              <a:solidFill>
                <a:srgbClr val="397C9A"/>
              </a:solidFill>
            </a:endParaRPr>
          </a:p>
        </p:txBody>
      </p:sp>
      <p:sp>
        <p:nvSpPr>
          <p:cNvPr id="4" name="Slide Number Placeholder 3">
            <a:extLst>
              <a:ext uri="{FF2B5EF4-FFF2-40B4-BE49-F238E27FC236}">
                <a16:creationId xmlns:a16="http://schemas.microsoft.com/office/drawing/2014/main" id="{57EC7AD4-3876-B09B-C6FA-7B38769719B7}"/>
              </a:ext>
            </a:extLst>
          </p:cNvPr>
          <p:cNvSpPr>
            <a:spLocks noGrp="1"/>
          </p:cNvSpPr>
          <p:nvPr>
            <p:ph type="sldNum" sz="quarter" idx="12"/>
          </p:nvPr>
        </p:nvSpPr>
        <p:spPr/>
        <p:txBody>
          <a:bodyPr/>
          <a:lstStyle/>
          <a:p>
            <a:fld id="{514F3A77-29B3-8743-8647-54FB46E9FADB}" type="slidenum">
              <a:rPr lang="en-US" smtClean="0"/>
              <a:t>28</a:t>
            </a:fld>
            <a:endParaRPr lang="en-US" dirty="0"/>
          </a:p>
        </p:txBody>
      </p:sp>
    </p:spTree>
    <p:extLst>
      <p:ext uri="{BB962C8B-B14F-4D97-AF65-F5344CB8AC3E}">
        <p14:creationId xmlns:p14="http://schemas.microsoft.com/office/powerpoint/2010/main" val="228659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D1CC-2577-CB41-89B8-806EA7343582}"/>
              </a:ext>
            </a:extLst>
          </p:cNvPr>
          <p:cNvSpPr>
            <a:spLocks noGrp="1"/>
          </p:cNvSpPr>
          <p:nvPr>
            <p:ph type="title"/>
          </p:nvPr>
        </p:nvSpPr>
        <p:spPr/>
        <p:txBody>
          <a:bodyPr>
            <a:normAutofit/>
          </a:bodyPr>
          <a:lstStyle/>
          <a:p>
            <a:r>
              <a:rPr lang="en-US" sz="2800" b="1" i="1" dirty="0">
                <a:latin typeface="Calibri" panose="020F0502020204030204" pitchFamily="34" charset="0"/>
                <a:cs typeface="Calibri" panose="020F0502020204030204" pitchFamily="34" charset="0"/>
              </a:rPr>
              <a:t>Harman v. Merch. Transp</a:t>
            </a:r>
            <a:r>
              <a:rPr lang="en-US" sz="2800" b="1" dirty="0">
                <a:latin typeface="Calibri" panose="020F0502020204030204" pitchFamily="34" charset="0"/>
                <a:cs typeface="Calibri" panose="020F0502020204030204" pitchFamily="34" charset="0"/>
              </a:rPr>
              <a:t>.,</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326 So. 3d 100 </a:t>
            </a:r>
            <a:r>
              <a:rPr lang="en-US" sz="2800" dirty="0">
                <a:latin typeface="Calibri" panose="020F0502020204030204" pitchFamily="34" charset="0"/>
                <a:cs typeface="Calibri" panose="020F0502020204030204" pitchFamily="34" charset="0"/>
              </a:rPr>
              <a:t>(Fla.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DCA 2021)</a:t>
            </a:r>
            <a:endParaRPr lang="en-US" sz="2800" dirty="0"/>
          </a:p>
        </p:txBody>
      </p:sp>
      <p:sp>
        <p:nvSpPr>
          <p:cNvPr id="3" name="Content Placeholder 2">
            <a:extLst>
              <a:ext uri="{FF2B5EF4-FFF2-40B4-BE49-F238E27FC236}">
                <a16:creationId xmlns:a16="http://schemas.microsoft.com/office/drawing/2014/main" id="{12CADE20-B050-AE4F-AFCD-5C8D8153BB3C}"/>
              </a:ext>
            </a:extLst>
          </p:cNvPr>
          <p:cNvSpPr>
            <a:spLocks noGrp="1"/>
          </p:cNvSpPr>
          <p:nvPr>
            <p:ph idx="1"/>
          </p:nvPr>
        </p:nvSpPr>
        <p:spPr/>
        <p:txBody>
          <a:bodyPr>
            <a:normAutofit/>
          </a:bodyPr>
          <a:lstStyle/>
          <a:p>
            <a:r>
              <a:rPr lang="en-US" sz="2000" dirty="0">
                <a:latin typeface="+mn-lt"/>
              </a:rPr>
              <a:t>The claimant requested 1x change and E/C authorized a doctor by name within five days.</a:t>
            </a:r>
          </a:p>
          <a:p>
            <a:r>
              <a:rPr lang="en-US" sz="2000" dirty="0">
                <a:latin typeface="+mn-lt"/>
              </a:rPr>
              <a:t>Claimant argued the doctor was too far away, the authorization was unreasonable and that 50 miles was the maximum distance allowable.</a:t>
            </a:r>
          </a:p>
          <a:p>
            <a:r>
              <a:rPr lang="en-US" sz="2000" dirty="0">
                <a:latin typeface="+mn-lt"/>
              </a:rPr>
              <a:t>1</a:t>
            </a:r>
            <a:r>
              <a:rPr lang="en-US" sz="2000" baseline="30000" dirty="0">
                <a:latin typeface="+mn-lt"/>
              </a:rPr>
              <a:t>st</a:t>
            </a:r>
            <a:r>
              <a:rPr lang="en-US" sz="2000" dirty="0">
                <a:latin typeface="+mn-lt"/>
              </a:rPr>
              <a:t> DCA rejected those arguments. </a:t>
            </a:r>
            <a:r>
              <a:rPr lang="en-US" sz="2000" dirty="0">
                <a:solidFill>
                  <a:srgbClr val="397C9A"/>
                </a:solidFill>
                <a:latin typeface="+mn-lt"/>
              </a:rPr>
              <a:t>There is no “distance” requirement in the 1x change statute. </a:t>
            </a:r>
            <a:r>
              <a:rPr lang="en-US" sz="2000" dirty="0">
                <a:latin typeface="+mn-lt"/>
              </a:rPr>
              <a:t>The only requirements are timeliness and use of the same specialty.</a:t>
            </a:r>
            <a:endParaRPr lang="en-US" sz="2000" dirty="0">
              <a:latin typeface="+mn-lt"/>
              <a:cs typeface="Times New Roman" panose="02020603050405020304" pitchFamily="18" charset="0"/>
            </a:endParaRPr>
          </a:p>
          <a:p>
            <a:pPr marL="0" indent="0">
              <a:buNone/>
            </a:pPr>
            <a:endParaRPr lang="en-US" sz="2000" dirty="0">
              <a:latin typeface="+mn-lt"/>
            </a:endParaRPr>
          </a:p>
        </p:txBody>
      </p:sp>
      <p:sp>
        <p:nvSpPr>
          <p:cNvPr id="4" name="Slide Number Placeholder 3">
            <a:extLst>
              <a:ext uri="{FF2B5EF4-FFF2-40B4-BE49-F238E27FC236}">
                <a16:creationId xmlns:a16="http://schemas.microsoft.com/office/drawing/2014/main" id="{E3E30A8A-7921-9F24-3254-E8BB61145321}"/>
              </a:ext>
            </a:extLst>
          </p:cNvPr>
          <p:cNvSpPr>
            <a:spLocks noGrp="1"/>
          </p:cNvSpPr>
          <p:nvPr>
            <p:ph type="sldNum" sz="quarter" idx="12"/>
          </p:nvPr>
        </p:nvSpPr>
        <p:spPr/>
        <p:txBody>
          <a:bodyPr/>
          <a:lstStyle/>
          <a:p>
            <a:fld id="{514F3A77-29B3-8743-8647-54FB46E9FADB}" type="slidenum">
              <a:rPr lang="en-US" smtClean="0"/>
              <a:t>29</a:t>
            </a:fld>
            <a:endParaRPr lang="en-US" dirty="0"/>
          </a:p>
        </p:txBody>
      </p:sp>
    </p:spTree>
    <p:extLst>
      <p:ext uri="{BB962C8B-B14F-4D97-AF65-F5344CB8AC3E}">
        <p14:creationId xmlns:p14="http://schemas.microsoft.com/office/powerpoint/2010/main" val="222776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8D91-CE32-4A90-2B5F-C4E4BAF205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0AD01F-0DD1-5D30-B6CB-196A4B559607}"/>
              </a:ext>
            </a:extLst>
          </p:cNvPr>
          <p:cNvSpPr>
            <a:spLocks noGrp="1"/>
          </p:cNvSpPr>
          <p:nvPr>
            <p:ph type="title"/>
          </p:nvPr>
        </p:nvSpPr>
        <p:spPr/>
        <p:txBody>
          <a:bodyPr>
            <a:normAutofit/>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DFS rule / Physician prescription dispensing </a:t>
            </a:r>
          </a:p>
        </p:txBody>
      </p:sp>
      <p:sp>
        <p:nvSpPr>
          <p:cNvPr id="5" name="Content Placeholder 4">
            <a:extLst>
              <a:ext uri="{FF2B5EF4-FFF2-40B4-BE49-F238E27FC236}">
                <a16:creationId xmlns:a16="http://schemas.microsoft.com/office/drawing/2014/main" id="{5F2B6016-3B38-FD83-E33D-B39D693CDEAD}"/>
              </a:ext>
            </a:extLst>
          </p:cNvPr>
          <p:cNvSpPr>
            <a:spLocks noGrp="1"/>
          </p:cNvSpPr>
          <p:nvPr>
            <p:ph idx="1"/>
          </p:nvPr>
        </p:nvSpPr>
        <p:spPr/>
        <p:txBody>
          <a:bodyPr>
            <a:normAutofit/>
          </a:bodyPr>
          <a:lstStyle/>
          <a:p>
            <a:pPr>
              <a:spcBef>
                <a:spcPts val="0"/>
              </a:spcBef>
            </a:pPr>
            <a:r>
              <a:rPr lang="en-US" sz="2400" dirty="0">
                <a:effectLst/>
                <a:latin typeface="Avenir Next Condensed Demi Bold"/>
                <a:ea typeface="Calibri" panose="020F0502020204030204" pitchFamily="34" charset="0"/>
              </a:rPr>
              <a:t>An original 3/31/20 division memo stated a carrier’s refusal to pre-authorize and pay for medication prescribed and dispensed by a physician was inappropriate and contrary to law</a:t>
            </a:r>
          </a:p>
          <a:p>
            <a:pPr>
              <a:spcBef>
                <a:spcPts val="0"/>
              </a:spcBef>
            </a:pPr>
            <a:r>
              <a:rPr lang="en-US" sz="2400" dirty="0">
                <a:effectLst/>
                <a:latin typeface="Avenir Next Condensed Demi Bold"/>
                <a:ea typeface="Calibri" panose="020F0502020204030204" pitchFamily="34" charset="0"/>
              </a:rPr>
              <a:t>The Division rescinded the Memo after a challenge, but then held rule making hearings on a proposed Rule requiring mandatory authorization of physician dispensed prescriptions.</a:t>
            </a:r>
          </a:p>
          <a:p>
            <a:pPr>
              <a:spcBef>
                <a:spcPts val="0"/>
              </a:spcBef>
            </a:pPr>
            <a:r>
              <a:rPr lang="en-US" sz="2400" dirty="0">
                <a:effectLst/>
                <a:latin typeface="Avenir Next Condensed Demi Bold"/>
                <a:ea typeface="Calibri" panose="020F0502020204030204" pitchFamily="34" charset="0"/>
              </a:rPr>
              <a:t>Carriers/Self Insured challenged the mandatory authorization provision, but on 3/27/23, ALJ issued a Final Order finding that (DFS), Division of Workers’ Compensation has rule-making authority to interpret the Law to mean that injured workers have a free, full and absolute choice of obtaining their workers’ compensation medications from any source. </a:t>
            </a:r>
            <a:endParaRPr lang="en-US" sz="3600" dirty="0">
              <a:latin typeface="Avenir Next Condensed Demi Bold"/>
            </a:endParaRPr>
          </a:p>
        </p:txBody>
      </p:sp>
      <p:sp>
        <p:nvSpPr>
          <p:cNvPr id="2" name="Slide Number Placeholder 1">
            <a:extLst>
              <a:ext uri="{FF2B5EF4-FFF2-40B4-BE49-F238E27FC236}">
                <a16:creationId xmlns:a16="http://schemas.microsoft.com/office/drawing/2014/main" id="{6C231298-5ACF-AB87-5D76-BE26F591E0D4}"/>
              </a:ext>
            </a:extLst>
          </p:cNvPr>
          <p:cNvSpPr>
            <a:spLocks noGrp="1"/>
          </p:cNvSpPr>
          <p:nvPr>
            <p:ph type="sldNum" sz="quarter" idx="12"/>
          </p:nvPr>
        </p:nvSpPr>
        <p:spPr/>
        <p:txBody>
          <a:bodyPr/>
          <a:lstStyle/>
          <a:p>
            <a:fld id="{514F3A77-29B3-8743-8647-54FB46E9FADB}" type="slidenum">
              <a:rPr lang="en-US" smtClean="0"/>
              <a:t>3</a:t>
            </a:fld>
            <a:endParaRPr lang="en-US" dirty="0"/>
          </a:p>
        </p:txBody>
      </p:sp>
    </p:spTree>
    <p:extLst>
      <p:ext uri="{BB962C8B-B14F-4D97-AF65-F5344CB8AC3E}">
        <p14:creationId xmlns:p14="http://schemas.microsoft.com/office/powerpoint/2010/main" val="2952301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2091-D8BF-4F14-8375-1F9C90D379AE}"/>
              </a:ext>
            </a:extLst>
          </p:cNvPr>
          <p:cNvSpPr>
            <a:spLocks noGrp="1"/>
          </p:cNvSpPr>
          <p:nvPr>
            <p:ph type="title"/>
          </p:nvPr>
        </p:nvSpPr>
        <p:spPr>
          <a:xfrm>
            <a:off x="1291771" y="2449585"/>
            <a:ext cx="7189499" cy="1193275"/>
          </a:xfrm>
        </p:spPr>
        <p:txBody>
          <a:bodyPr>
            <a:normAutofit/>
          </a:bodyPr>
          <a:lstStyle/>
          <a:p>
            <a:r>
              <a:rPr lang="en-US" sz="4000" dirty="0"/>
              <a:t>  PROCEDURE &amp; FEES:</a:t>
            </a:r>
            <a:br>
              <a:rPr lang="en-US" sz="4000" dirty="0"/>
            </a:br>
            <a:r>
              <a:rPr lang="en-US" sz="4000" dirty="0"/>
              <a:t>           </a:t>
            </a:r>
            <a:endParaRPr lang="en-US" dirty="0"/>
          </a:p>
        </p:txBody>
      </p:sp>
      <p:sp>
        <p:nvSpPr>
          <p:cNvPr id="3" name="Slide Number Placeholder 2">
            <a:extLst>
              <a:ext uri="{FF2B5EF4-FFF2-40B4-BE49-F238E27FC236}">
                <a16:creationId xmlns:a16="http://schemas.microsoft.com/office/drawing/2014/main" id="{82219599-8B7E-97B0-304B-576F4E01E440}"/>
              </a:ext>
            </a:extLst>
          </p:cNvPr>
          <p:cNvSpPr>
            <a:spLocks noGrp="1"/>
          </p:cNvSpPr>
          <p:nvPr>
            <p:ph type="sldNum" sz="quarter" idx="12"/>
          </p:nvPr>
        </p:nvSpPr>
        <p:spPr/>
        <p:txBody>
          <a:bodyPr/>
          <a:lstStyle/>
          <a:p>
            <a:fld id="{514F3A77-29B3-8743-8647-54FB46E9FADB}" type="slidenum">
              <a:rPr lang="en-US" smtClean="0"/>
              <a:t>30</a:t>
            </a:fld>
            <a:endParaRPr lang="en-US" dirty="0"/>
          </a:p>
        </p:txBody>
      </p:sp>
    </p:spTree>
    <p:extLst>
      <p:ext uri="{BB962C8B-B14F-4D97-AF65-F5344CB8AC3E}">
        <p14:creationId xmlns:p14="http://schemas.microsoft.com/office/powerpoint/2010/main" val="2835213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34A1-C049-DA79-BBB3-6D2342737878}"/>
              </a:ext>
            </a:extLst>
          </p:cNvPr>
          <p:cNvSpPr>
            <a:spLocks noGrp="1"/>
          </p:cNvSpPr>
          <p:nvPr>
            <p:ph type="title"/>
          </p:nvPr>
        </p:nvSpPr>
        <p:spPr>
          <a:xfrm>
            <a:off x="628650" y="511568"/>
            <a:ext cx="7886700" cy="1325563"/>
          </a:xfrm>
        </p:spPr>
        <p:txBody>
          <a:bodyPr>
            <a:normAutofit/>
          </a:bodyPr>
          <a:lstStyle/>
          <a:p>
            <a:pPr marL="0" marR="0">
              <a:spcBef>
                <a:spcPts val="0"/>
              </a:spcBef>
              <a:spcAft>
                <a:spcPts val="0"/>
              </a:spcAft>
            </a:pPr>
            <a:r>
              <a:rPr lang="en-US" sz="2800" b="1" i="1" dirty="0">
                <a:effectLst/>
                <a:latin typeface="+mn-lt"/>
                <a:ea typeface="Calibri" panose="020F0502020204030204" pitchFamily="34" charset="0"/>
              </a:rPr>
              <a:t>Rudolph v. Darien Smith,</a:t>
            </a:r>
            <a:br>
              <a:rPr lang="en-US" sz="2800" b="1" dirty="0">
                <a:effectLst/>
                <a:latin typeface="+mn-lt"/>
                <a:ea typeface="Calibri" panose="020F0502020204030204" pitchFamily="34" charset="0"/>
              </a:rPr>
            </a:br>
            <a:r>
              <a:rPr lang="en-US" sz="2800" b="1" dirty="0">
                <a:effectLst/>
                <a:latin typeface="+mn-lt"/>
                <a:ea typeface="Calibri" panose="020F0502020204030204" pitchFamily="34" charset="0"/>
              </a:rPr>
              <a:t>377 So.3d 1186 (</a:t>
            </a:r>
            <a:r>
              <a:rPr lang="en-US" sz="2800" dirty="0">
                <a:effectLst/>
                <a:latin typeface="+mn-lt"/>
                <a:ea typeface="Calibri" panose="020F0502020204030204" pitchFamily="34" charset="0"/>
              </a:rPr>
              <a:t>Fla. 1</a:t>
            </a:r>
            <a:r>
              <a:rPr lang="en-US" sz="2800" baseline="30000" dirty="0">
                <a:effectLst/>
                <a:latin typeface="+mn-lt"/>
                <a:ea typeface="Calibri" panose="020F0502020204030204" pitchFamily="34" charset="0"/>
              </a:rPr>
              <a:t>st</a:t>
            </a:r>
            <a:r>
              <a:rPr lang="en-US" sz="2800" dirty="0">
                <a:effectLst/>
                <a:latin typeface="+mn-lt"/>
                <a:ea typeface="Calibri" panose="020F0502020204030204" pitchFamily="34" charset="0"/>
              </a:rPr>
              <a:t> DCA </a:t>
            </a:r>
            <a:r>
              <a:rPr lang="en-US" sz="2800" dirty="0">
                <a:latin typeface="+mn-lt"/>
                <a:ea typeface="Calibri" panose="020F0502020204030204" pitchFamily="34" charset="0"/>
              </a:rPr>
              <a:t>20</a:t>
            </a:r>
            <a:r>
              <a:rPr lang="en-US" sz="2800" dirty="0">
                <a:effectLst/>
                <a:latin typeface="+mn-lt"/>
                <a:ea typeface="Calibri" panose="020F0502020204030204" pitchFamily="34" charset="0"/>
              </a:rPr>
              <a:t>24</a:t>
            </a:r>
            <a:r>
              <a:rPr lang="en-US" sz="2800" b="1" dirty="0">
                <a:effectLst/>
                <a:latin typeface="+mn-lt"/>
                <a:ea typeface="Calibri" panose="020F0502020204030204" pitchFamily="34" charset="0"/>
              </a:rPr>
              <a:t>) </a:t>
            </a:r>
            <a:br>
              <a:rPr lang="en-US" sz="2800" b="1" dirty="0">
                <a:effectLst/>
                <a:latin typeface="+mn-lt"/>
                <a:ea typeface="Calibri" panose="020F0502020204030204" pitchFamily="34" charset="0"/>
              </a:rPr>
            </a:br>
            <a:r>
              <a:rPr lang="en-US" sz="2800" b="1" dirty="0">
                <a:effectLst/>
                <a:latin typeface="+mn-lt"/>
                <a:ea typeface="Calibri" panose="020F0502020204030204" pitchFamily="34" charset="0"/>
              </a:rPr>
              <a:t>Attorney Fees</a:t>
            </a:r>
            <a:endParaRPr lang="en-US" sz="2800" dirty="0">
              <a:latin typeface="+mn-lt"/>
            </a:endParaRPr>
          </a:p>
        </p:txBody>
      </p:sp>
      <p:sp>
        <p:nvSpPr>
          <p:cNvPr id="3" name="Content Placeholder 2">
            <a:extLst>
              <a:ext uri="{FF2B5EF4-FFF2-40B4-BE49-F238E27FC236}">
                <a16:creationId xmlns:a16="http://schemas.microsoft.com/office/drawing/2014/main" id="{73B16D2B-41C2-616D-B881-B323D826A369}"/>
              </a:ext>
            </a:extLst>
          </p:cNvPr>
          <p:cNvSpPr>
            <a:spLocks noGrp="1"/>
          </p:cNvSpPr>
          <p:nvPr>
            <p:ph idx="1"/>
          </p:nvPr>
        </p:nvSpPr>
        <p:spPr>
          <a:xfrm>
            <a:off x="628650" y="1992785"/>
            <a:ext cx="7886700" cy="4351338"/>
          </a:xfrm>
        </p:spPr>
        <p:txBody>
          <a:bodyPr>
            <a:normAutofit/>
          </a:bodyPr>
          <a:lstStyle/>
          <a:p>
            <a:r>
              <a:rPr lang="en-US" sz="2000" dirty="0">
                <a:latin typeface="Calibri" panose="020F0502020204030204" pitchFamily="34" charset="0"/>
                <a:cs typeface="Calibri" panose="020F0502020204030204" pitchFamily="34" charset="0"/>
              </a:rPr>
              <a:t>CL settled indemnity in 1995  - case continued with six different attorneys over the years, until Mike Rudolph obtained a $13.5 million dollar settlement of the medical benefits.   Rudolph sought a fee of $1,330,000.00, which was less than the guideline fee  ($2,025,750) and  which would include resolution of all prior fee liens. After payment to the prior attorneys Rudolph would receive </a:t>
            </a:r>
            <a:r>
              <a:rPr lang="en-US" sz="2000" u="sng" dirty="0">
                <a:solidFill>
                  <a:srgbClr val="397C9A"/>
                </a:solidFill>
                <a:latin typeface="Calibri" panose="020F0502020204030204" pitchFamily="34" charset="0"/>
                <a:cs typeface="Calibri" panose="020F0502020204030204" pitchFamily="34" charset="0"/>
              </a:rPr>
              <a:t>$805,000.00</a:t>
            </a:r>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The JCC reduced Rudolph’s fee to </a:t>
            </a:r>
            <a:r>
              <a:rPr lang="en-US" sz="2000" u="sng" dirty="0">
                <a:solidFill>
                  <a:srgbClr val="397C9A"/>
                </a:solidFill>
                <a:latin typeface="Calibri" panose="020F0502020204030204" pitchFamily="34" charset="0"/>
                <a:cs typeface="Calibri" panose="020F0502020204030204" pitchFamily="34" charset="0"/>
              </a:rPr>
              <a:t>$123,000.00 </a:t>
            </a:r>
            <a:r>
              <a:rPr lang="en-US" sz="2000" dirty="0">
                <a:latin typeface="Calibri" panose="020F0502020204030204" pitchFamily="34" charset="0"/>
                <a:cs typeface="Calibri" panose="020F0502020204030204" pitchFamily="34" charset="0"/>
              </a:rPr>
              <a:t>and awarded the balance to the claimant.  JCC found  time spent was low with minimal litigation comparatively and his hours (205) resulted in “about a $4,000.00 an hour fee” which shocked the conscience.  His reduced award was based on the hours X $600.00 per hour based on expert testimony.</a:t>
            </a:r>
          </a:p>
        </p:txBody>
      </p:sp>
      <p:sp>
        <p:nvSpPr>
          <p:cNvPr id="4" name="Slide Number Placeholder 3">
            <a:extLst>
              <a:ext uri="{FF2B5EF4-FFF2-40B4-BE49-F238E27FC236}">
                <a16:creationId xmlns:a16="http://schemas.microsoft.com/office/drawing/2014/main" id="{E88E8FA0-1734-EC80-70B6-182CC50DA0A3}"/>
              </a:ext>
            </a:extLst>
          </p:cNvPr>
          <p:cNvSpPr>
            <a:spLocks noGrp="1"/>
          </p:cNvSpPr>
          <p:nvPr>
            <p:ph type="sldNum" sz="quarter" idx="12"/>
          </p:nvPr>
        </p:nvSpPr>
        <p:spPr/>
        <p:txBody>
          <a:bodyPr/>
          <a:lstStyle/>
          <a:p>
            <a:fld id="{514F3A77-29B3-8743-8647-54FB46E9FADB}" type="slidenum">
              <a:rPr lang="en-US" smtClean="0"/>
              <a:t>31</a:t>
            </a:fld>
            <a:endParaRPr lang="en-US" dirty="0"/>
          </a:p>
        </p:txBody>
      </p:sp>
    </p:spTree>
    <p:extLst>
      <p:ext uri="{BB962C8B-B14F-4D97-AF65-F5344CB8AC3E}">
        <p14:creationId xmlns:p14="http://schemas.microsoft.com/office/powerpoint/2010/main" val="3456843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1F96-6EBA-6858-2605-2ECD1473B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80371-4B46-4F4B-7BA8-348003EF01C1}"/>
              </a:ext>
            </a:extLst>
          </p:cNvPr>
          <p:cNvSpPr>
            <a:spLocks noGrp="1"/>
          </p:cNvSpPr>
          <p:nvPr>
            <p:ph type="title"/>
          </p:nvPr>
        </p:nvSpPr>
        <p:spPr>
          <a:xfrm>
            <a:off x="628650" y="511568"/>
            <a:ext cx="7886700" cy="1325563"/>
          </a:xfrm>
        </p:spPr>
        <p:txBody>
          <a:bodyPr>
            <a:normAutofit/>
          </a:bodyPr>
          <a:lstStyle/>
          <a:p>
            <a:pPr marL="0" marR="0">
              <a:spcBef>
                <a:spcPts val="0"/>
              </a:spcBef>
              <a:spcAft>
                <a:spcPts val="0"/>
              </a:spcAft>
            </a:pPr>
            <a:r>
              <a:rPr lang="en-US" sz="2800" b="1" i="1" dirty="0">
                <a:effectLst/>
                <a:latin typeface="+mn-lt"/>
                <a:ea typeface="Calibri" panose="020F0502020204030204" pitchFamily="34" charset="0"/>
              </a:rPr>
              <a:t>Rudolph</a:t>
            </a:r>
            <a:r>
              <a:rPr lang="en-US" sz="2800" b="1" dirty="0">
                <a:effectLst/>
                <a:latin typeface="+mn-lt"/>
                <a:ea typeface="Calibri" panose="020F0502020204030204" pitchFamily="34" charset="0"/>
              </a:rPr>
              <a:t>, CONT’D.</a:t>
            </a:r>
            <a:br>
              <a:rPr lang="en-US" sz="1800" dirty="0">
                <a:effectLst/>
                <a:latin typeface="+mn-lt"/>
                <a:ea typeface="Calibri" panose="020F0502020204030204" pitchFamily="34" charset="0"/>
              </a:rPr>
            </a:br>
            <a:endParaRPr lang="en-US" dirty="0">
              <a:latin typeface="+mn-lt"/>
            </a:endParaRPr>
          </a:p>
        </p:txBody>
      </p:sp>
      <p:sp>
        <p:nvSpPr>
          <p:cNvPr id="3" name="Content Placeholder 2">
            <a:extLst>
              <a:ext uri="{FF2B5EF4-FFF2-40B4-BE49-F238E27FC236}">
                <a16:creationId xmlns:a16="http://schemas.microsoft.com/office/drawing/2014/main" id="{938CF414-F080-0EA3-2769-E11E8BB5660F}"/>
              </a:ext>
            </a:extLst>
          </p:cNvPr>
          <p:cNvSpPr>
            <a:spLocks noGrp="1"/>
          </p:cNvSpPr>
          <p:nvPr>
            <p:ph idx="1"/>
          </p:nvPr>
        </p:nvSpPr>
        <p:spPr>
          <a:xfrm>
            <a:off x="628650" y="1524000"/>
            <a:ext cx="7886700" cy="4820123"/>
          </a:xfrm>
        </p:spPr>
        <p:txBody>
          <a:bodyPr>
            <a:normAutofit/>
          </a:bodyPr>
          <a:lstStyle/>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DCA reversed, agreeing with Rudolph’s arguments that the JCC relied too heavily on a customary hourly rate, and failed to consider that </a:t>
            </a:r>
            <a:r>
              <a:rPr lang="en-US" sz="1800" i="1" u="sng"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for claimant-paid fees, the customary fee </a:t>
            </a:r>
            <a:r>
              <a:rPr lang="en-US" sz="1800" i="1" u="sng" dirty="0">
                <a:solidFill>
                  <a:srgbClr val="397C9A"/>
                </a:solidFill>
                <a:latin typeface="Calibri" panose="020F0502020204030204" pitchFamily="34" charset="0"/>
                <a:ea typeface="Calibri" panose="020F0502020204030204" pitchFamily="34" charset="0"/>
                <a:cs typeface="Calibri" panose="020F0502020204030204" pitchFamily="34" charset="0"/>
              </a:rPr>
              <a:t>is </a:t>
            </a:r>
            <a:r>
              <a:rPr lang="en-US" sz="1800" i="1" u="sng"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a percentage of the settlement and not hourly fees, which claimants never pay. </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They agreed there was a lack of record evidence as to other statutory factors, and no exceptional circumstances to warrant a downward departure.</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The DCA noted that the JCC’s “hyperfocus” on a reasonable hourly rate reduced the fee analysis to nothing more than a simple mathematical formula, and that the agreed-to fee was substantially less than what the statute said was presumptively fair. </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GUIDELINE APPLIES EVEN IF IT WORKS OUT TO A MASSIVE HOURLY FEE.</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WHAT ABOUT WHEN WE ARE PAYING THE FEE AND THE GUIDELINE FEE RESULTS IN A VERY LOW HOURLY RATE?  MUST GUIDELINE APPLY?  </a:t>
            </a:r>
            <a:r>
              <a:rPr lang="en-US" sz="1800" b="1"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NOPE</a:t>
            </a:r>
            <a:r>
              <a:rPr lang="en-US" sz="1800" dirty="0">
                <a:solidFill>
                  <a:srgbClr val="397C9A"/>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B2EC92AD-7281-3D0D-AB0F-E24415D210DF}"/>
              </a:ext>
            </a:extLst>
          </p:cNvPr>
          <p:cNvSpPr>
            <a:spLocks noGrp="1"/>
          </p:cNvSpPr>
          <p:nvPr>
            <p:ph type="sldNum" sz="quarter" idx="12"/>
          </p:nvPr>
        </p:nvSpPr>
        <p:spPr/>
        <p:txBody>
          <a:bodyPr/>
          <a:lstStyle/>
          <a:p>
            <a:fld id="{514F3A77-29B3-8743-8647-54FB46E9FADB}" type="slidenum">
              <a:rPr lang="en-US" smtClean="0"/>
              <a:t>32</a:t>
            </a:fld>
            <a:endParaRPr lang="en-US" dirty="0"/>
          </a:p>
        </p:txBody>
      </p:sp>
    </p:spTree>
    <p:extLst>
      <p:ext uri="{BB962C8B-B14F-4D97-AF65-F5344CB8AC3E}">
        <p14:creationId xmlns:p14="http://schemas.microsoft.com/office/powerpoint/2010/main" val="266896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71030-BFFA-8237-0432-9EB459073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C0491-BFF3-44AA-C024-9AA13A40B2D8}"/>
              </a:ext>
            </a:extLst>
          </p:cNvPr>
          <p:cNvSpPr>
            <a:spLocks noGrp="1"/>
          </p:cNvSpPr>
          <p:nvPr>
            <p:ph type="title"/>
          </p:nvPr>
        </p:nvSpPr>
        <p:spPr/>
        <p:txBody>
          <a:bodyPr>
            <a:noAutofit/>
          </a:bodyPr>
          <a:lstStyle/>
          <a:p>
            <a:r>
              <a:rPr lang="en-US" sz="2800" b="1" i="1" dirty="0">
                <a:effectLst/>
                <a:latin typeface="+mn-lt"/>
                <a:ea typeface="Times New Roman" panose="02020603050405020304" pitchFamily="18" charset="0"/>
                <a:cs typeface="Calibri" panose="020F0502020204030204" pitchFamily="34" charset="0"/>
              </a:rPr>
              <a:t>Churchill v. DBI Services, LLC</a:t>
            </a:r>
            <a:r>
              <a:rPr lang="en-US" sz="2800" b="1" dirty="0">
                <a:effectLst/>
                <a:latin typeface="+mn-lt"/>
                <a:ea typeface="Times New Roman" panose="02020603050405020304" pitchFamily="18" charset="0"/>
                <a:cs typeface="Calibri" panose="020F0502020204030204" pitchFamily="34" charset="0"/>
              </a:rPr>
              <a:t>, </a:t>
            </a:r>
            <a:br>
              <a:rPr lang="en-US" sz="2800" b="1" dirty="0">
                <a:effectLst/>
                <a:latin typeface="+mn-lt"/>
                <a:ea typeface="Times New Roman" panose="02020603050405020304" pitchFamily="18" charset="0"/>
                <a:cs typeface="Calibri" panose="020F0502020204030204" pitchFamily="34" charset="0"/>
              </a:rPr>
            </a:br>
            <a:r>
              <a:rPr lang="en-US" sz="2800" b="1" dirty="0">
                <a:effectLst/>
                <a:latin typeface="+mn-lt"/>
                <a:ea typeface="Times New Roman" panose="02020603050405020304" pitchFamily="18" charset="0"/>
                <a:cs typeface="Calibri" panose="020F0502020204030204" pitchFamily="34" charset="0"/>
              </a:rPr>
              <a:t>362 So. 3d 896 (</a:t>
            </a:r>
            <a:r>
              <a:rPr lang="en-US" sz="2800" dirty="0">
                <a:effectLst/>
                <a:latin typeface="+mn-lt"/>
                <a:ea typeface="Times New Roman" panose="02020603050405020304" pitchFamily="18" charset="0"/>
                <a:cs typeface="Calibri" panose="020F0502020204030204" pitchFamily="34" charset="0"/>
              </a:rPr>
              <a:t>Fla. 1</a:t>
            </a:r>
            <a:r>
              <a:rPr lang="en-US" sz="2800" baseline="30000" dirty="0">
                <a:effectLst/>
                <a:latin typeface="+mn-lt"/>
                <a:ea typeface="Times New Roman" panose="02020603050405020304" pitchFamily="18" charset="0"/>
                <a:cs typeface="Calibri" panose="020F0502020204030204" pitchFamily="34" charset="0"/>
              </a:rPr>
              <a:t>st</a:t>
            </a:r>
            <a:r>
              <a:rPr lang="en-US" sz="2800" dirty="0">
                <a:effectLst/>
                <a:latin typeface="+mn-lt"/>
                <a:ea typeface="Times New Roman" panose="02020603050405020304" pitchFamily="18" charset="0"/>
                <a:cs typeface="Calibri" panose="020F0502020204030204" pitchFamily="34" charset="0"/>
              </a:rPr>
              <a:t> DCA 2023</a:t>
            </a:r>
            <a:r>
              <a:rPr lang="en-US" sz="2800" b="1" dirty="0">
                <a:effectLst/>
                <a:latin typeface="+mn-lt"/>
                <a:ea typeface="Times New Roman" panose="02020603050405020304" pitchFamily="18" charset="0"/>
                <a:cs typeface="Calibri" panose="020F0502020204030204" pitchFamily="34" charset="0"/>
              </a:rPr>
              <a:t>)</a:t>
            </a:r>
            <a:br>
              <a:rPr lang="en-US" sz="2800" b="1" dirty="0">
                <a:effectLst/>
                <a:latin typeface="+mn-lt"/>
                <a:ea typeface="Times New Roman" panose="02020603050405020304" pitchFamily="18" charset="0"/>
                <a:cs typeface="Calibri" panose="020F0502020204030204" pitchFamily="34" charset="0"/>
              </a:rPr>
            </a:br>
            <a:r>
              <a:rPr lang="en-US" sz="2800" b="1" dirty="0">
                <a:effectLst/>
                <a:latin typeface="+mn-lt"/>
                <a:ea typeface="Times New Roman" panose="02020603050405020304" pitchFamily="18" charset="0"/>
                <a:cs typeface="Calibri" panose="020F0502020204030204" pitchFamily="34" charset="0"/>
              </a:rPr>
              <a:t>120 DAYS</a:t>
            </a:r>
            <a:endParaRPr lang="en-US" sz="2800" b="1" dirty="0">
              <a:latin typeface="+mn-lt"/>
            </a:endParaRPr>
          </a:p>
        </p:txBody>
      </p:sp>
      <p:sp>
        <p:nvSpPr>
          <p:cNvPr id="3" name="Content Placeholder 2">
            <a:extLst>
              <a:ext uri="{FF2B5EF4-FFF2-40B4-BE49-F238E27FC236}">
                <a16:creationId xmlns:a16="http://schemas.microsoft.com/office/drawing/2014/main" id="{9CA6DD16-5067-8C28-37D8-F2AAAF280872}"/>
              </a:ext>
            </a:extLst>
          </p:cNvPr>
          <p:cNvSpPr>
            <a:spLocks noGrp="1"/>
          </p:cNvSpPr>
          <p:nvPr>
            <p:ph idx="1"/>
          </p:nvPr>
        </p:nvSpPr>
        <p:spPr/>
        <p:txBody>
          <a:bodyPr>
            <a:normAutofit/>
          </a:bodyPr>
          <a:lstStyle/>
          <a:p>
            <a:r>
              <a:rPr lang="en-US" sz="1800" dirty="0">
                <a:latin typeface="Calibri" panose="020F0502020204030204" pitchFamily="34" charset="0"/>
                <a:ea typeface="Times New Roman" panose="02020603050405020304" pitchFamily="18" charset="0"/>
                <a:cs typeface="Calibri" panose="020F0502020204030204" pitchFamily="34" charset="0"/>
              </a:rPr>
              <a:t>C </a:t>
            </a:r>
            <a:r>
              <a:rPr lang="en-US" sz="1800" dirty="0">
                <a:effectLst/>
                <a:latin typeface="Calibri" panose="020F0502020204030204" pitchFamily="34" charset="0"/>
                <a:ea typeface="Times New Roman" panose="02020603050405020304" pitchFamily="18" charset="0"/>
                <a:cs typeface="Calibri" panose="020F0502020204030204" pitchFamily="34" charset="0"/>
              </a:rPr>
              <a:t>claimant alleged injury after a mixture of cleaning products erupted in her face on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11/1/20</a:t>
            </a:r>
            <a:r>
              <a:rPr lang="en-US" sz="1800" dirty="0">
                <a:effectLst/>
                <a:latin typeface="Calibri" panose="020F0502020204030204" pitchFamily="34" charset="0"/>
                <a:ea typeface="Times New Roman" panose="02020603050405020304" pitchFamily="18" charset="0"/>
                <a:cs typeface="Calibri" panose="020F0502020204030204" pitchFamily="34" charset="0"/>
              </a:rPr>
              <a:t>. After initially accepting the case, they paid for prescriptions and paid indemnity. </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Carrier sent 120-day letter on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1/8/21</a:t>
            </a:r>
            <a:r>
              <a:rPr lang="en-US" sz="1800" dirty="0">
                <a:effectLst/>
                <a:latin typeface="Calibri" panose="020F0502020204030204" pitchFamily="34" charset="0"/>
                <a:ea typeface="Times New Roman" panose="02020603050405020304" pitchFamily="18" charset="0"/>
                <a:cs typeface="Calibri" panose="020F0502020204030204" pitchFamily="34" charset="0"/>
              </a:rPr>
              <a:t>, paid indemnity from 11/13/20 through 2/7/21 and filed a Notice of Denial on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2/24/21</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laimant argued the carrier failed to comply with the pay and investigate provisions in F.S. §440.192(8) and §440.20(4). </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DCA determined the carrier did not comply with the provisions, as they must send the 120-day letter to the claimant upon commencement of payment. The specific language is </a:t>
            </a:r>
            <a:r>
              <a:rPr lang="en-US" sz="1800" i="1" dirty="0">
                <a:solidFill>
                  <a:srgbClr val="397C9A"/>
                </a:solidFill>
                <a:effectLst/>
                <a:latin typeface="Calibri" panose="020F0502020204030204" pitchFamily="34" charset="0"/>
                <a:ea typeface="Times New Roman" panose="02020603050405020304" pitchFamily="18" charset="0"/>
                <a:cs typeface="Calibri" panose="020F0502020204030204" pitchFamily="34" charset="0"/>
              </a:rPr>
              <a:t>“. . . either at the time of making the payment or as soon thereafter as reasonably practicable.”</a:t>
            </a:r>
            <a:r>
              <a:rPr lang="en-US" sz="1800" dirty="0">
                <a:solidFill>
                  <a:srgbClr val="397C9A"/>
                </a:solidFill>
                <a:effectLst/>
                <a:latin typeface="Calibri" panose="020F0502020204030204" pitchFamily="34" charset="0"/>
                <a:ea typeface="Times New Roman" panose="02020603050405020304" pitchFamily="18" charset="0"/>
                <a:cs typeface="Calibri" panose="020F0502020204030204" pitchFamily="34" charset="0"/>
              </a:rPr>
              <a:t>  </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DCA found the 59 days in this case exceeded the required period</a:t>
            </a:r>
            <a:r>
              <a:rPr lang="en-US" sz="1800" dirty="0">
                <a:latin typeface="Calibri" panose="020F0502020204030204" pitchFamily="34" charset="0"/>
                <a:ea typeface="Times New Roman" panose="02020603050405020304" pitchFamily="18" charset="0"/>
                <a:cs typeface="Calibri" panose="020F0502020204030204" pitchFamily="34" charset="0"/>
              </a:rPr>
              <a:t>.</a:t>
            </a:r>
          </a:p>
          <a:p>
            <a:r>
              <a:rPr lang="en-US" sz="1800" dirty="0">
                <a:solidFill>
                  <a:srgbClr val="397C9A"/>
                </a:solidFill>
                <a:effectLst/>
                <a:latin typeface="Calibri" panose="020F0502020204030204" pitchFamily="34" charset="0"/>
                <a:ea typeface="Times New Roman" panose="02020603050405020304" pitchFamily="18" charset="0"/>
                <a:cs typeface="Calibri" panose="020F0502020204030204" pitchFamily="34" charset="0"/>
              </a:rPr>
              <a:t>SEND THE LETTER OR YOU’RE </a:t>
            </a:r>
            <a:r>
              <a:rPr lang="en-US" sz="1800" dirty="0">
                <a:solidFill>
                  <a:srgbClr val="397C9A"/>
                </a:solidFill>
                <a:latin typeface="Calibri" panose="020F0502020204030204" pitchFamily="34" charset="0"/>
                <a:ea typeface="Times New Roman" panose="02020603050405020304" pitchFamily="18" charset="0"/>
                <a:cs typeface="Calibri" panose="020F0502020204030204" pitchFamily="34" charset="0"/>
              </a:rPr>
              <a:t>LIKELY </a:t>
            </a:r>
            <a:r>
              <a:rPr lang="en-US" sz="1800" dirty="0">
                <a:solidFill>
                  <a:srgbClr val="397C9A"/>
                </a:solidFill>
                <a:effectLst/>
                <a:latin typeface="Calibri" panose="020F0502020204030204" pitchFamily="34" charset="0"/>
                <a:ea typeface="Times New Roman" panose="02020603050405020304" pitchFamily="18" charset="0"/>
                <a:cs typeface="Calibri" panose="020F0502020204030204" pitchFamily="34" charset="0"/>
              </a:rPr>
              <a:t>OUT OF LUCK</a:t>
            </a:r>
            <a:r>
              <a:rPr lang="en-US" sz="1800" dirty="0">
                <a:solidFill>
                  <a:srgbClr val="397C9A"/>
                </a:solidFill>
                <a:latin typeface="Calibri" panose="020F0502020204030204" pitchFamily="34" charset="0"/>
                <a:ea typeface="Times New Roman" panose="02020603050405020304" pitchFamily="18" charset="0"/>
                <a:cs typeface="Calibri" panose="020F0502020204030204" pitchFamily="34" charset="0"/>
              </a:rPr>
              <a:t> AFTER THE 14</a:t>
            </a:r>
            <a:r>
              <a:rPr lang="en-US" sz="1800" baseline="30000" dirty="0">
                <a:solidFill>
                  <a:srgbClr val="397C9A"/>
                </a:solidFill>
                <a:latin typeface="Calibri" panose="020F0502020204030204" pitchFamily="34" charset="0"/>
                <a:ea typeface="Times New Roman" panose="02020603050405020304" pitchFamily="18" charset="0"/>
                <a:cs typeface="Calibri" panose="020F0502020204030204" pitchFamily="34" charset="0"/>
              </a:rPr>
              <a:t>TH</a:t>
            </a:r>
            <a:r>
              <a:rPr lang="en-US" sz="1800" dirty="0">
                <a:solidFill>
                  <a:srgbClr val="397C9A"/>
                </a:solidFill>
                <a:latin typeface="Calibri" panose="020F0502020204030204" pitchFamily="34" charset="0"/>
                <a:ea typeface="Times New Roman" panose="02020603050405020304" pitchFamily="18" charset="0"/>
                <a:cs typeface="Calibri" panose="020F0502020204030204" pitchFamily="34" charset="0"/>
              </a:rPr>
              <a:t> DAY.</a:t>
            </a:r>
          </a:p>
        </p:txBody>
      </p:sp>
      <p:sp>
        <p:nvSpPr>
          <p:cNvPr id="4" name="Slide Number Placeholder 3">
            <a:extLst>
              <a:ext uri="{FF2B5EF4-FFF2-40B4-BE49-F238E27FC236}">
                <a16:creationId xmlns:a16="http://schemas.microsoft.com/office/drawing/2014/main" id="{645F6801-AE9A-37D0-08B3-C185BB5A5FAC}"/>
              </a:ext>
            </a:extLst>
          </p:cNvPr>
          <p:cNvSpPr>
            <a:spLocks noGrp="1"/>
          </p:cNvSpPr>
          <p:nvPr>
            <p:ph type="sldNum" sz="quarter" idx="12"/>
          </p:nvPr>
        </p:nvSpPr>
        <p:spPr/>
        <p:txBody>
          <a:bodyPr/>
          <a:lstStyle/>
          <a:p>
            <a:fld id="{514F3A77-29B3-8743-8647-54FB46E9FADB}" type="slidenum">
              <a:rPr lang="en-US" smtClean="0"/>
              <a:t>33</a:t>
            </a:fld>
            <a:endParaRPr lang="en-US" dirty="0"/>
          </a:p>
        </p:txBody>
      </p:sp>
    </p:spTree>
    <p:extLst>
      <p:ext uri="{BB962C8B-B14F-4D97-AF65-F5344CB8AC3E}">
        <p14:creationId xmlns:p14="http://schemas.microsoft.com/office/powerpoint/2010/main" val="1784065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9455-07F3-9E4E-0F1D-ED7AECB56BCB}"/>
              </a:ext>
            </a:extLst>
          </p:cNvPr>
          <p:cNvSpPr>
            <a:spLocks noGrp="1"/>
          </p:cNvSpPr>
          <p:nvPr>
            <p:ph type="title"/>
          </p:nvPr>
        </p:nvSpPr>
        <p:spPr/>
        <p:txBody>
          <a:bodyPr>
            <a:normAutofit/>
          </a:bodyPr>
          <a:lstStyle/>
          <a:p>
            <a:r>
              <a:rPr lang="en-US" sz="2800" b="1" i="1" dirty="0">
                <a:latin typeface="Calibri" panose="020F0502020204030204" pitchFamily="34" charset="0"/>
                <a:ea typeface="Calibri" panose="020F0502020204030204" pitchFamily="34" charset="0"/>
                <a:cs typeface="Calibri" panose="020F0502020204030204" pitchFamily="34" charset="0"/>
              </a:rPr>
              <a:t>AM. AIRLINES V LOPEZ</a:t>
            </a:r>
            <a:r>
              <a:rPr lang="en-US" sz="2800" dirty="0">
                <a:latin typeface="Calibri" panose="020F0502020204030204" pitchFamily="34" charset="0"/>
                <a:ea typeface="Calibri" panose="020F0502020204030204" pitchFamily="34" charset="0"/>
                <a:cs typeface="Calibri" panose="020F0502020204030204" pitchFamily="34" charset="0"/>
              </a:rPr>
              <a:t>, </a:t>
            </a:r>
            <a:br>
              <a:rPr lang="en-US" sz="2800" dirty="0">
                <a:latin typeface="Calibri" panose="020F0502020204030204" pitchFamily="34" charset="0"/>
                <a:ea typeface="Calibri" panose="020F0502020204030204" pitchFamily="34" charset="0"/>
                <a:cs typeface="Calibri" panose="020F0502020204030204" pitchFamily="34" charset="0"/>
              </a:rPr>
            </a:br>
            <a:r>
              <a:rPr lang="en-US" sz="2800" dirty="0">
                <a:latin typeface="Calibri" panose="020F0502020204030204" pitchFamily="34" charset="0"/>
                <a:ea typeface="Calibri" panose="020F0502020204030204" pitchFamily="34" charset="0"/>
                <a:cs typeface="Calibri" panose="020F0502020204030204" pitchFamily="34" charset="0"/>
              </a:rPr>
              <a:t>FLA 1</a:t>
            </a:r>
            <a:r>
              <a:rPr lang="en-US" sz="2800" baseline="30000" dirty="0">
                <a:latin typeface="Calibri" panose="020F0502020204030204" pitchFamily="34" charset="0"/>
                <a:ea typeface="Calibri" panose="020F0502020204030204" pitchFamily="34" charset="0"/>
                <a:cs typeface="Calibri" panose="020F0502020204030204" pitchFamily="34" charset="0"/>
              </a:rPr>
              <a:t>ST</a:t>
            </a:r>
            <a:r>
              <a:rPr lang="en-US" sz="2800" dirty="0">
                <a:latin typeface="Calibri" panose="020F0502020204030204" pitchFamily="34" charset="0"/>
                <a:ea typeface="Calibri" panose="020F0502020204030204" pitchFamily="34" charset="0"/>
                <a:cs typeface="Calibri" panose="020F0502020204030204" pitchFamily="34" charset="0"/>
              </a:rPr>
              <a:t> DCA MAY 22, 2024</a:t>
            </a:r>
            <a:br>
              <a:rPr lang="en-US" sz="2800"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SOL / RESERVATION ON FEES</a:t>
            </a:r>
          </a:p>
        </p:txBody>
      </p:sp>
      <p:sp>
        <p:nvSpPr>
          <p:cNvPr id="3" name="Content Placeholder 2">
            <a:extLst>
              <a:ext uri="{FF2B5EF4-FFF2-40B4-BE49-F238E27FC236}">
                <a16:creationId xmlns:a16="http://schemas.microsoft.com/office/drawing/2014/main" id="{789409F9-9DA6-6AD3-6239-447FA583E0D3}"/>
              </a:ext>
            </a:extLst>
          </p:cNvPr>
          <p:cNvSpPr>
            <a:spLocks noGrp="1"/>
          </p:cNvSpPr>
          <p:nvPr>
            <p:ph idx="1"/>
          </p:nvPr>
        </p:nvSpPr>
        <p:spPr/>
        <p:txBody>
          <a:bodyPr>
            <a:normAutofit/>
          </a:bodyPr>
          <a:lstStyle/>
          <a:p>
            <a:r>
              <a:rPr lang="en-US" sz="1700" dirty="0">
                <a:latin typeface="+mn-lt"/>
              </a:rPr>
              <a:t>Another “pending fee claim keeps the SOL from running” case.</a:t>
            </a:r>
          </a:p>
          <a:p>
            <a:r>
              <a:rPr lang="en-US" sz="1700" dirty="0">
                <a:effectLst/>
                <a:latin typeface="+mn-lt"/>
              </a:rPr>
              <a:t>Reversing the JCC’s ruling that </a:t>
            </a:r>
            <a:r>
              <a:rPr lang="en-US" sz="1700" dirty="0">
                <a:latin typeface="+mn-lt"/>
              </a:rPr>
              <a:t>the SOL did not run, the Court says, “</a:t>
            </a:r>
            <a:r>
              <a:rPr lang="en-US" sz="1700" dirty="0">
                <a:effectLst/>
                <a:latin typeface="+mn-lt"/>
              </a:rPr>
              <a:t>The JCC's first error was to presume that reserving jurisdiction on a pending PFB for attorney's fees tolls the statute of limitations. It does not.”</a:t>
            </a:r>
          </a:p>
          <a:p>
            <a:r>
              <a:rPr lang="en-US" sz="1700" dirty="0">
                <a:latin typeface="+mn-lt"/>
              </a:rPr>
              <a:t>Only paying indemnity or providing medical care tolls the SOL. Also, the Court stated that paying a fee is not providing a medical or indemnity benefit, so fee payment does not toll the SOL. </a:t>
            </a:r>
          </a:p>
          <a:p>
            <a:r>
              <a:rPr lang="en-US" sz="1700" dirty="0">
                <a:effectLst/>
                <a:latin typeface="+mn-lt"/>
              </a:rPr>
              <a:t>A pending PFB for fees “merely documents that the PFB remains pending because the fee issue is not yet resolved. Once the fee issue is resolved—whether by the JCC's approval of a fee and cost stipulation or denial for failure of proof, or the claimant's voluntary dismissal of the PFB—that pending status is extinguished.”  It is as if the PFB never existed.</a:t>
            </a:r>
          </a:p>
          <a:p>
            <a:r>
              <a:rPr lang="en-US" sz="1700" dirty="0">
                <a:latin typeface="+mn-lt"/>
              </a:rPr>
              <a:t>So, we need to get fee entitlement claims dismissed, or resolved and paid. Once we do, we then simply look to medical and indemnity payments to determine whether the SOL ran (using the absurd master and tolling timer system from Ortiz).</a:t>
            </a:r>
            <a:endParaRPr lang="en-US" sz="1700" dirty="0">
              <a:effectLst/>
              <a:latin typeface="+mn-lt"/>
            </a:endParaRPr>
          </a:p>
          <a:p>
            <a:endParaRPr lang="en-US" sz="2400" dirty="0">
              <a:latin typeface="+mn-lt"/>
            </a:endParaRPr>
          </a:p>
        </p:txBody>
      </p:sp>
      <p:sp>
        <p:nvSpPr>
          <p:cNvPr id="4" name="Slide Number Placeholder 3">
            <a:extLst>
              <a:ext uri="{FF2B5EF4-FFF2-40B4-BE49-F238E27FC236}">
                <a16:creationId xmlns:a16="http://schemas.microsoft.com/office/drawing/2014/main" id="{571C676C-3D45-5B81-2345-A16625A01943}"/>
              </a:ext>
            </a:extLst>
          </p:cNvPr>
          <p:cNvSpPr>
            <a:spLocks noGrp="1"/>
          </p:cNvSpPr>
          <p:nvPr>
            <p:ph type="sldNum" sz="quarter" idx="12"/>
          </p:nvPr>
        </p:nvSpPr>
        <p:spPr/>
        <p:txBody>
          <a:bodyPr/>
          <a:lstStyle/>
          <a:p>
            <a:fld id="{514F3A77-29B3-8743-8647-54FB46E9FADB}" type="slidenum">
              <a:rPr lang="en-US" smtClean="0"/>
              <a:t>34</a:t>
            </a:fld>
            <a:endParaRPr lang="en-US" dirty="0"/>
          </a:p>
        </p:txBody>
      </p:sp>
    </p:spTree>
    <p:extLst>
      <p:ext uri="{BB962C8B-B14F-4D97-AF65-F5344CB8AC3E}">
        <p14:creationId xmlns:p14="http://schemas.microsoft.com/office/powerpoint/2010/main" val="549220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AB1AA-C332-1F18-D14F-15ED22A8DDE2}"/>
              </a:ext>
            </a:extLst>
          </p:cNvPr>
          <p:cNvSpPr>
            <a:spLocks noGrp="1"/>
          </p:cNvSpPr>
          <p:nvPr>
            <p:ph idx="1"/>
          </p:nvPr>
        </p:nvSpPr>
        <p:spPr>
          <a:xfrm>
            <a:off x="702527" y="780586"/>
            <a:ext cx="8338918" cy="4482790"/>
          </a:xfrm>
        </p:spPr>
        <p:txBody>
          <a:bodyPr>
            <a:normAutofit/>
          </a:bodyPr>
          <a:lstStyle/>
          <a:p>
            <a:pPr marL="0" indent="0">
              <a:buNone/>
            </a:pPr>
            <a:r>
              <a:rPr lang="en-US" sz="1800" dirty="0">
                <a:solidFill>
                  <a:srgbClr val="397C9A"/>
                </a:solidFill>
              </a:rPr>
              <a:t>DEERFIELD BEACH	</a:t>
            </a:r>
            <a:r>
              <a:rPr lang="en-US" sz="1800" dirty="0"/>
              <a:t>	</a:t>
            </a:r>
            <a:r>
              <a:rPr lang="en-US" sz="1800" dirty="0">
                <a:solidFill>
                  <a:srgbClr val="397C9A"/>
                </a:solidFill>
              </a:rPr>
              <a:t>FORT MYERS</a:t>
            </a:r>
            <a:r>
              <a:rPr lang="en-US" sz="1800" dirty="0"/>
              <a:t>		</a:t>
            </a:r>
            <a:r>
              <a:rPr lang="en-US" sz="1800" dirty="0">
                <a:solidFill>
                  <a:srgbClr val="397C9A"/>
                </a:solidFill>
              </a:rPr>
              <a:t>FORT PIERCE</a:t>
            </a:r>
          </a:p>
          <a:p>
            <a:pPr marL="0" indent="0">
              <a:lnSpc>
                <a:spcPct val="100000"/>
              </a:lnSpc>
              <a:spcBef>
                <a:spcPts val="0"/>
              </a:spcBef>
              <a:buNone/>
            </a:pPr>
            <a:r>
              <a:rPr lang="en-US" sz="1200" dirty="0"/>
              <a:t>700 W. Hillsboro Blvd., Suite 2-107	4460 Camino Real Way, Suite 2	603 N. Indian River Dr., Suite 200</a:t>
            </a:r>
          </a:p>
          <a:p>
            <a:pPr marL="0" indent="0">
              <a:lnSpc>
                <a:spcPct val="100000"/>
              </a:lnSpc>
              <a:spcBef>
                <a:spcPts val="0"/>
              </a:spcBef>
              <a:buNone/>
            </a:pPr>
            <a:r>
              <a:rPr lang="en-US" sz="1200" dirty="0"/>
              <a:t>Deerfield Beach, FL 33441		Fort Myers, FL 33966		Fort Pierce, FL 34950</a:t>
            </a:r>
          </a:p>
          <a:p>
            <a:pPr marL="0" indent="0">
              <a:lnSpc>
                <a:spcPct val="100000"/>
              </a:lnSpc>
              <a:spcBef>
                <a:spcPts val="0"/>
              </a:spcBef>
              <a:buNone/>
            </a:pPr>
            <a:r>
              <a:rPr lang="en-US" sz="1200" dirty="0"/>
              <a:t>T: 954.794.6933		T: 239.939.2002		T: 772.489.2400</a:t>
            </a:r>
          </a:p>
          <a:p>
            <a:pPr marL="0" indent="0">
              <a:lnSpc>
                <a:spcPct val="100000"/>
              </a:lnSpc>
              <a:spcBef>
                <a:spcPts val="0"/>
              </a:spcBef>
              <a:buNone/>
            </a:pPr>
            <a:r>
              <a:rPr lang="en-US" sz="1200" dirty="0"/>
              <a:t>F: 954.794.6934		F: 239.939.2247		F: 772.489.8875</a:t>
            </a:r>
          </a:p>
          <a:p>
            <a:pPr marL="0" indent="0">
              <a:buNone/>
            </a:pPr>
            <a:endParaRPr lang="en-US" sz="1800" dirty="0"/>
          </a:p>
          <a:p>
            <a:pPr marL="0" indent="0">
              <a:buNone/>
            </a:pPr>
            <a:r>
              <a:rPr lang="en-US" sz="1800" dirty="0">
                <a:solidFill>
                  <a:srgbClr val="397C9A"/>
                </a:solidFill>
              </a:rPr>
              <a:t>JACKSONVILLE	</a:t>
            </a:r>
            <a:r>
              <a:rPr lang="en-US" sz="1800" dirty="0"/>
              <a:t>	</a:t>
            </a:r>
            <a:r>
              <a:rPr lang="en-US" sz="1800" dirty="0">
                <a:solidFill>
                  <a:srgbClr val="397C9A"/>
                </a:solidFill>
              </a:rPr>
              <a:t>ORLANDO</a:t>
            </a:r>
            <a:r>
              <a:rPr lang="en-US" sz="1800" dirty="0"/>
              <a:t>		</a:t>
            </a:r>
            <a:r>
              <a:rPr lang="en-US" sz="1800" dirty="0">
                <a:solidFill>
                  <a:srgbClr val="397C9A"/>
                </a:solidFill>
              </a:rPr>
              <a:t>TALLAHASSEE</a:t>
            </a:r>
          </a:p>
          <a:p>
            <a:pPr marL="0" indent="0">
              <a:lnSpc>
                <a:spcPct val="100000"/>
              </a:lnSpc>
              <a:spcBef>
                <a:spcPts val="0"/>
              </a:spcBef>
              <a:buNone/>
            </a:pPr>
            <a:r>
              <a:rPr lang="en-US" sz="1200" dirty="0"/>
              <a:t>245 Riverside Avenue, Suite 100	2807 Edgewater Drive		1701 Hermitage Blvd., Suite 103</a:t>
            </a:r>
          </a:p>
          <a:p>
            <a:pPr marL="0" indent="0">
              <a:lnSpc>
                <a:spcPct val="100000"/>
              </a:lnSpc>
              <a:spcBef>
                <a:spcPts val="0"/>
              </a:spcBef>
              <a:buNone/>
            </a:pPr>
            <a:r>
              <a:rPr lang="en-US" sz="1200" dirty="0"/>
              <a:t>Jacksonville, FL 32202		Orlando, FL 32804		Tallahassee, FL 32308</a:t>
            </a:r>
          </a:p>
          <a:p>
            <a:pPr marL="0" indent="0">
              <a:lnSpc>
                <a:spcPct val="100000"/>
              </a:lnSpc>
              <a:spcBef>
                <a:spcPts val="0"/>
              </a:spcBef>
              <a:buNone/>
            </a:pPr>
            <a:r>
              <a:rPr lang="en-US" sz="1200" dirty="0"/>
              <a:t>T: 407.571.7400		T: 407.571.7400		T: 850.222.1200</a:t>
            </a:r>
          </a:p>
          <a:p>
            <a:pPr marL="0" indent="0">
              <a:lnSpc>
                <a:spcPct val="100000"/>
              </a:lnSpc>
              <a:spcBef>
                <a:spcPts val="0"/>
              </a:spcBef>
              <a:buNone/>
            </a:pPr>
            <a:r>
              <a:rPr lang="en-US" sz="1200" dirty="0"/>
              <a:t>F: 407.571.7401		F: 407.571.7401		F: 850.222.5553</a:t>
            </a:r>
          </a:p>
          <a:p>
            <a:pPr marL="0" indent="0">
              <a:buNone/>
            </a:pPr>
            <a:endParaRPr lang="en-US" sz="1800" dirty="0"/>
          </a:p>
          <a:p>
            <a:pPr marL="0" indent="0">
              <a:buNone/>
            </a:pPr>
            <a:r>
              <a:rPr lang="en-US" sz="1800" dirty="0"/>
              <a:t>		         </a:t>
            </a:r>
            <a:r>
              <a:rPr lang="en-US" sz="1800" dirty="0">
                <a:solidFill>
                  <a:srgbClr val="397C9A"/>
                </a:solidFill>
              </a:rPr>
              <a:t>TAMPA/ST. PETERSBURG</a:t>
            </a:r>
          </a:p>
          <a:p>
            <a:pPr marL="0" indent="0">
              <a:spcBef>
                <a:spcPts val="0"/>
              </a:spcBef>
              <a:buNone/>
            </a:pPr>
            <a:r>
              <a:rPr lang="en-US" sz="1200" dirty="0"/>
              <a:t>		              333 3</a:t>
            </a:r>
            <a:r>
              <a:rPr lang="en-US" sz="1200" baseline="30000" dirty="0"/>
              <a:t>RD</a:t>
            </a:r>
            <a:r>
              <a:rPr lang="en-US" sz="1200" dirty="0"/>
              <a:t> Avenue North, Office 428</a:t>
            </a:r>
          </a:p>
          <a:p>
            <a:pPr marL="0" indent="0">
              <a:spcBef>
                <a:spcPts val="0"/>
              </a:spcBef>
              <a:buNone/>
            </a:pPr>
            <a:r>
              <a:rPr lang="en-US" sz="1200" dirty="0"/>
              <a:t>		              St. Petersburg, FL 33701</a:t>
            </a:r>
          </a:p>
          <a:p>
            <a:pPr marL="0" indent="0">
              <a:spcBef>
                <a:spcPts val="0"/>
              </a:spcBef>
              <a:buNone/>
            </a:pPr>
            <a:r>
              <a:rPr lang="en-US" sz="1200" dirty="0"/>
              <a:t>		              T:  407.571.7400</a:t>
            </a:r>
          </a:p>
          <a:p>
            <a:pPr marL="0" indent="0">
              <a:spcBef>
                <a:spcPts val="0"/>
              </a:spcBef>
              <a:buNone/>
            </a:pPr>
            <a:r>
              <a:rPr lang="en-US" sz="1200" dirty="0"/>
              <a:t>		              F:  407.571.7401</a:t>
            </a:r>
          </a:p>
          <a:p>
            <a:pPr marL="0" indent="0">
              <a:buNone/>
            </a:pPr>
            <a:endParaRPr lang="en-US" sz="1200" dirty="0"/>
          </a:p>
          <a:p>
            <a:pPr marL="0" indent="0">
              <a:buNone/>
            </a:pPr>
            <a:endParaRPr lang="en-US" sz="1800" dirty="0"/>
          </a:p>
          <a:p>
            <a:pPr marL="0" indent="0">
              <a:buNone/>
            </a:pPr>
            <a:endParaRPr lang="en-US" sz="1800" dirty="0"/>
          </a:p>
          <a:p>
            <a:pPr marL="0" indent="0">
              <a:buNone/>
            </a:pPr>
            <a:endParaRPr lang="en-US" sz="1800" dirty="0"/>
          </a:p>
        </p:txBody>
      </p:sp>
      <p:sp>
        <p:nvSpPr>
          <p:cNvPr id="2" name="Slide Number Placeholder 1">
            <a:extLst>
              <a:ext uri="{FF2B5EF4-FFF2-40B4-BE49-F238E27FC236}">
                <a16:creationId xmlns:a16="http://schemas.microsoft.com/office/drawing/2014/main" id="{5BE1744B-5339-E9D4-A4F6-5F4E702AEE4A}"/>
              </a:ext>
            </a:extLst>
          </p:cNvPr>
          <p:cNvSpPr>
            <a:spLocks noGrp="1"/>
          </p:cNvSpPr>
          <p:nvPr>
            <p:ph type="sldNum" sz="quarter" idx="12"/>
          </p:nvPr>
        </p:nvSpPr>
        <p:spPr/>
        <p:txBody>
          <a:bodyPr/>
          <a:lstStyle/>
          <a:p>
            <a:fld id="{514F3A77-29B3-8743-8647-54FB46E9FADB}" type="slidenum">
              <a:rPr lang="en-US" smtClean="0"/>
              <a:t>35</a:t>
            </a:fld>
            <a:endParaRPr lang="en-US" dirty="0"/>
          </a:p>
        </p:txBody>
      </p:sp>
    </p:spTree>
    <p:extLst>
      <p:ext uri="{BB962C8B-B14F-4D97-AF65-F5344CB8AC3E}">
        <p14:creationId xmlns:p14="http://schemas.microsoft.com/office/powerpoint/2010/main" val="180636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ED06-C365-E03F-6250-63756A65B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D2604-4AC6-51B6-35FD-899390210B76}"/>
              </a:ext>
            </a:extLst>
          </p:cNvPr>
          <p:cNvSpPr>
            <a:spLocks noGrp="1"/>
          </p:cNvSpPr>
          <p:nvPr>
            <p:ph type="title"/>
          </p:nvPr>
        </p:nvSpPr>
        <p:spPr/>
        <p:txBody>
          <a:bodyPr>
            <a:normAutofit fontScale="90000"/>
          </a:bodyPr>
          <a:lstStyle/>
          <a:p>
            <a:pPr>
              <a:spcBef>
                <a:spcPts val="0"/>
              </a:spcBef>
            </a:pP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DFS rule / Physician prescription dispensing</a:t>
            </a:r>
            <a:br>
              <a:rPr lang="en-US" sz="1800" b="1" dirty="0">
                <a:effectLst/>
                <a:latin typeface="Calibri" panose="020F0502020204030204" pitchFamily="34" charset="0"/>
                <a:ea typeface="Calibri" panose="020F0502020204030204" pitchFamily="34"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b="1" dirty="0"/>
          </a:p>
        </p:txBody>
      </p:sp>
      <p:sp>
        <p:nvSpPr>
          <p:cNvPr id="3" name="Content Placeholder 2">
            <a:extLst>
              <a:ext uri="{FF2B5EF4-FFF2-40B4-BE49-F238E27FC236}">
                <a16:creationId xmlns:a16="http://schemas.microsoft.com/office/drawing/2014/main" id="{8E525C3D-285B-C085-23BD-280996B151D9}"/>
              </a:ext>
            </a:extLst>
          </p:cNvPr>
          <p:cNvSpPr>
            <a:spLocks noGrp="1"/>
          </p:cNvSpPr>
          <p:nvPr>
            <p:ph idx="1"/>
          </p:nvPr>
        </p:nvSpPr>
        <p:spPr/>
        <p:txBody>
          <a:bodyPr/>
          <a:lstStyle/>
          <a:p>
            <a:pPr>
              <a:spcBef>
                <a:spcPts val="0"/>
              </a:spcBef>
            </a:pPr>
            <a:r>
              <a:rPr lang="en-US" sz="1800" dirty="0">
                <a:effectLst/>
                <a:latin typeface="Avenir Next Condensed Demi Bold"/>
                <a:ea typeface="Calibri" panose="020F0502020204030204" pitchFamily="34" charset="0"/>
              </a:rPr>
              <a:t>The Rule </a:t>
            </a:r>
            <a:r>
              <a:rPr lang="en-US" sz="1800" dirty="0">
                <a:latin typeface="Avenir Next Condensed Demi Bold"/>
                <a:ea typeface="Calibri" panose="020F0502020204030204" pitchFamily="34" charset="0"/>
              </a:rPr>
              <a:t>was</a:t>
            </a:r>
            <a:r>
              <a:rPr lang="en-US" sz="1800" dirty="0">
                <a:effectLst/>
                <a:latin typeface="Avenir Next Condensed Demi Bold"/>
                <a:ea typeface="Calibri" panose="020F0502020204030204" pitchFamily="34" charset="0"/>
              </a:rPr>
              <a:t> effective 7/1/23</a:t>
            </a:r>
          </a:p>
          <a:p>
            <a:pPr>
              <a:spcBef>
                <a:spcPts val="0"/>
              </a:spcBef>
            </a:pPr>
            <a:r>
              <a:rPr lang="en-US" sz="1800" dirty="0">
                <a:latin typeface="Avenir Next Condensed Demi Bold"/>
                <a:ea typeface="Calibri" panose="020F0502020204030204" pitchFamily="34" charset="0"/>
              </a:rPr>
              <a:t>N</a:t>
            </a:r>
            <a:r>
              <a:rPr lang="en-US" sz="1800" dirty="0">
                <a:effectLst/>
                <a:latin typeface="Avenir Next Condensed Demi Bold"/>
                <a:ea typeface="Calibri" panose="020F0502020204030204" pitchFamily="34" charset="0"/>
              </a:rPr>
              <a:t>umerous carriers and self insured appealed.  </a:t>
            </a:r>
          </a:p>
          <a:p>
            <a:pPr>
              <a:spcBef>
                <a:spcPts val="0"/>
              </a:spcBef>
            </a:pPr>
            <a:r>
              <a:rPr lang="en-US" sz="1800" dirty="0">
                <a:effectLst/>
                <a:latin typeface="Avenir Next Condensed Demi Bold"/>
                <a:ea typeface="Calibri" panose="020F0502020204030204" pitchFamily="34" charset="0"/>
              </a:rPr>
              <a:t>DFS </a:t>
            </a:r>
            <a:r>
              <a:rPr lang="en-US" sz="1800" dirty="0">
                <a:latin typeface="Avenir Next Condensed Demi Bold"/>
                <a:ea typeface="Calibri" panose="020F0502020204030204" pitchFamily="34" charset="0"/>
              </a:rPr>
              <a:t>interpreted </a:t>
            </a:r>
            <a:r>
              <a:rPr lang="en-US" sz="1800" dirty="0">
                <a:effectLst/>
                <a:latin typeface="Avenir Next Condensed Demi Bold"/>
                <a:ea typeface="Calibri" panose="020F0502020204030204" pitchFamily="34" charset="0"/>
              </a:rPr>
              <a:t>the employee’s right to choose their pharmacy or pharmacist under s.440.13(3)(j), Fla. Stat. to include doctors and nurses registered as dispensing practitioners for their personal patients.   </a:t>
            </a:r>
          </a:p>
          <a:p>
            <a:pPr>
              <a:spcBef>
                <a:spcPts val="0"/>
              </a:spcBef>
            </a:pPr>
            <a:r>
              <a:rPr lang="en-US" sz="1800" dirty="0">
                <a:effectLst/>
                <a:latin typeface="Avenir Next Condensed Demi Bold"/>
                <a:ea typeface="Calibri" panose="020F0502020204030204" pitchFamily="34" charset="0"/>
              </a:rPr>
              <a:t>The Appeal </a:t>
            </a:r>
            <a:r>
              <a:rPr lang="en-US" sz="1800" dirty="0">
                <a:latin typeface="Avenir Next Condensed Demi Bold"/>
                <a:ea typeface="Calibri" panose="020F0502020204030204" pitchFamily="34" charset="0"/>
              </a:rPr>
              <a:t>(OA was on 1/16/24) argued t</a:t>
            </a:r>
            <a:r>
              <a:rPr lang="en-US" sz="1800" dirty="0">
                <a:effectLst/>
                <a:latin typeface="Avenir Next Condensed Demi Bold"/>
                <a:ea typeface="Calibri" panose="020F0502020204030204" pitchFamily="34" charset="0"/>
              </a:rPr>
              <a:t>hat the Final Order misinterprets the Law, for several reasons, including:</a:t>
            </a:r>
          </a:p>
          <a:p>
            <a:pPr lvl="1">
              <a:spcBef>
                <a:spcPts val="0"/>
              </a:spcBef>
            </a:pPr>
            <a:r>
              <a:rPr lang="en-US" sz="1600" dirty="0">
                <a:effectLst/>
                <a:latin typeface="Avenir Next Condensed Demi Bold"/>
                <a:ea typeface="Calibri" panose="020F0502020204030204" pitchFamily="34" charset="0"/>
              </a:rPr>
              <a:t>The plain language of the Law gives the employee the choice of pharmacy or pharmacist, nothing more.</a:t>
            </a:r>
          </a:p>
          <a:p>
            <a:pPr lvl="1">
              <a:spcBef>
                <a:spcPts val="0"/>
              </a:spcBef>
            </a:pPr>
            <a:r>
              <a:rPr lang="en-US" sz="1600" dirty="0">
                <a:effectLst/>
                <a:latin typeface="Avenir Next Condensed Demi Bold"/>
                <a:ea typeface="Calibri" panose="020F0502020204030204" pitchFamily="34" charset="0"/>
              </a:rPr>
              <a:t>Pharmacists, doctors and nurses are each educated and licensed differently, and are not legally the same under the Law.</a:t>
            </a:r>
          </a:p>
          <a:p>
            <a:pPr lvl="1">
              <a:spcBef>
                <a:spcPts val="0"/>
              </a:spcBef>
            </a:pPr>
            <a:r>
              <a:rPr lang="en-US" sz="1600" dirty="0">
                <a:effectLst/>
                <a:latin typeface="Avenir Next Condensed Demi Bold"/>
                <a:ea typeface="Calibri" panose="020F0502020204030204" pitchFamily="34" charset="0"/>
              </a:rPr>
              <a:t>The Law gives the carrier the right to authorize all other providers, and to limit what each, non-pharmacy provider is authorized to do.  The Proposed Rules intrude upon this carrier right, and the DFS/DWC has no authority to determine by rule that a carrier must authorize practitioner dispensing.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770EA7-13B4-96F7-A1D8-7994325FF150}"/>
              </a:ext>
            </a:extLst>
          </p:cNvPr>
          <p:cNvSpPr>
            <a:spLocks noGrp="1"/>
          </p:cNvSpPr>
          <p:nvPr>
            <p:ph type="sldNum" sz="quarter" idx="12"/>
          </p:nvPr>
        </p:nvSpPr>
        <p:spPr/>
        <p:txBody>
          <a:bodyPr/>
          <a:lstStyle/>
          <a:p>
            <a:fld id="{514F3A77-29B3-8743-8647-54FB46E9FADB}" type="slidenum">
              <a:rPr lang="en-US" smtClean="0"/>
              <a:t>4</a:t>
            </a:fld>
            <a:endParaRPr lang="en-US" dirty="0"/>
          </a:p>
        </p:txBody>
      </p:sp>
    </p:spTree>
    <p:extLst>
      <p:ext uri="{BB962C8B-B14F-4D97-AF65-F5344CB8AC3E}">
        <p14:creationId xmlns:p14="http://schemas.microsoft.com/office/powerpoint/2010/main" val="191383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CEB2-E324-F46C-90A5-24F03B482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86474-8072-7ECB-54E3-6CEFB9C89CF3}"/>
              </a:ext>
            </a:extLst>
          </p:cNvPr>
          <p:cNvSpPr>
            <a:spLocks noGrp="1"/>
          </p:cNvSpPr>
          <p:nvPr>
            <p:ph type="title"/>
          </p:nvPr>
        </p:nvSpPr>
        <p:spPr>
          <a:xfrm>
            <a:off x="2279944" y="2628962"/>
            <a:ext cx="5467743" cy="1325563"/>
          </a:xfrm>
        </p:spPr>
        <p:txBody>
          <a:bodyPr>
            <a:normAutofit/>
          </a:bodyPr>
          <a:lstStyle/>
          <a:p>
            <a:r>
              <a:rPr lang="en-US" sz="4000" dirty="0"/>
              <a:t>SCHOOL CASES</a:t>
            </a:r>
            <a:br>
              <a:rPr lang="en-US" sz="4000" dirty="0"/>
            </a:br>
            <a:r>
              <a:rPr lang="en-US" sz="4000" dirty="0"/>
              <a:t>     </a:t>
            </a:r>
            <a:endParaRPr lang="en-US" dirty="0"/>
          </a:p>
        </p:txBody>
      </p:sp>
      <p:sp>
        <p:nvSpPr>
          <p:cNvPr id="3" name="Slide Number Placeholder 2">
            <a:extLst>
              <a:ext uri="{FF2B5EF4-FFF2-40B4-BE49-F238E27FC236}">
                <a16:creationId xmlns:a16="http://schemas.microsoft.com/office/drawing/2014/main" id="{5A1B4186-3A6F-C9FC-7C17-E098B6EB775C}"/>
              </a:ext>
            </a:extLst>
          </p:cNvPr>
          <p:cNvSpPr>
            <a:spLocks noGrp="1"/>
          </p:cNvSpPr>
          <p:nvPr>
            <p:ph type="sldNum" sz="quarter" idx="12"/>
          </p:nvPr>
        </p:nvSpPr>
        <p:spPr/>
        <p:txBody>
          <a:bodyPr/>
          <a:lstStyle/>
          <a:p>
            <a:fld id="{514F3A77-29B3-8743-8647-54FB46E9FADB}" type="slidenum">
              <a:rPr lang="en-US" smtClean="0"/>
              <a:t>5</a:t>
            </a:fld>
            <a:endParaRPr lang="en-US" dirty="0"/>
          </a:p>
        </p:txBody>
      </p:sp>
    </p:spTree>
    <p:extLst>
      <p:ext uri="{BB962C8B-B14F-4D97-AF65-F5344CB8AC3E}">
        <p14:creationId xmlns:p14="http://schemas.microsoft.com/office/powerpoint/2010/main" val="402270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0917-06AB-3EEA-234A-5E5DE89983DC}"/>
              </a:ext>
            </a:extLst>
          </p:cNvPr>
          <p:cNvSpPr>
            <a:spLocks noGrp="1"/>
          </p:cNvSpPr>
          <p:nvPr>
            <p:ph type="title"/>
          </p:nvPr>
        </p:nvSpPr>
        <p:spPr/>
        <p:txBody>
          <a:bodyPr>
            <a:noAutofit/>
          </a:bodyPr>
          <a:lstStyle/>
          <a:p>
            <a:pPr marL="0" marR="0">
              <a:spcBef>
                <a:spcPts val="0"/>
              </a:spcBef>
              <a:spcAft>
                <a:spcPts val="0"/>
              </a:spcAft>
            </a:pPr>
            <a:r>
              <a:rPr lang="en-US" sz="2800" b="1" dirty="0">
                <a:effectLst/>
                <a:latin typeface="Aptos" panose="020B0004020202020204" pitchFamily="34" charset="0"/>
                <a:ea typeface="Aptos" panose="020B0004020202020204" pitchFamily="34" charset="0"/>
                <a:cs typeface="Aptos" panose="020B0004020202020204" pitchFamily="34" charset="0"/>
              </a:rPr>
              <a:t>Palm Beach Cty. School Board / Sedgwick v. Josaphat,</a:t>
            </a:r>
            <a:br>
              <a:rPr lang="en-US" sz="2800" b="1" dirty="0">
                <a:effectLst/>
                <a:latin typeface="Aptos" panose="020B0004020202020204" pitchFamily="34" charset="0"/>
                <a:ea typeface="Aptos" panose="020B0004020202020204" pitchFamily="34" charset="0"/>
                <a:cs typeface="Aptos" panose="020B0004020202020204" pitchFamily="34" charset="0"/>
              </a:rPr>
            </a:br>
            <a:r>
              <a:rPr lang="en-US" sz="2800" dirty="0">
                <a:effectLst/>
                <a:latin typeface="Aptos" panose="020B0004020202020204" pitchFamily="34" charset="0"/>
                <a:ea typeface="Aptos" panose="020B0004020202020204" pitchFamily="34" charset="0"/>
                <a:cs typeface="Aptos" panose="020B0004020202020204" pitchFamily="34" charset="0"/>
              </a:rPr>
              <a:t>___So.3d___(Fla. 1</a:t>
            </a:r>
            <a:r>
              <a:rPr lang="en-US" sz="2800" baseline="30000" dirty="0">
                <a:effectLst/>
                <a:latin typeface="Aptos" panose="020B0004020202020204" pitchFamily="34" charset="0"/>
                <a:ea typeface="Aptos" panose="020B0004020202020204" pitchFamily="34" charset="0"/>
                <a:cs typeface="Aptos" panose="020B0004020202020204" pitchFamily="34" charset="0"/>
              </a:rPr>
              <a:t>st</a:t>
            </a:r>
            <a:r>
              <a:rPr lang="en-US" sz="2800" dirty="0">
                <a:effectLst/>
                <a:latin typeface="Aptos" panose="020B0004020202020204" pitchFamily="34" charset="0"/>
                <a:ea typeface="Aptos" panose="020B0004020202020204" pitchFamily="34" charset="0"/>
                <a:cs typeface="Aptos" panose="020B0004020202020204" pitchFamily="34" charset="0"/>
              </a:rPr>
              <a:t> DCA 6/12/24) </a:t>
            </a:r>
            <a:br>
              <a:rPr lang="en-US" sz="2800" dirty="0">
                <a:effectLst/>
                <a:latin typeface="Aptos" panose="020B0004020202020204" pitchFamily="34" charset="0"/>
                <a:ea typeface="Aptos" panose="020B0004020202020204" pitchFamily="34" charset="0"/>
                <a:cs typeface="Aptos" panose="020B0004020202020204" pitchFamily="34" charset="0"/>
              </a:rPr>
            </a:br>
            <a:r>
              <a:rPr lang="en-US" sz="2800" b="1" dirty="0">
                <a:effectLst/>
                <a:latin typeface="Aptos" panose="020B0004020202020204" pitchFamily="34" charset="0"/>
                <a:ea typeface="Aptos" panose="020B0004020202020204" pitchFamily="34" charset="0"/>
                <a:cs typeface="Aptos" panose="020B0004020202020204" pitchFamily="34" charset="0"/>
              </a:rPr>
              <a:t>Ongoing Compensability</a:t>
            </a:r>
            <a:endParaRPr lang="en-US" sz="2800" dirty="0"/>
          </a:p>
        </p:txBody>
      </p:sp>
      <p:sp>
        <p:nvSpPr>
          <p:cNvPr id="3" name="Content Placeholder 2">
            <a:extLst>
              <a:ext uri="{FF2B5EF4-FFF2-40B4-BE49-F238E27FC236}">
                <a16:creationId xmlns:a16="http://schemas.microsoft.com/office/drawing/2014/main" id="{E1A387C5-9334-9C38-3E76-79DEAF2D2996}"/>
              </a:ext>
            </a:extLst>
          </p:cNvPr>
          <p:cNvSpPr>
            <a:spLocks noGrp="1"/>
          </p:cNvSpPr>
          <p:nvPr>
            <p:ph idx="1"/>
          </p:nvPr>
        </p:nvSpPr>
        <p:spPr/>
        <p:txBody>
          <a:bodyPr/>
          <a:lstStyle/>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1800" dirty="0">
                <a:effectLst/>
                <a:latin typeface="+mn-lt"/>
                <a:ea typeface="Aptos" panose="020B0004020202020204" pitchFamily="34" charset="0"/>
                <a:cs typeface="Aptos" panose="020B0004020202020204" pitchFamily="34" charset="0"/>
              </a:rPr>
              <a:t>Claimant received initial treatment for a 1/21 compensable right wrist sprain for several months.  </a:t>
            </a:r>
          </a:p>
          <a:p>
            <a:pPr>
              <a:spcBef>
                <a:spcPts val="0"/>
              </a:spcBef>
            </a:pPr>
            <a:r>
              <a:rPr lang="en-US" sz="1800" dirty="0">
                <a:effectLst/>
                <a:latin typeface="+mn-lt"/>
                <a:ea typeface="Aptos" panose="020B0004020202020204" pitchFamily="34" charset="0"/>
                <a:cs typeface="Aptos" panose="020B0004020202020204" pitchFamily="34" charset="0"/>
              </a:rPr>
              <a:t>Year from last treatment, E/C denied request for additional ortho PCP treatment</a:t>
            </a:r>
          </a:p>
          <a:p>
            <a:pPr>
              <a:spcBef>
                <a:spcPts val="0"/>
              </a:spcBef>
            </a:pPr>
            <a:r>
              <a:rPr lang="en-US" sz="1800" dirty="0">
                <a:effectLst/>
                <a:latin typeface="+mn-lt"/>
                <a:ea typeface="Aptos" panose="020B0004020202020204" pitchFamily="34" charset="0"/>
                <a:cs typeface="Aptos" panose="020B0004020202020204" pitchFamily="34" charset="0"/>
              </a:rPr>
              <a:t>JCC awarded the requested treatment</a:t>
            </a:r>
            <a:r>
              <a:rPr lang="en-US" sz="1800" dirty="0">
                <a:latin typeface="+mn-lt"/>
                <a:ea typeface="Aptos" panose="020B0004020202020204" pitchFamily="34" charset="0"/>
                <a:cs typeface="Aptos" panose="020B0004020202020204" pitchFamily="34" charset="0"/>
              </a:rPr>
              <a:t>, ruling that ”E/C failed to prove a break in the causal chain.”</a:t>
            </a:r>
            <a:endParaRPr lang="en-US" sz="1800" dirty="0">
              <a:effectLst/>
              <a:latin typeface="+mn-lt"/>
              <a:ea typeface="Aptos" panose="020B0004020202020204" pitchFamily="34" charset="0"/>
              <a:cs typeface="Aptos" panose="020B0004020202020204" pitchFamily="34" charset="0"/>
            </a:endParaRPr>
          </a:p>
          <a:p>
            <a:pPr>
              <a:spcBef>
                <a:spcPts val="0"/>
              </a:spcBef>
            </a:pPr>
            <a:r>
              <a:rPr lang="en-US" sz="1800" dirty="0">
                <a:effectLst/>
                <a:latin typeface="+mn-lt"/>
                <a:ea typeface="Aptos" panose="020B0004020202020204" pitchFamily="34" charset="0"/>
                <a:cs typeface="Aptos" panose="020B0004020202020204" pitchFamily="34" charset="0"/>
              </a:rPr>
              <a:t>DCA -  reversed.  Analyzing  medical necessity, MCC and CL’s burden of proof, the court held that the claimant failed to meet the burden of proof.</a:t>
            </a:r>
          </a:p>
          <a:p>
            <a:pPr>
              <a:spcBef>
                <a:spcPts val="0"/>
              </a:spcBef>
            </a:pPr>
            <a:r>
              <a:rPr lang="en-US" sz="1800" dirty="0">
                <a:effectLst/>
                <a:latin typeface="+mn-lt"/>
                <a:ea typeface="Aptos" panose="020B0004020202020204" pitchFamily="34" charset="0"/>
                <a:cs typeface="Aptos" panose="020B0004020202020204" pitchFamily="34" charset="0"/>
              </a:rPr>
              <a:t>All three docs  testified CL reached MMI and required no further treatment. </a:t>
            </a:r>
          </a:p>
          <a:p>
            <a:pPr>
              <a:spcBef>
                <a:spcPts val="0"/>
              </a:spcBef>
            </a:pPr>
            <a:r>
              <a:rPr lang="en-US" sz="1800" dirty="0">
                <a:effectLst/>
                <a:latin typeface="+mn-lt"/>
                <a:ea typeface="Aptos" panose="020B0004020202020204" pitchFamily="34" charset="0"/>
                <a:cs typeface="Aptos" panose="020B0004020202020204" pitchFamily="34" charset="0"/>
              </a:rPr>
              <a:t>DCA specifically disagreed with JCC’s finding that E/C was prohibited from denying under 120-Day Rule</a:t>
            </a:r>
          </a:p>
          <a:p>
            <a:pPr lvl="1">
              <a:spcBef>
                <a:spcPts val="0"/>
              </a:spcBef>
            </a:pPr>
            <a:r>
              <a:rPr lang="en-US" sz="1800" dirty="0">
                <a:solidFill>
                  <a:srgbClr val="397C9A"/>
                </a:solidFill>
                <a:latin typeface="+mn-lt"/>
                <a:ea typeface="Aptos" panose="020B0004020202020204" pitchFamily="34" charset="0"/>
                <a:cs typeface="Aptos" panose="020B0004020202020204" pitchFamily="34" charset="0"/>
              </a:rPr>
              <a:t>BIG CASE – FIRST ACKNOWLEDGEMENT THAT THE 120 RULE APPLIES TO THE “INITIAL COMPENSABILITY OF THE ACCIDENT.”  WE ARE FREE TO LATER ASSERT THAT THE ACCIDENT IS NO LONGER THE MCC OF THE NEED FOR TREATMENT.</a:t>
            </a:r>
            <a:endParaRPr lang="en-US" sz="1800" dirty="0">
              <a:solidFill>
                <a:srgbClr val="397C9A"/>
              </a:solidFill>
              <a:effectLst/>
              <a:latin typeface="+mn-lt"/>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0E63DCD-0F9D-56B6-AF1C-11C06F1948F3}"/>
              </a:ext>
            </a:extLst>
          </p:cNvPr>
          <p:cNvSpPr>
            <a:spLocks noGrp="1"/>
          </p:cNvSpPr>
          <p:nvPr>
            <p:ph type="sldNum" sz="quarter" idx="12"/>
          </p:nvPr>
        </p:nvSpPr>
        <p:spPr/>
        <p:txBody>
          <a:bodyPr/>
          <a:lstStyle/>
          <a:p>
            <a:fld id="{514F3A77-29B3-8743-8647-54FB46E9FADB}" type="slidenum">
              <a:rPr lang="en-US" smtClean="0"/>
              <a:t>6</a:t>
            </a:fld>
            <a:endParaRPr lang="en-US" dirty="0"/>
          </a:p>
        </p:txBody>
      </p:sp>
    </p:spTree>
    <p:extLst>
      <p:ext uri="{BB962C8B-B14F-4D97-AF65-F5344CB8AC3E}">
        <p14:creationId xmlns:p14="http://schemas.microsoft.com/office/powerpoint/2010/main" val="375023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F473-0954-7FD7-7696-343182405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7046A-7301-837E-8AE1-BC4838ADE1A1}"/>
              </a:ext>
            </a:extLst>
          </p:cNvPr>
          <p:cNvSpPr>
            <a:spLocks noGrp="1"/>
          </p:cNvSpPr>
          <p:nvPr>
            <p:ph type="title"/>
          </p:nvPr>
        </p:nvSpPr>
        <p:spPr>
          <a:xfrm>
            <a:off x="628650" y="365126"/>
            <a:ext cx="7886700" cy="1325563"/>
          </a:xfrm>
        </p:spPr>
        <p:txBody>
          <a:bodyPr>
            <a:noAutofit/>
          </a:bodyPr>
          <a:lstStyle/>
          <a:p>
            <a:pPr marL="0" marR="0">
              <a:spcBef>
                <a:spcPts val="0"/>
              </a:spcBef>
              <a:spcAft>
                <a:spcPts val="0"/>
              </a:spcAft>
            </a:pPr>
            <a:r>
              <a:rPr lang="en-US" sz="2400" b="1" i="1" dirty="0">
                <a:effectLst/>
                <a:latin typeface="Calibri" panose="020F0502020204030204" pitchFamily="34" charset="0"/>
                <a:ea typeface="Calibri" panose="020F0502020204030204" pitchFamily="34" charset="0"/>
                <a:cs typeface="Calibri" panose="020F0502020204030204" pitchFamily="34" charset="0"/>
              </a:rPr>
              <a:t>Silberberg v. Palm Beach County School Dist. / York Risk</a:t>
            </a:r>
            <a:r>
              <a:rPr lang="en-US" sz="2400" b="1" u="sng" dirty="0">
                <a:effectLst/>
                <a:latin typeface="Calibri" panose="020F0502020204030204" pitchFamily="34" charset="0"/>
                <a:ea typeface="Calibri" panose="020F0502020204030204" pitchFamily="34" charset="0"/>
                <a:cs typeface="Calibri" panose="020F0502020204030204" pitchFamily="34" charset="0"/>
              </a:rPr>
              <a:t>,</a:t>
            </a:r>
            <a:r>
              <a:rPr lang="en-US" sz="2400" b="1" dirty="0">
                <a:effectLst/>
                <a:latin typeface="Calibri" panose="020F0502020204030204" pitchFamily="34" charset="0"/>
                <a:ea typeface="Calibri" panose="020F0502020204030204" pitchFamily="34" charset="0"/>
                <a:cs typeface="Calibri" panose="020F0502020204030204" pitchFamily="34" charset="0"/>
              </a:rPr>
              <a:t>  335 so. 3d 148 </a:t>
            </a:r>
            <a:r>
              <a:rPr lang="en-US" sz="2400" dirty="0">
                <a:effectLst/>
                <a:latin typeface="Calibri" panose="020F0502020204030204" pitchFamily="34" charset="0"/>
                <a:ea typeface="Calibri" panose="020F0502020204030204" pitchFamily="34" charset="0"/>
                <a:cs typeface="Calibri" panose="020F0502020204030204" pitchFamily="34" charset="0"/>
              </a:rPr>
              <a:t>(Fla. 1st DCA 2021)</a:t>
            </a:r>
            <a:br>
              <a:rPr lang="en-US" sz="2400" dirty="0">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latin typeface="Calibri" panose="020F0502020204030204" pitchFamily="34" charset="0"/>
                <a:ea typeface="Calibri" panose="020F0502020204030204" pitchFamily="34" charset="0"/>
                <a:cs typeface="Calibri" panose="020F0502020204030204" pitchFamily="34" charset="0"/>
              </a:rPr>
              <a:t>Arising-out-of Element of Compensability</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D8A083-42FA-2F74-8BF6-85D3077E74ED}"/>
              </a:ext>
            </a:extLst>
          </p:cNvPr>
          <p:cNvSpPr>
            <a:spLocks noGrp="1"/>
          </p:cNvSpPr>
          <p:nvPr>
            <p:ph idx="1"/>
          </p:nvPr>
        </p:nvSpPr>
        <p:spPr/>
        <p:txBody>
          <a:bodyPr>
            <a:normAutofit lnSpcReduction="10000"/>
          </a:bodyPr>
          <a:lstStyle/>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400" dirty="0">
                <a:solidFill>
                  <a:schemeClr val="tx2"/>
                </a:solidFill>
                <a:effectLst/>
                <a:latin typeface="+mn-lt"/>
                <a:ea typeface="Calibri" panose="020F0502020204030204" pitchFamily="34" charset="0"/>
                <a:cs typeface="Calibri" panose="020F0502020204030204" pitchFamily="34" charset="0"/>
              </a:rPr>
              <a:t>Teacher proctoring an exam stood up and then fell bc his leg “fell asleep.”</a:t>
            </a:r>
          </a:p>
          <a:p>
            <a:pPr marL="0" indent="0">
              <a:spcBef>
                <a:spcPts val="0"/>
              </a:spcBef>
              <a:buNone/>
            </a:pPr>
            <a:endParaRPr lang="en-US" sz="2400" dirty="0">
              <a:solidFill>
                <a:schemeClr val="tx2"/>
              </a:solidFill>
              <a:effectLst/>
              <a:latin typeface="+mn-lt"/>
              <a:ea typeface="Calibri" panose="020F0502020204030204" pitchFamily="34" charset="0"/>
              <a:cs typeface="Calibri" panose="020F0502020204030204" pitchFamily="34" charset="0"/>
            </a:endParaRPr>
          </a:p>
          <a:p>
            <a:pPr>
              <a:spcBef>
                <a:spcPts val="0"/>
              </a:spcBef>
            </a:pPr>
            <a:r>
              <a:rPr lang="en-US" sz="2400" dirty="0">
                <a:effectLst/>
                <a:latin typeface="+mn-lt"/>
                <a:ea typeface="Calibri" panose="020F0502020204030204" pitchFamily="34" charset="0"/>
                <a:cs typeface="Calibri" panose="020F0502020204030204" pitchFamily="34" charset="0"/>
              </a:rPr>
              <a:t>DCA affirmed claimant did not establish his sitting for work was anything more than an incidental trigger of his idiopathic response and subsequent fall and femur fracture. </a:t>
            </a:r>
          </a:p>
          <a:p>
            <a:pPr>
              <a:spcBef>
                <a:spcPts val="0"/>
              </a:spcBef>
            </a:pPr>
            <a:endParaRPr lang="en-US" sz="2400" dirty="0">
              <a:effectLst/>
              <a:latin typeface="+mn-lt"/>
              <a:ea typeface="Calibri" panose="020F0502020204030204" pitchFamily="34" charset="0"/>
              <a:cs typeface="Calibri" panose="020F0502020204030204" pitchFamily="34" charset="0"/>
            </a:endParaRPr>
          </a:p>
          <a:p>
            <a:pPr>
              <a:spcBef>
                <a:spcPts val="0"/>
              </a:spcBef>
            </a:pPr>
            <a:r>
              <a:rPr lang="en-US" sz="2400" dirty="0">
                <a:effectLst/>
                <a:latin typeface="+mn-lt"/>
                <a:ea typeface="Calibri" panose="020F0502020204030204" pitchFamily="34" charset="0"/>
                <a:cs typeface="Calibri" panose="020F0502020204030204" pitchFamily="34" charset="0"/>
              </a:rPr>
              <a:t>Three Judge Panel held claimant’s industrial accident was not compensable because he failed to show the accident and/or injury had “occupational causation.” </a:t>
            </a:r>
          </a:p>
          <a:p>
            <a:pPr>
              <a:spcBef>
                <a:spcPts val="0"/>
              </a:spcBef>
            </a:pPr>
            <a:endParaRPr lang="en-US" sz="2400" dirty="0">
              <a:effectLst/>
              <a:latin typeface="+mn-lt"/>
              <a:ea typeface="Calibri" panose="020F0502020204030204" pitchFamily="34" charset="0"/>
              <a:cs typeface="Calibri" panose="020F0502020204030204" pitchFamily="34" charset="0"/>
            </a:endParaRPr>
          </a:p>
          <a:p>
            <a:pPr>
              <a:spcBef>
                <a:spcPts val="0"/>
              </a:spcBef>
            </a:pPr>
            <a:r>
              <a:rPr lang="en-US" sz="2400" dirty="0">
                <a:latin typeface="+mn-lt"/>
                <a:ea typeface="Calibri" panose="020F0502020204030204" pitchFamily="34" charset="0"/>
                <a:cs typeface="Calibri" panose="020F0502020204030204" pitchFamily="34" charset="0"/>
              </a:rPr>
              <a:t>He could have won with better evidence.</a:t>
            </a:r>
            <a:endParaRPr lang="en-US" sz="2400" dirty="0">
              <a:effectLst/>
              <a:latin typeface="+mn-lt"/>
              <a:ea typeface="Calibri" panose="020F0502020204030204" pitchFamily="34" charset="0"/>
              <a:cs typeface="Calibri" panose="020F0502020204030204" pitchFamily="34" charset="0"/>
            </a:endParaRPr>
          </a:p>
        </p:txBody>
      </p:sp>
      <p:pic>
        <p:nvPicPr>
          <p:cNvPr id="5" name="Picture 4" descr="A wooden chair with a white background&#10;&#10;Description automatically generated with low confidence">
            <a:extLst>
              <a:ext uri="{FF2B5EF4-FFF2-40B4-BE49-F238E27FC236}">
                <a16:creationId xmlns:a16="http://schemas.microsoft.com/office/drawing/2014/main" id="{8E20EF37-9321-78A1-FD82-6284F4818DEB}"/>
              </a:ext>
            </a:extLst>
          </p:cNvPr>
          <p:cNvPicPr>
            <a:picLocks noChangeAspect="1"/>
          </p:cNvPicPr>
          <p:nvPr/>
        </p:nvPicPr>
        <p:blipFill>
          <a:blip r:embed="rId2"/>
          <a:stretch>
            <a:fillRect/>
          </a:stretch>
        </p:blipFill>
        <p:spPr>
          <a:xfrm>
            <a:off x="6697376" y="4851400"/>
            <a:ext cx="1325563" cy="1325563"/>
          </a:xfrm>
          <a:prstGeom prst="rect">
            <a:avLst/>
          </a:prstGeom>
        </p:spPr>
      </p:pic>
      <p:sp>
        <p:nvSpPr>
          <p:cNvPr id="4" name="Slide Number Placeholder 3">
            <a:extLst>
              <a:ext uri="{FF2B5EF4-FFF2-40B4-BE49-F238E27FC236}">
                <a16:creationId xmlns:a16="http://schemas.microsoft.com/office/drawing/2014/main" id="{25A0A1C3-0B5B-2EF9-2DFD-886A727C6F9F}"/>
              </a:ext>
            </a:extLst>
          </p:cNvPr>
          <p:cNvSpPr>
            <a:spLocks noGrp="1"/>
          </p:cNvSpPr>
          <p:nvPr>
            <p:ph type="sldNum" sz="quarter" idx="12"/>
          </p:nvPr>
        </p:nvSpPr>
        <p:spPr/>
        <p:txBody>
          <a:bodyPr/>
          <a:lstStyle/>
          <a:p>
            <a:fld id="{514F3A77-29B3-8743-8647-54FB46E9FADB}" type="slidenum">
              <a:rPr lang="en-US" smtClean="0"/>
              <a:t>7</a:t>
            </a:fld>
            <a:endParaRPr lang="en-US" dirty="0"/>
          </a:p>
        </p:txBody>
      </p:sp>
    </p:spTree>
    <p:extLst>
      <p:ext uri="{BB962C8B-B14F-4D97-AF65-F5344CB8AC3E}">
        <p14:creationId xmlns:p14="http://schemas.microsoft.com/office/powerpoint/2010/main" val="309780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6725-307A-EAA0-DFCA-A4CDE5A8D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348EC-E774-AFD4-8D72-278A9D1F60AA}"/>
              </a:ext>
            </a:extLst>
          </p:cNvPr>
          <p:cNvSpPr>
            <a:spLocks noGrp="1"/>
          </p:cNvSpPr>
          <p:nvPr>
            <p:ph type="title"/>
          </p:nvPr>
        </p:nvSpPr>
        <p:spPr/>
        <p:txBody>
          <a:bodyPr>
            <a:no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Calibri" panose="020F0502020204030204" pitchFamily="34" charset="0"/>
              </a:rPr>
              <a:t>Silberberg</a:t>
            </a:r>
            <a:r>
              <a:rPr lang="en-US" sz="2800" b="1" dirty="0">
                <a:effectLst/>
                <a:latin typeface="Calibri" panose="020F0502020204030204" pitchFamily="34" charset="0"/>
                <a:ea typeface="Calibri" panose="020F0502020204030204" pitchFamily="34" charset="0"/>
                <a:cs typeface="Calibri" panose="020F0502020204030204" pitchFamily="34" charset="0"/>
              </a:rPr>
              <a:t> take-aways</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DD9BC4-BB09-969C-79A7-2ED292C1ED8E}"/>
              </a:ext>
            </a:extLst>
          </p:cNvPr>
          <p:cNvSpPr>
            <a:spLocks noGrp="1"/>
          </p:cNvSpPr>
          <p:nvPr>
            <p:ph idx="1"/>
          </p:nvPr>
        </p:nvSpPr>
        <p:spPr>
          <a:xfrm>
            <a:off x="628650" y="1485900"/>
            <a:ext cx="7886700" cy="4794973"/>
          </a:xfrm>
        </p:spPr>
        <p:txBody>
          <a:bodyPr>
            <a:normAutofit/>
          </a:bodyPr>
          <a:lstStyle/>
          <a:p>
            <a:pPr marL="0" marR="0">
              <a:spcBef>
                <a:spcPts val="0"/>
              </a:spcBef>
              <a:spcAft>
                <a:spcPts val="0"/>
              </a:spcAft>
            </a:pPr>
            <a:r>
              <a:rPr lang="en-US" sz="2400" dirty="0">
                <a:effectLst/>
                <a:latin typeface="Avenir Next Condensed Medium" panose="020B0506020202020204"/>
                <a:ea typeface="Calibri" panose="020F0502020204030204" pitchFamily="34" charset="0"/>
                <a:cs typeface="Calibri" panose="020F0502020204030204" pitchFamily="34" charset="0"/>
              </a:rPr>
              <a:t>The Court identified several types of accidents and created rules for each:</a:t>
            </a:r>
          </a:p>
          <a:p>
            <a:pPr>
              <a:buFont typeface="+mj-lt"/>
              <a:buAutoNum type="arabicPeriod"/>
            </a:pPr>
            <a:r>
              <a:rPr lang="en-US" sz="1400" dirty="0">
                <a:latin typeface="Helvetica" pitchFamily="2" charset="0"/>
              </a:rPr>
              <a:t>A </a:t>
            </a:r>
            <a:r>
              <a:rPr lang="en-US" sz="1400" dirty="0">
                <a:effectLst/>
                <a:latin typeface="Helvetica" pitchFamily="2" charset="0"/>
              </a:rPr>
              <a:t>"</a:t>
            </a:r>
            <a:r>
              <a:rPr lang="en-US" sz="1400" dirty="0">
                <a:solidFill>
                  <a:srgbClr val="397C9A"/>
                </a:solidFill>
                <a:effectLst/>
                <a:latin typeface="Helvetica" pitchFamily="2" charset="0"/>
              </a:rPr>
              <a:t>direct impact</a:t>
            </a:r>
            <a:r>
              <a:rPr lang="en-US" sz="1400" dirty="0">
                <a:effectLst/>
                <a:latin typeface="Helvetica" pitchFamily="2" charset="0"/>
              </a:rPr>
              <a:t>” accident - The court gave examples – accidents involving machinery, chainsaws, falls from height, MVA’s – The Court said “Causation is easy to see because there is little, if any, room for intervening, non-work-related causes or risks. When the accident occurs, the employee is working while being exposed to an employer-provided risk (the equipment or surrounding environs), which directly and immediately impacts the body of the employee, causing injury.”  Compensable every time.</a:t>
            </a:r>
          </a:p>
          <a:p>
            <a:pPr>
              <a:buFont typeface="+mj-lt"/>
              <a:buAutoNum type="arabicPeriod"/>
            </a:pPr>
            <a:r>
              <a:rPr lang="en-US" sz="1400" dirty="0">
                <a:solidFill>
                  <a:srgbClr val="397C9A"/>
                </a:solidFill>
                <a:effectLst/>
                <a:latin typeface="Helvetica" pitchFamily="2" charset="0"/>
              </a:rPr>
              <a:t>Injuries caused by idiopathic conditions </a:t>
            </a:r>
            <a:r>
              <a:rPr lang="en-US" sz="1400" dirty="0">
                <a:effectLst/>
                <a:latin typeface="Helvetica" pitchFamily="2" charset="0"/>
              </a:rPr>
              <a:t>- Where the claimant brings an idiopathic condition to work, which causes or contributes to the accident then the injury is not compensable UNLESS the employment created a heightened or increased risk of injury. We use an MCC analysis – what is the most important cause of the injury – the pre-existing condition or the employment.</a:t>
            </a:r>
          </a:p>
          <a:p>
            <a:pPr>
              <a:buFont typeface="+mj-lt"/>
              <a:buAutoNum type="arabicPeriod"/>
            </a:pPr>
            <a:r>
              <a:rPr lang="en-US" sz="1400" dirty="0">
                <a:solidFill>
                  <a:srgbClr val="397C9A"/>
                </a:solidFill>
                <a:latin typeface="Helvetica" pitchFamily="2" charset="0"/>
              </a:rPr>
              <a:t>The injury that occurs for no reason at all </a:t>
            </a:r>
            <a:r>
              <a:rPr lang="en-US" sz="1400" dirty="0">
                <a:latin typeface="Helvetica" pitchFamily="2" charset="0"/>
              </a:rPr>
              <a:t>– This occurs when, for example, the C just falls down for no reason. If there was no pre-existing condition that caused the fall (our burden of proof) then the injury is automatically compensable if it occurs at work. Said the court: “</a:t>
            </a:r>
            <a:r>
              <a:rPr lang="en-US" sz="1400" dirty="0">
                <a:effectLst/>
                <a:latin typeface="Helvetica" pitchFamily="2" charset="0"/>
              </a:rPr>
              <a:t>Of course, in the absence of any idiopathic cause, there are not competing causes in the mix to assess, and the MCC standard would not be necessary. Proof of "any exertion" for work, even normal or mundane movement, causing the accident or injury would be enough to support compensability.”</a:t>
            </a:r>
          </a:p>
          <a:p>
            <a:endParaRPr lang="en-US" sz="1200" dirty="0">
              <a:effectLst/>
              <a:latin typeface="Helvetica" pitchFamily="2" charset="0"/>
            </a:endParaRPr>
          </a:p>
          <a:p>
            <a:endParaRPr lang="en-US" sz="1600" dirty="0">
              <a:effectLst/>
              <a:latin typeface="Helvetica" pitchFamily="2" charset="0"/>
            </a:endParaRPr>
          </a:p>
          <a:p>
            <a:endParaRPr lang="en-US" sz="1600" dirty="0">
              <a:effectLst/>
              <a:latin typeface="Helvetica" pitchFamily="2" charset="0"/>
            </a:endParaRPr>
          </a:p>
          <a:p>
            <a:pPr marR="0" indent="-457200">
              <a:spcBef>
                <a:spcPts val="0"/>
              </a:spcBef>
              <a:spcAft>
                <a:spcPts val="0"/>
              </a:spcAft>
              <a:buFont typeface="+mj-lt"/>
              <a:buAutoNum type="arabicPeriod"/>
            </a:pPr>
            <a:endParaRPr lang="en-US" sz="2400" dirty="0">
              <a:solidFill>
                <a:schemeClr val="tx2"/>
              </a:solidFill>
            </a:endParaRPr>
          </a:p>
        </p:txBody>
      </p:sp>
      <p:sp>
        <p:nvSpPr>
          <p:cNvPr id="4" name="Slide Number Placeholder 3">
            <a:extLst>
              <a:ext uri="{FF2B5EF4-FFF2-40B4-BE49-F238E27FC236}">
                <a16:creationId xmlns:a16="http://schemas.microsoft.com/office/drawing/2014/main" id="{8808D0CE-1464-4815-A92D-9CCDA9421157}"/>
              </a:ext>
            </a:extLst>
          </p:cNvPr>
          <p:cNvSpPr>
            <a:spLocks noGrp="1"/>
          </p:cNvSpPr>
          <p:nvPr>
            <p:ph type="sldNum" sz="quarter" idx="12"/>
          </p:nvPr>
        </p:nvSpPr>
        <p:spPr/>
        <p:txBody>
          <a:bodyPr/>
          <a:lstStyle/>
          <a:p>
            <a:fld id="{514F3A77-29B3-8743-8647-54FB46E9FADB}" type="slidenum">
              <a:rPr lang="en-US" smtClean="0"/>
              <a:t>8</a:t>
            </a:fld>
            <a:endParaRPr lang="en-US" dirty="0"/>
          </a:p>
        </p:txBody>
      </p:sp>
    </p:spTree>
    <p:extLst>
      <p:ext uri="{BB962C8B-B14F-4D97-AF65-F5344CB8AC3E}">
        <p14:creationId xmlns:p14="http://schemas.microsoft.com/office/powerpoint/2010/main" val="279934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087E-F76C-4C6B-B91F-6D892A5D2D44}"/>
              </a:ext>
            </a:extLst>
          </p:cNvPr>
          <p:cNvSpPr>
            <a:spLocks noGrp="1"/>
          </p:cNvSpPr>
          <p:nvPr>
            <p:ph type="title"/>
          </p:nvPr>
        </p:nvSpPr>
        <p:spPr>
          <a:xfrm>
            <a:off x="481693" y="338366"/>
            <a:ext cx="7886700" cy="1325563"/>
          </a:xfrm>
        </p:spPr>
        <p:txBody>
          <a:bodyPr>
            <a:no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Calibri" panose="020F0502020204030204" pitchFamily="34" charset="0"/>
              </a:rPr>
              <a:t>St. Lucie Public Schools</a:t>
            </a:r>
            <a:r>
              <a:rPr lang="en-US" sz="2800" b="1" i="1" dirty="0">
                <a:latin typeface="Calibri" panose="020F0502020204030204" pitchFamily="34" charset="0"/>
                <a:ea typeface="Calibri" panose="020F0502020204030204" pitchFamily="34" charset="0"/>
                <a:cs typeface="Calibri" panose="020F0502020204030204" pitchFamily="34" charset="0"/>
              </a:rPr>
              <a:t> </a:t>
            </a:r>
            <a:r>
              <a:rPr lang="en-US" sz="2800" b="1" i="1" dirty="0">
                <a:effectLst/>
                <a:latin typeface="Calibri" panose="020F0502020204030204" pitchFamily="34" charset="0"/>
                <a:ea typeface="Calibri" panose="020F0502020204030204" pitchFamily="34" charset="0"/>
                <a:cs typeface="Calibri" panose="020F0502020204030204" pitchFamily="34" charset="0"/>
              </a:rPr>
              <a:t>v.  Alexander,</a:t>
            </a:r>
            <a:r>
              <a:rPr lang="en-US" sz="2800" b="1" dirty="0">
                <a:effectLst/>
                <a:latin typeface="Calibri" panose="020F0502020204030204" pitchFamily="34" charset="0"/>
                <a:ea typeface="Calibri" panose="020F0502020204030204" pitchFamily="34" charset="0"/>
                <a:cs typeface="Calibri" panose="020F0502020204030204" pitchFamily="34" charset="0"/>
              </a:rPr>
              <a:t> </a:t>
            </a:r>
            <a:br>
              <a:rPr lang="en-US" sz="2800" b="1"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322 SO. 3D 701 </a:t>
            </a:r>
            <a:r>
              <a:rPr lang="en-US" sz="2800" dirty="0">
                <a:effectLst/>
                <a:latin typeface="Calibri" panose="020F0502020204030204" pitchFamily="34" charset="0"/>
                <a:ea typeface="Calibri" panose="020F0502020204030204" pitchFamily="34" charset="0"/>
                <a:cs typeface="Calibri" panose="020F0502020204030204" pitchFamily="34" charset="0"/>
              </a:rPr>
              <a:t>(Fla. </a:t>
            </a:r>
            <a:r>
              <a:rPr lang="en-US" sz="2800" dirty="0">
                <a:latin typeface="Calibri" panose="020F0502020204030204" pitchFamily="34" charset="0"/>
                <a:ea typeface="Calibri" panose="020F0502020204030204" pitchFamily="34" charset="0"/>
                <a:cs typeface="Calibri" panose="020F0502020204030204" pitchFamily="34" charset="0"/>
              </a:rPr>
              <a:t>1st</a:t>
            </a:r>
            <a:r>
              <a:rPr lang="en-US" sz="2800" dirty="0">
                <a:effectLst/>
                <a:latin typeface="Calibri" panose="020F0502020204030204" pitchFamily="34" charset="0"/>
                <a:ea typeface="Calibri" panose="020F0502020204030204" pitchFamily="34" charset="0"/>
                <a:cs typeface="Calibri" panose="020F0502020204030204" pitchFamily="34" charset="0"/>
              </a:rPr>
              <a:t> DCA </a:t>
            </a:r>
            <a:r>
              <a:rPr lang="en-US" sz="2800" dirty="0">
                <a:latin typeface="Calibri" panose="020F0502020204030204" pitchFamily="34" charset="0"/>
                <a:ea typeface="Calibri" panose="020F0502020204030204" pitchFamily="34" charset="0"/>
                <a:cs typeface="Calibri" panose="020F0502020204030204" pitchFamily="34" charset="0"/>
              </a:rPr>
              <a:t>202</a:t>
            </a:r>
            <a:r>
              <a:rPr lang="en-US" sz="2800" dirty="0">
                <a:effectLst/>
                <a:latin typeface="Calibri" panose="020F0502020204030204" pitchFamily="34" charset="0"/>
                <a:ea typeface="Calibri" panose="020F0502020204030204" pitchFamily="34" charset="0"/>
                <a:cs typeface="Calibri" panose="020F0502020204030204" pitchFamily="34" charset="0"/>
              </a:rPr>
              <a:t>1)</a:t>
            </a: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b="1" dirty="0">
                <a:effectLst/>
                <a:latin typeface="Calibri" panose="020F0502020204030204" pitchFamily="34" charset="0"/>
                <a:ea typeface="Calibri" panose="020F0502020204030204" pitchFamily="34" charset="0"/>
                <a:cs typeface="Calibri" panose="020F0502020204030204" pitchFamily="34" charset="0"/>
              </a:rPr>
              <a:t>One-Time Change</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E68FBDC-58EB-4D94-95D5-BDCA329C1F43}"/>
              </a:ext>
            </a:extLst>
          </p:cNvPr>
          <p:cNvSpPr>
            <a:spLocks noGrp="1"/>
          </p:cNvSpPr>
          <p:nvPr>
            <p:ph idx="1"/>
          </p:nvPr>
        </p:nvSpPr>
        <p:spPr/>
        <p:txBody>
          <a:bodyPr>
            <a:normAutofit/>
          </a:bodyPr>
          <a:lstStyle/>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E/SA timely provided Dr. Rivera 2 days after request</a:t>
            </a:r>
            <a:r>
              <a:rPr lang="en-US" sz="1800" dirty="0">
                <a:latin typeface="Calibri" panose="020F0502020204030204" pitchFamily="34" charset="0"/>
                <a:ea typeface="Calibri" panose="020F0502020204030204" pitchFamily="34" charset="0"/>
                <a:cs typeface="Calibri" panose="020F0502020204030204" pitchFamily="34" charset="0"/>
              </a:rPr>
              <a:t>. Timely?  Nope.</a:t>
            </a:r>
          </a:p>
          <a:p>
            <a:pPr marL="0" indent="0">
              <a:spcBef>
                <a:spcPts val="0"/>
              </a:spcBef>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C gets to pick. Court said: The JCC noted in the final order that although the E/SA timely provided the name of Dr. Rivera to Claimant </a:t>
            </a:r>
            <a:r>
              <a:rPr lang="en-US" sz="1800" b="1" dirty="0">
                <a:solidFill>
                  <a:srgbClr val="397C9A"/>
                </a:solidFill>
                <a:latin typeface="Calibri" panose="020F0502020204030204" pitchFamily="34" charset="0"/>
                <a:ea typeface="Calibri" panose="020F0502020204030204" pitchFamily="34" charset="0"/>
                <a:cs typeface="Calibri" panose="020F0502020204030204" pitchFamily="34" charset="0"/>
              </a:rPr>
              <a:t>2</a:t>
            </a:r>
            <a:r>
              <a:rPr lang="en-US" sz="1800" dirty="0">
                <a:latin typeface="Calibri" panose="020F0502020204030204" pitchFamily="34" charset="0"/>
                <a:ea typeface="Calibri" panose="020F0502020204030204" pitchFamily="34" charset="0"/>
                <a:cs typeface="Calibri" panose="020F0502020204030204" pitchFamily="34" charset="0"/>
              </a:rPr>
              <a:t> days after Claimant's request for a one-time change, the E/SA did not engage in any follow-up for </a:t>
            </a:r>
            <a:r>
              <a:rPr lang="en-US" sz="1800" b="1" dirty="0">
                <a:solidFill>
                  <a:srgbClr val="397C9A"/>
                </a:solidFill>
                <a:latin typeface="Calibri" panose="020F0502020204030204" pitchFamily="34" charset="0"/>
                <a:ea typeface="Calibri" panose="020F0502020204030204" pitchFamily="34" charset="0"/>
                <a:cs typeface="Calibri" panose="020F0502020204030204" pitchFamily="34" charset="0"/>
              </a:rPr>
              <a:t>16</a:t>
            </a:r>
            <a:r>
              <a:rPr lang="en-US" sz="1800" dirty="0">
                <a:latin typeface="Calibri" panose="020F0502020204030204" pitchFamily="34" charset="0"/>
                <a:ea typeface="Calibri" panose="020F0502020204030204" pitchFamily="34" charset="0"/>
                <a:cs typeface="Calibri" panose="020F0502020204030204" pitchFamily="34" charset="0"/>
              </a:rPr>
              <a:t> days after providing Dr. Rivera with Claimant's medical records for review and they did not make actual contact with Dr. Rivera's office until </a:t>
            </a:r>
            <a:r>
              <a:rPr lang="en-US" sz="1800" b="1" dirty="0">
                <a:solidFill>
                  <a:srgbClr val="397C9A"/>
                </a:solidFill>
                <a:latin typeface="Calibri" panose="020F0502020204030204" pitchFamily="34" charset="0"/>
                <a:ea typeface="Calibri" panose="020F0502020204030204" pitchFamily="34" charset="0"/>
                <a:cs typeface="Calibri" panose="020F0502020204030204" pitchFamily="34" charset="0"/>
              </a:rPr>
              <a:t>21</a:t>
            </a:r>
            <a:r>
              <a:rPr lang="en-US" sz="1800" dirty="0">
                <a:latin typeface="Calibri" panose="020F0502020204030204" pitchFamily="34" charset="0"/>
                <a:ea typeface="Calibri" panose="020F0502020204030204" pitchFamily="34" charset="0"/>
                <a:cs typeface="Calibri" panose="020F0502020204030204" pitchFamily="34" charset="0"/>
              </a:rPr>
              <a:t> days later, at which time he declined to treat Claimant and another physician was located. </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b="1" dirty="0">
                <a:solidFill>
                  <a:srgbClr val="397C9A"/>
                </a:solidFill>
                <a:latin typeface="Calibri" panose="020F0502020204030204" pitchFamily="34" charset="0"/>
                <a:ea typeface="Calibri" panose="020F0502020204030204" pitchFamily="34" charset="0"/>
                <a:cs typeface="Calibri" panose="020F0502020204030204" pitchFamily="34" charset="0"/>
              </a:rPr>
              <a:t>E/SA forfeited the right of selection because they unreasonably delayed setting an appointment with an alternative physician. An E/C forfeits the right of selection if it subsequently fails to provide the alternate physician by unreasonable delay in acquisition of an appointment date</a:t>
            </a:r>
            <a:r>
              <a:rPr lang="en-US" sz="1800" dirty="0">
                <a:solidFill>
                  <a:srgbClr val="397C9A"/>
                </a:solidFill>
                <a:latin typeface="Calibri" panose="020F0502020204030204" pitchFamily="34" charset="0"/>
                <a:ea typeface="Calibri" panose="020F0502020204030204" pitchFamily="34" charset="0"/>
                <a:cs typeface="Calibri" panose="020F0502020204030204" pitchFamily="34" charset="0"/>
              </a:rPr>
              <a:t>.”</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solidFill>
                  <a:srgbClr val="397C9A"/>
                </a:solidFill>
                <a:latin typeface="Calibri" panose="020F0502020204030204" pitchFamily="34" charset="0"/>
                <a:ea typeface="Calibri" panose="020F0502020204030204" pitchFamily="34" charset="0"/>
                <a:cs typeface="Calibri" panose="020F0502020204030204" pitchFamily="34" charset="0"/>
              </a:rPr>
              <a:t>GET IT DONE.</a:t>
            </a:r>
          </a:p>
          <a:p>
            <a:pPr marL="0" indent="0">
              <a:spcBef>
                <a:spcPts val="0"/>
              </a:spcBef>
              <a:buNone/>
            </a:pPr>
            <a:endParaRPr lang="en-US" sz="1700" dirty="0">
              <a:effectLst/>
              <a:latin typeface="+mn-lt"/>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62AFE0B-92A6-29D6-1837-BB2AAB69A20F}"/>
              </a:ext>
            </a:extLst>
          </p:cNvPr>
          <p:cNvSpPr>
            <a:spLocks noGrp="1"/>
          </p:cNvSpPr>
          <p:nvPr>
            <p:ph type="sldNum" sz="quarter" idx="12"/>
          </p:nvPr>
        </p:nvSpPr>
        <p:spPr/>
        <p:txBody>
          <a:bodyPr/>
          <a:lstStyle/>
          <a:p>
            <a:fld id="{514F3A77-29B3-8743-8647-54FB46E9FADB}" type="slidenum">
              <a:rPr lang="en-US" smtClean="0"/>
              <a:t>9</a:t>
            </a:fld>
            <a:endParaRPr lang="en-US" dirty="0"/>
          </a:p>
        </p:txBody>
      </p:sp>
    </p:spTree>
    <p:extLst>
      <p:ext uri="{BB962C8B-B14F-4D97-AF65-F5344CB8AC3E}">
        <p14:creationId xmlns:p14="http://schemas.microsoft.com/office/powerpoint/2010/main" val="15075120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013CF8108F2D4AA60F6FBB42158E90" ma:contentTypeVersion="7" ma:contentTypeDescription="Create a new document." ma:contentTypeScope="" ma:versionID="b9bd6e184590d73d2583ddd9f1146eb4">
  <xsd:schema xmlns:xsd="http://www.w3.org/2001/XMLSchema" xmlns:xs="http://www.w3.org/2001/XMLSchema" xmlns:p="http://schemas.microsoft.com/office/2006/metadata/properties" xmlns:ns3="af27f2f0-5da6-4638-8c5c-a0016f74b6b3" xmlns:ns4="58032697-d83b-48a8-8cde-aa8602c86a1f" targetNamespace="http://schemas.microsoft.com/office/2006/metadata/properties" ma:root="true" ma:fieldsID="63c538d746a0f3c41e8c575a7aedea99" ns3:_="" ns4:_="">
    <xsd:import namespace="af27f2f0-5da6-4638-8c5c-a0016f74b6b3"/>
    <xsd:import namespace="58032697-d83b-48a8-8cde-aa8602c86a1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7f2f0-5da6-4638-8c5c-a0016f74b6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032697-d83b-48a8-8cde-aa8602c86a1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BF8CBB-0288-44BB-BB6F-9F4FA9711647}">
  <ds:schemaRefs>
    <ds:schemaRef ds:uri="http://schemas.microsoft.com/sharepoint/v3/contenttype/forms"/>
  </ds:schemaRefs>
</ds:datastoreItem>
</file>

<file path=customXml/itemProps2.xml><?xml version="1.0" encoding="utf-8"?>
<ds:datastoreItem xmlns:ds="http://schemas.openxmlformats.org/officeDocument/2006/customXml" ds:itemID="{158EB67D-93AB-441C-BD1B-B3FE7D872E56}">
  <ds:schemaRefs>
    <ds:schemaRef ds:uri="http://www.w3.org/XML/1998/namespace"/>
    <ds:schemaRef ds:uri="af27f2f0-5da6-4638-8c5c-a0016f74b6b3"/>
    <ds:schemaRef ds:uri="http://purl.org/dc/terms/"/>
    <ds:schemaRef ds:uri="58032697-d83b-48a8-8cde-aa8602c86a1f"/>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07ACCD8-3C21-442A-B326-B439382EF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27f2f0-5da6-4638-8c5c-a0016f74b6b3"/>
    <ds:schemaRef ds:uri="58032697-d83b-48a8-8cde-aa8602c86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5159</TotalTime>
  <Words>4960</Words>
  <Application>Microsoft Office PowerPoint</Application>
  <PresentationFormat>On-screen Show (4:3)</PresentationFormat>
  <Paragraphs>286</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Avenir Next Condensed Demi Bold</vt:lpstr>
      <vt:lpstr>Aptos</vt:lpstr>
      <vt:lpstr>Arial</vt:lpstr>
      <vt:lpstr>Calibri</vt:lpstr>
      <vt:lpstr>Avenir Next Condensed Medium</vt:lpstr>
      <vt:lpstr>Helvetica</vt:lpstr>
      <vt:lpstr>Berthold Akzidenz Grotesk BE Ex</vt:lpstr>
      <vt:lpstr>Office Theme</vt:lpstr>
      <vt:lpstr>What You Need to Know:  Florida WC Legal Update</vt:lpstr>
      <vt:lpstr>2023 changes impacting 2024 </vt:lpstr>
      <vt:lpstr>DFS rule / Physician prescription dispensing </vt:lpstr>
      <vt:lpstr> DFS rule / Physician prescription dispensing  </vt:lpstr>
      <vt:lpstr>SCHOOL CASES      </vt:lpstr>
      <vt:lpstr>Palm Beach Cty. School Board / Sedgwick v. Josaphat, ___So.3d___(Fla. 1st DCA 6/12/24)  Ongoing Compensability</vt:lpstr>
      <vt:lpstr>Silberberg v. Palm Beach County School Dist. / York Risk,  335 so. 3d 148 (Fla. 1st DCA 2021) Arising-out-of Element of Compensability</vt:lpstr>
      <vt:lpstr>Silberberg take-aways</vt:lpstr>
      <vt:lpstr>St. Lucie Public Schools v.  Alexander,  322 SO. 3D 701 (Fla. 1st DCA 2021) One-Time Change</vt:lpstr>
      <vt:lpstr>Palm Beach County School Dist v. Smith,  337 so. 3d 383 (Fla. 1st DCA 2022)</vt:lpstr>
      <vt:lpstr>COMPENSABILITY:      </vt:lpstr>
      <vt:lpstr>Normandy Insurance Co. v. Bouayad,  372 So.3d 671 (Fla. 1st DCA 2023) Compensability / Arising out oF</vt:lpstr>
      <vt:lpstr>Soya v. Health First, Inc. / CCMSI,  337 so. 3d 388 (Fla. 1st DCA 2022) Compensability / Arising Out Of</vt:lpstr>
      <vt:lpstr>Aquino v. American airlines,  335 So. 3d 768 (fla. 1st DCA 2022) COMING &amp; GOING</vt:lpstr>
      <vt:lpstr>Kelly Air Systems v. Kohlun,  337 so. 3d 883 (Fla. 1st DCA 2022)</vt:lpstr>
      <vt:lpstr>DSK Group, Inc. v. Hernandez,  337 so. 3d 814 (Fla. 1st DCA 2022)</vt:lpstr>
      <vt:lpstr>Bonhomme v. Staff Team Hotels, 348 so. 3d 614 (Fla. 1st DCA 2022)                Compensability / Notice </vt:lpstr>
      <vt:lpstr>Ortiz v. Winn-Dixie, 361 So.3d 889 (Fla. 1st DCA 2023) SOL</vt:lpstr>
      <vt:lpstr>Ortiz v. Winn-Dixie, cont’d SOL – an example</vt:lpstr>
      <vt:lpstr>    indemnity     </vt:lpstr>
      <vt:lpstr>Detroit Tigers / Sedgwick v. Sodders, ____So.3d ____ (Fla. 1st DCA 6/12/2024) Average Weekly Wage/Catch-All Provision</vt:lpstr>
      <vt:lpstr> Gulf Management v. Wall,  375 so. 3d 296  (Fla.1st DCA 2023) PTD </vt:lpstr>
      <vt:lpstr>Toufayan Bakery, Inc. v. Darius,  368 so. 3d 470 (Fla. 1st DCA 2022) TPD / Refusal of Employment  </vt:lpstr>
      <vt:lpstr>          Medical:           </vt:lpstr>
      <vt:lpstr>Girardin v. AN Fort Myers Imports LLC,  345 so. 3d 921 (Fla. 1st DCA 2022) Attendant Care – GIRARDIN #1 – CLAIMANT WINS</vt:lpstr>
      <vt:lpstr>Girardin #1, cont’d</vt:lpstr>
      <vt:lpstr>Girardin v. AN Fort Myers Imports LLC,  49 FLA. LAW WEEKLY D990 (Fla. 1ST DCA MAY 8, 2024) Attendant Care – GIRARDIN #2 – CLAIMANT LOSES</vt:lpstr>
      <vt:lpstr>B&amp;A Gourmet Foods, LLC v. Mora-Abreu, 352 so. 3d 29 (Fla. 1st DCA 2022) One-Time Change</vt:lpstr>
      <vt:lpstr>Harman v. Merch. Transp., 326 So. 3d 100 (Fla. 1st DCA 2021)</vt:lpstr>
      <vt:lpstr>  PROCEDURE &amp; FEES:            </vt:lpstr>
      <vt:lpstr>Rudolph v. Darien Smith, 377 So.3d 1186 (Fla. 1st DCA 2024)  Attorney Fees</vt:lpstr>
      <vt:lpstr>Rudolph, CONT’D. </vt:lpstr>
      <vt:lpstr>Churchill v. DBI Services, LLC,  362 So. 3d 896 (Fla. 1st DCA 2023) 120 DAYS</vt:lpstr>
      <vt:lpstr>AM. AIRLINES V LOPEZ,  FLA 1ST DCA MAY 22, 2024 SOL / RESERVATION ON FEES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Pena</dc:creator>
  <cp:lastModifiedBy>Nancy C. Curry</cp:lastModifiedBy>
  <cp:revision>573</cp:revision>
  <cp:lastPrinted>2024-03-26T13:48:34Z</cp:lastPrinted>
  <dcterms:created xsi:type="dcterms:W3CDTF">2019-11-11T13:49:58Z</dcterms:created>
  <dcterms:modified xsi:type="dcterms:W3CDTF">2024-07-12T12:53:49Z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0x0101003F013CF8108F2D4AA60F6FBB42158E90</vt:lpwstr>
  </property>
</Properties>
</file>