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910" r:id="rId3"/>
    <p:sldId id="911" r:id="rId4"/>
    <p:sldId id="903" r:id="rId5"/>
    <p:sldId id="904" r:id="rId6"/>
    <p:sldId id="917" r:id="rId7"/>
    <p:sldId id="905" r:id="rId8"/>
    <p:sldId id="899" r:id="rId9"/>
    <p:sldId id="914" r:id="rId10"/>
    <p:sldId id="906" r:id="rId11"/>
    <p:sldId id="896" r:id="rId12"/>
    <p:sldId id="915" r:id="rId13"/>
    <p:sldId id="907" r:id="rId14"/>
    <p:sldId id="895" r:id="rId15"/>
    <p:sldId id="916" r:id="rId16"/>
    <p:sldId id="908" r:id="rId17"/>
    <p:sldId id="900" r:id="rId18"/>
    <p:sldId id="909" r:id="rId19"/>
    <p:sldId id="88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5" d="100"/>
          <a:sy n="55" d="100"/>
        </p:scale>
        <p:origin x="85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67CF7-693A-586B-3905-2A358B7F68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89E288-84AC-2BBC-A851-02A0F94262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60AA0C-9CC3-73EC-DACD-277087EB452E}"/>
              </a:ext>
            </a:extLst>
          </p:cNvPr>
          <p:cNvSpPr>
            <a:spLocks noGrp="1"/>
          </p:cNvSpPr>
          <p:nvPr>
            <p:ph type="dt" sz="half" idx="10"/>
          </p:nvPr>
        </p:nvSpPr>
        <p:spPr/>
        <p:txBody>
          <a:bodyPr/>
          <a:lstStyle/>
          <a:p>
            <a:fld id="{972E75B7-43A7-4C70-934D-A1FA592DAE99}" type="datetimeFigureOut">
              <a:rPr lang="en-US" smtClean="0"/>
              <a:t>7/13/2025</a:t>
            </a:fld>
            <a:endParaRPr lang="en-US" dirty="0"/>
          </a:p>
        </p:txBody>
      </p:sp>
      <p:sp>
        <p:nvSpPr>
          <p:cNvPr id="5" name="Footer Placeholder 4">
            <a:extLst>
              <a:ext uri="{FF2B5EF4-FFF2-40B4-BE49-F238E27FC236}">
                <a16:creationId xmlns:a16="http://schemas.microsoft.com/office/drawing/2014/main" id="{F75D0BA5-14B2-D158-078B-275A73F078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C32FE4-8A05-B8DA-A8FA-48265542C879}"/>
              </a:ext>
            </a:extLst>
          </p:cNvPr>
          <p:cNvSpPr>
            <a:spLocks noGrp="1"/>
          </p:cNvSpPr>
          <p:nvPr>
            <p:ph type="sldNum" sz="quarter" idx="12"/>
          </p:nvPr>
        </p:nvSpPr>
        <p:spPr/>
        <p:txBody>
          <a:bodyPr/>
          <a:lstStyle/>
          <a:p>
            <a:fld id="{CB6DCE8D-4804-4666-BC20-4BA64BF816A6}" type="slidenum">
              <a:rPr lang="en-US" smtClean="0"/>
              <a:t>‹#›</a:t>
            </a:fld>
            <a:endParaRPr lang="en-US" dirty="0"/>
          </a:p>
        </p:txBody>
      </p:sp>
    </p:spTree>
    <p:extLst>
      <p:ext uri="{BB962C8B-B14F-4D97-AF65-F5344CB8AC3E}">
        <p14:creationId xmlns:p14="http://schemas.microsoft.com/office/powerpoint/2010/main" val="21054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B7D5D-3F72-29E4-04F0-F845BC7951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A20754-927E-C4E4-B55B-5D965DD1BA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48A1F7-9AD5-14C8-A2C1-1D21DB53734E}"/>
              </a:ext>
            </a:extLst>
          </p:cNvPr>
          <p:cNvSpPr>
            <a:spLocks noGrp="1"/>
          </p:cNvSpPr>
          <p:nvPr>
            <p:ph type="dt" sz="half" idx="10"/>
          </p:nvPr>
        </p:nvSpPr>
        <p:spPr/>
        <p:txBody>
          <a:bodyPr/>
          <a:lstStyle/>
          <a:p>
            <a:fld id="{972E75B7-43A7-4C70-934D-A1FA592DAE99}" type="datetimeFigureOut">
              <a:rPr lang="en-US" smtClean="0"/>
              <a:t>7/13/2025</a:t>
            </a:fld>
            <a:endParaRPr lang="en-US" dirty="0"/>
          </a:p>
        </p:txBody>
      </p:sp>
      <p:sp>
        <p:nvSpPr>
          <p:cNvPr id="5" name="Footer Placeholder 4">
            <a:extLst>
              <a:ext uri="{FF2B5EF4-FFF2-40B4-BE49-F238E27FC236}">
                <a16:creationId xmlns:a16="http://schemas.microsoft.com/office/drawing/2014/main" id="{66B4B781-80F4-ECE9-5833-56EDE84E41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E45A72-22A0-05FA-E988-1D825F9E3C02}"/>
              </a:ext>
            </a:extLst>
          </p:cNvPr>
          <p:cNvSpPr>
            <a:spLocks noGrp="1"/>
          </p:cNvSpPr>
          <p:nvPr>
            <p:ph type="sldNum" sz="quarter" idx="12"/>
          </p:nvPr>
        </p:nvSpPr>
        <p:spPr/>
        <p:txBody>
          <a:bodyPr/>
          <a:lstStyle/>
          <a:p>
            <a:fld id="{CB6DCE8D-4804-4666-BC20-4BA64BF816A6}" type="slidenum">
              <a:rPr lang="en-US" smtClean="0"/>
              <a:t>‹#›</a:t>
            </a:fld>
            <a:endParaRPr lang="en-US" dirty="0"/>
          </a:p>
        </p:txBody>
      </p:sp>
    </p:spTree>
    <p:extLst>
      <p:ext uri="{BB962C8B-B14F-4D97-AF65-F5344CB8AC3E}">
        <p14:creationId xmlns:p14="http://schemas.microsoft.com/office/powerpoint/2010/main" val="2200044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9B1CF5-E47B-CBA0-9A8F-DA820B12EA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F8DC6F-2594-5F46-157E-82920FEA0A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EFE20D-996F-DF5C-9E79-47DED53A7317}"/>
              </a:ext>
            </a:extLst>
          </p:cNvPr>
          <p:cNvSpPr>
            <a:spLocks noGrp="1"/>
          </p:cNvSpPr>
          <p:nvPr>
            <p:ph type="dt" sz="half" idx="10"/>
          </p:nvPr>
        </p:nvSpPr>
        <p:spPr/>
        <p:txBody>
          <a:bodyPr/>
          <a:lstStyle/>
          <a:p>
            <a:fld id="{972E75B7-43A7-4C70-934D-A1FA592DAE99}" type="datetimeFigureOut">
              <a:rPr lang="en-US" smtClean="0"/>
              <a:t>7/13/2025</a:t>
            </a:fld>
            <a:endParaRPr lang="en-US" dirty="0"/>
          </a:p>
        </p:txBody>
      </p:sp>
      <p:sp>
        <p:nvSpPr>
          <p:cNvPr id="5" name="Footer Placeholder 4">
            <a:extLst>
              <a:ext uri="{FF2B5EF4-FFF2-40B4-BE49-F238E27FC236}">
                <a16:creationId xmlns:a16="http://schemas.microsoft.com/office/drawing/2014/main" id="{722EB1AF-D228-2976-8873-378735C79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2120BD-CE9E-9E15-3FF7-113FF5CBA1E8}"/>
              </a:ext>
            </a:extLst>
          </p:cNvPr>
          <p:cNvSpPr>
            <a:spLocks noGrp="1"/>
          </p:cNvSpPr>
          <p:nvPr>
            <p:ph type="sldNum" sz="quarter" idx="12"/>
          </p:nvPr>
        </p:nvSpPr>
        <p:spPr/>
        <p:txBody>
          <a:bodyPr/>
          <a:lstStyle/>
          <a:p>
            <a:fld id="{CB6DCE8D-4804-4666-BC20-4BA64BF816A6}" type="slidenum">
              <a:rPr lang="en-US" smtClean="0"/>
              <a:t>‹#›</a:t>
            </a:fld>
            <a:endParaRPr lang="en-US" dirty="0"/>
          </a:p>
        </p:txBody>
      </p:sp>
    </p:spTree>
    <p:extLst>
      <p:ext uri="{BB962C8B-B14F-4D97-AF65-F5344CB8AC3E}">
        <p14:creationId xmlns:p14="http://schemas.microsoft.com/office/powerpoint/2010/main" val="4010634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535F4-0955-2714-7138-E310891962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28C19F-4CE9-02A1-F601-9FE06C8E98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70A60F-5CA5-77D1-0799-67B5EFFBF046}"/>
              </a:ext>
            </a:extLst>
          </p:cNvPr>
          <p:cNvSpPr>
            <a:spLocks noGrp="1"/>
          </p:cNvSpPr>
          <p:nvPr>
            <p:ph type="dt" sz="half" idx="10"/>
          </p:nvPr>
        </p:nvSpPr>
        <p:spPr/>
        <p:txBody>
          <a:bodyPr/>
          <a:lstStyle/>
          <a:p>
            <a:fld id="{972E75B7-43A7-4C70-934D-A1FA592DAE99}" type="datetimeFigureOut">
              <a:rPr lang="en-US" smtClean="0"/>
              <a:t>7/13/2025</a:t>
            </a:fld>
            <a:endParaRPr lang="en-US" dirty="0"/>
          </a:p>
        </p:txBody>
      </p:sp>
      <p:sp>
        <p:nvSpPr>
          <p:cNvPr id="5" name="Footer Placeholder 4">
            <a:extLst>
              <a:ext uri="{FF2B5EF4-FFF2-40B4-BE49-F238E27FC236}">
                <a16:creationId xmlns:a16="http://schemas.microsoft.com/office/drawing/2014/main" id="{D1F60182-3331-9DCC-A353-3018B4A1F45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91DBD33-BEDF-5DB3-9F52-4030C83320CE}"/>
              </a:ext>
            </a:extLst>
          </p:cNvPr>
          <p:cNvSpPr>
            <a:spLocks noGrp="1"/>
          </p:cNvSpPr>
          <p:nvPr>
            <p:ph type="sldNum" sz="quarter" idx="12"/>
          </p:nvPr>
        </p:nvSpPr>
        <p:spPr/>
        <p:txBody>
          <a:bodyPr/>
          <a:lstStyle/>
          <a:p>
            <a:fld id="{CB6DCE8D-4804-4666-BC20-4BA64BF816A6}" type="slidenum">
              <a:rPr lang="en-US" smtClean="0"/>
              <a:t>‹#›</a:t>
            </a:fld>
            <a:endParaRPr lang="en-US" dirty="0"/>
          </a:p>
        </p:txBody>
      </p:sp>
    </p:spTree>
    <p:extLst>
      <p:ext uri="{BB962C8B-B14F-4D97-AF65-F5344CB8AC3E}">
        <p14:creationId xmlns:p14="http://schemas.microsoft.com/office/powerpoint/2010/main" val="135126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063C7-3ABB-AB1A-3C28-DEB9946497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3521D9-5C1D-66E0-5A79-B92B0039BE1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798293-E2BD-014C-53AD-70446952E617}"/>
              </a:ext>
            </a:extLst>
          </p:cNvPr>
          <p:cNvSpPr>
            <a:spLocks noGrp="1"/>
          </p:cNvSpPr>
          <p:nvPr>
            <p:ph type="dt" sz="half" idx="10"/>
          </p:nvPr>
        </p:nvSpPr>
        <p:spPr/>
        <p:txBody>
          <a:bodyPr/>
          <a:lstStyle/>
          <a:p>
            <a:fld id="{972E75B7-43A7-4C70-934D-A1FA592DAE99}" type="datetimeFigureOut">
              <a:rPr lang="en-US" smtClean="0"/>
              <a:t>7/13/2025</a:t>
            </a:fld>
            <a:endParaRPr lang="en-US" dirty="0"/>
          </a:p>
        </p:txBody>
      </p:sp>
      <p:sp>
        <p:nvSpPr>
          <p:cNvPr id="5" name="Footer Placeholder 4">
            <a:extLst>
              <a:ext uri="{FF2B5EF4-FFF2-40B4-BE49-F238E27FC236}">
                <a16:creationId xmlns:a16="http://schemas.microsoft.com/office/drawing/2014/main" id="{B4A193A4-315A-0EC2-2463-99F234EF130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F343D8-3EF6-6B48-A37E-1C07D82D4204}"/>
              </a:ext>
            </a:extLst>
          </p:cNvPr>
          <p:cNvSpPr>
            <a:spLocks noGrp="1"/>
          </p:cNvSpPr>
          <p:nvPr>
            <p:ph type="sldNum" sz="quarter" idx="12"/>
          </p:nvPr>
        </p:nvSpPr>
        <p:spPr/>
        <p:txBody>
          <a:bodyPr/>
          <a:lstStyle/>
          <a:p>
            <a:fld id="{CB6DCE8D-4804-4666-BC20-4BA64BF816A6}" type="slidenum">
              <a:rPr lang="en-US" smtClean="0"/>
              <a:t>‹#›</a:t>
            </a:fld>
            <a:endParaRPr lang="en-US" dirty="0"/>
          </a:p>
        </p:txBody>
      </p:sp>
    </p:spTree>
    <p:extLst>
      <p:ext uri="{BB962C8B-B14F-4D97-AF65-F5344CB8AC3E}">
        <p14:creationId xmlns:p14="http://schemas.microsoft.com/office/powerpoint/2010/main" val="3295940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DC129-B642-32AC-937F-0C5D3C2C51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DFD6FA-BDF7-60BF-7213-55030FA606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A5CE1E-13C1-3FF6-C452-9E2FB9DB81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735A44-78AF-1186-CC0F-84599A46CF0A}"/>
              </a:ext>
            </a:extLst>
          </p:cNvPr>
          <p:cNvSpPr>
            <a:spLocks noGrp="1"/>
          </p:cNvSpPr>
          <p:nvPr>
            <p:ph type="dt" sz="half" idx="10"/>
          </p:nvPr>
        </p:nvSpPr>
        <p:spPr/>
        <p:txBody>
          <a:bodyPr/>
          <a:lstStyle/>
          <a:p>
            <a:fld id="{972E75B7-43A7-4C70-934D-A1FA592DAE99}" type="datetimeFigureOut">
              <a:rPr lang="en-US" smtClean="0"/>
              <a:t>7/13/2025</a:t>
            </a:fld>
            <a:endParaRPr lang="en-US" dirty="0"/>
          </a:p>
        </p:txBody>
      </p:sp>
      <p:sp>
        <p:nvSpPr>
          <p:cNvPr id="6" name="Footer Placeholder 5">
            <a:extLst>
              <a:ext uri="{FF2B5EF4-FFF2-40B4-BE49-F238E27FC236}">
                <a16:creationId xmlns:a16="http://schemas.microsoft.com/office/drawing/2014/main" id="{91C85417-9089-37FD-A755-D7EA5F2E986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7CDBA1-E264-0F54-D137-37A9DB97C888}"/>
              </a:ext>
            </a:extLst>
          </p:cNvPr>
          <p:cNvSpPr>
            <a:spLocks noGrp="1"/>
          </p:cNvSpPr>
          <p:nvPr>
            <p:ph type="sldNum" sz="quarter" idx="12"/>
          </p:nvPr>
        </p:nvSpPr>
        <p:spPr/>
        <p:txBody>
          <a:bodyPr/>
          <a:lstStyle/>
          <a:p>
            <a:fld id="{CB6DCE8D-4804-4666-BC20-4BA64BF816A6}" type="slidenum">
              <a:rPr lang="en-US" smtClean="0"/>
              <a:t>‹#›</a:t>
            </a:fld>
            <a:endParaRPr lang="en-US" dirty="0"/>
          </a:p>
        </p:txBody>
      </p:sp>
    </p:spTree>
    <p:extLst>
      <p:ext uri="{BB962C8B-B14F-4D97-AF65-F5344CB8AC3E}">
        <p14:creationId xmlns:p14="http://schemas.microsoft.com/office/powerpoint/2010/main" val="2423328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8B3EB-5DA5-24AC-B18E-CCB6FECD96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BA8D13-B08D-5816-8B77-2C9140D376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3BA267-DC98-7B1E-35C4-13BBC280EC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E9D36F-9EC2-4A09-7B49-5C446B54E5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3751C7-2D2C-BEF6-0997-53F0F80A62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D735DE-0E5E-7609-97FD-3C1AC212662E}"/>
              </a:ext>
            </a:extLst>
          </p:cNvPr>
          <p:cNvSpPr>
            <a:spLocks noGrp="1"/>
          </p:cNvSpPr>
          <p:nvPr>
            <p:ph type="dt" sz="half" idx="10"/>
          </p:nvPr>
        </p:nvSpPr>
        <p:spPr/>
        <p:txBody>
          <a:bodyPr/>
          <a:lstStyle/>
          <a:p>
            <a:fld id="{972E75B7-43A7-4C70-934D-A1FA592DAE99}" type="datetimeFigureOut">
              <a:rPr lang="en-US" smtClean="0"/>
              <a:t>7/13/2025</a:t>
            </a:fld>
            <a:endParaRPr lang="en-US" dirty="0"/>
          </a:p>
        </p:txBody>
      </p:sp>
      <p:sp>
        <p:nvSpPr>
          <p:cNvPr id="8" name="Footer Placeholder 7">
            <a:extLst>
              <a:ext uri="{FF2B5EF4-FFF2-40B4-BE49-F238E27FC236}">
                <a16:creationId xmlns:a16="http://schemas.microsoft.com/office/drawing/2014/main" id="{2A15B4A6-A74D-CB1B-2C4B-616DEA8B7C0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BE7CF22-1138-42C5-F9A7-796ACA5195EC}"/>
              </a:ext>
            </a:extLst>
          </p:cNvPr>
          <p:cNvSpPr>
            <a:spLocks noGrp="1"/>
          </p:cNvSpPr>
          <p:nvPr>
            <p:ph type="sldNum" sz="quarter" idx="12"/>
          </p:nvPr>
        </p:nvSpPr>
        <p:spPr/>
        <p:txBody>
          <a:bodyPr/>
          <a:lstStyle/>
          <a:p>
            <a:fld id="{CB6DCE8D-4804-4666-BC20-4BA64BF816A6}" type="slidenum">
              <a:rPr lang="en-US" smtClean="0"/>
              <a:t>‹#›</a:t>
            </a:fld>
            <a:endParaRPr lang="en-US" dirty="0"/>
          </a:p>
        </p:txBody>
      </p:sp>
    </p:spTree>
    <p:extLst>
      <p:ext uri="{BB962C8B-B14F-4D97-AF65-F5344CB8AC3E}">
        <p14:creationId xmlns:p14="http://schemas.microsoft.com/office/powerpoint/2010/main" val="413850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5690-1C60-4345-2E39-3FD7F498D5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9183A6-FC5A-2C39-7E75-DEAC7EBFEE14}"/>
              </a:ext>
            </a:extLst>
          </p:cNvPr>
          <p:cNvSpPr>
            <a:spLocks noGrp="1"/>
          </p:cNvSpPr>
          <p:nvPr>
            <p:ph type="dt" sz="half" idx="10"/>
          </p:nvPr>
        </p:nvSpPr>
        <p:spPr/>
        <p:txBody>
          <a:bodyPr/>
          <a:lstStyle/>
          <a:p>
            <a:fld id="{972E75B7-43A7-4C70-934D-A1FA592DAE99}" type="datetimeFigureOut">
              <a:rPr lang="en-US" smtClean="0"/>
              <a:t>7/13/2025</a:t>
            </a:fld>
            <a:endParaRPr lang="en-US" dirty="0"/>
          </a:p>
        </p:txBody>
      </p:sp>
      <p:sp>
        <p:nvSpPr>
          <p:cNvPr id="4" name="Footer Placeholder 3">
            <a:extLst>
              <a:ext uri="{FF2B5EF4-FFF2-40B4-BE49-F238E27FC236}">
                <a16:creationId xmlns:a16="http://schemas.microsoft.com/office/drawing/2014/main" id="{AEE0E6E3-9C3E-D9EB-D035-723205D2236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522FFB9-C162-86A6-81CB-219ABF23DDDB}"/>
              </a:ext>
            </a:extLst>
          </p:cNvPr>
          <p:cNvSpPr>
            <a:spLocks noGrp="1"/>
          </p:cNvSpPr>
          <p:nvPr>
            <p:ph type="sldNum" sz="quarter" idx="12"/>
          </p:nvPr>
        </p:nvSpPr>
        <p:spPr/>
        <p:txBody>
          <a:bodyPr/>
          <a:lstStyle/>
          <a:p>
            <a:fld id="{CB6DCE8D-4804-4666-BC20-4BA64BF816A6}" type="slidenum">
              <a:rPr lang="en-US" smtClean="0"/>
              <a:t>‹#›</a:t>
            </a:fld>
            <a:endParaRPr lang="en-US" dirty="0"/>
          </a:p>
        </p:txBody>
      </p:sp>
    </p:spTree>
    <p:extLst>
      <p:ext uri="{BB962C8B-B14F-4D97-AF65-F5344CB8AC3E}">
        <p14:creationId xmlns:p14="http://schemas.microsoft.com/office/powerpoint/2010/main" val="3363527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8D7D35-CC09-BF9D-633C-31DC57450CAB}"/>
              </a:ext>
            </a:extLst>
          </p:cNvPr>
          <p:cNvSpPr>
            <a:spLocks noGrp="1"/>
          </p:cNvSpPr>
          <p:nvPr>
            <p:ph type="dt" sz="half" idx="10"/>
          </p:nvPr>
        </p:nvSpPr>
        <p:spPr/>
        <p:txBody>
          <a:bodyPr/>
          <a:lstStyle/>
          <a:p>
            <a:fld id="{972E75B7-43A7-4C70-934D-A1FA592DAE99}" type="datetimeFigureOut">
              <a:rPr lang="en-US" smtClean="0"/>
              <a:t>7/13/2025</a:t>
            </a:fld>
            <a:endParaRPr lang="en-US" dirty="0"/>
          </a:p>
        </p:txBody>
      </p:sp>
      <p:sp>
        <p:nvSpPr>
          <p:cNvPr id="3" name="Footer Placeholder 2">
            <a:extLst>
              <a:ext uri="{FF2B5EF4-FFF2-40B4-BE49-F238E27FC236}">
                <a16:creationId xmlns:a16="http://schemas.microsoft.com/office/drawing/2014/main" id="{F9072FF6-9532-0870-0DBB-CB8D910C0D7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F411962-C887-A318-4B5D-05CDF3E145D2}"/>
              </a:ext>
            </a:extLst>
          </p:cNvPr>
          <p:cNvSpPr>
            <a:spLocks noGrp="1"/>
          </p:cNvSpPr>
          <p:nvPr>
            <p:ph type="sldNum" sz="quarter" idx="12"/>
          </p:nvPr>
        </p:nvSpPr>
        <p:spPr/>
        <p:txBody>
          <a:bodyPr/>
          <a:lstStyle/>
          <a:p>
            <a:fld id="{CB6DCE8D-4804-4666-BC20-4BA64BF816A6}" type="slidenum">
              <a:rPr lang="en-US" smtClean="0"/>
              <a:t>‹#›</a:t>
            </a:fld>
            <a:endParaRPr lang="en-US" dirty="0"/>
          </a:p>
        </p:txBody>
      </p:sp>
    </p:spTree>
    <p:extLst>
      <p:ext uri="{BB962C8B-B14F-4D97-AF65-F5344CB8AC3E}">
        <p14:creationId xmlns:p14="http://schemas.microsoft.com/office/powerpoint/2010/main" val="646163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9A992-36EB-599D-E726-7361E3E021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BF035E-BDE6-2B4C-33D6-B0CABB283A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D0A7C0-770B-9DD1-6779-E4D4BB7838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E1DD77-2DB4-A935-46B3-6AA632AC9154}"/>
              </a:ext>
            </a:extLst>
          </p:cNvPr>
          <p:cNvSpPr>
            <a:spLocks noGrp="1"/>
          </p:cNvSpPr>
          <p:nvPr>
            <p:ph type="dt" sz="half" idx="10"/>
          </p:nvPr>
        </p:nvSpPr>
        <p:spPr/>
        <p:txBody>
          <a:bodyPr/>
          <a:lstStyle/>
          <a:p>
            <a:fld id="{972E75B7-43A7-4C70-934D-A1FA592DAE99}" type="datetimeFigureOut">
              <a:rPr lang="en-US" smtClean="0"/>
              <a:t>7/13/2025</a:t>
            </a:fld>
            <a:endParaRPr lang="en-US" dirty="0"/>
          </a:p>
        </p:txBody>
      </p:sp>
      <p:sp>
        <p:nvSpPr>
          <p:cNvPr id="6" name="Footer Placeholder 5">
            <a:extLst>
              <a:ext uri="{FF2B5EF4-FFF2-40B4-BE49-F238E27FC236}">
                <a16:creationId xmlns:a16="http://schemas.microsoft.com/office/drawing/2014/main" id="{D079C1BE-ABE1-1267-2256-4F89E5B675B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BE11EF-85A3-6781-9786-C5A26219027B}"/>
              </a:ext>
            </a:extLst>
          </p:cNvPr>
          <p:cNvSpPr>
            <a:spLocks noGrp="1"/>
          </p:cNvSpPr>
          <p:nvPr>
            <p:ph type="sldNum" sz="quarter" idx="12"/>
          </p:nvPr>
        </p:nvSpPr>
        <p:spPr/>
        <p:txBody>
          <a:bodyPr/>
          <a:lstStyle/>
          <a:p>
            <a:fld id="{CB6DCE8D-4804-4666-BC20-4BA64BF816A6}" type="slidenum">
              <a:rPr lang="en-US" smtClean="0"/>
              <a:t>‹#›</a:t>
            </a:fld>
            <a:endParaRPr lang="en-US" dirty="0"/>
          </a:p>
        </p:txBody>
      </p:sp>
    </p:spTree>
    <p:extLst>
      <p:ext uri="{BB962C8B-B14F-4D97-AF65-F5344CB8AC3E}">
        <p14:creationId xmlns:p14="http://schemas.microsoft.com/office/powerpoint/2010/main" val="2995789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19437-D8CE-B2A3-6DDF-66858F9391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81698C-DE31-9E67-6734-676BA24FCE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6E06F19-E4BA-83F4-10C4-E5798B3A6C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B320A2-E9A1-96AC-712E-40685682ED18}"/>
              </a:ext>
            </a:extLst>
          </p:cNvPr>
          <p:cNvSpPr>
            <a:spLocks noGrp="1"/>
          </p:cNvSpPr>
          <p:nvPr>
            <p:ph type="dt" sz="half" idx="10"/>
          </p:nvPr>
        </p:nvSpPr>
        <p:spPr/>
        <p:txBody>
          <a:bodyPr/>
          <a:lstStyle/>
          <a:p>
            <a:fld id="{972E75B7-43A7-4C70-934D-A1FA592DAE99}" type="datetimeFigureOut">
              <a:rPr lang="en-US" smtClean="0"/>
              <a:t>7/13/2025</a:t>
            </a:fld>
            <a:endParaRPr lang="en-US" dirty="0"/>
          </a:p>
        </p:txBody>
      </p:sp>
      <p:sp>
        <p:nvSpPr>
          <p:cNvPr id="6" name="Footer Placeholder 5">
            <a:extLst>
              <a:ext uri="{FF2B5EF4-FFF2-40B4-BE49-F238E27FC236}">
                <a16:creationId xmlns:a16="http://schemas.microsoft.com/office/drawing/2014/main" id="{61F74FE5-13C0-A902-81DE-43ACBAA6B79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A39ABC-6D80-C133-DEC6-96A2D106A541}"/>
              </a:ext>
            </a:extLst>
          </p:cNvPr>
          <p:cNvSpPr>
            <a:spLocks noGrp="1"/>
          </p:cNvSpPr>
          <p:nvPr>
            <p:ph type="sldNum" sz="quarter" idx="12"/>
          </p:nvPr>
        </p:nvSpPr>
        <p:spPr/>
        <p:txBody>
          <a:bodyPr/>
          <a:lstStyle/>
          <a:p>
            <a:fld id="{CB6DCE8D-4804-4666-BC20-4BA64BF816A6}" type="slidenum">
              <a:rPr lang="en-US" smtClean="0"/>
              <a:t>‹#›</a:t>
            </a:fld>
            <a:endParaRPr lang="en-US" dirty="0"/>
          </a:p>
        </p:txBody>
      </p:sp>
    </p:spTree>
    <p:extLst>
      <p:ext uri="{BB962C8B-B14F-4D97-AF65-F5344CB8AC3E}">
        <p14:creationId xmlns:p14="http://schemas.microsoft.com/office/powerpoint/2010/main" val="1181290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DF1BE5-BDFC-42AF-0D43-A4FA6689B1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17A8D7-07BF-81FF-7EC0-3B3CCED7B2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18723-3DE1-9F51-5872-5668447E5D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72E75B7-43A7-4C70-934D-A1FA592DAE99}" type="datetimeFigureOut">
              <a:rPr lang="en-US" smtClean="0"/>
              <a:t>7/13/2025</a:t>
            </a:fld>
            <a:endParaRPr lang="en-US" dirty="0"/>
          </a:p>
        </p:txBody>
      </p:sp>
      <p:sp>
        <p:nvSpPr>
          <p:cNvPr id="5" name="Footer Placeholder 4">
            <a:extLst>
              <a:ext uri="{FF2B5EF4-FFF2-40B4-BE49-F238E27FC236}">
                <a16:creationId xmlns:a16="http://schemas.microsoft.com/office/drawing/2014/main" id="{3A7904B7-C1B6-73DA-A137-6224B5E3BE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C064F911-F14B-6D77-4AC9-7E84979A93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6DCE8D-4804-4666-BC20-4BA64BF816A6}" type="slidenum">
              <a:rPr lang="en-US" smtClean="0"/>
              <a:t>‹#›</a:t>
            </a:fld>
            <a:endParaRPr lang="en-US" dirty="0"/>
          </a:p>
        </p:txBody>
      </p:sp>
    </p:spTree>
    <p:extLst>
      <p:ext uri="{BB962C8B-B14F-4D97-AF65-F5344CB8AC3E}">
        <p14:creationId xmlns:p14="http://schemas.microsoft.com/office/powerpoint/2010/main" val="1484510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3.xml"/><Relationship Id="rId5" Type="http://schemas.openxmlformats.org/officeDocument/2006/relationships/hyperlink" Target="mailto:Rturner@hrlawflorida.com" TargetMode="External"/><Relationship Id="rId4" Type="http://schemas.openxmlformats.org/officeDocument/2006/relationships/hyperlink" Target="mailto:Wrogner@hrlawflorida.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C49FA0-3F12-1D75-4D6D-29E792E62CBD}"/>
              </a:ext>
            </a:extLst>
          </p:cNvPr>
          <p:cNvPicPr>
            <a:picLocks noChangeAspect="1"/>
          </p:cNvPicPr>
          <p:nvPr/>
        </p:nvPicPr>
        <p:blipFill>
          <a:blip r:embed="rId2"/>
          <a:stretch>
            <a:fillRect/>
          </a:stretch>
        </p:blipFill>
        <p:spPr>
          <a:xfrm>
            <a:off x="975360" y="0"/>
            <a:ext cx="10241280" cy="7680960"/>
          </a:xfrm>
          <a:prstGeom prst="rect">
            <a:avLst/>
          </a:prstGeom>
        </p:spPr>
      </p:pic>
    </p:spTree>
    <p:extLst>
      <p:ext uri="{BB962C8B-B14F-4D97-AF65-F5344CB8AC3E}">
        <p14:creationId xmlns:p14="http://schemas.microsoft.com/office/powerpoint/2010/main" val="2511927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8B850-19E2-67FC-9D11-8249E216C67D}"/>
              </a:ext>
            </a:extLst>
          </p:cNvPr>
          <p:cNvSpPr>
            <a:spLocks noGrp="1"/>
          </p:cNvSpPr>
          <p:nvPr>
            <p:ph type="title"/>
          </p:nvPr>
        </p:nvSpPr>
        <p:spPr/>
        <p:txBody>
          <a:bodyPr>
            <a:normAutofit fontScale="90000"/>
          </a:bodyPr>
          <a:lstStyle/>
          <a:p>
            <a:pPr>
              <a:spcBef>
                <a:spcPts val="0"/>
              </a:spcBef>
            </a:pPr>
            <a:br>
              <a:rPr lang="en-US" sz="3200" dirty="0">
                <a:latin typeface="Calibri" panose="020F0502020204030204" pitchFamily="34" charset="0"/>
                <a:ea typeface="Calibri" panose="020F0502020204030204" pitchFamily="34" charset="0"/>
              </a:rPr>
            </a:br>
            <a:r>
              <a:rPr lang="en-US" b="1" dirty="0">
                <a:solidFill>
                  <a:srgbClr val="006699"/>
                </a:solidFill>
                <a:latin typeface="Berthold Akzidenz Grotesk BE Ex" panose="020B0604020202020204" charset="0"/>
                <a:ea typeface="Calibri" panose="020F0502020204030204" pitchFamily="34" charset="0"/>
                <a:cs typeface="Berthold Akzidenz Grotesk BE Ex" panose="020B0604020202020204" charset="0"/>
              </a:rPr>
              <a:t>Be proactive</a:t>
            </a:r>
            <a:br>
              <a:rPr lang="en-US" sz="3200" dirty="0">
                <a:latin typeface="Calibri" panose="020F0502020204030204" pitchFamily="34" charset="0"/>
                <a:ea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7053499F-9772-6EEA-9E47-D5E3DE01B957}"/>
              </a:ext>
            </a:extLst>
          </p:cNvPr>
          <p:cNvSpPr>
            <a:spLocks noGrp="1"/>
          </p:cNvSpPr>
          <p:nvPr>
            <p:ph idx="1"/>
          </p:nvPr>
        </p:nvSpPr>
        <p:spPr>
          <a:xfrm>
            <a:off x="1203767" y="1443787"/>
            <a:ext cx="9699585" cy="5211656"/>
          </a:xfrm>
        </p:spPr>
        <p:txBody>
          <a:bodyPr>
            <a:normAutofit fontScale="85000" lnSpcReduction="10000"/>
          </a:bodyPr>
          <a:lstStyle/>
          <a:p>
            <a:pPr marL="0" indent="0">
              <a:spcBef>
                <a:spcPts val="0"/>
              </a:spcBef>
              <a:buNone/>
            </a:pPr>
            <a:endParaRPr lang="en-US" sz="1800" dirty="0">
              <a:latin typeface="Calibri" panose="020F0502020204030204" pitchFamily="34" charset="0"/>
              <a:ea typeface="Calibri" panose="020F0502020204030204" pitchFamily="34" charset="0"/>
            </a:endParaRPr>
          </a:p>
          <a:p>
            <a:pPr marL="457200" lvl="1">
              <a:spcBef>
                <a:spcPts val="0"/>
              </a:spcBef>
            </a:pPr>
            <a:r>
              <a:rPr lang="en-US" sz="2600" dirty="0">
                <a:latin typeface="Avenir Next LT Pro" panose="020B0504020202020204" pitchFamily="34" charset="0"/>
                <a:ea typeface="Calibri" panose="020F0502020204030204" pitchFamily="34" charset="0"/>
              </a:rPr>
              <a:t>Programs that promote wellness are helpful for supporting overall health and can ultimately reduce the risk of injury. </a:t>
            </a:r>
          </a:p>
          <a:p>
            <a:pPr marL="457200" lvl="1">
              <a:spcBef>
                <a:spcPts val="0"/>
              </a:spcBef>
            </a:pPr>
            <a:endParaRPr lang="en-US" sz="2600" dirty="0">
              <a:latin typeface="Avenir Next LT Pro" panose="020B0504020202020204" pitchFamily="34" charset="0"/>
              <a:ea typeface="Calibri" panose="020F0502020204030204" pitchFamily="34" charset="0"/>
            </a:endParaRPr>
          </a:p>
          <a:p>
            <a:pPr marL="457200" lvl="1">
              <a:spcBef>
                <a:spcPts val="0"/>
              </a:spcBef>
            </a:pPr>
            <a:r>
              <a:rPr lang="en-US" sz="2600" dirty="0">
                <a:latin typeface="Avenir Next LT Pro" panose="020B0504020202020204" pitchFamily="34" charset="0"/>
                <a:ea typeface="Calibri" panose="020F0502020204030204" pitchFamily="34" charset="0"/>
              </a:rPr>
              <a:t>Provide basic workers’ compensation trainings to school leaders and administrators, as well as those leading operational departments like buildings and grounds or food services. </a:t>
            </a:r>
          </a:p>
          <a:p>
            <a:pPr marL="457200" lvl="1">
              <a:spcBef>
                <a:spcPts val="0"/>
              </a:spcBef>
            </a:pPr>
            <a:endParaRPr lang="en-US" sz="2600" dirty="0">
              <a:latin typeface="Avenir Next LT Pro" panose="020B0504020202020204" pitchFamily="34" charset="0"/>
              <a:ea typeface="Calibri" panose="020F0502020204030204" pitchFamily="34" charset="0"/>
            </a:endParaRPr>
          </a:p>
          <a:p>
            <a:pPr marL="457200" lvl="1">
              <a:spcBef>
                <a:spcPts val="0"/>
              </a:spcBef>
            </a:pPr>
            <a:r>
              <a:rPr lang="en-US" sz="2600" dirty="0">
                <a:latin typeface="Avenir Next LT Pro" panose="020B0504020202020204" pitchFamily="34" charset="0"/>
                <a:ea typeface="Calibri" panose="020F0502020204030204" pitchFamily="34" charset="0"/>
              </a:rPr>
              <a:t>Recognize employees who do a good job following safety practices.</a:t>
            </a:r>
          </a:p>
          <a:p>
            <a:pPr marL="457200" lvl="1">
              <a:spcBef>
                <a:spcPts val="0"/>
              </a:spcBef>
            </a:pPr>
            <a:endParaRPr lang="en-US" sz="2600" dirty="0">
              <a:latin typeface="Avenir Next LT Pro" panose="020B0504020202020204" pitchFamily="34" charset="0"/>
              <a:ea typeface="Calibri" panose="020F0502020204030204" pitchFamily="34" charset="0"/>
            </a:endParaRPr>
          </a:p>
          <a:p>
            <a:pPr marL="457200" lvl="1">
              <a:spcBef>
                <a:spcPts val="0"/>
              </a:spcBef>
            </a:pPr>
            <a:r>
              <a:rPr lang="en-US" sz="2600" dirty="0">
                <a:latin typeface="Avenir Next LT Pro" panose="020B0504020202020204" pitchFamily="34" charset="0"/>
                <a:ea typeface="Calibri" panose="020F0502020204030204" pitchFamily="34" charset="0"/>
              </a:rPr>
              <a:t>Send a safety survey to staff at each of their buildings, so employees have a chance to highlight any safety concerns they may have. Follow up regarding what projects staff are working on or plan to improve.  </a:t>
            </a:r>
          </a:p>
          <a:p>
            <a:pPr marL="457200" lvl="1">
              <a:spcBef>
                <a:spcPts val="0"/>
              </a:spcBef>
            </a:pPr>
            <a:endParaRPr lang="en-US" sz="2600" dirty="0">
              <a:latin typeface="Avenir Next LT Pro" panose="020B0504020202020204" pitchFamily="34" charset="0"/>
              <a:ea typeface="Calibri" panose="020F0502020204030204" pitchFamily="34" charset="0"/>
            </a:endParaRPr>
          </a:p>
          <a:p>
            <a:pPr marL="457200" lvl="1">
              <a:spcBef>
                <a:spcPts val="0"/>
              </a:spcBef>
            </a:pPr>
            <a:r>
              <a:rPr lang="en-US" sz="2600" dirty="0">
                <a:latin typeface="Avenir Next LT Pro" panose="020B0504020202020204" pitchFamily="34" charset="0"/>
                <a:ea typeface="Calibri" panose="020F0502020204030204" pitchFamily="34" charset="0"/>
              </a:rPr>
              <a:t>Keep up with the latest changes in workers’ compensation laws and regulations. </a:t>
            </a:r>
          </a:p>
          <a:p>
            <a:pPr marL="457200" lvl="1">
              <a:spcBef>
                <a:spcPts val="0"/>
              </a:spcBef>
            </a:pPr>
            <a:endParaRPr lang="en-US" sz="2600" dirty="0">
              <a:latin typeface="Avenir Next LT Pro" panose="020B0504020202020204" pitchFamily="34" charset="0"/>
              <a:ea typeface="Calibri" panose="020F0502020204030204" pitchFamily="34" charset="0"/>
            </a:endParaRPr>
          </a:p>
          <a:p>
            <a:pPr marL="457200" lvl="1">
              <a:spcBef>
                <a:spcPts val="0"/>
              </a:spcBef>
            </a:pPr>
            <a:r>
              <a:rPr lang="en-US" sz="2600" dirty="0">
                <a:latin typeface="Avenir Next LT Pro" panose="020B0504020202020204" pitchFamily="34" charset="0"/>
                <a:ea typeface="Calibri" panose="020F0502020204030204" pitchFamily="34" charset="0"/>
              </a:rPr>
              <a:t>Ensure all required documentation in WC programs is accurate and submitted in a timely manner. </a:t>
            </a:r>
            <a:endParaRPr lang="en-US" sz="2600" dirty="0">
              <a:latin typeface="Avenir Next LT Pro" panose="020B0504020202020204" pitchFamily="34" charset="0"/>
            </a:endParaRPr>
          </a:p>
        </p:txBody>
      </p:sp>
    </p:spTree>
    <p:extLst>
      <p:ext uri="{BB962C8B-B14F-4D97-AF65-F5344CB8AC3E}">
        <p14:creationId xmlns:p14="http://schemas.microsoft.com/office/powerpoint/2010/main" val="348388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4DBD6-D8F8-F481-149D-D84CDE5B17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17E32B-43AB-F56D-0302-3375075064E7}"/>
              </a:ext>
            </a:extLst>
          </p:cNvPr>
          <p:cNvSpPr>
            <a:spLocks noGrp="1"/>
          </p:cNvSpPr>
          <p:nvPr>
            <p:ph type="title"/>
          </p:nvPr>
        </p:nvSpPr>
        <p:spPr/>
        <p:txBody>
          <a:bodyPr>
            <a:normAutofit fontScale="90000"/>
          </a:bodyPr>
          <a:lstStyle/>
          <a:p>
            <a:pPr>
              <a:spcBef>
                <a:spcPts val="0"/>
              </a:spcBef>
            </a:pPr>
            <a:br>
              <a:rPr lang="en-US" sz="3200" dirty="0">
                <a:latin typeface="Calibri" panose="020F0502020204030204" pitchFamily="34" charset="0"/>
                <a:ea typeface="Calibri" panose="020F0502020204030204" pitchFamily="34" charset="0"/>
              </a:rPr>
            </a:br>
            <a:r>
              <a:rPr lang="en-US" b="1" dirty="0">
                <a:solidFill>
                  <a:srgbClr val="006699"/>
                </a:solidFill>
                <a:latin typeface="Berthold Akzidenz Grotesk BE Ex" panose="020B0604020202020204" charset="0"/>
                <a:ea typeface="Calibri" panose="020F0502020204030204" pitchFamily="34" charset="0"/>
                <a:cs typeface="Berthold Akzidenz Grotesk BE Ex" panose="020B0604020202020204" charset="0"/>
              </a:rPr>
              <a:t>Be proactive</a:t>
            </a:r>
            <a:br>
              <a:rPr lang="en-US" sz="3200" dirty="0">
                <a:solidFill>
                  <a:srgbClr val="006699"/>
                </a:solidFill>
                <a:latin typeface="Calibri" panose="020F0502020204030204" pitchFamily="34" charset="0"/>
                <a:ea typeface="Calibri" panose="020F0502020204030204" pitchFamily="34" charset="0"/>
              </a:rPr>
            </a:br>
            <a:endParaRPr lang="en-US" dirty="0">
              <a:solidFill>
                <a:srgbClr val="006699"/>
              </a:solidFill>
            </a:endParaRPr>
          </a:p>
        </p:txBody>
      </p:sp>
      <p:sp>
        <p:nvSpPr>
          <p:cNvPr id="3" name="Content Placeholder 2">
            <a:extLst>
              <a:ext uri="{FF2B5EF4-FFF2-40B4-BE49-F238E27FC236}">
                <a16:creationId xmlns:a16="http://schemas.microsoft.com/office/drawing/2014/main" id="{C94B1D8A-F8C0-36AB-D76F-C2B19B2F5022}"/>
              </a:ext>
            </a:extLst>
          </p:cNvPr>
          <p:cNvSpPr>
            <a:spLocks noGrp="1"/>
          </p:cNvSpPr>
          <p:nvPr>
            <p:ph idx="1"/>
          </p:nvPr>
        </p:nvSpPr>
        <p:spPr>
          <a:xfrm>
            <a:off x="1495425" y="1961648"/>
            <a:ext cx="9201150" cy="4896352"/>
          </a:xfrm>
        </p:spPr>
        <p:txBody>
          <a:bodyPr>
            <a:normAutofit/>
          </a:bodyPr>
          <a:lstStyle/>
          <a:p>
            <a:r>
              <a:rPr lang="en-US" sz="2400" dirty="0">
                <a:solidFill>
                  <a:srgbClr val="397C9A"/>
                </a:solidFill>
                <a:latin typeface="Avenir Next LT Pro" panose="020B0504020202020204" pitchFamily="34" charset="0"/>
              </a:rPr>
              <a:t>120-day rule </a:t>
            </a:r>
            <a:r>
              <a:rPr lang="en-US" sz="2400" dirty="0">
                <a:latin typeface="Avenir Next LT Pro" panose="020B0504020202020204" pitchFamily="34" charset="0"/>
              </a:rPr>
              <a:t>– failure to diligently investigate the claim within that time frame usually results in waiver of defenses that would otherwise apply. </a:t>
            </a:r>
          </a:p>
          <a:p>
            <a:r>
              <a:rPr lang="en-US" sz="2400" dirty="0">
                <a:latin typeface="Avenir Next LT Pro" panose="020B0504020202020204" pitchFamily="34" charset="0"/>
              </a:rPr>
              <a:t>“</a:t>
            </a:r>
            <a:r>
              <a:rPr lang="en-US" sz="2400" dirty="0">
                <a:solidFill>
                  <a:srgbClr val="397C9A"/>
                </a:solidFill>
                <a:latin typeface="Avenir Next LT Pro" panose="020B0504020202020204" pitchFamily="34" charset="0"/>
              </a:rPr>
              <a:t>Willful wall of ignorance” </a:t>
            </a:r>
            <a:r>
              <a:rPr lang="en-US" sz="2400" dirty="0">
                <a:latin typeface="Avenir Next LT Pro" panose="020B0504020202020204" pitchFamily="34" charset="0"/>
              </a:rPr>
              <a:t>cases. Failure to diligently determine the benefits due will be construed against the employer and may result in the waiver of defenses otherwise available.</a:t>
            </a:r>
          </a:p>
          <a:p>
            <a:r>
              <a:rPr lang="en-US" sz="2400" dirty="0">
                <a:solidFill>
                  <a:srgbClr val="397C9A"/>
                </a:solidFill>
                <a:latin typeface="Avenir Next LT Pro" panose="020B0504020202020204" pitchFamily="34" charset="0"/>
              </a:rPr>
              <a:t>”You break it, you buy it.”  </a:t>
            </a:r>
            <a:r>
              <a:rPr lang="en-US" sz="2400" dirty="0">
                <a:latin typeface="Avenir Next LT Pro" panose="020B0504020202020204" pitchFamily="34" charset="0"/>
              </a:rPr>
              <a:t>After we have provided surgery or other invasive care it is usually too late to “investigate” whether the claim was covered in the first place. </a:t>
            </a:r>
          </a:p>
          <a:p>
            <a:r>
              <a:rPr lang="en-US" sz="2400" dirty="0">
                <a:latin typeface="Avenir Next LT Pro" panose="020B0504020202020204" pitchFamily="34" charset="0"/>
              </a:rPr>
              <a:t>Front-load investigative efforts.</a:t>
            </a:r>
          </a:p>
        </p:txBody>
      </p:sp>
    </p:spTree>
    <p:extLst>
      <p:ext uri="{BB962C8B-B14F-4D97-AF65-F5344CB8AC3E}">
        <p14:creationId xmlns:p14="http://schemas.microsoft.com/office/powerpoint/2010/main" val="1387250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017396-BE6C-DC70-B363-49C732F25E0D}"/>
              </a:ext>
            </a:extLst>
          </p:cNvPr>
          <p:cNvSpPr>
            <a:spLocks noGrp="1"/>
          </p:cNvSpPr>
          <p:nvPr>
            <p:ph type="ctrTitle"/>
          </p:nvPr>
        </p:nvSpPr>
        <p:spPr>
          <a:xfrm>
            <a:off x="7059306" y="743447"/>
            <a:ext cx="2980039" cy="3692028"/>
          </a:xfrm>
          <a:noFill/>
        </p:spPr>
        <p:txBody>
          <a:bodyPr>
            <a:normAutofit/>
          </a:bodyPr>
          <a:lstStyle/>
          <a:p>
            <a:pPr algn="l"/>
            <a:r>
              <a:rPr lang="en-US" sz="4400" b="1" dirty="0">
                <a:solidFill>
                  <a:srgbClr val="397C9A"/>
                </a:solidFill>
                <a:latin typeface="Berthold Akzidenz Grotesk BE Ex" panose="020B0604020202020204" charset="0"/>
                <a:cs typeface="Berthold Akzidenz Grotesk BE Ex" panose="020B0604020202020204" charset="0"/>
              </a:rPr>
              <a:t>Pick the right doctors</a:t>
            </a:r>
          </a:p>
        </p:txBody>
      </p:sp>
      <p:pic>
        <p:nvPicPr>
          <p:cNvPr id="2" name="Picture 1">
            <a:extLst>
              <a:ext uri="{FF2B5EF4-FFF2-40B4-BE49-F238E27FC236}">
                <a16:creationId xmlns:a16="http://schemas.microsoft.com/office/drawing/2014/main" id="{0529D61E-456F-E078-2A4C-C2D24DE8B5C3}"/>
              </a:ext>
            </a:extLst>
          </p:cNvPr>
          <p:cNvPicPr>
            <a:picLocks noChangeAspect="1"/>
          </p:cNvPicPr>
          <p:nvPr/>
        </p:nvPicPr>
        <p:blipFill>
          <a:blip r:embed="rId2"/>
          <a:srcRect l="6098" r="13402"/>
          <a:stretch>
            <a:fillRect/>
          </a:stretch>
        </p:blipFill>
        <p:spPr>
          <a:xfrm>
            <a:off x="1524021" y="10"/>
            <a:ext cx="5244655" cy="6857990"/>
          </a:xfrm>
          <a:prstGeom prst="rect">
            <a:avLst/>
          </a:prstGeom>
        </p:spPr>
      </p:pic>
    </p:spTree>
    <p:extLst>
      <p:ext uri="{BB962C8B-B14F-4D97-AF65-F5344CB8AC3E}">
        <p14:creationId xmlns:p14="http://schemas.microsoft.com/office/powerpoint/2010/main" val="83892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8B850-19E2-67FC-9D11-8249E216C67D}"/>
              </a:ext>
            </a:extLst>
          </p:cNvPr>
          <p:cNvSpPr>
            <a:spLocks noGrp="1"/>
          </p:cNvSpPr>
          <p:nvPr>
            <p:ph type="title"/>
          </p:nvPr>
        </p:nvSpPr>
        <p:spPr/>
        <p:txBody>
          <a:bodyPr>
            <a:normAutofit/>
          </a:bodyPr>
          <a:lstStyle/>
          <a:p>
            <a:pPr>
              <a:spcBef>
                <a:spcPts val="0"/>
              </a:spcBef>
            </a:pPr>
            <a:r>
              <a:rPr lang="en-US" sz="3200" dirty="0">
                <a:latin typeface="Calibri" panose="020F0502020204030204" pitchFamily="34" charset="0"/>
                <a:ea typeface="Calibri" panose="020F0502020204030204" pitchFamily="34" charset="0"/>
              </a:rPr>
              <a:t> </a:t>
            </a:r>
            <a:r>
              <a:rPr lang="en-US" sz="4000" b="1" dirty="0">
                <a:solidFill>
                  <a:srgbClr val="006699"/>
                </a:solidFill>
                <a:latin typeface="Berthold Akzidenz Grotesk BE Ex" panose="020B0604020202020204" charset="0"/>
                <a:ea typeface="Calibri" panose="020F0502020204030204" pitchFamily="34" charset="0"/>
                <a:cs typeface="Berthold Akzidenz Grotesk BE Ex" panose="020B0604020202020204" charset="0"/>
              </a:rPr>
              <a:t>Pick the right doctors</a:t>
            </a:r>
            <a:endParaRPr lang="en-US" sz="4000" b="1" dirty="0">
              <a:solidFill>
                <a:srgbClr val="006699"/>
              </a:solidFill>
              <a:latin typeface="Berthold Akzidenz Grotesk BE Ex" panose="020B0604020202020204" charset="0"/>
              <a:cs typeface="Berthold Akzidenz Grotesk BE Ex" panose="020B0604020202020204" charset="0"/>
            </a:endParaRPr>
          </a:p>
        </p:txBody>
      </p:sp>
      <p:sp>
        <p:nvSpPr>
          <p:cNvPr id="3" name="Content Placeholder 2">
            <a:extLst>
              <a:ext uri="{FF2B5EF4-FFF2-40B4-BE49-F238E27FC236}">
                <a16:creationId xmlns:a16="http://schemas.microsoft.com/office/drawing/2014/main" id="{7053499F-9772-6EEA-9E47-D5E3DE01B957}"/>
              </a:ext>
            </a:extLst>
          </p:cNvPr>
          <p:cNvSpPr>
            <a:spLocks noGrp="1"/>
          </p:cNvSpPr>
          <p:nvPr>
            <p:ph idx="1"/>
          </p:nvPr>
        </p:nvSpPr>
        <p:spPr>
          <a:xfrm>
            <a:off x="1145895" y="1514125"/>
            <a:ext cx="9977376" cy="4840375"/>
          </a:xfrm>
        </p:spPr>
        <p:txBody>
          <a:bodyPr>
            <a:normAutofit fontScale="92500" lnSpcReduction="10000"/>
          </a:bodyPr>
          <a:lstStyle/>
          <a:p>
            <a:pPr marL="457200" lvl="1">
              <a:spcBef>
                <a:spcPts val="0"/>
              </a:spcBef>
            </a:pPr>
            <a:r>
              <a:rPr lang="en-US" sz="2000" dirty="0">
                <a:solidFill>
                  <a:schemeClr val="tx2"/>
                </a:solidFill>
                <a:latin typeface="Avenir Next LT Pro" panose="020B0504020202020204" pitchFamily="34" charset="0"/>
                <a:ea typeface="Calibri" panose="020F0502020204030204" pitchFamily="34" charset="0"/>
              </a:rPr>
              <a:t>In Florida we control the selection of doctors. Some districts, however, cede the choice of doctors to their carriers or TPA’s who may or may not maintain an up-to-date list of the best doctors. </a:t>
            </a:r>
          </a:p>
          <a:p>
            <a:pPr marL="457200" lvl="1">
              <a:spcBef>
                <a:spcPts val="0"/>
              </a:spcBef>
            </a:pPr>
            <a:endParaRPr lang="en-US" sz="2000" dirty="0">
              <a:solidFill>
                <a:schemeClr val="tx2"/>
              </a:solidFill>
              <a:latin typeface="Avenir Next LT Pro" panose="020B0504020202020204" pitchFamily="34" charset="0"/>
              <a:ea typeface="Calibri" panose="020F0502020204030204" pitchFamily="34" charset="0"/>
            </a:endParaRPr>
          </a:p>
          <a:p>
            <a:pPr marL="457200" lvl="1">
              <a:spcBef>
                <a:spcPts val="0"/>
              </a:spcBef>
            </a:pPr>
            <a:r>
              <a:rPr lang="en-US" sz="2000" dirty="0">
                <a:solidFill>
                  <a:schemeClr val="tx2"/>
                </a:solidFill>
                <a:latin typeface="Avenir Next LT Pro" panose="020B0504020202020204" pitchFamily="34" charset="0"/>
                <a:ea typeface="Calibri" panose="020F0502020204030204" pitchFamily="34" charset="0"/>
              </a:rPr>
              <a:t>District risk management leaders must be assertive and knowledgeable regarding available physicians. </a:t>
            </a:r>
            <a:r>
              <a:rPr lang="en-US" sz="2000" b="1" dirty="0">
                <a:solidFill>
                  <a:srgbClr val="397C9A"/>
                </a:solidFill>
                <a:latin typeface="Avenir Next LT Pro" panose="020B0504020202020204" pitchFamily="34" charset="0"/>
                <a:ea typeface="Calibri" panose="020F0502020204030204" pitchFamily="34" charset="0"/>
              </a:rPr>
              <a:t>Closer is not always better</a:t>
            </a:r>
            <a:r>
              <a:rPr lang="en-US" sz="2000" dirty="0">
                <a:solidFill>
                  <a:schemeClr val="tx2"/>
                </a:solidFill>
                <a:latin typeface="Avenir Next LT Pro" panose="020B0504020202020204" pitchFamily="34" charset="0"/>
                <a:ea typeface="Calibri" panose="020F0502020204030204" pitchFamily="34" charset="0"/>
              </a:rPr>
              <a:t>. Injured workers have a right to care but not convenience. There is no “50-mile” rule.</a:t>
            </a:r>
          </a:p>
          <a:p>
            <a:pPr marL="457200" lvl="1">
              <a:spcBef>
                <a:spcPts val="0"/>
              </a:spcBef>
            </a:pPr>
            <a:endParaRPr lang="en-US" sz="2000" dirty="0">
              <a:solidFill>
                <a:schemeClr val="tx2"/>
              </a:solidFill>
              <a:latin typeface="Avenir Next LT Pro" panose="020B0504020202020204" pitchFamily="34" charset="0"/>
              <a:ea typeface="Calibri" panose="020F0502020204030204" pitchFamily="34" charset="0"/>
            </a:endParaRPr>
          </a:p>
          <a:p>
            <a:pPr marL="457200" lvl="1">
              <a:spcBef>
                <a:spcPts val="0"/>
              </a:spcBef>
            </a:pPr>
            <a:r>
              <a:rPr lang="en-US" sz="2000" b="1" dirty="0">
                <a:solidFill>
                  <a:srgbClr val="397C9A"/>
                </a:solidFill>
                <a:latin typeface="Avenir Next LT Pro" panose="020B0504020202020204" pitchFamily="34" charset="0"/>
                <a:ea typeface="Calibri" panose="020F0502020204030204" pitchFamily="34" charset="0"/>
              </a:rPr>
              <a:t>Walk-in clinics are not all the same.</a:t>
            </a:r>
            <a:r>
              <a:rPr lang="en-US" sz="2000" dirty="0">
                <a:solidFill>
                  <a:schemeClr val="tx2"/>
                </a:solidFill>
                <a:latin typeface="Avenir Next LT Pro" panose="020B0504020202020204" pitchFamily="34" charset="0"/>
                <a:ea typeface="Calibri" panose="020F0502020204030204" pitchFamily="34" charset="0"/>
              </a:rPr>
              <a:t> Some have more aggressive return-to-work philosophies. Some fail to timely or fully complete DWC-25’s, or inquire about prior injuries, conditions or treatment.  Others are too quick to refer to specialists.</a:t>
            </a:r>
          </a:p>
          <a:p>
            <a:pPr marL="457200" lvl="1">
              <a:spcBef>
                <a:spcPts val="0"/>
              </a:spcBef>
            </a:pPr>
            <a:endParaRPr lang="en-US" sz="2000" dirty="0">
              <a:solidFill>
                <a:schemeClr val="tx2"/>
              </a:solidFill>
              <a:latin typeface="Avenir Next LT Pro" panose="020B0504020202020204" pitchFamily="34" charset="0"/>
              <a:ea typeface="Calibri" panose="020F0502020204030204" pitchFamily="34" charset="0"/>
            </a:endParaRPr>
          </a:p>
          <a:p>
            <a:pPr marL="457200" lvl="1">
              <a:spcBef>
                <a:spcPts val="0"/>
              </a:spcBef>
            </a:pPr>
            <a:r>
              <a:rPr lang="en-US" sz="2000" dirty="0">
                <a:solidFill>
                  <a:schemeClr val="tx2"/>
                </a:solidFill>
                <a:latin typeface="Avenir Next LT Pro" panose="020B0504020202020204" pitchFamily="34" charset="0"/>
                <a:ea typeface="Calibri" panose="020F0502020204030204" pitchFamily="34" charset="0"/>
              </a:rPr>
              <a:t>Districts must communicate and negotiate with their chosen clinics to assure top results. The vast majority of injured employees start with walk-in clinics, and they often set the tone for the entire claim.</a:t>
            </a:r>
          </a:p>
          <a:p>
            <a:pPr marL="457200" lvl="1">
              <a:spcBef>
                <a:spcPts val="0"/>
              </a:spcBef>
            </a:pPr>
            <a:endParaRPr lang="en-US" sz="2000" dirty="0">
              <a:solidFill>
                <a:schemeClr val="tx2"/>
              </a:solidFill>
              <a:latin typeface="Avenir Next LT Pro" panose="020B0504020202020204" pitchFamily="34" charset="0"/>
              <a:ea typeface="Calibri" panose="020F0502020204030204" pitchFamily="34" charset="0"/>
            </a:endParaRPr>
          </a:p>
          <a:p>
            <a:pPr marL="457200" lvl="1">
              <a:spcBef>
                <a:spcPts val="0"/>
              </a:spcBef>
            </a:pPr>
            <a:r>
              <a:rPr lang="en-US" sz="2000" b="1" dirty="0">
                <a:solidFill>
                  <a:srgbClr val="397C9A"/>
                </a:solidFill>
                <a:latin typeface="Avenir Next LT Pro" panose="020B0504020202020204" pitchFamily="34" charset="0"/>
              </a:rPr>
              <a:t>Be careful who you select </a:t>
            </a:r>
            <a:r>
              <a:rPr lang="en-US" sz="2000" dirty="0">
                <a:solidFill>
                  <a:schemeClr val="tx2"/>
                </a:solidFill>
                <a:latin typeface="Avenir Next LT Pro" panose="020B0504020202020204" pitchFamily="34" charset="0"/>
              </a:rPr>
              <a:t>because we are generally stuck with our choice even if it turns out very, very badly for us.  The E/C cannot deauthorize a previously authorized physician without proving that doing so is in the best interest of the claimant.  See </a:t>
            </a:r>
            <a:r>
              <a:rPr lang="en-US" sz="2000" i="1" dirty="0">
                <a:solidFill>
                  <a:srgbClr val="397C9A"/>
                </a:solidFill>
                <a:latin typeface="Avenir Next LT Pro" panose="020B0504020202020204" pitchFamily="34" charset="0"/>
              </a:rPr>
              <a:t>Marine Max, Inc. v. Blair</a:t>
            </a:r>
            <a:r>
              <a:rPr lang="en-US" sz="2000" dirty="0">
                <a:solidFill>
                  <a:schemeClr val="tx2"/>
                </a:solidFill>
                <a:latin typeface="Avenir Next LT Pro" panose="020B0504020202020204" pitchFamily="34" charset="0"/>
              </a:rPr>
              <a:t>, 268 So. 3d 839, 846 (Fla. 1st DCA 2019).</a:t>
            </a:r>
            <a:endParaRPr lang="en-US" sz="2000" dirty="0">
              <a:solidFill>
                <a:schemeClr val="tx2"/>
              </a:solidFill>
              <a:latin typeface="Avenir Next LT Pro" panose="020B0504020202020204" pitchFamily="34" charset="0"/>
              <a:ea typeface="Calibri" panose="020F0502020204030204" pitchFamily="34" charset="0"/>
            </a:endParaRPr>
          </a:p>
          <a:p>
            <a:pPr marL="0">
              <a:spcBef>
                <a:spcPts val="0"/>
              </a:spcBef>
            </a:pPr>
            <a:endParaRPr lang="en-US" sz="18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465026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C123C-2870-DD9E-0885-BFFF14D236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3D2DCE-4A68-794F-C91E-D9CD2784EEA5}"/>
              </a:ext>
            </a:extLst>
          </p:cNvPr>
          <p:cNvSpPr>
            <a:spLocks noGrp="1"/>
          </p:cNvSpPr>
          <p:nvPr>
            <p:ph type="title"/>
          </p:nvPr>
        </p:nvSpPr>
        <p:spPr>
          <a:xfrm>
            <a:off x="964556" y="-141395"/>
            <a:ext cx="10515600" cy="1325563"/>
          </a:xfrm>
        </p:spPr>
        <p:txBody>
          <a:bodyPr>
            <a:normAutofit/>
          </a:bodyPr>
          <a:lstStyle/>
          <a:p>
            <a:pPr>
              <a:spcBef>
                <a:spcPts val="0"/>
              </a:spcBef>
            </a:pPr>
            <a:r>
              <a:rPr lang="en-US" sz="3200" dirty="0">
                <a:latin typeface="Calibri" panose="020F0502020204030204" pitchFamily="34" charset="0"/>
                <a:ea typeface="Calibri" panose="020F0502020204030204" pitchFamily="34" charset="0"/>
              </a:rPr>
              <a:t> </a:t>
            </a:r>
            <a:br>
              <a:rPr lang="en-US" sz="3200" dirty="0">
                <a:latin typeface="Calibri" panose="020F0502020204030204" pitchFamily="34" charset="0"/>
                <a:ea typeface="Calibri" panose="020F0502020204030204" pitchFamily="34" charset="0"/>
              </a:rPr>
            </a:br>
            <a:r>
              <a:rPr lang="en-US" sz="4000" b="1" dirty="0">
                <a:solidFill>
                  <a:srgbClr val="006699"/>
                </a:solidFill>
                <a:latin typeface="Berthold Akzidenz Grotesk BE Ex" panose="020B0604020202020204" charset="0"/>
                <a:ea typeface="Calibri" panose="020F0502020204030204" pitchFamily="34" charset="0"/>
                <a:cs typeface="Berthold Akzidenz Grotesk BE Ex" panose="020B0604020202020204" charset="0"/>
              </a:rPr>
              <a:t>Pick the right doctors</a:t>
            </a:r>
            <a:endParaRPr lang="en-US" sz="4000" dirty="0"/>
          </a:p>
        </p:txBody>
      </p:sp>
      <p:sp>
        <p:nvSpPr>
          <p:cNvPr id="3" name="Content Placeholder 2">
            <a:extLst>
              <a:ext uri="{FF2B5EF4-FFF2-40B4-BE49-F238E27FC236}">
                <a16:creationId xmlns:a16="http://schemas.microsoft.com/office/drawing/2014/main" id="{F5F944CC-EE1E-C2DB-8736-30E3390BBA12}"/>
              </a:ext>
            </a:extLst>
          </p:cNvPr>
          <p:cNvSpPr>
            <a:spLocks noGrp="1"/>
          </p:cNvSpPr>
          <p:nvPr>
            <p:ph idx="1"/>
          </p:nvPr>
        </p:nvSpPr>
        <p:spPr>
          <a:xfrm>
            <a:off x="1469986" y="1389746"/>
            <a:ext cx="9699585" cy="4750097"/>
          </a:xfrm>
        </p:spPr>
        <p:txBody>
          <a:bodyPr>
            <a:noAutofit/>
          </a:bodyPr>
          <a:lstStyle/>
          <a:p>
            <a:pPr marL="457200" lvl="1">
              <a:spcBef>
                <a:spcPts val="0"/>
              </a:spcBef>
            </a:pPr>
            <a:r>
              <a:rPr lang="en-US" dirty="0">
                <a:solidFill>
                  <a:srgbClr val="397C9A"/>
                </a:solidFill>
                <a:latin typeface="Avenir Next LT Pro" panose="020B0504020202020204" pitchFamily="34" charset="0"/>
                <a:ea typeface="Calibri" panose="020F0502020204030204" pitchFamily="34" charset="0"/>
              </a:rPr>
              <a:t>One-time change </a:t>
            </a:r>
            <a:r>
              <a:rPr lang="en-US" dirty="0">
                <a:latin typeface="Avenir Next LT Pro" panose="020B0504020202020204" pitchFamily="34" charset="0"/>
                <a:ea typeface="Calibri" panose="020F0502020204030204" pitchFamily="34" charset="0"/>
              </a:rPr>
              <a:t>– failure to authorize a doctor by name in </a:t>
            </a:r>
            <a:r>
              <a:rPr lang="en-US" dirty="0">
                <a:solidFill>
                  <a:srgbClr val="006699"/>
                </a:solidFill>
                <a:latin typeface="Avenir Next LT Pro" panose="020B0504020202020204" pitchFamily="34" charset="0"/>
                <a:ea typeface="Calibri" panose="020F0502020204030204" pitchFamily="34" charset="0"/>
              </a:rPr>
              <a:t>5 CALENDAR days </a:t>
            </a:r>
            <a:r>
              <a:rPr lang="en-US" dirty="0">
                <a:latin typeface="Avenir Next LT Pro" panose="020B0504020202020204" pitchFamily="34" charset="0"/>
                <a:ea typeface="Calibri" panose="020F0502020204030204" pitchFamily="34" charset="0"/>
              </a:rPr>
              <a:t>leaves the choice of doctor to the claimant’s lawyer.</a:t>
            </a:r>
          </a:p>
          <a:p>
            <a:pPr marL="457200" lvl="1" indent="0">
              <a:spcBef>
                <a:spcPts val="0"/>
              </a:spcBef>
              <a:buNone/>
            </a:pPr>
            <a:endParaRPr lang="en-US" dirty="0">
              <a:latin typeface="Avenir Next LT Pro" panose="020B0504020202020204" pitchFamily="34" charset="0"/>
              <a:ea typeface="Calibri" panose="020F0502020204030204" pitchFamily="34" charset="0"/>
            </a:endParaRPr>
          </a:p>
          <a:p>
            <a:pPr marL="457200" lvl="1">
              <a:spcBef>
                <a:spcPts val="0"/>
              </a:spcBef>
            </a:pPr>
            <a:r>
              <a:rPr lang="en-US" dirty="0">
                <a:solidFill>
                  <a:srgbClr val="397C9A"/>
                </a:solidFill>
                <a:latin typeface="Avenir Next LT Pro" panose="020B0504020202020204" pitchFamily="34" charset="0"/>
                <a:ea typeface="Calibri" panose="020F0502020204030204" pitchFamily="34" charset="0"/>
              </a:rPr>
              <a:t>Peer reviewers </a:t>
            </a:r>
            <a:r>
              <a:rPr lang="en-US" dirty="0">
                <a:latin typeface="Avenir Next LT Pro" panose="020B0504020202020204" pitchFamily="34" charset="0"/>
                <a:ea typeface="Calibri" panose="020F0502020204030204" pitchFamily="34" charset="0"/>
              </a:rPr>
              <a:t>– their opinions are not admissible in Florida. </a:t>
            </a:r>
          </a:p>
          <a:p>
            <a:pPr marL="457200" lvl="1" indent="0">
              <a:spcBef>
                <a:spcPts val="0"/>
              </a:spcBef>
              <a:buNone/>
            </a:pPr>
            <a:endParaRPr lang="en-US" dirty="0">
              <a:latin typeface="Avenir Next LT Pro" panose="020B0504020202020204" pitchFamily="34" charset="0"/>
              <a:ea typeface="Calibri" panose="020F0502020204030204" pitchFamily="34" charset="0"/>
            </a:endParaRPr>
          </a:p>
          <a:p>
            <a:pPr marL="457200" lvl="1">
              <a:spcBef>
                <a:spcPts val="0"/>
              </a:spcBef>
            </a:pPr>
            <a:r>
              <a:rPr lang="en-US" dirty="0">
                <a:solidFill>
                  <a:srgbClr val="397C9A"/>
                </a:solidFill>
                <a:latin typeface="Avenir Next LT Pro" panose="020B0504020202020204" pitchFamily="34" charset="0"/>
                <a:ea typeface="Calibri" panose="020F0502020204030204" pitchFamily="34" charset="0"/>
              </a:rPr>
              <a:t>IME’s</a:t>
            </a:r>
            <a:r>
              <a:rPr lang="en-US" dirty="0">
                <a:latin typeface="Avenir Next LT Pro" panose="020B0504020202020204" pitchFamily="34" charset="0"/>
                <a:ea typeface="Calibri" panose="020F0502020204030204" pitchFamily="34" charset="0"/>
              </a:rPr>
              <a:t> – we have no right to an IME unless a PFB is filed by the injured worker, and the need for the IME relates in some way to the issues it raises.</a:t>
            </a:r>
          </a:p>
          <a:p>
            <a:pPr marL="457200" lvl="1" indent="0">
              <a:spcBef>
                <a:spcPts val="0"/>
              </a:spcBef>
              <a:buNone/>
            </a:pPr>
            <a:endParaRPr lang="en-US" dirty="0">
              <a:latin typeface="Avenir Next LT Pro" panose="020B0504020202020204" pitchFamily="34" charset="0"/>
              <a:ea typeface="Calibri" panose="020F0502020204030204" pitchFamily="34" charset="0"/>
            </a:endParaRPr>
          </a:p>
          <a:p>
            <a:pPr marL="457200" lvl="1">
              <a:spcBef>
                <a:spcPts val="0"/>
              </a:spcBef>
            </a:pPr>
            <a:r>
              <a:rPr lang="en-US" dirty="0">
                <a:solidFill>
                  <a:srgbClr val="397C9A"/>
                </a:solidFill>
                <a:latin typeface="Avenir Next LT Pro" panose="020B0504020202020204" pitchFamily="34" charset="0"/>
                <a:ea typeface="Calibri" panose="020F0502020204030204" pitchFamily="34" charset="0"/>
              </a:rPr>
              <a:t>Responsiveness </a:t>
            </a:r>
            <a:r>
              <a:rPr lang="en-US" dirty="0">
                <a:latin typeface="Avenir Next LT Pro" panose="020B0504020202020204" pitchFamily="34" charset="0"/>
                <a:ea typeface="Calibri" panose="020F0502020204030204" pitchFamily="34" charset="0"/>
              </a:rPr>
              <a:t>– the E/C has 10 days to respond following a request for authorization </a:t>
            </a:r>
            <a:r>
              <a:rPr lang="en-US" dirty="0">
                <a:latin typeface="Avenir Next LT Pro" panose="020B0504020202020204" pitchFamily="34" charset="0"/>
              </a:rPr>
              <a:t>for “specialist consultations, surgical operations, physiotherapeutic or occupational therapy procedures, X-ray examinations, or special diagnostic laboratory tests that cost more than $1,000.”  </a:t>
            </a:r>
            <a:r>
              <a:rPr lang="en-US" dirty="0">
                <a:solidFill>
                  <a:srgbClr val="397C9A"/>
                </a:solidFill>
                <a:latin typeface="Avenir Next LT Pro" panose="020B0504020202020204" pitchFamily="34" charset="0"/>
              </a:rPr>
              <a:t>Failure to respond waives objections to medical necessity.  </a:t>
            </a:r>
            <a:r>
              <a:rPr lang="en-US" dirty="0">
                <a:latin typeface="Avenir Next LT Pro" panose="020B0504020202020204" pitchFamily="34" charset="0"/>
              </a:rPr>
              <a:t>A VERY common trap for claims handlers.</a:t>
            </a:r>
          </a:p>
        </p:txBody>
      </p:sp>
    </p:spTree>
    <p:extLst>
      <p:ext uri="{BB962C8B-B14F-4D97-AF65-F5344CB8AC3E}">
        <p14:creationId xmlns:p14="http://schemas.microsoft.com/office/powerpoint/2010/main" val="2271425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017396-BE6C-DC70-B363-49C732F25E0D}"/>
              </a:ext>
            </a:extLst>
          </p:cNvPr>
          <p:cNvSpPr>
            <a:spLocks noGrp="1"/>
          </p:cNvSpPr>
          <p:nvPr>
            <p:ph type="ctrTitle"/>
          </p:nvPr>
        </p:nvSpPr>
        <p:spPr>
          <a:xfrm>
            <a:off x="7429695" y="1217674"/>
            <a:ext cx="2980039" cy="3692028"/>
          </a:xfrm>
          <a:noFill/>
        </p:spPr>
        <p:txBody>
          <a:bodyPr>
            <a:normAutofit/>
          </a:bodyPr>
          <a:lstStyle/>
          <a:p>
            <a:pPr algn="l"/>
            <a:r>
              <a:rPr lang="en-US" sz="4500" b="1" dirty="0">
                <a:solidFill>
                  <a:srgbClr val="397C9A"/>
                </a:solidFill>
                <a:latin typeface="Berthold Akzidenz Grotesk BE Ex" panose="020B0604020202020204" charset="0"/>
                <a:cs typeface="Berthold Akzidenz Grotesk BE Ex" panose="020B0604020202020204" charset="0"/>
              </a:rPr>
              <a:t>Select &amp; control your defense team</a:t>
            </a:r>
          </a:p>
        </p:txBody>
      </p:sp>
      <p:pic>
        <p:nvPicPr>
          <p:cNvPr id="2" name="Picture 1">
            <a:extLst>
              <a:ext uri="{FF2B5EF4-FFF2-40B4-BE49-F238E27FC236}">
                <a16:creationId xmlns:a16="http://schemas.microsoft.com/office/drawing/2014/main" id="{0529D61E-456F-E078-2A4C-C2D24DE8B5C3}"/>
              </a:ext>
            </a:extLst>
          </p:cNvPr>
          <p:cNvPicPr>
            <a:picLocks noChangeAspect="1"/>
          </p:cNvPicPr>
          <p:nvPr/>
        </p:nvPicPr>
        <p:blipFill>
          <a:blip r:embed="rId2"/>
          <a:srcRect l="3745" r="3745"/>
          <a:stretch/>
        </p:blipFill>
        <p:spPr>
          <a:xfrm>
            <a:off x="2705598" y="847766"/>
            <a:ext cx="3389258" cy="4431845"/>
          </a:xfrm>
          <a:prstGeom prst="rect">
            <a:avLst/>
          </a:prstGeom>
        </p:spPr>
      </p:pic>
    </p:spTree>
    <p:extLst>
      <p:ext uri="{BB962C8B-B14F-4D97-AF65-F5344CB8AC3E}">
        <p14:creationId xmlns:p14="http://schemas.microsoft.com/office/powerpoint/2010/main" val="194071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8B850-19E2-67FC-9D11-8249E216C67D}"/>
              </a:ext>
            </a:extLst>
          </p:cNvPr>
          <p:cNvSpPr>
            <a:spLocks noGrp="1"/>
          </p:cNvSpPr>
          <p:nvPr>
            <p:ph type="title"/>
          </p:nvPr>
        </p:nvSpPr>
        <p:spPr/>
        <p:txBody>
          <a:bodyPr>
            <a:noAutofit/>
          </a:bodyPr>
          <a:lstStyle/>
          <a:p>
            <a:r>
              <a:rPr lang="en-US" sz="4000" b="1" dirty="0">
                <a:solidFill>
                  <a:srgbClr val="006699"/>
                </a:solidFill>
                <a:latin typeface="Berthold Akzidenz Grotesk BE Ex" panose="020B0604020202020204" charset="0"/>
                <a:ea typeface="Calibri" panose="020F0502020204030204" pitchFamily="34" charset="0"/>
                <a:cs typeface="Berthold Akzidenz Grotesk BE Ex" panose="020B0604020202020204" charset="0"/>
              </a:rPr>
              <a:t>Select and control your defense team</a:t>
            </a:r>
            <a:br>
              <a:rPr lang="en-US" sz="4000" dirty="0">
                <a:latin typeface="Berthold Akzidenz Grotesk BE Ex" panose="020B0604020202020204" charset="0"/>
                <a:ea typeface="Calibri" panose="020F0502020204030204" pitchFamily="34" charset="0"/>
                <a:cs typeface="Berthold Akzidenz Grotesk BE Ex" panose="020B0604020202020204" charset="0"/>
              </a:rPr>
            </a:br>
            <a:br>
              <a:rPr lang="en-US" sz="4000" dirty="0">
                <a:latin typeface="Berthold Akzidenz Grotesk BE Ex" panose="020B0604020202020204" charset="0"/>
                <a:ea typeface="Calibri" panose="020F0502020204030204" pitchFamily="34" charset="0"/>
                <a:cs typeface="Berthold Akzidenz Grotesk BE Ex" panose="020B0604020202020204" charset="0"/>
              </a:rPr>
            </a:br>
            <a:endParaRPr lang="en-US" sz="4000" dirty="0">
              <a:latin typeface="Berthold Akzidenz Grotesk BE Ex" panose="020B0604020202020204" charset="0"/>
              <a:cs typeface="Berthold Akzidenz Grotesk BE Ex" panose="020B0604020202020204" charset="0"/>
            </a:endParaRPr>
          </a:p>
        </p:txBody>
      </p:sp>
      <p:sp>
        <p:nvSpPr>
          <p:cNvPr id="3" name="Content Placeholder 2">
            <a:extLst>
              <a:ext uri="{FF2B5EF4-FFF2-40B4-BE49-F238E27FC236}">
                <a16:creationId xmlns:a16="http://schemas.microsoft.com/office/drawing/2014/main" id="{7053499F-9772-6EEA-9E47-D5E3DE01B957}"/>
              </a:ext>
            </a:extLst>
          </p:cNvPr>
          <p:cNvSpPr>
            <a:spLocks noGrp="1"/>
          </p:cNvSpPr>
          <p:nvPr>
            <p:ph idx="1"/>
          </p:nvPr>
        </p:nvSpPr>
        <p:spPr>
          <a:xfrm>
            <a:off x="1234632" y="1027906"/>
            <a:ext cx="9722735" cy="5914662"/>
          </a:xfrm>
        </p:spPr>
        <p:txBody>
          <a:bodyPr>
            <a:normAutofit fontScale="70000" lnSpcReduction="20000"/>
          </a:bodyPr>
          <a:lstStyle/>
          <a:p>
            <a:pPr>
              <a:spcBef>
                <a:spcPts val="0"/>
              </a:spcBef>
            </a:pPr>
            <a:r>
              <a:rPr lang="en-US" sz="3100" dirty="0">
                <a:solidFill>
                  <a:srgbClr val="397C9A"/>
                </a:solidFill>
                <a:latin typeface="Avenir Next LT Pro" panose="020B0504020202020204" pitchFamily="34" charset="0"/>
                <a:ea typeface="Calibri" panose="020F0502020204030204" pitchFamily="34" charset="0"/>
              </a:rPr>
              <a:t>Districts must insist on selecting the claims team </a:t>
            </a:r>
            <a:r>
              <a:rPr lang="en-US" sz="3100" dirty="0">
                <a:solidFill>
                  <a:schemeClr val="tx2"/>
                </a:solidFill>
                <a:latin typeface="Avenir Next LT Pro" panose="020B0504020202020204" pitchFamily="34" charset="0"/>
                <a:ea typeface="Calibri" panose="020F0502020204030204" pitchFamily="34" charset="0"/>
              </a:rPr>
              <a:t>that adjusts the claims. For those with their own adjusters that process is baked in. </a:t>
            </a:r>
          </a:p>
          <a:p>
            <a:pPr>
              <a:spcBef>
                <a:spcPts val="0"/>
              </a:spcBef>
            </a:pPr>
            <a:endParaRPr lang="en-US" sz="3100" dirty="0">
              <a:solidFill>
                <a:schemeClr val="tx2"/>
              </a:solidFill>
              <a:latin typeface="Avenir Next LT Pro" panose="020B0504020202020204" pitchFamily="34" charset="0"/>
              <a:ea typeface="Calibri" panose="020F0502020204030204" pitchFamily="34" charset="0"/>
            </a:endParaRPr>
          </a:p>
          <a:p>
            <a:pPr>
              <a:spcBef>
                <a:spcPts val="0"/>
              </a:spcBef>
            </a:pPr>
            <a:r>
              <a:rPr lang="en-US" sz="3100" dirty="0">
                <a:solidFill>
                  <a:schemeClr val="tx2"/>
                </a:solidFill>
                <a:latin typeface="Avenir Next LT Pro" panose="020B0504020202020204" pitchFamily="34" charset="0"/>
                <a:ea typeface="Calibri" panose="020F0502020204030204" pitchFamily="34" charset="0"/>
              </a:rPr>
              <a:t>For those using a carrier or a TPA, insist that claims are handled by an experienced, and preferably, account-dedicated adjuster. </a:t>
            </a:r>
          </a:p>
          <a:p>
            <a:pPr>
              <a:spcBef>
                <a:spcPts val="0"/>
              </a:spcBef>
            </a:pPr>
            <a:endParaRPr lang="en-US" sz="3100" dirty="0">
              <a:solidFill>
                <a:schemeClr val="tx2"/>
              </a:solidFill>
              <a:latin typeface="Avenir Next LT Pro" panose="020B0504020202020204" pitchFamily="34" charset="0"/>
              <a:ea typeface="Calibri" panose="020F0502020204030204" pitchFamily="34" charset="0"/>
            </a:endParaRPr>
          </a:p>
          <a:p>
            <a:pPr>
              <a:spcBef>
                <a:spcPts val="0"/>
              </a:spcBef>
            </a:pPr>
            <a:r>
              <a:rPr lang="en-US" sz="3100" dirty="0">
                <a:solidFill>
                  <a:schemeClr val="tx2"/>
                </a:solidFill>
                <a:latin typeface="Avenir Next LT Pro" panose="020B0504020202020204" pitchFamily="34" charset="0"/>
                <a:ea typeface="Calibri" panose="020F0502020204030204" pitchFamily="34" charset="0"/>
              </a:rPr>
              <a:t>The adjuster must become a part of the risk management team, involved not only on a per-file basis, but also in the formulation of policy and strategy. </a:t>
            </a:r>
          </a:p>
          <a:p>
            <a:pPr>
              <a:spcBef>
                <a:spcPts val="0"/>
              </a:spcBef>
            </a:pPr>
            <a:endParaRPr lang="en-US" sz="3100" dirty="0">
              <a:solidFill>
                <a:schemeClr val="tx2"/>
              </a:solidFill>
              <a:latin typeface="Avenir Next LT Pro" panose="020B0504020202020204" pitchFamily="34" charset="0"/>
              <a:ea typeface="Calibri" panose="020F0502020204030204" pitchFamily="34" charset="0"/>
            </a:endParaRPr>
          </a:p>
          <a:p>
            <a:pPr>
              <a:spcBef>
                <a:spcPts val="0"/>
              </a:spcBef>
            </a:pPr>
            <a:r>
              <a:rPr lang="en-US" sz="3100" dirty="0">
                <a:solidFill>
                  <a:schemeClr val="tx2"/>
                </a:solidFill>
                <a:latin typeface="Avenir Next LT Pro" panose="020B0504020202020204" pitchFamily="34" charset="0"/>
                <a:ea typeface="Calibri" panose="020F0502020204030204" pitchFamily="34" charset="0"/>
              </a:rPr>
              <a:t>Finally, no district should cede the choice of defense lawyer to a carrier or TPA.  The defense lawyer must be included as part of the risk management team.</a:t>
            </a:r>
          </a:p>
          <a:p>
            <a:pPr>
              <a:spcBef>
                <a:spcPts val="0"/>
              </a:spcBef>
            </a:pPr>
            <a:endParaRPr lang="en-US" sz="3100" dirty="0">
              <a:solidFill>
                <a:schemeClr val="tx2"/>
              </a:solidFill>
              <a:latin typeface="Avenir Next LT Pro" panose="020B0504020202020204" pitchFamily="34" charset="0"/>
              <a:ea typeface="Calibri" panose="020F0502020204030204" pitchFamily="34" charset="0"/>
            </a:endParaRPr>
          </a:p>
          <a:p>
            <a:pPr>
              <a:spcBef>
                <a:spcPts val="0"/>
              </a:spcBef>
            </a:pPr>
            <a:r>
              <a:rPr lang="en-US" sz="3100" dirty="0">
                <a:solidFill>
                  <a:srgbClr val="397C9A"/>
                </a:solidFill>
                <a:latin typeface="Avenir Next LT Pro" panose="020B0504020202020204" pitchFamily="34" charset="0"/>
                <a:ea typeface="Calibri" panose="020F0502020204030204" pitchFamily="34" charset="0"/>
              </a:rPr>
              <a:t>Experience matters</a:t>
            </a:r>
            <a:r>
              <a:rPr lang="en-US" sz="3100" dirty="0">
                <a:solidFill>
                  <a:schemeClr val="tx2"/>
                </a:solidFill>
                <a:latin typeface="Avenir Next LT Pro" panose="020B0504020202020204" pitchFamily="34" charset="0"/>
                <a:ea typeface="Calibri" panose="020F0502020204030204" pitchFamily="34" charset="0"/>
              </a:rPr>
              <a:t>. Insist on Florida Bar Board Certified experts in WC law. Remember, the claim belongs to the District, not the lawyer. Lawyers advise but do not decide. The District must maintain control over all aspects of the claim, including the decisions taken by their lawyers. </a:t>
            </a:r>
          </a:p>
          <a:p>
            <a:pPr>
              <a:spcBef>
                <a:spcPts val="0"/>
              </a:spcBef>
            </a:pPr>
            <a:endParaRPr lang="en-US" sz="3100" dirty="0">
              <a:solidFill>
                <a:schemeClr val="tx2"/>
              </a:solidFill>
              <a:latin typeface="Avenir Next LT Pro" panose="020B0504020202020204" pitchFamily="34" charset="0"/>
              <a:ea typeface="Calibri" panose="020F0502020204030204" pitchFamily="34" charset="0"/>
            </a:endParaRPr>
          </a:p>
          <a:p>
            <a:pPr>
              <a:spcBef>
                <a:spcPts val="0"/>
              </a:spcBef>
            </a:pPr>
            <a:r>
              <a:rPr lang="en-US" sz="3100" dirty="0">
                <a:solidFill>
                  <a:schemeClr val="tx2"/>
                </a:solidFill>
                <a:latin typeface="Avenir Next LT Pro" panose="020B0504020202020204" pitchFamily="34" charset="0"/>
                <a:ea typeface="Calibri" panose="020F0502020204030204" pitchFamily="34" charset="0"/>
              </a:rPr>
              <a:t>Regular/quarterly file review/strategy sessions are vital to ensure everyone is on the same page with the management of claims. Defense counsel should also keep you abreast of trial level/appellate decisions and how those impact District actions and claims handling </a:t>
            </a:r>
          </a:p>
          <a:p>
            <a:endParaRPr lang="en-US" dirty="0"/>
          </a:p>
        </p:txBody>
      </p:sp>
    </p:spTree>
    <p:extLst>
      <p:ext uri="{BB962C8B-B14F-4D97-AF65-F5344CB8AC3E}">
        <p14:creationId xmlns:p14="http://schemas.microsoft.com/office/powerpoint/2010/main" val="3806962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67A1B-97DC-4DB9-18D4-40604EA0A6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9DD7EC-16AA-7EEA-BB64-6D490D0B4DC3}"/>
              </a:ext>
            </a:extLst>
          </p:cNvPr>
          <p:cNvSpPr>
            <a:spLocks noGrp="1"/>
          </p:cNvSpPr>
          <p:nvPr>
            <p:ph type="title"/>
          </p:nvPr>
        </p:nvSpPr>
        <p:spPr/>
        <p:txBody>
          <a:bodyPr>
            <a:normAutofit/>
          </a:bodyPr>
          <a:lstStyle/>
          <a:p>
            <a:r>
              <a:rPr lang="en-US" sz="4000" b="1" dirty="0">
                <a:solidFill>
                  <a:srgbClr val="006699"/>
                </a:solidFill>
                <a:latin typeface="Berthold Akzidenz Grotesk BE Ex" panose="020B0604020202020204" charset="0"/>
                <a:ea typeface="Calibri" panose="020F0502020204030204" pitchFamily="34" charset="0"/>
                <a:cs typeface="Berthold Akzidenz Grotesk BE Ex" panose="020B0604020202020204" charset="0"/>
              </a:rPr>
              <a:t>Select and control your defense team</a:t>
            </a:r>
            <a:endParaRPr lang="en-US" sz="4000" dirty="0"/>
          </a:p>
        </p:txBody>
      </p:sp>
      <p:sp>
        <p:nvSpPr>
          <p:cNvPr id="3" name="Content Placeholder 2">
            <a:extLst>
              <a:ext uri="{FF2B5EF4-FFF2-40B4-BE49-F238E27FC236}">
                <a16:creationId xmlns:a16="http://schemas.microsoft.com/office/drawing/2014/main" id="{1B9B53A0-4F23-99AA-5E4C-ECBA10A9B202}"/>
              </a:ext>
            </a:extLst>
          </p:cNvPr>
          <p:cNvSpPr>
            <a:spLocks noGrp="1"/>
          </p:cNvSpPr>
          <p:nvPr>
            <p:ph idx="1"/>
          </p:nvPr>
        </p:nvSpPr>
        <p:spPr>
          <a:xfrm>
            <a:off x="2337844" y="1880223"/>
            <a:ext cx="9236839" cy="4781071"/>
          </a:xfrm>
        </p:spPr>
        <p:txBody>
          <a:bodyPr>
            <a:normAutofit lnSpcReduction="10000"/>
          </a:bodyPr>
          <a:lstStyle/>
          <a:p>
            <a:r>
              <a:rPr lang="en-US" sz="2200" i="1" dirty="0">
                <a:solidFill>
                  <a:srgbClr val="397C9A"/>
                </a:solidFill>
                <a:latin typeface="Avenir Next LT Pro" panose="020B0504020202020204" pitchFamily="34" charset="0"/>
              </a:rPr>
              <a:t>Fla. Bar v. James</a:t>
            </a:r>
            <a:r>
              <a:rPr lang="en-US" sz="2200" dirty="0">
                <a:solidFill>
                  <a:schemeClr val="tx2"/>
                </a:solidFill>
                <a:latin typeface="Avenir Next LT Pro" panose="020B0504020202020204" pitchFamily="34" charset="0"/>
              </a:rPr>
              <a:t>, 329 So. 3d 108 (Fla. 2020)</a:t>
            </a:r>
          </a:p>
          <a:p>
            <a:pPr lvl="1"/>
            <a:r>
              <a:rPr lang="en-US" sz="2200" dirty="0">
                <a:solidFill>
                  <a:schemeClr val="tx2"/>
                </a:solidFill>
                <a:latin typeface="Avenir Next LT Pro" panose="020B0504020202020204" pitchFamily="34" charset="0"/>
              </a:rPr>
              <a:t>Defense attorney was secretly texting answers to client during deposition and accidentally copied the C’s attorney. These actions resulted in time-consuming, embarrassing and expensive litigation, followed by the defense lawyer’s suspension from the Bar.</a:t>
            </a:r>
          </a:p>
          <a:p>
            <a:r>
              <a:rPr lang="en-US" sz="2200" i="1" dirty="0">
                <a:solidFill>
                  <a:srgbClr val="397C9A"/>
                </a:solidFill>
                <a:latin typeface="Avenir Next LT Pro" panose="020B0504020202020204" pitchFamily="34" charset="0"/>
              </a:rPr>
              <a:t>Horning-Keating v. Wausau</a:t>
            </a:r>
            <a:r>
              <a:rPr lang="en-US" sz="2200" dirty="0">
                <a:solidFill>
                  <a:schemeClr val="tx2"/>
                </a:solidFill>
                <a:latin typeface="Avenir Next LT Pro" panose="020B0504020202020204" pitchFamily="34" charset="0"/>
              </a:rPr>
              <a:t>, 969 So. 2d 412 (Fla. 5th DCA 2007). </a:t>
            </a:r>
          </a:p>
          <a:p>
            <a:pPr lvl="1"/>
            <a:r>
              <a:rPr lang="en-US" sz="2200" dirty="0">
                <a:solidFill>
                  <a:schemeClr val="tx2"/>
                </a:solidFill>
                <a:latin typeface="Avenir Next LT Pro" panose="020B0504020202020204" pitchFamily="34" charset="0"/>
              </a:rPr>
              <a:t>Defense attorney set up a ”sting operation” to entice C’s lawyer to commit fraud. </a:t>
            </a:r>
          </a:p>
          <a:p>
            <a:pPr lvl="1"/>
            <a:r>
              <a:rPr lang="en-US" sz="2200" dirty="0">
                <a:solidFill>
                  <a:schemeClr val="tx2"/>
                </a:solidFill>
                <a:latin typeface="Avenir Next LT Pro" panose="020B0504020202020204" pitchFamily="34" charset="0"/>
                <a:cs typeface="Arial" pitchFamily="34" charset="0"/>
              </a:rPr>
              <a:t>The C’s lawyer brought invasion of privacy and violation of Security of Communications Act action against WC insurer and lawyer for secretly tape recording a meeting.</a:t>
            </a:r>
          </a:p>
          <a:p>
            <a:r>
              <a:rPr lang="en-US" sz="2200" i="1" dirty="0">
                <a:solidFill>
                  <a:srgbClr val="397C9A"/>
                </a:solidFill>
                <a:latin typeface="Avenir Next LT Pro" panose="020B0504020202020204" pitchFamily="34" charset="0"/>
                <a:cs typeface="Arial" pitchFamily="34" charset="0"/>
              </a:rPr>
              <a:t>Protegrity Services, Inc. v. Vaccaro</a:t>
            </a:r>
            <a:r>
              <a:rPr lang="en-US" sz="2200" dirty="0">
                <a:solidFill>
                  <a:schemeClr val="tx2"/>
                </a:solidFill>
                <a:latin typeface="Avenir Next LT Pro" panose="020B0504020202020204" pitchFamily="34" charset="0"/>
                <a:cs typeface="Arial" pitchFamily="34" charset="0"/>
              </a:rPr>
              <a:t>, 909 So.2d 445 (Fla. 4</a:t>
            </a:r>
            <a:r>
              <a:rPr lang="en-US" sz="2200" baseline="30000" dirty="0">
                <a:solidFill>
                  <a:schemeClr val="tx2"/>
                </a:solidFill>
                <a:latin typeface="Avenir Next LT Pro" panose="020B0504020202020204" pitchFamily="34" charset="0"/>
                <a:cs typeface="Arial" pitchFamily="34" charset="0"/>
              </a:rPr>
              <a:t>th</a:t>
            </a:r>
            <a:r>
              <a:rPr lang="en-US" sz="2200" dirty="0">
                <a:solidFill>
                  <a:schemeClr val="tx2"/>
                </a:solidFill>
                <a:latin typeface="Avenir Next LT Pro" panose="020B0504020202020204" pitchFamily="34" charset="0"/>
                <a:cs typeface="Arial" pitchFamily="34" charset="0"/>
              </a:rPr>
              <a:t> DCA 2005)</a:t>
            </a:r>
          </a:p>
          <a:p>
            <a:pPr lvl="1">
              <a:defRPr/>
            </a:pPr>
            <a:r>
              <a:rPr lang="en-US" sz="2200" dirty="0">
                <a:solidFill>
                  <a:schemeClr val="tx2"/>
                </a:solidFill>
                <a:latin typeface="Avenir Next LT Pro" panose="020B0504020202020204" pitchFamily="34" charset="0"/>
                <a:cs typeface="Arial" pitchFamily="34" charset="0"/>
              </a:rPr>
              <a:t>Intentional tort claim. Defense attorney sent threatening letter to claimant’s doctor in an effort to terminate medical benefits.</a:t>
            </a:r>
          </a:p>
          <a:p>
            <a:pPr lvl="1"/>
            <a:endParaRPr lang="en-US" sz="2200" dirty="0">
              <a:solidFill>
                <a:schemeClr val="tx2"/>
              </a:solidFill>
            </a:endParaRPr>
          </a:p>
        </p:txBody>
      </p:sp>
    </p:spTree>
    <p:extLst>
      <p:ext uri="{BB962C8B-B14F-4D97-AF65-F5344CB8AC3E}">
        <p14:creationId xmlns:p14="http://schemas.microsoft.com/office/powerpoint/2010/main" val="3611634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erson in a suit and tie&#10;&#10;AI-generated content may be incorrect.">
            <a:extLst>
              <a:ext uri="{FF2B5EF4-FFF2-40B4-BE49-F238E27FC236}">
                <a16:creationId xmlns:a16="http://schemas.microsoft.com/office/drawing/2014/main" id="{A63A9E28-5448-2ABB-A663-163E6330028B}"/>
              </a:ext>
            </a:extLst>
          </p:cNvPr>
          <p:cNvPicPr>
            <a:picLocks noGrp="1" noChangeAspect="1"/>
          </p:cNvPicPr>
          <p:nvPr>
            <p:ph sz="half" idx="4294967295"/>
          </p:nvPr>
        </p:nvPicPr>
        <p:blipFill>
          <a:blip r:embed="rId2"/>
          <a:stretch>
            <a:fillRect/>
          </a:stretch>
        </p:blipFill>
        <p:spPr>
          <a:xfrm>
            <a:off x="2209800" y="1312148"/>
            <a:ext cx="3886200" cy="3886200"/>
          </a:xfrm>
        </p:spPr>
      </p:pic>
      <p:pic>
        <p:nvPicPr>
          <p:cNvPr id="9" name="Content Placeholder 8" descr="A person in a suit and tie&#10;&#10;AI-generated content may be incorrect.">
            <a:extLst>
              <a:ext uri="{FF2B5EF4-FFF2-40B4-BE49-F238E27FC236}">
                <a16:creationId xmlns:a16="http://schemas.microsoft.com/office/drawing/2014/main" id="{925CEC13-85EF-8F65-E720-F1CC2DA22814}"/>
              </a:ext>
            </a:extLst>
          </p:cNvPr>
          <p:cNvPicPr>
            <a:picLocks noGrp="1" noChangeAspect="1"/>
          </p:cNvPicPr>
          <p:nvPr>
            <p:ph sz="half" idx="4294967295"/>
          </p:nvPr>
        </p:nvPicPr>
        <p:blipFill>
          <a:blip r:embed="rId3"/>
          <a:stretch>
            <a:fillRect/>
          </a:stretch>
        </p:blipFill>
        <p:spPr>
          <a:xfrm>
            <a:off x="6431280" y="1312148"/>
            <a:ext cx="3886200" cy="3886200"/>
          </a:xfrm>
        </p:spPr>
      </p:pic>
      <p:sp>
        <p:nvSpPr>
          <p:cNvPr id="10" name="TextBox 9">
            <a:extLst>
              <a:ext uri="{FF2B5EF4-FFF2-40B4-BE49-F238E27FC236}">
                <a16:creationId xmlns:a16="http://schemas.microsoft.com/office/drawing/2014/main" id="{94CF355D-BCC2-552A-2A76-E7F3CFC7937A}"/>
              </a:ext>
            </a:extLst>
          </p:cNvPr>
          <p:cNvSpPr txBox="1"/>
          <p:nvPr/>
        </p:nvSpPr>
        <p:spPr>
          <a:xfrm>
            <a:off x="3114137" y="5545852"/>
            <a:ext cx="8078382" cy="369332"/>
          </a:xfrm>
          <a:prstGeom prst="rect">
            <a:avLst/>
          </a:prstGeom>
          <a:noFill/>
        </p:spPr>
        <p:txBody>
          <a:bodyPr wrap="square" rtlCol="0">
            <a:spAutoFit/>
          </a:bodyPr>
          <a:lstStyle/>
          <a:p>
            <a:r>
              <a:rPr lang="en-US" dirty="0">
                <a:solidFill>
                  <a:srgbClr val="006699"/>
                </a:solidFill>
                <a:hlinkClick r:id="rId4">
                  <a:extLst>
                    <a:ext uri="{A12FA001-AC4F-418D-AE19-62706E023703}">
                      <ahyp:hlinkClr xmlns:ahyp="http://schemas.microsoft.com/office/drawing/2018/hyperlinkcolor" val="tx"/>
                    </a:ext>
                  </a:extLst>
                </a:hlinkClick>
              </a:rPr>
              <a:t>Wrogner@hrlawflorida.com</a:t>
            </a:r>
            <a:r>
              <a:rPr lang="en-US" dirty="0">
                <a:solidFill>
                  <a:srgbClr val="006699"/>
                </a:solidFill>
              </a:rPr>
              <a:t>                   </a:t>
            </a:r>
            <a:r>
              <a:rPr lang="en-US" dirty="0">
                <a:solidFill>
                  <a:srgbClr val="006699"/>
                </a:solidFill>
                <a:hlinkClick r:id="rId5">
                  <a:extLst>
                    <a:ext uri="{A12FA001-AC4F-418D-AE19-62706E023703}">
                      <ahyp:hlinkClr xmlns:ahyp="http://schemas.microsoft.com/office/drawing/2018/hyperlinkcolor" val="tx"/>
                    </a:ext>
                  </a:extLst>
                </a:hlinkClick>
              </a:rPr>
              <a:t>Rturner@hrlawflorida.com</a:t>
            </a:r>
            <a:r>
              <a:rPr lang="en-US" dirty="0">
                <a:solidFill>
                  <a:srgbClr val="006699"/>
                </a:solidFill>
              </a:rPr>
              <a:t> </a:t>
            </a:r>
          </a:p>
        </p:txBody>
      </p:sp>
    </p:spTree>
    <p:extLst>
      <p:ext uri="{BB962C8B-B14F-4D97-AF65-F5344CB8AC3E}">
        <p14:creationId xmlns:p14="http://schemas.microsoft.com/office/powerpoint/2010/main" val="745951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EB879A-B691-EDDC-563D-55FE7622CF99}"/>
              </a:ext>
            </a:extLst>
          </p:cNvPr>
          <p:cNvPicPr>
            <a:picLocks noChangeAspect="1"/>
          </p:cNvPicPr>
          <p:nvPr/>
        </p:nvPicPr>
        <p:blipFill>
          <a:blip r:embed="rId2"/>
          <a:stretch>
            <a:fillRect/>
          </a:stretch>
        </p:blipFill>
        <p:spPr>
          <a:xfrm>
            <a:off x="475353" y="853614"/>
            <a:ext cx="8127996" cy="4389120"/>
          </a:xfrm>
          <a:prstGeom prst="rect">
            <a:avLst/>
          </a:prstGeom>
        </p:spPr>
      </p:pic>
      <p:pic>
        <p:nvPicPr>
          <p:cNvPr id="2" name="Picture 1">
            <a:extLst>
              <a:ext uri="{FF2B5EF4-FFF2-40B4-BE49-F238E27FC236}">
                <a16:creationId xmlns:a16="http://schemas.microsoft.com/office/drawing/2014/main" id="{9D93B78E-31C4-DF81-EBAF-5D5FA678F06D}"/>
              </a:ext>
            </a:extLst>
          </p:cNvPr>
          <p:cNvPicPr>
            <a:picLocks noChangeAspect="1"/>
          </p:cNvPicPr>
          <p:nvPr/>
        </p:nvPicPr>
        <p:blipFill>
          <a:blip r:embed="rId3"/>
          <a:stretch>
            <a:fillRect/>
          </a:stretch>
        </p:blipFill>
        <p:spPr>
          <a:xfrm>
            <a:off x="8355609" y="1615266"/>
            <a:ext cx="3657599" cy="2743200"/>
          </a:xfrm>
          <a:prstGeom prst="rect">
            <a:avLst/>
          </a:prstGeom>
        </p:spPr>
      </p:pic>
    </p:spTree>
    <p:extLst>
      <p:ext uri="{BB962C8B-B14F-4D97-AF65-F5344CB8AC3E}">
        <p14:creationId xmlns:p14="http://schemas.microsoft.com/office/powerpoint/2010/main" val="2724140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312681-AEF1-CBCC-B3AF-55C8A6580589}"/>
              </a:ext>
            </a:extLst>
          </p:cNvPr>
          <p:cNvSpPr>
            <a:spLocks noGrp="1"/>
          </p:cNvSpPr>
          <p:nvPr>
            <p:ph type="ctrTitle"/>
          </p:nvPr>
        </p:nvSpPr>
        <p:spPr>
          <a:xfrm>
            <a:off x="6751007" y="867560"/>
            <a:ext cx="3738610" cy="3157080"/>
          </a:xfrm>
          <a:noFill/>
        </p:spPr>
        <p:txBody>
          <a:bodyPr>
            <a:normAutofit/>
          </a:bodyPr>
          <a:lstStyle/>
          <a:p>
            <a:pPr algn="l"/>
            <a:r>
              <a:rPr lang="en-US" sz="4500" b="1" dirty="0">
                <a:solidFill>
                  <a:srgbClr val="397C9A"/>
                </a:solidFill>
                <a:latin typeface="Berthold Akzidenz Grotesk BE Ex" panose="020B0604020202020204" charset="0"/>
                <a:cs typeface="Berthold Akzidenz Grotesk BE Ex" panose="020B0604020202020204" charset="0"/>
              </a:rPr>
              <a:t>Have a Strong reporting system</a:t>
            </a:r>
          </a:p>
        </p:txBody>
      </p:sp>
      <p:pic>
        <p:nvPicPr>
          <p:cNvPr id="7" name="Picture 6">
            <a:extLst>
              <a:ext uri="{FF2B5EF4-FFF2-40B4-BE49-F238E27FC236}">
                <a16:creationId xmlns:a16="http://schemas.microsoft.com/office/drawing/2014/main" id="{99F985BD-0CF2-652C-0916-0B180C23BB74}"/>
              </a:ext>
            </a:extLst>
          </p:cNvPr>
          <p:cNvPicPr>
            <a:picLocks noChangeAspect="1"/>
          </p:cNvPicPr>
          <p:nvPr/>
        </p:nvPicPr>
        <p:blipFill>
          <a:blip r:embed="rId2"/>
          <a:srcRect r="14653"/>
          <a:stretch>
            <a:fillRect/>
          </a:stretch>
        </p:blipFill>
        <p:spPr>
          <a:xfrm>
            <a:off x="1524020" y="10"/>
            <a:ext cx="4504114" cy="6857990"/>
          </a:xfrm>
          <a:prstGeom prst="rect">
            <a:avLst/>
          </a:prstGeom>
        </p:spPr>
      </p:pic>
    </p:spTree>
    <p:extLst>
      <p:ext uri="{BB962C8B-B14F-4D97-AF65-F5344CB8AC3E}">
        <p14:creationId xmlns:p14="http://schemas.microsoft.com/office/powerpoint/2010/main" val="2653844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9DCF2-BB1A-E4AC-3A05-EF957FD96CBA}"/>
              </a:ext>
            </a:extLst>
          </p:cNvPr>
          <p:cNvSpPr>
            <a:spLocks noGrp="1"/>
          </p:cNvSpPr>
          <p:nvPr>
            <p:ph type="title"/>
          </p:nvPr>
        </p:nvSpPr>
        <p:spPr/>
        <p:txBody>
          <a:bodyPr>
            <a:normAutofit/>
          </a:bodyPr>
          <a:lstStyle/>
          <a:p>
            <a:r>
              <a:rPr lang="en-US" sz="4000" b="1" dirty="0">
                <a:solidFill>
                  <a:srgbClr val="006699"/>
                </a:solidFill>
                <a:effectLst/>
                <a:latin typeface="Berthold Akzidenz Grotesk BE Ex" panose="020B0604020202020204" charset="0"/>
                <a:ea typeface="Calibri" panose="020F0502020204030204" pitchFamily="34" charset="0"/>
                <a:cs typeface="Berthold Akzidenz Grotesk BE Ex" panose="020B0604020202020204" charset="0"/>
              </a:rPr>
              <a:t>Have a strong reporting system</a:t>
            </a:r>
            <a:endParaRPr lang="en-US" sz="4000" dirty="0">
              <a:solidFill>
                <a:srgbClr val="006699"/>
              </a:solidFill>
              <a:latin typeface="Berthold Akzidenz Grotesk BE Ex" panose="020B0604020202020204" charset="0"/>
              <a:cs typeface="Berthold Akzidenz Grotesk BE Ex" panose="020B0604020202020204" charset="0"/>
            </a:endParaRPr>
          </a:p>
        </p:txBody>
      </p:sp>
      <p:sp>
        <p:nvSpPr>
          <p:cNvPr id="3" name="Content Placeholder 2">
            <a:extLst>
              <a:ext uri="{FF2B5EF4-FFF2-40B4-BE49-F238E27FC236}">
                <a16:creationId xmlns:a16="http://schemas.microsoft.com/office/drawing/2014/main" id="{7FDEAE07-49C8-DF4D-059D-8CFC783A72E6}"/>
              </a:ext>
            </a:extLst>
          </p:cNvPr>
          <p:cNvSpPr>
            <a:spLocks noGrp="1"/>
          </p:cNvSpPr>
          <p:nvPr>
            <p:ph idx="1"/>
          </p:nvPr>
        </p:nvSpPr>
        <p:spPr/>
        <p:txBody>
          <a:bodyPr>
            <a:normAutofit fontScale="92500" lnSpcReduction="10000"/>
          </a:bodyPr>
          <a:lstStyle/>
          <a:p>
            <a:pPr marL="457200" lvl="1">
              <a:spcBef>
                <a:spcPts val="0"/>
              </a:spcBef>
            </a:pPr>
            <a:r>
              <a:rPr lang="en-US" sz="2600" dirty="0">
                <a:latin typeface="Avenir Next LT Pro" panose="020B0504020202020204" pitchFamily="34" charset="0"/>
                <a:ea typeface="Calibri" panose="020F0502020204030204" pitchFamily="34" charset="0"/>
              </a:rPr>
              <a:t>R</a:t>
            </a:r>
            <a:r>
              <a:rPr lang="en-US" sz="2600" dirty="0">
                <a:effectLst/>
                <a:latin typeface="Avenir Next LT Pro" panose="020B0504020202020204" pitchFamily="34" charset="0"/>
                <a:ea typeface="Calibri" panose="020F0502020204030204" pitchFamily="34" charset="0"/>
              </a:rPr>
              <a:t>eport all injuries - a seemingly minimal accident can snowball into a much larger claim.  </a:t>
            </a:r>
          </a:p>
          <a:p>
            <a:pPr marL="457200" lvl="1">
              <a:spcBef>
                <a:spcPts val="0"/>
              </a:spcBef>
            </a:pPr>
            <a:endParaRPr lang="en-US" sz="2600" dirty="0">
              <a:effectLst/>
              <a:latin typeface="Avenir Next LT Pro" panose="020B0504020202020204" pitchFamily="34" charset="0"/>
              <a:ea typeface="Calibri" panose="020F0502020204030204" pitchFamily="34" charset="0"/>
            </a:endParaRPr>
          </a:p>
          <a:p>
            <a:pPr marL="457200" lvl="1">
              <a:spcBef>
                <a:spcPts val="0"/>
              </a:spcBef>
            </a:pPr>
            <a:r>
              <a:rPr lang="en-US" sz="2600" dirty="0">
                <a:latin typeface="Avenir Next LT Pro" panose="020B0504020202020204" pitchFamily="34" charset="0"/>
                <a:ea typeface="Calibri" panose="020F0502020204030204" pitchFamily="34" charset="0"/>
              </a:rPr>
              <a:t>Require</a:t>
            </a:r>
            <a:r>
              <a:rPr lang="en-US" sz="2600" dirty="0">
                <a:effectLst/>
                <a:latin typeface="Avenir Next LT Pro" panose="020B0504020202020204" pitchFamily="34" charset="0"/>
                <a:ea typeface="Calibri" panose="020F0502020204030204" pitchFamily="34" charset="0"/>
              </a:rPr>
              <a:t> immediate reporting, with an online system if possible. </a:t>
            </a:r>
          </a:p>
          <a:p>
            <a:pPr marL="457200" lvl="1">
              <a:spcBef>
                <a:spcPts val="0"/>
              </a:spcBef>
            </a:pPr>
            <a:endParaRPr lang="en-US" sz="2600" dirty="0">
              <a:effectLst/>
              <a:latin typeface="Avenir Next LT Pro" panose="020B0504020202020204" pitchFamily="34" charset="0"/>
              <a:ea typeface="Calibri" panose="020F0502020204030204" pitchFamily="34" charset="0"/>
            </a:endParaRPr>
          </a:p>
          <a:p>
            <a:pPr marL="457200" lvl="1">
              <a:spcBef>
                <a:spcPts val="0"/>
              </a:spcBef>
            </a:pPr>
            <a:r>
              <a:rPr lang="en-US" sz="2600" dirty="0">
                <a:effectLst/>
                <a:latin typeface="Avenir Next LT Pro" panose="020B0504020202020204" pitchFamily="34" charset="0"/>
                <a:ea typeface="Calibri" panose="020F0502020204030204" pitchFamily="34" charset="0"/>
              </a:rPr>
              <a:t>Florida law allows up to 30 days for reporting an injury, but each day of delay brings complications and increased risk. </a:t>
            </a:r>
          </a:p>
          <a:p>
            <a:pPr marL="457200" lvl="1">
              <a:spcBef>
                <a:spcPts val="0"/>
              </a:spcBef>
            </a:pPr>
            <a:endParaRPr lang="en-US" sz="2600" dirty="0">
              <a:effectLst/>
              <a:latin typeface="Avenir Next LT Pro" panose="020B0504020202020204" pitchFamily="34" charset="0"/>
              <a:ea typeface="Calibri" panose="020F0502020204030204" pitchFamily="34" charset="0"/>
            </a:endParaRPr>
          </a:p>
          <a:p>
            <a:pPr marL="457200" lvl="1">
              <a:spcBef>
                <a:spcPts val="0"/>
              </a:spcBef>
            </a:pPr>
            <a:r>
              <a:rPr lang="en-US" sz="2600" dirty="0">
                <a:effectLst/>
                <a:latin typeface="Avenir Next LT Pro" panose="020B0504020202020204" pitchFamily="34" charset="0"/>
                <a:ea typeface="Calibri" panose="020F0502020204030204" pitchFamily="34" charset="0"/>
              </a:rPr>
              <a:t>When a report is filed quickly, the claim severity is minimized since the employee gets to a doctor sooner, making the injury more manageable</a:t>
            </a:r>
            <a:r>
              <a:rPr lang="en-US" sz="2600" dirty="0">
                <a:latin typeface="Avenir Next LT Pro" panose="020B0504020202020204" pitchFamily="34" charset="0"/>
                <a:ea typeface="Calibri" panose="020F0502020204030204" pitchFamily="34" charset="0"/>
              </a:rPr>
              <a:t>, which tr</a:t>
            </a:r>
            <a:r>
              <a:rPr lang="en-US" sz="2600" dirty="0">
                <a:effectLst/>
                <a:latin typeface="Avenir Next LT Pro" panose="020B0504020202020204" pitchFamily="34" charset="0"/>
                <a:ea typeface="Calibri" panose="020F0502020204030204" pitchFamily="34" charset="0"/>
              </a:rPr>
              <a:t>anslates to the district controlling its costs. </a:t>
            </a:r>
          </a:p>
          <a:p>
            <a:pPr marL="457200" lvl="1">
              <a:spcBef>
                <a:spcPts val="0"/>
              </a:spcBef>
            </a:pPr>
            <a:endParaRPr lang="en-US" sz="2600" dirty="0">
              <a:effectLst/>
              <a:latin typeface="Avenir Next LT Pro" panose="020B0504020202020204" pitchFamily="34" charset="0"/>
              <a:ea typeface="Calibri" panose="020F0502020204030204" pitchFamily="34" charset="0"/>
            </a:endParaRPr>
          </a:p>
          <a:p>
            <a:pPr marL="457200" lvl="1">
              <a:spcBef>
                <a:spcPts val="0"/>
              </a:spcBef>
            </a:pPr>
            <a:r>
              <a:rPr lang="en-US" sz="2600" dirty="0">
                <a:effectLst/>
                <a:latin typeface="Avenir Next LT Pro" panose="020B0504020202020204" pitchFamily="34" charset="0"/>
                <a:ea typeface="Calibri" panose="020F0502020204030204" pitchFamily="34" charset="0"/>
              </a:rPr>
              <a:t>Injury claims are time-sensitive, and prompt reporting helps lead to better outcomes.</a:t>
            </a:r>
          </a:p>
          <a:p>
            <a:endParaRPr lang="en-US" dirty="0"/>
          </a:p>
        </p:txBody>
      </p:sp>
    </p:spTree>
    <p:extLst>
      <p:ext uri="{BB962C8B-B14F-4D97-AF65-F5344CB8AC3E}">
        <p14:creationId xmlns:p14="http://schemas.microsoft.com/office/powerpoint/2010/main" val="2473152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638DA-F1D2-7277-C249-3F0C2936BA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E8A1EC-3749-2DD5-7FD2-FFA96137529B}"/>
              </a:ext>
            </a:extLst>
          </p:cNvPr>
          <p:cNvSpPr>
            <a:spLocks noGrp="1"/>
          </p:cNvSpPr>
          <p:nvPr>
            <p:ph type="title"/>
          </p:nvPr>
        </p:nvSpPr>
        <p:spPr/>
        <p:txBody>
          <a:bodyPr>
            <a:normAutofit/>
          </a:bodyPr>
          <a:lstStyle/>
          <a:p>
            <a:r>
              <a:rPr lang="en-US" sz="4000" b="1" dirty="0">
                <a:solidFill>
                  <a:srgbClr val="006699"/>
                </a:solidFill>
                <a:latin typeface="Berthold Akzidenz Grotesk BE Ex" panose="020B0604020202020204" charset="0"/>
                <a:ea typeface="Calibri" panose="020F0502020204030204" pitchFamily="34" charset="0"/>
                <a:cs typeface="Berthold Akzidenz Grotesk BE Ex" panose="020B0604020202020204" charset="0"/>
              </a:rPr>
              <a:t>Have a strong reporting system </a:t>
            </a:r>
            <a:endParaRPr lang="en-US" sz="4000" b="1" dirty="0">
              <a:solidFill>
                <a:srgbClr val="006699"/>
              </a:solidFill>
              <a:latin typeface="Berthold Akzidenz Grotesk BE Ex" panose="020B0604020202020204" charset="0"/>
              <a:cs typeface="Berthold Akzidenz Grotesk BE Ex" panose="020B0604020202020204" charset="0"/>
            </a:endParaRPr>
          </a:p>
        </p:txBody>
      </p:sp>
      <p:sp>
        <p:nvSpPr>
          <p:cNvPr id="3" name="Content Placeholder 2">
            <a:extLst>
              <a:ext uri="{FF2B5EF4-FFF2-40B4-BE49-F238E27FC236}">
                <a16:creationId xmlns:a16="http://schemas.microsoft.com/office/drawing/2014/main" id="{60D14F53-D218-4F0B-94C0-EE7843F0FDAD}"/>
              </a:ext>
            </a:extLst>
          </p:cNvPr>
          <p:cNvSpPr>
            <a:spLocks noGrp="1"/>
          </p:cNvSpPr>
          <p:nvPr>
            <p:ph idx="1"/>
          </p:nvPr>
        </p:nvSpPr>
        <p:spPr>
          <a:xfrm>
            <a:off x="2152650" y="1689386"/>
            <a:ext cx="8310864" cy="4803489"/>
          </a:xfrm>
        </p:spPr>
        <p:txBody>
          <a:bodyPr>
            <a:normAutofit lnSpcReduction="10000"/>
          </a:bodyPr>
          <a:lstStyle/>
          <a:p>
            <a:pPr marL="457200" lvl="1" indent="0">
              <a:spcBef>
                <a:spcPts val="0"/>
              </a:spcBef>
              <a:buNone/>
            </a:pPr>
            <a:r>
              <a:rPr lang="en-US" sz="1400" dirty="0">
                <a:latin typeface="Calibri" panose="020F0502020204030204" pitchFamily="34" charset="0"/>
                <a:ea typeface="Calibri" panose="020F0502020204030204" pitchFamily="34" charset="0"/>
              </a:rPr>
              <a:t> </a:t>
            </a:r>
            <a:endParaRPr lang="en-US" sz="2000" dirty="0">
              <a:latin typeface="Calibri" panose="020F0502020204030204" pitchFamily="34" charset="0"/>
              <a:ea typeface="Calibri" panose="020F0502020204030204" pitchFamily="34" charset="0"/>
            </a:endParaRPr>
          </a:p>
          <a:p>
            <a:pPr marL="457200" lvl="1">
              <a:spcBef>
                <a:spcPts val="0"/>
              </a:spcBef>
            </a:pPr>
            <a:r>
              <a:rPr lang="en-US" dirty="0">
                <a:latin typeface="Avenir Next LT Pro" panose="020B0504020202020204" pitchFamily="34" charset="0"/>
                <a:ea typeface="Calibri" panose="020F0502020204030204" pitchFamily="34" charset="0"/>
              </a:rPr>
              <a:t>No claim is too unserious to report. </a:t>
            </a:r>
          </a:p>
          <a:p>
            <a:pPr marL="228600" lvl="1" indent="0">
              <a:spcBef>
                <a:spcPts val="0"/>
              </a:spcBef>
              <a:buNone/>
            </a:pPr>
            <a:r>
              <a:rPr lang="en-US" dirty="0">
                <a:latin typeface="Avenir Next LT Pro" panose="020B0504020202020204" pitchFamily="34" charset="0"/>
                <a:ea typeface="Calibri" panose="020F0502020204030204" pitchFamily="34" charset="0"/>
              </a:rPr>
              <a:t> </a:t>
            </a:r>
          </a:p>
          <a:p>
            <a:pPr marL="457200" lvl="1">
              <a:spcBef>
                <a:spcPts val="0"/>
              </a:spcBef>
            </a:pPr>
            <a:r>
              <a:rPr lang="en-US" dirty="0">
                <a:latin typeface="Avenir Next LT Pro" panose="020B0504020202020204" pitchFamily="34" charset="0"/>
                <a:ea typeface="Calibri" panose="020F0502020204030204" pitchFamily="34" charset="0"/>
              </a:rPr>
              <a:t>Knowledge that the accident occurred is imputed to the carrier. The claimant doesn’t need to do anything other than report the accident to a supervisor. From there, the burden is on the employer to report to their claims handler. </a:t>
            </a:r>
            <a:r>
              <a:rPr lang="en-US" i="1" dirty="0">
                <a:solidFill>
                  <a:srgbClr val="397C9A"/>
                </a:solidFill>
                <a:latin typeface="Avenir Next LT Pro" panose="020B0504020202020204" pitchFamily="34" charset="0"/>
              </a:rPr>
              <a:t>Gomez Lawn Serv. v. Hartford</a:t>
            </a:r>
            <a:r>
              <a:rPr lang="en-US" i="1" dirty="0">
                <a:latin typeface="Avenir Next LT Pro" panose="020B0504020202020204" pitchFamily="34" charset="0"/>
              </a:rPr>
              <a:t>, </a:t>
            </a:r>
            <a:r>
              <a:rPr lang="en-US" dirty="0">
                <a:latin typeface="Avenir Next LT Pro" panose="020B0504020202020204" pitchFamily="34" charset="0"/>
              </a:rPr>
              <a:t>98 So. 3d 212 (Fla. 1st DCA 2012).  </a:t>
            </a:r>
          </a:p>
          <a:p>
            <a:pPr marL="228600" lvl="1" indent="0">
              <a:spcBef>
                <a:spcPts val="0"/>
              </a:spcBef>
              <a:buNone/>
            </a:pPr>
            <a:endParaRPr lang="en-US" dirty="0">
              <a:latin typeface="Avenir Next LT Pro" panose="020B0504020202020204" pitchFamily="34" charset="0"/>
            </a:endParaRPr>
          </a:p>
          <a:p>
            <a:pPr marL="457200" lvl="1">
              <a:spcBef>
                <a:spcPts val="0"/>
              </a:spcBef>
            </a:pPr>
            <a:r>
              <a:rPr lang="en-US" dirty="0">
                <a:latin typeface="Avenir Next LT Pro" panose="020B0504020202020204" pitchFamily="34" charset="0"/>
                <a:ea typeface="Calibri" panose="020F0502020204030204" pitchFamily="34" charset="0"/>
              </a:rPr>
              <a:t>Often, the “it’s nothing” claim becomes an “it’s something” claim. </a:t>
            </a:r>
          </a:p>
          <a:p>
            <a:pPr marL="457200" lvl="1">
              <a:spcBef>
                <a:spcPts val="0"/>
              </a:spcBef>
            </a:pPr>
            <a:endParaRPr lang="en-US" dirty="0">
              <a:latin typeface="Avenir Next LT Pro" panose="020B0504020202020204" pitchFamily="34" charset="0"/>
              <a:ea typeface="Calibri" panose="020F0502020204030204" pitchFamily="34" charset="0"/>
            </a:endParaRPr>
          </a:p>
          <a:p>
            <a:pPr marL="457200" lvl="1">
              <a:spcBef>
                <a:spcPts val="0"/>
              </a:spcBef>
            </a:pPr>
            <a:r>
              <a:rPr lang="en-US" dirty="0">
                <a:latin typeface="Avenir Next LT Pro" panose="020B0504020202020204" pitchFamily="34" charset="0"/>
                <a:ea typeface="Calibri" panose="020F0502020204030204" pitchFamily="34" charset="0"/>
              </a:rPr>
              <a:t>Drug testing done more than 24 hours after the accident is usually worthless. </a:t>
            </a:r>
            <a:endParaRPr lang="en-US" dirty="0">
              <a:latin typeface="Avenir Next LT Pro" panose="020B0504020202020204" pitchFamily="34" charset="0"/>
            </a:endParaRPr>
          </a:p>
        </p:txBody>
      </p:sp>
    </p:spTree>
    <p:extLst>
      <p:ext uri="{BB962C8B-B14F-4D97-AF65-F5344CB8AC3E}">
        <p14:creationId xmlns:p14="http://schemas.microsoft.com/office/powerpoint/2010/main" val="2238866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638DA-F1D2-7277-C249-3F0C2936BA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E8A1EC-3749-2DD5-7FD2-FFA96137529B}"/>
              </a:ext>
            </a:extLst>
          </p:cNvPr>
          <p:cNvSpPr>
            <a:spLocks noGrp="1"/>
          </p:cNvSpPr>
          <p:nvPr>
            <p:ph type="title"/>
          </p:nvPr>
        </p:nvSpPr>
        <p:spPr/>
        <p:txBody>
          <a:bodyPr>
            <a:normAutofit/>
          </a:bodyPr>
          <a:lstStyle/>
          <a:p>
            <a:r>
              <a:rPr lang="en-US" sz="4000" b="1" dirty="0">
                <a:solidFill>
                  <a:srgbClr val="006699"/>
                </a:solidFill>
                <a:latin typeface="Berthold Akzidenz Grotesk BE Ex" panose="020B0604020202020204" charset="0"/>
                <a:ea typeface="Calibri" panose="020F0502020204030204" pitchFamily="34" charset="0"/>
                <a:cs typeface="Berthold Akzidenz Grotesk BE Ex" panose="020B0604020202020204" charset="0"/>
              </a:rPr>
              <a:t>Have a strong reporting system </a:t>
            </a:r>
            <a:endParaRPr lang="en-US" sz="4000" b="1" dirty="0">
              <a:solidFill>
                <a:srgbClr val="006699"/>
              </a:solidFill>
            </a:endParaRPr>
          </a:p>
        </p:txBody>
      </p:sp>
      <p:sp>
        <p:nvSpPr>
          <p:cNvPr id="3" name="Content Placeholder 2">
            <a:extLst>
              <a:ext uri="{FF2B5EF4-FFF2-40B4-BE49-F238E27FC236}">
                <a16:creationId xmlns:a16="http://schemas.microsoft.com/office/drawing/2014/main" id="{60D14F53-D218-4F0B-94C0-EE7843F0FDAD}"/>
              </a:ext>
            </a:extLst>
          </p:cNvPr>
          <p:cNvSpPr>
            <a:spLocks noGrp="1"/>
          </p:cNvSpPr>
          <p:nvPr>
            <p:ph idx="1"/>
          </p:nvPr>
        </p:nvSpPr>
        <p:spPr>
          <a:xfrm>
            <a:off x="2152650" y="1423690"/>
            <a:ext cx="8658104" cy="4699317"/>
          </a:xfrm>
        </p:spPr>
        <p:txBody>
          <a:bodyPr>
            <a:normAutofit/>
          </a:bodyPr>
          <a:lstStyle/>
          <a:p>
            <a:pPr marL="457200" lvl="1" indent="0">
              <a:spcBef>
                <a:spcPts val="0"/>
              </a:spcBef>
              <a:buNone/>
            </a:pPr>
            <a:r>
              <a:rPr lang="en-US" sz="1400" dirty="0">
                <a:latin typeface="Calibri" panose="020F0502020204030204" pitchFamily="34" charset="0"/>
                <a:ea typeface="Calibri" panose="020F0502020204030204" pitchFamily="34" charset="0"/>
              </a:rPr>
              <a:t> </a:t>
            </a:r>
            <a:endParaRPr lang="en-US" sz="2000" dirty="0">
              <a:latin typeface="Calibri" panose="020F0502020204030204" pitchFamily="34" charset="0"/>
              <a:ea typeface="Calibri" panose="020F0502020204030204" pitchFamily="34" charset="0"/>
            </a:endParaRPr>
          </a:p>
          <a:p>
            <a:r>
              <a:rPr lang="en-US" sz="2400" dirty="0">
                <a:solidFill>
                  <a:srgbClr val="397C9A"/>
                </a:solidFill>
                <a:latin typeface="Avenir Next LT Pro" panose="020B0504020202020204" pitchFamily="34" charset="0"/>
              </a:rPr>
              <a:t>Immunity issues </a:t>
            </a:r>
            <a:r>
              <a:rPr lang="en-US" sz="2400" dirty="0">
                <a:latin typeface="Avenir Next LT Pro" panose="020B0504020202020204" pitchFamily="34" charset="0"/>
              </a:rPr>
              <a:t>– </a:t>
            </a:r>
          </a:p>
          <a:p>
            <a:r>
              <a:rPr lang="en-US" sz="2400" dirty="0">
                <a:latin typeface="Avenir Next LT Pro" panose="020B0504020202020204" pitchFamily="34" charset="0"/>
              </a:rPr>
              <a:t>“Ocean Reef admits it was aware of Wilczewski's and Leon's illnesses but hesitated to report to the carrier that the injuries were work-related. Ocean Reef delayed notifying its workers' compensation insurance carrier until after suit was filed only to result in a denial of coverage by the carrier on the grounds that the injuries sustained by Wilczewski and Leon were not within the scope of their employment and were time barred.”  </a:t>
            </a:r>
          </a:p>
          <a:p>
            <a:pPr lvl="1"/>
            <a:r>
              <a:rPr lang="en-US" dirty="0">
                <a:latin typeface="Avenir Next LT Pro" panose="020B0504020202020204" pitchFamily="34" charset="0"/>
              </a:rPr>
              <a:t>WC immunity was barred as a result.  See </a:t>
            </a:r>
            <a:r>
              <a:rPr lang="en-US" i="1" dirty="0">
                <a:solidFill>
                  <a:srgbClr val="397C9A"/>
                </a:solidFill>
                <a:latin typeface="Avenir Next LT Pro" panose="020B0504020202020204" pitchFamily="34" charset="0"/>
              </a:rPr>
              <a:t>Ocean Reef Club, Inc. v. Wilczewski</a:t>
            </a:r>
            <a:r>
              <a:rPr lang="en-US" dirty="0">
                <a:latin typeface="Avenir Next LT Pro" panose="020B0504020202020204" pitchFamily="34" charset="0"/>
              </a:rPr>
              <a:t>, 99 So. 3d 1, 4 (Fla. 3d DCA 2012). </a:t>
            </a:r>
          </a:p>
        </p:txBody>
      </p:sp>
    </p:spTree>
    <p:extLst>
      <p:ext uri="{BB962C8B-B14F-4D97-AF65-F5344CB8AC3E}">
        <p14:creationId xmlns:p14="http://schemas.microsoft.com/office/powerpoint/2010/main" val="1319475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017396-BE6C-DC70-B363-49C732F25E0D}"/>
              </a:ext>
            </a:extLst>
          </p:cNvPr>
          <p:cNvSpPr>
            <a:spLocks noGrp="1"/>
          </p:cNvSpPr>
          <p:nvPr>
            <p:ph type="ctrTitle"/>
          </p:nvPr>
        </p:nvSpPr>
        <p:spPr>
          <a:xfrm>
            <a:off x="6719453" y="1659732"/>
            <a:ext cx="4052360" cy="3538536"/>
          </a:xfrm>
          <a:noFill/>
        </p:spPr>
        <p:txBody>
          <a:bodyPr>
            <a:normAutofit/>
          </a:bodyPr>
          <a:lstStyle/>
          <a:p>
            <a:pPr algn="l"/>
            <a:r>
              <a:rPr lang="en-US" sz="4500" b="1" dirty="0">
                <a:solidFill>
                  <a:srgbClr val="397C9A"/>
                </a:solidFill>
                <a:latin typeface="Berthold Akzidenz Grotesk BE Ex" panose="020B0604020202020204" charset="0"/>
                <a:cs typeface="Berthold Akzidenz Grotesk BE Ex" panose="020B0604020202020204" charset="0"/>
              </a:rPr>
              <a:t>Investigate every claim immediately&amp;  thoroughly</a:t>
            </a:r>
            <a:br>
              <a:rPr lang="en-US" sz="4500" b="1" dirty="0">
                <a:latin typeface="Berthold Akzidenz Grotesk BE Ex" panose="020B0604020202020204" charset="0"/>
                <a:cs typeface="Berthold Akzidenz Grotesk BE Ex" panose="020B0604020202020204" charset="0"/>
              </a:rPr>
            </a:br>
            <a:endParaRPr lang="en-US" sz="4500" b="1" dirty="0">
              <a:latin typeface="Berthold Akzidenz Grotesk BE Ex" panose="020B0604020202020204" charset="0"/>
              <a:cs typeface="Berthold Akzidenz Grotesk BE Ex" panose="020B0604020202020204" charset="0"/>
            </a:endParaRPr>
          </a:p>
        </p:txBody>
      </p:sp>
      <p:pic>
        <p:nvPicPr>
          <p:cNvPr id="2" name="Picture 1" descr="Close-up of a magnifying glass&#10;&#10;AI-generated content may be incorrect.">
            <a:extLst>
              <a:ext uri="{FF2B5EF4-FFF2-40B4-BE49-F238E27FC236}">
                <a16:creationId xmlns:a16="http://schemas.microsoft.com/office/drawing/2014/main" id="{0529D61E-456F-E078-2A4C-C2D24DE8B5C3}"/>
              </a:ext>
            </a:extLst>
          </p:cNvPr>
          <p:cNvPicPr>
            <a:picLocks noChangeAspect="1"/>
          </p:cNvPicPr>
          <p:nvPr/>
        </p:nvPicPr>
        <p:blipFill>
          <a:blip r:embed="rId2"/>
          <a:srcRect l="14401" r="33715" b="2"/>
          <a:stretch>
            <a:fillRect/>
          </a:stretch>
        </p:blipFill>
        <p:spPr>
          <a:xfrm>
            <a:off x="1524020" y="10"/>
            <a:ext cx="4504114" cy="6857990"/>
          </a:xfrm>
          <a:prstGeom prst="rect">
            <a:avLst/>
          </a:prstGeom>
        </p:spPr>
      </p:pic>
    </p:spTree>
    <p:extLst>
      <p:ext uri="{BB962C8B-B14F-4D97-AF65-F5344CB8AC3E}">
        <p14:creationId xmlns:p14="http://schemas.microsoft.com/office/powerpoint/2010/main" val="258720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8B850-19E2-67FC-9D11-8249E216C67D}"/>
              </a:ext>
            </a:extLst>
          </p:cNvPr>
          <p:cNvSpPr>
            <a:spLocks noGrp="1"/>
          </p:cNvSpPr>
          <p:nvPr>
            <p:ph type="title"/>
          </p:nvPr>
        </p:nvSpPr>
        <p:spPr>
          <a:xfrm>
            <a:off x="659757" y="229271"/>
            <a:ext cx="9379593" cy="1325563"/>
          </a:xfrm>
        </p:spPr>
        <p:txBody>
          <a:bodyPr>
            <a:noAutofit/>
          </a:bodyPr>
          <a:lstStyle/>
          <a:p>
            <a:r>
              <a:rPr lang="en-US" sz="4000" b="1" dirty="0">
                <a:solidFill>
                  <a:srgbClr val="006699"/>
                </a:solidFill>
                <a:latin typeface="Berthold Akzidenz Grotesk BE Ex" panose="020B0604020202020204" charset="0"/>
                <a:ea typeface="Calibri" panose="020F0502020204030204" pitchFamily="34" charset="0"/>
                <a:cs typeface="Berthold Akzidenz Grotesk BE Ex" panose="020B0604020202020204" charset="0"/>
              </a:rPr>
              <a:t>Investigate every claim immediately and thoroughly</a:t>
            </a:r>
            <a:endParaRPr lang="en-US" sz="4000" b="1" dirty="0">
              <a:solidFill>
                <a:srgbClr val="006699"/>
              </a:solidFill>
              <a:latin typeface="Berthold Akzidenz Grotesk BE Ex" panose="020B0604020202020204" charset="0"/>
              <a:cs typeface="Berthold Akzidenz Grotesk BE Ex" panose="020B0604020202020204" charset="0"/>
            </a:endParaRPr>
          </a:p>
        </p:txBody>
      </p:sp>
      <p:sp>
        <p:nvSpPr>
          <p:cNvPr id="3" name="Content Placeholder 2">
            <a:extLst>
              <a:ext uri="{FF2B5EF4-FFF2-40B4-BE49-F238E27FC236}">
                <a16:creationId xmlns:a16="http://schemas.microsoft.com/office/drawing/2014/main" id="{7053499F-9772-6EEA-9E47-D5E3DE01B957}"/>
              </a:ext>
            </a:extLst>
          </p:cNvPr>
          <p:cNvSpPr>
            <a:spLocks noGrp="1"/>
          </p:cNvSpPr>
          <p:nvPr>
            <p:ph idx="1"/>
          </p:nvPr>
        </p:nvSpPr>
        <p:spPr>
          <a:xfrm>
            <a:off x="1088021" y="1684116"/>
            <a:ext cx="10278319" cy="5173884"/>
          </a:xfrm>
        </p:spPr>
        <p:txBody>
          <a:bodyPr>
            <a:normAutofit fontScale="85000" lnSpcReduction="10000"/>
          </a:bodyPr>
          <a:lstStyle/>
          <a:p>
            <a:pPr marL="0" indent="0">
              <a:spcBef>
                <a:spcPts val="0"/>
              </a:spcBef>
              <a:buNone/>
            </a:pPr>
            <a:endParaRPr lang="en-US" sz="1800" dirty="0">
              <a:solidFill>
                <a:schemeClr val="tx2"/>
              </a:solidFill>
              <a:ea typeface="Calibri" panose="020F0502020204030204" pitchFamily="34" charset="0"/>
            </a:endParaRPr>
          </a:p>
          <a:p>
            <a:pPr marL="457200" lvl="1">
              <a:spcBef>
                <a:spcPts val="0"/>
              </a:spcBef>
            </a:pPr>
            <a:r>
              <a:rPr lang="en-US" sz="2600" dirty="0">
                <a:solidFill>
                  <a:schemeClr val="tx2"/>
                </a:solidFill>
                <a:latin typeface="Avenir Next LT Pro" panose="020B0504020202020204" pitchFamily="34" charset="0"/>
                <a:ea typeface="Calibri" panose="020F0502020204030204" pitchFamily="34" charset="0"/>
              </a:rPr>
              <a:t>If a workplace accident has not been investigated by the time it becomes a litigated claim, we have already lost the initiative. </a:t>
            </a:r>
          </a:p>
          <a:p>
            <a:pPr marL="457200" lvl="1">
              <a:spcBef>
                <a:spcPts val="0"/>
              </a:spcBef>
            </a:pPr>
            <a:endParaRPr lang="en-US" sz="2600" dirty="0">
              <a:solidFill>
                <a:schemeClr val="tx2"/>
              </a:solidFill>
              <a:latin typeface="Avenir Next LT Pro" panose="020B0504020202020204" pitchFamily="34" charset="0"/>
              <a:ea typeface="Calibri" panose="020F0502020204030204" pitchFamily="34" charset="0"/>
            </a:endParaRPr>
          </a:p>
          <a:p>
            <a:pPr marL="457200" lvl="1">
              <a:spcBef>
                <a:spcPts val="0"/>
              </a:spcBef>
            </a:pPr>
            <a:r>
              <a:rPr lang="en-US" sz="2600" dirty="0">
                <a:solidFill>
                  <a:schemeClr val="tx2"/>
                </a:solidFill>
                <a:latin typeface="Avenir Next LT Pro" panose="020B0504020202020204" pitchFamily="34" charset="0"/>
                <a:ea typeface="Calibri" panose="020F0502020204030204" pitchFamily="34" charset="0"/>
              </a:rPr>
              <a:t>As soon as a report is made, it’s important that someone goes to the scene, interviews witnesses and takes photos, even if just using a cell phone. </a:t>
            </a:r>
          </a:p>
          <a:p>
            <a:pPr marL="457200" lvl="1">
              <a:spcBef>
                <a:spcPts val="0"/>
              </a:spcBef>
            </a:pPr>
            <a:endParaRPr lang="en-US" sz="2600" dirty="0">
              <a:solidFill>
                <a:schemeClr val="tx2"/>
              </a:solidFill>
              <a:latin typeface="Avenir Next LT Pro" panose="020B0504020202020204" pitchFamily="34" charset="0"/>
              <a:ea typeface="Calibri" panose="020F0502020204030204" pitchFamily="34" charset="0"/>
            </a:endParaRPr>
          </a:p>
          <a:p>
            <a:pPr marL="457200" lvl="1">
              <a:spcBef>
                <a:spcPts val="0"/>
              </a:spcBef>
            </a:pPr>
            <a:r>
              <a:rPr lang="en-US" sz="2600" dirty="0">
                <a:solidFill>
                  <a:schemeClr val="tx2"/>
                </a:solidFill>
                <a:latin typeface="Avenir Next LT Pro" panose="020B0504020202020204" pitchFamily="34" charset="0"/>
                <a:ea typeface="Calibri" panose="020F0502020204030204" pitchFamily="34" charset="0"/>
              </a:rPr>
              <a:t>Witness statements should be reduced to writing and must include full name and contact information. If a video camera recorded the accident, administrators should review the footage, download and save it. Keeping the footage is helpful in case a claim is later reopened or litigated. </a:t>
            </a:r>
          </a:p>
          <a:p>
            <a:pPr marL="457200" lvl="1">
              <a:spcBef>
                <a:spcPts val="0"/>
              </a:spcBef>
            </a:pPr>
            <a:endParaRPr lang="en-US" sz="2600" dirty="0">
              <a:solidFill>
                <a:schemeClr val="tx2"/>
              </a:solidFill>
              <a:latin typeface="Avenir Next LT Pro" panose="020B0504020202020204" pitchFamily="34" charset="0"/>
              <a:ea typeface="Calibri" panose="020F0502020204030204" pitchFamily="34" charset="0"/>
            </a:endParaRPr>
          </a:p>
          <a:p>
            <a:pPr marL="457200" lvl="1">
              <a:spcBef>
                <a:spcPts val="0"/>
              </a:spcBef>
            </a:pPr>
            <a:r>
              <a:rPr lang="en-US" sz="2600" dirty="0">
                <a:solidFill>
                  <a:schemeClr val="tx2"/>
                </a:solidFill>
                <a:latin typeface="Avenir Next LT Pro" panose="020B0504020202020204" pitchFamily="34" charset="0"/>
                <a:ea typeface="Calibri" panose="020F0502020204030204" pitchFamily="34" charset="0"/>
              </a:rPr>
              <a:t>Every incident should be investigated as if it is a potential large claim.  </a:t>
            </a:r>
          </a:p>
          <a:p>
            <a:pPr marL="457200" lvl="1" indent="0">
              <a:spcBef>
                <a:spcPts val="0"/>
              </a:spcBef>
              <a:buNone/>
            </a:pPr>
            <a:endParaRPr lang="en-US" sz="2600" dirty="0">
              <a:solidFill>
                <a:schemeClr val="tx2"/>
              </a:solidFill>
              <a:latin typeface="Avenir Next LT Pro" panose="020B0504020202020204" pitchFamily="34" charset="0"/>
              <a:ea typeface="Calibri" panose="020F0502020204030204" pitchFamily="34" charset="0"/>
            </a:endParaRPr>
          </a:p>
          <a:p>
            <a:pPr marL="457200" lvl="1">
              <a:spcBef>
                <a:spcPts val="0"/>
              </a:spcBef>
            </a:pPr>
            <a:r>
              <a:rPr lang="en-US" sz="2600" dirty="0">
                <a:solidFill>
                  <a:schemeClr val="tx2"/>
                </a:solidFill>
                <a:latin typeface="Avenir Next LT Pro" panose="020B0504020202020204" pitchFamily="34" charset="0"/>
                <a:ea typeface="Calibri" panose="020F0502020204030204" pitchFamily="34" charset="0"/>
              </a:rPr>
              <a:t>Initial contact/recorded statement with the employee should be thorough.  Must ask detailed questions about medical history, specifically related to the injured body part or parts.  Florida law imposes strict waiver requirements on the ability to contest accidents/resulting conditions, and failure to investigate or timely assert denials leads to increased claims costs. </a:t>
            </a:r>
          </a:p>
          <a:p>
            <a:pPr marL="0" indent="0">
              <a:spcBef>
                <a:spcPts val="0"/>
              </a:spcBef>
              <a:buNone/>
            </a:pPr>
            <a:endParaRPr lang="en-US" sz="1800" dirty="0">
              <a:ea typeface="Calibri" panose="020F0502020204030204" pitchFamily="34" charset="0"/>
            </a:endParaRPr>
          </a:p>
          <a:p>
            <a:endParaRPr lang="en-US" dirty="0"/>
          </a:p>
        </p:txBody>
      </p:sp>
    </p:spTree>
    <p:extLst>
      <p:ext uri="{BB962C8B-B14F-4D97-AF65-F5344CB8AC3E}">
        <p14:creationId xmlns:p14="http://schemas.microsoft.com/office/powerpoint/2010/main" val="1240184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463A4-93BB-FA25-86E9-2ED8F3259E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029923-A19C-D136-AFBE-D7AAE2D674D1}"/>
              </a:ext>
            </a:extLst>
          </p:cNvPr>
          <p:cNvSpPr>
            <a:spLocks noGrp="1"/>
          </p:cNvSpPr>
          <p:nvPr>
            <p:ph type="title"/>
          </p:nvPr>
        </p:nvSpPr>
        <p:spPr/>
        <p:txBody>
          <a:bodyPr>
            <a:normAutofit/>
          </a:bodyPr>
          <a:lstStyle/>
          <a:p>
            <a:r>
              <a:rPr lang="en-US" sz="4000" b="1" dirty="0">
                <a:solidFill>
                  <a:srgbClr val="006699"/>
                </a:solidFill>
                <a:latin typeface="Berthold Akzidenz Grotesk BE Ex" panose="020B0604020202020204" charset="0"/>
                <a:ea typeface="Calibri" panose="020F0502020204030204" pitchFamily="34" charset="0"/>
                <a:cs typeface="Berthold Akzidenz Grotesk BE Ex" panose="020B0604020202020204" charset="0"/>
              </a:rPr>
              <a:t>Investigate every claim immediately and thoroughly</a:t>
            </a:r>
            <a:endParaRPr lang="en-US" sz="4000" b="1" dirty="0">
              <a:solidFill>
                <a:srgbClr val="006699"/>
              </a:solidFill>
            </a:endParaRPr>
          </a:p>
        </p:txBody>
      </p:sp>
      <p:sp>
        <p:nvSpPr>
          <p:cNvPr id="3" name="Content Placeholder 2">
            <a:extLst>
              <a:ext uri="{FF2B5EF4-FFF2-40B4-BE49-F238E27FC236}">
                <a16:creationId xmlns:a16="http://schemas.microsoft.com/office/drawing/2014/main" id="{88040FF3-9BA3-E62C-5FFD-72857C1822D1}"/>
              </a:ext>
            </a:extLst>
          </p:cNvPr>
          <p:cNvSpPr>
            <a:spLocks noGrp="1"/>
          </p:cNvSpPr>
          <p:nvPr>
            <p:ph idx="1"/>
          </p:nvPr>
        </p:nvSpPr>
        <p:spPr>
          <a:xfrm>
            <a:off x="1237526" y="1690688"/>
            <a:ext cx="10116274" cy="5271467"/>
          </a:xfrm>
        </p:spPr>
        <p:txBody>
          <a:bodyPr>
            <a:normAutofit lnSpcReduction="10000"/>
          </a:bodyPr>
          <a:lstStyle/>
          <a:p>
            <a:pPr marL="0" indent="0">
              <a:spcBef>
                <a:spcPts val="0"/>
              </a:spcBef>
              <a:buNone/>
            </a:pPr>
            <a:endParaRPr lang="en-US" sz="1800" dirty="0">
              <a:solidFill>
                <a:schemeClr val="tx2"/>
              </a:solidFill>
              <a:ea typeface="Calibri" panose="020F0502020204030204" pitchFamily="34" charset="0"/>
            </a:endParaRPr>
          </a:p>
          <a:p>
            <a:pPr>
              <a:spcBef>
                <a:spcPts val="0"/>
              </a:spcBef>
            </a:pPr>
            <a:r>
              <a:rPr lang="en-US" sz="2400" dirty="0">
                <a:solidFill>
                  <a:schemeClr val="tx2"/>
                </a:solidFill>
                <a:latin typeface="Avenir Next LT Pro" panose="020B0504020202020204" pitchFamily="34" charset="0"/>
              </a:rPr>
              <a:t>The </a:t>
            </a:r>
            <a:r>
              <a:rPr lang="en-US" sz="2400" dirty="0">
                <a:solidFill>
                  <a:srgbClr val="397C9A"/>
                </a:solidFill>
                <a:latin typeface="Avenir Next LT Pro" panose="020B0504020202020204" pitchFamily="34" charset="0"/>
              </a:rPr>
              <a:t>recorded statement </a:t>
            </a:r>
            <a:r>
              <a:rPr lang="en-US" sz="2400" dirty="0">
                <a:solidFill>
                  <a:schemeClr val="tx2"/>
                </a:solidFill>
                <a:latin typeface="Avenir Next LT Pro" panose="020B0504020202020204" pitchFamily="34" charset="0"/>
              </a:rPr>
              <a:t>– very important, often poorly executed.</a:t>
            </a:r>
          </a:p>
          <a:p>
            <a:pPr marL="0" indent="0">
              <a:spcBef>
                <a:spcPts val="0"/>
              </a:spcBef>
              <a:buNone/>
            </a:pPr>
            <a:endParaRPr lang="en-US" sz="2400" dirty="0">
              <a:solidFill>
                <a:schemeClr val="tx2"/>
              </a:solidFill>
              <a:latin typeface="Avenir Next LT Pro" panose="020B0504020202020204" pitchFamily="34" charset="0"/>
            </a:endParaRPr>
          </a:p>
          <a:p>
            <a:pPr>
              <a:spcBef>
                <a:spcPts val="0"/>
              </a:spcBef>
            </a:pPr>
            <a:r>
              <a:rPr lang="en-US" sz="2400" dirty="0">
                <a:solidFill>
                  <a:srgbClr val="397C9A"/>
                </a:solidFill>
                <a:latin typeface="Avenir Next LT Pro" panose="020B0504020202020204" pitchFamily="34" charset="0"/>
              </a:rPr>
              <a:t>Post-accident drug testing </a:t>
            </a:r>
            <a:r>
              <a:rPr lang="en-US" sz="2400" dirty="0">
                <a:solidFill>
                  <a:schemeClr val="tx2"/>
                </a:solidFill>
                <a:latin typeface="Avenir Next LT Pro" panose="020B0504020202020204" pitchFamily="34" charset="0"/>
              </a:rPr>
              <a:t>– must be done immediately.</a:t>
            </a:r>
          </a:p>
          <a:p>
            <a:pPr marL="0" indent="0">
              <a:spcBef>
                <a:spcPts val="0"/>
              </a:spcBef>
              <a:buNone/>
            </a:pPr>
            <a:endParaRPr lang="en-US" sz="2400" dirty="0">
              <a:solidFill>
                <a:schemeClr val="tx2"/>
              </a:solidFill>
              <a:latin typeface="Avenir Next LT Pro" panose="020B0504020202020204" pitchFamily="34" charset="0"/>
            </a:endParaRPr>
          </a:p>
          <a:p>
            <a:pPr>
              <a:spcBef>
                <a:spcPts val="0"/>
              </a:spcBef>
            </a:pPr>
            <a:r>
              <a:rPr lang="en-US" sz="2400" dirty="0">
                <a:solidFill>
                  <a:srgbClr val="397C9A"/>
                </a:solidFill>
                <a:latin typeface="Avenir Next LT Pro" panose="020B0504020202020204" pitchFamily="34" charset="0"/>
                <a:ea typeface="Calibri" panose="020F0502020204030204" pitchFamily="34" charset="0"/>
              </a:rPr>
              <a:t>Subrogation.</a:t>
            </a:r>
            <a:r>
              <a:rPr lang="en-US" sz="2400" dirty="0">
                <a:solidFill>
                  <a:schemeClr val="tx2"/>
                </a:solidFill>
                <a:latin typeface="Avenir Next LT Pro" panose="020B0504020202020204" pitchFamily="34" charset="0"/>
                <a:ea typeface="Calibri" panose="020F0502020204030204" pitchFamily="34" charset="0"/>
              </a:rPr>
              <a:t>  Most carriers and TPA’s have dedicated subrogation adjusters who should be placed on notice. </a:t>
            </a:r>
          </a:p>
          <a:p>
            <a:pPr marL="0" indent="0">
              <a:spcBef>
                <a:spcPts val="0"/>
              </a:spcBef>
              <a:buNone/>
            </a:pPr>
            <a:endParaRPr lang="en-US" sz="2400" dirty="0">
              <a:solidFill>
                <a:schemeClr val="tx2"/>
              </a:solidFill>
              <a:latin typeface="Avenir Next LT Pro" panose="020B0504020202020204" pitchFamily="34" charset="0"/>
              <a:ea typeface="Calibri" panose="020F0502020204030204" pitchFamily="34" charset="0"/>
            </a:endParaRPr>
          </a:p>
          <a:p>
            <a:pPr>
              <a:spcBef>
                <a:spcPts val="0"/>
              </a:spcBef>
            </a:pPr>
            <a:r>
              <a:rPr lang="en-US" sz="2400" dirty="0">
                <a:solidFill>
                  <a:srgbClr val="397C9A"/>
                </a:solidFill>
                <a:latin typeface="Avenir Next LT Pro" panose="020B0504020202020204" pitchFamily="34" charset="0"/>
                <a:ea typeface="Calibri" panose="020F0502020204030204" pitchFamily="34" charset="0"/>
              </a:rPr>
              <a:t>Spoliation of evidence</a:t>
            </a:r>
            <a:r>
              <a:rPr lang="en-US" sz="2400" dirty="0">
                <a:solidFill>
                  <a:schemeClr val="tx2"/>
                </a:solidFill>
                <a:latin typeface="Avenir Next LT Pro" panose="020B0504020202020204" pitchFamily="34" charset="0"/>
                <a:ea typeface="Calibri" panose="020F0502020204030204" pitchFamily="34" charset="0"/>
              </a:rPr>
              <a:t>. </a:t>
            </a:r>
            <a:r>
              <a:rPr lang="en-US" sz="2400" dirty="0">
                <a:solidFill>
                  <a:schemeClr val="tx2"/>
                </a:solidFill>
                <a:latin typeface="Avenir Next LT Pro" panose="020B0504020202020204" pitchFamily="34" charset="0"/>
              </a:rPr>
              <a:t>Section </a:t>
            </a:r>
            <a:r>
              <a:rPr lang="en-US" sz="2400" dirty="0">
                <a:solidFill>
                  <a:srgbClr val="397C9A"/>
                </a:solidFill>
                <a:latin typeface="Avenir Next LT Pro" panose="020B0504020202020204" pitchFamily="34" charset="0"/>
              </a:rPr>
              <a:t>440.39(7), </a:t>
            </a:r>
            <a:r>
              <a:rPr lang="en-US" sz="2400" dirty="0">
                <a:solidFill>
                  <a:schemeClr val="tx2"/>
                </a:solidFill>
                <a:latin typeface="Avenir Next LT Pro" panose="020B0504020202020204" pitchFamily="34" charset="0"/>
              </a:rPr>
              <a:t>Fla. Stat., imposes a duty of cooperation on the employer and employee in claims against third party tortfeasors, which includes a duty to preserve evidence critical to the suit. </a:t>
            </a:r>
            <a:r>
              <a:rPr lang="en-US" sz="2400" dirty="0">
                <a:solidFill>
                  <a:srgbClr val="397C9A"/>
                </a:solidFill>
                <a:latin typeface="Avenir Next LT Pro" panose="020B0504020202020204" pitchFamily="34" charset="0"/>
              </a:rPr>
              <a:t>Failure to preserve the evidence </a:t>
            </a:r>
            <a:r>
              <a:rPr lang="en-US" sz="2400" dirty="0">
                <a:solidFill>
                  <a:schemeClr val="tx2"/>
                </a:solidFill>
                <a:latin typeface="Avenir Next LT Pro" panose="020B0504020202020204" pitchFamily="34" charset="0"/>
              </a:rPr>
              <a:t>(i.e. the defective ladder) or even a failure to produce it upon request, can result in a loss of subrogation rights or even a direct cause of action.</a:t>
            </a:r>
          </a:p>
          <a:p>
            <a:pPr marL="0" indent="0">
              <a:spcBef>
                <a:spcPts val="0"/>
              </a:spcBef>
              <a:buNone/>
            </a:pPr>
            <a:endParaRPr lang="en-US" sz="2400" dirty="0">
              <a:solidFill>
                <a:schemeClr val="tx2"/>
              </a:solidFill>
              <a:latin typeface="Avenir Next LT Pro" panose="020B0504020202020204" pitchFamily="34" charset="0"/>
            </a:endParaRPr>
          </a:p>
          <a:p>
            <a:pPr>
              <a:spcBef>
                <a:spcPts val="0"/>
              </a:spcBef>
            </a:pPr>
            <a:r>
              <a:rPr lang="en-US" sz="2400" dirty="0">
                <a:solidFill>
                  <a:srgbClr val="397C9A"/>
                </a:solidFill>
                <a:latin typeface="Avenir Next LT Pro" panose="020B0504020202020204" pitchFamily="34" charset="0"/>
              </a:rPr>
              <a:t>Background checks</a:t>
            </a:r>
            <a:r>
              <a:rPr lang="en-US" sz="2400" dirty="0">
                <a:solidFill>
                  <a:schemeClr val="tx2"/>
                </a:solidFill>
                <a:latin typeface="Avenir Next LT Pro" panose="020B0504020202020204" pitchFamily="34" charset="0"/>
              </a:rPr>
              <a:t>; social media checks; medical canvass reports; ISO’s; OJCC research for prior claims.</a:t>
            </a:r>
          </a:p>
        </p:txBody>
      </p:sp>
    </p:spTree>
    <p:extLst>
      <p:ext uri="{BB962C8B-B14F-4D97-AF65-F5344CB8AC3E}">
        <p14:creationId xmlns:p14="http://schemas.microsoft.com/office/powerpoint/2010/main" val="1874195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017396-BE6C-DC70-B363-49C732F25E0D}"/>
              </a:ext>
            </a:extLst>
          </p:cNvPr>
          <p:cNvSpPr>
            <a:spLocks noGrp="1"/>
          </p:cNvSpPr>
          <p:nvPr>
            <p:ph type="ctrTitle"/>
          </p:nvPr>
        </p:nvSpPr>
        <p:spPr>
          <a:xfrm>
            <a:off x="2546319" y="5383683"/>
            <a:ext cx="7261411" cy="1344809"/>
          </a:xfrm>
        </p:spPr>
        <p:txBody>
          <a:bodyPr vert="horz" lIns="91440" tIns="45720" rIns="91440" bIns="45720" rtlCol="0" anchor="b">
            <a:normAutofit/>
          </a:bodyPr>
          <a:lstStyle/>
          <a:p>
            <a:r>
              <a:rPr lang="en-US" sz="4800" b="1" dirty="0">
                <a:solidFill>
                  <a:srgbClr val="397C9A"/>
                </a:solidFill>
                <a:latin typeface="Berthold Akzidenz Grotesk BE Ex" panose="020B0604020202020204" charset="0"/>
                <a:cs typeface="Berthold Akzidenz Grotesk BE Ex" panose="020B0604020202020204" charset="0"/>
              </a:rPr>
              <a:t>Be proactive</a:t>
            </a:r>
            <a:br>
              <a:rPr lang="en-US" sz="2200" dirty="0">
                <a:solidFill>
                  <a:schemeClr val="tx1">
                    <a:lumMod val="85000"/>
                    <a:lumOff val="15000"/>
                  </a:schemeClr>
                </a:solidFill>
              </a:rPr>
            </a:br>
            <a:endParaRPr lang="en-US" sz="2200" dirty="0">
              <a:solidFill>
                <a:schemeClr val="tx1">
                  <a:lumMod val="85000"/>
                  <a:lumOff val="15000"/>
                </a:schemeClr>
              </a:solidFill>
            </a:endParaRPr>
          </a:p>
        </p:txBody>
      </p:sp>
      <p:pic>
        <p:nvPicPr>
          <p:cNvPr id="2" name="Picture 1" descr="A hand writing on a whiteboard&#10;&#10;AI-generated content may be incorrect.">
            <a:extLst>
              <a:ext uri="{FF2B5EF4-FFF2-40B4-BE49-F238E27FC236}">
                <a16:creationId xmlns:a16="http://schemas.microsoft.com/office/drawing/2014/main" id="{0529D61E-456F-E078-2A4C-C2D24DE8B5C3}"/>
              </a:ext>
            </a:extLst>
          </p:cNvPr>
          <p:cNvPicPr>
            <a:picLocks noChangeAspect="1"/>
          </p:cNvPicPr>
          <p:nvPr/>
        </p:nvPicPr>
        <p:blipFill>
          <a:blip r:embed="rId2"/>
          <a:srcRect b="14166"/>
          <a:stretch>
            <a:fillRect/>
          </a:stretch>
        </p:blipFill>
        <p:spPr>
          <a:xfrm>
            <a:off x="1524021" y="11"/>
            <a:ext cx="9143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Tree>
    <p:extLst>
      <p:ext uri="{BB962C8B-B14F-4D97-AF65-F5344CB8AC3E}">
        <p14:creationId xmlns:p14="http://schemas.microsoft.com/office/powerpoint/2010/main" val="346361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67</TotalTime>
  <Words>1676</Words>
  <Application>Microsoft Office PowerPoint</Application>
  <PresentationFormat>Widescreen</PresentationFormat>
  <Paragraphs>108</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Aptos Display</vt:lpstr>
      <vt:lpstr>Arial</vt:lpstr>
      <vt:lpstr>Avenir Next LT Pro</vt:lpstr>
      <vt:lpstr>Berthold Akzidenz Grotesk BE Ex</vt:lpstr>
      <vt:lpstr>Calibri</vt:lpstr>
      <vt:lpstr>Office Theme</vt:lpstr>
      <vt:lpstr>PowerPoint Presentation</vt:lpstr>
      <vt:lpstr>Have a Strong reporting system</vt:lpstr>
      <vt:lpstr>Have a strong reporting system</vt:lpstr>
      <vt:lpstr>Have a strong reporting system </vt:lpstr>
      <vt:lpstr>Have a strong reporting system </vt:lpstr>
      <vt:lpstr>Investigate every claim immediately&amp;  thoroughly </vt:lpstr>
      <vt:lpstr>Investigate every claim immediately and thoroughly</vt:lpstr>
      <vt:lpstr>Investigate every claim immediately and thoroughly</vt:lpstr>
      <vt:lpstr>Be proactive </vt:lpstr>
      <vt:lpstr> Be proactive </vt:lpstr>
      <vt:lpstr> Be proactive </vt:lpstr>
      <vt:lpstr>Pick the right doctors</vt:lpstr>
      <vt:lpstr> Pick the right doctors</vt:lpstr>
      <vt:lpstr>  Pick the right doctors</vt:lpstr>
      <vt:lpstr>Select &amp; control your defense team</vt:lpstr>
      <vt:lpstr>Select and control your defense team  </vt:lpstr>
      <vt:lpstr>Select and control your defense team</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Nancy C. Curry</dc:creator>
  <cp:lastModifiedBy>Nancy C. Curry</cp:lastModifiedBy>
  <cp:revision>13</cp:revision>
  <dcterms:created xsi:type="dcterms:W3CDTF">2025-07-02T19:37:30Z</dcterms:created>
  <dcterms:modified xsi:type="dcterms:W3CDTF">2025-07-13T10:05:53Z</dcterms:modified>
</cp:coreProperties>
</file>