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7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9BE5A607-DC51-47C8-B545-550FA7CB2194}" type="datetimeFigureOut">
              <a:rPr lang="en-US" smtClean="0"/>
              <a:t>7/16/2024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F3222FF8-B33D-4055-81F4-7EF41CC19A70}" type="slidenum">
              <a:rPr lang="en-US" smtClean="0"/>
              <a:t>‹#›</a:t>
            </a:fld>
            <a:endParaRPr lang="en-US"/>
          </a:p>
        </p:txBody>
      </p:sp>
    </p:spTree>
    <p:extLst>
      <p:ext uri="{BB962C8B-B14F-4D97-AF65-F5344CB8AC3E}">
        <p14:creationId xmlns:p14="http://schemas.microsoft.com/office/powerpoint/2010/main" val="43865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0" i="0">
                <a:solidFill>
                  <a:srgbClr val="00253D"/>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600" b="0" i="0">
                <a:solidFill>
                  <a:srgbClr val="525252"/>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p:txBody>
          <a:bodyPr lIns="0" tIns="0" rIns="0" bIns="0"/>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092" y="5698353"/>
            <a:ext cx="9137907" cy="1159642"/>
          </a:xfrm>
          <a:prstGeom prst="rect">
            <a:avLst/>
          </a:prstGeom>
        </p:spPr>
      </p:pic>
      <p:pic>
        <p:nvPicPr>
          <p:cNvPr id="17" name="bg object 17"/>
          <p:cNvPicPr/>
          <p:nvPr/>
        </p:nvPicPr>
        <p:blipFill>
          <a:blip r:embed="rId3" cstate="print"/>
          <a:stretch>
            <a:fillRect/>
          </a:stretch>
        </p:blipFill>
        <p:spPr>
          <a:xfrm>
            <a:off x="7415337" y="218220"/>
            <a:ext cx="1489511" cy="237928"/>
          </a:xfrm>
          <a:prstGeom prst="rect">
            <a:avLst/>
          </a:prstGeom>
        </p:spPr>
      </p:pic>
      <p:sp>
        <p:nvSpPr>
          <p:cNvPr id="2" name="Holder 2"/>
          <p:cNvSpPr>
            <a:spLocks noGrp="1"/>
          </p:cNvSpPr>
          <p:nvPr>
            <p:ph type="title"/>
          </p:nvPr>
        </p:nvSpPr>
        <p:spPr/>
        <p:txBody>
          <a:bodyPr lIns="0" tIns="0" rIns="0" bIns="0"/>
          <a:lstStyle>
            <a:lvl1pPr>
              <a:defRPr sz="3600" b="0" i="0">
                <a:solidFill>
                  <a:srgbClr val="00253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525252"/>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p:txBody>
          <a:bodyPr lIns="0" tIns="0" rIns="0" bIns="0"/>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253D"/>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7" name="Holder 7"/>
          <p:cNvSpPr>
            <a:spLocks noGrp="1"/>
          </p:cNvSpPr>
          <p:nvPr>
            <p:ph type="sldNum" sz="quarter" idx="7"/>
          </p:nvPr>
        </p:nvSpPr>
        <p:spPr/>
        <p:txBody>
          <a:bodyPr lIns="0" tIns="0" rIns="0" bIns="0"/>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253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5" name="Holder 5"/>
          <p:cNvSpPr>
            <a:spLocks noGrp="1"/>
          </p:cNvSpPr>
          <p:nvPr>
            <p:ph type="sldNum" sz="quarter" idx="7"/>
          </p:nvPr>
        </p:nvSpPr>
        <p:spPr/>
        <p:txBody>
          <a:bodyPr lIns="0" tIns="0" rIns="0" bIns="0"/>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4" name="Holder 4"/>
          <p:cNvSpPr>
            <a:spLocks noGrp="1"/>
          </p:cNvSpPr>
          <p:nvPr>
            <p:ph type="sldNum" sz="quarter" idx="7"/>
          </p:nvPr>
        </p:nvSpPr>
        <p:spPr/>
        <p:txBody>
          <a:bodyPr lIns="0" tIns="0" rIns="0" bIns="0"/>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340" y="385572"/>
            <a:ext cx="5591175" cy="1208412"/>
          </a:xfrm>
          <a:prstGeom prst="rect">
            <a:avLst/>
          </a:prstGeom>
        </p:spPr>
        <p:txBody>
          <a:bodyPr wrap="square" lIns="0" tIns="0" rIns="0" bIns="0">
            <a:spAutoFit/>
          </a:bodyPr>
          <a:lstStyle>
            <a:lvl1pPr>
              <a:defRPr sz="3600" b="0" i="0">
                <a:solidFill>
                  <a:srgbClr val="00253D"/>
                </a:solidFill>
                <a:latin typeface="Arial"/>
                <a:cs typeface="Arial"/>
              </a:defRPr>
            </a:lvl1pPr>
          </a:lstStyle>
          <a:p>
            <a:endParaRPr/>
          </a:p>
        </p:txBody>
      </p:sp>
      <p:sp>
        <p:nvSpPr>
          <p:cNvPr id="3" name="Holder 3"/>
          <p:cNvSpPr>
            <a:spLocks noGrp="1"/>
          </p:cNvSpPr>
          <p:nvPr>
            <p:ph type="body" idx="1"/>
          </p:nvPr>
        </p:nvSpPr>
        <p:spPr>
          <a:xfrm>
            <a:off x="307340" y="1632669"/>
            <a:ext cx="7512050" cy="4103370"/>
          </a:xfrm>
          <a:prstGeom prst="rect">
            <a:avLst/>
          </a:prstGeom>
        </p:spPr>
        <p:txBody>
          <a:bodyPr wrap="square" lIns="0" tIns="0" rIns="0" bIns="0">
            <a:spAutoFit/>
          </a:bodyPr>
          <a:lstStyle>
            <a:lvl1pPr>
              <a:defRPr sz="1600" b="0" i="0">
                <a:solidFill>
                  <a:srgbClr val="525252"/>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7/16/2024</a:t>
            </a:fld>
            <a:endParaRPr lang="en-US"/>
          </a:p>
        </p:txBody>
      </p:sp>
      <p:sp>
        <p:nvSpPr>
          <p:cNvPr id="6" name="Holder 6"/>
          <p:cNvSpPr>
            <a:spLocks noGrp="1"/>
          </p:cNvSpPr>
          <p:nvPr>
            <p:ph type="sldNum" sz="quarter" idx="7"/>
          </p:nvPr>
        </p:nvSpPr>
        <p:spPr>
          <a:xfrm>
            <a:off x="281940" y="6622139"/>
            <a:ext cx="174625" cy="111125"/>
          </a:xfrm>
          <a:prstGeom prst="rect">
            <a:avLst/>
          </a:prstGeom>
        </p:spPr>
        <p:txBody>
          <a:bodyPr wrap="square" lIns="0" tIns="0" rIns="0" bIns="0">
            <a:spAutoFit/>
          </a:bodyPr>
          <a:lstStyle>
            <a:lvl1pPr>
              <a:defRPr sz="600" b="0" i="0">
                <a:solidFill>
                  <a:srgbClr val="C5DEF1"/>
                </a:solidFill>
                <a:latin typeface="Arial"/>
                <a:cs typeface="Arial"/>
              </a:defRPr>
            </a:lvl1pPr>
          </a:lstStyle>
          <a:p>
            <a:pPr marL="38100">
              <a:lnSpc>
                <a:spcPct val="100000"/>
              </a:lnSpc>
              <a:spcBef>
                <a:spcPts val="4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hyperlink" Target="mailto:Joshua_Rubich@aj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sp>
        <p:nvSpPr>
          <p:cNvPr id="3" name="object 3"/>
          <p:cNvSpPr txBox="1"/>
          <p:nvPr/>
        </p:nvSpPr>
        <p:spPr>
          <a:xfrm>
            <a:off x="7440168" y="6490970"/>
            <a:ext cx="138557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Arial"/>
                <a:cs typeface="Arial"/>
              </a:rPr>
              <a:t>©2024</a:t>
            </a:r>
            <a:r>
              <a:rPr sz="600" spc="-20" dirty="0">
                <a:solidFill>
                  <a:srgbClr val="FFFFFF"/>
                </a:solidFill>
                <a:latin typeface="Arial"/>
                <a:cs typeface="Arial"/>
              </a:rPr>
              <a:t> </a:t>
            </a:r>
            <a:r>
              <a:rPr sz="600" dirty="0">
                <a:solidFill>
                  <a:srgbClr val="FFFFFF"/>
                </a:solidFill>
                <a:latin typeface="Arial"/>
                <a:cs typeface="Arial"/>
              </a:rPr>
              <a:t>ARTHUR</a:t>
            </a:r>
            <a:r>
              <a:rPr sz="600" spc="-10" dirty="0">
                <a:solidFill>
                  <a:srgbClr val="FFFFFF"/>
                </a:solidFill>
                <a:latin typeface="Arial"/>
                <a:cs typeface="Arial"/>
              </a:rPr>
              <a:t> </a:t>
            </a:r>
            <a:r>
              <a:rPr sz="600" dirty="0">
                <a:solidFill>
                  <a:srgbClr val="FFFFFF"/>
                </a:solidFill>
                <a:latin typeface="Arial"/>
                <a:cs typeface="Arial"/>
              </a:rPr>
              <a:t>J.</a:t>
            </a:r>
            <a:r>
              <a:rPr sz="600" spc="-25" dirty="0">
                <a:solidFill>
                  <a:srgbClr val="FFFFFF"/>
                </a:solidFill>
                <a:latin typeface="Arial"/>
                <a:cs typeface="Arial"/>
              </a:rPr>
              <a:t> </a:t>
            </a:r>
            <a:r>
              <a:rPr sz="600" dirty="0">
                <a:solidFill>
                  <a:srgbClr val="FFFFFF"/>
                </a:solidFill>
                <a:latin typeface="Arial"/>
                <a:cs typeface="Arial"/>
              </a:rPr>
              <a:t>GALLAGHER</a:t>
            </a:r>
            <a:r>
              <a:rPr sz="600" spc="-20" dirty="0">
                <a:solidFill>
                  <a:srgbClr val="FFFFFF"/>
                </a:solidFill>
                <a:latin typeface="Arial"/>
                <a:cs typeface="Arial"/>
              </a:rPr>
              <a:t> </a:t>
            </a:r>
            <a:r>
              <a:rPr sz="600" dirty="0">
                <a:solidFill>
                  <a:srgbClr val="FFFFFF"/>
                </a:solidFill>
                <a:latin typeface="Arial"/>
                <a:cs typeface="Arial"/>
              </a:rPr>
              <a:t>&amp;</a:t>
            </a:r>
            <a:r>
              <a:rPr sz="600" spc="-25" dirty="0">
                <a:solidFill>
                  <a:srgbClr val="FFFFFF"/>
                </a:solidFill>
                <a:latin typeface="Arial"/>
                <a:cs typeface="Arial"/>
              </a:rPr>
              <a:t> CO.</a:t>
            </a:r>
            <a:endParaRPr sz="600">
              <a:latin typeface="Arial"/>
              <a:cs typeface="Arial"/>
            </a:endParaRPr>
          </a:p>
        </p:txBody>
      </p:sp>
      <p:pic>
        <p:nvPicPr>
          <p:cNvPr id="4" name="object 4"/>
          <p:cNvPicPr/>
          <p:nvPr/>
        </p:nvPicPr>
        <p:blipFill>
          <a:blip r:embed="rId3" cstate="print"/>
          <a:stretch>
            <a:fillRect/>
          </a:stretch>
        </p:blipFill>
        <p:spPr>
          <a:xfrm>
            <a:off x="6262878" y="5159502"/>
            <a:ext cx="2762250" cy="1317498"/>
          </a:xfrm>
          <a:prstGeom prst="rect">
            <a:avLst/>
          </a:prstGeom>
        </p:spPr>
      </p:pic>
      <p:sp>
        <p:nvSpPr>
          <p:cNvPr id="5" name="object 5"/>
          <p:cNvSpPr txBox="1"/>
          <p:nvPr/>
        </p:nvSpPr>
        <p:spPr>
          <a:xfrm>
            <a:off x="304800" y="4724400"/>
            <a:ext cx="4899025" cy="1886222"/>
          </a:xfrm>
          <a:prstGeom prst="rect">
            <a:avLst/>
          </a:prstGeom>
        </p:spPr>
        <p:txBody>
          <a:bodyPr vert="horz" wrap="square" lIns="0" tIns="127635" rIns="0" bIns="0" rtlCol="0">
            <a:spAutoFit/>
          </a:bodyPr>
          <a:lstStyle/>
          <a:p>
            <a:r>
              <a:rPr lang="en-US" sz="1400" b="1" dirty="0"/>
              <a:t>How To Increase Benefits and Reduce Costs – </a:t>
            </a:r>
          </a:p>
          <a:p>
            <a:endParaRPr lang="en-US" sz="1400" b="1" dirty="0"/>
          </a:p>
          <a:p>
            <a:r>
              <a:rPr lang="en-US" sz="1400" b="1" dirty="0"/>
              <a:t>A Case Study and Lessons Learned in Providing Employee Choice</a:t>
            </a:r>
          </a:p>
          <a:p>
            <a:endParaRPr lang="en-US" sz="1400" b="1" dirty="0"/>
          </a:p>
          <a:p>
            <a:pPr marL="12700" marR="5080">
              <a:lnSpc>
                <a:spcPct val="146900"/>
              </a:lnSpc>
            </a:pPr>
            <a:r>
              <a:rPr sz="1600" dirty="0">
                <a:solidFill>
                  <a:srgbClr val="525252"/>
                </a:solidFill>
                <a:latin typeface="Arial"/>
                <a:cs typeface="Arial"/>
              </a:rPr>
              <a:t>Rob</a:t>
            </a:r>
            <a:r>
              <a:rPr sz="1600" spc="-45" dirty="0">
                <a:solidFill>
                  <a:srgbClr val="525252"/>
                </a:solidFill>
                <a:latin typeface="Arial"/>
                <a:cs typeface="Arial"/>
              </a:rPr>
              <a:t> </a:t>
            </a:r>
            <a:r>
              <a:rPr sz="1600" spc="-10" dirty="0">
                <a:solidFill>
                  <a:srgbClr val="525252"/>
                </a:solidFill>
                <a:latin typeface="Arial"/>
                <a:cs typeface="Arial"/>
              </a:rPr>
              <a:t>Oyer,</a:t>
            </a:r>
            <a:r>
              <a:rPr sz="1600" spc="-30" dirty="0">
                <a:solidFill>
                  <a:srgbClr val="525252"/>
                </a:solidFill>
                <a:latin typeface="Arial"/>
                <a:cs typeface="Arial"/>
              </a:rPr>
              <a:t> </a:t>
            </a:r>
            <a:r>
              <a:rPr sz="1600" dirty="0">
                <a:solidFill>
                  <a:srgbClr val="525252"/>
                </a:solidFill>
                <a:latin typeface="Arial"/>
                <a:cs typeface="Arial"/>
              </a:rPr>
              <a:t>Risk</a:t>
            </a:r>
            <a:r>
              <a:rPr sz="1600" spc="-50" dirty="0">
                <a:solidFill>
                  <a:srgbClr val="525252"/>
                </a:solidFill>
                <a:latin typeface="Arial"/>
                <a:cs typeface="Arial"/>
              </a:rPr>
              <a:t> </a:t>
            </a:r>
            <a:r>
              <a:rPr sz="1600" spc="-10" dirty="0">
                <a:solidFill>
                  <a:srgbClr val="525252"/>
                </a:solidFill>
                <a:latin typeface="Arial"/>
                <a:cs typeface="Arial"/>
              </a:rPr>
              <a:t>Manager,</a:t>
            </a:r>
            <a:r>
              <a:rPr sz="1600" spc="-20" dirty="0">
                <a:solidFill>
                  <a:srgbClr val="525252"/>
                </a:solidFill>
                <a:latin typeface="Arial"/>
                <a:cs typeface="Arial"/>
              </a:rPr>
              <a:t> </a:t>
            </a:r>
            <a:r>
              <a:rPr sz="1600" dirty="0">
                <a:solidFill>
                  <a:srgbClr val="525252"/>
                </a:solidFill>
                <a:latin typeface="Arial"/>
                <a:cs typeface="Arial"/>
              </a:rPr>
              <a:t>Lake</a:t>
            </a:r>
            <a:r>
              <a:rPr sz="1600" spc="-40" dirty="0">
                <a:solidFill>
                  <a:srgbClr val="525252"/>
                </a:solidFill>
                <a:latin typeface="Arial"/>
                <a:cs typeface="Arial"/>
              </a:rPr>
              <a:t> </a:t>
            </a:r>
            <a:r>
              <a:rPr sz="1600" dirty="0">
                <a:solidFill>
                  <a:srgbClr val="525252"/>
                </a:solidFill>
                <a:latin typeface="Arial"/>
                <a:cs typeface="Arial"/>
              </a:rPr>
              <a:t>County</a:t>
            </a:r>
            <a:r>
              <a:rPr sz="1600" spc="-35" dirty="0">
                <a:solidFill>
                  <a:srgbClr val="525252"/>
                </a:solidFill>
                <a:latin typeface="Arial"/>
                <a:cs typeface="Arial"/>
              </a:rPr>
              <a:t> </a:t>
            </a:r>
            <a:r>
              <a:rPr sz="1600" spc="-10" dirty="0">
                <a:solidFill>
                  <a:srgbClr val="525252"/>
                </a:solidFill>
                <a:latin typeface="Arial"/>
                <a:cs typeface="Arial"/>
              </a:rPr>
              <a:t>Schools </a:t>
            </a:r>
            <a:r>
              <a:rPr sz="1600" dirty="0">
                <a:solidFill>
                  <a:srgbClr val="525252"/>
                </a:solidFill>
                <a:latin typeface="Arial"/>
                <a:cs typeface="Arial"/>
              </a:rPr>
              <a:t>Joshua</a:t>
            </a:r>
            <a:r>
              <a:rPr sz="1600" spc="-55" dirty="0">
                <a:solidFill>
                  <a:srgbClr val="525252"/>
                </a:solidFill>
                <a:latin typeface="Arial"/>
                <a:cs typeface="Arial"/>
              </a:rPr>
              <a:t> </a:t>
            </a:r>
            <a:r>
              <a:rPr sz="1600" spc="-10" dirty="0">
                <a:solidFill>
                  <a:srgbClr val="525252"/>
                </a:solidFill>
                <a:latin typeface="Arial"/>
                <a:cs typeface="Arial"/>
              </a:rPr>
              <a:t>Rubich,</a:t>
            </a:r>
            <a:r>
              <a:rPr sz="1600" spc="-105" dirty="0">
                <a:solidFill>
                  <a:srgbClr val="525252"/>
                </a:solidFill>
                <a:latin typeface="Arial"/>
                <a:cs typeface="Arial"/>
              </a:rPr>
              <a:t> </a:t>
            </a:r>
            <a:r>
              <a:rPr sz="1600" dirty="0">
                <a:solidFill>
                  <a:srgbClr val="525252"/>
                </a:solidFill>
                <a:latin typeface="Arial"/>
                <a:cs typeface="Arial"/>
              </a:rPr>
              <a:t>Area</a:t>
            </a:r>
            <a:r>
              <a:rPr sz="1600" spc="-25" dirty="0">
                <a:solidFill>
                  <a:srgbClr val="525252"/>
                </a:solidFill>
                <a:latin typeface="Arial"/>
                <a:cs typeface="Arial"/>
              </a:rPr>
              <a:t> </a:t>
            </a:r>
            <a:r>
              <a:rPr sz="1600" dirty="0">
                <a:solidFill>
                  <a:srgbClr val="525252"/>
                </a:solidFill>
                <a:latin typeface="Arial"/>
                <a:cs typeface="Arial"/>
              </a:rPr>
              <a:t>Senior</a:t>
            </a:r>
            <a:r>
              <a:rPr sz="1600" spc="-25" dirty="0">
                <a:solidFill>
                  <a:srgbClr val="525252"/>
                </a:solidFill>
                <a:latin typeface="Arial"/>
                <a:cs typeface="Arial"/>
              </a:rPr>
              <a:t> </a:t>
            </a:r>
            <a:r>
              <a:rPr sz="1600" dirty="0">
                <a:solidFill>
                  <a:srgbClr val="525252"/>
                </a:solidFill>
                <a:latin typeface="Arial"/>
                <a:cs typeface="Arial"/>
              </a:rPr>
              <a:t>Vice</a:t>
            </a:r>
            <a:r>
              <a:rPr sz="1600" spc="-40" dirty="0">
                <a:solidFill>
                  <a:srgbClr val="525252"/>
                </a:solidFill>
                <a:latin typeface="Arial"/>
                <a:cs typeface="Arial"/>
              </a:rPr>
              <a:t> </a:t>
            </a:r>
            <a:r>
              <a:rPr sz="1600" dirty="0">
                <a:solidFill>
                  <a:srgbClr val="525252"/>
                </a:solidFill>
                <a:latin typeface="Arial"/>
                <a:cs typeface="Arial"/>
              </a:rPr>
              <a:t>President,</a:t>
            </a:r>
            <a:r>
              <a:rPr sz="1600" spc="-25" dirty="0">
                <a:solidFill>
                  <a:srgbClr val="525252"/>
                </a:solidFill>
                <a:latin typeface="Arial"/>
                <a:cs typeface="Arial"/>
              </a:rPr>
              <a:t> </a:t>
            </a:r>
            <a:r>
              <a:rPr sz="1600" spc="-10" dirty="0">
                <a:solidFill>
                  <a:srgbClr val="525252"/>
                </a:solidFill>
                <a:latin typeface="Arial"/>
                <a:cs typeface="Arial"/>
              </a:rPr>
              <a:t>Gallagher</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86360"/>
            <a:ext cx="5591175" cy="574675"/>
          </a:xfrm>
          <a:prstGeom prst="rect">
            <a:avLst/>
          </a:prstGeom>
        </p:spPr>
        <p:txBody>
          <a:bodyPr vert="horz" wrap="square" lIns="0" tIns="12700" rIns="0" bIns="0" rtlCol="0">
            <a:spAutoFit/>
          </a:bodyPr>
          <a:lstStyle/>
          <a:p>
            <a:pPr marL="12700">
              <a:lnSpc>
                <a:spcPct val="100000"/>
              </a:lnSpc>
              <a:spcBef>
                <a:spcPts val="100"/>
              </a:spcBef>
            </a:pPr>
            <a:r>
              <a:rPr dirty="0"/>
              <a:t>Employee</a:t>
            </a:r>
            <a:r>
              <a:rPr spc="-55" dirty="0"/>
              <a:t> </a:t>
            </a:r>
            <a:r>
              <a:rPr spc="-10" dirty="0"/>
              <a:t>Communications</a:t>
            </a:r>
          </a:p>
        </p:txBody>
      </p:sp>
      <p:pic>
        <p:nvPicPr>
          <p:cNvPr id="3" name="object 3"/>
          <p:cNvPicPr/>
          <p:nvPr/>
        </p:nvPicPr>
        <p:blipFill>
          <a:blip r:embed="rId2" cstate="print"/>
          <a:stretch>
            <a:fillRect/>
          </a:stretch>
        </p:blipFill>
        <p:spPr>
          <a:xfrm>
            <a:off x="3547871" y="4012691"/>
            <a:ext cx="2337816" cy="2337816"/>
          </a:xfrm>
          <a:prstGeom prst="rect">
            <a:avLst/>
          </a:prstGeom>
        </p:spPr>
      </p:pic>
      <p:pic>
        <p:nvPicPr>
          <p:cNvPr id="4" name="object 4"/>
          <p:cNvPicPr/>
          <p:nvPr/>
        </p:nvPicPr>
        <p:blipFill>
          <a:blip r:embed="rId3" cstate="print"/>
          <a:stretch>
            <a:fillRect/>
          </a:stretch>
        </p:blipFill>
        <p:spPr>
          <a:xfrm>
            <a:off x="6459473" y="2210561"/>
            <a:ext cx="2473452" cy="2036826"/>
          </a:xfrm>
          <a:prstGeom prst="rect">
            <a:avLst/>
          </a:prstGeom>
        </p:spPr>
      </p:pic>
      <p:sp>
        <p:nvSpPr>
          <p:cNvPr id="5" name="object 5"/>
          <p:cNvSpPr txBox="1"/>
          <p:nvPr/>
        </p:nvSpPr>
        <p:spPr>
          <a:xfrm>
            <a:off x="396747" y="1868170"/>
            <a:ext cx="24142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Less</a:t>
            </a:r>
            <a:r>
              <a:rPr sz="1800" spc="-5" dirty="0">
                <a:latin typeface="Arial"/>
                <a:cs typeface="Arial"/>
              </a:rPr>
              <a:t> </a:t>
            </a:r>
            <a:r>
              <a:rPr sz="1800" dirty="0">
                <a:latin typeface="Arial"/>
                <a:cs typeface="Arial"/>
              </a:rPr>
              <a:t>than</a:t>
            </a:r>
            <a:r>
              <a:rPr sz="1800" spc="-15" dirty="0">
                <a:latin typeface="Arial"/>
                <a:cs typeface="Arial"/>
              </a:rPr>
              <a:t> </a:t>
            </a:r>
            <a:r>
              <a:rPr sz="1800" dirty="0">
                <a:latin typeface="Arial"/>
                <a:cs typeface="Arial"/>
              </a:rPr>
              <a:t>10%</a:t>
            </a:r>
            <a:r>
              <a:rPr sz="1800" spc="-5" dirty="0">
                <a:latin typeface="Arial"/>
                <a:cs typeface="Arial"/>
              </a:rPr>
              <a:t> </a:t>
            </a:r>
            <a:r>
              <a:rPr sz="1800" spc="-10" dirty="0">
                <a:latin typeface="Arial"/>
                <a:cs typeface="Arial"/>
              </a:rPr>
              <a:t>enrolled</a:t>
            </a:r>
            <a:endParaRPr sz="1800">
              <a:latin typeface="Arial"/>
              <a:cs typeface="Arial"/>
            </a:endParaRPr>
          </a:p>
        </p:txBody>
      </p:sp>
      <p:sp>
        <p:nvSpPr>
          <p:cNvPr id="6" name="object 6"/>
          <p:cNvSpPr txBox="1"/>
          <p:nvPr/>
        </p:nvSpPr>
        <p:spPr>
          <a:xfrm>
            <a:off x="4001008" y="3256279"/>
            <a:ext cx="2452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More</a:t>
            </a:r>
            <a:r>
              <a:rPr sz="1800" spc="-15" dirty="0">
                <a:latin typeface="Arial"/>
                <a:cs typeface="Arial"/>
              </a:rPr>
              <a:t> </a:t>
            </a:r>
            <a:r>
              <a:rPr sz="1800" dirty="0">
                <a:latin typeface="Arial"/>
                <a:cs typeface="Arial"/>
              </a:rPr>
              <a:t>than</a:t>
            </a:r>
            <a:r>
              <a:rPr sz="1800" spc="-15" dirty="0">
                <a:latin typeface="Arial"/>
                <a:cs typeface="Arial"/>
              </a:rPr>
              <a:t> </a:t>
            </a:r>
            <a:r>
              <a:rPr sz="1800" dirty="0">
                <a:latin typeface="Arial"/>
                <a:cs typeface="Arial"/>
              </a:rPr>
              <a:t>50%</a:t>
            </a:r>
            <a:r>
              <a:rPr sz="1800" spc="-10" dirty="0">
                <a:latin typeface="Arial"/>
                <a:cs typeface="Arial"/>
              </a:rPr>
              <a:t> enrolled</a:t>
            </a:r>
            <a:endParaRPr sz="1800">
              <a:latin typeface="Arial"/>
              <a:cs typeface="Arial"/>
            </a:endParaRPr>
          </a:p>
        </p:txBody>
      </p:sp>
      <p:sp>
        <p:nvSpPr>
          <p:cNvPr id="7" name="object 7"/>
          <p:cNvSpPr txBox="1"/>
          <p:nvPr/>
        </p:nvSpPr>
        <p:spPr>
          <a:xfrm>
            <a:off x="166115" y="5131308"/>
            <a:ext cx="32772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Between</a:t>
            </a:r>
            <a:r>
              <a:rPr sz="1800" spc="-15" dirty="0">
                <a:latin typeface="Arial"/>
                <a:cs typeface="Arial"/>
              </a:rPr>
              <a:t> </a:t>
            </a:r>
            <a:r>
              <a:rPr sz="1800" dirty="0">
                <a:latin typeface="Arial"/>
                <a:cs typeface="Arial"/>
              </a:rPr>
              <a:t>15%</a:t>
            </a:r>
            <a:r>
              <a:rPr sz="1800" spc="-1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30%</a:t>
            </a:r>
            <a:r>
              <a:rPr sz="1800" spc="-15" dirty="0">
                <a:latin typeface="Arial"/>
                <a:cs typeface="Arial"/>
              </a:rPr>
              <a:t> </a:t>
            </a:r>
            <a:r>
              <a:rPr sz="1800" spc="-10" dirty="0">
                <a:latin typeface="Arial"/>
                <a:cs typeface="Arial"/>
              </a:rPr>
              <a:t>enrolled</a:t>
            </a:r>
            <a:endParaRPr sz="1800">
              <a:latin typeface="Arial"/>
              <a:cs typeface="Arial"/>
            </a:endParaRPr>
          </a:p>
        </p:txBody>
      </p:sp>
      <p:pic>
        <p:nvPicPr>
          <p:cNvPr id="8" name="object 8"/>
          <p:cNvPicPr/>
          <p:nvPr/>
        </p:nvPicPr>
        <p:blipFill>
          <a:blip r:embed="rId4" cstate="print"/>
          <a:stretch>
            <a:fillRect/>
          </a:stretch>
        </p:blipFill>
        <p:spPr>
          <a:xfrm>
            <a:off x="2993898" y="1267967"/>
            <a:ext cx="1722881" cy="1723643"/>
          </a:xfrm>
          <a:prstGeom prst="rect">
            <a:avLst/>
          </a:prstGeom>
        </p:spPr>
      </p:pic>
      <p:sp>
        <p:nvSpPr>
          <p:cNvPr id="9" name="object 9"/>
          <p:cNvSpPr txBox="1"/>
          <p:nvPr/>
        </p:nvSpPr>
        <p:spPr>
          <a:xfrm>
            <a:off x="396747" y="760729"/>
            <a:ext cx="193103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EACDE"/>
                </a:solidFill>
                <a:latin typeface="Arial"/>
                <a:cs typeface="Arial"/>
              </a:rPr>
              <a:t>Defining</a:t>
            </a:r>
            <a:r>
              <a:rPr sz="1800" b="1" spc="-80" dirty="0">
                <a:solidFill>
                  <a:srgbClr val="6EACDE"/>
                </a:solidFill>
                <a:latin typeface="Arial"/>
                <a:cs typeface="Arial"/>
              </a:rPr>
              <a:t> </a:t>
            </a:r>
            <a:r>
              <a:rPr sz="1800" b="1" spc="-10" dirty="0">
                <a:solidFill>
                  <a:srgbClr val="6EACDE"/>
                </a:solidFill>
                <a:latin typeface="Arial"/>
                <a:cs typeface="Arial"/>
              </a:rPr>
              <a:t>Success</a:t>
            </a:r>
            <a:endParaRPr sz="18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10</a:t>
            </a:fld>
            <a:endParaRPr spc="-25" dirty="0"/>
          </a:p>
        </p:txBody>
      </p:sp>
      <p:sp>
        <p:nvSpPr>
          <p:cNvPr id="11" name="object 11"/>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6614921"/>
            <a:ext cx="111125"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C5DEF1"/>
                </a:solidFill>
                <a:latin typeface="Arial"/>
                <a:cs typeface="Arial"/>
              </a:rPr>
              <a:t>11</a:t>
            </a:r>
            <a:endParaRPr sz="600">
              <a:latin typeface="Arial"/>
              <a:cs typeface="Arial"/>
            </a:endParaRPr>
          </a:p>
        </p:txBody>
      </p:sp>
      <p:grpSp>
        <p:nvGrpSpPr>
          <p:cNvPr id="3" name="object 3"/>
          <p:cNvGrpSpPr/>
          <p:nvPr/>
        </p:nvGrpSpPr>
        <p:grpSpPr>
          <a:xfrm>
            <a:off x="3348187" y="1231"/>
            <a:ext cx="5796280" cy="923925"/>
            <a:chOff x="3348187" y="1231"/>
            <a:chExt cx="5796280" cy="923925"/>
          </a:xfrm>
        </p:grpSpPr>
        <p:pic>
          <p:nvPicPr>
            <p:cNvPr id="4" name="object 4"/>
            <p:cNvPicPr/>
            <p:nvPr/>
          </p:nvPicPr>
          <p:blipFill>
            <a:blip r:embed="rId2" cstate="print"/>
            <a:stretch>
              <a:fillRect/>
            </a:stretch>
          </p:blipFill>
          <p:spPr>
            <a:xfrm>
              <a:off x="3348187" y="1231"/>
              <a:ext cx="5795812" cy="923387"/>
            </a:xfrm>
            <a:prstGeom prst="rect">
              <a:avLst/>
            </a:prstGeom>
          </p:spPr>
        </p:pic>
        <p:pic>
          <p:nvPicPr>
            <p:cNvPr id="5" name="object 5"/>
            <p:cNvPicPr/>
            <p:nvPr/>
          </p:nvPicPr>
          <p:blipFill>
            <a:blip r:embed="rId3" cstate="print"/>
            <a:stretch>
              <a:fillRect/>
            </a:stretch>
          </p:blipFill>
          <p:spPr>
            <a:xfrm>
              <a:off x="7259574" y="64007"/>
              <a:ext cx="1789937" cy="546354"/>
            </a:xfrm>
            <a:prstGeom prst="rect">
              <a:avLst/>
            </a:prstGeom>
          </p:spPr>
        </p:pic>
      </p:grpSp>
      <p:sp>
        <p:nvSpPr>
          <p:cNvPr id="6" name="object 6"/>
          <p:cNvSpPr txBox="1"/>
          <p:nvPr/>
        </p:nvSpPr>
        <p:spPr>
          <a:xfrm>
            <a:off x="7440168" y="6637781"/>
            <a:ext cx="138557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7" name="object 7"/>
          <p:cNvSpPr txBox="1"/>
          <p:nvPr/>
        </p:nvSpPr>
        <p:spPr>
          <a:xfrm>
            <a:off x="307340" y="1403350"/>
            <a:ext cx="22098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EACDE"/>
                </a:solidFill>
                <a:latin typeface="Tahoma"/>
                <a:cs typeface="Tahoma"/>
              </a:rPr>
              <a:t>Enrollment</a:t>
            </a:r>
            <a:r>
              <a:rPr sz="1800" b="1" spc="-45" dirty="0">
                <a:solidFill>
                  <a:srgbClr val="6EACDE"/>
                </a:solidFill>
                <a:latin typeface="Tahoma"/>
                <a:cs typeface="Tahoma"/>
              </a:rPr>
              <a:t> </a:t>
            </a:r>
            <a:r>
              <a:rPr sz="1800" b="1" dirty="0">
                <a:solidFill>
                  <a:srgbClr val="6EACDE"/>
                </a:solidFill>
                <a:latin typeface="Tahoma"/>
                <a:cs typeface="Tahoma"/>
              </a:rPr>
              <a:t>By</a:t>
            </a:r>
            <a:r>
              <a:rPr sz="1800" b="1" spc="-30" dirty="0">
                <a:solidFill>
                  <a:srgbClr val="6EACDE"/>
                </a:solidFill>
                <a:latin typeface="Tahoma"/>
                <a:cs typeface="Tahoma"/>
              </a:rPr>
              <a:t> </a:t>
            </a:r>
            <a:r>
              <a:rPr sz="1800" b="1" spc="-20" dirty="0">
                <a:solidFill>
                  <a:srgbClr val="6EACDE"/>
                </a:solidFill>
                <a:latin typeface="Tahoma"/>
                <a:cs typeface="Tahoma"/>
              </a:rPr>
              <a:t>Plan</a:t>
            </a:r>
            <a:endParaRPr sz="1800">
              <a:latin typeface="Tahoma"/>
              <a:cs typeface="Tahoma"/>
            </a:endParaRPr>
          </a:p>
        </p:txBody>
      </p:sp>
      <p:sp>
        <p:nvSpPr>
          <p:cNvPr id="8" name="object 8"/>
          <p:cNvSpPr txBox="1">
            <a:spLocks noGrp="1"/>
          </p:cNvSpPr>
          <p:nvPr>
            <p:ph type="title"/>
          </p:nvPr>
        </p:nvSpPr>
        <p:spPr>
          <a:xfrm>
            <a:off x="307340" y="659892"/>
            <a:ext cx="3862704" cy="574675"/>
          </a:xfrm>
          <a:prstGeom prst="rect">
            <a:avLst/>
          </a:prstGeom>
        </p:spPr>
        <p:txBody>
          <a:bodyPr vert="horz" wrap="square" lIns="0" tIns="12700" rIns="0" bIns="0" rtlCol="0">
            <a:spAutoFit/>
          </a:bodyPr>
          <a:lstStyle/>
          <a:p>
            <a:pPr marL="12700">
              <a:lnSpc>
                <a:spcPct val="100000"/>
              </a:lnSpc>
              <a:spcBef>
                <a:spcPts val="100"/>
              </a:spcBef>
            </a:pPr>
            <a:r>
              <a:rPr dirty="0"/>
              <a:t>Enrollment</a:t>
            </a:r>
            <a:r>
              <a:rPr spc="-25" dirty="0"/>
              <a:t> </a:t>
            </a:r>
            <a:r>
              <a:rPr spc="-10" dirty="0"/>
              <a:t>Results</a:t>
            </a:r>
          </a:p>
        </p:txBody>
      </p:sp>
      <p:grpSp>
        <p:nvGrpSpPr>
          <p:cNvPr id="9" name="object 9"/>
          <p:cNvGrpSpPr/>
          <p:nvPr/>
        </p:nvGrpSpPr>
        <p:grpSpPr>
          <a:xfrm>
            <a:off x="1080706" y="2738120"/>
            <a:ext cx="2374265" cy="2383155"/>
            <a:chOff x="1080706" y="2738120"/>
            <a:chExt cx="2374265" cy="2383155"/>
          </a:xfrm>
        </p:grpSpPr>
        <p:sp>
          <p:nvSpPr>
            <p:cNvPr id="10" name="object 10"/>
            <p:cNvSpPr/>
            <p:nvPr/>
          </p:nvSpPr>
          <p:spPr>
            <a:xfrm>
              <a:off x="2295905" y="2759329"/>
              <a:ext cx="1158875" cy="1764030"/>
            </a:xfrm>
            <a:custGeom>
              <a:avLst/>
              <a:gdLst/>
              <a:ahLst/>
              <a:cxnLst/>
              <a:rect l="l" t="t" r="r" b="b"/>
              <a:pathLst>
                <a:path w="1158875" h="1764029">
                  <a:moveTo>
                    <a:pt x="0" y="0"/>
                  </a:moveTo>
                  <a:lnTo>
                    <a:pt x="0" y="1158748"/>
                  </a:lnTo>
                  <a:lnTo>
                    <a:pt x="988314" y="1763776"/>
                  </a:lnTo>
                  <a:lnTo>
                    <a:pt x="1013109" y="1721274"/>
                  </a:lnTo>
                  <a:lnTo>
                    <a:pt x="1036021" y="1677867"/>
                  </a:lnTo>
                  <a:lnTo>
                    <a:pt x="1057032" y="1633617"/>
                  </a:lnTo>
                  <a:lnTo>
                    <a:pt x="1076124" y="1588588"/>
                  </a:lnTo>
                  <a:lnTo>
                    <a:pt x="1093280" y="1542844"/>
                  </a:lnTo>
                  <a:lnTo>
                    <a:pt x="1108482" y="1496448"/>
                  </a:lnTo>
                  <a:lnTo>
                    <a:pt x="1121714" y="1449463"/>
                  </a:lnTo>
                  <a:lnTo>
                    <a:pt x="1132957" y="1401953"/>
                  </a:lnTo>
                  <a:lnTo>
                    <a:pt x="1142196" y="1353981"/>
                  </a:lnTo>
                  <a:lnTo>
                    <a:pt x="1149411" y="1305611"/>
                  </a:lnTo>
                  <a:lnTo>
                    <a:pt x="1154586" y="1256907"/>
                  </a:lnTo>
                  <a:lnTo>
                    <a:pt x="1157704" y="1207931"/>
                  </a:lnTo>
                  <a:lnTo>
                    <a:pt x="1158747" y="1158748"/>
                  </a:lnTo>
                  <a:lnTo>
                    <a:pt x="1157781" y="1110984"/>
                  </a:lnTo>
                  <a:lnTo>
                    <a:pt x="1154906" y="1063713"/>
                  </a:lnTo>
                  <a:lnTo>
                    <a:pt x="1150161" y="1016970"/>
                  </a:lnTo>
                  <a:lnTo>
                    <a:pt x="1143581" y="970794"/>
                  </a:lnTo>
                  <a:lnTo>
                    <a:pt x="1135206" y="925221"/>
                  </a:lnTo>
                  <a:lnTo>
                    <a:pt x="1125071" y="880289"/>
                  </a:lnTo>
                  <a:lnTo>
                    <a:pt x="1113214" y="836035"/>
                  </a:lnTo>
                  <a:lnTo>
                    <a:pt x="1099673" y="792496"/>
                  </a:lnTo>
                  <a:lnTo>
                    <a:pt x="1084485" y="749709"/>
                  </a:lnTo>
                  <a:lnTo>
                    <a:pt x="1067687" y="707713"/>
                  </a:lnTo>
                  <a:lnTo>
                    <a:pt x="1049315" y="666544"/>
                  </a:lnTo>
                  <a:lnTo>
                    <a:pt x="1029409" y="626239"/>
                  </a:lnTo>
                  <a:lnTo>
                    <a:pt x="1008004" y="586835"/>
                  </a:lnTo>
                  <a:lnTo>
                    <a:pt x="985139" y="548371"/>
                  </a:lnTo>
                  <a:lnTo>
                    <a:pt x="960850" y="510883"/>
                  </a:lnTo>
                  <a:lnTo>
                    <a:pt x="935175" y="474409"/>
                  </a:lnTo>
                  <a:lnTo>
                    <a:pt x="908150" y="438985"/>
                  </a:lnTo>
                  <a:lnTo>
                    <a:pt x="879814" y="404649"/>
                  </a:lnTo>
                  <a:lnTo>
                    <a:pt x="850204" y="371439"/>
                  </a:lnTo>
                  <a:lnTo>
                    <a:pt x="819356" y="339391"/>
                  </a:lnTo>
                  <a:lnTo>
                    <a:pt x="787308" y="308543"/>
                  </a:lnTo>
                  <a:lnTo>
                    <a:pt x="754098" y="278933"/>
                  </a:lnTo>
                  <a:lnTo>
                    <a:pt x="719762" y="250597"/>
                  </a:lnTo>
                  <a:lnTo>
                    <a:pt x="684338" y="223572"/>
                  </a:lnTo>
                  <a:lnTo>
                    <a:pt x="647864" y="197897"/>
                  </a:lnTo>
                  <a:lnTo>
                    <a:pt x="610376" y="173608"/>
                  </a:lnTo>
                  <a:lnTo>
                    <a:pt x="571912" y="150743"/>
                  </a:lnTo>
                  <a:lnTo>
                    <a:pt x="532508" y="129338"/>
                  </a:lnTo>
                  <a:lnTo>
                    <a:pt x="492203" y="109432"/>
                  </a:lnTo>
                  <a:lnTo>
                    <a:pt x="451034" y="91060"/>
                  </a:lnTo>
                  <a:lnTo>
                    <a:pt x="409038" y="74262"/>
                  </a:lnTo>
                  <a:lnTo>
                    <a:pt x="366251" y="59074"/>
                  </a:lnTo>
                  <a:lnTo>
                    <a:pt x="322712" y="45533"/>
                  </a:lnTo>
                  <a:lnTo>
                    <a:pt x="278458" y="33676"/>
                  </a:lnTo>
                  <a:lnTo>
                    <a:pt x="233526" y="23541"/>
                  </a:lnTo>
                  <a:lnTo>
                    <a:pt x="187953" y="15166"/>
                  </a:lnTo>
                  <a:lnTo>
                    <a:pt x="141777" y="8586"/>
                  </a:lnTo>
                  <a:lnTo>
                    <a:pt x="95034" y="3841"/>
                  </a:lnTo>
                  <a:lnTo>
                    <a:pt x="47763" y="966"/>
                  </a:lnTo>
                  <a:lnTo>
                    <a:pt x="0" y="0"/>
                  </a:lnTo>
                  <a:close/>
                </a:path>
              </a:pathLst>
            </a:custGeom>
            <a:solidFill>
              <a:srgbClr val="00253D"/>
            </a:solidFill>
          </p:spPr>
          <p:txBody>
            <a:bodyPr wrap="square" lIns="0" tIns="0" rIns="0" bIns="0" rtlCol="0"/>
            <a:lstStyle/>
            <a:p>
              <a:endParaRPr/>
            </a:p>
          </p:txBody>
        </p:sp>
        <p:sp>
          <p:nvSpPr>
            <p:cNvPr id="11" name="object 11"/>
            <p:cNvSpPr/>
            <p:nvPr/>
          </p:nvSpPr>
          <p:spPr>
            <a:xfrm>
              <a:off x="1221574" y="3952621"/>
              <a:ext cx="2041525" cy="1158875"/>
            </a:xfrm>
            <a:custGeom>
              <a:avLst/>
              <a:gdLst/>
              <a:ahLst/>
              <a:cxnLst/>
              <a:rect l="l" t="t" r="r" b="b"/>
              <a:pathLst>
                <a:path w="2041525" h="1158875">
                  <a:moveTo>
                    <a:pt x="1052741" y="0"/>
                  </a:moveTo>
                  <a:lnTo>
                    <a:pt x="0" y="483996"/>
                  </a:lnTo>
                  <a:lnTo>
                    <a:pt x="21489" y="528219"/>
                  </a:lnTo>
                  <a:lnTo>
                    <a:pt x="44766" y="571375"/>
                  </a:lnTo>
                  <a:lnTo>
                    <a:pt x="69788" y="613414"/>
                  </a:lnTo>
                  <a:lnTo>
                    <a:pt x="96510" y="654288"/>
                  </a:lnTo>
                  <a:lnTo>
                    <a:pt x="124890" y="693947"/>
                  </a:lnTo>
                  <a:lnTo>
                    <a:pt x="154885" y="732344"/>
                  </a:lnTo>
                  <a:lnTo>
                    <a:pt x="186453" y="769429"/>
                  </a:lnTo>
                  <a:lnTo>
                    <a:pt x="219550" y="805153"/>
                  </a:lnTo>
                  <a:lnTo>
                    <a:pt x="254133" y="839468"/>
                  </a:lnTo>
                  <a:lnTo>
                    <a:pt x="290160" y="872324"/>
                  </a:lnTo>
                  <a:lnTo>
                    <a:pt x="327586" y="903673"/>
                  </a:lnTo>
                  <a:lnTo>
                    <a:pt x="366371" y="933465"/>
                  </a:lnTo>
                  <a:lnTo>
                    <a:pt x="406469" y="961653"/>
                  </a:lnTo>
                  <a:lnTo>
                    <a:pt x="447840" y="988186"/>
                  </a:lnTo>
                  <a:lnTo>
                    <a:pt x="489083" y="1012301"/>
                  </a:lnTo>
                  <a:lnTo>
                    <a:pt x="530904" y="1034531"/>
                  </a:lnTo>
                  <a:lnTo>
                    <a:pt x="573249" y="1054889"/>
                  </a:lnTo>
                  <a:lnTo>
                    <a:pt x="616068" y="1073388"/>
                  </a:lnTo>
                  <a:lnTo>
                    <a:pt x="659311" y="1090039"/>
                  </a:lnTo>
                  <a:lnTo>
                    <a:pt x="702924" y="1104856"/>
                  </a:lnTo>
                  <a:lnTo>
                    <a:pt x="746859" y="1117850"/>
                  </a:lnTo>
                  <a:lnTo>
                    <a:pt x="791062" y="1129035"/>
                  </a:lnTo>
                  <a:lnTo>
                    <a:pt x="835483" y="1138421"/>
                  </a:lnTo>
                  <a:lnTo>
                    <a:pt x="880070" y="1146022"/>
                  </a:lnTo>
                  <a:lnTo>
                    <a:pt x="924773" y="1151849"/>
                  </a:lnTo>
                  <a:lnTo>
                    <a:pt x="969540" y="1155916"/>
                  </a:lnTo>
                  <a:lnTo>
                    <a:pt x="1014320" y="1158234"/>
                  </a:lnTo>
                  <a:lnTo>
                    <a:pt x="1059062" y="1158816"/>
                  </a:lnTo>
                  <a:lnTo>
                    <a:pt x="1103714" y="1157674"/>
                  </a:lnTo>
                  <a:lnTo>
                    <a:pt x="1148225" y="1154821"/>
                  </a:lnTo>
                  <a:lnTo>
                    <a:pt x="1192545" y="1150268"/>
                  </a:lnTo>
                  <a:lnTo>
                    <a:pt x="1236621" y="1144028"/>
                  </a:lnTo>
                  <a:lnTo>
                    <a:pt x="1280402" y="1136114"/>
                  </a:lnTo>
                  <a:lnTo>
                    <a:pt x="1323838" y="1126537"/>
                  </a:lnTo>
                  <a:lnTo>
                    <a:pt x="1366877" y="1115311"/>
                  </a:lnTo>
                  <a:lnTo>
                    <a:pt x="1409468" y="1102446"/>
                  </a:lnTo>
                  <a:lnTo>
                    <a:pt x="1451559" y="1087957"/>
                  </a:lnTo>
                  <a:lnTo>
                    <a:pt x="1493099" y="1071854"/>
                  </a:lnTo>
                  <a:lnTo>
                    <a:pt x="1534038" y="1054151"/>
                  </a:lnTo>
                  <a:lnTo>
                    <a:pt x="1574324" y="1034859"/>
                  </a:lnTo>
                  <a:lnTo>
                    <a:pt x="1613905" y="1013992"/>
                  </a:lnTo>
                  <a:lnTo>
                    <a:pt x="1652731" y="991560"/>
                  </a:lnTo>
                  <a:lnTo>
                    <a:pt x="1690749" y="967578"/>
                  </a:lnTo>
                  <a:lnTo>
                    <a:pt x="1727910" y="942056"/>
                  </a:lnTo>
                  <a:lnTo>
                    <a:pt x="1764162" y="915007"/>
                  </a:lnTo>
                  <a:lnTo>
                    <a:pt x="1799453" y="886444"/>
                  </a:lnTo>
                  <a:lnTo>
                    <a:pt x="1833732" y="856379"/>
                  </a:lnTo>
                  <a:lnTo>
                    <a:pt x="1866948" y="824824"/>
                  </a:lnTo>
                  <a:lnTo>
                    <a:pt x="1899050" y="791792"/>
                  </a:lnTo>
                  <a:lnTo>
                    <a:pt x="1929987" y="757295"/>
                  </a:lnTo>
                  <a:lnTo>
                    <a:pt x="1959707" y="721345"/>
                  </a:lnTo>
                  <a:lnTo>
                    <a:pt x="1988159" y="683954"/>
                  </a:lnTo>
                  <a:lnTo>
                    <a:pt x="2015292" y="645135"/>
                  </a:lnTo>
                  <a:lnTo>
                    <a:pt x="2041055" y="604901"/>
                  </a:lnTo>
                  <a:lnTo>
                    <a:pt x="1052741" y="0"/>
                  </a:lnTo>
                  <a:close/>
                </a:path>
              </a:pathLst>
            </a:custGeom>
            <a:solidFill>
              <a:srgbClr val="6EACDE"/>
            </a:solidFill>
          </p:spPr>
          <p:txBody>
            <a:bodyPr wrap="square" lIns="0" tIns="0" rIns="0" bIns="0" rtlCol="0"/>
            <a:lstStyle/>
            <a:p>
              <a:endParaRPr/>
            </a:p>
          </p:txBody>
        </p:sp>
        <p:sp>
          <p:nvSpPr>
            <p:cNvPr id="12" name="object 12"/>
            <p:cNvSpPr/>
            <p:nvPr/>
          </p:nvSpPr>
          <p:spPr>
            <a:xfrm>
              <a:off x="1221574" y="3952621"/>
              <a:ext cx="2041525" cy="1158875"/>
            </a:xfrm>
            <a:custGeom>
              <a:avLst/>
              <a:gdLst/>
              <a:ahLst/>
              <a:cxnLst/>
              <a:rect l="l" t="t" r="r" b="b"/>
              <a:pathLst>
                <a:path w="2041525" h="1158875">
                  <a:moveTo>
                    <a:pt x="2041055" y="604901"/>
                  </a:moveTo>
                  <a:lnTo>
                    <a:pt x="2015292" y="645135"/>
                  </a:lnTo>
                  <a:lnTo>
                    <a:pt x="1988159" y="683954"/>
                  </a:lnTo>
                  <a:lnTo>
                    <a:pt x="1959707" y="721345"/>
                  </a:lnTo>
                  <a:lnTo>
                    <a:pt x="1929987" y="757295"/>
                  </a:lnTo>
                  <a:lnTo>
                    <a:pt x="1899050" y="791792"/>
                  </a:lnTo>
                  <a:lnTo>
                    <a:pt x="1866948" y="824824"/>
                  </a:lnTo>
                  <a:lnTo>
                    <a:pt x="1833732" y="856379"/>
                  </a:lnTo>
                  <a:lnTo>
                    <a:pt x="1799453" y="886444"/>
                  </a:lnTo>
                  <a:lnTo>
                    <a:pt x="1764162" y="915007"/>
                  </a:lnTo>
                  <a:lnTo>
                    <a:pt x="1727910" y="942056"/>
                  </a:lnTo>
                  <a:lnTo>
                    <a:pt x="1690749" y="967578"/>
                  </a:lnTo>
                  <a:lnTo>
                    <a:pt x="1652731" y="991560"/>
                  </a:lnTo>
                  <a:lnTo>
                    <a:pt x="1613905" y="1013992"/>
                  </a:lnTo>
                  <a:lnTo>
                    <a:pt x="1574324" y="1034859"/>
                  </a:lnTo>
                  <a:lnTo>
                    <a:pt x="1534038" y="1054151"/>
                  </a:lnTo>
                  <a:lnTo>
                    <a:pt x="1493099" y="1071854"/>
                  </a:lnTo>
                  <a:lnTo>
                    <a:pt x="1451559" y="1087957"/>
                  </a:lnTo>
                  <a:lnTo>
                    <a:pt x="1409468" y="1102446"/>
                  </a:lnTo>
                  <a:lnTo>
                    <a:pt x="1366877" y="1115311"/>
                  </a:lnTo>
                  <a:lnTo>
                    <a:pt x="1323838" y="1126537"/>
                  </a:lnTo>
                  <a:lnTo>
                    <a:pt x="1280402" y="1136114"/>
                  </a:lnTo>
                  <a:lnTo>
                    <a:pt x="1236621" y="1144028"/>
                  </a:lnTo>
                  <a:lnTo>
                    <a:pt x="1192545" y="1150268"/>
                  </a:lnTo>
                  <a:lnTo>
                    <a:pt x="1148225" y="1154821"/>
                  </a:lnTo>
                  <a:lnTo>
                    <a:pt x="1103714" y="1157674"/>
                  </a:lnTo>
                  <a:lnTo>
                    <a:pt x="1059062" y="1158816"/>
                  </a:lnTo>
                  <a:lnTo>
                    <a:pt x="1014320" y="1158234"/>
                  </a:lnTo>
                  <a:lnTo>
                    <a:pt x="969540" y="1155916"/>
                  </a:lnTo>
                  <a:lnTo>
                    <a:pt x="924773" y="1151849"/>
                  </a:lnTo>
                  <a:lnTo>
                    <a:pt x="880070" y="1146022"/>
                  </a:lnTo>
                  <a:lnTo>
                    <a:pt x="835483" y="1138421"/>
                  </a:lnTo>
                  <a:lnTo>
                    <a:pt x="791062" y="1129035"/>
                  </a:lnTo>
                  <a:lnTo>
                    <a:pt x="746859" y="1117850"/>
                  </a:lnTo>
                  <a:lnTo>
                    <a:pt x="702924" y="1104856"/>
                  </a:lnTo>
                  <a:lnTo>
                    <a:pt x="659311" y="1090039"/>
                  </a:lnTo>
                  <a:lnTo>
                    <a:pt x="616068" y="1073388"/>
                  </a:lnTo>
                  <a:lnTo>
                    <a:pt x="573249" y="1054889"/>
                  </a:lnTo>
                  <a:lnTo>
                    <a:pt x="530904" y="1034531"/>
                  </a:lnTo>
                  <a:lnTo>
                    <a:pt x="489083" y="1012301"/>
                  </a:lnTo>
                  <a:lnTo>
                    <a:pt x="447840" y="988186"/>
                  </a:lnTo>
                  <a:lnTo>
                    <a:pt x="406469" y="961653"/>
                  </a:lnTo>
                  <a:lnTo>
                    <a:pt x="366371" y="933465"/>
                  </a:lnTo>
                  <a:lnTo>
                    <a:pt x="327586" y="903673"/>
                  </a:lnTo>
                  <a:lnTo>
                    <a:pt x="290160" y="872324"/>
                  </a:lnTo>
                  <a:lnTo>
                    <a:pt x="254133" y="839468"/>
                  </a:lnTo>
                  <a:lnTo>
                    <a:pt x="219550" y="805153"/>
                  </a:lnTo>
                  <a:lnTo>
                    <a:pt x="186453" y="769429"/>
                  </a:lnTo>
                  <a:lnTo>
                    <a:pt x="154885" y="732344"/>
                  </a:lnTo>
                  <a:lnTo>
                    <a:pt x="124890" y="693947"/>
                  </a:lnTo>
                  <a:lnTo>
                    <a:pt x="96510" y="654288"/>
                  </a:lnTo>
                  <a:lnTo>
                    <a:pt x="69788" y="613414"/>
                  </a:lnTo>
                  <a:lnTo>
                    <a:pt x="44766" y="571375"/>
                  </a:lnTo>
                  <a:lnTo>
                    <a:pt x="21489" y="528219"/>
                  </a:lnTo>
                  <a:lnTo>
                    <a:pt x="0" y="483996"/>
                  </a:lnTo>
                  <a:lnTo>
                    <a:pt x="1052741" y="0"/>
                  </a:lnTo>
                  <a:lnTo>
                    <a:pt x="2041055" y="604901"/>
                  </a:lnTo>
                  <a:close/>
                </a:path>
              </a:pathLst>
            </a:custGeom>
            <a:ln w="19050">
              <a:solidFill>
                <a:srgbClr val="FFFFFF"/>
              </a:solidFill>
            </a:ln>
          </p:spPr>
          <p:txBody>
            <a:bodyPr wrap="square" lIns="0" tIns="0" rIns="0" bIns="0" rtlCol="0"/>
            <a:lstStyle/>
            <a:p>
              <a:endParaRPr/>
            </a:p>
          </p:txBody>
        </p:sp>
        <p:sp>
          <p:nvSpPr>
            <p:cNvPr id="13" name="object 13"/>
            <p:cNvSpPr/>
            <p:nvPr/>
          </p:nvSpPr>
          <p:spPr>
            <a:xfrm>
              <a:off x="1096125" y="2780919"/>
              <a:ext cx="1159510" cy="1622425"/>
            </a:xfrm>
            <a:custGeom>
              <a:avLst/>
              <a:gdLst/>
              <a:ahLst/>
              <a:cxnLst/>
              <a:rect l="l" t="t" r="r" b="b"/>
              <a:pathLst>
                <a:path w="1159510" h="1622425">
                  <a:moveTo>
                    <a:pt x="940065" y="0"/>
                  </a:moveTo>
                  <a:lnTo>
                    <a:pt x="894555" y="9733"/>
                  </a:lnTo>
                  <a:lnTo>
                    <a:pt x="849500" y="21270"/>
                  </a:lnTo>
                  <a:lnTo>
                    <a:pt x="804953" y="34591"/>
                  </a:lnTo>
                  <a:lnTo>
                    <a:pt x="760967" y="49680"/>
                  </a:lnTo>
                  <a:lnTo>
                    <a:pt x="717594" y="66519"/>
                  </a:lnTo>
                  <a:lnTo>
                    <a:pt x="674889" y="85089"/>
                  </a:lnTo>
                  <a:lnTo>
                    <a:pt x="631897" y="105930"/>
                  </a:lnTo>
                  <a:lnTo>
                    <a:pt x="590150" y="128298"/>
                  </a:lnTo>
                  <a:lnTo>
                    <a:pt x="549664" y="152144"/>
                  </a:lnTo>
                  <a:lnTo>
                    <a:pt x="510459" y="177420"/>
                  </a:lnTo>
                  <a:lnTo>
                    <a:pt x="472553" y="204075"/>
                  </a:lnTo>
                  <a:lnTo>
                    <a:pt x="435964" y="232060"/>
                  </a:lnTo>
                  <a:lnTo>
                    <a:pt x="400710" y="261326"/>
                  </a:lnTo>
                  <a:lnTo>
                    <a:pt x="366810" y="291823"/>
                  </a:lnTo>
                  <a:lnTo>
                    <a:pt x="334282" y="323502"/>
                  </a:lnTo>
                  <a:lnTo>
                    <a:pt x="303144" y="356314"/>
                  </a:lnTo>
                  <a:lnTo>
                    <a:pt x="273414" y="390208"/>
                  </a:lnTo>
                  <a:lnTo>
                    <a:pt x="245112" y="425137"/>
                  </a:lnTo>
                  <a:lnTo>
                    <a:pt x="218254" y="461049"/>
                  </a:lnTo>
                  <a:lnTo>
                    <a:pt x="192860" y="497896"/>
                  </a:lnTo>
                  <a:lnTo>
                    <a:pt x="168948" y="535628"/>
                  </a:lnTo>
                  <a:lnTo>
                    <a:pt x="146535" y="574196"/>
                  </a:lnTo>
                  <a:lnTo>
                    <a:pt x="125641" y="613550"/>
                  </a:lnTo>
                  <a:lnTo>
                    <a:pt x="106284" y="653642"/>
                  </a:lnTo>
                  <a:lnTo>
                    <a:pt x="88481" y="694421"/>
                  </a:lnTo>
                  <a:lnTo>
                    <a:pt x="72252" y="735837"/>
                  </a:lnTo>
                  <a:lnTo>
                    <a:pt x="57614" y="777843"/>
                  </a:lnTo>
                  <a:lnTo>
                    <a:pt x="44586" y="820388"/>
                  </a:lnTo>
                  <a:lnTo>
                    <a:pt x="33186" y="863422"/>
                  </a:lnTo>
                  <a:lnTo>
                    <a:pt x="23432" y="906897"/>
                  </a:lnTo>
                  <a:lnTo>
                    <a:pt x="15343" y="950763"/>
                  </a:lnTo>
                  <a:lnTo>
                    <a:pt x="8937" y="994970"/>
                  </a:lnTo>
                  <a:lnTo>
                    <a:pt x="4232" y="1039470"/>
                  </a:lnTo>
                  <a:lnTo>
                    <a:pt x="1247" y="1084212"/>
                  </a:lnTo>
                  <a:lnTo>
                    <a:pt x="0" y="1129147"/>
                  </a:lnTo>
                  <a:lnTo>
                    <a:pt x="508" y="1174226"/>
                  </a:lnTo>
                  <a:lnTo>
                    <a:pt x="2791" y="1219399"/>
                  </a:lnTo>
                  <a:lnTo>
                    <a:pt x="6867" y="1264617"/>
                  </a:lnTo>
                  <a:lnTo>
                    <a:pt x="12754" y="1309830"/>
                  </a:lnTo>
                  <a:lnTo>
                    <a:pt x="20471" y="1354990"/>
                  </a:lnTo>
                  <a:lnTo>
                    <a:pt x="30034" y="1400046"/>
                  </a:lnTo>
                  <a:lnTo>
                    <a:pt x="41464" y="1444949"/>
                  </a:lnTo>
                  <a:lnTo>
                    <a:pt x="54778" y="1489649"/>
                  </a:lnTo>
                  <a:lnTo>
                    <a:pt x="69995" y="1534098"/>
                  </a:lnTo>
                  <a:lnTo>
                    <a:pt x="87132" y="1578246"/>
                  </a:lnTo>
                  <a:lnTo>
                    <a:pt x="106208" y="1622043"/>
                  </a:lnTo>
                  <a:lnTo>
                    <a:pt x="1159013" y="1137919"/>
                  </a:lnTo>
                  <a:lnTo>
                    <a:pt x="940065" y="0"/>
                  </a:lnTo>
                  <a:close/>
                </a:path>
              </a:pathLst>
            </a:custGeom>
            <a:solidFill>
              <a:srgbClr val="89931E"/>
            </a:solidFill>
          </p:spPr>
          <p:txBody>
            <a:bodyPr wrap="square" lIns="0" tIns="0" rIns="0" bIns="0" rtlCol="0"/>
            <a:lstStyle/>
            <a:p>
              <a:endParaRPr/>
            </a:p>
          </p:txBody>
        </p:sp>
        <p:sp>
          <p:nvSpPr>
            <p:cNvPr id="14" name="object 14"/>
            <p:cNvSpPr/>
            <p:nvPr/>
          </p:nvSpPr>
          <p:spPr>
            <a:xfrm>
              <a:off x="1096125" y="2780919"/>
              <a:ext cx="1159510" cy="1622425"/>
            </a:xfrm>
            <a:custGeom>
              <a:avLst/>
              <a:gdLst/>
              <a:ahLst/>
              <a:cxnLst/>
              <a:rect l="l" t="t" r="r" b="b"/>
              <a:pathLst>
                <a:path w="1159510" h="1622425">
                  <a:moveTo>
                    <a:pt x="106208" y="1622043"/>
                  </a:moveTo>
                  <a:lnTo>
                    <a:pt x="87132" y="1578246"/>
                  </a:lnTo>
                  <a:lnTo>
                    <a:pt x="69995" y="1534098"/>
                  </a:lnTo>
                  <a:lnTo>
                    <a:pt x="54778" y="1489649"/>
                  </a:lnTo>
                  <a:lnTo>
                    <a:pt x="41464" y="1444949"/>
                  </a:lnTo>
                  <a:lnTo>
                    <a:pt x="30034" y="1400046"/>
                  </a:lnTo>
                  <a:lnTo>
                    <a:pt x="20471" y="1354990"/>
                  </a:lnTo>
                  <a:lnTo>
                    <a:pt x="12754" y="1309830"/>
                  </a:lnTo>
                  <a:lnTo>
                    <a:pt x="6867" y="1264617"/>
                  </a:lnTo>
                  <a:lnTo>
                    <a:pt x="2791" y="1219399"/>
                  </a:lnTo>
                  <a:lnTo>
                    <a:pt x="508" y="1174226"/>
                  </a:lnTo>
                  <a:lnTo>
                    <a:pt x="0" y="1129147"/>
                  </a:lnTo>
                  <a:lnTo>
                    <a:pt x="1247" y="1084212"/>
                  </a:lnTo>
                  <a:lnTo>
                    <a:pt x="4232" y="1039470"/>
                  </a:lnTo>
                  <a:lnTo>
                    <a:pt x="8937" y="994970"/>
                  </a:lnTo>
                  <a:lnTo>
                    <a:pt x="15343" y="950763"/>
                  </a:lnTo>
                  <a:lnTo>
                    <a:pt x="23432" y="906897"/>
                  </a:lnTo>
                  <a:lnTo>
                    <a:pt x="33186" y="863422"/>
                  </a:lnTo>
                  <a:lnTo>
                    <a:pt x="44586" y="820388"/>
                  </a:lnTo>
                  <a:lnTo>
                    <a:pt x="57614" y="777843"/>
                  </a:lnTo>
                  <a:lnTo>
                    <a:pt x="72252" y="735837"/>
                  </a:lnTo>
                  <a:lnTo>
                    <a:pt x="88481" y="694421"/>
                  </a:lnTo>
                  <a:lnTo>
                    <a:pt x="106284" y="653642"/>
                  </a:lnTo>
                  <a:lnTo>
                    <a:pt x="125641" y="613550"/>
                  </a:lnTo>
                  <a:lnTo>
                    <a:pt x="146535" y="574196"/>
                  </a:lnTo>
                  <a:lnTo>
                    <a:pt x="168948" y="535628"/>
                  </a:lnTo>
                  <a:lnTo>
                    <a:pt x="192860" y="497896"/>
                  </a:lnTo>
                  <a:lnTo>
                    <a:pt x="218254" y="461049"/>
                  </a:lnTo>
                  <a:lnTo>
                    <a:pt x="245112" y="425137"/>
                  </a:lnTo>
                  <a:lnTo>
                    <a:pt x="273414" y="390208"/>
                  </a:lnTo>
                  <a:lnTo>
                    <a:pt x="303144" y="356314"/>
                  </a:lnTo>
                  <a:lnTo>
                    <a:pt x="334282" y="323502"/>
                  </a:lnTo>
                  <a:lnTo>
                    <a:pt x="366810" y="291823"/>
                  </a:lnTo>
                  <a:lnTo>
                    <a:pt x="400710" y="261326"/>
                  </a:lnTo>
                  <a:lnTo>
                    <a:pt x="435964" y="232060"/>
                  </a:lnTo>
                  <a:lnTo>
                    <a:pt x="472553" y="204075"/>
                  </a:lnTo>
                  <a:lnTo>
                    <a:pt x="510459" y="177420"/>
                  </a:lnTo>
                  <a:lnTo>
                    <a:pt x="549664" y="152144"/>
                  </a:lnTo>
                  <a:lnTo>
                    <a:pt x="590150" y="128298"/>
                  </a:lnTo>
                  <a:lnTo>
                    <a:pt x="631897" y="105930"/>
                  </a:lnTo>
                  <a:lnTo>
                    <a:pt x="674889" y="85089"/>
                  </a:lnTo>
                  <a:lnTo>
                    <a:pt x="717594" y="66519"/>
                  </a:lnTo>
                  <a:lnTo>
                    <a:pt x="760967" y="49680"/>
                  </a:lnTo>
                  <a:lnTo>
                    <a:pt x="804953" y="34591"/>
                  </a:lnTo>
                  <a:lnTo>
                    <a:pt x="849500" y="21270"/>
                  </a:lnTo>
                  <a:lnTo>
                    <a:pt x="894555" y="9733"/>
                  </a:lnTo>
                  <a:lnTo>
                    <a:pt x="940065" y="0"/>
                  </a:lnTo>
                  <a:lnTo>
                    <a:pt x="1159013" y="1137919"/>
                  </a:lnTo>
                  <a:lnTo>
                    <a:pt x="106208" y="1622043"/>
                  </a:lnTo>
                  <a:close/>
                </a:path>
              </a:pathLst>
            </a:custGeom>
            <a:ln w="19050">
              <a:solidFill>
                <a:srgbClr val="FFFFFF"/>
              </a:solidFill>
            </a:ln>
          </p:spPr>
          <p:txBody>
            <a:bodyPr wrap="square" lIns="0" tIns="0" rIns="0" bIns="0" rtlCol="0"/>
            <a:lstStyle/>
            <a:p>
              <a:endParaRPr/>
            </a:p>
          </p:txBody>
        </p:sp>
        <p:sp>
          <p:nvSpPr>
            <p:cNvPr id="15" name="object 15"/>
            <p:cNvSpPr/>
            <p:nvPr/>
          </p:nvSpPr>
          <p:spPr>
            <a:xfrm>
              <a:off x="2054605" y="2747645"/>
              <a:ext cx="219075" cy="1158875"/>
            </a:xfrm>
            <a:custGeom>
              <a:avLst/>
              <a:gdLst/>
              <a:ahLst/>
              <a:cxnLst/>
              <a:rect l="l" t="t" r="r" b="b"/>
              <a:pathLst>
                <a:path w="219075" h="1158875">
                  <a:moveTo>
                    <a:pt x="218948" y="0"/>
                  </a:moveTo>
                  <a:lnTo>
                    <a:pt x="163859" y="1307"/>
                  </a:lnTo>
                  <a:lnTo>
                    <a:pt x="108950" y="5222"/>
                  </a:lnTo>
                  <a:lnTo>
                    <a:pt x="54302" y="11733"/>
                  </a:lnTo>
                  <a:lnTo>
                    <a:pt x="0" y="20827"/>
                  </a:lnTo>
                  <a:lnTo>
                    <a:pt x="218948" y="1158747"/>
                  </a:lnTo>
                  <a:lnTo>
                    <a:pt x="218948" y="0"/>
                  </a:lnTo>
                  <a:close/>
                </a:path>
              </a:pathLst>
            </a:custGeom>
            <a:solidFill>
              <a:srgbClr val="DF7D3B"/>
            </a:solidFill>
          </p:spPr>
          <p:txBody>
            <a:bodyPr wrap="square" lIns="0" tIns="0" rIns="0" bIns="0" rtlCol="0"/>
            <a:lstStyle/>
            <a:p>
              <a:endParaRPr/>
            </a:p>
          </p:txBody>
        </p:sp>
        <p:sp>
          <p:nvSpPr>
            <p:cNvPr id="16" name="object 16"/>
            <p:cNvSpPr/>
            <p:nvPr/>
          </p:nvSpPr>
          <p:spPr>
            <a:xfrm>
              <a:off x="2054605" y="2747645"/>
              <a:ext cx="219075" cy="1158875"/>
            </a:xfrm>
            <a:custGeom>
              <a:avLst/>
              <a:gdLst/>
              <a:ahLst/>
              <a:cxnLst/>
              <a:rect l="l" t="t" r="r" b="b"/>
              <a:pathLst>
                <a:path w="219075" h="1158875">
                  <a:moveTo>
                    <a:pt x="0" y="20827"/>
                  </a:moveTo>
                  <a:lnTo>
                    <a:pt x="54302" y="11733"/>
                  </a:lnTo>
                  <a:lnTo>
                    <a:pt x="108950" y="5222"/>
                  </a:lnTo>
                  <a:lnTo>
                    <a:pt x="163859" y="1307"/>
                  </a:lnTo>
                  <a:lnTo>
                    <a:pt x="218948" y="0"/>
                  </a:lnTo>
                  <a:lnTo>
                    <a:pt x="218948" y="1158747"/>
                  </a:lnTo>
                  <a:lnTo>
                    <a:pt x="0" y="20827"/>
                  </a:lnTo>
                  <a:close/>
                </a:path>
              </a:pathLst>
            </a:custGeom>
            <a:ln w="19050">
              <a:solidFill>
                <a:srgbClr val="FFFFFF"/>
              </a:solidFill>
            </a:ln>
          </p:spPr>
          <p:txBody>
            <a:bodyPr wrap="square" lIns="0" tIns="0" rIns="0" bIns="0" rtlCol="0"/>
            <a:lstStyle/>
            <a:p>
              <a:endParaRPr/>
            </a:p>
          </p:txBody>
        </p:sp>
        <p:sp>
          <p:nvSpPr>
            <p:cNvPr id="17" name="object 17"/>
            <p:cNvSpPr/>
            <p:nvPr/>
          </p:nvSpPr>
          <p:spPr>
            <a:xfrm>
              <a:off x="1085469" y="3318129"/>
              <a:ext cx="2278380" cy="71120"/>
            </a:xfrm>
            <a:custGeom>
              <a:avLst/>
              <a:gdLst/>
              <a:ahLst/>
              <a:cxnLst/>
              <a:rect l="l" t="t" r="r" b="b"/>
              <a:pathLst>
                <a:path w="2278379" h="71120">
                  <a:moveTo>
                    <a:pt x="2221230" y="33528"/>
                  </a:moveTo>
                  <a:lnTo>
                    <a:pt x="2221230" y="0"/>
                  </a:lnTo>
                  <a:lnTo>
                    <a:pt x="2278380" y="0"/>
                  </a:lnTo>
                </a:path>
                <a:path w="2278379" h="71120">
                  <a:moveTo>
                    <a:pt x="139446" y="70866"/>
                  </a:moveTo>
                  <a:lnTo>
                    <a:pt x="57150" y="17525"/>
                  </a:lnTo>
                  <a:lnTo>
                    <a:pt x="0" y="17525"/>
                  </a:lnTo>
                </a:path>
              </a:pathLst>
            </a:custGeom>
            <a:ln w="9525">
              <a:solidFill>
                <a:srgbClr val="A6A6A6"/>
              </a:solidFill>
            </a:ln>
          </p:spPr>
          <p:txBody>
            <a:bodyPr wrap="square" lIns="0" tIns="0" rIns="0" bIns="0" rtlCol="0"/>
            <a:lstStyle/>
            <a:p>
              <a:endParaRPr/>
            </a:p>
          </p:txBody>
        </p:sp>
      </p:grpSp>
      <p:sp>
        <p:nvSpPr>
          <p:cNvPr id="18" name="object 18"/>
          <p:cNvSpPr txBox="1"/>
          <p:nvPr/>
        </p:nvSpPr>
        <p:spPr>
          <a:xfrm>
            <a:off x="3370071" y="3128263"/>
            <a:ext cx="471170" cy="443230"/>
          </a:xfrm>
          <a:prstGeom prst="rect">
            <a:avLst/>
          </a:prstGeom>
        </p:spPr>
        <p:txBody>
          <a:bodyPr vert="horz" wrap="square" lIns="0" tIns="12065" rIns="0" bIns="0" rtlCol="0">
            <a:spAutoFit/>
          </a:bodyPr>
          <a:lstStyle/>
          <a:p>
            <a:pPr marL="12700">
              <a:lnSpc>
                <a:spcPts val="1645"/>
              </a:lnSpc>
              <a:spcBef>
                <a:spcPts val="95"/>
              </a:spcBef>
            </a:pPr>
            <a:r>
              <a:rPr sz="1400" spc="-10" dirty="0">
                <a:solidFill>
                  <a:srgbClr val="00253D"/>
                </a:solidFill>
                <a:latin typeface="Arial"/>
                <a:cs typeface="Arial"/>
              </a:rPr>
              <a:t>1595,</a:t>
            </a:r>
            <a:endParaRPr sz="1400">
              <a:latin typeface="Arial"/>
              <a:cs typeface="Arial"/>
            </a:endParaRPr>
          </a:p>
          <a:p>
            <a:pPr marL="57150">
              <a:lnSpc>
                <a:spcPts val="1645"/>
              </a:lnSpc>
            </a:pPr>
            <a:r>
              <a:rPr sz="1400" spc="-25" dirty="0">
                <a:solidFill>
                  <a:srgbClr val="00253D"/>
                </a:solidFill>
                <a:latin typeface="Arial"/>
                <a:cs typeface="Arial"/>
              </a:rPr>
              <a:t>34%</a:t>
            </a:r>
            <a:endParaRPr sz="1400">
              <a:latin typeface="Arial"/>
              <a:cs typeface="Arial"/>
            </a:endParaRPr>
          </a:p>
        </p:txBody>
      </p:sp>
      <p:sp>
        <p:nvSpPr>
          <p:cNvPr id="19" name="object 19"/>
          <p:cNvSpPr txBox="1"/>
          <p:nvPr/>
        </p:nvSpPr>
        <p:spPr>
          <a:xfrm>
            <a:off x="2087879" y="4401565"/>
            <a:ext cx="471805" cy="443230"/>
          </a:xfrm>
          <a:prstGeom prst="rect">
            <a:avLst/>
          </a:prstGeom>
        </p:spPr>
        <p:txBody>
          <a:bodyPr vert="horz" wrap="square" lIns="0" tIns="12065" rIns="0" bIns="0" rtlCol="0">
            <a:spAutoFit/>
          </a:bodyPr>
          <a:lstStyle/>
          <a:p>
            <a:pPr marL="12700">
              <a:lnSpc>
                <a:spcPts val="1645"/>
              </a:lnSpc>
              <a:spcBef>
                <a:spcPts val="95"/>
              </a:spcBef>
            </a:pPr>
            <a:r>
              <a:rPr sz="1400" spc="-10" dirty="0">
                <a:solidFill>
                  <a:srgbClr val="00253D"/>
                </a:solidFill>
                <a:latin typeface="Arial"/>
                <a:cs typeface="Arial"/>
              </a:rPr>
              <a:t>1626,</a:t>
            </a:r>
            <a:endParaRPr sz="1400">
              <a:latin typeface="Arial"/>
              <a:cs typeface="Arial"/>
            </a:endParaRPr>
          </a:p>
          <a:p>
            <a:pPr marL="57150">
              <a:lnSpc>
                <a:spcPts val="1645"/>
              </a:lnSpc>
            </a:pPr>
            <a:r>
              <a:rPr sz="1400" spc="-25" dirty="0">
                <a:solidFill>
                  <a:srgbClr val="00253D"/>
                </a:solidFill>
                <a:latin typeface="Arial"/>
                <a:cs typeface="Arial"/>
              </a:rPr>
              <a:t>34%</a:t>
            </a:r>
            <a:endParaRPr sz="1400">
              <a:latin typeface="Arial"/>
              <a:cs typeface="Arial"/>
            </a:endParaRPr>
          </a:p>
        </p:txBody>
      </p:sp>
      <p:sp>
        <p:nvSpPr>
          <p:cNvPr id="20" name="object 20"/>
          <p:cNvSpPr txBox="1"/>
          <p:nvPr/>
        </p:nvSpPr>
        <p:spPr>
          <a:xfrm>
            <a:off x="652526" y="2941066"/>
            <a:ext cx="471170" cy="443230"/>
          </a:xfrm>
          <a:prstGeom prst="rect">
            <a:avLst/>
          </a:prstGeom>
        </p:spPr>
        <p:txBody>
          <a:bodyPr vert="horz" wrap="square" lIns="0" tIns="12065" rIns="0" bIns="0" rtlCol="0">
            <a:spAutoFit/>
          </a:bodyPr>
          <a:lstStyle/>
          <a:p>
            <a:pPr marL="12700">
              <a:lnSpc>
                <a:spcPts val="1645"/>
              </a:lnSpc>
              <a:spcBef>
                <a:spcPts val="95"/>
              </a:spcBef>
            </a:pPr>
            <a:r>
              <a:rPr sz="1400" spc="-10" dirty="0">
                <a:solidFill>
                  <a:srgbClr val="00253D"/>
                </a:solidFill>
                <a:latin typeface="Arial"/>
                <a:cs typeface="Arial"/>
              </a:rPr>
              <a:t>1363,</a:t>
            </a:r>
            <a:endParaRPr sz="1400">
              <a:latin typeface="Arial"/>
              <a:cs typeface="Arial"/>
            </a:endParaRPr>
          </a:p>
          <a:p>
            <a:pPr marL="57150">
              <a:lnSpc>
                <a:spcPts val="1645"/>
              </a:lnSpc>
            </a:pPr>
            <a:r>
              <a:rPr sz="1400" spc="-25" dirty="0">
                <a:solidFill>
                  <a:srgbClr val="00253D"/>
                </a:solidFill>
                <a:latin typeface="Arial"/>
                <a:cs typeface="Arial"/>
              </a:rPr>
              <a:t>29%</a:t>
            </a:r>
            <a:endParaRPr sz="1400">
              <a:latin typeface="Arial"/>
              <a:cs typeface="Arial"/>
            </a:endParaRPr>
          </a:p>
        </p:txBody>
      </p:sp>
      <p:sp>
        <p:nvSpPr>
          <p:cNvPr id="21" name="object 21"/>
          <p:cNvSpPr txBox="1"/>
          <p:nvPr/>
        </p:nvSpPr>
        <p:spPr>
          <a:xfrm>
            <a:off x="1252474" y="2056130"/>
            <a:ext cx="1922780" cy="64262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585858"/>
                </a:solidFill>
                <a:latin typeface="Arial"/>
                <a:cs typeface="Arial"/>
              </a:rPr>
              <a:t>July</a:t>
            </a:r>
            <a:r>
              <a:rPr sz="1600" spc="-15" dirty="0">
                <a:solidFill>
                  <a:srgbClr val="585858"/>
                </a:solidFill>
                <a:latin typeface="Arial"/>
                <a:cs typeface="Arial"/>
              </a:rPr>
              <a:t> </a:t>
            </a:r>
            <a:r>
              <a:rPr sz="1600" dirty="0">
                <a:solidFill>
                  <a:srgbClr val="585858"/>
                </a:solidFill>
                <a:latin typeface="Arial"/>
                <a:cs typeface="Arial"/>
              </a:rPr>
              <a:t>2023</a:t>
            </a:r>
            <a:r>
              <a:rPr sz="1600" spc="5" dirty="0">
                <a:solidFill>
                  <a:srgbClr val="585858"/>
                </a:solidFill>
                <a:latin typeface="Arial"/>
                <a:cs typeface="Arial"/>
              </a:rPr>
              <a:t> </a:t>
            </a:r>
            <a:r>
              <a:rPr sz="1600" spc="-10" dirty="0">
                <a:solidFill>
                  <a:srgbClr val="585858"/>
                </a:solidFill>
                <a:latin typeface="Arial"/>
                <a:cs typeface="Arial"/>
              </a:rPr>
              <a:t>Enrollment</a:t>
            </a:r>
            <a:endParaRPr sz="1600">
              <a:latin typeface="Arial"/>
              <a:cs typeface="Arial"/>
            </a:endParaRPr>
          </a:p>
          <a:p>
            <a:pPr marL="473075">
              <a:lnSpc>
                <a:spcPct val="100000"/>
              </a:lnSpc>
              <a:spcBef>
                <a:spcPts val="1255"/>
              </a:spcBef>
            </a:pPr>
            <a:r>
              <a:rPr sz="1400" dirty="0">
                <a:solidFill>
                  <a:srgbClr val="00253D"/>
                </a:solidFill>
                <a:latin typeface="Arial"/>
                <a:cs typeface="Arial"/>
              </a:rPr>
              <a:t>143,</a:t>
            </a:r>
            <a:r>
              <a:rPr sz="1400" spc="-5" dirty="0">
                <a:solidFill>
                  <a:srgbClr val="00253D"/>
                </a:solidFill>
                <a:latin typeface="Arial"/>
                <a:cs typeface="Arial"/>
              </a:rPr>
              <a:t> </a:t>
            </a:r>
            <a:r>
              <a:rPr sz="1400" spc="-25" dirty="0">
                <a:solidFill>
                  <a:srgbClr val="00253D"/>
                </a:solidFill>
                <a:latin typeface="Arial"/>
                <a:cs typeface="Arial"/>
              </a:rPr>
              <a:t>3%</a:t>
            </a:r>
            <a:endParaRPr sz="1400">
              <a:latin typeface="Arial"/>
              <a:cs typeface="Arial"/>
            </a:endParaRPr>
          </a:p>
        </p:txBody>
      </p:sp>
      <p:sp>
        <p:nvSpPr>
          <p:cNvPr id="22" name="object 22"/>
          <p:cNvSpPr/>
          <p:nvPr/>
        </p:nvSpPr>
        <p:spPr>
          <a:xfrm>
            <a:off x="418719" y="5367146"/>
            <a:ext cx="77470" cy="77470"/>
          </a:xfrm>
          <a:custGeom>
            <a:avLst/>
            <a:gdLst/>
            <a:ahLst/>
            <a:cxnLst/>
            <a:rect l="l" t="t" r="r" b="b"/>
            <a:pathLst>
              <a:path w="77470" h="77470">
                <a:moveTo>
                  <a:pt x="76962" y="0"/>
                </a:moveTo>
                <a:lnTo>
                  <a:pt x="0" y="0"/>
                </a:lnTo>
                <a:lnTo>
                  <a:pt x="0" y="76961"/>
                </a:lnTo>
                <a:lnTo>
                  <a:pt x="76962" y="76961"/>
                </a:lnTo>
                <a:lnTo>
                  <a:pt x="76962" y="0"/>
                </a:lnTo>
                <a:close/>
              </a:path>
            </a:pathLst>
          </a:custGeom>
          <a:solidFill>
            <a:srgbClr val="00253D"/>
          </a:solidFill>
        </p:spPr>
        <p:txBody>
          <a:bodyPr wrap="square" lIns="0" tIns="0" rIns="0" bIns="0" rtlCol="0"/>
          <a:lstStyle/>
          <a:p>
            <a:endParaRPr/>
          </a:p>
        </p:txBody>
      </p:sp>
      <p:sp>
        <p:nvSpPr>
          <p:cNvPr id="23" name="object 23"/>
          <p:cNvSpPr txBox="1"/>
          <p:nvPr/>
        </p:nvSpPr>
        <p:spPr>
          <a:xfrm>
            <a:off x="516127" y="5289296"/>
            <a:ext cx="711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$500 </a:t>
            </a:r>
            <a:r>
              <a:rPr sz="1200" spc="-20" dirty="0">
                <a:solidFill>
                  <a:srgbClr val="585858"/>
                </a:solidFill>
                <a:latin typeface="Arial"/>
                <a:cs typeface="Arial"/>
              </a:rPr>
              <a:t>Plan</a:t>
            </a:r>
            <a:endParaRPr sz="1200">
              <a:latin typeface="Arial"/>
              <a:cs typeface="Arial"/>
            </a:endParaRPr>
          </a:p>
        </p:txBody>
      </p:sp>
      <p:sp>
        <p:nvSpPr>
          <p:cNvPr id="24" name="object 24"/>
          <p:cNvSpPr/>
          <p:nvPr/>
        </p:nvSpPr>
        <p:spPr>
          <a:xfrm>
            <a:off x="1536572" y="5367146"/>
            <a:ext cx="77470" cy="77470"/>
          </a:xfrm>
          <a:custGeom>
            <a:avLst/>
            <a:gdLst/>
            <a:ahLst/>
            <a:cxnLst/>
            <a:rect l="l" t="t" r="r" b="b"/>
            <a:pathLst>
              <a:path w="77469" h="77470">
                <a:moveTo>
                  <a:pt x="76962" y="0"/>
                </a:moveTo>
                <a:lnTo>
                  <a:pt x="0" y="0"/>
                </a:lnTo>
                <a:lnTo>
                  <a:pt x="0" y="76961"/>
                </a:lnTo>
                <a:lnTo>
                  <a:pt x="76962" y="76961"/>
                </a:lnTo>
                <a:lnTo>
                  <a:pt x="76962" y="0"/>
                </a:lnTo>
                <a:close/>
              </a:path>
            </a:pathLst>
          </a:custGeom>
          <a:solidFill>
            <a:srgbClr val="6EACDE"/>
          </a:solidFill>
        </p:spPr>
        <p:txBody>
          <a:bodyPr wrap="square" lIns="0" tIns="0" rIns="0" bIns="0" rtlCol="0"/>
          <a:lstStyle/>
          <a:p>
            <a:endParaRPr/>
          </a:p>
        </p:txBody>
      </p:sp>
      <p:sp>
        <p:nvSpPr>
          <p:cNvPr id="25" name="object 25"/>
          <p:cNvSpPr txBox="1"/>
          <p:nvPr/>
        </p:nvSpPr>
        <p:spPr>
          <a:xfrm>
            <a:off x="1634489" y="5289296"/>
            <a:ext cx="711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$750 </a:t>
            </a:r>
            <a:r>
              <a:rPr sz="1200" spc="-20" dirty="0">
                <a:solidFill>
                  <a:srgbClr val="585858"/>
                </a:solidFill>
                <a:latin typeface="Arial"/>
                <a:cs typeface="Arial"/>
              </a:rPr>
              <a:t>Plan</a:t>
            </a:r>
            <a:endParaRPr sz="1200">
              <a:latin typeface="Arial"/>
              <a:cs typeface="Arial"/>
            </a:endParaRPr>
          </a:p>
        </p:txBody>
      </p:sp>
      <p:sp>
        <p:nvSpPr>
          <p:cNvPr id="26" name="object 26"/>
          <p:cNvSpPr/>
          <p:nvPr/>
        </p:nvSpPr>
        <p:spPr>
          <a:xfrm>
            <a:off x="2655189" y="5367146"/>
            <a:ext cx="76200" cy="77470"/>
          </a:xfrm>
          <a:custGeom>
            <a:avLst/>
            <a:gdLst/>
            <a:ahLst/>
            <a:cxnLst/>
            <a:rect l="l" t="t" r="r" b="b"/>
            <a:pathLst>
              <a:path w="76200" h="77470">
                <a:moveTo>
                  <a:pt x="76200" y="0"/>
                </a:moveTo>
                <a:lnTo>
                  <a:pt x="0" y="0"/>
                </a:lnTo>
                <a:lnTo>
                  <a:pt x="0" y="76961"/>
                </a:lnTo>
                <a:lnTo>
                  <a:pt x="76200" y="76961"/>
                </a:lnTo>
                <a:lnTo>
                  <a:pt x="76200" y="0"/>
                </a:lnTo>
                <a:close/>
              </a:path>
            </a:pathLst>
          </a:custGeom>
          <a:solidFill>
            <a:srgbClr val="89931E"/>
          </a:solidFill>
        </p:spPr>
        <p:txBody>
          <a:bodyPr wrap="square" lIns="0" tIns="0" rIns="0" bIns="0" rtlCol="0"/>
          <a:lstStyle/>
          <a:p>
            <a:endParaRPr/>
          </a:p>
        </p:txBody>
      </p:sp>
      <p:sp>
        <p:nvSpPr>
          <p:cNvPr id="27" name="object 27"/>
          <p:cNvSpPr txBox="1"/>
          <p:nvPr/>
        </p:nvSpPr>
        <p:spPr>
          <a:xfrm>
            <a:off x="2752598" y="5289296"/>
            <a:ext cx="838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$1,500</a:t>
            </a:r>
            <a:r>
              <a:rPr sz="1200" spc="-10" dirty="0">
                <a:solidFill>
                  <a:srgbClr val="585858"/>
                </a:solidFill>
                <a:latin typeface="Arial"/>
                <a:cs typeface="Arial"/>
              </a:rPr>
              <a:t> </a:t>
            </a:r>
            <a:r>
              <a:rPr sz="1200" spc="-20" dirty="0">
                <a:solidFill>
                  <a:srgbClr val="585858"/>
                </a:solidFill>
                <a:latin typeface="Arial"/>
                <a:cs typeface="Arial"/>
              </a:rPr>
              <a:t>Plan</a:t>
            </a:r>
            <a:endParaRPr sz="1200">
              <a:latin typeface="Arial"/>
              <a:cs typeface="Arial"/>
            </a:endParaRPr>
          </a:p>
        </p:txBody>
      </p:sp>
      <p:sp>
        <p:nvSpPr>
          <p:cNvPr id="28" name="object 28"/>
          <p:cNvSpPr/>
          <p:nvPr/>
        </p:nvSpPr>
        <p:spPr>
          <a:xfrm>
            <a:off x="3900296" y="5367146"/>
            <a:ext cx="76200" cy="77470"/>
          </a:xfrm>
          <a:custGeom>
            <a:avLst/>
            <a:gdLst/>
            <a:ahLst/>
            <a:cxnLst/>
            <a:rect l="l" t="t" r="r" b="b"/>
            <a:pathLst>
              <a:path w="76200" h="77470">
                <a:moveTo>
                  <a:pt x="76200" y="0"/>
                </a:moveTo>
                <a:lnTo>
                  <a:pt x="0" y="0"/>
                </a:lnTo>
                <a:lnTo>
                  <a:pt x="0" y="76961"/>
                </a:lnTo>
                <a:lnTo>
                  <a:pt x="76200" y="76961"/>
                </a:lnTo>
                <a:lnTo>
                  <a:pt x="76200" y="0"/>
                </a:lnTo>
                <a:close/>
              </a:path>
            </a:pathLst>
          </a:custGeom>
          <a:solidFill>
            <a:srgbClr val="DF7D3B"/>
          </a:solidFill>
        </p:spPr>
        <p:txBody>
          <a:bodyPr wrap="square" lIns="0" tIns="0" rIns="0" bIns="0" rtlCol="0"/>
          <a:lstStyle/>
          <a:p>
            <a:endParaRPr/>
          </a:p>
        </p:txBody>
      </p:sp>
      <p:sp>
        <p:nvSpPr>
          <p:cNvPr id="29" name="object 29"/>
          <p:cNvSpPr txBox="1"/>
          <p:nvPr/>
        </p:nvSpPr>
        <p:spPr>
          <a:xfrm>
            <a:off x="3997959" y="5289296"/>
            <a:ext cx="4572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585858"/>
                </a:solidFill>
                <a:latin typeface="Arial"/>
                <a:cs typeface="Arial"/>
              </a:rPr>
              <a:t>HDHP</a:t>
            </a:r>
            <a:endParaRPr sz="1200">
              <a:latin typeface="Arial"/>
              <a:cs typeface="Arial"/>
            </a:endParaRPr>
          </a:p>
        </p:txBody>
      </p:sp>
      <p:sp>
        <p:nvSpPr>
          <p:cNvPr id="30" name="object 30"/>
          <p:cNvSpPr txBox="1"/>
          <p:nvPr/>
        </p:nvSpPr>
        <p:spPr>
          <a:xfrm>
            <a:off x="436626" y="5847588"/>
            <a:ext cx="8270875" cy="584835"/>
          </a:xfrm>
          <a:prstGeom prst="rect">
            <a:avLst/>
          </a:prstGeom>
          <a:solidFill>
            <a:srgbClr val="6EACDE"/>
          </a:solidFill>
        </p:spPr>
        <p:txBody>
          <a:bodyPr vert="horz" wrap="square" lIns="0" tIns="40005" rIns="0" bIns="0" rtlCol="0">
            <a:spAutoFit/>
          </a:bodyPr>
          <a:lstStyle/>
          <a:p>
            <a:pPr marL="1433830" marR="229235" indent="-1196340">
              <a:lnSpc>
                <a:spcPct val="100000"/>
              </a:lnSpc>
              <a:spcBef>
                <a:spcPts val="315"/>
              </a:spcBef>
            </a:pPr>
            <a:r>
              <a:rPr sz="1600" dirty="0">
                <a:solidFill>
                  <a:srgbClr val="120D52"/>
                </a:solidFill>
                <a:latin typeface="Arial"/>
                <a:cs typeface="Arial"/>
              </a:rPr>
              <a:t>$500</a:t>
            </a:r>
            <a:r>
              <a:rPr sz="1600" spc="-30" dirty="0">
                <a:solidFill>
                  <a:srgbClr val="120D52"/>
                </a:solidFill>
                <a:latin typeface="Arial"/>
                <a:cs typeface="Arial"/>
              </a:rPr>
              <a:t> </a:t>
            </a:r>
            <a:r>
              <a:rPr sz="1600" dirty="0">
                <a:solidFill>
                  <a:srgbClr val="120D52"/>
                </a:solidFill>
                <a:latin typeface="Arial"/>
                <a:cs typeface="Arial"/>
              </a:rPr>
              <a:t>Plan</a:t>
            </a:r>
            <a:r>
              <a:rPr sz="1600" spc="-20" dirty="0">
                <a:solidFill>
                  <a:srgbClr val="120D52"/>
                </a:solidFill>
                <a:latin typeface="Arial"/>
                <a:cs typeface="Arial"/>
              </a:rPr>
              <a:t> </a:t>
            </a:r>
            <a:r>
              <a:rPr sz="1600" dirty="0">
                <a:solidFill>
                  <a:srgbClr val="120D52"/>
                </a:solidFill>
                <a:latin typeface="Arial"/>
                <a:cs typeface="Arial"/>
              </a:rPr>
              <a:t>was</a:t>
            </a:r>
            <a:r>
              <a:rPr sz="1600" spc="-25" dirty="0">
                <a:solidFill>
                  <a:srgbClr val="120D52"/>
                </a:solidFill>
                <a:latin typeface="Arial"/>
                <a:cs typeface="Arial"/>
              </a:rPr>
              <a:t> </a:t>
            </a:r>
            <a:r>
              <a:rPr sz="1600" dirty="0">
                <a:solidFill>
                  <a:srgbClr val="120D52"/>
                </a:solidFill>
                <a:latin typeface="Arial"/>
                <a:cs typeface="Arial"/>
              </a:rPr>
              <a:t>removed,</a:t>
            </a:r>
            <a:r>
              <a:rPr sz="1600" spc="-5" dirty="0">
                <a:solidFill>
                  <a:srgbClr val="120D52"/>
                </a:solidFill>
                <a:latin typeface="Arial"/>
                <a:cs typeface="Arial"/>
              </a:rPr>
              <a:t> </a:t>
            </a:r>
            <a:r>
              <a:rPr sz="1600" dirty="0">
                <a:solidFill>
                  <a:srgbClr val="120D52"/>
                </a:solidFill>
                <a:latin typeface="Arial"/>
                <a:cs typeface="Arial"/>
              </a:rPr>
              <a:t>and</a:t>
            </a:r>
            <a:r>
              <a:rPr sz="1600" spc="-15" dirty="0">
                <a:solidFill>
                  <a:srgbClr val="120D52"/>
                </a:solidFill>
                <a:latin typeface="Arial"/>
                <a:cs typeface="Arial"/>
              </a:rPr>
              <a:t> </a:t>
            </a:r>
            <a:r>
              <a:rPr sz="1600" dirty="0">
                <a:solidFill>
                  <a:srgbClr val="120D52"/>
                </a:solidFill>
                <a:latin typeface="Arial"/>
                <a:cs typeface="Arial"/>
              </a:rPr>
              <a:t>the</a:t>
            </a:r>
            <a:r>
              <a:rPr sz="1600" spc="-35" dirty="0">
                <a:solidFill>
                  <a:srgbClr val="120D52"/>
                </a:solidFill>
                <a:latin typeface="Arial"/>
                <a:cs typeface="Arial"/>
              </a:rPr>
              <a:t> </a:t>
            </a:r>
            <a:r>
              <a:rPr sz="1600" spc="-45" dirty="0">
                <a:solidFill>
                  <a:srgbClr val="120D52"/>
                </a:solidFill>
                <a:latin typeface="Arial"/>
                <a:cs typeface="Arial"/>
              </a:rPr>
              <a:t>TPA</a:t>
            </a:r>
            <a:r>
              <a:rPr sz="1600" spc="-95" dirty="0">
                <a:solidFill>
                  <a:srgbClr val="120D52"/>
                </a:solidFill>
                <a:latin typeface="Arial"/>
                <a:cs typeface="Arial"/>
              </a:rPr>
              <a:t> </a:t>
            </a:r>
            <a:r>
              <a:rPr sz="1600" dirty="0">
                <a:solidFill>
                  <a:srgbClr val="120D52"/>
                </a:solidFill>
                <a:latin typeface="Arial"/>
                <a:cs typeface="Arial"/>
              </a:rPr>
              <a:t>plan</a:t>
            </a:r>
            <a:r>
              <a:rPr sz="1600" spc="-15" dirty="0">
                <a:solidFill>
                  <a:srgbClr val="120D52"/>
                </a:solidFill>
                <a:latin typeface="Arial"/>
                <a:cs typeface="Arial"/>
              </a:rPr>
              <a:t> </a:t>
            </a:r>
            <a:r>
              <a:rPr sz="1600" dirty="0">
                <a:solidFill>
                  <a:srgbClr val="120D52"/>
                </a:solidFill>
                <a:latin typeface="Arial"/>
                <a:cs typeface="Arial"/>
              </a:rPr>
              <a:t>was</a:t>
            </a:r>
            <a:r>
              <a:rPr sz="1600" spc="-10" dirty="0">
                <a:solidFill>
                  <a:srgbClr val="120D52"/>
                </a:solidFill>
                <a:latin typeface="Arial"/>
                <a:cs typeface="Arial"/>
              </a:rPr>
              <a:t> </a:t>
            </a:r>
            <a:r>
              <a:rPr sz="1600" dirty="0">
                <a:solidFill>
                  <a:srgbClr val="120D52"/>
                </a:solidFill>
                <a:latin typeface="Arial"/>
                <a:cs typeface="Arial"/>
              </a:rPr>
              <a:t>implemented</a:t>
            </a:r>
            <a:r>
              <a:rPr sz="1600" spc="-15" dirty="0">
                <a:solidFill>
                  <a:srgbClr val="120D52"/>
                </a:solidFill>
                <a:latin typeface="Arial"/>
                <a:cs typeface="Arial"/>
              </a:rPr>
              <a:t> </a:t>
            </a:r>
            <a:r>
              <a:rPr sz="1600" dirty="0">
                <a:solidFill>
                  <a:srgbClr val="120D52"/>
                </a:solidFill>
                <a:latin typeface="Arial"/>
                <a:cs typeface="Arial"/>
              </a:rPr>
              <a:t>with</a:t>
            </a:r>
            <a:r>
              <a:rPr sz="1600" spc="-20" dirty="0">
                <a:solidFill>
                  <a:srgbClr val="120D52"/>
                </a:solidFill>
                <a:latin typeface="Arial"/>
                <a:cs typeface="Arial"/>
              </a:rPr>
              <a:t> </a:t>
            </a:r>
            <a:r>
              <a:rPr sz="1600" dirty="0">
                <a:solidFill>
                  <a:srgbClr val="120D52"/>
                </a:solidFill>
                <a:latin typeface="Arial"/>
                <a:cs typeface="Arial"/>
              </a:rPr>
              <a:t>success.</a:t>
            </a:r>
            <a:r>
              <a:rPr sz="1600" spc="-110" dirty="0">
                <a:solidFill>
                  <a:srgbClr val="120D52"/>
                </a:solidFill>
                <a:latin typeface="Arial"/>
                <a:cs typeface="Arial"/>
              </a:rPr>
              <a:t> </a:t>
            </a:r>
            <a:r>
              <a:rPr sz="1600" dirty="0">
                <a:solidFill>
                  <a:srgbClr val="120D52"/>
                </a:solidFill>
                <a:latin typeface="Arial"/>
                <a:cs typeface="Arial"/>
              </a:rPr>
              <a:t>As</a:t>
            </a:r>
            <a:r>
              <a:rPr sz="1600" spc="-15" dirty="0">
                <a:solidFill>
                  <a:srgbClr val="120D52"/>
                </a:solidFill>
                <a:latin typeface="Arial"/>
                <a:cs typeface="Arial"/>
              </a:rPr>
              <a:t> </a:t>
            </a:r>
            <a:r>
              <a:rPr sz="1600" dirty="0">
                <a:solidFill>
                  <a:srgbClr val="120D52"/>
                </a:solidFill>
                <a:latin typeface="Arial"/>
                <a:cs typeface="Arial"/>
              </a:rPr>
              <a:t>a</a:t>
            </a:r>
            <a:r>
              <a:rPr sz="1600" spc="-15" dirty="0">
                <a:solidFill>
                  <a:srgbClr val="120D52"/>
                </a:solidFill>
                <a:latin typeface="Arial"/>
                <a:cs typeface="Arial"/>
              </a:rPr>
              <a:t> </a:t>
            </a:r>
            <a:r>
              <a:rPr sz="1600" spc="-10" dirty="0">
                <a:solidFill>
                  <a:srgbClr val="120D52"/>
                </a:solidFill>
                <a:latin typeface="Arial"/>
                <a:cs typeface="Arial"/>
              </a:rPr>
              <a:t>result, </a:t>
            </a:r>
            <a:r>
              <a:rPr sz="1600" dirty="0">
                <a:solidFill>
                  <a:srgbClr val="120D52"/>
                </a:solidFill>
                <a:latin typeface="Arial"/>
                <a:cs typeface="Arial"/>
              </a:rPr>
              <a:t>there</a:t>
            </a:r>
            <a:r>
              <a:rPr sz="1600" spc="-20" dirty="0">
                <a:solidFill>
                  <a:srgbClr val="120D52"/>
                </a:solidFill>
                <a:latin typeface="Arial"/>
                <a:cs typeface="Arial"/>
              </a:rPr>
              <a:t> </a:t>
            </a:r>
            <a:r>
              <a:rPr sz="1600" dirty="0">
                <a:solidFill>
                  <a:srgbClr val="120D52"/>
                </a:solidFill>
                <a:latin typeface="Arial"/>
                <a:cs typeface="Arial"/>
              </a:rPr>
              <a:t>was</a:t>
            </a:r>
            <a:r>
              <a:rPr sz="1600" spc="-30" dirty="0">
                <a:solidFill>
                  <a:srgbClr val="120D52"/>
                </a:solidFill>
                <a:latin typeface="Arial"/>
                <a:cs typeface="Arial"/>
              </a:rPr>
              <a:t> </a:t>
            </a:r>
            <a:r>
              <a:rPr sz="1600" dirty="0">
                <a:solidFill>
                  <a:srgbClr val="120D52"/>
                </a:solidFill>
                <a:latin typeface="Arial"/>
                <a:cs typeface="Arial"/>
              </a:rPr>
              <a:t>heavy</a:t>
            </a:r>
            <a:r>
              <a:rPr sz="1600" spc="-20" dirty="0">
                <a:solidFill>
                  <a:srgbClr val="120D52"/>
                </a:solidFill>
                <a:latin typeface="Arial"/>
                <a:cs typeface="Arial"/>
              </a:rPr>
              <a:t> </a:t>
            </a:r>
            <a:r>
              <a:rPr sz="1600" dirty="0">
                <a:solidFill>
                  <a:srgbClr val="120D52"/>
                </a:solidFill>
                <a:latin typeface="Arial"/>
                <a:cs typeface="Arial"/>
              </a:rPr>
              <a:t>plan</a:t>
            </a:r>
            <a:r>
              <a:rPr sz="1600" spc="-20" dirty="0">
                <a:solidFill>
                  <a:srgbClr val="120D52"/>
                </a:solidFill>
                <a:latin typeface="Arial"/>
                <a:cs typeface="Arial"/>
              </a:rPr>
              <a:t> </a:t>
            </a:r>
            <a:r>
              <a:rPr sz="1600" dirty="0">
                <a:solidFill>
                  <a:srgbClr val="120D52"/>
                </a:solidFill>
                <a:latin typeface="Arial"/>
                <a:cs typeface="Arial"/>
              </a:rPr>
              <a:t>migration</a:t>
            </a:r>
            <a:r>
              <a:rPr sz="1600" spc="-20" dirty="0">
                <a:solidFill>
                  <a:srgbClr val="120D52"/>
                </a:solidFill>
                <a:latin typeface="Arial"/>
                <a:cs typeface="Arial"/>
              </a:rPr>
              <a:t> </a:t>
            </a:r>
            <a:r>
              <a:rPr sz="1600" dirty="0">
                <a:solidFill>
                  <a:srgbClr val="120D52"/>
                </a:solidFill>
                <a:latin typeface="Arial"/>
                <a:cs typeface="Arial"/>
              </a:rPr>
              <a:t>to</a:t>
            </a:r>
            <a:r>
              <a:rPr sz="1600" spc="-15" dirty="0">
                <a:solidFill>
                  <a:srgbClr val="120D52"/>
                </a:solidFill>
                <a:latin typeface="Arial"/>
                <a:cs typeface="Arial"/>
              </a:rPr>
              <a:t> </a:t>
            </a:r>
            <a:r>
              <a:rPr sz="1600" dirty="0">
                <a:solidFill>
                  <a:srgbClr val="120D52"/>
                </a:solidFill>
                <a:latin typeface="Arial"/>
                <a:cs typeface="Arial"/>
              </a:rPr>
              <a:t>the</a:t>
            </a:r>
            <a:r>
              <a:rPr sz="1600" spc="-30" dirty="0">
                <a:solidFill>
                  <a:srgbClr val="120D52"/>
                </a:solidFill>
                <a:latin typeface="Arial"/>
                <a:cs typeface="Arial"/>
              </a:rPr>
              <a:t> </a:t>
            </a:r>
            <a:r>
              <a:rPr sz="1600" dirty="0">
                <a:solidFill>
                  <a:srgbClr val="120D52"/>
                </a:solidFill>
                <a:latin typeface="Arial"/>
                <a:cs typeface="Arial"/>
              </a:rPr>
              <a:t>$1,000</a:t>
            </a:r>
            <a:r>
              <a:rPr sz="1600" spc="-15" dirty="0">
                <a:solidFill>
                  <a:srgbClr val="120D52"/>
                </a:solidFill>
                <a:latin typeface="Arial"/>
                <a:cs typeface="Arial"/>
              </a:rPr>
              <a:t> </a:t>
            </a:r>
            <a:r>
              <a:rPr sz="1600" dirty="0">
                <a:solidFill>
                  <a:srgbClr val="120D52"/>
                </a:solidFill>
                <a:latin typeface="Arial"/>
                <a:cs typeface="Arial"/>
              </a:rPr>
              <a:t>Plan</a:t>
            </a:r>
            <a:r>
              <a:rPr sz="1600" spc="-35" dirty="0">
                <a:solidFill>
                  <a:srgbClr val="120D52"/>
                </a:solidFill>
                <a:latin typeface="Arial"/>
                <a:cs typeface="Arial"/>
              </a:rPr>
              <a:t> </a:t>
            </a:r>
            <a:r>
              <a:rPr sz="1600" dirty="0">
                <a:solidFill>
                  <a:srgbClr val="120D52"/>
                </a:solidFill>
                <a:latin typeface="Arial"/>
                <a:cs typeface="Arial"/>
              </a:rPr>
              <a:t>and</a:t>
            </a:r>
            <a:r>
              <a:rPr sz="1600" spc="-40" dirty="0">
                <a:solidFill>
                  <a:srgbClr val="120D52"/>
                </a:solidFill>
                <a:latin typeface="Arial"/>
                <a:cs typeface="Arial"/>
              </a:rPr>
              <a:t> </a:t>
            </a:r>
            <a:r>
              <a:rPr sz="1600" spc="-20" dirty="0">
                <a:solidFill>
                  <a:srgbClr val="120D52"/>
                </a:solidFill>
                <a:latin typeface="Arial"/>
                <a:cs typeface="Arial"/>
              </a:rPr>
              <a:t>TPA.</a:t>
            </a:r>
            <a:endParaRPr sz="1600">
              <a:latin typeface="Arial"/>
              <a:cs typeface="Arial"/>
            </a:endParaRPr>
          </a:p>
        </p:txBody>
      </p:sp>
      <p:sp>
        <p:nvSpPr>
          <p:cNvPr id="31" name="object 31"/>
          <p:cNvSpPr txBox="1"/>
          <p:nvPr/>
        </p:nvSpPr>
        <p:spPr>
          <a:xfrm>
            <a:off x="610869" y="6518147"/>
            <a:ext cx="5600700" cy="26987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Source:</a:t>
            </a:r>
            <a:r>
              <a:rPr sz="800" spc="-10" dirty="0">
                <a:latin typeface="Arial"/>
                <a:cs typeface="Arial"/>
              </a:rPr>
              <a:t> </a:t>
            </a:r>
            <a:r>
              <a:rPr sz="800" dirty="0">
                <a:latin typeface="Arial"/>
                <a:cs typeface="Arial"/>
              </a:rPr>
              <a:t>2023</a:t>
            </a:r>
            <a:r>
              <a:rPr sz="800" spc="-5" dirty="0">
                <a:latin typeface="Arial"/>
                <a:cs typeface="Arial"/>
              </a:rPr>
              <a:t> </a:t>
            </a:r>
            <a:r>
              <a:rPr sz="800" dirty="0">
                <a:latin typeface="Arial"/>
                <a:cs typeface="Arial"/>
              </a:rPr>
              <a:t>–</a:t>
            </a:r>
            <a:r>
              <a:rPr sz="800" spc="-25" dirty="0">
                <a:latin typeface="Arial"/>
                <a:cs typeface="Arial"/>
              </a:rPr>
              <a:t> </a:t>
            </a:r>
            <a:r>
              <a:rPr sz="800" dirty="0">
                <a:latin typeface="Arial"/>
                <a:cs typeface="Arial"/>
              </a:rPr>
              <a:t>July</a:t>
            </a:r>
            <a:r>
              <a:rPr sz="800" spc="-25" dirty="0">
                <a:latin typeface="Arial"/>
                <a:cs typeface="Arial"/>
              </a:rPr>
              <a:t> </a:t>
            </a:r>
            <a:r>
              <a:rPr sz="800" dirty="0">
                <a:latin typeface="Arial"/>
                <a:cs typeface="Arial"/>
              </a:rPr>
              <a:t>enrollment</a:t>
            </a:r>
            <a:r>
              <a:rPr sz="800" spc="-10" dirty="0">
                <a:latin typeface="Arial"/>
                <a:cs typeface="Arial"/>
              </a:rPr>
              <a:t> </a:t>
            </a:r>
            <a:r>
              <a:rPr sz="800" dirty="0">
                <a:latin typeface="Arial"/>
                <a:cs typeface="Arial"/>
              </a:rPr>
              <a:t>per</a:t>
            </a:r>
            <a:r>
              <a:rPr sz="800" spc="-20" dirty="0">
                <a:latin typeface="Arial"/>
                <a:cs typeface="Arial"/>
              </a:rPr>
              <a:t> </a:t>
            </a:r>
            <a:r>
              <a:rPr sz="800" dirty="0">
                <a:latin typeface="Arial"/>
                <a:cs typeface="Arial"/>
              </a:rPr>
              <a:t>carrier</a:t>
            </a:r>
            <a:r>
              <a:rPr sz="800" spc="-30" dirty="0">
                <a:latin typeface="Arial"/>
                <a:cs typeface="Arial"/>
              </a:rPr>
              <a:t> </a:t>
            </a:r>
            <a:r>
              <a:rPr sz="800" dirty="0">
                <a:latin typeface="Arial"/>
                <a:cs typeface="Arial"/>
              </a:rPr>
              <a:t>reporting.</a:t>
            </a:r>
            <a:r>
              <a:rPr sz="800" spc="5" dirty="0">
                <a:latin typeface="Arial"/>
                <a:cs typeface="Arial"/>
              </a:rPr>
              <a:t> </a:t>
            </a:r>
            <a:r>
              <a:rPr sz="800" dirty="0">
                <a:latin typeface="Arial"/>
                <a:cs typeface="Arial"/>
              </a:rPr>
              <a:t>2023</a:t>
            </a:r>
            <a:r>
              <a:rPr sz="800" spc="-10" dirty="0">
                <a:latin typeface="Arial"/>
                <a:cs typeface="Arial"/>
              </a:rPr>
              <a:t> September</a:t>
            </a:r>
            <a:r>
              <a:rPr sz="800" spc="-5" dirty="0">
                <a:latin typeface="Arial"/>
                <a:cs typeface="Arial"/>
              </a:rPr>
              <a:t> </a:t>
            </a:r>
            <a:r>
              <a:rPr sz="800" dirty="0">
                <a:latin typeface="Arial"/>
                <a:cs typeface="Arial"/>
              </a:rPr>
              <a:t>enrollment</a:t>
            </a:r>
            <a:r>
              <a:rPr sz="800" spc="-15" dirty="0">
                <a:latin typeface="Arial"/>
                <a:cs typeface="Arial"/>
              </a:rPr>
              <a:t> </a:t>
            </a:r>
            <a:r>
              <a:rPr sz="800" dirty="0">
                <a:latin typeface="Arial"/>
                <a:cs typeface="Arial"/>
              </a:rPr>
              <a:t>per</a:t>
            </a:r>
            <a:r>
              <a:rPr sz="800" spc="-15" dirty="0">
                <a:latin typeface="Arial"/>
                <a:cs typeface="Arial"/>
              </a:rPr>
              <a:t> </a:t>
            </a:r>
            <a:r>
              <a:rPr sz="800" spc="-20" dirty="0">
                <a:latin typeface="Arial"/>
                <a:cs typeface="Arial"/>
              </a:rPr>
              <a:t>EMB.</a:t>
            </a:r>
            <a:endParaRPr sz="800">
              <a:latin typeface="Arial"/>
              <a:cs typeface="Arial"/>
            </a:endParaRPr>
          </a:p>
          <a:p>
            <a:pPr marL="12700">
              <a:lnSpc>
                <a:spcPct val="100000"/>
              </a:lnSpc>
            </a:pPr>
            <a:r>
              <a:rPr sz="800" dirty="0">
                <a:latin typeface="Arial"/>
                <a:cs typeface="Arial"/>
              </a:rPr>
              <a:t>*Count</a:t>
            </a:r>
            <a:r>
              <a:rPr sz="800" spc="-20" dirty="0">
                <a:latin typeface="Arial"/>
                <a:cs typeface="Arial"/>
              </a:rPr>
              <a:t> </a:t>
            </a:r>
            <a:r>
              <a:rPr sz="800" dirty="0">
                <a:latin typeface="Arial"/>
                <a:cs typeface="Arial"/>
              </a:rPr>
              <a:t>of</a:t>
            </a:r>
            <a:r>
              <a:rPr sz="800" spc="-20" dirty="0">
                <a:latin typeface="Arial"/>
                <a:cs typeface="Arial"/>
              </a:rPr>
              <a:t> </a:t>
            </a:r>
            <a:r>
              <a:rPr sz="800" dirty="0">
                <a:latin typeface="Arial"/>
                <a:cs typeface="Arial"/>
              </a:rPr>
              <a:t>pre</a:t>
            </a:r>
            <a:r>
              <a:rPr sz="800" spc="-30" dirty="0">
                <a:latin typeface="Arial"/>
                <a:cs typeface="Arial"/>
              </a:rPr>
              <a:t> </a:t>
            </a:r>
            <a:r>
              <a:rPr sz="800" dirty="0">
                <a:latin typeface="Arial"/>
                <a:cs typeface="Arial"/>
              </a:rPr>
              <a:t>and</a:t>
            </a:r>
            <a:r>
              <a:rPr sz="800" spc="-15" dirty="0">
                <a:latin typeface="Arial"/>
                <a:cs typeface="Arial"/>
              </a:rPr>
              <a:t> </a:t>
            </a:r>
            <a:r>
              <a:rPr sz="800" dirty="0">
                <a:latin typeface="Arial"/>
                <a:cs typeface="Arial"/>
              </a:rPr>
              <a:t>post</a:t>
            </a:r>
            <a:r>
              <a:rPr sz="800" spc="-25" dirty="0">
                <a:latin typeface="Arial"/>
                <a:cs typeface="Arial"/>
              </a:rPr>
              <a:t> </a:t>
            </a:r>
            <a:r>
              <a:rPr sz="800" dirty="0">
                <a:latin typeface="Arial"/>
                <a:cs typeface="Arial"/>
              </a:rPr>
              <a:t>Open</a:t>
            </a:r>
            <a:r>
              <a:rPr sz="800" spc="-10" dirty="0">
                <a:latin typeface="Arial"/>
                <a:cs typeface="Arial"/>
              </a:rPr>
              <a:t> </a:t>
            </a:r>
            <a:r>
              <a:rPr sz="800" dirty="0">
                <a:latin typeface="Arial"/>
                <a:cs typeface="Arial"/>
              </a:rPr>
              <a:t>Enrollment</a:t>
            </a:r>
            <a:r>
              <a:rPr sz="800" spc="-20" dirty="0">
                <a:latin typeface="Arial"/>
                <a:cs typeface="Arial"/>
              </a:rPr>
              <a:t> </a:t>
            </a:r>
            <a:r>
              <a:rPr sz="800" dirty="0">
                <a:latin typeface="Arial"/>
                <a:cs typeface="Arial"/>
              </a:rPr>
              <a:t>Declines</a:t>
            </a:r>
            <a:r>
              <a:rPr sz="800" spc="-25" dirty="0">
                <a:latin typeface="Arial"/>
                <a:cs typeface="Arial"/>
              </a:rPr>
              <a:t> </a:t>
            </a:r>
            <a:r>
              <a:rPr sz="800" dirty="0">
                <a:latin typeface="Arial"/>
                <a:cs typeface="Arial"/>
              </a:rPr>
              <a:t>from</a:t>
            </a:r>
            <a:r>
              <a:rPr sz="800" spc="-30" dirty="0">
                <a:latin typeface="Arial"/>
                <a:cs typeface="Arial"/>
              </a:rPr>
              <a:t> </a:t>
            </a:r>
            <a:r>
              <a:rPr sz="800" dirty="0">
                <a:latin typeface="Arial"/>
                <a:cs typeface="Arial"/>
              </a:rPr>
              <a:t>EMB</a:t>
            </a:r>
            <a:r>
              <a:rPr sz="800" spc="-30" dirty="0">
                <a:latin typeface="Arial"/>
                <a:cs typeface="Arial"/>
              </a:rPr>
              <a:t> </a:t>
            </a:r>
            <a:r>
              <a:rPr sz="800" dirty="0">
                <a:latin typeface="Arial"/>
                <a:cs typeface="Arial"/>
              </a:rPr>
              <a:t>Sept</a:t>
            </a:r>
            <a:r>
              <a:rPr sz="800" spc="-15" dirty="0">
                <a:latin typeface="Arial"/>
                <a:cs typeface="Arial"/>
              </a:rPr>
              <a:t> </a:t>
            </a:r>
            <a:r>
              <a:rPr sz="800" dirty="0">
                <a:latin typeface="Arial"/>
                <a:cs typeface="Arial"/>
              </a:rPr>
              <a:t>report</a:t>
            </a:r>
            <a:r>
              <a:rPr sz="800" spc="-20" dirty="0">
                <a:latin typeface="Arial"/>
                <a:cs typeface="Arial"/>
              </a:rPr>
              <a:t> </a:t>
            </a:r>
            <a:r>
              <a:rPr sz="800" dirty="0">
                <a:latin typeface="Arial"/>
                <a:cs typeface="Arial"/>
              </a:rPr>
              <a:t>and</a:t>
            </a:r>
            <a:r>
              <a:rPr sz="800" spc="-15" dirty="0">
                <a:latin typeface="Arial"/>
                <a:cs typeface="Arial"/>
              </a:rPr>
              <a:t> </a:t>
            </a:r>
            <a:r>
              <a:rPr sz="800" dirty="0">
                <a:latin typeface="Arial"/>
                <a:cs typeface="Arial"/>
              </a:rPr>
              <a:t>includes</a:t>
            </a:r>
            <a:r>
              <a:rPr sz="800" spc="-20" dirty="0">
                <a:latin typeface="Arial"/>
                <a:cs typeface="Arial"/>
              </a:rPr>
              <a:t> </a:t>
            </a:r>
            <a:r>
              <a:rPr sz="800" dirty="0">
                <a:latin typeface="Arial"/>
                <a:cs typeface="Arial"/>
              </a:rPr>
              <a:t>future</a:t>
            </a:r>
            <a:r>
              <a:rPr sz="800" spc="-15" dirty="0">
                <a:latin typeface="Arial"/>
                <a:cs typeface="Arial"/>
              </a:rPr>
              <a:t> </a:t>
            </a:r>
            <a:r>
              <a:rPr sz="800" dirty="0">
                <a:latin typeface="Arial"/>
                <a:cs typeface="Arial"/>
              </a:rPr>
              <a:t>enrollments</a:t>
            </a:r>
            <a:r>
              <a:rPr sz="800" spc="-15" dirty="0">
                <a:latin typeface="Arial"/>
                <a:cs typeface="Arial"/>
              </a:rPr>
              <a:t> </a:t>
            </a:r>
            <a:r>
              <a:rPr sz="800" spc="-10" dirty="0">
                <a:latin typeface="Arial"/>
                <a:cs typeface="Arial"/>
              </a:rPr>
              <a:t>through November</a:t>
            </a:r>
            <a:endParaRPr sz="800">
              <a:latin typeface="Arial"/>
              <a:cs typeface="Arial"/>
            </a:endParaRPr>
          </a:p>
        </p:txBody>
      </p:sp>
      <p:grpSp>
        <p:nvGrpSpPr>
          <p:cNvPr id="32" name="object 32"/>
          <p:cNvGrpSpPr/>
          <p:nvPr/>
        </p:nvGrpSpPr>
        <p:grpSpPr>
          <a:xfrm>
            <a:off x="5311330" y="2690367"/>
            <a:ext cx="2416810" cy="2377440"/>
            <a:chOff x="5311330" y="2690367"/>
            <a:chExt cx="2416810" cy="2377440"/>
          </a:xfrm>
        </p:grpSpPr>
        <p:sp>
          <p:nvSpPr>
            <p:cNvPr id="33" name="object 33"/>
            <p:cNvSpPr/>
            <p:nvPr/>
          </p:nvSpPr>
          <p:spPr>
            <a:xfrm>
              <a:off x="6539483" y="2699892"/>
              <a:ext cx="1151255" cy="1179195"/>
            </a:xfrm>
            <a:custGeom>
              <a:avLst/>
              <a:gdLst/>
              <a:ahLst/>
              <a:cxnLst/>
              <a:rect l="l" t="t" r="r" b="b"/>
              <a:pathLst>
                <a:path w="1151254" h="1179195">
                  <a:moveTo>
                    <a:pt x="0" y="0"/>
                  </a:moveTo>
                  <a:lnTo>
                    <a:pt x="0" y="1178941"/>
                  </a:lnTo>
                  <a:lnTo>
                    <a:pt x="1151001" y="923925"/>
                  </a:lnTo>
                  <a:lnTo>
                    <a:pt x="1139520" y="876709"/>
                  </a:lnTo>
                  <a:lnTo>
                    <a:pt x="1126221" y="830336"/>
                  </a:lnTo>
                  <a:lnTo>
                    <a:pt x="1111146" y="784840"/>
                  </a:lnTo>
                  <a:lnTo>
                    <a:pt x="1094338" y="740257"/>
                  </a:lnTo>
                  <a:lnTo>
                    <a:pt x="1075841" y="696620"/>
                  </a:lnTo>
                  <a:lnTo>
                    <a:pt x="1055698" y="653965"/>
                  </a:lnTo>
                  <a:lnTo>
                    <a:pt x="1033954" y="612328"/>
                  </a:lnTo>
                  <a:lnTo>
                    <a:pt x="1010650" y="571742"/>
                  </a:lnTo>
                  <a:lnTo>
                    <a:pt x="985832" y="532243"/>
                  </a:lnTo>
                  <a:lnTo>
                    <a:pt x="959542" y="493865"/>
                  </a:lnTo>
                  <a:lnTo>
                    <a:pt x="931823" y="456644"/>
                  </a:lnTo>
                  <a:lnTo>
                    <a:pt x="902719" y="420614"/>
                  </a:lnTo>
                  <a:lnTo>
                    <a:pt x="872274" y="385810"/>
                  </a:lnTo>
                  <a:lnTo>
                    <a:pt x="840531" y="352267"/>
                  </a:lnTo>
                  <a:lnTo>
                    <a:pt x="807534" y="320021"/>
                  </a:lnTo>
                  <a:lnTo>
                    <a:pt x="773325" y="289105"/>
                  </a:lnTo>
                  <a:lnTo>
                    <a:pt x="737949" y="259556"/>
                  </a:lnTo>
                  <a:lnTo>
                    <a:pt x="701448" y="231407"/>
                  </a:lnTo>
                  <a:lnTo>
                    <a:pt x="663867" y="204693"/>
                  </a:lnTo>
                  <a:lnTo>
                    <a:pt x="625248" y="179451"/>
                  </a:lnTo>
                  <a:lnTo>
                    <a:pt x="585636" y="155713"/>
                  </a:lnTo>
                  <a:lnTo>
                    <a:pt x="545073" y="133516"/>
                  </a:lnTo>
                  <a:lnTo>
                    <a:pt x="503603" y="112894"/>
                  </a:lnTo>
                  <a:lnTo>
                    <a:pt x="461270" y="93883"/>
                  </a:lnTo>
                  <a:lnTo>
                    <a:pt x="418116" y="76516"/>
                  </a:lnTo>
                  <a:lnTo>
                    <a:pt x="374186" y="60829"/>
                  </a:lnTo>
                  <a:lnTo>
                    <a:pt x="329523" y="46857"/>
                  </a:lnTo>
                  <a:lnTo>
                    <a:pt x="284170" y="34635"/>
                  </a:lnTo>
                  <a:lnTo>
                    <a:pt x="238170" y="24197"/>
                  </a:lnTo>
                  <a:lnTo>
                    <a:pt x="191568" y="15579"/>
                  </a:lnTo>
                  <a:lnTo>
                    <a:pt x="144406" y="8815"/>
                  </a:lnTo>
                  <a:lnTo>
                    <a:pt x="96729" y="3941"/>
                  </a:lnTo>
                  <a:lnTo>
                    <a:pt x="48579" y="991"/>
                  </a:lnTo>
                  <a:lnTo>
                    <a:pt x="0" y="0"/>
                  </a:lnTo>
                  <a:close/>
                </a:path>
              </a:pathLst>
            </a:custGeom>
            <a:solidFill>
              <a:srgbClr val="7030A0"/>
            </a:solidFill>
          </p:spPr>
          <p:txBody>
            <a:bodyPr wrap="square" lIns="0" tIns="0" rIns="0" bIns="0" rtlCol="0"/>
            <a:lstStyle/>
            <a:p>
              <a:endParaRPr dirty="0"/>
            </a:p>
          </p:txBody>
        </p:sp>
        <p:sp>
          <p:nvSpPr>
            <p:cNvPr id="34" name="object 34"/>
            <p:cNvSpPr/>
            <p:nvPr/>
          </p:nvSpPr>
          <p:spPr>
            <a:xfrm>
              <a:off x="5371591" y="3623817"/>
              <a:ext cx="2346960" cy="1434465"/>
            </a:xfrm>
            <a:custGeom>
              <a:avLst/>
              <a:gdLst/>
              <a:ahLst/>
              <a:cxnLst/>
              <a:rect l="l" t="t" r="r" b="b"/>
              <a:pathLst>
                <a:path w="2346959" h="1434464">
                  <a:moveTo>
                    <a:pt x="2318892" y="0"/>
                  </a:moveTo>
                  <a:lnTo>
                    <a:pt x="1167891" y="255015"/>
                  </a:lnTo>
                  <a:lnTo>
                    <a:pt x="0" y="415670"/>
                  </a:lnTo>
                  <a:lnTo>
                    <a:pt x="3496" y="439380"/>
                  </a:lnTo>
                  <a:lnTo>
                    <a:pt x="11965" y="486608"/>
                  </a:lnTo>
                  <a:lnTo>
                    <a:pt x="28362" y="557269"/>
                  </a:lnTo>
                  <a:lnTo>
                    <a:pt x="41622" y="603597"/>
                  </a:lnTo>
                  <a:lnTo>
                    <a:pt x="56623" y="648988"/>
                  </a:lnTo>
                  <a:lnTo>
                    <a:pt x="73322" y="693412"/>
                  </a:lnTo>
                  <a:lnTo>
                    <a:pt x="91672" y="736841"/>
                  </a:lnTo>
                  <a:lnTo>
                    <a:pt x="111628" y="779246"/>
                  </a:lnTo>
                  <a:lnTo>
                    <a:pt x="133146" y="820597"/>
                  </a:lnTo>
                  <a:lnTo>
                    <a:pt x="156179" y="860867"/>
                  </a:lnTo>
                  <a:lnTo>
                    <a:pt x="180683" y="900027"/>
                  </a:lnTo>
                  <a:lnTo>
                    <a:pt x="206613" y="938047"/>
                  </a:lnTo>
                  <a:lnTo>
                    <a:pt x="233922" y="974899"/>
                  </a:lnTo>
                  <a:lnTo>
                    <a:pt x="262567" y="1010555"/>
                  </a:lnTo>
                  <a:lnTo>
                    <a:pt x="292501" y="1044984"/>
                  </a:lnTo>
                  <a:lnTo>
                    <a:pt x="323680" y="1078159"/>
                  </a:lnTo>
                  <a:lnTo>
                    <a:pt x="356058" y="1110051"/>
                  </a:lnTo>
                  <a:lnTo>
                    <a:pt x="389590" y="1140630"/>
                  </a:lnTo>
                  <a:lnTo>
                    <a:pt x="424230" y="1169869"/>
                  </a:lnTo>
                  <a:lnTo>
                    <a:pt x="459934" y="1197738"/>
                  </a:lnTo>
                  <a:lnTo>
                    <a:pt x="496657" y="1224208"/>
                  </a:lnTo>
                  <a:lnTo>
                    <a:pt x="534352" y="1249251"/>
                  </a:lnTo>
                  <a:lnTo>
                    <a:pt x="572975" y="1272838"/>
                  </a:lnTo>
                  <a:lnTo>
                    <a:pt x="612480" y="1294940"/>
                  </a:lnTo>
                  <a:lnTo>
                    <a:pt x="652823" y="1315528"/>
                  </a:lnTo>
                  <a:lnTo>
                    <a:pt x="693958" y="1334573"/>
                  </a:lnTo>
                  <a:lnTo>
                    <a:pt x="735839" y="1352048"/>
                  </a:lnTo>
                  <a:lnTo>
                    <a:pt x="778423" y="1367922"/>
                  </a:lnTo>
                  <a:lnTo>
                    <a:pt x="821662" y="1382167"/>
                  </a:lnTo>
                  <a:lnTo>
                    <a:pt x="865512" y="1394755"/>
                  </a:lnTo>
                  <a:lnTo>
                    <a:pt x="909928" y="1405655"/>
                  </a:lnTo>
                  <a:lnTo>
                    <a:pt x="954865" y="1414841"/>
                  </a:lnTo>
                  <a:lnTo>
                    <a:pt x="1000277" y="1422282"/>
                  </a:lnTo>
                  <a:lnTo>
                    <a:pt x="1046119" y="1427951"/>
                  </a:lnTo>
                  <a:lnTo>
                    <a:pt x="1092346" y="1431818"/>
                  </a:lnTo>
                  <a:lnTo>
                    <a:pt x="1138912" y="1433854"/>
                  </a:lnTo>
                  <a:lnTo>
                    <a:pt x="1185773" y="1434031"/>
                  </a:lnTo>
                  <a:lnTo>
                    <a:pt x="1232882" y="1432319"/>
                  </a:lnTo>
                  <a:lnTo>
                    <a:pt x="1280196" y="1428691"/>
                  </a:lnTo>
                  <a:lnTo>
                    <a:pt x="1327668" y="1423117"/>
                  </a:lnTo>
                  <a:lnTo>
                    <a:pt x="1375254" y="1415568"/>
                  </a:lnTo>
                  <a:lnTo>
                    <a:pt x="1422908" y="1406016"/>
                  </a:lnTo>
                  <a:lnTo>
                    <a:pt x="1470145" y="1394545"/>
                  </a:lnTo>
                  <a:lnTo>
                    <a:pt x="1516473" y="1381285"/>
                  </a:lnTo>
                  <a:lnTo>
                    <a:pt x="1561864" y="1366284"/>
                  </a:lnTo>
                  <a:lnTo>
                    <a:pt x="1606288" y="1349585"/>
                  </a:lnTo>
                  <a:lnTo>
                    <a:pt x="1649717" y="1331235"/>
                  </a:lnTo>
                  <a:lnTo>
                    <a:pt x="1692122" y="1311279"/>
                  </a:lnTo>
                  <a:lnTo>
                    <a:pt x="1733473" y="1289761"/>
                  </a:lnTo>
                  <a:lnTo>
                    <a:pt x="1773743" y="1266728"/>
                  </a:lnTo>
                  <a:lnTo>
                    <a:pt x="1812903" y="1242224"/>
                  </a:lnTo>
                  <a:lnTo>
                    <a:pt x="1850923" y="1216294"/>
                  </a:lnTo>
                  <a:lnTo>
                    <a:pt x="1887775" y="1188985"/>
                  </a:lnTo>
                  <a:lnTo>
                    <a:pt x="1923431" y="1160340"/>
                  </a:lnTo>
                  <a:lnTo>
                    <a:pt x="1957860" y="1130406"/>
                  </a:lnTo>
                  <a:lnTo>
                    <a:pt x="1991035" y="1099227"/>
                  </a:lnTo>
                  <a:lnTo>
                    <a:pt x="2022927" y="1066849"/>
                  </a:lnTo>
                  <a:lnTo>
                    <a:pt x="2053506" y="1033317"/>
                  </a:lnTo>
                  <a:lnTo>
                    <a:pt x="2082745" y="998677"/>
                  </a:lnTo>
                  <a:lnTo>
                    <a:pt x="2110614" y="962973"/>
                  </a:lnTo>
                  <a:lnTo>
                    <a:pt x="2137084" y="926250"/>
                  </a:lnTo>
                  <a:lnTo>
                    <a:pt x="2162127" y="888555"/>
                  </a:lnTo>
                  <a:lnTo>
                    <a:pt x="2185714" y="849932"/>
                  </a:lnTo>
                  <a:lnTo>
                    <a:pt x="2207816" y="810427"/>
                  </a:lnTo>
                  <a:lnTo>
                    <a:pt x="2228404" y="770084"/>
                  </a:lnTo>
                  <a:lnTo>
                    <a:pt x="2247449" y="728949"/>
                  </a:lnTo>
                  <a:lnTo>
                    <a:pt x="2264924" y="687068"/>
                  </a:lnTo>
                  <a:lnTo>
                    <a:pt x="2280798" y="644484"/>
                  </a:lnTo>
                  <a:lnTo>
                    <a:pt x="2295043" y="601245"/>
                  </a:lnTo>
                  <a:lnTo>
                    <a:pt x="2307631" y="557395"/>
                  </a:lnTo>
                  <a:lnTo>
                    <a:pt x="2318531" y="512979"/>
                  </a:lnTo>
                  <a:lnTo>
                    <a:pt x="2327717" y="468042"/>
                  </a:lnTo>
                  <a:lnTo>
                    <a:pt x="2335158" y="422630"/>
                  </a:lnTo>
                  <a:lnTo>
                    <a:pt x="2340827" y="376788"/>
                  </a:lnTo>
                  <a:lnTo>
                    <a:pt x="2344694" y="330561"/>
                  </a:lnTo>
                  <a:lnTo>
                    <a:pt x="2346730" y="283995"/>
                  </a:lnTo>
                  <a:lnTo>
                    <a:pt x="2346907" y="237134"/>
                  </a:lnTo>
                  <a:lnTo>
                    <a:pt x="2345195" y="190025"/>
                  </a:lnTo>
                  <a:lnTo>
                    <a:pt x="2341567" y="142711"/>
                  </a:lnTo>
                  <a:lnTo>
                    <a:pt x="2335993" y="95239"/>
                  </a:lnTo>
                  <a:lnTo>
                    <a:pt x="2328444" y="47653"/>
                  </a:lnTo>
                  <a:lnTo>
                    <a:pt x="2318892" y="0"/>
                  </a:lnTo>
                  <a:close/>
                </a:path>
              </a:pathLst>
            </a:custGeom>
            <a:solidFill>
              <a:srgbClr val="6EACDE"/>
            </a:solidFill>
          </p:spPr>
          <p:txBody>
            <a:bodyPr wrap="square" lIns="0" tIns="0" rIns="0" bIns="0" rtlCol="0"/>
            <a:lstStyle/>
            <a:p>
              <a:endParaRPr/>
            </a:p>
          </p:txBody>
        </p:sp>
        <p:sp>
          <p:nvSpPr>
            <p:cNvPr id="35" name="object 35"/>
            <p:cNvSpPr/>
            <p:nvPr/>
          </p:nvSpPr>
          <p:spPr>
            <a:xfrm>
              <a:off x="5371591" y="3623817"/>
              <a:ext cx="2346960" cy="1434465"/>
            </a:xfrm>
            <a:custGeom>
              <a:avLst/>
              <a:gdLst/>
              <a:ahLst/>
              <a:cxnLst/>
              <a:rect l="l" t="t" r="r" b="b"/>
              <a:pathLst>
                <a:path w="2346959" h="1434464">
                  <a:moveTo>
                    <a:pt x="2318892" y="0"/>
                  </a:moveTo>
                  <a:lnTo>
                    <a:pt x="2328444" y="47653"/>
                  </a:lnTo>
                  <a:lnTo>
                    <a:pt x="2335993" y="95239"/>
                  </a:lnTo>
                  <a:lnTo>
                    <a:pt x="2341567" y="142711"/>
                  </a:lnTo>
                  <a:lnTo>
                    <a:pt x="2345195" y="190025"/>
                  </a:lnTo>
                  <a:lnTo>
                    <a:pt x="2346907" y="237134"/>
                  </a:lnTo>
                  <a:lnTo>
                    <a:pt x="2346730" y="283995"/>
                  </a:lnTo>
                  <a:lnTo>
                    <a:pt x="2344694" y="330561"/>
                  </a:lnTo>
                  <a:lnTo>
                    <a:pt x="2340827" y="376788"/>
                  </a:lnTo>
                  <a:lnTo>
                    <a:pt x="2335158" y="422630"/>
                  </a:lnTo>
                  <a:lnTo>
                    <a:pt x="2327717" y="468042"/>
                  </a:lnTo>
                  <a:lnTo>
                    <a:pt x="2318531" y="512979"/>
                  </a:lnTo>
                  <a:lnTo>
                    <a:pt x="2307631" y="557395"/>
                  </a:lnTo>
                  <a:lnTo>
                    <a:pt x="2295043" y="601245"/>
                  </a:lnTo>
                  <a:lnTo>
                    <a:pt x="2280798" y="644484"/>
                  </a:lnTo>
                  <a:lnTo>
                    <a:pt x="2264924" y="687068"/>
                  </a:lnTo>
                  <a:lnTo>
                    <a:pt x="2247449" y="728949"/>
                  </a:lnTo>
                  <a:lnTo>
                    <a:pt x="2228404" y="770084"/>
                  </a:lnTo>
                  <a:lnTo>
                    <a:pt x="2207816" y="810427"/>
                  </a:lnTo>
                  <a:lnTo>
                    <a:pt x="2185714" y="849932"/>
                  </a:lnTo>
                  <a:lnTo>
                    <a:pt x="2162127" y="888555"/>
                  </a:lnTo>
                  <a:lnTo>
                    <a:pt x="2137084" y="926250"/>
                  </a:lnTo>
                  <a:lnTo>
                    <a:pt x="2110614" y="962973"/>
                  </a:lnTo>
                  <a:lnTo>
                    <a:pt x="2082745" y="998677"/>
                  </a:lnTo>
                  <a:lnTo>
                    <a:pt x="2053506" y="1033317"/>
                  </a:lnTo>
                  <a:lnTo>
                    <a:pt x="2022927" y="1066849"/>
                  </a:lnTo>
                  <a:lnTo>
                    <a:pt x="1991035" y="1099227"/>
                  </a:lnTo>
                  <a:lnTo>
                    <a:pt x="1957860" y="1130406"/>
                  </a:lnTo>
                  <a:lnTo>
                    <a:pt x="1923431" y="1160340"/>
                  </a:lnTo>
                  <a:lnTo>
                    <a:pt x="1887775" y="1188985"/>
                  </a:lnTo>
                  <a:lnTo>
                    <a:pt x="1850923" y="1216294"/>
                  </a:lnTo>
                  <a:lnTo>
                    <a:pt x="1812903" y="1242224"/>
                  </a:lnTo>
                  <a:lnTo>
                    <a:pt x="1773743" y="1266728"/>
                  </a:lnTo>
                  <a:lnTo>
                    <a:pt x="1733473" y="1289761"/>
                  </a:lnTo>
                  <a:lnTo>
                    <a:pt x="1692122" y="1311279"/>
                  </a:lnTo>
                  <a:lnTo>
                    <a:pt x="1649717" y="1331235"/>
                  </a:lnTo>
                  <a:lnTo>
                    <a:pt x="1606288" y="1349585"/>
                  </a:lnTo>
                  <a:lnTo>
                    <a:pt x="1561864" y="1366284"/>
                  </a:lnTo>
                  <a:lnTo>
                    <a:pt x="1516473" y="1381285"/>
                  </a:lnTo>
                  <a:lnTo>
                    <a:pt x="1470145" y="1394545"/>
                  </a:lnTo>
                  <a:lnTo>
                    <a:pt x="1422908" y="1406016"/>
                  </a:lnTo>
                  <a:lnTo>
                    <a:pt x="1375254" y="1415568"/>
                  </a:lnTo>
                  <a:lnTo>
                    <a:pt x="1327668" y="1423117"/>
                  </a:lnTo>
                  <a:lnTo>
                    <a:pt x="1280196" y="1428691"/>
                  </a:lnTo>
                  <a:lnTo>
                    <a:pt x="1232882" y="1432319"/>
                  </a:lnTo>
                  <a:lnTo>
                    <a:pt x="1185773" y="1434031"/>
                  </a:lnTo>
                  <a:lnTo>
                    <a:pt x="1138912" y="1433854"/>
                  </a:lnTo>
                  <a:lnTo>
                    <a:pt x="1092346" y="1431818"/>
                  </a:lnTo>
                  <a:lnTo>
                    <a:pt x="1046119" y="1427951"/>
                  </a:lnTo>
                  <a:lnTo>
                    <a:pt x="1000277" y="1422282"/>
                  </a:lnTo>
                  <a:lnTo>
                    <a:pt x="954865" y="1414841"/>
                  </a:lnTo>
                  <a:lnTo>
                    <a:pt x="909928" y="1405655"/>
                  </a:lnTo>
                  <a:lnTo>
                    <a:pt x="865512" y="1394755"/>
                  </a:lnTo>
                  <a:lnTo>
                    <a:pt x="821662" y="1382167"/>
                  </a:lnTo>
                  <a:lnTo>
                    <a:pt x="778423" y="1367922"/>
                  </a:lnTo>
                  <a:lnTo>
                    <a:pt x="735839" y="1352048"/>
                  </a:lnTo>
                  <a:lnTo>
                    <a:pt x="693958" y="1334573"/>
                  </a:lnTo>
                  <a:lnTo>
                    <a:pt x="652823" y="1315528"/>
                  </a:lnTo>
                  <a:lnTo>
                    <a:pt x="612480" y="1294940"/>
                  </a:lnTo>
                  <a:lnTo>
                    <a:pt x="572975" y="1272838"/>
                  </a:lnTo>
                  <a:lnTo>
                    <a:pt x="534352" y="1249251"/>
                  </a:lnTo>
                  <a:lnTo>
                    <a:pt x="496657" y="1224208"/>
                  </a:lnTo>
                  <a:lnTo>
                    <a:pt x="459934" y="1197738"/>
                  </a:lnTo>
                  <a:lnTo>
                    <a:pt x="424230" y="1169869"/>
                  </a:lnTo>
                  <a:lnTo>
                    <a:pt x="389590" y="1140630"/>
                  </a:lnTo>
                  <a:lnTo>
                    <a:pt x="356058" y="1110051"/>
                  </a:lnTo>
                  <a:lnTo>
                    <a:pt x="323680" y="1078159"/>
                  </a:lnTo>
                  <a:lnTo>
                    <a:pt x="292501" y="1044984"/>
                  </a:lnTo>
                  <a:lnTo>
                    <a:pt x="262567" y="1010555"/>
                  </a:lnTo>
                  <a:lnTo>
                    <a:pt x="233922" y="974899"/>
                  </a:lnTo>
                  <a:lnTo>
                    <a:pt x="206613" y="938047"/>
                  </a:lnTo>
                  <a:lnTo>
                    <a:pt x="180683" y="900027"/>
                  </a:lnTo>
                  <a:lnTo>
                    <a:pt x="156179" y="860867"/>
                  </a:lnTo>
                  <a:lnTo>
                    <a:pt x="133146" y="820597"/>
                  </a:lnTo>
                  <a:lnTo>
                    <a:pt x="111628" y="779246"/>
                  </a:lnTo>
                  <a:lnTo>
                    <a:pt x="91672" y="736841"/>
                  </a:lnTo>
                  <a:lnTo>
                    <a:pt x="73322" y="693412"/>
                  </a:lnTo>
                  <a:lnTo>
                    <a:pt x="56623" y="648988"/>
                  </a:lnTo>
                  <a:lnTo>
                    <a:pt x="41622" y="603597"/>
                  </a:lnTo>
                  <a:lnTo>
                    <a:pt x="28362" y="557269"/>
                  </a:lnTo>
                  <a:lnTo>
                    <a:pt x="16891" y="510031"/>
                  </a:lnTo>
                  <a:lnTo>
                    <a:pt x="7493" y="463041"/>
                  </a:lnTo>
                  <a:lnTo>
                    <a:pt x="0" y="415670"/>
                  </a:lnTo>
                  <a:lnTo>
                    <a:pt x="1167891" y="255015"/>
                  </a:lnTo>
                  <a:lnTo>
                    <a:pt x="2318892" y="0"/>
                  </a:lnTo>
                  <a:close/>
                </a:path>
              </a:pathLst>
            </a:custGeom>
            <a:ln w="19050">
              <a:solidFill>
                <a:srgbClr val="FFFFFF"/>
              </a:solidFill>
            </a:ln>
          </p:spPr>
          <p:txBody>
            <a:bodyPr wrap="square" lIns="0" tIns="0" rIns="0" bIns="0" rtlCol="0"/>
            <a:lstStyle/>
            <a:p>
              <a:endParaRPr/>
            </a:p>
          </p:txBody>
        </p:sp>
        <p:sp>
          <p:nvSpPr>
            <p:cNvPr id="36" name="object 36"/>
            <p:cNvSpPr/>
            <p:nvPr/>
          </p:nvSpPr>
          <p:spPr>
            <a:xfrm>
              <a:off x="5360636" y="2715005"/>
              <a:ext cx="1179195" cy="1324610"/>
            </a:xfrm>
            <a:custGeom>
              <a:avLst/>
              <a:gdLst/>
              <a:ahLst/>
              <a:cxnLst/>
              <a:rect l="l" t="t" r="r" b="b"/>
              <a:pathLst>
                <a:path w="1179195" h="1324610">
                  <a:moveTo>
                    <a:pt x="990887" y="0"/>
                  </a:moveTo>
                  <a:lnTo>
                    <a:pt x="943847" y="8562"/>
                  </a:lnTo>
                  <a:lnTo>
                    <a:pt x="897576" y="18905"/>
                  </a:lnTo>
                  <a:lnTo>
                    <a:pt x="852106" y="30988"/>
                  </a:lnTo>
                  <a:lnTo>
                    <a:pt x="807467" y="44769"/>
                  </a:lnTo>
                  <a:lnTo>
                    <a:pt x="763690" y="60208"/>
                  </a:lnTo>
                  <a:lnTo>
                    <a:pt x="720804" y="77263"/>
                  </a:lnTo>
                  <a:lnTo>
                    <a:pt x="678841" y="95893"/>
                  </a:lnTo>
                  <a:lnTo>
                    <a:pt x="637831" y="116056"/>
                  </a:lnTo>
                  <a:lnTo>
                    <a:pt x="597804" y="137712"/>
                  </a:lnTo>
                  <a:lnTo>
                    <a:pt x="558791" y="160819"/>
                  </a:lnTo>
                  <a:lnTo>
                    <a:pt x="520823" y="185336"/>
                  </a:lnTo>
                  <a:lnTo>
                    <a:pt x="483929" y="211222"/>
                  </a:lnTo>
                  <a:lnTo>
                    <a:pt x="448140" y="238436"/>
                  </a:lnTo>
                  <a:lnTo>
                    <a:pt x="413487" y="266936"/>
                  </a:lnTo>
                  <a:lnTo>
                    <a:pt x="380000" y="296682"/>
                  </a:lnTo>
                  <a:lnTo>
                    <a:pt x="347710" y="327631"/>
                  </a:lnTo>
                  <a:lnTo>
                    <a:pt x="316647" y="359743"/>
                  </a:lnTo>
                  <a:lnTo>
                    <a:pt x="286842" y="392977"/>
                  </a:lnTo>
                  <a:lnTo>
                    <a:pt x="258324" y="427291"/>
                  </a:lnTo>
                  <a:lnTo>
                    <a:pt x="231125" y="462645"/>
                  </a:lnTo>
                  <a:lnTo>
                    <a:pt x="205276" y="498996"/>
                  </a:lnTo>
                  <a:lnTo>
                    <a:pt x="180805" y="536304"/>
                  </a:lnTo>
                  <a:lnTo>
                    <a:pt x="157744" y="574528"/>
                  </a:lnTo>
                  <a:lnTo>
                    <a:pt x="136124" y="613626"/>
                  </a:lnTo>
                  <a:lnTo>
                    <a:pt x="115975" y="653557"/>
                  </a:lnTo>
                  <a:lnTo>
                    <a:pt x="97327" y="694280"/>
                  </a:lnTo>
                  <a:lnTo>
                    <a:pt x="80211" y="735754"/>
                  </a:lnTo>
                  <a:lnTo>
                    <a:pt x="64657" y="777938"/>
                  </a:lnTo>
                  <a:lnTo>
                    <a:pt x="50695" y="820789"/>
                  </a:lnTo>
                  <a:lnTo>
                    <a:pt x="38357" y="864268"/>
                  </a:lnTo>
                  <a:lnTo>
                    <a:pt x="27673" y="908333"/>
                  </a:lnTo>
                  <a:lnTo>
                    <a:pt x="18673" y="952942"/>
                  </a:lnTo>
                  <a:lnTo>
                    <a:pt x="11387" y="998055"/>
                  </a:lnTo>
                  <a:lnTo>
                    <a:pt x="5846" y="1043631"/>
                  </a:lnTo>
                  <a:lnTo>
                    <a:pt x="2081" y="1089627"/>
                  </a:lnTo>
                  <a:lnTo>
                    <a:pt x="122" y="1136003"/>
                  </a:lnTo>
                  <a:lnTo>
                    <a:pt x="0" y="1182718"/>
                  </a:lnTo>
                  <a:lnTo>
                    <a:pt x="1744" y="1229730"/>
                  </a:lnTo>
                  <a:lnTo>
                    <a:pt x="5386" y="1276999"/>
                  </a:lnTo>
                  <a:lnTo>
                    <a:pt x="10955" y="1324483"/>
                  </a:lnTo>
                  <a:lnTo>
                    <a:pt x="1178847" y="1163828"/>
                  </a:lnTo>
                  <a:lnTo>
                    <a:pt x="990887" y="0"/>
                  </a:lnTo>
                  <a:close/>
                </a:path>
              </a:pathLst>
            </a:custGeom>
            <a:solidFill>
              <a:srgbClr val="89931E"/>
            </a:solidFill>
          </p:spPr>
          <p:txBody>
            <a:bodyPr wrap="square" lIns="0" tIns="0" rIns="0" bIns="0" rtlCol="0"/>
            <a:lstStyle/>
            <a:p>
              <a:endParaRPr/>
            </a:p>
          </p:txBody>
        </p:sp>
        <p:sp>
          <p:nvSpPr>
            <p:cNvPr id="37" name="object 37"/>
            <p:cNvSpPr/>
            <p:nvPr/>
          </p:nvSpPr>
          <p:spPr>
            <a:xfrm>
              <a:off x="5360636" y="2715005"/>
              <a:ext cx="1179195" cy="1324610"/>
            </a:xfrm>
            <a:custGeom>
              <a:avLst/>
              <a:gdLst/>
              <a:ahLst/>
              <a:cxnLst/>
              <a:rect l="l" t="t" r="r" b="b"/>
              <a:pathLst>
                <a:path w="1179195" h="1324610">
                  <a:moveTo>
                    <a:pt x="10955" y="1324483"/>
                  </a:moveTo>
                  <a:lnTo>
                    <a:pt x="5386" y="1276999"/>
                  </a:lnTo>
                  <a:lnTo>
                    <a:pt x="1744" y="1229730"/>
                  </a:lnTo>
                  <a:lnTo>
                    <a:pt x="0" y="1182718"/>
                  </a:lnTo>
                  <a:lnTo>
                    <a:pt x="122" y="1136003"/>
                  </a:lnTo>
                  <a:lnTo>
                    <a:pt x="2081" y="1089627"/>
                  </a:lnTo>
                  <a:lnTo>
                    <a:pt x="5846" y="1043631"/>
                  </a:lnTo>
                  <a:lnTo>
                    <a:pt x="11387" y="998055"/>
                  </a:lnTo>
                  <a:lnTo>
                    <a:pt x="18673" y="952942"/>
                  </a:lnTo>
                  <a:lnTo>
                    <a:pt x="27673" y="908333"/>
                  </a:lnTo>
                  <a:lnTo>
                    <a:pt x="38357" y="864268"/>
                  </a:lnTo>
                  <a:lnTo>
                    <a:pt x="50695" y="820789"/>
                  </a:lnTo>
                  <a:lnTo>
                    <a:pt x="64657" y="777938"/>
                  </a:lnTo>
                  <a:lnTo>
                    <a:pt x="80211" y="735754"/>
                  </a:lnTo>
                  <a:lnTo>
                    <a:pt x="97327" y="694280"/>
                  </a:lnTo>
                  <a:lnTo>
                    <a:pt x="115975" y="653557"/>
                  </a:lnTo>
                  <a:lnTo>
                    <a:pt x="136124" y="613626"/>
                  </a:lnTo>
                  <a:lnTo>
                    <a:pt x="157744" y="574528"/>
                  </a:lnTo>
                  <a:lnTo>
                    <a:pt x="180805" y="536304"/>
                  </a:lnTo>
                  <a:lnTo>
                    <a:pt x="205276" y="498996"/>
                  </a:lnTo>
                  <a:lnTo>
                    <a:pt x="231125" y="462645"/>
                  </a:lnTo>
                  <a:lnTo>
                    <a:pt x="258324" y="427291"/>
                  </a:lnTo>
                  <a:lnTo>
                    <a:pt x="286842" y="392977"/>
                  </a:lnTo>
                  <a:lnTo>
                    <a:pt x="316647" y="359743"/>
                  </a:lnTo>
                  <a:lnTo>
                    <a:pt x="347710" y="327631"/>
                  </a:lnTo>
                  <a:lnTo>
                    <a:pt x="380000" y="296682"/>
                  </a:lnTo>
                  <a:lnTo>
                    <a:pt x="413487" y="266936"/>
                  </a:lnTo>
                  <a:lnTo>
                    <a:pt x="448140" y="238436"/>
                  </a:lnTo>
                  <a:lnTo>
                    <a:pt x="483929" y="211222"/>
                  </a:lnTo>
                  <a:lnTo>
                    <a:pt x="520823" y="185336"/>
                  </a:lnTo>
                  <a:lnTo>
                    <a:pt x="558791" y="160819"/>
                  </a:lnTo>
                  <a:lnTo>
                    <a:pt x="597804" y="137712"/>
                  </a:lnTo>
                  <a:lnTo>
                    <a:pt x="637831" y="116056"/>
                  </a:lnTo>
                  <a:lnTo>
                    <a:pt x="678841" y="95893"/>
                  </a:lnTo>
                  <a:lnTo>
                    <a:pt x="720804" y="77263"/>
                  </a:lnTo>
                  <a:lnTo>
                    <a:pt x="763690" y="60208"/>
                  </a:lnTo>
                  <a:lnTo>
                    <a:pt x="807467" y="44769"/>
                  </a:lnTo>
                  <a:lnTo>
                    <a:pt x="852106" y="30988"/>
                  </a:lnTo>
                  <a:lnTo>
                    <a:pt x="897576" y="18905"/>
                  </a:lnTo>
                  <a:lnTo>
                    <a:pt x="943847" y="8562"/>
                  </a:lnTo>
                  <a:lnTo>
                    <a:pt x="990887" y="0"/>
                  </a:lnTo>
                  <a:lnTo>
                    <a:pt x="1178847" y="1163828"/>
                  </a:lnTo>
                  <a:lnTo>
                    <a:pt x="10955" y="1324483"/>
                  </a:lnTo>
                  <a:close/>
                </a:path>
              </a:pathLst>
            </a:custGeom>
            <a:ln w="19050">
              <a:solidFill>
                <a:srgbClr val="FFFFFF"/>
              </a:solidFill>
            </a:ln>
          </p:spPr>
          <p:txBody>
            <a:bodyPr wrap="square" lIns="0" tIns="0" rIns="0" bIns="0" rtlCol="0"/>
            <a:lstStyle/>
            <a:p>
              <a:endParaRPr/>
            </a:p>
          </p:txBody>
        </p:sp>
        <p:sp>
          <p:nvSpPr>
            <p:cNvPr id="38" name="object 38"/>
            <p:cNvSpPr/>
            <p:nvPr/>
          </p:nvSpPr>
          <p:spPr>
            <a:xfrm>
              <a:off x="6351523" y="2699892"/>
              <a:ext cx="187960" cy="1179195"/>
            </a:xfrm>
            <a:custGeom>
              <a:avLst/>
              <a:gdLst/>
              <a:ahLst/>
              <a:cxnLst/>
              <a:rect l="l" t="t" r="r" b="b"/>
              <a:pathLst>
                <a:path w="187959" h="1179195">
                  <a:moveTo>
                    <a:pt x="187959" y="0"/>
                  </a:moveTo>
                  <a:lnTo>
                    <a:pt x="140749" y="950"/>
                  </a:lnTo>
                  <a:lnTo>
                    <a:pt x="93646" y="3794"/>
                  </a:lnTo>
                  <a:lnTo>
                    <a:pt x="46710" y="8518"/>
                  </a:lnTo>
                  <a:lnTo>
                    <a:pt x="0" y="15112"/>
                  </a:lnTo>
                  <a:lnTo>
                    <a:pt x="187959" y="1178941"/>
                  </a:lnTo>
                  <a:lnTo>
                    <a:pt x="187959" y="0"/>
                  </a:lnTo>
                  <a:close/>
                </a:path>
              </a:pathLst>
            </a:custGeom>
            <a:solidFill>
              <a:srgbClr val="DF7D3B"/>
            </a:solidFill>
          </p:spPr>
          <p:txBody>
            <a:bodyPr wrap="square" lIns="0" tIns="0" rIns="0" bIns="0" rtlCol="0"/>
            <a:lstStyle/>
            <a:p>
              <a:endParaRPr/>
            </a:p>
          </p:txBody>
        </p:sp>
        <p:sp>
          <p:nvSpPr>
            <p:cNvPr id="39" name="object 39"/>
            <p:cNvSpPr/>
            <p:nvPr/>
          </p:nvSpPr>
          <p:spPr>
            <a:xfrm>
              <a:off x="6351523" y="2699892"/>
              <a:ext cx="187960" cy="1179195"/>
            </a:xfrm>
            <a:custGeom>
              <a:avLst/>
              <a:gdLst/>
              <a:ahLst/>
              <a:cxnLst/>
              <a:rect l="l" t="t" r="r" b="b"/>
              <a:pathLst>
                <a:path w="187959" h="1179195">
                  <a:moveTo>
                    <a:pt x="0" y="15112"/>
                  </a:moveTo>
                  <a:lnTo>
                    <a:pt x="46710" y="8518"/>
                  </a:lnTo>
                  <a:lnTo>
                    <a:pt x="93646" y="3794"/>
                  </a:lnTo>
                  <a:lnTo>
                    <a:pt x="140749" y="950"/>
                  </a:lnTo>
                  <a:lnTo>
                    <a:pt x="187959" y="0"/>
                  </a:lnTo>
                  <a:lnTo>
                    <a:pt x="187959" y="1178941"/>
                  </a:lnTo>
                  <a:lnTo>
                    <a:pt x="0" y="15112"/>
                  </a:lnTo>
                  <a:close/>
                </a:path>
              </a:pathLst>
            </a:custGeom>
            <a:ln w="19050">
              <a:solidFill>
                <a:srgbClr val="FFFFFF"/>
              </a:solidFill>
            </a:ln>
          </p:spPr>
          <p:txBody>
            <a:bodyPr wrap="square" lIns="0" tIns="0" rIns="0" bIns="0" rtlCol="0"/>
            <a:lstStyle/>
            <a:p>
              <a:endParaRPr/>
            </a:p>
          </p:txBody>
        </p:sp>
        <p:sp>
          <p:nvSpPr>
            <p:cNvPr id="40" name="object 40"/>
            <p:cNvSpPr/>
            <p:nvPr/>
          </p:nvSpPr>
          <p:spPr>
            <a:xfrm>
              <a:off x="5316092" y="3032378"/>
              <a:ext cx="276225" cy="146050"/>
            </a:xfrm>
            <a:custGeom>
              <a:avLst/>
              <a:gdLst/>
              <a:ahLst/>
              <a:cxnLst/>
              <a:rect l="l" t="t" r="r" b="b"/>
              <a:pathLst>
                <a:path w="276225" h="146050">
                  <a:moveTo>
                    <a:pt x="275844" y="145542"/>
                  </a:moveTo>
                  <a:lnTo>
                    <a:pt x="57150" y="0"/>
                  </a:lnTo>
                  <a:lnTo>
                    <a:pt x="0" y="0"/>
                  </a:lnTo>
                </a:path>
              </a:pathLst>
            </a:custGeom>
            <a:ln w="9525">
              <a:solidFill>
                <a:srgbClr val="A6A6A6"/>
              </a:solidFill>
            </a:ln>
          </p:spPr>
          <p:txBody>
            <a:bodyPr wrap="square" lIns="0" tIns="0" rIns="0" bIns="0" rtlCol="0"/>
            <a:lstStyle/>
            <a:p>
              <a:endParaRPr/>
            </a:p>
          </p:txBody>
        </p:sp>
      </p:grpSp>
      <p:sp>
        <p:nvSpPr>
          <p:cNvPr id="41" name="object 41"/>
          <p:cNvSpPr txBox="1"/>
          <p:nvPr/>
        </p:nvSpPr>
        <p:spPr>
          <a:xfrm>
            <a:off x="7260018" y="2792983"/>
            <a:ext cx="603885" cy="208915"/>
          </a:xfrm>
          <a:prstGeom prst="rect">
            <a:avLst/>
          </a:prstGeom>
        </p:spPr>
        <p:txBody>
          <a:bodyPr vert="horz" wrap="square" lIns="0" tIns="12700" rIns="0" bIns="0" rtlCol="0">
            <a:spAutoFit/>
          </a:bodyPr>
          <a:lstStyle/>
          <a:p>
            <a:pPr marL="12700">
              <a:lnSpc>
                <a:spcPct val="100000"/>
              </a:lnSpc>
              <a:spcBef>
                <a:spcPts val="100"/>
              </a:spcBef>
              <a:tabLst>
                <a:tab pos="285750" algn="l"/>
              </a:tabLst>
            </a:pPr>
            <a:r>
              <a:rPr sz="1200" u="sng" dirty="0">
                <a:solidFill>
                  <a:srgbClr val="404040"/>
                </a:solidFill>
                <a:uFill>
                  <a:solidFill>
                    <a:srgbClr val="A6A6A6"/>
                  </a:solidFill>
                </a:uFill>
                <a:latin typeface="Arial"/>
                <a:cs typeface="Arial"/>
              </a:rPr>
              <a:t>	</a:t>
            </a:r>
            <a:r>
              <a:rPr sz="1200" u="none" spc="-25" dirty="0">
                <a:solidFill>
                  <a:srgbClr val="404040"/>
                </a:solidFill>
                <a:latin typeface="Arial"/>
                <a:cs typeface="Arial"/>
              </a:rPr>
              <a:t>21%</a:t>
            </a:r>
            <a:endParaRPr sz="1200">
              <a:latin typeface="Arial"/>
              <a:cs typeface="Arial"/>
            </a:endParaRPr>
          </a:p>
        </p:txBody>
      </p:sp>
      <p:sp>
        <p:nvSpPr>
          <p:cNvPr id="42" name="object 42"/>
          <p:cNvSpPr txBox="1"/>
          <p:nvPr/>
        </p:nvSpPr>
        <p:spPr>
          <a:xfrm>
            <a:off x="6394196" y="4523740"/>
            <a:ext cx="406400" cy="382905"/>
          </a:xfrm>
          <a:prstGeom prst="rect">
            <a:avLst/>
          </a:prstGeom>
        </p:spPr>
        <p:txBody>
          <a:bodyPr vert="horz" wrap="square" lIns="0" tIns="12700" rIns="0" bIns="0" rtlCol="0">
            <a:spAutoFit/>
          </a:bodyPr>
          <a:lstStyle/>
          <a:p>
            <a:pPr marL="12700">
              <a:lnSpc>
                <a:spcPts val="1405"/>
              </a:lnSpc>
              <a:spcBef>
                <a:spcPts val="100"/>
              </a:spcBef>
            </a:pPr>
            <a:r>
              <a:rPr sz="1200" spc="-10" dirty="0">
                <a:solidFill>
                  <a:srgbClr val="404040"/>
                </a:solidFill>
                <a:latin typeface="Arial"/>
                <a:cs typeface="Arial"/>
              </a:rPr>
              <a:t>2435,</a:t>
            </a:r>
            <a:endParaRPr sz="1200">
              <a:latin typeface="Arial"/>
              <a:cs typeface="Arial"/>
            </a:endParaRPr>
          </a:p>
          <a:p>
            <a:pPr marL="50800">
              <a:lnSpc>
                <a:spcPts val="1405"/>
              </a:lnSpc>
            </a:pPr>
            <a:r>
              <a:rPr sz="1200" spc="-25" dirty="0">
                <a:solidFill>
                  <a:srgbClr val="404040"/>
                </a:solidFill>
                <a:latin typeface="Arial"/>
                <a:cs typeface="Arial"/>
              </a:rPr>
              <a:t>51%</a:t>
            </a:r>
            <a:endParaRPr sz="1200">
              <a:latin typeface="Arial"/>
              <a:cs typeface="Arial"/>
            </a:endParaRPr>
          </a:p>
        </p:txBody>
      </p:sp>
      <p:sp>
        <p:nvSpPr>
          <p:cNvPr id="43" name="object 43"/>
          <p:cNvSpPr txBox="1"/>
          <p:nvPr/>
        </p:nvSpPr>
        <p:spPr>
          <a:xfrm>
            <a:off x="4941823" y="2693161"/>
            <a:ext cx="406400" cy="382905"/>
          </a:xfrm>
          <a:prstGeom prst="rect">
            <a:avLst/>
          </a:prstGeom>
        </p:spPr>
        <p:txBody>
          <a:bodyPr vert="horz" wrap="square" lIns="0" tIns="12700" rIns="0" bIns="0" rtlCol="0">
            <a:spAutoFit/>
          </a:bodyPr>
          <a:lstStyle/>
          <a:p>
            <a:pPr marL="12700">
              <a:lnSpc>
                <a:spcPts val="1405"/>
              </a:lnSpc>
              <a:spcBef>
                <a:spcPts val="100"/>
              </a:spcBef>
            </a:pPr>
            <a:r>
              <a:rPr sz="1200" spc="-10" dirty="0">
                <a:solidFill>
                  <a:srgbClr val="404040"/>
                </a:solidFill>
                <a:latin typeface="Arial"/>
                <a:cs typeface="Arial"/>
              </a:rPr>
              <a:t>1169,</a:t>
            </a:r>
            <a:endParaRPr sz="1200">
              <a:latin typeface="Arial"/>
              <a:cs typeface="Arial"/>
            </a:endParaRPr>
          </a:p>
          <a:p>
            <a:pPr marL="50800">
              <a:lnSpc>
                <a:spcPts val="1405"/>
              </a:lnSpc>
            </a:pPr>
            <a:r>
              <a:rPr sz="1200" spc="-25" dirty="0">
                <a:solidFill>
                  <a:srgbClr val="404040"/>
                </a:solidFill>
                <a:latin typeface="Arial"/>
                <a:cs typeface="Arial"/>
              </a:rPr>
              <a:t>25%</a:t>
            </a:r>
            <a:endParaRPr sz="1200">
              <a:latin typeface="Arial"/>
              <a:cs typeface="Arial"/>
            </a:endParaRPr>
          </a:p>
        </p:txBody>
      </p:sp>
      <p:sp>
        <p:nvSpPr>
          <p:cNvPr id="44" name="object 44"/>
          <p:cNvSpPr txBox="1"/>
          <p:nvPr/>
        </p:nvSpPr>
        <p:spPr>
          <a:xfrm>
            <a:off x="5056123" y="1894660"/>
            <a:ext cx="2967990" cy="932815"/>
          </a:xfrm>
          <a:prstGeom prst="rect">
            <a:avLst/>
          </a:prstGeom>
        </p:spPr>
        <p:txBody>
          <a:bodyPr vert="horz" wrap="square" lIns="0" tIns="172720" rIns="0" bIns="0" rtlCol="0">
            <a:spAutoFit/>
          </a:bodyPr>
          <a:lstStyle/>
          <a:p>
            <a:pPr marL="12700">
              <a:lnSpc>
                <a:spcPct val="100000"/>
              </a:lnSpc>
              <a:spcBef>
                <a:spcPts val="1360"/>
              </a:spcBef>
            </a:pPr>
            <a:r>
              <a:rPr sz="1850" dirty="0">
                <a:solidFill>
                  <a:srgbClr val="585858"/>
                </a:solidFill>
                <a:latin typeface="Arial"/>
                <a:cs typeface="Arial"/>
              </a:rPr>
              <a:t>September</a:t>
            </a:r>
            <a:r>
              <a:rPr sz="1850" spc="-10" dirty="0">
                <a:solidFill>
                  <a:srgbClr val="585858"/>
                </a:solidFill>
                <a:latin typeface="Arial"/>
                <a:cs typeface="Arial"/>
              </a:rPr>
              <a:t> </a:t>
            </a:r>
            <a:r>
              <a:rPr sz="1850" dirty="0">
                <a:solidFill>
                  <a:srgbClr val="585858"/>
                </a:solidFill>
                <a:latin typeface="Arial"/>
                <a:cs typeface="Arial"/>
              </a:rPr>
              <a:t>2023</a:t>
            </a:r>
            <a:r>
              <a:rPr sz="1850" spc="-10" dirty="0">
                <a:solidFill>
                  <a:srgbClr val="585858"/>
                </a:solidFill>
                <a:latin typeface="Arial"/>
                <a:cs typeface="Arial"/>
              </a:rPr>
              <a:t> Enrollment</a:t>
            </a:r>
            <a:endParaRPr sz="1850">
              <a:latin typeface="Arial"/>
              <a:cs typeface="Arial"/>
            </a:endParaRPr>
          </a:p>
          <a:p>
            <a:pPr marR="346075" algn="ctr">
              <a:lnSpc>
                <a:spcPts val="1420"/>
              </a:lnSpc>
              <a:spcBef>
                <a:spcPts val="815"/>
              </a:spcBef>
            </a:pPr>
            <a:r>
              <a:rPr sz="1200" dirty="0">
                <a:solidFill>
                  <a:srgbClr val="404040"/>
                </a:solidFill>
                <a:latin typeface="Arial"/>
                <a:cs typeface="Arial"/>
              </a:rPr>
              <a:t>121,</a:t>
            </a:r>
            <a:r>
              <a:rPr sz="1200" spc="-25" dirty="0">
                <a:solidFill>
                  <a:srgbClr val="404040"/>
                </a:solidFill>
                <a:latin typeface="Arial"/>
                <a:cs typeface="Arial"/>
              </a:rPr>
              <a:t> 3%</a:t>
            </a:r>
            <a:endParaRPr sz="1200">
              <a:latin typeface="Arial"/>
              <a:cs typeface="Arial"/>
            </a:endParaRPr>
          </a:p>
          <a:p>
            <a:pPr marL="2317115" algn="ctr">
              <a:lnSpc>
                <a:spcPts val="1420"/>
              </a:lnSpc>
            </a:pPr>
            <a:r>
              <a:rPr sz="1200" spc="-10" dirty="0">
                <a:solidFill>
                  <a:srgbClr val="404040"/>
                </a:solidFill>
                <a:latin typeface="Arial"/>
                <a:cs typeface="Arial"/>
              </a:rPr>
              <a:t>1022,</a:t>
            </a:r>
            <a:endParaRPr sz="1200">
              <a:latin typeface="Arial"/>
              <a:cs typeface="Arial"/>
            </a:endParaRPr>
          </a:p>
        </p:txBody>
      </p:sp>
      <p:sp>
        <p:nvSpPr>
          <p:cNvPr id="45" name="object 45"/>
          <p:cNvSpPr/>
          <p:nvPr/>
        </p:nvSpPr>
        <p:spPr>
          <a:xfrm>
            <a:off x="4932807" y="5470016"/>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chemeClr val="accent4"/>
          </a:solidFill>
        </p:spPr>
        <p:txBody>
          <a:bodyPr wrap="square" lIns="0" tIns="0" rIns="0" bIns="0" rtlCol="0"/>
          <a:lstStyle/>
          <a:p>
            <a:endParaRPr/>
          </a:p>
        </p:txBody>
      </p:sp>
      <p:sp>
        <p:nvSpPr>
          <p:cNvPr id="46" name="object 46"/>
          <p:cNvSpPr/>
          <p:nvPr/>
        </p:nvSpPr>
        <p:spPr>
          <a:xfrm>
            <a:off x="5497448" y="5470016"/>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6EACDE"/>
          </a:solidFill>
        </p:spPr>
        <p:txBody>
          <a:bodyPr wrap="square" lIns="0" tIns="0" rIns="0" bIns="0" rtlCol="0"/>
          <a:lstStyle/>
          <a:p>
            <a:endParaRPr/>
          </a:p>
        </p:txBody>
      </p:sp>
      <p:sp>
        <p:nvSpPr>
          <p:cNvPr id="47" name="object 47"/>
          <p:cNvSpPr/>
          <p:nvPr/>
        </p:nvSpPr>
        <p:spPr>
          <a:xfrm>
            <a:off x="6577965" y="5470016"/>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89931E"/>
          </a:solidFill>
        </p:spPr>
        <p:txBody>
          <a:bodyPr wrap="square" lIns="0" tIns="0" rIns="0" bIns="0" rtlCol="0"/>
          <a:lstStyle/>
          <a:p>
            <a:endParaRPr/>
          </a:p>
        </p:txBody>
      </p:sp>
      <p:sp>
        <p:nvSpPr>
          <p:cNvPr id="48" name="object 48"/>
          <p:cNvSpPr/>
          <p:nvPr/>
        </p:nvSpPr>
        <p:spPr>
          <a:xfrm>
            <a:off x="7658481" y="5470016"/>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DF7D3B"/>
          </a:solidFill>
        </p:spPr>
        <p:txBody>
          <a:bodyPr wrap="square" lIns="0" tIns="0" rIns="0" bIns="0" rtlCol="0"/>
          <a:lstStyle/>
          <a:p>
            <a:endParaRPr/>
          </a:p>
        </p:txBody>
      </p:sp>
      <p:sp>
        <p:nvSpPr>
          <p:cNvPr id="49" name="object 49"/>
          <p:cNvSpPr txBox="1"/>
          <p:nvPr/>
        </p:nvSpPr>
        <p:spPr>
          <a:xfrm>
            <a:off x="5030215" y="5391911"/>
            <a:ext cx="3181985" cy="208279"/>
          </a:xfrm>
          <a:prstGeom prst="rect">
            <a:avLst/>
          </a:prstGeom>
        </p:spPr>
        <p:txBody>
          <a:bodyPr vert="horz" wrap="square" lIns="0" tIns="12700" rIns="0" bIns="0" rtlCol="0">
            <a:spAutoFit/>
          </a:bodyPr>
          <a:lstStyle/>
          <a:p>
            <a:pPr marL="12700">
              <a:lnSpc>
                <a:spcPct val="100000"/>
              </a:lnSpc>
              <a:spcBef>
                <a:spcPts val="100"/>
              </a:spcBef>
              <a:tabLst>
                <a:tab pos="577215" algn="l"/>
                <a:tab pos="1657350" algn="l"/>
                <a:tab pos="2738120" algn="l"/>
              </a:tabLst>
            </a:pPr>
            <a:r>
              <a:rPr sz="1200" spc="-25" dirty="0">
                <a:solidFill>
                  <a:srgbClr val="585858"/>
                </a:solidFill>
                <a:latin typeface="Arial"/>
                <a:cs typeface="Arial"/>
              </a:rPr>
              <a:t>TPA</a:t>
            </a:r>
            <a:r>
              <a:rPr sz="1200" dirty="0">
                <a:solidFill>
                  <a:srgbClr val="585858"/>
                </a:solidFill>
                <a:latin typeface="Arial"/>
                <a:cs typeface="Arial"/>
              </a:rPr>
              <a:t>	$1,000</a:t>
            </a:r>
            <a:r>
              <a:rPr sz="1200" spc="-25" dirty="0">
                <a:solidFill>
                  <a:srgbClr val="585858"/>
                </a:solidFill>
                <a:latin typeface="Arial"/>
                <a:cs typeface="Arial"/>
              </a:rPr>
              <a:t> </a:t>
            </a:r>
            <a:r>
              <a:rPr sz="1200" spc="-20" dirty="0">
                <a:solidFill>
                  <a:srgbClr val="585858"/>
                </a:solidFill>
                <a:latin typeface="Arial"/>
                <a:cs typeface="Arial"/>
              </a:rPr>
              <a:t>Plan</a:t>
            </a:r>
            <a:r>
              <a:rPr sz="1200" dirty="0">
                <a:solidFill>
                  <a:srgbClr val="585858"/>
                </a:solidFill>
                <a:latin typeface="Arial"/>
                <a:cs typeface="Arial"/>
              </a:rPr>
              <a:t>	$1,500</a:t>
            </a:r>
            <a:r>
              <a:rPr sz="1200" spc="-15" dirty="0">
                <a:solidFill>
                  <a:srgbClr val="585858"/>
                </a:solidFill>
                <a:latin typeface="Arial"/>
                <a:cs typeface="Arial"/>
              </a:rPr>
              <a:t> </a:t>
            </a:r>
            <a:r>
              <a:rPr sz="1200" spc="-20" dirty="0">
                <a:solidFill>
                  <a:srgbClr val="585858"/>
                </a:solidFill>
                <a:latin typeface="Arial"/>
                <a:cs typeface="Arial"/>
              </a:rPr>
              <a:t>Plan</a:t>
            </a:r>
            <a:r>
              <a:rPr sz="1200" dirty="0">
                <a:solidFill>
                  <a:srgbClr val="585858"/>
                </a:solidFill>
                <a:latin typeface="Arial"/>
                <a:cs typeface="Arial"/>
              </a:rPr>
              <a:t>	</a:t>
            </a:r>
            <a:r>
              <a:rPr sz="1200" spc="-20" dirty="0">
                <a:solidFill>
                  <a:srgbClr val="585858"/>
                </a:solidFill>
                <a:latin typeface="Arial"/>
                <a:cs typeface="Arial"/>
              </a:rPr>
              <a:t>HDHP</a:t>
            </a:r>
            <a:endParaRPr sz="1200">
              <a:latin typeface="Arial"/>
              <a:cs typeface="Arial"/>
            </a:endParaRPr>
          </a:p>
        </p:txBody>
      </p:sp>
      <p:grpSp>
        <p:nvGrpSpPr>
          <p:cNvPr id="50" name="object 50"/>
          <p:cNvGrpSpPr/>
          <p:nvPr/>
        </p:nvGrpSpPr>
        <p:grpSpPr>
          <a:xfrm>
            <a:off x="4613546" y="1273277"/>
            <a:ext cx="75565" cy="4486910"/>
            <a:chOff x="4613546" y="1273277"/>
            <a:chExt cx="75565" cy="4486910"/>
          </a:xfrm>
        </p:grpSpPr>
        <p:pic>
          <p:nvPicPr>
            <p:cNvPr id="51" name="object 51"/>
            <p:cNvPicPr/>
            <p:nvPr/>
          </p:nvPicPr>
          <p:blipFill>
            <a:blip r:embed="rId4" cstate="print"/>
            <a:stretch>
              <a:fillRect/>
            </a:stretch>
          </p:blipFill>
          <p:spPr>
            <a:xfrm>
              <a:off x="4613546" y="1273277"/>
              <a:ext cx="75544" cy="4486729"/>
            </a:xfrm>
            <a:prstGeom prst="rect">
              <a:avLst/>
            </a:prstGeom>
          </p:spPr>
        </p:pic>
        <p:sp>
          <p:nvSpPr>
            <p:cNvPr id="52" name="object 52"/>
            <p:cNvSpPr/>
            <p:nvPr/>
          </p:nvSpPr>
          <p:spPr>
            <a:xfrm>
              <a:off x="4654676" y="1280540"/>
              <a:ext cx="0" cy="4426585"/>
            </a:xfrm>
            <a:custGeom>
              <a:avLst/>
              <a:gdLst/>
              <a:ahLst/>
              <a:cxnLst/>
              <a:rect l="l" t="t" r="r" b="b"/>
              <a:pathLst>
                <a:path h="4426585">
                  <a:moveTo>
                    <a:pt x="0" y="0"/>
                  </a:moveTo>
                  <a:lnTo>
                    <a:pt x="0" y="4426204"/>
                  </a:lnTo>
                </a:path>
              </a:pathLst>
            </a:custGeom>
            <a:ln w="25400">
              <a:solidFill>
                <a:srgbClr val="00253D"/>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6614921"/>
            <a:ext cx="111125"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C5DEF1"/>
                </a:solidFill>
                <a:latin typeface="Arial"/>
                <a:cs typeface="Arial"/>
              </a:rPr>
              <a:t>12</a:t>
            </a:r>
            <a:endParaRPr sz="600">
              <a:latin typeface="Arial"/>
              <a:cs typeface="Arial"/>
            </a:endParaRPr>
          </a:p>
        </p:txBody>
      </p:sp>
      <p:grpSp>
        <p:nvGrpSpPr>
          <p:cNvPr id="3" name="object 3"/>
          <p:cNvGrpSpPr/>
          <p:nvPr/>
        </p:nvGrpSpPr>
        <p:grpSpPr>
          <a:xfrm>
            <a:off x="3348187" y="1231"/>
            <a:ext cx="5796280" cy="923925"/>
            <a:chOff x="3348187" y="1231"/>
            <a:chExt cx="5796280" cy="923925"/>
          </a:xfrm>
        </p:grpSpPr>
        <p:pic>
          <p:nvPicPr>
            <p:cNvPr id="4" name="object 4"/>
            <p:cNvPicPr/>
            <p:nvPr/>
          </p:nvPicPr>
          <p:blipFill>
            <a:blip r:embed="rId2" cstate="print"/>
            <a:stretch>
              <a:fillRect/>
            </a:stretch>
          </p:blipFill>
          <p:spPr>
            <a:xfrm>
              <a:off x="3348187" y="1231"/>
              <a:ext cx="5795812" cy="923387"/>
            </a:xfrm>
            <a:prstGeom prst="rect">
              <a:avLst/>
            </a:prstGeom>
          </p:spPr>
        </p:pic>
        <p:pic>
          <p:nvPicPr>
            <p:cNvPr id="5" name="object 5"/>
            <p:cNvPicPr/>
            <p:nvPr/>
          </p:nvPicPr>
          <p:blipFill>
            <a:blip r:embed="rId3" cstate="print"/>
            <a:stretch>
              <a:fillRect/>
            </a:stretch>
          </p:blipFill>
          <p:spPr>
            <a:xfrm>
              <a:off x="7259574" y="64007"/>
              <a:ext cx="1789937" cy="546354"/>
            </a:xfrm>
            <a:prstGeom prst="rect">
              <a:avLst/>
            </a:prstGeom>
          </p:spPr>
        </p:pic>
      </p:grpSp>
      <p:sp>
        <p:nvSpPr>
          <p:cNvPr id="6" name="object 6"/>
          <p:cNvSpPr txBox="1"/>
          <p:nvPr/>
        </p:nvSpPr>
        <p:spPr>
          <a:xfrm>
            <a:off x="7440168" y="6637781"/>
            <a:ext cx="138557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7" name="object 7"/>
          <p:cNvSpPr txBox="1">
            <a:spLocks noGrp="1"/>
          </p:cNvSpPr>
          <p:nvPr>
            <p:ph type="title"/>
          </p:nvPr>
        </p:nvSpPr>
        <p:spPr>
          <a:prstGeom prst="rect">
            <a:avLst/>
          </a:prstGeom>
        </p:spPr>
        <p:txBody>
          <a:bodyPr vert="horz" wrap="square" lIns="0" tIns="287027" rIns="0" bIns="0" rtlCol="0">
            <a:spAutoFit/>
          </a:bodyPr>
          <a:lstStyle/>
          <a:p>
            <a:pPr marL="12700">
              <a:lnSpc>
                <a:spcPct val="100000"/>
              </a:lnSpc>
              <a:spcBef>
                <a:spcPts val="1440"/>
              </a:spcBef>
            </a:pPr>
            <a:r>
              <a:rPr dirty="0"/>
              <a:t>Enrollment</a:t>
            </a:r>
            <a:r>
              <a:rPr spc="-20" dirty="0"/>
              <a:t> </a:t>
            </a:r>
            <a:r>
              <a:rPr spc="-10" dirty="0"/>
              <a:t>Results</a:t>
            </a:r>
          </a:p>
          <a:p>
            <a:pPr marL="74295">
              <a:lnSpc>
                <a:spcPct val="100000"/>
              </a:lnSpc>
              <a:spcBef>
                <a:spcPts val="670"/>
              </a:spcBef>
            </a:pPr>
            <a:r>
              <a:rPr sz="1800" b="1" dirty="0">
                <a:solidFill>
                  <a:srgbClr val="6EACDE"/>
                </a:solidFill>
                <a:latin typeface="Tahoma"/>
                <a:cs typeface="Tahoma"/>
              </a:rPr>
              <a:t>Prior</a:t>
            </a:r>
            <a:r>
              <a:rPr sz="1800" b="1" spc="-35" dirty="0">
                <a:solidFill>
                  <a:srgbClr val="6EACDE"/>
                </a:solidFill>
                <a:latin typeface="Tahoma"/>
                <a:cs typeface="Tahoma"/>
              </a:rPr>
              <a:t> </a:t>
            </a:r>
            <a:r>
              <a:rPr sz="1800" b="1" dirty="0">
                <a:solidFill>
                  <a:srgbClr val="6EACDE"/>
                </a:solidFill>
                <a:latin typeface="Tahoma"/>
                <a:cs typeface="Tahoma"/>
              </a:rPr>
              <a:t>Plan</a:t>
            </a:r>
            <a:r>
              <a:rPr sz="1800" b="1" spc="-30" dirty="0">
                <a:solidFill>
                  <a:srgbClr val="6EACDE"/>
                </a:solidFill>
                <a:latin typeface="Tahoma"/>
                <a:cs typeface="Tahoma"/>
              </a:rPr>
              <a:t> </a:t>
            </a:r>
            <a:r>
              <a:rPr sz="1800" b="1" dirty="0">
                <a:solidFill>
                  <a:srgbClr val="6EACDE"/>
                </a:solidFill>
                <a:latin typeface="Tahoma"/>
                <a:cs typeface="Tahoma"/>
              </a:rPr>
              <a:t>to</a:t>
            </a:r>
            <a:r>
              <a:rPr sz="1800" b="1" spc="-20" dirty="0">
                <a:solidFill>
                  <a:srgbClr val="6EACDE"/>
                </a:solidFill>
                <a:latin typeface="Tahoma"/>
                <a:cs typeface="Tahoma"/>
              </a:rPr>
              <a:t> </a:t>
            </a:r>
            <a:r>
              <a:rPr sz="1800" b="1" dirty="0">
                <a:solidFill>
                  <a:srgbClr val="6EACDE"/>
                </a:solidFill>
                <a:latin typeface="Tahoma"/>
                <a:cs typeface="Tahoma"/>
              </a:rPr>
              <a:t>TPA</a:t>
            </a:r>
            <a:r>
              <a:rPr sz="1800" b="1" spc="-15" dirty="0">
                <a:solidFill>
                  <a:srgbClr val="6EACDE"/>
                </a:solidFill>
                <a:latin typeface="Tahoma"/>
                <a:cs typeface="Tahoma"/>
              </a:rPr>
              <a:t> </a:t>
            </a:r>
            <a:r>
              <a:rPr sz="1800" b="1" spc="-10" dirty="0">
                <a:solidFill>
                  <a:srgbClr val="6EACDE"/>
                </a:solidFill>
                <a:latin typeface="Tahoma"/>
                <a:cs typeface="Tahoma"/>
              </a:rPr>
              <a:t>Enrollment</a:t>
            </a:r>
            <a:endParaRPr sz="1800">
              <a:latin typeface="Tahoma"/>
              <a:cs typeface="Tahoma"/>
            </a:endParaRPr>
          </a:p>
        </p:txBody>
      </p:sp>
      <p:sp>
        <p:nvSpPr>
          <p:cNvPr id="8" name="object 8"/>
          <p:cNvSpPr txBox="1"/>
          <p:nvPr/>
        </p:nvSpPr>
        <p:spPr>
          <a:xfrm>
            <a:off x="284225" y="5272278"/>
            <a:ext cx="8575675" cy="923925"/>
          </a:xfrm>
          <a:prstGeom prst="rect">
            <a:avLst/>
          </a:prstGeom>
          <a:solidFill>
            <a:srgbClr val="6EACDE"/>
          </a:solidFill>
        </p:spPr>
        <p:txBody>
          <a:bodyPr vert="horz" wrap="square" lIns="0" tIns="40005" rIns="0" bIns="0" rtlCol="0">
            <a:spAutoFit/>
          </a:bodyPr>
          <a:lstStyle/>
          <a:p>
            <a:pPr algn="ctr">
              <a:lnSpc>
                <a:spcPct val="100000"/>
              </a:lnSpc>
              <a:spcBef>
                <a:spcPts val="315"/>
              </a:spcBef>
            </a:pPr>
            <a:r>
              <a:rPr sz="1800" dirty="0">
                <a:latin typeface="Arial"/>
                <a:cs typeface="Arial"/>
              </a:rPr>
              <a:t>Migration</a:t>
            </a:r>
            <a:r>
              <a:rPr sz="1800" spc="-35" dirty="0">
                <a:latin typeface="Arial"/>
                <a:cs typeface="Arial"/>
              </a:rPr>
              <a:t> </a:t>
            </a:r>
            <a:r>
              <a:rPr sz="1800" dirty="0">
                <a:latin typeface="Arial"/>
                <a:cs typeface="Arial"/>
              </a:rPr>
              <a:t>relatively</a:t>
            </a:r>
            <a:r>
              <a:rPr sz="1800" spc="-35" dirty="0">
                <a:latin typeface="Arial"/>
                <a:cs typeface="Arial"/>
              </a:rPr>
              <a:t> </a:t>
            </a:r>
            <a:r>
              <a:rPr sz="1800" dirty="0">
                <a:latin typeface="Arial"/>
                <a:cs typeface="Arial"/>
              </a:rPr>
              <a:t>even</a:t>
            </a:r>
            <a:r>
              <a:rPr sz="1800" spc="-20" dirty="0">
                <a:latin typeface="Arial"/>
                <a:cs typeface="Arial"/>
              </a:rPr>
              <a:t> </a:t>
            </a:r>
            <a:r>
              <a:rPr sz="1800" dirty="0">
                <a:latin typeface="Arial"/>
                <a:cs typeface="Arial"/>
              </a:rPr>
              <a:t>weighted</a:t>
            </a:r>
            <a:r>
              <a:rPr sz="1800" spc="-35" dirty="0">
                <a:latin typeface="Arial"/>
                <a:cs typeface="Arial"/>
              </a:rPr>
              <a:t> </a:t>
            </a:r>
            <a:r>
              <a:rPr sz="1800" dirty="0">
                <a:latin typeface="Arial"/>
                <a:cs typeface="Arial"/>
              </a:rPr>
              <a:t>between</a:t>
            </a:r>
            <a:r>
              <a:rPr sz="1800" spc="-30" dirty="0">
                <a:latin typeface="Arial"/>
                <a:cs typeface="Arial"/>
              </a:rPr>
              <a:t> </a:t>
            </a:r>
            <a:r>
              <a:rPr sz="1800" dirty="0">
                <a:latin typeface="Arial"/>
                <a:cs typeface="Arial"/>
              </a:rPr>
              <a:t>LCS’s</a:t>
            </a:r>
            <a:r>
              <a:rPr sz="1800" spc="-30" dirty="0">
                <a:latin typeface="Arial"/>
                <a:cs typeface="Arial"/>
              </a:rPr>
              <a:t> </a:t>
            </a:r>
            <a:r>
              <a:rPr sz="1800" dirty="0">
                <a:latin typeface="Arial"/>
                <a:cs typeface="Arial"/>
              </a:rPr>
              <a:t>plans</a:t>
            </a:r>
            <a:r>
              <a:rPr sz="1800" spc="-30" dirty="0">
                <a:latin typeface="Arial"/>
                <a:cs typeface="Arial"/>
              </a:rPr>
              <a:t> </a:t>
            </a:r>
            <a:r>
              <a:rPr sz="1800" dirty="0">
                <a:latin typeface="Arial"/>
                <a:cs typeface="Arial"/>
              </a:rPr>
              <a:t>(other</a:t>
            </a:r>
            <a:r>
              <a:rPr sz="1800" spc="-30" dirty="0">
                <a:latin typeface="Arial"/>
                <a:cs typeface="Arial"/>
              </a:rPr>
              <a:t> </a:t>
            </a:r>
            <a:r>
              <a:rPr sz="1800" dirty="0">
                <a:latin typeface="Arial"/>
                <a:cs typeface="Arial"/>
              </a:rPr>
              <a:t>than</a:t>
            </a:r>
            <a:r>
              <a:rPr sz="1800" spc="-20" dirty="0">
                <a:latin typeface="Arial"/>
                <a:cs typeface="Arial"/>
              </a:rPr>
              <a:t> </a:t>
            </a:r>
            <a:r>
              <a:rPr sz="1800" dirty="0">
                <a:latin typeface="Arial"/>
                <a:cs typeface="Arial"/>
              </a:rPr>
              <a:t>the</a:t>
            </a:r>
            <a:r>
              <a:rPr sz="1800" spc="-20" dirty="0">
                <a:latin typeface="Arial"/>
                <a:cs typeface="Arial"/>
              </a:rPr>
              <a:t> </a:t>
            </a:r>
            <a:r>
              <a:rPr sz="1800" spc="-10" dirty="0">
                <a:latin typeface="Arial"/>
                <a:cs typeface="Arial"/>
              </a:rPr>
              <a:t>HDHP).</a:t>
            </a:r>
            <a:endParaRPr sz="1800">
              <a:latin typeface="Arial"/>
              <a:cs typeface="Arial"/>
            </a:endParaRPr>
          </a:p>
          <a:p>
            <a:pPr algn="ctr">
              <a:lnSpc>
                <a:spcPct val="100000"/>
              </a:lnSpc>
            </a:pPr>
            <a:r>
              <a:rPr sz="1800" dirty="0">
                <a:latin typeface="Arial"/>
                <a:cs typeface="Arial"/>
              </a:rPr>
              <a:t>Average</a:t>
            </a:r>
            <a:r>
              <a:rPr sz="1800" spc="-35" dirty="0">
                <a:latin typeface="Arial"/>
                <a:cs typeface="Arial"/>
              </a:rPr>
              <a:t> </a:t>
            </a:r>
            <a:r>
              <a:rPr sz="1800" dirty="0">
                <a:latin typeface="Arial"/>
                <a:cs typeface="Arial"/>
              </a:rPr>
              <a:t>age</a:t>
            </a:r>
            <a:r>
              <a:rPr sz="1800" spc="-1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virtually</a:t>
            </a:r>
            <a:r>
              <a:rPr sz="1800" spc="-15" dirty="0">
                <a:latin typeface="Arial"/>
                <a:cs typeface="Arial"/>
              </a:rPr>
              <a:t> </a:t>
            </a:r>
            <a:r>
              <a:rPr sz="1800" dirty="0">
                <a:latin typeface="Arial"/>
                <a:cs typeface="Arial"/>
              </a:rPr>
              <a:t>the</a:t>
            </a:r>
            <a:r>
              <a:rPr sz="1800" spc="-15" dirty="0">
                <a:latin typeface="Arial"/>
                <a:cs typeface="Arial"/>
              </a:rPr>
              <a:t> </a:t>
            </a:r>
            <a:r>
              <a:rPr sz="1800" dirty="0">
                <a:latin typeface="Arial"/>
                <a:cs typeface="Arial"/>
              </a:rPr>
              <a:t>same</a:t>
            </a:r>
            <a:r>
              <a:rPr sz="1800" spc="-10" dirty="0">
                <a:latin typeface="Arial"/>
                <a:cs typeface="Arial"/>
              </a:rPr>
              <a:t> </a:t>
            </a:r>
            <a:r>
              <a:rPr sz="1800" dirty="0">
                <a:latin typeface="Arial"/>
                <a:cs typeface="Arial"/>
              </a:rPr>
              <a:t>between</a:t>
            </a:r>
            <a:r>
              <a:rPr sz="1800" spc="-60" dirty="0">
                <a:latin typeface="Arial"/>
                <a:cs typeface="Arial"/>
              </a:rPr>
              <a:t> </a:t>
            </a:r>
            <a:r>
              <a:rPr sz="1800" spc="-50" dirty="0">
                <a:latin typeface="Arial"/>
                <a:cs typeface="Arial"/>
              </a:rPr>
              <a:t>TPA</a:t>
            </a:r>
            <a:r>
              <a:rPr sz="1800" spc="-105" dirty="0">
                <a:latin typeface="Arial"/>
                <a:cs typeface="Arial"/>
              </a:rPr>
              <a:t> </a:t>
            </a:r>
            <a:r>
              <a:rPr sz="1800" dirty="0">
                <a:latin typeface="Arial"/>
                <a:cs typeface="Arial"/>
              </a:rPr>
              <a:t>and</a:t>
            </a:r>
            <a:r>
              <a:rPr sz="1800" spc="-20" dirty="0">
                <a:latin typeface="Arial"/>
                <a:cs typeface="Arial"/>
              </a:rPr>
              <a:t> </a:t>
            </a:r>
            <a:r>
              <a:rPr sz="1800" dirty="0">
                <a:latin typeface="Arial"/>
                <a:cs typeface="Arial"/>
              </a:rPr>
              <a:t>other</a:t>
            </a:r>
            <a:r>
              <a:rPr sz="1800" spc="-15" dirty="0">
                <a:latin typeface="Arial"/>
                <a:cs typeface="Arial"/>
              </a:rPr>
              <a:t> </a:t>
            </a:r>
            <a:r>
              <a:rPr sz="1800" spc="-10" dirty="0">
                <a:latin typeface="Arial"/>
                <a:cs typeface="Arial"/>
              </a:rPr>
              <a:t>plans.</a:t>
            </a:r>
            <a:endParaRPr sz="1800">
              <a:latin typeface="Arial"/>
              <a:cs typeface="Arial"/>
            </a:endParaRPr>
          </a:p>
          <a:p>
            <a:pPr algn="ctr">
              <a:lnSpc>
                <a:spcPct val="100000"/>
              </a:lnSpc>
            </a:pPr>
            <a:r>
              <a:rPr sz="1800" dirty="0">
                <a:latin typeface="Arial"/>
                <a:cs typeface="Arial"/>
              </a:rPr>
              <a:t>35%</a:t>
            </a:r>
            <a:r>
              <a:rPr sz="1800" spc="-15" dirty="0">
                <a:latin typeface="Arial"/>
                <a:cs typeface="Arial"/>
              </a:rPr>
              <a:t> </a:t>
            </a:r>
            <a:r>
              <a:rPr sz="1800" dirty="0">
                <a:latin typeface="Arial"/>
                <a:cs typeface="Arial"/>
              </a:rPr>
              <a:t>+</a:t>
            </a:r>
            <a:r>
              <a:rPr sz="1800" spc="-25" dirty="0">
                <a:latin typeface="Arial"/>
                <a:cs typeface="Arial"/>
              </a:rPr>
              <a:t> </a:t>
            </a:r>
            <a:r>
              <a:rPr sz="1800" dirty="0">
                <a:latin typeface="Arial"/>
                <a:cs typeface="Arial"/>
              </a:rPr>
              <a:t>new</a:t>
            </a:r>
            <a:r>
              <a:rPr sz="1800" spc="-25" dirty="0">
                <a:latin typeface="Arial"/>
                <a:cs typeface="Arial"/>
              </a:rPr>
              <a:t> </a:t>
            </a:r>
            <a:r>
              <a:rPr sz="1800" dirty="0">
                <a:latin typeface="Arial"/>
                <a:cs typeface="Arial"/>
              </a:rPr>
              <a:t>hires</a:t>
            </a:r>
            <a:r>
              <a:rPr sz="1800" spc="-25" dirty="0">
                <a:latin typeface="Arial"/>
                <a:cs typeface="Arial"/>
              </a:rPr>
              <a:t> </a:t>
            </a:r>
            <a:r>
              <a:rPr sz="1800" dirty="0">
                <a:latin typeface="Arial"/>
                <a:cs typeface="Arial"/>
              </a:rPr>
              <a:t>selected</a:t>
            </a:r>
            <a:r>
              <a:rPr sz="1800" spc="-15" dirty="0">
                <a:latin typeface="Arial"/>
                <a:cs typeface="Arial"/>
              </a:rPr>
              <a:t> </a:t>
            </a:r>
            <a:r>
              <a:rPr sz="1800" dirty="0">
                <a:latin typeface="Arial"/>
                <a:cs typeface="Arial"/>
              </a:rPr>
              <a:t>the</a:t>
            </a:r>
            <a:r>
              <a:rPr sz="1800" spc="-15" dirty="0">
                <a:latin typeface="Arial"/>
                <a:cs typeface="Arial"/>
              </a:rPr>
              <a:t> </a:t>
            </a:r>
            <a:r>
              <a:rPr sz="1800" dirty="0">
                <a:latin typeface="Arial"/>
                <a:cs typeface="Arial"/>
              </a:rPr>
              <a:t>new</a:t>
            </a:r>
            <a:r>
              <a:rPr sz="1800" spc="-20" dirty="0">
                <a:latin typeface="Arial"/>
                <a:cs typeface="Arial"/>
              </a:rPr>
              <a:t> </a:t>
            </a:r>
            <a:r>
              <a:rPr sz="1800" dirty="0">
                <a:latin typeface="Arial"/>
                <a:cs typeface="Arial"/>
              </a:rPr>
              <a:t>plan</a:t>
            </a:r>
            <a:r>
              <a:rPr sz="1800" spc="-25" dirty="0">
                <a:latin typeface="Arial"/>
                <a:cs typeface="Arial"/>
              </a:rPr>
              <a:t> </a:t>
            </a:r>
            <a:r>
              <a:rPr sz="1800" dirty="0">
                <a:latin typeface="Arial"/>
                <a:cs typeface="Arial"/>
              </a:rPr>
              <a:t>(higher</a:t>
            </a:r>
            <a:r>
              <a:rPr sz="1800" spc="-20" dirty="0">
                <a:latin typeface="Arial"/>
                <a:cs typeface="Arial"/>
              </a:rPr>
              <a:t> </a:t>
            </a:r>
            <a:r>
              <a:rPr sz="1800" dirty="0">
                <a:latin typeface="Arial"/>
                <a:cs typeface="Arial"/>
              </a:rPr>
              <a:t>%</a:t>
            </a:r>
            <a:r>
              <a:rPr sz="1800" spc="-20" dirty="0">
                <a:latin typeface="Arial"/>
                <a:cs typeface="Arial"/>
              </a:rPr>
              <a:t> </a:t>
            </a:r>
            <a:r>
              <a:rPr sz="1800" dirty="0">
                <a:latin typeface="Arial"/>
                <a:cs typeface="Arial"/>
              </a:rPr>
              <a:t>than</a:t>
            </a:r>
            <a:r>
              <a:rPr sz="1800" spc="-15" dirty="0">
                <a:latin typeface="Arial"/>
                <a:cs typeface="Arial"/>
              </a:rPr>
              <a:t> </a:t>
            </a:r>
            <a:r>
              <a:rPr sz="1800" dirty="0">
                <a:latin typeface="Arial"/>
                <a:cs typeface="Arial"/>
              </a:rPr>
              <a:t>existing</a:t>
            </a:r>
            <a:r>
              <a:rPr sz="1800" spc="-25" dirty="0">
                <a:latin typeface="Arial"/>
                <a:cs typeface="Arial"/>
              </a:rPr>
              <a:t> </a:t>
            </a:r>
            <a:r>
              <a:rPr sz="1800" spc="-10" dirty="0">
                <a:latin typeface="Arial"/>
                <a:cs typeface="Arial"/>
              </a:rPr>
              <a:t>employees)</a:t>
            </a:r>
            <a:endParaRPr sz="1800">
              <a:latin typeface="Arial"/>
              <a:cs typeface="Arial"/>
            </a:endParaRPr>
          </a:p>
        </p:txBody>
      </p:sp>
      <p:graphicFrame>
        <p:nvGraphicFramePr>
          <p:cNvPr id="9" name="object 9"/>
          <p:cNvGraphicFramePr>
            <a:graphicFrameLocks noGrp="1"/>
          </p:cNvGraphicFramePr>
          <p:nvPr/>
        </p:nvGraphicFramePr>
        <p:xfrm>
          <a:off x="333324" y="1667382"/>
          <a:ext cx="7773034" cy="2872735"/>
        </p:xfrm>
        <a:graphic>
          <a:graphicData uri="http://schemas.openxmlformats.org/drawingml/2006/table">
            <a:tbl>
              <a:tblPr firstRow="1" bandRow="1">
                <a:tableStyleId>{2D5ABB26-0587-4C30-8999-92F81FD0307C}</a:tableStyleId>
              </a:tblPr>
              <a:tblGrid>
                <a:gridCol w="5850890">
                  <a:extLst>
                    <a:ext uri="{9D8B030D-6E8A-4147-A177-3AD203B41FA5}">
                      <a16:colId xmlns:a16="http://schemas.microsoft.com/office/drawing/2014/main" val="20000"/>
                    </a:ext>
                  </a:extLst>
                </a:gridCol>
                <a:gridCol w="1922144">
                  <a:extLst>
                    <a:ext uri="{9D8B030D-6E8A-4147-A177-3AD203B41FA5}">
                      <a16:colId xmlns:a16="http://schemas.microsoft.com/office/drawing/2014/main" val="20001"/>
                    </a:ext>
                  </a:extLst>
                </a:gridCol>
              </a:tblGrid>
              <a:tr h="410209">
                <a:tc>
                  <a:txBody>
                    <a:bodyPr/>
                    <a:lstStyle/>
                    <a:p>
                      <a:pPr marL="5715">
                        <a:lnSpc>
                          <a:spcPts val="2370"/>
                        </a:lnSpc>
                        <a:spcBef>
                          <a:spcPts val="760"/>
                        </a:spcBef>
                      </a:pPr>
                      <a:r>
                        <a:rPr sz="2000" dirty="0">
                          <a:latin typeface="Arial"/>
                          <a:cs typeface="Arial"/>
                        </a:rPr>
                        <a:t>Prior</a:t>
                      </a:r>
                      <a:r>
                        <a:rPr sz="2000" spc="-55" dirty="0">
                          <a:latin typeface="Arial"/>
                          <a:cs typeface="Arial"/>
                        </a:rPr>
                        <a:t> </a:t>
                      </a:r>
                      <a:r>
                        <a:rPr sz="2000" dirty="0">
                          <a:latin typeface="Arial"/>
                          <a:cs typeface="Arial"/>
                        </a:rPr>
                        <a:t>Plan</a:t>
                      </a:r>
                      <a:r>
                        <a:rPr sz="2000" spc="-45" dirty="0">
                          <a:latin typeface="Arial"/>
                          <a:cs typeface="Arial"/>
                        </a:rPr>
                        <a:t> </a:t>
                      </a:r>
                      <a:r>
                        <a:rPr sz="2000" spc="-10" dirty="0">
                          <a:latin typeface="Arial"/>
                          <a:cs typeface="Arial"/>
                        </a:rPr>
                        <a:t>Enrollment</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9050">
                      <a:solidFill>
                        <a:srgbClr val="FFFFFF"/>
                      </a:solidFill>
                      <a:prstDash val="solid"/>
                    </a:lnB>
                    <a:solidFill>
                      <a:srgbClr val="2E85CA"/>
                    </a:solidFill>
                  </a:tcPr>
                </a:tc>
                <a:tc>
                  <a:txBody>
                    <a:bodyPr/>
                    <a:lstStyle/>
                    <a:p>
                      <a:pPr marL="6350">
                        <a:lnSpc>
                          <a:spcPts val="2105"/>
                        </a:lnSpc>
                        <a:spcBef>
                          <a:spcPts val="1025"/>
                        </a:spcBef>
                      </a:pPr>
                      <a:r>
                        <a:rPr sz="1800" spc="-10" dirty="0">
                          <a:latin typeface="Arial"/>
                          <a:cs typeface="Arial"/>
                        </a:rPr>
                        <a:t>Employees</a:t>
                      </a:r>
                      <a:endParaRPr sz="1800">
                        <a:latin typeface="Arial"/>
                        <a:cs typeface="Arial"/>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E85CA"/>
                    </a:solidFill>
                  </a:tcPr>
                </a:tc>
                <a:extLst>
                  <a:ext uri="{0D108BD9-81ED-4DB2-BD59-A6C34878D82A}">
                    <a16:rowId xmlns:a16="http://schemas.microsoft.com/office/drawing/2014/main" val="10000"/>
                  </a:ext>
                </a:extLst>
              </a:tr>
              <a:tr h="410209">
                <a:tc>
                  <a:txBody>
                    <a:bodyPr/>
                    <a:lstStyle/>
                    <a:p>
                      <a:pPr marL="5715">
                        <a:lnSpc>
                          <a:spcPts val="2370"/>
                        </a:lnSpc>
                        <a:spcBef>
                          <a:spcPts val="760"/>
                        </a:spcBef>
                      </a:pPr>
                      <a:r>
                        <a:rPr sz="2000" dirty="0">
                          <a:latin typeface="Arial"/>
                          <a:cs typeface="Arial"/>
                        </a:rPr>
                        <a:t>$750</a:t>
                      </a:r>
                      <a:r>
                        <a:rPr sz="2000" spc="-50" dirty="0">
                          <a:latin typeface="Arial"/>
                          <a:cs typeface="Arial"/>
                        </a:rPr>
                        <a:t> </a:t>
                      </a:r>
                      <a:r>
                        <a:rPr sz="2000" spc="-20" dirty="0">
                          <a:latin typeface="Arial"/>
                          <a:cs typeface="Arial"/>
                        </a:rPr>
                        <a:t>plan</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9050">
                      <a:solidFill>
                        <a:srgbClr val="FFFFFF"/>
                      </a:solidFill>
                      <a:prstDash val="solid"/>
                    </a:lnT>
                    <a:lnB w="12700">
                      <a:solidFill>
                        <a:srgbClr val="FFFFFF"/>
                      </a:solidFill>
                      <a:prstDash val="solid"/>
                    </a:lnB>
                    <a:solidFill>
                      <a:srgbClr val="E7E8E8"/>
                    </a:solidFill>
                  </a:tcPr>
                </a:tc>
                <a:tc>
                  <a:txBody>
                    <a:bodyPr/>
                    <a:lstStyle/>
                    <a:p>
                      <a:pPr algn="r">
                        <a:lnSpc>
                          <a:spcPts val="2370"/>
                        </a:lnSpc>
                        <a:spcBef>
                          <a:spcPts val="760"/>
                        </a:spcBef>
                      </a:pPr>
                      <a:r>
                        <a:rPr sz="2000" spc="-25" dirty="0">
                          <a:latin typeface="Arial"/>
                          <a:cs typeface="Arial"/>
                        </a:rPr>
                        <a:t>269</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1"/>
                  </a:ext>
                </a:extLst>
              </a:tr>
              <a:tr h="410209">
                <a:tc>
                  <a:txBody>
                    <a:bodyPr/>
                    <a:lstStyle/>
                    <a:p>
                      <a:pPr marL="5715">
                        <a:lnSpc>
                          <a:spcPts val="2370"/>
                        </a:lnSpc>
                        <a:spcBef>
                          <a:spcPts val="760"/>
                        </a:spcBef>
                      </a:pPr>
                      <a:r>
                        <a:rPr sz="2000" dirty="0">
                          <a:latin typeface="Arial"/>
                          <a:cs typeface="Arial"/>
                        </a:rPr>
                        <a:t>$500</a:t>
                      </a:r>
                      <a:r>
                        <a:rPr sz="2000" spc="-85" dirty="0">
                          <a:latin typeface="Arial"/>
                          <a:cs typeface="Arial"/>
                        </a:rPr>
                        <a:t> </a:t>
                      </a:r>
                      <a:r>
                        <a:rPr sz="2000" dirty="0">
                          <a:latin typeface="Arial"/>
                          <a:cs typeface="Arial"/>
                        </a:rPr>
                        <a:t>plan</a:t>
                      </a:r>
                      <a:r>
                        <a:rPr sz="2000" spc="-80" dirty="0">
                          <a:latin typeface="Arial"/>
                          <a:cs typeface="Arial"/>
                        </a:rPr>
                        <a:t> </a:t>
                      </a:r>
                      <a:r>
                        <a:rPr sz="2000" dirty="0">
                          <a:latin typeface="Arial"/>
                          <a:cs typeface="Arial"/>
                        </a:rPr>
                        <a:t>(eliminated</a:t>
                      </a:r>
                      <a:r>
                        <a:rPr sz="2000" spc="-75" dirty="0">
                          <a:latin typeface="Arial"/>
                          <a:cs typeface="Arial"/>
                        </a:rPr>
                        <a:t> </a:t>
                      </a:r>
                      <a:r>
                        <a:rPr sz="2000" spc="-10" dirty="0">
                          <a:latin typeface="Arial"/>
                          <a:cs typeface="Arial"/>
                        </a:rPr>
                        <a:t>plan)</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algn="r">
                        <a:lnSpc>
                          <a:spcPts val="2370"/>
                        </a:lnSpc>
                        <a:spcBef>
                          <a:spcPts val="760"/>
                        </a:spcBef>
                      </a:pPr>
                      <a:r>
                        <a:rPr sz="2000" spc="-25" dirty="0">
                          <a:latin typeface="Arial"/>
                          <a:cs typeface="Arial"/>
                        </a:rPr>
                        <a:t>251</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2"/>
                  </a:ext>
                </a:extLst>
              </a:tr>
              <a:tr h="410845">
                <a:tc>
                  <a:txBody>
                    <a:bodyPr/>
                    <a:lstStyle/>
                    <a:p>
                      <a:pPr marL="5715">
                        <a:lnSpc>
                          <a:spcPts val="2370"/>
                        </a:lnSpc>
                        <a:spcBef>
                          <a:spcPts val="760"/>
                        </a:spcBef>
                      </a:pPr>
                      <a:r>
                        <a:rPr sz="2000" dirty="0">
                          <a:latin typeface="Arial"/>
                          <a:cs typeface="Arial"/>
                        </a:rPr>
                        <a:t>$1,500</a:t>
                      </a:r>
                      <a:r>
                        <a:rPr sz="2000" spc="-70" dirty="0">
                          <a:latin typeface="Arial"/>
                          <a:cs typeface="Arial"/>
                        </a:rPr>
                        <a:t> </a:t>
                      </a:r>
                      <a:r>
                        <a:rPr sz="2000" spc="-20" dirty="0">
                          <a:latin typeface="Arial"/>
                          <a:cs typeface="Arial"/>
                        </a:rPr>
                        <a:t>plan</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algn="r">
                        <a:lnSpc>
                          <a:spcPts val="2370"/>
                        </a:lnSpc>
                        <a:spcBef>
                          <a:spcPts val="760"/>
                        </a:spcBef>
                      </a:pPr>
                      <a:r>
                        <a:rPr sz="2000" spc="-25" dirty="0">
                          <a:latin typeface="Arial"/>
                          <a:cs typeface="Arial"/>
                        </a:rPr>
                        <a:t>245</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3"/>
                  </a:ext>
                </a:extLst>
              </a:tr>
              <a:tr h="410209">
                <a:tc>
                  <a:txBody>
                    <a:bodyPr/>
                    <a:lstStyle/>
                    <a:p>
                      <a:pPr marL="5715">
                        <a:lnSpc>
                          <a:spcPts val="2370"/>
                        </a:lnSpc>
                        <a:spcBef>
                          <a:spcPts val="760"/>
                        </a:spcBef>
                      </a:pPr>
                      <a:r>
                        <a:rPr sz="2000" spc="-10" dirty="0">
                          <a:latin typeface="Arial"/>
                          <a:cs typeface="Arial"/>
                        </a:rPr>
                        <a:t>Waived</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algn="r">
                        <a:lnSpc>
                          <a:spcPts val="2370"/>
                        </a:lnSpc>
                        <a:spcBef>
                          <a:spcPts val="760"/>
                        </a:spcBef>
                      </a:pPr>
                      <a:r>
                        <a:rPr sz="2000" spc="-25" dirty="0">
                          <a:latin typeface="Arial"/>
                          <a:cs typeface="Arial"/>
                        </a:rPr>
                        <a:t>92</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4"/>
                  </a:ext>
                </a:extLst>
              </a:tr>
              <a:tr h="410845">
                <a:tc>
                  <a:txBody>
                    <a:bodyPr/>
                    <a:lstStyle/>
                    <a:p>
                      <a:pPr marL="5715">
                        <a:lnSpc>
                          <a:spcPts val="2370"/>
                        </a:lnSpc>
                        <a:spcBef>
                          <a:spcPts val="760"/>
                        </a:spcBef>
                      </a:pPr>
                      <a:r>
                        <a:rPr sz="2000" spc="-20" dirty="0">
                          <a:latin typeface="Arial"/>
                          <a:cs typeface="Arial"/>
                        </a:rPr>
                        <a:t>HDHP</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algn="r">
                        <a:lnSpc>
                          <a:spcPts val="2370"/>
                        </a:lnSpc>
                        <a:spcBef>
                          <a:spcPts val="760"/>
                        </a:spcBef>
                      </a:pPr>
                      <a:r>
                        <a:rPr sz="2000" spc="-25" dirty="0">
                          <a:latin typeface="Arial"/>
                          <a:cs typeface="Arial"/>
                        </a:rPr>
                        <a:t>17</a:t>
                      </a:r>
                      <a:endParaRPr sz="2000">
                        <a:latin typeface="Arial"/>
                        <a:cs typeface="Arial"/>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5"/>
                  </a:ext>
                </a:extLst>
              </a:tr>
              <a:tr h="410209">
                <a:tc>
                  <a:txBody>
                    <a:bodyPr/>
                    <a:lstStyle/>
                    <a:p>
                      <a:pPr marL="5715">
                        <a:lnSpc>
                          <a:spcPts val="2335"/>
                        </a:lnSpc>
                        <a:spcBef>
                          <a:spcPts val="800"/>
                        </a:spcBef>
                      </a:pPr>
                      <a:r>
                        <a:rPr sz="2000" dirty="0">
                          <a:latin typeface="Arial"/>
                          <a:cs typeface="Arial"/>
                        </a:rPr>
                        <a:t>New</a:t>
                      </a:r>
                      <a:r>
                        <a:rPr sz="2000" spc="-50" dirty="0">
                          <a:latin typeface="Arial"/>
                          <a:cs typeface="Arial"/>
                        </a:rPr>
                        <a:t> </a:t>
                      </a:r>
                      <a:r>
                        <a:rPr sz="2000" spc="-20" dirty="0">
                          <a:latin typeface="Arial"/>
                          <a:cs typeface="Arial"/>
                        </a:rPr>
                        <a:t>Hires</a:t>
                      </a:r>
                      <a:endParaRPr sz="2000">
                        <a:latin typeface="Arial"/>
                        <a:cs typeface="Arial"/>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algn="r">
                        <a:lnSpc>
                          <a:spcPts val="2335"/>
                        </a:lnSpc>
                        <a:spcBef>
                          <a:spcPts val="800"/>
                        </a:spcBef>
                      </a:pPr>
                      <a:r>
                        <a:rPr sz="2000" spc="-25" dirty="0">
                          <a:latin typeface="Arial"/>
                          <a:cs typeface="Arial"/>
                        </a:rPr>
                        <a:t>148</a:t>
                      </a:r>
                      <a:endParaRPr sz="2000">
                        <a:latin typeface="Arial"/>
                        <a:cs typeface="Arial"/>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6614921"/>
            <a:ext cx="111125"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C5DEF1"/>
                </a:solidFill>
                <a:latin typeface="Arial"/>
                <a:cs typeface="Arial"/>
              </a:rPr>
              <a:t>13</a:t>
            </a:r>
            <a:endParaRPr sz="600">
              <a:latin typeface="Arial"/>
              <a:cs typeface="Arial"/>
            </a:endParaRPr>
          </a:p>
        </p:txBody>
      </p:sp>
      <p:grpSp>
        <p:nvGrpSpPr>
          <p:cNvPr id="3" name="object 3"/>
          <p:cNvGrpSpPr/>
          <p:nvPr/>
        </p:nvGrpSpPr>
        <p:grpSpPr>
          <a:xfrm>
            <a:off x="3348187" y="1231"/>
            <a:ext cx="5796280" cy="923925"/>
            <a:chOff x="3348187" y="1231"/>
            <a:chExt cx="5796280" cy="923925"/>
          </a:xfrm>
        </p:grpSpPr>
        <p:pic>
          <p:nvPicPr>
            <p:cNvPr id="4" name="object 4"/>
            <p:cNvPicPr/>
            <p:nvPr/>
          </p:nvPicPr>
          <p:blipFill>
            <a:blip r:embed="rId2" cstate="print"/>
            <a:stretch>
              <a:fillRect/>
            </a:stretch>
          </p:blipFill>
          <p:spPr>
            <a:xfrm>
              <a:off x="3348187" y="1231"/>
              <a:ext cx="5795812" cy="923387"/>
            </a:xfrm>
            <a:prstGeom prst="rect">
              <a:avLst/>
            </a:prstGeom>
          </p:spPr>
        </p:pic>
        <p:pic>
          <p:nvPicPr>
            <p:cNvPr id="5" name="object 5"/>
            <p:cNvPicPr/>
            <p:nvPr/>
          </p:nvPicPr>
          <p:blipFill>
            <a:blip r:embed="rId3" cstate="print"/>
            <a:stretch>
              <a:fillRect/>
            </a:stretch>
          </p:blipFill>
          <p:spPr>
            <a:xfrm>
              <a:off x="7259574" y="64007"/>
              <a:ext cx="1789937" cy="546354"/>
            </a:xfrm>
            <a:prstGeom prst="rect">
              <a:avLst/>
            </a:prstGeom>
          </p:spPr>
        </p:pic>
      </p:grpSp>
      <p:sp>
        <p:nvSpPr>
          <p:cNvPr id="6" name="object 6"/>
          <p:cNvSpPr txBox="1"/>
          <p:nvPr/>
        </p:nvSpPr>
        <p:spPr>
          <a:xfrm>
            <a:off x="7440168" y="6637781"/>
            <a:ext cx="138557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7" name="object 7"/>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Claims </a:t>
            </a:r>
            <a:r>
              <a:rPr spc="-10" dirty="0"/>
              <a:t>Results</a:t>
            </a:r>
          </a:p>
        </p:txBody>
      </p:sp>
      <p:sp>
        <p:nvSpPr>
          <p:cNvPr id="8" name="object 8"/>
          <p:cNvSpPr txBox="1"/>
          <p:nvPr/>
        </p:nvSpPr>
        <p:spPr>
          <a:xfrm>
            <a:off x="620776" y="6428232"/>
            <a:ext cx="26390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*TPA</a:t>
            </a:r>
            <a:r>
              <a:rPr sz="1800" spc="-105" dirty="0">
                <a:latin typeface="Arial"/>
                <a:cs typeface="Arial"/>
              </a:rPr>
              <a:t> </a:t>
            </a:r>
            <a:r>
              <a:rPr sz="1800" dirty="0">
                <a:latin typeface="Arial"/>
                <a:cs typeface="Arial"/>
              </a:rPr>
              <a:t>claims</a:t>
            </a:r>
            <a:r>
              <a:rPr sz="1800" spc="-30" dirty="0">
                <a:latin typeface="Arial"/>
                <a:cs typeface="Arial"/>
              </a:rPr>
              <a:t> </a:t>
            </a:r>
            <a:r>
              <a:rPr sz="1800" dirty="0">
                <a:latin typeface="Arial"/>
                <a:cs typeface="Arial"/>
              </a:rPr>
              <a:t>include</a:t>
            </a:r>
            <a:r>
              <a:rPr sz="1800" spc="-25" dirty="0">
                <a:latin typeface="Arial"/>
                <a:cs typeface="Arial"/>
              </a:rPr>
              <a:t> </a:t>
            </a:r>
            <a:r>
              <a:rPr sz="1800" spc="-20" dirty="0">
                <a:latin typeface="Arial"/>
                <a:cs typeface="Arial"/>
              </a:rPr>
              <a:t>IBNR</a:t>
            </a:r>
            <a:endParaRPr sz="1800">
              <a:latin typeface="Arial"/>
              <a:cs typeface="Arial"/>
            </a:endParaRPr>
          </a:p>
        </p:txBody>
      </p:sp>
      <p:grpSp>
        <p:nvGrpSpPr>
          <p:cNvPr id="9" name="object 9"/>
          <p:cNvGrpSpPr/>
          <p:nvPr/>
        </p:nvGrpSpPr>
        <p:grpSpPr>
          <a:xfrm>
            <a:off x="197646" y="3668554"/>
            <a:ext cx="8757285" cy="1510030"/>
            <a:chOff x="197646" y="3668554"/>
            <a:chExt cx="8757285" cy="1510030"/>
          </a:xfrm>
        </p:grpSpPr>
        <p:sp>
          <p:nvSpPr>
            <p:cNvPr id="10" name="object 10"/>
            <p:cNvSpPr/>
            <p:nvPr/>
          </p:nvSpPr>
          <p:spPr>
            <a:xfrm>
              <a:off x="197646" y="3668554"/>
              <a:ext cx="8757285" cy="503555"/>
            </a:xfrm>
            <a:custGeom>
              <a:avLst/>
              <a:gdLst/>
              <a:ahLst/>
              <a:cxnLst/>
              <a:rect l="l" t="t" r="r" b="b"/>
              <a:pathLst>
                <a:path w="8757285" h="503554">
                  <a:moveTo>
                    <a:pt x="0" y="503477"/>
                  </a:moveTo>
                  <a:lnTo>
                    <a:pt x="8757208" y="503477"/>
                  </a:lnTo>
                  <a:lnTo>
                    <a:pt x="8757208" y="0"/>
                  </a:lnTo>
                  <a:lnTo>
                    <a:pt x="0" y="0"/>
                  </a:lnTo>
                  <a:lnTo>
                    <a:pt x="0" y="503477"/>
                  </a:lnTo>
                  <a:close/>
                </a:path>
              </a:pathLst>
            </a:custGeom>
            <a:solidFill>
              <a:srgbClr val="155F82"/>
            </a:solidFill>
          </p:spPr>
          <p:txBody>
            <a:bodyPr wrap="square" lIns="0" tIns="0" rIns="0" bIns="0" rtlCol="0"/>
            <a:lstStyle/>
            <a:p>
              <a:endParaRPr/>
            </a:p>
          </p:txBody>
        </p:sp>
        <p:sp>
          <p:nvSpPr>
            <p:cNvPr id="11" name="object 11"/>
            <p:cNvSpPr/>
            <p:nvPr/>
          </p:nvSpPr>
          <p:spPr>
            <a:xfrm>
              <a:off x="197637" y="4414938"/>
              <a:ext cx="8757285" cy="763905"/>
            </a:xfrm>
            <a:custGeom>
              <a:avLst/>
              <a:gdLst/>
              <a:ahLst/>
              <a:cxnLst/>
              <a:rect l="l" t="t" r="r" b="b"/>
              <a:pathLst>
                <a:path w="8757285" h="763904">
                  <a:moveTo>
                    <a:pt x="8757209" y="503491"/>
                  </a:moveTo>
                  <a:lnTo>
                    <a:pt x="0" y="503491"/>
                  </a:lnTo>
                  <a:lnTo>
                    <a:pt x="0" y="763625"/>
                  </a:lnTo>
                  <a:lnTo>
                    <a:pt x="8757209" y="763625"/>
                  </a:lnTo>
                  <a:lnTo>
                    <a:pt x="8757209" y="503491"/>
                  </a:lnTo>
                  <a:close/>
                </a:path>
                <a:path w="8757285" h="763904">
                  <a:moveTo>
                    <a:pt x="8757209" y="0"/>
                  </a:moveTo>
                  <a:lnTo>
                    <a:pt x="0" y="0"/>
                  </a:lnTo>
                  <a:lnTo>
                    <a:pt x="0" y="260146"/>
                  </a:lnTo>
                  <a:lnTo>
                    <a:pt x="8757209" y="260146"/>
                  </a:lnTo>
                  <a:lnTo>
                    <a:pt x="8757209" y="0"/>
                  </a:lnTo>
                  <a:close/>
                </a:path>
              </a:pathLst>
            </a:custGeom>
            <a:solidFill>
              <a:srgbClr val="E8E8E8"/>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228599" y="1747237"/>
          <a:ext cx="7090408" cy="1510027"/>
        </p:xfrm>
        <a:graphic>
          <a:graphicData uri="http://schemas.openxmlformats.org/drawingml/2006/table">
            <a:tbl>
              <a:tblPr firstRow="1" bandRow="1">
                <a:tableStyleId>{2D5ABB26-0587-4C30-8999-92F81FD0307C}</a:tableStyleId>
              </a:tblPr>
              <a:tblGrid>
                <a:gridCol w="2212975">
                  <a:extLst>
                    <a:ext uri="{9D8B030D-6E8A-4147-A177-3AD203B41FA5}">
                      <a16:colId xmlns:a16="http://schemas.microsoft.com/office/drawing/2014/main" val="20000"/>
                    </a:ext>
                  </a:extLst>
                </a:gridCol>
                <a:gridCol w="1605914">
                  <a:extLst>
                    <a:ext uri="{9D8B030D-6E8A-4147-A177-3AD203B41FA5}">
                      <a16:colId xmlns:a16="http://schemas.microsoft.com/office/drawing/2014/main" val="20001"/>
                    </a:ext>
                  </a:extLst>
                </a:gridCol>
                <a:gridCol w="1510030">
                  <a:extLst>
                    <a:ext uri="{9D8B030D-6E8A-4147-A177-3AD203B41FA5}">
                      <a16:colId xmlns:a16="http://schemas.microsoft.com/office/drawing/2014/main" val="20002"/>
                    </a:ext>
                  </a:extLst>
                </a:gridCol>
                <a:gridCol w="1761489">
                  <a:extLst>
                    <a:ext uri="{9D8B030D-6E8A-4147-A177-3AD203B41FA5}">
                      <a16:colId xmlns:a16="http://schemas.microsoft.com/office/drawing/2014/main" val="20003"/>
                    </a:ext>
                  </a:extLst>
                </a:gridCol>
              </a:tblGrid>
              <a:tr h="503555">
                <a:tc>
                  <a:txBody>
                    <a:bodyPr/>
                    <a:lstStyle/>
                    <a:p>
                      <a:pPr>
                        <a:lnSpc>
                          <a:spcPct val="100000"/>
                        </a:lnSpc>
                        <a:spcBef>
                          <a:spcPts val="295"/>
                        </a:spcBef>
                      </a:pPr>
                      <a:endParaRPr sz="1500">
                        <a:latin typeface="Times New Roman"/>
                        <a:cs typeface="Times New Roman"/>
                      </a:endParaRPr>
                    </a:p>
                    <a:p>
                      <a:pPr marL="29845">
                        <a:lnSpc>
                          <a:spcPct val="100000"/>
                        </a:lnSpc>
                      </a:pPr>
                      <a:r>
                        <a:rPr sz="1500" spc="-20" dirty="0">
                          <a:solidFill>
                            <a:srgbClr val="FFFFFF"/>
                          </a:solidFill>
                          <a:latin typeface="Calibri"/>
                          <a:cs typeface="Calibri"/>
                        </a:rPr>
                        <a:t>Year</a:t>
                      </a:r>
                      <a:endParaRPr sz="1500">
                        <a:latin typeface="Calibri"/>
                        <a:cs typeface="Calibri"/>
                      </a:endParaRPr>
                    </a:p>
                  </a:txBody>
                  <a:tcPr marL="0" marR="0" marT="374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marL="386080">
                        <a:lnSpc>
                          <a:spcPct val="100000"/>
                        </a:lnSpc>
                        <a:spcBef>
                          <a:spcPts val="40"/>
                        </a:spcBef>
                      </a:pPr>
                      <a:r>
                        <a:rPr sz="1500" spc="-10" dirty="0">
                          <a:solidFill>
                            <a:srgbClr val="FFFFFF"/>
                          </a:solidFill>
                          <a:latin typeface="Calibri"/>
                          <a:cs typeface="Calibri"/>
                        </a:rPr>
                        <a:t>2021/2022</a:t>
                      </a:r>
                      <a:endParaRPr sz="1500">
                        <a:latin typeface="Calibri"/>
                        <a:cs typeface="Calibri"/>
                      </a:endParaRPr>
                    </a:p>
                    <a:p>
                      <a:pPr marL="455930">
                        <a:lnSpc>
                          <a:spcPct val="100000"/>
                        </a:lnSpc>
                        <a:spcBef>
                          <a:spcPts val="180"/>
                        </a:spcBef>
                      </a:pPr>
                      <a:r>
                        <a:rPr sz="1500" spc="-10" dirty="0">
                          <a:solidFill>
                            <a:srgbClr val="FFFFFF"/>
                          </a:solidFill>
                          <a:latin typeface="Calibri"/>
                          <a:cs typeface="Calibri"/>
                        </a:rPr>
                        <a:t>Sept-</a:t>
                      </a:r>
                      <a:r>
                        <a:rPr sz="1500" spc="-25" dirty="0">
                          <a:solidFill>
                            <a:srgbClr val="FFFFFF"/>
                          </a:solidFill>
                          <a:latin typeface="Calibri"/>
                          <a:cs typeface="Calibri"/>
                        </a:rPr>
                        <a:t>Aug</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marL="342265">
                        <a:lnSpc>
                          <a:spcPct val="100000"/>
                        </a:lnSpc>
                        <a:spcBef>
                          <a:spcPts val="40"/>
                        </a:spcBef>
                      </a:pPr>
                      <a:r>
                        <a:rPr sz="1500" spc="-10" dirty="0">
                          <a:solidFill>
                            <a:srgbClr val="FFFFFF"/>
                          </a:solidFill>
                          <a:latin typeface="Calibri"/>
                          <a:cs typeface="Calibri"/>
                        </a:rPr>
                        <a:t>2022/2023</a:t>
                      </a:r>
                      <a:endParaRPr sz="1500">
                        <a:latin typeface="Calibri"/>
                        <a:cs typeface="Calibri"/>
                      </a:endParaRPr>
                    </a:p>
                    <a:p>
                      <a:pPr marL="412115">
                        <a:lnSpc>
                          <a:spcPct val="100000"/>
                        </a:lnSpc>
                        <a:spcBef>
                          <a:spcPts val="180"/>
                        </a:spcBef>
                      </a:pPr>
                      <a:r>
                        <a:rPr sz="1500" spc="-10" dirty="0">
                          <a:solidFill>
                            <a:srgbClr val="FFFFFF"/>
                          </a:solidFill>
                          <a:latin typeface="Calibri"/>
                          <a:cs typeface="Calibri"/>
                        </a:rPr>
                        <a:t>Sept-</a:t>
                      </a:r>
                      <a:r>
                        <a:rPr sz="1500" spc="-25" dirty="0">
                          <a:solidFill>
                            <a:srgbClr val="FFFFFF"/>
                          </a:solidFill>
                          <a:latin typeface="Calibri"/>
                          <a:cs typeface="Calibri"/>
                        </a:rPr>
                        <a:t>Aug</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marL="463550">
                        <a:lnSpc>
                          <a:spcPct val="100000"/>
                        </a:lnSpc>
                        <a:spcBef>
                          <a:spcPts val="40"/>
                        </a:spcBef>
                      </a:pPr>
                      <a:r>
                        <a:rPr sz="1500" spc="-10" dirty="0">
                          <a:solidFill>
                            <a:srgbClr val="FFFFFF"/>
                          </a:solidFill>
                          <a:latin typeface="Calibri"/>
                          <a:cs typeface="Calibri"/>
                        </a:rPr>
                        <a:t>2023/2024</a:t>
                      </a:r>
                      <a:endParaRPr sz="1500">
                        <a:latin typeface="Calibri"/>
                        <a:cs typeface="Calibri"/>
                      </a:endParaRPr>
                    </a:p>
                    <a:p>
                      <a:pPr marL="499109">
                        <a:lnSpc>
                          <a:spcPct val="100000"/>
                        </a:lnSpc>
                        <a:spcBef>
                          <a:spcPts val="180"/>
                        </a:spcBef>
                      </a:pPr>
                      <a:r>
                        <a:rPr sz="1500" spc="-10" dirty="0">
                          <a:solidFill>
                            <a:srgbClr val="FFFFFF"/>
                          </a:solidFill>
                          <a:latin typeface="Calibri"/>
                          <a:cs typeface="Calibri"/>
                        </a:rPr>
                        <a:t>Sept-April</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extLst>
                  <a:ext uri="{0D108BD9-81ED-4DB2-BD59-A6C34878D82A}">
                    <a16:rowId xmlns:a16="http://schemas.microsoft.com/office/drawing/2014/main" val="10000"/>
                  </a:ext>
                </a:extLst>
              </a:tr>
              <a:tr h="251460">
                <a:tc>
                  <a:txBody>
                    <a:bodyPr/>
                    <a:lstStyle/>
                    <a:p>
                      <a:pPr marL="29845">
                        <a:lnSpc>
                          <a:spcPct val="100000"/>
                        </a:lnSpc>
                        <a:spcBef>
                          <a:spcPts val="35"/>
                        </a:spcBef>
                      </a:pPr>
                      <a:r>
                        <a:rPr sz="1500" spc="-20" dirty="0">
                          <a:latin typeface="Calibri"/>
                          <a:cs typeface="Calibri"/>
                        </a:rPr>
                        <a:t>Plan</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81965">
                        <a:lnSpc>
                          <a:spcPct val="100000"/>
                        </a:lnSpc>
                        <a:spcBef>
                          <a:spcPts val="35"/>
                        </a:spcBef>
                      </a:pPr>
                      <a:r>
                        <a:rPr sz="1500" spc="-25" dirty="0">
                          <a:latin typeface="Calibri"/>
                          <a:cs typeface="Calibri"/>
                        </a:rPr>
                        <a:t>All</a:t>
                      </a:r>
                      <a:r>
                        <a:rPr sz="1500" spc="-75" dirty="0">
                          <a:latin typeface="Calibri"/>
                          <a:cs typeface="Calibri"/>
                        </a:rPr>
                        <a:t> </a:t>
                      </a:r>
                      <a:r>
                        <a:rPr sz="1500" spc="-10" dirty="0">
                          <a:latin typeface="Calibri"/>
                          <a:cs typeface="Calibri"/>
                        </a:rPr>
                        <a:t>Plans</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29259">
                        <a:lnSpc>
                          <a:spcPct val="100000"/>
                        </a:lnSpc>
                        <a:spcBef>
                          <a:spcPts val="35"/>
                        </a:spcBef>
                      </a:pPr>
                      <a:r>
                        <a:rPr sz="1500" spc="-25" dirty="0">
                          <a:latin typeface="Calibri"/>
                          <a:cs typeface="Calibri"/>
                        </a:rPr>
                        <a:t>All</a:t>
                      </a:r>
                      <a:r>
                        <a:rPr sz="1500" spc="-75" dirty="0">
                          <a:latin typeface="Calibri"/>
                          <a:cs typeface="Calibri"/>
                        </a:rPr>
                        <a:t> </a:t>
                      </a:r>
                      <a:r>
                        <a:rPr sz="1500" spc="-10" dirty="0">
                          <a:latin typeface="Calibri"/>
                          <a:cs typeface="Calibri"/>
                        </a:rPr>
                        <a:t>Plans</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59435">
                        <a:lnSpc>
                          <a:spcPct val="100000"/>
                        </a:lnSpc>
                        <a:spcBef>
                          <a:spcPts val="35"/>
                        </a:spcBef>
                      </a:pPr>
                      <a:r>
                        <a:rPr sz="1500" spc="-25" dirty="0">
                          <a:latin typeface="Calibri"/>
                          <a:cs typeface="Calibri"/>
                        </a:rPr>
                        <a:t>All</a:t>
                      </a:r>
                      <a:r>
                        <a:rPr sz="1500" spc="-75" dirty="0">
                          <a:latin typeface="Calibri"/>
                          <a:cs typeface="Calibri"/>
                        </a:rPr>
                        <a:t> </a:t>
                      </a:r>
                      <a:r>
                        <a:rPr sz="1500" spc="-10" dirty="0">
                          <a:latin typeface="Calibri"/>
                          <a:cs typeface="Calibri"/>
                        </a:rPr>
                        <a:t>Plans</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55904">
                <a:tc>
                  <a:txBody>
                    <a:bodyPr/>
                    <a:lstStyle/>
                    <a:p>
                      <a:pPr marL="29845">
                        <a:lnSpc>
                          <a:spcPct val="100000"/>
                        </a:lnSpc>
                        <a:spcBef>
                          <a:spcPts val="40"/>
                        </a:spcBef>
                      </a:pPr>
                      <a:r>
                        <a:rPr sz="1500" spc="-25" dirty="0">
                          <a:latin typeface="Calibri"/>
                          <a:cs typeface="Calibri"/>
                        </a:rPr>
                        <a:t>Medical</a:t>
                      </a:r>
                      <a:r>
                        <a:rPr sz="1500" spc="-45" dirty="0">
                          <a:latin typeface="Calibri"/>
                          <a:cs typeface="Calibri"/>
                        </a:rPr>
                        <a:t> </a:t>
                      </a:r>
                      <a:r>
                        <a:rPr sz="1500" spc="-10" dirty="0">
                          <a:latin typeface="Calibri"/>
                          <a:cs typeface="Calibri"/>
                        </a:rPr>
                        <a:t>Claims</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81915" algn="r">
                        <a:lnSpc>
                          <a:spcPct val="100000"/>
                        </a:lnSpc>
                        <a:spcBef>
                          <a:spcPts val="40"/>
                        </a:spcBef>
                      </a:pPr>
                      <a:r>
                        <a:rPr sz="1500" spc="-10" dirty="0">
                          <a:latin typeface="Calibri"/>
                          <a:cs typeface="Calibri"/>
                        </a:rPr>
                        <a:t>$634.10</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81915" algn="r">
                        <a:lnSpc>
                          <a:spcPct val="100000"/>
                        </a:lnSpc>
                        <a:spcBef>
                          <a:spcPts val="40"/>
                        </a:spcBef>
                      </a:pPr>
                      <a:r>
                        <a:rPr sz="1500" spc="-10" dirty="0">
                          <a:latin typeface="Calibri"/>
                          <a:cs typeface="Calibri"/>
                        </a:rPr>
                        <a:t>$673.16</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81915" algn="r">
                        <a:lnSpc>
                          <a:spcPct val="100000"/>
                        </a:lnSpc>
                        <a:spcBef>
                          <a:spcPts val="40"/>
                        </a:spcBef>
                      </a:pPr>
                      <a:r>
                        <a:rPr sz="1500" spc="-10" dirty="0">
                          <a:latin typeface="Calibri"/>
                          <a:cs typeface="Calibri"/>
                        </a:rPr>
                        <a:t>$576.96</a:t>
                      </a:r>
                      <a:endParaRPr sz="1500">
                        <a:latin typeface="Calibri"/>
                        <a:cs typeface="Calibri"/>
                      </a:endParaRPr>
                    </a:p>
                  </a:txBody>
                  <a:tcPr marL="0" marR="0" marT="5080"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extLst>
                  <a:ext uri="{0D108BD9-81ED-4DB2-BD59-A6C34878D82A}">
                    <a16:rowId xmlns:a16="http://schemas.microsoft.com/office/drawing/2014/main" val="10002"/>
                  </a:ext>
                </a:extLst>
              </a:tr>
              <a:tr h="243204">
                <a:tc>
                  <a:txBody>
                    <a:bodyPr/>
                    <a:lstStyle/>
                    <a:p>
                      <a:pPr marL="29845">
                        <a:lnSpc>
                          <a:spcPct val="100000"/>
                        </a:lnSpc>
                        <a:spcBef>
                          <a:spcPts val="5"/>
                        </a:spcBef>
                      </a:pPr>
                      <a:r>
                        <a:rPr sz="1500" spc="-20" dirty="0">
                          <a:latin typeface="Calibri"/>
                          <a:cs typeface="Calibri"/>
                        </a:rPr>
                        <a:t>Rx</a:t>
                      </a:r>
                      <a:r>
                        <a:rPr sz="1500" spc="-25" dirty="0">
                          <a:latin typeface="Calibri"/>
                          <a:cs typeface="Calibri"/>
                        </a:rPr>
                        <a:t> </a:t>
                      </a:r>
                      <a:r>
                        <a:rPr sz="1500" dirty="0">
                          <a:latin typeface="Calibri"/>
                          <a:cs typeface="Calibri"/>
                        </a:rPr>
                        <a:t>Claims </a:t>
                      </a:r>
                      <a:r>
                        <a:rPr sz="1500" spc="-20" dirty="0">
                          <a:latin typeface="Calibri"/>
                          <a:cs typeface="Calibri"/>
                        </a:rPr>
                        <a:t>(net</a:t>
                      </a:r>
                      <a:r>
                        <a:rPr sz="1500" spc="15" dirty="0">
                          <a:latin typeface="Calibri"/>
                          <a:cs typeface="Calibri"/>
                        </a:rPr>
                        <a:t> </a:t>
                      </a:r>
                      <a:r>
                        <a:rPr sz="1500" spc="-50" dirty="0">
                          <a:latin typeface="Calibri"/>
                          <a:cs typeface="Calibri"/>
                        </a:rPr>
                        <a:t>of</a:t>
                      </a:r>
                      <a:r>
                        <a:rPr sz="1500" spc="-35" dirty="0">
                          <a:latin typeface="Calibri"/>
                          <a:cs typeface="Calibri"/>
                        </a:rPr>
                        <a:t> </a:t>
                      </a:r>
                      <a:r>
                        <a:rPr sz="1500" spc="-10" dirty="0">
                          <a:latin typeface="Calibri"/>
                          <a:cs typeface="Calibri"/>
                        </a:rPr>
                        <a:t>Rebates)</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81915" algn="r">
                        <a:lnSpc>
                          <a:spcPct val="100000"/>
                        </a:lnSpc>
                        <a:spcBef>
                          <a:spcPts val="5"/>
                        </a:spcBef>
                      </a:pPr>
                      <a:r>
                        <a:rPr sz="1500" spc="-10" dirty="0">
                          <a:latin typeface="Calibri"/>
                          <a:cs typeface="Calibri"/>
                        </a:rPr>
                        <a:t>$145.83</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81915" algn="r">
                        <a:lnSpc>
                          <a:spcPct val="100000"/>
                        </a:lnSpc>
                        <a:spcBef>
                          <a:spcPts val="5"/>
                        </a:spcBef>
                      </a:pPr>
                      <a:r>
                        <a:rPr sz="1500" spc="-10" dirty="0">
                          <a:latin typeface="Calibri"/>
                          <a:cs typeface="Calibri"/>
                        </a:rPr>
                        <a:t>$177.00</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81915" algn="r">
                        <a:lnSpc>
                          <a:spcPct val="100000"/>
                        </a:lnSpc>
                        <a:spcBef>
                          <a:spcPts val="5"/>
                        </a:spcBef>
                      </a:pPr>
                      <a:r>
                        <a:rPr sz="1500" spc="-10" dirty="0">
                          <a:latin typeface="Calibri"/>
                          <a:cs typeface="Calibri"/>
                        </a:rPr>
                        <a:t>$179.41</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3"/>
                  </a:ext>
                </a:extLst>
              </a:tr>
              <a:tr h="255904">
                <a:tc>
                  <a:txBody>
                    <a:bodyPr/>
                    <a:lstStyle/>
                    <a:p>
                      <a:pPr marL="29845">
                        <a:lnSpc>
                          <a:spcPct val="100000"/>
                        </a:lnSpc>
                        <a:spcBef>
                          <a:spcPts val="70"/>
                        </a:spcBef>
                      </a:pPr>
                      <a:r>
                        <a:rPr sz="1500" spc="-25" dirty="0">
                          <a:latin typeface="Calibri"/>
                          <a:cs typeface="Calibri"/>
                        </a:rPr>
                        <a:t>Total</a:t>
                      </a:r>
                      <a:r>
                        <a:rPr sz="1500" spc="-55" dirty="0">
                          <a:latin typeface="Calibri"/>
                          <a:cs typeface="Calibri"/>
                        </a:rPr>
                        <a:t> </a:t>
                      </a:r>
                      <a:r>
                        <a:rPr sz="1500" spc="-20" dirty="0">
                          <a:latin typeface="Calibri"/>
                          <a:cs typeface="Calibri"/>
                        </a:rPr>
                        <a:t>PEPM</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81915" algn="r">
                        <a:lnSpc>
                          <a:spcPct val="100000"/>
                        </a:lnSpc>
                        <a:spcBef>
                          <a:spcPts val="70"/>
                        </a:spcBef>
                      </a:pPr>
                      <a:r>
                        <a:rPr sz="1500" spc="-10" dirty="0">
                          <a:latin typeface="Calibri"/>
                          <a:cs typeface="Calibri"/>
                        </a:rPr>
                        <a:t>$779.93</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81915" algn="r">
                        <a:lnSpc>
                          <a:spcPct val="100000"/>
                        </a:lnSpc>
                        <a:spcBef>
                          <a:spcPts val="70"/>
                        </a:spcBef>
                      </a:pPr>
                      <a:r>
                        <a:rPr sz="1500" spc="-10" dirty="0">
                          <a:latin typeface="Calibri"/>
                          <a:cs typeface="Calibri"/>
                        </a:rPr>
                        <a:t>$850.16</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81915" algn="r">
                        <a:lnSpc>
                          <a:spcPct val="100000"/>
                        </a:lnSpc>
                        <a:spcBef>
                          <a:spcPts val="70"/>
                        </a:spcBef>
                      </a:pPr>
                      <a:r>
                        <a:rPr sz="1500" spc="-10" dirty="0">
                          <a:latin typeface="Calibri"/>
                          <a:cs typeface="Calibri"/>
                        </a:rPr>
                        <a:t>$756.37</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extLst>
                  <a:ext uri="{0D108BD9-81ED-4DB2-BD59-A6C34878D82A}">
                    <a16:rowId xmlns:a16="http://schemas.microsoft.com/office/drawing/2014/main" val="10004"/>
                  </a:ext>
                </a:extLst>
              </a:tr>
            </a:tbl>
          </a:graphicData>
        </a:graphic>
      </p:graphicFrame>
      <p:pic>
        <p:nvPicPr>
          <p:cNvPr id="13" name="object 13"/>
          <p:cNvPicPr/>
          <p:nvPr/>
        </p:nvPicPr>
        <p:blipFill>
          <a:blip r:embed="rId4" cstate="print"/>
          <a:stretch>
            <a:fillRect/>
          </a:stretch>
        </p:blipFill>
        <p:spPr>
          <a:xfrm>
            <a:off x="7190993" y="3563873"/>
            <a:ext cx="1879092" cy="1797558"/>
          </a:xfrm>
          <a:prstGeom prst="rect">
            <a:avLst/>
          </a:prstGeom>
        </p:spPr>
      </p:pic>
      <p:graphicFrame>
        <p:nvGraphicFramePr>
          <p:cNvPr id="14" name="object 14"/>
          <p:cNvGraphicFramePr>
            <a:graphicFrameLocks noGrp="1"/>
          </p:cNvGraphicFramePr>
          <p:nvPr/>
        </p:nvGraphicFramePr>
        <p:xfrm>
          <a:off x="183786" y="3582161"/>
          <a:ext cx="8832849" cy="1700528"/>
        </p:xfrm>
        <a:graphic>
          <a:graphicData uri="http://schemas.openxmlformats.org/drawingml/2006/table">
            <a:tbl>
              <a:tblPr firstRow="1" bandRow="1">
                <a:tableStyleId>{2D5ABB26-0587-4C30-8999-92F81FD0307C}</a:tableStyleId>
              </a:tblPr>
              <a:tblGrid>
                <a:gridCol w="2212975">
                  <a:extLst>
                    <a:ext uri="{9D8B030D-6E8A-4147-A177-3AD203B41FA5}">
                      <a16:colId xmlns:a16="http://schemas.microsoft.com/office/drawing/2014/main" val="20000"/>
                    </a:ext>
                  </a:extLst>
                </a:gridCol>
                <a:gridCol w="1605914">
                  <a:extLst>
                    <a:ext uri="{9D8B030D-6E8A-4147-A177-3AD203B41FA5}">
                      <a16:colId xmlns:a16="http://schemas.microsoft.com/office/drawing/2014/main" val="20001"/>
                    </a:ext>
                  </a:extLst>
                </a:gridCol>
                <a:gridCol w="1510030">
                  <a:extLst>
                    <a:ext uri="{9D8B030D-6E8A-4147-A177-3AD203B41FA5}">
                      <a16:colId xmlns:a16="http://schemas.microsoft.com/office/drawing/2014/main" val="20002"/>
                    </a:ext>
                  </a:extLst>
                </a:gridCol>
                <a:gridCol w="1737995">
                  <a:extLst>
                    <a:ext uri="{9D8B030D-6E8A-4147-A177-3AD203B41FA5}">
                      <a16:colId xmlns:a16="http://schemas.microsoft.com/office/drawing/2014/main" val="20003"/>
                    </a:ext>
                  </a:extLst>
                </a:gridCol>
                <a:gridCol w="1690370">
                  <a:extLst>
                    <a:ext uri="{9D8B030D-6E8A-4147-A177-3AD203B41FA5}">
                      <a16:colId xmlns:a16="http://schemas.microsoft.com/office/drawing/2014/main" val="20004"/>
                    </a:ext>
                  </a:extLst>
                </a:gridCol>
                <a:gridCol w="75565">
                  <a:extLst>
                    <a:ext uri="{9D8B030D-6E8A-4147-A177-3AD203B41FA5}">
                      <a16:colId xmlns:a16="http://schemas.microsoft.com/office/drawing/2014/main" val="20005"/>
                    </a:ext>
                  </a:extLst>
                </a:gridCol>
              </a:tblGrid>
              <a:tr h="72390">
                <a:tc gridSpan="4">
                  <a:txBody>
                    <a:bodyPr/>
                    <a:lstStyle/>
                    <a:p>
                      <a:pPr>
                        <a:lnSpc>
                          <a:spcPct val="100000"/>
                        </a:lnSpc>
                      </a:pPr>
                      <a:endParaRPr sz="300">
                        <a:latin typeface="Times New Roman"/>
                        <a:cs typeface="Times New Roman"/>
                      </a:endParaRPr>
                    </a:p>
                  </a:txBody>
                  <a:tcPr marL="0" marR="0" marT="0" marB="0">
                    <a:lnR w="19050">
                      <a:solidFill>
                        <a:srgbClr val="FF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300">
                        <a:latin typeface="Times New Roman"/>
                        <a:cs typeface="Times New Roman"/>
                      </a:endParaRPr>
                    </a:p>
                  </a:txBody>
                  <a:tcPr marL="0" marR="0" marT="0" marB="0">
                    <a:lnL w="19050">
                      <a:solidFill>
                        <a:srgbClr val="FF0000"/>
                      </a:solidFill>
                      <a:prstDash val="solid"/>
                    </a:lnL>
                    <a:lnT w="19050">
                      <a:solidFill>
                        <a:srgbClr val="FF0000"/>
                      </a:solidFill>
                      <a:prstDash val="solid"/>
                    </a:lnT>
                    <a:lnB w="952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R w="19050">
                      <a:solidFill>
                        <a:srgbClr val="FF0000"/>
                      </a:solidFill>
                      <a:prstDash val="solid"/>
                    </a:lnR>
                    <a:lnT w="19050">
                      <a:solidFill>
                        <a:srgbClr val="FF0000"/>
                      </a:solidFill>
                      <a:prstDash val="solid"/>
                    </a:lnT>
                  </a:tcPr>
                </a:tc>
                <a:extLst>
                  <a:ext uri="{0D108BD9-81ED-4DB2-BD59-A6C34878D82A}">
                    <a16:rowId xmlns:a16="http://schemas.microsoft.com/office/drawing/2014/main" val="10000"/>
                  </a:ext>
                </a:extLst>
              </a:tr>
              <a:tr h="502920">
                <a:tc>
                  <a:txBody>
                    <a:bodyPr/>
                    <a:lstStyle/>
                    <a:p>
                      <a:pPr>
                        <a:lnSpc>
                          <a:spcPct val="100000"/>
                        </a:lnSpc>
                        <a:spcBef>
                          <a:spcPts val="290"/>
                        </a:spcBef>
                      </a:pPr>
                      <a:endParaRPr sz="1500">
                        <a:latin typeface="Times New Roman"/>
                        <a:cs typeface="Times New Roman"/>
                      </a:endParaRPr>
                    </a:p>
                    <a:p>
                      <a:pPr marL="29845">
                        <a:lnSpc>
                          <a:spcPct val="100000"/>
                        </a:lnSpc>
                        <a:spcBef>
                          <a:spcPts val="5"/>
                        </a:spcBef>
                      </a:pPr>
                      <a:r>
                        <a:rPr sz="1500" spc="-20" dirty="0">
                          <a:solidFill>
                            <a:srgbClr val="FFFFFF"/>
                          </a:solidFill>
                          <a:latin typeface="Calibri"/>
                          <a:cs typeface="Calibri"/>
                        </a:rPr>
                        <a:t>Year</a:t>
                      </a:r>
                      <a:endParaRPr sz="1500">
                        <a:latin typeface="Calibri"/>
                        <a:cs typeface="Calibri"/>
                      </a:endParaRPr>
                    </a:p>
                  </a:txBody>
                  <a:tcPr marL="0" marR="0" marT="368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algn="ctr">
                        <a:lnSpc>
                          <a:spcPct val="100000"/>
                        </a:lnSpc>
                        <a:spcBef>
                          <a:spcPts val="35"/>
                        </a:spcBef>
                      </a:pPr>
                      <a:r>
                        <a:rPr sz="1500" spc="-25" dirty="0">
                          <a:solidFill>
                            <a:srgbClr val="FFFFFF"/>
                          </a:solidFill>
                          <a:latin typeface="Calibri"/>
                          <a:cs typeface="Calibri"/>
                        </a:rPr>
                        <a:t>September</a:t>
                      </a:r>
                      <a:r>
                        <a:rPr sz="1500" spc="-30" dirty="0">
                          <a:solidFill>
                            <a:srgbClr val="FFFFFF"/>
                          </a:solidFill>
                          <a:latin typeface="Calibri"/>
                          <a:cs typeface="Calibri"/>
                        </a:rPr>
                        <a:t> </a:t>
                      </a:r>
                      <a:r>
                        <a:rPr sz="1500" spc="-25" dirty="0">
                          <a:solidFill>
                            <a:srgbClr val="FFFFFF"/>
                          </a:solidFill>
                          <a:latin typeface="Calibri"/>
                          <a:cs typeface="Calibri"/>
                        </a:rPr>
                        <a:t>23-</a:t>
                      </a:r>
                      <a:endParaRPr sz="1500">
                        <a:latin typeface="Calibri"/>
                        <a:cs typeface="Calibri"/>
                      </a:endParaRPr>
                    </a:p>
                    <a:p>
                      <a:pPr marL="635" algn="ctr">
                        <a:lnSpc>
                          <a:spcPct val="100000"/>
                        </a:lnSpc>
                        <a:spcBef>
                          <a:spcPts val="185"/>
                        </a:spcBef>
                      </a:pPr>
                      <a:r>
                        <a:rPr sz="1500" spc="-35" dirty="0">
                          <a:solidFill>
                            <a:srgbClr val="FFFFFF"/>
                          </a:solidFill>
                          <a:latin typeface="Calibri"/>
                          <a:cs typeface="Calibri"/>
                        </a:rPr>
                        <a:t>April</a:t>
                      </a:r>
                      <a:r>
                        <a:rPr sz="1500" spc="-65" dirty="0">
                          <a:solidFill>
                            <a:srgbClr val="FFFFFF"/>
                          </a:solidFill>
                          <a:latin typeface="Calibri"/>
                          <a:cs typeface="Calibri"/>
                        </a:rPr>
                        <a:t> </a:t>
                      </a:r>
                      <a:r>
                        <a:rPr sz="1500" spc="-20" dirty="0">
                          <a:solidFill>
                            <a:srgbClr val="FFFFFF"/>
                          </a:solidFill>
                          <a:latin typeface="Calibri"/>
                          <a:cs typeface="Calibri"/>
                        </a:rPr>
                        <a:t>2024</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marR="4445" algn="ctr">
                        <a:lnSpc>
                          <a:spcPct val="100000"/>
                        </a:lnSpc>
                        <a:spcBef>
                          <a:spcPts val="35"/>
                        </a:spcBef>
                      </a:pPr>
                      <a:r>
                        <a:rPr sz="1500" spc="-25" dirty="0">
                          <a:solidFill>
                            <a:srgbClr val="FFFFFF"/>
                          </a:solidFill>
                          <a:latin typeface="Calibri"/>
                          <a:cs typeface="Calibri"/>
                        </a:rPr>
                        <a:t>September</a:t>
                      </a:r>
                      <a:r>
                        <a:rPr sz="1500" spc="-30" dirty="0">
                          <a:solidFill>
                            <a:srgbClr val="FFFFFF"/>
                          </a:solidFill>
                          <a:latin typeface="Calibri"/>
                          <a:cs typeface="Calibri"/>
                        </a:rPr>
                        <a:t> </a:t>
                      </a:r>
                      <a:r>
                        <a:rPr sz="1500" spc="-25" dirty="0">
                          <a:solidFill>
                            <a:srgbClr val="FFFFFF"/>
                          </a:solidFill>
                          <a:latin typeface="Calibri"/>
                          <a:cs typeface="Calibri"/>
                        </a:rPr>
                        <a:t>23-</a:t>
                      </a:r>
                      <a:endParaRPr sz="1500">
                        <a:latin typeface="Calibri"/>
                        <a:cs typeface="Calibri"/>
                      </a:endParaRPr>
                    </a:p>
                    <a:p>
                      <a:pPr algn="ctr">
                        <a:lnSpc>
                          <a:spcPct val="100000"/>
                        </a:lnSpc>
                        <a:spcBef>
                          <a:spcPts val="185"/>
                        </a:spcBef>
                      </a:pPr>
                      <a:r>
                        <a:rPr sz="1500" spc="-35" dirty="0">
                          <a:solidFill>
                            <a:srgbClr val="FFFFFF"/>
                          </a:solidFill>
                          <a:latin typeface="Calibri"/>
                          <a:cs typeface="Calibri"/>
                        </a:rPr>
                        <a:t>April</a:t>
                      </a:r>
                      <a:r>
                        <a:rPr sz="1500" spc="-65" dirty="0">
                          <a:solidFill>
                            <a:srgbClr val="FFFFFF"/>
                          </a:solidFill>
                          <a:latin typeface="Calibri"/>
                          <a:cs typeface="Calibri"/>
                        </a:rPr>
                        <a:t> </a:t>
                      </a:r>
                      <a:r>
                        <a:rPr sz="1500" spc="-20" dirty="0">
                          <a:solidFill>
                            <a:srgbClr val="FFFFFF"/>
                          </a:solidFill>
                          <a:latin typeface="Calibri"/>
                          <a:cs typeface="Calibri"/>
                        </a:rPr>
                        <a:t>2024</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155F82"/>
                    </a:solidFill>
                  </a:tcPr>
                </a:tc>
                <a:tc>
                  <a:txBody>
                    <a:bodyPr/>
                    <a:lstStyle/>
                    <a:p>
                      <a:pPr marL="20320" algn="ctr">
                        <a:lnSpc>
                          <a:spcPct val="100000"/>
                        </a:lnSpc>
                        <a:spcBef>
                          <a:spcPts val="35"/>
                        </a:spcBef>
                      </a:pPr>
                      <a:r>
                        <a:rPr sz="1500" spc="-25" dirty="0">
                          <a:solidFill>
                            <a:srgbClr val="FFFFFF"/>
                          </a:solidFill>
                          <a:latin typeface="Calibri"/>
                          <a:cs typeface="Calibri"/>
                        </a:rPr>
                        <a:t>September</a:t>
                      </a:r>
                      <a:r>
                        <a:rPr sz="1500" spc="-30" dirty="0">
                          <a:solidFill>
                            <a:srgbClr val="FFFFFF"/>
                          </a:solidFill>
                          <a:latin typeface="Calibri"/>
                          <a:cs typeface="Calibri"/>
                        </a:rPr>
                        <a:t> </a:t>
                      </a:r>
                      <a:r>
                        <a:rPr sz="1500" spc="-25" dirty="0">
                          <a:solidFill>
                            <a:srgbClr val="FFFFFF"/>
                          </a:solidFill>
                          <a:latin typeface="Calibri"/>
                          <a:cs typeface="Calibri"/>
                        </a:rPr>
                        <a:t>23-</a:t>
                      </a:r>
                      <a:endParaRPr sz="1500">
                        <a:latin typeface="Calibri"/>
                        <a:cs typeface="Calibri"/>
                      </a:endParaRPr>
                    </a:p>
                    <a:p>
                      <a:pPr marL="24765" algn="ctr">
                        <a:lnSpc>
                          <a:spcPct val="100000"/>
                        </a:lnSpc>
                        <a:spcBef>
                          <a:spcPts val="185"/>
                        </a:spcBef>
                      </a:pPr>
                      <a:r>
                        <a:rPr sz="1500" spc="-35" dirty="0">
                          <a:solidFill>
                            <a:srgbClr val="FFFFFF"/>
                          </a:solidFill>
                          <a:latin typeface="Calibri"/>
                          <a:cs typeface="Calibri"/>
                        </a:rPr>
                        <a:t>April</a:t>
                      </a:r>
                      <a:r>
                        <a:rPr sz="1500" spc="-65" dirty="0">
                          <a:solidFill>
                            <a:srgbClr val="FFFFFF"/>
                          </a:solidFill>
                          <a:latin typeface="Calibri"/>
                          <a:cs typeface="Calibri"/>
                        </a:rPr>
                        <a:t> </a:t>
                      </a:r>
                      <a:r>
                        <a:rPr sz="1500" spc="-20" dirty="0">
                          <a:solidFill>
                            <a:srgbClr val="FFFFFF"/>
                          </a:solidFill>
                          <a:latin typeface="Calibri"/>
                          <a:cs typeface="Calibri"/>
                        </a:rPr>
                        <a:t>2024</a:t>
                      </a:r>
                      <a:endParaRPr sz="1500">
                        <a:latin typeface="Calibri"/>
                        <a:cs typeface="Calibri"/>
                      </a:endParaRPr>
                    </a:p>
                  </a:txBody>
                  <a:tcPr marL="0" marR="0" marT="4445" marB="0">
                    <a:lnL w="9525">
                      <a:solidFill>
                        <a:srgbClr val="000000"/>
                      </a:solidFill>
                      <a:prstDash val="solid"/>
                    </a:lnL>
                    <a:lnR w="19050">
                      <a:solidFill>
                        <a:srgbClr val="FF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35"/>
                        </a:spcBef>
                      </a:pPr>
                      <a:r>
                        <a:rPr sz="1500" spc="-25" dirty="0">
                          <a:solidFill>
                            <a:srgbClr val="FFFFFF"/>
                          </a:solidFill>
                          <a:latin typeface="Calibri"/>
                          <a:cs typeface="Calibri"/>
                        </a:rPr>
                        <a:t>September</a:t>
                      </a:r>
                      <a:r>
                        <a:rPr sz="1500" spc="-30" dirty="0">
                          <a:solidFill>
                            <a:srgbClr val="FFFFFF"/>
                          </a:solidFill>
                          <a:latin typeface="Calibri"/>
                          <a:cs typeface="Calibri"/>
                        </a:rPr>
                        <a:t> </a:t>
                      </a:r>
                      <a:r>
                        <a:rPr sz="1500" spc="-25" dirty="0">
                          <a:solidFill>
                            <a:srgbClr val="FFFFFF"/>
                          </a:solidFill>
                          <a:latin typeface="Calibri"/>
                          <a:cs typeface="Calibri"/>
                        </a:rPr>
                        <a:t>23-</a:t>
                      </a:r>
                      <a:endParaRPr sz="1500">
                        <a:latin typeface="Calibri"/>
                        <a:cs typeface="Calibri"/>
                      </a:endParaRPr>
                    </a:p>
                    <a:p>
                      <a:pPr marL="15875" algn="ctr">
                        <a:lnSpc>
                          <a:spcPct val="100000"/>
                        </a:lnSpc>
                        <a:spcBef>
                          <a:spcPts val="185"/>
                        </a:spcBef>
                      </a:pPr>
                      <a:r>
                        <a:rPr sz="1500" spc="-35" dirty="0">
                          <a:solidFill>
                            <a:srgbClr val="FFFFFF"/>
                          </a:solidFill>
                          <a:latin typeface="Calibri"/>
                          <a:cs typeface="Calibri"/>
                        </a:rPr>
                        <a:t>April</a:t>
                      </a:r>
                      <a:r>
                        <a:rPr sz="1500" spc="-65" dirty="0">
                          <a:solidFill>
                            <a:srgbClr val="FFFFFF"/>
                          </a:solidFill>
                          <a:latin typeface="Calibri"/>
                          <a:cs typeface="Calibri"/>
                        </a:rPr>
                        <a:t> </a:t>
                      </a:r>
                      <a:r>
                        <a:rPr sz="1500" spc="-20" dirty="0">
                          <a:solidFill>
                            <a:srgbClr val="FFFFFF"/>
                          </a:solidFill>
                          <a:latin typeface="Calibri"/>
                          <a:cs typeface="Calibri"/>
                        </a:rPr>
                        <a:t>2024</a:t>
                      </a:r>
                      <a:endParaRPr sz="1500">
                        <a:latin typeface="Calibri"/>
                        <a:cs typeface="Calibri"/>
                      </a:endParaRPr>
                    </a:p>
                  </a:txBody>
                  <a:tcPr marL="0" marR="0" marT="4445" marB="0">
                    <a:lnL w="19050">
                      <a:solidFill>
                        <a:srgbClr val="FF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9525">
                      <a:solidFill>
                        <a:srgbClr val="000000"/>
                      </a:solidFill>
                      <a:prstDash val="solid"/>
                    </a:lnL>
                    <a:lnR w="19050">
                      <a:solidFill>
                        <a:srgbClr val="FF0000"/>
                      </a:solidFill>
                      <a:prstDash val="solid"/>
                    </a:lnR>
                  </a:tcPr>
                </a:tc>
                <a:extLst>
                  <a:ext uri="{0D108BD9-81ED-4DB2-BD59-A6C34878D82A}">
                    <a16:rowId xmlns:a16="http://schemas.microsoft.com/office/drawing/2014/main" val="10001"/>
                  </a:ext>
                </a:extLst>
              </a:tr>
              <a:tr h="251460">
                <a:tc>
                  <a:txBody>
                    <a:bodyPr/>
                    <a:lstStyle/>
                    <a:p>
                      <a:pPr marL="29845">
                        <a:lnSpc>
                          <a:spcPct val="100000"/>
                        </a:lnSpc>
                        <a:spcBef>
                          <a:spcPts val="35"/>
                        </a:spcBef>
                      </a:pPr>
                      <a:r>
                        <a:rPr sz="1500" spc="-20" dirty="0">
                          <a:latin typeface="Calibri"/>
                          <a:cs typeface="Calibri"/>
                        </a:rPr>
                        <a:t>Plan</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45085" algn="ctr">
                        <a:lnSpc>
                          <a:spcPct val="100000"/>
                        </a:lnSpc>
                        <a:spcBef>
                          <a:spcPts val="35"/>
                        </a:spcBef>
                      </a:pPr>
                      <a:r>
                        <a:rPr sz="1500" spc="-20" dirty="0">
                          <a:latin typeface="Calibri"/>
                          <a:cs typeface="Calibri"/>
                        </a:rPr>
                        <a:t>$750</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464184">
                        <a:lnSpc>
                          <a:spcPct val="100000"/>
                        </a:lnSpc>
                        <a:spcBef>
                          <a:spcPts val="35"/>
                        </a:spcBef>
                      </a:pPr>
                      <a:r>
                        <a:rPr sz="1500" spc="-10" dirty="0">
                          <a:latin typeface="Calibri"/>
                          <a:cs typeface="Calibri"/>
                        </a:rPr>
                        <a:t>$1,500</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0955" algn="ctr">
                        <a:lnSpc>
                          <a:spcPct val="100000"/>
                        </a:lnSpc>
                        <a:spcBef>
                          <a:spcPts val="35"/>
                        </a:spcBef>
                      </a:pPr>
                      <a:r>
                        <a:rPr sz="1500" spc="-20" dirty="0">
                          <a:latin typeface="Calibri"/>
                          <a:cs typeface="Calibri"/>
                        </a:rPr>
                        <a:t>HDHP</a:t>
                      </a:r>
                      <a:endParaRPr sz="1500">
                        <a:latin typeface="Calibri"/>
                        <a:cs typeface="Calibri"/>
                      </a:endParaRPr>
                    </a:p>
                  </a:txBody>
                  <a:tcPr marL="0" marR="0" marT="4445" marB="0">
                    <a:lnL w="9525">
                      <a:solidFill>
                        <a:srgbClr val="000000"/>
                      </a:solidFill>
                      <a:prstDash val="solid"/>
                    </a:lnL>
                    <a:lnR w="19050">
                      <a:solidFill>
                        <a:srgbClr val="FF0000"/>
                      </a:solidFill>
                      <a:prstDash val="solid"/>
                    </a:lnR>
                    <a:lnT w="9525">
                      <a:solidFill>
                        <a:srgbClr val="000000"/>
                      </a:solidFill>
                      <a:prstDash val="solid"/>
                    </a:lnT>
                    <a:lnB w="9525">
                      <a:solidFill>
                        <a:srgbClr val="000000"/>
                      </a:solidFill>
                      <a:prstDash val="solid"/>
                    </a:lnB>
                  </a:tcPr>
                </a:tc>
                <a:tc>
                  <a:txBody>
                    <a:bodyPr/>
                    <a:lstStyle/>
                    <a:p>
                      <a:pPr marL="22860" algn="ctr">
                        <a:lnSpc>
                          <a:spcPct val="100000"/>
                        </a:lnSpc>
                        <a:spcBef>
                          <a:spcPts val="35"/>
                        </a:spcBef>
                      </a:pPr>
                      <a:r>
                        <a:rPr sz="1500" spc="-20" dirty="0">
                          <a:latin typeface="Calibri"/>
                          <a:cs typeface="Calibri"/>
                        </a:rPr>
                        <a:t>TPA*</a:t>
                      </a:r>
                      <a:endParaRPr sz="1500">
                        <a:latin typeface="Calibri"/>
                        <a:cs typeface="Calibri"/>
                      </a:endParaRPr>
                    </a:p>
                  </a:txBody>
                  <a:tcPr marL="0" marR="0" marT="4445" marB="0">
                    <a:lnL w="19050">
                      <a:solidFill>
                        <a:srgbClr val="FF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19050">
                      <a:solidFill>
                        <a:srgbClr val="FF0000"/>
                      </a:solidFill>
                      <a:prstDash val="solid"/>
                    </a:lnR>
                  </a:tcPr>
                </a:tc>
                <a:extLst>
                  <a:ext uri="{0D108BD9-81ED-4DB2-BD59-A6C34878D82A}">
                    <a16:rowId xmlns:a16="http://schemas.microsoft.com/office/drawing/2014/main" val="10002"/>
                  </a:ext>
                </a:extLst>
              </a:tr>
              <a:tr h="255270">
                <a:tc>
                  <a:txBody>
                    <a:bodyPr/>
                    <a:lstStyle/>
                    <a:p>
                      <a:pPr marL="29845">
                        <a:lnSpc>
                          <a:spcPct val="100000"/>
                        </a:lnSpc>
                        <a:spcBef>
                          <a:spcPts val="35"/>
                        </a:spcBef>
                      </a:pPr>
                      <a:r>
                        <a:rPr sz="1500" spc="-25" dirty="0">
                          <a:latin typeface="Calibri"/>
                          <a:cs typeface="Calibri"/>
                        </a:rPr>
                        <a:t>Medical</a:t>
                      </a:r>
                      <a:r>
                        <a:rPr sz="1500" spc="15" dirty="0">
                          <a:latin typeface="Calibri"/>
                          <a:cs typeface="Calibri"/>
                        </a:rPr>
                        <a:t> </a:t>
                      </a:r>
                      <a:r>
                        <a:rPr sz="1500" dirty="0">
                          <a:latin typeface="Calibri"/>
                          <a:cs typeface="Calibri"/>
                        </a:rPr>
                        <a:t>Claims</a:t>
                      </a:r>
                      <a:r>
                        <a:rPr sz="1500" spc="75" dirty="0">
                          <a:latin typeface="Calibri"/>
                          <a:cs typeface="Calibri"/>
                        </a:rPr>
                        <a:t> </a:t>
                      </a:r>
                      <a:r>
                        <a:rPr sz="1500" spc="-20" dirty="0">
                          <a:latin typeface="Calibri"/>
                          <a:cs typeface="Calibri"/>
                        </a:rPr>
                        <a:t>PEPM</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81915" algn="r">
                        <a:lnSpc>
                          <a:spcPct val="100000"/>
                        </a:lnSpc>
                        <a:spcBef>
                          <a:spcPts val="35"/>
                        </a:spcBef>
                      </a:pPr>
                      <a:r>
                        <a:rPr sz="1500" spc="-10" dirty="0">
                          <a:latin typeface="Calibri"/>
                          <a:cs typeface="Calibri"/>
                        </a:rPr>
                        <a:t>$763.64</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81280" algn="r">
                        <a:lnSpc>
                          <a:spcPct val="100000"/>
                        </a:lnSpc>
                        <a:spcBef>
                          <a:spcPts val="35"/>
                        </a:spcBef>
                      </a:pPr>
                      <a:r>
                        <a:rPr sz="1500" spc="-10" dirty="0">
                          <a:latin typeface="Calibri"/>
                          <a:cs typeface="Calibri"/>
                        </a:rPr>
                        <a:t>$478.48</a:t>
                      </a:r>
                      <a:endParaRPr sz="1500">
                        <a:latin typeface="Calibri"/>
                        <a:cs typeface="Calibri"/>
                      </a:endParaRPr>
                    </a:p>
                  </a:txBody>
                  <a:tcPr marL="0" marR="0" marT="4445" marB="0">
                    <a:lnL w="9525">
                      <a:solidFill>
                        <a:srgbClr val="000000"/>
                      </a:solidFill>
                      <a:prstDash val="solid"/>
                    </a:lnL>
                    <a:lnR w="9525">
                      <a:solidFill>
                        <a:srgbClr val="000000"/>
                      </a:solidFill>
                      <a:prstDash val="solid"/>
                    </a:lnR>
                    <a:lnT w="9525">
                      <a:solidFill>
                        <a:srgbClr val="000000"/>
                      </a:solidFill>
                      <a:prstDash val="solid"/>
                    </a:lnT>
                    <a:solidFill>
                      <a:srgbClr val="E8E8E8"/>
                    </a:solidFill>
                  </a:tcPr>
                </a:tc>
                <a:tc>
                  <a:txBody>
                    <a:bodyPr/>
                    <a:lstStyle/>
                    <a:p>
                      <a:pPr marR="57785" algn="r">
                        <a:lnSpc>
                          <a:spcPct val="100000"/>
                        </a:lnSpc>
                        <a:spcBef>
                          <a:spcPts val="35"/>
                        </a:spcBef>
                      </a:pPr>
                      <a:r>
                        <a:rPr sz="1500" spc="-10" dirty="0">
                          <a:latin typeface="Calibri"/>
                          <a:cs typeface="Calibri"/>
                        </a:rPr>
                        <a:t>$478.44</a:t>
                      </a:r>
                      <a:endParaRPr sz="1500">
                        <a:latin typeface="Calibri"/>
                        <a:cs typeface="Calibri"/>
                      </a:endParaRPr>
                    </a:p>
                  </a:txBody>
                  <a:tcPr marL="0" marR="0" marT="4445" marB="0">
                    <a:lnL w="9525">
                      <a:solidFill>
                        <a:srgbClr val="000000"/>
                      </a:solidFill>
                      <a:prstDash val="solid"/>
                    </a:lnL>
                    <a:lnR w="19050">
                      <a:solidFill>
                        <a:srgbClr val="FF0000"/>
                      </a:solidFill>
                      <a:prstDash val="solid"/>
                    </a:lnR>
                    <a:lnT w="9525">
                      <a:solidFill>
                        <a:srgbClr val="000000"/>
                      </a:solidFill>
                      <a:prstDash val="solid"/>
                    </a:lnT>
                  </a:tcPr>
                </a:tc>
                <a:tc>
                  <a:txBody>
                    <a:bodyPr/>
                    <a:lstStyle/>
                    <a:p>
                      <a:pPr marR="81915" algn="r">
                        <a:lnSpc>
                          <a:spcPct val="100000"/>
                        </a:lnSpc>
                        <a:spcBef>
                          <a:spcPts val="35"/>
                        </a:spcBef>
                      </a:pPr>
                      <a:r>
                        <a:rPr sz="1500" spc="-10" dirty="0">
                          <a:latin typeface="Calibri"/>
                          <a:cs typeface="Calibri"/>
                        </a:rPr>
                        <a:t>$256.14</a:t>
                      </a:r>
                      <a:endParaRPr sz="1500">
                        <a:latin typeface="Calibri"/>
                        <a:cs typeface="Calibri"/>
                      </a:endParaRPr>
                    </a:p>
                  </a:txBody>
                  <a:tcPr marL="0" marR="0" marT="4445" marB="0">
                    <a:lnL w="19050">
                      <a:solidFill>
                        <a:srgbClr val="FF0000"/>
                      </a:solidFill>
                      <a:prstDash val="solid"/>
                    </a:lnL>
                    <a:lnR w="9525">
                      <a:solidFill>
                        <a:srgbClr val="000000"/>
                      </a:solidFill>
                      <a:prstDash val="solid"/>
                    </a:lnR>
                    <a:lnT w="9525">
                      <a:solidFill>
                        <a:srgbClr val="000000"/>
                      </a:solidFill>
                      <a:prstDash val="solid"/>
                    </a:lnT>
                  </a:tcPr>
                </a:tc>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19050">
                      <a:solidFill>
                        <a:srgbClr val="FF0000"/>
                      </a:solidFill>
                      <a:prstDash val="solid"/>
                    </a:lnR>
                  </a:tcPr>
                </a:tc>
                <a:extLst>
                  <a:ext uri="{0D108BD9-81ED-4DB2-BD59-A6C34878D82A}">
                    <a16:rowId xmlns:a16="http://schemas.microsoft.com/office/drawing/2014/main" val="10003"/>
                  </a:ext>
                </a:extLst>
              </a:tr>
              <a:tr h="243204">
                <a:tc>
                  <a:txBody>
                    <a:bodyPr/>
                    <a:lstStyle/>
                    <a:p>
                      <a:pPr marL="29845">
                        <a:lnSpc>
                          <a:spcPct val="100000"/>
                        </a:lnSpc>
                        <a:spcBef>
                          <a:spcPts val="5"/>
                        </a:spcBef>
                      </a:pPr>
                      <a:r>
                        <a:rPr sz="1500" spc="-20" dirty="0">
                          <a:latin typeface="Calibri"/>
                          <a:cs typeface="Calibri"/>
                        </a:rPr>
                        <a:t>Rx</a:t>
                      </a:r>
                      <a:r>
                        <a:rPr sz="1500" spc="-15" dirty="0">
                          <a:latin typeface="Calibri"/>
                          <a:cs typeface="Calibri"/>
                        </a:rPr>
                        <a:t> </a:t>
                      </a:r>
                      <a:r>
                        <a:rPr sz="1500" dirty="0">
                          <a:latin typeface="Calibri"/>
                          <a:cs typeface="Calibri"/>
                        </a:rPr>
                        <a:t>Claims</a:t>
                      </a:r>
                      <a:r>
                        <a:rPr sz="1500" spc="-5" dirty="0">
                          <a:latin typeface="Calibri"/>
                          <a:cs typeface="Calibri"/>
                        </a:rPr>
                        <a:t> </a:t>
                      </a:r>
                      <a:r>
                        <a:rPr sz="1500" spc="-20" dirty="0">
                          <a:latin typeface="Calibri"/>
                          <a:cs typeface="Calibri"/>
                        </a:rPr>
                        <a:t>(net</a:t>
                      </a:r>
                      <a:r>
                        <a:rPr sz="1500" spc="20" dirty="0">
                          <a:latin typeface="Calibri"/>
                          <a:cs typeface="Calibri"/>
                        </a:rPr>
                        <a:t> </a:t>
                      </a:r>
                      <a:r>
                        <a:rPr sz="1500" spc="-50" dirty="0">
                          <a:latin typeface="Calibri"/>
                          <a:cs typeface="Calibri"/>
                        </a:rPr>
                        <a:t>of</a:t>
                      </a:r>
                      <a:r>
                        <a:rPr sz="1500" spc="-35" dirty="0">
                          <a:latin typeface="Calibri"/>
                          <a:cs typeface="Calibri"/>
                        </a:rPr>
                        <a:t> </a:t>
                      </a:r>
                      <a:r>
                        <a:rPr sz="1500" spc="-10" dirty="0">
                          <a:latin typeface="Calibri"/>
                          <a:cs typeface="Calibri"/>
                        </a:rPr>
                        <a:t>Rebates)</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81915" algn="r">
                        <a:lnSpc>
                          <a:spcPct val="100000"/>
                        </a:lnSpc>
                        <a:spcBef>
                          <a:spcPts val="5"/>
                        </a:spcBef>
                      </a:pPr>
                      <a:r>
                        <a:rPr sz="1500" spc="-10" dirty="0">
                          <a:latin typeface="Calibri"/>
                          <a:cs typeface="Calibri"/>
                        </a:rPr>
                        <a:t>$228.86</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81280" algn="r">
                        <a:lnSpc>
                          <a:spcPct val="100000"/>
                        </a:lnSpc>
                        <a:spcBef>
                          <a:spcPts val="5"/>
                        </a:spcBef>
                      </a:pPr>
                      <a:r>
                        <a:rPr sz="1500" spc="-10" dirty="0">
                          <a:latin typeface="Calibri"/>
                          <a:cs typeface="Calibri"/>
                        </a:rPr>
                        <a:t>$70.19</a:t>
                      </a:r>
                      <a:endParaRPr sz="1500">
                        <a:latin typeface="Calibri"/>
                        <a:cs typeface="Calibri"/>
                      </a:endParaRPr>
                    </a:p>
                  </a:txBody>
                  <a:tcPr marL="0" marR="0" marT="635" marB="0">
                    <a:lnL w="9525">
                      <a:solidFill>
                        <a:srgbClr val="000000"/>
                      </a:solidFill>
                      <a:prstDash val="solid"/>
                    </a:lnL>
                    <a:lnR w="9525">
                      <a:solidFill>
                        <a:srgbClr val="000000"/>
                      </a:solidFill>
                      <a:prstDash val="solid"/>
                    </a:lnR>
                  </a:tcPr>
                </a:tc>
                <a:tc>
                  <a:txBody>
                    <a:bodyPr/>
                    <a:lstStyle/>
                    <a:p>
                      <a:pPr marR="57785" algn="r">
                        <a:lnSpc>
                          <a:spcPct val="100000"/>
                        </a:lnSpc>
                        <a:spcBef>
                          <a:spcPts val="5"/>
                        </a:spcBef>
                      </a:pPr>
                      <a:r>
                        <a:rPr sz="1500" spc="-10" dirty="0">
                          <a:latin typeface="Calibri"/>
                          <a:cs typeface="Calibri"/>
                        </a:rPr>
                        <a:t>$226.54</a:t>
                      </a:r>
                      <a:endParaRPr sz="1500">
                        <a:latin typeface="Calibri"/>
                        <a:cs typeface="Calibri"/>
                      </a:endParaRPr>
                    </a:p>
                  </a:txBody>
                  <a:tcPr marL="0" marR="0" marT="635" marB="0">
                    <a:lnL w="9525">
                      <a:solidFill>
                        <a:srgbClr val="000000"/>
                      </a:solidFill>
                      <a:prstDash val="solid"/>
                    </a:lnL>
                    <a:lnR w="19050">
                      <a:solidFill>
                        <a:srgbClr val="FF0000"/>
                      </a:solidFill>
                      <a:prstDash val="solid"/>
                    </a:lnR>
                  </a:tcPr>
                </a:tc>
                <a:tc>
                  <a:txBody>
                    <a:bodyPr/>
                    <a:lstStyle/>
                    <a:p>
                      <a:pPr marR="81915" algn="r">
                        <a:lnSpc>
                          <a:spcPct val="100000"/>
                        </a:lnSpc>
                        <a:spcBef>
                          <a:spcPts val="5"/>
                        </a:spcBef>
                      </a:pPr>
                      <a:r>
                        <a:rPr sz="1500" spc="-10" dirty="0">
                          <a:latin typeface="Calibri"/>
                          <a:cs typeface="Calibri"/>
                        </a:rPr>
                        <a:t>$112.37</a:t>
                      </a:r>
                      <a:endParaRPr sz="1500">
                        <a:latin typeface="Calibri"/>
                        <a:cs typeface="Calibri"/>
                      </a:endParaRPr>
                    </a:p>
                  </a:txBody>
                  <a:tcPr marL="0" marR="0" marT="635" marB="0">
                    <a:lnL w="19050">
                      <a:solidFill>
                        <a:srgbClr val="FF0000"/>
                      </a:solidFill>
                      <a:prstDash val="solid"/>
                    </a:lnL>
                    <a:lnR w="9525">
                      <a:solidFill>
                        <a:srgbClr val="000000"/>
                      </a:solidFill>
                      <a:prstDash val="solid"/>
                    </a:lnR>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19050">
                      <a:solidFill>
                        <a:srgbClr val="FF0000"/>
                      </a:solidFill>
                      <a:prstDash val="solid"/>
                    </a:lnR>
                  </a:tcPr>
                </a:tc>
                <a:extLst>
                  <a:ext uri="{0D108BD9-81ED-4DB2-BD59-A6C34878D82A}">
                    <a16:rowId xmlns:a16="http://schemas.microsoft.com/office/drawing/2014/main" val="10004"/>
                  </a:ext>
                </a:extLst>
              </a:tr>
              <a:tr h="255270">
                <a:tc>
                  <a:txBody>
                    <a:bodyPr/>
                    <a:lstStyle/>
                    <a:p>
                      <a:pPr marL="29845">
                        <a:lnSpc>
                          <a:spcPct val="100000"/>
                        </a:lnSpc>
                        <a:spcBef>
                          <a:spcPts val="70"/>
                        </a:spcBef>
                      </a:pPr>
                      <a:r>
                        <a:rPr sz="1500" spc="-25" dirty="0">
                          <a:latin typeface="Calibri"/>
                          <a:cs typeface="Calibri"/>
                        </a:rPr>
                        <a:t>Total</a:t>
                      </a:r>
                      <a:r>
                        <a:rPr sz="1500" spc="-55" dirty="0">
                          <a:latin typeface="Calibri"/>
                          <a:cs typeface="Calibri"/>
                        </a:rPr>
                        <a:t> </a:t>
                      </a:r>
                      <a:r>
                        <a:rPr sz="1500" spc="-20" dirty="0">
                          <a:latin typeface="Calibri"/>
                          <a:cs typeface="Calibri"/>
                        </a:rPr>
                        <a:t>PEPM</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81915" algn="r">
                        <a:lnSpc>
                          <a:spcPct val="100000"/>
                        </a:lnSpc>
                        <a:spcBef>
                          <a:spcPts val="70"/>
                        </a:spcBef>
                      </a:pPr>
                      <a:r>
                        <a:rPr sz="1500" spc="-10" dirty="0">
                          <a:latin typeface="Calibri"/>
                          <a:cs typeface="Calibri"/>
                        </a:rPr>
                        <a:t>$992.50</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81280" algn="r">
                        <a:lnSpc>
                          <a:spcPct val="100000"/>
                        </a:lnSpc>
                        <a:spcBef>
                          <a:spcPts val="70"/>
                        </a:spcBef>
                      </a:pPr>
                      <a:r>
                        <a:rPr sz="1500" spc="-10" dirty="0">
                          <a:latin typeface="Calibri"/>
                          <a:cs typeface="Calibri"/>
                        </a:rPr>
                        <a:t>$548.67</a:t>
                      </a:r>
                      <a:endParaRPr sz="1500">
                        <a:latin typeface="Calibri"/>
                        <a:cs typeface="Calibri"/>
                      </a:endParaRPr>
                    </a:p>
                  </a:txBody>
                  <a:tcPr marL="0" marR="0" marT="8890" marB="0">
                    <a:lnL w="9525">
                      <a:solidFill>
                        <a:srgbClr val="000000"/>
                      </a:solidFill>
                      <a:prstDash val="solid"/>
                    </a:lnL>
                    <a:lnR w="9525">
                      <a:solidFill>
                        <a:srgbClr val="000000"/>
                      </a:solidFill>
                      <a:prstDash val="solid"/>
                    </a:lnR>
                    <a:lnB w="9525">
                      <a:solidFill>
                        <a:srgbClr val="000000"/>
                      </a:solidFill>
                      <a:prstDash val="solid"/>
                    </a:lnB>
                    <a:solidFill>
                      <a:srgbClr val="E8E8E8"/>
                    </a:solidFill>
                  </a:tcPr>
                </a:tc>
                <a:tc>
                  <a:txBody>
                    <a:bodyPr/>
                    <a:lstStyle/>
                    <a:p>
                      <a:pPr marR="57785" algn="r">
                        <a:lnSpc>
                          <a:spcPct val="100000"/>
                        </a:lnSpc>
                        <a:spcBef>
                          <a:spcPts val="70"/>
                        </a:spcBef>
                      </a:pPr>
                      <a:r>
                        <a:rPr sz="1500" spc="-10" dirty="0">
                          <a:latin typeface="Calibri"/>
                          <a:cs typeface="Calibri"/>
                        </a:rPr>
                        <a:t>$704.98</a:t>
                      </a:r>
                      <a:endParaRPr sz="1500">
                        <a:latin typeface="Calibri"/>
                        <a:cs typeface="Calibri"/>
                      </a:endParaRPr>
                    </a:p>
                  </a:txBody>
                  <a:tcPr marL="0" marR="0" marT="8890" marB="0">
                    <a:lnL w="9525">
                      <a:solidFill>
                        <a:srgbClr val="000000"/>
                      </a:solidFill>
                      <a:prstDash val="solid"/>
                    </a:lnL>
                    <a:lnR w="19050">
                      <a:solidFill>
                        <a:srgbClr val="FF0000"/>
                      </a:solidFill>
                      <a:prstDash val="solid"/>
                    </a:lnR>
                    <a:lnB w="9525">
                      <a:solidFill>
                        <a:srgbClr val="000000"/>
                      </a:solidFill>
                      <a:prstDash val="solid"/>
                    </a:lnB>
                  </a:tcPr>
                </a:tc>
                <a:tc>
                  <a:txBody>
                    <a:bodyPr/>
                    <a:lstStyle/>
                    <a:p>
                      <a:pPr marR="81915" algn="r">
                        <a:lnSpc>
                          <a:spcPct val="100000"/>
                        </a:lnSpc>
                        <a:spcBef>
                          <a:spcPts val="70"/>
                        </a:spcBef>
                      </a:pPr>
                      <a:r>
                        <a:rPr sz="1500" spc="-10" dirty="0">
                          <a:latin typeface="Calibri"/>
                          <a:cs typeface="Calibri"/>
                        </a:rPr>
                        <a:t>$368.51</a:t>
                      </a:r>
                      <a:endParaRPr sz="1500">
                        <a:latin typeface="Calibri"/>
                        <a:cs typeface="Calibri"/>
                      </a:endParaRPr>
                    </a:p>
                  </a:txBody>
                  <a:tcPr marL="0" marR="0" marT="8890" marB="0">
                    <a:lnL w="19050">
                      <a:solidFill>
                        <a:srgbClr val="FF0000"/>
                      </a:solidFill>
                      <a:prstDash val="solid"/>
                    </a:lnL>
                    <a:lnR w="9525">
                      <a:solidFill>
                        <a:srgbClr val="000000"/>
                      </a:solidFill>
                      <a:prstDash val="solid"/>
                    </a:lnR>
                    <a:lnB w="9525">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R w="19050">
                      <a:solidFill>
                        <a:srgbClr val="FF0000"/>
                      </a:solidFill>
                      <a:prstDash val="solid"/>
                    </a:lnR>
                  </a:tcPr>
                </a:tc>
                <a:extLst>
                  <a:ext uri="{0D108BD9-81ED-4DB2-BD59-A6C34878D82A}">
                    <a16:rowId xmlns:a16="http://schemas.microsoft.com/office/drawing/2014/main" val="10005"/>
                  </a:ext>
                </a:extLst>
              </a:tr>
              <a:tr h="120014">
                <a:tc gridSpan="4">
                  <a:txBody>
                    <a:bodyPr/>
                    <a:lstStyle/>
                    <a:p>
                      <a:pPr>
                        <a:lnSpc>
                          <a:spcPct val="100000"/>
                        </a:lnSpc>
                      </a:pPr>
                      <a:endParaRPr sz="600">
                        <a:latin typeface="Times New Roman"/>
                        <a:cs typeface="Times New Roman"/>
                      </a:endParaRPr>
                    </a:p>
                  </a:txBody>
                  <a:tcPr marL="0" marR="0" marT="0" marB="0">
                    <a:lnR w="19050">
                      <a:solidFill>
                        <a:srgbClr val="FF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600">
                        <a:latin typeface="Times New Roman"/>
                        <a:cs typeface="Times New Roman"/>
                      </a:endParaRPr>
                    </a:p>
                  </a:txBody>
                  <a:tcPr marL="0" marR="0" marT="0" marB="0">
                    <a:lnL w="19050">
                      <a:solidFill>
                        <a:srgbClr val="FF0000"/>
                      </a:solidFill>
                      <a:prstDash val="solid"/>
                    </a:lnL>
                    <a:lnR w="19050">
                      <a:solidFill>
                        <a:srgbClr val="FF0000"/>
                      </a:solidFill>
                      <a:prstDash val="solid"/>
                    </a:lnR>
                    <a:lnT w="9525">
                      <a:solidFill>
                        <a:srgbClr val="000000"/>
                      </a:solidFill>
                      <a:prstDash val="solid"/>
                    </a:lnT>
                    <a:lnB w="19050">
                      <a:solidFill>
                        <a:srgbClr val="FF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5" name="object 15"/>
          <p:cNvSpPr txBox="1"/>
          <p:nvPr/>
        </p:nvSpPr>
        <p:spPr>
          <a:xfrm>
            <a:off x="188976" y="5347715"/>
            <a:ext cx="8575675" cy="871392"/>
          </a:xfrm>
          <a:prstGeom prst="rect">
            <a:avLst/>
          </a:prstGeom>
          <a:solidFill>
            <a:srgbClr val="6EACDE"/>
          </a:solidFill>
        </p:spPr>
        <p:txBody>
          <a:bodyPr vert="horz" wrap="square" lIns="0" tIns="40005" rIns="0" bIns="0" rtlCol="0">
            <a:spAutoFit/>
          </a:bodyPr>
          <a:lstStyle/>
          <a:p>
            <a:pPr marL="212090" marR="207010" algn="ctr">
              <a:lnSpc>
                <a:spcPct val="100000"/>
              </a:lnSpc>
              <a:spcBef>
                <a:spcPts val="315"/>
              </a:spcBef>
            </a:pPr>
            <a:r>
              <a:rPr sz="1800" spc="-50" dirty="0">
                <a:latin typeface="Arial"/>
                <a:cs typeface="Arial"/>
              </a:rPr>
              <a:t>TPA</a:t>
            </a:r>
            <a:r>
              <a:rPr sz="1800" spc="-105" dirty="0">
                <a:latin typeface="Arial"/>
                <a:cs typeface="Arial"/>
              </a:rPr>
              <a:t> </a:t>
            </a:r>
            <a:r>
              <a:rPr sz="1800" dirty="0">
                <a:latin typeface="Arial"/>
                <a:cs typeface="Arial"/>
              </a:rPr>
              <a:t>performing</a:t>
            </a:r>
            <a:r>
              <a:rPr sz="1800" spc="-35" dirty="0">
                <a:latin typeface="Arial"/>
                <a:cs typeface="Arial"/>
              </a:rPr>
              <a:t> </a:t>
            </a:r>
            <a:r>
              <a:rPr sz="1800" dirty="0">
                <a:latin typeface="Arial"/>
                <a:cs typeface="Arial"/>
              </a:rPr>
              <a:t>significantly</a:t>
            </a:r>
            <a:r>
              <a:rPr sz="1800" spc="-25" dirty="0">
                <a:latin typeface="Arial"/>
                <a:cs typeface="Arial"/>
              </a:rPr>
              <a:t> </a:t>
            </a:r>
            <a:r>
              <a:rPr sz="1800" dirty="0">
                <a:latin typeface="Arial"/>
                <a:cs typeface="Arial"/>
              </a:rPr>
              <a:t>better</a:t>
            </a:r>
            <a:r>
              <a:rPr sz="1800" spc="-15" dirty="0">
                <a:latin typeface="Arial"/>
                <a:cs typeface="Arial"/>
              </a:rPr>
              <a:t> </a:t>
            </a:r>
            <a:r>
              <a:rPr sz="1800" dirty="0">
                <a:latin typeface="Arial"/>
                <a:cs typeface="Arial"/>
              </a:rPr>
              <a:t>than</a:t>
            </a:r>
            <a:r>
              <a:rPr sz="1800" spc="-10" dirty="0">
                <a:latin typeface="Arial"/>
                <a:cs typeface="Arial"/>
              </a:rPr>
              <a:t> </a:t>
            </a:r>
            <a:r>
              <a:rPr sz="1800" dirty="0">
                <a:latin typeface="Arial"/>
                <a:cs typeface="Arial"/>
              </a:rPr>
              <a:t>other</a:t>
            </a:r>
            <a:r>
              <a:rPr sz="1800" spc="-15" dirty="0">
                <a:latin typeface="Arial"/>
                <a:cs typeface="Arial"/>
              </a:rPr>
              <a:t> </a:t>
            </a:r>
            <a:r>
              <a:rPr sz="1800" dirty="0">
                <a:latin typeface="Arial"/>
                <a:cs typeface="Arial"/>
              </a:rPr>
              <a:t>plans</a:t>
            </a:r>
            <a:r>
              <a:rPr sz="1800" spc="-20" dirty="0">
                <a:latin typeface="Arial"/>
                <a:cs typeface="Arial"/>
              </a:rPr>
              <a:t> </a:t>
            </a:r>
            <a:r>
              <a:rPr sz="1800" dirty="0">
                <a:latin typeface="Arial"/>
                <a:cs typeface="Arial"/>
              </a:rPr>
              <a:t>despite</a:t>
            </a:r>
            <a:r>
              <a:rPr sz="1800" spc="-20" dirty="0">
                <a:latin typeface="Arial"/>
                <a:cs typeface="Arial"/>
              </a:rPr>
              <a:t> </a:t>
            </a:r>
            <a:r>
              <a:rPr sz="1800" dirty="0">
                <a:latin typeface="Arial"/>
                <a:cs typeface="Arial"/>
              </a:rPr>
              <a:t>having</a:t>
            </a:r>
            <a:r>
              <a:rPr sz="1800" spc="-2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much</a:t>
            </a:r>
            <a:r>
              <a:rPr sz="1800" spc="-15" dirty="0">
                <a:latin typeface="Arial"/>
                <a:cs typeface="Arial"/>
              </a:rPr>
              <a:t> </a:t>
            </a:r>
            <a:r>
              <a:rPr sz="1800" spc="-10" dirty="0">
                <a:latin typeface="Arial"/>
                <a:cs typeface="Arial"/>
              </a:rPr>
              <a:t>richer </a:t>
            </a:r>
            <a:r>
              <a:rPr sz="1800" dirty="0">
                <a:latin typeface="Arial"/>
                <a:cs typeface="Arial"/>
              </a:rPr>
              <a:t>plan</a:t>
            </a:r>
            <a:r>
              <a:rPr sz="1800" spc="-35" dirty="0">
                <a:latin typeface="Arial"/>
                <a:cs typeface="Arial"/>
              </a:rPr>
              <a:t> </a:t>
            </a:r>
            <a:r>
              <a:rPr sz="1800" dirty="0">
                <a:latin typeface="Arial"/>
                <a:cs typeface="Arial"/>
              </a:rPr>
              <a:t>design.</a:t>
            </a:r>
            <a:r>
              <a:rPr sz="1800" spc="-20" dirty="0">
                <a:latin typeface="Arial"/>
                <a:cs typeface="Arial"/>
              </a:rPr>
              <a:t> </a:t>
            </a:r>
            <a:r>
              <a:rPr sz="1800" dirty="0">
                <a:latin typeface="Arial"/>
                <a:cs typeface="Arial"/>
              </a:rPr>
              <a:t>Given</a:t>
            </a:r>
            <a:r>
              <a:rPr sz="1800" spc="-15" dirty="0">
                <a:latin typeface="Arial"/>
                <a:cs typeface="Arial"/>
              </a:rPr>
              <a:t> </a:t>
            </a:r>
            <a:r>
              <a:rPr sz="1800" dirty="0">
                <a:latin typeface="Arial"/>
                <a:cs typeface="Arial"/>
              </a:rPr>
              <a:t>th</a:t>
            </a:r>
            <a:r>
              <a:rPr lang="en-US" sz="1800" dirty="0">
                <a:latin typeface="Arial"/>
                <a:cs typeface="Arial"/>
              </a:rPr>
              <a:t>e</a:t>
            </a:r>
            <a:r>
              <a:rPr sz="1800" spc="-10" dirty="0">
                <a:latin typeface="Arial"/>
                <a:cs typeface="Arial"/>
              </a:rPr>
              <a:t> </a:t>
            </a:r>
            <a:r>
              <a:rPr sz="1800" dirty="0">
                <a:latin typeface="Arial"/>
                <a:cs typeface="Arial"/>
              </a:rPr>
              <a:t>average</a:t>
            </a:r>
            <a:r>
              <a:rPr lang="en-US" sz="1800" dirty="0">
                <a:latin typeface="Arial"/>
                <a:cs typeface="Arial"/>
              </a:rPr>
              <a:t> age</a:t>
            </a:r>
            <a:r>
              <a:rPr sz="1800" spc="-2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the</a:t>
            </a:r>
            <a:r>
              <a:rPr sz="1800" spc="-15" dirty="0">
                <a:latin typeface="Arial"/>
                <a:cs typeface="Arial"/>
              </a:rPr>
              <a:t> </a:t>
            </a:r>
            <a:r>
              <a:rPr sz="1800" dirty="0">
                <a:latin typeface="Arial"/>
                <a:cs typeface="Arial"/>
              </a:rPr>
              <a:t>same</a:t>
            </a:r>
            <a:r>
              <a:rPr sz="1800" spc="-20" dirty="0">
                <a:latin typeface="Arial"/>
                <a:cs typeface="Arial"/>
              </a:rPr>
              <a:t> </a:t>
            </a:r>
            <a:r>
              <a:rPr sz="1800" dirty="0">
                <a:latin typeface="Arial"/>
                <a:cs typeface="Arial"/>
              </a:rPr>
              <a:t>as</a:t>
            </a:r>
            <a:r>
              <a:rPr sz="1800" spc="-15" dirty="0">
                <a:latin typeface="Arial"/>
                <a:cs typeface="Arial"/>
              </a:rPr>
              <a:t> </a:t>
            </a:r>
            <a:r>
              <a:rPr sz="1800" dirty="0">
                <a:latin typeface="Arial"/>
                <a:cs typeface="Arial"/>
              </a:rPr>
              <a:t>other</a:t>
            </a:r>
            <a:r>
              <a:rPr sz="1800" spc="-10" dirty="0">
                <a:latin typeface="Arial"/>
                <a:cs typeface="Arial"/>
              </a:rPr>
              <a:t> </a:t>
            </a:r>
            <a:r>
              <a:rPr sz="1800" dirty="0">
                <a:latin typeface="Arial"/>
                <a:cs typeface="Arial"/>
              </a:rPr>
              <a:t>plans</a:t>
            </a:r>
            <a:r>
              <a:rPr sz="1800" spc="-1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Rx</a:t>
            </a:r>
            <a:r>
              <a:rPr sz="1800" spc="-10" dirty="0">
                <a:latin typeface="Arial"/>
                <a:cs typeface="Arial"/>
              </a:rPr>
              <a:t> </a:t>
            </a:r>
            <a:r>
              <a:rPr sz="1800" dirty="0">
                <a:latin typeface="Arial"/>
                <a:cs typeface="Arial"/>
              </a:rPr>
              <a:t>claims</a:t>
            </a:r>
            <a:r>
              <a:rPr sz="1800" spc="-20" dirty="0">
                <a:latin typeface="Arial"/>
                <a:cs typeface="Arial"/>
              </a:rPr>
              <a:t> </a:t>
            </a:r>
            <a:r>
              <a:rPr sz="1800" spc="-25" dirty="0">
                <a:latin typeface="Arial"/>
                <a:cs typeface="Arial"/>
              </a:rPr>
              <a:t>are </a:t>
            </a:r>
            <a:r>
              <a:rPr sz="1800" dirty="0">
                <a:latin typeface="Arial"/>
                <a:cs typeface="Arial"/>
              </a:rPr>
              <a:t>higher</a:t>
            </a:r>
            <a:r>
              <a:rPr sz="1800" spc="-35" dirty="0">
                <a:latin typeface="Arial"/>
                <a:cs typeface="Arial"/>
              </a:rPr>
              <a:t> </a:t>
            </a:r>
            <a:r>
              <a:rPr sz="1800" dirty="0">
                <a:latin typeface="Arial"/>
                <a:cs typeface="Arial"/>
              </a:rPr>
              <a:t>than</a:t>
            </a:r>
            <a:r>
              <a:rPr sz="1800" spc="-25"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$1,500</a:t>
            </a:r>
            <a:r>
              <a:rPr sz="1800" spc="-25" dirty="0">
                <a:latin typeface="Arial"/>
                <a:cs typeface="Arial"/>
              </a:rPr>
              <a:t> </a:t>
            </a:r>
            <a:r>
              <a:rPr sz="1800" dirty="0">
                <a:latin typeface="Arial"/>
                <a:cs typeface="Arial"/>
              </a:rPr>
              <a:t>plan</a:t>
            </a:r>
            <a:r>
              <a:rPr sz="1800" spc="-25" dirty="0">
                <a:latin typeface="Arial"/>
                <a:cs typeface="Arial"/>
              </a:rPr>
              <a:t> </a:t>
            </a:r>
            <a:r>
              <a:rPr lang="en-US" sz="1800" spc="-25" dirty="0">
                <a:latin typeface="Arial"/>
                <a:cs typeface="Arial"/>
              </a:rPr>
              <a:t>suggests that </a:t>
            </a:r>
            <a:r>
              <a:rPr sz="1800" dirty="0">
                <a:latin typeface="Arial"/>
                <a:cs typeface="Arial"/>
              </a:rPr>
              <a:t>adverse</a:t>
            </a:r>
            <a:r>
              <a:rPr sz="1800" spc="-20" dirty="0">
                <a:latin typeface="Arial"/>
                <a:cs typeface="Arial"/>
              </a:rPr>
              <a:t> </a:t>
            </a:r>
            <a:r>
              <a:rPr sz="1800" dirty="0">
                <a:latin typeface="Arial"/>
                <a:cs typeface="Arial"/>
              </a:rPr>
              <a:t>selection</a:t>
            </a:r>
            <a:r>
              <a:rPr sz="1800" spc="-25"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not</a:t>
            </a:r>
            <a:r>
              <a:rPr sz="1800" spc="-10" dirty="0">
                <a:latin typeface="Arial"/>
                <a:cs typeface="Arial"/>
              </a:rPr>
              <a:t> occurring.</a:t>
            </a:r>
            <a:endParaRPr sz="18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48187" y="1231"/>
            <a:ext cx="5796280" cy="923925"/>
            <a:chOff x="3348187" y="1231"/>
            <a:chExt cx="5796280" cy="923925"/>
          </a:xfrm>
        </p:grpSpPr>
        <p:pic>
          <p:nvPicPr>
            <p:cNvPr id="3" name="object 3"/>
            <p:cNvPicPr/>
            <p:nvPr/>
          </p:nvPicPr>
          <p:blipFill>
            <a:blip r:embed="rId2" cstate="print"/>
            <a:stretch>
              <a:fillRect/>
            </a:stretch>
          </p:blipFill>
          <p:spPr>
            <a:xfrm>
              <a:off x="3348187" y="1231"/>
              <a:ext cx="5795812" cy="923387"/>
            </a:xfrm>
            <a:prstGeom prst="rect">
              <a:avLst/>
            </a:prstGeom>
          </p:spPr>
        </p:pic>
        <p:pic>
          <p:nvPicPr>
            <p:cNvPr id="4" name="object 4"/>
            <p:cNvPicPr/>
            <p:nvPr/>
          </p:nvPicPr>
          <p:blipFill>
            <a:blip r:embed="rId3" cstate="print"/>
            <a:stretch>
              <a:fillRect/>
            </a:stretch>
          </p:blipFill>
          <p:spPr>
            <a:xfrm>
              <a:off x="7259574" y="64007"/>
              <a:ext cx="1789937" cy="546354"/>
            </a:xfrm>
            <a:prstGeom prst="rect">
              <a:avLst/>
            </a:prstGeom>
          </p:spPr>
        </p:pic>
      </p:grpSp>
      <p:sp>
        <p:nvSpPr>
          <p:cNvPr id="5" name="object 5"/>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Claims </a:t>
            </a:r>
            <a:r>
              <a:rPr spc="-10" dirty="0"/>
              <a:t>Results</a:t>
            </a:r>
          </a:p>
        </p:txBody>
      </p:sp>
      <p:grpSp>
        <p:nvGrpSpPr>
          <p:cNvPr id="6" name="object 6"/>
          <p:cNvGrpSpPr/>
          <p:nvPr/>
        </p:nvGrpSpPr>
        <p:grpSpPr>
          <a:xfrm>
            <a:off x="1283208" y="3419094"/>
            <a:ext cx="2109470" cy="1907539"/>
            <a:chOff x="1283208" y="3419094"/>
            <a:chExt cx="2109470" cy="1907539"/>
          </a:xfrm>
        </p:grpSpPr>
        <p:sp>
          <p:nvSpPr>
            <p:cNvPr id="7" name="object 7"/>
            <p:cNvSpPr/>
            <p:nvPr/>
          </p:nvSpPr>
          <p:spPr>
            <a:xfrm>
              <a:off x="1283208" y="4484369"/>
              <a:ext cx="596265" cy="842010"/>
            </a:xfrm>
            <a:custGeom>
              <a:avLst/>
              <a:gdLst/>
              <a:ahLst/>
              <a:cxnLst/>
              <a:rect l="l" t="t" r="r" b="b"/>
              <a:pathLst>
                <a:path w="596264" h="842010">
                  <a:moveTo>
                    <a:pt x="595884" y="0"/>
                  </a:moveTo>
                  <a:lnTo>
                    <a:pt x="0" y="0"/>
                  </a:lnTo>
                  <a:lnTo>
                    <a:pt x="0" y="842009"/>
                  </a:lnTo>
                  <a:lnTo>
                    <a:pt x="595884" y="842009"/>
                  </a:lnTo>
                  <a:lnTo>
                    <a:pt x="595884" y="0"/>
                  </a:lnTo>
                  <a:close/>
                </a:path>
              </a:pathLst>
            </a:custGeom>
            <a:solidFill>
              <a:srgbClr val="00253D"/>
            </a:solidFill>
          </p:spPr>
          <p:txBody>
            <a:bodyPr wrap="square" lIns="0" tIns="0" rIns="0" bIns="0" rtlCol="0"/>
            <a:lstStyle/>
            <a:p>
              <a:endParaRPr/>
            </a:p>
          </p:txBody>
        </p:sp>
        <p:sp>
          <p:nvSpPr>
            <p:cNvPr id="8" name="object 8"/>
            <p:cNvSpPr/>
            <p:nvPr/>
          </p:nvSpPr>
          <p:spPr>
            <a:xfrm>
              <a:off x="2039874" y="4309872"/>
              <a:ext cx="596265" cy="1016635"/>
            </a:xfrm>
            <a:custGeom>
              <a:avLst/>
              <a:gdLst/>
              <a:ahLst/>
              <a:cxnLst/>
              <a:rect l="l" t="t" r="r" b="b"/>
              <a:pathLst>
                <a:path w="596264" h="1016635">
                  <a:moveTo>
                    <a:pt x="595884" y="0"/>
                  </a:moveTo>
                  <a:lnTo>
                    <a:pt x="0" y="0"/>
                  </a:lnTo>
                  <a:lnTo>
                    <a:pt x="0" y="1016507"/>
                  </a:lnTo>
                  <a:lnTo>
                    <a:pt x="595884" y="1016507"/>
                  </a:lnTo>
                  <a:lnTo>
                    <a:pt x="595884" y="0"/>
                  </a:lnTo>
                  <a:close/>
                </a:path>
              </a:pathLst>
            </a:custGeom>
            <a:solidFill>
              <a:srgbClr val="6EACDE"/>
            </a:solidFill>
          </p:spPr>
          <p:txBody>
            <a:bodyPr wrap="square" lIns="0" tIns="0" rIns="0" bIns="0" rtlCol="0"/>
            <a:lstStyle/>
            <a:p>
              <a:endParaRPr/>
            </a:p>
          </p:txBody>
        </p:sp>
        <p:sp>
          <p:nvSpPr>
            <p:cNvPr id="9" name="object 9"/>
            <p:cNvSpPr/>
            <p:nvPr/>
          </p:nvSpPr>
          <p:spPr>
            <a:xfrm>
              <a:off x="2796540" y="3419094"/>
              <a:ext cx="596265" cy="1907539"/>
            </a:xfrm>
            <a:custGeom>
              <a:avLst/>
              <a:gdLst/>
              <a:ahLst/>
              <a:cxnLst/>
              <a:rect l="l" t="t" r="r" b="b"/>
              <a:pathLst>
                <a:path w="596264" h="1907539">
                  <a:moveTo>
                    <a:pt x="595884" y="0"/>
                  </a:moveTo>
                  <a:lnTo>
                    <a:pt x="0" y="0"/>
                  </a:lnTo>
                  <a:lnTo>
                    <a:pt x="0" y="1907285"/>
                  </a:lnTo>
                  <a:lnTo>
                    <a:pt x="595884" y="1907285"/>
                  </a:lnTo>
                  <a:lnTo>
                    <a:pt x="595884" y="0"/>
                  </a:lnTo>
                  <a:close/>
                </a:path>
              </a:pathLst>
            </a:custGeom>
            <a:solidFill>
              <a:srgbClr val="89931E"/>
            </a:solidFill>
          </p:spPr>
          <p:txBody>
            <a:bodyPr wrap="square" lIns="0" tIns="0" rIns="0" bIns="0" rtlCol="0"/>
            <a:lstStyle/>
            <a:p>
              <a:endParaRPr/>
            </a:p>
          </p:txBody>
        </p:sp>
      </p:grpSp>
      <p:sp>
        <p:nvSpPr>
          <p:cNvPr id="10" name="object 10"/>
          <p:cNvSpPr txBox="1"/>
          <p:nvPr/>
        </p:nvSpPr>
        <p:spPr>
          <a:xfrm>
            <a:off x="1293113" y="4055871"/>
            <a:ext cx="1353820" cy="382905"/>
          </a:xfrm>
          <a:prstGeom prst="rect">
            <a:avLst/>
          </a:prstGeom>
        </p:spPr>
        <p:txBody>
          <a:bodyPr vert="horz" wrap="square" lIns="0" tIns="12700" rIns="0" bIns="0" rtlCol="0">
            <a:spAutoFit/>
          </a:bodyPr>
          <a:lstStyle/>
          <a:p>
            <a:pPr marL="789940">
              <a:lnSpc>
                <a:spcPts val="1405"/>
              </a:lnSpc>
              <a:spcBef>
                <a:spcPts val="100"/>
              </a:spcBef>
            </a:pPr>
            <a:r>
              <a:rPr sz="1200" b="1" spc="-10" dirty="0">
                <a:latin typeface="Arial"/>
                <a:cs typeface="Arial"/>
              </a:rPr>
              <a:t>$31,534</a:t>
            </a:r>
            <a:endParaRPr sz="1200">
              <a:latin typeface="Arial"/>
              <a:cs typeface="Arial"/>
            </a:endParaRPr>
          </a:p>
          <a:p>
            <a:pPr marL="12700">
              <a:lnSpc>
                <a:spcPts val="1405"/>
              </a:lnSpc>
            </a:pPr>
            <a:r>
              <a:rPr sz="1200" b="1" spc="-10" dirty="0">
                <a:solidFill>
                  <a:srgbClr val="F05D2A"/>
                </a:solidFill>
                <a:latin typeface="Arial"/>
                <a:cs typeface="Arial"/>
              </a:rPr>
              <a:t>$23,521</a:t>
            </a:r>
            <a:endParaRPr sz="1200">
              <a:latin typeface="Arial"/>
              <a:cs typeface="Arial"/>
            </a:endParaRPr>
          </a:p>
        </p:txBody>
      </p:sp>
      <p:sp>
        <p:nvSpPr>
          <p:cNvPr id="11" name="object 11"/>
          <p:cNvSpPr txBox="1"/>
          <p:nvPr/>
        </p:nvSpPr>
        <p:spPr>
          <a:xfrm>
            <a:off x="2806192" y="3165094"/>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$53,683</a:t>
            </a:r>
            <a:endParaRPr sz="1200">
              <a:latin typeface="Arial"/>
              <a:cs typeface="Arial"/>
            </a:endParaRPr>
          </a:p>
        </p:txBody>
      </p:sp>
      <p:sp>
        <p:nvSpPr>
          <p:cNvPr id="12" name="object 12"/>
          <p:cNvSpPr/>
          <p:nvPr/>
        </p:nvSpPr>
        <p:spPr>
          <a:xfrm>
            <a:off x="601598" y="5323713"/>
            <a:ext cx="3449320" cy="0"/>
          </a:xfrm>
          <a:custGeom>
            <a:avLst/>
            <a:gdLst/>
            <a:ahLst/>
            <a:cxnLst/>
            <a:rect l="l" t="t" r="r" b="b"/>
            <a:pathLst>
              <a:path w="3449320">
                <a:moveTo>
                  <a:pt x="0" y="0"/>
                </a:moveTo>
                <a:lnTo>
                  <a:pt x="3448939" y="0"/>
                </a:lnTo>
              </a:path>
            </a:pathLst>
          </a:custGeom>
          <a:ln w="9525">
            <a:solidFill>
              <a:srgbClr val="000000"/>
            </a:solidFill>
          </a:ln>
        </p:spPr>
        <p:txBody>
          <a:bodyPr wrap="square" lIns="0" tIns="0" rIns="0" bIns="0" rtlCol="0"/>
          <a:lstStyle/>
          <a:p>
            <a:endParaRPr/>
          </a:p>
        </p:txBody>
      </p:sp>
      <p:sp>
        <p:nvSpPr>
          <p:cNvPr id="13" name="object 13"/>
          <p:cNvSpPr txBox="1"/>
          <p:nvPr/>
        </p:nvSpPr>
        <p:spPr>
          <a:xfrm>
            <a:off x="1992629" y="5354573"/>
            <a:ext cx="652145" cy="178435"/>
          </a:xfrm>
          <a:prstGeom prst="rect">
            <a:avLst/>
          </a:prstGeom>
        </p:spPr>
        <p:txBody>
          <a:bodyPr vert="horz" wrap="square" lIns="0" tIns="12700" rIns="0" bIns="0" rtlCol="0">
            <a:spAutoFit/>
          </a:bodyPr>
          <a:lstStyle/>
          <a:p>
            <a:pPr marL="12700">
              <a:lnSpc>
                <a:spcPct val="100000"/>
              </a:lnSpc>
              <a:spcBef>
                <a:spcPts val="100"/>
              </a:spcBef>
            </a:pPr>
            <a:r>
              <a:rPr sz="1000" b="1" dirty="0">
                <a:latin typeface="Arial"/>
                <a:cs typeface="Arial"/>
              </a:rPr>
              <a:t>Hospital</a:t>
            </a:r>
            <a:r>
              <a:rPr sz="1000" b="1" spc="-35" dirty="0">
                <a:latin typeface="Arial"/>
                <a:cs typeface="Arial"/>
              </a:rPr>
              <a:t> </a:t>
            </a:r>
            <a:r>
              <a:rPr sz="1000" b="1" spc="-50" dirty="0">
                <a:latin typeface="Arial"/>
                <a:cs typeface="Arial"/>
              </a:rPr>
              <a:t>A</a:t>
            </a:r>
            <a:endParaRPr sz="1000" dirty="0">
              <a:latin typeface="Arial"/>
              <a:cs typeface="Arial"/>
            </a:endParaRPr>
          </a:p>
        </p:txBody>
      </p:sp>
      <p:sp>
        <p:nvSpPr>
          <p:cNvPr id="14" name="object 14"/>
          <p:cNvSpPr txBox="1"/>
          <p:nvPr/>
        </p:nvSpPr>
        <p:spPr>
          <a:xfrm>
            <a:off x="1112011" y="5356859"/>
            <a:ext cx="781050" cy="330835"/>
          </a:xfrm>
          <a:prstGeom prst="rect">
            <a:avLst/>
          </a:prstGeom>
        </p:spPr>
        <p:txBody>
          <a:bodyPr vert="horz" wrap="square" lIns="0" tIns="12700" rIns="0" bIns="0" rtlCol="0">
            <a:spAutoFit/>
          </a:bodyPr>
          <a:lstStyle/>
          <a:p>
            <a:pPr marL="262890" marR="5080" indent="-250825">
              <a:lnSpc>
                <a:spcPct val="100000"/>
              </a:lnSpc>
              <a:spcBef>
                <a:spcPts val="100"/>
              </a:spcBef>
            </a:pPr>
            <a:r>
              <a:rPr sz="1000" b="1" spc="-10" dirty="0">
                <a:solidFill>
                  <a:srgbClr val="F05D2A"/>
                </a:solidFill>
                <a:latin typeface="Arial"/>
                <a:cs typeface="Arial"/>
              </a:rPr>
              <a:t>Independent </a:t>
            </a:r>
            <a:r>
              <a:rPr sz="1000" b="1" spc="-25" dirty="0">
                <a:solidFill>
                  <a:srgbClr val="F05D2A"/>
                </a:solidFill>
                <a:latin typeface="Arial"/>
                <a:cs typeface="Arial"/>
              </a:rPr>
              <a:t>TPA</a:t>
            </a:r>
            <a:endParaRPr sz="1000" dirty="0">
              <a:latin typeface="Arial"/>
              <a:cs typeface="Arial"/>
            </a:endParaRPr>
          </a:p>
        </p:txBody>
      </p:sp>
      <p:sp>
        <p:nvSpPr>
          <p:cNvPr id="15" name="object 15"/>
          <p:cNvSpPr txBox="1"/>
          <p:nvPr/>
        </p:nvSpPr>
        <p:spPr>
          <a:xfrm>
            <a:off x="2779522" y="5331459"/>
            <a:ext cx="652145" cy="178435"/>
          </a:xfrm>
          <a:prstGeom prst="rect">
            <a:avLst/>
          </a:prstGeom>
        </p:spPr>
        <p:txBody>
          <a:bodyPr vert="horz" wrap="square" lIns="0" tIns="12700" rIns="0" bIns="0" rtlCol="0">
            <a:spAutoFit/>
          </a:bodyPr>
          <a:lstStyle/>
          <a:p>
            <a:pPr marL="12700">
              <a:lnSpc>
                <a:spcPct val="100000"/>
              </a:lnSpc>
              <a:spcBef>
                <a:spcPts val="100"/>
              </a:spcBef>
            </a:pPr>
            <a:r>
              <a:rPr sz="1000" b="1" dirty="0">
                <a:latin typeface="Arial"/>
                <a:cs typeface="Arial"/>
              </a:rPr>
              <a:t>Hospital</a:t>
            </a:r>
            <a:r>
              <a:rPr sz="1000" b="1" spc="-35" dirty="0">
                <a:latin typeface="Arial"/>
                <a:cs typeface="Arial"/>
              </a:rPr>
              <a:t> </a:t>
            </a:r>
            <a:r>
              <a:rPr sz="1000" b="1" spc="-50" dirty="0">
                <a:latin typeface="Arial"/>
                <a:cs typeface="Arial"/>
              </a:rPr>
              <a:t>B</a:t>
            </a:r>
            <a:endParaRPr sz="1000" dirty="0">
              <a:latin typeface="Arial"/>
              <a:cs typeface="Arial"/>
            </a:endParaRPr>
          </a:p>
        </p:txBody>
      </p:sp>
      <p:grpSp>
        <p:nvGrpSpPr>
          <p:cNvPr id="16" name="object 16"/>
          <p:cNvGrpSpPr/>
          <p:nvPr/>
        </p:nvGrpSpPr>
        <p:grpSpPr>
          <a:xfrm>
            <a:off x="5958840" y="3224783"/>
            <a:ext cx="2112645" cy="2103120"/>
            <a:chOff x="5958840" y="3224783"/>
            <a:chExt cx="2112645" cy="2103120"/>
          </a:xfrm>
        </p:grpSpPr>
        <p:sp>
          <p:nvSpPr>
            <p:cNvPr id="17" name="object 17"/>
            <p:cNvSpPr/>
            <p:nvPr/>
          </p:nvSpPr>
          <p:spPr>
            <a:xfrm>
              <a:off x="5958840" y="4146041"/>
              <a:ext cx="596900" cy="1182370"/>
            </a:xfrm>
            <a:custGeom>
              <a:avLst/>
              <a:gdLst/>
              <a:ahLst/>
              <a:cxnLst/>
              <a:rect l="l" t="t" r="r" b="b"/>
              <a:pathLst>
                <a:path w="596900" h="1182370">
                  <a:moveTo>
                    <a:pt x="596645" y="0"/>
                  </a:moveTo>
                  <a:lnTo>
                    <a:pt x="0" y="0"/>
                  </a:lnTo>
                  <a:lnTo>
                    <a:pt x="0" y="1181862"/>
                  </a:lnTo>
                  <a:lnTo>
                    <a:pt x="596645" y="1181862"/>
                  </a:lnTo>
                  <a:lnTo>
                    <a:pt x="596645" y="0"/>
                  </a:lnTo>
                  <a:close/>
                </a:path>
              </a:pathLst>
            </a:custGeom>
            <a:solidFill>
              <a:srgbClr val="00253D"/>
            </a:solidFill>
          </p:spPr>
          <p:txBody>
            <a:bodyPr wrap="square" lIns="0" tIns="0" rIns="0" bIns="0" rtlCol="0"/>
            <a:lstStyle/>
            <a:p>
              <a:endParaRPr/>
            </a:p>
          </p:txBody>
        </p:sp>
        <p:sp>
          <p:nvSpPr>
            <p:cNvPr id="18" name="object 18"/>
            <p:cNvSpPr/>
            <p:nvPr/>
          </p:nvSpPr>
          <p:spPr>
            <a:xfrm>
              <a:off x="6716268" y="3675887"/>
              <a:ext cx="596900" cy="1652270"/>
            </a:xfrm>
            <a:custGeom>
              <a:avLst/>
              <a:gdLst/>
              <a:ahLst/>
              <a:cxnLst/>
              <a:rect l="l" t="t" r="r" b="b"/>
              <a:pathLst>
                <a:path w="596900" h="1652270">
                  <a:moveTo>
                    <a:pt x="596646" y="0"/>
                  </a:moveTo>
                  <a:lnTo>
                    <a:pt x="0" y="0"/>
                  </a:lnTo>
                  <a:lnTo>
                    <a:pt x="0" y="1652015"/>
                  </a:lnTo>
                  <a:lnTo>
                    <a:pt x="596646" y="1652015"/>
                  </a:lnTo>
                  <a:lnTo>
                    <a:pt x="596646" y="0"/>
                  </a:lnTo>
                  <a:close/>
                </a:path>
              </a:pathLst>
            </a:custGeom>
            <a:solidFill>
              <a:srgbClr val="6EACDE"/>
            </a:solidFill>
          </p:spPr>
          <p:txBody>
            <a:bodyPr wrap="square" lIns="0" tIns="0" rIns="0" bIns="0" rtlCol="0"/>
            <a:lstStyle/>
            <a:p>
              <a:endParaRPr/>
            </a:p>
          </p:txBody>
        </p:sp>
        <p:sp>
          <p:nvSpPr>
            <p:cNvPr id="19" name="object 19"/>
            <p:cNvSpPr/>
            <p:nvPr/>
          </p:nvSpPr>
          <p:spPr>
            <a:xfrm>
              <a:off x="7474458" y="3224783"/>
              <a:ext cx="596900" cy="2103120"/>
            </a:xfrm>
            <a:custGeom>
              <a:avLst/>
              <a:gdLst/>
              <a:ahLst/>
              <a:cxnLst/>
              <a:rect l="l" t="t" r="r" b="b"/>
              <a:pathLst>
                <a:path w="596900" h="2103120">
                  <a:moveTo>
                    <a:pt x="596646" y="0"/>
                  </a:moveTo>
                  <a:lnTo>
                    <a:pt x="0" y="0"/>
                  </a:lnTo>
                  <a:lnTo>
                    <a:pt x="0" y="2103119"/>
                  </a:lnTo>
                  <a:lnTo>
                    <a:pt x="596646" y="2103119"/>
                  </a:lnTo>
                  <a:lnTo>
                    <a:pt x="596646" y="0"/>
                  </a:lnTo>
                  <a:close/>
                </a:path>
              </a:pathLst>
            </a:custGeom>
            <a:solidFill>
              <a:srgbClr val="89931E"/>
            </a:solidFill>
          </p:spPr>
          <p:txBody>
            <a:bodyPr wrap="square" lIns="0" tIns="0" rIns="0" bIns="0" rtlCol="0"/>
            <a:lstStyle/>
            <a:p>
              <a:endParaRPr/>
            </a:p>
          </p:txBody>
        </p:sp>
      </p:grpSp>
      <p:sp>
        <p:nvSpPr>
          <p:cNvPr id="20" name="object 20"/>
          <p:cNvSpPr txBox="1"/>
          <p:nvPr/>
        </p:nvSpPr>
        <p:spPr>
          <a:xfrm>
            <a:off x="6011926" y="3892295"/>
            <a:ext cx="49149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05D2A"/>
                </a:solidFill>
                <a:latin typeface="Arial"/>
                <a:cs typeface="Arial"/>
              </a:rPr>
              <a:t>$</a:t>
            </a:r>
            <a:r>
              <a:rPr lang="en-US" sz="1200" b="1" spc="-10" dirty="0">
                <a:solidFill>
                  <a:srgbClr val="F05D2A"/>
                </a:solidFill>
                <a:latin typeface="Arial"/>
                <a:cs typeface="Arial"/>
              </a:rPr>
              <a:t>9,045</a:t>
            </a:r>
            <a:endParaRPr sz="1200" dirty="0">
              <a:latin typeface="Arial"/>
              <a:cs typeface="Arial"/>
            </a:endParaRPr>
          </a:p>
        </p:txBody>
      </p:sp>
      <p:sp>
        <p:nvSpPr>
          <p:cNvPr id="21" name="object 21"/>
          <p:cNvSpPr txBox="1"/>
          <p:nvPr/>
        </p:nvSpPr>
        <p:spPr>
          <a:xfrm>
            <a:off x="6769861" y="3421379"/>
            <a:ext cx="49149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$9,119</a:t>
            </a:r>
            <a:endParaRPr sz="1200">
              <a:latin typeface="Arial"/>
              <a:cs typeface="Arial"/>
            </a:endParaRPr>
          </a:p>
        </p:txBody>
      </p:sp>
      <p:sp>
        <p:nvSpPr>
          <p:cNvPr id="22" name="object 22"/>
          <p:cNvSpPr txBox="1"/>
          <p:nvPr/>
        </p:nvSpPr>
        <p:spPr>
          <a:xfrm>
            <a:off x="7485126" y="2970529"/>
            <a:ext cx="57594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$20,644</a:t>
            </a:r>
            <a:endParaRPr sz="1200">
              <a:latin typeface="Arial"/>
              <a:cs typeface="Arial"/>
            </a:endParaRPr>
          </a:p>
        </p:txBody>
      </p:sp>
      <p:grpSp>
        <p:nvGrpSpPr>
          <p:cNvPr id="23" name="object 23"/>
          <p:cNvGrpSpPr/>
          <p:nvPr/>
        </p:nvGrpSpPr>
        <p:grpSpPr>
          <a:xfrm>
            <a:off x="5267833" y="2505646"/>
            <a:ext cx="3531235" cy="2827020"/>
            <a:chOff x="5267833" y="2505646"/>
            <a:chExt cx="3531235" cy="2827020"/>
          </a:xfrm>
        </p:grpSpPr>
        <p:sp>
          <p:nvSpPr>
            <p:cNvPr id="24" name="object 24"/>
            <p:cNvSpPr/>
            <p:nvPr/>
          </p:nvSpPr>
          <p:spPr>
            <a:xfrm>
              <a:off x="5274183" y="5325998"/>
              <a:ext cx="3518535" cy="0"/>
            </a:xfrm>
            <a:custGeom>
              <a:avLst/>
              <a:gdLst/>
              <a:ahLst/>
              <a:cxnLst/>
              <a:rect l="l" t="t" r="r" b="b"/>
              <a:pathLst>
                <a:path w="3518534">
                  <a:moveTo>
                    <a:pt x="0" y="0"/>
                  </a:moveTo>
                  <a:lnTo>
                    <a:pt x="3518408" y="0"/>
                  </a:lnTo>
                </a:path>
              </a:pathLst>
            </a:custGeom>
            <a:ln w="12700">
              <a:solidFill>
                <a:srgbClr val="000000"/>
              </a:solidFill>
            </a:ln>
          </p:spPr>
          <p:txBody>
            <a:bodyPr wrap="square" lIns="0" tIns="0" rIns="0" bIns="0" rtlCol="0"/>
            <a:lstStyle/>
            <a:p>
              <a:endParaRPr/>
            </a:p>
          </p:txBody>
        </p:sp>
        <p:sp>
          <p:nvSpPr>
            <p:cNvPr id="25" name="object 25"/>
            <p:cNvSpPr/>
            <p:nvPr/>
          </p:nvSpPr>
          <p:spPr>
            <a:xfrm>
              <a:off x="6200902" y="2521838"/>
              <a:ext cx="924560" cy="1336675"/>
            </a:xfrm>
            <a:custGeom>
              <a:avLst/>
              <a:gdLst/>
              <a:ahLst/>
              <a:cxnLst/>
              <a:rect l="l" t="t" r="r" b="b"/>
              <a:pathLst>
                <a:path w="924559" h="1336675">
                  <a:moveTo>
                    <a:pt x="127228" y="1300911"/>
                  </a:moveTo>
                  <a:lnTo>
                    <a:pt x="127165" y="1300480"/>
                  </a:lnTo>
                  <a:lnTo>
                    <a:pt x="125222" y="1285875"/>
                  </a:lnTo>
                  <a:lnTo>
                    <a:pt x="117475" y="1272895"/>
                  </a:lnTo>
                  <a:lnTo>
                    <a:pt x="105765" y="1264145"/>
                  </a:lnTo>
                  <a:lnTo>
                    <a:pt x="91655" y="1260436"/>
                  </a:lnTo>
                  <a:lnTo>
                    <a:pt x="83121" y="1261618"/>
                  </a:lnTo>
                  <a:lnTo>
                    <a:pt x="11938" y="1057148"/>
                  </a:lnTo>
                  <a:lnTo>
                    <a:pt x="0" y="1061212"/>
                  </a:lnTo>
                  <a:lnTo>
                    <a:pt x="71120" y="1265796"/>
                  </a:lnTo>
                  <a:lnTo>
                    <a:pt x="63652" y="1270177"/>
                  </a:lnTo>
                  <a:lnTo>
                    <a:pt x="54902" y="1281861"/>
                  </a:lnTo>
                  <a:lnTo>
                    <a:pt x="51181" y="1295996"/>
                  </a:lnTo>
                  <a:lnTo>
                    <a:pt x="53213" y="1311021"/>
                  </a:lnTo>
                  <a:lnTo>
                    <a:pt x="60934" y="1324013"/>
                  </a:lnTo>
                  <a:lnTo>
                    <a:pt x="72605" y="1332763"/>
                  </a:lnTo>
                  <a:lnTo>
                    <a:pt x="86715" y="1336471"/>
                  </a:lnTo>
                  <a:lnTo>
                    <a:pt x="101727" y="1334389"/>
                  </a:lnTo>
                  <a:lnTo>
                    <a:pt x="114719" y="1326730"/>
                  </a:lnTo>
                  <a:lnTo>
                    <a:pt x="123469" y="1315046"/>
                  </a:lnTo>
                  <a:lnTo>
                    <a:pt x="127228" y="1300911"/>
                  </a:lnTo>
                  <a:close/>
                </a:path>
                <a:path w="924559" h="1336675">
                  <a:moveTo>
                    <a:pt x="924179" y="775970"/>
                  </a:moveTo>
                  <a:lnTo>
                    <a:pt x="921181" y="761123"/>
                  </a:lnTo>
                  <a:lnTo>
                    <a:pt x="913028" y="749020"/>
                  </a:lnTo>
                  <a:lnTo>
                    <a:pt x="900925" y="740867"/>
                  </a:lnTo>
                  <a:lnTo>
                    <a:pt x="892429" y="739152"/>
                  </a:lnTo>
                  <a:lnTo>
                    <a:pt x="892429" y="737870"/>
                  </a:lnTo>
                  <a:lnTo>
                    <a:pt x="892429" y="0"/>
                  </a:lnTo>
                  <a:lnTo>
                    <a:pt x="879729" y="0"/>
                  </a:lnTo>
                  <a:lnTo>
                    <a:pt x="879729" y="739152"/>
                  </a:lnTo>
                  <a:lnTo>
                    <a:pt x="871220" y="740867"/>
                  </a:lnTo>
                  <a:lnTo>
                    <a:pt x="859116" y="749020"/>
                  </a:lnTo>
                  <a:lnTo>
                    <a:pt x="850963" y="761123"/>
                  </a:lnTo>
                  <a:lnTo>
                    <a:pt x="847979" y="775970"/>
                  </a:lnTo>
                  <a:lnTo>
                    <a:pt x="850963" y="790829"/>
                  </a:lnTo>
                  <a:lnTo>
                    <a:pt x="859116" y="802932"/>
                  </a:lnTo>
                  <a:lnTo>
                    <a:pt x="871220" y="811085"/>
                  </a:lnTo>
                  <a:lnTo>
                    <a:pt x="886079" y="814070"/>
                  </a:lnTo>
                  <a:lnTo>
                    <a:pt x="900925" y="811085"/>
                  </a:lnTo>
                  <a:lnTo>
                    <a:pt x="913028" y="802932"/>
                  </a:lnTo>
                  <a:lnTo>
                    <a:pt x="921181" y="790829"/>
                  </a:lnTo>
                  <a:lnTo>
                    <a:pt x="924179" y="775970"/>
                  </a:lnTo>
                  <a:close/>
                </a:path>
              </a:pathLst>
            </a:custGeom>
            <a:solidFill>
              <a:srgbClr val="000000"/>
            </a:solidFill>
          </p:spPr>
          <p:txBody>
            <a:bodyPr wrap="square" lIns="0" tIns="0" rIns="0" bIns="0" rtlCol="0"/>
            <a:lstStyle/>
            <a:p>
              <a:endParaRPr/>
            </a:p>
          </p:txBody>
        </p:sp>
        <p:sp>
          <p:nvSpPr>
            <p:cNvPr id="26" name="object 26"/>
            <p:cNvSpPr/>
            <p:nvPr/>
          </p:nvSpPr>
          <p:spPr>
            <a:xfrm>
              <a:off x="5763387" y="2510408"/>
              <a:ext cx="1656714" cy="1070610"/>
            </a:xfrm>
            <a:custGeom>
              <a:avLst/>
              <a:gdLst/>
              <a:ahLst/>
              <a:cxnLst/>
              <a:rect l="l" t="t" r="r" b="b"/>
              <a:pathLst>
                <a:path w="1656715" h="1070610">
                  <a:moveTo>
                    <a:pt x="1656461" y="5714"/>
                  </a:moveTo>
                  <a:lnTo>
                    <a:pt x="1323593" y="0"/>
                  </a:lnTo>
                </a:path>
                <a:path w="1656715" h="1070610">
                  <a:moveTo>
                    <a:pt x="0" y="674369"/>
                  </a:moveTo>
                  <a:lnTo>
                    <a:pt x="2980" y="628163"/>
                  </a:lnTo>
                  <a:lnTo>
                    <a:pt x="11702" y="583520"/>
                  </a:lnTo>
                  <a:lnTo>
                    <a:pt x="25831" y="540741"/>
                  </a:lnTo>
                  <a:lnTo>
                    <a:pt x="45035" y="500120"/>
                  </a:lnTo>
                  <a:lnTo>
                    <a:pt x="68983" y="461957"/>
                  </a:lnTo>
                  <a:lnTo>
                    <a:pt x="97341" y="426548"/>
                  </a:lnTo>
                  <a:lnTo>
                    <a:pt x="129778" y="394192"/>
                  </a:lnTo>
                  <a:lnTo>
                    <a:pt x="165960" y="365184"/>
                  </a:lnTo>
                  <a:lnTo>
                    <a:pt x="205556" y="339823"/>
                  </a:lnTo>
                  <a:lnTo>
                    <a:pt x="248233" y="318407"/>
                  </a:lnTo>
                  <a:lnTo>
                    <a:pt x="293658" y="301232"/>
                  </a:lnTo>
                  <a:lnTo>
                    <a:pt x="341500" y="288595"/>
                  </a:lnTo>
                  <a:lnTo>
                    <a:pt x="391425" y="280796"/>
                  </a:lnTo>
                  <a:lnTo>
                    <a:pt x="443102" y="278129"/>
                  </a:lnTo>
                  <a:lnTo>
                    <a:pt x="494780" y="280796"/>
                  </a:lnTo>
                  <a:lnTo>
                    <a:pt x="544705" y="288595"/>
                  </a:lnTo>
                  <a:lnTo>
                    <a:pt x="592547" y="301232"/>
                  </a:lnTo>
                  <a:lnTo>
                    <a:pt x="637972" y="318407"/>
                  </a:lnTo>
                  <a:lnTo>
                    <a:pt x="680649" y="339823"/>
                  </a:lnTo>
                  <a:lnTo>
                    <a:pt x="720245" y="365184"/>
                  </a:lnTo>
                  <a:lnTo>
                    <a:pt x="756427" y="394192"/>
                  </a:lnTo>
                  <a:lnTo>
                    <a:pt x="788864" y="426548"/>
                  </a:lnTo>
                  <a:lnTo>
                    <a:pt x="817222" y="461957"/>
                  </a:lnTo>
                  <a:lnTo>
                    <a:pt x="841170" y="500120"/>
                  </a:lnTo>
                  <a:lnTo>
                    <a:pt x="860374" y="540741"/>
                  </a:lnTo>
                  <a:lnTo>
                    <a:pt x="874503" y="583520"/>
                  </a:lnTo>
                  <a:lnTo>
                    <a:pt x="883225" y="628163"/>
                  </a:lnTo>
                  <a:lnTo>
                    <a:pt x="886206" y="674369"/>
                  </a:lnTo>
                  <a:lnTo>
                    <a:pt x="883225" y="720576"/>
                  </a:lnTo>
                  <a:lnTo>
                    <a:pt x="874503" y="765219"/>
                  </a:lnTo>
                  <a:lnTo>
                    <a:pt x="860374" y="807998"/>
                  </a:lnTo>
                  <a:lnTo>
                    <a:pt x="841170" y="848619"/>
                  </a:lnTo>
                  <a:lnTo>
                    <a:pt x="817222" y="886782"/>
                  </a:lnTo>
                  <a:lnTo>
                    <a:pt x="788864" y="922191"/>
                  </a:lnTo>
                  <a:lnTo>
                    <a:pt x="756427" y="954547"/>
                  </a:lnTo>
                  <a:lnTo>
                    <a:pt x="720245" y="983555"/>
                  </a:lnTo>
                  <a:lnTo>
                    <a:pt x="680649" y="1008916"/>
                  </a:lnTo>
                  <a:lnTo>
                    <a:pt x="637972" y="1030332"/>
                  </a:lnTo>
                  <a:lnTo>
                    <a:pt x="592547" y="1047507"/>
                  </a:lnTo>
                  <a:lnTo>
                    <a:pt x="544705" y="1060144"/>
                  </a:lnTo>
                  <a:lnTo>
                    <a:pt x="494780" y="1067943"/>
                  </a:lnTo>
                  <a:lnTo>
                    <a:pt x="443102" y="1070610"/>
                  </a:lnTo>
                  <a:lnTo>
                    <a:pt x="391425" y="1067943"/>
                  </a:lnTo>
                  <a:lnTo>
                    <a:pt x="341500" y="1060144"/>
                  </a:lnTo>
                  <a:lnTo>
                    <a:pt x="293658" y="1047507"/>
                  </a:lnTo>
                  <a:lnTo>
                    <a:pt x="248233" y="1030332"/>
                  </a:lnTo>
                  <a:lnTo>
                    <a:pt x="205556" y="1008916"/>
                  </a:lnTo>
                  <a:lnTo>
                    <a:pt x="165960" y="983555"/>
                  </a:lnTo>
                  <a:lnTo>
                    <a:pt x="129778" y="954547"/>
                  </a:lnTo>
                  <a:lnTo>
                    <a:pt x="97341" y="922191"/>
                  </a:lnTo>
                  <a:lnTo>
                    <a:pt x="68983" y="886782"/>
                  </a:lnTo>
                  <a:lnTo>
                    <a:pt x="45035" y="848619"/>
                  </a:lnTo>
                  <a:lnTo>
                    <a:pt x="25831" y="807998"/>
                  </a:lnTo>
                  <a:lnTo>
                    <a:pt x="11702" y="765219"/>
                  </a:lnTo>
                  <a:lnTo>
                    <a:pt x="2980" y="720576"/>
                  </a:lnTo>
                  <a:lnTo>
                    <a:pt x="0" y="674369"/>
                  </a:lnTo>
                  <a:close/>
                </a:path>
              </a:pathLst>
            </a:custGeom>
            <a:ln w="9525">
              <a:solidFill>
                <a:srgbClr val="000000"/>
              </a:solidFill>
            </a:ln>
          </p:spPr>
          <p:txBody>
            <a:bodyPr wrap="square" lIns="0" tIns="0" rIns="0" bIns="0" rtlCol="0"/>
            <a:lstStyle/>
            <a:p>
              <a:endParaRPr/>
            </a:p>
          </p:txBody>
        </p:sp>
      </p:grpSp>
      <p:grpSp>
        <p:nvGrpSpPr>
          <p:cNvPr id="27" name="object 27"/>
          <p:cNvGrpSpPr/>
          <p:nvPr/>
        </p:nvGrpSpPr>
        <p:grpSpPr>
          <a:xfrm>
            <a:off x="1081468" y="2514028"/>
            <a:ext cx="1663700" cy="1618615"/>
            <a:chOff x="1081468" y="2514028"/>
            <a:chExt cx="1663700" cy="1618615"/>
          </a:xfrm>
        </p:grpSpPr>
        <p:sp>
          <p:nvSpPr>
            <p:cNvPr id="28" name="object 28"/>
            <p:cNvSpPr/>
            <p:nvPr/>
          </p:nvSpPr>
          <p:spPr>
            <a:xfrm>
              <a:off x="1563243" y="2540126"/>
              <a:ext cx="847090" cy="1592580"/>
            </a:xfrm>
            <a:custGeom>
              <a:avLst/>
              <a:gdLst/>
              <a:ahLst/>
              <a:cxnLst/>
              <a:rect l="l" t="t" r="r" b="b"/>
              <a:pathLst>
                <a:path w="847089" h="1592579">
                  <a:moveTo>
                    <a:pt x="76200" y="1554099"/>
                  </a:moveTo>
                  <a:lnTo>
                    <a:pt x="73202" y="1539316"/>
                  </a:lnTo>
                  <a:lnTo>
                    <a:pt x="65049" y="1527200"/>
                  </a:lnTo>
                  <a:lnTo>
                    <a:pt x="52946" y="1519008"/>
                  </a:lnTo>
                  <a:lnTo>
                    <a:pt x="44450" y="1517294"/>
                  </a:lnTo>
                  <a:lnTo>
                    <a:pt x="44450" y="1515999"/>
                  </a:lnTo>
                  <a:lnTo>
                    <a:pt x="44450" y="1291590"/>
                  </a:lnTo>
                  <a:lnTo>
                    <a:pt x="31750" y="1291590"/>
                  </a:lnTo>
                  <a:lnTo>
                    <a:pt x="31750" y="1517294"/>
                  </a:lnTo>
                  <a:lnTo>
                    <a:pt x="23241" y="1519008"/>
                  </a:lnTo>
                  <a:lnTo>
                    <a:pt x="11137" y="1527200"/>
                  </a:lnTo>
                  <a:lnTo>
                    <a:pt x="2984" y="1539316"/>
                  </a:lnTo>
                  <a:lnTo>
                    <a:pt x="0" y="1554099"/>
                  </a:lnTo>
                  <a:lnTo>
                    <a:pt x="2984" y="1568958"/>
                  </a:lnTo>
                  <a:lnTo>
                    <a:pt x="11137" y="1581061"/>
                  </a:lnTo>
                  <a:lnTo>
                    <a:pt x="23241" y="1589214"/>
                  </a:lnTo>
                  <a:lnTo>
                    <a:pt x="38100" y="1592199"/>
                  </a:lnTo>
                  <a:lnTo>
                    <a:pt x="52946" y="1589214"/>
                  </a:lnTo>
                  <a:lnTo>
                    <a:pt x="65049" y="1581061"/>
                  </a:lnTo>
                  <a:lnTo>
                    <a:pt x="73202" y="1568958"/>
                  </a:lnTo>
                  <a:lnTo>
                    <a:pt x="76200" y="1554099"/>
                  </a:lnTo>
                  <a:close/>
                </a:path>
                <a:path w="847089" h="1592579">
                  <a:moveTo>
                    <a:pt x="846582" y="1456817"/>
                  </a:moveTo>
                  <a:lnTo>
                    <a:pt x="843584" y="1441970"/>
                  </a:lnTo>
                  <a:lnTo>
                    <a:pt x="835431" y="1429867"/>
                  </a:lnTo>
                  <a:lnTo>
                    <a:pt x="823328" y="1421714"/>
                  </a:lnTo>
                  <a:lnTo>
                    <a:pt x="814832" y="1419999"/>
                  </a:lnTo>
                  <a:lnTo>
                    <a:pt x="814832" y="1418717"/>
                  </a:lnTo>
                  <a:lnTo>
                    <a:pt x="814832" y="0"/>
                  </a:lnTo>
                  <a:lnTo>
                    <a:pt x="802132" y="0"/>
                  </a:lnTo>
                  <a:lnTo>
                    <a:pt x="802132" y="1419999"/>
                  </a:lnTo>
                  <a:lnTo>
                    <a:pt x="793623" y="1421714"/>
                  </a:lnTo>
                  <a:lnTo>
                    <a:pt x="781519" y="1429867"/>
                  </a:lnTo>
                  <a:lnTo>
                    <a:pt x="773366" y="1441970"/>
                  </a:lnTo>
                  <a:lnTo>
                    <a:pt x="770382" y="1456817"/>
                  </a:lnTo>
                  <a:lnTo>
                    <a:pt x="773366" y="1471676"/>
                  </a:lnTo>
                  <a:lnTo>
                    <a:pt x="781519" y="1483779"/>
                  </a:lnTo>
                  <a:lnTo>
                    <a:pt x="793623" y="1491932"/>
                  </a:lnTo>
                  <a:lnTo>
                    <a:pt x="808482" y="1494917"/>
                  </a:lnTo>
                  <a:lnTo>
                    <a:pt x="823328" y="1491932"/>
                  </a:lnTo>
                  <a:lnTo>
                    <a:pt x="835431" y="1483779"/>
                  </a:lnTo>
                  <a:lnTo>
                    <a:pt x="843584" y="1471676"/>
                  </a:lnTo>
                  <a:lnTo>
                    <a:pt x="846582" y="1456817"/>
                  </a:lnTo>
                  <a:close/>
                </a:path>
              </a:pathLst>
            </a:custGeom>
            <a:solidFill>
              <a:srgbClr val="000000"/>
            </a:solidFill>
          </p:spPr>
          <p:txBody>
            <a:bodyPr wrap="square" lIns="0" tIns="0" rIns="0" bIns="0" rtlCol="0"/>
            <a:lstStyle/>
            <a:p>
              <a:endParaRPr/>
            </a:p>
          </p:txBody>
        </p:sp>
        <p:sp>
          <p:nvSpPr>
            <p:cNvPr id="29" name="object 29"/>
            <p:cNvSpPr/>
            <p:nvPr/>
          </p:nvSpPr>
          <p:spPr>
            <a:xfrm>
              <a:off x="1086230" y="2518791"/>
              <a:ext cx="1654175" cy="1298575"/>
            </a:xfrm>
            <a:custGeom>
              <a:avLst/>
              <a:gdLst/>
              <a:ahLst/>
              <a:cxnLst/>
              <a:rect l="l" t="t" r="r" b="b"/>
              <a:pathLst>
                <a:path w="1654175" h="1298575">
                  <a:moveTo>
                    <a:pt x="1653920" y="5714"/>
                  </a:moveTo>
                  <a:lnTo>
                    <a:pt x="1285494" y="0"/>
                  </a:lnTo>
                </a:path>
                <a:path w="1654175" h="1298575">
                  <a:moveTo>
                    <a:pt x="0" y="902588"/>
                  </a:moveTo>
                  <a:lnTo>
                    <a:pt x="2942" y="856434"/>
                  </a:lnTo>
                  <a:lnTo>
                    <a:pt x="11552" y="811841"/>
                  </a:lnTo>
                  <a:lnTo>
                    <a:pt x="25500" y="769105"/>
                  </a:lnTo>
                  <a:lnTo>
                    <a:pt x="44458" y="728526"/>
                  </a:lnTo>
                  <a:lnTo>
                    <a:pt x="68098" y="690400"/>
                  </a:lnTo>
                  <a:lnTo>
                    <a:pt x="96091" y="655024"/>
                  </a:lnTo>
                  <a:lnTo>
                    <a:pt x="128111" y="622696"/>
                  </a:lnTo>
                  <a:lnTo>
                    <a:pt x="163827" y="593714"/>
                  </a:lnTo>
                  <a:lnTo>
                    <a:pt x="202913" y="568375"/>
                  </a:lnTo>
                  <a:lnTo>
                    <a:pt x="245039" y="546976"/>
                  </a:lnTo>
                  <a:lnTo>
                    <a:pt x="289878" y="529814"/>
                  </a:lnTo>
                  <a:lnTo>
                    <a:pt x="337101" y="517188"/>
                  </a:lnTo>
                  <a:lnTo>
                    <a:pt x="386380" y="509394"/>
                  </a:lnTo>
                  <a:lnTo>
                    <a:pt x="437388" y="506730"/>
                  </a:lnTo>
                  <a:lnTo>
                    <a:pt x="488395" y="509394"/>
                  </a:lnTo>
                  <a:lnTo>
                    <a:pt x="537674" y="517188"/>
                  </a:lnTo>
                  <a:lnTo>
                    <a:pt x="584897" y="529814"/>
                  </a:lnTo>
                  <a:lnTo>
                    <a:pt x="629736" y="546976"/>
                  </a:lnTo>
                  <a:lnTo>
                    <a:pt x="671862" y="568375"/>
                  </a:lnTo>
                  <a:lnTo>
                    <a:pt x="710948" y="593714"/>
                  </a:lnTo>
                  <a:lnTo>
                    <a:pt x="746664" y="622696"/>
                  </a:lnTo>
                  <a:lnTo>
                    <a:pt x="778684" y="655024"/>
                  </a:lnTo>
                  <a:lnTo>
                    <a:pt x="806677" y="690400"/>
                  </a:lnTo>
                  <a:lnTo>
                    <a:pt x="830317" y="728526"/>
                  </a:lnTo>
                  <a:lnTo>
                    <a:pt x="849275" y="769105"/>
                  </a:lnTo>
                  <a:lnTo>
                    <a:pt x="863223" y="811841"/>
                  </a:lnTo>
                  <a:lnTo>
                    <a:pt x="871833" y="856434"/>
                  </a:lnTo>
                  <a:lnTo>
                    <a:pt x="874776" y="902588"/>
                  </a:lnTo>
                  <a:lnTo>
                    <a:pt x="871833" y="948743"/>
                  </a:lnTo>
                  <a:lnTo>
                    <a:pt x="863223" y="993336"/>
                  </a:lnTo>
                  <a:lnTo>
                    <a:pt x="849275" y="1036072"/>
                  </a:lnTo>
                  <a:lnTo>
                    <a:pt x="830317" y="1076651"/>
                  </a:lnTo>
                  <a:lnTo>
                    <a:pt x="806677" y="1114777"/>
                  </a:lnTo>
                  <a:lnTo>
                    <a:pt x="778684" y="1150153"/>
                  </a:lnTo>
                  <a:lnTo>
                    <a:pt x="746664" y="1182481"/>
                  </a:lnTo>
                  <a:lnTo>
                    <a:pt x="710948" y="1211463"/>
                  </a:lnTo>
                  <a:lnTo>
                    <a:pt x="671862" y="1236802"/>
                  </a:lnTo>
                  <a:lnTo>
                    <a:pt x="629736" y="1258201"/>
                  </a:lnTo>
                  <a:lnTo>
                    <a:pt x="584897" y="1275363"/>
                  </a:lnTo>
                  <a:lnTo>
                    <a:pt x="537674" y="1287989"/>
                  </a:lnTo>
                  <a:lnTo>
                    <a:pt x="488395" y="1295783"/>
                  </a:lnTo>
                  <a:lnTo>
                    <a:pt x="437388" y="1298448"/>
                  </a:lnTo>
                  <a:lnTo>
                    <a:pt x="386380" y="1295783"/>
                  </a:lnTo>
                  <a:lnTo>
                    <a:pt x="337101" y="1287989"/>
                  </a:lnTo>
                  <a:lnTo>
                    <a:pt x="289878" y="1275363"/>
                  </a:lnTo>
                  <a:lnTo>
                    <a:pt x="245039" y="1258201"/>
                  </a:lnTo>
                  <a:lnTo>
                    <a:pt x="202913" y="1236802"/>
                  </a:lnTo>
                  <a:lnTo>
                    <a:pt x="163827" y="1211463"/>
                  </a:lnTo>
                  <a:lnTo>
                    <a:pt x="128111" y="1182481"/>
                  </a:lnTo>
                  <a:lnTo>
                    <a:pt x="96091" y="1150153"/>
                  </a:lnTo>
                  <a:lnTo>
                    <a:pt x="68098" y="1114777"/>
                  </a:lnTo>
                  <a:lnTo>
                    <a:pt x="44458" y="1076651"/>
                  </a:lnTo>
                  <a:lnTo>
                    <a:pt x="25500" y="1036072"/>
                  </a:lnTo>
                  <a:lnTo>
                    <a:pt x="11552" y="993336"/>
                  </a:lnTo>
                  <a:lnTo>
                    <a:pt x="2942" y="948743"/>
                  </a:lnTo>
                  <a:lnTo>
                    <a:pt x="0" y="902588"/>
                  </a:lnTo>
                  <a:close/>
                </a:path>
              </a:pathLst>
            </a:custGeom>
            <a:ln w="9525">
              <a:solidFill>
                <a:srgbClr val="000000"/>
              </a:solidFill>
            </a:ln>
          </p:spPr>
          <p:txBody>
            <a:bodyPr wrap="square" lIns="0" tIns="0" rIns="0" bIns="0" rtlCol="0"/>
            <a:lstStyle/>
            <a:p>
              <a:endParaRPr/>
            </a:p>
          </p:txBody>
        </p:sp>
      </p:grpSp>
      <p:sp>
        <p:nvSpPr>
          <p:cNvPr id="30" name="object 30"/>
          <p:cNvSpPr txBox="1"/>
          <p:nvPr/>
        </p:nvSpPr>
        <p:spPr>
          <a:xfrm>
            <a:off x="5948934" y="2906013"/>
            <a:ext cx="545465" cy="548005"/>
          </a:xfrm>
          <a:prstGeom prst="rect">
            <a:avLst/>
          </a:prstGeom>
        </p:spPr>
        <p:txBody>
          <a:bodyPr vert="horz" wrap="square" lIns="0" tIns="12065" rIns="0" bIns="0" rtlCol="0">
            <a:spAutoFit/>
          </a:bodyPr>
          <a:lstStyle/>
          <a:p>
            <a:pPr algn="ctr">
              <a:lnSpc>
                <a:spcPct val="100000"/>
              </a:lnSpc>
              <a:spcBef>
                <a:spcPts val="95"/>
              </a:spcBef>
            </a:pPr>
            <a:r>
              <a:rPr lang="en-US" sz="2000" b="1" spc="-25" dirty="0">
                <a:solidFill>
                  <a:srgbClr val="0075BB"/>
                </a:solidFill>
                <a:latin typeface="Arial"/>
                <a:cs typeface="Arial"/>
              </a:rPr>
              <a:t>1</a:t>
            </a:r>
            <a:r>
              <a:rPr sz="2000" b="1" spc="-25" dirty="0">
                <a:solidFill>
                  <a:srgbClr val="0075BB"/>
                </a:solidFill>
                <a:latin typeface="Arial"/>
                <a:cs typeface="Arial"/>
              </a:rPr>
              <a:t>%</a:t>
            </a:r>
            <a:endParaRPr sz="2000" dirty="0">
              <a:latin typeface="Arial"/>
              <a:cs typeface="Arial"/>
            </a:endParaRPr>
          </a:p>
          <a:p>
            <a:pPr marL="60960" marR="53975" algn="ctr">
              <a:lnSpc>
                <a:spcPct val="100000"/>
              </a:lnSpc>
              <a:spcBef>
                <a:spcPts val="35"/>
              </a:spcBef>
            </a:pPr>
            <a:r>
              <a:rPr sz="700" b="1" dirty="0">
                <a:solidFill>
                  <a:srgbClr val="0075BB"/>
                </a:solidFill>
                <a:latin typeface="Arial"/>
                <a:cs typeface="Arial"/>
              </a:rPr>
              <a:t>unit</a:t>
            </a:r>
            <a:r>
              <a:rPr sz="700" b="1" spc="240" dirty="0">
                <a:solidFill>
                  <a:srgbClr val="0075BB"/>
                </a:solidFill>
                <a:latin typeface="Arial"/>
                <a:cs typeface="Arial"/>
              </a:rPr>
              <a:t> </a:t>
            </a:r>
            <a:r>
              <a:rPr sz="700" b="1" spc="-20" dirty="0">
                <a:solidFill>
                  <a:srgbClr val="0075BB"/>
                </a:solidFill>
                <a:latin typeface="Arial"/>
                <a:cs typeface="Arial"/>
              </a:rPr>
              <a:t>cost</a:t>
            </a:r>
            <a:r>
              <a:rPr sz="700" b="1" spc="500" dirty="0">
                <a:solidFill>
                  <a:srgbClr val="0075BB"/>
                </a:solidFill>
                <a:latin typeface="Arial"/>
                <a:cs typeface="Arial"/>
              </a:rPr>
              <a:t> </a:t>
            </a:r>
            <a:r>
              <a:rPr sz="700" b="1" spc="-10" dirty="0">
                <a:solidFill>
                  <a:srgbClr val="0075BB"/>
                </a:solidFill>
                <a:latin typeface="Arial"/>
                <a:cs typeface="Arial"/>
              </a:rPr>
              <a:t>savings</a:t>
            </a:r>
            <a:endParaRPr sz="700" dirty="0">
              <a:latin typeface="Arial"/>
              <a:cs typeface="Arial"/>
            </a:endParaRPr>
          </a:p>
        </p:txBody>
      </p:sp>
      <p:sp>
        <p:nvSpPr>
          <p:cNvPr id="31" name="object 31"/>
          <p:cNvSpPr/>
          <p:nvPr/>
        </p:nvSpPr>
        <p:spPr>
          <a:xfrm>
            <a:off x="7419975" y="2120264"/>
            <a:ext cx="912494" cy="791845"/>
          </a:xfrm>
          <a:custGeom>
            <a:avLst/>
            <a:gdLst/>
            <a:ahLst/>
            <a:cxnLst/>
            <a:rect l="l" t="t" r="r" b="b"/>
            <a:pathLst>
              <a:path w="912495" h="791844">
                <a:moveTo>
                  <a:pt x="0" y="395859"/>
                </a:moveTo>
                <a:lnTo>
                  <a:pt x="2676" y="352736"/>
                </a:lnTo>
                <a:lnTo>
                  <a:pt x="10520" y="310955"/>
                </a:lnTo>
                <a:lnTo>
                  <a:pt x="23253" y="270759"/>
                </a:lnTo>
                <a:lnTo>
                  <a:pt x="40596" y="232390"/>
                </a:lnTo>
                <a:lnTo>
                  <a:pt x="62272" y="196088"/>
                </a:lnTo>
                <a:lnTo>
                  <a:pt x="88001" y="162095"/>
                </a:lnTo>
                <a:lnTo>
                  <a:pt x="117506" y="130654"/>
                </a:lnTo>
                <a:lnTo>
                  <a:pt x="150508" y="102007"/>
                </a:lnTo>
                <a:lnTo>
                  <a:pt x="186729" y="76395"/>
                </a:lnTo>
                <a:lnTo>
                  <a:pt x="225890" y="54059"/>
                </a:lnTo>
                <a:lnTo>
                  <a:pt x="267713" y="35243"/>
                </a:lnTo>
                <a:lnTo>
                  <a:pt x="311920" y="20186"/>
                </a:lnTo>
                <a:lnTo>
                  <a:pt x="358231" y="9133"/>
                </a:lnTo>
                <a:lnTo>
                  <a:pt x="406370" y="2323"/>
                </a:lnTo>
                <a:lnTo>
                  <a:pt x="456056" y="0"/>
                </a:lnTo>
                <a:lnTo>
                  <a:pt x="505743" y="2323"/>
                </a:lnTo>
                <a:lnTo>
                  <a:pt x="553882" y="9133"/>
                </a:lnTo>
                <a:lnTo>
                  <a:pt x="600193" y="20186"/>
                </a:lnTo>
                <a:lnTo>
                  <a:pt x="644400" y="35243"/>
                </a:lnTo>
                <a:lnTo>
                  <a:pt x="686223" y="54059"/>
                </a:lnTo>
                <a:lnTo>
                  <a:pt x="725384" y="76395"/>
                </a:lnTo>
                <a:lnTo>
                  <a:pt x="761605" y="102007"/>
                </a:lnTo>
                <a:lnTo>
                  <a:pt x="794607" y="130654"/>
                </a:lnTo>
                <a:lnTo>
                  <a:pt x="824112" y="162095"/>
                </a:lnTo>
                <a:lnTo>
                  <a:pt x="849841" y="196088"/>
                </a:lnTo>
                <a:lnTo>
                  <a:pt x="871517" y="232390"/>
                </a:lnTo>
                <a:lnTo>
                  <a:pt x="888860" y="270759"/>
                </a:lnTo>
                <a:lnTo>
                  <a:pt x="901593" y="310955"/>
                </a:lnTo>
                <a:lnTo>
                  <a:pt x="909437" y="352736"/>
                </a:lnTo>
                <a:lnTo>
                  <a:pt x="912114" y="395859"/>
                </a:lnTo>
                <a:lnTo>
                  <a:pt x="909437" y="438981"/>
                </a:lnTo>
                <a:lnTo>
                  <a:pt x="901593" y="480762"/>
                </a:lnTo>
                <a:lnTo>
                  <a:pt x="888860" y="520958"/>
                </a:lnTo>
                <a:lnTo>
                  <a:pt x="871517" y="559327"/>
                </a:lnTo>
                <a:lnTo>
                  <a:pt x="849841" y="595629"/>
                </a:lnTo>
                <a:lnTo>
                  <a:pt x="824112" y="629622"/>
                </a:lnTo>
                <a:lnTo>
                  <a:pt x="794607" y="661063"/>
                </a:lnTo>
                <a:lnTo>
                  <a:pt x="761605" y="689710"/>
                </a:lnTo>
                <a:lnTo>
                  <a:pt x="725384" y="715322"/>
                </a:lnTo>
                <a:lnTo>
                  <a:pt x="686223" y="737658"/>
                </a:lnTo>
                <a:lnTo>
                  <a:pt x="644400" y="756474"/>
                </a:lnTo>
                <a:lnTo>
                  <a:pt x="600193" y="771531"/>
                </a:lnTo>
                <a:lnTo>
                  <a:pt x="553882" y="782584"/>
                </a:lnTo>
                <a:lnTo>
                  <a:pt x="505743" y="789394"/>
                </a:lnTo>
                <a:lnTo>
                  <a:pt x="456056" y="791718"/>
                </a:lnTo>
                <a:lnTo>
                  <a:pt x="406370" y="789394"/>
                </a:lnTo>
                <a:lnTo>
                  <a:pt x="358231" y="782584"/>
                </a:lnTo>
                <a:lnTo>
                  <a:pt x="311920" y="771531"/>
                </a:lnTo>
                <a:lnTo>
                  <a:pt x="267713" y="756474"/>
                </a:lnTo>
                <a:lnTo>
                  <a:pt x="225890" y="737658"/>
                </a:lnTo>
                <a:lnTo>
                  <a:pt x="186729" y="715322"/>
                </a:lnTo>
                <a:lnTo>
                  <a:pt x="150508" y="689710"/>
                </a:lnTo>
                <a:lnTo>
                  <a:pt x="117506" y="661063"/>
                </a:lnTo>
                <a:lnTo>
                  <a:pt x="88001" y="629622"/>
                </a:lnTo>
                <a:lnTo>
                  <a:pt x="62272" y="595629"/>
                </a:lnTo>
                <a:lnTo>
                  <a:pt x="40596" y="559327"/>
                </a:lnTo>
                <a:lnTo>
                  <a:pt x="23253" y="520958"/>
                </a:lnTo>
                <a:lnTo>
                  <a:pt x="10520" y="480762"/>
                </a:lnTo>
                <a:lnTo>
                  <a:pt x="2676" y="438981"/>
                </a:lnTo>
                <a:lnTo>
                  <a:pt x="0" y="395859"/>
                </a:lnTo>
                <a:close/>
              </a:path>
            </a:pathLst>
          </a:custGeom>
          <a:ln w="9525">
            <a:solidFill>
              <a:srgbClr val="000000"/>
            </a:solidFill>
          </a:ln>
        </p:spPr>
        <p:txBody>
          <a:bodyPr wrap="square" lIns="0" tIns="0" rIns="0" bIns="0" rtlCol="0"/>
          <a:lstStyle/>
          <a:p>
            <a:endParaRPr/>
          </a:p>
        </p:txBody>
      </p:sp>
      <p:sp>
        <p:nvSpPr>
          <p:cNvPr id="32" name="object 32"/>
          <p:cNvSpPr txBox="1"/>
          <p:nvPr/>
        </p:nvSpPr>
        <p:spPr>
          <a:xfrm>
            <a:off x="7617459" y="2183892"/>
            <a:ext cx="547370" cy="654685"/>
          </a:xfrm>
          <a:prstGeom prst="rect">
            <a:avLst/>
          </a:prstGeom>
        </p:spPr>
        <p:txBody>
          <a:bodyPr vert="horz" wrap="square" lIns="0" tIns="12065" rIns="0" bIns="0" rtlCol="0">
            <a:spAutoFit/>
          </a:bodyPr>
          <a:lstStyle/>
          <a:p>
            <a:pPr marL="1270" algn="ctr">
              <a:lnSpc>
                <a:spcPct val="100000"/>
              </a:lnSpc>
              <a:spcBef>
                <a:spcPts val="95"/>
              </a:spcBef>
            </a:pPr>
            <a:r>
              <a:rPr sz="2000" b="1" spc="-25" dirty="0">
                <a:solidFill>
                  <a:srgbClr val="0075BB"/>
                </a:solidFill>
                <a:latin typeface="Arial"/>
                <a:cs typeface="Arial"/>
              </a:rPr>
              <a:t>55%</a:t>
            </a:r>
            <a:endParaRPr sz="2000">
              <a:latin typeface="Arial"/>
              <a:cs typeface="Arial"/>
            </a:endParaRPr>
          </a:p>
          <a:p>
            <a:pPr algn="ctr">
              <a:lnSpc>
                <a:spcPct val="100000"/>
              </a:lnSpc>
              <a:spcBef>
                <a:spcPts val="35"/>
              </a:spcBef>
            </a:pPr>
            <a:r>
              <a:rPr sz="700" b="1" spc="-20" dirty="0">
                <a:solidFill>
                  <a:srgbClr val="0075BB"/>
                </a:solidFill>
                <a:latin typeface="Arial"/>
                <a:cs typeface="Arial"/>
              </a:rPr>
              <a:t>care</a:t>
            </a:r>
            <a:endParaRPr sz="700">
              <a:latin typeface="Arial"/>
              <a:cs typeface="Arial"/>
            </a:endParaRPr>
          </a:p>
          <a:p>
            <a:pPr marL="12700" marR="5080" algn="ctr">
              <a:lnSpc>
                <a:spcPct val="100000"/>
              </a:lnSpc>
            </a:pPr>
            <a:r>
              <a:rPr sz="700" b="1" spc="-10" dirty="0">
                <a:solidFill>
                  <a:srgbClr val="0075BB"/>
                </a:solidFill>
                <a:latin typeface="Arial"/>
                <a:cs typeface="Arial"/>
              </a:rPr>
              <a:t>redirection</a:t>
            </a:r>
            <a:r>
              <a:rPr sz="700" b="1" spc="500" dirty="0">
                <a:solidFill>
                  <a:srgbClr val="0075BB"/>
                </a:solidFill>
                <a:latin typeface="Arial"/>
                <a:cs typeface="Arial"/>
              </a:rPr>
              <a:t> </a:t>
            </a:r>
            <a:r>
              <a:rPr sz="700" b="1" spc="-10" dirty="0">
                <a:solidFill>
                  <a:srgbClr val="0075BB"/>
                </a:solidFill>
                <a:latin typeface="Arial"/>
                <a:cs typeface="Arial"/>
              </a:rPr>
              <a:t>savings</a:t>
            </a:r>
            <a:endParaRPr sz="700">
              <a:latin typeface="Arial"/>
              <a:cs typeface="Arial"/>
            </a:endParaRPr>
          </a:p>
        </p:txBody>
      </p:sp>
      <p:sp>
        <p:nvSpPr>
          <p:cNvPr id="33" name="object 33"/>
          <p:cNvSpPr txBox="1"/>
          <p:nvPr/>
        </p:nvSpPr>
        <p:spPr>
          <a:xfrm>
            <a:off x="1265936" y="3142234"/>
            <a:ext cx="545465" cy="548640"/>
          </a:xfrm>
          <a:prstGeom prst="rect">
            <a:avLst/>
          </a:prstGeom>
        </p:spPr>
        <p:txBody>
          <a:bodyPr vert="horz" wrap="square" lIns="0" tIns="12700" rIns="0" bIns="0" rtlCol="0">
            <a:spAutoFit/>
          </a:bodyPr>
          <a:lstStyle/>
          <a:p>
            <a:pPr algn="ctr">
              <a:lnSpc>
                <a:spcPct val="100000"/>
              </a:lnSpc>
              <a:spcBef>
                <a:spcPts val="100"/>
              </a:spcBef>
            </a:pPr>
            <a:r>
              <a:rPr sz="2000" b="1" spc="-25" dirty="0">
                <a:solidFill>
                  <a:srgbClr val="0075BB"/>
                </a:solidFill>
                <a:latin typeface="Arial"/>
                <a:cs typeface="Arial"/>
              </a:rPr>
              <a:t>26%</a:t>
            </a:r>
            <a:endParaRPr sz="2000">
              <a:latin typeface="Arial"/>
              <a:cs typeface="Arial"/>
            </a:endParaRPr>
          </a:p>
          <a:p>
            <a:pPr marL="60960" marR="53975" algn="ctr">
              <a:lnSpc>
                <a:spcPct val="100000"/>
              </a:lnSpc>
              <a:spcBef>
                <a:spcPts val="35"/>
              </a:spcBef>
            </a:pPr>
            <a:r>
              <a:rPr sz="700" b="1" dirty="0">
                <a:solidFill>
                  <a:srgbClr val="0075BB"/>
                </a:solidFill>
                <a:latin typeface="Arial"/>
                <a:cs typeface="Arial"/>
              </a:rPr>
              <a:t>unit</a:t>
            </a:r>
            <a:r>
              <a:rPr sz="700" b="1" spc="240" dirty="0">
                <a:solidFill>
                  <a:srgbClr val="0075BB"/>
                </a:solidFill>
                <a:latin typeface="Arial"/>
                <a:cs typeface="Arial"/>
              </a:rPr>
              <a:t> </a:t>
            </a:r>
            <a:r>
              <a:rPr sz="700" b="1" spc="-20" dirty="0">
                <a:solidFill>
                  <a:srgbClr val="0075BB"/>
                </a:solidFill>
                <a:latin typeface="Arial"/>
                <a:cs typeface="Arial"/>
              </a:rPr>
              <a:t>cost</a:t>
            </a:r>
            <a:r>
              <a:rPr sz="700" b="1" spc="500" dirty="0">
                <a:solidFill>
                  <a:srgbClr val="0075BB"/>
                </a:solidFill>
                <a:latin typeface="Arial"/>
                <a:cs typeface="Arial"/>
              </a:rPr>
              <a:t> </a:t>
            </a:r>
            <a:r>
              <a:rPr sz="700" b="1" spc="-10" dirty="0">
                <a:solidFill>
                  <a:srgbClr val="0075BB"/>
                </a:solidFill>
                <a:latin typeface="Arial"/>
                <a:cs typeface="Arial"/>
              </a:rPr>
              <a:t>savings</a:t>
            </a:r>
            <a:endParaRPr sz="700">
              <a:latin typeface="Arial"/>
              <a:cs typeface="Arial"/>
            </a:endParaRPr>
          </a:p>
        </p:txBody>
      </p:sp>
      <p:sp>
        <p:nvSpPr>
          <p:cNvPr id="34" name="object 34"/>
          <p:cNvSpPr/>
          <p:nvPr/>
        </p:nvSpPr>
        <p:spPr>
          <a:xfrm>
            <a:off x="2739770" y="2128647"/>
            <a:ext cx="894715" cy="792480"/>
          </a:xfrm>
          <a:custGeom>
            <a:avLst/>
            <a:gdLst/>
            <a:ahLst/>
            <a:cxnLst/>
            <a:rect l="l" t="t" r="r" b="b"/>
            <a:pathLst>
              <a:path w="894714" h="792480">
                <a:moveTo>
                  <a:pt x="0" y="396239"/>
                </a:moveTo>
                <a:lnTo>
                  <a:pt x="3009" y="350033"/>
                </a:lnTo>
                <a:lnTo>
                  <a:pt x="11814" y="305390"/>
                </a:lnTo>
                <a:lnTo>
                  <a:pt x="26078" y="262611"/>
                </a:lnTo>
                <a:lnTo>
                  <a:pt x="45466" y="221990"/>
                </a:lnTo>
                <a:lnTo>
                  <a:pt x="69642" y="183827"/>
                </a:lnTo>
                <a:lnTo>
                  <a:pt x="98271" y="148418"/>
                </a:lnTo>
                <a:lnTo>
                  <a:pt x="131016" y="116062"/>
                </a:lnTo>
                <a:lnTo>
                  <a:pt x="167542" y="87054"/>
                </a:lnTo>
                <a:lnTo>
                  <a:pt x="207513" y="61693"/>
                </a:lnTo>
                <a:lnTo>
                  <a:pt x="250593" y="40277"/>
                </a:lnTo>
                <a:lnTo>
                  <a:pt x="296447" y="23102"/>
                </a:lnTo>
                <a:lnTo>
                  <a:pt x="344739" y="10465"/>
                </a:lnTo>
                <a:lnTo>
                  <a:pt x="395133" y="2666"/>
                </a:lnTo>
                <a:lnTo>
                  <a:pt x="447294" y="0"/>
                </a:lnTo>
                <a:lnTo>
                  <a:pt x="499454" y="2666"/>
                </a:lnTo>
                <a:lnTo>
                  <a:pt x="549848" y="10465"/>
                </a:lnTo>
                <a:lnTo>
                  <a:pt x="598140" y="23102"/>
                </a:lnTo>
                <a:lnTo>
                  <a:pt x="643994" y="40277"/>
                </a:lnTo>
                <a:lnTo>
                  <a:pt x="687074" y="61693"/>
                </a:lnTo>
                <a:lnTo>
                  <a:pt x="727045" y="87054"/>
                </a:lnTo>
                <a:lnTo>
                  <a:pt x="763571" y="116062"/>
                </a:lnTo>
                <a:lnTo>
                  <a:pt x="796316" y="148418"/>
                </a:lnTo>
                <a:lnTo>
                  <a:pt x="824945" y="183827"/>
                </a:lnTo>
                <a:lnTo>
                  <a:pt x="849121" y="221990"/>
                </a:lnTo>
                <a:lnTo>
                  <a:pt x="868509" y="262611"/>
                </a:lnTo>
                <a:lnTo>
                  <a:pt x="882773" y="305390"/>
                </a:lnTo>
                <a:lnTo>
                  <a:pt x="891578" y="350033"/>
                </a:lnTo>
                <a:lnTo>
                  <a:pt x="894588" y="396239"/>
                </a:lnTo>
                <a:lnTo>
                  <a:pt x="891578" y="442446"/>
                </a:lnTo>
                <a:lnTo>
                  <a:pt x="882773" y="487089"/>
                </a:lnTo>
                <a:lnTo>
                  <a:pt x="868509" y="529868"/>
                </a:lnTo>
                <a:lnTo>
                  <a:pt x="849121" y="570489"/>
                </a:lnTo>
                <a:lnTo>
                  <a:pt x="824945" y="608652"/>
                </a:lnTo>
                <a:lnTo>
                  <a:pt x="796316" y="644061"/>
                </a:lnTo>
                <a:lnTo>
                  <a:pt x="763571" y="676417"/>
                </a:lnTo>
                <a:lnTo>
                  <a:pt x="727045" y="705425"/>
                </a:lnTo>
                <a:lnTo>
                  <a:pt x="687074" y="730786"/>
                </a:lnTo>
                <a:lnTo>
                  <a:pt x="643994" y="752202"/>
                </a:lnTo>
                <a:lnTo>
                  <a:pt x="598140" y="769377"/>
                </a:lnTo>
                <a:lnTo>
                  <a:pt x="549848" y="782014"/>
                </a:lnTo>
                <a:lnTo>
                  <a:pt x="499454" y="789813"/>
                </a:lnTo>
                <a:lnTo>
                  <a:pt x="447294" y="792479"/>
                </a:lnTo>
                <a:lnTo>
                  <a:pt x="395133" y="789813"/>
                </a:lnTo>
                <a:lnTo>
                  <a:pt x="344739" y="782014"/>
                </a:lnTo>
                <a:lnTo>
                  <a:pt x="296447" y="769377"/>
                </a:lnTo>
                <a:lnTo>
                  <a:pt x="250593" y="752202"/>
                </a:lnTo>
                <a:lnTo>
                  <a:pt x="207513" y="730786"/>
                </a:lnTo>
                <a:lnTo>
                  <a:pt x="167542" y="705425"/>
                </a:lnTo>
                <a:lnTo>
                  <a:pt x="131016" y="676417"/>
                </a:lnTo>
                <a:lnTo>
                  <a:pt x="98271" y="644061"/>
                </a:lnTo>
                <a:lnTo>
                  <a:pt x="69642" y="608652"/>
                </a:lnTo>
                <a:lnTo>
                  <a:pt x="45466" y="570489"/>
                </a:lnTo>
                <a:lnTo>
                  <a:pt x="26078" y="529868"/>
                </a:lnTo>
                <a:lnTo>
                  <a:pt x="11814" y="487089"/>
                </a:lnTo>
                <a:lnTo>
                  <a:pt x="3009" y="442446"/>
                </a:lnTo>
                <a:lnTo>
                  <a:pt x="0" y="396239"/>
                </a:lnTo>
                <a:close/>
              </a:path>
            </a:pathLst>
          </a:custGeom>
          <a:ln w="9525">
            <a:solidFill>
              <a:srgbClr val="000000"/>
            </a:solidFill>
          </a:ln>
        </p:spPr>
        <p:txBody>
          <a:bodyPr wrap="square" lIns="0" tIns="0" rIns="0" bIns="0" rtlCol="0"/>
          <a:lstStyle/>
          <a:p>
            <a:endParaRPr/>
          </a:p>
        </p:txBody>
      </p:sp>
      <p:sp>
        <p:nvSpPr>
          <p:cNvPr id="35" name="object 35"/>
          <p:cNvSpPr txBox="1"/>
          <p:nvPr/>
        </p:nvSpPr>
        <p:spPr>
          <a:xfrm>
            <a:off x="2928620" y="2192782"/>
            <a:ext cx="552450" cy="654685"/>
          </a:xfrm>
          <a:prstGeom prst="rect">
            <a:avLst/>
          </a:prstGeom>
        </p:spPr>
        <p:txBody>
          <a:bodyPr vert="horz" wrap="square" lIns="0" tIns="12065" rIns="0" bIns="0" rtlCol="0">
            <a:spAutoFit/>
          </a:bodyPr>
          <a:lstStyle/>
          <a:p>
            <a:pPr marL="635" algn="ctr">
              <a:lnSpc>
                <a:spcPct val="100000"/>
              </a:lnSpc>
              <a:spcBef>
                <a:spcPts val="95"/>
              </a:spcBef>
            </a:pPr>
            <a:r>
              <a:rPr sz="2000" b="1" spc="-25" dirty="0">
                <a:solidFill>
                  <a:srgbClr val="0075BB"/>
                </a:solidFill>
                <a:latin typeface="Arial"/>
                <a:cs typeface="Arial"/>
              </a:rPr>
              <a:t>42%</a:t>
            </a:r>
            <a:endParaRPr sz="2000">
              <a:latin typeface="Arial"/>
              <a:cs typeface="Arial"/>
            </a:endParaRPr>
          </a:p>
          <a:p>
            <a:pPr algn="ctr">
              <a:lnSpc>
                <a:spcPct val="100000"/>
              </a:lnSpc>
              <a:spcBef>
                <a:spcPts val="35"/>
              </a:spcBef>
            </a:pPr>
            <a:r>
              <a:rPr sz="700" b="1" spc="-20" dirty="0">
                <a:solidFill>
                  <a:srgbClr val="0075BB"/>
                </a:solidFill>
                <a:latin typeface="Arial"/>
                <a:cs typeface="Arial"/>
              </a:rPr>
              <a:t>care</a:t>
            </a:r>
            <a:endParaRPr sz="700">
              <a:latin typeface="Arial"/>
              <a:cs typeface="Arial"/>
            </a:endParaRPr>
          </a:p>
          <a:p>
            <a:pPr marL="12065" marR="9525" algn="ctr">
              <a:lnSpc>
                <a:spcPct val="100000"/>
              </a:lnSpc>
            </a:pPr>
            <a:r>
              <a:rPr sz="700" b="1" spc="-10" dirty="0">
                <a:solidFill>
                  <a:srgbClr val="0075BB"/>
                </a:solidFill>
                <a:latin typeface="Arial"/>
                <a:cs typeface="Arial"/>
              </a:rPr>
              <a:t>redirection</a:t>
            </a:r>
            <a:r>
              <a:rPr sz="700" b="1" spc="500" dirty="0">
                <a:solidFill>
                  <a:srgbClr val="0075BB"/>
                </a:solidFill>
                <a:latin typeface="Arial"/>
                <a:cs typeface="Arial"/>
              </a:rPr>
              <a:t> </a:t>
            </a:r>
            <a:r>
              <a:rPr sz="700" b="1" spc="-10" dirty="0">
                <a:solidFill>
                  <a:srgbClr val="0075BB"/>
                </a:solidFill>
                <a:latin typeface="Arial"/>
                <a:cs typeface="Arial"/>
              </a:rPr>
              <a:t>savings</a:t>
            </a:r>
            <a:endParaRPr sz="700">
              <a:latin typeface="Arial"/>
              <a:cs typeface="Arial"/>
            </a:endParaRPr>
          </a:p>
        </p:txBody>
      </p:sp>
      <p:grpSp>
        <p:nvGrpSpPr>
          <p:cNvPr id="36" name="object 36"/>
          <p:cNvGrpSpPr/>
          <p:nvPr/>
        </p:nvGrpSpPr>
        <p:grpSpPr>
          <a:xfrm>
            <a:off x="2005774" y="5647372"/>
            <a:ext cx="1421130" cy="315595"/>
            <a:chOff x="2005774" y="5647372"/>
            <a:chExt cx="1421130" cy="315595"/>
          </a:xfrm>
        </p:grpSpPr>
        <p:sp>
          <p:nvSpPr>
            <p:cNvPr id="37" name="object 37"/>
            <p:cNvSpPr/>
            <p:nvPr/>
          </p:nvSpPr>
          <p:spPr>
            <a:xfrm>
              <a:off x="2010536" y="5652134"/>
              <a:ext cx="1411605" cy="173355"/>
            </a:xfrm>
            <a:custGeom>
              <a:avLst/>
              <a:gdLst/>
              <a:ahLst/>
              <a:cxnLst/>
              <a:rect l="l" t="t" r="r" b="b"/>
              <a:pathLst>
                <a:path w="1411604" h="173354">
                  <a:moveTo>
                    <a:pt x="1411224" y="0"/>
                  </a:moveTo>
                  <a:lnTo>
                    <a:pt x="1411224" y="67328"/>
                  </a:lnTo>
                  <a:lnTo>
                    <a:pt x="1411224" y="122310"/>
                  </a:lnTo>
                  <a:lnTo>
                    <a:pt x="1411224" y="159380"/>
                  </a:lnTo>
                  <a:lnTo>
                    <a:pt x="1411224" y="172973"/>
                  </a:lnTo>
                  <a:lnTo>
                    <a:pt x="0" y="172973"/>
                  </a:lnTo>
                  <a:lnTo>
                    <a:pt x="0" y="159380"/>
                  </a:lnTo>
                  <a:lnTo>
                    <a:pt x="0" y="122310"/>
                  </a:lnTo>
                  <a:lnTo>
                    <a:pt x="0" y="67328"/>
                  </a:lnTo>
                  <a:lnTo>
                    <a:pt x="0" y="0"/>
                  </a:lnTo>
                </a:path>
              </a:pathLst>
            </a:custGeom>
            <a:ln w="9525">
              <a:solidFill>
                <a:srgbClr val="6F7988"/>
              </a:solidFill>
            </a:ln>
          </p:spPr>
          <p:txBody>
            <a:bodyPr wrap="square" lIns="0" tIns="0" rIns="0" bIns="0" rtlCol="0"/>
            <a:lstStyle/>
            <a:p>
              <a:endParaRPr/>
            </a:p>
          </p:txBody>
        </p:sp>
        <p:sp>
          <p:nvSpPr>
            <p:cNvPr id="38" name="object 38"/>
            <p:cNvSpPr/>
            <p:nvPr/>
          </p:nvSpPr>
          <p:spPr>
            <a:xfrm>
              <a:off x="2197607" y="5716523"/>
              <a:ext cx="1057275" cy="246379"/>
            </a:xfrm>
            <a:custGeom>
              <a:avLst/>
              <a:gdLst/>
              <a:ahLst/>
              <a:cxnLst/>
              <a:rect l="l" t="t" r="r" b="b"/>
              <a:pathLst>
                <a:path w="1057275" h="246379">
                  <a:moveTo>
                    <a:pt x="1056894" y="0"/>
                  </a:moveTo>
                  <a:lnTo>
                    <a:pt x="0" y="0"/>
                  </a:lnTo>
                  <a:lnTo>
                    <a:pt x="0" y="246125"/>
                  </a:lnTo>
                  <a:lnTo>
                    <a:pt x="1056894" y="246125"/>
                  </a:lnTo>
                  <a:lnTo>
                    <a:pt x="1056894" y="0"/>
                  </a:lnTo>
                  <a:close/>
                </a:path>
              </a:pathLst>
            </a:custGeom>
            <a:solidFill>
              <a:srgbClr val="FFFFFF"/>
            </a:solidFill>
          </p:spPr>
          <p:txBody>
            <a:bodyPr wrap="square" lIns="0" tIns="0" rIns="0" bIns="0" rtlCol="0"/>
            <a:lstStyle/>
            <a:p>
              <a:endParaRPr/>
            </a:p>
          </p:txBody>
        </p:sp>
      </p:grpSp>
      <p:sp>
        <p:nvSpPr>
          <p:cNvPr id="39" name="object 39"/>
          <p:cNvSpPr txBox="1"/>
          <p:nvPr/>
        </p:nvSpPr>
        <p:spPr>
          <a:xfrm>
            <a:off x="2286254" y="5746241"/>
            <a:ext cx="880110"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6F7988"/>
                </a:solidFill>
                <a:latin typeface="Arial"/>
                <a:cs typeface="Arial"/>
              </a:rPr>
              <a:t>BUCA</a:t>
            </a:r>
            <a:r>
              <a:rPr sz="1000" spc="-15" dirty="0">
                <a:solidFill>
                  <a:srgbClr val="6F7988"/>
                </a:solidFill>
                <a:latin typeface="Arial"/>
                <a:cs typeface="Arial"/>
              </a:rPr>
              <a:t> </a:t>
            </a:r>
            <a:r>
              <a:rPr sz="1000" spc="-10" dirty="0">
                <a:solidFill>
                  <a:srgbClr val="6F7988"/>
                </a:solidFill>
                <a:latin typeface="Arial"/>
                <a:cs typeface="Arial"/>
              </a:rPr>
              <a:t>Network</a:t>
            </a:r>
            <a:endParaRPr sz="1000">
              <a:latin typeface="Arial"/>
              <a:cs typeface="Arial"/>
            </a:endParaRPr>
          </a:p>
        </p:txBody>
      </p:sp>
      <p:grpSp>
        <p:nvGrpSpPr>
          <p:cNvPr id="40" name="object 40"/>
          <p:cNvGrpSpPr/>
          <p:nvPr/>
        </p:nvGrpSpPr>
        <p:grpSpPr>
          <a:xfrm>
            <a:off x="153288" y="1575816"/>
            <a:ext cx="4140835" cy="4425950"/>
            <a:chOff x="153288" y="1575816"/>
            <a:chExt cx="4140835" cy="4425950"/>
          </a:xfrm>
        </p:grpSpPr>
        <p:sp>
          <p:nvSpPr>
            <p:cNvPr id="41" name="object 41"/>
            <p:cNvSpPr/>
            <p:nvPr/>
          </p:nvSpPr>
          <p:spPr>
            <a:xfrm>
              <a:off x="159638" y="1852803"/>
              <a:ext cx="4128135" cy="4142740"/>
            </a:xfrm>
            <a:custGeom>
              <a:avLst/>
              <a:gdLst/>
              <a:ahLst/>
              <a:cxnLst/>
              <a:rect l="l" t="t" r="r" b="b"/>
              <a:pathLst>
                <a:path w="4128135" h="4142740">
                  <a:moveTo>
                    <a:pt x="0" y="414020"/>
                  </a:moveTo>
                  <a:lnTo>
                    <a:pt x="2785" y="365747"/>
                  </a:lnTo>
                  <a:lnTo>
                    <a:pt x="10934" y="319106"/>
                  </a:lnTo>
                  <a:lnTo>
                    <a:pt x="24136" y="274410"/>
                  </a:lnTo>
                  <a:lnTo>
                    <a:pt x="42080" y="231969"/>
                  </a:lnTo>
                  <a:lnTo>
                    <a:pt x="64456" y="192093"/>
                  </a:lnTo>
                  <a:lnTo>
                    <a:pt x="90953" y="155095"/>
                  </a:lnTo>
                  <a:lnTo>
                    <a:pt x="121261" y="121285"/>
                  </a:lnTo>
                  <a:lnTo>
                    <a:pt x="155068" y="90973"/>
                  </a:lnTo>
                  <a:lnTo>
                    <a:pt x="192065" y="64471"/>
                  </a:lnTo>
                  <a:lnTo>
                    <a:pt x="231941" y="42091"/>
                  </a:lnTo>
                  <a:lnTo>
                    <a:pt x="274385" y="24142"/>
                  </a:lnTo>
                  <a:lnTo>
                    <a:pt x="319086" y="10937"/>
                  </a:lnTo>
                  <a:lnTo>
                    <a:pt x="365735" y="2786"/>
                  </a:lnTo>
                  <a:lnTo>
                    <a:pt x="414020" y="0"/>
                  </a:lnTo>
                  <a:lnTo>
                    <a:pt x="3713734" y="0"/>
                  </a:lnTo>
                  <a:lnTo>
                    <a:pt x="3762006" y="2786"/>
                  </a:lnTo>
                  <a:lnTo>
                    <a:pt x="3808647" y="10937"/>
                  </a:lnTo>
                  <a:lnTo>
                    <a:pt x="3853343" y="24142"/>
                  </a:lnTo>
                  <a:lnTo>
                    <a:pt x="3895784" y="42091"/>
                  </a:lnTo>
                  <a:lnTo>
                    <a:pt x="3935660" y="64471"/>
                  </a:lnTo>
                  <a:lnTo>
                    <a:pt x="3972658" y="90973"/>
                  </a:lnTo>
                  <a:lnTo>
                    <a:pt x="4006468" y="121285"/>
                  </a:lnTo>
                  <a:lnTo>
                    <a:pt x="4036780" y="155095"/>
                  </a:lnTo>
                  <a:lnTo>
                    <a:pt x="4063282" y="192093"/>
                  </a:lnTo>
                  <a:lnTo>
                    <a:pt x="4085662" y="231969"/>
                  </a:lnTo>
                  <a:lnTo>
                    <a:pt x="4103611" y="274410"/>
                  </a:lnTo>
                  <a:lnTo>
                    <a:pt x="4116816" y="319106"/>
                  </a:lnTo>
                  <a:lnTo>
                    <a:pt x="4124967" y="365747"/>
                  </a:lnTo>
                  <a:lnTo>
                    <a:pt x="4127754" y="414020"/>
                  </a:lnTo>
                  <a:lnTo>
                    <a:pt x="4127754" y="3728212"/>
                  </a:lnTo>
                  <a:lnTo>
                    <a:pt x="4124967" y="3776496"/>
                  </a:lnTo>
                  <a:lnTo>
                    <a:pt x="4116816" y="3823145"/>
                  </a:lnTo>
                  <a:lnTo>
                    <a:pt x="4103611" y="3867846"/>
                  </a:lnTo>
                  <a:lnTo>
                    <a:pt x="4085662" y="3910290"/>
                  </a:lnTo>
                  <a:lnTo>
                    <a:pt x="4063282" y="3950166"/>
                  </a:lnTo>
                  <a:lnTo>
                    <a:pt x="4036780" y="3987163"/>
                  </a:lnTo>
                  <a:lnTo>
                    <a:pt x="4006468" y="4020970"/>
                  </a:lnTo>
                  <a:lnTo>
                    <a:pt x="3972658" y="4051278"/>
                  </a:lnTo>
                  <a:lnTo>
                    <a:pt x="3935660" y="4077775"/>
                  </a:lnTo>
                  <a:lnTo>
                    <a:pt x="3895784" y="4100151"/>
                  </a:lnTo>
                  <a:lnTo>
                    <a:pt x="3853343" y="4118095"/>
                  </a:lnTo>
                  <a:lnTo>
                    <a:pt x="3808647" y="4131297"/>
                  </a:lnTo>
                  <a:lnTo>
                    <a:pt x="3762006" y="4139446"/>
                  </a:lnTo>
                  <a:lnTo>
                    <a:pt x="3713734" y="4142232"/>
                  </a:lnTo>
                  <a:lnTo>
                    <a:pt x="414020" y="4142232"/>
                  </a:lnTo>
                  <a:lnTo>
                    <a:pt x="365735" y="4139446"/>
                  </a:lnTo>
                  <a:lnTo>
                    <a:pt x="319086" y="4131297"/>
                  </a:lnTo>
                  <a:lnTo>
                    <a:pt x="274385" y="4118095"/>
                  </a:lnTo>
                  <a:lnTo>
                    <a:pt x="231941" y="4100151"/>
                  </a:lnTo>
                  <a:lnTo>
                    <a:pt x="192065" y="4077775"/>
                  </a:lnTo>
                  <a:lnTo>
                    <a:pt x="155068" y="4051278"/>
                  </a:lnTo>
                  <a:lnTo>
                    <a:pt x="121261" y="4020970"/>
                  </a:lnTo>
                  <a:lnTo>
                    <a:pt x="90953" y="3987163"/>
                  </a:lnTo>
                  <a:lnTo>
                    <a:pt x="64456" y="3950166"/>
                  </a:lnTo>
                  <a:lnTo>
                    <a:pt x="42080" y="3910290"/>
                  </a:lnTo>
                  <a:lnTo>
                    <a:pt x="24136" y="3867846"/>
                  </a:lnTo>
                  <a:lnTo>
                    <a:pt x="10934" y="3823145"/>
                  </a:lnTo>
                  <a:lnTo>
                    <a:pt x="2785" y="3776496"/>
                  </a:lnTo>
                  <a:lnTo>
                    <a:pt x="0" y="3728212"/>
                  </a:lnTo>
                  <a:lnTo>
                    <a:pt x="0" y="414020"/>
                  </a:lnTo>
                  <a:close/>
                </a:path>
              </a:pathLst>
            </a:custGeom>
            <a:ln w="12699">
              <a:solidFill>
                <a:srgbClr val="000000"/>
              </a:solidFill>
            </a:ln>
          </p:spPr>
          <p:txBody>
            <a:bodyPr wrap="square" lIns="0" tIns="0" rIns="0" bIns="0" rtlCol="0"/>
            <a:lstStyle/>
            <a:p>
              <a:endParaRPr/>
            </a:p>
          </p:txBody>
        </p:sp>
        <p:sp>
          <p:nvSpPr>
            <p:cNvPr id="42" name="object 42"/>
            <p:cNvSpPr/>
            <p:nvPr/>
          </p:nvSpPr>
          <p:spPr>
            <a:xfrm>
              <a:off x="1085850" y="1575816"/>
              <a:ext cx="2383790" cy="451484"/>
            </a:xfrm>
            <a:custGeom>
              <a:avLst/>
              <a:gdLst/>
              <a:ahLst/>
              <a:cxnLst/>
              <a:rect l="l" t="t" r="r" b="b"/>
              <a:pathLst>
                <a:path w="2383790" h="451485">
                  <a:moveTo>
                    <a:pt x="2272538" y="0"/>
                  </a:moveTo>
                  <a:lnTo>
                    <a:pt x="111036" y="0"/>
                  </a:lnTo>
                  <a:lnTo>
                    <a:pt x="67813" y="8717"/>
                  </a:lnTo>
                  <a:lnTo>
                    <a:pt x="32519" y="32496"/>
                  </a:lnTo>
                  <a:lnTo>
                    <a:pt x="8725" y="67776"/>
                  </a:lnTo>
                  <a:lnTo>
                    <a:pt x="0" y="110998"/>
                  </a:lnTo>
                  <a:lnTo>
                    <a:pt x="0" y="340106"/>
                  </a:lnTo>
                  <a:lnTo>
                    <a:pt x="8725" y="383327"/>
                  </a:lnTo>
                  <a:lnTo>
                    <a:pt x="32519" y="418607"/>
                  </a:lnTo>
                  <a:lnTo>
                    <a:pt x="67813" y="442386"/>
                  </a:lnTo>
                  <a:lnTo>
                    <a:pt x="111036" y="451104"/>
                  </a:lnTo>
                  <a:lnTo>
                    <a:pt x="2272538" y="451104"/>
                  </a:lnTo>
                  <a:lnTo>
                    <a:pt x="2315759" y="442386"/>
                  </a:lnTo>
                  <a:lnTo>
                    <a:pt x="2351039" y="418607"/>
                  </a:lnTo>
                  <a:lnTo>
                    <a:pt x="2374818" y="383327"/>
                  </a:lnTo>
                  <a:lnTo>
                    <a:pt x="2383536" y="340106"/>
                  </a:lnTo>
                  <a:lnTo>
                    <a:pt x="2383536" y="110998"/>
                  </a:lnTo>
                  <a:lnTo>
                    <a:pt x="2374818" y="67776"/>
                  </a:lnTo>
                  <a:lnTo>
                    <a:pt x="2351039" y="32496"/>
                  </a:lnTo>
                  <a:lnTo>
                    <a:pt x="2315759" y="8717"/>
                  </a:lnTo>
                  <a:lnTo>
                    <a:pt x="2272538" y="0"/>
                  </a:lnTo>
                  <a:close/>
                </a:path>
              </a:pathLst>
            </a:custGeom>
            <a:solidFill>
              <a:srgbClr val="0075BB"/>
            </a:solidFill>
          </p:spPr>
          <p:txBody>
            <a:bodyPr wrap="square" lIns="0" tIns="0" rIns="0" bIns="0" rtlCol="0"/>
            <a:lstStyle/>
            <a:p>
              <a:endParaRPr/>
            </a:p>
          </p:txBody>
        </p:sp>
      </p:grpSp>
      <p:sp>
        <p:nvSpPr>
          <p:cNvPr id="43" name="object 43"/>
          <p:cNvSpPr txBox="1"/>
          <p:nvPr/>
        </p:nvSpPr>
        <p:spPr>
          <a:xfrm>
            <a:off x="1140460" y="1693417"/>
            <a:ext cx="22669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HIP/</a:t>
            </a:r>
            <a:r>
              <a:rPr sz="1200" spc="140" dirty="0">
                <a:solidFill>
                  <a:srgbClr val="FFFFFF"/>
                </a:solidFill>
                <a:latin typeface="Arial"/>
                <a:cs typeface="Arial"/>
              </a:rPr>
              <a:t> </a:t>
            </a:r>
            <a:r>
              <a:rPr sz="1200" dirty="0">
                <a:solidFill>
                  <a:srgbClr val="FFFFFF"/>
                </a:solidFill>
                <a:latin typeface="Arial"/>
                <a:cs typeface="Arial"/>
              </a:rPr>
              <a:t>KNEE</a:t>
            </a:r>
            <a:r>
              <a:rPr sz="1200" spc="135" dirty="0">
                <a:solidFill>
                  <a:srgbClr val="FFFFFF"/>
                </a:solidFill>
                <a:latin typeface="Arial"/>
                <a:cs typeface="Arial"/>
              </a:rPr>
              <a:t> </a:t>
            </a:r>
            <a:r>
              <a:rPr sz="1200" dirty="0">
                <a:solidFill>
                  <a:srgbClr val="FFFFFF"/>
                </a:solidFill>
                <a:latin typeface="Arial"/>
                <a:cs typeface="Arial"/>
              </a:rPr>
              <a:t>REPAIR</a:t>
            </a:r>
            <a:r>
              <a:rPr sz="1200" spc="130" dirty="0">
                <a:solidFill>
                  <a:srgbClr val="FFFFFF"/>
                </a:solidFill>
                <a:latin typeface="Arial"/>
                <a:cs typeface="Arial"/>
              </a:rPr>
              <a:t> </a:t>
            </a:r>
            <a:r>
              <a:rPr sz="1200" spc="-10" dirty="0">
                <a:solidFill>
                  <a:srgbClr val="FFFFFF"/>
                </a:solidFill>
                <a:latin typeface="Arial"/>
                <a:cs typeface="Arial"/>
              </a:rPr>
              <a:t>SURGERY</a:t>
            </a:r>
            <a:endParaRPr sz="1200" dirty="0">
              <a:latin typeface="Arial"/>
              <a:cs typeface="Arial"/>
            </a:endParaRPr>
          </a:p>
        </p:txBody>
      </p:sp>
      <p:grpSp>
        <p:nvGrpSpPr>
          <p:cNvPr id="44" name="object 44"/>
          <p:cNvGrpSpPr/>
          <p:nvPr/>
        </p:nvGrpSpPr>
        <p:grpSpPr>
          <a:xfrm>
            <a:off x="4902834" y="1565910"/>
            <a:ext cx="4140835" cy="4440555"/>
            <a:chOff x="4902834" y="1565910"/>
            <a:chExt cx="4140835" cy="4440555"/>
          </a:xfrm>
        </p:grpSpPr>
        <p:sp>
          <p:nvSpPr>
            <p:cNvPr id="45" name="object 45"/>
            <p:cNvSpPr/>
            <p:nvPr/>
          </p:nvSpPr>
          <p:spPr>
            <a:xfrm>
              <a:off x="4909184" y="1857375"/>
              <a:ext cx="4128135" cy="4142740"/>
            </a:xfrm>
            <a:custGeom>
              <a:avLst/>
              <a:gdLst/>
              <a:ahLst/>
              <a:cxnLst/>
              <a:rect l="l" t="t" r="r" b="b"/>
              <a:pathLst>
                <a:path w="4128134" h="4142740">
                  <a:moveTo>
                    <a:pt x="0" y="414020"/>
                  </a:moveTo>
                  <a:lnTo>
                    <a:pt x="2786" y="365747"/>
                  </a:lnTo>
                  <a:lnTo>
                    <a:pt x="10937" y="319106"/>
                  </a:lnTo>
                  <a:lnTo>
                    <a:pt x="24142" y="274410"/>
                  </a:lnTo>
                  <a:lnTo>
                    <a:pt x="42091" y="231969"/>
                  </a:lnTo>
                  <a:lnTo>
                    <a:pt x="64471" y="192093"/>
                  </a:lnTo>
                  <a:lnTo>
                    <a:pt x="90973" y="155095"/>
                  </a:lnTo>
                  <a:lnTo>
                    <a:pt x="121285" y="121285"/>
                  </a:lnTo>
                  <a:lnTo>
                    <a:pt x="155095" y="90973"/>
                  </a:lnTo>
                  <a:lnTo>
                    <a:pt x="192093" y="64471"/>
                  </a:lnTo>
                  <a:lnTo>
                    <a:pt x="231969" y="42091"/>
                  </a:lnTo>
                  <a:lnTo>
                    <a:pt x="274410" y="24142"/>
                  </a:lnTo>
                  <a:lnTo>
                    <a:pt x="319106" y="10937"/>
                  </a:lnTo>
                  <a:lnTo>
                    <a:pt x="365747" y="2786"/>
                  </a:lnTo>
                  <a:lnTo>
                    <a:pt x="414019" y="0"/>
                  </a:lnTo>
                  <a:lnTo>
                    <a:pt x="3713734" y="0"/>
                  </a:lnTo>
                  <a:lnTo>
                    <a:pt x="3762006" y="2786"/>
                  </a:lnTo>
                  <a:lnTo>
                    <a:pt x="3808647" y="10937"/>
                  </a:lnTo>
                  <a:lnTo>
                    <a:pt x="3853343" y="24142"/>
                  </a:lnTo>
                  <a:lnTo>
                    <a:pt x="3895784" y="42091"/>
                  </a:lnTo>
                  <a:lnTo>
                    <a:pt x="3935660" y="64471"/>
                  </a:lnTo>
                  <a:lnTo>
                    <a:pt x="3972658" y="90973"/>
                  </a:lnTo>
                  <a:lnTo>
                    <a:pt x="4006468" y="121285"/>
                  </a:lnTo>
                  <a:lnTo>
                    <a:pt x="4036780" y="155095"/>
                  </a:lnTo>
                  <a:lnTo>
                    <a:pt x="4063282" y="192093"/>
                  </a:lnTo>
                  <a:lnTo>
                    <a:pt x="4085662" y="231969"/>
                  </a:lnTo>
                  <a:lnTo>
                    <a:pt x="4103611" y="274410"/>
                  </a:lnTo>
                  <a:lnTo>
                    <a:pt x="4116816" y="319106"/>
                  </a:lnTo>
                  <a:lnTo>
                    <a:pt x="4124967" y="365747"/>
                  </a:lnTo>
                  <a:lnTo>
                    <a:pt x="4127754" y="414020"/>
                  </a:lnTo>
                  <a:lnTo>
                    <a:pt x="4127754" y="3728212"/>
                  </a:lnTo>
                  <a:lnTo>
                    <a:pt x="4124967" y="3776496"/>
                  </a:lnTo>
                  <a:lnTo>
                    <a:pt x="4116816" y="3823145"/>
                  </a:lnTo>
                  <a:lnTo>
                    <a:pt x="4103611" y="3867846"/>
                  </a:lnTo>
                  <a:lnTo>
                    <a:pt x="4085662" y="3910290"/>
                  </a:lnTo>
                  <a:lnTo>
                    <a:pt x="4063282" y="3950166"/>
                  </a:lnTo>
                  <a:lnTo>
                    <a:pt x="4036780" y="3987163"/>
                  </a:lnTo>
                  <a:lnTo>
                    <a:pt x="4006469" y="4020970"/>
                  </a:lnTo>
                  <a:lnTo>
                    <a:pt x="3972658" y="4051278"/>
                  </a:lnTo>
                  <a:lnTo>
                    <a:pt x="3935660" y="4077775"/>
                  </a:lnTo>
                  <a:lnTo>
                    <a:pt x="3895784" y="4100151"/>
                  </a:lnTo>
                  <a:lnTo>
                    <a:pt x="3853343" y="4118095"/>
                  </a:lnTo>
                  <a:lnTo>
                    <a:pt x="3808647" y="4131297"/>
                  </a:lnTo>
                  <a:lnTo>
                    <a:pt x="3762006" y="4139446"/>
                  </a:lnTo>
                  <a:lnTo>
                    <a:pt x="3713734" y="4142231"/>
                  </a:lnTo>
                  <a:lnTo>
                    <a:pt x="414019" y="4142231"/>
                  </a:lnTo>
                  <a:lnTo>
                    <a:pt x="365747" y="4139446"/>
                  </a:lnTo>
                  <a:lnTo>
                    <a:pt x="319106" y="4131297"/>
                  </a:lnTo>
                  <a:lnTo>
                    <a:pt x="274410" y="4118095"/>
                  </a:lnTo>
                  <a:lnTo>
                    <a:pt x="231969" y="4100151"/>
                  </a:lnTo>
                  <a:lnTo>
                    <a:pt x="192093" y="4077775"/>
                  </a:lnTo>
                  <a:lnTo>
                    <a:pt x="155095" y="4051278"/>
                  </a:lnTo>
                  <a:lnTo>
                    <a:pt x="121285" y="4020970"/>
                  </a:lnTo>
                  <a:lnTo>
                    <a:pt x="90973" y="3987163"/>
                  </a:lnTo>
                  <a:lnTo>
                    <a:pt x="64471" y="3950166"/>
                  </a:lnTo>
                  <a:lnTo>
                    <a:pt x="42091" y="3910290"/>
                  </a:lnTo>
                  <a:lnTo>
                    <a:pt x="24142" y="3867846"/>
                  </a:lnTo>
                  <a:lnTo>
                    <a:pt x="10937" y="3823145"/>
                  </a:lnTo>
                  <a:lnTo>
                    <a:pt x="2786" y="3776496"/>
                  </a:lnTo>
                  <a:lnTo>
                    <a:pt x="0" y="3728212"/>
                  </a:lnTo>
                  <a:lnTo>
                    <a:pt x="0" y="414020"/>
                  </a:lnTo>
                  <a:close/>
                </a:path>
              </a:pathLst>
            </a:custGeom>
            <a:ln w="12699">
              <a:solidFill>
                <a:srgbClr val="000000"/>
              </a:solidFill>
            </a:ln>
          </p:spPr>
          <p:txBody>
            <a:bodyPr wrap="square" lIns="0" tIns="0" rIns="0" bIns="0" rtlCol="0"/>
            <a:lstStyle/>
            <a:p>
              <a:endParaRPr/>
            </a:p>
          </p:txBody>
        </p:sp>
        <p:sp>
          <p:nvSpPr>
            <p:cNvPr id="46" name="object 46"/>
            <p:cNvSpPr/>
            <p:nvPr/>
          </p:nvSpPr>
          <p:spPr>
            <a:xfrm>
              <a:off x="5844539" y="1565910"/>
              <a:ext cx="2383790" cy="450850"/>
            </a:xfrm>
            <a:custGeom>
              <a:avLst/>
              <a:gdLst/>
              <a:ahLst/>
              <a:cxnLst/>
              <a:rect l="l" t="t" r="r" b="b"/>
              <a:pathLst>
                <a:path w="2383790" h="450850">
                  <a:moveTo>
                    <a:pt x="2272665" y="0"/>
                  </a:moveTo>
                  <a:lnTo>
                    <a:pt x="110871" y="0"/>
                  </a:lnTo>
                  <a:lnTo>
                    <a:pt x="67722" y="8715"/>
                  </a:lnTo>
                  <a:lnTo>
                    <a:pt x="32480" y="32480"/>
                  </a:lnTo>
                  <a:lnTo>
                    <a:pt x="8715" y="67722"/>
                  </a:lnTo>
                  <a:lnTo>
                    <a:pt x="0" y="110870"/>
                  </a:lnTo>
                  <a:lnTo>
                    <a:pt x="0" y="339470"/>
                  </a:lnTo>
                  <a:lnTo>
                    <a:pt x="8715" y="382619"/>
                  </a:lnTo>
                  <a:lnTo>
                    <a:pt x="32480" y="417861"/>
                  </a:lnTo>
                  <a:lnTo>
                    <a:pt x="67722" y="441626"/>
                  </a:lnTo>
                  <a:lnTo>
                    <a:pt x="110871" y="450341"/>
                  </a:lnTo>
                  <a:lnTo>
                    <a:pt x="2272665" y="450341"/>
                  </a:lnTo>
                  <a:lnTo>
                    <a:pt x="2315813" y="441626"/>
                  </a:lnTo>
                  <a:lnTo>
                    <a:pt x="2351055" y="417861"/>
                  </a:lnTo>
                  <a:lnTo>
                    <a:pt x="2374820" y="382619"/>
                  </a:lnTo>
                  <a:lnTo>
                    <a:pt x="2383536" y="339470"/>
                  </a:lnTo>
                  <a:lnTo>
                    <a:pt x="2383536" y="110870"/>
                  </a:lnTo>
                  <a:lnTo>
                    <a:pt x="2374820" y="67722"/>
                  </a:lnTo>
                  <a:lnTo>
                    <a:pt x="2351055" y="32480"/>
                  </a:lnTo>
                  <a:lnTo>
                    <a:pt x="2315813" y="8715"/>
                  </a:lnTo>
                  <a:lnTo>
                    <a:pt x="2272665" y="0"/>
                  </a:lnTo>
                  <a:close/>
                </a:path>
              </a:pathLst>
            </a:custGeom>
            <a:solidFill>
              <a:srgbClr val="0075BB"/>
            </a:solidFill>
          </p:spPr>
          <p:txBody>
            <a:bodyPr wrap="square" lIns="0" tIns="0" rIns="0" bIns="0" rtlCol="0"/>
            <a:lstStyle/>
            <a:p>
              <a:endParaRPr/>
            </a:p>
          </p:txBody>
        </p:sp>
      </p:grpSp>
      <p:sp>
        <p:nvSpPr>
          <p:cNvPr id="47" name="object 47"/>
          <p:cNvSpPr txBox="1"/>
          <p:nvPr/>
        </p:nvSpPr>
        <p:spPr>
          <a:xfrm>
            <a:off x="6154928" y="1657473"/>
            <a:ext cx="191643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FFFFFF"/>
                </a:solidFill>
                <a:latin typeface="Arial"/>
                <a:cs typeface="Arial"/>
              </a:rPr>
              <a:t>CHEST PAIN</a:t>
            </a:r>
            <a:endParaRPr sz="1200" dirty="0">
              <a:solidFill>
                <a:srgbClr val="FFFFFF"/>
              </a:solidFill>
              <a:latin typeface="Arial"/>
              <a:cs typeface="Arial"/>
            </a:endParaRPr>
          </a:p>
        </p:txBody>
      </p:sp>
      <p:sp>
        <p:nvSpPr>
          <p:cNvPr id="48" name="object 48"/>
          <p:cNvSpPr txBox="1"/>
          <p:nvPr/>
        </p:nvSpPr>
        <p:spPr>
          <a:xfrm>
            <a:off x="6690359" y="5373623"/>
            <a:ext cx="652780" cy="178435"/>
          </a:xfrm>
          <a:prstGeom prst="rect">
            <a:avLst/>
          </a:prstGeom>
        </p:spPr>
        <p:txBody>
          <a:bodyPr vert="horz" wrap="square" lIns="0" tIns="12700" rIns="0" bIns="0" rtlCol="0">
            <a:spAutoFit/>
          </a:bodyPr>
          <a:lstStyle/>
          <a:p>
            <a:pPr marL="12700">
              <a:lnSpc>
                <a:spcPct val="100000"/>
              </a:lnSpc>
              <a:spcBef>
                <a:spcPts val="100"/>
              </a:spcBef>
            </a:pPr>
            <a:r>
              <a:rPr sz="1000" b="1" dirty="0">
                <a:latin typeface="Arial"/>
                <a:cs typeface="Arial"/>
              </a:rPr>
              <a:t>Hospital</a:t>
            </a:r>
            <a:r>
              <a:rPr sz="1000" b="1" spc="-40" dirty="0">
                <a:latin typeface="Arial"/>
                <a:cs typeface="Arial"/>
              </a:rPr>
              <a:t> </a:t>
            </a:r>
            <a:r>
              <a:rPr sz="1000" b="1" spc="-50" dirty="0">
                <a:latin typeface="Arial"/>
                <a:cs typeface="Arial"/>
              </a:rPr>
              <a:t>A</a:t>
            </a:r>
            <a:endParaRPr sz="1000">
              <a:latin typeface="Arial"/>
              <a:cs typeface="Arial"/>
            </a:endParaRPr>
          </a:p>
        </p:txBody>
      </p:sp>
      <p:sp>
        <p:nvSpPr>
          <p:cNvPr id="49" name="object 49"/>
          <p:cNvSpPr txBox="1"/>
          <p:nvPr/>
        </p:nvSpPr>
        <p:spPr>
          <a:xfrm>
            <a:off x="5809741" y="5375909"/>
            <a:ext cx="781050" cy="330835"/>
          </a:xfrm>
          <a:prstGeom prst="rect">
            <a:avLst/>
          </a:prstGeom>
        </p:spPr>
        <p:txBody>
          <a:bodyPr vert="horz" wrap="square" lIns="0" tIns="12700" rIns="0" bIns="0" rtlCol="0">
            <a:spAutoFit/>
          </a:bodyPr>
          <a:lstStyle/>
          <a:p>
            <a:pPr marL="262890" marR="5080" indent="-250825">
              <a:lnSpc>
                <a:spcPct val="100000"/>
              </a:lnSpc>
              <a:spcBef>
                <a:spcPts val="100"/>
              </a:spcBef>
            </a:pPr>
            <a:r>
              <a:rPr sz="1000" b="1" spc="-10" dirty="0">
                <a:solidFill>
                  <a:srgbClr val="F05D2A"/>
                </a:solidFill>
                <a:latin typeface="Arial"/>
                <a:cs typeface="Arial"/>
              </a:rPr>
              <a:t>Independent </a:t>
            </a:r>
            <a:r>
              <a:rPr sz="1000" b="1" spc="-25" dirty="0">
                <a:solidFill>
                  <a:srgbClr val="F05D2A"/>
                </a:solidFill>
                <a:latin typeface="Arial"/>
                <a:cs typeface="Arial"/>
              </a:rPr>
              <a:t>TPA</a:t>
            </a:r>
            <a:endParaRPr sz="1000">
              <a:latin typeface="Arial"/>
              <a:cs typeface="Arial"/>
            </a:endParaRPr>
          </a:p>
        </p:txBody>
      </p:sp>
      <p:sp>
        <p:nvSpPr>
          <p:cNvPr id="50" name="object 50"/>
          <p:cNvSpPr txBox="1"/>
          <p:nvPr/>
        </p:nvSpPr>
        <p:spPr>
          <a:xfrm>
            <a:off x="7477252" y="5350509"/>
            <a:ext cx="652145" cy="178435"/>
          </a:xfrm>
          <a:prstGeom prst="rect">
            <a:avLst/>
          </a:prstGeom>
        </p:spPr>
        <p:txBody>
          <a:bodyPr vert="horz" wrap="square" lIns="0" tIns="12700" rIns="0" bIns="0" rtlCol="0">
            <a:spAutoFit/>
          </a:bodyPr>
          <a:lstStyle/>
          <a:p>
            <a:pPr marL="12700">
              <a:lnSpc>
                <a:spcPct val="100000"/>
              </a:lnSpc>
              <a:spcBef>
                <a:spcPts val="100"/>
              </a:spcBef>
            </a:pPr>
            <a:r>
              <a:rPr sz="1000" b="1" dirty="0">
                <a:latin typeface="Arial"/>
                <a:cs typeface="Arial"/>
              </a:rPr>
              <a:t>Hospital</a:t>
            </a:r>
            <a:r>
              <a:rPr sz="1000" b="1" spc="-35" dirty="0">
                <a:latin typeface="Arial"/>
                <a:cs typeface="Arial"/>
              </a:rPr>
              <a:t> </a:t>
            </a:r>
            <a:r>
              <a:rPr sz="1000" b="1" spc="-50" dirty="0">
                <a:latin typeface="Arial"/>
                <a:cs typeface="Arial"/>
              </a:rPr>
              <a:t>B</a:t>
            </a:r>
            <a:endParaRPr sz="1000">
              <a:latin typeface="Arial"/>
              <a:cs typeface="Arial"/>
            </a:endParaRPr>
          </a:p>
        </p:txBody>
      </p:sp>
      <p:grpSp>
        <p:nvGrpSpPr>
          <p:cNvPr id="51" name="object 51"/>
          <p:cNvGrpSpPr/>
          <p:nvPr/>
        </p:nvGrpSpPr>
        <p:grpSpPr>
          <a:xfrm>
            <a:off x="6703504" y="5666422"/>
            <a:ext cx="1420495" cy="315595"/>
            <a:chOff x="6703504" y="5666422"/>
            <a:chExt cx="1420495" cy="315595"/>
          </a:xfrm>
        </p:grpSpPr>
        <p:sp>
          <p:nvSpPr>
            <p:cNvPr id="52" name="object 52"/>
            <p:cNvSpPr/>
            <p:nvPr/>
          </p:nvSpPr>
          <p:spPr>
            <a:xfrm>
              <a:off x="6708267" y="5671184"/>
              <a:ext cx="1410970" cy="173355"/>
            </a:xfrm>
            <a:custGeom>
              <a:avLst/>
              <a:gdLst/>
              <a:ahLst/>
              <a:cxnLst/>
              <a:rect l="l" t="t" r="r" b="b"/>
              <a:pathLst>
                <a:path w="1410970" h="173354">
                  <a:moveTo>
                    <a:pt x="1410461" y="0"/>
                  </a:moveTo>
                  <a:lnTo>
                    <a:pt x="1410461" y="67328"/>
                  </a:lnTo>
                  <a:lnTo>
                    <a:pt x="1410461" y="122310"/>
                  </a:lnTo>
                  <a:lnTo>
                    <a:pt x="1410461" y="159380"/>
                  </a:lnTo>
                  <a:lnTo>
                    <a:pt x="1410461" y="172973"/>
                  </a:lnTo>
                  <a:lnTo>
                    <a:pt x="0" y="172973"/>
                  </a:lnTo>
                  <a:lnTo>
                    <a:pt x="0" y="159380"/>
                  </a:lnTo>
                  <a:lnTo>
                    <a:pt x="0" y="122310"/>
                  </a:lnTo>
                  <a:lnTo>
                    <a:pt x="0" y="67328"/>
                  </a:lnTo>
                  <a:lnTo>
                    <a:pt x="0" y="0"/>
                  </a:lnTo>
                </a:path>
              </a:pathLst>
            </a:custGeom>
            <a:ln w="9525">
              <a:solidFill>
                <a:srgbClr val="6F7988"/>
              </a:solidFill>
            </a:ln>
          </p:spPr>
          <p:txBody>
            <a:bodyPr wrap="square" lIns="0" tIns="0" rIns="0" bIns="0" rtlCol="0"/>
            <a:lstStyle/>
            <a:p>
              <a:endParaRPr/>
            </a:p>
          </p:txBody>
        </p:sp>
        <p:sp>
          <p:nvSpPr>
            <p:cNvPr id="53" name="object 53"/>
            <p:cNvSpPr/>
            <p:nvPr/>
          </p:nvSpPr>
          <p:spPr>
            <a:xfrm>
              <a:off x="6895338" y="5735573"/>
              <a:ext cx="1057275" cy="246379"/>
            </a:xfrm>
            <a:custGeom>
              <a:avLst/>
              <a:gdLst/>
              <a:ahLst/>
              <a:cxnLst/>
              <a:rect l="l" t="t" r="r" b="b"/>
              <a:pathLst>
                <a:path w="1057275" h="246379">
                  <a:moveTo>
                    <a:pt x="1056894" y="0"/>
                  </a:moveTo>
                  <a:lnTo>
                    <a:pt x="0" y="0"/>
                  </a:lnTo>
                  <a:lnTo>
                    <a:pt x="0" y="246125"/>
                  </a:lnTo>
                  <a:lnTo>
                    <a:pt x="1056894" y="246125"/>
                  </a:lnTo>
                  <a:lnTo>
                    <a:pt x="1056894" y="0"/>
                  </a:lnTo>
                  <a:close/>
                </a:path>
              </a:pathLst>
            </a:custGeom>
            <a:solidFill>
              <a:srgbClr val="FFFFFF"/>
            </a:solidFill>
          </p:spPr>
          <p:txBody>
            <a:bodyPr wrap="square" lIns="0" tIns="0" rIns="0" bIns="0" rtlCol="0"/>
            <a:lstStyle/>
            <a:p>
              <a:endParaRPr/>
            </a:p>
          </p:txBody>
        </p:sp>
      </p:grpSp>
      <p:sp>
        <p:nvSpPr>
          <p:cNvPr id="54" name="object 54"/>
          <p:cNvSpPr txBox="1"/>
          <p:nvPr/>
        </p:nvSpPr>
        <p:spPr>
          <a:xfrm>
            <a:off x="6984238" y="5765291"/>
            <a:ext cx="880110"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6F7988"/>
                </a:solidFill>
                <a:latin typeface="Arial"/>
                <a:cs typeface="Arial"/>
              </a:rPr>
              <a:t>BUCA</a:t>
            </a:r>
            <a:r>
              <a:rPr sz="1000" spc="-15" dirty="0">
                <a:solidFill>
                  <a:srgbClr val="6F7988"/>
                </a:solidFill>
                <a:latin typeface="Arial"/>
                <a:cs typeface="Arial"/>
              </a:rPr>
              <a:t> </a:t>
            </a:r>
            <a:r>
              <a:rPr sz="1000" spc="-10" dirty="0">
                <a:solidFill>
                  <a:srgbClr val="6F7988"/>
                </a:solidFill>
                <a:latin typeface="Arial"/>
                <a:cs typeface="Arial"/>
              </a:rPr>
              <a:t>Network</a:t>
            </a:r>
            <a:endParaRPr sz="1000">
              <a:latin typeface="Arial"/>
              <a:cs typeface="Arial"/>
            </a:endParaRPr>
          </a:p>
        </p:txBody>
      </p:sp>
      <p:sp>
        <p:nvSpPr>
          <p:cNvPr id="56" name="object 5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14</a:t>
            </a:fld>
            <a:endParaRPr spc="-25" dirty="0"/>
          </a:p>
        </p:txBody>
      </p:sp>
      <p:sp>
        <p:nvSpPr>
          <p:cNvPr id="57" name="object 57"/>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55" name="object 55"/>
          <p:cNvSpPr txBox="1"/>
          <p:nvPr/>
        </p:nvSpPr>
        <p:spPr>
          <a:xfrm>
            <a:off x="3717290" y="6314694"/>
            <a:ext cx="1779270" cy="388311"/>
          </a:xfrm>
          <a:prstGeom prst="rect">
            <a:avLst/>
          </a:prstGeom>
        </p:spPr>
        <p:txBody>
          <a:bodyPr vert="horz" wrap="square" lIns="0" tIns="12700" rIns="0" bIns="0" rtlCol="0">
            <a:spAutoFit/>
          </a:bodyPr>
          <a:lstStyle/>
          <a:p>
            <a:pPr marL="372110" marR="5080" indent="-360045">
              <a:lnSpc>
                <a:spcPct val="140800"/>
              </a:lnSpc>
              <a:spcBef>
                <a:spcPts val="100"/>
              </a:spcBef>
            </a:pPr>
            <a:r>
              <a:rPr sz="600" dirty="0">
                <a:solidFill>
                  <a:srgbClr val="1A3B34"/>
                </a:solidFill>
                <a:latin typeface="Arial"/>
                <a:cs typeface="Arial"/>
              </a:rPr>
              <a:t>Source: </a:t>
            </a:r>
            <a:r>
              <a:rPr lang="en-US" sz="600" dirty="0">
                <a:solidFill>
                  <a:srgbClr val="1A3B34"/>
                </a:solidFill>
                <a:latin typeface="Arial"/>
                <a:cs typeface="Arial"/>
              </a:rPr>
              <a:t>BUCA network rates via </a:t>
            </a:r>
            <a:r>
              <a:rPr sz="600" spc="-10" dirty="0">
                <a:solidFill>
                  <a:srgbClr val="1A3B34"/>
                </a:solidFill>
                <a:latin typeface="Arial"/>
                <a:cs typeface="Arial"/>
              </a:rPr>
              <a:t>Turquoise</a:t>
            </a:r>
            <a:r>
              <a:rPr sz="600" spc="15" dirty="0">
                <a:solidFill>
                  <a:srgbClr val="1A3B34"/>
                </a:solidFill>
                <a:latin typeface="Arial"/>
                <a:cs typeface="Arial"/>
              </a:rPr>
              <a:t> </a:t>
            </a:r>
            <a:r>
              <a:rPr sz="600" spc="-10" dirty="0">
                <a:solidFill>
                  <a:srgbClr val="1A3B34"/>
                </a:solidFill>
                <a:latin typeface="Arial"/>
                <a:cs typeface="Arial"/>
              </a:rPr>
              <a:t>Health</a:t>
            </a:r>
            <a:r>
              <a:rPr sz="600" spc="10" dirty="0">
                <a:solidFill>
                  <a:srgbClr val="1A3B34"/>
                </a:solidFill>
                <a:latin typeface="Arial"/>
                <a:cs typeface="Arial"/>
              </a:rPr>
              <a:t> </a:t>
            </a:r>
            <a:r>
              <a:rPr sz="600" dirty="0">
                <a:solidFill>
                  <a:srgbClr val="1A3B34"/>
                </a:solidFill>
                <a:latin typeface="Arial"/>
                <a:cs typeface="Arial"/>
              </a:rPr>
              <a:t>and</a:t>
            </a:r>
            <a:r>
              <a:rPr sz="600" spc="10" dirty="0">
                <a:solidFill>
                  <a:srgbClr val="1A3B34"/>
                </a:solidFill>
                <a:latin typeface="Arial"/>
                <a:cs typeface="Arial"/>
              </a:rPr>
              <a:t> </a:t>
            </a:r>
            <a:r>
              <a:rPr sz="600" dirty="0">
                <a:solidFill>
                  <a:srgbClr val="1A3B34"/>
                </a:solidFill>
                <a:latin typeface="Arial"/>
                <a:cs typeface="Arial"/>
              </a:rPr>
              <a:t>LCS </a:t>
            </a:r>
            <a:r>
              <a:rPr sz="600" spc="-10" dirty="0">
                <a:solidFill>
                  <a:srgbClr val="1A3B34"/>
                </a:solidFill>
                <a:latin typeface="Arial"/>
                <a:cs typeface="Arial"/>
              </a:rPr>
              <a:t>contracted</a:t>
            </a:r>
            <a:r>
              <a:rPr sz="600" spc="5" dirty="0">
                <a:solidFill>
                  <a:srgbClr val="1A3B34"/>
                </a:solidFill>
                <a:latin typeface="Arial"/>
                <a:cs typeface="Arial"/>
              </a:rPr>
              <a:t> </a:t>
            </a:r>
            <a:r>
              <a:rPr sz="600" spc="-10" dirty="0">
                <a:solidFill>
                  <a:srgbClr val="1A3B34"/>
                </a:solidFill>
                <a:latin typeface="Arial"/>
                <a:cs typeface="Arial"/>
              </a:rPr>
              <a:t>rates</a:t>
            </a:r>
            <a:r>
              <a:rPr sz="600" spc="500" dirty="0">
                <a:solidFill>
                  <a:srgbClr val="1A3B34"/>
                </a:solidFill>
                <a:latin typeface="Arial"/>
                <a:cs typeface="Arial"/>
              </a:rPr>
              <a:t> </a:t>
            </a:r>
            <a:r>
              <a:rPr sz="600" dirty="0">
                <a:solidFill>
                  <a:srgbClr val="1A3B34"/>
                </a:solidFill>
                <a:latin typeface="Arial"/>
                <a:cs typeface="Arial"/>
              </a:rPr>
              <a:t>Real</a:t>
            </a:r>
            <a:r>
              <a:rPr sz="600" spc="-35" dirty="0">
                <a:solidFill>
                  <a:srgbClr val="1A3B34"/>
                </a:solidFill>
                <a:latin typeface="Arial"/>
                <a:cs typeface="Arial"/>
              </a:rPr>
              <a:t> </a:t>
            </a:r>
            <a:r>
              <a:rPr sz="600" dirty="0">
                <a:solidFill>
                  <a:srgbClr val="1A3B34"/>
                </a:solidFill>
                <a:latin typeface="Arial"/>
                <a:cs typeface="Arial"/>
              </a:rPr>
              <a:t>hospitals</a:t>
            </a:r>
            <a:r>
              <a:rPr sz="600" spc="-35" dirty="0">
                <a:solidFill>
                  <a:srgbClr val="1A3B34"/>
                </a:solidFill>
                <a:latin typeface="Arial"/>
                <a:cs typeface="Arial"/>
              </a:rPr>
              <a:t> </a:t>
            </a:r>
            <a:r>
              <a:rPr sz="600" dirty="0">
                <a:solidFill>
                  <a:srgbClr val="1A3B34"/>
                </a:solidFill>
                <a:latin typeface="Arial"/>
                <a:cs typeface="Arial"/>
              </a:rPr>
              <a:t>blinded</a:t>
            </a:r>
            <a:r>
              <a:rPr sz="600" spc="-20" dirty="0">
                <a:solidFill>
                  <a:srgbClr val="1A3B34"/>
                </a:solidFill>
                <a:latin typeface="Arial"/>
                <a:cs typeface="Arial"/>
              </a:rPr>
              <a:t> </a:t>
            </a:r>
            <a:r>
              <a:rPr sz="600" dirty="0">
                <a:solidFill>
                  <a:srgbClr val="1A3B34"/>
                </a:solidFill>
                <a:latin typeface="Arial"/>
                <a:cs typeface="Arial"/>
              </a:rPr>
              <a:t>on</a:t>
            </a:r>
            <a:r>
              <a:rPr sz="600" spc="-40" dirty="0">
                <a:solidFill>
                  <a:srgbClr val="1A3B34"/>
                </a:solidFill>
                <a:latin typeface="Arial"/>
                <a:cs typeface="Arial"/>
              </a:rPr>
              <a:t> </a:t>
            </a:r>
            <a:r>
              <a:rPr sz="600" spc="-10" dirty="0">
                <a:solidFill>
                  <a:srgbClr val="1A3B34"/>
                </a:solidFill>
                <a:latin typeface="Arial"/>
                <a:cs typeface="Arial"/>
              </a:rPr>
              <a:t>slide</a:t>
            </a:r>
            <a:endParaRPr sz="6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632161"/>
            <a:ext cx="7456805" cy="4686539"/>
          </a:xfrm>
          <a:prstGeom prst="rect">
            <a:avLst/>
          </a:prstGeom>
        </p:spPr>
        <p:txBody>
          <a:bodyPr vert="horz" wrap="square" lIns="0" tIns="145415" rIns="0" bIns="0" rtlCol="0">
            <a:spAutoFit/>
          </a:bodyPr>
          <a:lstStyle/>
          <a:p>
            <a:pPr marL="240665" indent="-227965">
              <a:lnSpc>
                <a:spcPct val="100000"/>
              </a:lnSpc>
              <a:spcBef>
                <a:spcPts val="1145"/>
              </a:spcBef>
              <a:buClr>
                <a:srgbClr val="6EACDE"/>
              </a:buClr>
              <a:buFont typeface="Arial"/>
              <a:buChar char="•"/>
              <a:tabLst>
                <a:tab pos="240665" algn="l"/>
              </a:tabLst>
            </a:pPr>
            <a:r>
              <a:rPr sz="1600" b="1" dirty="0">
                <a:solidFill>
                  <a:srgbClr val="525252"/>
                </a:solidFill>
                <a:latin typeface="Arial"/>
                <a:cs typeface="Arial"/>
              </a:rPr>
              <a:t>Positive</a:t>
            </a:r>
            <a:r>
              <a:rPr sz="1600" b="1" spc="-50" dirty="0">
                <a:solidFill>
                  <a:srgbClr val="525252"/>
                </a:solidFill>
                <a:latin typeface="Arial"/>
                <a:cs typeface="Arial"/>
              </a:rPr>
              <a:t> </a:t>
            </a:r>
            <a:r>
              <a:rPr sz="1600" b="1" spc="-10" dirty="0">
                <a:solidFill>
                  <a:srgbClr val="525252"/>
                </a:solidFill>
                <a:latin typeface="Arial"/>
                <a:cs typeface="Arial"/>
              </a:rPr>
              <a:t>Feedback:</a:t>
            </a:r>
            <a:endParaRPr sz="1600" dirty="0">
              <a:latin typeface="Arial"/>
              <a:cs typeface="Arial"/>
            </a:endParaRPr>
          </a:p>
          <a:p>
            <a:pPr marL="474980" lvl="1" indent="-231140">
              <a:lnSpc>
                <a:spcPct val="100000"/>
              </a:lnSpc>
              <a:spcBef>
                <a:spcPts val="905"/>
              </a:spcBef>
              <a:buClr>
                <a:srgbClr val="6EACDE"/>
              </a:buClr>
              <a:buChar char="–"/>
              <a:tabLst>
                <a:tab pos="474980" algn="l"/>
              </a:tabLst>
            </a:pPr>
            <a:r>
              <a:rPr sz="1400" dirty="0">
                <a:solidFill>
                  <a:srgbClr val="525252"/>
                </a:solidFill>
                <a:latin typeface="Arial"/>
                <a:cs typeface="Arial"/>
              </a:rPr>
              <a:t>Less</a:t>
            </a:r>
            <a:r>
              <a:rPr sz="1400" spc="-35" dirty="0">
                <a:solidFill>
                  <a:srgbClr val="525252"/>
                </a:solidFill>
                <a:latin typeface="Arial"/>
                <a:cs typeface="Arial"/>
              </a:rPr>
              <a:t> </a:t>
            </a:r>
            <a:r>
              <a:rPr sz="1400" dirty="0">
                <a:solidFill>
                  <a:srgbClr val="525252"/>
                </a:solidFill>
                <a:latin typeface="Arial"/>
                <a:cs typeface="Arial"/>
              </a:rPr>
              <a:t>than</a:t>
            </a:r>
            <a:r>
              <a:rPr sz="1400" spc="-30" dirty="0">
                <a:solidFill>
                  <a:srgbClr val="525252"/>
                </a:solidFill>
                <a:latin typeface="Arial"/>
                <a:cs typeface="Arial"/>
              </a:rPr>
              <a:t> </a:t>
            </a:r>
            <a:r>
              <a:rPr sz="1400" dirty="0">
                <a:solidFill>
                  <a:srgbClr val="525252"/>
                </a:solidFill>
                <a:latin typeface="Arial"/>
                <a:cs typeface="Arial"/>
              </a:rPr>
              <a:t>5</a:t>
            </a:r>
            <a:r>
              <a:rPr sz="1400" spc="-20" dirty="0">
                <a:solidFill>
                  <a:srgbClr val="525252"/>
                </a:solidFill>
                <a:latin typeface="Arial"/>
                <a:cs typeface="Arial"/>
              </a:rPr>
              <a:t> </a:t>
            </a:r>
            <a:r>
              <a:rPr sz="1400" dirty="0">
                <a:solidFill>
                  <a:srgbClr val="525252"/>
                </a:solidFill>
                <a:latin typeface="Arial"/>
                <a:cs typeface="Arial"/>
              </a:rPr>
              <a:t>employees</a:t>
            </a:r>
            <a:r>
              <a:rPr sz="1400" spc="-35" dirty="0">
                <a:solidFill>
                  <a:srgbClr val="525252"/>
                </a:solidFill>
                <a:latin typeface="Arial"/>
                <a:cs typeface="Arial"/>
              </a:rPr>
              <a:t> </a:t>
            </a:r>
            <a:r>
              <a:rPr sz="1400" dirty="0">
                <a:solidFill>
                  <a:srgbClr val="525252"/>
                </a:solidFill>
                <a:latin typeface="Arial"/>
                <a:cs typeface="Arial"/>
              </a:rPr>
              <a:t>requested</a:t>
            </a:r>
            <a:r>
              <a:rPr sz="1400" spc="-40" dirty="0">
                <a:solidFill>
                  <a:srgbClr val="525252"/>
                </a:solidFill>
                <a:latin typeface="Arial"/>
                <a:cs typeface="Arial"/>
              </a:rPr>
              <a:t> </a:t>
            </a:r>
            <a:r>
              <a:rPr sz="1400" dirty="0">
                <a:solidFill>
                  <a:srgbClr val="525252"/>
                </a:solidFill>
                <a:latin typeface="Arial"/>
                <a:cs typeface="Arial"/>
              </a:rPr>
              <a:t>to</a:t>
            </a:r>
            <a:r>
              <a:rPr sz="1400" spc="-20" dirty="0">
                <a:solidFill>
                  <a:srgbClr val="525252"/>
                </a:solidFill>
                <a:latin typeface="Arial"/>
                <a:cs typeface="Arial"/>
              </a:rPr>
              <a:t> </a:t>
            </a:r>
            <a:r>
              <a:rPr sz="1400" spc="-10" dirty="0">
                <a:solidFill>
                  <a:srgbClr val="525252"/>
                </a:solidFill>
                <a:latin typeface="Arial"/>
                <a:cs typeface="Arial"/>
              </a:rPr>
              <a:t>disenroll</a:t>
            </a:r>
            <a:endParaRPr sz="1400" dirty="0">
              <a:latin typeface="Arial"/>
              <a:cs typeface="Arial"/>
            </a:endParaRPr>
          </a:p>
          <a:p>
            <a:pPr marL="474980" lvl="1" indent="-231140">
              <a:lnSpc>
                <a:spcPct val="100000"/>
              </a:lnSpc>
              <a:spcBef>
                <a:spcPts val="900"/>
              </a:spcBef>
              <a:buClr>
                <a:srgbClr val="6EACDE"/>
              </a:buClr>
              <a:buChar char="–"/>
              <a:tabLst>
                <a:tab pos="474980" algn="l"/>
              </a:tabLst>
            </a:pPr>
            <a:r>
              <a:rPr sz="1400" dirty="0">
                <a:solidFill>
                  <a:srgbClr val="525252"/>
                </a:solidFill>
                <a:latin typeface="Arial"/>
                <a:cs typeface="Arial"/>
              </a:rPr>
              <a:t>Net</a:t>
            </a:r>
            <a:r>
              <a:rPr sz="1400" spc="-25" dirty="0">
                <a:solidFill>
                  <a:srgbClr val="525252"/>
                </a:solidFill>
                <a:latin typeface="Arial"/>
                <a:cs typeface="Arial"/>
              </a:rPr>
              <a:t> </a:t>
            </a:r>
            <a:r>
              <a:rPr sz="1400" dirty="0">
                <a:solidFill>
                  <a:srgbClr val="525252"/>
                </a:solidFill>
                <a:latin typeface="Arial"/>
                <a:cs typeface="Arial"/>
              </a:rPr>
              <a:t>Promotor</a:t>
            </a:r>
            <a:r>
              <a:rPr sz="1400" spc="-30" dirty="0">
                <a:solidFill>
                  <a:srgbClr val="525252"/>
                </a:solidFill>
                <a:latin typeface="Arial"/>
                <a:cs typeface="Arial"/>
              </a:rPr>
              <a:t> </a:t>
            </a:r>
            <a:r>
              <a:rPr sz="1400" dirty="0">
                <a:solidFill>
                  <a:srgbClr val="525252"/>
                </a:solidFill>
                <a:latin typeface="Arial"/>
                <a:cs typeface="Arial"/>
              </a:rPr>
              <a:t>Score</a:t>
            </a:r>
            <a:r>
              <a:rPr sz="1400" spc="-25" dirty="0">
                <a:solidFill>
                  <a:srgbClr val="525252"/>
                </a:solidFill>
                <a:latin typeface="Arial"/>
                <a:cs typeface="Arial"/>
              </a:rPr>
              <a:t> </a:t>
            </a:r>
            <a:r>
              <a:rPr sz="1400" dirty="0">
                <a:solidFill>
                  <a:srgbClr val="525252"/>
                </a:solidFill>
                <a:latin typeface="Arial"/>
                <a:cs typeface="Arial"/>
              </a:rPr>
              <a:t>of</a:t>
            </a:r>
            <a:r>
              <a:rPr sz="1400" spc="-25" dirty="0">
                <a:solidFill>
                  <a:srgbClr val="525252"/>
                </a:solidFill>
                <a:latin typeface="Arial"/>
                <a:cs typeface="Arial"/>
              </a:rPr>
              <a:t> </a:t>
            </a:r>
            <a:r>
              <a:rPr sz="1400" dirty="0">
                <a:solidFill>
                  <a:srgbClr val="525252"/>
                </a:solidFill>
                <a:latin typeface="Arial"/>
                <a:cs typeface="Arial"/>
              </a:rPr>
              <a:t>the</a:t>
            </a:r>
            <a:r>
              <a:rPr sz="1400" spc="-20" dirty="0">
                <a:solidFill>
                  <a:srgbClr val="525252"/>
                </a:solidFill>
                <a:latin typeface="Arial"/>
                <a:cs typeface="Arial"/>
              </a:rPr>
              <a:t> </a:t>
            </a:r>
            <a:r>
              <a:rPr sz="1400" dirty="0">
                <a:solidFill>
                  <a:srgbClr val="525252"/>
                </a:solidFill>
                <a:latin typeface="Arial"/>
                <a:cs typeface="Arial"/>
              </a:rPr>
              <a:t>concierge</a:t>
            </a:r>
            <a:r>
              <a:rPr sz="1400" spc="-30" dirty="0">
                <a:solidFill>
                  <a:srgbClr val="525252"/>
                </a:solidFill>
                <a:latin typeface="Arial"/>
                <a:cs typeface="Arial"/>
              </a:rPr>
              <a:t> </a:t>
            </a:r>
            <a:r>
              <a:rPr sz="1400" dirty="0">
                <a:solidFill>
                  <a:srgbClr val="525252"/>
                </a:solidFill>
                <a:latin typeface="Arial"/>
                <a:cs typeface="Arial"/>
              </a:rPr>
              <a:t>unit</a:t>
            </a:r>
            <a:r>
              <a:rPr sz="1400" spc="-30" dirty="0">
                <a:solidFill>
                  <a:srgbClr val="525252"/>
                </a:solidFill>
                <a:latin typeface="Arial"/>
                <a:cs typeface="Arial"/>
              </a:rPr>
              <a:t> </a:t>
            </a:r>
            <a:r>
              <a:rPr sz="1400" dirty="0">
                <a:solidFill>
                  <a:srgbClr val="525252"/>
                </a:solidFill>
                <a:latin typeface="Arial"/>
                <a:cs typeface="Arial"/>
              </a:rPr>
              <a:t>is</a:t>
            </a:r>
            <a:r>
              <a:rPr sz="1400" spc="-20" dirty="0">
                <a:solidFill>
                  <a:srgbClr val="525252"/>
                </a:solidFill>
                <a:latin typeface="Arial"/>
                <a:cs typeface="Arial"/>
              </a:rPr>
              <a:t> </a:t>
            </a:r>
            <a:r>
              <a:rPr sz="1400" spc="-25" dirty="0">
                <a:solidFill>
                  <a:srgbClr val="525252"/>
                </a:solidFill>
                <a:latin typeface="Arial"/>
                <a:cs typeface="Arial"/>
              </a:rPr>
              <a:t>86!</a:t>
            </a:r>
            <a:endParaRPr sz="1400" dirty="0">
              <a:latin typeface="Arial"/>
              <a:cs typeface="Arial"/>
            </a:endParaRPr>
          </a:p>
          <a:p>
            <a:pPr marL="474980" lvl="1" indent="-231140">
              <a:lnSpc>
                <a:spcPct val="100000"/>
              </a:lnSpc>
              <a:spcBef>
                <a:spcPts val="900"/>
              </a:spcBef>
              <a:buClr>
                <a:srgbClr val="6EACDE"/>
              </a:buClr>
              <a:buChar char="–"/>
              <a:tabLst>
                <a:tab pos="474980" algn="l"/>
              </a:tabLst>
            </a:pPr>
            <a:r>
              <a:rPr sz="1400" dirty="0">
                <a:solidFill>
                  <a:srgbClr val="525252"/>
                </a:solidFill>
                <a:latin typeface="Arial"/>
                <a:cs typeface="Arial"/>
              </a:rPr>
              <a:t>Direct</a:t>
            </a:r>
            <a:r>
              <a:rPr sz="1400" spc="-30" dirty="0">
                <a:solidFill>
                  <a:srgbClr val="525252"/>
                </a:solidFill>
                <a:latin typeface="Arial"/>
                <a:cs typeface="Arial"/>
              </a:rPr>
              <a:t> </a:t>
            </a:r>
            <a:r>
              <a:rPr sz="1400" dirty="0">
                <a:solidFill>
                  <a:srgbClr val="525252"/>
                </a:solidFill>
                <a:latin typeface="Arial"/>
                <a:cs typeface="Arial"/>
              </a:rPr>
              <a:t>Quotes</a:t>
            </a:r>
            <a:r>
              <a:rPr sz="1400" spc="-25" dirty="0">
                <a:solidFill>
                  <a:srgbClr val="525252"/>
                </a:solidFill>
                <a:latin typeface="Arial"/>
                <a:cs typeface="Arial"/>
              </a:rPr>
              <a:t> </a:t>
            </a:r>
            <a:r>
              <a:rPr sz="1400" dirty="0">
                <a:solidFill>
                  <a:srgbClr val="525252"/>
                </a:solidFill>
                <a:latin typeface="Arial"/>
                <a:cs typeface="Arial"/>
              </a:rPr>
              <a:t>from</a:t>
            </a:r>
            <a:r>
              <a:rPr sz="1400" spc="-35" dirty="0">
                <a:solidFill>
                  <a:srgbClr val="525252"/>
                </a:solidFill>
                <a:latin typeface="Arial"/>
                <a:cs typeface="Arial"/>
              </a:rPr>
              <a:t> </a:t>
            </a:r>
            <a:r>
              <a:rPr sz="1400" dirty="0">
                <a:solidFill>
                  <a:srgbClr val="525252"/>
                </a:solidFill>
                <a:latin typeface="Arial"/>
                <a:cs typeface="Arial"/>
              </a:rPr>
              <a:t>OE</a:t>
            </a:r>
            <a:r>
              <a:rPr sz="1400" spc="-15" dirty="0">
                <a:solidFill>
                  <a:srgbClr val="525252"/>
                </a:solidFill>
                <a:latin typeface="Arial"/>
                <a:cs typeface="Arial"/>
              </a:rPr>
              <a:t> </a:t>
            </a:r>
            <a:r>
              <a:rPr sz="1400" spc="-10" dirty="0">
                <a:solidFill>
                  <a:srgbClr val="525252"/>
                </a:solidFill>
                <a:latin typeface="Arial"/>
                <a:cs typeface="Arial"/>
              </a:rPr>
              <a:t>Meetings:</a:t>
            </a:r>
            <a:endParaRPr sz="1400" dirty="0">
              <a:latin typeface="Arial"/>
              <a:cs typeface="Arial"/>
            </a:endParaRPr>
          </a:p>
          <a:p>
            <a:pPr marL="696595" lvl="2" indent="-229870">
              <a:lnSpc>
                <a:spcPct val="100000"/>
              </a:lnSpc>
              <a:spcBef>
                <a:spcPts val="905"/>
              </a:spcBef>
              <a:buClr>
                <a:srgbClr val="6EACDE"/>
              </a:buClr>
              <a:buFont typeface="Wingdings"/>
              <a:buChar char=""/>
              <a:tabLst>
                <a:tab pos="696595" algn="l"/>
              </a:tabLst>
            </a:pPr>
            <a:r>
              <a:rPr sz="1200" dirty="0">
                <a:solidFill>
                  <a:srgbClr val="525252"/>
                </a:solidFill>
                <a:latin typeface="Arial"/>
                <a:cs typeface="Arial"/>
              </a:rPr>
              <a:t>This</a:t>
            </a:r>
            <a:r>
              <a:rPr sz="1200" spc="-20" dirty="0">
                <a:solidFill>
                  <a:srgbClr val="525252"/>
                </a:solidFill>
                <a:latin typeface="Arial"/>
                <a:cs typeface="Arial"/>
              </a:rPr>
              <a:t> </a:t>
            </a:r>
            <a:r>
              <a:rPr sz="1200" dirty="0">
                <a:solidFill>
                  <a:srgbClr val="525252"/>
                </a:solidFill>
                <a:latin typeface="Arial"/>
                <a:cs typeface="Arial"/>
              </a:rPr>
              <a:t>plan</a:t>
            </a:r>
            <a:r>
              <a:rPr sz="1200" spc="-25" dirty="0">
                <a:solidFill>
                  <a:srgbClr val="525252"/>
                </a:solidFill>
                <a:latin typeface="Arial"/>
                <a:cs typeface="Arial"/>
              </a:rPr>
              <a:t> </a:t>
            </a:r>
            <a:r>
              <a:rPr sz="1200" dirty="0">
                <a:solidFill>
                  <a:srgbClr val="525252"/>
                </a:solidFill>
                <a:latin typeface="Arial"/>
                <a:cs typeface="Arial"/>
              </a:rPr>
              <a:t>has</a:t>
            </a:r>
            <a:r>
              <a:rPr sz="1200" spc="-25" dirty="0">
                <a:solidFill>
                  <a:srgbClr val="525252"/>
                </a:solidFill>
                <a:latin typeface="Arial"/>
                <a:cs typeface="Arial"/>
              </a:rPr>
              <a:t> </a:t>
            </a:r>
            <a:r>
              <a:rPr sz="1200" dirty="0">
                <a:solidFill>
                  <a:srgbClr val="525252"/>
                </a:solidFill>
                <a:latin typeface="Arial"/>
                <a:cs typeface="Arial"/>
              </a:rPr>
              <a:t>no</a:t>
            </a:r>
            <a:r>
              <a:rPr sz="1200" spc="-30" dirty="0">
                <a:solidFill>
                  <a:srgbClr val="525252"/>
                </a:solidFill>
                <a:latin typeface="Arial"/>
                <a:cs typeface="Arial"/>
              </a:rPr>
              <a:t> </a:t>
            </a:r>
            <a:r>
              <a:rPr sz="1200" dirty="0">
                <a:solidFill>
                  <a:srgbClr val="525252"/>
                </a:solidFill>
                <a:latin typeface="Arial"/>
                <a:cs typeface="Arial"/>
              </a:rPr>
              <a:t>deductible?</a:t>
            </a:r>
            <a:r>
              <a:rPr sz="1200" spc="-25" dirty="0">
                <a:solidFill>
                  <a:srgbClr val="525252"/>
                </a:solidFill>
                <a:latin typeface="Arial"/>
                <a:cs typeface="Arial"/>
              </a:rPr>
              <a:t> </a:t>
            </a:r>
            <a:r>
              <a:rPr sz="1200" dirty="0">
                <a:solidFill>
                  <a:srgbClr val="525252"/>
                </a:solidFill>
                <a:latin typeface="Arial"/>
                <a:cs typeface="Arial"/>
              </a:rPr>
              <a:t>Really?</a:t>
            </a:r>
            <a:r>
              <a:rPr sz="1200" spc="-45" dirty="0">
                <a:solidFill>
                  <a:srgbClr val="525252"/>
                </a:solidFill>
                <a:latin typeface="Arial"/>
                <a:cs typeface="Arial"/>
              </a:rPr>
              <a:t> </a:t>
            </a:r>
            <a:r>
              <a:rPr sz="1200" dirty="0">
                <a:solidFill>
                  <a:srgbClr val="525252"/>
                </a:solidFill>
                <a:latin typeface="Arial"/>
                <a:cs typeface="Arial"/>
              </a:rPr>
              <a:t>This</a:t>
            </a:r>
            <a:r>
              <a:rPr sz="1200" spc="-25" dirty="0">
                <a:solidFill>
                  <a:srgbClr val="525252"/>
                </a:solidFill>
                <a:latin typeface="Arial"/>
                <a:cs typeface="Arial"/>
              </a:rPr>
              <a:t> </a:t>
            </a:r>
            <a:r>
              <a:rPr sz="1200" dirty="0">
                <a:solidFill>
                  <a:srgbClr val="525252"/>
                </a:solidFill>
                <a:latin typeface="Arial"/>
                <a:cs typeface="Arial"/>
              </a:rPr>
              <a:t>is</a:t>
            </a:r>
            <a:r>
              <a:rPr sz="1200" spc="-15" dirty="0">
                <a:solidFill>
                  <a:srgbClr val="525252"/>
                </a:solidFill>
                <a:latin typeface="Arial"/>
                <a:cs typeface="Arial"/>
              </a:rPr>
              <a:t> </a:t>
            </a:r>
            <a:r>
              <a:rPr sz="1200" spc="-10" dirty="0">
                <a:solidFill>
                  <a:srgbClr val="525252"/>
                </a:solidFill>
                <a:latin typeface="Arial"/>
                <a:cs typeface="Arial"/>
              </a:rPr>
              <a:t>great!</a:t>
            </a:r>
            <a:endParaRPr sz="1200" dirty="0">
              <a:latin typeface="Arial"/>
              <a:cs typeface="Arial"/>
            </a:endParaRPr>
          </a:p>
          <a:p>
            <a:pPr marL="696595" lvl="2" indent="-229870">
              <a:lnSpc>
                <a:spcPct val="100000"/>
              </a:lnSpc>
              <a:spcBef>
                <a:spcPts val="900"/>
              </a:spcBef>
              <a:buClr>
                <a:srgbClr val="6EACDE"/>
              </a:buClr>
              <a:buFont typeface="Wingdings"/>
              <a:buChar char=""/>
              <a:tabLst>
                <a:tab pos="696595" algn="l"/>
              </a:tabLst>
            </a:pPr>
            <a:r>
              <a:rPr sz="1200" dirty="0">
                <a:solidFill>
                  <a:srgbClr val="525252"/>
                </a:solidFill>
                <a:latin typeface="Arial"/>
                <a:cs typeface="Arial"/>
              </a:rPr>
              <a:t>Thank</a:t>
            </a:r>
            <a:r>
              <a:rPr sz="1200" spc="-25" dirty="0">
                <a:solidFill>
                  <a:srgbClr val="525252"/>
                </a:solidFill>
                <a:latin typeface="Arial"/>
                <a:cs typeface="Arial"/>
              </a:rPr>
              <a:t> </a:t>
            </a:r>
            <a:r>
              <a:rPr sz="1200" dirty="0">
                <a:solidFill>
                  <a:srgbClr val="525252"/>
                </a:solidFill>
                <a:latin typeface="Arial"/>
                <a:cs typeface="Arial"/>
              </a:rPr>
              <a:t>you</a:t>
            </a:r>
            <a:r>
              <a:rPr sz="1200" spc="-15" dirty="0">
                <a:solidFill>
                  <a:srgbClr val="525252"/>
                </a:solidFill>
                <a:latin typeface="Arial"/>
                <a:cs typeface="Arial"/>
              </a:rPr>
              <a:t> </a:t>
            </a:r>
            <a:r>
              <a:rPr sz="1200" dirty="0">
                <a:solidFill>
                  <a:srgbClr val="525252"/>
                </a:solidFill>
                <a:latin typeface="Arial"/>
                <a:cs typeface="Arial"/>
              </a:rPr>
              <a:t>for</a:t>
            </a:r>
            <a:r>
              <a:rPr sz="1200" spc="-20" dirty="0">
                <a:solidFill>
                  <a:srgbClr val="525252"/>
                </a:solidFill>
                <a:latin typeface="Arial"/>
                <a:cs typeface="Arial"/>
              </a:rPr>
              <a:t> </a:t>
            </a:r>
            <a:r>
              <a:rPr sz="1200" dirty="0">
                <a:solidFill>
                  <a:srgbClr val="525252"/>
                </a:solidFill>
                <a:latin typeface="Arial"/>
                <a:cs typeface="Arial"/>
              </a:rPr>
              <a:t>providing</a:t>
            </a:r>
            <a:r>
              <a:rPr sz="1200" spc="-25" dirty="0">
                <a:solidFill>
                  <a:srgbClr val="525252"/>
                </a:solidFill>
                <a:latin typeface="Arial"/>
                <a:cs typeface="Arial"/>
              </a:rPr>
              <a:t> </a:t>
            </a:r>
            <a:r>
              <a:rPr sz="1200" dirty="0">
                <a:solidFill>
                  <a:srgbClr val="525252"/>
                </a:solidFill>
                <a:latin typeface="Arial"/>
                <a:cs typeface="Arial"/>
              </a:rPr>
              <a:t>this</a:t>
            </a:r>
            <a:r>
              <a:rPr sz="1200" spc="-35" dirty="0">
                <a:solidFill>
                  <a:srgbClr val="525252"/>
                </a:solidFill>
                <a:latin typeface="Arial"/>
                <a:cs typeface="Arial"/>
              </a:rPr>
              <a:t> </a:t>
            </a:r>
            <a:r>
              <a:rPr sz="1200" dirty="0">
                <a:solidFill>
                  <a:srgbClr val="525252"/>
                </a:solidFill>
                <a:latin typeface="Arial"/>
                <a:cs typeface="Arial"/>
              </a:rPr>
              <a:t>option,</a:t>
            </a:r>
            <a:r>
              <a:rPr sz="1200" spc="-30" dirty="0">
                <a:solidFill>
                  <a:srgbClr val="525252"/>
                </a:solidFill>
                <a:latin typeface="Arial"/>
                <a:cs typeface="Arial"/>
              </a:rPr>
              <a:t> </a:t>
            </a:r>
            <a:r>
              <a:rPr sz="1200" dirty="0">
                <a:solidFill>
                  <a:srgbClr val="525252"/>
                </a:solidFill>
                <a:latin typeface="Arial"/>
                <a:cs typeface="Arial"/>
              </a:rPr>
              <a:t>it</a:t>
            </a:r>
            <a:r>
              <a:rPr sz="1200" spc="-10" dirty="0">
                <a:solidFill>
                  <a:srgbClr val="525252"/>
                </a:solidFill>
                <a:latin typeface="Arial"/>
                <a:cs typeface="Arial"/>
              </a:rPr>
              <a:t> </a:t>
            </a:r>
            <a:r>
              <a:rPr sz="1200" dirty="0">
                <a:solidFill>
                  <a:srgbClr val="525252"/>
                </a:solidFill>
                <a:latin typeface="Arial"/>
                <a:cs typeface="Arial"/>
              </a:rPr>
              <a:t>feels</a:t>
            </a:r>
            <a:r>
              <a:rPr sz="1200" spc="-25" dirty="0">
                <a:solidFill>
                  <a:srgbClr val="525252"/>
                </a:solidFill>
                <a:latin typeface="Arial"/>
                <a:cs typeface="Arial"/>
              </a:rPr>
              <a:t> </a:t>
            </a:r>
            <a:r>
              <a:rPr sz="1200" dirty="0">
                <a:solidFill>
                  <a:srgbClr val="525252"/>
                </a:solidFill>
                <a:latin typeface="Arial"/>
                <a:cs typeface="Arial"/>
              </a:rPr>
              <a:t>like</a:t>
            </a:r>
            <a:r>
              <a:rPr sz="1200" spc="-25" dirty="0">
                <a:solidFill>
                  <a:srgbClr val="525252"/>
                </a:solidFill>
                <a:latin typeface="Arial"/>
                <a:cs typeface="Arial"/>
              </a:rPr>
              <a:t> </a:t>
            </a:r>
            <a:r>
              <a:rPr sz="1200" dirty="0">
                <a:solidFill>
                  <a:srgbClr val="525252"/>
                </a:solidFill>
                <a:latin typeface="Arial"/>
                <a:cs typeface="Arial"/>
              </a:rPr>
              <a:t>healthcare</a:t>
            </a:r>
            <a:r>
              <a:rPr sz="1200" spc="-40" dirty="0">
                <a:solidFill>
                  <a:srgbClr val="525252"/>
                </a:solidFill>
                <a:latin typeface="Arial"/>
                <a:cs typeface="Arial"/>
              </a:rPr>
              <a:t> </a:t>
            </a:r>
            <a:r>
              <a:rPr sz="1200" dirty="0">
                <a:solidFill>
                  <a:srgbClr val="525252"/>
                </a:solidFill>
                <a:latin typeface="Arial"/>
                <a:cs typeface="Arial"/>
              </a:rPr>
              <a:t>is</a:t>
            </a:r>
            <a:r>
              <a:rPr sz="1200" spc="-15" dirty="0">
                <a:solidFill>
                  <a:srgbClr val="525252"/>
                </a:solidFill>
                <a:latin typeface="Arial"/>
                <a:cs typeface="Arial"/>
              </a:rPr>
              <a:t> </a:t>
            </a:r>
            <a:r>
              <a:rPr sz="1200" dirty="0">
                <a:solidFill>
                  <a:srgbClr val="525252"/>
                </a:solidFill>
                <a:latin typeface="Arial"/>
                <a:cs typeface="Arial"/>
              </a:rPr>
              <a:t>affordable</a:t>
            </a:r>
            <a:r>
              <a:rPr sz="1200" spc="-35" dirty="0">
                <a:solidFill>
                  <a:srgbClr val="525252"/>
                </a:solidFill>
                <a:latin typeface="Arial"/>
                <a:cs typeface="Arial"/>
              </a:rPr>
              <a:t> </a:t>
            </a:r>
            <a:r>
              <a:rPr sz="1200" spc="-10" dirty="0">
                <a:solidFill>
                  <a:srgbClr val="525252"/>
                </a:solidFill>
                <a:latin typeface="Arial"/>
                <a:cs typeface="Arial"/>
              </a:rPr>
              <a:t>again.</a:t>
            </a:r>
            <a:endParaRPr sz="1200" dirty="0">
              <a:latin typeface="Arial"/>
              <a:cs typeface="Arial"/>
            </a:endParaRPr>
          </a:p>
          <a:p>
            <a:pPr marL="240665" indent="-227965">
              <a:lnSpc>
                <a:spcPct val="100000"/>
              </a:lnSpc>
              <a:spcBef>
                <a:spcPts val="890"/>
              </a:spcBef>
              <a:buClr>
                <a:srgbClr val="6EACDE"/>
              </a:buClr>
              <a:buFont typeface="Arial"/>
              <a:buChar char="•"/>
              <a:tabLst>
                <a:tab pos="240665" algn="l"/>
              </a:tabLst>
            </a:pPr>
            <a:r>
              <a:rPr sz="1600" b="1" dirty="0">
                <a:solidFill>
                  <a:srgbClr val="525252"/>
                </a:solidFill>
                <a:latin typeface="Arial"/>
                <a:cs typeface="Arial"/>
              </a:rPr>
              <a:t>Negative</a:t>
            </a:r>
            <a:r>
              <a:rPr sz="1600" b="1" spc="-80" dirty="0">
                <a:solidFill>
                  <a:srgbClr val="525252"/>
                </a:solidFill>
                <a:latin typeface="Arial"/>
                <a:cs typeface="Arial"/>
              </a:rPr>
              <a:t> </a:t>
            </a:r>
            <a:r>
              <a:rPr sz="1600" b="1" spc="-10" dirty="0">
                <a:solidFill>
                  <a:srgbClr val="525252"/>
                </a:solidFill>
                <a:latin typeface="Arial"/>
                <a:cs typeface="Arial"/>
              </a:rPr>
              <a:t>feedback:</a:t>
            </a:r>
            <a:endParaRPr lang="en-US" sz="1600" b="1" spc="-10" dirty="0">
              <a:solidFill>
                <a:srgbClr val="525252"/>
              </a:solidFill>
              <a:latin typeface="Arial"/>
              <a:cs typeface="Arial"/>
            </a:endParaRPr>
          </a:p>
          <a:p>
            <a:pPr marL="474980" marR="156845" lvl="1" indent="-231140">
              <a:lnSpc>
                <a:spcPct val="100000"/>
              </a:lnSpc>
              <a:spcBef>
                <a:spcPts val="910"/>
              </a:spcBef>
              <a:buChar char="–"/>
              <a:tabLst>
                <a:tab pos="474980" algn="l"/>
                <a:tab pos="524510" algn="l"/>
              </a:tabLst>
            </a:pPr>
            <a:r>
              <a:rPr lang="en-US" sz="1400" dirty="0">
                <a:solidFill>
                  <a:schemeClr val="tx1">
                    <a:lumMod val="65000"/>
                    <a:lumOff val="35000"/>
                  </a:schemeClr>
                </a:solidFill>
                <a:latin typeface="Arial"/>
                <a:cs typeface="Arial"/>
              </a:rPr>
              <a:t>Direct Quote from OE Meeting – You’re taking a plan away from me. That’s not right. </a:t>
            </a:r>
          </a:p>
          <a:p>
            <a:pPr marL="474980" marR="156845" lvl="1" indent="-231140">
              <a:lnSpc>
                <a:spcPct val="100000"/>
              </a:lnSpc>
              <a:spcBef>
                <a:spcPts val="910"/>
              </a:spcBef>
              <a:buChar char="–"/>
              <a:tabLst>
                <a:tab pos="474980" algn="l"/>
                <a:tab pos="524510" algn="l"/>
              </a:tabLst>
            </a:pPr>
            <a:r>
              <a:rPr sz="1400" dirty="0">
                <a:solidFill>
                  <a:srgbClr val="525252"/>
                </a:solidFill>
                <a:latin typeface="Arial"/>
                <a:cs typeface="Arial"/>
              </a:rPr>
              <a:t>Primarily</a:t>
            </a:r>
            <a:r>
              <a:rPr sz="1400" spc="-30" dirty="0">
                <a:solidFill>
                  <a:srgbClr val="525252"/>
                </a:solidFill>
                <a:latin typeface="Arial"/>
                <a:cs typeface="Arial"/>
              </a:rPr>
              <a:t> </a:t>
            </a:r>
            <a:r>
              <a:rPr sz="1400" dirty="0">
                <a:solidFill>
                  <a:srgbClr val="525252"/>
                </a:solidFill>
                <a:latin typeface="Arial"/>
                <a:cs typeface="Arial"/>
              </a:rPr>
              <a:t>related</a:t>
            </a:r>
            <a:r>
              <a:rPr sz="1400" spc="-40" dirty="0">
                <a:solidFill>
                  <a:srgbClr val="525252"/>
                </a:solidFill>
                <a:latin typeface="Arial"/>
                <a:cs typeface="Arial"/>
              </a:rPr>
              <a:t> </a:t>
            </a:r>
            <a:r>
              <a:rPr sz="1400" dirty="0">
                <a:solidFill>
                  <a:srgbClr val="525252"/>
                </a:solidFill>
                <a:latin typeface="Arial"/>
                <a:cs typeface="Arial"/>
              </a:rPr>
              <a:t>to</a:t>
            </a:r>
            <a:r>
              <a:rPr sz="1400" spc="-20" dirty="0">
                <a:solidFill>
                  <a:srgbClr val="525252"/>
                </a:solidFill>
                <a:latin typeface="Arial"/>
                <a:cs typeface="Arial"/>
              </a:rPr>
              <a:t> </a:t>
            </a:r>
            <a:r>
              <a:rPr sz="1400" dirty="0">
                <a:solidFill>
                  <a:srgbClr val="525252"/>
                </a:solidFill>
                <a:latin typeface="Arial"/>
                <a:cs typeface="Arial"/>
              </a:rPr>
              <a:t>the</a:t>
            </a:r>
            <a:r>
              <a:rPr sz="1400" spc="-30" dirty="0">
                <a:solidFill>
                  <a:srgbClr val="525252"/>
                </a:solidFill>
                <a:latin typeface="Arial"/>
                <a:cs typeface="Arial"/>
              </a:rPr>
              <a:t> </a:t>
            </a:r>
            <a:r>
              <a:rPr sz="1400" dirty="0">
                <a:solidFill>
                  <a:srgbClr val="525252"/>
                </a:solidFill>
                <a:latin typeface="Arial"/>
                <a:cs typeface="Arial"/>
              </a:rPr>
              <a:t>provider’s</a:t>
            </a:r>
            <a:r>
              <a:rPr sz="1400" spc="-30" dirty="0">
                <a:solidFill>
                  <a:srgbClr val="525252"/>
                </a:solidFill>
                <a:latin typeface="Arial"/>
                <a:cs typeface="Arial"/>
              </a:rPr>
              <a:t> </a:t>
            </a:r>
            <a:r>
              <a:rPr sz="1400" dirty="0">
                <a:solidFill>
                  <a:srgbClr val="525252"/>
                </a:solidFill>
                <a:latin typeface="Arial"/>
                <a:cs typeface="Arial"/>
              </a:rPr>
              <a:t>office</a:t>
            </a:r>
            <a:r>
              <a:rPr sz="1400" spc="-40" dirty="0">
                <a:solidFill>
                  <a:srgbClr val="525252"/>
                </a:solidFill>
                <a:latin typeface="Arial"/>
                <a:cs typeface="Arial"/>
              </a:rPr>
              <a:t> </a:t>
            </a:r>
            <a:r>
              <a:rPr sz="1400" dirty="0">
                <a:solidFill>
                  <a:srgbClr val="525252"/>
                </a:solidFill>
                <a:latin typeface="Arial"/>
                <a:cs typeface="Arial"/>
              </a:rPr>
              <a:t>not</a:t>
            </a:r>
            <a:r>
              <a:rPr sz="1400" spc="-25" dirty="0">
                <a:solidFill>
                  <a:srgbClr val="525252"/>
                </a:solidFill>
                <a:latin typeface="Arial"/>
                <a:cs typeface="Arial"/>
              </a:rPr>
              <a:t> </a:t>
            </a:r>
            <a:r>
              <a:rPr sz="1400" dirty="0">
                <a:solidFill>
                  <a:srgbClr val="525252"/>
                </a:solidFill>
                <a:latin typeface="Arial"/>
                <a:cs typeface="Arial"/>
              </a:rPr>
              <a:t>understanding</a:t>
            </a:r>
            <a:r>
              <a:rPr sz="1400" spc="-35" dirty="0">
                <a:solidFill>
                  <a:srgbClr val="525252"/>
                </a:solidFill>
                <a:latin typeface="Arial"/>
                <a:cs typeface="Arial"/>
              </a:rPr>
              <a:t> </a:t>
            </a:r>
            <a:r>
              <a:rPr sz="1400" dirty="0">
                <a:solidFill>
                  <a:srgbClr val="525252"/>
                </a:solidFill>
                <a:latin typeface="Arial"/>
                <a:cs typeface="Arial"/>
              </a:rPr>
              <a:t>they</a:t>
            </a:r>
            <a:r>
              <a:rPr sz="1400" spc="-30" dirty="0">
                <a:solidFill>
                  <a:srgbClr val="525252"/>
                </a:solidFill>
                <a:latin typeface="Arial"/>
                <a:cs typeface="Arial"/>
              </a:rPr>
              <a:t> </a:t>
            </a:r>
            <a:r>
              <a:rPr sz="1400" dirty="0">
                <a:solidFill>
                  <a:srgbClr val="525252"/>
                </a:solidFill>
                <a:latin typeface="Arial"/>
                <a:cs typeface="Arial"/>
              </a:rPr>
              <a:t>are</a:t>
            </a:r>
            <a:r>
              <a:rPr sz="1400" spc="-30" dirty="0">
                <a:solidFill>
                  <a:srgbClr val="525252"/>
                </a:solidFill>
                <a:latin typeface="Arial"/>
                <a:cs typeface="Arial"/>
              </a:rPr>
              <a:t> </a:t>
            </a:r>
            <a:r>
              <a:rPr sz="1400" dirty="0">
                <a:solidFill>
                  <a:srgbClr val="525252"/>
                </a:solidFill>
                <a:latin typeface="Arial"/>
                <a:cs typeface="Arial"/>
              </a:rPr>
              <a:t>in-network</a:t>
            </a:r>
            <a:r>
              <a:rPr sz="1400" spc="-40" dirty="0">
                <a:solidFill>
                  <a:srgbClr val="525252"/>
                </a:solidFill>
                <a:latin typeface="Arial"/>
                <a:cs typeface="Arial"/>
              </a:rPr>
              <a:t> </a:t>
            </a:r>
            <a:r>
              <a:rPr sz="1400" dirty="0">
                <a:solidFill>
                  <a:srgbClr val="525252"/>
                </a:solidFill>
                <a:latin typeface="Arial"/>
                <a:cs typeface="Arial"/>
              </a:rPr>
              <a:t>which</a:t>
            </a:r>
            <a:r>
              <a:rPr sz="1400" spc="-25" dirty="0">
                <a:solidFill>
                  <a:srgbClr val="525252"/>
                </a:solidFill>
                <a:latin typeface="Arial"/>
                <a:cs typeface="Arial"/>
              </a:rPr>
              <a:t> is </a:t>
            </a:r>
            <a:r>
              <a:rPr sz="1400" dirty="0">
                <a:solidFill>
                  <a:srgbClr val="525252"/>
                </a:solidFill>
                <a:latin typeface="Arial"/>
                <a:cs typeface="Arial"/>
              </a:rPr>
              <a:t>quickly</a:t>
            </a:r>
            <a:r>
              <a:rPr sz="1400" spc="-40" dirty="0">
                <a:solidFill>
                  <a:srgbClr val="525252"/>
                </a:solidFill>
                <a:latin typeface="Arial"/>
                <a:cs typeface="Arial"/>
              </a:rPr>
              <a:t> </a:t>
            </a:r>
            <a:r>
              <a:rPr sz="1400" dirty="0">
                <a:solidFill>
                  <a:srgbClr val="525252"/>
                </a:solidFill>
                <a:latin typeface="Arial"/>
                <a:cs typeface="Arial"/>
              </a:rPr>
              <a:t>resolved</a:t>
            </a:r>
            <a:r>
              <a:rPr sz="1400" spc="-45" dirty="0">
                <a:solidFill>
                  <a:srgbClr val="525252"/>
                </a:solidFill>
                <a:latin typeface="Arial"/>
                <a:cs typeface="Arial"/>
              </a:rPr>
              <a:t> </a:t>
            </a:r>
            <a:r>
              <a:rPr sz="1400" dirty="0">
                <a:solidFill>
                  <a:srgbClr val="525252"/>
                </a:solidFill>
                <a:latin typeface="Arial"/>
                <a:cs typeface="Arial"/>
              </a:rPr>
              <a:t>with</a:t>
            </a:r>
            <a:r>
              <a:rPr sz="1400" spc="-25" dirty="0">
                <a:solidFill>
                  <a:srgbClr val="525252"/>
                </a:solidFill>
                <a:latin typeface="Arial"/>
                <a:cs typeface="Arial"/>
              </a:rPr>
              <a:t> </a:t>
            </a:r>
            <a:r>
              <a:rPr sz="1400" dirty="0">
                <a:solidFill>
                  <a:srgbClr val="525252"/>
                </a:solidFill>
                <a:latin typeface="Arial"/>
                <a:cs typeface="Arial"/>
              </a:rPr>
              <a:t>a</a:t>
            </a:r>
            <a:r>
              <a:rPr sz="1400" spc="-30" dirty="0">
                <a:solidFill>
                  <a:srgbClr val="525252"/>
                </a:solidFill>
                <a:latin typeface="Arial"/>
                <a:cs typeface="Arial"/>
              </a:rPr>
              <a:t> </a:t>
            </a:r>
            <a:r>
              <a:rPr sz="1400" dirty="0">
                <a:solidFill>
                  <a:srgbClr val="525252"/>
                </a:solidFill>
                <a:latin typeface="Arial"/>
                <a:cs typeface="Arial"/>
              </a:rPr>
              <a:t>call</a:t>
            </a:r>
            <a:r>
              <a:rPr sz="1400" spc="-30" dirty="0">
                <a:solidFill>
                  <a:srgbClr val="525252"/>
                </a:solidFill>
                <a:latin typeface="Arial"/>
                <a:cs typeface="Arial"/>
              </a:rPr>
              <a:t> </a:t>
            </a:r>
            <a:r>
              <a:rPr sz="1400" dirty="0">
                <a:solidFill>
                  <a:srgbClr val="525252"/>
                </a:solidFill>
                <a:latin typeface="Arial"/>
                <a:cs typeface="Arial"/>
              </a:rPr>
              <a:t>to</a:t>
            </a:r>
            <a:r>
              <a:rPr sz="1400" spc="-30" dirty="0">
                <a:solidFill>
                  <a:srgbClr val="525252"/>
                </a:solidFill>
                <a:latin typeface="Arial"/>
                <a:cs typeface="Arial"/>
              </a:rPr>
              <a:t> </a:t>
            </a:r>
            <a:r>
              <a:rPr sz="1400" dirty="0">
                <a:solidFill>
                  <a:srgbClr val="525252"/>
                </a:solidFill>
                <a:latin typeface="Arial"/>
                <a:cs typeface="Arial"/>
              </a:rPr>
              <a:t>the</a:t>
            </a:r>
            <a:r>
              <a:rPr sz="1400" spc="-35" dirty="0">
                <a:solidFill>
                  <a:srgbClr val="525252"/>
                </a:solidFill>
                <a:latin typeface="Arial"/>
                <a:cs typeface="Arial"/>
              </a:rPr>
              <a:t> </a:t>
            </a:r>
            <a:r>
              <a:rPr sz="1400" dirty="0">
                <a:solidFill>
                  <a:srgbClr val="525252"/>
                </a:solidFill>
                <a:latin typeface="Arial"/>
                <a:cs typeface="Arial"/>
              </a:rPr>
              <a:t>concierge</a:t>
            </a:r>
            <a:r>
              <a:rPr sz="1400" spc="-45" dirty="0">
                <a:solidFill>
                  <a:srgbClr val="525252"/>
                </a:solidFill>
                <a:latin typeface="Arial"/>
                <a:cs typeface="Arial"/>
              </a:rPr>
              <a:t> </a:t>
            </a:r>
            <a:r>
              <a:rPr sz="1400" spc="-20" dirty="0">
                <a:solidFill>
                  <a:srgbClr val="525252"/>
                </a:solidFill>
                <a:latin typeface="Arial"/>
                <a:cs typeface="Arial"/>
              </a:rPr>
              <a:t>team</a:t>
            </a:r>
            <a:endParaRPr sz="1400" dirty="0">
              <a:latin typeface="Arial"/>
              <a:cs typeface="Arial"/>
            </a:endParaRPr>
          </a:p>
          <a:p>
            <a:pPr marL="696595" marR="5080" lvl="2" indent="-230504">
              <a:lnSpc>
                <a:spcPct val="100000"/>
              </a:lnSpc>
              <a:spcBef>
                <a:spcPts val="900"/>
              </a:spcBef>
              <a:buClr>
                <a:srgbClr val="6EACDE"/>
              </a:buClr>
              <a:buFont typeface="Wingdings"/>
              <a:buChar char=""/>
              <a:tabLst>
                <a:tab pos="696595" algn="l"/>
              </a:tabLst>
            </a:pPr>
            <a:r>
              <a:rPr sz="1200" dirty="0">
                <a:solidFill>
                  <a:srgbClr val="525252"/>
                </a:solidFill>
                <a:latin typeface="Arial"/>
                <a:cs typeface="Arial"/>
              </a:rPr>
              <a:t>This</a:t>
            </a:r>
            <a:r>
              <a:rPr sz="1200" spc="-15" dirty="0">
                <a:solidFill>
                  <a:srgbClr val="525252"/>
                </a:solidFill>
                <a:latin typeface="Arial"/>
                <a:cs typeface="Arial"/>
              </a:rPr>
              <a:t> </a:t>
            </a:r>
            <a:r>
              <a:rPr sz="1200" dirty="0">
                <a:solidFill>
                  <a:srgbClr val="525252"/>
                </a:solidFill>
                <a:latin typeface="Arial"/>
                <a:cs typeface="Arial"/>
              </a:rPr>
              <a:t>is</a:t>
            </a:r>
            <a:r>
              <a:rPr sz="1200" spc="-5" dirty="0">
                <a:solidFill>
                  <a:srgbClr val="525252"/>
                </a:solidFill>
                <a:latin typeface="Arial"/>
                <a:cs typeface="Arial"/>
              </a:rPr>
              <a:t> </a:t>
            </a:r>
            <a:r>
              <a:rPr sz="1200" dirty="0">
                <a:solidFill>
                  <a:srgbClr val="525252"/>
                </a:solidFill>
                <a:latin typeface="Arial"/>
                <a:cs typeface="Arial"/>
              </a:rPr>
              <a:t>a</a:t>
            </a:r>
            <a:r>
              <a:rPr sz="1200" spc="-5" dirty="0">
                <a:solidFill>
                  <a:srgbClr val="525252"/>
                </a:solidFill>
                <a:latin typeface="Arial"/>
                <a:cs typeface="Arial"/>
              </a:rPr>
              <a:t> </a:t>
            </a:r>
            <a:r>
              <a:rPr sz="1200" dirty="0">
                <a:solidFill>
                  <a:srgbClr val="525252"/>
                </a:solidFill>
                <a:latin typeface="Arial"/>
                <a:cs typeface="Arial"/>
              </a:rPr>
              <a:t>learning</a:t>
            </a:r>
            <a:r>
              <a:rPr sz="1200" spc="-15" dirty="0">
                <a:solidFill>
                  <a:srgbClr val="525252"/>
                </a:solidFill>
                <a:latin typeface="Arial"/>
                <a:cs typeface="Arial"/>
              </a:rPr>
              <a:t> </a:t>
            </a:r>
            <a:r>
              <a:rPr sz="1200" dirty="0">
                <a:solidFill>
                  <a:srgbClr val="525252"/>
                </a:solidFill>
                <a:latin typeface="Arial"/>
                <a:cs typeface="Arial"/>
              </a:rPr>
              <a:t>curve</a:t>
            </a:r>
            <a:r>
              <a:rPr sz="1200" spc="-35" dirty="0">
                <a:solidFill>
                  <a:srgbClr val="525252"/>
                </a:solidFill>
                <a:latin typeface="Arial"/>
                <a:cs typeface="Arial"/>
              </a:rPr>
              <a:t> </a:t>
            </a:r>
            <a:r>
              <a:rPr sz="1200" dirty="0">
                <a:solidFill>
                  <a:srgbClr val="525252"/>
                </a:solidFill>
                <a:latin typeface="Arial"/>
                <a:cs typeface="Arial"/>
              </a:rPr>
              <a:t>with</a:t>
            </a:r>
            <a:r>
              <a:rPr sz="1200" spc="-5" dirty="0">
                <a:solidFill>
                  <a:srgbClr val="525252"/>
                </a:solidFill>
                <a:latin typeface="Arial"/>
                <a:cs typeface="Arial"/>
              </a:rPr>
              <a:t> </a:t>
            </a:r>
            <a:r>
              <a:rPr sz="1200" dirty="0">
                <a:solidFill>
                  <a:srgbClr val="525252"/>
                </a:solidFill>
                <a:latin typeface="Arial"/>
                <a:cs typeface="Arial"/>
              </a:rPr>
              <a:t>an</a:t>
            </a:r>
            <a:r>
              <a:rPr sz="1200" spc="-15" dirty="0">
                <a:solidFill>
                  <a:srgbClr val="525252"/>
                </a:solidFill>
                <a:latin typeface="Arial"/>
                <a:cs typeface="Arial"/>
              </a:rPr>
              <a:t> </a:t>
            </a:r>
            <a:r>
              <a:rPr sz="1200" spc="-10" dirty="0">
                <a:solidFill>
                  <a:srgbClr val="525252"/>
                </a:solidFill>
                <a:latin typeface="Arial"/>
                <a:cs typeface="Arial"/>
              </a:rPr>
              <a:t>independent</a:t>
            </a:r>
            <a:r>
              <a:rPr sz="1200" spc="-40" dirty="0">
                <a:solidFill>
                  <a:srgbClr val="525252"/>
                </a:solidFill>
                <a:latin typeface="Arial"/>
                <a:cs typeface="Arial"/>
              </a:rPr>
              <a:t> </a:t>
            </a:r>
            <a:r>
              <a:rPr sz="1200" spc="-45" dirty="0">
                <a:solidFill>
                  <a:srgbClr val="525252"/>
                </a:solidFill>
                <a:latin typeface="Arial"/>
                <a:cs typeface="Arial"/>
              </a:rPr>
              <a:t>TPA</a:t>
            </a:r>
            <a:r>
              <a:rPr sz="1200" spc="-55" dirty="0">
                <a:solidFill>
                  <a:srgbClr val="525252"/>
                </a:solidFill>
                <a:latin typeface="Arial"/>
                <a:cs typeface="Arial"/>
              </a:rPr>
              <a:t> </a:t>
            </a:r>
            <a:r>
              <a:rPr sz="1200" dirty="0">
                <a:solidFill>
                  <a:srgbClr val="525252"/>
                </a:solidFill>
                <a:latin typeface="Arial"/>
                <a:cs typeface="Arial"/>
              </a:rPr>
              <a:t>as</a:t>
            </a:r>
            <a:r>
              <a:rPr sz="1200" spc="-5" dirty="0">
                <a:solidFill>
                  <a:srgbClr val="525252"/>
                </a:solidFill>
                <a:latin typeface="Arial"/>
                <a:cs typeface="Arial"/>
              </a:rPr>
              <a:t> </a:t>
            </a:r>
            <a:r>
              <a:rPr sz="1200" dirty="0">
                <a:solidFill>
                  <a:srgbClr val="525252"/>
                </a:solidFill>
                <a:latin typeface="Arial"/>
                <a:cs typeface="Arial"/>
              </a:rPr>
              <a:t>billing</a:t>
            </a:r>
            <a:r>
              <a:rPr sz="1200" spc="-30" dirty="0">
                <a:solidFill>
                  <a:srgbClr val="525252"/>
                </a:solidFill>
                <a:latin typeface="Arial"/>
                <a:cs typeface="Arial"/>
              </a:rPr>
              <a:t> </a:t>
            </a:r>
            <a:r>
              <a:rPr sz="1200" dirty="0">
                <a:solidFill>
                  <a:srgbClr val="525252"/>
                </a:solidFill>
                <a:latin typeface="Arial"/>
                <a:cs typeface="Arial"/>
              </a:rPr>
              <a:t>reps</a:t>
            </a:r>
            <a:r>
              <a:rPr sz="1200" spc="-10" dirty="0">
                <a:solidFill>
                  <a:srgbClr val="525252"/>
                </a:solidFill>
                <a:latin typeface="Arial"/>
                <a:cs typeface="Arial"/>
              </a:rPr>
              <a:t> </a:t>
            </a:r>
            <a:r>
              <a:rPr sz="1200" dirty="0">
                <a:solidFill>
                  <a:srgbClr val="525252"/>
                </a:solidFill>
                <a:latin typeface="Arial"/>
                <a:cs typeface="Arial"/>
              </a:rPr>
              <a:t>at</a:t>
            </a:r>
            <a:r>
              <a:rPr sz="1200" spc="-5" dirty="0">
                <a:solidFill>
                  <a:srgbClr val="525252"/>
                </a:solidFill>
                <a:latin typeface="Arial"/>
                <a:cs typeface="Arial"/>
              </a:rPr>
              <a:t> </a:t>
            </a:r>
            <a:r>
              <a:rPr sz="1200" dirty="0">
                <a:solidFill>
                  <a:srgbClr val="525252"/>
                </a:solidFill>
                <a:latin typeface="Arial"/>
                <a:cs typeface="Arial"/>
              </a:rPr>
              <a:t>provider</a:t>
            </a:r>
            <a:r>
              <a:rPr sz="1200" spc="-20" dirty="0">
                <a:solidFill>
                  <a:srgbClr val="525252"/>
                </a:solidFill>
                <a:latin typeface="Arial"/>
                <a:cs typeface="Arial"/>
              </a:rPr>
              <a:t> </a:t>
            </a:r>
            <a:r>
              <a:rPr sz="1200" dirty="0">
                <a:solidFill>
                  <a:srgbClr val="525252"/>
                </a:solidFill>
                <a:latin typeface="Arial"/>
                <a:cs typeface="Arial"/>
              </a:rPr>
              <a:t>offices</a:t>
            </a:r>
            <a:r>
              <a:rPr sz="1200" spc="-5" dirty="0">
                <a:solidFill>
                  <a:srgbClr val="525252"/>
                </a:solidFill>
                <a:latin typeface="Arial"/>
                <a:cs typeface="Arial"/>
              </a:rPr>
              <a:t> </a:t>
            </a:r>
            <a:r>
              <a:rPr sz="1200" dirty="0">
                <a:solidFill>
                  <a:srgbClr val="525252"/>
                </a:solidFill>
                <a:latin typeface="Arial"/>
                <a:cs typeface="Arial"/>
              </a:rPr>
              <a:t>primarily</a:t>
            </a:r>
            <a:r>
              <a:rPr sz="1200" spc="-30" dirty="0">
                <a:solidFill>
                  <a:srgbClr val="525252"/>
                </a:solidFill>
                <a:latin typeface="Arial"/>
                <a:cs typeface="Arial"/>
              </a:rPr>
              <a:t> </a:t>
            </a:r>
            <a:r>
              <a:rPr sz="1200" dirty="0">
                <a:solidFill>
                  <a:srgbClr val="525252"/>
                </a:solidFill>
                <a:latin typeface="Arial"/>
                <a:cs typeface="Arial"/>
              </a:rPr>
              <a:t>deal</a:t>
            </a:r>
            <a:r>
              <a:rPr sz="1200" spc="-20" dirty="0">
                <a:solidFill>
                  <a:srgbClr val="525252"/>
                </a:solidFill>
                <a:latin typeface="Arial"/>
                <a:cs typeface="Arial"/>
              </a:rPr>
              <a:t> with </a:t>
            </a:r>
            <a:r>
              <a:rPr sz="1200" dirty="0">
                <a:solidFill>
                  <a:srgbClr val="525252"/>
                </a:solidFill>
                <a:latin typeface="Arial"/>
                <a:cs typeface="Arial"/>
              </a:rPr>
              <a:t>BUCA</a:t>
            </a:r>
            <a:r>
              <a:rPr sz="1200" spc="-80" dirty="0">
                <a:solidFill>
                  <a:srgbClr val="525252"/>
                </a:solidFill>
                <a:latin typeface="Arial"/>
                <a:cs typeface="Arial"/>
              </a:rPr>
              <a:t> </a:t>
            </a:r>
            <a:r>
              <a:rPr sz="1200" spc="-10" dirty="0">
                <a:solidFill>
                  <a:srgbClr val="525252"/>
                </a:solidFill>
                <a:latin typeface="Arial"/>
                <a:cs typeface="Arial"/>
              </a:rPr>
              <a:t>plans</a:t>
            </a:r>
            <a:endParaRPr sz="1200" dirty="0">
              <a:latin typeface="Arial"/>
              <a:cs typeface="Arial"/>
            </a:endParaRPr>
          </a:p>
          <a:p>
            <a:pPr marL="474980" marR="234315" indent="-231140">
              <a:lnSpc>
                <a:spcPct val="100000"/>
              </a:lnSpc>
              <a:spcBef>
                <a:spcPts val="900"/>
              </a:spcBef>
              <a:tabLst>
                <a:tab pos="474980" algn="l"/>
              </a:tabLst>
            </a:pPr>
            <a:r>
              <a:rPr sz="1400" spc="-50" dirty="0">
                <a:solidFill>
                  <a:srgbClr val="6EACDE"/>
                </a:solidFill>
                <a:latin typeface="Arial"/>
                <a:cs typeface="Arial"/>
              </a:rPr>
              <a:t>–</a:t>
            </a:r>
            <a:r>
              <a:rPr sz="1400" dirty="0">
                <a:solidFill>
                  <a:srgbClr val="6EACDE"/>
                </a:solidFill>
                <a:latin typeface="Arial"/>
                <a:cs typeface="Arial"/>
              </a:rPr>
              <a:t>	</a:t>
            </a:r>
            <a:r>
              <a:rPr sz="1400" dirty="0">
                <a:solidFill>
                  <a:srgbClr val="525252"/>
                </a:solidFill>
                <a:latin typeface="Arial"/>
                <a:cs typeface="Arial"/>
              </a:rPr>
              <a:t>Legitimate cases where the provider directory did not match the actual network which caused some initial issues. Working with TPA and network to rectify via the agreement where the member can still see the provider despite</a:t>
            </a:r>
            <a:r>
              <a:rPr sz="1400" spc="-35" dirty="0">
                <a:solidFill>
                  <a:srgbClr val="525252"/>
                </a:solidFill>
                <a:latin typeface="Arial"/>
                <a:cs typeface="Arial"/>
              </a:rPr>
              <a:t> </a:t>
            </a:r>
            <a:r>
              <a:rPr sz="1400" dirty="0">
                <a:solidFill>
                  <a:srgbClr val="525252"/>
                </a:solidFill>
                <a:latin typeface="Arial"/>
                <a:cs typeface="Arial"/>
              </a:rPr>
              <a:t>the</a:t>
            </a:r>
            <a:r>
              <a:rPr sz="1400" spc="-10" dirty="0">
                <a:solidFill>
                  <a:srgbClr val="525252"/>
                </a:solidFill>
                <a:latin typeface="Arial"/>
                <a:cs typeface="Arial"/>
              </a:rPr>
              <a:t> </a:t>
            </a:r>
            <a:r>
              <a:rPr sz="1400" dirty="0">
                <a:solidFill>
                  <a:srgbClr val="525252"/>
                </a:solidFill>
                <a:latin typeface="Arial"/>
                <a:cs typeface="Arial"/>
              </a:rPr>
              <a:t>directory</a:t>
            </a:r>
            <a:r>
              <a:rPr sz="1400" spc="-25" dirty="0">
                <a:solidFill>
                  <a:srgbClr val="525252"/>
                </a:solidFill>
                <a:latin typeface="Arial"/>
                <a:cs typeface="Arial"/>
              </a:rPr>
              <a:t> </a:t>
            </a:r>
            <a:r>
              <a:rPr sz="1400" dirty="0">
                <a:solidFill>
                  <a:srgbClr val="525252"/>
                </a:solidFill>
                <a:latin typeface="Arial"/>
                <a:cs typeface="Arial"/>
              </a:rPr>
              <a:t>being</a:t>
            </a:r>
            <a:r>
              <a:rPr sz="1400" spc="-30" dirty="0">
                <a:solidFill>
                  <a:srgbClr val="525252"/>
                </a:solidFill>
                <a:latin typeface="Arial"/>
                <a:cs typeface="Arial"/>
              </a:rPr>
              <a:t> </a:t>
            </a:r>
            <a:r>
              <a:rPr sz="1400" spc="-10" dirty="0">
                <a:solidFill>
                  <a:srgbClr val="525252"/>
                </a:solidFill>
                <a:latin typeface="Arial"/>
                <a:cs typeface="Arial"/>
              </a:rPr>
              <a:t>incorrect.</a:t>
            </a:r>
            <a:endParaRPr sz="1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15</a:t>
            </a:fld>
            <a:endParaRPr spc="-25" dirty="0"/>
          </a:p>
        </p:txBody>
      </p:sp>
      <p:sp>
        <p:nvSpPr>
          <p:cNvPr id="5" name="object 5"/>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Employee</a:t>
            </a:r>
            <a:r>
              <a:rPr spc="-55" dirty="0"/>
              <a:t> </a:t>
            </a:r>
            <a:r>
              <a:rPr spc="-10" dirty="0"/>
              <a:t>Feedback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48187" y="1231"/>
            <a:ext cx="5796280" cy="923925"/>
            <a:chOff x="3348187" y="1231"/>
            <a:chExt cx="5796280" cy="923925"/>
          </a:xfrm>
        </p:grpSpPr>
        <p:pic>
          <p:nvPicPr>
            <p:cNvPr id="3" name="object 3"/>
            <p:cNvPicPr/>
            <p:nvPr/>
          </p:nvPicPr>
          <p:blipFill>
            <a:blip r:embed="rId2" cstate="print"/>
            <a:stretch>
              <a:fillRect/>
            </a:stretch>
          </p:blipFill>
          <p:spPr>
            <a:xfrm>
              <a:off x="3348187" y="1231"/>
              <a:ext cx="5795812" cy="923387"/>
            </a:xfrm>
            <a:prstGeom prst="rect">
              <a:avLst/>
            </a:prstGeom>
          </p:spPr>
        </p:pic>
        <p:pic>
          <p:nvPicPr>
            <p:cNvPr id="4" name="object 4"/>
            <p:cNvPicPr/>
            <p:nvPr/>
          </p:nvPicPr>
          <p:blipFill>
            <a:blip r:embed="rId3" cstate="print"/>
            <a:stretch>
              <a:fillRect/>
            </a:stretch>
          </p:blipFill>
          <p:spPr>
            <a:xfrm>
              <a:off x="7259574" y="64007"/>
              <a:ext cx="1789937" cy="546354"/>
            </a:xfrm>
            <a:prstGeom prst="rect">
              <a:avLst/>
            </a:prstGeom>
          </p:spPr>
        </p:pic>
      </p:grpSp>
      <p:sp>
        <p:nvSpPr>
          <p:cNvPr id="5" name="object 5"/>
          <p:cNvSpPr txBox="1">
            <a:spLocks noGrp="1"/>
          </p:cNvSpPr>
          <p:nvPr>
            <p:ph type="title"/>
          </p:nvPr>
        </p:nvSpPr>
        <p:spPr>
          <a:xfrm>
            <a:off x="307340" y="723138"/>
            <a:ext cx="1762760" cy="513080"/>
          </a:xfrm>
          <a:prstGeom prst="rect">
            <a:avLst/>
          </a:prstGeom>
        </p:spPr>
        <p:txBody>
          <a:bodyPr vert="horz" wrap="square" lIns="0" tIns="12700" rIns="0" bIns="0" rtlCol="0">
            <a:spAutoFit/>
          </a:bodyPr>
          <a:lstStyle/>
          <a:p>
            <a:pPr marL="12700">
              <a:lnSpc>
                <a:spcPct val="100000"/>
              </a:lnSpc>
              <a:spcBef>
                <a:spcPts val="100"/>
              </a:spcBef>
            </a:pPr>
            <a:r>
              <a:rPr sz="3200" spc="-10" dirty="0"/>
              <a:t>Summary</a:t>
            </a:r>
            <a:endParaRPr sz="3200"/>
          </a:p>
        </p:txBody>
      </p:sp>
      <p:pic>
        <p:nvPicPr>
          <p:cNvPr id="6" name="object 6"/>
          <p:cNvPicPr/>
          <p:nvPr/>
        </p:nvPicPr>
        <p:blipFill>
          <a:blip r:embed="rId4" cstate="print"/>
          <a:stretch>
            <a:fillRect/>
          </a:stretch>
        </p:blipFill>
        <p:spPr>
          <a:xfrm>
            <a:off x="959358" y="1523193"/>
            <a:ext cx="2547366" cy="1613198"/>
          </a:xfrm>
          <a:prstGeom prst="rect">
            <a:avLst/>
          </a:prstGeom>
        </p:spPr>
      </p:pic>
      <p:sp>
        <p:nvSpPr>
          <p:cNvPr id="7" name="object 7"/>
          <p:cNvSpPr txBox="1"/>
          <p:nvPr/>
        </p:nvSpPr>
        <p:spPr>
          <a:xfrm>
            <a:off x="1005458" y="1532763"/>
            <a:ext cx="2462530" cy="1541780"/>
          </a:xfrm>
          <a:prstGeom prst="rect">
            <a:avLst/>
          </a:prstGeom>
          <a:solidFill>
            <a:srgbClr val="0075BB"/>
          </a:solidFill>
          <a:ln w="9525">
            <a:solidFill>
              <a:srgbClr val="00243D"/>
            </a:solidFill>
          </a:ln>
        </p:spPr>
        <p:txBody>
          <a:bodyPr vert="horz" wrap="square" lIns="0" tIns="89535" rIns="0" bIns="0" rtlCol="0">
            <a:spAutoFit/>
          </a:bodyPr>
          <a:lstStyle/>
          <a:p>
            <a:pPr>
              <a:lnSpc>
                <a:spcPct val="100000"/>
              </a:lnSpc>
              <a:spcBef>
                <a:spcPts val="705"/>
              </a:spcBef>
            </a:pPr>
            <a:endParaRPr sz="1800">
              <a:latin typeface="Times New Roman"/>
              <a:cs typeface="Times New Roman"/>
            </a:endParaRPr>
          </a:p>
          <a:p>
            <a:pPr marL="368300" marR="360680" indent="-635" algn="ctr">
              <a:lnSpc>
                <a:spcPct val="100000"/>
              </a:lnSpc>
              <a:spcBef>
                <a:spcPts val="5"/>
              </a:spcBef>
            </a:pPr>
            <a:r>
              <a:rPr sz="1800" dirty="0">
                <a:solidFill>
                  <a:srgbClr val="FFFFFF"/>
                </a:solidFill>
                <a:latin typeface="Arial"/>
                <a:cs typeface="Arial"/>
              </a:rPr>
              <a:t>Different</a:t>
            </a:r>
            <a:r>
              <a:rPr sz="1800" spc="-65" dirty="0">
                <a:solidFill>
                  <a:srgbClr val="FFFFFF"/>
                </a:solidFill>
                <a:latin typeface="Arial"/>
                <a:cs typeface="Arial"/>
              </a:rPr>
              <a:t> </a:t>
            </a:r>
            <a:r>
              <a:rPr sz="1800" spc="-10" dirty="0">
                <a:solidFill>
                  <a:srgbClr val="FFFFFF"/>
                </a:solidFill>
                <a:latin typeface="Arial"/>
                <a:cs typeface="Arial"/>
              </a:rPr>
              <a:t>Results </a:t>
            </a:r>
            <a:r>
              <a:rPr sz="1800" dirty="0">
                <a:solidFill>
                  <a:srgbClr val="FFFFFF"/>
                </a:solidFill>
                <a:latin typeface="Arial"/>
                <a:cs typeface="Arial"/>
              </a:rPr>
              <a:t>Require</a:t>
            </a:r>
            <a:r>
              <a:rPr sz="1800" spc="-35" dirty="0">
                <a:solidFill>
                  <a:srgbClr val="FFFFFF"/>
                </a:solidFill>
                <a:latin typeface="Arial"/>
                <a:cs typeface="Arial"/>
              </a:rPr>
              <a:t> </a:t>
            </a:r>
            <a:r>
              <a:rPr sz="1800" spc="-10" dirty="0">
                <a:solidFill>
                  <a:srgbClr val="FFFFFF"/>
                </a:solidFill>
                <a:latin typeface="Arial"/>
                <a:cs typeface="Arial"/>
              </a:rPr>
              <a:t>Different Actions</a:t>
            </a:r>
            <a:endParaRPr sz="1800">
              <a:latin typeface="Arial"/>
              <a:cs typeface="Arial"/>
            </a:endParaRPr>
          </a:p>
        </p:txBody>
      </p:sp>
      <p:pic>
        <p:nvPicPr>
          <p:cNvPr id="8" name="object 8"/>
          <p:cNvPicPr/>
          <p:nvPr/>
        </p:nvPicPr>
        <p:blipFill>
          <a:blip r:embed="rId4" cstate="print"/>
          <a:stretch>
            <a:fillRect/>
          </a:stretch>
        </p:blipFill>
        <p:spPr>
          <a:xfrm>
            <a:off x="4987290" y="1523193"/>
            <a:ext cx="2546604" cy="1613198"/>
          </a:xfrm>
          <a:prstGeom prst="rect">
            <a:avLst/>
          </a:prstGeom>
        </p:spPr>
      </p:pic>
      <p:sp>
        <p:nvSpPr>
          <p:cNvPr id="9" name="object 9"/>
          <p:cNvSpPr txBox="1"/>
          <p:nvPr/>
        </p:nvSpPr>
        <p:spPr>
          <a:xfrm>
            <a:off x="5033390" y="1532763"/>
            <a:ext cx="2461260" cy="1541780"/>
          </a:xfrm>
          <a:prstGeom prst="rect">
            <a:avLst/>
          </a:prstGeom>
          <a:solidFill>
            <a:srgbClr val="0075BB"/>
          </a:solidFill>
          <a:ln w="9525">
            <a:solidFill>
              <a:srgbClr val="00243D"/>
            </a:solidFill>
          </a:ln>
        </p:spPr>
        <p:txBody>
          <a:bodyPr vert="horz" wrap="square" lIns="0" tIns="89535" rIns="0" bIns="0" rtlCol="0">
            <a:spAutoFit/>
          </a:bodyPr>
          <a:lstStyle/>
          <a:p>
            <a:pPr>
              <a:lnSpc>
                <a:spcPct val="100000"/>
              </a:lnSpc>
              <a:spcBef>
                <a:spcPts val="705"/>
              </a:spcBef>
            </a:pPr>
            <a:endParaRPr sz="1800">
              <a:latin typeface="Times New Roman"/>
              <a:cs typeface="Times New Roman"/>
            </a:endParaRPr>
          </a:p>
          <a:p>
            <a:pPr marL="194945" marR="187960" algn="ctr">
              <a:lnSpc>
                <a:spcPct val="100000"/>
              </a:lnSpc>
              <a:spcBef>
                <a:spcPts val="5"/>
              </a:spcBef>
            </a:pPr>
            <a:r>
              <a:rPr sz="1800" dirty="0">
                <a:solidFill>
                  <a:srgbClr val="FFFFFF"/>
                </a:solidFill>
                <a:latin typeface="Arial"/>
                <a:cs typeface="Arial"/>
              </a:rPr>
              <a:t>Successful</a:t>
            </a:r>
            <a:r>
              <a:rPr sz="1800" spc="-45" dirty="0">
                <a:solidFill>
                  <a:srgbClr val="FFFFFF"/>
                </a:solidFill>
                <a:latin typeface="Arial"/>
                <a:cs typeface="Arial"/>
              </a:rPr>
              <a:t> </a:t>
            </a:r>
            <a:r>
              <a:rPr sz="1800" spc="-10" dirty="0">
                <a:solidFill>
                  <a:srgbClr val="FFFFFF"/>
                </a:solidFill>
                <a:latin typeface="Arial"/>
                <a:cs typeface="Arial"/>
              </a:rPr>
              <a:t>Launch </a:t>
            </a:r>
            <a:r>
              <a:rPr sz="1800" dirty="0">
                <a:solidFill>
                  <a:srgbClr val="FFFFFF"/>
                </a:solidFill>
                <a:latin typeface="Arial"/>
                <a:cs typeface="Arial"/>
              </a:rPr>
              <a:t>Requires</a:t>
            </a:r>
            <a:r>
              <a:rPr sz="1800" spc="-30" dirty="0">
                <a:solidFill>
                  <a:srgbClr val="FFFFFF"/>
                </a:solidFill>
                <a:latin typeface="Arial"/>
                <a:cs typeface="Arial"/>
              </a:rPr>
              <a:t> </a:t>
            </a:r>
            <a:r>
              <a:rPr sz="1800" spc="-10" dirty="0">
                <a:solidFill>
                  <a:srgbClr val="FFFFFF"/>
                </a:solidFill>
                <a:latin typeface="Arial"/>
                <a:cs typeface="Arial"/>
              </a:rPr>
              <a:t>Multiple </a:t>
            </a:r>
            <a:r>
              <a:rPr sz="1800" dirty="0">
                <a:solidFill>
                  <a:srgbClr val="FFFFFF"/>
                </a:solidFill>
                <a:latin typeface="Arial"/>
                <a:cs typeface="Arial"/>
              </a:rPr>
              <a:t>Stakeholder</a:t>
            </a:r>
            <a:r>
              <a:rPr sz="1800" spc="-30" dirty="0">
                <a:solidFill>
                  <a:srgbClr val="FFFFFF"/>
                </a:solidFill>
                <a:latin typeface="Arial"/>
                <a:cs typeface="Arial"/>
              </a:rPr>
              <a:t> </a:t>
            </a:r>
            <a:r>
              <a:rPr sz="1800" dirty="0">
                <a:solidFill>
                  <a:srgbClr val="FFFFFF"/>
                </a:solidFill>
                <a:latin typeface="Arial"/>
                <a:cs typeface="Arial"/>
              </a:rPr>
              <a:t>Buy</a:t>
            </a:r>
            <a:r>
              <a:rPr sz="1800" spc="-20" dirty="0">
                <a:solidFill>
                  <a:srgbClr val="FFFFFF"/>
                </a:solidFill>
                <a:latin typeface="Arial"/>
                <a:cs typeface="Arial"/>
              </a:rPr>
              <a:t> </a:t>
            </a:r>
            <a:r>
              <a:rPr sz="1800" dirty="0">
                <a:solidFill>
                  <a:srgbClr val="FFFFFF"/>
                </a:solidFill>
                <a:latin typeface="Arial"/>
                <a:cs typeface="Arial"/>
              </a:rPr>
              <a:t>-</a:t>
            </a:r>
            <a:r>
              <a:rPr sz="1800" spc="-15" dirty="0">
                <a:solidFill>
                  <a:srgbClr val="FFFFFF"/>
                </a:solidFill>
                <a:latin typeface="Arial"/>
                <a:cs typeface="Arial"/>
              </a:rPr>
              <a:t> </a:t>
            </a:r>
            <a:r>
              <a:rPr sz="1800" spc="-25" dirty="0">
                <a:solidFill>
                  <a:srgbClr val="FFFFFF"/>
                </a:solidFill>
                <a:latin typeface="Arial"/>
                <a:cs typeface="Arial"/>
              </a:rPr>
              <a:t>In</a:t>
            </a:r>
            <a:endParaRPr sz="1800">
              <a:latin typeface="Arial"/>
              <a:cs typeface="Arial"/>
            </a:endParaRPr>
          </a:p>
        </p:txBody>
      </p:sp>
      <p:grpSp>
        <p:nvGrpSpPr>
          <p:cNvPr id="10" name="object 10"/>
          <p:cNvGrpSpPr/>
          <p:nvPr/>
        </p:nvGrpSpPr>
        <p:grpSpPr>
          <a:xfrm>
            <a:off x="4952238" y="3537921"/>
            <a:ext cx="2678430" cy="1613535"/>
            <a:chOff x="4952238" y="3537921"/>
            <a:chExt cx="2678430" cy="1613535"/>
          </a:xfrm>
        </p:grpSpPr>
        <p:pic>
          <p:nvPicPr>
            <p:cNvPr id="11" name="object 11"/>
            <p:cNvPicPr/>
            <p:nvPr/>
          </p:nvPicPr>
          <p:blipFill>
            <a:blip r:embed="rId4" cstate="print"/>
            <a:stretch>
              <a:fillRect/>
            </a:stretch>
          </p:blipFill>
          <p:spPr>
            <a:xfrm>
              <a:off x="4987290" y="3537921"/>
              <a:ext cx="2546604" cy="1613198"/>
            </a:xfrm>
            <a:prstGeom prst="rect">
              <a:avLst/>
            </a:prstGeom>
          </p:spPr>
        </p:pic>
        <p:pic>
          <p:nvPicPr>
            <p:cNvPr id="12" name="object 12"/>
            <p:cNvPicPr/>
            <p:nvPr/>
          </p:nvPicPr>
          <p:blipFill>
            <a:blip r:embed="rId5" cstate="print"/>
            <a:stretch>
              <a:fillRect/>
            </a:stretch>
          </p:blipFill>
          <p:spPr>
            <a:xfrm>
              <a:off x="4952238" y="3820668"/>
              <a:ext cx="2678430" cy="1104138"/>
            </a:xfrm>
            <a:prstGeom prst="rect">
              <a:avLst/>
            </a:prstGeom>
          </p:spPr>
        </p:pic>
      </p:grpSp>
      <p:sp>
        <p:nvSpPr>
          <p:cNvPr id="13" name="object 13"/>
          <p:cNvSpPr txBox="1"/>
          <p:nvPr/>
        </p:nvSpPr>
        <p:spPr>
          <a:xfrm>
            <a:off x="5033390" y="3547490"/>
            <a:ext cx="2461260" cy="1541780"/>
          </a:xfrm>
          <a:prstGeom prst="rect">
            <a:avLst/>
          </a:prstGeom>
          <a:solidFill>
            <a:srgbClr val="0075BB"/>
          </a:solidFill>
          <a:ln w="9525">
            <a:solidFill>
              <a:srgbClr val="00243D"/>
            </a:solidFill>
          </a:ln>
        </p:spPr>
        <p:txBody>
          <a:bodyPr vert="horz" wrap="square" lIns="0" tIns="90170" rIns="0" bIns="0" rtlCol="0">
            <a:spAutoFit/>
          </a:bodyPr>
          <a:lstStyle/>
          <a:p>
            <a:pPr>
              <a:lnSpc>
                <a:spcPct val="100000"/>
              </a:lnSpc>
              <a:spcBef>
                <a:spcPts val="710"/>
              </a:spcBef>
            </a:pPr>
            <a:endParaRPr sz="1800">
              <a:latin typeface="Times New Roman"/>
              <a:cs typeface="Times New Roman"/>
            </a:endParaRPr>
          </a:p>
          <a:p>
            <a:pPr marL="97155" marR="90170" algn="ctr">
              <a:lnSpc>
                <a:spcPct val="100000"/>
              </a:lnSpc>
            </a:pPr>
            <a:r>
              <a:rPr sz="1800" spc="-60" dirty="0">
                <a:solidFill>
                  <a:srgbClr val="FFFFFF"/>
                </a:solidFill>
                <a:latin typeface="Arial"/>
                <a:cs typeface="Arial"/>
              </a:rPr>
              <a:t>You</a:t>
            </a:r>
            <a:r>
              <a:rPr sz="1800" spc="-100" dirty="0">
                <a:solidFill>
                  <a:srgbClr val="FFFFFF"/>
                </a:solidFill>
                <a:latin typeface="Arial"/>
                <a:cs typeface="Arial"/>
              </a:rPr>
              <a:t> </a:t>
            </a:r>
            <a:r>
              <a:rPr sz="1800" dirty="0">
                <a:solidFill>
                  <a:srgbClr val="FFFFFF"/>
                </a:solidFill>
                <a:latin typeface="Arial"/>
                <a:cs typeface="Arial"/>
              </a:rPr>
              <a:t>Are</a:t>
            </a:r>
            <a:r>
              <a:rPr sz="1800" spc="-15" dirty="0">
                <a:solidFill>
                  <a:srgbClr val="FFFFFF"/>
                </a:solidFill>
                <a:latin typeface="Arial"/>
                <a:cs typeface="Arial"/>
              </a:rPr>
              <a:t> </a:t>
            </a:r>
            <a:r>
              <a:rPr sz="1800" dirty="0">
                <a:solidFill>
                  <a:srgbClr val="FFFFFF"/>
                </a:solidFill>
                <a:latin typeface="Arial"/>
                <a:cs typeface="Arial"/>
              </a:rPr>
              <a:t>Not</a:t>
            </a:r>
            <a:r>
              <a:rPr sz="1800" spc="-5" dirty="0">
                <a:solidFill>
                  <a:srgbClr val="FFFFFF"/>
                </a:solidFill>
                <a:latin typeface="Arial"/>
                <a:cs typeface="Arial"/>
              </a:rPr>
              <a:t> </a:t>
            </a:r>
            <a:r>
              <a:rPr sz="1800" dirty="0">
                <a:solidFill>
                  <a:srgbClr val="FFFFFF"/>
                </a:solidFill>
                <a:latin typeface="Arial"/>
                <a:cs typeface="Arial"/>
              </a:rPr>
              <a:t>Bound</a:t>
            </a:r>
            <a:r>
              <a:rPr sz="1800" spc="-15" dirty="0">
                <a:solidFill>
                  <a:srgbClr val="FFFFFF"/>
                </a:solidFill>
                <a:latin typeface="Arial"/>
                <a:cs typeface="Arial"/>
              </a:rPr>
              <a:t> </a:t>
            </a:r>
            <a:r>
              <a:rPr sz="1800" spc="-25" dirty="0">
                <a:solidFill>
                  <a:srgbClr val="FFFFFF"/>
                </a:solidFill>
                <a:latin typeface="Arial"/>
                <a:cs typeface="Arial"/>
              </a:rPr>
              <a:t>By </a:t>
            </a:r>
            <a:r>
              <a:rPr sz="1800" dirty="0">
                <a:solidFill>
                  <a:srgbClr val="FFFFFF"/>
                </a:solidFill>
                <a:latin typeface="Arial"/>
                <a:cs typeface="Arial"/>
              </a:rPr>
              <a:t>The</a:t>
            </a:r>
            <a:r>
              <a:rPr sz="1800" spc="-15" dirty="0">
                <a:solidFill>
                  <a:srgbClr val="FFFFFF"/>
                </a:solidFill>
                <a:latin typeface="Arial"/>
                <a:cs typeface="Arial"/>
              </a:rPr>
              <a:t> </a:t>
            </a:r>
            <a:r>
              <a:rPr sz="1800" dirty="0">
                <a:solidFill>
                  <a:srgbClr val="FFFFFF"/>
                </a:solidFill>
                <a:latin typeface="Arial"/>
                <a:cs typeface="Arial"/>
              </a:rPr>
              <a:t>Same</a:t>
            </a:r>
            <a:r>
              <a:rPr sz="1800" spc="-10" dirty="0">
                <a:solidFill>
                  <a:srgbClr val="FFFFFF"/>
                </a:solidFill>
                <a:latin typeface="Arial"/>
                <a:cs typeface="Arial"/>
              </a:rPr>
              <a:t> </a:t>
            </a:r>
            <a:r>
              <a:rPr sz="1800" spc="-25" dirty="0">
                <a:solidFill>
                  <a:srgbClr val="FFFFFF"/>
                </a:solidFill>
                <a:latin typeface="Arial"/>
                <a:cs typeface="Arial"/>
              </a:rPr>
              <a:t>Old </a:t>
            </a:r>
            <a:r>
              <a:rPr sz="1800" spc="-10" dirty="0">
                <a:solidFill>
                  <a:srgbClr val="FFFFFF"/>
                </a:solidFill>
                <a:latin typeface="Arial"/>
                <a:cs typeface="Arial"/>
              </a:rPr>
              <a:t>Solutions</a:t>
            </a:r>
            <a:endParaRPr sz="1800">
              <a:latin typeface="Arial"/>
              <a:cs typeface="Arial"/>
            </a:endParaRPr>
          </a:p>
        </p:txBody>
      </p:sp>
      <p:grpSp>
        <p:nvGrpSpPr>
          <p:cNvPr id="14" name="object 14"/>
          <p:cNvGrpSpPr/>
          <p:nvPr/>
        </p:nvGrpSpPr>
        <p:grpSpPr>
          <a:xfrm>
            <a:off x="959358" y="3537921"/>
            <a:ext cx="2550795" cy="1613535"/>
            <a:chOff x="959358" y="3537921"/>
            <a:chExt cx="2550795" cy="1613535"/>
          </a:xfrm>
        </p:grpSpPr>
        <p:pic>
          <p:nvPicPr>
            <p:cNvPr id="15" name="object 15"/>
            <p:cNvPicPr/>
            <p:nvPr/>
          </p:nvPicPr>
          <p:blipFill>
            <a:blip r:embed="rId4" cstate="print"/>
            <a:stretch>
              <a:fillRect/>
            </a:stretch>
          </p:blipFill>
          <p:spPr>
            <a:xfrm>
              <a:off x="959358" y="3537921"/>
              <a:ext cx="2547366" cy="1613198"/>
            </a:xfrm>
            <a:prstGeom prst="rect">
              <a:avLst/>
            </a:prstGeom>
          </p:spPr>
        </p:pic>
        <p:pic>
          <p:nvPicPr>
            <p:cNvPr id="16" name="object 16"/>
            <p:cNvPicPr/>
            <p:nvPr/>
          </p:nvPicPr>
          <p:blipFill>
            <a:blip r:embed="rId6" cstate="print"/>
            <a:stretch>
              <a:fillRect/>
            </a:stretch>
          </p:blipFill>
          <p:spPr>
            <a:xfrm>
              <a:off x="1012698" y="3873220"/>
              <a:ext cx="2497074" cy="989863"/>
            </a:xfrm>
            <a:prstGeom prst="rect">
              <a:avLst/>
            </a:prstGeom>
          </p:spPr>
        </p:pic>
      </p:grpSp>
      <p:sp>
        <p:nvSpPr>
          <p:cNvPr id="17" name="object 17"/>
          <p:cNvSpPr txBox="1"/>
          <p:nvPr/>
        </p:nvSpPr>
        <p:spPr>
          <a:xfrm>
            <a:off x="1005458" y="3547490"/>
            <a:ext cx="2462530" cy="1541780"/>
          </a:xfrm>
          <a:prstGeom prst="rect">
            <a:avLst/>
          </a:prstGeom>
          <a:solidFill>
            <a:srgbClr val="0075BB"/>
          </a:solidFill>
          <a:ln w="9525">
            <a:solidFill>
              <a:srgbClr val="00243D"/>
            </a:solidFill>
          </a:ln>
        </p:spPr>
        <p:txBody>
          <a:bodyPr vert="horz" wrap="square" lIns="0" tIns="165735" rIns="0" bIns="0" rtlCol="0">
            <a:spAutoFit/>
          </a:bodyPr>
          <a:lstStyle/>
          <a:p>
            <a:pPr>
              <a:lnSpc>
                <a:spcPct val="100000"/>
              </a:lnSpc>
              <a:spcBef>
                <a:spcPts val="1305"/>
              </a:spcBef>
            </a:pPr>
            <a:endParaRPr sz="1600">
              <a:latin typeface="Times New Roman"/>
              <a:cs typeface="Times New Roman"/>
            </a:endParaRPr>
          </a:p>
          <a:p>
            <a:pPr marL="215900" marR="161925" indent="-46990" algn="just">
              <a:lnSpc>
                <a:spcPct val="100000"/>
              </a:lnSpc>
            </a:pPr>
            <a:r>
              <a:rPr sz="1600" dirty="0">
                <a:solidFill>
                  <a:srgbClr val="FFFFFF"/>
                </a:solidFill>
                <a:latin typeface="Arial"/>
                <a:cs typeface="Arial"/>
              </a:rPr>
              <a:t>There</a:t>
            </a:r>
            <a:r>
              <a:rPr sz="1600" spc="-20" dirty="0">
                <a:solidFill>
                  <a:srgbClr val="FFFFFF"/>
                </a:solidFill>
                <a:latin typeface="Arial"/>
                <a:cs typeface="Arial"/>
              </a:rPr>
              <a:t> </a:t>
            </a:r>
            <a:r>
              <a:rPr sz="1600" dirty="0">
                <a:solidFill>
                  <a:srgbClr val="FFFFFF"/>
                </a:solidFill>
                <a:latin typeface="Arial"/>
                <a:cs typeface="Arial"/>
              </a:rPr>
              <a:t>Will</a:t>
            </a:r>
            <a:r>
              <a:rPr sz="1600" spc="-25" dirty="0">
                <a:solidFill>
                  <a:srgbClr val="FFFFFF"/>
                </a:solidFill>
                <a:latin typeface="Arial"/>
                <a:cs typeface="Arial"/>
              </a:rPr>
              <a:t> </a:t>
            </a:r>
            <a:r>
              <a:rPr sz="1600" dirty="0">
                <a:solidFill>
                  <a:srgbClr val="FFFFFF"/>
                </a:solidFill>
                <a:latin typeface="Arial"/>
                <a:cs typeface="Arial"/>
              </a:rPr>
              <a:t>Be</a:t>
            </a:r>
            <a:r>
              <a:rPr sz="1600" spc="-20" dirty="0">
                <a:solidFill>
                  <a:srgbClr val="FFFFFF"/>
                </a:solidFill>
                <a:latin typeface="Arial"/>
                <a:cs typeface="Arial"/>
              </a:rPr>
              <a:t> </a:t>
            </a:r>
            <a:r>
              <a:rPr sz="1600" dirty="0">
                <a:solidFill>
                  <a:srgbClr val="FFFFFF"/>
                </a:solidFill>
                <a:latin typeface="Arial"/>
                <a:cs typeface="Arial"/>
              </a:rPr>
              <a:t>Bumps</a:t>
            </a:r>
            <a:r>
              <a:rPr sz="1600" spc="-15" dirty="0">
                <a:solidFill>
                  <a:srgbClr val="FFFFFF"/>
                </a:solidFill>
                <a:latin typeface="Arial"/>
                <a:cs typeface="Arial"/>
              </a:rPr>
              <a:t> </a:t>
            </a:r>
            <a:r>
              <a:rPr sz="1600" spc="-25" dirty="0">
                <a:solidFill>
                  <a:srgbClr val="FFFFFF"/>
                </a:solidFill>
                <a:latin typeface="Arial"/>
                <a:cs typeface="Arial"/>
              </a:rPr>
              <a:t>in </a:t>
            </a:r>
            <a:r>
              <a:rPr sz="1600" dirty="0">
                <a:solidFill>
                  <a:srgbClr val="FFFFFF"/>
                </a:solidFill>
                <a:latin typeface="Arial"/>
                <a:cs typeface="Arial"/>
              </a:rPr>
              <a:t>The</a:t>
            </a:r>
            <a:r>
              <a:rPr sz="1600" spc="-30" dirty="0">
                <a:solidFill>
                  <a:srgbClr val="FFFFFF"/>
                </a:solidFill>
                <a:latin typeface="Arial"/>
                <a:cs typeface="Arial"/>
              </a:rPr>
              <a:t> </a:t>
            </a:r>
            <a:r>
              <a:rPr sz="1600" dirty="0">
                <a:solidFill>
                  <a:srgbClr val="FFFFFF"/>
                </a:solidFill>
                <a:latin typeface="Arial"/>
                <a:cs typeface="Arial"/>
              </a:rPr>
              <a:t>Road</a:t>
            </a:r>
            <a:r>
              <a:rPr sz="1600" spc="-15" dirty="0">
                <a:solidFill>
                  <a:srgbClr val="FFFFFF"/>
                </a:solidFill>
                <a:latin typeface="Arial"/>
                <a:cs typeface="Arial"/>
              </a:rPr>
              <a:t> </a:t>
            </a:r>
            <a:r>
              <a:rPr sz="1600" dirty="0">
                <a:solidFill>
                  <a:srgbClr val="FFFFFF"/>
                </a:solidFill>
                <a:latin typeface="Arial"/>
                <a:cs typeface="Arial"/>
              </a:rPr>
              <a:t>But</a:t>
            </a:r>
            <a:r>
              <a:rPr sz="1600" spc="-10" dirty="0">
                <a:solidFill>
                  <a:srgbClr val="FFFFFF"/>
                </a:solidFill>
                <a:latin typeface="Arial"/>
                <a:cs typeface="Arial"/>
              </a:rPr>
              <a:t> </a:t>
            </a:r>
            <a:r>
              <a:rPr sz="1600" dirty="0">
                <a:solidFill>
                  <a:srgbClr val="FFFFFF"/>
                </a:solidFill>
                <a:latin typeface="Arial"/>
                <a:cs typeface="Arial"/>
              </a:rPr>
              <a:t>the</a:t>
            </a:r>
            <a:r>
              <a:rPr sz="1600" spc="-15" dirty="0">
                <a:solidFill>
                  <a:srgbClr val="FFFFFF"/>
                </a:solidFill>
                <a:latin typeface="Arial"/>
                <a:cs typeface="Arial"/>
              </a:rPr>
              <a:t> </a:t>
            </a:r>
            <a:r>
              <a:rPr sz="1600" spc="-25" dirty="0">
                <a:solidFill>
                  <a:srgbClr val="FFFFFF"/>
                </a:solidFill>
                <a:latin typeface="Arial"/>
                <a:cs typeface="Arial"/>
              </a:rPr>
              <a:t>End </a:t>
            </a:r>
            <a:r>
              <a:rPr sz="1600" dirty="0">
                <a:solidFill>
                  <a:srgbClr val="FFFFFF"/>
                </a:solidFill>
                <a:latin typeface="Arial"/>
                <a:cs typeface="Arial"/>
              </a:rPr>
              <a:t>Result</a:t>
            </a:r>
            <a:r>
              <a:rPr sz="1600" spc="-45" dirty="0">
                <a:solidFill>
                  <a:srgbClr val="FFFFFF"/>
                </a:solidFill>
                <a:latin typeface="Arial"/>
                <a:cs typeface="Arial"/>
              </a:rPr>
              <a:t> </a:t>
            </a:r>
            <a:r>
              <a:rPr sz="1600" dirty="0">
                <a:solidFill>
                  <a:srgbClr val="FFFFFF"/>
                </a:solidFill>
                <a:latin typeface="Arial"/>
                <a:cs typeface="Arial"/>
              </a:rPr>
              <a:t>Will</a:t>
            </a:r>
            <a:r>
              <a:rPr sz="1600" spc="-45" dirty="0">
                <a:solidFill>
                  <a:srgbClr val="FFFFFF"/>
                </a:solidFill>
                <a:latin typeface="Arial"/>
                <a:cs typeface="Arial"/>
              </a:rPr>
              <a:t> </a:t>
            </a:r>
            <a:r>
              <a:rPr sz="1600" dirty="0">
                <a:solidFill>
                  <a:srgbClr val="FFFFFF"/>
                </a:solidFill>
                <a:latin typeface="Arial"/>
                <a:cs typeface="Arial"/>
              </a:rPr>
              <a:t>Be</a:t>
            </a:r>
            <a:r>
              <a:rPr sz="1600" spc="-30" dirty="0">
                <a:solidFill>
                  <a:srgbClr val="FFFFFF"/>
                </a:solidFill>
                <a:latin typeface="Arial"/>
                <a:cs typeface="Arial"/>
              </a:rPr>
              <a:t> </a:t>
            </a:r>
            <a:r>
              <a:rPr sz="1600" dirty="0">
                <a:solidFill>
                  <a:srgbClr val="FFFFFF"/>
                </a:solidFill>
                <a:latin typeface="Arial"/>
                <a:cs typeface="Arial"/>
              </a:rPr>
              <a:t>Worth</a:t>
            </a:r>
            <a:r>
              <a:rPr sz="1600" spc="-25" dirty="0">
                <a:solidFill>
                  <a:srgbClr val="FFFFFF"/>
                </a:solidFill>
                <a:latin typeface="Arial"/>
                <a:cs typeface="Arial"/>
              </a:rPr>
              <a:t> It</a:t>
            </a:r>
            <a:endParaRPr sz="1600">
              <a:latin typeface="Arial"/>
              <a:cs typeface="Arial"/>
            </a:endParaRPr>
          </a:p>
        </p:txBody>
      </p:sp>
      <p:sp>
        <p:nvSpPr>
          <p:cNvPr id="19" name="object 1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16</a:t>
            </a:fld>
            <a:endParaRPr spc="-25" dirty="0"/>
          </a:p>
        </p:txBody>
      </p:sp>
      <p:sp>
        <p:nvSpPr>
          <p:cNvPr id="20" name="object 20"/>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18" name="object 18"/>
          <p:cNvSpPr txBox="1"/>
          <p:nvPr/>
        </p:nvSpPr>
        <p:spPr>
          <a:xfrm>
            <a:off x="1005458" y="5486780"/>
            <a:ext cx="6489700" cy="831850"/>
          </a:xfrm>
          <a:prstGeom prst="rect">
            <a:avLst/>
          </a:prstGeom>
          <a:ln w="9525">
            <a:solidFill>
              <a:srgbClr val="00253D"/>
            </a:solidFill>
          </a:ln>
        </p:spPr>
        <p:txBody>
          <a:bodyPr vert="horz" wrap="square" lIns="0" tIns="39370" rIns="0" bIns="0" rtlCol="0">
            <a:spAutoFit/>
          </a:bodyPr>
          <a:lstStyle/>
          <a:p>
            <a:pPr algn="ctr">
              <a:lnSpc>
                <a:spcPct val="100000"/>
              </a:lnSpc>
              <a:spcBef>
                <a:spcPts val="310"/>
              </a:spcBef>
            </a:pPr>
            <a:r>
              <a:rPr sz="1800" dirty="0">
                <a:latin typeface="Arial"/>
                <a:cs typeface="Arial"/>
              </a:rPr>
              <a:t>“We</a:t>
            </a:r>
            <a:r>
              <a:rPr sz="1800" spc="-40" dirty="0">
                <a:latin typeface="Arial"/>
                <a:cs typeface="Arial"/>
              </a:rPr>
              <a:t> </a:t>
            </a:r>
            <a:r>
              <a:rPr sz="1800" dirty="0">
                <a:latin typeface="Arial"/>
                <a:cs typeface="Arial"/>
              </a:rPr>
              <a:t>have</a:t>
            </a:r>
            <a:r>
              <a:rPr sz="1800" spc="-2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be</a:t>
            </a:r>
            <a:r>
              <a:rPr sz="1800" spc="-30" dirty="0">
                <a:latin typeface="Arial"/>
                <a:cs typeface="Arial"/>
              </a:rPr>
              <a:t> </a:t>
            </a:r>
            <a:r>
              <a:rPr sz="1800" dirty="0">
                <a:latin typeface="Arial"/>
                <a:cs typeface="Arial"/>
              </a:rPr>
              <a:t>bold.</a:t>
            </a:r>
            <a:r>
              <a:rPr sz="1800" spc="-25" dirty="0">
                <a:latin typeface="Arial"/>
                <a:cs typeface="Arial"/>
              </a:rPr>
              <a:t> </a:t>
            </a:r>
            <a:r>
              <a:rPr sz="1800" dirty="0">
                <a:latin typeface="Arial"/>
                <a:cs typeface="Arial"/>
              </a:rPr>
              <a:t>We</a:t>
            </a:r>
            <a:r>
              <a:rPr sz="1800" spc="-20" dirty="0">
                <a:latin typeface="Arial"/>
                <a:cs typeface="Arial"/>
              </a:rPr>
              <a:t> </a:t>
            </a:r>
            <a:r>
              <a:rPr sz="1800" dirty="0">
                <a:latin typeface="Arial"/>
                <a:cs typeface="Arial"/>
              </a:rPr>
              <a:t>have</a:t>
            </a:r>
            <a:r>
              <a:rPr sz="1800" spc="-2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do</a:t>
            </a:r>
            <a:r>
              <a:rPr sz="1800" spc="-20" dirty="0">
                <a:latin typeface="Arial"/>
                <a:cs typeface="Arial"/>
              </a:rPr>
              <a:t> </a:t>
            </a:r>
            <a:r>
              <a:rPr sz="1800" dirty="0">
                <a:latin typeface="Arial"/>
                <a:cs typeface="Arial"/>
              </a:rPr>
              <a:t>something</a:t>
            </a:r>
            <a:r>
              <a:rPr sz="1800" spc="-30" dirty="0">
                <a:latin typeface="Arial"/>
                <a:cs typeface="Arial"/>
              </a:rPr>
              <a:t> </a:t>
            </a:r>
            <a:r>
              <a:rPr sz="1800" spc="-10" dirty="0">
                <a:latin typeface="Arial"/>
                <a:cs typeface="Arial"/>
              </a:rPr>
              <a:t>different”</a:t>
            </a:r>
            <a:endParaRPr sz="1800">
              <a:latin typeface="Arial"/>
              <a:cs typeface="Arial"/>
            </a:endParaRPr>
          </a:p>
          <a:p>
            <a:pPr>
              <a:lnSpc>
                <a:spcPct val="100000"/>
              </a:lnSpc>
              <a:spcBef>
                <a:spcPts val="105"/>
              </a:spcBef>
            </a:pPr>
            <a:endParaRPr sz="1800">
              <a:latin typeface="Arial"/>
              <a:cs typeface="Arial"/>
            </a:endParaRPr>
          </a:p>
          <a:p>
            <a:pPr algn="ctr">
              <a:lnSpc>
                <a:spcPct val="100000"/>
              </a:lnSpc>
            </a:pPr>
            <a:r>
              <a:rPr sz="1200" dirty="0">
                <a:latin typeface="Arial"/>
                <a:cs typeface="Arial"/>
              </a:rPr>
              <a:t>-</a:t>
            </a:r>
            <a:r>
              <a:rPr sz="1200" spc="-20" dirty="0">
                <a:latin typeface="Arial"/>
                <a:cs typeface="Arial"/>
              </a:rPr>
              <a:t> </a:t>
            </a:r>
            <a:r>
              <a:rPr sz="1200" dirty="0">
                <a:latin typeface="Arial"/>
                <a:cs typeface="Arial"/>
              </a:rPr>
              <a:t>Committee</a:t>
            </a:r>
            <a:r>
              <a:rPr sz="1200" spc="-30" dirty="0">
                <a:latin typeface="Arial"/>
                <a:cs typeface="Arial"/>
              </a:rPr>
              <a:t> </a:t>
            </a:r>
            <a:r>
              <a:rPr sz="1200" dirty="0">
                <a:latin typeface="Arial"/>
                <a:cs typeface="Arial"/>
              </a:rPr>
              <a:t>member</a:t>
            </a:r>
            <a:r>
              <a:rPr sz="1200" spc="-40" dirty="0">
                <a:latin typeface="Arial"/>
                <a:cs typeface="Arial"/>
              </a:rPr>
              <a:t> </a:t>
            </a:r>
            <a:r>
              <a:rPr sz="1200" dirty="0">
                <a:latin typeface="Arial"/>
                <a:cs typeface="Arial"/>
              </a:rPr>
              <a:t>quote</a:t>
            </a:r>
            <a:r>
              <a:rPr sz="1200" spc="-30" dirty="0">
                <a:latin typeface="Arial"/>
                <a:cs typeface="Arial"/>
              </a:rPr>
              <a:t> </a:t>
            </a:r>
            <a:r>
              <a:rPr sz="1200" dirty="0">
                <a:latin typeface="Arial"/>
                <a:cs typeface="Arial"/>
              </a:rPr>
              <a:t>from</a:t>
            </a:r>
            <a:r>
              <a:rPr sz="1200" spc="-20" dirty="0">
                <a:latin typeface="Arial"/>
                <a:cs typeface="Arial"/>
              </a:rPr>
              <a:t> </a:t>
            </a:r>
            <a:r>
              <a:rPr sz="1200" dirty="0">
                <a:latin typeface="Arial"/>
                <a:cs typeface="Arial"/>
              </a:rPr>
              <a:t>RFP</a:t>
            </a:r>
            <a:r>
              <a:rPr sz="1200" spc="-40" dirty="0">
                <a:latin typeface="Arial"/>
                <a:cs typeface="Arial"/>
              </a:rPr>
              <a:t> </a:t>
            </a:r>
            <a:r>
              <a:rPr sz="1200" dirty="0">
                <a:latin typeface="Arial"/>
                <a:cs typeface="Arial"/>
              </a:rPr>
              <a:t>Evaluation</a:t>
            </a:r>
            <a:r>
              <a:rPr sz="1200" spc="-35" dirty="0">
                <a:latin typeface="Arial"/>
                <a:cs typeface="Arial"/>
              </a:rPr>
              <a:t> </a:t>
            </a:r>
            <a:r>
              <a:rPr sz="1200" spc="-10" dirty="0">
                <a:latin typeface="Arial"/>
                <a:cs typeface="Arial"/>
              </a:rPr>
              <a:t>Meeting</a:t>
            </a:r>
            <a:endParaRPr sz="1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sp>
        <p:nvSpPr>
          <p:cNvPr id="3" name="object 3"/>
          <p:cNvSpPr txBox="1"/>
          <p:nvPr/>
        </p:nvSpPr>
        <p:spPr>
          <a:xfrm>
            <a:off x="320040" y="6634839"/>
            <a:ext cx="85725" cy="85725"/>
          </a:xfrm>
          <a:prstGeom prst="rect">
            <a:avLst/>
          </a:prstGeom>
        </p:spPr>
        <p:txBody>
          <a:bodyPr vert="horz" wrap="square" lIns="0" tIns="0" rIns="0" bIns="0" rtlCol="0">
            <a:spAutoFit/>
          </a:bodyPr>
          <a:lstStyle/>
          <a:p>
            <a:pPr>
              <a:lnSpc>
                <a:spcPts val="665"/>
              </a:lnSpc>
            </a:pPr>
            <a:r>
              <a:rPr sz="600" spc="-25" dirty="0">
                <a:solidFill>
                  <a:srgbClr val="C5DEF1"/>
                </a:solidFill>
                <a:latin typeface="Arial"/>
                <a:cs typeface="Arial"/>
              </a:rPr>
              <a:t>17</a:t>
            </a:r>
            <a:endParaRPr sz="600">
              <a:latin typeface="Arial"/>
              <a:cs typeface="Arial"/>
            </a:endParaRPr>
          </a:p>
        </p:txBody>
      </p:sp>
      <p:pic>
        <p:nvPicPr>
          <p:cNvPr id="4" name="object 4"/>
          <p:cNvPicPr/>
          <p:nvPr/>
        </p:nvPicPr>
        <p:blipFill>
          <a:blip r:embed="rId3" cstate="print"/>
          <a:stretch>
            <a:fillRect/>
          </a:stretch>
        </p:blipFill>
        <p:spPr>
          <a:xfrm>
            <a:off x="0" y="4126228"/>
            <a:ext cx="9143999" cy="2731768"/>
          </a:xfrm>
          <a:prstGeom prst="rect">
            <a:avLst/>
          </a:prstGeom>
        </p:spPr>
      </p:pic>
      <p:sp>
        <p:nvSpPr>
          <p:cNvPr id="5" name="object 5"/>
          <p:cNvSpPr txBox="1"/>
          <p:nvPr/>
        </p:nvSpPr>
        <p:spPr>
          <a:xfrm>
            <a:off x="278891" y="5101335"/>
            <a:ext cx="1905000" cy="12776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Joshua</a:t>
            </a:r>
            <a:r>
              <a:rPr sz="1050" spc="-30" dirty="0">
                <a:solidFill>
                  <a:srgbClr val="FFFFFF"/>
                </a:solidFill>
                <a:latin typeface="Arial"/>
                <a:cs typeface="Arial"/>
              </a:rPr>
              <a:t> </a:t>
            </a:r>
            <a:r>
              <a:rPr sz="1050" dirty="0">
                <a:solidFill>
                  <a:srgbClr val="FFFFFF"/>
                </a:solidFill>
                <a:latin typeface="Arial"/>
                <a:cs typeface="Arial"/>
              </a:rPr>
              <a:t>Rubich,</a:t>
            </a:r>
            <a:r>
              <a:rPr sz="1050" spc="-35" dirty="0">
                <a:solidFill>
                  <a:srgbClr val="FFFFFF"/>
                </a:solidFill>
                <a:latin typeface="Arial"/>
                <a:cs typeface="Arial"/>
              </a:rPr>
              <a:t> </a:t>
            </a:r>
            <a:r>
              <a:rPr sz="1050" dirty="0">
                <a:solidFill>
                  <a:srgbClr val="FFFFFF"/>
                </a:solidFill>
                <a:latin typeface="Arial"/>
                <a:cs typeface="Arial"/>
              </a:rPr>
              <a:t>Area</a:t>
            </a:r>
            <a:r>
              <a:rPr sz="1050" spc="-40" dirty="0">
                <a:solidFill>
                  <a:srgbClr val="FFFFFF"/>
                </a:solidFill>
                <a:latin typeface="Arial"/>
                <a:cs typeface="Arial"/>
              </a:rPr>
              <a:t> </a:t>
            </a:r>
            <a:r>
              <a:rPr sz="1050" dirty="0">
                <a:solidFill>
                  <a:srgbClr val="FFFFFF"/>
                </a:solidFill>
                <a:latin typeface="Arial"/>
                <a:cs typeface="Arial"/>
              </a:rPr>
              <a:t>Senior</a:t>
            </a:r>
            <a:r>
              <a:rPr sz="1050" spc="-35" dirty="0">
                <a:solidFill>
                  <a:srgbClr val="FFFFFF"/>
                </a:solidFill>
                <a:latin typeface="Arial"/>
                <a:cs typeface="Arial"/>
              </a:rPr>
              <a:t> </a:t>
            </a:r>
            <a:r>
              <a:rPr sz="1050" spc="-25" dirty="0">
                <a:solidFill>
                  <a:srgbClr val="FFFFFF"/>
                </a:solidFill>
                <a:latin typeface="Arial"/>
                <a:cs typeface="Arial"/>
              </a:rPr>
              <a:t>VP</a:t>
            </a:r>
            <a:endParaRPr sz="1050">
              <a:latin typeface="Arial"/>
              <a:cs typeface="Arial"/>
            </a:endParaRPr>
          </a:p>
          <a:p>
            <a:pPr>
              <a:lnSpc>
                <a:spcPct val="100000"/>
              </a:lnSpc>
            </a:pPr>
            <a:endParaRPr sz="1050">
              <a:latin typeface="Arial"/>
              <a:cs typeface="Arial"/>
            </a:endParaRPr>
          </a:p>
          <a:p>
            <a:pPr>
              <a:lnSpc>
                <a:spcPct val="100000"/>
              </a:lnSpc>
              <a:spcBef>
                <a:spcPts val="620"/>
              </a:spcBef>
            </a:pPr>
            <a:endParaRPr sz="1050">
              <a:latin typeface="Arial"/>
              <a:cs typeface="Arial"/>
            </a:endParaRPr>
          </a:p>
          <a:p>
            <a:pPr marL="12700">
              <a:lnSpc>
                <a:spcPct val="100000"/>
              </a:lnSpc>
            </a:pPr>
            <a:r>
              <a:rPr sz="1050" dirty="0">
                <a:solidFill>
                  <a:srgbClr val="FFFFFF"/>
                </a:solidFill>
                <a:latin typeface="Arial"/>
                <a:cs typeface="Arial"/>
              </a:rPr>
              <a:t>(P)</a:t>
            </a:r>
            <a:r>
              <a:rPr sz="1050" spc="-5" dirty="0">
                <a:solidFill>
                  <a:srgbClr val="FFFFFF"/>
                </a:solidFill>
                <a:latin typeface="Arial"/>
                <a:cs typeface="Arial"/>
              </a:rPr>
              <a:t> </a:t>
            </a:r>
            <a:r>
              <a:rPr sz="1050" spc="-10" dirty="0">
                <a:solidFill>
                  <a:srgbClr val="FFFFFF"/>
                </a:solidFill>
                <a:latin typeface="Arial"/>
                <a:cs typeface="Arial"/>
              </a:rPr>
              <a:t>407-468-</a:t>
            </a:r>
            <a:r>
              <a:rPr sz="1050" spc="-20" dirty="0">
                <a:solidFill>
                  <a:srgbClr val="FFFFFF"/>
                </a:solidFill>
                <a:latin typeface="Arial"/>
                <a:cs typeface="Arial"/>
              </a:rPr>
              <a:t>4383</a:t>
            </a:r>
            <a:endParaRPr sz="1050">
              <a:latin typeface="Arial"/>
              <a:cs typeface="Arial"/>
            </a:endParaRPr>
          </a:p>
          <a:p>
            <a:pPr>
              <a:lnSpc>
                <a:spcPct val="100000"/>
              </a:lnSpc>
            </a:pPr>
            <a:endParaRPr sz="1050">
              <a:latin typeface="Arial"/>
              <a:cs typeface="Arial"/>
            </a:endParaRPr>
          </a:p>
          <a:p>
            <a:pPr>
              <a:lnSpc>
                <a:spcPct val="100000"/>
              </a:lnSpc>
              <a:spcBef>
                <a:spcPts val="625"/>
              </a:spcBef>
            </a:pPr>
            <a:endParaRPr sz="1050">
              <a:latin typeface="Arial"/>
              <a:cs typeface="Arial"/>
            </a:endParaRPr>
          </a:p>
          <a:p>
            <a:pPr marL="12700">
              <a:lnSpc>
                <a:spcPct val="100000"/>
              </a:lnSpc>
            </a:pPr>
            <a:r>
              <a:rPr sz="1050" dirty="0">
                <a:solidFill>
                  <a:srgbClr val="FFFFFF"/>
                </a:solidFill>
                <a:latin typeface="Arial"/>
                <a:cs typeface="Arial"/>
              </a:rPr>
              <a:t>(E)</a:t>
            </a:r>
            <a:r>
              <a:rPr sz="1050" spc="-25" dirty="0">
                <a:solidFill>
                  <a:srgbClr val="FFFFFF"/>
                </a:solidFill>
                <a:latin typeface="Arial"/>
                <a:cs typeface="Arial"/>
              </a:rPr>
              <a:t> </a:t>
            </a:r>
            <a:r>
              <a:rPr sz="1050" spc="-10" dirty="0">
                <a:solidFill>
                  <a:srgbClr val="FFFFFF"/>
                </a:solidFill>
                <a:latin typeface="Arial"/>
                <a:cs typeface="Arial"/>
                <a:hlinkClick r:id="rId4"/>
              </a:rPr>
              <a:t>Joshua_Rubich@ajg.com</a:t>
            </a:r>
            <a:endParaRPr sz="105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15337" y="218220"/>
            <a:ext cx="1489511" cy="237928"/>
          </a:xfrm>
          <a:prstGeom prst="rect">
            <a:avLst/>
          </a:prstGeom>
        </p:spPr>
      </p:pic>
      <p:pic>
        <p:nvPicPr>
          <p:cNvPr id="3" name="object 3"/>
          <p:cNvPicPr/>
          <p:nvPr/>
        </p:nvPicPr>
        <p:blipFill>
          <a:blip r:embed="rId3" cstate="print"/>
          <a:stretch>
            <a:fillRect/>
          </a:stretch>
        </p:blipFill>
        <p:spPr>
          <a:xfrm>
            <a:off x="0" y="5235698"/>
            <a:ext cx="9143999" cy="1622298"/>
          </a:xfrm>
          <a:prstGeom prst="rect">
            <a:avLst/>
          </a:prstGeom>
        </p:spPr>
      </p:pic>
      <p:sp>
        <p:nvSpPr>
          <p:cNvPr id="4" name="object 4"/>
          <p:cNvSpPr txBox="1"/>
          <p:nvPr/>
        </p:nvSpPr>
        <p:spPr>
          <a:xfrm>
            <a:off x="307340" y="1702510"/>
            <a:ext cx="3571240" cy="4049395"/>
          </a:xfrm>
          <a:prstGeom prst="rect">
            <a:avLst/>
          </a:prstGeom>
        </p:spPr>
        <p:txBody>
          <a:bodyPr vert="horz" wrap="square" lIns="0" tIns="73660" rIns="0" bIns="0" rtlCol="0">
            <a:spAutoFit/>
          </a:bodyPr>
          <a:lstStyle/>
          <a:p>
            <a:pPr marL="469265" indent="-456565">
              <a:lnSpc>
                <a:spcPct val="100000"/>
              </a:lnSpc>
              <a:spcBef>
                <a:spcPts val="580"/>
              </a:spcBef>
              <a:buClr>
                <a:srgbClr val="6EACDE"/>
              </a:buClr>
              <a:buFont typeface="Wingdings"/>
              <a:buChar char=""/>
              <a:tabLst>
                <a:tab pos="469265" algn="l"/>
              </a:tabLst>
            </a:pPr>
            <a:r>
              <a:rPr sz="2000" dirty="0">
                <a:solidFill>
                  <a:srgbClr val="525252"/>
                </a:solidFill>
                <a:latin typeface="Arial"/>
                <a:cs typeface="Arial"/>
              </a:rPr>
              <a:t>About</a:t>
            </a:r>
            <a:r>
              <a:rPr sz="2000" spc="-60" dirty="0">
                <a:solidFill>
                  <a:srgbClr val="525252"/>
                </a:solidFill>
                <a:latin typeface="Arial"/>
                <a:cs typeface="Arial"/>
              </a:rPr>
              <a:t> </a:t>
            </a:r>
            <a:r>
              <a:rPr sz="2000" dirty="0">
                <a:solidFill>
                  <a:srgbClr val="525252"/>
                </a:solidFill>
                <a:latin typeface="Arial"/>
                <a:cs typeface="Arial"/>
              </a:rPr>
              <a:t>Lake</a:t>
            </a:r>
            <a:r>
              <a:rPr sz="2000" spc="-60" dirty="0">
                <a:solidFill>
                  <a:srgbClr val="525252"/>
                </a:solidFill>
                <a:latin typeface="Arial"/>
                <a:cs typeface="Arial"/>
              </a:rPr>
              <a:t> </a:t>
            </a:r>
            <a:r>
              <a:rPr sz="2000" spc="-10" dirty="0">
                <a:solidFill>
                  <a:srgbClr val="525252"/>
                </a:solidFill>
                <a:latin typeface="Arial"/>
                <a:cs typeface="Arial"/>
              </a:rPr>
              <a:t>Schools</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Chosen</a:t>
            </a:r>
            <a:r>
              <a:rPr sz="2000" spc="-90" dirty="0">
                <a:solidFill>
                  <a:srgbClr val="525252"/>
                </a:solidFill>
                <a:latin typeface="Arial"/>
                <a:cs typeface="Arial"/>
              </a:rPr>
              <a:t> </a:t>
            </a:r>
            <a:r>
              <a:rPr sz="2000" spc="-20" dirty="0">
                <a:solidFill>
                  <a:srgbClr val="525252"/>
                </a:solidFill>
                <a:latin typeface="Arial"/>
                <a:cs typeface="Arial"/>
              </a:rPr>
              <a:t>Path</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spc="-20" dirty="0">
                <a:solidFill>
                  <a:srgbClr val="525252"/>
                </a:solidFill>
                <a:latin typeface="Arial"/>
                <a:cs typeface="Arial"/>
              </a:rPr>
              <a:t>Why?</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Where</a:t>
            </a:r>
            <a:r>
              <a:rPr sz="2000" spc="-80" dirty="0">
                <a:solidFill>
                  <a:srgbClr val="525252"/>
                </a:solidFill>
                <a:latin typeface="Arial"/>
                <a:cs typeface="Arial"/>
              </a:rPr>
              <a:t> </a:t>
            </a:r>
            <a:r>
              <a:rPr sz="2000" dirty="0">
                <a:solidFill>
                  <a:srgbClr val="525252"/>
                </a:solidFill>
                <a:latin typeface="Arial"/>
                <a:cs typeface="Arial"/>
              </a:rPr>
              <a:t>We</a:t>
            </a:r>
            <a:r>
              <a:rPr sz="2000" spc="-80" dirty="0">
                <a:solidFill>
                  <a:srgbClr val="525252"/>
                </a:solidFill>
                <a:latin typeface="Arial"/>
                <a:cs typeface="Arial"/>
              </a:rPr>
              <a:t> </a:t>
            </a:r>
            <a:r>
              <a:rPr sz="2000" spc="-10" dirty="0">
                <a:solidFill>
                  <a:srgbClr val="525252"/>
                </a:solidFill>
                <a:latin typeface="Arial"/>
                <a:cs typeface="Arial"/>
              </a:rPr>
              <a:t>Landed</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Path</a:t>
            </a:r>
            <a:r>
              <a:rPr sz="2000" spc="-40" dirty="0">
                <a:solidFill>
                  <a:srgbClr val="525252"/>
                </a:solidFill>
                <a:latin typeface="Arial"/>
                <a:cs typeface="Arial"/>
              </a:rPr>
              <a:t> </a:t>
            </a:r>
            <a:r>
              <a:rPr sz="2000" dirty="0">
                <a:solidFill>
                  <a:srgbClr val="525252"/>
                </a:solidFill>
                <a:latin typeface="Arial"/>
                <a:cs typeface="Arial"/>
              </a:rPr>
              <a:t>to</a:t>
            </a:r>
            <a:r>
              <a:rPr sz="2000" spc="-45" dirty="0">
                <a:solidFill>
                  <a:srgbClr val="525252"/>
                </a:solidFill>
                <a:latin typeface="Arial"/>
                <a:cs typeface="Arial"/>
              </a:rPr>
              <a:t> </a:t>
            </a:r>
            <a:r>
              <a:rPr sz="2000" spc="-10" dirty="0">
                <a:solidFill>
                  <a:srgbClr val="525252"/>
                </a:solidFill>
                <a:latin typeface="Arial"/>
                <a:cs typeface="Arial"/>
              </a:rPr>
              <a:t>Contract</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Plan</a:t>
            </a:r>
            <a:r>
              <a:rPr sz="2000" spc="-60" dirty="0">
                <a:solidFill>
                  <a:srgbClr val="525252"/>
                </a:solidFill>
                <a:latin typeface="Arial"/>
                <a:cs typeface="Arial"/>
              </a:rPr>
              <a:t> </a:t>
            </a:r>
            <a:r>
              <a:rPr sz="2000" dirty="0">
                <a:solidFill>
                  <a:srgbClr val="525252"/>
                </a:solidFill>
                <a:latin typeface="Arial"/>
                <a:cs typeface="Arial"/>
              </a:rPr>
              <a:t>Design</a:t>
            </a:r>
            <a:r>
              <a:rPr sz="2000" spc="-50" dirty="0">
                <a:solidFill>
                  <a:srgbClr val="525252"/>
                </a:solidFill>
                <a:latin typeface="Arial"/>
                <a:cs typeface="Arial"/>
              </a:rPr>
              <a:t> </a:t>
            </a:r>
            <a:r>
              <a:rPr sz="2000" dirty="0">
                <a:solidFill>
                  <a:srgbClr val="525252"/>
                </a:solidFill>
                <a:latin typeface="Arial"/>
                <a:cs typeface="Arial"/>
              </a:rPr>
              <a:t>Line</a:t>
            </a:r>
            <a:r>
              <a:rPr sz="2000" spc="-60" dirty="0">
                <a:solidFill>
                  <a:srgbClr val="525252"/>
                </a:solidFill>
                <a:latin typeface="Arial"/>
                <a:cs typeface="Arial"/>
              </a:rPr>
              <a:t> </a:t>
            </a:r>
            <a:r>
              <a:rPr sz="2000" spc="-25" dirty="0">
                <a:solidFill>
                  <a:srgbClr val="525252"/>
                </a:solidFill>
                <a:latin typeface="Arial"/>
                <a:cs typeface="Arial"/>
              </a:rPr>
              <a:t>Up</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Employee</a:t>
            </a:r>
            <a:r>
              <a:rPr sz="2000" spc="-120" dirty="0">
                <a:solidFill>
                  <a:srgbClr val="525252"/>
                </a:solidFill>
                <a:latin typeface="Arial"/>
                <a:cs typeface="Arial"/>
              </a:rPr>
              <a:t> </a:t>
            </a:r>
            <a:r>
              <a:rPr sz="2000" spc="-10" dirty="0">
                <a:solidFill>
                  <a:srgbClr val="525252"/>
                </a:solidFill>
                <a:latin typeface="Arial"/>
                <a:cs typeface="Arial"/>
              </a:rPr>
              <a:t>Communications</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Enrollment</a:t>
            </a:r>
            <a:r>
              <a:rPr sz="2000" spc="-100" dirty="0">
                <a:solidFill>
                  <a:srgbClr val="525252"/>
                </a:solidFill>
                <a:latin typeface="Arial"/>
                <a:cs typeface="Arial"/>
              </a:rPr>
              <a:t> </a:t>
            </a:r>
            <a:r>
              <a:rPr sz="2000" spc="-10" dirty="0">
                <a:solidFill>
                  <a:srgbClr val="525252"/>
                </a:solidFill>
                <a:latin typeface="Arial"/>
                <a:cs typeface="Arial"/>
              </a:rPr>
              <a:t>Results</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Claims</a:t>
            </a:r>
            <a:r>
              <a:rPr sz="2000" spc="-50" dirty="0">
                <a:solidFill>
                  <a:srgbClr val="525252"/>
                </a:solidFill>
                <a:latin typeface="Arial"/>
                <a:cs typeface="Arial"/>
              </a:rPr>
              <a:t> </a:t>
            </a:r>
            <a:r>
              <a:rPr sz="2000" spc="-10" dirty="0">
                <a:solidFill>
                  <a:srgbClr val="525252"/>
                </a:solidFill>
                <a:latin typeface="Arial"/>
                <a:cs typeface="Arial"/>
              </a:rPr>
              <a:t>Results</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dirty="0">
                <a:solidFill>
                  <a:srgbClr val="525252"/>
                </a:solidFill>
                <a:latin typeface="Arial"/>
                <a:cs typeface="Arial"/>
              </a:rPr>
              <a:t>Employee</a:t>
            </a:r>
            <a:r>
              <a:rPr sz="2000" spc="-120" dirty="0">
                <a:solidFill>
                  <a:srgbClr val="525252"/>
                </a:solidFill>
                <a:latin typeface="Arial"/>
                <a:cs typeface="Arial"/>
              </a:rPr>
              <a:t> </a:t>
            </a:r>
            <a:r>
              <a:rPr sz="2000" spc="-10" dirty="0">
                <a:solidFill>
                  <a:srgbClr val="525252"/>
                </a:solidFill>
                <a:latin typeface="Arial"/>
                <a:cs typeface="Arial"/>
              </a:rPr>
              <a:t>Feedback</a:t>
            </a:r>
            <a:endParaRPr sz="2000">
              <a:latin typeface="Arial"/>
              <a:cs typeface="Arial"/>
            </a:endParaRPr>
          </a:p>
          <a:p>
            <a:pPr marL="469265" indent="-456565">
              <a:lnSpc>
                <a:spcPct val="100000"/>
              </a:lnSpc>
              <a:spcBef>
                <a:spcPts val="480"/>
              </a:spcBef>
              <a:buClr>
                <a:srgbClr val="6EACDE"/>
              </a:buClr>
              <a:buFont typeface="Wingdings"/>
              <a:buChar char=""/>
              <a:tabLst>
                <a:tab pos="469265" algn="l"/>
              </a:tabLst>
            </a:pPr>
            <a:r>
              <a:rPr sz="2000" spc="-10" dirty="0">
                <a:solidFill>
                  <a:srgbClr val="525252"/>
                </a:solidFill>
                <a:latin typeface="Arial"/>
                <a:cs typeface="Arial"/>
              </a:rPr>
              <a:t>Summary</a:t>
            </a:r>
            <a:endParaRPr sz="20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0" dirty="0"/>
              <a:t>2</a:t>
            </a:fld>
            <a:endParaRPr spc="-50" dirty="0"/>
          </a:p>
        </p:txBody>
      </p:sp>
      <p:sp>
        <p:nvSpPr>
          <p:cNvPr id="7" name="object 7"/>
          <p:cNvSpPr txBox="1"/>
          <p:nvPr/>
        </p:nvSpPr>
        <p:spPr>
          <a:xfrm>
            <a:off x="7440168" y="6623156"/>
            <a:ext cx="1537970" cy="132715"/>
          </a:xfrm>
          <a:prstGeom prst="rect">
            <a:avLst/>
          </a:prstGeom>
        </p:spPr>
        <p:txBody>
          <a:bodyPr vert="horz" wrap="square" lIns="0" tIns="5080" rIns="0" bIns="0" rtlCol="0">
            <a:spAutoFit/>
          </a:bodyPr>
          <a:lstStyle/>
          <a:p>
            <a:pPr marL="12700">
              <a:lnSpc>
                <a:spcPct val="100000"/>
              </a:lnSpc>
              <a:spcBef>
                <a:spcPts val="40"/>
              </a:spcBef>
            </a:pPr>
            <a:r>
              <a:rPr sz="900" spc="-247" baseline="-13888" dirty="0">
                <a:solidFill>
                  <a:srgbClr val="C5DEF1"/>
                </a:solidFill>
                <a:latin typeface="Arial"/>
                <a:cs typeface="Arial"/>
              </a:rPr>
              <a:t>©201</a:t>
            </a:r>
            <a:r>
              <a:rPr sz="600" spc="-165" dirty="0">
                <a:solidFill>
                  <a:srgbClr val="C5DEF1"/>
                </a:solidFill>
                <a:latin typeface="Arial"/>
                <a:cs typeface="Arial"/>
              </a:rPr>
              <a:t>©</a:t>
            </a:r>
            <a:r>
              <a:rPr sz="900" spc="-247" baseline="-13888" dirty="0">
                <a:solidFill>
                  <a:srgbClr val="C5DEF1"/>
                </a:solidFill>
                <a:latin typeface="Arial"/>
                <a:cs typeface="Arial"/>
              </a:rPr>
              <a:t>9</a:t>
            </a:r>
            <a:r>
              <a:rPr sz="600" spc="-165" dirty="0">
                <a:solidFill>
                  <a:srgbClr val="C5DEF1"/>
                </a:solidFill>
                <a:latin typeface="Arial"/>
                <a:cs typeface="Arial"/>
              </a:rPr>
              <a:t>2</a:t>
            </a:r>
            <a:r>
              <a:rPr sz="900" spc="-247" baseline="-13888" dirty="0">
                <a:solidFill>
                  <a:srgbClr val="C5DEF1"/>
                </a:solidFill>
                <a:latin typeface="Arial"/>
                <a:cs typeface="Arial"/>
              </a:rPr>
              <a:t>A</a:t>
            </a:r>
            <a:r>
              <a:rPr sz="600" spc="-165" dirty="0">
                <a:solidFill>
                  <a:srgbClr val="C5DEF1"/>
                </a:solidFill>
                <a:latin typeface="Arial"/>
                <a:cs typeface="Arial"/>
              </a:rPr>
              <a:t>02</a:t>
            </a:r>
            <a:r>
              <a:rPr sz="900" spc="-247" baseline="-13888" dirty="0">
                <a:solidFill>
                  <a:srgbClr val="C5DEF1"/>
                </a:solidFill>
                <a:latin typeface="Arial"/>
                <a:cs typeface="Arial"/>
              </a:rPr>
              <a:t>R</a:t>
            </a:r>
            <a:r>
              <a:rPr sz="600" spc="-165" dirty="0">
                <a:solidFill>
                  <a:srgbClr val="C5DEF1"/>
                </a:solidFill>
                <a:latin typeface="Arial"/>
                <a:cs typeface="Arial"/>
              </a:rPr>
              <a:t>3</a:t>
            </a:r>
            <a:r>
              <a:rPr sz="900" spc="-247" baseline="-13888" dirty="0">
                <a:solidFill>
                  <a:srgbClr val="C5DEF1"/>
                </a:solidFill>
                <a:latin typeface="Arial"/>
                <a:cs typeface="Arial"/>
              </a:rPr>
              <a:t>T</a:t>
            </a:r>
            <a:r>
              <a:rPr sz="600" spc="-165" dirty="0">
                <a:solidFill>
                  <a:srgbClr val="C5DEF1"/>
                </a:solidFill>
                <a:latin typeface="Arial"/>
                <a:cs typeface="Arial"/>
              </a:rPr>
              <a:t>A</a:t>
            </a:r>
            <a:r>
              <a:rPr sz="900" spc="-247" baseline="-13888" dirty="0">
                <a:solidFill>
                  <a:srgbClr val="C5DEF1"/>
                </a:solidFill>
                <a:latin typeface="Arial"/>
                <a:cs typeface="Arial"/>
              </a:rPr>
              <a:t>H</a:t>
            </a:r>
            <a:r>
              <a:rPr sz="600" spc="-165" dirty="0">
                <a:solidFill>
                  <a:srgbClr val="C5DEF1"/>
                </a:solidFill>
                <a:latin typeface="Arial"/>
                <a:cs typeface="Arial"/>
              </a:rPr>
              <a:t>R</a:t>
            </a:r>
            <a:r>
              <a:rPr sz="900" spc="-247" baseline="-13888" dirty="0">
                <a:solidFill>
                  <a:srgbClr val="C5DEF1"/>
                </a:solidFill>
                <a:latin typeface="Arial"/>
                <a:cs typeface="Arial"/>
              </a:rPr>
              <a:t>U</a:t>
            </a:r>
            <a:r>
              <a:rPr sz="600" spc="-165" dirty="0">
                <a:solidFill>
                  <a:srgbClr val="C5DEF1"/>
                </a:solidFill>
                <a:latin typeface="Arial"/>
                <a:cs typeface="Arial"/>
              </a:rPr>
              <a:t>T</a:t>
            </a:r>
            <a:r>
              <a:rPr sz="900" spc="-247" baseline="-13888" dirty="0">
                <a:solidFill>
                  <a:srgbClr val="C5DEF1"/>
                </a:solidFill>
                <a:latin typeface="Arial"/>
                <a:cs typeface="Arial"/>
              </a:rPr>
              <a:t>R</a:t>
            </a:r>
            <a:r>
              <a:rPr sz="600" spc="-165" dirty="0">
                <a:solidFill>
                  <a:srgbClr val="C5DEF1"/>
                </a:solidFill>
                <a:latin typeface="Arial"/>
                <a:cs typeface="Arial"/>
              </a:rPr>
              <a:t>H</a:t>
            </a:r>
            <a:r>
              <a:rPr sz="900" spc="-247" baseline="-13888" dirty="0">
                <a:solidFill>
                  <a:srgbClr val="C5DEF1"/>
                </a:solidFill>
                <a:latin typeface="Arial"/>
                <a:cs typeface="Arial"/>
              </a:rPr>
              <a:t>J</a:t>
            </a:r>
            <a:r>
              <a:rPr sz="600" spc="-165" dirty="0">
                <a:solidFill>
                  <a:srgbClr val="C5DEF1"/>
                </a:solidFill>
                <a:latin typeface="Arial"/>
                <a:cs typeface="Arial"/>
              </a:rPr>
              <a:t>U</a:t>
            </a:r>
            <a:r>
              <a:rPr sz="900" spc="-247" baseline="-13888" dirty="0">
                <a:solidFill>
                  <a:srgbClr val="C5DEF1"/>
                </a:solidFill>
                <a:latin typeface="Arial"/>
                <a:cs typeface="Arial"/>
              </a:rPr>
              <a:t>.</a:t>
            </a:r>
            <a:r>
              <a:rPr sz="900" spc="97" baseline="-13888" dirty="0">
                <a:solidFill>
                  <a:srgbClr val="C5DEF1"/>
                </a:solidFill>
                <a:latin typeface="Arial"/>
                <a:cs typeface="Arial"/>
              </a:rPr>
              <a:t> </a:t>
            </a:r>
            <a:r>
              <a:rPr sz="600" spc="-185" dirty="0">
                <a:solidFill>
                  <a:srgbClr val="C5DEF1"/>
                </a:solidFill>
                <a:latin typeface="Arial"/>
                <a:cs typeface="Arial"/>
              </a:rPr>
              <a:t>R</a:t>
            </a:r>
            <a:r>
              <a:rPr sz="900" spc="-277" baseline="-13888" dirty="0">
                <a:solidFill>
                  <a:srgbClr val="C5DEF1"/>
                </a:solidFill>
                <a:latin typeface="Arial"/>
                <a:cs typeface="Arial"/>
              </a:rPr>
              <a:t>GA</a:t>
            </a:r>
            <a:r>
              <a:rPr sz="600" spc="-185" dirty="0">
                <a:solidFill>
                  <a:srgbClr val="C5DEF1"/>
                </a:solidFill>
                <a:latin typeface="Arial"/>
                <a:cs typeface="Arial"/>
              </a:rPr>
              <a:t>J</a:t>
            </a:r>
            <a:r>
              <a:rPr sz="900" spc="-277" baseline="-13888" dirty="0">
                <a:solidFill>
                  <a:srgbClr val="C5DEF1"/>
                </a:solidFill>
                <a:latin typeface="Arial"/>
                <a:cs typeface="Arial"/>
              </a:rPr>
              <a:t>L</a:t>
            </a:r>
            <a:r>
              <a:rPr sz="600" spc="-185" dirty="0">
                <a:solidFill>
                  <a:srgbClr val="C5DEF1"/>
                </a:solidFill>
                <a:latin typeface="Arial"/>
                <a:cs typeface="Arial"/>
              </a:rPr>
              <a:t>.</a:t>
            </a:r>
            <a:r>
              <a:rPr sz="600" spc="125" dirty="0">
                <a:solidFill>
                  <a:srgbClr val="C5DEF1"/>
                </a:solidFill>
                <a:latin typeface="Arial"/>
                <a:cs typeface="Arial"/>
              </a:rPr>
              <a:t> </a:t>
            </a:r>
            <a:r>
              <a:rPr sz="600" spc="-200" dirty="0">
                <a:solidFill>
                  <a:srgbClr val="C5DEF1"/>
                </a:solidFill>
                <a:latin typeface="Arial"/>
                <a:cs typeface="Arial"/>
              </a:rPr>
              <a:t>G</a:t>
            </a:r>
            <a:r>
              <a:rPr sz="900" spc="-300" baseline="-13888" dirty="0">
                <a:solidFill>
                  <a:srgbClr val="C5DEF1"/>
                </a:solidFill>
                <a:latin typeface="Arial"/>
                <a:cs typeface="Arial"/>
              </a:rPr>
              <a:t>LA</a:t>
            </a:r>
            <a:r>
              <a:rPr sz="600" spc="-200" dirty="0">
                <a:solidFill>
                  <a:srgbClr val="C5DEF1"/>
                </a:solidFill>
                <a:latin typeface="Arial"/>
                <a:cs typeface="Arial"/>
              </a:rPr>
              <a:t>A</a:t>
            </a:r>
            <a:r>
              <a:rPr sz="900" spc="-300" baseline="-13888" dirty="0">
                <a:solidFill>
                  <a:srgbClr val="C5DEF1"/>
                </a:solidFill>
                <a:latin typeface="Arial"/>
                <a:cs typeface="Arial"/>
              </a:rPr>
              <a:t>G</a:t>
            </a:r>
            <a:r>
              <a:rPr sz="600" spc="-200" dirty="0">
                <a:solidFill>
                  <a:srgbClr val="C5DEF1"/>
                </a:solidFill>
                <a:latin typeface="Arial"/>
                <a:cs typeface="Arial"/>
              </a:rPr>
              <a:t>LL</a:t>
            </a:r>
            <a:r>
              <a:rPr sz="900" spc="-300" baseline="-13888" dirty="0">
                <a:solidFill>
                  <a:srgbClr val="C5DEF1"/>
                </a:solidFill>
                <a:latin typeface="Arial"/>
                <a:cs typeface="Arial"/>
              </a:rPr>
              <a:t>H</a:t>
            </a:r>
            <a:r>
              <a:rPr sz="600" spc="-200" dirty="0">
                <a:solidFill>
                  <a:srgbClr val="C5DEF1"/>
                </a:solidFill>
                <a:latin typeface="Arial"/>
                <a:cs typeface="Arial"/>
              </a:rPr>
              <a:t>A</a:t>
            </a:r>
            <a:r>
              <a:rPr sz="900" spc="-300" baseline="-13888" dirty="0">
                <a:solidFill>
                  <a:srgbClr val="C5DEF1"/>
                </a:solidFill>
                <a:latin typeface="Arial"/>
                <a:cs typeface="Arial"/>
              </a:rPr>
              <a:t>E</a:t>
            </a:r>
            <a:r>
              <a:rPr sz="600" spc="-200" dirty="0">
                <a:solidFill>
                  <a:srgbClr val="C5DEF1"/>
                </a:solidFill>
                <a:latin typeface="Arial"/>
                <a:cs typeface="Arial"/>
              </a:rPr>
              <a:t>G</a:t>
            </a:r>
            <a:r>
              <a:rPr sz="900" spc="-300" baseline="-13888" dirty="0">
                <a:solidFill>
                  <a:srgbClr val="C5DEF1"/>
                </a:solidFill>
                <a:latin typeface="Arial"/>
                <a:cs typeface="Arial"/>
              </a:rPr>
              <a:t>R</a:t>
            </a:r>
            <a:r>
              <a:rPr sz="600" spc="-200" dirty="0">
                <a:solidFill>
                  <a:srgbClr val="C5DEF1"/>
                </a:solidFill>
                <a:latin typeface="Arial"/>
                <a:cs typeface="Arial"/>
              </a:rPr>
              <a:t>H</a:t>
            </a:r>
            <a:r>
              <a:rPr sz="900" spc="-300" baseline="-13888" dirty="0">
                <a:solidFill>
                  <a:srgbClr val="C5DEF1"/>
                </a:solidFill>
                <a:latin typeface="Arial"/>
                <a:cs typeface="Arial"/>
              </a:rPr>
              <a:t>&amp;</a:t>
            </a:r>
            <a:r>
              <a:rPr sz="600" spc="-200" dirty="0">
                <a:solidFill>
                  <a:srgbClr val="C5DEF1"/>
                </a:solidFill>
                <a:latin typeface="Arial"/>
                <a:cs typeface="Arial"/>
              </a:rPr>
              <a:t>E</a:t>
            </a:r>
            <a:r>
              <a:rPr sz="900" spc="-300" baseline="-13888" dirty="0">
                <a:solidFill>
                  <a:srgbClr val="C5DEF1"/>
                </a:solidFill>
                <a:latin typeface="Arial"/>
                <a:cs typeface="Arial"/>
              </a:rPr>
              <a:t>C</a:t>
            </a:r>
            <a:r>
              <a:rPr sz="600" spc="-200" dirty="0">
                <a:solidFill>
                  <a:srgbClr val="C5DEF1"/>
                </a:solidFill>
                <a:latin typeface="Arial"/>
                <a:cs typeface="Arial"/>
              </a:rPr>
              <a:t>R</a:t>
            </a:r>
            <a:r>
              <a:rPr sz="900" spc="-300" baseline="-13888" dirty="0">
                <a:solidFill>
                  <a:srgbClr val="C5DEF1"/>
                </a:solidFill>
                <a:latin typeface="Arial"/>
                <a:cs typeface="Arial"/>
              </a:rPr>
              <a:t>O</a:t>
            </a:r>
            <a:r>
              <a:rPr sz="600" spc="-200" dirty="0">
                <a:solidFill>
                  <a:srgbClr val="C5DEF1"/>
                </a:solidFill>
                <a:latin typeface="Arial"/>
                <a:cs typeface="Arial"/>
              </a:rPr>
              <a:t>&amp;</a:t>
            </a:r>
            <a:r>
              <a:rPr sz="900" spc="-300" baseline="-13888" dirty="0">
                <a:solidFill>
                  <a:srgbClr val="C5DEF1"/>
                </a:solidFill>
                <a:latin typeface="Arial"/>
                <a:cs typeface="Arial"/>
              </a:rPr>
              <a:t>.</a:t>
            </a:r>
            <a:r>
              <a:rPr sz="900" spc="120" baseline="-13888" dirty="0">
                <a:solidFill>
                  <a:srgbClr val="C5DEF1"/>
                </a:solidFill>
                <a:latin typeface="Arial"/>
                <a:cs typeface="Arial"/>
              </a:rPr>
              <a:t> </a:t>
            </a:r>
            <a:r>
              <a:rPr sz="600" spc="-25" dirty="0">
                <a:solidFill>
                  <a:srgbClr val="C5DEF1"/>
                </a:solidFill>
                <a:latin typeface="Arial"/>
                <a:cs typeface="Arial"/>
              </a:rPr>
              <a:t>CO.</a:t>
            </a:r>
            <a:endParaRPr sz="600">
              <a:latin typeface="Arial"/>
              <a:cs typeface="Arial"/>
            </a:endParaRPr>
          </a:p>
        </p:txBody>
      </p:sp>
      <p:sp>
        <p:nvSpPr>
          <p:cNvPr id="5" name="object 5"/>
          <p:cNvSpPr txBox="1">
            <a:spLocks noGrp="1"/>
          </p:cNvSpPr>
          <p:nvPr>
            <p:ph type="title"/>
          </p:nvPr>
        </p:nvSpPr>
        <p:spPr>
          <a:prstGeom prst="rect">
            <a:avLst/>
          </a:prstGeom>
        </p:spPr>
        <p:txBody>
          <a:bodyPr vert="horz" wrap="square" lIns="0" tIns="350265" rIns="0" bIns="0" rtlCol="0">
            <a:spAutoFit/>
          </a:bodyPr>
          <a:lstStyle/>
          <a:p>
            <a:pPr marL="12700">
              <a:lnSpc>
                <a:spcPct val="100000"/>
              </a:lnSpc>
              <a:spcBef>
                <a:spcPts val="100"/>
              </a:spcBef>
            </a:pPr>
            <a:r>
              <a:rPr sz="3200" spc="-10" dirty="0"/>
              <a:t>Agenda</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15337" y="218220"/>
            <a:ext cx="1489511" cy="237928"/>
          </a:xfrm>
          <a:prstGeom prst="rect">
            <a:avLst/>
          </a:prstGeom>
        </p:spPr>
      </p:pic>
      <p:pic>
        <p:nvPicPr>
          <p:cNvPr id="3" name="object 3"/>
          <p:cNvPicPr/>
          <p:nvPr/>
        </p:nvPicPr>
        <p:blipFill>
          <a:blip r:embed="rId3" cstate="print"/>
          <a:stretch>
            <a:fillRect/>
          </a:stretch>
        </p:blipFill>
        <p:spPr>
          <a:xfrm>
            <a:off x="0" y="5235698"/>
            <a:ext cx="9143999" cy="1622298"/>
          </a:xfrm>
          <a:prstGeom prst="rect">
            <a:avLst/>
          </a:prstGeom>
        </p:spPr>
      </p:pic>
      <p:sp>
        <p:nvSpPr>
          <p:cNvPr id="4" name="object 4"/>
          <p:cNvSpPr txBox="1">
            <a:spLocks noGrp="1"/>
          </p:cNvSpPr>
          <p:nvPr>
            <p:ph type="title"/>
          </p:nvPr>
        </p:nvSpPr>
        <p:spPr>
          <a:prstGeom prst="rect">
            <a:avLst/>
          </a:prstGeom>
        </p:spPr>
        <p:txBody>
          <a:bodyPr vert="horz" wrap="square" lIns="0" tIns="350265" rIns="0" bIns="0" rtlCol="0">
            <a:spAutoFit/>
          </a:bodyPr>
          <a:lstStyle/>
          <a:p>
            <a:pPr marL="12700">
              <a:lnSpc>
                <a:spcPct val="100000"/>
              </a:lnSpc>
              <a:spcBef>
                <a:spcPts val="100"/>
              </a:spcBef>
            </a:pPr>
            <a:r>
              <a:rPr sz="3200" dirty="0"/>
              <a:t>About</a:t>
            </a:r>
            <a:r>
              <a:rPr sz="3200" spc="-20" dirty="0"/>
              <a:t> </a:t>
            </a:r>
            <a:r>
              <a:rPr sz="3200" dirty="0"/>
              <a:t>Lake</a:t>
            </a:r>
            <a:r>
              <a:rPr sz="3200" spc="-25" dirty="0"/>
              <a:t> </a:t>
            </a:r>
            <a:r>
              <a:rPr sz="3200" spc="-10" dirty="0"/>
              <a:t>Schools</a:t>
            </a:r>
            <a:endParaRPr sz="3200"/>
          </a:p>
        </p:txBody>
      </p:sp>
      <p:sp>
        <p:nvSpPr>
          <p:cNvPr id="8" name="object 8"/>
          <p:cNvSpPr txBox="1"/>
          <p:nvPr/>
        </p:nvSpPr>
        <p:spPr>
          <a:xfrm>
            <a:off x="691324" y="1873696"/>
            <a:ext cx="1770380" cy="1296509"/>
          </a:xfrm>
          <a:prstGeom prst="rect">
            <a:avLst/>
          </a:prstGeom>
          <a:solidFill>
            <a:srgbClr val="0075BB"/>
          </a:solidFill>
          <a:ln w="9525">
            <a:solidFill>
              <a:srgbClr val="00243D"/>
            </a:solidFill>
          </a:ln>
        </p:spPr>
        <p:txBody>
          <a:bodyPr vert="horz" wrap="square" lIns="0" tIns="80010" rIns="0" bIns="0" rtlCol="0">
            <a:spAutoFit/>
          </a:bodyPr>
          <a:lstStyle/>
          <a:p>
            <a:pPr>
              <a:lnSpc>
                <a:spcPct val="100000"/>
              </a:lnSpc>
              <a:spcBef>
                <a:spcPts val="630"/>
              </a:spcBef>
            </a:pPr>
            <a:endParaRPr sz="1800" dirty="0">
              <a:latin typeface="Times New Roman"/>
              <a:cs typeface="Times New Roman"/>
            </a:endParaRPr>
          </a:p>
          <a:p>
            <a:pPr marL="330835" marR="154305" indent="-171450">
              <a:lnSpc>
                <a:spcPct val="100000"/>
              </a:lnSpc>
            </a:pPr>
            <a:r>
              <a:rPr lang="en-US" spc="-10" dirty="0">
                <a:solidFill>
                  <a:srgbClr val="FFFFFF"/>
                </a:solidFill>
                <a:latin typeface="Arial"/>
                <a:cs typeface="Arial"/>
              </a:rPr>
              <a:t>4,700 </a:t>
            </a:r>
            <a:r>
              <a:rPr spc="-10" dirty="0">
                <a:solidFill>
                  <a:srgbClr val="FFFFFF"/>
                </a:solidFill>
                <a:latin typeface="Arial"/>
                <a:cs typeface="Arial"/>
              </a:rPr>
              <a:t>enrolled employees</a:t>
            </a:r>
            <a:endParaRPr lang="en-US" spc="-10" dirty="0">
              <a:solidFill>
                <a:srgbClr val="FFFFFF"/>
              </a:solidFill>
              <a:latin typeface="Arial"/>
              <a:cs typeface="Arial"/>
            </a:endParaRPr>
          </a:p>
          <a:p>
            <a:pPr marL="330835" marR="154305" indent="-171450">
              <a:lnSpc>
                <a:spcPct val="100000"/>
              </a:lnSpc>
            </a:pPr>
            <a:endParaRPr lang="en-US" sz="700" spc="-10" dirty="0">
              <a:solidFill>
                <a:srgbClr val="FFFFFF"/>
              </a:solidFill>
              <a:latin typeface="Arial"/>
              <a:cs typeface="Arial"/>
            </a:endParaRPr>
          </a:p>
          <a:p>
            <a:pPr marL="330835" marR="154305" indent="-171450">
              <a:lnSpc>
                <a:spcPct val="100000"/>
              </a:lnSpc>
            </a:pPr>
            <a:endParaRPr lang="en-US" spc="-10" dirty="0">
              <a:solidFill>
                <a:srgbClr val="FFFFFF"/>
              </a:solidFill>
              <a:latin typeface="Arial"/>
              <a:cs typeface="Arial"/>
            </a:endParaRPr>
          </a:p>
        </p:txBody>
      </p:sp>
      <p:pic>
        <p:nvPicPr>
          <p:cNvPr id="9" name="object 9"/>
          <p:cNvPicPr/>
          <p:nvPr/>
        </p:nvPicPr>
        <p:blipFill>
          <a:blip r:embed="rId4" cstate="print"/>
          <a:stretch>
            <a:fillRect/>
          </a:stretch>
        </p:blipFill>
        <p:spPr>
          <a:xfrm>
            <a:off x="3323844" y="1877451"/>
            <a:ext cx="1855470" cy="1319138"/>
          </a:xfrm>
          <a:prstGeom prst="rect">
            <a:avLst/>
          </a:prstGeom>
        </p:spPr>
      </p:pic>
      <p:sp>
        <p:nvSpPr>
          <p:cNvPr id="10" name="object 10"/>
          <p:cNvSpPr txBox="1"/>
          <p:nvPr/>
        </p:nvSpPr>
        <p:spPr>
          <a:xfrm>
            <a:off x="3369945" y="1887092"/>
            <a:ext cx="1770380" cy="1247775"/>
          </a:xfrm>
          <a:prstGeom prst="rect">
            <a:avLst/>
          </a:prstGeom>
          <a:solidFill>
            <a:srgbClr val="0075BB"/>
          </a:solidFill>
          <a:ln w="9525">
            <a:solidFill>
              <a:srgbClr val="00243D"/>
            </a:solidFill>
          </a:ln>
        </p:spPr>
        <p:txBody>
          <a:bodyPr vert="horz" wrap="square" lIns="0" tIns="80010" rIns="0" bIns="0" rtlCol="0">
            <a:spAutoFit/>
          </a:bodyPr>
          <a:lstStyle/>
          <a:p>
            <a:pPr>
              <a:lnSpc>
                <a:spcPct val="100000"/>
              </a:lnSpc>
              <a:spcBef>
                <a:spcPts val="630"/>
              </a:spcBef>
            </a:pPr>
            <a:endParaRPr sz="1800" dirty="0">
              <a:latin typeface="Times New Roman"/>
              <a:cs typeface="Times New Roman"/>
            </a:endParaRPr>
          </a:p>
          <a:p>
            <a:pPr marL="547370" marR="280035" indent="-260350">
              <a:lnSpc>
                <a:spcPct val="100000"/>
              </a:lnSpc>
            </a:pPr>
            <a:r>
              <a:rPr sz="1800" dirty="0">
                <a:solidFill>
                  <a:srgbClr val="FFFFFF"/>
                </a:solidFill>
                <a:latin typeface="Arial"/>
                <a:cs typeface="Arial"/>
              </a:rPr>
              <a:t>Four </a:t>
            </a:r>
            <a:r>
              <a:rPr sz="1800" spc="-10" dirty="0">
                <a:solidFill>
                  <a:srgbClr val="FFFFFF"/>
                </a:solidFill>
                <a:latin typeface="Arial"/>
                <a:cs typeface="Arial"/>
              </a:rPr>
              <a:t>Onsite Clinics</a:t>
            </a:r>
            <a:endParaRPr sz="1800" dirty="0">
              <a:latin typeface="Arial"/>
              <a:cs typeface="Arial"/>
            </a:endParaRPr>
          </a:p>
        </p:txBody>
      </p:sp>
      <p:grpSp>
        <p:nvGrpSpPr>
          <p:cNvPr id="11" name="object 11"/>
          <p:cNvGrpSpPr/>
          <p:nvPr/>
        </p:nvGrpSpPr>
        <p:grpSpPr>
          <a:xfrm>
            <a:off x="5868161" y="1876044"/>
            <a:ext cx="1988185" cy="1378585"/>
            <a:chOff x="5868161" y="1876044"/>
            <a:chExt cx="1988185" cy="1378585"/>
          </a:xfrm>
        </p:grpSpPr>
        <p:pic>
          <p:nvPicPr>
            <p:cNvPr id="12" name="object 12"/>
            <p:cNvPicPr/>
            <p:nvPr/>
          </p:nvPicPr>
          <p:blipFill>
            <a:blip r:embed="rId5" cstate="print"/>
            <a:stretch>
              <a:fillRect/>
            </a:stretch>
          </p:blipFill>
          <p:spPr>
            <a:xfrm>
              <a:off x="5903213" y="1877451"/>
              <a:ext cx="1856232" cy="1319138"/>
            </a:xfrm>
            <a:prstGeom prst="rect">
              <a:avLst/>
            </a:prstGeom>
          </p:spPr>
        </p:pic>
        <p:pic>
          <p:nvPicPr>
            <p:cNvPr id="13" name="object 13"/>
            <p:cNvPicPr/>
            <p:nvPr/>
          </p:nvPicPr>
          <p:blipFill>
            <a:blip r:embed="rId6" cstate="print"/>
            <a:stretch>
              <a:fillRect/>
            </a:stretch>
          </p:blipFill>
          <p:spPr>
            <a:xfrm>
              <a:off x="5868161" y="1876044"/>
              <a:ext cx="1988058" cy="1378458"/>
            </a:xfrm>
            <a:prstGeom prst="rect">
              <a:avLst/>
            </a:prstGeom>
          </p:spPr>
        </p:pic>
      </p:grpSp>
      <p:sp>
        <p:nvSpPr>
          <p:cNvPr id="14" name="object 14"/>
          <p:cNvSpPr txBox="1"/>
          <p:nvPr/>
        </p:nvSpPr>
        <p:spPr>
          <a:xfrm>
            <a:off x="5949315" y="1887092"/>
            <a:ext cx="1771014" cy="1247775"/>
          </a:xfrm>
          <a:prstGeom prst="rect">
            <a:avLst/>
          </a:prstGeom>
          <a:solidFill>
            <a:srgbClr val="0075BB"/>
          </a:solidFill>
          <a:ln w="9525">
            <a:solidFill>
              <a:srgbClr val="00243D"/>
            </a:solidFill>
          </a:ln>
        </p:spPr>
        <p:txBody>
          <a:bodyPr vert="horz" wrap="square" lIns="0" tIns="68580" rIns="0" bIns="0" rtlCol="0">
            <a:spAutoFit/>
          </a:bodyPr>
          <a:lstStyle/>
          <a:p>
            <a:pPr marL="97790" marR="90805" algn="ctr">
              <a:lnSpc>
                <a:spcPct val="100000"/>
              </a:lnSpc>
              <a:spcBef>
                <a:spcPts val="540"/>
              </a:spcBef>
            </a:pPr>
            <a:r>
              <a:rPr sz="1800" dirty="0">
                <a:solidFill>
                  <a:srgbClr val="FFFFFF"/>
                </a:solidFill>
                <a:latin typeface="Arial"/>
                <a:cs typeface="Arial"/>
              </a:rPr>
              <a:t>Self</a:t>
            </a:r>
            <a:r>
              <a:rPr sz="1800" spc="-5" dirty="0">
                <a:solidFill>
                  <a:srgbClr val="FFFFFF"/>
                </a:solidFill>
                <a:latin typeface="Arial"/>
                <a:cs typeface="Arial"/>
              </a:rPr>
              <a:t> </a:t>
            </a:r>
            <a:r>
              <a:rPr sz="1800" spc="-10" dirty="0">
                <a:solidFill>
                  <a:srgbClr val="FFFFFF"/>
                </a:solidFill>
                <a:latin typeface="Arial"/>
                <a:cs typeface="Arial"/>
              </a:rPr>
              <a:t>funded </a:t>
            </a:r>
            <a:r>
              <a:rPr sz="1800" dirty="0">
                <a:solidFill>
                  <a:srgbClr val="FFFFFF"/>
                </a:solidFill>
                <a:latin typeface="Arial"/>
                <a:cs typeface="Arial"/>
              </a:rPr>
              <a:t>with</a:t>
            </a:r>
            <a:r>
              <a:rPr sz="1800" spc="-15" dirty="0">
                <a:solidFill>
                  <a:srgbClr val="FFFFFF"/>
                </a:solidFill>
                <a:latin typeface="Arial"/>
                <a:cs typeface="Arial"/>
              </a:rPr>
              <a:t> </a:t>
            </a:r>
            <a:r>
              <a:rPr sz="1800" dirty="0">
                <a:solidFill>
                  <a:srgbClr val="FFFFFF"/>
                </a:solidFill>
                <a:latin typeface="Arial"/>
                <a:cs typeface="Arial"/>
              </a:rPr>
              <a:t>major</a:t>
            </a:r>
            <a:r>
              <a:rPr sz="1800" spc="-120" dirty="0">
                <a:solidFill>
                  <a:srgbClr val="FFFFFF"/>
                </a:solidFill>
                <a:latin typeface="Arial"/>
                <a:cs typeface="Arial"/>
              </a:rPr>
              <a:t> </a:t>
            </a:r>
            <a:r>
              <a:rPr sz="1800" spc="-25" dirty="0">
                <a:solidFill>
                  <a:srgbClr val="FFFFFF"/>
                </a:solidFill>
                <a:latin typeface="Arial"/>
                <a:cs typeface="Arial"/>
              </a:rPr>
              <a:t>ASO </a:t>
            </a:r>
            <a:r>
              <a:rPr sz="1800" dirty="0">
                <a:solidFill>
                  <a:srgbClr val="FFFFFF"/>
                </a:solidFill>
                <a:latin typeface="Arial"/>
                <a:cs typeface="Arial"/>
              </a:rPr>
              <a:t>carrier</a:t>
            </a:r>
            <a:r>
              <a:rPr sz="1800" spc="-45" dirty="0">
                <a:solidFill>
                  <a:srgbClr val="FFFFFF"/>
                </a:solidFill>
                <a:latin typeface="Arial"/>
                <a:cs typeface="Arial"/>
              </a:rPr>
              <a:t> </a:t>
            </a:r>
            <a:r>
              <a:rPr sz="1800" spc="-25" dirty="0">
                <a:solidFill>
                  <a:srgbClr val="FFFFFF"/>
                </a:solidFill>
                <a:latin typeface="Arial"/>
                <a:cs typeface="Arial"/>
              </a:rPr>
              <a:t>and </a:t>
            </a:r>
            <a:r>
              <a:rPr sz="1800" dirty="0">
                <a:solidFill>
                  <a:srgbClr val="FFFFFF"/>
                </a:solidFill>
                <a:latin typeface="Arial"/>
                <a:cs typeface="Arial"/>
              </a:rPr>
              <a:t>Carve</a:t>
            </a:r>
            <a:r>
              <a:rPr sz="1800" spc="-15" dirty="0">
                <a:solidFill>
                  <a:srgbClr val="FFFFFF"/>
                </a:solidFill>
                <a:latin typeface="Arial"/>
                <a:cs typeface="Arial"/>
              </a:rPr>
              <a:t> </a:t>
            </a:r>
            <a:r>
              <a:rPr sz="1800" dirty="0">
                <a:solidFill>
                  <a:srgbClr val="FFFFFF"/>
                </a:solidFill>
                <a:latin typeface="Arial"/>
                <a:cs typeface="Arial"/>
              </a:rPr>
              <a:t>out</a:t>
            </a:r>
            <a:r>
              <a:rPr sz="1800" spc="-10" dirty="0">
                <a:solidFill>
                  <a:srgbClr val="FFFFFF"/>
                </a:solidFill>
                <a:latin typeface="Arial"/>
                <a:cs typeface="Arial"/>
              </a:rPr>
              <a:t> </a:t>
            </a:r>
            <a:r>
              <a:rPr sz="1800" spc="-25" dirty="0">
                <a:solidFill>
                  <a:srgbClr val="FFFFFF"/>
                </a:solidFill>
                <a:latin typeface="Arial"/>
                <a:cs typeface="Arial"/>
              </a:rPr>
              <a:t>Rx</a:t>
            </a:r>
            <a:endParaRPr sz="1800">
              <a:latin typeface="Arial"/>
              <a:cs typeface="Arial"/>
            </a:endParaRPr>
          </a:p>
        </p:txBody>
      </p:sp>
      <p:grpSp>
        <p:nvGrpSpPr>
          <p:cNvPr id="15" name="object 15"/>
          <p:cNvGrpSpPr/>
          <p:nvPr/>
        </p:nvGrpSpPr>
        <p:grpSpPr>
          <a:xfrm>
            <a:off x="1989073" y="3694803"/>
            <a:ext cx="1856739" cy="1477645"/>
            <a:chOff x="1552955" y="3690365"/>
            <a:chExt cx="1856739" cy="1477645"/>
          </a:xfrm>
        </p:grpSpPr>
        <p:pic>
          <p:nvPicPr>
            <p:cNvPr id="16" name="object 16"/>
            <p:cNvPicPr/>
            <p:nvPr/>
          </p:nvPicPr>
          <p:blipFill>
            <a:blip r:embed="rId5" cstate="print"/>
            <a:stretch>
              <a:fillRect/>
            </a:stretch>
          </p:blipFill>
          <p:spPr>
            <a:xfrm>
              <a:off x="1552955" y="3746629"/>
              <a:ext cx="1856232" cy="1318384"/>
            </a:xfrm>
            <a:prstGeom prst="rect">
              <a:avLst/>
            </a:prstGeom>
          </p:spPr>
        </p:pic>
        <p:pic>
          <p:nvPicPr>
            <p:cNvPr id="17" name="object 17"/>
            <p:cNvPicPr/>
            <p:nvPr/>
          </p:nvPicPr>
          <p:blipFill>
            <a:blip r:embed="rId7" cstate="print"/>
            <a:stretch>
              <a:fillRect/>
            </a:stretch>
          </p:blipFill>
          <p:spPr>
            <a:xfrm>
              <a:off x="1620011" y="3690365"/>
              <a:ext cx="1776984" cy="1477518"/>
            </a:xfrm>
            <a:prstGeom prst="rect">
              <a:avLst/>
            </a:prstGeom>
          </p:spPr>
        </p:pic>
      </p:grpSp>
      <p:sp>
        <p:nvSpPr>
          <p:cNvPr id="18" name="object 18"/>
          <p:cNvSpPr txBox="1"/>
          <p:nvPr/>
        </p:nvSpPr>
        <p:spPr>
          <a:xfrm>
            <a:off x="2035175" y="3760716"/>
            <a:ext cx="1771014" cy="1247140"/>
          </a:xfrm>
          <a:prstGeom prst="rect">
            <a:avLst/>
          </a:prstGeom>
          <a:solidFill>
            <a:srgbClr val="0075BB"/>
          </a:solidFill>
          <a:ln w="9525">
            <a:solidFill>
              <a:srgbClr val="00243D"/>
            </a:solidFill>
          </a:ln>
        </p:spPr>
        <p:txBody>
          <a:bodyPr vert="horz" wrap="square" lIns="0" tIns="7620" rIns="0" bIns="0" rtlCol="0">
            <a:spAutoFit/>
          </a:bodyPr>
          <a:lstStyle/>
          <a:p>
            <a:pPr marL="184150" marR="176530" indent="-635" algn="ctr">
              <a:lnSpc>
                <a:spcPct val="100000"/>
              </a:lnSpc>
              <a:spcBef>
                <a:spcPts val="60"/>
              </a:spcBef>
            </a:pPr>
            <a:r>
              <a:rPr sz="1600" spc="-10" dirty="0">
                <a:solidFill>
                  <a:srgbClr val="FFFFFF"/>
                </a:solidFill>
                <a:latin typeface="Arial"/>
                <a:cs typeface="Arial"/>
              </a:rPr>
              <a:t>Insurance </a:t>
            </a:r>
            <a:r>
              <a:rPr sz="1600" dirty="0">
                <a:solidFill>
                  <a:srgbClr val="FFFFFF"/>
                </a:solidFill>
                <a:latin typeface="Arial"/>
                <a:cs typeface="Arial"/>
              </a:rPr>
              <a:t>Committee</a:t>
            </a:r>
            <a:r>
              <a:rPr sz="1600" spc="-50" dirty="0">
                <a:solidFill>
                  <a:srgbClr val="FFFFFF"/>
                </a:solidFill>
                <a:latin typeface="Arial"/>
                <a:cs typeface="Arial"/>
              </a:rPr>
              <a:t> </a:t>
            </a:r>
            <a:r>
              <a:rPr sz="1600" spc="-20" dirty="0">
                <a:solidFill>
                  <a:srgbClr val="FFFFFF"/>
                </a:solidFill>
                <a:latin typeface="Arial"/>
                <a:cs typeface="Arial"/>
              </a:rPr>
              <a:t>with </a:t>
            </a:r>
            <a:r>
              <a:rPr sz="1600" dirty="0">
                <a:solidFill>
                  <a:srgbClr val="FFFFFF"/>
                </a:solidFill>
                <a:latin typeface="Arial"/>
                <a:cs typeface="Arial"/>
              </a:rPr>
              <a:t>members</a:t>
            </a:r>
            <a:r>
              <a:rPr sz="1600" spc="-15" dirty="0">
                <a:solidFill>
                  <a:srgbClr val="FFFFFF"/>
                </a:solidFill>
                <a:latin typeface="Arial"/>
                <a:cs typeface="Arial"/>
              </a:rPr>
              <a:t> </a:t>
            </a:r>
            <a:r>
              <a:rPr sz="1600" spc="-20" dirty="0">
                <a:solidFill>
                  <a:srgbClr val="FFFFFF"/>
                </a:solidFill>
                <a:latin typeface="Arial"/>
                <a:cs typeface="Arial"/>
              </a:rPr>
              <a:t>from </a:t>
            </a:r>
            <a:r>
              <a:rPr sz="1600" dirty="0">
                <a:solidFill>
                  <a:srgbClr val="FFFFFF"/>
                </a:solidFill>
                <a:latin typeface="Arial"/>
                <a:cs typeface="Arial"/>
              </a:rPr>
              <a:t>both</a:t>
            </a:r>
            <a:r>
              <a:rPr sz="1600" spc="-25" dirty="0">
                <a:solidFill>
                  <a:srgbClr val="FFFFFF"/>
                </a:solidFill>
                <a:latin typeface="Arial"/>
                <a:cs typeface="Arial"/>
              </a:rPr>
              <a:t> </a:t>
            </a:r>
            <a:r>
              <a:rPr sz="1600" dirty="0">
                <a:solidFill>
                  <a:srgbClr val="FFFFFF"/>
                </a:solidFill>
                <a:latin typeface="Arial"/>
                <a:cs typeface="Arial"/>
              </a:rPr>
              <a:t>LCEA</a:t>
            </a:r>
            <a:r>
              <a:rPr sz="1600" spc="-110" dirty="0">
                <a:solidFill>
                  <a:srgbClr val="FFFFFF"/>
                </a:solidFill>
                <a:latin typeface="Arial"/>
                <a:cs typeface="Arial"/>
              </a:rPr>
              <a:t> </a:t>
            </a:r>
            <a:r>
              <a:rPr sz="1600" spc="-25" dirty="0">
                <a:solidFill>
                  <a:srgbClr val="FFFFFF"/>
                </a:solidFill>
                <a:latin typeface="Arial"/>
                <a:cs typeface="Arial"/>
              </a:rPr>
              <a:t>and </a:t>
            </a:r>
            <a:r>
              <a:rPr sz="1600" spc="-20" dirty="0">
                <a:solidFill>
                  <a:srgbClr val="FFFFFF"/>
                </a:solidFill>
                <a:latin typeface="Arial"/>
                <a:cs typeface="Arial"/>
              </a:rPr>
              <a:t>SEIU</a:t>
            </a:r>
            <a:endParaRPr sz="1600" dirty="0">
              <a:latin typeface="Arial"/>
              <a:cs typeface="Arial"/>
            </a:endParaRPr>
          </a:p>
        </p:txBody>
      </p:sp>
      <p:pic>
        <p:nvPicPr>
          <p:cNvPr id="19" name="object 19"/>
          <p:cNvPicPr/>
          <p:nvPr/>
        </p:nvPicPr>
        <p:blipFill>
          <a:blip r:embed="rId5" cstate="print"/>
          <a:stretch>
            <a:fillRect/>
          </a:stretch>
        </p:blipFill>
        <p:spPr>
          <a:xfrm>
            <a:off x="4754498" y="3758940"/>
            <a:ext cx="1856231" cy="1318384"/>
          </a:xfrm>
          <a:prstGeom prst="rect">
            <a:avLst/>
          </a:prstGeom>
        </p:spPr>
      </p:pic>
      <p:sp>
        <p:nvSpPr>
          <p:cNvPr id="20" name="object 20"/>
          <p:cNvSpPr txBox="1"/>
          <p:nvPr/>
        </p:nvSpPr>
        <p:spPr>
          <a:xfrm>
            <a:off x="4800600" y="3768590"/>
            <a:ext cx="1771014" cy="1247140"/>
          </a:xfrm>
          <a:prstGeom prst="rect">
            <a:avLst/>
          </a:prstGeom>
          <a:solidFill>
            <a:srgbClr val="0075BB"/>
          </a:solidFill>
          <a:ln w="9525">
            <a:solidFill>
              <a:srgbClr val="00243D"/>
            </a:solidFill>
          </a:ln>
        </p:spPr>
        <p:txBody>
          <a:bodyPr vert="horz" wrap="square" lIns="0" tIns="205740" rIns="0" bIns="0" rtlCol="0">
            <a:spAutoFit/>
          </a:bodyPr>
          <a:lstStyle/>
          <a:p>
            <a:pPr marL="350520" marR="344170" indent="1270" algn="ctr">
              <a:lnSpc>
                <a:spcPct val="100000"/>
              </a:lnSpc>
              <a:spcBef>
                <a:spcPts val="1620"/>
              </a:spcBef>
            </a:pPr>
            <a:r>
              <a:rPr sz="1800" dirty="0">
                <a:solidFill>
                  <a:srgbClr val="FFFFFF"/>
                </a:solidFill>
                <a:latin typeface="Arial"/>
                <a:cs typeface="Arial"/>
              </a:rPr>
              <a:t>$50m </a:t>
            </a:r>
            <a:r>
              <a:rPr sz="1800" spc="-60" dirty="0">
                <a:solidFill>
                  <a:srgbClr val="FFFFFF"/>
                </a:solidFill>
                <a:latin typeface="Arial"/>
                <a:cs typeface="Arial"/>
              </a:rPr>
              <a:t>+ </a:t>
            </a:r>
            <a:r>
              <a:rPr sz="1800" spc="-10" dirty="0">
                <a:solidFill>
                  <a:srgbClr val="FFFFFF"/>
                </a:solidFill>
                <a:latin typeface="Arial"/>
                <a:cs typeface="Arial"/>
              </a:rPr>
              <a:t>healthcare budget</a:t>
            </a:r>
            <a:endParaRPr sz="1800" dirty="0">
              <a:latin typeface="Arial"/>
              <a:cs typeface="Arial"/>
            </a:endParaRPr>
          </a:p>
        </p:txBody>
      </p:sp>
      <p:sp>
        <p:nvSpPr>
          <p:cNvPr id="21" name="object 2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0" dirty="0"/>
              <a:t>3</a:t>
            </a:fld>
            <a:endParaRPr spc="-50" dirty="0"/>
          </a:p>
        </p:txBody>
      </p:sp>
      <p:sp>
        <p:nvSpPr>
          <p:cNvPr id="22" name="object 22"/>
          <p:cNvSpPr txBox="1"/>
          <p:nvPr/>
        </p:nvSpPr>
        <p:spPr>
          <a:xfrm>
            <a:off x="7440168" y="6623156"/>
            <a:ext cx="1537970" cy="132715"/>
          </a:xfrm>
          <a:prstGeom prst="rect">
            <a:avLst/>
          </a:prstGeom>
        </p:spPr>
        <p:txBody>
          <a:bodyPr vert="horz" wrap="square" lIns="0" tIns="5080" rIns="0" bIns="0" rtlCol="0">
            <a:spAutoFit/>
          </a:bodyPr>
          <a:lstStyle/>
          <a:p>
            <a:pPr marL="12700">
              <a:lnSpc>
                <a:spcPct val="100000"/>
              </a:lnSpc>
              <a:spcBef>
                <a:spcPts val="40"/>
              </a:spcBef>
            </a:pPr>
            <a:r>
              <a:rPr sz="900" spc="-247" baseline="-13888" dirty="0">
                <a:solidFill>
                  <a:srgbClr val="C5DEF1"/>
                </a:solidFill>
                <a:latin typeface="Arial"/>
                <a:cs typeface="Arial"/>
              </a:rPr>
              <a:t>©201</a:t>
            </a:r>
            <a:r>
              <a:rPr sz="600" spc="-165" dirty="0">
                <a:solidFill>
                  <a:srgbClr val="C5DEF1"/>
                </a:solidFill>
                <a:latin typeface="Arial"/>
                <a:cs typeface="Arial"/>
              </a:rPr>
              <a:t>©</a:t>
            </a:r>
            <a:r>
              <a:rPr sz="900" spc="-247" baseline="-13888" dirty="0">
                <a:solidFill>
                  <a:srgbClr val="C5DEF1"/>
                </a:solidFill>
                <a:latin typeface="Arial"/>
                <a:cs typeface="Arial"/>
              </a:rPr>
              <a:t>9</a:t>
            </a:r>
            <a:r>
              <a:rPr sz="600" spc="-165" dirty="0">
                <a:solidFill>
                  <a:srgbClr val="C5DEF1"/>
                </a:solidFill>
                <a:latin typeface="Arial"/>
                <a:cs typeface="Arial"/>
              </a:rPr>
              <a:t>2</a:t>
            </a:r>
            <a:r>
              <a:rPr sz="900" spc="-247" baseline="-13888" dirty="0">
                <a:solidFill>
                  <a:srgbClr val="C5DEF1"/>
                </a:solidFill>
                <a:latin typeface="Arial"/>
                <a:cs typeface="Arial"/>
              </a:rPr>
              <a:t>A</a:t>
            </a:r>
            <a:r>
              <a:rPr sz="600" spc="-165" dirty="0">
                <a:solidFill>
                  <a:srgbClr val="C5DEF1"/>
                </a:solidFill>
                <a:latin typeface="Arial"/>
                <a:cs typeface="Arial"/>
              </a:rPr>
              <a:t>02</a:t>
            </a:r>
            <a:r>
              <a:rPr sz="900" spc="-247" baseline="-13888" dirty="0">
                <a:solidFill>
                  <a:srgbClr val="C5DEF1"/>
                </a:solidFill>
                <a:latin typeface="Arial"/>
                <a:cs typeface="Arial"/>
              </a:rPr>
              <a:t>R</a:t>
            </a:r>
            <a:r>
              <a:rPr sz="600" spc="-165" dirty="0">
                <a:solidFill>
                  <a:srgbClr val="C5DEF1"/>
                </a:solidFill>
                <a:latin typeface="Arial"/>
                <a:cs typeface="Arial"/>
              </a:rPr>
              <a:t>3</a:t>
            </a:r>
            <a:r>
              <a:rPr sz="900" spc="-247" baseline="-13888" dirty="0">
                <a:solidFill>
                  <a:srgbClr val="C5DEF1"/>
                </a:solidFill>
                <a:latin typeface="Arial"/>
                <a:cs typeface="Arial"/>
              </a:rPr>
              <a:t>T</a:t>
            </a:r>
            <a:r>
              <a:rPr sz="600" spc="-165" dirty="0">
                <a:solidFill>
                  <a:srgbClr val="C5DEF1"/>
                </a:solidFill>
                <a:latin typeface="Arial"/>
                <a:cs typeface="Arial"/>
              </a:rPr>
              <a:t>A</a:t>
            </a:r>
            <a:r>
              <a:rPr sz="900" spc="-247" baseline="-13888" dirty="0">
                <a:solidFill>
                  <a:srgbClr val="C5DEF1"/>
                </a:solidFill>
                <a:latin typeface="Arial"/>
                <a:cs typeface="Arial"/>
              </a:rPr>
              <a:t>H</a:t>
            </a:r>
            <a:r>
              <a:rPr sz="600" spc="-165" dirty="0">
                <a:solidFill>
                  <a:srgbClr val="C5DEF1"/>
                </a:solidFill>
                <a:latin typeface="Arial"/>
                <a:cs typeface="Arial"/>
              </a:rPr>
              <a:t>R</a:t>
            </a:r>
            <a:r>
              <a:rPr sz="900" spc="-247" baseline="-13888" dirty="0">
                <a:solidFill>
                  <a:srgbClr val="C5DEF1"/>
                </a:solidFill>
                <a:latin typeface="Arial"/>
                <a:cs typeface="Arial"/>
              </a:rPr>
              <a:t>U</a:t>
            </a:r>
            <a:r>
              <a:rPr sz="600" spc="-165" dirty="0">
                <a:solidFill>
                  <a:srgbClr val="C5DEF1"/>
                </a:solidFill>
                <a:latin typeface="Arial"/>
                <a:cs typeface="Arial"/>
              </a:rPr>
              <a:t>T</a:t>
            </a:r>
            <a:r>
              <a:rPr sz="900" spc="-247" baseline="-13888" dirty="0">
                <a:solidFill>
                  <a:srgbClr val="C5DEF1"/>
                </a:solidFill>
                <a:latin typeface="Arial"/>
                <a:cs typeface="Arial"/>
              </a:rPr>
              <a:t>R</a:t>
            </a:r>
            <a:r>
              <a:rPr sz="600" spc="-165" dirty="0">
                <a:solidFill>
                  <a:srgbClr val="C5DEF1"/>
                </a:solidFill>
                <a:latin typeface="Arial"/>
                <a:cs typeface="Arial"/>
              </a:rPr>
              <a:t>H</a:t>
            </a:r>
            <a:r>
              <a:rPr sz="900" spc="-247" baseline="-13888" dirty="0">
                <a:solidFill>
                  <a:srgbClr val="C5DEF1"/>
                </a:solidFill>
                <a:latin typeface="Arial"/>
                <a:cs typeface="Arial"/>
              </a:rPr>
              <a:t>J</a:t>
            </a:r>
            <a:r>
              <a:rPr sz="600" spc="-165" dirty="0">
                <a:solidFill>
                  <a:srgbClr val="C5DEF1"/>
                </a:solidFill>
                <a:latin typeface="Arial"/>
                <a:cs typeface="Arial"/>
              </a:rPr>
              <a:t>U</a:t>
            </a:r>
            <a:r>
              <a:rPr sz="900" spc="-247" baseline="-13888" dirty="0">
                <a:solidFill>
                  <a:srgbClr val="C5DEF1"/>
                </a:solidFill>
                <a:latin typeface="Arial"/>
                <a:cs typeface="Arial"/>
              </a:rPr>
              <a:t>.</a:t>
            </a:r>
            <a:r>
              <a:rPr sz="900" spc="97" baseline="-13888" dirty="0">
                <a:solidFill>
                  <a:srgbClr val="C5DEF1"/>
                </a:solidFill>
                <a:latin typeface="Arial"/>
                <a:cs typeface="Arial"/>
              </a:rPr>
              <a:t> </a:t>
            </a:r>
            <a:r>
              <a:rPr sz="600" spc="-185" dirty="0">
                <a:solidFill>
                  <a:srgbClr val="C5DEF1"/>
                </a:solidFill>
                <a:latin typeface="Arial"/>
                <a:cs typeface="Arial"/>
              </a:rPr>
              <a:t>R</a:t>
            </a:r>
            <a:r>
              <a:rPr sz="900" spc="-277" baseline="-13888" dirty="0">
                <a:solidFill>
                  <a:srgbClr val="C5DEF1"/>
                </a:solidFill>
                <a:latin typeface="Arial"/>
                <a:cs typeface="Arial"/>
              </a:rPr>
              <a:t>GA</a:t>
            </a:r>
            <a:r>
              <a:rPr sz="600" spc="-185" dirty="0">
                <a:solidFill>
                  <a:srgbClr val="C5DEF1"/>
                </a:solidFill>
                <a:latin typeface="Arial"/>
                <a:cs typeface="Arial"/>
              </a:rPr>
              <a:t>J</a:t>
            </a:r>
            <a:r>
              <a:rPr sz="900" spc="-277" baseline="-13888" dirty="0">
                <a:solidFill>
                  <a:srgbClr val="C5DEF1"/>
                </a:solidFill>
                <a:latin typeface="Arial"/>
                <a:cs typeface="Arial"/>
              </a:rPr>
              <a:t>L</a:t>
            </a:r>
            <a:r>
              <a:rPr sz="600" spc="-185" dirty="0">
                <a:solidFill>
                  <a:srgbClr val="C5DEF1"/>
                </a:solidFill>
                <a:latin typeface="Arial"/>
                <a:cs typeface="Arial"/>
              </a:rPr>
              <a:t>.</a:t>
            </a:r>
            <a:r>
              <a:rPr sz="600" spc="125" dirty="0">
                <a:solidFill>
                  <a:srgbClr val="C5DEF1"/>
                </a:solidFill>
                <a:latin typeface="Arial"/>
                <a:cs typeface="Arial"/>
              </a:rPr>
              <a:t> </a:t>
            </a:r>
            <a:r>
              <a:rPr sz="600" spc="-200" dirty="0">
                <a:solidFill>
                  <a:srgbClr val="C5DEF1"/>
                </a:solidFill>
                <a:latin typeface="Arial"/>
                <a:cs typeface="Arial"/>
              </a:rPr>
              <a:t>G</a:t>
            </a:r>
            <a:r>
              <a:rPr sz="900" spc="-300" baseline="-13888" dirty="0">
                <a:solidFill>
                  <a:srgbClr val="C5DEF1"/>
                </a:solidFill>
                <a:latin typeface="Arial"/>
                <a:cs typeface="Arial"/>
              </a:rPr>
              <a:t>LA</a:t>
            </a:r>
            <a:r>
              <a:rPr sz="600" spc="-200" dirty="0">
                <a:solidFill>
                  <a:srgbClr val="C5DEF1"/>
                </a:solidFill>
                <a:latin typeface="Arial"/>
                <a:cs typeface="Arial"/>
              </a:rPr>
              <a:t>A</a:t>
            </a:r>
            <a:r>
              <a:rPr sz="900" spc="-300" baseline="-13888" dirty="0">
                <a:solidFill>
                  <a:srgbClr val="C5DEF1"/>
                </a:solidFill>
                <a:latin typeface="Arial"/>
                <a:cs typeface="Arial"/>
              </a:rPr>
              <a:t>G</a:t>
            </a:r>
            <a:r>
              <a:rPr sz="600" spc="-200" dirty="0">
                <a:solidFill>
                  <a:srgbClr val="C5DEF1"/>
                </a:solidFill>
                <a:latin typeface="Arial"/>
                <a:cs typeface="Arial"/>
              </a:rPr>
              <a:t>LL</a:t>
            </a:r>
            <a:r>
              <a:rPr sz="900" spc="-300" baseline="-13888" dirty="0">
                <a:solidFill>
                  <a:srgbClr val="C5DEF1"/>
                </a:solidFill>
                <a:latin typeface="Arial"/>
                <a:cs typeface="Arial"/>
              </a:rPr>
              <a:t>H</a:t>
            </a:r>
            <a:r>
              <a:rPr sz="600" spc="-200" dirty="0">
                <a:solidFill>
                  <a:srgbClr val="C5DEF1"/>
                </a:solidFill>
                <a:latin typeface="Arial"/>
                <a:cs typeface="Arial"/>
              </a:rPr>
              <a:t>A</a:t>
            </a:r>
            <a:r>
              <a:rPr sz="900" spc="-300" baseline="-13888" dirty="0">
                <a:solidFill>
                  <a:srgbClr val="C5DEF1"/>
                </a:solidFill>
                <a:latin typeface="Arial"/>
                <a:cs typeface="Arial"/>
              </a:rPr>
              <a:t>E</a:t>
            </a:r>
            <a:r>
              <a:rPr sz="600" spc="-200" dirty="0">
                <a:solidFill>
                  <a:srgbClr val="C5DEF1"/>
                </a:solidFill>
                <a:latin typeface="Arial"/>
                <a:cs typeface="Arial"/>
              </a:rPr>
              <a:t>G</a:t>
            </a:r>
            <a:r>
              <a:rPr sz="900" spc="-300" baseline="-13888" dirty="0">
                <a:solidFill>
                  <a:srgbClr val="C5DEF1"/>
                </a:solidFill>
                <a:latin typeface="Arial"/>
                <a:cs typeface="Arial"/>
              </a:rPr>
              <a:t>R</a:t>
            </a:r>
            <a:r>
              <a:rPr sz="600" spc="-200" dirty="0">
                <a:solidFill>
                  <a:srgbClr val="C5DEF1"/>
                </a:solidFill>
                <a:latin typeface="Arial"/>
                <a:cs typeface="Arial"/>
              </a:rPr>
              <a:t>H</a:t>
            </a:r>
            <a:r>
              <a:rPr sz="900" spc="-300" baseline="-13888" dirty="0">
                <a:solidFill>
                  <a:srgbClr val="C5DEF1"/>
                </a:solidFill>
                <a:latin typeface="Arial"/>
                <a:cs typeface="Arial"/>
              </a:rPr>
              <a:t>&amp;</a:t>
            </a:r>
            <a:r>
              <a:rPr sz="600" spc="-200" dirty="0">
                <a:solidFill>
                  <a:srgbClr val="C5DEF1"/>
                </a:solidFill>
                <a:latin typeface="Arial"/>
                <a:cs typeface="Arial"/>
              </a:rPr>
              <a:t>E</a:t>
            </a:r>
            <a:r>
              <a:rPr sz="900" spc="-300" baseline="-13888" dirty="0">
                <a:solidFill>
                  <a:srgbClr val="C5DEF1"/>
                </a:solidFill>
                <a:latin typeface="Arial"/>
                <a:cs typeface="Arial"/>
              </a:rPr>
              <a:t>C</a:t>
            </a:r>
            <a:r>
              <a:rPr sz="600" spc="-200" dirty="0">
                <a:solidFill>
                  <a:srgbClr val="C5DEF1"/>
                </a:solidFill>
                <a:latin typeface="Arial"/>
                <a:cs typeface="Arial"/>
              </a:rPr>
              <a:t>R</a:t>
            </a:r>
            <a:r>
              <a:rPr sz="900" spc="-300" baseline="-13888" dirty="0">
                <a:solidFill>
                  <a:srgbClr val="C5DEF1"/>
                </a:solidFill>
                <a:latin typeface="Arial"/>
                <a:cs typeface="Arial"/>
              </a:rPr>
              <a:t>O</a:t>
            </a:r>
            <a:r>
              <a:rPr sz="600" spc="-200" dirty="0">
                <a:solidFill>
                  <a:srgbClr val="C5DEF1"/>
                </a:solidFill>
                <a:latin typeface="Arial"/>
                <a:cs typeface="Arial"/>
              </a:rPr>
              <a:t>&amp;</a:t>
            </a:r>
            <a:r>
              <a:rPr sz="900" spc="-300" baseline="-13888" dirty="0">
                <a:solidFill>
                  <a:srgbClr val="C5DEF1"/>
                </a:solidFill>
                <a:latin typeface="Arial"/>
                <a:cs typeface="Arial"/>
              </a:rPr>
              <a:t>.</a:t>
            </a:r>
            <a:r>
              <a:rPr sz="900" spc="120" baseline="-13888" dirty="0">
                <a:solidFill>
                  <a:srgbClr val="C5DEF1"/>
                </a:solidFill>
                <a:latin typeface="Arial"/>
                <a:cs typeface="Arial"/>
              </a:rPr>
              <a:t> </a:t>
            </a:r>
            <a:r>
              <a:rPr sz="600" spc="-25" dirty="0">
                <a:solidFill>
                  <a:srgbClr val="C5DEF1"/>
                </a:solidFill>
                <a:latin typeface="Arial"/>
                <a:cs typeface="Arial"/>
              </a:rPr>
              <a:t>CO.</a:t>
            </a:r>
            <a:endParaRPr sz="600">
              <a:latin typeface="Arial"/>
              <a:cs typeface="Arial"/>
            </a:endParaRPr>
          </a:p>
        </p:txBody>
      </p:sp>
    </p:spTree>
    <p:extLst>
      <p:ext uri="{BB962C8B-B14F-4D97-AF65-F5344CB8AC3E}">
        <p14:creationId xmlns:p14="http://schemas.microsoft.com/office/powerpoint/2010/main" val="323529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Chosen</a:t>
            </a:r>
            <a:r>
              <a:rPr spc="-50" dirty="0"/>
              <a:t> </a:t>
            </a:r>
            <a:r>
              <a:rPr spc="-20" dirty="0"/>
              <a:t>Path</a:t>
            </a: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4</a:t>
            </a:fld>
            <a:endParaRPr spc="-25" dirty="0"/>
          </a:p>
        </p:txBody>
      </p:sp>
      <p:sp>
        <p:nvSpPr>
          <p:cNvPr id="5" name="object 5"/>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3" name="object 3"/>
          <p:cNvSpPr txBox="1">
            <a:spLocks noGrp="1"/>
          </p:cNvSpPr>
          <p:nvPr>
            <p:ph type="body" idx="1"/>
          </p:nvPr>
        </p:nvSpPr>
        <p:spPr>
          <a:prstGeom prst="rect">
            <a:avLst/>
          </a:prstGeom>
        </p:spPr>
        <p:txBody>
          <a:bodyPr vert="horz" wrap="square" lIns="0" tIns="99695" rIns="0" bIns="0" rtlCol="0">
            <a:spAutoFit/>
          </a:bodyPr>
          <a:lstStyle/>
          <a:p>
            <a:pPr marL="240665" indent="-227965">
              <a:lnSpc>
                <a:spcPct val="100000"/>
              </a:lnSpc>
              <a:spcBef>
                <a:spcPts val="785"/>
              </a:spcBef>
              <a:buClr>
                <a:srgbClr val="6EACDE"/>
              </a:buClr>
              <a:buChar char="•"/>
              <a:tabLst>
                <a:tab pos="240665" algn="l"/>
              </a:tabLst>
            </a:pPr>
            <a:r>
              <a:rPr sz="1500" dirty="0"/>
              <a:t>Engage</a:t>
            </a:r>
            <a:r>
              <a:rPr sz="1500" spc="-85" dirty="0"/>
              <a:t> </a:t>
            </a:r>
            <a:r>
              <a:rPr sz="1500" dirty="0"/>
              <a:t>in</a:t>
            </a:r>
            <a:r>
              <a:rPr sz="1500" spc="-55" dirty="0"/>
              <a:t> </a:t>
            </a:r>
            <a:r>
              <a:rPr sz="1500" dirty="0"/>
              <a:t>an</a:t>
            </a:r>
            <a:r>
              <a:rPr sz="1500" spc="-55" dirty="0"/>
              <a:t> </a:t>
            </a:r>
            <a:r>
              <a:rPr sz="1500" dirty="0"/>
              <a:t>independent</a:t>
            </a:r>
            <a:r>
              <a:rPr sz="1500" spc="-40" dirty="0"/>
              <a:t> </a:t>
            </a:r>
            <a:r>
              <a:rPr sz="1500" dirty="0"/>
              <a:t>medical</a:t>
            </a:r>
            <a:r>
              <a:rPr sz="1500" spc="-70" dirty="0"/>
              <a:t> </a:t>
            </a:r>
            <a:r>
              <a:rPr sz="1500" dirty="0"/>
              <a:t>Third</a:t>
            </a:r>
            <a:r>
              <a:rPr sz="1500" spc="-55" dirty="0"/>
              <a:t> </a:t>
            </a:r>
            <a:r>
              <a:rPr sz="1500" dirty="0"/>
              <a:t>Party</a:t>
            </a:r>
            <a:r>
              <a:rPr sz="1500" spc="-105" dirty="0"/>
              <a:t> </a:t>
            </a:r>
            <a:r>
              <a:rPr sz="1500" dirty="0"/>
              <a:t>Administrator</a:t>
            </a:r>
            <a:r>
              <a:rPr sz="1500" spc="-55" dirty="0"/>
              <a:t> </a:t>
            </a:r>
            <a:r>
              <a:rPr sz="1500" spc="-10" dirty="0"/>
              <a:t>(TPA)</a:t>
            </a:r>
            <a:r>
              <a:rPr sz="1500" spc="-55" dirty="0"/>
              <a:t> </a:t>
            </a:r>
            <a:r>
              <a:rPr sz="1500" spc="-25" dirty="0"/>
              <a:t>RFP</a:t>
            </a:r>
            <a:endParaRPr sz="1500"/>
          </a:p>
          <a:p>
            <a:pPr marL="474980" marR="5080" lvl="1" indent="-231140">
              <a:lnSpc>
                <a:spcPts val="1250"/>
              </a:lnSpc>
              <a:spcBef>
                <a:spcPts val="894"/>
              </a:spcBef>
              <a:buClr>
                <a:srgbClr val="6EACDE"/>
              </a:buClr>
              <a:buChar char="–"/>
              <a:tabLst>
                <a:tab pos="474980" algn="l"/>
              </a:tabLst>
            </a:pPr>
            <a:r>
              <a:rPr sz="1300" spc="-10" dirty="0">
                <a:solidFill>
                  <a:srgbClr val="525252"/>
                </a:solidFill>
                <a:latin typeface="Arial"/>
                <a:cs typeface="Arial"/>
              </a:rPr>
              <a:t>Independent</a:t>
            </a:r>
            <a:r>
              <a:rPr sz="1300" spc="-30" dirty="0">
                <a:solidFill>
                  <a:srgbClr val="525252"/>
                </a:solidFill>
                <a:latin typeface="Arial"/>
                <a:cs typeface="Arial"/>
              </a:rPr>
              <a:t> </a:t>
            </a:r>
            <a:r>
              <a:rPr sz="1300" dirty="0">
                <a:solidFill>
                  <a:srgbClr val="525252"/>
                </a:solidFill>
                <a:latin typeface="Arial"/>
                <a:cs typeface="Arial"/>
              </a:rPr>
              <a:t>is</a:t>
            </a:r>
            <a:r>
              <a:rPr sz="1300" spc="-35" dirty="0">
                <a:solidFill>
                  <a:srgbClr val="525252"/>
                </a:solidFill>
                <a:latin typeface="Arial"/>
                <a:cs typeface="Arial"/>
              </a:rPr>
              <a:t> </a:t>
            </a:r>
            <a:r>
              <a:rPr sz="1300" dirty="0">
                <a:solidFill>
                  <a:srgbClr val="525252"/>
                </a:solidFill>
                <a:latin typeface="Arial"/>
                <a:cs typeface="Arial"/>
              </a:rPr>
              <a:t>defined</a:t>
            </a:r>
            <a:r>
              <a:rPr sz="1300" spc="-25" dirty="0">
                <a:solidFill>
                  <a:srgbClr val="525252"/>
                </a:solidFill>
                <a:latin typeface="Arial"/>
                <a:cs typeface="Arial"/>
              </a:rPr>
              <a:t> </a:t>
            </a:r>
            <a:r>
              <a:rPr sz="1300" dirty="0">
                <a:solidFill>
                  <a:srgbClr val="525252"/>
                </a:solidFill>
                <a:latin typeface="Arial"/>
                <a:cs typeface="Arial"/>
              </a:rPr>
              <a:t>as</a:t>
            </a:r>
            <a:r>
              <a:rPr sz="1300" spc="-20" dirty="0">
                <a:solidFill>
                  <a:srgbClr val="525252"/>
                </a:solidFill>
                <a:latin typeface="Arial"/>
                <a:cs typeface="Arial"/>
              </a:rPr>
              <a:t> </a:t>
            </a:r>
            <a:r>
              <a:rPr sz="1300" dirty="0">
                <a:solidFill>
                  <a:srgbClr val="525252"/>
                </a:solidFill>
                <a:latin typeface="Arial"/>
                <a:cs typeface="Arial"/>
              </a:rPr>
              <a:t>not</a:t>
            </a:r>
            <a:r>
              <a:rPr sz="1300" spc="-25" dirty="0">
                <a:solidFill>
                  <a:srgbClr val="525252"/>
                </a:solidFill>
                <a:latin typeface="Arial"/>
                <a:cs typeface="Arial"/>
              </a:rPr>
              <a:t> </a:t>
            </a:r>
            <a:r>
              <a:rPr sz="1300" dirty="0">
                <a:solidFill>
                  <a:srgbClr val="525252"/>
                </a:solidFill>
                <a:latin typeface="Arial"/>
                <a:cs typeface="Arial"/>
              </a:rPr>
              <a:t>being</a:t>
            </a:r>
            <a:r>
              <a:rPr sz="1300" spc="-25" dirty="0">
                <a:solidFill>
                  <a:srgbClr val="525252"/>
                </a:solidFill>
                <a:latin typeface="Arial"/>
                <a:cs typeface="Arial"/>
              </a:rPr>
              <a:t> </a:t>
            </a:r>
            <a:r>
              <a:rPr sz="1300" dirty="0">
                <a:solidFill>
                  <a:srgbClr val="525252"/>
                </a:solidFill>
                <a:latin typeface="Arial"/>
                <a:cs typeface="Arial"/>
              </a:rPr>
              <a:t>owned</a:t>
            </a:r>
            <a:r>
              <a:rPr sz="1300" spc="-30" dirty="0">
                <a:solidFill>
                  <a:srgbClr val="525252"/>
                </a:solidFill>
                <a:latin typeface="Arial"/>
                <a:cs typeface="Arial"/>
              </a:rPr>
              <a:t> </a:t>
            </a:r>
            <a:r>
              <a:rPr sz="1300" dirty="0">
                <a:solidFill>
                  <a:srgbClr val="525252"/>
                </a:solidFill>
                <a:latin typeface="Arial"/>
                <a:cs typeface="Arial"/>
              </a:rPr>
              <a:t>by</a:t>
            </a:r>
            <a:r>
              <a:rPr sz="1300" spc="-20" dirty="0">
                <a:solidFill>
                  <a:srgbClr val="525252"/>
                </a:solidFill>
                <a:latin typeface="Arial"/>
                <a:cs typeface="Arial"/>
              </a:rPr>
              <a:t> </a:t>
            </a:r>
            <a:r>
              <a:rPr sz="1300" dirty="0">
                <a:solidFill>
                  <a:srgbClr val="525252"/>
                </a:solidFill>
                <a:latin typeface="Arial"/>
                <a:cs typeface="Arial"/>
              </a:rPr>
              <a:t>an</a:t>
            </a:r>
            <a:r>
              <a:rPr sz="1300" spc="-25" dirty="0">
                <a:solidFill>
                  <a:srgbClr val="525252"/>
                </a:solidFill>
                <a:latin typeface="Arial"/>
                <a:cs typeface="Arial"/>
              </a:rPr>
              <a:t> </a:t>
            </a:r>
            <a:r>
              <a:rPr sz="1300" dirty="0">
                <a:solidFill>
                  <a:srgbClr val="525252"/>
                </a:solidFill>
                <a:latin typeface="Arial"/>
                <a:cs typeface="Arial"/>
              </a:rPr>
              <a:t>insurance</a:t>
            </a:r>
            <a:r>
              <a:rPr sz="1300" spc="-30" dirty="0">
                <a:solidFill>
                  <a:srgbClr val="525252"/>
                </a:solidFill>
                <a:latin typeface="Arial"/>
                <a:cs typeface="Arial"/>
              </a:rPr>
              <a:t> </a:t>
            </a:r>
            <a:r>
              <a:rPr sz="1300" dirty="0">
                <a:solidFill>
                  <a:srgbClr val="525252"/>
                </a:solidFill>
                <a:latin typeface="Arial"/>
                <a:cs typeface="Arial"/>
              </a:rPr>
              <a:t>company</a:t>
            </a:r>
            <a:r>
              <a:rPr sz="1300" spc="-30" dirty="0">
                <a:solidFill>
                  <a:srgbClr val="525252"/>
                </a:solidFill>
                <a:latin typeface="Arial"/>
                <a:cs typeface="Arial"/>
              </a:rPr>
              <a:t> </a:t>
            </a:r>
            <a:r>
              <a:rPr sz="1300" dirty="0">
                <a:solidFill>
                  <a:srgbClr val="525252"/>
                </a:solidFill>
                <a:latin typeface="Arial"/>
                <a:cs typeface="Arial"/>
              </a:rPr>
              <a:t>licensed</a:t>
            </a:r>
            <a:r>
              <a:rPr sz="1300" spc="-40" dirty="0">
                <a:solidFill>
                  <a:srgbClr val="525252"/>
                </a:solidFill>
                <a:latin typeface="Arial"/>
                <a:cs typeface="Arial"/>
              </a:rPr>
              <a:t> </a:t>
            </a:r>
            <a:r>
              <a:rPr sz="1300" dirty="0">
                <a:solidFill>
                  <a:srgbClr val="525252"/>
                </a:solidFill>
                <a:latin typeface="Arial"/>
                <a:cs typeface="Arial"/>
              </a:rPr>
              <a:t>to</a:t>
            </a:r>
            <a:r>
              <a:rPr sz="1300" spc="-20" dirty="0">
                <a:solidFill>
                  <a:srgbClr val="525252"/>
                </a:solidFill>
                <a:latin typeface="Arial"/>
                <a:cs typeface="Arial"/>
              </a:rPr>
              <a:t> </a:t>
            </a:r>
            <a:r>
              <a:rPr sz="1300" dirty="0">
                <a:solidFill>
                  <a:srgbClr val="525252"/>
                </a:solidFill>
                <a:latin typeface="Arial"/>
                <a:cs typeface="Arial"/>
              </a:rPr>
              <a:t>do</a:t>
            </a:r>
            <a:r>
              <a:rPr sz="1300" spc="-20" dirty="0">
                <a:solidFill>
                  <a:srgbClr val="525252"/>
                </a:solidFill>
                <a:latin typeface="Arial"/>
                <a:cs typeface="Arial"/>
              </a:rPr>
              <a:t> </a:t>
            </a:r>
            <a:r>
              <a:rPr sz="1300" dirty="0">
                <a:solidFill>
                  <a:srgbClr val="525252"/>
                </a:solidFill>
                <a:latin typeface="Arial"/>
                <a:cs typeface="Arial"/>
              </a:rPr>
              <a:t>business</a:t>
            </a:r>
            <a:r>
              <a:rPr sz="1300" spc="-45" dirty="0">
                <a:solidFill>
                  <a:srgbClr val="525252"/>
                </a:solidFill>
                <a:latin typeface="Arial"/>
                <a:cs typeface="Arial"/>
              </a:rPr>
              <a:t> </a:t>
            </a:r>
            <a:r>
              <a:rPr sz="1300" spc="-25" dirty="0">
                <a:solidFill>
                  <a:srgbClr val="525252"/>
                </a:solidFill>
                <a:latin typeface="Arial"/>
                <a:cs typeface="Arial"/>
              </a:rPr>
              <a:t>in </a:t>
            </a:r>
            <a:r>
              <a:rPr sz="1300" spc="-10" dirty="0">
                <a:solidFill>
                  <a:srgbClr val="525252"/>
                </a:solidFill>
                <a:latin typeface="Arial"/>
                <a:cs typeface="Arial"/>
              </a:rPr>
              <a:t>Florida.</a:t>
            </a:r>
            <a:endParaRPr sz="1300">
              <a:latin typeface="Arial"/>
              <a:cs typeface="Arial"/>
            </a:endParaRPr>
          </a:p>
          <a:p>
            <a:pPr marL="241300" marR="292100" indent="-228600">
              <a:lnSpc>
                <a:spcPct val="80000"/>
              </a:lnSpc>
              <a:spcBef>
                <a:spcPts val="900"/>
              </a:spcBef>
              <a:buClr>
                <a:srgbClr val="6EACDE"/>
              </a:buClr>
              <a:buChar char="•"/>
              <a:tabLst>
                <a:tab pos="241300" algn="l"/>
              </a:tabLst>
            </a:pPr>
            <a:r>
              <a:rPr sz="1500" spc="-50" dirty="0"/>
              <a:t>TPA’s</a:t>
            </a:r>
            <a:r>
              <a:rPr sz="1500" spc="-65" dirty="0"/>
              <a:t> </a:t>
            </a:r>
            <a:r>
              <a:rPr sz="1500" dirty="0"/>
              <a:t>could</a:t>
            </a:r>
            <a:r>
              <a:rPr sz="1500" spc="-40" dirty="0"/>
              <a:t> </a:t>
            </a:r>
            <a:r>
              <a:rPr sz="1500" dirty="0"/>
              <a:t>respond</a:t>
            </a:r>
            <a:r>
              <a:rPr sz="1500" spc="-35" dirty="0"/>
              <a:t> </a:t>
            </a:r>
            <a:r>
              <a:rPr sz="1500" dirty="0"/>
              <a:t>with</a:t>
            </a:r>
            <a:r>
              <a:rPr sz="1500" spc="-60" dirty="0"/>
              <a:t> </a:t>
            </a:r>
            <a:r>
              <a:rPr sz="1500" dirty="0"/>
              <a:t>both</a:t>
            </a:r>
            <a:r>
              <a:rPr sz="1500" spc="-45" dirty="0"/>
              <a:t> </a:t>
            </a:r>
            <a:r>
              <a:rPr sz="1500" dirty="0"/>
              <a:t>a</a:t>
            </a:r>
            <a:r>
              <a:rPr sz="1500" spc="-50" dirty="0"/>
              <a:t> </a:t>
            </a:r>
            <a:r>
              <a:rPr sz="1500" dirty="0"/>
              <a:t>slice</a:t>
            </a:r>
            <a:r>
              <a:rPr sz="1500" spc="-45" dirty="0"/>
              <a:t> </a:t>
            </a:r>
            <a:r>
              <a:rPr sz="1500" dirty="0"/>
              <a:t>offering</a:t>
            </a:r>
            <a:r>
              <a:rPr sz="1500" spc="-40" dirty="0"/>
              <a:t> </a:t>
            </a:r>
            <a:r>
              <a:rPr sz="1500" dirty="0"/>
              <a:t>(plan</a:t>
            </a:r>
            <a:r>
              <a:rPr sz="1500" spc="-45" dirty="0"/>
              <a:t> </a:t>
            </a:r>
            <a:r>
              <a:rPr sz="1500" dirty="0"/>
              <a:t>offered</a:t>
            </a:r>
            <a:r>
              <a:rPr sz="1500" spc="-35" dirty="0"/>
              <a:t> </a:t>
            </a:r>
            <a:r>
              <a:rPr sz="1500" dirty="0"/>
              <a:t>alongside</a:t>
            </a:r>
            <a:r>
              <a:rPr sz="1500" spc="-40" dirty="0"/>
              <a:t> </a:t>
            </a:r>
            <a:r>
              <a:rPr sz="1500" dirty="0"/>
              <a:t>the</a:t>
            </a:r>
            <a:r>
              <a:rPr sz="1500" spc="-30" dirty="0"/>
              <a:t> </a:t>
            </a:r>
            <a:r>
              <a:rPr sz="1500" dirty="0"/>
              <a:t>big</a:t>
            </a:r>
            <a:r>
              <a:rPr sz="1500" spc="-45" dirty="0"/>
              <a:t> </a:t>
            </a:r>
            <a:r>
              <a:rPr sz="1500" spc="-20" dirty="0"/>
              <a:t>name </a:t>
            </a:r>
            <a:r>
              <a:rPr sz="1500" dirty="0"/>
              <a:t>carrier)</a:t>
            </a:r>
            <a:r>
              <a:rPr sz="1500" spc="-20" dirty="0"/>
              <a:t> </a:t>
            </a:r>
            <a:r>
              <a:rPr sz="1500" dirty="0"/>
              <a:t>or</a:t>
            </a:r>
            <a:r>
              <a:rPr sz="1500" spc="-30" dirty="0"/>
              <a:t> </a:t>
            </a:r>
            <a:r>
              <a:rPr sz="1500" dirty="0"/>
              <a:t>as</a:t>
            </a:r>
            <a:r>
              <a:rPr sz="1500" spc="-30" dirty="0"/>
              <a:t> </a:t>
            </a:r>
            <a:r>
              <a:rPr sz="1500" dirty="0"/>
              <a:t>a</a:t>
            </a:r>
            <a:r>
              <a:rPr sz="1500" spc="-25" dirty="0"/>
              <a:t> </a:t>
            </a:r>
            <a:r>
              <a:rPr sz="1500" dirty="0"/>
              <a:t>full</a:t>
            </a:r>
            <a:r>
              <a:rPr sz="1500" spc="-30" dirty="0"/>
              <a:t> </a:t>
            </a:r>
            <a:r>
              <a:rPr sz="1500" dirty="0"/>
              <a:t>take</a:t>
            </a:r>
            <a:r>
              <a:rPr sz="1500" spc="-25" dirty="0"/>
              <a:t> </a:t>
            </a:r>
            <a:r>
              <a:rPr sz="1500" spc="-10" dirty="0"/>
              <a:t>over.</a:t>
            </a:r>
            <a:endParaRPr sz="1500"/>
          </a:p>
          <a:p>
            <a:pPr marL="474980" lvl="1" indent="-231140">
              <a:lnSpc>
                <a:spcPct val="100000"/>
              </a:lnSpc>
              <a:spcBef>
                <a:spcPts val="595"/>
              </a:spcBef>
              <a:buClr>
                <a:srgbClr val="6EACDE"/>
              </a:buClr>
              <a:buChar char="–"/>
              <a:tabLst>
                <a:tab pos="474980" algn="l"/>
              </a:tabLst>
            </a:pPr>
            <a:r>
              <a:rPr sz="1300" dirty="0">
                <a:solidFill>
                  <a:srgbClr val="525252"/>
                </a:solidFill>
                <a:latin typeface="Arial"/>
                <a:cs typeface="Arial"/>
              </a:rPr>
              <a:t>Preferred</a:t>
            </a:r>
            <a:r>
              <a:rPr sz="1300" spc="-25" dirty="0">
                <a:solidFill>
                  <a:srgbClr val="525252"/>
                </a:solidFill>
                <a:latin typeface="Arial"/>
                <a:cs typeface="Arial"/>
              </a:rPr>
              <a:t> </a:t>
            </a:r>
            <a:r>
              <a:rPr sz="1300" dirty="0">
                <a:solidFill>
                  <a:srgbClr val="525252"/>
                </a:solidFill>
                <a:latin typeface="Arial"/>
                <a:cs typeface="Arial"/>
              </a:rPr>
              <a:t>option</a:t>
            </a:r>
            <a:r>
              <a:rPr sz="1300" spc="-35" dirty="0">
                <a:solidFill>
                  <a:srgbClr val="525252"/>
                </a:solidFill>
                <a:latin typeface="Arial"/>
                <a:cs typeface="Arial"/>
              </a:rPr>
              <a:t> </a:t>
            </a:r>
            <a:r>
              <a:rPr sz="1300" dirty="0">
                <a:solidFill>
                  <a:srgbClr val="525252"/>
                </a:solidFill>
                <a:latin typeface="Arial"/>
                <a:cs typeface="Arial"/>
              </a:rPr>
              <a:t>from</a:t>
            </a:r>
            <a:r>
              <a:rPr sz="1300" spc="-20" dirty="0">
                <a:solidFill>
                  <a:srgbClr val="525252"/>
                </a:solidFill>
                <a:latin typeface="Arial"/>
                <a:cs typeface="Arial"/>
              </a:rPr>
              <a:t> </a:t>
            </a:r>
            <a:r>
              <a:rPr sz="1300" dirty="0">
                <a:solidFill>
                  <a:srgbClr val="525252"/>
                </a:solidFill>
                <a:latin typeface="Arial"/>
                <a:cs typeface="Arial"/>
              </a:rPr>
              <a:t>LCS</a:t>
            </a:r>
            <a:r>
              <a:rPr sz="1300" spc="-50" dirty="0">
                <a:solidFill>
                  <a:srgbClr val="525252"/>
                </a:solidFill>
                <a:latin typeface="Arial"/>
                <a:cs typeface="Arial"/>
              </a:rPr>
              <a:t> </a:t>
            </a:r>
            <a:r>
              <a:rPr sz="1300" dirty="0">
                <a:solidFill>
                  <a:srgbClr val="525252"/>
                </a:solidFill>
                <a:latin typeface="Arial"/>
                <a:cs typeface="Arial"/>
              </a:rPr>
              <a:t>was</a:t>
            </a:r>
            <a:r>
              <a:rPr sz="1300" spc="-35" dirty="0">
                <a:solidFill>
                  <a:srgbClr val="525252"/>
                </a:solidFill>
                <a:latin typeface="Arial"/>
                <a:cs typeface="Arial"/>
              </a:rPr>
              <a:t> </a:t>
            </a:r>
            <a:r>
              <a:rPr sz="1300" dirty="0">
                <a:solidFill>
                  <a:srgbClr val="525252"/>
                </a:solidFill>
                <a:latin typeface="Arial"/>
                <a:cs typeface="Arial"/>
              </a:rPr>
              <a:t>a</a:t>
            </a:r>
            <a:r>
              <a:rPr sz="1300" spc="-35" dirty="0">
                <a:solidFill>
                  <a:srgbClr val="525252"/>
                </a:solidFill>
                <a:latin typeface="Arial"/>
                <a:cs typeface="Arial"/>
              </a:rPr>
              <a:t> </a:t>
            </a:r>
            <a:r>
              <a:rPr sz="1300" dirty="0">
                <a:solidFill>
                  <a:srgbClr val="525252"/>
                </a:solidFill>
                <a:latin typeface="Arial"/>
                <a:cs typeface="Arial"/>
              </a:rPr>
              <a:t>“slice”</a:t>
            </a:r>
            <a:r>
              <a:rPr sz="1300" spc="-30" dirty="0">
                <a:solidFill>
                  <a:srgbClr val="525252"/>
                </a:solidFill>
                <a:latin typeface="Arial"/>
                <a:cs typeface="Arial"/>
              </a:rPr>
              <a:t> </a:t>
            </a:r>
            <a:r>
              <a:rPr sz="1300" spc="-10" dirty="0">
                <a:solidFill>
                  <a:srgbClr val="525252"/>
                </a:solidFill>
                <a:latin typeface="Arial"/>
                <a:cs typeface="Arial"/>
              </a:rPr>
              <a:t>offering.</a:t>
            </a:r>
            <a:endParaRPr sz="1300">
              <a:latin typeface="Arial"/>
              <a:cs typeface="Arial"/>
            </a:endParaRPr>
          </a:p>
          <a:p>
            <a:pPr marL="240665" indent="-227965">
              <a:lnSpc>
                <a:spcPct val="100000"/>
              </a:lnSpc>
              <a:spcBef>
                <a:spcPts val="530"/>
              </a:spcBef>
              <a:buClr>
                <a:srgbClr val="6EACDE"/>
              </a:buClr>
              <a:buChar char="•"/>
              <a:tabLst>
                <a:tab pos="240665" algn="l"/>
              </a:tabLst>
            </a:pPr>
            <a:r>
              <a:rPr sz="1500" dirty="0"/>
              <a:t>RFP</a:t>
            </a:r>
            <a:r>
              <a:rPr sz="1500" spc="-70" dirty="0"/>
              <a:t> </a:t>
            </a:r>
            <a:r>
              <a:rPr sz="1500" spc="-10" dirty="0"/>
              <a:t>encompassed</a:t>
            </a:r>
            <a:r>
              <a:rPr sz="1500" spc="-15" dirty="0"/>
              <a:t> </a:t>
            </a:r>
            <a:r>
              <a:rPr sz="1500" dirty="0"/>
              <a:t>the</a:t>
            </a:r>
            <a:r>
              <a:rPr sz="1500" spc="-25" dirty="0"/>
              <a:t> </a:t>
            </a:r>
            <a:r>
              <a:rPr sz="1500" spc="-10" dirty="0"/>
              <a:t>following:</a:t>
            </a:r>
            <a:endParaRPr sz="1500"/>
          </a:p>
          <a:p>
            <a:pPr marL="474980" lvl="1" indent="-231140">
              <a:lnSpc>
                <a:spcPct val="100000"/>
              </a:lnSpc>
              <a:spcBef>
                <a:spcPts val="600"/>
              </a:spcBef>
              <a:buClr>
                <a:srgbClr val="6EACDE"/>
              </a:buClr>
              <a:buChar char="–"/>
              <a:tabLst>
                <a:tab pos="474980" algn="l"/>
              </a:tabLst>
            </a:pPr>
            <a:r>
              <a:rPr sz="1300" dirty="0">
                <a:solidFill>
                  <a:srgbClr val="525252"/>
                </a:solidFill>
                <a:latin typeface="Arial"/>
                <a:cs typeface="Arial"/>
              </a:rPr>
              <a:t>Claims</a:t>
            </a:r>
            <a:r>
              <a:rPr sz="1300" spc="-5" dirty="0">
                <a:solidFill>
                  <a:srgbClr val="525252"/>
                </a:solidFill>
                <a:latin typeface="Arial"/>
                <a:cs typeface="Arial"/>
              </a:rPr>
              <a:t> </a:t>
            </a:r>
            <a:r>
              <a:rPr sz="1300" spc="-10" dirty="0">
                <a:solidFill>
                  <a:srgbClr val="525252"/>
                </a:solidFill>
                <a:latin typeface="Arial"/>
                <a:cs typeface="Arial"/>
              </a:rPr>
              <a:t>Repricing</a:t>
            </a:r>
            <a:endParaRPr sz="1300">
              <a:latin typeface="Arial"/>
              <a:cs typeface="Arial"/>
            </a:endParaRPr>
          </a:p>
          <a:p>
            <a:pPr marL="474980" lvl="1" indent="-231140">
              <a:lnSpc>
                <a:spcPts val="1405"/>
              </a:lnSpc>
              <a:spcBef>
                <a:spcPts val="585"/>
              </a:spcBef>
              <a:buClr>
                <a:srgbClr val="6EACDE"/>
              </a:buClr>
              <a:buChar char="–"/>
              <a:tabLst>
                <a:tab pos="474980" algn="l"/>
              </a:tabLst>
            </a:pPr>
            <a:r>
              <a:rPr sz="1300" dirty="0">
                <a:solidFill>
                  <a:srgbClr val="525252"/>
                </a:solidFill>
                <a:latin typeface="Arial"/>
                <a:cs typeface="Arial"/>
              </a:rPr>
              <a:t>Network</a:t>
            </a:r>
            <a:r>
              <a:rPr sz="1300" spc="-20" dirty="0">
                <a:solidFill>
                  <a:srgbClr val="525252"/>
                </a:solidFill>
                <a:latin typeface="Arial"/>
                <a:cs typeface="Arial"/>
              </a:rPr>
              <a:t> </a:t>
            </a:r>
            <a:r>
              <a:rPr sz="1300" dirty="0">
                <a:solidFill>
                  <a:srgbClr val="525252"/>
                </a:solidFill>
                <a:latin typeface="Arial"/>
                <a:cs typeface="Arial"/>
              </a:rPr>
              <a:t>access</a:t>
            </a:r>
            <a:r>
              <a:rPr sz="1300" spc="-20" dirty="0">
                <a:solidFill>
                  <a:srgbClr val="525252"/>
                </a:solidFill>
                <a:latin typeface="Arial"/>
                <a:cs typeface="Arial"/>
              </a:rPr>
              <a:t> </a:t>
            </a:r>
            <a:r>
              <a:rPr sz="1300" dirty="0">
                <a:solidFill>
                  <a:srgbClr val="525252"/>
                </a:solidFill>
                <a:latin typeface="Arial"/>
                <a:cs typeface="Arial"/>
              </a:rPr>
              <a:t>and</a:t>
            </a:r>
            <a:r>
              <a:rPr sz="1300" spc="-10" dirty="0">
                <a:solidFill>
                  <a:srgbClr val="525252"/>
                </a:solidFill>
                <a:latin typeface="Arial"/>
                <a:cs typeface="Arial"/>
              </a:rPr>
              <a:t> </a:t>
            </a:r>
            <a:r>
              <a:rPr sz="1300" dirty="0">
                <a:solidFill>
                  <a:srgbClr val="525252"/>
                </a:solidFill>
                <a:latin typeface="Arial"/>
                <a:cs typeface="Arial"/>
              </a:rPr>
              <a:t>disruption</a:t>
            </a:r>
            <a:r>
              <a:rPr sz="1300" spc="-10" dirty="0">
                <a:solidFill>
                  <a:srgbClr val="525252"/>
                </a:solidFill>
                <a:latin typeface="Arial"/>
                <a:cs typeface="Arial"/>
              </a:rPr>
              <a:t> </a:t>
            </a:r>
            <a:r>
              <a:rPr sz="1300" dirty="0">
                <a:solidFill>
                  <a:srgbClr val="525252"/>
                </a:solidFill>
                <a:latin typeface="Arial"/>
                <a:cs typeface="Arial"/>
              </a:rPr>
              <a:t>in</a:t>
            </a:r>
            <a:r>
              <a:rPr sz="1300" spc="-15" dirty="0">
                <a:solidFill>
                  <a:srgbClr val="525252"/>
                </a:solidFill>
                <a:latin typeface="Arial"/>
                <a:cs typeface="Arial"/>
              </a:rPr>
              <a:t> </a:t>
            </a:r>
            <a:r>
              <a:rPr sz="1300" dirty="0">
                <a:solidFill>
                  <a:srgbClr val="525252"/>
                </a:solidFill>
                <a:latin typeface="Arial"/>
                <a:cs typeface="Arial"/>
              </a:rPr>
              <a:t>the</a:t>
            </a:r>
            <a:r>
              <a:rPr sz="1300" spc="-5" dirty="0">
                <a:solidFill>
                  <a:srgbClr val="525252"/>
                </a:solidFill>
                <a:latin typeface="Arial"/>
                <a:cs typeface="Arial"/>
              </a:rPr>
              <a:t> </a:t>
            </a:r>
            <a:r>
              <a:rPr sz="1300" dirty="0">
                <a:solidFill>
                  <a:srgbClr val="525252"/>
                </a:solidFill>
                <a:latin typeface="Arial"/>
                <a:cs typeface="Arial"/>
              </a:rPr>
              <a:t>event</a:t>
            </a:r>
            <a:r>
              <a:rPr sz="1300" spc="-10" dirty="0">
                <a:solidFill>
                  <a:srgbClr val="525252"/>
                </a:solidFill>
                <a:latin typeface="Arial"/>
                <a:cs typeface="Arial"/>
              </a:rPr>
              <a:t> </a:t>
            </a:r>
            <a:r>
              <a:rPr sz="1300" dirty="0">
                <a:solidFill>
                  <a:srgbClr val="525252"/>
                </a:solidFill>
                <a:latin typeface="Arial"/>
                <a:cs typeface="Arial"/>
              </a:rPr>
              <a:t>LCS</a:t>
            </a:r>
            <a:r>
              <a:rPr sz="1300" spc="-25" dirty="0">
                <a:solidFill>
                  <a:srgbClr val="525252"/>
                </a:solidFill>
                <a:latin typeface="Arial"/>
                <a:cs typeface="Arial"/>
              </a:rPr>
              <a:t> </a:t>
            </a:r>
            <a:r>
              <a:rPr sz="1300" dirty="0">
                <a:solidFill>
                  <a:srgbClr val="525252"/>
                </a:solidFill>
                <a:latin typeface="Arial"/>
                <a:cs typeface="Arial"/>
              </a:rPr>
              <a:t>chooses</a:t>
            </a:r>
            <a:r>
              <a:rPr sz="1300" spc="-25" dirty="0">
                <a:solidFill>
                  <a:srgbClr val="525252"/>
                </a:solidFill>
                <a:latin typeface="Arial"/>
                <a:cs typeface="Arial"/>
              </a:rPr>
              <a:t> </a:t>
            </a:r>
            <a:r>
              <a:rPr sz="1300" dirty="0">
                <a:solidFill>
                  <a:srgbClr val="525252"/>
                </a:solidFill>
                <a:latin typeface="Arial"/>
                <a:cs typeface="Arial"/>
              </a:rPr>
              <a:t>to</a:t>
            </a:r>
            <a:r>
              <a:rPr sz="1300" spc="-10" dirty="0">
                <a:solidFill>
                  <a:srgbClr val="525252"/>
                </a:solidFill>
                <a:latin typeface="Arial"/>
                <a:cs typeface="Arial"/>
              </a:rPr>
              <a:t> </a:t>
            </a:r>
            <a:r>
              <a:rPr sz="1300" dirty="0">
                <a:solidFill>
                  <a:srgbClr val="525252"/>
                </a:solidFill>
                <a:latin typeface="Arial"/>
                <a:cs typeface="Arial"/>
              </a:rPr>
              <a:t>direct</a:t>
            </a:r>
            <a:r>
              <a:rPr sz="1300" spc="-5" dirty="0">
                <a:solidFill>
                  <a:srgbClr val="525252"/>
                </a:solidFill>
                <a:latin typeface="Arial"/>
                <a:cs typeface="Arial"/>
              </a:rPr>
              <a:t> </a:t>
            </a:r>
            <a:r>
              <a:rPr sz="1300" dirty="0">
                <a:solidFill>
                  <a:srgbClr val="525252"/>
                </a:solidFill>
                <a:latin typeface="Arial"/>
                <a:cs typeface="Arial"/>
              </a:rPr>
              <a:t>contract</a:t>
            </a:r>
            <a:r>
              <a:rPr sz="1300" spc="-10" dirty="0">
                <a:solidFill>
                  <a:srgbClr val="525252"/>
                </a:solidFill>
                <a:latin typeface="Arial"/>
                <a:cs typeface="Arial"/>
              </a:rPr>
              <a:t> </a:t>
            </a:r>
            <a:r>
              <a:rPr sz="1300" dirty="0">
                <a:solidFill>
                  <a:srgbClr val="525252"/>
                </a:solidFill>
                <a:latin typeface="Arial"/>
                <a:cs typeface="Arial"/>
              </a:rPr>
              <a:t>or</a:t>
            </a:r>
            <a:r>
              <a:rPr sz="1300" spc="-10" dirty="0">
                <a:solidFill>
                  <a:srgbClr val="525252"/>
                </a:solidFill>
                <a:latin typeface="Arial"/>
                <a:cs typeface="Arial"/>
              </a:rPr>
              <a:t> </a:t>
            </a:r>
            <a:r>
              <a:rPr sz="1300" dirty="0">
                <a:solidFill>
                  <a:srgbClr val="525252"/>
                </a:solidFill>
                <a:latin typeface="Arial"/>
                <a:cs typeface="Arial"/>
              </a:rPr>
              <a:t>provide</a:t>
            </a:r>
            <a:r>
              <a:rPr sz="1300" spc="-10" dirty="0">
                <a:solidFill>
                  <a:srgbClr val="525252"/>
                </a:solidFill>
                <a:latin typeface="Arial"/>
                <a:cs typeface="Arial"/>
              </a:rPr>
              <a:t> </a:t>
            </a:r>
            <a:r>
              <a:rPr sz="1300" dirty="0">
                <a:solidFill>
                  <a:srgbClr val="525252"/>
                </a:solidFill>
                <a:latin typeface="Arial"/>
                <a:cs typeface="Arial"/>
              </a:rPr>
              <a:t>a</a:t>
            </a:r>
            <a:r>
              <a:rPr sz="1300" spc="-10" dirty="0">
                <a:solidFill>
                  <a:srgbClr val="525252"/>
                </a:solidFill>
                <a:latin typeface="Arial"/>
                <a:cs typeface="Arial"/>
              </a:rPr>
              <a:t> high-</a:t>
            </a:r>
            <a:endParaRPr sz="1300">
              <a:latin typeface="Arial"/>
              <a:cs typeface="Arial"/>
            </a:endParaRPr>
          </a:p>
          <a:p>
            <a:pPr marL="474980">
              <a:lnSpc>
                <a:spcPts val="1405"/>
              </a:lnSpc>
            </a:pPr>
            <a:r>
              <a:rPr sz="1300" dirty="0"/>
              <a:t>performance</a:t>
            </a:r>
            <a:r>
              <a:rPr sz="1300" spc="-75" dirty="0"/>
              <a:t> </a:t>
            </a:r>
            <a:r>
              <a:rPr sz="1300" spc="-10" dirty="0"/>
              <a:t>network.</a:t>
            </a:r>
            <a:endParaRPr sz="1300"/>
          </a:p>
          <a:p>
            <a:pPr marL="474980" lvl="1" indent="-231140">
              <a:lnSpc>
                <a:spcPct val="100000"/>
              </a:lnSpc>
              <a:spcBef>
                <a:spcPts val="590"/>
              </a:spcBef>
              <a:buClr>
                <a:srgbClr val="6EACDE"/>
              </a:buClr>
              <a:buChar char="–"/>
              <a:tabLst>
                <a:tab pos="474980" algn="l"/>
              </a:tabLst>
            </a:pPr>
            <a:r>
              <a:rPr sz="1300" spc="-10" dirty="0">
                <a:solidFill>
                  <a:srgbClr val="525252"/>
                </a:solidFill>
                <a:latin typeface="Arial"/>
                <a:cs typeface="Arial"/>
              </a:rPr>
              <a:t>Questionnaire</a:t>
            </a:r>
            <a:r>
              <a:rPr sz="1300" spc="30" dirty="0">
                <a:solidFill>
                  <a:srgbClr val="525252"/>
                </a:solidFill>
                <a:latin typeface="Arial"/>
                <a:cs typeface="Arial"/>
              </a:rPr>
              <a:t> </a:t>
            </a:r>
            <a:r>
              <a:rPr sz="1300" spc="-10" dirty="0">
                <a:solidFill>
                  <a:srgbClr val="525252"/>
                </a:solidFill>
                <a:latin typeface="Arial"/>
                <a:cs typeface="Arial"/>
              </a:rPr>
              <a:t>including:</a:t>
            </a:r>
            <a:endParaRPr sz="1300">
              <a:latin typeface="Arial"/>
              <a:cs typeface="Arial"/>
            </a:endParaRPr>
          </a:p>
          <a:p>
            <a:pPr marL="696595" lvl="2" indent="-229870">
              <a:lnSpc>
                <a:spcPct val="100000"/>
              </a:lnSpc>
              <a:spcBef>
                <a:spcPts val="610"/>
              </a:spcBef>
              <a:buClr>
                <a:srgbClr val="6EACDE"/>
              </a:buClr>
              <a:buFont typeface="Wingdings"/>
              <a:buChar char=""/>
              <a:tabLst>
                <a:tab pos="696595" algn="l"/>
              </a:tabLst>
            </a:pPr>
            <a:r>
              <a:rPr sz="1200" dirty="0">
                <a:solidFill>
                  <a:srgbClr val="525252"/>
                </a:solidFill>
                <a:latin typeface="Arial"/>
                <a:cs typeface="Arial"/>
              </a:rPr>
              <a:t>Direct</a:t>
            </a:r>
            <a:r>
              <a:rPr sz="1200" spc="-20" dirty="0">
                <a:solidFill>
                  <a:srgbClr val="525252"/>
                </a:solidFill>
                <a:latin typeface="Arial"/>
                <a:cs typeface="Arial"/>
              </a:rPr>
              <a:t> </a:t>
            </a:r>
            <a:r>
              <a:rPr sz="1200" dirty="0">
                <a:solidFill>
                  <a:srgbClr val="525252"/>
                </a:solidFill>
                <a:latin typeface="Arial"/>
                <a:cs typeface="Arial"/>
              </a:rPr>
              <a:t>contract</a:t>
            </a:r>
            <a:r>
              <a:rPr sz="1200" spc="-20" dirty="0">
                <a:solidFill>
                  <a:srgbClr val="525252"/>
                </a:solidFill>
                <a:latin typeface="Arial"/>
                <a:cs typeface="Arial"/>
              </a:rPr>
              <a:t> </a:t>
            </a:r>
            <a:r>
              <a:rPr sz="1200" dirty="0">
                <a:solidFill>
                  <a:srgbClr val="525252"/>
                </a:solidFill>
                <a:latin typeface="Arial"/>
                <a:cs typeface="Arial"/>
              </a:rPr>
              <a:t>administration</a:t>
            </a:r>
            <a:r>
              <a:rPr sz="1200" spc="-25" dirty="0">
                <a:solidFill>
                  <a:srgbClr val="525252"/>
                </a:solidFill>
                <a:latin typeface="Arial"/>
                <a:cs typeface="Arial"/>
              </a:rPr>
              <a:t> </a:t>
            </a:r>
            <a:r>
              <a:rPr sz="1200" spc="-10" dirty="0">
                <a:solidFill>
                  <a:srgbClr val="525252"/>
                </a:solidFill>
                <a:latin typeface="Arial"/>
                <a:cs typeface="Arial"/>
              </a:rPr>
              <a:t>capabilities</a:t>
            </a:r>
            <a:endParaRPr sz="1200">
              <a:latin typeface="Arial"/>
              <a:cs typeface="Arial"/>
            </a:endParaRPr>
          </a:p>
          <a:p>
            <a:pPr marL="696595" lvl="2" indent="-229870">
              <a:lnSpc>
                <a:spcPct val="100000"/>
              </a:lnSpc>
              <a:spcBef>
                <a:spcPts val="610"/>
              </a:spcBef>
              <a:buClr>
                <a:srgbClr val="6EACDE"/>
              </a:buClr>
              <a:buFont typeface="Wingdings"/>
              <a:buChar char=""/>
              <a:tabLst>
                <a:tab pos="696595" algn="l"/>
              </a:tabLst>
            </a:pPr>
            <a:r>
              <a:rPr sz="1200" dirty="0">
                <a:solidFill>
                  <a:srgbClr val="525252"/>
                </a:solidFill>
                <a:latin typeface="Arial"/>
                <a:cs typeface="Arial"/>
              </a:rPr>
              <a:t>Turn</a:t>
            </a:r>
            <a:r>
              <a:rPr sz="1200" spc="-35" dirty="0">
                <a:solidFill>
                  <a:srgbClr val="525252"/>
                </a:solidFill>
                <a:latin typeface="Arial"/>
                <a:cs typeface="Arial"/>
              </a:rPr>
              <a:t> </a:t>
            </a:r>
            <a:r>
              <a:rPr sz="1200" dirty="0">
                <a:solidFill>
                  <a:srgbClr val="525252"/>
                </a:solidFill>
                <a:latin typeface="Arial"/>
                <a:cs typeface="Arial"/>
              </a:rPr>
              <a:t>key</a:t>
            </a:r>
            <a:r>
              <a:rPr sz="1200" spc="-25" dirty="0">
                <a:solidFill>
                  <a:srgbClr val="525252"/>
                </a:solidFill>
                <a:latin typeface="Arial"/>
                <a:cs typeface="Arial"/>
              </a:rPr>
              <a:t> </a:t>
            </a:r>
            <a:r>
              <a:rPr sz="1200" dirty="0">
                <a:solidFill>
                  <a:srgbClr val="525252"/>
                </a:solidFill>
                <a:latin typeface="Arial"/>
                <a:cs typeface="Arial"/>
              </a:rPr>
              <a:t>network</a:t>
            </a:r>
            <a:r>
              <a:rPr sz="1200" spc="-35" dirty="0">
                <a:solidFill>
                  <a:srgbClr val="525252"/>
                </a:solidFill>
                <a:latin typeface="Arial"/>
                <a:cs typeface="Arial"/>
              </a:rPr>
              <a:t> </a:t>
            </a:r>
            <a:r>
              <a:rPr sz="1200" dirty="0">
                <a:solidFill>
                  <a:srgbClr val="525252"/>
                </a:solidFill>
                <a:latin typeface="Arial"/>
                <a:cs typeface="Arial"/>
              </a:rPr>
              <a:t>options</a:t>
            </a:r>
            <a:r>
              <a:rPr sz="1200" spc="-45" dirty="0">
                <a:solidFill>
                  <a:srgbClr val="525252"/>
                </a:solidFill>
                <a:latin typeface="Arial"/>
                <a:cs typeface="Arial"/>
              </a:rPr>
              <a:t> </a:t>
            </a:r>
            <a:r>
              <a:rPr sz="1200" dirty="0">
                <a:solidFill>
                  <a:srgbClr val="525252"/>
                </a:solidFill>
                <a:latin typeface="Arial"/>
                <a:cs typeface="Arial"/>
              </a:rPr>
              <a:t>(if</a:t>
            </a:r>
            <a:r>
              <a:rPr sz="1200" spc="-25" dirty="0">
                <a:solidFill>
                  <a:srgbClr val="525252"/>
                </a:solidFill>
                <a:latin typeface="Arial"/>
                <a:cs typeface="Arial"/>
              </a:rPr>
              <a:t> </a:t>
            </a:r>
            <a:r>
              <a:rPr sz="1200" spc="-10" dirty="0">
                <a:solidFill>
                  <a:srgbClr val="525252"/>
                </a:solidFill>
                <a:latin typeface="Arial"/>
                <a:cs typeface="Arial"/>
              </a:rPr>
              <a:t>elected)</a:t>
            </a:r>
            <a:endParaRPr sz="1200">
              <a:latin typeface="Arial"/>
              <a:cs typeface="Arial"/>
            </a:endParaRPr>
          </a:p>
          <a:p>
            <a:pPr marL="696595" lvl="2" indent="-229870">
              <a:lnSpc>
                <a:spcPct val="100000"/>
              </a:lnSpc>
              <a:spcBef>
                <a:spcPts val="615"/>
              </a:spcBef>
              <a:buClr>
                <a:srgbClr val="6EACDE"/>
              </a:buClr>
              <a:buFont typeface="Wingdings"/>
              <a:buChar char=""/>
              <a:tabLst>
                <a:tab pos="696595" algn="l"/>
              </a:tabLst>
            </a:pPr>
            <a:r>
              <a:rPr sz="1200" dirty="0">
                <a:solidFill>
                  <a:srgbClr val="525252"/>
                </a:solidFill>
                <a:latin typeface="Arial"/>
                <a:cs typeface="Arial"/>
              </a:rPr>
              <a:t>Referenced</a:t>
            </a:r>
            <a:r>
              <a:rPr sz="1200" spc="-40" dirty="0">
                <a:solidFill>
                  <a:srgbClr val="525252"/>
                </a:solidFill>
                <a:latin typeface="Arial"/>
                <a:cs typeface="Arial"/>
              </a:rPr>
              <a:t> </a:t>
            </a:r>
            <a:r>
              <a:rPr sz="1200" dirty="0">
                <a:solidFill>
                  <a:srgbClr val="525252"/>
                </a:solidFill>
                <a:latin typeface="Arial"/>
                <a:cs typeface="Arial"/>
              </a:rPr>
              <a:t>based</a:t>
            </a:r>
            <a:r>
              <a:rPr sz="1200" spc="-35" dirty="0">
                <a:solidFill>
                  <a:srgbClr val="525252"/>
                </a:solidFill>
                <a:latin typeface="Arial"/>
                <a:cs typeface="Arial"/>
              </a:rPr>
              <a:t> </a:t>
            </a:r>
            <a:r>
              <a:rPr sz="1200" dirty="0">
                <a:solidFill>
                  <a:srgbClr val="525252"/>
                </a:solidFill>
                <a:latin typeface="Arial"/>
                <a:cs typeface="Arial"/>
              </a:rPr>
              <a:t>price</a:t>
            </a:r>
            <a:r>
              <a:rPr sz="1200" spc="-25" dirty="0">
                <a:solidFill>
                  <a:srgbClr val="525252"/>
                </a:solidFill>
                <a:latin typeface="Arial"/>
                <a:cs typeface="Arial"/>
              </a:rPr>
              <a:t> </a:t>
            </a:r>
            <a:r>
              <a:rPr sz="1200" spc="-10" dirty="0">
                <a:solidFill>
                  <a:srgbClr val="525252"/>
                </a:solidFill>
                <a:latin typeface="Arial"/>
                <a:cs typeface="Arial"/>
              </a:rPr>
              <a:t>approach</a:t>
            </a:r>
            <a:endParaRPr sz="1200">
              <a:latin typeface="Arial"/>
              <a:cs typeface="Arial"/>
            </a:endParaRPr>
          </a:p>
          <a:p>
            <a:pPr marL="696595" lvl="2" indent="-229870">
              <a:lnSpc>
                <a:spcPct val="100000"/>
              </a:lnSpc>
              <a:spcBef>
                <a:spcPts val="610"/>
              </a:spcBef>
              <a:buClr>
                <a:srgbClr val="6EACDE"/>
              </a:buClr>
              <a:buFont typeface="Wingdings"/>
              <a:buChar char=""/>
              <a:tabLst>
                <a:tab pos="696595" algn="l"/>
              </a:tabLst>
            </a:pPr>
            <a:r>
              <a:rPr sz="1200" dirty="0">
                <a:solidFill>
                  <a:srgbClr val="525252"/>
                </a:solidFill>
                <a:latin typeface="Arial"/>
                <a:cs typeface="Arial"/>
              </a:rPr>
              <a:t>Care</a:t>
            </a:r>
            <a:r>
              <a:rPr sz="1200" spc="-45" dirty="0">
                <a:solidFill>
                  <a:srgbClr val="525252"/>
                </a:solidFill>
                <a:latin typeface="Arial"/>
                <a:cs typeface="Arial"/>
              </a:rPr>
              <a:t> </a:t>
            </a:r>
            <a:r>
              <a:rPr sz="1200" dirty="0">
                <a:solidFill>
                  <a:srgbClr val="525252"/>
                </a:solidFill>
                <a:latin typeface="Arial"/>
                <a:cs typeface="Arial"/>
              </a:rPr>
              <a:t>management</a:t>
            </a:r>
            <a:r>
              <a:rPr sz="1200" spc="-50" dirty="0">
                <a:solidFill>
                  <a:srgbClr val="525252"/>
                </a:solidFill>
                <a:latin typeface="Arial"/>
                <a:cs typeface="Arial"/>
              </a:rPr>
              <a:t> </a:t>
            </a:r>
            <a:r>
              <a:rPr sz="1200" spc="-10" dirty="0">
                <a:solidFill>
                  <a:srgbClr val="525252"/>
                </a:solidFill>
                <a:latin typeface="Arial"/>
                <a:cs typeface="Arial"/>
              </a:rPr>
              <a:t>approach</a:t>
            </a:r>
            <a:endParaRPr sz="1200">
              <a:latin typeface="Arial"/>
              <a:cs typeface="Arial"/>
            </a:endParaRPr>
          </a:p>
          <a:p>
            <a:pPr marL="696595" lvl="2" indent="-229870">
              <a:lnSpc>
                <a:spcPct val="100000"/>
              </a:lnSpc>
              <a:spcBef>
                <a:spcPts val="610"/>
              </a:spcBef>
              <a:buClr>
                <a:srgbClr val="6EACDE"/>
              </a:buClr>
              <a:buFont typeface="Wingdings"/>
              <a:buChar char=""/>
              <a:tabLst>
                <a:tab pos="696595" algn="l"/>
              </a:tabLst>
            </a:pPr>
            <a:r>
              <a:rPr sz="1200" dirty="0">
                <a:solidFill>
                  <a:srgbClr val="525252"/>
                </a:solidFill>
                <a:latin typeface="Arial"/>
                <a:cs typeface="Arial"/>
              </a:rPr>
              <a:t>Customer</a:t>
            </a:r>
            <a:r>
              <a:rPr sz="1200" spc="-30" dirty="0">
                <a:solidFill>
                  <a:srgbClr val="525252"/>
                </a:solidFill>
                <a:latin typeface="Arial"/>
                <a:cs typeface="Arial"/>
              </a:rPr>
              <a:t> </a:t>
            </a:r>
            <a:r>
              <a:rPr sz="1200" dirty="0">
                <a:solidFill>
                  <a:srgbClr val="525252"/>
                </a:solidFill>
                <a:latin typeface="Arial"/>
                <a:cs typeface="Arial"/>
              </a:rPr>
              <a:t>service</a:t>
            </a:r>
            <a:r>
              <a:rPr sz="1200" spc="-30" dirty="0">
                <a:solidFill>
                  <a:srgbClr val="525252"/>
                </a:solidFill>
                <a:latin typeface="Arial"/>
                <a:cs typeface="Arial"/>
              </a:rPr>
              <a:t> </a:t>
            </a:r>
            <a:r>
              <a:rPr sz="1200" dirty="0">
                <a:solidFill>
                  <a:srgbClr val="525252"/>
                </a:solidFill>
                <a:latin typeface="Arial"/>
                <a:cs typeface="Arial"/>
              </a:rPr>
              <a:t>support</a:t>
            </a:r>
            <a:r>
              <a:rPr sz="1200" spc="-30" dirty="0">
                <a:solidFill>
                  <a:srgbClr val="525252"/>
                </a:solidFill>
                <a:latin typeface="Arial"/>
                <a:cs typeface="Arial"/>
              </a:rPr>
              <a:t> </a:t>
            </a:r>
            <a:r>
              <a:rPr sz="1200" dirty="0">
                <a:solidFill>
                  <a:srgbClr val="525252"/>
                </a:solidFill>
                <a:latin typeface="Arial"/>
                <a:cs typeface="Arial"/>
              </a:rPr>
              <a:t>for</a:t>
            </a:r>
            <a:r>
              <a:rPr sz="1200" spc="-15" dirty="0">
                <a:solidFill>
                  <a:srgbClr val="525252"/>
                </a:solidFill>
                <a:latin typeface="Arial"/>
                <a:cs typeface="Arial"/>
              </a:rPr>
              <a:t> </a:t>
            </a:r>
            <a:r>
              <a:rPr sz="1200" spc="-10" dirty="0">
                <a:solidFill>
                  <a:srgbClr val="525252"/>
                </a:solidFill>
                <a:latin typeface="Arial"/>
                <a:cs typeface="Arial"/>
              </a:rPr>
              <a:t>employees</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85572"/>
            <a:ext cx="1194435" cy="574675"/>
          </a:xfrm>
          <a:prstGeom prst="rect">
            <a:avLst/>
          </a:prstGeom>
        </p:spPr>
        <p:txBody>
          <a:bodyPr vert="horz" wrap="square" lIns="0" tIns="12700" rIns="0" bIns="0" rtlCol="0">
            <a:spAutoFit/>
          </a:bodyPr>
          <a:lstStyle/>
          <a:p>
            <a:pPr marL="12700">
              <a:lnSpc>
                <a:spcPct val="100000"/>
              </a:lnSpc>
              <a:spcBef>
                <a:spcPts val="100"/>
              </a:spcBef>
            </a:pPr>
            <a:r>
              <a:rPr spc="-20" dirty="0"/>
              <a:t>Why?</a:t>
            </a:r>
          </a:p>
        </p:txBody>
      </p:sp>
      <p:sp>
        <p:nvSpPr>
          <p:cNvPr id="7" name="object 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5</a:t>
            </a:fld>
            <a:endParaRPr spc="-25" dirty="0"/>
          </a:p>
        </p:txBody>
      </p:sp>
      <p:sp>
        <p:nvSpPr>
          <p:cNvPr id="8" name="object 8"/>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3" name="object 3"/>
          <p:cNvSpPr txBox="1"/>
          <p:nvPr/>
        </p:nvSpPr>
        <p:spPr>
          <a:xfrm>
            <a:off x="307340" y="1261617"/>
            <a:ext cx="25996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EACDE"/>
                </a:solidFill>
                <a:latin typeface="Arial"/>
                <a:cs typeface="Arial"/>
              </a:rPr>
              <a:t>Actions</a:t>
            </a:r>
            <a:r>
              <a:rPr sz="1800" b="1" spc="-60" dirty="0">
                <a:solidFill>
                  <a:srgbClr val="6EACDE"/>
                </a:solidFill>
                <a:latin typeface="Arial"/>
                <a:cs typeface="Arial"/>
              </a:rPr>
              <a:t> </a:t>
            </a:r>
            <a:r>
              <a:rPr sz="1800" b="1" spc="-10" dirty="0">
                <a:solidFill>
                  <a:srgbClr val="6EACDE"/>
                </a:solidFill>
                <a:latin typeface="Arial"/>
                <a:cs typeface="Arial"/>
              </a:rPr>
              <a:t>Taken</a:t>
            </a:r>
            <a:r>
              <a:rPr sz="1800" b="1" spc="-60" dirty="0">
                <a:solidFill>
                  <a:srgbClr val="6EACDE"/>
                </a:solidFill>
                <a:latin typeface="Arial"/>
                <a:cs typeface="Arial"/>
              </a:rPr>
              <a:t> </a:t>
            </a:r>
            <a:r>
              <a:rPr sz="1800" b="1" dirty="0">
                <a:solidFill>
                  <a:srgbClr val="6EACDE"/>
                </a:solidFill>
                <a:latin typeface="Arial"/>
                <a:cs typeface="Arial"/>
              </a:rPr>
              <a:t>Thus</a:t>
            </a:r>
            <a:r>
              <a:rPr sz="1800" b="1" spc="-50" dirty="0">
                <a:solidFill>
                  <a:srgbClr val="6EACDE"/>
                </a:solidFill>
                <a:latin typeface="Arial"/>
                <a:cs typeface="Arial"/>
              </a:rPr>
              <a:t> </a:t>
            </a:r>
            <a:r>
              <a:rPr sz="1800" b="1" spc="-25" dirty="0">
                <a:solidFill>
                  <a:srgbClr val="6EACDE"/>
                </a:solidFill>
                <a:latin typeface="Arial"/>
                <a:cs typeface="Arial"/>
              </a:rPr>
              <a:t>Far</a:t>
            </a:r>
            <a:endParaRPr sz="1800">
              <a:latin typeface="Arial"/>
              <a:cs typeface="Arial"/>
            </a:endParaRPr>
          </a:p>
        </p:txBody>
      </p:sp>
      <p:sp>
        <p:nvSpPr>
          <p:cNvPr id="4" name="object 4"/>
          <p:cNvSpPr txBox="1"/>
          <p:nvPr/>
        </p:nvSpPr>
        <p:spPr>
          <a:xfrm>
            <a:off x="307340" y="1650542"/>
            <a:ext cx="3722370" cy="1099820"/>
          </a:xfrm>
          <a:prstGeom prst="rect">
            <a:avLst/>
          </a:prstGeom>
        </p:spPr>
        <p:txBody>
          <a:bodyPr vert="horz" wrap="square" lIns="0" tIns="127000" rIns="0" bIns="0" rtlCol="0">
            <a:spAutoFit/>
          </a:bodyPr>
          <a:lstStyle/>
          <a:p>
            <a:pPr marL="240665" indent="-227965">
              <a:lnSpc>
                <a:spcPct val="100000"/>
              </a:lnSpc>
              <a:spcBef>
                <a:spcPts val="1000"/>
              </a:spcBef>
              <a:buClr>
                <a:srgbClr val="6EACDE"/>
              </a:buClr>
              <a:buChar char="•"/>
              <a:tabLst>
                <a:tab pos="240665" algn="l"/>
              </a:tabLst>
            </a:pPr>
            <a:r>
              <a:rPr sz="1600" dirty="0">
                <a:solidFill>
                  <a:srgbClr val="525252"/>
                </a:solidFill>
                <a:latin typeface="Arial"/>
                <a:cs typeface="Arial"/>
              </a:rPr>
              <a:t>Plan</a:t>
            </a:r>
            <a:r>
              <a:rPr sz="1600" spc="-45" dirty="0">
                <a:solidFill>
                  <a:srgbClr val="525252"/>
                </a:solidFill>
                <a:latin typeface="Arial"/>
                <a:cs typeface="Arial"/>
              </a:rPr>
              <a:t> </a:t>
            </a:r>
            <a:r>
              <a:rPr sz="1600" dirty="0">
                <a:solidFill>
                  <a:srgbClr val="525252"/>
                </a:solidFill>
                <a:latin typeface="Arial"/>
                <a:cs typeface="Arial"/>
              </a:rPr>
              <a:t>Design</a:t>
            </a:r>
            <a:r>
              <a:rPr sz="1600" spc="-40" dirty="0">
                <a:solidFill>
                  <a:srgbClr val="525252"/>
                </a:solidFill>
                <a:latin typeface="Arial"/>
                <a:cs typeface="Arial"/>
              </a:rPr>
              <a:t> </a:t>
            </a:r>
            <a:r>
              <a:rPr sz="1600" dirty="0">
                <a:solidFill>
                  <a:srgbClr val="525252"/>
                </a:solidFill>
                <a:latin typeface="Arial"/>
                <a:cs typeface="Arial"/>
              </a:rPr>
              <a:t>Changes</a:t>
            </a:r>
            <a:r>
              <a:rPr sz="1600" spc="-25" dirty="0">
                <a:solidFill>
                  <a:srgbClr val="525252"/>
                </a:solidFill>
                <a:latin typeface="Arial"/>
                <a:cs typeface="Arial"/>
              </a:rPr>
              <a:t> </a:t>
            </a:r>
            <a:r>
              <a:rPr sz="1600" dirty="0">
                <a:solidFill>
                  <a:srgbClr val="525252"/>
                </a:solidFill>
                <a:latin typeface="Arial"/>
                <a:cs typeface="Arial"/>
              </a:rPr>
              <a:t>–</a:t>
            </a:r>
            <a:r>
              <a:rPr sz="1600" spc="-50" dirty="0">
                <a:solidFill>
                  <a:srgbClr val="525252"/>
                </a:solidFill>
                <a:latin typeface="Arial"/>
                <a:cs typeface="Arial"/>
              </a:rPr>
              <a:t> </a:t>
            </a:r>
            <a:r>
              <a:rPr sz="1600" spc="-25" dirty="0">
                <a:solidFill>
                  <a:srgbClr val="525252"/>
                </a:solidFill>
                <a:latin typeface="Arial"/>
                <a:cs typeface="Arial"/>
              </a:rPr>
              <a:t>Yes</a:t>
            </a:r>
            <a:endParaRPr sz="1600">
              <a:latin typeface="Arial"/>
              <a:cs typeface="Arial"/>
            </a:endParaRPr>
          </a:p>
          <a:p>
            <a:pPr marL="240665" indent="-227965">
              <a:lnSpc>
                <a:spcPct val="100000"/>
              </a:lnSpc>
              <a:spcBef>
                <a:spcPts val="900"/>
              </a:spcBef>
              <a:buClr>
                <a:srgbClr val="6EACDE"/>
              </a:buClr>
              <a:buChar char="•"/>
              <a:tabLst>
                <a:tab pos="240665" algn="l"/>
              </a:tabLst>
            </a:pPr>
            <a:r>
              <a:rPr sz="1600" dirty="0">
                <a:solidFill>
                  <a:srgbClr val="525252"/>
                </a:solidFill>
                <a:latin typeface="Arial"/>
                <a:cs typeface="Arial"/>
              </a:rPr>
              <a:t>Implementation</a:t>
            </a:r>
            <a:r>
              <a:rPr sz="1600" spc="-25" dirty="0">
                <a:solidFill>
                  <a:srgbClr val="525252"/>
                </a:solidFill>
                <a:latin typeface="Arial"/>
                <a:cs typeface="Arial"/>
              </a:rPr>
              <a:t> </a:t>
            </a:r>
            <a:r>
              <a:rPr sz="1600" dirty="0">
                <a:solidFill>
                  <a:srgbClr val="525252"/>
                </a:solidFill>
                <a:latin typeface="Arial"/>
                <a:cs typeface="Arial"/>
              </a:rPr>
              <a:t>of</a:t>
            </a:r>
            <a:r>
              <a:rPr sz="1600" spc="-30" dirty="0">
                <a:solidFill>
                  <a:srgbClr val="525252"/>
                </a:solidFill>
                <a:latin typeface="Arial"/>
                <a:cs typeface="Arial"/>
              </a:rPr>
              <a:t> </a:t>
            </a:r>
            <a:r>
              <a:rPr sz="1600" dirty="0">
                <a:solidFill>
                  <a:srgbClr val="525252"/>
                </a:solidFill>
                <a:latin typeface="Arial"/>
                <a:cs typeface="Arial"/>
              </a:rPr>
              <a:t>Onsite</a:t>
            </a:r>
            <a:r>
              <a:rPr sz="1600" spc="-35" dirty="0">
                <a:solidFill>
                  <a:srgbClr val="525252"/>
                </a:solidFill>
                <a:latin typeface="Arial"/>
                <a:cs typeface="Arial"/>
              </a:rPr>
              <a:t> </a:t>
            </a:r>
            <a:r>
              <a:rPr sz="1600" dirty="0">
                <a:solidFill>
                  <a:srgbClr val="525252"/>
                </a:solidFill>
                <a:latin typeface="Arial"/>
                <a:cs typeface="Arial"/>
              </a:rPr>
              <a:t>Clinics</a:t>
            </a:r>
            <a:r>
              <a:rPr sz="1600" spc="-40" dirty="0">
                <a:solidFill>
                  <a:srgbClr val="525252"/>
                </a:solidFill>
                <a:latin typeface="Arial"/>
                <a:cs typeface="Arial"/>
              </a:rPr>
              <a:t> </a:t>
            </a:r>
            <a:r>
              <a:rPr sz="1600" dirty="0">
                <a:solidFill>
                  <a:srgbClr val="525252"/>
                </a:solidFill>
                <a:latin typeface="Arial"/>
                <a:cs typeface="Arial"/>
              </a:rPr>
              <a:t>–</a:t>
            </a:r>
            <a:r>
              <a:rPr sz="1600" spc="-70" dirty="0">
                <a:solidFill>
                  <a:srgbClr val="525252"/>
                </a:solidFill>
                <a:latin typeface="Arial"/>
                <a:cs typeface="Arial"/>
              </a:rPr>
              <a:t> </a:t>
            </a:r>
            <a:r>
              <a:rPr sz="1600" spc="-25" dirty="0">
                <a:solidFill>
                  <a:srgbClr val="525252"/>
                </a:solidFill>
                <a:latin typeface="Arial"/>
                <a:cs typeface="Arial"/>
              </a:rPr>
              <a:t>Yes</a:t>
            </a:r>
            <a:endParaRPr sz="1600">
              <a:latin typeface="Arial"/>
              <a:cs typeface="Arial"/>
            </a:endParaRPr>
          </a:p>
          <a:p>
            <a:pPr marL="240665" indent="-227965">
              <a:lnSpc>
                <a:spcPct val="100000"/>
              </a:lnSpc>
              <a:spcBef>
                <a:spcPts val="900"/>
              </a:spcBef>
              <a:buClr>
                <a:srgbClr val="6EACDE"/>
              </a:buClr>
              <a:buChar char="•"/>
              <a:tabLst>
                <a:tab pos="240665" algn="l"/>
              </a:tabLst>
            </a:pPr>
            <a:r>
              <a:rPr sz="1600" dirty="0">
                <a:solidFill>
                  <a:srgbClr val="525252"/>
                </a:solidFill>
                <a:latin typeface="Arial"/>
                <a:cs typeface="Arial"/>
              </a:rPr>
              <a:t>Pharmacy</a:t>
            </a:r>
            <a:r>
              <a:rPr sz="1600" spc="-25" dirty="0">
                <a:solidFill>
                  <a:srgbClr val="525252"/>
                </a:solidFill>
                <a:latin typeface="Arial"/>
                <a:cs typeface="Arial"/>
              </a:rPr>
              <a:t> </a:t>
            </a:r>
            <a:r>
              <a:rPr sz="1600" dirty="0">
                <a:solidFill>
                  <a:srgbClr val="525252"/>
                </a:solidFill>
                <a:latin typeface="Arial"/>
                <a:cs typeface="Arial"/>
              </a:rPr>
              <a:t>RFP</a:t>
            </a:r>
            <a:r>
              <a:rPr sz="1600" spc="-70" dirty="0">
                <a:solidFill>
                  <a:srgbClr val="525252"/>
                </a:solidFill>
                <a:latin typeface="Arial"/>
                <a:cs typeface="Arial"/>
              </a:rPr>
              <a:t> </a:t>
            </a:r>
            <a:r>
              <a:rPr sz="1600" dirty="0">
                <a:solidFill>
                  <a:srgbClr val="525252"/>
                </a:solidFill>
                <a:latin typeface="Arial"/>
                <a:cs typeface="Arial"/>
              </a:rPr>
              <a:t>-</a:t>
            </a:r>
            <a:r>
              <a:rPr sz="1600" spc="-40" dirty="0">
                <a:solidFill>
                  <a:srgbClr val="525252"/>
                </a:solidFill>
                <a:latin typeface="Arial"/>
                <a:cs typeface="Arial"/>
              </a:rPr>
              <a:t> </a:t>
            </a:r>
            <a:r>
              <a:rPr sz="1600" spc="-25" dirty="0">
                <a:solidFill>
                  <a:srgbClr val="525252"/>
                </a:solidFill>
                <a:latin typeface="Arial"/>
                <a:cs typeface="Arial"/>
              </a:rPr>
              <a:t>Yes</a:t>
            </a:r>
            <a:endParaRPr sz="1600">
              <a:latin typeface="Arial"/>
              <a:cs typeface="Arial"/>
            </a:endParaRPr>
          </a:p>
        </p:txBody>
      </p:sp>
      <p:sp>
        <p:nvSpPr>
          <p:cNvPr id="5" name="object 5"/>
          <p:cNvSpPr txBox="1"/>
          <p:nvPr/>
        </p:nvSpPr>
        <p:spPr>
          <a:xfrm>
            <a:off x="4938776" y="1208278"/>
            <a:ext cx="3603625" cy="2149306"/>
          </a:xfrm>
          <a:prstGeom prst="rect">
            <a:avLst/>
          </a:prstGeom>
        </p:spPr>
        <p:txBody>
          <a:bodyPr vert="horz" wrap="square" lIns="0" tIns="12700" rIns="0" bIns="0" rtlCol="0">
            <a:spAutoFit/>
          </a:bodyPr>
          <a:lstStyle/>
          <a:p>
            <a:pPr marL="146685">
              <a:lnSpc>
                <a:spcPct val="100000"/>
              </a:lnSpc>
              <a:spcBef>
                <a:spcPts val="100"/>
              </a:spcBef>
            </a:pPr>
            <a:r>
              <a:rPr sz="1800" b="1" dirty="0">
                <a:solidFill>
                  <a:srgbClr val="6EACDE"/>
                </a:solidFill>
                <a:latin typeface="Arial"/>
                <a:cs typeface="Arial"/>
              </a:rPr>
              <a:t>What</a:t>
            </a:r>
            <a:r>
              <a:rPr sz="1800" b="1" spc="-55" dirty="0">
                <a:solidFill>
                  <a:srgbClr val="6EACDE"/>
                </a:solidFill>
                <a:latin typeface="Arial"/>
                <a:cs typeface="Arial"/>
              </a:rPr>
              <a:t> </a:t>
            </a:r>
            <a:r>
              <a:rPr sz="1800" b="1" dirty="0">
                <a:solidFill>
                  <a:srgbClr val="6EACDE"/>
                </a:solidFill>
                <a:latin typeface="Arial"/>
                <a:cs typeface="Arial"/>
              </a:rPr>
              <a:t>Was</a:t>
            </a:r>
            <a:r>
              <a:rPr sz="1800" b="1" spc="-55" dirty="0">
                <a:solidFill>
                  <a:srgbClr val="6EACDE"/>
                </a:solidFill>
                <a:latin typeface="Arial"/>
                <a:cs typeface="Arial"/>
              </a:rPr>
              <a:t> </a:t>
            </a:r>
            <a:r>
              <a:rPr sz="1800" b="1" dirty="0">
                <a:solidFill>
                  <a:srgbClr val="6EACDE"/>
                </a:solidFill>
                <a:latin typeface="Arial"/>
                <a:cs typeface="Arial"/>
              </a:rPr>
              <a:t>the</a:t>
            </a:r>
            <a:r>
              <a:rPr sz="1800" b="1" spc="-55" dirty="0">
                <a:solidFill>
                  <a:srgbClr val="6EACDE"/>
                </a:solidFill>
                <a:latin typeface="Arial"/>
                <a:cs typeface="Arial"/>
              </a:rPr>
              <a:t> </a:t>
            </a:r>
            <a:r>
              <a:rPr sz="1800" b="1" dirty="0">
                <a:solidFill>
                  <a:srgbClr val="6EACDE"/>
                </a:solidFill>
                <a:latin typeface="Arial"/>
                <a:cs typeface="Arial"/>
              </a:rPr>
              <a:t>Data</a:t>
            </a:r>
            <a:r>
              <a:rPr sz="1800" b="1" spc="-55" dirty="0">
                <a:solidFill>
                  <a:srgbClr val="6EACDE"/>
                </a:solidFill>
                <a:latin typeface="Arial"/>
                <a:cs typeface="Arial"/>
              </a:rPr>
              <a:t> </a:t>
            </a:r>
            <a:r>
              <a:rPr sz="1800" b="1" spc="-10" dirty="0">
                <a:solidFill>
                  <a:srgbClr val="6EACDE"/>
                </a:solidFill>
                <a:latin typeface="Arial"/>
                <a:cs typeface="Arial"/>
              </a:rPr>
              <a:t>Telling</a:t>
            </a:r>
            <a:r>
              <a:rPr sz="1800" b="1" spc="-50" dirty="0">
                <a:solidFill>
                  <a:srgbClr val="6EACDE"/>
                </a:solidFill>
                <a:latin typeface="Arial"/>
                <a:cs typeface="Arial"/>
              </a:rPr>
              <a:t> </a:t>
            </a:r>
            <a:r>
              <a:rPr sz="1800" b="1" spc="-25" dirty="0">
                <a:solidFill>
                  <a:srgbClr val="6EACDE"/>
                </a:solidFill>
                <a:latin typeface="Arial"/>
                <a:cs typeface="Arial"/>
              </a:rPr>
              <a:t>Us</a:t>
            </a:r>
            <a:endParaRPr sz="1800" dirty="0">
              <a:latin typeface="Arial"/>
              <a:cs typeface="Arial"/>
            </a:endParaRPr>
          </a:p>
          <a:p>
            <a:pPr marL="238760" marR="5080" indent="-226060" algn="just">
              <a:lnSpc>
                <a:spcPts val="1620"/>
              </a:lnSpc>
              <a:spcBef>
                <a:spcPts val="1530"/>
              </a:spcBef>
              <a:buClr>
                <a:srgbClr val="6EACDE"/>
              </a:buClr>
              <a:buChar char="•"/>
              <a:tabLst>
                <a:tab pos="241300" algn="l"/>
              </a:tabLst>
            </a:pPr>
            <a:r>
              <a:rPr sz="1500" dirty="0">
                <a:solidFill>
                  <a:srgbClr val="525252"/>
                </a:solidFill>
                <a:latin typeface="Arial"/>
                <a:cs typeface="Arial"/>
              </a:rPr>
              <a:t>Inpatient</a:t>
            </a:r>
            <a:r>
              <a:rPr sz="1500" spc="-65" dirty="0">
                <a:solidFill>
                  <a:srgbClr val="525252"/>
                </a:solidFill>
                <a:latin typeface="Arial"/>
                <a:cs typeface="Arial"/>
              </a:rPr>
              <a:t> </a:t>
            </a:r>
            <a:r>
              <a:rPr sz="1500" dirty="0">
                <a:solidFill>
                  <a:srgbClr val="525252"/>
                </a:solidFill>
                <a:latin typeface="Arial"/>
                <a:cs typeface="Arial"/>
              </a:rPr>
              <a:t>and</a:t>
            </a:r>
            <a:r>
              <a:rPr sz="1500" spc="-60" dirty="0">
                <a:solidFill>
                  <a:srgbClr val="525252"/>
                </a:solidFill>
                <a:latin typeface="Arial"/>
                <a:cs typeface="Arial"/>
              </a:rPr>
              <a:t> </a:t>
            </a:r>
            <a:r>
              <a:rPr sz="1500" dirty="0">
                <a:solidFill>
                  <a:srgbClr val="525252"/>
                </a:solidFill>
                <a:latin typeface="Arial"/>
                <a:cs typeface="Arial"/>
              </a:rPr>
              <a:t>Outpatient</a:t>
            </a:r>
            <a:r>
              <a:rPr sz="1500" spc="-60" dirty="0">
                <a:solidFill>
                  <a:srgbClr val="525252"/>
                </a:solidFill>
                <a:latin typeface="Arial"/>
                <a:cs typeface="Arial"/>
              </a:rPr>
              <a:t> </a:t>
            </a:r>
            <a:r>
              <a:rPr sz="1500" dirty="0">
                <a:solidFill>
                  <a:srgbClr val="525252"/>
                </a:solidFill>
                <a:latin typeface="Arial"/>
                <a:cs typeface="Arial"/>
              </a:rPr>
              <a:t>utilization</a:t>
            </a:r>
            <a:r>
              <a:rPr sz="1500" spc="-65" dirty="0">
                <a:solidFill>
                  <a:srgbClr val="525252"/>
                </a:solidFill>
                <a:latin typeface="Arial"/>
                <a:cs typeface="Arial"/>
              </a:rPr>
              <a:t> </a:t>
            </a:r>
            <a:r>
              <a:rPr sz="1500" spc="-25" dirty="0">
                <a:solidFill>
                  <a:srgbClr val="525252"/>
                </a:solidFill>
                <a:latin typeface="Arial"/>
                <a:cs typeface="Arial"/>
              </a:rPr>
              <a:t>per 	</a:t>
            </a:r>
            <a:r>
              <a:rPr sz="1500" dirty="0">
                <a:solidFill>
                  <a:srgbClr val="525252"/>
                </a:solidFill>
                <a:latin typeface="Arial"/>
                <a:cs typeface="Arial"/>
              </a:rPr>
              <a:t>1,000</a:t>
            </a:r>
            <a:r>
              <a:rPr sz="1500" spc="-55" dirty="0">
                <a:solidFill>
                  <a:srgbClr val="525252"/>
                </a:solidFill>
                <a:latin typeface="Arial"/>
                <a:cs typeface="Arial"/>
              </a:rPr>
              <a:t> </a:t>
            </a:r>
            <a:r>
              <a:rPr sz="1500" dirty="0">
                <a:solidFill>
                  <a:srgbClr val="525252"/>
                </a:solidFill>
                <a:latin typeface="Arial"/>
                <a:cs typeface="Arial"/>
              </a:rPr>
              <a:t>members</a:t>
            </a:r>
            <a:r>
              <a:rPr sz="1500" spc="-55" dirty="0">
                <a:solidFill>
                  <a:srgbClr val="525252"/>
                </a:solidFill>
                <a:latin typeface="Arial"/>
                <a:cs typeface="Arial"/>
              </a:rPr>
              <a:t> </a:t>
            </a:r>
            <a:r>
              <a:rPr sz="1500" dirty="0">
                <a:solidFill>
                  <a:srgbClr val="525252"/>
                </a:solidFill>
                <a:latin typeface="Arial"/>
                <a:cs typeface="Arial"/>
              </a:rPr>
              <a:t>increased</a:t>
            </a:r>
            <a:r>
              <a:rPr sz="1500" spc="-40" dirty="0">
                <a:solidFill>
                  <a:srgbClr val="525252"/>
                </a:solidFill>
                <a:latin typeface="Arial"/>
                <a:cs typeface="Arial"/>
              </a:rPr>
              <a:t> </a:t>
            </a:r>
            <a:r>
              <a:rPr sz="1500" dirty="0">
                <a:solidFill>
                  <a:srgbClr val="525252"/>
                </a:solidFill>
                <a:latin typeface="Arial"/>
                <a:cs typeface="Arial"/>
              </a:rPr>
              <a:t>less</a:t>
            </a:r>
            <a:r>
              <a:rPr sz="1500" spc="-55" dirty="0">
                <a:solidFill>
                  <a:srgbClr val="525252"/>
                </a:solidFill>
                <a:latin typeface="Arial"/>
                <a:cs typeface="Arial"/>
              </a:rPr>
              <a:t> </a:t>
            </a:r>
            <a:r>
              <a:rPr sz="1500" dirty="0">
                <a:solidFill>
                  <a:srgbClr val="525252"/>
                </a:solidFill>
                <a:latin typeface="Arial"/>
                <a:cs typeface="Arial"/>
              </a:rPr>
              <a:t>than</a:t>
            </a:r>
            <a:r>
              <a:rPr sz="1500" spc="-55" dirty="0">
                <a:solidFill>
                  <a:srgbClr val="525252"/>
                </a:solidFill>
                <a:latin typeface="Arial"/>
                <a:cs typeface="Arial"/>
              </a:rPr>
              <a:t> </a:t>
            </a:r>
            <a:r>
              <a:rPr sz="1500" spc="-25" dirty="0">
                <a:solidFill>
                  <a:srgbClr val="525252"/>
                </a:solidFill>
                <a:latin typeface="Arial"/>
                <a:cs typeface="Arial"/>
              </a:rPr>
              <a:t>5%</a:t>
            </a:r>
            <a:endParaRPr sz="1500" dirty="0">
              <a:latin typeface="Arial"/>
              <a:cs typeface="Arial"/>
            </a:endParaRPr>
          </a:p>
          <a:p>
            <a:pPr marL="240665" indent="-227965">
              <a:lnSpc>
                <a:spcPct val="100000"/>
              </a:lnSpc>
              <a:spcBef>
                <a:spcPts val="695"/>
              </a:spcBef>
              <a:buClr>
                <a:srgbClr val="6EACDE"/>
              </a:buClr>
              <a:buChar char="•"/>
              <a:tabLst>
                <a:tab pos="240665" algn="l"/>
              </a:tabLst>
            </a:pPr>
            <a:r>
              <a:rPr sz="1500" dirty="0">
                <a:solidFill>
                  <a:srgbClr val="525252"/>
                </a:solidFill>
                <a:latin typeface="Arial"/>
                <a:cs typeface="Arial"/>
              </a:rPr>
              <a:t>Cost</a:t>
            </a:r>
            <a:r>
              <a:rPr sz="1500" spc="-60" dirty="0">
                <a:solidFill>
                  <a:srgbClr val="525252"/>
                </a:solidFill>
                <a:latin typeface="Arial"/>
                <a:cs typeface="Arial"/>
              </a:rPr>
              <a:t> </a:t>
            </a:r>
            <a:r>
              <a:rPr sz="1500" dirty="0">
                <a:solidFill>
                  <a:srgbClr val="525252"/>
                </a:solidFill>
                <a:latin typeface="Arial"/>
                <a:cs typeface="Arial"/>
              </a:rPr>
              <a:t>per</a:t>
            </a:r>
            <a:r>
              <a:rPr sz="1500" spc="-60" dirty="0">
                <a:solidFill>
                  <a:srgbClr val="525252"/>
                </a:solidFill>
                <a:latin typeface="Arial"/>
                <a:cs typeface="Arial"/>
              </a:rPr>
              <a:t> </a:t>
            </a:r>
            <a:r>
              <a:rPr sz="1500" dirty="0">
                <a:solidFill>
                  <a:srgbClr val="525252"/>
                </a:solidFill>
                <a:latin typeface="Arial"/>
                <a:cs typeface="Arial"/>
              </a:rPr>
              <a:t>service</a:t>
            </a:r>
            <a:r>
              <a:rPr sz="1500" spc="-55" dirty="0">
                <a:solidFill>
                  <a:srgbClr val="525252"/>
                </a:solidFill>
                <a:latin typeface="Arial"/>
                <a:cs typeface="Arial"/>
              </a:rPr>
              <a:t> </a:t>
            </a:r>
            <a:r>
              <a:rPr sz="1500" dirty="0">
                <a:solidFill>
                  <a:srgbClr val="525252"/>
                </a:solidFill>
                <a:latin typeface="Arial"/>
                <a:cs typeface="Arial"/>
              </a:rPr>
              <a:t>increased</a:t>
            </a:r>
            <a:r>
              <a:rPr sz="1500" spc="-45" dirty="0">
                <a:solidFill>
                  <a:srgbClr val="525252"/>
                </a:solidFill>
                <a:latin typeface="Arial"/>
                <a:cs typeface="Arial"/>
              </a:rPr>
              <a:t> </a:t>
            </a:r>
            <a:r>
              <a:rPr sz="1500" spc="-20" dirty="0">
                <a:solidFill>
                  <a:srgbClr val="525252"/>
                </a:solidFill>
                <a:latin typeface="Arial"/>
                <a:cs typeface="Arial"/>
              </a:rPr>
              <a:t>10%+</a:t>
            </a:r>
            <a:endParaRPr sz="1500" dirty="0">
              <a:latin typeface="Arial"/>
              <a:cs typeface="Arial"/>
            </a:endParaRPr>
          </a:p>
          <a:p>
            <a:pPr marL="238760" marR="34925" indent="-226060" algn="l">
              <a:lnSpc>
                <a:spcPts val="1620"/>
              </a:lnSpc>
              <a:spcBef>
                <a:spcPts val="925"/>
              </a:spcBef>
              <a:buClr>
                <a:srgbClr val="6EACDE"/>
              </a:buClr>
              <a:buChar char="•"/>
              <a:tabLst>
                <a:tab pos="241300" algn="l"/>
              </a:tabLst>
            </a:pPr>
            <a:r>
              <a:rPr sz="1500" dirty="0">
                <a:solidFill>
                  <a:srgbClr val="525252"/>
                </a:solidFill>
                <a:latin typeface="Arial"/>
                <a:cs typeface="Arial"/>
              </a:rPr>
              <a:t>Bottom</a:t>
            </a:r>
            <a:r>
              <a:rPr sz="1500" spc="-50" dirty="0">
                <a:solidFill>
                  <a:srgbClr val="525252"/>
                </a:solidFill>
                <a:latin typeface="Arial"/>
                <a:cs typeface="Arial"/>
              </a:rPr>
              <a:t> </a:t>
            </a:r>
            <a:r>
              <a:rPr sz="1500" dirty="0">
                <a:solidFill>
                  <a:srgbClr val="525252"/>
                </a:solidFill>
                <a:latin typeface="Arial"/>
                <a:cs typeface="Arial"/>
              </a:rPr>
              <a:t>Line</a:t>
            </a:r>
            <a:r>
              <a:rPr sz="1500" spc="-25" dirty="0">
                <a:solidFill>
                  <a:srgbClr val="525252"/>
                </a:solidFill>
                <a:latin typeface="Arial"/>
                <a:cs typeface="Arial"/>
              </a:rPr>
              <a:t> </a:t>
            </a:r>
            <a:r>
              <a:rPr sz="1500" dirty="0">
                <a:solidFill>
                  <a:srgbClr val="525252"/>
                </a:solidFill>
                <a:latin typeface="Arial"/>
                <a:cs typeface="Arial"/>
              </a:rPr>
              <a:t>–</a:t>
            </a:r>
            <a:r>
              <a:rPr sz="1500" spc="-35" dirty="0">
                <a:solidFill>
                  <a:srgbClr val="525252"/>
                </a:solidFill>
                <a:latin typeface="Arial"/>
                <a:cs typeface="Arial"/>
              </a:rPr>
              <a:t> </a:t>
            </a:r>
            <a:r>
              <a:rPr lang="en-US" sz="1500" dirty="0">
                <a:solidFill>
                  <a:srgbClr val="525252"/>
                </a:solidFill>
                <a:latin typeface="Arial"/>
                <a:cs typeface="Arial"/>
              </a:rPr>
              <a:t>Double payment increase. </a:t>
            </a:r>
            <a:r>
              <a:rPr sz="1500" dirty="0">
                <a:solidFill>
                  <a:srgbClr val="525252"/>
                </a:solidFill>
                <a:latin typeface="Arial"/>
                <a:cs typeface="Arial"/>
              </a:rPr>
              <a:t>Employees</a:t>
            </a:r>
            <a:r>
              <a:rPr sz="1500" spc="-45" dirty="0">
                <a:solidFill>
                  <a:srgbClr val="525252"/>
                </a:solidFill>
                <a:latin typeface="Arial"/>
                <a:cs typeface="Arial"/>
              </a:rPr>
              <a:t> </a:t>
            </a:r>
            <a:r>
              <a:rPr sz="1500" dirty="0">
                <a:solidFill>
                  <a:srgbClr val="525252"/>
                </a:solidFill>
                <a:latin typeface="Arial"/>
                <a:cs typeface="Arial"/>
              </a:rPr>
              <a:t>are</a:t>
            </a:r>
            <a:r>
              <a:rPr sz="1500" spc="-55" dirty="0">
                <a:solidFill>
                  <a:srgbClr val="525252"/>
                </a:solidFill>
                <a:latin typeface="Arial"/>
                <a:cs typeface="Arial"/>
              </a:rPr>
              <a:t> </a:t>
            </a:r>
            <a:r>
              <a:rPr sz="1500" dirty="0">
                <a:solidFill>
                  <a:srgbClr val="525252"/>
                </a:solidFill>
                <a:latin typeface="Arial"/>
                <a:cs typeface="Arial"/>
              </a:rPr>
              <a:t>using</a:t>
            </a:r>
            <a:r>
              <a:rPr sz="1500" spc="-55" dirty="0">
                <a:solidFill>
                  <a:srgbClr val="525252"/>
                </a:solidFill>
                <a:latin typeface="Arial"/>
                <a:cs typeface="Arial"/>
              </a:rPr>
              <a:t> </a:t>
            </a:r>
            <a:r>
              <a:rPr sz="1500" spc="-20" dirty="0">
                <a:solidFill>
                  <a:srgbClr val="525252"/>
                </a:solidFill>
                <a:latin typeface="Arial"/>
                <a:cs typeface="Arial"/>
              </a:rPr>
              <a:t>more 	</a:t>
            </a:r>
            <a:r>
              <a:rPr sz="1500" dirty="0">
                <a:solidFill>
                  <a:srgbClr val="525252"/>
                </a:solidFill>
                <a:latin typeface="Arial"/>
                <a:cs typeface="Arial"/>
              </a:rPr>
              <a:t>healthcare</a:t>
            </a:r>
            <a:r>
              <a:rPr sz="1500" spc="-35" dirty="0">
                <a:solidFill>
                  <a:srgbClr val="525252"/>
                </a:solidFill>
                <a:latin typeface="Arial"/>
                <a:cs typeface="Arial"/>
              </a:rPr>
              <a:t> </a:t>
            </a:r>
            <a:r>
              <a:rPr sz="1500" dirty="0">
                <a:solidFill>
                  <a:srgbClr val="525252"/>
                </a:solidFill>
                <a:latin typeface="Arial"/>
                <a:cs typeface="Arial"/>
              </a:rPr>
              <a:t>and</a:t>
            </a:r>
            <a:r>
              <a:rPr sz="1500" spc="-50" dirty="0">
                <a:solidFill>
                  <a:srgbClr val="525252"/>
                </a:solidFill>
                <a:latin typeface="Arial"/>
                <a:cs typeface="Arial"/>
              </a:rPr>
              <a:t> </a:t>
            </a:r>
            <a:r>
              <a:rPr sz="1500" dirty="0">
                <a:solidFill>
                  <a:srgbClr val="525252"/>
                </a:solidFill>
                <a:latin typeface="Arial"/>
                <a:cs typeface="Arial"/>
              </a:rPr>
              <a:t>we</a:t>
            </a:r>
            <a:r>
              <a:rPr sz="1500" spc="-55" dirty="0">
                <a:solidFill>
                  <a:srgbClr val="525252"/>
                </a:solidFill>
                <a:latin typeface="Arial"/>
                <a:cs typeface="Arial"/>
              </a:rPr>
              <a:t> </a:t>
            </a:r>
            <a:r>
              <a:rPr sz="1500" dirty="0">
                <a:solidFill>
                  <a:srgbClr val="525252"/>
                </a:solidFill>
                <a:latin typeface="Arial"/>
                <a:cs typeface="Arial"/>
              </a:rPr>
              <a:t>are</a:t>
            </a:r>
            <a:r>
              <a:rPr sz="1500" spc="-50" dirty="0">
                <a:solidFill>
                  <a:srgbClr val="525252"/>
                </a:solidFill>
                <a:latin typeface="Arial"/>
                <a:cs typeface="Arial"/>
              </a:rPr>
              <a:t> </a:t>
            </a:r>
            <a:r>
              <a:rPr sz="1500" dirty="0">
                <a:solidFill>
                  <a:srgbClr val="525252"/>
                </a:solidFill>
                <a:latin typeface="Arial"/>
                <a:cs typeface="Arial"/>
              </a:rPr>
              <a:t>paying</a:t>
            </a:r>
            <a:r>
              <a:rPr sz="1500" spc="-45" dirty="0">
                <a:solidFill>
                  <a:srgbClr val="525252"/>
                </a:solidFill>
                <a:latin typeface="Arial"/>
                <a:cs typeface="Arial"/>
              </a:rPr>
              <a:t> </a:t>
            </a:r>
            <a:r>
              <a:rPr sz="1500" dirty="0">
                <a:solidFill>
                  <a:srgbClr val="525252"/>
                </a:solidFill>
                <a:latin typeface="Arial"/>
                <a:cs typeface="Arial"/>
              </a:rPr>
              <a:t>more</a:t>
            </a:r>
            <a:r>
              <a:rPr sz="1500" spc="-50" dirty="0">
                <a:solidFill>
                  <a:srgbClr val="525252"/>
                </a:solidFill>
                <a:latin typeface="Arial"/>
                <a:cs typeface="Arial"/>
              </a:rPr>
              <a:t> </a:t>
            </a:r>
            <a:r>
              <a:rPr sz="1500" spc="-25" dirty="0">
                <a:solidFill>
                  <a:srgbClr val="525252"/>
                </a:solidFill>
                <a:latin typeface="Arial"/>
                <a:cs typeface="Arial"/>
              </a:rPr>
              <a:t>per 	</a:t>
            </a:r>
            <a:r>
              <a:rPr sz="1500" spc="-10" dirty="0">
                <a:solidFill>
                  <a:srgbClr val="525252"/>
                </a:solidFill>
                <a:latin typeface="Arial"/>
                <a:cs typeface="Arial"/>
              </a:rPr>
              <a:t>service!</a:t>
            </a:r>
            <a:endParaRPr sz="1500" dirty="0">
              <a:latin typeface="Arial"/>
              <a:cs typeface="Arial"/>
            </a:endParaRPr>
          </a:p>
        </p:txBody>
      </p:sp>
      <p:sp>
        <p:nvSpPr>
          <p:cNvPr id="6" name="object 6"/>
          <p:cNvSpPr txBox="1"/>
          <p:nvPr/>
        </p:nvSpPr>
        <p:spPr>
          <a:xfrm>
            <a:off x="341629" y="3502914"/>
            <a:ext cx="6564630" cy="1846580"/>
          </a:xfrm>
          <a:prstGeom prst="rect">
            <a:avLst/>
          </a:prstGeom>
        </p:spPr>
        <p:txBody>
          <a:bodyPr vert="horz" wrap="square" lIns="0" tIns="12700" rIns="0" bIns="0" rtlCol="0">
            <a:spAutoFit/>
          </a:bodyPr>
          <a:lstStyle/>
          <a:p>
            <a:pPr marL="108585">
              <a:lnSpc>
                <a:spcPct val="100000"/>
              </a:lnSpc>
              <a:spcBef>
                <a:spcPts val="100"/>
              </a:spcBef>
            </a:pPr>
            <a:r>
              <a:rPr sz="1800" b="1" dirty="0">
                <a:solidFill>
                  <a:srgbClr val="6EACDE"/>
                </a:solidFill>
                <a:latin typeface="Arial"/>
                <a:cs typeface="Arial"/>
              </a:rPr>
              <a:t>What</a:t>
            </a:r>
            <a:r>
              <a:rPr sz="1800" b="1" spc="-50" dirty="0">
                <a:solidFill>
                  <a:srgbClr val="6EACDE"/>
                </a:solidFill>
                <a:latin typeface="Arial"/>
                <a:cs typeface="Arial"/>
              </a:rPr>
              <a:t> </a:t>
            </a:r>
            <a:r>
              <a:rPr sz="1800" b="1" dirty="0">
                <a:solidFill>
                  <a:srgbClr val="6EACDE"/>
                </a:solidFill>
                <a:latin typeface="Arial"/>
                <a:cs typeface="Arial"/>
              </a:rPr>
              <a:t>We</a:t>
            </a:r>
            <a:r>
              <a:rPr sz="1800" b="1" spc="-45" dirty="0">
                <a:solidFill>
                  <a:srgbClr val="6EACDE"/>
                </a:solidFill>
                <a:latin typeface="Arial"/>
                <a:cs typeface="Arial"/>
              </a:rPr>
              <a:t> </a:t>
            </a:r>
            <a:r>
              <a:rPr sz="1800" b="1" spc="-10" dirty="0">
                <a:solidFill>
                  <a:srgbClr val="6EACDE"/>
                </a:solidFill>
                <a:latin typeface="Arial"/>
                <a:cs typeface="Arial"/>
              </a:rPr>
              <a:t>Wanted</a:t>
            </a:r>
            <a:endParaRPr sz="1800">
              <a:latin typeface="Arial"/>
              <a:cs typeface="Arial"/>
            </a:endParaRPr>
          </a:p>
          <a:p>
            <a:pPr marL="240665" indent="-227965">
              <a:lnSpc>
                <a:spcPct val="100000"/>
              </a:lnSpc>
              <a:spcBef>
                <a:spcPts val="1795"/>
              </a:spcBef>
              <a:buClr>
                <a:srgbClr val="6EACDE"/>
              </a:buClr>
              <a:buChar char="•"/>
              <a:tabLst>
                <a:tab pos="240665" algn="l"/>
              </a:tabLst>
            </a:pPr>
            <a:r>
              <a:rPr sz="1600" dirty="0">
                <a:solidFill>
                  <a:srgbClr val="525252"/>
                </a:solidFill>
                <a:latin typeface="Arial"/>
                <a:cs typeface="Arial"/>
              </a:rPr>
              <a:t>Full</a:t>
            </a:r>
            <a:r>
              <a:rPr sz="1600" spc="-40" dirty="0">
                <a:solidFill>
                  <a:srgbClr val="525252"/>
                </a:solidFill>
                <a:latin typeface="Arial"/>
                <a:cs typeface="Arial"/>
              </a:rPr>
              <a:t> </a:t>
            </a:r>
            <a:r>
              <a:rPr sz="1600" dirty="0">
                <a:solidFill>
                  <a:srgbClr val="525252"/>
                </a:solidFill>
                <a:latin typeface="Arial"/>
                <a:cs typeface="Arial"/>
              </a:rPr>
              <a:t>transparency</a:t>
            </a:r>
            <a:r>
              <a:rPr sz="1600" spc="-25" dirty="0">
                <a:solidFill>
                  <a:srgbClr val="525252"/>
                </a:solidFill>
                <a:latin typeface="Arial"/>
                <a:cs typeface="Arial"/>
              </a:rPr>
              <a:t> </a:t>
            </a:r>
            <a:r>
              <a:rPr sz="1600" dirty="0">
                <a:solidFill>
                  <a:srgbClr val="525252"/>
                </a:solidFill>
                <a:latin typeface="Arial"/>
                <a:cs typeface="Arial"/>
              </a:rPr>
              <a:t>in</a:t>
            </a:r>
            <a:r>
              <a:rPr sz="1600" spc="-40" dirty="0">
                <a:solidFill>
                  <a:srgbClr val="525252"/>
                </a:solidFill>
                <a:latin typeface="Arial"/>
                <a:cs typeface="Arial"/>
              </a:rPr>
              <a:t> </a:t>
            </a:r>
            <a:r>
              <a:rPr sz="1600" spc="-20" dirty="0">
                <a:solidFill>
                  <a:srgbClr val="525252"/>
                </a:solidFill>
                <a:latin typeface="Arial"/>
                <a:cs typeface="Arial"/>
              </a:rPr>
              <a:t>data</a:t>
            </a:r>
            <a:endParaRPr sz="1600">
              <a:latin typeface="Arial"/>
              <a:cs typeface="Arial"/>
            </a:endParaRPr>
          </a:p>
          <a:p>
            <a:pPr marL="240665" indent="-227965">
              <a:lnSpc>
                <a:spcPct val="100000"/>
              </a:lnSpc>
              <a:spcBef>
                <a:spcPts val="900"/>
              </a:spcBef>
              <a:buClr>
                <a:srgbClr val="6EACDE"/>
              </a:buClr>
              <a:buChar char="•"/>
              <a:tabLst>
                <a:tab pos="240665" algn="l"/>
              </a:tabLst>
            </a:pPr>
            <a:r>
              <a:rPr sz="1600" dirty="0">
                <a:solidFill>
                  <a:srgbClr val="525252"/>
                </a:solidFill>
                <a:latin typeface="Arial"/>
                <a:cs typeface="Arial"/>
              </a:rPr>
              <a:t>Clear</a:t>
            </a:r>
            <a:r>
              <a:rPr sz="1600" spc="-35" dirty="0">
                <a:solidFill>
                  <a:srgbClr val="525252"/>
                </a:solidFill>
                <a:latin typeface="Arial"/>
                <a:cs typeface="Arial"/>
              </a:rPr>
              <a:t> </a:t>
            </a:r>
            <a:r>
              <a:rPr sz="1600" dirty="0">
                <a:solidFill>
                  <a:srgbClr val="525252"/>
                </a:solidFill>
                <a:latin typeface="Arial"/>
                <a:cs typeface="Arial"/>
              </a:rPr>
              <a:t>alignment</a:t>
            </a:r>
            <a:r>
              <a:rPr sz="1600" spc="-15" dirty="0">
                <a:solidFill>
                  <a:srgbClr val="525252"/>
                </a:solidFill>
                <a:latin typeface="Arial"/>
                <a:cs typeface="Arial"/>
              </a:rPr>
              <a:t> </a:t>
            </a:r>
            <a:r>
              <a:rPr sz="1600" dirty="0">
                <a:solidFill>
                  <a:srgbClr val="525252"/>
                </a:solidFill>
                <a:latin typeface="Arial"/>
                <a:cs typeface="Arial"/>
              </a:rPr>
              <a:t>that</a:t>
            </a:r>
            <a:r>
              <a:rPr sz="1600" spc="-20" dirty="0">
                <a:solidFill>
                  <a:srgbClr val="525252"/>
                </a:solidFill>
                <a:latin typeface="Arial"/>
                <a:cs typeface="Arial"/>
              </a:rPr>
              <a:t> </a:t>
            </a:r>
            <a:r>
              <a:rPr sz="1600" dirty="0">
                <a:solidFill>
                  <a:srgbClr val="525252"/>
                </a:solidFill>
                <a:latin typeface="Arial"/>
                <a:cs typeface="Arial"/>
              </a:rPr>
              <a:t>LCS</a:t>
            </a:r>
            <a:r>
              <a:rPr sz="1600" spc="-30" dirty="0">
                <a:solidFill>
                  <a:srgbClr val="525252"/>
                </a:solidFill>
                <a:latin typeface="Arial"/>
                <a:cs typeface="Arial"/>
              </a:rPr>
              <a:t> </a:t>
            </a:r>
            <a:r>
              <a:rPr sz="1600" dirty="0">
                <a:solidFill>
                  <a:srgbClr val="525252"/>
                </a:solidFill>
                <a:latin typeface="Arial"/>
                <a:cs typeface="Arial"/>
              </a:rPr>
              <a:t>is</a:t>
            </a:r>
            <a:r>
              <a:rPr sz="1600" spc="-25" dirty="0">
                <a:solidFill>
                  <a:srgbClr val="525252"/>
                </a:solidFill>
                <a:latin typeface="Arial"/>
                <a:cs typeface="Arial"/>
              </a:rPr>
              <a:t> </a:t>
            </a:r>
            <a:r>
              <a:rPr sz="1600" dirty="0">
                <a:solidFill>
                  <a:srgbClr val="525252"/>
                </a:solidFill>
                <a:latin typeface="Arial"/>
                <a:cs typeface="Arial"/>
              </a:rPr>
              <a:t>the</a:t>
            </a:r>
            <a:r>
              <a:rPr sz="1600" spc="-20" dirty="0">
                <a:solidFill>
                  <a:srgbClr val="525252"/>
                </a:solidFill>
                <a:latin typeface="Arial"/>
                <a:cs typeface="Arial"/>
              </a:rPr>
              <a:t> </a:t>
            </a:r>
            <a:r>
              <a:rPr sz="1600" dirty="0">
                <a:solidFill>
                  <a:srgbClr val="525252"/>
                </a:solidFill>
                <a:latin typeface="Arial"/>
                <a:cs typeface="Arial"/>
              </a:rPr>
              <a:t>client</a:t>
            </a:r>
            <a:r>
              <a:rPr sz="1600" spc="-25" dirty="0">
                <a:solidFill>
                  <a:srgbClr val="525252"/>
                </a:solidFill>
                <a:latin typeface="Arial"/>
                <a:cs typeface="Arial"/>
              </a:rPr>
              <a:t> </a:t>
            </a:r>
            <a:r>
              <a:rPr sz="1600" dirty="0">
                <a:solidFill>
                  <a:srgbClr val="525252"/>
                </a:solidFill>
                <a:latin typeface="Arial"/>
                <a:cs typeface="Arial"/>
              </a:rPr>
              <a:t>–</a:t>
            </a:r>
            <a:r>
              <a:rPr sz="1600" spc="-25" dirty="0">
                <a:solidFill>
                  <a:srgbClr val="525252"/>
                </a:solidFill>
                <a:latin typeface="Arial"/>
                <a:cs typeface="Arial"/>
              </a:rPr>
              <a:t> </a:t>
            </a:r>
            <a:r>
              <a:rPr sz="1600" dirty="0">
                <a:solidFill>
                  <a:srgbClr val="525252"/>
                </a:solidFill>
                <a:latin typeface="Arial"/>
                <a:cs typeface="Arial"/>
              </a:rPr>
              <a:t>NOT</a:t>
            </a:r>
            <a:r>
              <a:rPr sz="1600" spc="-50" dirty="0">
                <a:solidFill>
                  <a:srgbClr val="525252"/>
                </a:solidFill>
                <a:latin typeface="Arial"/>
                <a:cs typeface="Arial"/>
              </a:rPr>
              <a:t> </a:t>
            </a:r>
            <a:r>
              <a:rPr sz="1600" dirty="0">
                <a:solidFill>
                  <a:srgbClr val="525252"/>
                </a:solidFill>
                <a:latin typeface="Arial"/>
                <a:cs typeface="Arial"/>
              </a:rPr>
              <a:t>the</a:t>
            </a:r>
            <a:r>
              <a:rPr sz="1600" spc="-15" dirty="0">
                <a:solidFill>
                  <a:srgbClr val="525252"/>
                </a:solidFill>
                <a:latin typeface="Arial"/>
                <a:cs typeface="Arial"/>
              </a:rPr>
              <a:t> </a:t>
            </a:r>
            <a:r>
              <a:rPr sz="1600" dirty="0">
                <a:solidFill>
                  <a:srgbClr val="525252"/>
                </a:solidFill>
                <a:latin typeface="Arial"/>
                <a:cs typeface="Arial"/>
              </a:rPr>
              <a:t>hospital</a:t>
            </a:r>
            <a:r>
              <a:rPr sz="1600" spc="-25" dirty="0">
                <a:solidFill>
                  <a:srgbClr val="525252"/>
                </a:solidFill>
                <a:latin typeface="Arial"/>
                <a:cs typeface="Arial"/>
              </a:rPr>
              <a:t> </a:t>
            </a:r>
            <a:r>
              <a:rPr sz="1600" spc="-10" dirty="0">
                <a:solidFill>
                  <a:srgbClr val="525252"/>
                </a:solidFill>
                <a:latin typeface="Arial"/>
                <a:cs typeface="Arial"/>
              </a:rPr>
              <a:t>system</a:t>
            </a:r>
            <a:endParaRPr sz="1600">
              <a:latin typeface="Arial"/>
              <a:cs typeface="Arial"/>
            </a:endParaRPr>
          </a:p>
          <a:p>
            <a:pPr marL="240665" indent="-227965">
              <a:lnSpc>
                <a:spcPct val="100000"/>
              </a:lnSpc>
              <a:spcBef>
                <a:spcPts val="900"/>
              </a:spcBef>
              <a:buClr>
                <a:srgbClr val="6EACDE"/>
              </a:buClr>
              <a:buChar char="•"/>
              <a:tabLst>
                <a:tab pos="240665" algn="l"/>
              </a:tabLst>
            </a:pPr>
            <a:r>
              <a:rPr sz="1600" dirty="0">
                <a:solidFill>
                  <a:srgbClr val="525252"/>
                </a:solidFill>
                <a:latin typeface="Arial"/>
                <a:cs typeface="Arial"/>
              </a:rPr>
              <a:t>Lower</a:t>
            </a:r>
            <a:r>
              <a:rPr sz="1600" spc="-20" dirty="0">
                <a:solidFill>
                  <a:srgbClr val="525252"/>
                </a:solidFill>
                <a:latin typeface="Arial"/>
                <a:cs typeface="Arial"/>
              </a:rPr>
              <a:t> </a:t>
            </a:r>
            <a:r>
              <a:rPr sz="1600" dirty="0">
                <a:solidFill>
                  <a:srgbClr val="525252"/>
                </a:solidFill>
                <a:latin typeface="Arial"/>
                <a:cs typeface="Arial"/>
              </a:rPr>
              <a:t>total</a:t>
            </a:r>
            <a:r>
              <a:rPr sz="1600" spc="-20" dirty="0">
                <a:solidFill>
                  <a:srgbClr val="525252"/>
                </a:solidFill>
                <a:latin typeface="Arial"/>
                <a:cs typeface="Arial"/>
              </a:rPr>
              <a:t> </a:t>
            </a:r>
            <a:r>
              <a:rPr sz="1600" dirty="0">
                <a:solidFill>
                  <a:srgbClr val="525252"/>
                </a:solidFill>
                <a:latin typeface="Arial"/>
                <a:cs typeface="Arial"/>
              </a:rPr>
              <a:t>cost</a:t>
            </a:r>
            <a:r>
              <a:rPr sz="1600" spc="-15" dirty="0">
                <a:solidFill>
                  <a:srgbClr val="525252"/>
                </a:solidFill>
                <a:latin typeface="Arial"/>
                <a:cs typeface="Arial"/>
              </a:rPr>
              <a:t> </a:t>
            </a:r>
            <a:r>
              <a:rPr sz="1600" dirty="0">
                <a:solidFill>
                  <a:srgbClr val="525252"/>
                </a:solidFill>
                <a:latin typeface="Arial"/>
                <a:cs typeface="Arial"/>
              </a:rPr>
              <a:t>of</a:t>
            </a:r>
            <a:r>
              <a:rPr sz="1600" spc="-15" dirty="0">
                <a:solidFill>
                  <a:srgbClr val="525252"/>
                </a:solidFill>
                <a:latin typeface="Arial"/>
                <a:cs typeface="Arial"/>
              </a:rPr>
              <a:t> </a:t>
            </a:r>
            <a:r>
              <a:rPr sz="1600" dirty="0">
                <a:solidFill>
                  <a:srgbClr val="525252"/>
                </a:solidFill>
                <a:latin typeface="Arial"/>
                <a:cs typeface="Arial"/>
              </a:rPr>
              <a:t>care</a:t>
            </a:r>
            <a:r>
              <a:rPr sz="1600" spc="-20" dirty="0">
                <a:solidFill>
                  <a:srgbClr val="525252"/>
                </a:solidFill>
                <a:latin typeface="Arial"/>
                <a:cs typeface="Arial"/>
              </a:rPr>
              <a:t> </a:t>
            </a:r>
            <a:r>
              <a:rPr sz="1600" dirty="0">
                <a:solidFill>
                  <a:srgbClr val="525252"/>
                </a:solidFill>
                <a:latin typeface="Arial"/>
                <a:cs typeface="Arial"/>
              </a:rPr>
              <a:t>–</a:t>
            </a:r>
            <a:r>
              <a:rPr sz="1600" spc="-15" dirty="0">
                <a:solidFill>
                  <a:srgbClr val="525252"/>
                </a:solidFill>
                <a:latin typeface="Arial"/>
                <a:cs typeface="Arial"/>
              </a:rPr>
              <a:t> </a:t>
            </a:r>
            <a:r>
              <a:rPr sz="1600" dirty="0">
                <a:solidFill>
                  <a:srgbClr val="525252"/>
                </a:solidFill>
                <a:latin typeface="Arial"/>
                <a:cs typeface="Arial"/>
              </a:rPr>
              <a:t>thinking</a:t>
            </a:r>
            <a:r>
              <a:rPr sz="1600" spc="-30" dirty="0">
                <a:solidFill>
                  <a:srgbClr val="525252"/>
                </a:solidFill>
                <a:latin typeface="Arial"/>
                <a:cs typeface="Arial"/>
              </a:rPr>
              <a:t> </a:t>
            </a:r>
            <a:r>
              <a:rPr sz="1600" dirty="0">
                <a:solidFill>
                  <a:srgbClr val="525252"/>
                </a:solidFill>
                <a:latin typeface="Arial"/>
                <a:cs typeface="Arial"/>
              </a:rPr>
              <a:t>beyond</a:t>
            </a:r>
            <a:r>
              <a:rPr sz="1600" spc="-25" dirty="0">
                <a:solidFill>
                  <a:srgbClr val="525252"/>
                </a:solidFill>
                <a:latin typeface="Arial"/>
                <a:cs typeface="Arial"/>
              </a:rPr>
              <a:t> </a:t>
            </a:r>
            <a:r>
              <a:rPr sz="1600" spc="-10" dirty="0">
                <a:solidFill>
                  <a:srgbClr val="525252"/>
                </a:solidFill>
                <a:latin typeface="Arial"/>
                <a:cs typeface="Arial"/>
              </a:rPr>
              <a:t>discounts</a:t>
            </a:r>
            <a:endParaRPr sz="1600">
              <a:latin typeface="Arial"/>
              <a:cs typeface="Arial"/>
            </a:endParaRPr>
          </a:p>
          <a:p>
            <a:pPr marL="240665" indent="-227965">
              <a:lnSpc>
                <a:spcPct val="100000"/>
              </a:lnSpc>
              <a:spcBef>
                <a:spcPts val="900"/>
              </a:spcBef>
              <a:buClr>
                <a:srgbClr val="6EACDE"/>
              </a:buClr>
              <a:buChar char="•"/>
              <a:tabLst>
                <a:tab pos="240665" algn="l"/>
              </a:tabLst>
            </a:pPr>
            <a:r>
              <a:rPr sz="1600" dirty="0">
                <a:solidFill>
                  <a:srgbClr val="525252"/>
                </a:solidFill>
                <a:latin typeface="Arial"/>
                <a:cs typeface="Arial"/>
              </a:rPr>
              <a:t>Win/Win</a:t>
            </a:r>
            <a:r>
              <a:rPr sz="1600" spc="-30" dirty="0">
                <a:solidFill>
                  <a:srgbClr val="525252"/>
                </a:solidFill>
                <a:latin typeface="Arial"/>
                <a:cs typeface="Arial"/>
              </a:rPr>
              <a:t> </a:t>
            </a:r>
            <a:r>
              <a:rPr sz="1600" dirty="0">
                <a:solidFill>
                  <a:srgbClr val="525252"/>
                </a:solidFill>
                <a:latin typeface="Arial"/>
                <a:cs typeface="Arial"/>
              </a:rPr>
              <a:t>scenarios</a:t>
            </a:r>
            <a:r>
              <a:rPr sz="1600" spc="-30" dirty="0">
                <a:solidFill>
                  <a:srgbClr val="525252"/>
                </a:solidFill>
                <a:latin typeface="Arial"/>
                <a:cs typeface="Arial"/>
              </a:rPr>
              <a:t> </a:t>
            </a:r>
            <a:r>
              <a:rPr sz="1600" dirty="0">
                <a:solidFill>
                  <a:srgbClr val="525252"/>
                </a:solidFill>
                <a:latin typeface="Arial"/>
                <a:cs typeface="Arial"/>
              </a:rPr>
              <a:t>–</a:t>
            </a:r>
            <a:r>
              <a:rPr sz="1600" spc="-20" dirty="0">
                <a:solidFill>
                  <a:srgbClr val="525252"/>
                </a:solidFill>
                <a:latin typeface="Arial"/>
                <a:cs typeface="Arial"/>
              </a:rPr>
              <a:t> </a:t>
            </a:r>
            <a:r>
              <a:rPr sz="1600" dirty="0">
                <a:solidFill>
                  <a:srgbClr val="525252"/>
                </a:solidFill>
                <a:latin typeface="Arial"/>
                <a:cs typeface="Arial"/>
              </a:rPr>
              <a:t>Employees</a:t>
            </a:r>
            <a:r>
              <a:rPr sz="1600" spc="-20" dirty="0">
                <a:solidFill>
                  <a:srgbClr val="525252"/>
                </a:solidFill>
                <a:latin typeface="Arial"/>
                <a:cs typeface="Arial"/>
              </a:rPr>
              <a:t> </a:t>
            </a:r>
            <a:r>
              <a:rPr sz="1600" dirty="0">
                <a:solidFill>
                  <a:srgbClr val="525252"/>
                </a:solidFill>
                <a:latin typeface="Arial"/>
                <a:cs typeface="Arial"/>
              </a:rPr>
              <a:t>save</a:t>
            </a:r>
            <a:r>
              <a:rPr sz="1600" spc="-30" dirty="0">
                <a:solidFill>
                  <a:srgbClr val="525252"/>
                </a:solidFill>
                <a:latin typeface="Arial"/>
                <a:cs typeface="Arial"/>
              </a:rPr>
              <a:t> </a:t>
            </a:r>
            <a:r>
              <a:rPr sz="1600" dirty="0">
                <a:solidFill>
                  <a:srgbClr val="525252"/>
                </a:solidFill>
                <a:latin typeface="Arial"/>
                <a:cs typeface="Arial"/>
              </a:rPr>
              <a:t>money</a:t>
            </a:r>
            <a:r>
              <a:rPr sz="1600" spc="-15" dirty="0">
                <a:solidFill>
                  <a:srgbClr val="525252"/>
                </a:solidFill>
                <a:latin typeface="Arial"/>
                <a:cs typeface="Arial"/>
              </a:rPr>
              <a:t> </a:t>
            </a:r>
            <a:r>
              <a:rPr sz="1600" dirty="0">
                <a:solidFill>
                  <a:srgbClr val="525252"/>
                </a:solidFill>
                <a:latin typeface="Arial"/>
                <a:cs typeface="Arial"/>
              </a:rPr>
              <a:t>when</a:t>
            </a:r>
            <a:r>
              <a:rPr sz="1600" spc="-30" dirty="0">
                <a:solidFill>
                  <a:srgbClr val="525252"/>
                </a:solidFill>
                <a:latin typeface="Arial"/>
                <a:cs typeface="Arial"/>
              </a:rPr>
              <a:t> </a:t>
            </a:r>
            <a:r>
              <a:rPr sz="1600" dirty="0">
                <a:solidFill>
                  <a:srgbClr val="525252"/>
                </a:solidFill>
                <a:latin typeface="Arial"/>
                <a:cs typeface="Arial"/>
              </a:rPr>
              <a:t>LCS</a:t>
            </a:r>
            <a:r>
              <a:rPr sz="1600" spc="-40" dirty="0">
                <a:solidFill>
                  <a:srgbClr val="525252"/>
                </a:solidFill>
                <a:latin typeface="Arial"/>
                <a:cs typeface="Arial"/>
              </a:rPr>
              <a:t> </a:t>
            </a:r>
            <a:r>
              <a:rPr sz="1600" dirty="0">
                <a:solidFill>
                  <a:srgbClr val="525252"/>
                </a:solidFill>
                <a:latin typeface="Arial"/>
                <a:cs typeface="Arial"/>
              </a:rPr>
              <a:t>saves</a:t>
            </a:r>
            <a:r>
              <a:rPr sz="1600" spc="-15" dirty="0">
                <a:solidFill>
                  <a:srgbClr val="525252"/>
                </a:solidFill>
                <a:latin typeface="Arial"/>
                <a:cs typeface="Arial"/>
              </a:rPr>
              <a:t> </a:t>
            </a:r>
            <a:r>
              <a:rPr sz="1600" spc="-10" dirty="0">
                <a:solidFill>
                  <a:srgbClr val="525252"/>
                </a:solidFill>
                <a:latin typeface="Arial"/>
                <a:cs typeface="Arial"/>
              </a:rPr>
              <a:t>money</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0" rIns="0" bIns="0" rtlCol="0">
            <a:spAutoFit/>
          </a:bodyPr>
          <a:lstStyle/>
          <a:p>
            <a:pPr marL="240665" indent="-227965">
              <a:lnSpc>
                <a:spcPct val="100000"/>
              </a:lnSpc>
              <a:spcBef>
                <a:spcPts val="1000"/>
              </a:spcBef>
              <a:buClr>
                <a:srgbClr val="6EACDE"/>
              </a:buClr>
              <a:buFont typeface="Arial"/>
              <a:buChar char="•"/>
              <a:tabLst>
                <a:tab pos="240665" algn="l"/>
              </a:tabLst>
            </a:pPr>
            <a:r>
              <a:rPr dirty="0"/>
              <a:t>Two</a:t>
            </a:r>
            <a:r>
              <a:rPr spc="-114" dirty="0"/>
              <a:t> </a:t>
            </a:r>
            <a:r>
              <a:rPr dirty="0"/>
              <a:t>Claims</a:t>
            </a:r>
            <a:r>
              <a:rPr spc="-110" dirty="0"/>
              <a:t> </a:t>
            </a:r>
            <a:r>
              <a:rPr spc="-10" dirty="0"/>
              <a:t>Administrators:</a:t>
            </a:r>
          </a:p>
          <a:p>
            <a:pPr marL="240665" indent="-227965">
              <a:lnSpc>
                <a:spcPct val="100000"/>
              </a:lnSpc>
              <a:spcBef>
                <a:spcPts val="900"/>
              </a:spcBef>
              <a:buClr>
                <a:srgbClr val="6EACDE"/>
              </a:buClr>
              <a:buChar char="•"/>
              <a:tabLst>
                <a:tab pos="240665" algn="l"/>
              </a:tabLst>
            </a:pPr>
            <a:r>
              <a:rPr dirty="0"/>
              <a:t>Incumbent</a:t>
            </a:r>
            <a:r>
              <a:rPr spc="-45" dirty="0"/>
              <a:t> </a:t>
            </a:r>
            <a:r>
              <a:rPr dirty="0"/>
              <a:t>national</a:t>
            </a:r>
            <a:r>
              <a:rPr spc="-55" dirty="0"/>
              <a:t> </a:t>
            </a:r>
            <a:r>
              <a:rPr dirty="0"/>
              <a:t>carrier</a:t>
            </a:r>
            <a:r>
              <a:rPr spc="-50" dirty="0"/>
              <a:t> </a:t>
            </a:r>
            <a:r>
              <a:rPr dirty="0"/>
              <a:t>offered</a:t>
            </a:r>
            <a:r>
              <a:rPr spc="-40" dirty="0"/>
              <a:t> </a:t>
            </a:r>
            <a:r>
              <a:rPr dirty="0"/>
              <a:t>alongside</a:t>
            </a:r>
            <a:r>
              <a:rPr spc="-70" dirty="0"/>
              <a:t> </a:t>
            </a:r>
            <a:r>
              <a:rPr dirty="0"/>
              <a:t>an</a:t>
            </a:r>
            <a:r>
              <a:rPr spc="-55" dirty="0"/>
              <a:t> </a:t>
            </a:r>
            <a:r>
              <a:rPr dirty="0"/>
              <a:t>independent</a:t>
            </a:r>
            <a:r>
              <a:rPr spc="-80" dirty="0"/>
              <a:t> </a:t>
            </a:r>
            <a:r>
              <a:rPr spc="-25" dirty="0"/>
              <a:t>TPA</a:t>
            </a:r>
          </a:p>
          <a:p>
            <a:pPr marL="240665" indent="-227965">
              <a:lnSpc>
                <a:spcPct val="100000"/>
              </a:lnSpc>
              <a:spcBef>
                <a:spcPts val="900"/>
              </a:spcBef>
              <a:buClr>
                <a:srgbClr val="6EACDE"/>
              </a:buClr>
              <a:buChar char="•"/>
              <a:tabLst>
                <a:tab pos="240665" algn="l"/>
              </a:tabLst>
            </a:pPr>
            <a:r>
              <a:rPr dirty="0"/>
              <a:t>Independent</a:t>
            </a:r>
            <a:r>
              <a:rPr spc="-75" dirty="0"/>
              <a:t> </a:t>
            </a:r>
            <a:r>
              <a:rPr spc="-45" dirty="0"/>
              <a:t>TPA</a:t>
            </a:r>
            <a:r>
              <a:rPr spc="-95" dirty="0"/>
              <a:t> </a:t>
            </a:r>
            <a:r>
              <a:rPr dirty="0"/>
              <a:t>provides</a:t>
            </a:r>
            <a:r>
              <a:rPr spc="-35" dirty="0"/>
              <a:t> </a:t>
            </a:r>
            <a:r>
              <a:rPr dirty="0"/>
              <a:t>the</a:t>
            </a:r>
            <a:r>
              <a:rPr spc="-25" dirty="0"/>
              <a:t> </a:t>
            </a:r>
            <a:r>
              <a:rPr spc="-10" dirty="0"/>
              <a:t>following:</a:t>
            </a:r>
          </a:p>
          <a:p>
            <a:pPr marL="474980" lvl="1" indent="-231140">
              <a:lnSpc>
                <a:spcPct val="100000"/>
              </a:lnSpc>
              <a:spcBef>
                <a:spcPts val="905"/>
              </a:spcBef>
              <a:buClr>
                <a:srgbClr val="6EACDE"/>
              </a:buClr>
              <a:buChar char="–"/>
              <a:tabLst>
                <a:tab pos="474980" algn="l"/>
              </a:tabLst>
            </a:pPr>
            <a:r>
              <a:rPr sz="1400" spc="-10" dirty="0">
                <a:solidFill>
                  <a:srgbClr val="525252"/>
                </a:solidFill>
                <a:latin typeface="Arial"/>
                <a:cs typeface="Arial"/>
              </a:rPr>
              <a:t>Administers</a:t>
            </a:r>
            <a:r>
              <a:rPr sz="1400" dirty="0">
                <a:solidFill>
                  <a:srgbClr val="525252"/>
                </a:solidFill>
                <a:latin typeface="Arial"/>
                <a:cs typeface="Arial"/>
              </a:rPr>
              <a:t> </a:t>
            </a:r>
            <a:r>
              <a:rPr sz="1400" spc="-10" dirty="0">
                <a:solidFill>
                  <a:srgbClr val="525252"/>
                </a:solidFill>
                <a:latin typeface="Arial"/>
                <a:cs typeface="Arial"/>
              </a:rPr>
              <a:t>claims</a:t>
            </a:r>
            <a:endParaRPr sz="1400">
              <a:latin typeface="Arial"/>
              <a:cs typeface="Arial"/>
            </a:endParaRPr>
          </a:p>
          <a:p>
            <a:pPr marL="474980" lvl="1" indent="-231140">
              <a:lnSpc>
                <a:spcPct val="100000"/>
              </a:lnSpc>
              <a:spcBef>
                <a:spcPts val="900"/>
              </a:spcBef>
              <a:buClr>
                <a:srgbClr val="6EACDE"/>
              </a:buClr>
              <a:buChar char="–"/>
              <a:tabLst>
                <a:tab pos="474980" algn="l"/>
              </a:tabLst>
            </a:pPr>
            <a:r>
              <a:rPr sz="1400" dirty="0">
                <a:solidFill>
                  <a:srgbClr val="525252"/>
                </a:solidFill>
                <a:latin typeface="Arial"/>
                <a:cs typeface="Arial"/>
              </a:rPr>
              <a:t>Network</a:t>
            </a:r>
            <a:r>
              <a:rPr sz="1400" spc="-25" dirty="0">
                <a:solidFill>
                  <a:srgbClr val="525252"/>
                </a:solidFill>
                <a:latin typeface="Arial"/>
                <a:cs typeface="Arial"/>
              </a:rPr>
              <a:t> </a:t>
            </a:r>
            <a:r>
              <a:rPr sz="1400" dirty="0">
                <a:solidFill>
                  <a:srgbClr val="525252"/>
                </a:solidFill>
                <a:latin typeface="Arial"/>
                <a:cs typeface="Arial"/>
              </a:rPr>
              <a:t>(LCS</a:t>
            </a:r>
            <a:r>
              <a:rPr sz="1400" spc="-15" dirty="0">
                <a:solidFill>
                  <a:srgbClr val="525252"/>
                </a:solidFill>
                <a:latin typeface="Arial"/>
                <a:cs typeface="Arial"/>
              </a:rPr>
              <a:t> </a:t>
            </a:r>
            <a:r>
              <a:rPr sz="1400" dirty="0">
                <a:solidFill>
                  <a:srgbClr val="525252"/>
                </a:solidFill>
                <a:latin typeface="Arial"/>
                <a:cs typeface="Arial"/>
              </a:rPr>
              <a:t>chose</a:t>
            </a:r>
            <a:r>
              <a:rPr sz="1400" spc="-30" dirty="0">
                <a:solidFill>
                  <a:srgbClr val="525252"/>
                </a:solidFill>
                <a:latin typeface="Arial"/>
                <a:cs typeface="Arial"/>
              </a:rPr>
              <a:t> </a:t>
            </a:r>
            <a:r>
              <a:rPr sz="1400" dirty="0">
                <a:solidFill>
                  <a:srgbClr val="525252"/>
                </a:solidFill>
                <a:latin typeface="Arial"/>
                <a:cs typeface="Arial"/>
              </a:rPr>
              <a:t>a</a:t>
            </a:r>
            <a:r>
              <a:rPr sz="1400" spc="-15" dirty="0">
                <a:solidFill>
                  <a:srgbClr val="525252"/>
                </a:solidFill>
                <a:latin typeface="Arial"/>
                <a:cs typeface="Arial"/>
              </a:rPr>
              <a:t> </a:t>
            </a:r>
            <a:r>
              <a:rPr sz="1400" dirty="0">
                <a:solidFill>
                  <a:srgbClr val="525252"/>
                </a:solidFill>
                <a:latin typeface="Arial"/>
                <a:cs typeface="Arial"/>
              </a:rPr>
              <a:t>network</a:t>
            </a:r>
            <a:r>
              <a:rPr sz="1400" spc="-30" dirty="0">
                <a:solidFill>
                  <a:srgbClr val="525252"/>
                </a:solidFill>
                <a:latin typeface="Arial"/>
                <a:cs typeface="Arial"/>
              </a:rPr>
              <a:t> </a:t>
            </a:r>
            <a:r>
              <a:rPr sz="1400" dirty="0">
                <a:solidFill>
                  <a:srgbClr val="525252"/>
                </a:solidFill>
                <a:latin typeface="Arial"/>
                <a:cs typeface="Arial"/>
              </a:rPr>
              <a:t>anchored</a:t>
            </a:r>
            <a:r>
              <a:rPr sz="1400" spc="-35" dirty="0">
                <a:solidFill>
                  <a:srgbClr val="525252"/>
                </a:solidFill>
                <a:latin typeface="Arial"/>
                <a:cs typeface="Arial"/>
              </a:rPr>
              <a:t> </a:t>
            </a:r>
            <a:r>
              <a:rPr sz="1400" dirty="0">
                <a:solidFill>
                  <a:srgbClr val="525252"/>
                </a:solidFill>
                <a:latin typeface="Arial"/>
                <a:cs typeface="Arial"/>
              </a:rPr>
              <a:t>on</a:t>
            </a:r>
            <a:r>
              <a:rPr sz="1400" spc="-20" dirty="0">
                <a:solidFill>
                  <a:srgbClr val="525252"/>
                </a:solidFill>
                <a:latin typeface="Arial"/>
                <a:cs typeface="Arial"/>
              </a:rPr>
              <a:t> </a:t>
            </a:r>
            <a:r>
              <a:rPr sz="1400" dirty="0">
                <a:solidFill>
                  <a:srgbClr val="525252"/>
                </a:solidFill>
                <a:latin typeface="Arial"/>
                <a:cs typeface="Arial"/>
              </a:rPr>
              <a:t>a</a:t>
            </a:r>
            <a:r>
              <a:rPr sz="1400" spc="-5" dirty="0">
                <a:solidFill>
                  <a:srgbClr val="525252"/>
                </a:solidFill>
                <a:latin typeface="Arial"/>
                <a:cs typeface="Arial"/>
              </a:rPr>
              <a:t> </a:t>
            </a:r>
            <a:r>
              <a:rPr sz="1400" dirty="0">
                <a:solidFill>
                  <a:srgbClr val="525252"/>
                </a:solidFill>
                <a:latin typeface="Arial"/>
                <a:cs typeface="Arial"/>
              </a:rPr>
              <a:t>best</a:t>
            </a:r>
            <a:r>
              <a:rPr sz="1400" spc="-30" dirty="0">
                <a:solidFill>
                  <a:srgbClr val="525252"/>
                </a:solidFill>
                <a:latin typeface="Arial"/>
                <a:cs typeface="Arial"/>
              </a:rPr>
              <a:t> </a:t>
            </a:r>
            <a:r>
              <a:rPr sz="1400" dirty="0">
                <a:solidFill>
                  <a:srgbClr val="525252"/>
                </a:solidFill>
                <a:latin typeface="Arial"/>
                <a:cs typeface="Arial"/>
              </a:rPr>
              <a:t>in</a:t>
            </a:r>
            <a:r>
              <a:rPr sz="1400" spc="-15" dirty="0">
                <a:solidFill>
                  <a:srgbClr val="525252"/>
                </a:solidFill>
                <a:latin typeface="Arial"/>
                <a:cs typeface="Arial"/>
              </a:rPr>
              <a:t> </a:t>
            </a:r>
            <a:r>
              <a:rPr sz="1400" dirty="0">
                <a:solidFill>
                  <a:srgbClr val="525252"/>
                </a:solidFill>
                <a:latin typeface="Arial"/>
                <a:cs typeface="Arial"/>
              </a:rPr>
              <a:t>class</a:t>
            </a:r>
            <a:r>
              <a:rPr sz="1400" spc="-10" dirty="0">
                <a:solidFill>
                  <a:srgbClr val="525252"/>
                </a:solidFill>
                <a:latin typeface="Arial"/>
                <a:cs typeface="Arial"/>
              </a:rPr>
              <a:t> </a:t>
            </a:r>
            <a:r>
              <a:rPr sz="1400" dirty="0">
                <a:solidFill>
                  <a:srgbClr val="525252"/>
                </a:solidFill>
                <a:latin typeface="Arial"/>
                <a:cs typeface="Arial"/>
              </a:rPr>
              <a:t>health</a:t>
            </a:r>
            <a:r>
              <a:rPr sz="1400" spc="-30" dirty="0">
                <a:solidFill>
                  <a:srgbClr val="525252"/>
                </a:solidFill>
                <a:latin typeface="Arial"/>
                <a:cs typeface="Arial"/>
              </a:rPr>
              <a:t> </a:t>
            </a:r>
            <a:r>
              <a:rPr sz="1400" spc="-10" dirty="0">
                <a:solidFill>
                  <a:srgbClr val="525252"/>
                </a:solidFill>
                <a:latin typeface="Arial"/>
                <a:cs typeface="Arial"/>
              </a:rPr>
              <a:t>system)</a:t>
            </a:r>
            <a:endParaRPr sz="1400">
              <a:latin typeface="Arial"/>
              <a:cs typeface="Arial"/>
            </a:endParaRPr>
          </a:p>
          <a:p>
            <a:pPr marL="474980" marR="59690" lvl="1" indent="-231140">
              <a:lnSpc>
                <a:spcPct val="100000"/>
              </a:lnSpc>
              <a:spcBef>
                <a:spcPts val="900"/>
              </a:spcBef>
              <a:buClr>
                <a:srgbClr val="6EACDE"/>
              </a:buClr>
              <a:buChar char="–"/>
              <a:tabLst>
                <a:tab pos="474980" algn="l"/>
              </a:tabLst>
            </a:pPr>
            <a:r>
              <a:rPr sz="1400" dirty="0">
                <a:solidFill>
                  <a:srgbClr val="525252"/>
                </a:solidFill>
                <a:latin typeface="Arial"/>
                <a:cs typeface="Arial"/>
              </a:rPr>
              <a:t>Physician</a:t>
            </a:r>
            <a:r>
              <a:rPr sz="1400" spc="-30" dirty="0">
                <a:solidFill>
                  <a:srgbClr val="525252"/>
                </a:solidFill>
                <a:latin typeface="Arial"/>
                <a:cs typeface="Arial"/>
              </a:rPr>
              <a:t> </a:t>
            </a:r>
            <a:r>
              <a:rPr sz="1400" dirty="0">
                <a:solidFill>
                  <a:srgbClr val="525252"/>
                </a:solidFill>
                <a:latin typeface="Arial"/>
                <a:cs typeface="Arial"/>
              </a:rPr>
              <a:t>Wrap</a:t>
            </a:r>
            <a:r>
              <a:rPr sz="1400" spc="-30" dirty="0">
                <a:solidFill>
                  <a:srgbClr val="525252"/>
                </a:solidFill>
                <a:latin typeface="Arial"/>
                <a:cs typeface="Arial"/>
              </a:rPr>
              <a:t> </a:t>
            </a:r>
            <a:r>
              <a:rPr sz="1400" dirty="0">
                <a:solidFill>
                  <a:srgbClr val="525252"/>
                </a:solidFill>
                <a:latin typeface="Arial"/>
                <a:cs typeface="Arial"/>
              </a:rPr>
              <a:t>Network</a:t>
            </a:r>
            <a:r>
              <a:rPr sz="1400" spc="-15" dirty="0">
                <a:solidFill>
                  <a:srgbClr val="525252"/>
                </a:solidFill>
                <a:latin typeface="Arial"/>
                <a:cs typeface="Arial"/>
              </a:rPr>
              <a:t> </a:t>
            </a:r>
            <a:r>
              <a:rPr sz="1400" dirty="0">
                <a:solidFill>
                  <a:srgbClr val="525252"/>
                </a:solidFill>
                <a:latin typeface="Arial"/>
                <a:cs typeface="Arial"/>
              </a:rPr>
              <a:t>–</a:t>
            </a:r>
            <a:r>
              <a:rPr sz="1400" spc="-50" dirty="0">
                <a:solidFill>
                  <a:srgbClr val="525252"/>
                </a:solidFill>
                <a:latin typeface="Arial"/>
                <a:cs typeface="Arial"/>
              </a:rPr>
              <a:t> </a:t>
            </a:r>
            <a:r>
              <a:rPr sz="1400" dirty="0">
                <a:solidFill>
                  <a:srgbClr val="525252"/>
                </a:solidFill>
                <a:latin typeface="Arial"/>
                <a:cs typeface="Arial"/>
              </a:rPr>
              <a:t>This</a:t>
            </a:r>
            <a:r>
              <a:rPr sz="1400" spc="-20" dirty="0">
                <a:solidFill>
                  <a:srgbClr val="525252"/>
                </a:solidFill>
                <a:latin typeface="Arial"/>
                <a:cs typeface="Arial"/>
              </a:rPr>
              <a:t> </a:t>
            </a:r>
            <a:r>
              <a:rPr sz="1400" dirty="0">
                <a:solidFill>
                  <a:srgbClr val="525252"/>
                </a:solidFill>
                <a:latin typeface="Arial"/>
                <a:cs typeface="Arial"/>
              </a:rPr>
              <a:t>provides</a:t>
            </a:r>
            <a:r>
              <a:rPr sz="1400" spc="-35" dirty="0">
                <a:solidFill>
                  <a:srgbClr val="525252"/>
                </a:solidFill>
                <a:latin typeface="Arial"/>
                <a:cs typeface="Arial"/>
              </a:rPr>
              <a:t> </a:t>
            </a:r>
            <a:r>
              <a:rPr sz="1400" dirty="0">
                <a:solidFill>
                  <a:srgbClr val="525252"/>
                </a:solidFill>
                <a:latin typeface="Arial"/>
                <a:cs typeface="Arial"/>
              </a:rPr>
              <a:t>an</a:t>
            </a:r>
            <a:r>
              <a:rPr sz="1400" spc="-25" dirty="0">
                <a:solidFill>
                  <a:srgbClr val="525252"/>
                </a:solidFill>
                <a:latin typeface="Arial"/>
                <a:cs typeface="Arial"/>
              </a:rPr>
              <a:t> </a:t>
            </a:r>
            <a:r>
              <a:rPr sz="1400" dirty="0">
                <a:solidFill>
                  <a:srgbClr val="525252"/>
                </a:solidFill>
                <a:latin typeface="Arial"/>
                <a:cs typeface="Arial"/>
              </a:rPr>
              <a:t>additional</a:t>
            </a:r>
            <a:r>
              <a:rPr sz="1400" spc="-35" dirty="0">
                <a:solidFill>
                  <a:srgbClr val="525252"/>
                </a:solidFill>
                <a:latin typeface="Arial"/>
                <a:cs typeface="Arial"/>
              </a:rPr>
              <a:t> </a:t>
            </a:r>
            <a:r>
              <a:rPr sz="1400" dirty="0">
                <a:solidFill>
                  <a:srgbClr val="525252"/>
                </a:solidFill>
                <a:latin typeface="Arial"/>
                <a:cs typeface="Arial"/>
              </a:rPr>
              <a:t>layer</a:t>
            </a:r>
            <a:r>
              <a:rPr sz="1400" spc="-35" dirty="0">
                <a:solidFill>
                  <a:srgbClr val="525252"/>
                </a:solidFill>
                <a:latin typeface="Arial"/>
                <a:cs typeface="Arial"/>
              </a:rPr>
              <a:t> </a:t>
            </a:r>
            <a:r>
              <a:rPr sz="1400" dirty="0">
                <a:solidFill>
                  <a:srgbClr val="525252"/>
                </a:solidFill>
                <a:latin typeface="Arial"/>
                <a:cs typeface="Arial"/>
              </a:rPr>
              <a:t>of</a:t>
            </a:r>
            <a:r>
              <a:rPr sz="1400" spc="-20" dirty="0">
                <a:solidFill>
                  <a:srgbClr val="525252"/>
                </a:solidFill>
                <a:latin typeface="Arial"/>
                <a:cs typeface="Arial"/>
              </a:rPr>
              <a:t> </a:t>
            </a:r>
            <a:r>
              <a:rPr sz="1400" dirty="0">
                <a:solidFill>
                  <a:srgbClr val="525252"/>
                </a:solidFill>
                <a:latin typeface="Arial"/>
                <a:cs typeface="Arial"/>
              </a:rPr>
              <a:t>access</a:t>
            </a:r>
            <a:r>
              <a:rPr sz="1400" spc="-35" dirty="0">
                <a:solidFill>
                  <a:srgbClr val="525252"/>
                </a:solidFill>
                <a:latin typeface="Arial"/>
                <a:cs typeface="Arial"/>
              </a:rPr>
              <a:t> </a:t>
            </a:r>
            <a:r>
              <a:rPr sz="1400" dirty="0">
                <a:solidFill>
                  <a:srgbClr val="525252"/>
                </a:solidFill>
                <a:latin typeface="Arial"/>
                <a:cs typeface="Arial"/>
              </a:rPr>
              <a:t>for</a:t>
            </a:r>
            <a:r>
              <a:rPr sz="1400" spc="-30" dirty="0">
                <a:solidFill>
                  <a:srgbClr val="525252"/>
                </a:solidFill>
                <a:latin typeface="Arial"/>
                <a:cs typeface="Arial"/>
              </a:rPr>
              <a:t> </a:t>
            </a:r>
            <a:r>
              <a:rPr sz="1400" dirty="0">
                <a:solidFill>
                  <a:srgbClr val="525252"/>
                </a:solidFill>
                <a:latin typeface="Arial"/>
                <a:cs typeface="Arial"/>
              </a:rPr>
              <a:t>those</a:t>
            </a:r>
            <a:r>
              <a:rPr sz="1400" spc="-35" dirty="0">
                <a:solidFill>
                  <a:srgbClr val="525252"/>
                </a:solidFill>
                <a:latin typeface="Arial"/>
                <a:cs typeface="Arial"/>
              </a:rPr>
              <a:t> </a:t>
            </a:r>
            <a:r>
              <a:rPr sz="1400" spc="-10" dirty="0">
                <a:solidFill>
                  <a:srgbClr val="525252"/>
                </a:solidFill>
                <a:latin typeface="Arial"/>
                <a:cs typeface="Arial"/>
              </a:rPr>
              <a:t>providers </a:t>
            </a:r>
            <a:r>
              <a:rPr sz="1400" dirty="0">
                <a:solidFill>
                  <a:srgbClr val="525252"/>
                </a:solidFill>
                <a:latin typeface="Arial"/>
                <a:cs typeface="Arial"/>
              </a:rPr>
              <a:t>not</a:t>
            </a:r>
            <a:r>
              <a:rPr sz="1400" spc="-20" dirty="0">
                <a:solidFill>
                  <a:srgbClr val="525252"/>
                </a:solidFill>
                <a:latin typeface="Arial"/>
                <a:cs typeface="Arial"/>
              </a:rPr>
              <a:t> </a:t>
            </a:r>
            <a:r>
              <a:rPr sz="1400" dirty="0">
                <a:solidFill>
                  <a:srgbClr val="525252"/>
                </a:solidFill>
                <a:latin typeface="Arial"/>
                <a:cs typeface="Arial"/>
              </a:rPr>
              <a:t>in</a:t>
            </a:r>
            <a:r>
              <a:rPr sz="1400" spc="-20" dirty="0">
                <a:solidFill>
                  <a:srgbClr val="525252"/>
                </a:solidFill>
                <a:latin typeface="Arial"/>
                <a:cs typeface="Arial"/>
              </a:rPr>
              <a:t> </a:t>
            </a:r>
            <a:r>
              <a:rPr sz="1400" dirty="0">
                <a:solidFill>
                  <a:srgbClr val="525252"/>
                </a:solidFill>
                <a:latin typeface="Arial"/>
                <a:cs typeface="Arial"/>
              </a:rPr>
              <a:t>the</a:t>
            </a:r>
            <a:r>
              <a:rPr sz="1400" spc="-15" dirty="0">
                <a:solidFill>
                  <a:srgbClr val="525252"/>
                </a:solidFill>
                <a:latin typeface="Arial"/>
                <a:cs typeface="Arial"/>
              </a:rPr>
              <a:t> </a:t>
            </a:r>
            <a:r>
              <a:rPr sz="1400" dirty="0">
                <a:solidFill>
                  <a:srgbClr val="525252"/>
                </a:solidFill>
                <a:latin typeface="Arial"/>
                <a:cs typeface="Arial"/>
              </a:rPr>
              <a:t>anchor</a:t>
            </a:r>
            <a:r>
              <a:rPr sz="1400" spc="-35" dirty="0">
                <a:solidFill>
                  <a:srgbClr val="525252"/>
                </a:solidFill>
                <a:latin typeface="Arial"/>
                <a:cs typeface="Arial"/>
              </a:rPr>
              <a:t> </a:t>
            </a:r>
            <a:r>
              <a:rPr sz="1400" dirty="0">
                <a:solidFill>
                  <a:srgbClr val="525252"/>
                </a:solidFill>
                <a:latin typeface="Arial"/>
                <a:cs typeface="Arial"/>
              </a:rPr>
              <a:t>health</a:t>
            </a:r>
            <a:r>
              <a:rPr sz="1400" spc="-30" dirty="0">
                <a:solidFill>
                  <a:srgbClr val="525252"/>
                </a:solidFill>
                <a:latin typeface="Arial"/>
                <a:cs typeface="Arial"/>
              </a:rPr>
              <a:t> </a:t>
            </a:r>
            <a:r>
              <a:rPr sz="1400" spc="-10" dirty="0">
                <a:solidFill>
                  <a:srgbClr val="525252"/>
                </a:solidFill>
                <a:latin typeface="Arial"/>
                <a:cs typeface="Arial"/>
              </a:rPr>
              <a:t>systems’</a:t>
            </a:r>
            <a:r>
              <a:rPr sz="1400" spc="-75" dirty="0">
                <a:solidFill>
                  <a:srgbClr val="525252"/>
                </a:solidFill>
                <a:latin typeface="Arial"/>
                <a:cs typeface="Arial"/>
              </a:rPr>
              <a:t> </a:t>
            </a:r>
            <a:r>
              <a:rPr sz="1400" dirty="0">
                <a:solidFill>
                  <a:srgbClr val="525252"/>
                </a:solidFill>
                <a:latin typeface="Arial"/>
                <a:cs typeface="Arial"/>
              </a:rPr>
              <a:t>clinically</a:t>
            </a:r>
            <a:r>
              <a:rPr sz="1400" spc="-25" dirty="0">
                <a:solidFill>
                  <a:srgbClr val="525252"/>
                </a:solidFill>
                <a:latin typeface="Arial"/>
                <a:cs typeface="Arial"/>
              </a:rPr>
              <a:t> </a:t>
            </a:r>
            <a:r>
              <a:rPr sz="1400" dirty="0">
                <a:solidFill>
                  <a:srgbClr val="525252"/>
                </a:solidFill>
                <a:latin typeface="Arial"/>
                <a:cs typeface="Arial"/>
              </a:rPr>
              <a:t>integrated</a:t>
            </a:r>
            <a:r>
              <a:rPr sz="1400" spc="-30" dirty="0">
                <a:solidFill>
                  <a:srgbClr val="525252"/>
                </a:solidFill>
                <a:latin typeface="Arial"/>
                <a:cs typeface="Arial"/>
              </a:rPr>
              <a:t> </a:t>
            </a:r>
            <a:r>
              <a:rPr sz="1400" spc="-10" dirty="0">
                <a:solidFill>
                  <a:srgbClr val="525252"/>
                </a:solidFill>
                <a:latin typeface="Arial"/>
                <a:cs typeface="Arial"/>
              </a:rPr>
              <a:t>network</a:t>
            </a:r>
            <a:endParaRPr sz="1400">
              <a:latin typeface="Arial"/>
              <a:cs typeface="Arial"/>
            </a:endParaRPr>
          </a:p>
          <a:p>
            <a:pPr marL="474980" marR="5080" lvl="1" indent="-231140">
              <a:lnSpc>
                <a:spcPct val="100000"/>
              </a:lnSpc>
              <a:spcBef>
                <a:spcPts val="905"/>
              </a:spcBef>
              <a:buClr>
                <a:srgbClr val="6EACDE"/>
              </a:buClr>
              <a:buChar char="–"/>
              <a:tabLst>
                <a:tab pos="474980" algn="l"/>
              </a:tabLst>
            </a:pPr>
            <a:r>
              <a:rPr sz="1400" dirty="0">
                <a:solidFill>
                  <a:srgbClr val="525252"/>
                </a:solidFill>
                <a:latin typeface="Arial"/>
                <a:cs typeface="Arial"/>
              </a:rPr>
              <a:t>Reference</a:t>
            </a:r>
            <a:r>
              <a:rPr sz="1400" spc="-50" dirty="0">
                <a:solidFill>
                  <a:srgbClr val="525252"/>
                </a:solidFill>
                <a:latin typeface="Arial"/>
                <a:cs typeface="Arial"/>
              </a:rPr>
              <a:t> </a:t>
            </a:r>
            <a:r>
              <a:rPr sz="1400" dirty="0">
                <a:solidFill>
                  <a:srgbClr val="525252"/>
                </a:solidFill>
                <a:latin typeface="Arial"/>
                <a:cs typeface="Arial"/>
              </a:rPr>
              <a:t>Based</a:t>
            </a:r>
            <a:r>
              <a:rPr sz="1400" spc="-35" dirty="0">
                <a:solidFill>
                  <a:srgbClr val="525252"/>
                </a:solidFill>
                <a:latin typeface="Arial"/>
                <a:cs typeface="Arial"/>
              </a:rPr>
              <a:t> </a:t>
            </a:r>
            <a:r>
              <a:rPr sz="1400" dirty="0">
                <a:solidFill>
                  <a:srgbClr val="525252"/>
                </a:solidFill>
                <a:latin typeface="Arial"/>
                <a:cs typeface="Arial"/>
              </a:rPr>
              <a:t>Price</a:t>
            </a:r>
            <a:r>
              <a:rPr sz="1400" spc="-30" dirty="0">
                <a:solidFill>
                  <a:srgbClr val="525252"/>
                </a:solidFill>
                <a:latin typeface="Arial"/>
                <a:cs typeface="Arial"/>
              </a:rPr>
              <a:t> </a:t>
            </a:r>
            <a:r>
              <a:rPr sz="1400" spc="-10" dirty="0">
                <a:solidFill>
                  <a:srgbClr val="525252"/>
                </a:solidFill>
                <a:latin typeface="Arial"/>
                <a:cs typeface="Arial"/>
              </a:rPr>
              <a:t>Vendor</a:t>
            </a:r>
            <a:r>
              <a:rPr sz="1400" spc="-30" dirty="0">
                <a:solidFill>
                  <a:srgbClr val="525252"/>
                </a:solidFill>
                <a:latin typeface="Arial"/>
                <a:cs typeface="Arial"/>
              </a:rPr>
              <a:t> </a:t>
            </a:r>
            <a:r>
              <a:rPr sz="1400" spc="-10" dirty="0">
                <a:solidFill>
                  <a:srgbClr val="525252"/>
                </a:solidFill>
                <a:latin typeface="Arial"/>
                <a:cs typeface="Arial"/>
              </a:rPr>
              <a:t>–Vendor</a:t>
            </a:r>
            <a:r>
              <a:rPr sz="1400" spc="-40" dirty="0">
                <a:solidFill>
                  <a:srgbClr val="525252"/>
                </a:solidFill>
                <a:latin typeface="Arial"/>
                <a:cs typeface="Arial"/>
              </a:rPr>
              <a:t> </a:t>
            </a:r>
            <a:r>
              <a:rPr sz="1400" dirty="0">
                <a:solidFill>
                  <a:srgbClr val="525252"/>
                </a:solidFill>
                <a:latin typeface="Arial"/>
                <a:cs typeface="Arial"/>
              </a:rPr>
              <a:t>submits</a:t>
            </a:r>
            <a:r>
              <a:rPr sz="1400" spc="-40" dirty="0">
                <a:solidFill>
                  <a:srgbClr val="525252"/>
                </a:solidFill>
                <a:latin typeface="Arial"/>
                <a:cs typeface="Arial"/>
              </a:rPr>
              <a:t> </a:t>
            </a:r>
            <a:r>
              <a:rPr sz="1400" dirty="0">
                <a:solidFill>
                  <a:srgbClr val="525252"/>
                </a:solidFill>
                <a:latin typeface="Arial"/>
                <a:cs typeface="Arial"/>
              </a:rPr>
              <a:t>reimbursement</a:t>
            </a:r>
            <a:r>
              <a:rPr sz="1400" spc="-50" dirty="0">
                <a:solidFill>
                  <a:srgbClr val="525252"/>
                </a:solidFill>
                <a:latin typeface="Arial"/>
                <a:cs typeface="Arial"/>
              </a:rPr>
              <a:t> </a:t>
            </a:r>
            <a:r>
              <a:rPr sz="1400" dirty="0">
                <a:solidFill>
                  <a:srgbClr val="525252"/>
                </a:solidFill>
                <a:latin typeface="Arial"/>
                <a:cs typeface="Arial"/>
              </a:rPr>
              <a:t>as</a:t>
            </a:r>
            <a:r>
              <a:rPr sz="1400" spc="-30" dirty="0">
                <a:solidFill>
                  <a:srgbClr val="525252"/>
                </a:solidFill>
                <a:latin typeface="Arial"/>
                <a:cs typeface="Arial"/>
              </a:rPr>
              <a:t> </a:t>
            </a:r>
            <a:r>
              <a:rPr sz="1400" dirty="0">
                <a:solidFill>
                  <a:srgbClr val="525252"/>
                </a:solidFill>
                <a:latin typeface="Arial"/>
                <a:cs typeface="Arial"/>
              </a:rPr>
              <a:t>a</a:t>
            </a:r>
            <a:r>
              <a:rPr sz="1400" spc="-35" dirty="0">
                <a:solidFill>
                  <a:srgbClr val="525252"/>
                </a:solidFill>
                <a:latin typeface="Arial"/>
                <a:cs typeface="Arial"/>
              </a:rPr>
              <a:t> </a:t>
            </a:r>
            <a:r>
              <a:rPr sz="1400" dirty="0">
                <a:solidFill>
                  <a:srgbClr val="525252"/>
                </a:solidFill>
                <a:latin typeface="Arial"/>
                <a:cs typeface="Arial"/>
              </a:rPr>
              <a:t>percent</a:t>
            </a:r>
            <a:r>
              <a:rPr sz="1400" spc="-45" dirty="0">
                <a:solidFill>
                  <a:srgbClr val="525252"/>
                </a:solidFill>
                <a:latin typeface="Arial"/>
                <a:cs typeface="Arial"/>
              </a:rPr>
              <a:t> </a:t>
            </a:r>
            <a:r>
              <a:rPr sz="1400" dirty="0">
                <a:solidFill>
                  <a:srgbClr val="525252"/>
                </a:solidFill>
                <a:latin typeface="Arial"/>
                <a:cs typeface="Arial"/>
              </a:rPr>
              <a:t>of</a:t>
            </a:r>
            <a:r>
              <a:rPr sz="1400" spc="-35" dirty="0">
                <a:solidFill>
                  <a:srgbClr val="525252"/>
                </a:solidFill>
                <a:latin typeface="Arial"/>
                <a:cs typeface="Arial"/>
              </a:rPr>
              <a:t> </a:t>
            </a:r>
            <a:r>
              <a:rPr sz="1400" spc="-10" dirty="0">
                <a:solidFill>
                  <a:srgbClr val="525252"/>
                </a:solidFill>
                <a:latin typeface="Arial"/>
                <a:cs typeface="Arial"/>
              </a:rPr>
              <a:t>Medicare </a:t>
            </a:r>
            <a:r>
              <a:rPr sz="1400" dirty="0">
                <a:solidFill>
                  <a:srgbClr val="525252"/>
                </a:solidFill>
                <a:latin typeface="Arial"/>
                <a:cs typeface="Arial"/>
              </a:rPr>
              <a:t>for</a:t>
            </a:r>
            <a:r>
              <a:rPr sz="1400" spc="-25" dirty="0">
                <a:solidFill>
                  <a:srgbClr val="525252"/>
                </a:solidFill>
                <a:latin typeface="Arial"/>
                <a:cs typeface="Arial"/>
              </a:rPr>
              <a:t> </a:t>
            </a:r>
            <a:r>
              <a:rPr sz="1400" dirty="0">
                <a:solidFill>
                  <a:srgbClr val="525252"/>
                </a:solidFill>
                <a:latin typeface="Arial"/>
                <a:cs typeface="Arial"/>
              </a:rPr>
              <a:t>employees</a:t>
            </a:r>
            <a:r>
              <a:rPr sz="1400" spc="-35" dirty="0">
                <a:solidFill>
                  <a:srgbClr val="525252"/>
                </a:solidFill>
                <a:latin typeface="Arial"/>
                <a:cs typeface="Arial"/>
              </a:rPr>
              <a:t> </a:t>
            </a:r>
            <a:r>
              <a:rPr sz="1400" dirty="0">
                <a:solidFill>
                  <a:srgbClr val="525252"/>
                </a:solidFill>
                <a:latin typeface="Arial"/>
                <a:cs typeface="Arial"/>
              </a:rPr>
              <a:t>that</a:t>
            </a:r>
            <a:r>
              <a:rPr sz="1400" spc="-30" dirty="0">
                <a:solidFill>
                  <a:srgbClr val="525252"/>
                </a:solidFill>
                <a:latin typeface="Arial"/>
                <a:cs typeface="Arial"/>
              </a:rPr>
              <a:t> </a:t>
            </a:r>
            <a:r>
              <a:rPr sz="1400" dirty="0">
                <a:solidFill>
                  <a:srgbClr val="525252"/>
                </a:solidFill>
                <a:latin typeface="Arial"/>
                <a:cs typeface="Arial"/>
              </a:rPr>
              <a:t>go</a:t>
            </a:r>
            <a:r>
              <a:rPr sz="1400" spc="-20" dirty="0">
                <a:solidFill>
                  <a:srgbClr val="525252"/>
                </a:solidFill>
                <a:latin typeface="Arial"/>
                <a:cs typeface="Arial"/>
              </a:rPr>
              <a:t> </a:t>
            </a:r>
            <a:r>
              <a:rPr sz="1400" dirty="0">
                <a:solidFill>
                  <a:srgbClr val="525252"/>
                </a:solidFill>
                <a:latin typeface="Arial"/>
                <a:cs typeface="Arial"/>
              </a:rPr>
              <a:t>outside</a:t>
            </a:r>
            <a:r>
              <a:rPr sz="1400" spc="-35" dirty="0">
                <a:solidFill>
                  <a:srgbClr val="525252"/>
                </a:solidFill>
                <a:latin typeface="Arial"/>
                <a:cs typeface="Arial"/>
              </a:rPr>
              <a:t> </a:t>
            </a:r>
            <a:r>
              <a:rPr sz="1400" dirty="0">
                <a:solidFill>
                  <a:srgbClr val="525252"/>
                </a:solidFill>
                <a:latin typeface="Arial"/>
                <a:cs typeface="Arial"/>
              </a:rPr>
              <a:t>of</a:t>
            </a:r>
            <a:r>
              <a:rPr sz="1400" spc="-20" dirty="0">
                <a:solidFill>
                  <a:srgbClr val="525252"/>
                </a:solidFill>
                <a:latin typeface="Arial"/>
                <a:cs typeface="Arial"/>
              </a:rPr>
              <a:t> </a:t>
            </a:r>
            <a:r>
              <a:rPr sz="1400" dirty="0">
                <a:solidFill>
                  <a:srgbClr val="525252"/>
                </a:solidFill>
                <a:latin typeface="Arial"/>
                <a:cs typeface="Arial"/>
              </a:rPr>
              <a:t>the</a:t>
            </a:r>
            <a:r>
              <a:rPr sz="1400" spc="-25" dirty="0">
                <a:solidFill>
                  <a:srgbClr val="525252"/>
                </a:solidFill>
                <a:latin typeface="Arial"/>
                <a:cs typeface="Arial"/>
              </a:rPr>
              <a:t> </a:t>
            </a:r>
            <a:r>
              <a:rPr sz="1400" dirty="0">
                <a:solidFill>
                  <a:srgbClr val="525252"/>
                </a:solidFill>
                <a:latin typeface="Arial"/>
                <a:cs typeface="Arial"/>
              </a:rPr>
              <a:t>anchor</a:t>
            </a:r>
            <a:r>
              <a:rPr sz="1400" spc="-35" dirty="0">
                <a:solidFill>
                  <a:srgbClr val="525252"/>
                </a:solidFill>
                <a:latin typeface="Arial"/>
                <a:cs typeface="Arial"/>
              </a:rPr>
              <a:t> </a:t>
            </a:r>
            <a:r>
              <a:rPr sz="1400" dirty="0">
                <a:solidFill>
                  <a:srgbClr val="525252"/>
                </a:solidFill>
                <a:latin typeface="Arial"/>
                <a:cs typeface="Arial"/>
              </a:rPr>
              <a:t>health</a:t>
            </a:r>
            <a:r>
              <a:rPr sz="1400" spc="-10" dirty="0">
                <a:solidFill>
                  <a:srgbClr val="525252"/>
                </a:solidFill>
                <a:latin typeface="Arial"/>
                <a:cs typeface="Arial"/>
              </a:rPr>
              <a:t> </a:t>
            </a:r>
            <a:r>
              <a:rPr sz="1400" dirty="0">
                <a:solidFill>
                  <a:srgbClr val="525252"/>
                </a:solidFill>
                <a:latin typeface="Arial"/>
                <a:cs typeface="Arial"/>
              </a:rPr>
              <a:t>system</a:t>
            </a:r>
            <a:r>
              <a:rPr sz="1400" spc="-20" dirty="0">
                <a:solidFill>
                  <a:srgbClr val="525252"/>
                </a:solidFill>
                <a:latin typeface="Arial"/>
                <a:cs typeface="Arial"/>
              </a:rPr>
              <a:t> </a:t>
            </a:r>
            <a:r>
              <a:rPr sz="1400" dirty="0">
                <a:solidFill>
                  <a:srgbClr val="525252"/>
                </a:solidFill>
                <a:latin typeface="Arial"/>
                <a:cs typeface="Arial"/>
              </a:rPr>
              <a:t>and</a:t>
            </a:r>
            <a:r>
              <a:rPr sz="1400" spc="-20" dirty="0">
                <a:solidFill>
                  <a:srgbClr val="525252"/>
                </a:solidFill>
                <a:latin typeface="Arial"/>
                <a:cs typeface="Arial"/>
              </a:rPr>
              <a:t> </a:t>
            </a:r>
            <a:r>
              <a:rPr sz="1400" dirty="0">
                <a:solidFill>
                  <a:srgbClr val="525252"/>
                </a:solidFill>
                <a:latin typeface="Arial"/>
                <a:cs typeface="Arial"/>
              </a:rPr>
              <a:t>or</a:t>
            </a:r>
            <a:r>
              <a:rPr sz="1400" spc="-25" dirty="0">
                <a:solidFill>
                  <a:srgbClr val="525252"/>
                </a:solidFill>
                <a:latin typeface="Arial"/>
                <a:cs typeface="Arial"/>
              </a:rPr>
              <a:t> </a:t>
            </a:r>
            <a:r>
              <a:rPr sz="1400" dirty="0">
                <a:solidFill>
                  <a:srgbClr val="525252"/>
                </a:solidFill>
                <a:latin typeface="Arial"/>
                <a:cs typeface="Arial"/>
              </a:rPr>
              <a:t>wrap</a:t>
            </a:r>
            <a:r>
              <a:rPr sz="1400" spc="-20" dirty="0">
                <a:solidFill>
                  <a:srgbClr val="525252"/>
                </a:solidFill>
                <a:latin typeface="Arial"/>
                <a:cs typeface="Arial"/>
              </a:rPr>
              <a:t> </a:t>
            </a:r>
            <a:r>
              <a:rPr sz="1400" dirty="0">
                <a:solidFill>
                  <a:srgbClr val="525252"/>
                </a:solidFill>
                <a:latin typeface="Arial"/>
                <a:cs typeface="Arial"/>
              </a:rPr>
              <a:t>network.</a:t>
            </a:r>
            <a:r>
              <a:rPr sz="1400" spc="-35" dirty="0">
                <a:solidFill>
                  <a:srgbClr val="525252"/>
                </a:solidFill>
                <a:latin typeface="Arial"/>
                <a:cs typeface="Arial"/>
              </a:rPr>
              <a:t> </a:t>
            </a:r>
            <a:r>
              <a:rPr sz="1400" spc="-10" dirty="0">
                <a:solidFill>
                  <a:srgbClr val="525252"/>
                </a:solidFill>
                <a:latin typeface="Arial"/>
                <a:cs typeface="Arial"/>
              </a:rPr>
              <a:t>Vendor </a:t>
            </a:r>
            <a:r>
              <a:rPr sz="1400" dirty="0">
                <a:solidFill>
                  <a:srgbClr val="525252"/>
                </a:solidFill>
                <a:latin typeface="Arial"/>
                <a:cs typeface="Arial"/>
              </a:rPr>
              <a:t>also</a:t>
            </a:r>
            <a:r>
              <a:rPr sz="1400" spc="-25" dirty="0">
                <a:solidFill>
                  <a:srgbClr val="525252"/>
                </a:solidFill>
                <a:latin typeface="Arial"/>
                <a:cs typeface="Arial"/>
              </a:rPr>
              <a:t> </a:t>
            </a:r>
            <a:r>
              <a:rPr sz="1400" dirty="0">
                <a:solidFill>
                  <a:srgbClr val="525252"/>
                </a:solidFill>
                <a:latin typeface="Arial"/>
                <a:cs typeface="Arial"/>
              </a:rPr>
              <a:t>provides</a:t>
            </a:r>
            <a:r>
              <a:rPr sz="1400" spc="-30" dirty="0">
                <a:solidFill>
                  <a:srgbClr val="525252"/>
                </a:solidFill>
                <a:latin typeface="Arial"/>
                <a:cs typeface="Arial"/>
              </a:rPr>
              <a:t> </a:t>
            </a:r>
            <a:r>
              <a:rPr sz="1400" dirty="0">
                <a:solidFill>
                  <a:srgbClr val="525252"/>
                </a:solidFill>
                <a:latin typeface="Arial"/>
                <a:cs typeface="Arial"/>
              </a:rPr>
              <a:t>appeal</a:t>
            </a:r>
            <a:r>
              <a:rPr sz="1400" spc="-35" dirty="0">
                <a:solidFill>
                  <a:srgbClr val="525252"/>
                </a:solidFill>
                <a:latin typeface="Arial"/>
                <a:cs typeface="Arial"/>
              </a:rPr>
              <a:t> </a:t>
            </a:r>
            <a:r>
              <a:rPr sz="1400" dirty="0">
                <a:solidFill>
                  <a:srgbClr val="525252"/>
                </a:solidFill>
                <a:latin typeface="Arial"/>
                <a:cs typeface="Arial"/>
              </a:rPr>
              <a:t>support</a:t>
            </a:r>
            <a:r>
              <a:rPr sz="1400" spc="-30" dirty="0">
                <a:solidFill>
                  <a:srgbClr val="525252"/>
                </a:solidFill>
                <a:latin typeface="Arial"/>
                <a:cs typeface="Arial"/>
              </a:rPr>
              <a:t> </a:t>
            </a:r>
            <a:r>
              <a:rPr sz="1400" dirty="0">
                <a:solidFill>
                  <a:srgbClr val="525252"/>
                </a:solidFill>
                <a:latin typeface="Arial"/>
                <a:cs typeface="Arial"/>
              </a:rPr>
              <a:t>to</a:t>
            </a:r>
            <a:r>
              <a:rPr sz="1400" spc="-10" dirty="0">
                <a:solidFill>
                  <a:srgbClr val="525252"/>
                </a:solidFill>
                <a:latin typeface="Arial"/>
                <a:cs typeface="Arial"/>
              </a:rPr>
              <a:t> </a:t>
            </a:r>
            <a:r>
              <a:rPr sz="1400" dirty="0">
                <a:solidFill>
                  <a:srgbClr val="525252"/>
                </a:solidFill>
                <a:latin typeface="Arial"/>
                <a:cs typeface="Arial"/>
              </a:rPr>
              <a:t>LCS</a:t>
            </a:r>
            <a:r>
              <a:rPr sz="1400" spc="-10" dirty="0">
                <a:solidFill>
                  <a:srgbClr val="525252"/>
                </a:solidFill>
                <a:latin typeface="Arial"/>
                <a:cs typeface="Arial"/>
              </a:rPr>
              <a:t> </a:t>
            </a:r>
            <a:r>
              <a:rPr sz="1400" dirty="0">
                <a:solidFill>
                  <a:srgbClr val="525252"/>
                </a:solidFill>
                <a:latin typeface="Arial"/>
                <a:cs typeface="Arial"/>
              </a:rPr>
              <a:t>and</a:t>
            </a:r>
            <a:r>
              <a:rPr sz="1400" spc="-25" dirty="0">
                <a:solidFill>
                  <a:srgbClr val="525252"/>
                </a:solidFill>
                <a:latin typeface="Arial"/>
                <a:cs typeface="Arial"/>
              </a:rPr>
              <a:t> </a:t>
            </a:r>
            <a:r>
              <a:rPr sz="1400" dirty="0">
                <a:solidFill>
                  <a:srgbClr val="525252"/>
                </a:solidFill>
                <a:latin typeface="Arial"/>
                <a:cs typeface="Arial"/>
              </a:rPr>
              <a:t>the</a:t>
            </a:r>
            <a:r>
              <a:rPr sz="1400" spc="-30" dirty="0">
                <a:solidFill>
                  <a:srgbClr val="525252"/>
                </a:solidFill>
                <a:latin typeface="Arial"/>
                <a:cs typeface="Arial"/>
              </a:rPr>
              <a:t> </a:t>
            </a:r>
            <a:r>
              <a:rPr sz="1400" dirty="0">
                <a:solidFill>
                  <a:srgbClr val="525252"/>
                </a:solidFill>
                <a:latin typeface="Arial"/>
                <a:cs typeface="Arial"/>
              </a:rPr>
              <a:t>member</a:t>
            </a:r>
            <a:r>
              <a:rPr sz="1400" spc="-30" dirty="0">
                <a:solidFill>
                  <a:srgbClr val="525252"/>
                </a:solidFill>
                <a:latin typeface="Arial"/>
                <a:cs typeface="Arial"/>
              </a:rPr>
              <a:t> </a:t>
            </a:r>
            <a:r>
              <a:rPr sz="1400" dirty="0">
                <a:solidFill>
                  <a:srgbClr val="525252"/>
                </a:solidFill>
                <a:latin typeface="Arial"/>
                <a:cs typeface="Arial"/>
              </a:rPr>
              <a:t>should</a:t>
            </a:r>
            <a:r>
              <a:rPr sz="1400" spc="-35" dirty="0">
                <a:solidFill>
                  <a:srgbClr val="525252"/>
                </a:solidFill>
                <a:latin typeface="Arial"/>
                <a:cs typeface="Arial"/>
              </a:rPr>
              <a:t> </a:t>
            </a:r>
            <a:r>
              <a:rPr sz="1400" dirty="0">
                <a:solidFill>
                  <a:srgbClr val="525252"/>
                </a:solidFill>
                <a:latin typeface="Arial"/>
                <a:cs typeface="Arial"/>
              </a:rPr>
              <a:t>the</a:t>
            </a:r>
            <a:r>
              <a:rPr sz="1400" spc="-25" dirty="0">
                <a:solidFill>
                  <a:srgbClr val="525252"/>
                </a:solidFill>
                <a:latin typeface="Arial"/>
                <a:cs typeface="Arial"/>
              </a:rPr>
              <a:t> </a:t>
            </a:r>
            <a:r>
              <a:rPr sz="1400" dirty="0">
                <a:solidFill>
                  <a:srgbClr val="525252"/>
                </a:solidFill>
                <a:latin typeface="Arial"/>
                <a:cs typeface="Arial"/>
              </a:rPr>
              <a:t>provider</a:t>
            </a:r>
            <a:r>
              <a:rPr sz="1400" spc="-35" dirty="0">
                <a:solidFill>
                  <a:srgbClr val="525252"/>
                </a:solidFill>
                <a:latin typeface="Arial"/>
                <a:cs typeface="Arial"/>
              </a:rPr>
              <a:t> </a:t>
            </a:r>
            <a:r>
              <a:rPr sz="1400" dirty="0">
                <a:solidFill>
                  <a:srgbClr val="525252"/>
                </a:solidFill>
                <a:latin typeface="Arial"/>
                <a:cs typeface="Arial"/>
              </a:rPr>
              <a:t>not</a:t>
            </a:r>
            <a:r>
              <a:rPr sz="1400" spc="-35" dirty="0">
                <a:solidFill>
                  <a:srgbClr val="525252"/>
                </a:solidFill>
                <a:latin typeface="Arial"/>
                <a:cs typeface="Arial"/>
              </a:rPr>
              <a:t> </a:t>
            </a:r>
            <a:r>
              <a:rPr sz="1400" dirty="0">
                <a:solidFill>
                  <a:srgbClr val="525252"/>
                </a:solidFill>
                <a:latin typeface="Arial"/>
                <a:cs typeface="Arial"/>
              </a:rPr>
              <a:t>accept</a:t>
            </a:r>
            <a:r>
              <a:rPr sz="1400" spc="-30" dirty="0">
                <a:solidFill>
                  <a:srgbClr val="525252"/>
                </a:solidFill>
                <a:latin typeface="Arial"/>
                <a:cs typeface="Arial"/>
              </a:rPr>
              <a:t> </a:t>
            </a:r>
            <a:r>
              <a:rPr sz="1400" spc="-25" dirty="0">
                <a:solidFill>
                  <a:srgbClr val="525252"/>
                </a:solidFill>
                <a:latin typeface="Arial"/>
                <a:cs typeface="Arial"/>
              </a:rPr>
              <a:t>the </a:t>
            </a:r>
            <a:r>
              <a:rPr sz="1400" spc="-10" dirty="0">
                <a:solidFill>
                  <a:srgbClr val="525252"/>
                </a:solidFill>
                <a:latin typeface="Arial"/>
                <a:cs typeface="Arial"/>
              </a:rPr>
              <a:t>payment.</a:t>
            </a:r>
            <a:endParaRPr sz="1400">
              <a:latin typeface="Arial"/>
              <a:cs typeface="Arial"/>
            </a:endParaRPr>
          </a:p>
          <a:p>
            <a:pPr marL="474980" marR="153670" lvl="1" indent="-231140">
              <a:lnSpc>
                <a:spcPct val="100000"/>
              </a:lnSpc>
              <a:spcBef>
                <a:spcPts val="900"/>
              </a:spcBef>
              <a:buClr>
                <a:srgbClr val="6EACDE"/>
              </a:buClr>
              <a:buChar char="–"/>
              <a:tabLst>
                <a:tab pos="474980" algn="l"/>
              </a:tabLst>
            </a:pPr>
            <a:r>
              <a:rPr sz="1400" dirty="0">
                <a:solidFill>
                  <a:srgbClr val="525252"/>
                </a:solidFill>
                <a:latin typeface="Arial"/>
                <a:cs typeface="Arial"/>
              </a:rPr>
              <a:t>Concierge</a:t>
            </a:r>
            <a:r>
              <a:rPr sz="1400" spc="-35" dirty="0">
                <a:solidFill>
                  <a:srgbClr val="525252"/>
                </a:solidFill>
                <a:latin typeface="Arial"/>
                <a:cs typeface="Arial"/>
              </a:rPr>
              <a:t> </a:t>
            </a:r>
            <a:r>
              <a:rPr sz="1400" dirty="0">
                <a:solidFill>
                  <a:srgbClr val="525252"/>
                </a:solidFill>
                <a:latin typeface="Arial"/>
                <a:cs typeface="Arial"/>
              </a:rPr>
              <a:t>Level</a:t>
            </a:r>
            <a:r>
              <a:rPr sz="1400" spc="-30" dirty="0">
                <a:solidFill>
                  <a:srgbClr val="525252"/>
                </a:solidFill>
                <a:latin typeface="Arial"/>
                <a:cs typeface="Arial"/>
              </a:rPr>
              <a:t> </a:t>
            </a:r>
            <a:r>
              <a:rPr sz="1400" dirty="0">
                <a:solidFill>
                  <a:srgbClr val="525252"/>
                </a:solidFill>
                <a:latin typeface="Arial"/>
                <a:cs typeface="Arial"/>
              </a:rPr>
              <a:t>Support</a:t>
            </a:r>
            <a:r>
              <a:rPr sz="1400" spc="-30" dirty="0">
                <a:solidFill>
                  <a:srgbClr val="525252"/>
                </a:solidFill>
                <a:latin typeface="Arial"/>
                <a:cs typeface="Arial"/>
              </a:rPr>
              <a:t> </a:t>
            </a:r>
            <a:r>
              <a:rPr sz="1400" dirty="0">
                <a:solidFill>
                  <a:srgbClr val="525252"/>
                </a:solidFill>
                <a:latin typeface="Arial"/>
                <a:cs typeface="Arial"/>
              </a:rPr>
              <a:t>–</a:t>
            </a:r>
            <a:r>
              <a:rPr sz="1400" spc="-20" dirty="0">
                <a:solidFill>
                  <a:srgbClr val="525252"/>
                </a:solidFill>
                <a:latin typeface="Arial"/>
                <a:cs typeface="Arial"/>
              </a:rPr>
              <a:t> </a:t>
            </a:r>
            <a:r>
              <a:rPr sz="1400" dirty="0">
                <a:solidFill>
                  <a:srgbClr val="525252"/>
                </a:solidFill>
                <a:latin typeface="Arial"/>
                <a:cs typeface="Arial"/>
              </a:rPr>
              <a:t>Given</a:t>
            </a:r>
            <a:r>
              <a:rPr sz="1400" spc="-20" dirty="0">
                <a:solidFill>
                  <a:srgbClr val="525252"/>
                </a:solidFill>
                <a:latin typeface="Arial"/>
                <a:cs typeface="Arial"/>
              </a:rPr>
              <a:t> </a:t>
            </a:r>
            <a:r>
              <a:rPr sz="1400" dirty="0">
                <a:solidFill>
                  <a:srgbClr val="525252"/>
                </a:solidFill>
                <a:latin typeface="Arial"/>
                <a:cs typeface="Arial"/>
              </a:rPr>
              <a:t>this</a:t>
            </a:r>
            <a:r>
              <a:rPr sz="1400" spc="-25" dirty="0">
                <a:solidFill>
                  <a:srgbClr val="525252"/>
                </a:solidFill>
                <a:latin typeface="Arial"/>
                <a:cs typeface="Arial"/>
              </a:rPr>
              <a:t> </a:t>
            </a:r>
            <a:r>
              <a:rPr sz="1400" dirty="0">
                <a:solidFill>
                  <a:srgbClr val="525252"/>
                </a:solidFill>
                <a:latin typeface="Arial"/>
                <a:cs typeface="Arial"/>
              </a:rPr>
              <a:t>is</a:t>
            </a:r>
            <a:r>
              <a:rPr sz="1400" spc="-20" dirty="0">
                <a:solidFill>
                  <a:srgbClr val="525252"/>
                </a:solidFill>
                <a:latin typeface="Arial"/>
                <a:cs typeface="Arial"/>
              </a:rPr>
              <a:t> </a:t>
            </a:r>
            <a:r>
              <a:rPr sz="1400" dirty="0">
                <a:solidFill>
                  <a:srgbClr val="525252"/>
                </a:solidFill>
                <a:latin typeface="Arial"/>
                <a:cs typeface="Arial"/>
              </a:rPr>
              <a:t>a</a:t>
            </a:r>
            <a:r>
              <a:rPr sz="1400" spc="-15" dirty="0">
                <a:solidFill>
                  <a:srgbClr val="525252"/>
                </a:solidFill>
                <a:latin typeface="Arial"/>
                <a:cs typeface="Arial"/>
              </a:rPr>
              <a:t> </a:t>
            </a:r>
            <a:r>
              <a:rPr sz="1400" spc="-10" dirty="0">
                <a:solidFill>
                  <a:srgbClr val="525252"/>
                </a:solidFill>
                <a:latin typeface="Arial"/>
                <a:cs typeface="Arial"/>
              </a:rPr>
              <a:t>new,</a:t>
            </a:r>
            <a:r>
              <a:rPr sz="1400" spc="-30" dirty="0">
                <a:solidFill>
                  <a:srgbClr val="525252"/>
                </a:solidFill>
                <a:latin typeface="Arial"/>
                <a:cs typeface="Arial"/>
              </a:rPr>
              <a:t> </a:t>
            </a:r>
            <a:r>
              <a:rPr sz="1400" dirty="0">
                <a:solidFill>
                  <a:srgbClr val="525252"/>
                </a:solidFill>
                <a:latin typeface="Arial"/>
                <a:cs typeface="Arial"/>
              </a:rPr>
              <a:t>non</a:t>
            </a:r>
            <a:r>
              <a:rPr sz="1400" spc="-25" dirty="0">
                <a:solidFill>
                  <a:srgbClr val="525252"/>
                </a:solidFill>
                <a:latin typeface="Arial"/>
                <a:cs typeface="Arial"/>
              </a:rPr>
              <a:t> </a:t>
            </a:r>
            <a:r>
              <a:rPr sz="1400" dirty="0">
                <a:solidFill>
                  <a:srgbClr val="525252"/>
                </a:solidFill>
                <a:latin typeface="Arial"/>
                <a:cs typeface="Arial"/>
              </a:rPr>
              <a:t>name</a:t>
            </a:r>
            <a:r>
              <a:rPr sz="1400" spc="-30" dirty="0">
                <a:solidFill>
                  <a:srgbClr val="525252"/>
                </a:solidFill>
                <a:latin typeface="Arial"/>
                <a:cs typeface="Arial"/>
              </a:rPr>
              <a:t> </a:t>
            </a:r>
            <a:r>
              <a:rPr sz="1400" dirty="0">
                <a:solidFill>
                  <a:srgbClr val="525252"/>
                </a:solidFill>
                <a:latin typeface="Arial"/>
                <a:cs typeface="Arial"/>
              </a:rPr>
              <a:t>brand</a:t>
            </a:r>
            <a:r>
              <a:rPr sz="1400" spc="-35" dirty="0">
                <a:solidFill>
                  <a:srgbClr val="525252"/>
                </a:solidFill>
                <a:latin typeface="Arial"/>
                <a:cs typeface="Arial"/>
              </a:rPr>
              <a:t> </a:t>
            </a:r>
            <a:r>
              <a:rPr sz="1400" dirty="0">
                <a:solidFill>
                  <a:srgbClr val="525252"/>
                </a:solidFill>
                <a:latin typeface="Arial"/>
                <a:cs typeface="Arial"/>
              </a:rPr>
              <a:t>approach,</a:t>
            </a:r>
            <a:r>
              <a:rPr sz="1400" spc="-40" dirty="0">
                <a:solidFill>
                  <a:srgbClr val="525252"/>
                </a:solidFill>
                <a:latin typeface="Arial"/>
                <a:cs typeface="Arial"/>
              </a:rPr>
              <a:t> </a:t>
            </a:r>
            <a:r>
              <a:rPr sz="1400" spc="-10" dirty="0">
                <a:solidFill>
                  <a:srgbClr val="525252"/>
                </a:solidFill>
                <a:latin typeface="Arial"/>
                <a:cs typeface="Arial"/>
              </a:rPr>
              <a:t>customer </a:t>
            </a:r>
            <a:r>
              <a:rPr sz="1400" dirty="0">
                <a:solidFill>
                  <a:srgbClr val="525252"/>
                </a:solidFill>
                <a:latin typeface="Arial"/>
                <a:cs typeface="Arial"/>
              </a:rPr>
              <a:t>service</a:t>
            </a:r>
            <a:r>
              <a:rPr sz="1400" spc="-45" dirty="0">
                <a:solidFill>
                  <a:srgbClr val="525252"/>
                </a:solidFill>
                <a:latin typeface="Arial"/>
                <a:cs typeface="Arial"/>
              </a:rPr>
              <a:t> </a:t>
            </a:r>
            <a:r>
              <a:rPr sz="1400" dirty="0">
                <a:solidFill>
                  <a:srgbClr val="525252"/>
                </a:solidFill>
                <a:latin typeface="Arial"/>
                <a:cs typeface="Arial"/>
              </a:rPr>
              <a:t>was</a:t>
            </a:r>
            <a:r>
              <a:rPr sz="1400" spc="-15" dirty="0">
                <a:solidFill>
                  <a:srgbClr val="525252"/>
                </a:solidFill>
                <a:latin typeface="Arial"/>
                <a:cs typeface="Arial"/>
              </a:rPr>
              <a:t> </a:t>
            </a:r>
            <a:r>
              <a:rPr sz="1400" spc="-10" dirty="0">
                <a:solidFill>
                  <a:srgbClr val="525252"/>
                </a:solidFill>
                <a:latin typeface="Arial"/>
                <a:cs typeface="Arial"/>
              </a:rPr>
              <a:t>key.</a:t>
            </a:r>
            <a:r>
              <a:rPr sz="1400" spc="-30" dirty="0">
                <a:solidFill>
                  <a:srgbClr val="525252"/>
                </a:solidFill>
                <a:latin typeface="Arial"/>
                <a:cs typeface="Arial"/>
              </a:rPr>
              <a:t> </a:t>
            </a:r>
            <a:r>
              <a:rPr sz="1400" dirty="0">
                <a:solidFill>
                  <a:srgbClr val="525252"/>
                </a:solidFill>
                <a:latin typeface="Arial"/>
                <a:cs typeface="Arial"/>
              </a:rPr>
              <a:t>Members</a:t>
            </a:r>
            <a:r>
              <a:rPr sz="1400" spc="-40" dirty="0">
                <a:solidFill>
                  <a:srgbClr val="525252"/>
                </a:solidFill>
                <a:latin typeface="Arial"/>
                <a:cs typeface="Arial"/>
              </a:rPr>
              <a:t> </a:t>
            </a:r>
            <a:r>
              <a:rPr sz="1400" dirty="0">
                <a:solidFill>
                  <a:srgbClr val="525252"/>
                </a:solidFill>
                <a:latin typeface="Arial"/>
                <a:cs typeface="Arial"/>
              </a:rPr>
              <a:t>have</a:t>
            </a:r>
            <a:r>
              <a:rPr sz="1400" spc="-35" dirty="0">
                <a:solidFill>
                  <a:srgbClr val="525252"/>
                </a:solidFill>
                <a:latin typeface="Arial"/>
                <a:cs typeface="Arial"/>
              </a:rPr>
              <a:t> </a:t>
            </a:r>
            <a:r>
              <a:rPr sz="1400" dirty="0">
                <a:solidFill>
                  <a:srgbClr val="525252"/>
                </a:solidFill>
                <a:latin typeface="Arial"/>
                <a:cs typeface="Arial"/>
              </a:rPr>
              <a:t>a</a:t>
            </a:r>
            <a:r>
              <a:rPr sz="1400" spc="-30" dirty="0">
                <a:solidFill>
                  <a:srgbClr val="525252"/>
                </a:solidFill>
                <a:latin typeface="Arial"/>
                <a:cs typeface="Arial"/>
              </a:rPr>
              <a:t> </a:t>
            </a:r>
            <a:r>
              <a:rPr sz="1400" dirty="0">
                <a:solidFill>
                  <a:srgbClr val="525252"/>
                </a:solidFill>
                <a:latin typeface="Arial"/>
                <a:cs typeface="Arial"/>
              </a:rPr>
              <a:t>dedicated</a:t>
            </a:r>
            <a:r>
              <a:rPr sz="1400" spc="-40" dirty="0">
                <a:solidFill>
                  <a:srgbClr val="525252"/>
                </a:solidFill>
                <a:latin typeface="Arial"/>
                <a:cs typeface="Arial"/>
              </a:rPr>
              <a:t> </a:t>
            </a:r>
            <a:r>
              <a:rPr sz="1400" dirty="0">
                <a:solidFill>
                  <a:srgbClr val="525252"/>
                </a:solidFill>
                <a:latin typeface="Arial"/>
                <a:cs typeface="Arial"/>
              </a:rPr>
              <a:t>concierge</a:t>
            </a:r>
            <a:r>
              <a:rPr sz="1400" spc="-40" dirty="0">
                <a:solidFill>
                  <a:srgbClr val="525252"/>
                </a:solidFill>
                <a:latin typeface="Arial"/>
                <a:cs typeface="Arial"/>
              </a:rPr>
              <a:t> </a:t>
            </a:r>
            <a:r>
              <a:rPr sz="1400" dirty="0">
                <a:solidFill>
                  <a:srgbClr val="525252"/>
                </a:solidFill>
                <a:latin typeface="Arial"/>
                <a:cs typeface="Arial"/>
              </a:rPr>
              <a:t>team</a:t>
            </a:r>
            <a:r>
              <a:rPr sz="1400" spc="-30" dirty="0">
                <a:solidFill>
                  <a:srgbClr val="525252"/>
                </a:solidFill>
                <a:latin typeface="Arial"/>
                <a:cs typeface="Arial"/>
              </a:rPr>
              <a:t> </a:t>
            </a:r>
            <a:r>
              <a:rPr sz="1400" dirty="0">
                <a:solidFill>
                  <a:srgbClr val="525252"/>
                </a:solidFill>
                <a:latin typeface="Arial"/>
                <a:cs typeface="Arial"/>
              </a:rPr>
              <a:t>who</a:t>
            </a:r>
            <a:r>
              <a:rPr sz="1400" spc="-30" dirty="0">
                <a:solidFill>
                  <a:srgbClr val="525252"/>
                </a:solidFill>
                <a:latin typeface="Arial"/>
                <a:cs typeface="Arial"/>
              </a:rPr>
              <a:t> </a:t>
            </a:r>
            <a:r>
              <a:rPr sz="1400" dirty="0">
                <a:solidFill>
                  <a:srgbClr val="525252"/>
                </a:solidFill>
                <a:latin typeface="Arial"/>
                <a:cs typeface="Arial"/>
              </a:rPr>
              <a:t>can</a:t>
            </a:r>
            <a:r>
              <a:rPr sz="1400" spc="-30" dirty="0">
                <a:solidFill>
                  <a:srgbClr val="525252"/>
                </a:solidFill>
                <a:latin typeface="Arial"/>
                <a:cs typeface="Arial"/>
              </a:rPr>
              <a:t> </a:t>
            </a:r>
            <a:r>
              <a:rPr sz="1400" dirty="0">
                <a:solidFill>
                  <a:srgbClr val="525252"/>
                </a:solidFill>
                <a:latin typeface="Arial"/>
                <a:cs typeface="Arial"/>
              </a:rPr>
              <a:t>assist</a:t>
            </a:r>
            <a:r>
              <a:rPr sz="1400" spc="-35" dirty="0">
                <a:solidFill>
                  <a:srgbClr val="525252"/>
                </a:solidFill>
                <a:latin typeface="Arial"/>
                <a:cs typeface="Arial"/>
              </a:rPr>
              <a:t> </a:t>
            </a:r>
            <a:r>
              <a:rPr sz="1400" dirty="0">
                <a:solidFill>
                  <a:srgbClr val="525252"/>
                </a:solidFill>
                <a:latin typeface="Arial"/>
                <a:cs typeface="Arial"/>
              </a:rPr>
              <a:t>with</a:t>
            </a:r>
            <a:r>
              <a:rPr sz="1400" spc="-25" dirty="0">
                <a:solidFill>
                  <a:srgbClr val="525252"/>
                </a:solidFill>
                <a:latin typeface="Arial"/>
                <a:cs typeface="Arial"/>
              </a:rPr>
              <a:t> </a:t>
            </a:r>
            <a:r>
              <a:rPr sz="1400" spc="-10" dirty="0">
                <a:solidFill>
                  <a:srgbClr val="525252"/>
                </a:solidFill>
                <a:latin typeface="Arial"/>
                <a:cs typeface="Arial"/>
              </a:rPr>
              <a:t>finding </a:t>
            </a:r>
            <a:r>
              <a:rPr sz="1400" dirty="0">
                <a:solidFill>
                  <a:srgbClr val="525252"/>
                </a:solidFill>
                <a:latin typeface="Arial"/>
                <a:cs typeface="Arial"/>
              </a:rPr>
              <a:t>providers,</a:t>
            </a:r>
            <a:r>
              <a:rPr sz="1400" spc="-35" dirty="0">
                <a:solidFill>
                  <a:srgbClr val="525252"/>
                </a:solidFill>
                <a:latin typeface="Arial"/>
                <a:cs typeface="Arial"/>
              </a:rPr>
              <a:t> </a:t>
            </a:r>
            <a:r>
              <a:rPr sz="1400" dirty="0">
                <a:solidFill>
                  <a:srgbClr val="525252"/>
                </a:solidFill>
                <a:latin typeface="Arial"/>
                <a:cs typeface="Arial"/>
              </a:rPr>
              <a:t>making</a:t>
            </a:r>
            <a:r>
              <a:rPr sz="1400" spc="-30" dirty="0">
                <a:solidFill>
                  <a:srgbClr val="525252"/>
                </a:solidFill>
                <a:latin typeface="Arial"/>
                <a:cs typeface="Arial"/>
              </a:rPr>
              <a:t> </a:t>
            </a:r>
            <a:r>
              <a:rPr sz="1400" dirty="0">
                <a:solidFill>
                  <a:srgbClr val="525252"/>
                </a:solidFill>
                <a:latin typeface="Arial"/>
                <a:cs typeface="Arial"/>
              </a:rPr>
              <a:t>appointments</a:t>
            </a:r>
            <a:r>
              <a:rPr sz="1400" spc="-30" dirty="0">
                <a:solidFill>
                  <a:srgbClr val="525252"/>
                </a:solidFill>
                <a:latin typeface="Arial"/>
                <a:cs typeface="Arial"/>
              </a:rPr>
              <a:t> </a:t>
            </a:r>
            <a:r>
              <a:rPr sz="1400" dirty="0">
                <a:solidFill>
                  <a:srgbClr val="525252"/>
                </a:solidFill>
                <a:latin typeface="Arial"/>
                <a:cs typeface="Arial"/>
              </a:rPr>
              <a:t>on</a:t>
            </a:r>
            <a:r>
              <a:rPr sz="1400" spc="-20" dirty="0">
                <a:solidFill>
                  <a:srgbClr val="525252"/>
                </a:solidFill>
                <a:latin typeface="Arial"/>
                <a:cs typeface="Arial"/>
              </a:rPr>
              <a:t> </a:t>
            </a:r>
            <a:r>
              <a:rPr sz="1400" dirty="0">
                <a:solidFill>
                  <a:srgbClr val="525252"/>
                </a:solidFill>
                <a:latin typeface="Arial"/>
                <a:cs typeface="Arial"/>
              </a:rPr>
              <a:t>a</a:t>
            </a:r>
            <a:r>
              <a:rPr sz="1400" spc="-15" dirty="0">
                <a:solidFill>
                  <a:srgbClr val="525252"/>
                </a:solidFill>
                <a:latin typeface="Arial"/>
                <a:cs typeface="Arial"/>
              </a:rPr>
              <a:t> </a:t>
            </a:r>
            <a:r>
              <a:rPr sz="1400" dirty="0">
                <a:solidFill>
                  <a:srgbClr val="525252"/>
                </a:solidFill>
                <a:latin typeface="Arial"/>
                <a:cs typeface="Arial"/>
              </a:rPr>
              <a:t>members</a:t>
            </a:r>
            <a:r>
              <a:rPr sz="1400" spc="-30" dirty="0">
                <a:solidFill>
                  <a:srgbClr val="525252"/>
                </a:solidFill>
                <a:latin typeface="Arial"/>
                <a:cs typeface="Arial"/>
              </a:rPr>
              <a:t> </a:t>
            </a:r>
            <a:r>
              <a:rPr sz="1400" dirty="0">
                <a:solidFill>
                  <a:srgbClr val="525252"/>
                </a:solidFill>
                <a:latin typeface="Arial"/>
                <a:cs typeface="Arial"/>
              </a:rPr>
              <a:t>behalf,</a:t>
            </a:r>
            <a:r>
              <a:rPr sz="1400" spc="-30" dirty="0">
                <a:solidFill>
                  <a:srgbClr val="525252"/>
                </a:solidFill>
                <a:latin typeface="Arial"/>
                <a:cs typeface="Arial"/>
              </a:rPr>
              <a:t> </a:t>
            </a:r>
            <a:r>
              <a:rPr sz="1400" spc="-20" dirty="0">
                <a:solidFill>
                  <a:srgbClr val="525252"/>
                </a:solidFill>
                <a:latin typeface="Arial"/>
                <a:cs typeface="Arial"/>
              </a:rPr>
              <a:t>etc.</a:t>
            </a:r>
            <a:endParaRPr sz="14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6</a:t>
            </a:fld>
            <a:endParaRPr spc="-25" dirty="0"/>
          </a:p>
        </p:txBody>
      </p:sp>
      <p:sp>
        <p:nvSpPr>
          <p:cNvPr id="5" name="object 5"/>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Where</a:t>
            </a:r>
            <a:r>
              <a:rPr spc="-65" dirty="0"/>
              <a:t> </a:t>
            </a:r>
            <a:r>
              <a:rPr dirty="0"/>
              <a:t>We</a:t>
            </a:r>
            <a:r>
              <a:rPr spc="-45" dirty="0"/>
              <a:t> </a:t>
            </a:r>
            <a:r>
              <a:rPr spc="-10" dirty="0"/>
              <a:t>Landed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48187" y="1231"/>
            <a:ext cx="5796280" cy="923925"/>
            <a:chOff x="3348187" y="1231"/>
            <a:chExt cx="5796280" cy="923925"/>
          </a:xfrm>
        </p:grpSpPr>
        <p:pic>
          <p:nvPicPr>
            <p:cNvPr id="3" name="object 3"/>
            <p:cNvPicPr/>
            <p:nvPr/>
          </p:nvPicPr>
          <p:blipFill>
            <a:blip r:embed="rId2" cstate="print"/>
            <a:stretch>
              <a:fillRect/>
            </a:stretch>
          </p:blipFill>
          <p:spPr>
            <a:xfrm>
              <a:off x="3348187" y="1231"/>
              <a:ext cx="5795812" cy="923387"/>
            </a:xfrm>
            <a:prstGeom prst="rect">
              <a:avLst/>
            </a:prstGeom>
          </p:spPr>
        </p:pic>
        <p:pic>
          <p:nvPicPr>
            <p:cNvPr id="4" name="object 4"/>
            <p:cNvPicPr/>
            <p:nvPr/>
          </p:nvPicPr>
          <p:blipFill>
            <a:blip r:embed="rId3" cstate="print"/>
            <a:stretch>
              <a:fillRect/>
            </a:stretch>
          </p:blipFill>
          <p:spPr>
            <a:xfrm>
              <a:off x="7259574" y="64007"/>
              <a:ext cx="1789937" cy="546354"/>
            </a:xfrm>
            <a:prstGeom prst="rect">
              <a:avLst/>
            </a:prstGeom>
          </p:spPr>
        </p:pic>
      </p:grpSp>
      <p:sp>
        <p:nvSpPr>
          <p:cNvPr id="5" name="object 5"/>
          <p:cNvSpPr txBox="1">
            <a:spLocks noGrp="1"/>
          </p:cNvSpPr>
          <p:nvPr>
            <p:ph type="title"/>
          </p:nvPr>
        </p:nvSpPr>
        <p:spPr>
          <a:prstGeom prst="rect">
            <a:avLst/>
          </a:prstGeom>
        </p:spPr>
        <p:txBody>
          <a:bodyPr vert="horz" wrap="square" lIns="0" tIns="287020" rIns="0" bIns="0" rtlCol="0">
            <a:spAutoFit/>
          </a:bodyPr>
          <a:lstStyle/>
          <a:p>
            <a:pPr marL="12700">
              <a:lnSpc>
                <a:spcPct val="100000"/>
              </a:lnSpc>
              <a:spcBef>
                <a:spcPts val="100"/>
              </a:spcBef>
            </a:pPr>
            <a:r>
              <a:rPr dirty="0"/>
              <a:t>Path</a:t>
            </a:r>
            <a:r>
              <a:rPr spc="-15" dirty="0"/>
              <a:t> </a:t>
            </a:r>
            <a:r>
              <a:rPr dirty="0"/>
              <a:t>to</a:t>
            </a:r>
            <a:r>
              <a:rPr spc="-20" dirty="0"/>
              <a:t> </a:t>
            </a:r>
            <a:r>
              <a:rPr spc="-10" dirty="0"/>
              <a:t>Contract</a:t>
            </a:r>
          </a:p>
        </p:txBody>
      </p:sp>
      <p:grpSp>
        <p:nvGrpSpPr>
          <p:cNvPr id="6" name="object 6"/>
          <p:cNvGrpSpPr/>
          <p:nvPr/>
        </p:nvGrpSpPr>
        <p:grpSpPr>
          <a:xfrm>
            <a:off x="77597" y="3800728"/>
            <a:ext cx="1200150" cy="731520"/>
            <a:chOff x="77597" y="3800728"/>
            <a:chExt cx="1200150" cy="731520"/>
          </a:xfrm>
        </p:grpSpPr>
        <p:sp>
          <p:nvSpPr>
            <p:cNvPr id="7" name="object 7"/>
            <p:cNvSpPr/>
            <p:nvPr/>
          </p:nvSpPr>
          <p:spPr>
            <a:xfrm>
              <a:off x="90297" y="3813809"/>
              <a:ext cx="1174750" cy="704850"/>
            </a:xfrm>
            <a:custGeom>
              <a:avLst/>
              <a:gdLst/>
              <a:ahLst/>
              <a:cxnLst/>
              <a:rect l="l" t="t" r="r" b="b"/>
              <a:pathLst>
                <a:path w="1174750" h="704850">
                  <a:moveTo>
                    <a:pt x="1174242" y="0"/>
                  </a:moveTo>
                  <a:lnTo>
                    <a:pt x="0" y="0"/>
                  </a:lnTo>
                  <a:lnTo>
                    <a:pt x="0" y="113030"/>
                  </a:lnTo>
                  <a:lnTo>
                    <a:pt x="0" y="704850"/>
                  </a:lnTo>
                  <a:lnTo>
                    <a:pt x="113728" y="704850"/>
                  </a:lnTo>
                  <a:lnTo>
                    <a:pt x="113728" y="113030"/>
                  </a:lnTo>
                  <a:lnTo>
                    <a:pt x="1174242" y="113030"/>
                  </a:lnTo>
                  <a:lnTo>
                    <a:pt x="1174242" y="0"/>
                  </a:lnTo>
                  <a:close/>
                </a:path>
              </a:pathLst>
            </a:custGeom>
            <a:solidFill>
              <a:srgbClr val="00253D"/>
            </a:solidFill>
          </p:spPr>
          <p:txBody>
            <a:bodyPr wrap="square" lIns="0" tIns="0" rIns="0" bIns="0" rtlCol="0"/>
            <a:lstStyle/>
            <a:p>
              <a:endParaRPr/>
            </a:p>
          </p:txBody>
        </p:sp>
        <p:sp>
          <p:nvSpPr>
            <p:cNvPr id="8" name="object 8"/>
            <p:cNvSpPr/>
            <p:nvPr/>
          </p:nvSpPr>
          <p:spPr>
            <a:xfrm>
              <a:off x="90297" y="3813428"/>
              <a:ext cx="1174750" cy="706120"/>
            </a:xfrm>
            <a:custGeom>
              <a:avLst/>
              <a:gdLst/>
              <a:ahLst/>
              <a:cxnLst/>
              <a:rect l="l" t="t" r="r" b="b"/>
              <a:pathLst>
                <a:path w="1174750" h="706120">
                  <a:moveTo>
                    <a:pt x="1174242" y="0"/>
                  </a:moveTo>
                  <a:lnTo>
                    <a:pt x="1174242" y="113665"/>
                  </a:lnTo>
                  <a:lnTo>
                    <a:pt x="113741" y="113665"/>
                  </a:lnTo>
                  <a:lnTo>
                    <a:pt x="113741" y="705612"/>
                  </a:lnTo>
                  <a:lnTo>
                    <a:pt x="0" y="705612"/>
                  </a:lnTo>
                  <a:lnTo>
                    <a:pt x="0" y="0"/>
                  </a:lnTo>
                  <a:lnTo>
                    <a:pt x="1174242" y="0"/>
                  </a:lnTo>
                  <a:close/>
                </a:path>
              </a:pathLst>
            </a:custGeom>
            <a:ln w="25400">
              <a:solidFill>
                <a:srgbClr val="00253D"/>
              </a:solidFill>
            </a:ln>
          </p:spPr>
          <p:txBody>
            <a:bodyPr wrap="square" lIns="0" tIns="0" rIns="0" bIns="0" rtlCol="0"/>
            <a:lstStyle/>
            <a:p>
              <a:endParaRPr/>
            </a:p>
          </p:txBody>
        </p:sp>
      </p:grpSp>
      <p:sp>
        <p:nvSpPr>
          <p:cNvPr id="9" name="object 9"/>
          <p:cNvSpPr txBox="1"/>
          <p:nvPr/>
        </p:nvSpPr>
        <p:spPr>
          <a:xfrm>
            <a:off x="255015" y="3942334"/>
            <a:ext cx="883919" cy="480059"/>
          </a:xfrm>
          <a:prstGeom prst="rect">
            <a:avLst/>
          </a:prstGeom>
        </p:spPr>
        <p:txBody>
          <a:bodyPr vert="horz" wrap="square" lIns="0" tIns="12700" rIns="0" bIns="0" rtlCol="0">
            <a:spAutoFit/>
          </a:bodyPr>
          <a:lstStyle/>
          <a:p>
            <a:pPr marL="12700">
              <a:lnSpc>
                <a:spcPts val="1789"/>
              </a:lnSpc>
              <a:spcBef>
                <a:spcPts val="100"/>
              </a:spcBef>
            </a:pPr>
            <a:r>
              <a:rPr sz="1600" spc="-25" dirty="0">
                <a:latin typeface="Arial"/>
                <a:cs typeface="Arial"/>
              </a:rPr>
              <a:t>RFP</a:t>
            </a:r>
            <a:endParaRPr sz="1600">
              <a:latin typeface="Arial"/>
              <a:cs typeface="Arial"/>
            </a:endParaRPr>
          </a:p>
          <a:p>
            <a:pPr marL="12700">
              <a:lnSpc>
                <a:spcPts val="1789"/>
              </a:lnSpc>
            </a:pPr>
            <a:r>
              <a:rPr sz="1600" spc="-10" dirty="0">
                <a:latin typeface="Arial"/>
                <a:cs typeface="Arial"/>
              </a:rPr>
              <a:t>Released</a:t>
            </a:r>
            <a:endParaRPr sz="1600">
              <a:latin typeface="Arial"/>
              <a:cs typeface="Arial"/>
            </a:endParaRPr>
          </a:p>
        </p:txBody>
      </p:sp>
      <p:pic>
        <p:nvPicPr>
          <p:cNvPr id="10" name="object 10"/>
          <p:cNvPicPr/>
          <p:nvPr/>
        </p:nvPicPr>
        <p:blipFill>
          <a:blip r:embed="rId4" cstate="print"/>
          <a:stretch>
            <a:fillRect/>
          </a:stretch>
        </p:blipFill>
        <p:spPr>
          <a:xfrm>
            <a:off x="1054480" y="3479927"/>
            <a:ext cx="225806" cy="225044"/>
          </a:xfrm>
          <a:prstGeom prst="rect">
            <a:avLst/>
          </a:prstGeom>
        </p:spPr>
      </p:pic>
      <p:grpSp>
        <p:nvGrpSpPr>
          <p:cNvPr id="11" name="object 11"/>
          <p:cNvGrpSpPr/>
          <p:nvPr/>
        </p:nvGrpSpPr>
        <p:grpSpPr>
          <a:xfrm>
            <a:off x="1376044" y="3479165"/>
            <a:ext cx="1200150" cy="732155"/>
            <a:chOff x="1376044" y="3479165"/>
            <a:chExt cx="1200150" cy="732155"/>
          </a:xfrm>
        </p:grpSpPr>
        <p:sp>
          <p:nvSpPr>
            <p:cNvPr id="12" name="object 12"/>
            <p:cNvSpPr/>
            <p:nvPr/>
          </p:nvSpPr>
          <p:spPr>
            <a:xfrm>
              <a:off x="1388745" y="3492499"/>
              <a:ext cx="1174750" cy="706120"/>
            </a:xfrm>
            <a:custGeom>
              <a:avLst/>
              <a:gdLst/>
              <a:ahLst/>
              <a:cxnLst/>
              <a:rect l="l" t="t" r="r" b="b"/>
              <a:pathLst>
                <a:path w="1174750" h="706120">
                  <a:moveTo>
                    <a:pt x="1174242" y="0"/>
                  </a:moveTo>
                  <a:lnTo>
                    <a:pt x="0" y="0"/>
                  </a:lnTo>
                  <a:lnTo>
                    <a:pt x="0" y="113030"/>
                  </a:lnTo>
                  <a:lnTo>
                    <a:pt x="0" y="706120"/>
                  </a:lnTo>
                  <a:lnTo>
                    <a:pt x="113919" y="706120"/>
                  </a:lnTo>
                  <a:lnTo>
                    <a:pt x="113919" y="113030"/>
                  </a:lnTo>
                  <a:lnTo>
                    <a:pt x="1174242" y="113030"/>
                  </a:lnTo>
                  <a:lnTo>
                    <a:pt x="1174242" y="0"/>
                  </a:lnTo>
                  <a:close/>
                </a:path>
              </a:pathLst>
            </a:custGeom>
            <a:solidFill>
              <a:srgbClr val="00253D"/>
            </a:solidFill>
          </p:spPr>
          <p:txBody>
            <a:bodyPr wrap="square" lIns="0" tIns="0" rIns="0" bIns="0" rtlCol="0"/>
            <a:lstStyle/>
            <a:p>
              <a:endParaRPr/>
            </a:p>
          </p:txBody>
        </p:sp>
        <p:sp>
          <p:nvSpPr>
            <p:cNvPr id="13" name="object 13"/>
            <p:cNvSpPr/>
            <p:nvPr/>
          </p:nvSpPr>
          <p:spPr>
            <a:xfrm>
              <a:off x="1388744" y="3491865"/>
              <a:ext cx="1174750" cy="706755"/>
            </a:xfrm>
            <a:custGeom>
              <a:avLst/>
              <a:gdLst/>
              <a:ahLst/>
              <a:cxnLst/>
              <a:rect l="l" t="t" r="r" b="b"/>
              <a:pathLst>
                <a:path w="1174750" h="706754">
                  <a:moveTo>
                    <a:pt x="1174242" y="0"/>
                  </a:moveTo>
                  <a:lnTo>
                    <a:pt x="1174242" y="113792"/>
                  </a:lnTo>
                  <a:lnTo>
                    <a:pt x="113918" y="113792"/>
                  </a:lnTo>
                  <a:lnTo>
                    <a:pt x="113918" y="706374"/>
                  </a:lnTo>
                  <a:lnTo>
                    <a:pt x="0" y="706374"/>
                  </a:lnTo>
                  <a:lnTo>
                    <a:pt x="0" y="0"/>
                  </a:lnTo>
                  <a:lnTo>
                    <a:pt x="1174242" y="0"/>
                  </a:lnTo>
                  <a:close/>
                </a:path>
              </a:pathLst>
            </a:custGeom>
            <a:ln w="25400">
              <a:solidFill>
                <a:srgbClr val="00253D"/>
              </a:solidFill>
            </a:ln>
          </p:spPr>
          <p:txBody>
            <a:bodyPr wrap="square" lIns="0" tIns="0" rIns="0" bIns="0" rtlCol="0"/>
            <a:lstStyle/>
            <a:p>
              <a:endParaRPr/>
            </a:p>
          </p:txBody>
        </p:sp>
      </p:grpSp>
      <p:sp>
        <p:nvSpPr>
          <p:cNvPr id="14" name="object 14"/>
          <p:cNvSpPr txBox="1"/>
          <p:nvPr/>
        </p:nvSpPr>
        <p:spPr>
          <a:xfrm>
            <a:off x="1552955" y="3621278"/>
            <a:ext cx="760095" cy="901065"/>
          </a:xfrm>
          <a:prstGeom prst="rect">
            <a:avLst/>
          </a:prstGeom>
        </p:spPr>
        <p:txBody>
          <a:bodyPr vert="horz" wrap="square" lIns="0" tIns="47625" rIns="0" bIns="0" rtlCol="0">
            <a:spAutoFit/>
          </a:bodyPr>
          <a:lstStyle/>
          <a:p>
            <a:pPr marL="12700" marR="5080">
              <a:lnSpc>
                <a:spcPts val="1660"/>
              </a:lnSpc>
              <a:spcBef>
                <a:spcPts val="375"/>
              </a:spcBef>
            </a:pPr>
            <a:r>
              <a:rPr sz="1600" spc="-10" dirty="0">
                <a:latin typeface="Arial"/>
                <a:cs typeface="Arial"/>
              </a:rPr>
              <a:t>Initial Scoring </a:t>
            </a:r>
            <a:r>
              <a:rPr sz="1600" spc="-25" dirty="0">
                <a:latin typeface="Arial"/>
                <a:cs typeface="Arial"/>
              </a:rPr>
              <a:t>and </a:t>
            </a:r>
            <a:r>
              <a:rPr sz="1600" spc="-10" dirty="0">
                <a:latin typeface="Arial"/>
                <a:cs typeface="Arial"/>
              </a:rPr>
              <a:t>Shortlist</a:t>
            </a:r>
            <a:endParaRPr sz="1600">
              <a:latin typeface="Arial"/>
              <a:cs typeface="Arial"/>
            </a:endParaRPr>
          </a:p>
        </p:txBody>
      </p:sp>
      <p:pic>
        <p:nvPicPr>
          <p:cNvPr id="15" name="object 15"/>
          <p:cNvPicPr/>
          <p:nvPr/>
        </p:nvPicPr>
        <p:blipFill>
          <a:blip r:embed="rId5" cstate="print"/>
          <a:stretch>
            <a:fillRect/>
          </a:stretch>
        </p:blipFill>
        <p:spPr>
          <a:xfrm>
            <a:off x="2352167" y="3159125"/>
            <a:ext cx="225806" cy="225044"/>
          </a:xfrm>
          <a:prstGeom prst="rect">
            <a:avLst/>
          </a:prstGeom>
        </p:spPr>
      </p:pic>
      <p:grpSp>
        <p:nvGrpSpPr>
          <p:cNvPr id="16" name="object 16"/>
          <p:cNvGrpSpPr/>
          <p:nvPr/>
        </p:nvGrpSpPr>
        <p:grpSpPr>
          <a:xfrm>
            <a:off x="2673730" y="3158363"/>
            <a:ext cx="1200150" cy="731520"/>
            <a:chOff x="2673730" y="3158363"/>
            <a:chExt cx="1200150" cy="731520"/>
          </a:xfrm>
        </p:grpSpPr>
        <p:sp>
          <p:nvSpPr>
            <p:cNvPr id="17" name="object 17"/>
            <p:cNvSpPr/>
            <p:nvPr/>
          </p:nvSpPr>
          <p:spPr>
            <a:xfrm>
              <a:off x="2686431" y="3171189"/>
              <a:ext cx="1174750" cy="706120"/>
            </a:xfrm>
            <a:custGeom>
              <a:avLst/>
              <a:gdLst/>
              <a:ahLst/>
              <a:cxnLst/>
              <a:rect l="l" t="t" r="r" b="b"/>
              <a:pathLst>
                <a:path w="1174750" h="706120">
                  <a:moveTo>
                    <a:pt x="1174242" y="0"/>
                  </a:moveTo>
                  <a:lnTo>
                    <a:pt x="0" y="0"/>
                  </a:lnTo>
                  <a:lnTo>
                    <a:pt x="0" y="113030"/>
                  </a:lnTo>
                  <a:lnTo>
                    <a:pt x="0" y="706120"/>
                  </a:lnTo>
                  <a:lnTo>
                    <a:pt x="113792" y="706120"/>
                  </a:lnTo>
                  <a:lnTo>
                    <a:pt x="113792" y="113030"/>
                  </a:lnTo>
                  <a:lnTo>
                    <a:pt x="1174242" y="113030"/>
                  </a:lnTo>
                  <a:lnTo>
                    <a:pt x="1174242" y="0"/>
                  </a:lnTo>
                  <a:close/>
                </a:path>
              </a:pathLst>
            </a:custGeom>
            <a:solidFill>
              <a:srgbClr val="00253D"/>
            </a:solidFill>
          </p:spPr>
          <p:txBody>
            <a:bodyPr wrap="square" lIns="0" tIns="0" rIns="0" bIns="0" rtlCol="0"/>
            <a:lstStyle/>
            <a:p>
              <a:endParaRPr/>
            </a:p>
          </p:txBody>
        </p:sp>
        <p:sp>
          <p:nvSpPr>
            <p:cNvPr id="18" name="object 18"/>
            <p:cNvSpPr/>
            <p:nvPr/>
          </p:nvSpPr>
          <p:spPr>
            <a:xfrm>
              <a:off x="2686430" y="3171063"/>
              <a:ext cx="1174750" cy="706120"/>
            </a:xfrm>
            <a:custGeom>
              <a:avLst/>
              <a:gdLst/>
              <a:ahLst/>
              <a:cxnLst/>
              <a:rect l="l" t="t" r="r" b="b"/>
              <a:pathLst>
                <a:path w="1174750" h="706120">
                  <a:moveTo>
                    <a:pt x="1174242" y="0"/>
                  </a:moveTo>
                  <a:lnTo>
                    <a:pt x="1174242" y="113664"/>
                  </a:lnTo>
                  <a:lnTo>
                    <a:pt x="113792" y="113664"/>
                  </a:lnTo>
                  <a:lnTo>
                    <a:pt x="113792" y="705612"/>
                  </a:lnTo>
                  <a:lnTo>
                    <a:pt x="0" y="705612"/>
                  </a:lnTo>
                  <a:lnTo>
                    <a:pt x="0" y="0"/>
                  </a:lnTo>
                  <a:lnTo>
                    <a:pt x="1174242" y="0"/>
                  </a:lnTo>
                  <a:close/>
                </a:path>
              </a:pathLst>
            </a:custGeom>
            <a:ln w="25400">
              <a:solidFill>
                <a:srgbClr val="00253D"/>
              </a:solidFill>
            </a:ln>
          </p:spPr>
          <p:txBody>
            <a:bodyPr wrap="square" lIns="0" tIns="0" rIns="0" bIns="0" rtlCol="0"/>
            <a:lstStyle/>
            <a:p>
              <a:endParaRPr/>
            </a:p>
          </p:txBody>
        </p:sp>
      </p:grpSp>
      <p:sp>
        <p:nvSpPr>
          <p:cNvPr id="19" name="object 19"/>
          <p:cNvSpPr txBox="1"/>
          <p:nvPr/>
        </p:nvSpPr>
        <p:spPr>
          <a:xfrm>
            <a:off x="2850895" y="3299967"/>
            <a:ext cx="848994" cy="480059"/>
          </a:xfrm>
          <a:prstGeom prst="rect">
            <a:avLst/>
          </a:prstGeom>
        </p:spPr>
        <p:txBody>
          <a:bodyPr vert="horz" wrap="square" lIns="0" tIns="47625" rIns="0" bIns="0" rtlCol="0">
            <a:spAutoFit/>
          </a:bodyPr>
          <a:lstStyle/>
          <a:p>
            <a:pPr marL="12700" marR="5080">
              <a:lnSpc>
                <a:spcPts val="1660"/>
              </a:lnSpc>
              <a:spcBef>
                <a:spcPts val="375"/>
              </a:spcBef>
            </a:pPr>
            <a:r>
              <a:rPr sz="1600" spc="-10" dirty="0">
                <a:latin typeface="Arial"/>
                <a:cs typeface="Arial"/>
              </a:rPr>
              <a:t>Finalist Meetings</a:t>
            </a:r>
            <a:endParaRPr sz="1600">
              <a:latin typeface="Arial"/>
              <a:cs typeface="Arial"/>
            </a:endParaRPr>
          </a:p>
        </p:txBody>
      </p:sp>
      <p:pic>
        <p:nvPicPr>
          <p:cNvPr id="20" name="object 20"/>
          <p:cNvPicPr/>
          <p:nvPr/>
        </p:nvPicPr>
        <p:blipFill>
          <a:blip r:embed="rId6" cstate="print"/>
          <a:stretch>
            <a:fillRect/>
          </a:stretch>
        </p:blipFill>
        <p:spPr>
          <a:xfrm>
            <a:off x="3649853" y="2837560"/>
            <a:ext cx="225806" cy="225805"/>
          </a:xfrm>
          <a:prstGeom prst="rect">
            <a:avLst/>
          </a:prstGeom>
        </p:spPr>
      </p:pic>
      <p:grpSp>
        <p:nvGrpSpPr>
          <p:cNvPr id="21" name="object 21"/>
          <p:cNvGrpSpPr/>
          <p:nvPr/>
        </p:nvGrpSpPr>
        <p:grpSpPr>
          <a:xfrm>
            <a:off x="3971416" y="2837560"/>
            <a:ext cx="1200150" cy="731520"/>
            <a:chOff x="3971416" y="2837560"/>
            <a:chExt cx="1200150" cy="731520"/>
          </a:xfrm>
        </p:grpSpPr>
        <p:sp>
          <p:nvSpPr>
            <p:cNvPr id="22" name="object 22"/>
            <p:cNvSpPr/>
            <p:nvPr/>
          </p:nvSpPr>
          <p:spPr>
            <a:xfrm>
              <a:off x="3984117" y="2849879"/>
              <a:ext cx="1174750" cy="706120"/>
            </a:xfrm>
            <a:custGeom>
              <a:avLst/>
              <a:gdLst/>
              <a:ahLst/>
              <a:cxnLst/>
              <a:rect l="l" t="t" r="r" b="b"/>
              <a:pathLst>
                <a:path w="1174750" h="706120">
                  <a:moveTo>
                    <a:pt x="1174242" y="0"/>
                  </a:moveTo>
                  <a:lnTo>
                    <a:pt x="0" y="0"/>
                  </a:lnTo>
                  <a:lnTo>
                    <a:pt x="0" y="114300"/>
                  </a:lnTo>
                  <a:lnTo>
                    <a:pt x="0" y="706120"/>
                  </a:lnTo>
                  <a:lnTo>
                    <a:pt x="113792" y="706120"/>
                  </a:lnTo>
                  <a:lnTo>
                    <a:pt x="113792" y="114300"/>
                  </a:lnTo>
                  <a:lnTo>
                    <a:pt x="1174242" y="114300"/>
                  </a:lnTo>
                  <a:lnTo>
                    <a:pt x="1174242" y="0"/>
                  </a:lnTo>
                  <a:close/>
                </a:path>
              </a:pathLst>
            </a:custGeom>
            <a:solidFill>
              <a:srgbClr val="00253D"/>
            </a:solidFill>
          </p:spPr>
          <p:txBody>
            <a:bodyPr wrap="square" lIns="0" tIns="0" rIns="0" bIns="0" rtlCol="0"/>
            <a:lstStyle/>
            <a:p>
              <a:endParaRPr/>
            </a:p>
          </p:txBody>
        </p:sp>
        <p:sp>
          <p:nvSpPr>
            <p:cNvPr id="23" name="object 23"/>
            <p:cNvSpPr/>
            <p:nvPr/>
          </p:nvSpPr>
          <p:spPr>
            <a:xfrm>
              <a:off x="3984116" y="2850260"/>
              <a:ext cx="1174750" cy="706120"/>
            </a:xfrm>
            <a:custGeom>
              <a:avLst/>
              <a:gdLst/>
              <a:ahLst/>
              <a:cxnLst/>
              <a:rect l="l" t="t" r="r" b="b"/>
              <a:pathLst>
                <a:path w="1174750" h="706120">
                  <a:moveTo>
                    <a:pt x="1174242" y="0"/>
                  </a:moveTo>
                  <a:lnTo>
                    <a:pt x="1174242" y="113664"/>
                  </a:lnTo>
                  <a:lnTo>
                    <a:pt x="113792" y="113664"/>
                  </a:lnTo>
                  <a:lnTo>
                    <a:pt x="113792" y="705612"/>
                  </a:lnTo>
                  <a:lnTo>
                    <a:pt x="0" y="705612"/>
                  </a:lnTo>
                  <a:lnTo>
                    <a:pt x="0" y="0"/>
                  </a:lnTo>
                  <a:lnTo>
                    <a:pt x="1174242" y="0"/>
                  </a:lnTo>
                  <a:close/>
                </a:path>
              </a:pathLst>
            </a:custGeom>
            <a:ln w="25400">
              <a:solidFill>
                <a:srgbClr val="00253D"/>
              </a:solidFill>
            </a:ln>
          </p:spPr>
          <p:txBody>
            <a:bodyPr wrap="square" lIns="0" tIns="0" rIns="0" bIns="0" rtlCol="0"/>
            <a:lstStyle/>
            <a:p>
              <a:endParaRPr/>
            </a:p>
          </p:txBody>
        </p:sp>
      </p:grpSp>
      <p:sp>
        <p:nvSpPr>
          <p:cNvPr id="24" name="object 24"/>
          <p:cNvSpPr txBox="1"/>
          <p:nvPr/>
        </p:nvSpPr>
        <p:spPr>
          <a:xfrm>
            <a:off x="4148835" y="2978911"/>
            <a:ext cx="884555" cy="901065"/>
          </a:xfrm>
          <a:prstGeom prst="rect">
            <a:avLst/>
          </a:prstGeom>
        </p:spPr>
        <p:txBody>
          <a:bodyPr vert="horz" wrap="square" lIns="0" tIns="47625" rIns="0" bIns="0" rtlCol="0">
            <a:spAutoFit/>
          </a:bodyPr>
          <a:lstStyle/>
          <a:p>
            <a:pPr marL="12700" marR="5080">
              <a:lnSpc>
                <a:spcPts val="1660"/>
              </a:lnSpc>
              <a:spcBef>
                <a:spcPts val="375"/>
              </a:spcBef>
            </a:pPr>
            <a:r>
              <a:rPr sz="1600" dirty="0">
                <a:latin typeface="Arial"/>
                <a:cs typeface="Arial"/>
              </a:rPr>
              <a:t>Short</a:t>
            </a:r>
            <a:r>
              <a:rPr sz="1600" spc="-30" dirty="0">
                <a:latin typeface="Arial"/>
                <a:cs typeface="Arial"/>
              </a:rPr>
              <a:t> </a:t>
            </a:r>
            <a:r>
              <a:rPr sz="1600" spc="-20" dirty="0">
                <a:latin typeface="Arial"/>
                <a:cs typeface="Arial"/>
              </a:rPr>
              <a:t>List Post </a:t>
            </a:r>
            <a:r>
              <a:rPr sz="1600" spc="-10" dirty="0">
                <a:latin typeface="Arial"/>
                <a:cs typeface="Arial"/>
              </a:rPr>
              <a:t>Finalist Meeting</a:t>
            </a:r>
            <a:endParaRPr sz="1600">
              <a:latin typeface="Arial"/>
              <a:cs typeface="Arial"/>
            </a:endParaRPr>
          </a:p>
        </p:txBody>
      </p:sp>
      <p:pic>
        <p:nvPicPr>
          <p:cNvPr id="25" name="object 25"/>
          <p:cNvPicPr/>
          <p:nvPr/>
        </p:nvPicPr>
        <p:blipFill>
          <a:blip r:embed="rId7" cstate="print"/>
          <a:stretch>
            <a:fillRect/>
          </a:stretch>
        </p:blipFill>
        <p:spPr>
          <a:xfrm>
            <a:off x="4948301" y="2516758"/>
            <a:ext cx="225044" cy="225043"/>
          </a:xfrm>
          <a:prstGeom prst="rect">
            <a:avLst/>
          </a:prstGeom>
        </p:spPr>
      </p:pic>
      <p:grpSp>
        <p:nvGrpSpPr>
          <p:cNvPr id="26" name="object 26"/>
          <p:cNvGrpSpPr/>
          <p:nvPr/>
        </p:nvGrpSpPr>
        <p:grpSpPr>
          <a:xfrm>
            <a:off x="5269103" y="2515997"/>
            <a:ext cx="1200150" cy="731520"/>
            <a:chOff x="5269103" y="2515997"/>
            <a:chExt cx="1200150" cy="731520"/>
          </a:xfrm>
        </p:grpSpPr>
        <p:sp>
          <p:nvSpPr>
            <p:cNvPr id="27" name="object 27"/>
            <p:cNvSpPr/>
            <p:nvPr/>
          </p:nvSpPr>
          <p:spPr>
            <a:xfrm>
              <a:off x="5281803" y="2528569"/>
              <a:ext cx="1174750" cy="706120"/>
            </a:xfrm>
            <a:custGeom>
              <a:avLst/>
              <a:gdLst/>
              <a:ahLst/>
              <a:cxnLst/>
              <a:rect l="l" t="t" r="r" b="b"/>
              <a:pathLst>
                <a:path w="1174750" h="706119">
                  <a:moveTo>
                    <a:pt x="1174242" y="0"/>
                  </a:moveTo>
                  <a:lnTo>
                    <a:pt x="0" y="0"/>
                  </a:lnTo>
                  <a:lnTo>
                    <a:pt x="0" y="114300"/>
                  </a:lnTo>
                  <a:lnTo>
                    <a:pt x="0" y="706120"/>
                  </a:lnTo>
                  <a:lnTo>
                    <a:pt x="113792" y="706120"/>
                  </a:lnTo>
                  <a:lnTo>
                    <a:pt x="113792" y="114300"/>
                  </a:lnTo>
                  <a:lnTo>
                    <a:pt x="1174242" y="114300"/>
                  </a:lnTo>
                  <a:lnTo>
                    <a:pt x="1174242" y="0"/>
                  </a:lnTo>
                  <a:close/>
                </a:path>
              </a:pathLst>
            </a:custGeom>
            <a:solidFill>
              <a:srgbClr val="00253D"/>
            </a:solidFill>
          </p:spPr>
          <p:txBody>
            <a:bodyPr wrap="square" lIns="0" tIns="0" rIns="0" bIns="0" rtlCol="0"/>
            <a:lstStyle/>
            <a:p>
              <a:endParaRPr/>
            </a:p>
          </p:txBody>
        </p:sp>
        <p:sp>
          <p:nvSpPr>
            <p:cNvPr id="28" name="object 28"/>
            <p:cNvSpPr/>
            <p:nvPr/>
          </p:nvSpPr>
          <p:spPr>
            <a:xfrm>
              <a:off x="5281803" y="2528697"/>
              <a:ext cx="1174750" cy="706120"/>
            </a:xfrm>
            <a:custGeom>
              <a:avLst/>
              <a:gdLst/>
              <a:ahLst/>
              <a:cxnLst/>
              <a:rect l="l" t="t" r="r" b="b"/>
              <a:pathLst>
                <a:path w="1174750" h="706119">
                  <a:moveTo>
                    <a:pt x="1174242" y="0"/>
                  </a:moveTo>
                  <a:lnTo>
                    <a:pt x="1174242" y="113664"/>
                  </a:lnTo>
                  <a:lnTo>
                    <a:pt x="113792" y="113664"/>
                  </a:lnTo>
                  <a:lnTo>
                    <a:pt x="113792" y="705612"/>
                  </a:lnTo>
                  <a:lnTo>
                    <a:pt x="0" y="705612"/>
                  </a:lnTo>
                  <a:lnTo>
                    <a:pt x="0" y="0"/>
                  </a:lnTo>
                  <a:lnTo>
                    <a:pt x="1174242" y="0"/>
                  </a:lnTo>
                  <a:close/>
                </a:path>
              </a:pathLst>
            </a:custGeom>
            <a:ln w="25400">
              <a:solidFill>
                <a:srgbClr val="00253D"/>
              </a:solidFill>
            </a:ln>
          </p:spPr>
          <p:txBody>
            <a:bodyPr wrap="square" lIns="0" tIns="0" rIns="0" bIns="0" rtlCol="0"/>
            <a:lstStyle/>
            <a:p>
              <a:endParaRPr/>
            </a:p>
          </p:txBody>
        </p:sp>
      </p:grpSp>
      <p:sp>
        <p:nvSpPr>
          <p:cNvPr id="29" name="object 29"/>
          <p:cNvSpPr txBox="1"/>
          <p:nvPr/>
        </p:nvSpPr>
        <p:spPr>
          <a:xfrm>
            <a:off x="5417764" y="3020948"/>
            <a:ext cx="2157151" cy="920124"/>
          </a:xfrm>
          <a:prstGeom prst="rect">
            <a:avLst/>
          </a:prstGeom>
        </p:spPr>
        <p:txBody>
          <a:bodyPr vert="horz" wrap="square" lIns="0" tIns="47625" rIns="0" bIns="0" rtlCol="0">
            <a:spAutoFit/>
          </a:bodyPr>
          <a:lstStyle/>
          <a:p>
            <a:pPr marL="12700" marR="229870" algn="l">
              <a:lnSpc>
                <a:spcPts val="1660"/>
              </a:lnSpc>
              <a:spcBef>
                <a:spcPts val="375"/>
              </a:spcBef>
            </a:pPr>
            <a:r>
              <a:rPr lang="en-US" sz="1600" dirty="0">
                <a:latin typeface="Arial"/>
                <a:cs typeface="Arial"/>
              </a:rPr>
              <a:t>Final Scoring and  Recommendation to </a:t>
            </a:r>
            <a:r>
              <a:rPr sz="1600" spc="-10" dirty="0">
                <a:latin typeface="Arial"/>
                <a:cs typeface="Arial"/>
              </a:rPr>
              <a:t>Broader Insurance Committee</a:t>
            </a:r>
            <a:endParaRPr sz="1600" dirty="0">
              <a:latin typeface="Arial"/>
              <a:cs typeface="Arial"/>
            </a:endParaRPr>
          </a:p>
        </p:txBody>
      </p:sp>
      <p:pic>
        <p:nvPicPr>
          <p:cNvPr id="30" name="object 30"/>
          <p:cNvPicPr/>
          <p:nvPr/>
        </p:nvPicPr>
        <p:blipFill>
          <a:blip r:embed="rId8" cstate="print"/>
          <a:stretch>
            <a:fillRect/>
          </a:stretch>
        </p:blipFill>
        <p:spPr>
          <a:xfrm>
            <a:off x="6245986" y="2195195"/>
            <a:ext cx="225043" cy="225805"/>
          </a:xfrm>
          <a:prstGeom prst="rect">
            <a:avLst/>
          </a:prstGeom>
        </p:spPr>
      </p:pic>
      <p:grpSp>
        <p:nvGrpSpPr>
          <p:cNvPr id="31" name="object 31"/>
          <p:cNvGrpSpPr/>
          <p:nvPr/>
        </p:nvGrpSpPr>
        <p:grpSpPr>
          <a:xfrm>
            <a:off x="6598031" y="2195195"/>
            <a:ext cx="1200150" cy="731520"/>
            <a:chOff x="6598031" y="2195195"/>
            <a:chExt cx="1200150" cy="731520"/>
          </a:xfrm>
        </p:grpSpPr>
        <p:sp>
          <p:nvSpPr>
            <p:cNvPr id="32" name="object 32"/>
            <p:cNvSpPr/>
            <p:nvPr/>
          </p:nvSpPr>
          <p:spPr>
            <a:xfrm>
              <a:off x="6610731" y="2208529"/>
              <a:ext cx="1174750" cy="704850"/>
            </a:xfrm>
            <a:custGeom>
              <a:avLst/>
              <a:gdLst/>
              <a:ahLst/>
              <a:cxnLst/>
              <a:rect l="l" t="t" r="r" b="b"/>
              <a:pathLst>
                <a:path w="1174750" h="704850">
                  <a:moveTo>
                    <a:pt x="1174242" y="0"/>
                  </a:moveTo>
                  <a:lnTo>
                    <a:pt x="0" y="0"/>
                  </a:lnTo>
                  <a:lnTo>
                    <a:pt x="0" y="113030"/>
                  </a:lnTo>
                  <a:lnTo>
                    <a:pt x="0" y="704850"/>
                  </a:lnTo>
                  <a:lnTo>
                    <a:pt x="113792" y="704850"/>
                  </a:lnTo>
                  <a:lnTo>
                    <a:pt x="113792" y="113030"/>
                  </a:lnTo>
                  <a:lnTo>
                    <a:pt x="1174242" y="113030"/>
                  </a:lnTo>
                  <a:lnTo>
                    <a:pt x="1174242" y="0"/>
                  </a:lnTo>
                  <a:close/>
                </a:path>
              </a:pathLst>
            </a:custGeom>
            <a:solidFill>
              <a:srgbClr val="00253D"/>
            </a:solidFill>
          </p:spPr>
          <p:txBody>
            <a:bodyPr wrap="square" lIns="0" tIns="0" rIns="0" bIns="0" rtlCol="0"/>
            <a:lstStyle/>
            <a:p>
              <a:endParaRPr/>
            </a:p>
          </p:txBody>
        </p:sp>
        <p:sp>
          <p:nvSpPr>
            <p:cNvPr id="33" name="object 33"/>
            <p:cNvSpPr/>
            <p:nvPr/>
          </p:nvSpPr>
          <p:spPr>
            <a:xfrm>
              <a:off x="6610731" y="2207895"/>
              <a:ext cx="1174750" cy="706120"/>
            </a:xfrm>
            <a:custGeom>
              <a:avLst/>
              <a:gdLst/>
              <a:ahLst/>
              <a:cxnLst/>
              <a:rect l="l" t="t" r="r" b="b"/>
              <a:pathLst>
                <a:path w="1174750" h="706119">
                  <a:moveTo>
                    <a:pt x="1174242" y="0"/>
                  </a:moveTo>
                  <a:lnTo>
                    <a:pt x="1174242" y="113664"/>
                  </a:lnTo>
                  <a:lnTo>
                    <a:pt x="113792" y="113664"/>
                  </a:lnTo>
                  <a:lnTo>
                    <a:pt x="113792" y="705612"/>
                  </a:lnTo>
                  <a:lnTo>
                    <a:pt x="0" y="705612"/>
                  </a:lnTo>
                  <a:lnTo>
                    <a:pt x="0" y="0"/>
                  </a:lnTo>
                  <a:lnTo>
                    <a:pt x="1174242" y="0"/>
                  </a:lnTo>
                  <a:close/>
                </a:path>
              </a:pathLst>
            </a:custGeom>
            <a:ln w="25400">
              <a:solidFill>
                <a:srgbClr val="00253D"/>
              </a:solidFill>
            </a:ln>
          </p:spPr>
          <p:txBody>
            <a:bodyPr wrap="square" lIns="0" tIns="0" rIns="0" bIns="0" rtlCol="0"/>
            <a:lstStyle/>
            <a:p>
              <a:endParaRPr/>
            </a:p>
          </p:txBody>
        </p:sp>
      </p:grpSp>
      <p:sp>
        <p:nvSpPr>
          <p:cNvPr id="34" name="object 34"/>
          <p:cNvSpPr txBox="1"/>
          <p:nvPr/>
        </p:nvSpPr>
        <p:spPr>
          <a:xfrm>
            <a:off x="6747256" y="2336545"/>
            <a:ext cx="1121410" cy="690245"/>
          </a:xfrm>
          <a:prstGeom prst="rect">
            <a:avLst/>
          </a:prstGeom>
        </p:spPr>
        <p:txBody>
          <a:bodyPr vert="horz" wrap="square" lIns="0" tIns="47625" rIns="0" bIns="0" rtlCol="0">
            <a:spAutoFit/>
          </a:bodyPr>
          <a:lstStyle/>
          <a:p>
            <a:pPr marL="12700" marR="5080">
              <a:lnSpc>
                <a:spcPts val="1660"/>
              </a:lnSpc>
              <a:spcBef>
                <a:spcPts val="375"/>
              </a:spcBef>
            </a:pPr>
            <a:r>
              <a:rPr sz="1600" spc="-10" dirty="0">
                <a:latin typeface="Arial"/>
                <a:cs typeface="Arial"/>
              </a:rPr>
              <a:t>Final </a:t>
            </a:r>
            <a:r>
              <a:rPr sz="1600" dirty="0">
                <a:latin typeface="Arial"/>
                <a:cs typeface="Arial"/>
              </a:rPr>
              <a:t>Approval</a:t>
            </a:r>
            <a:r>
              <a:rPr sz="1600" spc="-40" dirty="0">
                <a:latin typeface="Arial"/>
                <a:cs typeface="Arial"/>
              </a:rPr>
              <a:t> </a:t>
            </a:r>
            <a:r>
              <a:rPr sz="1600" spc="-25" dirty="0">
                <a:latin typeface="Arial"/>
                <a:cs typeface="Arial"/>
              </a:rPr>
              <a:t>By </a:t>
            </a:r>
            <a:r>
              <a:rPr sz="1600" spc="-10" dirty="0">
                <a:latin typeface="Arial"/>
                <a:cs typeface="Arial"/>
              </a:rPr>
              <a:t>Committee</a:t>
            </a:r>
            <a:endParaRPr sz="1600">
              <a:latin typeface="Arial"/>
              <a:cs typeface="Arial"/>
            </a:endParaRPr>
          </a:p>
        </p:txBody>
      </p:sp>
      <p:pic>
        <p:nvPicPr>
          <p:cNvPr id="35" name="object 35"/>
          <p:cNvPicPr/>
          <p:nvPr/>
        </p:nvPicPr>
        <p:blipFill>
          <a:blip r:embed="rId9" cstate="print"/>
          <a:stretch>
            <a:fillRect/>
          </a:stretch>
        </p:blipFill>
        <p:spPr>
          <a:xfrm>
            <a:off x="7574915" y="1874392"/>
            <a:ext cx="225043" cy="225044"/>
          </a:xfrm>
          <a:prstGeom prst="rect">
            <a:avLst/>
          </a:prstGeom>
        </p:spPr>
      </p:pic>
      <p:grpSp>
        <p:nvGrpSpPr>
          <p:cNvPr id="36" name="object 36"/>
          <p:cNvGrpSpPr/>
          <p:nvPr/>
        </p:nvGrpSpPr>
        <p:grpSpPr>
          <a:xfrm>
            <a:off x="7864475" y="1873630"/>
            <a:ext cx="1200785" cy="731520"/>
            <a:chOff x="7864475" y="1873630"/>
            <a:chExt cx="1200785" cy="731520"/>
          </a:xfrm>
        </p:grpSpPr>
        <p:sp>
          <p:nvSpPr>
            <p:cNvPr id="37" name="object 37"/>
            <p:cNvSpPr/>
            <p:nvPr/>
          </p:nvSpPr>
          <p:spPr>
            <a:xfrm>
              <a:off x="7877175" y="1885949"/>
              <a:ext cx="1175385" cy="706120"/>
            </a:xfrm>
            <a:custGeom>
              <a:avLst/>
              <a:gdLst/>
              <a:ahLst/>
              <a:cxnLst/>
              <a:rect l="l" t="t" r="r" b="b"/>
              <a:pathLst>
                <a:path w="1175384" h="706119">
                  <a:moveTo>
                    <a:pt x="1175004" y="0"/>
                  </a:moveTo>
                  <a:lnTo>
                    <a:pt x="0" y="0"/>
                  </a:lnTo>
                  <a:lnTo>
                    <a:pt x="0" y="114300"/>
                  </a:lnTo>
                  <a:lnTo>
                    <a:pt x="0" y="706120"/>
                  </a:lnTo>
                  <a:lnTo>
                    <a:pt x="113792" y="706120"/>
                  </a:lnTo>
                  <a:lnTo>
                    <a:pt x="113792" y="114300"/>
                  </a:lnTo>
                  <a:lnTo>
                    <a:pt x="1175004" y="114300"/>
                  </a:lnTo>
                  <a:lnTo>
                    <a:pt x="1175004" y="0"/>
                  </a:lnTo>
                  <a:close/>
                </a:path>
              </a:pathLst>
            </a:custGeom>
            <a:solidFill>
              <a:srgbClr val="00253D"/>
            </a:solidFill>
          </p:spPr>
          <p:txBody>
            <a:bodyPr wrap="square" lIns="0" tIns="0" rIns="0" bIns="0" rtlCol="0"/>
            <a:lstStyle/>
            <a:p>
              <a:endParaRPr/>
            </a:p>
          </p:txBody>
        </p:sp>
        <p:sp>
          <p:nvSpPr>
            <p:cNvPr id="38" name="object 38"/>
            <p:cNvSpPr/>
            <p:nvPr/>
          </p:nvSpPr>
          <p:spPr>
            <a:xfrm>
              <a:off x="7877175" y="1886330"/>
              <a:ext cx="1175385" cy="706120"/>
            </a:xfrm>
            <a:custGeom>
              <a:avLst/>
              <a:gdLst/>
              <a:ahLst/>
              <a:cxnLst/>
              <a:rect l="l" t="t" r="r" b="b"/>
              <a:pathLst>
                <a:path w="1175384" h="706119">
                  <a:moveTo>
                    <a:pt x="1175003" y="0"/>
                  </a:moveTo>
                  <a:lnTo>
                    <a:pt x="1175003" y="113665"/>
                  </a:lnTo>
                  <a:lnTo>
                    <a:pt x="113792" y="113665"/>
                  </a:lnTo>
                  <a:lnTo>
                    <a:pt x="113792" y="705612"/>
                  </a:lnTo>
                  <a:lnTo>
                    <a:pt x="0" y="705612"/>
                  </a:lnTo>
                  <a:lnTo>
                    <a:pt x="0" y="0"/>
                  </a:lnTo>
                  <a:lnTo>
                    <a:pt x="1175003" y="0"/>
                  </a:lnTo>
                  <a:close/>
                </a:path>
              </a:pathLst>
            </a:custGeom>
            <a:ln w="25400">
              <a:solidFill>
                <a:srgbClr val="00253D"/>
              </a:solidFill>
            </a:ln>
          </p:spPr>
          <p:txBody>
            <a:bodyPr wrap="square" lIns="0" tIns="0" rIns="0" bIns="0" rtlCol="0"/>
            <a:lstStyle/>
            <a:p>
              <a:endParaRPr/>
            </a:p>
          </p:txBody>
        </p:sp>
      </p:grpSp>
      <p:sp>
        <p:nvSpPr>
          <p:cNvPr id="39" name="object 39"/>
          <p:cNvSpPr txBox="1"/>
          <p:nvPr/>
        </p:nvSpPr>
        <p:spPr>
          <a:xfrm>
            <a:off x="8042402" y="2015236"/>
            <a:ext cx="937260" cy="480059"/>
          </a:xfrm>
          <a:prstGeom prst="rect">
            <a:avLst/>
          </a:prstGeom>
        </p:spPr>
        <p:txBody>
          <a:bodyPr vert="horz" wrap="square" lIns="0" tIns="47625" rIns="0" bIns="0" rtlCol="0">
            <a:spAutoFit/>
          </a:bodyPr>
          <a:lstStyle/>
          <a:p>
            <a:pPr marL="12700" marR="5080">
              <a:lnSpc>
                <a:spcPts val="1660"/>
              </a:lnSpc>
              <a:spcBef>
                <a:spcPts val="375"/>
              </a:spcBef>
            </a:pPr>
            <a:r>
              <a:rPr sz="1600" spc="-10" dirty="0">
                <a:latin typeface="Arial"/>
                <a:cs typeface="Arial"/>
              </a:rPr>
              <a:t>Board Workshop</a:t>
            </a:r>
            <a:endParaRPr sz="1600">
              <a:latin typeface="Arial"/>
              <a:cs typeface="Arial"/>
            </a:endParaRPr>
          </a:p>
        </p:txBody>
      </p:sp>
      <p:sp>
        <p:nvSpPr>
          <p:cNvPr id="41" name="object 4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7</a:t>
            </a:fld>
            <a:endParaRPr spc="-25" dirty="0"/>
          </a:p>
        </p:txBody>
      </p:sp>
      <p:sp>
        <p:nvSpPr>
          <p:cNvPr id="42" name="object 42"/>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40" name="object 40"/>
          <p:cNvSpPr txBox="1"/>
          <p:nvPr/>
        </p:nvSpPr>
        <p:spPr>
          <a:xfrm>
            <a:off x="1371980" y="5258942"/>
            <a:ext cx="6400800" cy="830580"/>
          </a:xfrm>
          <a:prstGeom prst="rect">
            <a:avLst/>
          </a:prstGeom>
          <a:ln w="9525">
            <a:solidFill>
              <a:srgbClr val="00253D"/>
            </a:solidFill>
          </a:ln>
        </p:spPr>
        <p:txBody>
          <a:bodyPr vert="horz" wrap="square" lIns="0" tIns="39370" rIns="0" bIns="0" rtlCol="0">
            <a:spAutoFit/>
          </a:bodyPr>
          <a:lstStyle/>
          <a:p>
            <a:pPr algn="ctr">
              <a:lnSpc>
                <a:spcPct val="100000"/>
              </a:lnSpc>
              <a:spcBef>
                <a:spcPts val="310"/>
              </a:spcBef>
            </a:pPr>
            <a:r>
              <a:rPr sz="1800" dirty="0">
                <a:latin typeface="Arial"/>
                <a:cs typeface="Arial"/>
              </a:rPr>
              <a:t>“We</a:t>
            </a:r>
            <a:r>
              <a:rPr sz="1800" spc="-40" dirty="0">
                <a:latin typeface="Arial"/>
                <a:cs typeface="Arial"/>
              </a:rPr>
              <a:t> </a:t>
            </a:r>
            <a:r>
              <a:rPr sz="1800" dirty="0">
                <a:latin typeface="Arial"/>
                <a:cs typeface="Arial"/>
              </a:rPr>
              <a:t>have</a:t>
            </a:r>
            <a:r>
              <a:rPr sz="1800" spc="-20" dirty="0">
                <a:latin typeface="Arial"/>
                <a:cs typeface="Arial"/>
              </a:rPr>
              <a:t> </a:t>
            </a:r>
            <a:r>
              <a:rPr sz="1800" dirty="0">
                <a:latin typeface="Arial"/>
                <a:cs typeface="Arial"/>
              </a:rPr>
              <a:t>to</a:t>
            </a:r>
            <a:r>
              <a:rPr sz="1800" spc="-15" dirty="0">
                <a:latin typeface="Arial"/>
                <a:cs typeface="Arial"/>
              </a:rPr>
              <a:t> </a:t>
            </a:r>
            <a:r>
              <a:rPr sz="1800" dirty="0">
                <a:latin typeface="Arial"/>
                <a:cs typeface="Arial"/>
              </a:rPr>
              <a:t>be</a:t>
            </a:r>
            <a:r>
              <a:rPr sz="1800" spc="-25" dirty="0">
                <a:latin typeface="Arial"/>
                <a:cs typeface="Arial"/>
              </a:rPr>
              <a:t> </a:t>
            </a:r>
            <a:r>
              <a:rPr sz="1800" dirty="0">
                <a:latin typeface="Arial"/>
                <a:cs typeface="Arial"/>
              </a:rPr>
              <a:t>bold.</a:t>
            </a:r>
            <a:r>
              <a:rPr sz="1800" spc="-25" dirty="0">
                <a:latin typeface="Arial"/>
                <a:cs typeface="Arial"/>
              </a:rPr>
              <a:t> </a:t>
            </a:r>
            <a:r>
              <a:rPr sz="1800" dirty="0">
                <a:latin typeface="Arial"/>
                <a:cs typeface="Arial"/>
              </a:rPr>
              <a:t>We</a:t>
            </a:r>
            <a:r>
              <a:rPr sz="1800" spc="-30" dirty="0">
                <a:latin typeface="Arial"/>
                <a:cs typeface="Arial"/>
              </a:rPr>
              <a:t> </a:t>
            </a:r>
            <a:r>
              <a:rPr sz="1800" dirty="0">
                <a:latin typeface="Arial"/>
                <a:cs typeface="Arial"/>
              </a:rPr>
              <a:t>have</a:t>
            </a:r>
            <a:r>
              <a:rPr sz="1800" spc="-20" dirty="0">
                <a:latin typeface="Arial"/>
                <a:cs typeface="Arial"/>
              </a:rPr>
              <a:t> </a:t>
            </a:r>
            <a:r>
              <a:rPr sz="1800" dirty="0">
                <a:latin typeface="Arial"/>
                <a:cs typeface="Arial"/>
              </a:rPr>
              <a:t>to</a:t>
            </a:r>
            <a:r>
              <a:rPr sz="1800" spc="-25" dirty="0">
                <a:latin typeface="Arial"/>
                <a:cs typeface="Arial"/>
              </a:rPr>
              <a:t> </a:t>
            </a:r>
            <a:r>
              <a:rPr sz="1800" dirty="0">
                <a:latin typeface="Arial"/>
                <a:cs typeface="Arial"/>
              </a:rPr>
              <a:t>do</a:t>
            </a:r>
            <a:r>
              <a:rPr sz="1800" spc="-20" dirty="0">
                <a:latin typeface="Arial"/>
                <a:cs typeface="Arial"/>
              </a:rPr>
              <a:t> </a:t>
            </a:r>
            <a:r>
              <a:rPr sz="1800" dirty="0">
                <a:latin typeface="Arial"/>
                <a:cs typeface="Arial"/>
              </a:rPr>
              <a:t>something</a:t>
            </a:r>
            <a:r>
              <a:rPr sz="1800" spc="-30" dirty="0">
                <a:latin typeface="Arial"/>
                <a:cs typeface="Arial"/>
              </a:rPr>
              <a:t> </a:t>
            </a:r>
            <a:r>
              <a:rPr sz="1800" spc="-10" dirty="0">
                <a:latin typeface="Arial"/>
                <a:cs typeface="Arial"/>
              </a:rPr>
              <a:t>different”</a:t>
            </a:r>
            <a:endParaRPr sz="1800">
              <a:latin typeface="Arial"/>
              <a:cs typeface="Arial"/>
            </a:endParaRPr>
          </a:p>
          <a:p>
            <a:pPr>
              <a:lnSpc>
                <a:spcPct val="100000"/>
              </a:lnSpc>
              <a:spcBef>
                <a:spcPts val="105"/>
              </a:spcBef>
            </a:pPr>
            <a:endParaRPr sz="1800">
              <a:latin typeface="Arial"/>
              <a:cs typeface="Arial"/>
            </a:endParaRPr>
          </a:p>
          <a:p>
            <a:pPr algn="ctr">
              <a:lnSpc>
                <a:spcPct val="100000"/>
              </a:lnSpc>
            </a:pPr>
            <a:r>
              <a:rPr sz="1200" dirty="0">
                <a:latin typeface="Arial"/>
                <a:cs typeface="Arial"/>
              </a:rPr>
              <a:t>-</a:t>
            </a:r>
            <a:r>
              <a:rPr sz="1200" spc="-20" dirty="0">
                <a:latin typeface="Arial"/>
                <a:cs typeface="Arial"/>
              </a:rPr>
              <a:t> </a:t>
            </a:r>
            <a:r>
              <a:rPr sz="1200" dirty="0">
                <a:latin typeface="Arial"/>
                <a:cs typeface="Arial"/>
              </a:rPr>
              <a:t>Committee</a:t>
            </a:r>
            <a:r>
              <a:rPr sz="1200" spc="-30" dirty="0">
                <a:latin typeface="Arial"/>
                <a:cs typeface="Arial"/>
              </a:rPr>
              <a:t> </a:t>
            </a:r>
            <a:r>
              <a:rPr sz="1200" dirty="0">
                <a:latin typeface="Arial"/>
                <a:cs typeface="Arial"/>
              </a:rPr>
              <a:t>member</a:t>
            </a:r>
            <a:r>
              <a:rPr sz="1200" spc="-40" dirty="0">
                <a:latin typeface="Arial"/>
                <a:cs typeface="Arial"/>
              </a:rPr>
              <a:t> </a:t>
            </a:r>
            <a:r>
              <a:rPr sz="1200" dirty="0">
                <a:latin typeface="Arial"/>
                <a:cs typeface="Arial"/>
              </a:rPr>
              <a:t>quote</a:t>
            </a:r>
            <a:r>
              <a:rPr sz="1200" spc="-30" dirty="0">
                <a:latin typeface="Arial"/>
                <a:cs typeface="Arial"/>
              </a:rPr>
              <a:t> </a:t>
            </a:r>
            <a:r>
              <a:rPr sz="1200" dirty="0">
                <a:latin typeface="Arial"/>
                <a:cs typeface="Arial"/>
              </a:rPr>
              <a:t>from</a:t>
            </a:r>
            <a:r>
              <a:rPr sz="1200" spc="-15" dirty="0">
                <a:latin typeface="Arial"/>
                <a:cs typeface="Arial"/>
              </a:rPr>
              <a:t> </a:t>
            </a:r>
            <a:r>
              <a:rPr sz="1200" dirty="0">
                <a:latin typeface="Arial"/>
                <a:cs typeface="Arial"/>
              </a:rPr>
              <a:t>RFP</a:t>
            </a:r>
            <a:r>
              <a:rPr sz="1200" spc="-40" dirty="0">
                <a:latin typeface="Arial"/>
                <a:cs typeface="Arial"/>
              </a:rPr>
              <a:t> </a:t>
            </a:r>
            <a:r>
              <a:rPr sz="1200" dirty="0">
                <a:latin typeface="Arial"/>
                <a:cs typeface="Arial"/>
              </a:rPr>
              <a:t>Evaluation</a:t>
            </a:r>
            <a:r>
              <a:rPr sz="1200" spc="-35" dirty="0">
                <a:latin typeface="Arial"/>
                <a:cs typeface="Arial"/>
              </a:rPr>
              <a:t> </a:t>
            </a:r>
            <a:r>
              <a:rPr sz="1200" spc="-10" dirty="0">
                <a:latin typeface="Arial"/>
                <a:cs typeface="Arial"/>
              </a:rPr>
              <a:t>Meeting</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85572"/>
            <a:ext cx="4191635" cy="574675"/>
          </a:xfrm>
          <a:prstGeom prst="rect">
            <a:avLst/>
          </a:prstGeom>
        </p:spPr>
        <p:txBody>
          <a:bodyPr vert="horz" wrap="square" lIns="0" tIns="12700" rIns="0" bIns="0" rtlCol="0">
            <a:spAutoFit/>
          </a:bodyPr>
          <a:lstStyle/>
          <a:p>
            <a:pPr marL="12700">
              <a:lnSpc>
                <a:spcPct val="100000"/>
              </a:lnSpc>
              <a:spcBef>
                <a:spcPts val="100"/>
              </a:spcBef>
            </a:pPr>
            <a:r>
              <a:rPr dirty="0"/>
              <a:t>Plan</a:t>
            </a:r>
            <a:r>
              <a:rPr spc="-35" dirty="0"/>
              <a:t> </a:t>
            </a:r>
            <a:r>
              <a:rPr dirty="0"/>
              <a:t>Design</a:t>
            </a:r>
            <a:r>
              <a:rPr spc="-20" dirty="0"/>
              <a:t> </a:t>
            </a:r>
            <a:r>
              <a:rPr dirty="0"/>
              <a:t>Line</a:t>
            </a:r>
            <a:r>
              <a:rPr spc="-40" dirty="0"/>
              <a:t> </a:t>
            </a:r>
            <a:r>
              <a:rPr spc="-25" dirty="0"/>
              <a:t>Up</a:t>
            </a: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8</a:t>
            </a:fld>
            <a:endParaRPr spc="-25" dirty="0"/>
          </a:p>
        </p:txBody>
      </p:sp>
      <p:sp>
        <p:nvSpPr>
          <p:cNvPr id="6" name="object 6"/>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518504861"/>
              </p:ext>
            </p:extLst>
          </p:nvPr>
        </p:nvGraphicFramePr>
        <p:xfrm>
          <a:off x="152285" y="1125474"/>
          <a:ext cx="8482963" cy="4208779"/>
        </p:xfrm>
        <a:graphic>
          <a:graphicData uri="http://schemas.openxmlformats.org/drawingml/2006/table">
            <a:tbl>
              <a:tblPr firstRow="1" bandRow="1">
                <a:tableStyleId>{2D5ABB26-0587-4C30-8999-92F81FD0307C}</a:tableStyleId>
              </a:tblPr>
              <a:tblGrid>
                <a:gridCol w="1235710">
                  <a:extLst>
                    <a:ext uri="{9D8B030D-6E8A-4147-A177-3AD203B41FA5}">
                      <a16:colId xmlns:a16="http://schemas.microsoft.com/office/drawing/2014/main" val="20000"/>
                    </a:ext>
                  </a:extLst>
                </a:gridCol>
                <a:gridCol w="1035685">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860425">
                  <a:extLst>
                    <a:ext uri="{9D8B030D-6E8A-4147-A177-3AD203B41FA5}">
                      <a16:colId xmlns:a16="http://schemas.microsoft.com/office/drawing/2014/main" val="20003"/>
                    </a:ext>
                  </a:extLst>
                </a:gridCol>
                <a:gridCol w="916939">
                  <a:extLst>
                    <a:ext uri="{9D8B030D-6E8A-4147-A177-3AD203B41FA5}">
                      <a16:colId xmlns:a16="http://schemas.microsoft.com/office/drawing/2014/main" val="20004"/>
                    </a:ext>
                  </a:extLst>
                </a:gridCol>
                <a:gridCol w="880744">
                  <a:extLst>
                    <a:ext uri="{9D8B030D-6E8A-4147-A177-3AD203B41FA5}">
                      <a16:colId xmlns:a16="http://schemas.microsoft.com/office/drawing/2014/main" val="20005"/>
                    </a:ext>
                  </a:extLst>
                </a:gridCol>
                <a:gridCol w="880745">
                  <a:extLst>
                    <a:ext uri="{9D8B030D-6E8A-4147-A177-3AD203B41FA5}">
                      <a16:colId xmlns:a16="http://schemas.microsoft.com/office/drawing/2014/main" val="20006"/>
                    </a:ext>
                  </a:extLst>
                </a:gridCol>
                <a:gridCol w="880745">
                  <a:extLst>
                    <a:ext uri="{9D8B030D-6E8A-4147-A177-3AD203B41FA5}">
                      <a16:colId xmlns:a16="http://schemas.microsoft.com/office/drawing/2014/main" val="20007"/>
                    </a:ext>
                  </a:extLst>
                </a:gridCol>
                <a:gridCol w="880745">
                  <a:extLst>
                    <a:ext uri="{9D8B030D-6E8A-4147-A177-3AD203B41FA5}">
                      <a16:colId xmlns:a16="http://schemas.microsoft.com/office/drawing/2014/main" val="20008"/>
                    </a:ext>
                  </a:extLst>
                </a:gridCol>
              </a:tblGrid>
              <a:tr h="288925">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56575B"/>
                      </a:solidFill>
                      <a:prstDash val="solid"/>
                    </a:lnR>
                    <a:lnT w="12700">
                      <a:solidFill>
                        <a:srgbClr val="FFFFFF"/>
                      </a:solidFill>
                      <a:prstDash val="solid"/>
                    </a:lnT>
                    <a:lnB w="6350">
                      <a:solidFill>
                        <a:srgbClr val="6DACDE"/>
                      </a:solidFill>
                      <a:prstDash val="solid"/>
                    </a:lnB>
                  </a:tcPr>
                </a:tc>
                <a:tc gridSpan="4">
                  <a:txBody>
                    <a:bodyPr/>
                    <a:lstStyle/>
                    <a:p>
                      <a:pPr algn="ctr">
                        <a:lnSpc>
                          <a:spcPct val="100000"/>
                        </a:lnSpc>
                        <a:spcBef>
                          <a:spcPts val="620"/>
                        </a:spcBef>
                      </a:pPr>
                      <a:r>
                        <a:rPr sz="900" b="1" spc="-10" dirty="0">
                          <a:solidFill>
                            <a:srgbClr val="FFFFFF"/>
                          </a:solidFill>
                          <a:latin typeface="Arial"/>
                          <a:cs typeface="Arial"/>
                        </a:rPr>
                        <a:t>2022/2023</a:t>
                      </a:r>
                      <a:endParaRPr sz="900">
                        <a:latin typeface="Arial"/>
                        <a:cs typeface="Arial"/>
                      </a:endParaRPr>
                    </a:p>
                  </a:txBody>
                  <a:tcPr marL="0" marR="0" marT="78740" marB="0">
                    <a:lnL w="12700">
                      <a:solidFill>
                        <a:srgbClr val="56575B"/>
                      </a:solidFill>
                      <a:prstDash val="solid"/>
                    </a:lnL>
                    <a:lnR w="12700">
                      <a:solidFill>
                        <a:srgbClr val="56575B"/>
                      </a:solidFill>
                      <a:prstDash val="solid"/>
                    </a:lnR>
                    <a:lnT w="12700">
                      <a:solidFill>
                        <a:srgbClr val="56575B"/>
                      </a:solidFill>
                      <a:prstDash val="solid"/>
                    </a:lnT>
                    <a:lnB w="12700">
                      <a:solidFill>
                        <a:srgbClr val="56575B"/>
                      </a:solidFill>
                      <a:prstDash val="solid"/>
                    </a:lnB>
                    <a:solidFill>
                      <a:srgbClr val="6DACD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3810" algn="ctr">
                        <a:lnSpc>
                          <a:spcPct val="100000"/>
                        </a:lnSpc>
                        <a:spcBef>
                          <a:spcPts val="620"/>
                        </a:spcBef>
                      </a:pPr>
                      <a:r>
                        <a:rPr sz="900" b="1" spc="-10" dirty="0">
                          <a:solidFill>
                            <a:srgbClr val="FFFFFF"/>
                          </a:solidFill>
                          <a:latin typeface="Arial"/>
                          <a:cs typeface="Arial"/>
                        </a:rPr>
                        <a:t>2023/2024</a:t>
                      </a:r>
                      <a:endParaRPr sz="900">
                        <a:latin typeface="Arial"/>
                        <a:cs typeface="Arial"/>
                      </a:endParaRPr>
                    </a:p>
                  </a:txBody>
                  <a:tcPr marL="0" marR="0" marT="78740" marB="0">
                    <a:lnL w="12700">
                      <a:solidFill>
                        <a:srgbClr val="56575B"/>
                      </a:solidFill>
                      <a:prstDash val="solid"/>
                    </a:lnL>
                    <a:lnR w="12700">
                      <a:solidFill>
                        <a:srgbClr val="56575B"/>
                      </a:solidFill>
                      <a:prstDash val="solid"/>
                    </a:lnR>
                    <a:lnT w="12700">
                      <a:solidFill>
                        <a:srgbClr val="56575B"/>
                      </a:solidFill>
                      <a:prstDash val="solid"/>
                    </a:lnT>
                    <a:lnB w="12700">
                      <a:solidFill>
                        <a:srgbClr val="56575B"/>
                      </a:solidFill>
                      <a:prstDash val="solid"/>
                    </a:lnB>
                    <a:solidFill>
                      <a:srgbClr val="0075B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2580">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gridSpan="4">
                  <a:txBody>
                    <a:bodyPr/>
                    <a:lstStyle/>
                    <a:p>
                      <a:pPr algn="ctr">
                        <a:lnSpc>
                          <a:spcPct val="100000"/>
                        </a:lnSpc>
                        <a:spcBef>
                          <a:spcPts val="755"/>
                        </a:spcBef>
                      </a:pPr>
                      <a:r>
                        <a:rPr sz="900" b="1" dirty="0">
                          <a:solidFill>
                            <a:srgbClr val="FFFFFF"/>
                          </a:solidFill>
                          <a:latin typeface="Arial"/>
                          <a:cs typeface="Arial"/>
                        </a:rPr>
                        <a:t>BUCA</a:t>
                      </a:r>
                      <a:r>
                        <a:rPr sz="900" b="1" spc="-15" dirty="0">
                          <a:solidFill>
                            <a:srgbClr val="FFFFFF"/>
                          </a:solidFill>
                          <a:latin typeface="Arial"/>
                          <a:cs typeface="Arial"/>
                        </a:rPr>
                        <a:t> </a:t>
                      </a:r>
                      <a:r>
                        <a:rPr sz="900" b="1" spc="-10" dirty="0">
                          <a:solidFill>
                            <a:srgbClr val="FFFFFF"/>
                          </a:solidFill>
                          <a:latin typeface="Arial"/>
                          <a:cs typeface="Arial"/>
                        </a:rPr>
                        <a:t>Option</a:t>
                      </a:r>
                      <a:endParaRPr sz="900">
                        <a:latin typeface="Arial"/>
                        <a:cs typeface="Arial"/>
                      </a:endParaRPr>
                    </a:p>
                  </a:txBody>
                  <a:tcPr marL="0" marR="0" marT="95885" marB="0">
                    <a:lnL w="12700">
                      <a:solidFill>
                        <a:srgbClr val="56575B"/>
                      </a:solidFill>
                      <a:prstDash val="solid"/>
                    </a:lnL>
                    <a:lnR w="12700">
                      <a:solidFill>
                        <a:srgbClr val="56575B"/>
                      </a:solidFill>
                      <a:prstDash val="solid"/>
                    </a:lnR>
                    <a:lnT w="12700">
                      <a:solidFill>
                        <a:srgbClr val="56575B"/>
                      </a:solidFill>
                      <a:prstDash val="solid"/>
                    </a:lnT>
                    <a:lnB w="12700">
                      <a:solidFill>
                        <a:srgbClr val="56575B"/>
                      </a:solidFill>
                      <a:prstDash val="solid"/>
                    </a:lnB>
                    <a:solidFill>
                      <a:srgbClr val="6DACD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a:lnSpc>
                          <a:spcPct val="100000"/>
                        </a:lnSpc>
                        <a:spcBef>
                          <a:spcPts val="755"/>
                        </a:spcBef>
                      </a:pPr>
                      <a:r>
                        <a:rPr sz="900" b="1" spc="-25" dirty="0">
                          <a:solidFill>
                            <a:srgbClr val="FFFFFF"/>
                          </a:solidFill>
                          <a:latin typeface="Arial"/>
                          <a:cs typeface="Arial"/>
                        </a:rPr>
                        <a:t>TPA</a:t>
                      </a:r>
                      <a:r>
                        <a:rPr sz="900" b="1" spc="-35" dirty="0">
                          <a:solidFill>
                            <a:srgbClr val="FFFFFF"/>
                          </a:solidFill>
                          <a:latin typeface="Arial"/>
                          <a:cs typeface="Arial"/>
                        </a:rPr>
                        <a:t> </a:t>
                      </a:r>
                      <a:r>
                        <a:rPr sz="900" b="1" spc="-10" dirty="0">
                          <a:solidFill>
                            <a:srgbClr val="FFFFFF"/>
                          </a:solidFill>
                          <a:latin typeface="Arial"/>
                          <a:cs typeface="Arial"/>
                        </a:rPr>
                        <a:t>Option</a:t>
                      </a:r>
                      <a:endParaRPr sz="900">
                        <a:latin typeface="Arial"/>
                        <a:cs typeface="Arial"/>
                      </a:endParaRPr>
                    </a:p>
                  </a:txBody>
                  <a:tcPr marL="0" marR="0" marT="95885" marB="0">
                    <a:lnL w="12700">
                      <a:solidFill>
                        <a:srgbClr val="56575B"/>
                      </a:solidFill>
                      <a:prstDash val="solid"/>
                    </a:lnL>
                    <a:lnR w="12700">
                      <a:solidFill>
                        <a:srgbClr val="56575B"/>
                      </a:solidFill>
                      <a:prstDash val="solid"/>
                    </a:lnR>
                    <a:lnT w="12700">
                      <a:solidFill>
                        <a:srgbClr val="56575B"/>
                      </a:solidFill>
                      <a:prstDash val="solid"/>
                    </a:lnT>
                    <a:lnB w="12700">
                      <a:solidFill>
                        <a:srgbClr val="56575B"/>
                      </a:solidFill>
                      <a:prstDash val="solid"/>
                    </a:lnB>
                    <a:solidFill>
                      <a:srgbClr val="0075BA"/>
                    </a:solidFill>
                  </a:tcPr>
                </a:tc>
                <a:tc gridSpan="3">
                  <a:txBody>
                    <a:bodyPr/>
                    <a:lstStyle/>
                    <a:p>
                      <a:pPr marL="1905" algn="ctr">
                        <a:lnSpc>
                          <a:spcPct val="100000"/>
                        </a:lnSpc>
                        <a:spcBef>
                          <a:spcPts val="755"/>
                        </a:spcBef>
                      </a:pPr>
                      <a:r>
                        <a:rPr sz="900" b="1" dirty="0">
                          <a:solidFill>
                            <a:srgbClr val="FFFFFF"/>
                          </a:solidFill>
                          <a:latin typeface="Arial"/>
                          <a:cs typeface="Arial"/>
                        </a:rPr>
                        <a:t>BUCA</a:t>
                      </a:r>
                      <a:r>
                        <a:rPr sz="900" b="1" spc="-15" dirty="0">
                          <a:solidFill>
                            <a:srgbClr val="FFFFFF"/>
                          </a:solidFill>
                          <a:latin typeface="Arial"/>
                          <a:cs typeface="Arial"/>
                        </a:rPr>
                        <a:t> </a:t>
                      </a:r>
                      <a:r>
                        <a:rPr sz="900" b="1" spc="-10" dirty="0">
                          <a:solidFill>
                            <a:srgbClr val="FFFFFF"/>
                          </a:solidFill>
                          <a:latin typeface="Arial"/>
                          <a:cs typeface="Arial"/>
                        </a:rPr>
                        <a:t>Option</a:t>
                      </a:r>
                      <a:endParaRPr sz="900">
                        <a:latin typeface="Arial"/>
                        <a:cs typeface="Arial"/>
                      </a:endParaRPr>
                    </a:p>
                  </a:txBody>
                  <a:tcPr marL="0" marR="0" marT="95885" marB="0">
                    <a:lnL w="12700">
                      <a:solidFill>
                        <a:srgbClr val="56575B"/>
                      </a:solidFill>
                      <a:prstDash val="solid"/>
                    </a:lnL>
                    <a:lnR w="12700">
                      <a:solidFill>
                        <a:srgbClr val="56575B"/>
                      </a:solidFill>
                      <a:prstDash val="solid"/>
                    </a:lnR>
                    <a:lnT w="12700">
                      <a:solidFill>
                        <a:srgbClr val="56575B"/>
                      </a:solidFill>
                      <a:prstDash val="solid"/>
                    </a:lnT>
                    <a:lnB w="12700">
                      <a:solidFill>
                        <a:srgbClr val="56575B"/>
                      </a:solidFill>
                      <a:prstDash val="solid"/>
                    </a:lnB>
                    <a:solidFill>
                      <a:srgbClr val="0075B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22580">
                <a:tc>
                  <a:txBody>
                    <a:bodyPr/>
                    <a:lstStyle/>
                    <a:p>
                      <a:pPr marL="12065">
                        <a:lnSpc>
                          <a:spcPct val="100000"/>
                        </a:lnSpc>
                        <a:spcBef>
                          <a:spcPts val="760"/>
                        </a:spcBef>
                      </a:pPr>
                      <a:r>
                        <a:rPr sz="900" b="1" spc="-10" dirty="0">
                          <a:solidFill>
                            <a:srgbClr val="00243C"/>
                          </a:solidFill>
                          <a:latin typeface="Arial"/>
                          <a:cs typeface="Arial"/>
                        </a:rPr>
                        <a:t>Benefit</a:t>
                      </a:r>
                      <a:endParaRPr sz="900">
                        <a:latin typeface="Arial"/>
                        <a:cs typeface="Arial"/>
                      </a:endParaRPr>
                    </a:p>
                  </a:txBody>
                  <a:tcPr marL="0" marR="0" marT="9652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1905" algn="ctr">
                        <a:lnSpc>
                          <a:spcPct val="100000"/>
                        </a:lnSpc>
                        <a:spcBef>
                          <a:spcPts val="760"/>
                        </a:spcBef>
                      </a:pPr>
                      <a:r>
                        <a:rPr lang="en-US" sz="900" b="1" spc="-10" dirty="0">
                          <a:solidFill>
                            <a:srgbClr val="FFFFFF"/>
                          </a:solidFill>
                          <a:latin typeface="Arial"/>
                          <a:cs typeface="Arial"/>
                        </a:rPr>
                        <a:t>$500</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6DACDE"/>
                    </a:solidFill>
                  </a:tcPr>
                </a:tc>
                <a:tc>
                  <a:txBody>
                    <a:bodyPr/>
                    <a:lstStyle/>
                    <a:p>
                      <a:pPr marL="635" algn="ctr">
                        <a:lnSpc>
                          <a:spcPct val="100000"/>
                        </a:lnSpc>
                        <a:spcBef>
                          <a:spcPts val="760"/>
                        </a:spcBef>
                      </a:pPr>
                      <a:r>
                        <a:rPr lang="en-US" sz="900" b="1" spc="-10" dirty="0">
                          <a:solidFill>
                            <a:srgbClr val="FFFFFF"/>
                          </a:solidFill>
                          <a:latin typeface="Arial"/>
                          <a:ea typeface="+mn-ea"/>
                          <a:cs typeface="Arial"/>
                        </a:rPr>
                        <a:t>$750</a:t>
                      </a:r>
                      <a:endParaRPr sz="900" b="1" spc="-10" dirty="0">
                        <a:solidFill>
                          <a:srgbClr val="FFFFFF"/>
                        </a:solidFill>
                        <a:latin typeface="Arial"/>
                        <a:ea typeface="+mn-ea"/>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6DACDE"/>
                    </a:solidFill>
                  </a:tcPr>
                </a:tc>
                <a:tc>
                  <a:txBody>
                    <a:bodyPr/>
                    <a:lstStyle/>
                    <a:p>
                      <a:pPr marL="635" algn="ctr">
                        <a:lnSpc>
                          <a:spcPct val="100000"/>
                        </a:lnSpc>
                        <a:spcBef>
                          <a:spcPts val="760"/>
                        </a:spcBef>
                      </a:pPr>
                      <a:r>
                        <a:rPr lang="en-US" sz="900" b="1" spc="-10" dirty="0">
                          <a:solidFill>
                            <a:srgbClr val="FFFFFF"/>
                          </a:solidFill>
                          <a:latin typeface="Arial"/>
                          <a:cs typeface="Arial"/>
                        </a:rPr>
                        <a:t>$1,500</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6DACDE"/>
                    </a:solidFill>
                  </a:tcPr>
                </a:tc>
                <a:tc>
                  <a:txBody>
                    <a:bodyPr/>
                    <a:lstStyle/>
                    <a:p>
                      <a:pPr marL="1270" algn="ctr">
                        <a:lnSpc>
                          <a:spcPct val="100000"/>
                        </a:lnSpc>
                        <a:spcBef>
                          <a:spcPts val="760"/>
                        </a:spcBef>
                      </a:pPr>
                      <a:r>
                        <a:rPr lang="en-US" sz="900" spc="-10" dirty="0">
                          <a:solidFill>
                            <a:srgbClr val="FFFFFF"/>
                          </a:solidFill>
                          <a:latin typeface="Arial"/>
                          <a:cs typeface="Arial"/>
                        </a:rPr>
                        <a:t>HDHP</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6DACDE"/>
                    </a:solidFill>
                  </a:tcPr>
                </a:tc>
                <a:tc>
                  <a:txBody>
                    <a:bodyPr/>
                    <a:lstStyle/>
                    <a:p>
                      <a:pPr marL="3175" algn="ctr">
                        <a:lnSpc>
                          <a:spcPct val="100000"/>
                        </a:lnSpc>
                        <a:spcBef>
                          <a:spcPts val="760"/>
                        </a:spcBef>
                      </a:pPr>
                      <a:r>
                        <a:rPr sz="900" b="1" dirty="0">
                          <a:solidFill>
                            <a:srgbClr val="FFFFFF"/>
                          </a:solidFill>
                          <a:latin typeface="Arial"/>
                          <a:cs typeface="Arial"/>
                        </a:rPr>
                        <a:t>Copay</a:t>
                      </a:r>
                      <a:r>
                        <a:rPr sz="900" b="1" spc="-40" dirty="0">
                          <a:solidFill>
                            <a:srgbClr val="FFFFFF"/>
                          </a:solidFill>
                          <a:latin typeface="Arial"/>
                          <a:cs typeface="Arial"/>
                        </a:rPr>
                        <a:t> </a:t>
                      </a:r>
                      <a:r>
                        <a:rPr sz="900" b="1" spc="-20" dirty="0">
                          <a:solidFill>
                            <a:srgbClr val="FFFFFF"/>
                          </a:solidFill>
                          <a:latin typeface="Arial"/>
                          <a:cs typeface="Arial"/>
                        </a:rPr>
                        <a:t>Plan</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0075BA"/>
                    </a:solidFill>
                  </a:tcPr>
                </a:tc>
                <a:tc>
                  <a:txBody>
                    <a:bodyPr/>
                    <a:lstStyle/>
                    <a:p>
                      <a:pPr marL="1270" algn="ctr">
                        <a:lnSpc>
                          <a:spcPct val="100000"/>
                        </a:lnSpc>
                        <a:spcBef>
                          <a:spcPts val="760"/>
                        </a:spcBef>
                      </a:pPr>
                      <a:r>
                        <a:rPr lang="en-US" sz="900" b="1" spc="-10" dirty="0">
                          <a:solidFill>
                            <a:srgbClr val="FFFFFF"/>
                          </a:solidFill>
                          <a:latin typeface="Arial"/>
                          <a:cs typeface="Arial"/>
                        </a:rPr>
                        <a:t>$1k</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0075BA"/>
                    </a:solidFill>
                  </a:tcPr>
                </a:tc>
                <a:tc>
                  <a:txBody>
                    <a:bodyPr/>
                    <a:lstStyle/>
                    <a:p>
                      <a:pPr marL="3175" algn="ctr">
                        <a:lnSpc>
                          <a:spcPct val="100000"/>
                        </a:lnSpc>
                        <a:spcBef>
                          <a:spcPts val="760"/>
                        </a:spcBef>
                      </a:pPr>
                      <a:r>
                        <a:rPr lang="en-US" sz="900" b="1" spc="-10" dirty="0">
                          <a:solidFill>
                            <a:srgbClr val="FFFFFF"/>
                          </a:solidFill>
                          <a:latin typeface="Arial"/>
                          <a:cs typeface="Arial"/>
                        </a:rPr>
                        <a:t>$1,500</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0075BA"/>
                    </a:solidFill>
                  </a:tcPr>
                </a:tc>
                <a:tc>
                  <a:txBody>
                    <a:bodyPr/>
                    <a:lstStyle/>
                    <a:p>
                      <a:pPr marL="3175" algn="ctr">
                        <a:lnSpc>
                          <a:spcPct val="100000"/>
                        </a:lnSpc>
                        <a:spcBef>
                          <a:spcPts val="760"/>
                        </a:spcBef>
                      </a:pPr>
                      <a:r>
                        <a:rPr lang="en-US" sz="900" spc="-10" dirty="0">
                          <a:solidFill>
                            <a:srgbClr val="FFFFFF"/>
                          </a:solidFill>
                          <a:latin typeface="Arial"/>
                          <a:cs typeface="Arial"/>
                        </a:rPr>
                        <a:t>HDHP</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12700">
                      <a:solidFill>
                        <a:srgbClr val="56575B"/>
                      </a:solidFill>
                      <a:prstDash val="solid"/>
                    </a:lnT>
                    <a:lnB w="6350">
                      <a:solidFill>
                        <a:srgbClr val="6DACDE"/>
                      </a:solidFill>
                      <a:prstDash val="solid"/>
                    </a:lnB>
                    <a:solidFill>
                      <a:srgbClr val="0075BA"/>
                    </a:solidFill>
                  </a:tcPr>
                </a:tc>
                <a:extLst>
                  <a:ext uri="{0D108BD9-81ED-4DB2-BD59-A6C34878D82A}">
                    <a16:rowId xmlns:a16="http://schemas.microsoft.com/office/drawing/2014/main" val="10002"/>
                  </a:ext>
                </a:extLst>
              </a:tr>
              <a:tr h="572770">
                <a:tc>
                  <a:txBody>
                    <a:bodyPr/>
                    <a:lstStyle/>
                    <a:p>
                      <a:pPr marL="12065" marR="472440">
                        <a:lnSpc>
                          <a:spcPct val="100000"/>
                        </a:lnSpc>
                        <a:spcBef>
                          <a:spcPts val="780"/>
                        </a:spcBef>
                      </a:pPr>
                      <a:r>
                        <a:rPr sz="900" spc="-10" dirty="0">
                          <a:solidFill>
                            <a:srgbClr val="00243C"/>
                          </a:solidFill>
                          <a:latin typeface="Arial"/>
                          <a:cs typeface="Arial"/>
                        </a:rPr>
                        <a:t>Deductible Employee</a:t>
                      </a:r>
                      <a:r>
                        <a:rPr sz="900" spc="-5" dirty="0">
                          <a:solidFill>
                            <a:srgbClr val="00243C"/>
                          </a:solidFill>
                          <a:latin typeface="Arial"/>
                          <a:cs typeface="Arial"/>
                        </a:rPr>
                        <a:t> </a:t>
                      </a:r>
                      <a:r>
                        <a:rPr sz="900" dirty="0">
                          <a:solidFill>
                            <a:srgbClr val="00243C"/>
                          </a:solidFill>
                          <a:latin typeface="Arial"/>
                          <a:cs typeface="Arial"/>
                        </a:rPr>
                        <a:t>Only</a:t>
                      </a:r>
                      <a:r>
                        <a:rPr sz="900" spc="-15" dirty="0">
                          <a:solidFill>
                            <a:srgbClr val="00243C"/>
                          </a:solidFill>
                          <a:latin typeface="Arial"/>
                          <a:cs typeface="Arial"/>
                        </a:rPr>
                        <a:t> </a:t>
                      </a:r>
                      <a:r>
                        <a:rPr sz="900" spc="-50" dirty="0">
                          <a:solidFill>
                            <a:srgbClr val="00243C"/>
                          </a:solidFill>
                          <a:latin typeface="Arial"/>
                          <a:cs typeface="Arial"/>
                        </a:rPr>
                        <a:t>/</a:t>
                      </a:r>
                      <a:endParaRPr sz="900">
                        <a:latin typeface="Arial"/>
                        <a:cs typeface="Arial"/>
                      </a:endParaRPr>
                    </a:p>
                    <a:p>
                      <a:pPr marL="12065">
                        <a:lnSpc>
                          <a:spcPct val="100000"/>
                        </a:lnSpc>
                      </a:pPr>
                      <a:r>
                        <a:rPr sz="900" dirty="0">
                          <a:solidFill>
                            <a:srgbClr val="00243C"/>
                          </a:solidFill>
                          <a:latin typeface="Arial"/>
                          <a:cs typeface="Arial"/>
                        </a:rPr>
                        <a:t>Employee+1</a:t>
                      </a:r>
                      <a:r>
                        <a:rPr sz="900" spc="-30" dirty="0">
                          <a:solidFill>
                            <a:srgbClr val="00243C"/>
                          </a:solidFill>
                          <a:latin typeface="Arial"/>
                          <a:cs typeface="Arial"/>
                        </a:rPr>
                        <a:t> </a:t>
                      </a:r>
                      <a:r>
                        <a:rPr sz="900" dirty="0">
                          <a:solidFill>
                            <a:srgbClr val="00243C"/>
                          </a:solidFill>
                          <a:latin typeface="Arial"/>
                          <a:cs typeface="Arial"/>
                        </a:rPr>
                        <a:t>or</a:t>
                      </a:r>
                      <a:r>
                        <a:rPr sz="900" spc="-45" dirty="0">
                          <a:solidFill>
                            <a:srgbClr val="00243C"/>
                          </a:solidFill>
                          <a:latin typeface="Arial"/>
                          <a:cs typeface="Arial"/>
                        </a:rPr>
                        <a:t> </a:t>
                      </a:r>
                      <a:r>
                        <a:rPr sz="900" spc="-10" dirty="0">
                          <a:solidFill>
                            <a:srgbClr val="00243C"/>
                          </a:solidFill>
                          <a:latin typeface="Arial"/>
                          <a:cs typeface="Arial"/>
                        </a:rPr>
                        <a:t>Family</a:t>
                      </a:r>
                      <a:endParaRPr sz="900">
                        <a:latin typeface="Arial"/>
                        <a:cs typeface="Arial"/>
                      </a:endParaRPr>
                    </a:p>
                  </a:txBody>
                  <a:tcPr marL="0" marR="0" marT="9906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243C"/>
                          </a:solidFill>
                          <a:latin typeface="Arial"/>
                          <a:cs typeface="Arial"/>
                        </a:rPr>
                        <a:t>$500/$1,500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algn="ctr">
                        <a:lnSpc>
                          <a:spcPct val="100000"/>
                        </a:lnSpc>
                      </a:pPr>
                      <a:r>
                        <a:rPr sz="900" spc="-10" dirty="0">
                          <a:solidFill>
                            <a:srgbClr val="00243C"/>
                          </a:solidFill>
                          <a:latin typeface="Arial"/>
                          <a:cs typeface="Arial"/>
                        </a:rPr>
                        <a:t>$750/$2,250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1270" algn="ctr">
                        <a:lnSpc>
                          <a:spcPct val="100000"/>
                        </a:lnSpc>
                      </a:pPr>
                      <a:r>
                        <a:rPr sz="900" spc="-10" dirty="0">
                          <a:solidFill>
                            <a:srgbClr val="00243C"/>
                          </a:solidFill>
                          <a:latin typeface="Arial"/>
                          <a:cs typeface="Arial"/>
                        </a:rPr>
                        <a:t>$1,500/$4,500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243C"/>
                          </a:solidFill>
                          <a:latin typeface="Arial"/>
                          <a:cs typeface="Arial"/>
                        </a:rPr>
                        <a:t>$1,500/$3,000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AE50"/>
                          </a:solidFill>
                          <a:latin typeface="Arial"/>
                          <a:cs typeface="Arial"/>
                        </a:rPr>
                        <a:t>$0/$0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FF0000"/>
                          </a:solidFill>
                          <a:latin typeface="Arial"/>
                          <a:cs typeface="Arial"/>
                        </a:rPr>
                        <a:t>$1,000/$3,000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2540" algn="ctr">
                        <a:lnSpc>
                          <a:spcPct val="100000"/>
                        </a:lnSpc>
                      </a:pPr>
                      <a:r>
                        <a:rPr sz="900" spc="-10" dirty="0">
                          <a:solidFill>
                            <a:srgbClr val="00243C"/>
                          </a:solidFill>
                          <a:latin typeface="Arial"/>
                          <a:cs typeface="Arial"/>
                        </a:rPr>
                        <a:t>$1,500/$4,500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2540" algn="ctr">
                        <a:lnSpc>
                          <a:spcPct val="100000"/>
                        </a:lnSpc>
                      </a:pPr>
                      <a:r>
                        <a:rPr sz="900" spc="-10" dirty="0">
                          <a:solidFill>
                            <a:srgbClr val="00243C"/>
                          </a:solidFill>
                          <a:latin typeface="Arial"/>
                          <a:cs typeface="Arial"/>
                        </a:rPr>
                        <a:t>$1,500/$3,000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3"/>
                  </a:ext>
                </a:extLst>
              </a:tr>
              <a:tr h="572135">
                <a:tc>
                  <a:txBody>
                    <a:bodyPr/>
                    <a:lstStyle/>
                    <a:p>
                      <a:pPr marL="12065" marR="210820">
                        <a:lnSpc>
                          <a:spcPct val="100000"/>
                        </a:lnSpc>
                        <a:spcBef>
                          <a:spcPts val="780"/>
                        </a:spcBef>
                      </a:pPr>
                      <a:r>
                        <a:rPr sz="900" spc="-30" dirty="0">
                          <a:solidFill>
                            <a:srgbClr val="00243C"/>
                          </a:solidFill>
                          <a:latin typeface="Arial"/>
                          <a:cs typeface="Arial"/>
                        </a:rPr>
                        <a:t>Out-</a:t>
                      </a:r>
                      <a:r>
                        <a:rPr sz="900" spc="-25" dirty="0">
                          <a:solidFill>
                            <a:srgbClr val="00243C"/>
                          </a:solidFill>
                          <a:latin typeface="Arial"/>
                          <a:cs typeface="Arial"/>
                        </a:rPr>
                        <a:t>of-</a:t>
                      </a:r>
                      <a:r>
                        <a:rPr sz="900" dirty="0">
                          <a:solidFill>
                            <a:srgbClr val="00243C"/>
                          </a:solidFill>
                          <a:latin typeface="Arial"/>
                          <a:cs typeface="Arial"/>
                        </a:rPr>
                        <a:t>Pocket</a:t>
                      </a:r>
                      <a:r>
                        <a:rPr sz="900" spc="80" dirty="0">
                          <a:solidFill>
                            <a:srgbClr val="00243C"/>
                          </a:solidFill>
                          <a:latin typeface="Arial"/>
                          <a:cs typeface="Arial"/>
                        </a:rPr>
                        <a:t> </a:t>
                      </a:r>
                      <a:r>
                        <a:rPr sz="900" spc="-25" dirty="0">
                          <a:solidFill>
                            <a:srgbClr val="00243C"/>
                          </a:solidFill>
                          <a:latin typeface="Arial"/>
                          <a:cs typeface="Arial"/>
                        </a:rPr>
                        <a:t>Max</a:t>
                      </a:r>
                      <a:r>
                        <a:rPr sz="900" spc="-10" dirty="0">
                          <a:solidFill>
                            <a:srgbClr val="00243C"/>
                          </a:solidFill>
                          <a:latin typeface="Arial"/>
                          <a:cs typeface="Arial"/>
                        </a:rPr>
                        <a:t> Employee</a:t>
                      </a:r>
                      <a:r>
                        <a:rPr sz="900" spc="-5" dirty="0">
                          <a:solidFill>
                            <a:srgbClr val="00243C"/>
                          </a:solidFill>
                          <a:latin typeface="Arial"/>
                          <a:cs typeface="Arial"/>
                        </a:rPr>
                        <a:t> </a:t>
                      </a:r>
                      <a:r>
                        <a:rPr sz="900" dirty="0">
                          <a:solidFill>
                            <a:srgbClr val="00243C"/>
                          </a:solidFill>
                          <a:latin typeface="Arial"/>
                          <a:cs typeface="Arial"/>
                        </a:rPr>
                        <a:t>Only</a:t>
                      </a:r>
                      <a:r>
                        <a:rPr sz="900" spc="-15" dirty="0">
                          <a:solidFill>
                            <a:srgbClr val="00243C"/>
                          </a:solidFill>
                          <a:latin typeface="Arial"/>
                          <a:cs typeface="Arial"/>
                        </a:rPr>
                        <a:t> </a:t>
                      </a:r>
                      <a:r>
                        <a:rPr sz="900" spc="-50" dirty="0">
                          <a:solidFill>
                            <a:srgbClr val="00243C"/>
                          </a:solidFill>
                          <a:latin typeface="Arial"/>
                          <a:cs typeface="Arial"/>
                        </a:rPr>
                        <a:t>/</a:t>
                      </a:r>
                      <a:r>
                        <a:rPr sz="900" dirty="0">
                          <a:solidFill>
                            <a:srgbClr val="00243C"/>
                          </a:solidFill>
                          <a:latin typeface="Arial"/>
                          <a:cs typeface="Arial"/>
                        </a:rPr>
                        <a:t> Employee+1</a:t>
                      </a:r>
                      <a:r>
                        <a:rPr sz="900" spc="-30" dirty="0">
                          <a:solidFill>
                            <a:srgbClr val="00243C"/>
                          </a:solidFill>
                          <a:latin typeface="Arial"/>
                          <a:cs typeface="Arial"/>
                        </a:rPr>
                        <a:t> </a:t>
                      </a:r>
                      <a:r>
                        <a:rPr sz="900" dirty="0">
                          <a:solidFill>
                            <a:srgbClr val="00243C"/>
                          </a:solidFill>
                          <a:latin typeface="Arial"/>
                          <a:cs typeface="Arial"/>
                        </a:rPr>
                        <a:t>or</a:t>
                      </a:r>
                      <a:r>
                        <a:rPr sz="900" spc="-45" dirty="0">
                          <a:solidFill>
                            <a:srgbClr val="00243C"/>
                          </a:solidFill>
                          <a:latin typeface="Arial"/>
                          <a:cs typeface="Arial"/>
                        </a:rPr>
                        <a:t> </a:t>
                      </a:r>
                      <a:r>
                        <a:rPr sz="900" spc="-10" dirty="0">
                          <a:solidFill>
                            <a:srgbClr val="00243C"/>
                          </a:solidFill>
                          <a:latin typeface="Arial"/>
                          <a:cs typeface="Arial"/>
                        </a:rPr>
                        <a:t>Family</a:t>
                      </a:r>
                      <a:endParaRPr sz="900">
                        <a:latin typeface="Arial"/>
                        <a:cs typeface="Arial"/>
                      </a:endParaRPr>
                    </a:p>
                  </a:txBody>
                  <a:tcPr marL="0" marR="0" marT="9906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243C"/>
                          </a:solidFill>
                          <a:latin typeface="Arial"/>
                          <a:cs typeface="Arial"/>
                        </a:rPr>
                        <a:t>$3,000/$6,000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1905" algn="ctr">
                        <a:lnSpc>
                          <a:spcPct val="100000"/>
                        </a:lnSpc>
                      </a:pPr>
                      <a:r>
                        <a:rPr sz="900" spc="-10" dirty="0">
                          <a:solidFill>
                            <a:srgbClr val="00243C"/>
                          </a:solidFill>
                          <a:latin typeface="Arial"/>
                          <a:cs typeface="Arial"/>
                        </a:rPr>
                        <a:t>$3,000/$6,000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1270" algn="ctr">
                        <a:lnSpc>
                          <a:spcPct val="100000"/>
                        </a:lnSpc>
                      </a:pPr>
                      <a:r>
                        <a:rPr sz="900" spc="-10" dirty="0">
                          <a:solidFill>
                            <a:srgbClr val="00243C"/>
                          </a:solidFill>
                          <a:latin typeface="Arial"/>
                          <a:cs typeface="Arial"/>
                        </a:rPr>
                        <a:t>$4,500/$9,000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243C"/>
                          </a:solidFill>
                          <a:latin typeface="Arial"/>
                          <a:cs typeface="Arial"/>
                        </a:rPr>
                        <a:t>$3,500/$7,000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00AE50"/>
                          </a:solidFill>
                          <a:latin typeface="Arial"/>
                          <a:cs typeface="Arial"/>
                        </a:rPr>
                        <a:t>$2,500/$5,000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635" algn="ctr">
                        <a:lnSpc>
                          <a:spcPct val="100000"/>
                        </a:lnSpc>
                      </a:pPr>
                      <a:r>
                        <a:rPr sz="900" spc="-10" dirty="0">
                          <a:solidFill>
                            <a:srgbClr val="FF0000"/>
                          </a:solidFill>
                          <a:latin typeface="Arial"/>
                          <a:cs typeface="Arial"/>
                        </a:rPr>
                        <a:t>$4,000/$8,000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2540" algn="ctr">
                        <a:lnSpc>
                          <a:spcPct val="100000"/>
                        </a:lnSpc>
                      </a:pPr>
                      <a:r>
                        <a:rPr sz="900" spc="-10" dirty="0">
                          <a:solidFill>
                            <a:srgbClr val="00243C"/>
                          </a:solidFill>
                          <a:latin typeface="Arial"/>
                          <a:cs typeface="Arial"/>
                        </a:rPr>
                        <a:t>$4,500/$9,000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nSpc>
                          <a:spcPct val="100000"/>
                        </a:lnSpc>
                        <a:spcBef>
                          <a:spcPts val="860"/>
                        </a:spcBef>
                      </a:pPr>
                      <a:endParaRPr sz="900">
                        <a:latin typeface="Times New Roman"/>
                        <a:cs typeface="Times New Roman"/>
                      </a:endParaRPr>
                    </a:p>
                    <a:p>
                      <a:pPr marL="2540" algn="ctr">
                        <a:lnSpc>
                          <a:spcPct val="100000"/>
                        </a:lnSpc>
                      </a:pPr>
                      <a:r>
                        <a:rPr sz="900" spc="-10" dirty="0">
                          <a:solidFill>
                            <a:srgbClr val="00243C"/>
                          </a:solidFill>
                          <a:latin typeface="Arial"/>
                          <a:cs typeface="Arial"/>
                        </a:rPr>
                        <a:t>$3,500/$7,000</a:t>
                      </a:r>
                      <a:endParaRPr sz="900">
                        <a:latin typeface="Arial"/>
                        <a:cs typeface="Arial"/>
                      </a:endParaRPr>
                    </a:p>
                  </a:txBody>
                  <a:tcPr marL="0" marR="0" marT="1092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4"/>
                  </a:ext>
                </a:extLst>
              </a:tr>
              <a:tr h="177800">
                <a:tc>
                  <a:txBody>
                    <a:bodyPr/>
                    <a:lstStyle/>
                    <a:p>
                      <a:pPr marL="12065">
                        <a:lnSpc>
                          <a:spcPct val="100000"/>
                        </a:lnSpc>
                        <a:spcBef>
                          <a:spcPts val="185"/>
                        </a:spcBef>
                      </a:pPr>
                      <a:r>
                        <a:rPr sz="900" spc="-10" dirty="0">
                          <a:solidFill>
                            <a:srgbClr val="00243C"/>
                          </a:solidFill>
                          <a:latin typeface="Arial"/>
                          <a:cs typeface="Arial"/>
                        </a:rPr>
                        <a:t>Coinsurance</a:t>
                      </a:r>
                      <a:endParaRPr sz="900">
                        <a:latin typeface="Arial"/>
                        <a:cs typeface="Arial"/>
                      </a:endParaRPr>
                    </a:p>
                  </a:txBody>
                  <a:tcPr marL="0" marR="0" marT="2349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381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25" dirty="0">
                          <a:solidFill>
                            <a:srgbClr val="00243C"/>
                          </a:solidFill>
                          <a:latin typeface="Arial"/>
                          <a:cs typeface="Arial"/>
                        </a:rPr>
                        <a:t> 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381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185"/>
                        </a:spcBef>
                      </a:pPr>
                      <a:r>
                        <a:rPr sz="900" spc="-25" dirty="0">
                          <a:solidFill>
                            <a:srgbClr val="00AE50"/>
                          </a:solidFill>
                          <a:latin typeface="Arial"/>
                          <a:cs typeface="Arial"/>
                        </a:rPr>
                        <a:t>0%</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08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0" algn="ctr">
                        <a:lnSpc>
                          <a:spcPct val="100000"/>
                        </a:lnSpc>
                        <a:spcBef>
                          <a:spcPts val="185"/>
                        </a:spcBef>
                      </a:pPr>
                      <a:r>
                        <a:rPr sz="900" dirty="0">
                          <a:solidFill>
                            <a:srgbClr val="00243C"/>
                          </a:solidFill>
                          <a:latin typeface="Arial"/>
                          <a:cs typeface="Arial"/>
                        </a:rPr>
                        <a:t>20%</a:t>
                      </a:r>
                      <a:r>
                        <a:rPr sz="900" spc="-35" dirty="0">
                          <a:solidFill>
                            <a:srgbClr val="00243C"/>
                          </a:solidFill>
                          <a:latin typeface="Arial"/>
                          <a:cs typeface="Arial"/>
                        </a:rPr>
                        <a:t> </a:t>
                      </a:r>
                      <a:r>
                        <a:rPr sz="900" dirty="0">
                          <a:solidFill>
                            <a:srgbClr val="00243C"/>
                          </a:solidFill>
                          <a:latin typeface="Arial"/>
                          <a:cs typeface="Arial"/>
                        </a:rPr>
                        <a:t>after</a:t>
                      </a:r>
                      <a:r>
                        <a:rPr sz="900" spc="-3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234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5"/>
                  </a:ext>
                </a:extLst>
              </a:tr>
              <a:tr h="203835">
                <a:tc>
                  <a:txBody>
                    <a:bodyPr/>
                    <a:lstStyle/>
                    <a:p>
                      <a:pPr marL="12065">
                        <a:lnSpc>
                          <a:spcPct val="100000"/>
                        </a:lnSpc>
                        <a:spcBef>
                          <a:spcPts val="285"/>
                        </a:spcBef>
                      </a:pPr>
                      <a:r>
                        <a:rPr sz="900" dirty="0">
                          <a:solidFill>
                            <a:srgbClr val="00243C"/>
                          </a:solidFill>
                          <a:latin typeface="Arial"/>
                          <a:cs typeface="Arial"/>
                        </a:rPr>
                        <a:t>PCP</a:t>
                      </a:r>
                      <a:r>
                        <a:rPr sz="900" spc="-35" dirty="0">
                          <a:solidFill>
                            <a:srgbClr val="00243C"/>
                          </a:solidFill>
                          <a:latin typeface="Arial"/>
                          <a:cs typeface="Arial"/>
                        </a:rPr>
                        <a:t> </a:t>
                      </a:r>
                      <a:r>
                        <a:rPr sz="900" spc="-10" dirty="0">
                          <a:solidFill>
                            <a:srgbClr val="00243C"/>
                          </a:solidFill>
                          <a:latin typeface="Arial"/>
                          <a:cs typeface="Arial"/>
                        </a:rPr>
                        <a:t>Copay</a:t>
                      </a:r>
                      <a:endParaRPr sz="900">
                        <a:latin typeface="Arial"/>
                        <a:cs typeface="Arial"/>
                      </a:endParaRPr>
                    </a:p>
                  </a:txBody>
                  <a:tcPr marL="0" marR="0" marT="3619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1270" algn="ctr">
                        <a:lnSpc>
                          <a:spcPct val="100000"/>
                        </a:lnSpc>
                        <a:spcBef>
                          <a:spcPts val="285"/>
                        </a:spcBef>
                      </a:pPr>
                      <a:r>
                        <a:rPr sz="900" spc="-25" dirty="0">
                          <a:solidFill>
                            <a:srgbClr val="00243C"/>
                          </a:solidFill>
                          <a:latin typeface="Arial"/>
                          <a:cs typeface="Arial"/>
                        </a:rPr>
                        <a:t>$20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85"/>
                        </a:spcBef>
                      </a:pPr>
                      <a:r>
                        <a:rPr sz="900" spc="-25" dirty="0">
                          <a:solidFill>
                            <a:srgbClr val="00243C"/>
                          </a:solidFill>
                          <a:latin typeface="Arial"/>
                          <a:cs typeface="Arial"/>
                        </a:rPr>
                        <a:t>$30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85"/>
                        </a:spcBef>
                      </a:pPr>
                      <a:r>
                        <a:rPr sz="900" spc="-25" dirty="0">
                          <a:solidFill>
                            <a:srgbClr val="00243C"/>
                          </a:solidFill>
                          <a:latin typeface="Arial"/>
                          <a:cs typeface="Arial"/>
                        </a:rPr>
                        <a:t>$30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8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85"/>
                        </a:spcBef>
                      </a:pPr>
                      <a:r>
                        <a:rPr sz="900" spc="-25" dirty="0">
                          <a:solidFill>
                            <a:srgbClr val="00243C"/>
                          </a:solidFill>
                          <a:latin typeface="Arial"/>
                          <a:cs typeface="Arial"/>
                        </a:rPr>
                        <a:t>$20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285"/>
                        </a:spcBef>
                      </a:pPr>
                      <a:r>
                        <a:rPr sz="900" spc="-25" dirty="0">
                          <a:solidFill>
                            <a:srgbClr val="00243C"/>
                          </a:solidFill>
                          <a:latin typeface="Arial"/>
                          <a:cs typeface="Arial"/>
                        </a:rPr>
                        <a:t>$30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85"/>
                        </a:spcBef>
                      </a:pPr>
                      <a:r>
                        <a:rPr sz="900" spc="-25" dirty="0">
                          <a:solidFill>
                            <a:srgbClr val="00243C"/>
                          </a:solidFill>
                          <a:latin typeface="Arial"/>
                          <a:cs typeface="Arial"/>
                        </a:rPr>
                        <a:t>$30</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8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19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6"/>
                  </a:ext>
                </a:extLst>
              </a:tr>
              <a:tr h="203835">
                <a:tc>
                  <a:txBody>
                    <a:bodyPr/>
                    <a:lstStyle/>
                    <a:p>
                      <a:pPr marL="12065">
                        <a:lnSpc>
                          <a:spcPct val="100000"/>
                        </a:lnSpc>
                        <a:spcBef>
                          <a:spcPts val="295"/>
                        </a:spcBef>
                      </a:pPr>
                      <a:r>
                        <a:rPr sz="900" spc="-10" dirty="0">
                          <a:solidFill>
                            <a:srgbClr val="00243C"/>
                          </a:solidFill>
                          <a:latin typeface="Arial"/>
                          <a:cs typeface="Arial"/>
                        </a:rPr>
                        <a:t>Specialist</a:t>
                      </a:r>
                      <a:r>
                        <a:rPr sz="900" spc="15" dirty="0">
                          <a:solidFill>
                            <a:srgbClr val="00243C"/>
                          </a:solidFill>
                          <a:latin typeface="Arial"/>
                          <a:cs typeface="Arial"/>
                        </a:rPr>
                        <a:t> </a:t>
                      </a:r>
                      <a:r>
                        <a:rPr sz="900" spc="-10" dirty="0">
                          <a:solidFill>
                            <a:srgbClr val="00243C"/>
                          </a:solidFill>
                          <a:latin typeface="Arial"/>
                          <a:cs typeface="Arial"/>
                        </a:rPr>
                        <a:t>Copay</a:t>
                      </a:r>
                      <a:endParaRPr sz="900">
                        <a:latin typeface="Arial"/>
                        <a:cs typeface="Arial"/>
                      </a:endParaRPr>
                    </a:p>
                  </a:txBody>
                  <a:tcPr marL="0" marR="0" marT="3746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508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317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5" dirty="0">
                          <a:solidFill>
                            <a:srgbClr val="00AE50"/>
                          </a:solidFill>
                          <a:latin typeface="Arial"/>
                          <a:cs typeface="Arial"/>
                        </a:rPr>
                        <a:t>$40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7"/>
                  </a:ext>
                </a:extLst>
              </a:tr>
              <a:tr h="203835">
                <a:tc>
                  <a:txBody>
                    <a:bodyPr/>
                    <a:lstStyle/>
                    <a:p>
                      <a:pPr marL="12065">
                        <a:lnSpc>
                          <a:spcPct val="100000"/>
                        </a:lnSpc>
                        <a:spcBef>
                          <a:spcPts val="295"/>
                        </a:spcBef>
                      </a:pPr>
                      <a:r>
                        <a:rPr sz="900" dirty="0">
                          <a:solidFill>
                            <a:srgbClr val="00243C"/>
                          </a:solidFill>
                          <a:latin typeface="Arial"/>
                          <a:cs typeface="Arial"/>
                        </a:rPr>
                        <a:t>Urgent</a:t>
                      </a:r>
                      <a:r>
                        <a:rPr sz="900" spc="-30" dirty="0">
                          <a:solidFill>
                            <a:srgbClr val="00243C"/>
                          </a:solidFill>
                          <a:latin typeface="Arial"/>
                          <a:cs typeface="Arial"/>
                        </a:rPr>
                        <a:t> </a:t>
                      </a:r>
                      <a:r>
                        <a:rPr sz="900" spc="-20" dirty="0">
                          <a:solidFill>
                            <a:srgbClr val="00243C"/>
                          </a:solidFill>
                          <a:latin typeface="Arial"/>
                          <a:cs typeface="Arial"/>
                        </a:rPr>
                        <a:t>Care</a:t>
                      </a:r>
                      <a:endParaRPr sz="900">
                        <a:latin typeface="Arial"/>
                        <a:cs typeface="Arial"/>
                      </a:endParaRPr>
                    </a:p>
                  </a:txBody>
                  <a:tcPr marL="0" marR="0" marT="3746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1270" algn="ctr">
                        <a:lnSpc>
                          <a:spcPct val="100000"/>
                        </a:lnSpc>
                        <a:spcBef>
                          <a:spcPts val="295"/>
                        </a:spcBef>
                      </a:pPr>
                      <a:r>
                        <a:rPr sz="900" spc="-25" dirty="0">
                          <a:solidFill>
                            <a:srgbClr val="00243C"/>
                          </a:solidFill>
                          <a:latin typeface="Arial"/>
                          <a:cs typeface="Arial"/>
                        </a:rPr>
                        <a:t>$30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5" dirty="0">
                          <a:solidFill>
                            <a:srgbClr val="00243C"/>
                          </a:solidFill>
                          <a:latin typeface="Arial"/>
                          <a:cs typeface="Arial"/>
                        </a:rPr>
                        <a:t>$40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5" dirty="0">
                          <a:solidFill>
                            <a:srgbClr val="00243C"/>
                          </a:solidFill>
                          <a:latin typeface="Arial"/>
                          <a:cs typeface="Arial"/>
                        </a:rPr>
                        <a:t>$60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5" dirty="0">
                          <a:solidFill>
                            <a:srgbClr val="00243C"/>
                          </a:solidFill>
                          <a:latin typeface="Arial"/>
                          <a:cs typeface="Arial"/>
                        </a:rPr>
                        <a:t>$30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295"/>
                        </a:spcBef>
                      </a:pPr>
                      <a:r>
                        <a:rPr sz="900" spc="-25" dirty="0">
                          <a:solidFill>
                            <a:srgbClr val="00243C"/>
                          </a:solidFill>
                          <a:latin typeface="Arial"/>
                          <a:cs typeface="Arial"/>
                        </a:rPr>
                        <a:t>$40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spc="-25" dirty="0">
                          <a:solidFill>
                            <a:srgbClr val="00243C"/>
                          </a:solidFill>
                          <a:latin typeface="Arial"/>
                          <a:cs typeface="Arial"/>
                        </a:rPr>
                        <a:t>$60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8"/>
                  </a:ext>
                </a:extLst>
              </a:tr>
              <a:tr h="205104">
                <a:tc>
                  <a:txBody>
                    <a:bodyPr/>
                    <a:lstStyle/>
                    <a:p>
                      <a:pPr marL="12065">
                        <a:lnSpc>
                          <a:spcPct val="100000"/>
                        </a:lnSpc>
                        <a:spcBef>
                          <a:spcPts val="295"/>
                        </a:spcBef>
                      </a:pPr>
                      <a:r>
                        <a:rPr sz="900" spc="-25" dirty="0">
                          <a:solidFill>
                            <a:srgbClr val="00243C"/>
                          </a:solidFill>
                          <a:latin typeface="Arial"/>
                          <a:cs typeface="Arial"/>
                        </a:rPr>
                        <a:t>ER</a:t>
                      </a:r>
                      <a:endParaRPr sz="900">
                        <a:latin typeface="Arial"/>
                        <a:cs typeface="Arial"/>
                      </a:endParaRPr>
                    </a:p>
                  </a:txBody>
                  <a:tcPr marL="0" marR="0" marT="3746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algn="ctr">
                        <a:lnSpc>
                          <a:spcPct val="100000"/>
                        </a:lnSpc>
                        <a:spcBef>
                          <a:spcPts val="295"/>
                        </a:spcBef>
                      </a:pPr>
                      <a:r>
                        <a:rPr sz="900" spc="-20" dirty="0">
                          <a:solidFill>
                            <a:srgbClr val="00243C"/>
                          </a:solidFill>
                          <a:latin typeface="Arial"/>
                          <a:cs typeface="Arial"/>
                        </a:rPr>
                        <a:t>$250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0" dirty="0">
                          <a:solidFill>
                            <a:srgbClr val="00243C"/>
                          </a:solidFill>
                          <a:latin typeface="Arial"/>
                          <a:cs typeface="Arial"/>
                        </a:rPr>
                        <a:t>$250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1270" algn="ctr">
                        <a:lnSpc>
                          <a:spcPct val="100000"/>
                        </a:lnSpc>
                        <a:spcBef>
                          <a:spcPts val="295"/>
                        </a:spcBef>
                      </a:pPr>
                      <a:r>
                        <a:rPr sz="900" spc="-20" dirty="0">
                          <a:solidFill>
                            <a:srgbClr val="00243C"/>
                          </a:solidFill>
                          <a:latin typeface="Arial"/>
                          <a:cs typeface="Arial"/>
                        </a:rPr>
                        <a:t>$250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5"/>
                        </a:spcBef>
                      </a:pPr>
                      <a:r>
                        <a:rPr sz="900" spc="-20" dirty="0">
                          <a:solidFill>
                            <a:srgbClr val="FF0000"/>
                          </a:solidFill>
                          <a:latin typeface="Arial"/>
                          <a:cs typeface="Arial"/>
                        </a:rPr>
                        <a:t>$350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295"/>
                        </a:spcBef>
                      </a:pPr>
                      <a:r>
                        <a:rPr sz="900" spc="-20" dirty="0">
                          <a:solidFill>
                            <a:srgbClr val="FF0000"/>
                          </a:solidFill>
                          <a:latin typeface="Arial"/>
                          <a:cs typeface="Arial"/>
                        </a:rPr>
                        <a:t>$350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295"/>
                        </a:spcBef>
                      </a:pPr>
                      <a:r>
                        <a:rPr sz="900" spc="-20" dirty="0">
                          <a:solidFill>
                            <a:srgbClr val="FF0000"/>
                          </a:solidFill>
                          <a:latin typeface="Arial"/>
                          <a:cs typeface="Arial"/>
                        </a:rPr>
                        <a:t>$350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09"/>
                  </a:ext>
                </a:extLst>
              </a:tr>
              <a:tr h="203835">
                <a:tc>
                  <a:txBody>
                    <a:bodyPr/>
                    <a:lstStyle/>
                    <a:p>
                      <a:pPr marL="12065">
                        <a:lnSpc>
                          <a:spcPct val="100000"/>
                        </a:lnSpc>
                        <a:spcBef>
                          <a:spcPts val="295"/>
                        </a:spcBef>
                      </a:pPr>
                      <a:r>
                        <a:rPr sz="900" spc="-10" dirty="0">
                          <a:solidFill>
                            <a:srgbClr val="00243C"/>
                          </a:solidFill>
                          <a:latin typeface="Arial"/>
                          <a:cs typeface="Arial"/>
                        </a:rPr>
                        <a:t>Inpatient Hospital</a:t>
                      </a:r>
                      <a:endParaRPr sz="900">
                        <a:latin typeface="Arial"/>
                        <a:cs typeface="Arial"/>
                      </a:endParaRPr>
                    </a:p>
                  </a:txBody>
                  <a:tcPr marL="0" marR="0" marT="3746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381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317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1270" algn="ctr">
                        <a:lnSpc>
                          <a:spcPct val="100000"/>
                        </a:lnSpc>
                        <a:spcBef>
                          <a:spcPts val="295"/>
                        </a:spcBef>
                      </a:pPr>
                      <a:r>
                        <a:rPr sz="900" spc="-10" dirty="0">
                          <a:solidFill>
                            <a:srgbClr val="00AE50"/>
                          </a:solidFill>
                          <a:latin typeface="Arial"/>
                          <a:cs typeface="Arial"/>
                        </a:rPr>
                        <a:t>$1,000</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9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746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10"/>
                  </a:ext>
                </a:extLst>
              </a:tr>
              <a:tr h="204470">
                <a:tc>
                  <a:txBody>
                    <a:bodyPr/>
                    <a:lstStyle/>
                    <a:p>
                      <a:pPr marL="12065">
                        <a:lnSpc>
                          <a:spcPct val="100000"/>
                        </a:lnSpc>
                        <a:spcBef>
                          <a:spcPts val="290"/>
                        </a:spcBef>
                      </a:pPr>
                      <a:r>
                        <a:rPr sz="900" spc="-10" dirty="0">
                          <a:solidFill>
                            <a:srgbClr val="00243C"/>
                          </a:solidFill>
                          <a:latin typeface="Arial"/>
                          <a:cs typeface="Arial"/>
                        </a:rPr>
                        <a:t>Outpatient</a:t>
                      </a:r>
                      <a:r>
                        <a:rPr sz="900" spc="-15" dirty="0">
                          <a:solidFill>
                            <a:srgbClr val="00243C"/>
                          </a:solidFill>
                          <a:latin typeface="Arial"/>
                          <a:cs typeface="Arial"/>
                        </a:rPr>
                        <a:t> </a:t>
                      </a:r>
                      <a:r>
                        <a:rPr sz="900" spc="-10" dirty="0">
                          <a:solidFill>
                            <a:srgbClr val="00243C"/>
                          </a:solidFill>
                          <a:latin typeface="Arial"/>
                          <a:cs typeface="Arial"/>
                        </a:rPr>
                        <a:t>Surgery</a:t>
                      </a:r>
                      <a:endParaRPr sz="900">
                        <a:latin typeface="Arial"/>
                        <a:cs typeface="Arial"/>
                      </a:endParaRPr>
                    </a:p>
                  </a:txBody>
                  <a:tcPr marL="0" marR="0" marT="3683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marL="3810"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0"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3175"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290"/>
                        </a:spcBef>
                      </a:pPr>
                      <a:r>
                        <a:rPr sz="900" spc="-20" dirty="0">
                          <a:solidFill>
                            <a:srgbClr val="00AE50"/>
                          </a:solidFill>
                          <a:latin typeface="Arial"/>
                          <a:cs typeface="Arial"/>
                        </a:rPr>
                        <a:t>$500</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4445"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290"/>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3683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11"/>
                  </a:ext>
                </a:extLst>
              </a:tr>
              <a:tr h="322580">
                <a:tc>
                  <a:txBody>
                    <a:bodyPr/>
                    <a:lstStyle/>
                    <a:p>
                      <a:pPr marL="12065">
                        <a:lnSpc>
                          <a:spcPct val="100000"/>
                        </a:lnSpc>
                        <a:spcBef>
                          <a:spcPts val="765"/>
                        </a:spcBef>
                      </a:pPr>
                      <a:r>
                        <a:rPr sz="900" spc="-25" dirty="0">
                          <a:solidFill>
                            <a:srgbClr val="00243C"/>
                          </a:solidFill>
                          <a:latin typeface="Arial"/>
                          <a:cs typeface="Arial"/>
                        </a:rPr>
                        <a:t>Rx</a:t>
                      </a:r>
                      <a:endParaRPr sz="900">
                        <a:latin typeface="Arial"/>
                        <a:cs typeface="Arial"/>
                      </a:endParaRPr>
                    </a:p>
                  </a:txBody>
                  <a:tcPr marL="0" marR="0" marT="97155"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tcPr>
                </a:tc>
                <a:tc>
                  <a:txBody>
                    <a:bodyPr/>
                    <a:lstStyle/>
                    <a:p>
                      <a:pPr algn="ctr">
                        <a:lnSpc>
                          <a:spcPct val="100000"/>
                        </a:lnSpc>
                        <a:spcBef>
                          <a:spcPts val="765"/>
                        </a:spcBef>
                      </a:pPr>
                      <a:r>
                        <a:rPr sz="900" spc="-10" dirty="0">
                          <a:solidFill>
                            <a:srgbClr val="00243C"/>
                          </a:solidFill>
                          <a:latin typeface="Arial"/>
                          <a:cs typeface="Arial"/>
                        </a:rPr>
                        <a:t>$10$25/$40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algn="ctr">
                        <a:lnSpc>
                          <a:spcPct val="100000"/>
                        </a:lnSpc>
                        <a:spcBef>
                          <a:spcPts val="765"/>
                        </a:spcBef>
                      </a:pPr>
                      <a:r>
                        <a:rPr sz="900" spc="-10" dirty="0">
                          <a:solidFill>
                            <a:srgbClr val="00243C"/>
                          </a:solidFill>
                          <a:latin typeface="Arial"/>
                          <a:cs typeface="Arial"/>
                        </a:rPr>
                        <a:t>$10/$30/$50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765"/>
                        </a:spcBef>
                      </a:pPr>
                      <a:r>
                        <a:rPr sz="900" spc="-10" dirty="0">
                          <a:solidFill>
                            <a:srgbClr val="00243C"/>
                          </a:solidFill>
                          <a:latin typeface="Arial"/>
                          <a:cs typeface="Arial"/>
                        </a:rPr>
                        <a:t>$10/$60/$100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76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635" algn="ctr">
                        <a:lnSpc>
                          <a:spcPct val="100000"/>
                        </a:lnSpc>
                        <a:spcBef>
                          <a:spcPts val="765"/>
                        </a:spcBef>
                      </a:pPr>
                      <a:r>
                        <a:rPr sz="900" spc="-10" dirty="0">
                          <a:solidFill>
                            <a:srgbClr val="00243C"/>
                          </a:solidFill>
                          <a:latin typeface="Arial"/>
                          <a:cs typeface="Arial"/>
                        </a:rPr>
                        <a:t>$10$25/$40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1905" algn="ctr">
                        <a:lnSpc>
                          <a:spcPct val="100000"/>
                        </a:lnSpc>
                        <a:spcBef>
                          <a:spcPts val="765"/>
                        </a:spcBef>
                      </a:pPr>
                      <a:r>
                        <a:rPr sz="900" spc="-10" dirty="0">
                          <a:solidFill>
                            <a:srgbClr val="00243C"/>
                          </a:solidFill>
                          <a:latin typeface="Arial"/>
                          <a:cs typeface="Arial"/>
                        </a:rPr>
                        <a:t>$10/$30/$50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2540" algn="ctr">
                        <a:lnSpc>
                          <a:spcPct val="100000"/>
                        </a:lnSpc>
                        <a:spcBef>
                          <a:spcPts val="765"/>
                        </a:spcBef>
                      </a:pPr>
                      <a:r>
                        <a:rPr sz="900" spc="-10" dirty="0">
                          <a:solidFill>
                            <a:srgbClr val="00243C"/>
                          </a:solidFill>
                          <a:latin typeface="Arial"/>
                          <a:cs typeface="Arial"/>
                        </a:rPr>
                        <a:t>$10/$60/$100</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tc>
                  <a:txBody>
                    <a:bodyPr/>
                    <a:lstStyle/>
                    <a:p>
                      <a:pPr marL="5715" algn="ctr">
                        <a:lnSpc>
                          <a:spcPct val="100000"/>
                        </a:lnSpc>
                        <a:spcBef>
                          <a:spcPts val="765"/>
                        </a:spcBef>
                      </a:pPr>
                      <a:r>
                        <a:rPr sz="900" dirty="0">
                          <a:solidFill>
                            <a:srgbClr val="00243C"/>
                          </a:solidFill>
                          <a:latin typeface="Arial"/>
                          <a:cs typeface="Arial"/>
                        </a:rPr>
                        <a:t>20%</a:t>
                      </a:r>
                      <a:r>
                        <a:rPr sz="900" spc="-20" dirty="0">
                          <a:solidFill>
                            <a:srgbClr val="00243C"/>
                          </a:solidFill>
                          <a:latin typeface="Arial"/>
                          <a:cs typeface="Arial"/>
                        </a:rPr>
                        <a:t> </a:t>
                      </a:r>
                      <a:r>
                        <a:rPr sz="900" dirty="0">
                          <a:solidFill>
                            <a:srgbClr val="00243C"/>
                          </a:solidFill>
                          <a:latin typeface="Arial"/>
                          <a:cs typeface="Arial"/>
                        </a:rPr>
                        <a:t>after</a:t>
                      </a:r>
                      <a:r>
                        <a:rPr sz="900" spc="-15" dirty="0">
                          <a:solidFill>
                            <a:srgbClr val="00243C"/>
                          </a:solidFill>
                          <a:latin typeface="Arial"/>
                          <a:cs typeface="Arial"/>
                        </a:rPr>
                        <a:t> </a:t>
                      </a:r>
                      <a:r>
                        <a:rPr sz="900" spc="-25" dirty="0">
                          <a:solidFill>
                            <a:srgbClr val="00243C"/>
                          </a:solidFill>
                          <a:latin typeface="Arial"/>
                          <a:cs typeface="Arial"/>
                        </a:rPr>
                        <a:t>DED</a:t>
                      </a:r>
                      <a:endParaRPr sz="900">
                        <a:latin typeface="Arial"/>
                        <a:cs typeface="Arial"/>
                      </a:endParaRPr>
                    </a:p>
                  </a:txBody>
                  <a:tcPr marL="0" marR="0" marT="97155"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E0ECF8"/>
                    </a:solidFill>
                  </a:tcPr>
                </a:tc>
                <a:extLst>
                  <a:ext uri="{0D108BD9-81ED-4DB2-BD59-A6C34878D82A}">
                    <a16:rowId xmlns:a16="http://schemas.microsoft.com/office/drawing/2014/main" val="10012"/>
                  </a:ext>
                </a:extLst>
              </a:tr>
              <a:tr h="243204">
                <a:tc>
                  <a:txBody>
                    <a:bodyPr/>
                    <a:lstStyle/>
                    <a:p>
                      <a:pPr marL="12065" marR="53340">
                        <a:lnSpc>
                          <a:spcPts val="960"/>
                        </a:lnSpc>
                      </a:pPr>
                      <a:r>
                        <a:rPr sz="900" dirty="0">
                          <a:solidFill>
                            <a:srgbClr val="00243C"/>
                          </a:solidFill>
                          <a:latin typeface="Arial"/>
                          <a:cs typeface="Arial"/>
                        </a:rPr>
                        <a:t>Employee</a:t>
                      </a:r>
                      <a:r>
                        <a:rPr sz="900" spc="-40" dirty="0">
                          <a:solidFill>
                            <a:srgbClr val="00243C"/>
                          </a:solidFill>
                          <a:latin typeface="Arial"/>
                          <a:cs typeface="Arial"/>
                        </a:rPr>
                        <a:t> </a:t>
                      </a:r>
                      <a:r>
                        <a:rPr sz="900" dirty="0">
                          <a:solidFill>
                            <a:srgbClr val="00243C"/>
                          </a:solidFill>
                          <a:latin typeface="Arial"/>
                          <a:cs typeface="Arial"/>
                        </a:rPr>
                        <a:t>Paycheck</a:t>
                      </a:r>
                      <a:r>
                        <a:rPr sz="900" spc="-30" dirty="0">
                          <a:solidFill>
                            <a:srgbClr val="00243C"/>
                          </a:solidFill>
                          <a:latin typeface="Arial"/>
                          <a:cs typeface="Arial"/>
                        </a:rPr>
                        <a:t> </a:t>
                      </a:r>
                      <a:r>
                        <a:rPr sz="900" spc="-20" dirty="0">
                          <a:solidFill>
                            <a:srgbClr val="00243C"/>
                          </a:solidFill>
                          <a:latin typeface="Arial"/>
                          <a:cs typeface="Arial"/>
                        </a:rPr>
                        <a:t>Cost </a:t>
                      </a:r>
                      <a:r>
                        <a:rPr sz="900" dirty="0">
                          <a:solidFill>
                            <a:srgbClr val="00243C"/>
                          </a:solidFill>
                          <a:latin typeface="Arial"/>
                          <a:cs typeface="Arial"/>
                        </a:rPr>
                        <a:t>(20</a:t>
                      </a:r>
                      <a:r>
                        <a:rPr sz="900" spc="-5" dirty="0">
                          <a:solidFill>
                            <a:srgbClr val="00243C"/>
                          </a:solidFill>
                          <a:latin typeface="Arial"/>
                          <a:cs typeface="Arial"/>
                        </a:rPr>
                        <a:t> </a:t>
                      </a:r>
                      <a:r>
                        <a:rPr sz="900" spc="-10" dirty="0">
                          <a:solidFill>
                            <a:srgbClr val="00243C"/>
                          </a:solidFill>
                          <a:latin typeface="Arial"/>
                          <a:cs typeface="Arial"/>
                        </a:rPr>
                        <a:t>paychecks)</a:t>
                      </a:r>
                      <a:endParaRPr sz="900">
                        <a:latin typeface="Arial"/>
                        <a:cs typeface="Arial"/>
                      </a:endParaRPr>
                    </a:p>
                  </a:txBody>
                  <a:tcPr marL="0" marR="0" marT="0" marB="0">
                    <a:lnL w="12700">
                      <a:solidFill>
                        <a:srgbClr val="FFFFFF"/>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algn="ctr">
                        <a:lnSpc>
                          <a:spcPct val="100000"/>
                        </a:lnSpc>
                        <a:spcBef>
                          <a:spcPts val="760"/>
                        </a:spcBef>
                      </a:pPr>
                      <a:r>
                        <a:rPr sz="900" spc="-10" dirty="0">
                          <a:solidFill>
                            <a:srgbClr val="00243C"/>
                          </a:solidFill>
                          <a:latin typeface="Arial"/>
                          <a:cs typeface="Arial"/>
                        </a:rPr>
                        <a:t>$38.15</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marL="1270" algn="ctr">
                        <a:lnSpc>
                          <a:spcPct val="100000"/>
                        </a:lnSpc>
                        <a:spcBef>
                          <a:spcPts val="760"/>
                        </a:spcBef>
                      </a:pPr>
                      <a:r>
                        <a:rPr sz="900" spc="-10" dirty="0">
                          <a:solidFill>
                            <a:srgbClr val="00243C"/>
                          </a:solidFill>
                          <a:latin typeface="Arial"/>
                          <a:cs typeface="Arial"/>
                        </a:rPr>
                        <a:t>$19.59</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algn="ctr">
                        <a:lnSpc>
                          <a:spcPct val="100000"/>
                        </a:lnSpc>
                        <a:spcBef>
                          <a:spcPts val="760"/>
                        </a:spcBef>
                      </a:pPr>
                      <a:r>
                        <a:rPr sz="900" spc="-25" dirty="0">
                          <a:solidFill>
                            <a:srgbClr val="00243C"/>
                          </a:solidFill>
                          <a:latin typeface="Arial"/>
                          <a:cs typeface="Arial"/>
                        </a:rPr>
                        <a:t>$0</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algn="ctr">
                        <a:lnSpc>
                          <a:spcPct val="100000"/>
                        </a:lnSpc>
                        <a:spcBef>
                          <a:spcPts val="760"/>
                        </a:spcBef>
                      </a:pPr>
                      <a:r>
                        <a:rPr sz="900" spc="-25" dirty="0">
                          <a:solidFill>
                            <a:srgbClr val="00243C"/>
                          </a:solidFill>
                          <a:latin typeface="Arial"/>
                          <a:cs typeface="Arial"/>
                        </a:rPr>
                        <a:t>$0</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algn="ctr">
                        <a:lnSpc>
                          <a:spcPct val="100000"/>
                        </a:lnSpc>
                        <a:spcBef>
                          <a:spcPts val="760"/>
                        </a:spcBef>
                      </a:pPr>
                      <a:r>
                        <a:rPr sz="900" spc="-25" dirty="0">
                          <a:solidFill>
                            <a:srgbClr val="00243C"/>
                          </a:solidFill>
                          <a:latin typeface="Arial"/>
                          <a:cs typeface="Arial"/>
                        </a:rPr>
                        <a:t>$0</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marL="1270" algn="ctr">
                        <a:lnSpc>
                          <a:spcPct val="100000"/>
                        </a:lnSpc>
                        <a:spcBef>
                          <a:spcPts val="760"/>
                        </a:spcBef>
                      </a:pPr>
                      <a:r>
                        <a:rPr sz="900" spc="-10" dirty="0">
                          <a:solidFill>
                            <a:srgbClr val="00243C"/>
                          </a:solidFill>
                          <a:latin typeface="Arial"/>
                          <a:cs typeface="Arial"/>
                        </a:rPr>
                        <a:t>$24.50</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marL="635" algn="ctr">
                        <a:lnSpc>
                          <a:spcPct val="100000"/>
                        </a:lnSpc>
                        <a:spcBef>
                          <a:spcPts val="760"/>
                        </a:spcBef>
                      </a:pPr>
                      <a:r>
                        <a:rPr sz="900" spc="-25" dirty="0">
                          <a:solidFill>
                            <a:srgbClr val="00243C"/>
                          </a:solidFill>
                          <a:latin typeface="Arial"/>
                          <a:cs typeface="Arial"/>
                        </a:rPr>
                        <a:t>$0</a:t>
                      </a:r>
                      <a:endParaRPr sz="90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tc>
                  <a:txBody>
                    <a:bodyPr/>
                    <a:lstStyle/>
                    <a:p>
                      <a:pPr marL="635" algn="ctr">
                        <a:lnSpc>
                          <a:spcPct val="100000"/>
                        </a:lnSpc>
                        <a:spcBef>
                          <a:spcPts val="760"/>
                        </a:spcBef>
                      </a:pPr>
                      <a:r>
                        <a:rPr sz="900" spc="-25" dirty="0">
                          <a:solidFill>
                            <a:srgbClr val="00243C"/>
                          </a:solidFill>
                          <a:latin typeface="Arial"/>
                          <a:cs typeface="Arial"/>
                        </a:rPr>
                        <a:t>$0</a:t>
                      </a:r>
                      <a:endParaRPr sz="900" dirty="0">
                        <a:latin typeface="Arial"/>
                        <a:cs typeface="Arial"/>
                      </a:endParaRPr>
                    </a:p>
                  </a:txBody>
                  <a:tcPr marL="0" marR="0" marT="96520" marB="0">
                    <a:lnL w="12700">
                      <a:solidFill>
                        <a:srgbClr val="56575B"/>
                      </a:solidFill>
                      <a:prstDash val="solid"/>
                    </a:lnL>
                    <a:lnR w="12700">
                      <a:solidFill>
                        <a:srgbClr val="56575B"/>
                      </a:solidFill>
                      <a:prstDash val="solid"/>
                    </a:lnR>
                    <a:lnT w="6350">
                      <a:solidFill>
                        <a:srgbClr val="6DACDE"/>
                      </a:solidFill>
                      <a:prstDash val="solid"/>
                    </a:lnT>
                    <a:lnB w="6350">
                      <a:solidFill>
                        <a:srgbClr val="6DACDE"/>
                      </a:solidFill>
                      <a:prstDash val="solid"/>
                    </a:lnB>
                    <a:solidFill>
                      <a:srgbClr val="D9D9D9"/>
                    </a:solidFill>
                  </a:tcPr>
                </a:tc>
                <a:extLst>
                  <a:ext uri="{0D108BD9-81ED-4DB2-BD59-A6C34878D82A}">
                    <a16:rowId xmlns:a16="http://schemas.microsoft.com/office/drawing/2014/main" val="10013"/>
                  </a:ext>
                </a:extLst>
              </a:tr>
            </a:tbl>
          </a:graphicData>
        </a:graphic>
      </p:graphicFrame>
      <p:sp>
        <p:nvSpPr>
          <p:cNvPr id="4" name="object 4"/>
          <p:cNvSpPr txBox="1"/>
          <p:nvPr/>
        </p:nvSpPr>
        <p:spPr>
          <a:xfrm>
            <a:off x="307340" y="5384800"/>
            <a:ext cx="6796405" cy="848360"/>
          </a:xfrm>
          <a:prstGeom prst="rect">
            <a:avLst/>
          </a:prstGeom>
        </p:spPr>
        <p:txBody>
          <a:bodyPr vert="horz" wrap="square" lIns="0" tIns="12700" rIns="0" bIns="0" rtlCol="0">
            <a:spAutoFit/>
          </a:bodyPr>
          <a:lstStyle/>
          <a:p>
            <a:pPr marL="298450" marR="5080" indent="-285750">
              <a:lnSpc>
                <a:spcPct val="100000"/>
              </a:lnSpc>
              <a:spcBef>
                <a:spcPts val="100"/>
              </a:spcBef>
              <a:buChar char="•"/>
              <a:tabLst>
                <a:tab pos="298450" algn="l"/>
              </a:tabLst>
            </a:pPr>
            <a:r>
              <a:rPr sz="1800" spc="-50" dirty="0">
                <a:latin typeface="Arial"/>
                <a:cs typeface="Arial"/>
              </a:rPr>
              <a:t>TPA</a:t>
            </a:r>
            <a:r>
              <a:rPr sz="1800" spc="-105" dirty="0">
                <a:latin typeface="Arial"/>
                <a:cs typeface="Arial"/>
              </a:rPr>
              <a:t> </a:t>
            </a:r>
            <a:r>
              <a:rPr sz="1800" dirty="0">
                <a:latin typeface="Arial"/>
                <a:cs typeface="Arial"/>
              </a:rPr>
              <a:t>option</a:t>
            </a:r>
            <a:r>
              <a:rPr sz="1800" spc="-45" dirty="0">
                <a:latin typeface="Arial"/>
                <a:cs typeface="Arial"/>
              </a:rPr>
              <a:t> </a:t>
            </a:r>
            <a:r>
              <a:rPr sz="1800" dirty="0">
                <a:latin typeface="Arial"/>
                <a:cs typeface="Arial"/>
              </a:rPr>
              <a:t>was</a:t>
            </a:r>
            <a:r>
              <a:rPr sz="1800" spc="-20" dirty="0">
                <a:latin typeface="Arial"/>
                <a:cs typeface="Arial"/>
              </a:rPr>
              <a:t> </a:t>
            </a:r>
            <a:r>
              <a:rPr sz="1800" dirty="0">
                <a:latin typeface="Arial"/>
                <a:cs typeface="Arial"/>
              </a:rPr>
              <a:t>heavily</a:t>
            </a:r>
            <a:r>
              <a:rPr sz="1800" spc="-40" dirty="0">
                <a:latin typeface="Arial"/>
                <a:cs typeface="Arial"/>
              </a:rPr>
              <a:t> </a:t>
            </a:r>
            <a:r>
              <a:rPr sz="1800" dirty="0">
                <a:latin typeface="Arial"/>
                <a:cs typeface="Arial"/>
              </a:rPr>
              <a:t>incentivized</a:t>
            </a:r>
            <a:r>
              <a:rPr sz="1800" spc="-30" dirty="0">
                <a:latin typeface="Arial"/>
                <a:cs typeface="Arial"/>
              </a:rPr>
              <a:t> </a:t>
            </a:r>
            <a:r>
              <a:rPr sz="1800" dirty="0">
                <a:latin typeface="Arial"/>
                <a:cs typeface="Arial"/>
              </a:rPr>
              <a:t>through</a:t>
            </a:r>
            <a:r>
              <a:rPr sz="1800" spc="-20" dirty="0">
                <a:latin typeface="Arial"/>
                <a:cs typeface="Arial"/>
              </a:rPr>
              <a:t> </a:t>
            </a:r>
            <a:r>
              <a:rPr sz="1800" dirty="0">
                <a:latin typeface="Arial"/>
                <a:cs typeface="Arial"/>
              </a:rPr>
              <a:t>plan</a:t>
            </a:r>
            <a:r>
              <a:rPr sz="1800" spc="-30" dirty="0">
                <a:latin typeface="Arial"/>
                <a:cs typeface="Arial"/>
              </a:rPr>
              <a:t> </a:t>
            </a:r>
            <a:r>
              <a:rPr sz="1800" dirty="0">
                <a:latin typeface="Arial"/>
                <a:cs typeface="Arial"/>
              </a:rPr>
              <a:t>design.</a:t>
            </a:r>
            <a:r>
              <a:rPr sz="1800" spc="-30" dirty="0">
                <a:latin typeface="Arial"/>
                <a:cs typeface="Arial"/>
              </a:rPr>
              <a:t> </a:t>
            </a:r>
            <a:r>
              <a:rPr sz="1800" dirty="0">
                <a:latin typeface="Arial"/>
                <a:cs typeface="Arial"/>
              </a:rPr>
              <a:t>Plan</a:t>
            </a:r>
            <a:r>
              <a:rPr sz="1800" spc="-20" dirty="0">
                <a:latin typeface="Arial"/>
                <a:cs typeface="Arial"/>
              </a:rPr>
              <a:t> </a:t>
            </a:r>
            <a:r>
              <a:rPr sz="1800" spc="-25" dirty="0">
                <a:latin typeface="Arial"/>
                <a:cs typeface="Arial"/>
              </a:rPr>
              <a:t>is </a:t>
            </a:r>
            <a:r>
              <a:rPr sz="1800" dirty="0">
                <a:latin typeface="Arial"/>
                <a:cs typeface="Arial"/>
              </a:rPr>
              <a:t>100%</a:t>
            </a:r>
            <a:r>
              <a:rPr sz="1800" spc="-30" dirty="0">
                <a:latin typeface="Arial"/>
                <a:cs typeface="Arial"/>
              </a:rPr>
              <a:t> </a:t>
            </a:r>
            <a:r>
              <a:rPr sz="1800" dirty="0">
                <a:latin typeface="Arial"/>
                <a:cs typeface="Arial"/>
              </a:rPr>
              <a:t>copay</a:t>
            </a:r>
            <a:r>
              <a:rPr sz="1800" spc="-10" dirty="0">
                <a:latin typeface="Arial"/>
                <a:cs typeface="Arial"/>
              </a:rPr>
              <a:t> </a:t>
            </a:r>
            <a:r>
              <a:rPr sz="1800" dirty="0">
                <a:latin typeface="Arial"/>
                <a:cs typeface="Arial"/>
              </a:rPr>
              <a:t>driven.</a:t>
            </a:r>
            <a:r>
              <a:rPr sz="1800" spc="-10" dirty="0">
                <a:latin typeface="Arial"/>
                <a:cs typeface="Arial"/>
              </a:rPr>
              <a:t> </a:t>
            </a:r>
            <a:r>
              <a:rPr sz="1800" dirty="0">
                <a:latin typeface="Arial"/>
                <a:cs typeface="Arial"/>
              </a:rPr>
              <a:t>No</a:t>
            </a:r>
            <a:r>
              <a:rPr sz="1800" spc="-15" dirty="0">
                <a:latin typeface="Arial"/>
                <a:cs typeface="Arial"/>
              </a:rPr>
              <a:t> </a:t>
            </a:r>
            <a:r>
              <a:rPr sz="1800" dirty="0">
                <a:latin typeface="Arial"/>
                <a:cs typeface="Arial"/>
              </a:rPr>
              <a:t>deductible</a:t>
            </a:r>
            <a:r>
              <a:rPr sz="1800" spc="-25" dirty="0">
                <a:latin typeface="Arial"/>
                <a:cs typeface="Arial"/>
              </a:rPr>
              <a:t> </a:t>
            </a:r>
            <a:r>
              <a:rPr sz="1800" dirty="0">
                <a:latin typeface="Arial"/>
                <a:cs typeface="Arial"/>
              </a:rPr>
              <a:t>and</a:t>
            </a:r>
            <a:r>
              <a:rPr sz="1800" spc="-10" dirty="0">
                <a:latin typeface="Arial"/>
                <a:cs typeface="Arial"/>
              </a:rPr>
              <a:t> </a:t>
            </a:r>
            <a:r>
              <a:rPr sz="1800" dirty="0">
                <a:latin typeface="Arial"/>
                <a:cs typeface="Arial"/>
              </a:rPr>
              <a:t>no</a:t>
            </a:r>
            <a:r>
              <a:rPr sz="1800" spc="-5" dirty="0">
                <a:latin typeface="Arial"/>
                <a:cs typeface="Arial"/>
              </a:rPr>
              <a:t> </a:t>
            </a:r>
            <a:r>
              <a:rPr sz="1800" spc="-10" dirty="0">
                <a:latin typeface="Arial"/>
                <a:cs typeface="Arial"/>
              </a:rPr>
              <a:t>coinsurance.</a:t>
            </a:r>
            <a:endParaRPr sz="1800">
              <a:latin typeface="Arial"/>
              <a:cs typeface="Arial"/>
            </a:endParaRPr>
          </a:p>
          <a:p>
            <a:pPr marL="297815" indent="-285115">
              <a:lnSpc>
                <a:spcPct val="100000"/>
              </a:lnSpc>
              <a:buChar char="•"/>
              <a:tabLst>
                <a:tab pos="297815" algn="l"/>
              </a:tabLst>
            </a:pPr>
            <a:r>
              <a:rPr sz="1800" dirty="0">
                <a:latin typeface="Arial"/>
                <a:cs typeface="Arial"/>
              </a:rPr>
              <a:t>Payroll</a:t>
            </a:r>
            <a:r>
              <a:rPr sz="1800" spc="-30" dirty="0">
                <a:latin typeface="Arial"/>
                <a:cs typeface="Arial"/>
              </a:rPr>
              <a:t> </a:t>
            </a:r>
            <a:r>
              <a:rPr sz="1800" dirty="0">
                <a:latin typeface="Arial"/>
                <a:cs typeface="Arial"/>
              </a:rPr>
              <a:t>deductions</a:t>
            </a:r>
            <a:r>
              <a:rPr sz="1800" spc="-30" dirty="0">
                <a:latin typeface="Arial"/>
                <a:cs typeface="Arial"/>
              </a:rPr>
              <a:t> </a:t>
            </a:r>
            <a:r>
              <a:rPr sz="1800" dirty="0">
                <a:latin typeface="Arial"/>
                <a:cs typeface="Arial"/>
              </a:rPr>
              <a:t>on</a:t>
            </a:r>
            <a:r>
              <a:rPr sz="1800" spc="-15" dirty="0">
                <a:latin typeface="Arial"/>
                <a:cs typeface="Arial"/>
              </a:rPr>
              <a:t> </a:t>
            </a:r>
            <a:r>
              <a:rPr sz="1800" dirty="0">
                <a:latin typeface="Arial"/>
                <a:cs typeface="Arial"/>
              </a:rPr>
              <a:t>other</a:t>
            </a:r>
            <a:r>
              <a:rPr sz="1800" spc="-15" dirty="0">
                <a:latin typeface="Arial"/>
                <a:cs typeface="Arial"/>
              </a:rPr>
              <a:t> </a:t>
            </a:r>
            <a:r>
              <a:rPr sz="1800" dirty="0">
                <a:latin typeface="Arial"/>
                <a:cs typeface="Arial"/>
              </a:rPr>
              <a:t>plans</a:t>
            </a:r>
            <a:r>
              <a:rPr sz="1800" spc="-25" dirty="0">
                <a:latin typeface="Arial"/>
                <a:cs typeface="Arial"/>
              </a:rPr>
              <a:t> </a:t>
            </a:r>
            <a:r>
              <a:rPr sz="1800" dirty="0">
                <a:latin typeface="Arial"/>
                <a:cs typeface="Arial"/>
              </a:rPr>
              <a:t>are</a:t>
            </a:r>
            <a:r>
              <a:rPr sz="1800" spc="-15" dirty="0">
                <a:latin typeface="Arial"/>
                <a:cs typeface="Arial"/>
              </a:rPr>
              <a:t> </a:t>
            </a:r>
            <a:r>
              <a:rPr sz="1800" dirty="0">
                <a:latin typeface="Arial"/>
                <a:cs typeface="Arial"/>
              </a:rPr>
              <a:t>driven</a:t>
            </a:r>
            <a:r>
              <a:rPr sz="1800" spc="-25" dirty="0">
                <a:latin typeface="Arial"/>
                <a:cs typeface="Arial"/>
              </a:rPr>
              <a:t> </a:t>
            </a:r>
            <a:r>
              <a:rPr sz="1800" dirty="0">
                <a:latin typeface="Arial"/>
                <a:cs typeface="Arial"/>
              </a:rPr>
              <a:t>by</a:t>
            </a:r>
            <a:r>
              <a:rPr sz="1800" spc="-15" dirty="0">
                <a:latin typeface="Arial"/>
                <a:cs typeface="Arial"/>
              </a:rPr>
              <a:t> </a:t>
            </a:r>
            <a:r>
              <a:rPr sz="1800" dirty="0">
                <a:latin typeface="Arial"/>
                <a:cs typeface="Arial"/>
              </a:rPr>
              <a:t>the</a:t>
            </a:r>
            <a:r>
              <a:rPr sz="1800" spc="-10" dirty="0">
                <a:latin typeface="Arial"/>
                <a:cs typeface="Arial"/>
              </a:rPr>
              <a:t> </a:t>
            </a:r>
            <a:r>
              <a:rPr sz="1800" spc="-25" dirty="0">
                <a:latin typeface="Arial"/>
                <a:cs typeface="Arial"/>
              </a:rPr>
              <a:t>CBA</a:t>
            </a:r>
            <a:endParaRPr sz="1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632161"/>
            <a:ext cx="7390130" cy="944244"/>
          </a:xfrm>
          <a:prstGeom prst="rect">
            <a:avLst/>
          </a:prstGeom>
        </p:spPr>
        <p:txBody>
          <a:bodyPr vert="horz" wrap="square" lIns="0" tIns="145415" rIns="0" bIns="0" rtlCol="0">
            <a:spAutoFit/>
          </a:bodyPr>
          <a:lstStyle/>
          <a:p>
            <a:pPr marL="240665" indent="-227965">
              <a:lnSpc>
                <a:spcPct val="100000"/>
              </a:lnSpc>
              <a:spcBef>
                <a:spcPts val="1145"/>
              </a:spcBef>
              <a:buClr>
                <a:srgbClr val="6EACDE"/>
              </a:buClr>
              <a:buFont typeface="Arial"/>
              <a:buChar char="•"/>
              <a:tabLst>
                <a:tab pos="240665" algn="l"/>
              </a:tabLst>
            </a:pPr>
            <a:r>
              <a:rPr sz="1600" dirty="0">
                <a:solidFill>
                  <a:srgbClr val="525252"/>
                </a:solidFill>
                <a:latin typeface="Arial"/>
                <a:cs typeface="Arial"/>
              </a:rPr>
              <a:t>LCS</a:t>
            </a:r>
            <a:r>
              <a:rPr sz="1600" spc="-30" dirty="0">
                <a:solidFill>
                  <a:srgbClr val="525252"/>
                </a:solidFill>
                <a:latin typeface="Arial"/>
                <a:cs typeface="Arial"/>
              </a:rPr>
              <a:t> </a:t>
            </a:r>
            <a:r>
              <a:rPr sz="1600" dirty="0">
                <a:solidFill>
                  <a:srgbClr val="525252"/>
                </a:solidFill>
                <a:latin typeface="Arial"/>
                <a:cs typeface="Arial"/>
              </a:rPr>
              <a:t>is</a:t>
            </a:r>
            <a:r>
              <a:rPr sz="1600" spc="-25" dirty="0">
                <a:solidFill>
                  <a:srgbClr val="525252"/>
                </a:solidFill>
                <a:latin typeface="Arial"/>
                <a:cs typeface="Arial"/>
              </a:rPr>
              <a:t> </a:t>
            </a:r>
            <a:r>
              <a:rPr sz="1600" dirty="0">
                <a:solidFill>
                  <a:srgbClr val="525252"/>
                </a:solidFill>
                <a:latin typeface="Arial"/>
                <a:cs typeface="Arial"/>
              </a:rPr>
              <a:t>a</a:t>
            </a:r>
            <a:r>
              <a:rPr sz="1600" spc="-15" dirty="0">
                <a:solidFill>
                  <a:srgbClr val="525252"/>
                </a:solidFill>
                <a:latin typeface="Arial"/>
                <a:cs typeface="Arial"/>
              </a:rPr>
              <a:t> </a:t>
            </a:r>
            <a:r>
              <a:rPr sz="1600" dirty="0">
                <a:solidFill>
                  <a:srgbClr val="525252"/>
                </a:solidFill>
                <a:latin typeface="Arial"/>
                <a:cs typeface="Arial"/>
              </a:rPr>
              <a:t>September</a:t>
            </a:r>
            <a:r>
              <a:rPr sz="1600" spc="-5" dirty="0">
                <a:solidFill>
                  <a:srgbClr val="525252"/>
                </a:solidFill>
                <a:latin typeface="Arial"/>
                <a:cs typeface="Arial"/>
              </a:rPr>
              <a:t> </a:t>
            </a:r>
            <a:r>
              <a:rPr sz="1600" dirty="0">
                <a:solidFill>
                  <a:srgbClr val="525252"/>
                </a:solidFill>
                <a:latin typeface="Arial"/>
                <a:cs typeface="Arial"/>
              </a:rPr>
              <a:t>1</a:t>
            </a:r>
            <a:r>
              <a:rPr sz="1600" spc="-20" dirty="0">
                <a:solidFill>
                  <a:srgbClr val="525252"/>
                </a:solidFill>
                <a:latin typeface="Arial"/>
                <a:cs typeface="Arial"/>
              </a:rPr>
              <a:t> </a:t>
            </a:r>
            <a:r>
              <a:rPr sz="1600" dirty="0">
                <a:solidFill>
                  <a:srgbClr val="525252"/>
                </a:solidFill>
                <a:latin typeface="Arial"/>
                <a:cs typeface="Arial"/>
              </a:rPr>
              <a:t>renewal</a:t>
            </a:r>
            <a:r>
              <a:rPr sz="1600" spc="-15" dirty="0">
                <a:solidFill>
                  <a:srgbClr val="525252"/>
                </a:solidFill>
                <a:latin typeface="Arial"/>
                <a:cs typeface="Arial"/>
              </a:rPr>
              <a:t> </a:t>
            </a:r>
            <a:r>
              <a:rPr sz="1600" dirty="0">
                <a:solidFill>
                  <a:srgbClr val="525252"/>
                </a:solidFill>
                <a:latin typeface="Arial"/>
                <a:cs typeface="Arial"/>
              </a:rPr>
              <a:t>which</a:t>
            </a:r>
            <a:r>
              <a:rPr sz="1600" spc="-30" dirty="0">
                <a:solidFill>
                  <a:srgbClr val="525252"/>
                </a:solidFill>
                <a:latin typeface="Arial"/>
                <a:cs typeface="Arial"/>
              </a:rPr>
              <a:t> </a:t>
            </a:r>
            <a:r>
              <a:rPr sz="1600" dirty="0">
                <a:solidFill>
                  <a:srgbClr val="525252"/>
                </a:solidFill>
                <a:latin typeface="Arial"/>
                <a:cs typeface="Arial"/>
              </a:rPr>
              <a:t>presents</a:t>
            </a:r>
            <a:r>
              <a:rPr sz="1600" spc="-15" dirty="0">
                <a:solidFill>
                  <a:srgbClr val="525252"/>
                </a:solidFill>
                <a:latin typeface="Arial"/>
                <a:cs typeface="Arial"/>
              </a:rPr>
              <a:t> </a:t>
            </a:r>
            <a:r>
              <a:rPr sz="1600" dirty="0">
                <a:solidFill>
                  <a:srgbClr val="525252"/>
                </a:solidFill>
                <a:latin typeface="Arial"/>
                <a:cs typeface="Arial"/>
              </a:rPr>
              <a:t>a</a:t>
            </a:r>
            <a:r>
              <a:rPr sz="1600" spc="-15" dirty="0">
                <a:solidFill>
                  <a:srgbClr val="525252"/>
                </a:solidFill>
                <a:latin typeface="Arial"/>
                <a:cs typeface="Arial"/>
              </a:rPr>
              <a:t> </a:t>
            </a:r>
            <a:r>
              <a:rPr sz="1600" dirty="0">
                <a:solidFill>
                  <a:srgbClr val="525252"/>
                </a:solidFill>
                <a:latin typeface="Arial"/>
                <a:cs typeface="Arial"/>
              </a:rPr>
              <a:t>challenge</a:t>
            </a:r>
            <a:r>
              <a:rPr sz="1600" spc="-35" dirty="0">
                <a:solidFill>
                  <a:srgbClr val="525252"/>
                </a:solidFill>
                <a:latin typeface="Arial"/>
                <a:cs typeface="Arial"/>
              </a:rPr>
              <a:t> </a:t>
            </a:r>
            <a:r>
              <a:rPr sz="1600" dirty="0">
                <a:solidFill>
                  <a:srgbClr val="525252"/>
                </a:solidFill>
                <a:latin typeface="Arial"/>
                <a:cs typeface="Arial"/>
              </a:rPr>
              <a:t>for</a:t>
            </a:r>
            <a:r>
              <a:rPr sz="1600" spc="-5" dirty="0">
                <a:solidFill>
                  <a:srgbClr val="525252"/>
                </a:solidFill>
                <a:latin typeface="Arial"/>
                <a:cs typeface="Arial"/>
              </a:rPr>
              <a:t> </a:t>
            </a:r>
            <a:r>
              <a:rPr sz="1600" dirty="0">
                <a:solidFill>
                  <a:srgbClr val="525252"/>
                </a:solidFill>
                <a:latin typeface="Arial"/>
                <a:cs typeface="Arial"/>
              </a:rPr>
              <a:t>Open</a:t>
            </a:r>
            <a:r>
              <a:rPr sz="1600" spc="-25" dirty="0">
                <a:solidFill>
                  <a:srgbClr val="525252"/>
                </a:solidFill>
                <a:latin typeface="Arial"/>
                <a:cs typeface="Arial"/>
              </a:rPr>
              <a:t> </a:t>
            </a:r>
            <a:r>
              <a:rPr sz="1600" spc="-10" dirty="0">
                <a:solidFill>
                  <a:srgbClr val="525252"/>
                </a:solidFill>
                <a:latin typeface="Arial"/>
                <a:cs typeface="Arial"/>
              </a:rPr>
              <a:t>Enrollment</a:t>
            </a:r>
            <a:endParaRPr sz="1600">
              <a:latin typeface="Arial"/>
              <a:cs typeface="Arial"/>
            </a:endParaRPr>
          </a:p>
          <a:p>
            <a:pPr marL="474980" marR="28575" indent="-231140">
              <a:lnSpc>
                <a:spcPct val="100000"/>
              </a:lnSpc>
              <a:spcBef>
                <a:spcPts val="905"/>
              </a:spcBef>
              <a:tabLst>
                <a:tab pos="474980" algn="l"/>
              </a:tabLst>
            </a:pPr>
            <a:r>
              <a:rPr sz="1400" spc="-50" dirty="0">
                <a:solidFill>
                  <a:srgbClr val="6EACDE"/>
                </a:solidFill>
                <a:latin typeface="Arial"/>
                <a:cs typeface="Arial"/>
              </a:rPr>
              <a:t>–</a:t>
            </a:r>
            <a:r>
              <a:rPr sz="1400" dirty="0">
                <a:solidFill>
                  <a:srgbClr val="6EACDE"/>
                </a:solidFill>
                <a:latin typeface="Arial"/>
                <a:cs typeface="Arial"/>
              </a:rPr>
              <a:t>	</a:t>
            </a:r>
            <a:r>
              <a:rPr sz="1400" dirty="0">
                <a:solidFill>
                  <a:srgbClr val="525252"/>
                </a:solidFill>
                <a:latin typeface="Arial"/>
                <a:cs typeface="Arial"/>
              </a:rPr>
              <a:t>Complete</a:t>
            </a:r>
            <a:r>
              <a:rPr sz="1400" spc="-40" dirty="0">
                <a:solidFill>
                  <a:srgbClr val="525252"/>
                </a:solidFill>
                <a:latin typeface="Arial"/>
                <a:cs typeface="Arial"/>
              </a:rPr>
              <a:t> </a:t>
            </a:r>
            <a:r>
              <a:rPr sz="1400" dirty="0">
                <a:solidFill>
                  <a:srgbClr val="525252"/>
                </a:solidFill>
                <a:latin typeface="Arial"/>
                <a:cs typeface="Arial"/>
              </a:rPr>
              <a:t>OE</a:t>
            </a:r>
            <a:r>
              <a:rPr sz="1400" spc="-5" dirty="0">
                <a:solidFill>
                  <a:srgbClr val="525252"/>
                </a:solidFill>
                <a:latin typeface="Arial"/>
                <a:cs typeface="Arial"/>
              </a:rPr>
              <a:t> </a:t>
            </a:r>
            <a:r>
              <a:rPr sz="1400" dirty="0">
                <a:solidFill>
                  <a:srgbClr val="525252"/>
                </a:solidFill>
                <a:latin typeface="Arial"/>
                <a:cs typeface="Arial"/>
              </a:rPr>
              <a:t>before</a:t>
            </a:r>
            <a:r>
              <a:rPr sz="1400" spc="-45" dirty="0">
                <a:solidFill>
                  <a:srgbClr val="525252"/>
                </a:solidFill>
                <a:latin typeface="Arial"/>
                <a:cs typeface="Arial"/>
              </a:rPr>
              <a:t> </a:t>
            </a:r>
            <a:r>
              <a:rPr sz="1400" dirty="0">
                <a:solidFill>
                  <a:srgbClr val="525252"/>
                </a:solidFill>
                <a:latin typeface="Arial"/>
                <a:cs typeface="Arial"/>
              </a:rPr>
              <a:t>summer</a:t>
            </a:r>
            <a:r>
              <a:rPr sz="1400" spc="-25" dirty="0">
                <a:solidFill>
                  <a:srgbClr val="525252"/>
                </a:solidFill>
                <a:latin typeface="Arial"/>
                <a:cs typeface="Arial"/>
              </a:rPr>
              <a:t> </a:t>
            </a:r>
            <a:r>
              <a:rPr sz="1400" dirty="0">
                <a:solidFill>
                  <a:srgbClr val="525252"/>
                </a:solidFill>
                <a:latin typeface="Arial"/>
                <a:cs typeface="Arial"/>
              </a:rPr>
              <a:t>in</a:t>
            </a:r>
            <a:r>
              <a:rPr sz="1400" spc="-25" dirty="0">
                <a:solidFill>
                  <a:srgbClr val="525252"/>
                </a:solidFill>
                <a:latin typeface="Arial"/>
                <a:cs typeface="Arial"/>
              </a:rPr>
              <a:t> </a:t>
            </a:r>
            <a:r>
              <a:rPr sz="1400" dirty="0">
                <a:solidFill>
                  <a:srgbClr val="525252"/>
                </a:solidFill>
                <a:latin typeface="Arial"/>
                <a:cs typeface="Arial"/>
              </a:rPr>
              <a:t>May</a:t>
            </a:r>
            <a:r>
              <a:rPr sz="1400" spc="-20" dirty="0">
                <a:solidFill>
                  <a:srgbClr val="525252"/>
                </a:solidFill>
                <a:latin typeface="Arial"/>
                <a:cs typeface="Arial"/>
              </a:rPr>
              <a:t> </a:t>
            </a:r>
            <a:r>
              <a:rPr sz="1400" dirty="0">
                <a:solidFill>
                  <a:srgbClr val="525252"/>
                </a:solidFill>
                <a:latin typeface="Arial"/>
                <a:cs typeface="Arial"/>
              </a:rPr>
              <a:t>OR</a:t>
            </a:r>
            <a:r>
              <a:rPr sz="1400" spc="-20" dirty="0">
                <a:solidFill>
                  <a:srgbClr val="525252"/>
                </a:solidFill>
                <a:latin typeface="Arial"/>
                <a:cs typeface="Arial"/>
              </a:rPr>
              <a:t> </a:t>
            </a:r>
            <a:r>
              <a:rPr sz="1400" dirty="0">
                <a:solidFill>
                  <a:srgbClr val="525252"/>
                </a:solidFill>
                <a:latin typeface="Arial"/>
                <a:cs typeface="Arial"/>
              </a:rPr>
              <a:t>when</a:t>
            </a:r>
            <a:r>
              <a:rPr sz="1400" spc="-20" dirty="0">
                <a:solidFill>
                  <a:srgbClr val="525252"/>
                </a:solidFill>
                <a:latin typeface="Arial"/>
                <a:cs typeface="Arial"/>
              </a:rPr>
              <a:t> </a:t>
            </a:r>
            <a:r>
              <a:rPr sz="1400" dirty="0">
                <a:solidFill>
                  <a:srgbClr val="525252"/>
                </a:solidFill>
                <a:latin typeface="Arial"/>
                <a:cs typeface="Arial"/>
              </a:rPr>
              <a:t>teachers</a:t>
            </a:r>
            <a:r>
              <a:rPr sz="1400" spc="-35" dirty="0">
                <a:solidFill>
                  <a:srgbClr val="525252"/>
                </a:solidFill>
                <a:latin typeface="Arial"/>
                <a:cs typeface="Arial"/>
              </a:rPr>
              <a:t> </a:t>
            </a:r>
            <a:r>
              <a:rPr sz="1400" dirty="0">
                <a:solidFill>
                  <a:srgbClr val="525252"/>
                </a:solidFill>
                <a:latin typeface="Arial"/>
                <a:cs typeface="Arial"/>
              </a:rPr>
              <a:t>return</a:t>
            </a:r>
            <a:r>
              <a:rPr sz="1400" spc="-40" dirty="0">
                <a:solidFill>
                  <a:srgbClr val="525252"/>
                </a:solidFill>
                <a:latin typeface="Arial"/>
                <a:cs typeface="Arial"/>
              </a:rPr>
              <a:t> </a:t>
            </a:r>
            <a:r>
              <a:rPr sz="1400" dirty="0">
                <a:solidFill>
                  <a:srgbClr val="525252"/>
                </a:solidFill>
                <a:latin typeface="Arial"/>
                <a:cs typeface="Arial"/>
              </a:rPr>
              <a:t>in</a:t>
            </a:r>
            <a:r>
              <a:rPr sz="1400" spc="-15" dirty="0">
                <a:solidFill>
                  <a:srgbClr val="525252"/>
                </a:solidFill>
                <a:latin typeface="Arial"/>
                <a:cs typeface="Arial"/>
              </a:rPr>
              <a:t> </a:t>
            </a:r>
            <a:r>
              <a:rPr sz="1400" dirty="0">
                <a:solidFill>
                  <a:srgbClr val="525252"/>
                </a:solidFill>
                <a:latin typeface="Arial"/>
                <a:cs typeface="Arial"/>
              </a:rPr>
              <a:t>late</a:t>
            </a:r>
            <a:r>
              <a:rPr sz="1400" spc="-25" dirty="0">
                <a:solidFill>
                  <a:srgbClr val="525252"/>
                </a:solidFill>
                <a:latin typeface="Arial"/>
                <a:cs typeface="Arial"/>
              </a:rPr>
              <a:t> </a:t>
            </a:r>
            <a:r>
              <a:rPr sz="1400" dirty="0">
                <a:solidFill>
                  <a:srgbClr val="525252"/>
                </a:solidFill>
                <a:latin typeface="Arial"/>
                <a:cs typeface="Arial"/>
              </a:rPr>
              <a:t>July-early</a:t>
            </a:r>
            <a:r>
              <a:rPr sz="1400" spc="-105" dirty="0">
                <a:solidFill>
                  <a:srgbClr val="525252"/>
                </a:solidFill>
                <a:latin typeface="Arial"/>
                <a:cs typeface="Arial"/>
              </a:rPr>
              <a:t> </a:t>
            </a:r>
            <a:r>
              <a:rPr sz="1400" spc="-10" dirty="0">
                <a:solidFill>
                  <a:srgbClr val="525252"/>
                </a:solidFill>
                <a:latin typeface="Arial"/>
                <a:cs typeface="Arial"/>
              </a:rPr>
              <a:t>August. </a:t>
            </a:r>
            <a:r>
              <a:rPr sz="1400" dirty="0">
                <a:solidFill>
                  <a:srgbClr val="525252"/>
                </a:solidFill>
                <a:latin typeface="Arial"/>
                <a:cs typeface="Arial"/>
              </a:rPr>
              <a:t>The</a:t>
            </a:r>
            <a:r>
              <a:rPr sz="1400" spc="-30" dirty="0">
                <a:solidFill>
                  <a:srgbClr val="525252"/>
                </a:solidFill>
                <a:latin typeface="Arial"/>
                <a:cs typeface="Arial"/>
              </a:rPr>
              <a:t> </a:t>
            </a:r>
            <a:r>
              <a:rPr sz="1400" dirty="0">
                <a:solidFill>
                  <a:srgbClr val="525252"/>
                </a:solidFill>
                <a:latin typeface="Arial"/>
                <a:cs typeface="Arial"/>
              </a:rPr>
              <a:t>latter</a:t>
            </a:r>
            <a:r>
              <a:rPr sz="1400" spc="-35" dirty="0">
                <a:solidFill>
                  <a:srgbClr val="525252"/>
                </a:solidFill>
                <a:latin typeface="Arial"/>
                <a:cs typeface="Arial"/>
              </a:rPr>
              <a:t> </a:t>
            </a:r>
            <a:r>
              <a:rPr sz="1400" dirty="0">
                <a:solidFill>
                  <a:srgbClr val="525252"/>
                </a:solidFill>
                <a:latin typeface="Arial"/>
                <a:cs typeface="Arial"/>
              </a:rPr>
              <a:t>was</a:t>
            </a:r>
            <a:r>
              <a:rPr sz="1400" spc="-20" dirty="0">
                <a:solidFill>
                  <a:srgbClr val="525252"/>
                </a:solidFill>
                <a:latin typeface="Arial"/>
                <a:cs typeface="Arial"/>
              </a:rPr>
              <a:t> </a:t>
            </a:r>
            <a:r>
              <a:rPr sz="1400" spc="-10" dirty="0">
                <a:solidFill>
                  <a:srgbClr val="525252"/>
                </a:solidFill>
                <a:latin typeface="Arial"/>
                <a:cs typeface="Arial"/>
              </a:rPr>
              <a:t>chosen.</a:t>
            </a:r>
            <a:endParaRPr sz="1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25" dirty="0"/>
              <a:t>9</a:t>
            </a:fld>
            <a:endParaRPr spc="-25" dirty="0"/>
          </a:p>
        </p:txBody>
      </p:sp>
      <p:sp>
        <p:nvSpPr>
          <p:cNvPr id="6" name="object 6"/>
          <p:cNvSpPr txBox="1"/>
          <p:nvPr/>
        </p:nvSpPr>
        <p:spPr>
          <a:xfrm>
            <a:off x="7440168" y="6644999"/>
            <a:ext cx="1385570" cy="111125"/>
          </a:xfrm>
          <a:prstGeom prst="rect">
            <a:avLst/>
          </a:prstGeom>
        </p:spPr>
        <p:txBody>
          <a:bodyPr vert="horz" wrap="square" lIns="0" tIns="5080" rIns="0" bIns="0" rtlCol="0">
            <a:spAutoFit/>
          </a:bodyPr>
          <a:lstStyle/>
          <a:p>
            <a:pPr marL="12700">
              <a:lnSpc>
                <a:spcPct val="100000"/>
              </a:lnSpc>
              <a:spcBef>
                <a:spcPts val="40"/>
              </a:spcBef>
            </a:pPr>
            <a:r>
              <a:rPr sz="600" dirty="0">
                <a:solidFill>
                  <a:srgbClr val="C5DEF1"/>
                </a:solidFill>
                <a:latin typeface="Arial"/>
                <a:cs typeface="Arial"/>
              </a:rPr>
              <a:t>©2023</a:t>
            </a:r>
            <a:r>
              <a:rPr sz="600" spc="-20" dirty="0">
                <a:solidFill>
                  <a:srgbClr val="C5DEF1"/>
                </a:solidFill>
                <a:latin typeface="Arial"/>
                <a:cs typeface="Arial"/>
              </a:rPr>
              <a:t> </a:t>
            </a:r>
            <a:r>
              <a:rPr sz="600" dirty="0">
                <a:solidFill>
                  <a:srgbClr val="C5DEF1"/>
                </a:solidFill>
                <a:latin typeface="Arial"/>
                <a:cs typeface="Arial"/>
              </a:rPr>
              <a:t>ARTHUR</a:t>
            </a:r>
            <a:r>
              <a:rPr sz="600" spc="-10" dirty="0">
                <a:solidFill>
                  <a:srgbClr val="C5DEF1"/>
                </a:solidFill>
                <a:latin typeface="Arial"/>
                <a:cs typeface="Arial"/>
              </a:rPr>
              <a:t> </a:t>
            </a:r>
            <a:r>
              <a:rPr sz="600" dirty="0">
                <a:solidFill>
                  <a:srgbClr val="C5DEF1"/>
                </a:solidFill>
                <a:latin typeface="Arial"/>
                <a:cs typeface="Arial"/>
              </a:rPr>
              <a:t>J.</a:t>
            </a:r>
            <a:r>
              <a:rPr sz="600" spc="-25" dirty="0">
                <a:solidFill>
                  <a:srgbClr val="C5DEF1"/>
                </a:solidFill>
                <a:latin typeface="Arial"/>
                <a:cs typeface="Arial"/>
              </a:rPr>
              <a:t> </a:t>
            </a:r>
            <a:r>
              <a:rPr sz="600" dirty="0">
                <a:solidFill>
                  <a:srgbClr val="C5DEF1"/>
                </a:solidFill>
                <a:latin typeface="Arial"/>
                <a:cs typeface="Arial"/>
              </a:rPr>
              <a:t>GALLAGHER</a:t>
            </a:r>
            <a:r>
              <a:rPr sz="600" spc="-20" dirty="0">
                <a:solidFill>
                  <a:srgbClr val="C5DEF1"/>
                </a:solidFill>
                <a:latin typeface="Arial"/>
                <a:cs typeface="Arial"/>
              </a:rPr>
              <a:t> </a:t>
            </a:r>
            <a:r>
              <a:rPr sz="600" dirty="0">
                <a:solidFill>
                  <a:srgbClr val="C5DEF1"/>
                </a:solidFill>
                <a:latin typeface="Arial"/>
                <a:cs typeface="Arial"/>
              </a:rPr>
              <a:t>&amp;</a:t>
            </a:r>
            <a:r>
              <a:rPr sz="600" spc="-25" dirty="0">
                <a:solidFill>
                  <a:srgbClr val="C5DEF1"/>
                </a:solidFill>
                <a:latin typeface="Arial"/>
                <a:cs typeface="Arial"/>
              </a:rPr>
              <a:t> CO.</a:t>
            </a:r>
            <a:endParaRPr sz="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Employee</a:t>
            </a:r>
            <a:r>
              <a:rPr spc="-50" dirty="0"/>
              <a:t> </a:t>
            </a:r>
            <a:r>
              <a:rPr spc="-10" dirty="0"/>
              <a:t>Communications</a:t>
            </a:r>
          </a:p>
        </p:txBody>
      </p:sp>
      <p:graphicFrame>
        <p:nvGraphicFramePr>
          <p:cNvPr id="4" name="object 4"/>
          <p:cNvGraphicFramePr>
            <a:graphicFrameLocks noGrp="1"/>
          </p:cNvGraphicFramePr>
          <p:nvPr/>
        </p:nvGraphicFramePr>
        <p:xfrm>
          <a:off x="422351" y="2662935"/>
          <a:ext cx="8486774" cy="3696334"/>
        </p:xfrm>
        <a:graphic>
          <a:graphicData uri="http://schemas.openxmlformats.org/drawingml/2006/table">
            <a:tbl>
              <a:tblPr firstRow="1" bandRow="1">
                <a:tableStyleId>{2D5ABB26-0587-4C30-8999-92F81FD0307C}</a:tableStyleId>
              </a:tblPr>
              <a:tblGrid>
                <a:gridCol w="1718310">
                  <a:extLst>
                    <a:ext uri="{9D8B030D-6E8A-4147-A177-3AD203B41FA5}">
                      <a16:colId xmlns:a16="http://schemas.microsoft.com/office/drawing/2014/main" val="20000"/>
                    </a:ext>
                  </a:extLst>
                </a:gridCol>
                <a:gridCol w="5669280">
                  <a:extLst>
                    <a:ext uri="{9D8B030D-6E8A-4147-A177-3AD203B41FA5}">
                      <a16:colId xmlns:a16="http://schemas.microsoft.com/office/drawing/2014/main" val="20001"/>
                    </a:ext>
                  </a:extLst>
                </a:gridCol>
                <a:gridCol w="1099184">
                  <a:extLst>
                    <a:ext uri="{9D8B030D-6E8A-4147-A177-3AD203B41FA5}">
                      <a16:colId xmlns:a16="http://schemas.microsoft.com/office/drawing/2014/main" val="20002"/>
                    </a:ext>
                  </a:extLst>
                </a:gridCol>
              </a:tblGrid>
              <a:tr h="501015">
                <a:tc>
                  <a:txBody>
                    <a:bodyPr/>
                    <a:lstStyle/>
                    <a:p>
                      <a:pPr marL="91440">
                        <a:lnSpc>
                          <a:spcPct val="100000"/>
                        </a:lnSpc>
                        <a:spcBef>
                          <a:spcPts val="315"/>
                        </a:spcBef>
                      </a:pPr>
                      <a:r>
                        <a:rPr sz="1800" b="1" spc="-20" dirty="0">
                          <a:solidFill>
                            <a:srgbClr val="FFFFFF"/>
                          </a:solidFill>
                          <a:latin typeface="Arial"/>
                          <a:cs typeface="Arial"/>
                        </a:rPr>
                        <a:t>Item</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75BB"/>
                    </a:solidFill>
                  </a:tcPr>
                </a:tc>
                <a:tc>
                  <a:txBody>
                    <a:bodyPr/>
                    <a:lstStyle/>
                    <a:p>
                      <a:pPr marL="91440">
                        <a:lnSpc>
                          <a:spcPct val="100000"/>
                        </a:lnSpc>
                        <a:spcBef>
                          <a:spcPts val="315"/>
                        </a:spcBef>
                      </a:pPr>
                      <a:r>
                        <a:rPr sz="1800" b="1" spc="-10" dirty="0">
                          <a:solidFill>
                            <a:srgbClr val="FFFFFF"/>
                          </a:solidFill>
                          <a:latin typeface="Arial"/>
                          <a:cs typeface="Arial"/>
                        </a:rPr>
                        <a:t>Description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75BB"/>
                    </a:solidFill>
                  </a:tcPr>
                </a:tc>
                <a:tc>
                  <a:txBody>
                    <a:bodyPr/>
                    <a:lstStyle/>
                    <a:p>
                      <a:pPr marL="91440">
                        <a:lnSpc>
                          <a:spcPct val="100000"/>
                        </a:lnSpc>
                        <a:spcBef>
                          <a:spcPts val="315"/>
                        </a:spcBef>
                      </a:pPr>
                      <a:r>
                        <a:rPr sz="1800" b="1" spc="-20" dirty="0">
                          <a:solidFill>
                            <a:srgbClr val="FFFFFF"/>
                          </a:solidFill>
                          <a:latin typeface="Arial"/>
                          <a:cs typeface="Arial"/>
                        </a:rPr>
                        <a:t>Date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75BB"/>
                    </a:solidFill>
                  </a:tcPr>
                </a:tc>
                <a:extLst>
                  <a:ext uri="{0D108BD9-81ED-4DB2-BD59-A6C34878D82A}">
                    <a16:rowId xmlns:a16="http://schemas.microsoft.com/office/drawing/2014/main" val="10000"/>
                  </a:ext>
                </a:extLst>
              </a:tr>
              <a:tr h="588645">
                <a:tc>
                  <a:txBody>
                    <a:bodyPr/>
                    <a:lstStyle/>
                    <a:p>
                      <a:pPr marL="91440" marR="180340">
                        <a:lnSpc>
                          <a:spcPct val="100000"/>
                        </a:lnSpc>
                        <a:spcBef>
                          <a:spcPts val="320"/>
                        </a:spcBef>
                      </a:pPr>
                      <a:r>
                        <a:rPr sz="1400" dirty="0">
                          <a:latin typeface="Arial"/>
                          <a:cs typeface="Arial"/>
                        </a:rPr>
                        <a:t>Announcement</a:t>
                      </a:r>
                      <a:r>
                        <a:rPr sz="1400" spc="-75" dirty="0">
                          <a:latin typeface="Arial"/>
                          <a:cs typeface="Arial"/>
                        </a:rPr>
                        <a:t> </a:t>
                      </a:r>
                      <a:r>
                        <a:rPr sz="1400" spc="-25" dirty="0">
                          <a:latin typeface="Arial"/>
                          <a:cs typeface="Arial"/>
                        </a:rPr>
                        <a:t>on </a:t>
                      </a:r>
                      <a:r>
                        <a:rPr sz="1400" dirty="0">
                          <a:latin typeface="Arial"/>
                          <a:cs typeface="Arial"/>
                        </a:rPr>
                        <a:t>New</a:t>
                      </a:r>
                      <a:r>
                        <a:rPr sz="1400" spc="-45" dirty="0">
                          <a:latin typeface="Arial"/>
                          <a:cs typeface="Arial"/>
                        </a:rPr>
                        <a:t> </a:t>
                      </a:r>
                      <a:r>
                        <a:rPr sz="1400" spc="-20" dirty="0">
                          <a:latin typeface="Arial"/>
                          <a:cs typeface="Arial"/>
                        </a:rPr>
                        <a:t>Plan</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E"/>
                    </a:solidFill>
                  </a:tcPr>
                </a:tc>
                <a:tc>
                  <a:txBody>
                    <a:bodyPr/>
                    <a:lstStyle/>
                    <a:p>
                      <a:pPr marL="91440" marR="325755">
                        <a:lnSpc>
                          <a:spcPct val="100000"/>
                        </a:lnSpc>
                        <a:spcBef>
                          <a:spcPts val="320"/>
                        </a:spcBef>
                      </a:pPr>
                      <a:r>
                        <a:rPr sz="1400" dirty="0">
                          <a:latin typeface="Arial"/>
                          <a:cs typeface="Arial"/>
                        </a:rPr>
                        <a:t>Multiple</a:t>
                      </a:r>
                      <a:r>
                        <a:rPr sz="1400" spc="-35" dirty="0">
                          <a:latin typeface="Arial"/>
                          <a:cs typeface="Arial"/>
                        </a:rPr>
                        <a:t> </a:t>
                      </a:r>
                      <a:r>
                        <a:rPr sz="1400" dirty="0">
                          <a:latin typeface="Arial"/>
                          <a:cs typeface="Arial"/>
                        </a:rPr>
                        <a:t>break</a:t>
                      </a:r>
                      <a:r>
                        <a:rPr sz="1400" spc="-25" dirty="0">
                          <a:latin typeface="Arial"/>
                          <a:cs typeface="Arial"/>
                        </a:rPr>
                        <a:t> </a:t>
                      </a:r>
                      <a:r>
                        <a:rPr sz="1400" dirty="0">
                          <a:latin typeface="Arial"/>
                          <a:cs typeface="Arial"/>
                        </a:rPr>
                        <a:t>out</a:t>
                      </a:r>
                      <a:r>
                        <a:rPr sz="1400" spc="-30" dirty="0">
                          <a:latin typeface="Arial"/>
                          <a:cs typeface="Arial"/>
                        </a:rPr>
                        <a:t> </a:t>
                      </a:r>
                      <a:r>
                        <a:rPr sz="1400" dirty="0">
                          <a:latin typeface="Arial"/>
                          <a:cs typeface="Arial"/>
                        </a:rPr>
                        <a:t>sessions</a:t>
                      </a:r>
                      <a:r>
                        <a:rPr sz="1400" spc="-30" dirty="0">
                          <a:latin typeface="Arial"/>
                          <a:cs typeface="Arial"/>
                        </a:rPr>
                        <a:t> </a:t>
                      </a:r>
                      <a:r>
                        <a:rPr sz="1400" dirty="0">
                          <a:latin typeface="Arial"/>
                          <a:cs typeface="Arial"/>
                        </a:rPr>
                        <a:t>at</a:t>
                      </a:r>
                      <a:r>
                        <a:rPr sz="1400" spc="-20" dirty="0">
                          <a:latin typeface="Arial"/>
                          <a:cs typeface="Arial"/>
                        </a:rPr>
                        <a:t> </a:t>
                      </a:r>
                      <a:r>
                        <a:rPr sz="1400" dirty="0">
                          <a:latin typeface="Arial"/>
                          <a:cs typeface="Arial"/>
                        </a:rPr>
                        <a:t>various</a:t>
                      </a:r>
                      <a:r>
                        <a:rPr sz="1400" spc="-25" dirty="0">
                          <a:latin typeface="Arial"/>
                          <a:cs typeface="Arial"/>
                        </a:rPr>
                        <a:t> </a:t>
                      </a:r>
                      <a:r>
                        <a:rPr sz="1400" dirty="0">
                          <a:latin typeface="Arial"/>
                          <a:cs typeface="Arial"/>
                        </a:rPr>
                        <a:t>locations</a:t>
                      </a:r>
                      <a:r>
                        <a:rPr sz="1400" spc="-35" dirty="0">
                          <a:latin typeface="Arial"/>
                          <a:cs typeface="Arial"/>
                        </a:rPr>
                        <a:t> </a:t>
                      </a:r>
                      <a:r>
                        <a:rPr sz="1400" dirty="0">
                          <a:latin typeface="Arial"/>
                          <a:cs typeface="Arial"/>
                        </a:rPr>
                        <a:t>with</a:t>
                      </a:r>
                      <a:r>
                        <a:rPr sz="1400" spc="-40" dirty="0">
                          <a:latin typeface="Arial"/>
                          <a:cs typeface="Arial"/>
                        </a:rPr>
                        <a:t> </a:t>
                      </a:r>
                      <a:r>
                        <a:rPr sz="1400" spc="-50" dirty="0">
                          <a:latin typeface="Arial"/>
                          <a:cs typeface="Arial"/>
                        </a:rPr>
                        <a:t>TPA</a:t>
                      </a:r>
                      <a:r>
                        <a:rPr sz="1400" spc="-70" dirty="0">
                          <a:latin typeface="Arial"/>
                          <a:cs typeface="Arial"/>
                        </a:rPr>
                        <a:t> </a:t>
                      </a:r>
                      <a:r>
                        <a:rPr sz="1400" dirty="0">
                          <a:latin typeface="Arial"/>
                          <a:cs typeface="Arial"/>
                        </a:rPr>
                        <a:t>partner</a:t>
                      </a:r>
                      <a:r>
                        <a:rPr sz="1400" spc="-35" dirty="0">
                          <a:latin typeface="Arial"/>
                          <a:cs typeface="Arial"/>
                        </a:rPr>
                        <a:t> </a:t>
                      </a:r>
                      <a:r>
                        <a:rPr sz="1400" spc="-25" dirty="0">
                          <a:latin typeface="Arial"/>
                          <a:cs typeface="Arial"/>
                        </a:rPr>
                        <a:t>to </a:t>
                      </a:r>
                      <a:r>
                        <a:rPr sz="1400" dirty="0">
                          <a:latin typeface="Arial"/>
                          <a:cs typeface="Arial"/>
                        </a:rPr>
                        <a:t>review</a:t>
                      </a:r>
                      <a:r>
                        <a:rPr sz="1400" spc="-3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plan</a:t>
                      </a:r>
                      <a:r>
                        <a:rPr sz="1400" spc="-30" dirty="0">
                          <a:latin typeface="Arial"/>
                          <a:cs typeface="Arial"/>
                        </a:rPr>
                        <a:t> </a:t>
                      </a:r>
                      <a:r>
                        <a:rPr sz="1400" dirty="0">
                          <a:latin typeface="Arial"/>
                          <a:cs typeface="Arial"/>
                        </a:rPr>
                        <a:t>design</a:t>
                      </a:r>
                      <a:r>
                        <a:rPr sz="1400" spc="-30" dirty="0">
                          <a:latin typeface="Arial"/>
                          <a:cs typeface="Arial"/>
                        </a:rPr>
                        <a:t> </a:t>
                      </a:r>
                      <a:r>
                        <a:rPr sz="1400" dirty="0">
                          <a:latin typeface="Arial"/>
                          <a:cs typeface="Arial"/>
                        </a:rPr>
                        <a:t>and</a:t>
                      </a:r>
                      <a:r>
                        <a:rPr sz="1400" spc="-25" dirty="0">
                          <a:latin typeface="Arial"/>
                          <a:cs typeface="Arial"/>
                        </a:rPr>
                        <a:t> </a:t>
                      </a:r>
                      <a:r>
                        <a:rPr sz="1400" dirty="0">
                          <a:latin typeface="Arial"/>
                          <a:cs typeface="Arial"/>
                        </a:rPr>
                        <a:t>cost</a:t>
                      </a:r>
                      <a:r>
                        <a:rPr sz="1400" spc="-30" dirty="0">
                          <a:latin typeface="Arial"/>
                          <a:cs typeface="Arial"/>
                        </a:rPr>
                        <a:t> </a:t>
                      </a:r>
                      <a:r>
                        <a:rPr sz="1400" dirty="0">
                          <a:latin typeface="Arial"/>
                          <a:cs typeface="Arial"/>
                        </a:rPr>
                        <a:t>and</a:t>
                      </a:r>
                      <a:r>
                        <a:rPr sz="1400" spc="-25" dirty="0">
                          <a:latin typeface="Arial"/>
                          <a:cs typeface="Arial"/>
                        </a:rPr>
                        <a:t> </a:t>
                      </a:r>
                      <a:r>
                        <a:rPr sz="1400" dirty="0">
                          <a:latin typeface="Arial"/>
                          <a:cs typeface="Arial"/>
                        </a:rPr>
                        <a:t>how</a:t>
                      </a:r>
                      <a:r>
                        <a:rPr sz="1400" spc="-20"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look</a:t>
                      </a:r>
                      <a:r>
                        <a:rPr sz="1400" spc="-20" dirty="0">
                          <a:latin typeface="Arial"/>
                          <a:cs typeface="Arial"/>
                        </a:rPr>
                        <a:t> </a:t>
                      </a:r>
                      <a:r>
                        <a:rPr sz="1400" dirty="0">
                          <a:latin typeface="Arial"/>
                          <a:cs typeface="Arial"/>
                        </a:rPr>
                        <a:t>up</a:t>
                      </a:r>
                      <a:r>
                        <a:rPr sz="1400" spc="-25" dirty="0">
                          <a:latin typeface="Arial"/>
                          <a:cs typeface="Arial"/>
                        </a:rPr>
                        <a:t> </a:t>
                      </a:r>
                      <a:r>
                        <a:rPr sz="1400" dirty="0">
                          <a:latin typeface="Arial"/>
                          <a:cs typeface="Arial"/>
                        </a:rPr>
                        <a:t>a</a:t>
                      </a:r>
                      <a:r>
                        <a:rPr sz="1400" spc="-20" dirty="0">
                          <a:latin typeface="Arial"/>
                          <a:cs typeface="Arial"/>
                        </a:rPr>
                        <a:t> </a:t>
                      </a:r>
                      <a:r>
                        <a:rPr sz="1400" spc="-10" dirty="0">
                          <a:latin typeface="Arial"/>
                          <a:cs typeface="Arial"/>
                        </a:rPr>
                        <a:t>doctor.</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E"/>
                    </a:solidFill>
                  </a:tcPr>
                </a:tc>
                <a:tc>
                  <a:txBody>
                    <a:bodyPr/>
                    <a:lstStyle/>
                    <a:p>
                      <a:pPr marL="91440" marR="329565">
                        <a:lnSpc>
                          <a:spcPct val="100000"/>
                        </a:lnSpc>
                        <a:spcBef>
                          <a:spcPts val="320"/>
                        </a:spcBef>
                      </a:pPr>
                      <a:r>
                        <a:rPr sz="1400" spc="-25" dirty="0">
                          <a:latin typeface="Arial"/>
                          <a:cs typeface="Arial"/>
                        </a:rPr>
                        <a:t>Pre </a:t>
                      </a:r>
                      <a:r>
                        <a:rPr sz="1400" spc="-10" dirty="0">
                          <a:latin typeface="Arial"/>
                          <a:cs typeface="Arial"/>
                        </a:rPr>
                        <a:t>Summer</a:t>
                      </a:r>
                      <a:endParaRPr sz="14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E"/>
                    </a:solidFill>
                  </a:tcPr>
                </a:tc>
                <a:extLst>
                  <a:ext uri="{0D108BD9-81ED-4DB2-BD59-A6C34878D82A}">
                    <a16:rowId xmlns:a16="http://schemas.microsoft.com/office/drawing/2014/main" val="10001"/>
                  </a:ext>
                </a:extLst>
              </a:tr>
              <a:tr h="831215">
                <a:tc>
                  <a:txBody>
                    <a:bodyPr/>
                    <a:lstStyle/>
                    <a:p>
                      <a:pPr marL="91440">
                        <a:lnSpc>
                          <a:spcPct val="100000"/>
                        </a:lnSpc>
                        <a:spcBef>
                          <a:spcPts val="325"/>
                        </a:spcBef>
                      </a:pPr>
                      <a:r>
                        <a:rPr sz="1400" dirty="0">
                          <a:latin typeface="Arial"/>
                          <a:cs typeface="Arial"/>
                        </a:rPr>
                        <a:t>Home</a:t>
                      </a:r>
                      <a:r>
                        <a:rPr sz="1400" spc="-25" dirty="0">
                          <a:latin typeface="Arial"/>
                          <a:cs typeface="Arial"/>
                        </a:rPr>
                        <a:t> </a:t>
                      </a:r>
                      <a:r>
                        <a:rPr sz="1400" spc="-10" dirty="0">
                          <a:latin typeface="Arial"/>
                          <a:cs typeface="Arial"/>
                        </a:rPr>
                        <a:t>Mailers</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marL="91440" marR="133350">
                        <a:lnSpc>
                          <a:spcPct val="100000"/>
                        </a:lnSpc>
                        <a:spcBef>
                          <a:spcPts val="325"/>
                        </a:spcBef>
                      </a:pPr>
                      <a:r>
                        <a:rPr sz="1400" dirty="0">
                          <a:latin typeface="Arial"/>
                          <a:cs typeface="Arial"/>
                        </a:rPr>
                        <a:t>Home</a:t>
                      </a:r>
                      <a:r>
                        <a:rPr sz="1400" spc="-30" dirty="0">
                          <a:latin typeface="Arial"/>
                          <a:cs typeface="Arial"/>
                        </a:rPr>
                        <a:t> </a:t>
                      </a:r>
                      <a:r>
                        <a:rPr sz="1400" dirty="0">
                          <a:latin typeface="Arial"/>
                          <a:cs typeface="Arial"/>
                        </a:rPr>
                        <a:t>mailers</a:t>
                      </a:r>
                      <a:r>
                        <a:rPr sz="1400" spc="-30"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employee’s</a:t>
                      </a:r>
                      <a:r>
                        <a:rPr sz="1400" spc="-40" dirty="0">
                          <a:latin typeface="Arial"/>
                          <a:cs typeface="Arial"/>
                        </a:rPr>
                        <a:t> </a:t>
                      </a:r>
                      <a:r>
                        <a:rPr sz="1400" dirty="0">
                          <a:latin typeface="Arial"/>
                          <a:cs typeface="Arial"/>
                        </a:rPr>
                        <a:t>homes</a:t>
                      </a:r>
                      <a:r>
                        <a:rPr sz="1400" spc="-35" dirty="0">
                          <a:latin typeface="Arial"/>
                          <a:cs typeface="Arial"/>
                        </a:rPr>
                        <a:t> </a:t>
                      </a:r>
                      <a:r>
                        <a:rPr sz="1400" dirty="0">
                          <a:latin typeface="Arial"/>
                          <a:cs typeface="Arial"/>
                        </a:rPr>
                        <a:t>reminding</a:t>
                      </a:r>
                      <a:r>
                        <a:rPr sz="1400" spc="-40" dirty="0">
                          <a:latin typeface="Arial"/>
                          <a:cs typeface="Arial"/>
                        </a:rPr>
                        <a:t> </a:t>
                      </a:r>
                      <a:r>
                        <a:rPr sz="1400" dirty="0">
                          <a:latin typeface="Arial"/>
                          <a:cs typeface="Arial"/>
                        </a:rPr>
                        <a:t>them</a:t>
                      </a:r>
                      <a:r>
                        <a:rPr sz="1400" spc="-35"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new</a:t>
                      </a:r>
                      <a:r>
                        <a:rPr sz="1400" spc="-30" dirty="0">
                          <a:latin typeface="Arial"/>
                          <a:cs typeface="Arial"/>
                        </a:rPr>
                        <a:t> </a:t>
                      </a:r>
                      <a:r>
                        <a:rPr sz="1400" spc="-20" dirty="0">
                          <a:latin typeface="Arial"/>
                          <a:cs typeface="Arial"/>
                        </a:rPr>
                        <a:t>plan </a:t>
                      </a:r>
                      <a:r>
                        <a:rPr sz="1400" dirty="0">
                          <a:latin typeface="Arial"/>
                          <a:cs typeface="Arial"/>
                        </a:rPr>
                        <a:t>and</a:t>
                      </a:r>
                      <a:r>
                        <a:rPr sz="1400" spc="-40" dirty="0">
                          <a:latin typeface="Arial"/>
                          <a:cs typeface="Arial"/>
                        </a:rPr>
                        <a:t> </a:t>
                      </a:r>
                      <a:r>
                        <a:rPr sz="1400" dirty="0">
                          <a:latin typeface="Arial"/>
                          <a:cs typeface="Arial"/>
                        </a:rPr>
                        <a:t>when</a:t>
                      </a:r>
                      <a:r>
                        <a:rPr sz="1400" spc="-20" dirty="0">
                          <a:latin typeface="Arial"/>
                          <a:cs typeface="Arial"/>
                        </a:rPr>
                        <a:t> </a:t>
                      </a:r>
                      <a:r>
                        <a:rPr sz="1400" dirty="0">
                          <a:latin typeface="Arial"/>
                          <a:cs typeface="Arial"/>
                        </a:rPr>
                        <a:t>OE</a:t>
                      </a:r>
                      <a:r>
                        <a:rPr sz="1400" spc="-20" dirty="0">
                          <a:latin typeface="Arial"/>
                          <a:cs typeface="Arial"/>
                        </a:rPr>
                        <a:t> </a:t>
                      </a:r>
                      <a:r>
                        <a:rPr sz="1400" dirty="0">
                          <a:latin typeface="Arial"/>
                          <a:cs typeface="Arial"/>
                        </a:rPr>
                        <a:t>would</a:t>
                      </a:r>
                      <a:r>
                        <a:rPr sz="1400" spc="-20" dirty="0">
                          <a:latin typeface="Arial"/>
                          <a:cs typeface="Arial"/>
                        </a:rPr>
                        <a:t> </a:t>
                      </a:r>
                      <a:r>
                        <a:rPr sz="1400" spc="-10" dirty="0">
                          <a:latin typeface="Arial"/>
                          <a:cs typeface="Arial"/>
                        </a:rPr>
                        <a:t>begin.</a:t>
                      </a:r>
                      <a:r>
                        <a:rPr sz="1400" spc="-100" dirty="0">
                          <a:latin typeface="Arial"/>
                          <a:cs typeface="Arial"/>
                        </a:rPr>
                        <a:t> </a:t>
                      </a:r>
                      <a:r>
                        <a:rPr sz="1400" dirty="0">
                          <a:latin typeface="Arial"/>
                          <a:cs typeface="Arial"/>
                        </a:rPr>
                        <a:t>Announcement</a:t>
                      </a:r>
                      <a:r>
                        <a:rPr sz="1400" spc="-40" dirty="0">
                          <a:latin typeface="Arial"/>
                          <a:cs typeface="Arial"/>
                        </a:rPr>
                        <a:t> </a:t>
                      </a:r>
                      <a:r>
                        <a:rPr sz="1400" dirty="0">
                          <a:latin typeface="Arial"/>
                          <a:cs typeface="Arial"/>
                        </a:rPr>
                        <a:t>had</a:t>
                      </a:r>
                      <a:r>
                        <a:rPr sz="1400" spc="-25" dirty="0">
                          <a:latin typeface="Arial"/>
                          <a:cs typeface="Arial"/>
                        </a:rPr>
                        <a:t> </a:t>
                      </a:r>
                      <a:r>
                        <a:rPr sz="1400" dirty="0">
                          <a:latin typeface="Arial"/>
                          <a:cs typeface="Arial"/>
                        </a:rPr>
                        <a:t>information</a:t>
                      </a:r>
                      <a:r>
                        <a:rPr sz="1400" spc="-35" dirty="0">
                          <a:latin typeface="Arial"/>
                          <a:cs typeface="Arial"/>
                        </a:rPr>
                        <a:t> </a:t>
                      </a:r>
                      <a:r>
                        <a:rPr sz="1400" dirty="0">
                          <a:latin typeface="Arial"/>
                          <a:cs typeface="Arial"/>
                        </a:rPr>
                        <a:t>on</a:t>
                      </a:r>
                      <a:r>
                        <a:rPr sz="1400" spc="-25" dirty="0">
                          <a:latin typeface="Arial"/>
                          <a:cs typeface="Arial"/>
                        </a:rPr>
                        <a:t> </a:t>
                      </a:r>
                      <a:r>
                        <a:rPr sz="1400" dirty="0">
                          <a:latin typeface="Arial"/>
                          <a:cs typeface="Arial"/>
                        </a:rPr>
                        <a:t>how</a:t>
                      </a:r>
                      <a:r>
                        <a:rPr sz="1400" spc="-25" dirty="0">
                          <a:latin typeface="Arial"/>
                          <a:cs typeface="Arial"/>
                        </a:rPr>
                        <a:t> to </a:t>
                      </a:r>
                      <a:r>
                        <a:rPr sz="1400" dirty="0">
                          <a:latin typeface="Arial"/>
                          <a:cs typeface="Arial"/>
                        </a:rPr>
                        <a:t>set</a:t>
                      </a:r>
                      <a:r>
                        <a:rPr sz="1400" spc="-25"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meeting</a:t>
                      </a:r>
                      <a:r>
                        <a:rPr sz="1400" spc="-40" dirty="0">
                          <a:latin typeface="Arial"/>
                          <a:cs typeface="Arial"/>
                        </a:rPr>
                        <a:t> </a:t>
                      </a:r>
                      <a:r>
                        <a:rPr sz="1400" dirty="0">
                          <a:latin typeface="Arial"/>
                          <a:cs typeface="Arial"/>
                        </a:rPr>
                        <a:t>with</a:t>
                      </a:r>
                      <a:r>
                        <a:rPr sz="1400" spc="-15" dirty="0">
                          <a:latin typeface="Arial"/>
                          <a:cs typeface="Arial"/>
                        </a:rPr>
                        <a:t> </a:t>
                      </a:r>
                      <a:r>
                        <a:rPr sz="1400" dirty="0">
                          <a:latin typeface="Arial"/>
                          <a:cs typeface="Arial"/>
                        </a:rPr>
                        <a:t>a</a:t>
                      </a:r>
                      <a:r>
                        <a:rPr sz="1400" spc="-25" dirty="0">
                          <a:latin typeface="Arial"/>
                          <a:cs typeface="Arial"/>
                        </a:rPr>
                        <a:t> </a:t>
                      </a:r>
                      <a:r>
                        <a:rPr sz="1400" dirty="0">
                          <a:latin typeface="Arial"/>
                          <a:cs typeface="Arial"/>
                        </a:rPr>
                        <a:t>benefits</a:t>
                      </a:r>
                      <a:r>
                        <a:rPr sz="1400" spc="-30" dirty="0">
                          <a:latin typeface="Arial"/>
                          <a:cs typeface="Arial"/>
                        </a:rPr>
                        <a:t> </a:t>
                      </a:r>
                      <a:r>
                        <a:rPr sz="1400" spc="-10" dirty="0">
                          <a:latin typeface="Arial"/>
                          <a:cs typeface="Arial"/>
                        </a:rPr>
                        <a:t>counselor.</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marL="91440">
                        <a:lnSpc>
                          <a:spcPct val="100000"/>
                        </a:lnSpc>
                        <a:spcBef>
                          <a:spcPts val="325"/>
                        </a:spcBef>
                      </a:pPr>
                      <a:r>
                        <a:rPr sz="1400" spc="-10" dirty="0">
                          <a:latin typeface="Arial"/>
                          <a:cs typeface="Arial"/>
                        </a:rPr>
                        <a:t>Summer</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2"/>
                  </a:ext>
                </a:extLst>
              </a:tr>
              <a:tr h="944244">
                <a:tc>
                  <a:txBody>
                    <a:bodyPr/>
                    <a:lstStyle/>
                    <a:p>
                      <a:pPr marL="91440" marR="170815">
                        <a:lnSpc>
                          <a:spcPct val="100000"/>
                        </a:lnSpc>
                        <a:spcBef>
                          <a:spcPts val="325"/>
                        </a:spcBef>
                      </a:pPr>
                      <a:r>
                        <a:rPr sz="1400" dirty="0">
                          <a:latin typeface="Arial"/>
                          <a:cs typeface="Arial"/>
                        </a:rPr>
                        <a:t>Concierge</a:t>
                      </a:r>
                      <a:r>
                        <a:rPr sz="1400" spc="-35" dirty="0">
                          <a:latin typeface="Arial"/>
                          <a:cs typeface="Arial"/>
                        </a:rPr>
                        <a:t> </a:t>
                      </a:r>
                      <a:r>
                        <a:rPr sz="1400" dirty="0">
                          <a:latin typeface="Arial"/>
                          <a:cs typeface="Arial"/>
                        </a:rPr>
                        <a:t>Line</a:t>
                      </a:r>
                      <a:r>
                        <a:rPr sz="1400" spc="-25" dirty="0">
                          <a:latin typeface="Arial"/>
                          <a:cs typeface="Arial"/>
                        </a:rPr>
                        <a:t> for TPA</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CE"/>
                    </a:solidFill>
                  </a:tcPr>
                </a:tc>
                <a:tc>
                  <a:txBody>
                    <a:bodyPr/>
                    <a:lstStyle/>
                    <a:p>
                      <a:pPr marL="91440" marR="100965">
                        <a:lnSpc>
                          <a:spcPct val="100000"/>
                        </a:lnSpc>
                        <a:spcBef>
                          <a:spcPts val="325"/>
                        </a:spcBef>
                      </a:pPr>
                      <a:r>
                        <a:rPr sz="1400" dirty="0">
                          <a:latin typeface="Arial"/>
                          <a:cs typeface="Arial"/>
                        </a:rPr>
                        <a:t>While</a:t>
                      </a:r>
                      <a:r>
                        <a:rPr sz="1400" spc="-2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new</a:t>
                      </a:r>
                      <a:r>
                        <a:rPr sz="1400" spc="-25" dirty="0">
                          <a:latin typeface="Arial"/>
                          <a:cs typeface="Arial"/>
                        </a:rPr>
                        <a:t> </a:t>
                      </a:r>
                      <a:r>
                        <a:rPr sz="1400" dirty="0">
                          <a:latin typeface="Arial"/>
                          <a:cs typeface="Arial"/>
                        </a:rPr>
                        <a:t>plan</a:t>
                      </a:r>
                      <a:r>
                        <a:rPr sz="1400" spc="-35" dirty="0">
                          <a:latin typeface="Arial"/>
                          <a:cs typeface="Arial"/>
                        </a:rPr>
                        <a:t> </a:t>
                      </a:r>
                      <a:r>
                        <a:rPr sz="1400" dirty="0">
                          <a:latin typeface="Arial"/>
                          <a:cs typeface="Arial"/>
                        </a:rPr>
                        <a:t>was</a:t>
                      </a:r>
                      <a:r>
                        <a:rPr sz="1400" spc="-20" dirty="0">
                          <a:latin typeface="Arial"/>
                          <a:cs typeface="Arial"/>
                        </a:rPr>
                        <a:t> </a:t>
                      </a:r>
                      <a:r>
                        <a:rPr sz="1400" dirty="0">
                          <a:latin typeface="Arial"/>
                          <a:cs typeface="Arial"/>
                        </a:rPr>
                        <a:t>not</a:t>
                      </a:r>
                      <a:r>
                        <a:rPr sz="1400" spc="-25" dirty="0">
                          <a:latin typeface="Arial"/>
                          <a:cs typeface="Arial"/>
                        </a:rPr>
                        <a:t> </a:t>
                      </a:r>
                      <a:r>
                        <a:rPr sz="1400" dirty="0">
                          <a:latin typeface="Arial"/>
                          <a:cs typeface="Arial"/>
                        </a:rPr>
                        <a:t>effective</a:t>
                      </a:r>
                      <a:r>
                        <a:rPr sz="1400" spc="-40" dirty="0">
                          <a:latin typeface="Arial"/>
                          <a:cs typeface="Arial"/>
                        </a:rPr>
                        <a:t> </a:t>
                      </a:r>
                      <a:r>
                        <a:rPr sz="1400" dirty="0">
                          <a:latin typeface="Arial"/>
                          <a:cs typeface="Arial"/>
                        </a:rPr>
                        <a:t>until</a:t>
                      </a:r>
                      <a:r>
                        <a:rPr sz="1400" spc="-30" dirty="0">
                          <a:latin typeface="Arial"/>
                          <a:cs typeface="Arial"/>
                        </a:rPr>
                        <a:t> </a:t>
                      </a:r>
                      <a:r>
                        <a:rPr sz="1400" dirty="0">
                          <a:latin typeface="Arial"/>
                          <a:cs typeface="Arial"/>
                        </a:rPr>
                        <a:t>September</a:t>
                      </a:r>
                      <a:r>
                        <a:rPr sz="1400" spc="-20" dirty="0">
                          <a:latin typeface="Arial"/>
                          <a:cs typeface="Arial"/>
                        </a:rPr>
                        <a:t> </a:t>
                      </a:r>
                      <a:r>
                        <a:rPr sz="1400" dirty="0">
                          <a:latin typeface="Arial"/>
                          <a:cs typeface="Arial"/>
                        </a:rPr>
                        <a:t>1,</a:t>
                      </a:r>
                      <a:r>
                        <a:rPr sz="1400" spc="-25" dirty="0">
                          <a:latin typeface="Arial"/>
                          <a:cs typeface="Arial"/>
                        </a:rPr>
                        <a:t> </a:t>
                      </a:r>
                      <a:r>
                        <a:rPr sz="1400" dirty="0">
                          <a:latin typeface="Arial"/>
                          <a:cs typeface="Arial"/>
                        </a:rPr>
                        <a:t>the</a:t>
                      </a:r>
                      <a:r>
                        <a:rPr sz="1400" spc="-25" dirty="0">
                          <a:latin typeface="Arial"/>
                          <a:cs typeface="Arial"/>
                        </a:rPr>
                        <a:t> </a:t>
                      </a:r>
                      <a:r>
                        <a:rPr sz="1400" spc="-10" dirty="0">
                          <a:latin typeface="Arial"/>
                          <a:cs typeface="Arial"/>
                        </a:rPr>
                        <a:t>concierge </a:t>
                      </a:r>
                      <a:r>
                        <a:rPr sz="1400" dirty="0">
                          <a:latin typeface="Arial"/>
                          <a:cs typeface="Arial"/>
                        </a:rPr>
                        <a:t>line</a:t>
                      </a:r>
                      <a:r>
                        <a:rPr sz="1400" spc="-25" dirty="0">
                          <a:latin typeface="Arial"/>
                          <a:cs typeface="Arial"/>
                        </a:rPr>
                        <a:t> </a:t>
                      </a:r>
                      <a:r>
                        <a:rPr sz="1400" dirty="0">
                          <a:latin typeface="Arial"/>
                          <a:cs typeface="Arial"/>
                        </a:rPr>
                        <a:t>was</a:t>
                      </a:r>
                      <a:r>
                        <a:rPr sz="1400" spc="-15" dirty="0">
                          <a:latin typeface="Arial"/>
                          <a:cs typeface="Arial"/>
                        </a:rPr>
                        <a:t> </a:t>
                      </a:r>
                      <a:r>
                        <a:rPr sz="1400" dirty="0">
                          <a:latin typeface="Arial"/>
                          <a:cs typeface="Arial"/>
                        </a:rPr>
                        <a:t>open</a:t>
                      </a:r>
                      <a:r>
                        <a:rPr sz="1400" spc="-30" dirty="0">
                          <a:latin typeface="Arial"/>
                          <a:cs typeface="Arial"/>
                        </a:rPr>
                        <a:t> </a:t>
                      </a:r>
                      <a:r>
                        <a:rPr sz="1400" dirty="0">
                          <a:latin typeface="Arial"/>
                          <a:cs typeface="Arial"/>
                        </a:rPr>
                        <a:t>by</a:t>
                      </a:r>
                      <a:r>
                        <a:rPr sz="1400" spc="-20" dirty="0">
                          <a:latin typeface="Arial"/>
                          <a:cs typeface="Arial"/>
                        </a:rPr>
                        <a:t> </a:t>
                      </a:r>
                      <a:r>
                        <a:rPr sz="1400" dirty="0">
                          <a:latin typeface="Arial"/>
                          <a:cs typeface="Arial"/>
                        </a:rPr>
                        <a:t>Mid</a:t>
                      </a:r>
                      <a:r>
                        <a:rPr sz="1400" spc="-20" dirty="0">
                          <a:latin typeface="Arial"/>
                          <a:cs typeface="Arial"/>
                        </a:rPr>
                        <a:t> </a:t>
                      </a:r>
                      <a:r>
                        <a:rPr sz="1400" dirty="0">
                          <a:latin typeface="Arial"/>
                          <a:cs typeface="Arial"/>
                        </a:rPr>
                        <a:t>July</a:t>
                      </a:r>
                      <a:r>
                        <a:rPr sz="1400" spc="-20"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ensure</a:t>
                      </a:r>
                      <a:r>
                        <a:rPr sz="1400" spc="-35" dirty="0">
                          <a:latin typeface="Arial"/>
                          <a:cs typeface="Arial"/>
                        </a:rPr>
                        <a:t> </a:t>
                      </a:r>
                      <a:r>
                        <a:rPr sz="1400" dirty="0">
                          <a:latin typeface="Arial"/>
                          <a:cs typeface="Arial"/>
                        </a:rPr>
                        <a:t>employees</a:t>
                      </a:r>
                      <a:r>
                        <a:rPr sz="1400" spc="-30" dirty="0">
                          <a:latin typeface="Arial"/>
                          <a:cs typeface="Arial"/>
                        </a:rPr>
                        <a:t> </a:t>
                      </a:r>
                      <a:r>
                        <a:rPr sz="1400" dirty="0">
                          <a:latin typeface="Arial"/>
                          <a:cs typeface="Arial"/>
                        </a:rPr>
                        <a:t>could</a:t>
                      </a:r>
                      <a:r>
                        <a:rPr sz="1400" spc="-40" dirty="0">
                          <a:latin typeface="Arial"/>
                          <a:cs typeface="Arial"/>
                        </a:rPr>
                        <a:t> </a:t>
                      </a:r>
                      <a:r>
                        <a:rPr sz="1400" dirty="0">
                          <a:latin typeface="Arial"/>
                          <a:cs typeface="Arial"/>
                        </a:rPr>
                        <a:t>call</a:t>
                      </a:r>
                      <a:r>
                        <a:rPr sz="1400" spc="-15" dirty="0">
                          <a:latin typeface="Arial"/>
                          <a:cs typeface="Arial"/>
                        </a:rPr>
                        <a:t> </a:t>
                      </a:r>
                      <a:r>
                        <a:rPr sz="1400" dirty="0">
                          <a:latin typeface="Arial"/>
                          <a:cs typeface="Arial"/>
                        </a:rPr>
                        <a:t>for</a:t>
                      </a:r>
                      <a:r>
                        <a:rPr sz="1400" spc="-30" dirty="0">
                          <a:latin typeface="Arial"/>
                          <a:cs typeface="Arial"/>
                        </a:rPr>
                        <a:t> </a:t>
                      </a:r>
                      <a:r>
                        <a:rPr sz="1400" spc="-25" dirty="0">
                          <a:latin typeface="Arial"/>
                          <a:cs typeface="Arial"/>
                        </a:rPr>
                        <a:t>any </a:t>
                      </a:r>
                      <a:r>
                        <a:rPr sz="1400" dirty="0">
                          <a:latin typeface="Arial"/>
                          <a:cs typeface="Arial"/>
                        </a:rPr>
                        <a:t>questions</a:t>
                      </a:r>
                      <a:r>
                        <a:rPr sz="1400" spc="-50" dirty="0">
                          <a:latin typeface="Arial"/>
                          <a:cs typeface="Arial"/>
                        </a:rPr>
                        <a:t> </a:t>
                      </a:r>
                      <a:r>
                        <a:rPr sz="1400" dirty="0">
                          <a:latin typeface="Arial"/>
                          <a:cs typeface="Arial"/>
                        </a:rPr>
                        <a:t>they</a:t>
                      </a:r>
                      <a:r>
                        <a:rPr sz="1400" spc="-20" dirty="0">
                          <a:latin typeface="Arial"/>
                          <a:cs typeface="Arial"/>
                        </a:rPr>
                        <a:t> </a:t>
                      </a:r>
                      <a:r>
                        <a:rPr sz="1400" dirty="0">
                          <a:latin typeface="Arial"/>
                          <a:cs typeface="Arial"/>
                        </a:rPr>
                        <a:t>have</a:t>
                      </a:r>
                      <a:r>
                        <a:rPr sz="1400" spc="-35" dirty="0">
                          <a:latin typeface="Arial"/>
                          <a:cs typeface="Arial"/>
                        </a:rPr>
                        <a:t> </a:t>
                      </a:r>
                      <a:r>
                        <a:rPr sz="1400" dirty="0">
                          <a:latin typeface="Arial"/>
                          <a:cs typeface="Arial"/>
                        </a:rPr>
                        <a:t>on</a:t>
                      </a:r>
                      <a:r>
                        <a:rPr sz="1400" spc="-25" dirty="0">
                          <a:latin typeface="Arial"/>
                          <a:cs typeface="Arial"/>
                        </a:rPr>
                        <a:t> </a:t>
                      </a:r>
                      <a:r>
                        <a:rPr sz="1400" dirty="0">
                          <a:latin typeface="Arial"/>
                          <a:cs typeface="Arial"/>
                        </a:rPr>
                        <a:t>how</a:t>
                      </a:r>
                      <a:r>
                        <a:rPr sz="1400" spc="-1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look</a:t>
                      </a:r>
                      <a:r>
                        <a:rPr sz="1400" spc="-25" dirty="0">
                          <a:latin typeface="Arial"/>
                          <a:cs typeface="Arial"/>
                        </a:rPr>
                        <a:t> </a:t>
                      </a:r>
                      <a:r>
                        <a:rPr sz="1400" dirty="0">
                          <a:latin typeface="Arial"/>
                          <a:cs typeface="Arial"/>
                        </a:rPr>
                        <a:t>up</a:t>
                      </a:r>
                      <a:r>
                        <a:rPr sz="1400" spc="-20" dirty="0">
                          <a:latin typeface="Arial"/>
                          <a:cs typeface="Arial"/>
                        </a:rPr>
                        <a:t> </a:t>
                      </a:r>
                      <a:r>
                        <a:rPr sz="1400" dirty="0">
                          <a:latin typeface="Arial"/>
                          <a:cs typeface="Arial"/>
                        </a:rPr>
                        <a:t>a</a:t>
                      </a:r>
                      <a:r>
                        <a:rPr sz="1400" spc="-15" dirty="0">
                          <a:latin typeface="Arial"/>
                          <a:cs typeface="Arial"/>
                        </a:rPr>
                        <a:t> </a:t>
                      </a:r>
                      <a:r>
                        <a:rPr sz="1400" spc="-10" dirty="0">
                          <a:latin typeface="Arial"/>
                          <a:cs typeface="Arial"/>
                        </a:rPr>
                        <a:t>provider,</a:t>
                      </a:r>
                      <a:r>
                        <a:rPr sz="1400" spc="-30" dirty="0">
                          <a:latin typeface="Arial"/>
                          <a:cs typeface="Arial"/>
                        </a:rPr>
                        <a:t> </a:t>
                      </a:r>
                      <a:r>
                        <a:rPr sz="1400" dirty="0">
                          <a:latin typeface="Arial"/>
                          <a:cs typeface="Arial"/>
                        </a:rPr>
                        <a:t>transition</a:t>
                      </a:r>
                      <a:r>
                        <a:rPr sz="1400" spc="-35" dirty="0">
                          <a:latin typeface="Arial"/>
                          <a:cs typeface="Arial"/>
                        </a:rPr>
                        <a:t> </a:t>
                      </a:r>
                      <a:r>
                        <a:rPr sz="1400" dirty="0">
                          <a:latin typeface="Arial"/>
                          <a:cs typeface="Arial"/>
                        </a:rPr>
                        <a:t>of</a:t>
                      </a:r>
                      <a:r>
                        <a:rPr sz="1400" spc="-20" dirty="0">
                          <a:latin typeface="Arial"/>
                          <a:cs typeface="Arial"/>
                        </a:rPr>
                        <a:t> </a:t>
                      </a:r>
                      <a:r>
                        <a:rPr sz="1400" spc="-10" dirty="0">
                          <a:latin typeface="Arial"/>
                          <a:cs typeface="Arial"/>
                        </a:rPr>
                        <a:t>care, </a:t>
                      </a:r>
                      <a:r>
                        <a:rPr sz="1400" spc="-20" dirty="0">
                          <a:latin typeface="Arial"/>
                          <a:cs typeface="Arial"/>
                        </a:rPr>
                        <a:t>etc.</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CE"/>
                    </a:solidFill>
                  </a:tcPr>
                </a:tc>
                <a:tc>
                  <a:txBody>
                    <a:bodyPr/>
                    <a:lstStyle/>
                    <a:p>
                      <a:pPr marL="91440">
                        <a:lnSpc>
                          <a:spcPct val="100000"/>
                        </a:lnSpc>
                        <a:spcBef>
                          <a:spcPts val="325"/>
                        </a:spcBef>
                      </a:pPr>
                      <a:r>
                        <a:rPr sz="1400" dirty="0">
                          <a:latin typeface="Arial"/>
                          <a:cs typeface="Arial"/>
                        </a:rPr>
                        <a:t>Mid</a:t>
                      </a:r>
                      <a:r>
                        <a:rPr sz="1400" spc="-15" dirty="0">
                          <a:latin typeface="Arial"/>
                          <a:cs typeface="Arial"/>
                        </a:rPr>
                        <a:t> </a:t>
                      </a:r>
                      <a:r>
                        <a:rPr sz="1400" spc="-20" dirty="0">
                          <a:latin typeface="Arial"/>
                          <a:cs typeface="Arial"/>
                        </a:rPr>
                        <a:t>July</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CE"/>
                    </a:solidFill>
                  </a:tcPr>
                </a:tc>
                <a:extLst>
                  <a:ext uri="{0D108BD9-81ED-4DB2-BD59-A6C34878D82A}">
                    <a16:rowId xmlns:a16="http://schemas.microsoft.com/office/drawing/2014/main" val="10003"/>
                  </a:ext>
                </a:extLst>
              </a:tr>
              <a:tr h="831215">
                <a:tc>
                  <a:txBody>
                    <a:bodyPr/>
                    <a:lstStyle/>
                    <a:p>
                      <a:pPr marL="91440" marR="287020">
                        <a:lnSpc>
                          <a:spcPct val="100000"/>
                        </a:lnSpc>
                        <a:spcBef>
                          <a:spcPts val="325"/>
                        </a:spcBef>
                      </a:pPr>
                      <a:r>
                        <a:rPr sz="1400" dirty="0">
                          <a:latin typeface="Arial"/>
                          <a:cs typeface="Arial"/>
                        </a:rPr>
                        <a:t>Open</a:t>
                      </a:r>
                      <a:r>
                        <a:rPr sz="1400" spc="-30" dirty="0">
                          <a:latin typeface="Arial"/>
                          <a:cs typeface="Arial"/>
                        </a:rPr>
                        <a:t> </a:t>
                      </a:r>
                      <a:r>
                        <a:rPr sz="1400" spc="-10" dirty="0">
                          <a:latin typeface="Arial"/>
                          <a:cs typeface="Arial"/>
                        </a:rPr>
                        <a:t>Enrollment Meetings</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marL="91440" marR="232410">
                        <a:lnSpc>
                          <a:spcPct val="100000"/>
                        </a:lnSpc>
                        <a:spcBef>
                          <a:spcPts val="325"/>
                        </a:spcBef>
                      </a:pPr>
                      <a:r>
                        <a:rPr sz="1400" dirty="0">
                          <a:latin typeface="Arial"/>
                          <a:cs typeface="Arial"/>
                        </a:rPr>
                        <a:t>Meetings</a:t>
                      </a:r>
                      <a:r>
                        <a:rPr sz="1400" spc="-4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review</a:t>
                      </a:r>
                      <a:r>
                        <a:rPr sz="1400" spc="-35" dirty="0">
                          <a:latin typeface="Arial"/>
                          <a:cs typeface="Arial"/>
                        </a:rPr>
                        <a:t> </a:t>
                      </a:r>
                      <a:r>
                        <a:rPr sz="1400" dirty="0">
                          <a:latin typeface="Arial"/>
                          <a:cs typeface="Arial"/>
                        </a:rPr>
                        <a:t>all</a:t>
                      </a:r>
                      <a:r>
                        <a:rPr sz="1400" spc="-20" dirty="0">
                          <a:latin typeface="Arial"/>
                          <a:cs typeface="Arial"/>
                        </a:rPr>
                        <a:t> </a:t>
                      </a:r>
                      <a:r>
                        <a:rPr sz="1400" dirty="0">
                          <a:latin typeface="Arial"/>
                          <a:cs typeface="Arial"/>
                        </a:rPr>
                        <a:t>plan</a:t>
                      </a:r>
                      <a:r>
                        <a:rPr sz="1400" spc="-30" dirty="0">
                          <a:latin typeface="Arial"/>
                          <a:cs typeface="Arial"/>
                        </a:rPr>
                        <a:t> </a:t>
                      </a:r>
                      <a:r>
                        <a:rPr sz="1400" dirty="0">
                          <a:latin typeface="Arial"/>
                          <a:cs typeface="Arial"/>
                        </a:rPr>
                        <a:t>options</a:t>
                      </a:r>
                      <a:r>
                        <a:rPr sz="1400" spc="-35" dirty="0">
                          <a:latin typeface="Arial"/>
                          <a:cs typeface="Arial"/>
                        </a:rPr>
                        <a:t> </a:t>
                      </a:r>
                      <a:r>
                        <a:rPr sz="1400" dirty="0">
                          <a:latin typeface="Arial"/>
                          <a:cs typeface="Arial"/>
                        </a:rPr>
                        <a:t>both</a:t>
                      </a:r>
                      <a:r>
                        <a:rPr sz="1400" spc="-35"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group</a:t>
                      </a:r>
                      <a:r>
                        <a:rPr sz="1400" spc="-40" dirty="0">
                          <a:latin typeface="Arial"/>
                          <a:cs typeface="Arial"/>
                        </a:rPr>
                        <a:t> </a:t>
                      </a:r>
                      <a:r>
                        <a:rPr sz="1400" dirty="0">
                          <a:latin typeface="Arial"/>
                          <a:cs typeface="Arial"/>
                        </a:rPr>
                        <a:t>setting</a:t>
                      </a:r>
                      <a:r>
                        <a:rPr sz="1400" spc="-35" dirty="0">
                          <a:latin typeface="Arial"/>
                          <a:cs typeface="Arial"/>
                        </a:rPr>
                        <a:t> </a:t>
                      </a:r>
                      <a:r>
                        <a:rPr sz="1400" dirty="0">
                          <a:latin typeface="Arial"/>
                          <a:cs typeface="Arial"/>
                        </a:rPr>
                        <a:t>as</a:t>
                      </a:r>
                      <a:r>
                        <a:rPr sz="1400" spc="-20" dirty="0">
                          <a:latin typeface="Arial"/>
                          <a:cs typeface="Arial"/>
                        </a:rPr>
                        <a:t> </a:t>
                      </a:r>
                      <a:r>
                        <a:rPr sz="1400" dirty="0">
                          <a:latin typeface="Arial"/>
                          <a:cs typeface="Arial"/>
                        </a:rPr>
                        <a:t>well</a:t>
                      </a:r>
                      <a:r>
                        <a:rPr sz="1400" spc="-20" dirty="0">
                          <a:latin typeface="Arial"/>
                          <a:cs typeface="Arial"/>
                        </a:rPr>
                        <a:t> </a:t>
                      </a:r>
                      <a:r>
                        <a:rPr sz="1400" spc="-25" dirty="0">
                          <a:latin typeface="Arial"/>
                          <a:cs typeface="Arial"/>
                        </a:rPr>
                        <a:t>as </a:t>
                      </a:r>
                      <a:r>
                        <a:rPr sz="1400" dirty="0">
                          <a:latin typeface="Arial"/>
                          <a:cs typeface="Arial"/>
                        </a:rPr>
                        <a:t>one</a:t>
                      </a:r>
                      <a:r>
                        <a:rPr sz="1400" spc="-30" dirty="0">
                          <a:latin typeface="Arial"/>
                          <a:cs typeface="Arial"/>
                        </a:rPr>
                        <a:t> </a:t>
                      </a:r>
                      <a:r>
                        <a:rPr sz="1400" dirty="0">
                          <a:latin typeface="Arial"/>
                          <a:cs typeface="Arial"/>
                        </a:rPr>
                        <a:t>on</a:t>
                      </a:r>
                      <a:r>
                        <a:rPr sz="1400" spc="-25" dirty="0">
                          <a:latin typeface="Arial"/>
                          <a:cs typeface="Arial"/>
                        </a:rPr>
                        <a:t> </a:t>
                      </a:r>
                      <a:r>
                        <a:rPr sz="1400" dirty="0">
                          <a:latin typeface="Arial"/>
                          <a:cs typeface="Arial"/>
                        </a:rPr>
                        <a:t>one</a:t>
                      </a:r>
                      <a:r>
                        <a:rPr sz="1400" spc="-25" dirty="0">
                          <a:latin typeface="Arial"/>
                          <a:cs typeface="Arial"/>
                        </a:rPr>
                        <a:t> </a:t>
                      </a:r>
                      <a:r>
                        <a:rPr sz="1400" dirty="0">
                          <a:latin typeface="Arial"/>
                          <a:cs typeface="Arial"/>
                        </a:rPr>
                        <a:t>counseling</a:t>
                      </a:r>
                      <a:r>
                        <a:rPr sz="1400" spc="-25" dirty="0">
                          <a:latin typeface="Arial"/>
                          <a:cs typeface="Arial"/>
                        </a:rPr>
                        <a:t> </a:t>
                      </a:r>
                      <a:r>
                        <a:rPr sz="1400" spc="-10" dirty="0">
                          <a:latin typeface="Arial"/>
                          <a:cs typeface="Arial"/>
                        </a:rPr>
                        <a:t>sessions.</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tc>
                  <a:txBody>
                    <a:bodyPr/>
                    <a:lstStyle/>
                    <a:p>
                      <a:pPr marL="91440" marR="248285">
                        <a:lnSpc>
                          <a:spcPct val="100000"/>
                        </a:lnSpc>
                        <a:spcBef>
                          <a:spcPts val="325"/>
                        </a:spcBef>
                      </a:pPr>
                      <a:r>
                        <a:rPr sz="1400" spc="-20" dirty="0">
                          <a:latin typeface="Arial"/>
                          <a:cs typeface="Arial"/>
                        </a:rPr>
                        <a:t>Late </a:t>
                      </a:r>
                      <a:r>
                        <a:rPr sz="1400" spc="-10" dirty="0">
                          <a:latin typeface="Arial"/>
                          <a:cs typeface="Arial"/>
                        </a:rPr>
                        <a:t>July/early August</a:t>
                      </a:r>
                      <a:endParaRPr sz="140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8"/>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3114</TotalTime>
  <Words>1969</Words>
  <Application>Microsoft Office PowerPoint</Application>
  <PresentationFormat>On-screen Show (4:3)</PresentationFormat>
  <Paragraphs>424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Tahoma</vt:lpstr>
      <vt:lpstr>Times New Roman</vt:lpstr>
      <vt:lpstr>Wingdings</vt:lpstr>
      <vt:lpstr>Office Theme</vt:lpstr>
      <vt:lpstr>PowerPoint Presentation</vt:lpstr>
      <vt:lpstr>Agenda</vt:lpstr>
      <vt:lpstr>About Lake Schools</vt:lpstr>
      <vt:lpstr>Chosen Path</vt:lpstr>
      <vt:lpstr>Why?</vt:lpstr>
      <vt:lpstr>Where We Landed</vt:lpstr>
      <vt:lpstr>Path to Contract</vt:lpstr>
      <vt:lpstr>Plan Design Line Up</vt:lpstr>
      <vt:lpstr>Employee Communications</vt:lpstr>
      <vt:lpstr>Employee Communications</vt:lpstr>
      <vt:lpstr>Enrollment Results</vt:lpstr>
      <vt:lpstr>Enrollment Results Prior Plan to TPA Enrollment</vt:lpstr>
      <vt:lpstr>Claims Results</vt:lpstr>
      <vt:lpstr>Claims Results</vt:lpstr>
      <vt:lpstr>Employee Feedback</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Joshua Rubich</cp:lastModifiedBy>
  <cp:revision>6</cp:revision>
  <cp:lastPrinted>2024-07-16T13:38:17Z</cp:lastPrinted>
  <dcterms:created xsi:type="dcterms:W3CDTF">2024-07-16T12:14:02Z</dcterms:created>
  <dcterms:modified xsi:type="dcterms:W3CDTF">2024-07-18T16:08:50Z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2024-07-12T00:00:00Z</vt:filetime>
  </property>
  <property fmtid="{D5CDD505-2E9C-101B-9397-08002B2CF9AE}" pid="3" name="Creator">
    <vt:lpwstr>Microsoft® PowerPoint® for Microsoft 365</vt:lpwstr>
  </property>
  <property fmtid="{D5CDD505-2E9C-101B-9397-08002B2CF9AE}" pid="4" name="LastSaved">
    <vt:filetime>2024-07-16T00:00:00Z</vt:filetime>
  </property>
  <property fmtid="{D5CDD505-2E9C-101B-9397-08002B2CF9AE}" pid="5" name="Producer">
    <vt:lpwstr>Microsoft® PowerPoint® for Microsoft 365</vt:lpwstr>
  </property>
</Properties>
</file>