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15" r:id="rId5"/>
    <p:sldId id="340" r:id="rId6"/>
    <p:sldId id="350" r:id="rId7"/>
    <p:sldId id="283" r:id="rId8"/>
    <p:sldId id="335" r:id="rId9"/>
    <p:sldId id="343" r:id="rId10"/>
    <p:sldId id="342" r:id="rId11"/>
    <p:sldId id="349" r:id="rId12"/>
    <p:sldId id="348" r:id="rId13"/>
    <p:sldId id="344" r:id="rId14"/>
    <p:sldId id="345" r:id="rId15"/>
    <p:sldId id="346" r:id="rId16"/>
    <p:sldId id="347" r:id="rId17"/>
    <p:sldId id="3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2F6402-D07C-57FC-2E0F-A56DDF0B0F84}" name="Guest User" initials="GU" userId="S::urn:spo:tenantanon#5ff10ae1-f809-4a98-a5a5-0f28855c6dd6::" providerId="AD"/>
  <p188:author id="{E9E43A2B-D6D7-F6C1-E5CA-CB5C794E7F12}" name="Kipp Nelson" initials="KN" userId="S::knelson@framegrp.com::fe407c65-ae30-4f68-a08e-eeed7cb3b8b6" providerId="AD"/>
  <p188:author id="{6C28A1A8-04DC-4C9D-F1E7-CABE8946FE8B}" name="Joseph Mascali" initials="JM" userId="S::jmascali@framegrp.com::a0d52498-ca79-492b-9a4e-c024ae8aaa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E2D2B9"/>
    <a:srgbClr val="B1BCC8"/>
    <a:srgbClr val="5E7B94"/>
    <a:srgbClr val="3A5061"/>
    <a:srgbClr val="333333"/>
    <a:srgbClr val="D6BF9C"/>
    <a:srgbClr val="3A5062"/>
    <a:srgbClr val="647A92"/>
    <a:srgbClr val="304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986FB-2366-4FC5-9DB5-A57D2A3794FC}" v="4" dt="2026-07-15T16:36:01.941"/>
    <p1510:client id="{70B88734-B8AC-4D1A-8AB5-FA1B2D4C40D2}" v="4" dt="2026-07-15T15:03:54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40" autoAdjust="0"/>
  </p:normalViewPr>
  <p:slideViewPr>
    <p:cSldViewPr snapToGrid="0">
      <p:cViewPr varScale="1">
        <p:scale>
          <a:sx n="81" d="100"/>
          <a:sy n="81" d="100"/>
        </p:scale>
        <p:origin x="6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Mascali" userId="a0d52498-ca79-492b-9a4e-c024ae8aaa0a" providerId="ADAL" clId="{46873C8F-4E0C-458F-8770-C1E4A402E773}"/>
    <pc:docChg chg="undo custSel modSld">
      <pc:chgData name="Joseph Mascali" userId="a0d52498-ca79-492b-9a4e-c024ae8aaa0a" providerId="ADAL" clId="{46873C8F-4E0C-458F-8770-C1E4A402E773}" dt="2026-07-15T16:46:12.410" v="344" actId="403"/>
      <pc:docMkLst>
        <pc:docMk/>
      </pc:docMkLst>
      <pc:sldChg chg="modSp mod">
        <pc:chgData name="Joseph Mascali" userId="a0d52498-ca79-492b-9a4e-c024ae8aaa0a" providerId="ADAL" clId="{46873C8F-4E0C-458F-8770-C1E4A402E773}" dt="2026-07-15T16:46:12.410" v="344" actId="403"/>
        <pc:sldMkLst>
          <pc:docMk/>
          <pc:sldMk cId="0" sldId="283"/>
        </pc:sldMkLst>
        <pc:spChg chg="mod">
          <ac:chgData name="Joseph Mascali" userId="a0d52498-ca79-492b-9a4e-c024ae8aaa0a" providerId="ADAL" clId="{46873C8F-4E0C-458F-8770-C1E4A402E773}" dt="2026-07-15T16:33:25.120" v="4" actId="27636"/>
          <ac:spMkLst>
            <pc:docMk/>
            <pc:sldMk cId="0" sldId="283"/>
            <ac:spMk id="903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46:12.410" v="344" actId="403"/>
          <ac:spMkLst>
            <pc:docMk/>
            <pc:sldMk cId="0" sldId="283"/>
            <ac:spMk id="950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46:07.326" v="342" actId="404"/>
          <ac:spMkLst>
            <pc:docMk/>
            <pc:sldMk cId="0" sldId="283"/>
            <ac:spMk id="952" creationId="{00000000-0000-0000-0000-000000000000}"/>
          </ac:spMkLst>
        </pc:spChg>
      </pc:sldChg>
      <pc:sldChg chg="modSp mod">
        <pc:chgData name="Joseph Mascali" userId="a0d52498-ca79-492b-9a4e-c024ae8aaa0a" providerId="ADAL" clId="{46873C8F-4E0C-458F-8770-C1E4A402E773}" dt="2026-07-15T16:36:08.089" v="177" actId="20577"/>
        <pc:sldMkLst>
          <pc:docMk/>
          <pc:sldMk cId="0" sldId="335"/>
        </pc:sldMkLst>
        <pc:spChg chg="mod">
          <ac:chgData name="Joseph Mascali" userId="a0d52498-ca79-492b-9a4e-c024ae8aaa0a" providerId="ADAL" clId="{46873C8F-4E0C-458F-8770-C1E4A402E773}" dt="2026-07-15T16:33:24.763" v="1" actId="27636"/>
          <ac:spMkLst>
            <pc:docMk/>
            <pc:sldMk cId="0" sldId="335"/>
            <ac:spMk id="903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34:19.003" v="142" actId="20577"/>
          <ac:spMkLst>
            <pc:docMk/>
            <pc:sldMk cId="0" sldId="335"/>
            <ac:spMk id="952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36:08.089" v="177" actId="20577"/>
          <ac:spMkLst>
            <pc:docMk/>
            <pc:sldMk cId="0" sldId="335"/>
            <ac:spMk id="956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36:01.939" v="153"/>
          <ac:spMkLst>
            <pc:docMk/>
            <pc:sldMk cId="0" sldId="335"/>
            <ac:spMk id="960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35:43.148" v="151"/>
          <ac:spMkLst>
            <pc:docMk/>
            <pc:sldMk cId="0" sldId="335"/>
            <ac:spMk id="964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35:35.338" v="149"/>
          <ac:spMkLst>
            <pc:docMk/>
            <pc:sldMk cId="0" sldId="335"/>
            <ac:spMk id="968" creationId="{00000000-0000-0000-0000-000000000000}"/>
          </ac:spMkLst>
        </pc:spChg>
      </pc:sldChg>
      <pc:sldChg chg="addSp delSp modSp mod">
        <pc:chgData name="Joseph Mascali" userId="a0d52498-ca79-492b-9a4e-c024ae8aaa0a" providerId="ADAL" clId="{46873C8F-4E0C-458F-8770-C1E4A402E773}" dt="2026-07-15T16:44:21.523" v="333" actId="1036"/>
        <pc:sldMkLst>
          <pc:docMk/>
          <pc:sldMk cId="0" sldId="340"/>
        </pc:sldMkLst>
        <pc:spChg chg="mod">
          <ac:chgData name="Joseph Mascali" userId="a0d52498-ca79-492b-9a4e-c024ae8aaa0a" providerId="ADAL" clId="{46873C8F-4E0C-458F-8770-C1E4A402E773}" dt="2026-07-15T16:44:21.523" v="333" actId="1036"/>
          <ac:spMkLst>
            <pc:docMk/>
            <pc:sldMk cId="0" sldId="340"/>
            <ac:spMk id="901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33:24.958" v="2" actId="27636"/>
          <ac:spMkLst>
            <pc:docMk/>
            <pc:sldMk cId="0" sldId="340"/>
            <ac:spMk id="903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42:51.732" v="323" actId="14100"/>
          <ac:spMkLst>
            <pc:docMk/>
            <pc:sldMk cId="0" sldId="340"/>
            <ac:spMk id="950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43:17.652" v="329" actId="1076"/>
          <ac:spMkLst>
            <pc:docMk/>
            <pc:sldMk cId="0" sldId="340"/>
            <ac:spMk id="953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43:11.012" v="327" actId="1076"/>
          <ac:spMkLst>
            <pc:docMk/>
            <pc:sldMk cId="0" sldId="340"/>
            <ac:spMk id="955" creationId="{00000000-0000-0000-0000-000000000000}"/>
          </ac:spMkLst>
        </pc:spChg>
        <pc:spChg chg="mod">
          <ac:chgData name="Joseph Mascali" userId="a0d52498-ca79-492b-9a4e-c024ae8aaa0a" providerId="ADAL" clId="{46873C8F-4E0C-458F-8770-C1E4A402E773}" dt="2026-07-15T16:43:14.393" v="328" actId="1076"/>
          <ac:spMkLst>
            <pc:docMk/>
            <pc:sldMk cId="0" sldId="340"/>
            <ac:spMk id="958" creationId="{00000000-0000-0000-0000-000000000000}"/>
          </ac:spMkLst>
        </pc:spChg>
        <pc:picChg chg="add mod">
          <ac:chgData name="Joseph Mascali" userId="a0d52498-ca79-492b-9a4e-c024ae8aaa0a" providerId="ADAL" clId="{46873C8F-4E0C-458F-8770-C1E4A402E773}" dt="2026-07-15T16:43:24.852" v="330" actId="1076"/>
          <ac:picMkLst>
            <pc:docMk/>
            <pc:sldMk cId="0" sldId="340"/>
            <ac:picMk id="3" creationId="{EDD70446-69F1-7CD0-1F82-A3514A3A18D4}"/>
          </ac:picMkLst>
        </pc:picChg>
        <pc:picChg chg="add mod">
          <ac:chgData name="Joseph Mascali" userId="a0d52498-ca79-492b-9a4e-c024ae8aaa0a" providerId="ADAL" clId="{46873C8F-4E0C-458F-8770-C1E4A402E773}" dt="2026-07-15T16:43:27.925" v="331" actId="1076"/>
          <ac:picMkLst>
            <pc:docMk/>
            <pc:sldMk cId="0" sldId="340"/>
            <ac:picMk id="5" creationId="{424D45A0-F221-FEBA-0835-58692BC1AFCE}"/>
          </ac:picMkLst>
        </pc:picChg>
        <pc:picChg chg="del">
          <ac:chgData name="Joseph Mascali" userId="a0d52498-ca79-492b-9a4e-c024ae8aaa0a" providerId="ADAL" clId="{46873C8F-4E0C-458F-8770-C1E4A402E773}" dt="2026-07-15T16:41:55.970" v="307" actId="478"/>
          <ac:picMkLst>
            <pc:docMk/>
            <pc:sldMk cId="0" sldId="340"/>
            <ac:picMk id="951" creationId="{00000000-0000-0000-0000-000000000000}"/>
          </ac:picMkLst>
        </pc:picChg>
        <pc:picChg chg="del">
          <ac:chgData name="Joseph Mascali" userId="a0d52498-ca79-492b-9a4e-c024ae8aaa0a" providerId="ADAL" clId="{46873C8F-4E0C-458F-8770-C1E4A402E773}" dt="2026-07-15T16:42:06.943" v="310" actId="478"/>
          <ac:picMkLst>
            <pc:docMk/>
            <pc:sldMk cId="0" sldId="340"/>
            <ac:picMk id="956" creationId="{00000000-0000-0000-0000-000000000000}"/>
          </ac:picMkLst>
        </pc:picChg>
      </pc:sldChg>
      <pc:sldChg chg="modSp mod">
        <pc:chgData name="Joseph Mascali" userId="a0d52498-ca79-492b-9a4e-c024ae8aaa0a" providerId="ADAL" clId="{46873C8F-4E0C-458F-8770-C1E4A402E773}" dt="2026-07-15T16:37:29.751" v="306" actId="20577"/>
        <pc:sldMkLst>
          <pc:docMk/>
          <pc:sldMk cId="0" sldId="342"/>
        </pc:sldMkLst>
        <pc:spChg chg="mod">
          <ac:chgData name="Joseph Mascali" userId="a0d52498-ca79-492b-9a4e-c024ae8aaa0a" providerId="ADAL" clId="{46873C8F-4E0C-458F-8770-C1E4A402E773}" dt="2026-07-15T16:37:29.751" v="306" actId="20577"/>
          <ac:spMkLst>
            <pc:docMk/>
            <pc:sldMk cId="0" sldId="342"/>
            <ac:spMk id="952" creationId="{00000000-0000-0000-0000-000000000000}"/>
          </ac:spMkLst>
        </pc:spChg>
      </pc:sldChg>
      <pc:sldChg chg="modSp mod">
        <pc:chgData name="Joseph Mascali" userId="a0d52498-ca79-492b-9a4e-c024ae8aaa0a" providerId="ADAL" clId="{46873C8F-4E0C-458F-8770-C1E4A402E773}" dt="2026-07-15T16:36:56.498" v="263" actId="20577"/>
        <pc:sldMkLst>
          <pc:docMk/>
          <pc:sldMk cId="0" sldId="343"/>
        </pc:sldMkLst>
        <pc:spChg chg="mod">
          <ac:chgData name="Joseph Mascali" userId="a0d52498-ca79-492b-9a4e-c024ae8aaa0a" providerId="ADAL" clId="{46873C8F-4E0C-458F-8770-C1E4A402E773}" dt="2026-07-15T16:36:56.498" v="263" actId="20577"/>
          <ac:spMkLst>
            <pc:docMk/>
            <pc:sldMk cId="0" sldId="343"/>
            <ac:spMk id="957" creationId="{00000000-0000-0000-0000-000000000000}"/>
          </ac:spMkLst>
        </pc:spChg>
      </pc:sldChg>
      <pc:sldChg chg="delSp mod">
        <pc:chgData name="Joseph Mascali" userId="a0d52498-ca79-492b-9a4e-c024ae8aaa0a" providerId="ADAL" clId="{46873C8F-4E0C-458F-8770-C1E4A402E773}" dt="2026-07-15T16:45:15.199" v="335" actId="478"/>
        <pc:sldMkLst>
          <pc:docMk/>
          <pc:sldMk cId="0" sldId="346"/>
        </pc:sldMkLst>
        <pc:spChg chg="del">
          <ac:chgData name="Joseph Mascali" userId="a0d52498-ca79-492b-9a4e-c024ae8aaa0a" providerId="ADAL" clId="{46873C8F-4E0C-458F-8770-C1E4A402E773}" dt="2026-07-15T16:45:15.199" v="335" actId="478"/>
          <ac:spMkLst>
            <pc:docMk/>
            <pc:sldMk cId="0" sldId="346"/>
            <ac:spMk id="990" creationId="{00000000-0000-0000-0000-000000000000}"/>
          </ac:spMkLst>
        </pc:spChg>
        <pc:spChg chg="del">
          <ac:chgData name="Joseph Mascali" userId="a0d52498-ca79-492b-9a4e-c024ae8aaa0a" providerId="ADAL" clId="{46873C8F-4E0C-458F-8770-C1E4A402E773}" dt="2026-07-15T16:45:13.807" v="334" actId="478"/>
          <ac:spMkLst>
            <pc:docMk/>
            <pc:sldMk cId="0" sldId="346"/>
            <ac:spMk id="991" creationId="{00000000-0000-0000-0000-000000000000}"/>
          </ac:spMkLst>
        </pc:spChg>
      </pc:sldChg>
      <pc:sldChg chg="modSp mod">
        <pc:chgData name="Joseph Mascali" userId="a0d52498-ca79-492b-9a4e-c024ae8aaa0a" providerId="ADAL" clId="{46873C8F-4E0C-458F-8770-C1E4A402E773}" dt="2026-07-15T16:33:25.060" v="3" actId="27636"/>
        <pc:sldMkLst>
          <pc:docMk/>
          <pc:sldMk cId="0" sldId="350"/>
        </pc:sldMkLst>
        <pc:spChg chg="mod">
          <ac:chgData name="Joseph Mascali" userId="a0d52498-ca79-492b-9a4e-c024ae8aaa0a" providerId="ADAL" clId="{46873C8F-4E0C-458F-8770-C1E4A402E773}" dt="2026-07-15T16:33:25.060" v="3" actId="27636"/>
          <ac:spMkLst>
            <pc:docMk/>
            <pc:sldMk cId="0" sldId="350"/>
            <ac:spMk id="90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58D37-9B8B-544B-879B-6A59A26BC905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E482E-AAAD-724C-9968-4E10F3F67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E482E-AAAD-724C-9968-4E10F3F675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5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03257-AAEB-181E-907C-3038FFDDE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3FA6E-50DB-3771-F4D2-AD378B538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BF30F-8E33-6862-077D-7B0274FB8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effectLst/>
              <a:latin typeface="-apple-system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C259B-8425-4441-FFC4-F949FE9D4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E482E-AAAD-724C-9968-4E10F3F675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E524-40FF-ED9A-C303-8852C6EBA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C6B61-52E6-0B6A-E016-3F9E311A4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54901-E4D4-156C-A370-F5A1EEE60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E6DE4-CB91-0CFA-4243-3E81CC1F5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E482E-AAAD-724C-9968-4E10F3F675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82799-004C-E718-595E-E012E2E06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DE61CA-883C-3348-07B0-9BFAC3CC9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D43B9-F774-C49C-70EF-22C2AD02E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effectLst/>
              <a:latin typeface="-apple-system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CFC7C-C641-BA34-7967-D3ABAF0E7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E482E-AAAD-724C-9968-4E10F3F675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6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DD2D8-89CC-768B-3748-0E007C069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042BF-EB8D-BF93-36BA-7EEE1D520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1D704-E234-9593-96C8-4BBB8FFEC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effectLst/>
              <a:latin typeface="-apple-system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18213-047A-8DDA-E832-9255641B5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E482E-AAAD-724C-9968-4E10F3F675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6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DADE8-E5B8-C95E-2DA2-C8B31283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D75DC-708A-FE2D-112B-85AFFF4A9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3C6F96-D4E2-F656-1375-B057ACF72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effectLst/>
              <a:latin typeface="-apple-system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A7ECF-C7AC-362D-7CA6-F2D28341D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E482E-AAAD-724C-9968-4E10F3F675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4182-B344-1BD4-39B7-B4F5D44BE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4A27C4-6975-C723-A7C6-39623749B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4ECD5-547A-40E5-66DE-6B8E2D759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6F668-F3FB-B4B0-DD4C-6F278A4C6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E482E-AAAD-724C-9968-4E10F3F675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4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1697F-BC9F-5B5A-2D4E-225B296C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375AC-4B53-A2F6-47C6-92D9E56D9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61586-2457-98E6-D97A-E73C156E5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A8BA1-CBE2-A9F4-D7A8-396BF89C6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E482E-AAAD-724C-9968-4E10F3F675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E482E-AAAD-724C-9968-4E10F3F675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62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EF055-4C8B-DC4A-AD87-CA6CF92DF4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5950" y="2609850"/>
            <a:ext cx="5306785" cy="2838450"/>
          </a:xfrm>
          <a:custGeom>
            <a:avLst/>
            <a:gdLst>
              <a:gd name="connsiteX0" fmla="*/ 0 w 5306785"/>
              <a:gd name="connsiteY0" fmla="*/ 0 h 2838450"/>
              <a:gd name="connsiteX1" fmla="*/ 5306785 w 5306785"/>
              <a:gd name="connsiteY1" fmla="*/ 0 h 2838450"/>
              <a:gd name="connsiteX2" fmla="*/ 5306785 w 5306785"/>
              <a:gd name="connsiteY2" fmla="*/ 2838450 h 2838450"/>
              <a:gd name="connsiteX3" fmla="*/ 0 w 5306785"/>
              <a:gd name="connsiteY3" fmla="*/ 283845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6785" h="2838450">
                <a:moveTo>
                  <a:pt x="0" y="0"/>
                </a:moveTo>
                <a:lnTo>
                  <a:pt x="5306785" y="0"/>
                </a:lnTo>
                <a:lnTo>
                  <a:pt x="5306785" y="2838450"/>
                </a:lnTo>
                <a:lnTo>
                  <a:pt x="0" y="28384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01D542-19F8-BCFA-748C-3A5499B972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5543" y="757488"/>
            <a:ext cx="3950786" cy="5343025"/>
          </a:xfrm>
          <a:custGeom>
            <a:avLst/>
            <a:gdLst>
              <a:gd name="connsiteX0" fmla="*/ 0 w 3950786"/>
              <a:gd name="connsiteY0" fmla="*/ 0 h 5343025"/>
              <a:gd name="connsiteX1" fmla="*/ 3950786 w 3950786"/>
              <a:gd name="connsiteY1" fmla="*/ 0 h 5343025"/>
              <a:gd name="connsiteX2" fmla="*/ 3950786 w 3950786"/>
              <a:gd name="connsiteY2" fmla="*/ 5343025 h 5343025"/>
              <a:gd name="connsiteX3" fmla="*/ 0 w 3950786"/>
              <a:gd name="connsiteY3" fmla="*/ 5343025 h 5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0786" h="5343025">
                <a:moveTo>
                  <a:pt x="0" y="0"/>
                </a:moveTo>
                <a:lnTo>
                  <a:pt x="3950786" y="0"/>
                </a:lnTo>
                <a:lnTo>
                  <a:pt x="3950786" y="5343025"/>
                </a:lnTo>
                <a:lnTo>
                  <a:pt x="0" y="53430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C41C33-C043-ECAF-EC92-4A1570A5B8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35999" y="3860800"/>
            <a:ext cx="2365828" cy="2148090"/>
          </a:xfrm>
          <a:custGeom>
            <a:avLst/>
            <a:gdLst>
              <a:gd name="connsiteX0" fmla="*/ 0 w 2365828"/>
              <a:gd name="connsiteY0" fmla="*/ 0 h 2148090"/>
              <a:gd name="connsiteX1" fmla="*/ 2365828 w 2365828"/>
              <a:gd name="connsiteY1" fmla="*/ 0 h 2148090"/>
              <a:gd name="connsiteX2" fmla="*/ 2365828 w 2365828"/>
              <a:gd name="connsiteY2" fmla="*/ 2148090 h 2148090"/>
              <a:gd name="connsiteX3" fmla="*/ 0 w 2365828"/>
              <a:gd name="connsiteY3" fmla="*/ 2148090 h 214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8" h="2148090">
                <a:moveTo>
                  <a:pt x="0" y="0"/>
                </a:moveTo>
                <a:lnTo>
                  <a:pt x="2365828" y="0"/>
                </a:lnTo>
                <a:lnTo>
                  <a:pt x="2365828" y="2148090"/>
                </a:lnTo>
                <a:lnTo>
                  <a:pt x="0" y="21480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8BFF4D-984B-078C-A772-0852F93C73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00" y="3860800"/>
            <a:ext cx="2365828" cy="2148090"/>
          </a:xfrm>
          <a:custGeom>
            <a:avLst/>
            <a:gdLst>
              <a:gd name="connsiteX0" fmla="*/ 0 w 2365828"/>
              <a:gd name="connsiteY0" fmla="*/ 0 h 2148090"/>
              <a:gd name="connsiteX1" fmla="*/ 2365828 w 2365828"/>
              <a:gd name="connsiteY1" fmla="*/ 0 h 2148090"/>
              <a:gd name="connsiteX2" fmla="*/ 2365828 w 2365828"/>
              <a:gd name="connsiteY2" fmla="*/ 2148090 h 2148090"/>
              <a:gd name="connsiteX3" fmla="*/ 0 w 2365828"/>
              <a:gd name="connsiteY3" fmla="*/ 2148090 h 214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8" h="2148090">
                <a:moveTo>
                  <a:pt x="0" y="0"/>
                </a:moveTo>
                <a:lnTo>
                  <a:pt x="2365828" y="0"/>
                </a:lnTo>
                <a:lnTo>
                  <a:pt x="2365828" y="2148090"/>
                </a:lnTo>
                <a:lnTo>
                  <a:pt x="0" y="21480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3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F3C5F0-DA61-527C-89B4-68A3656B19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2573" y="1961189"/>
            <a:ext cx="1886856" cy="1886856"/>
          </a:xfrm>
          <a:custGeom>
            <a:avLst/>
            <a:gdLst>
              <a:gd name="connsiteX0" fmla="*/ 414674 w 1886856"/>
              <a:gd name="connsiteY0" fmla="*/ 0 h 1886856"/>
              <a:gd name="connsiteX1" fmla="*/ 1472182 w 1886856"/>
              <a:gd name="connsiteY1" fmla="*/ 0 h 1886856"/>
              <a:gd name="connsiteX2" fmla="*/ 1886856 w 1886856"/>
              <a:gd name="connsiteY2" fmla="*/ 414674 h 1886856"/>
              <a:gd name="connsiteX3" fmla="*/ 1886856 w 1886856"/>
              <a:gd name="connsiteY3" fmla="*/ 1472182 h 1886856"/>
              <a:gd name="connsiteX4" fmla="*/ 1472182 w 1886856"/>
              <a:gd name="connsiteY4" fmla="*/ 1886856 h 1886856"/>
              <a:gd name="connsiteX5" fmla="*/ 414674 w 1886856"/>
              <a:gd name="connsiteY5" fmla="*/ 1886856 h 1886856"/>
              <a:gd name="connsiteX6" fmla="*/ 0 w 1886856"/>
              <a:gd name="connsiteY6" fmla="*/ 1472182 h 1886856"/>
              <a:gd name="connsiteX7" fmla="*/ 0 w 1886856"/>
              <a:gd name="connsiteY7" fmla="*/ 414674 h 1886856"/>
              <a:gd name="connsiteX8" fmla="*/ 414674 w 1886856"/>
              <a:gd name="connsiteY8" fmla="*/ 0 h 188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6856" h="1886856">
                <a:moveTo>
                  <a:pt x="414674" y="0"/>
                </a:moveTo>
                <a:lnTo>
                  <a:pt x="1472182" y="0"/>
                </a:lnTo>
                <a:cubicBezTo>
                  <a:pt x="1701200" y="0"/>
                  <a:pt x="1886856" y="185656"/>
                  <a:pt x="1886856" y="414674"/>
                </a:cubicBezTo>
                <a:lnTo>
                  <a:pt x="1886856" y="1472182"/>
                </a:lnTo>
                <a:cubicBezTo>
                  <a:pt x="1886856" y="1701200"/>
                  <a:pt x="1701200" y="1886856"/>
                  <a:pt x="1472182" y="1886856"/>
                </a:cubicBezTo>
                <a:lnTo>
                  <a:pt x="414674" y="1886856"/>
                </a:lnTo>
                <a:cubicBezTo>
                  <a:pt x="185656" y="1886856"/>
                  <a:pt x="0" y="1701200"/>
                  <a:pt x="0" y="1472182"/>
                </a:cubicBezTo>
                <a:lnTo>
                  <a:pt x="0" y="414674"/>
                </a:lnTo>
                <a:cubicBezTo>
                  <a:pt x="0" y="185656"/>
                  <a:pt x="185656" y="0"/>
                  <a:pt x="41467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3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8DA3DD-B9D1-42CB-0BB6-CE4B046E5E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9034" y="2343867"/>
            <a:ext cx="1687666" cy="1687666"/>
          </a:xfrm>
          <a:custGeom>
            <a:avLst/>
            <a:gdLst>
              <a:gd name="connsiteX0" fmla="*/ 843833 w 1687666"/>
              <a:gd name="connsiteY0" fmla="*/ 0 h 1687666"/>
              <a:gd name="connsiteX1" fmla="*/ 1687666 w 1687666"/>
              <a:gd name="connsiteY1" fmla="*/ 843833 h 1687666"/>
              <a:gd name="connsiteX2" fmla="*/ 843833 w 1687666"/>
              <a:gd name="connsiteY2" fmla="*/ 1687666 h 1687666"/>
              <a:gd name="connsiteX3" fmla="*/ 0 w 1687666"/>
              <a:gd name="connsiteY3" fmla="*/ 843833 h 1687666"/>
              <a:gd name="connsiteX4" fmla="*/ 843833 w 1687666"/>
              <a:gd name="connsiteY4" fmla="*/ 0 h 168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666" h="1687666">
                <a:moveTo>
                  <a:pt x="843833" y="0"/>
                </a:moveTo>
                <a:cubicBezTo>
                  <a:pt x="1309869" y="0"/>
                  <a:pt x="1687666" y="377797"/>
                  <a:pt x="1687666" y="843833"/>
                </a:cubicBezTo>
                <a:cubicBezTo>
                  <a:pt x="1687666" y="1309869"/>
                  <a:pt x="1309869" y="1687666"/>
                  <a:pt x="843833" y="1687666"/>
                </a:cubicBezTo>
                <a:cubicBezTo>
                  <a:pt x="377797" y="1687666"/>
                  <a:pt x="0" y="1309869"/>
                  <a:pt x="0" y="843833"/>
                </a:cubicBezTo>
                <a:cubicBezTo>
                  <a:pt x="0" y="377797"/>
                  <a:pt x="377797" y="0"/>
                  <a:pt x="8438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179837-B1F5-3FC2-FDE9-F6B371C19A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14423" y="2343867"/>
            <a:ext cx="1687666" cy="1687666"/>
          </a:xfrm>
          <a:custGeom>
            <a:avLst/>
            <a:gdLst>
              <a:gd name="connsiteX0" fmla="*/ 843833 w 1687666"/>
              <a:gd name="connsiteY0" fmla="*/ 0 h 1687666"/>
              <a:gd name="connsiteX1" fmla="*/ 1687666 w 1687666"/>
              <a:gd name="connsiteY1" fmla="*/ 843833 h 1687666"/>
              <a:gd name="connsiteX2" fmla="*/ 843833 w 1687666"/>
              <a:gd name="connsiteY2" fmla="*/ 1687666 h 1687666"/>
              <a:gd name="connsiteX3" fmla="*/ 0 w 1687666"/>
              <a:gd name="connsiteY3" fmla="*/ 843833 h 1687666"/>
              <a:gd name="connsiteX4" fmla="*/ 843833 w 1687666"/>
              <a:gd name="connsiteY4" fmla="*/ 0 h 168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666" h="1687666">
                <a:moveTo>
                  <a:pt x="843833" y="0"/>
                </a:moveTo>
                <a:cubicBezTo>
                  <a:pt x="1309869" y="0"/>
                  <a:pt x="1687666" y="377797"/>
                  <a:pt x="1687666" y="843833"/>
                </a:cubicBezTo>
                <a:cubicBezTo>
                  <a:pt x="1687666" y="1309869"/>
                  <a:pt x="1309869" y="1687666"/>
                  <a:pt x="843833" y="1687666"/>
                </a:cubicBezTo>
                <a:cubicBezTo>
                  <a:pt x="377797" y="1687666"/>
                  <a:pt x="0" y="1309869"/>
                  <a:pt x="0" y="843833"/>
                </a:cubicBezTo>
                <a:cubicBezTo>
                  <a:pt x="0" y="377797"/>
                  <a:pt x="377797" y="0"/>
                  <a:pt x="8438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B7D8A95-24F5-99F0-1EA7-921A007567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9812" y="2343867"/>
            <a:ext cx="1687666" cy="1687666"/>
          </a:xfrm>
          <a:custGeom>
            <a:avLst/>
            <a:gdLst>
              <a:gd name="connsiteX0" fmla="*/ 843833 w 1687666"/>
              <a:gd name="connsiteY0" fmla="*/ 0 h 1687666"/>
              <a:gd name="connsiteX1" fmla="*/ 1687666 w 1687666"/>
              <a:gd name="connsiteY1" fmla="*/ 843833 h 1687666"/>
              <a:gd name="connsiteX2" fmla="*/ 843833 w 1687666"/>
              <a:gd name="connsiteY2" fmla="*/ 1687666 h 1687666"/>
              <a:gd name="connsiteX3" fmla="*/ 0 w 1687666"/>
              <a:gd name="connsiteY3" fmla="*/ 843833 h 1687666"/>
              <a:gd name="connsiteX4" fmla="*/ 843833 w 1687666"/>
              <a:gd name="connsiteY4" fmla="*/ 0 h 168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666" h="1687666">
                <a:moveTo>
                  <a:pt x="843833" y="0"/>
                </a:moveTo>
                <a:cubicBezTo>
                  <a:pt x="1309869" y="0"/>
                  <a:pt x="1687666" y="377797"/>
                  <a:pt x="1687666" y="843833"/>
                </a:cubicBezTo>
                <a:cubicBezTo>
                  <a:pt x="1687666" y="1309869"/>
                  <a:pt x="1309869" y="1687666"/>
                  <a:pt x="843833" y="1687666"/>
                </a:cubicBezTo>
                <a:cubicBezTo>
                  <a:pt x="377797" y="1687666"/>
                  <a:pt x="0" y="1309869"/>
                  <a:pt x="0" y="843833"/>
                </a:cubicBezTo>
                <a:cubicBezTo>
                  <a:pt x="0" y="377797"/>
                  <a:pt x="377797" y="0"/>
                  <a:pt x="8438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FF2CF9-9284-3BC0-30D5-B1E28A91C7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05202" y="2343867"/>
            <a:ext cx="1687666" cy="1687666"/>
          </a:xfrm>
          <a:custGeom>
            <a:avLst/>
            <a:gdLst>
              <a:gd name="connsiteX0" fmla="*/ 843833 w 1687666"/>
              <a:gd name="connsiteY0" fmla="*/ 0 h 1687666"/>
              <a:gd name="connsiteX1" fmla="*/ 1687666 w 1687666"/>
              <a:gd name="connsiteY1" fmla="*/ 843833 h 1687666"/>
              <a:gd name="connsiteX2" fmla="*/ 843833 w 1687666"/>
              <a:gd name="connsiteY2" fmla="*/ 1687666 h 1687666"/>
              <a:gd name="connsiteX3" fmla="*/ 0 w 1687666"/>
              <a:gd name="connsiteY3" fmla="*/ 843833 h 1687666"/>
              <a:gd name="connsiteX4" fmla="*/ 843833 w 1687666"/>
              <a:gd name="connsiteY4" fmla="*/ 0 h 168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666" h="1687666">
                <a:moveTo>
                  <a:pt x="843833" y="0"/>
                </a:moveTo>
                <a:cubicBezTo>
                  <a:pt x="1309869" y="0"/>
                  <a:pt x="1687666" y="377797"/>
                  <a:pt x="1687666" y="843833"/>
                </a:cubicBezTo>
                <a:cubicBezTo>
                  <a:pt x="1687666" y="1309869"/>
                  <a:pt x="1309869" y="1687666"/>
                  <a:pt x="843833" y="1687666"/>
                </a:cubicBezTo>
                <a:cubicBezTo>
                  <a:pt x="377797" y="1687666"/>
                  <a:pt x="0" y="1309869"/>
                  <a:pt x="0" y="843833"/>
                </a:cubicBezTo>
                <a:cubicBezTo>
                  <a:pt x="0" y="377797"/>
                  <a:pt x="377797" y="0"/>
                  <a:pt x="84383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8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15292B-7EB5-53AD-691A-6634C4E74D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9264" y="2656114"/>
            <a:ext cx="4576536" cy="3280206"/>
          </a:xfrm>
          <a:custGeom>
            <a:avLst/>
            <a:gdLst>
              <a:gd name="connsiteX0" fmla="*/ 0 w 4576536"/>
              <a:gd name="connsiteY0" fmla="*/ 0 h 3280206"/>
              <a:gd name="connsiteX1" fmla="*/ 4576536 w 4576536"/>
              <a:gd name="connsiteY1" fmla="*/ 0 h 3280206"/>
              <a:gd name="connsiteX2" fmla="*/ 4576536 w 4576536"/>
              <a:gd name="connsiteY2" fmla="*/ 3280206 h 3280206"/>
              <a:gd name="connsiteX3" fmla="*/ 0 w 4576536"/>
              <a:gd name="connsiteY3" fmla="*/ 3280206 h 328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536" h="3280206">
                <a:moveTo>
                  <a:pt x="0" y="0"/>
                </a:moveTo>
                <a:lnTo>
                  <a:pt x="4576536" y="0"/>
                </a:lnTo>
                <a:lnTo>
                  <a:pt x="4576536" y="3280206"/>
                </a:lnTo>
                <a:lnTo>
                  <a:pt x="0" y="328020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3606B-86D8-7F13-5D8D-03A2EDF02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9265" y="2679530"/>
            <a:ext cx="3571422" cy="4178470"/>
          </a:xfrm>
          <a:custGeom>
            <a:avLst/>
            <a:gdLst>
              <a:gd name="connsiteX0" fmla="*/ 0 w 3571422"/>
              <a:gd name="connsiteY0" fmla="*/ 0 h 4178470"/>
              <a:gd name="connsiteX1" fmla="*/ 3571422 w 3571422"/>
              <a:gd name="connsiteY1" fmla="*/ 0 h 4178470"/>
              <a:gd name="connsiteX2" fmla="*/ 3571422 w 3571422"/>
              <a:gd name="connsiteY2" fmla="*/ 4178470 h 4178470"/>
              <a:gd name="connsiteX3" fmla="*/ 0 w 3571422"/>
              <a:gd name="connsiteY3" fmla="*/ 4178470 h 41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422" h="4178470">
                <a:moveTo>
                  <a:pt x="0" y="0"/>
                </a:moveTo>
                <a:lnTo>
                  <a:pt x="3571422" y="0"/>
                </a:lnTo>
                <a:lnTo>
                  <a:pt x="3571422" y="4178470"/>
                </a:lnTo>
                <a:lnTo>
                  <a:pt x="0" y="41784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D10B8A-178A-73E9-B63E-8E339F24AA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9265" y="2341184"/>
            <a:ext cx="6058208" cy="3545362"/>
          </a:xfrm>
          <a:custGeom>
            <a:avLst/>
            <a:gdLst>
              <a:gd name="connsiteX0" fmla="*/ 0 w 6058208"/>
              <a:gd name="connsiteY0" fmla="*/ 0 h 3545362"/>
              <a:gd name="connsiteX1" fmla="*/ 6058208 w 6058208"/>
              <a:gd name="connsiteY1" fmla="*/ 0 h 3545362"/>
              <a:gd name="connsiteX2" fmla="*/ 6058208 w 6058208"/>
              <a:gd name="connsiteY2" fmla="*/ 3545362 h 3545362"/>
              <a:gd name="connsiteX3" fmla="*/ 0 w 6058208"/>
              <a:gd name="connsiteY3" fmla="*/ 3545362 h 35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208" h="3545362">
                <a:moveTo>
                  <a:pt x="0" y="0"/>
                </a:moveTo>
                <a:lnTo>
                  <a:pt x="6058208" y="0"/>
                </a:lnTo>
                <a:lnTo>
                  <a:pt x="6058208" y="3545362"/>
                </a:lnTo>
                <a:lnTo>
                  <a:pt x="0" y="354536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39992E-67C3-ED4F-E6A8-382E3DB5C7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9801" y="2768601"/>
            <a:ext cx="2553844" cy="3243183"/>
          </a:xfrm>
          <a:custGeom>
            <a:avLst/>
            <a:gdLst>
              <a:gd name="connsiteX0" fmla="*/ 0 w 2553844"/>
              <a:gd name="connsiteY0" fmla="*/ 0 h 3243183"/>
              <a:gd name="connsiteX1" fmla="*/ 2553844 w 2553844"/>
              <a:gd name="connsiteY1" fmla="*/ 0 h 3243183"/>
              <a:gd name="connsiteX2" fmla="*/ 2553844 w 2553844"/>
              <a:gd name="connsiteY2" fmla="*/ 3243183 h 3243183"/>
              <a:gd name="connsiteX3" fmla="*/ 0 w 2553844"/>
              <a:gd name="connsiteY3" fmla="*/ 3243183 h 324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844" h="3243183">
                <a:moveTo>
                  <a:pt x="0" y="0"/>
                </a:moveTo>
                <a:lnTo>
                  <a:pt x="2553844" y="0"/>
                </a:lnTo>
                <a:lnTo>
                  <a:pt x="2553844" y="3243183"/>
                </a:lnTo>
                <a:lnTo>
                  <a:pt x="0" y="32431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4359E0-497B-B353-68E4-3FB6D234B5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0401" y="2768601"/>
            <a:ext cx="2553844" cy="3243183"/>
          </a:xfrm>
          <a:custGeom>
            <a:avLst/>
            <a:gdLst>
              <a:gd name="connsiteX0" fmla="*/ 0 w 2553844"/>
              <a:gd name="connsiteY0" fmla="*/ 0 h 3243183"/>
              <a:gd name="connsiteX1" fmla="*/ 2553844 w 2553844"/>
              <a:gd name="connsiteY1" fmla="*/ 0 h 3243183"/>
              <a:gd name="connsiteX2" fmla="*/ 2553844 w 2553844"/>
              <a:gd name="connsiteY2" fmla="*/ 3243183 h 3243183"/>
              <a:gd name="connsiteX3" fmla="*/ 0 w 2553844"/>
              <a:gd name="connsiteY3" fmla="*/ 3243183 h 324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3844" h="3243183">
                <a:moveTo>
                  <a:pt x="0" y="0"/>
                </a:moveTo>
                <a:lnTo>
                  <a:pt x="2553844" y="0"/>
                </a:lnTo>
                <a:lnTo>
                  <a:pt x="2553844" y="3243183"/>
                </a:lnTo>
                <a:lnTo>
                  <a:pt x="0" y="324318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latin typeface="Poppins 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5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2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01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50" name="Kicker"/>
          <p:cNvSpPr txBox="1"/>
          <p:nvPr/>
        </p:nvSpPr>
        <p:spPr>
          <a:xfrm>
            <a:off x="1096000" y="2050000"/>
            <a:ext cx="10000000" cy="3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sz="1400" b="1" spc="30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51" name="CoverTitle"/>
          <p:cNvSpPr txBox="1"/>
          <p:nvPr/>
        </p:nvSpPr>
        <p:spPr>
          <a:xfrm>
            <a:off x="696000" y="2500000"/>
            <a:ext cx="10800000" cy="150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Strengthening Program Management Oversight</a:t>
            </a:r>
          </a:p>
        </p:txBody>
      </p:sp>
      <p:sp>
        <p:nvSpPr>
          <p:cNvPr id="952" name="CoverRule"/>
          <p:cNvSpPr/>
          <p:nvPr/>
        </p:nvSpPr>
        <p:spPr>
          <a:xfrm>
            <a:off x="4596000" y="4150000"/>
            <a:ext cx="300000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3" name="Subtitle"/>
          <p:cNvSpPr txBox="1"/>
          <p:nvPr/>
        </p:nvSpPr>
        <p:spPr>
          <a:xfrm>
            <a:off x="1096000" y="4330000"/>
            <a:ext cx="10000000" cy="4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Delivering compliant, accountable, and sustainable construction &amp; capital programs</a:t>
            </a:r>
          </a:p>
        </p:txBody>
      </p:sp>
      <p:sp>
        <p:nvSpPr>
          <p:cNvPr id="954" name="PresentedBy"/>
          <p:cNvSpPr txBox="1"/>
          <p:nvPr/>
        </p:nvSpPr>
        <p:spPr>
          <a:xfrm>
            <a:off x="1096000" y="4900000"/>
            <a:ext cx="10000000" cy="3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sz="1100" b="1" spc="15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PRESENTED BY FRAME GROUP, LLC AND RECOVERY MANAGEMENT GROUP, LLC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5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Compliance &amp; Funding Requirements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0" name="row0"/>
          <p:cNvSpPr/>
          <p:nvPr/>
        </p:nvSpPr>
        <p:spPr>
          <a:xfrm>
            <a:off x="619123" y="1750000"/>
            <a:ext cx="10912000" cy="700000"/>
          </a:xfrm>
          <a:prstGeom prst="roundRect">
            <a:avLst>
              <a:gd name="adj" fmla="val 12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circ951"/>
          <p:cNvSpPr/>
          <p:nvPr/>
        </p:nvSpPr>
        <p:spPr>
          <a:xfrm>
            <a:off x="819123" y="191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2" name="rowtxt0"/>
          <p:cNvSpPr txBox="1"/>
          <p:nvPr/>
        </p:nvSpPr>
        <p:spPr>
          <a:xfrm>
            <a:off x="1400000" y="1820000"/>
            <a:ext cx="9950000" cy="56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the strings attached to each funding source</a:t>
            </a:r>
          </a:p>
        </p:txBody>
      </p:sp>
      <p:sp>
        <p:nvSpPr>
          <p:cNvPr id="954" name="row1"/>
          <p:cNvSpPr/>
          <p:nvPr/>
        </p:nvSpPr>
        <p:spPr>
          <a:xfrm>
            <a:off x="619123" y="2570000"/>
            <a:ext cx="10912000" cy="700000"/>
          </a:xfrm>
          <a:prstGeom prst="roundRect">
            <a:avLst>
              <a:gd name="adj" fmla="val 12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5" name="circ955"/>
          <p:cNvSpPr/>
          <p:nvPr/>
        </p:nvSpPr>
        <p:spPr>
          <a:xfrm>
            <a:off x="819123" y="273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6" name="rowtxt1"/>
          <p:cNvSpPr txBox="1"/>
          <p:nvPr/>
        </p:nvSpPr>
        <p:spPr>
          <a:xfrm>
            <a:off x="1400000" y="2640000"/>
            <a:ext cx="9950000" cy="56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Align procurement policies to 2 CFR 200 (Uniform Guidance)</a:t>
            </a:r>
          </a:p>
        </p:txBody>
      </p:sp>
      <p:sp>
        <p:nvSpPr>
          <p:cNvPr id="958" name="row2"/>
          <p:cNvSpPr/>
          <p:nvPr/>
        </p:nvSpPr>
        <p:spPr>
          <a:xfrm>
            <a:off x="619123" y="3390000"/>
            <a:ext cx="10912000" cy="700000"/>
          </a:xfrm>
          <a:prstGeom prst="roundRect">
            <a:avLst>
              <a:gd name="adj" fmla="val 12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9" name="circ959"/>
          <p:cNvSpPr/>
          <p:nvPr/>
        </p:nvSpPr>
        <p:spPr>
          <a:xfrm>
            <a:off x="819123" y="355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0" name="rowtxt2"/>
          <p:cNvSpPr txBox="1"/>
          <p:nvPr/>
        </p:nvSpPr>
        <p:spPr>
          <a:xfrm>
            <a:off x="1400000" y="3460000"/>
            <a:ext cx="9950000" cy="56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Build compliance into workflows — not as an afterthought</a:t>
            </a:r>
          </a:p>
        </p:txBody>
      </p:sp>
      <p:sp>
        <p:nvSpPr>
          <p:cNvPr id="962" name="row3"/>
          <p:cNvSpPr/>
          <p:nvPr/>
        </p:nvSpPr>
        <p:spPr>
          <a:xfrm>
            <a:off x="619123" y="4210000"/>
            <a:ext cx="10912000" cy="700000"/>
          </a:xfrm>
          <a:prstGeom prst="roundRect">
            <a:avLst>
              <a:gd name="adj" fmla="val 12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3" name="circ963"/>
          <p:cNvSpPr/>
          <p:nvPr/>
        </p:nvSpPr>
        <p:spPr>
          <a:xfrm>
            <a:off x="819123" y="437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4" name="rowtxt3"/>
          <p:cNvSpPr txBox="1"/>
          <p:nvPr/>
        </p:nvSpPr>
        <p:spPr>
          <a:xfrm>
            <a:off x="1400000" y="4280000"/>
            <a:ext cx="9950000" cy="56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Verify eligibility and required provisions before award</a:t>
            </a:r>
          </a:p>
        </p:txBody>
      </p:sp>
      <p:sp>
        <p:nvSpPr>
          <p:cNvPr id="966" name="row4"/>
          <p:cNvSpPr/>
          <p:nvPr/>
        </p:nvSpPr>
        <p:spPr>
          <a:xfrm>
            <a:off x="619123" y="5030000"/>
            <a:ext cx="10912000" cy="700000"/>
          </a:xfrm>
          <a:prstGeom prst="roundRect">
            <a:avLst>
              <a:gd name="adj" fmla="val 12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7" name="circ967"/>
          <p:cNvSpPr/>
          <p:nvPr/>
        </p:nvSpPr>
        <p:spPr>
          <a:xfrm>
            <a:off x="819123" y="519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968" name="rowtxt4"/>
          <p:cNvSpPr txBox="1"/>
          <p:nvPr/>
        </p:nvSpPr>
        <p:spPr>
          <a:xfrm>
            <a:off x="1400000" y="5100000"/>
            <a:ext cx="9950000" cy="56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Include required federal contract clauses; check contractor status in SAM.gov (debarment)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5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Procurement Dos and Don’ts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0" name="dcard0"/>
          <p:cNvSpPr/>
          <p:nvPr/>
        </p:nvSpPr>
        <p:spPr>
          <a:xfrm>
            <a:off x="619123" y="1800000"/>
            <a:ext cx="5350000" cy="18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dhdr0"/>
          <p:cNvSpPr/>
          <p:nvPr/>
        </p:nvSpPr>
        <p:spPr>
          <a:xfrm>
            <a:off x="619123" y="1800000"/>
            <a:ext cx="5350000" cy="560000"/>
          </a:xfrm>
          <a:prstGeom prst="round2SameRect">
            <a:avLst>
              <a:gd name="adj1" fmla="val 12000"/>
              <a:gd name="adj2" fmla="val 0"/>
            </a:avLst>
          </a:prstGeom>
          <a:solidFill>
            <a:srgbClr val="13365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2" name="circ952"/>
          <p:cNvSpPr/>
          <p:nvPr/>
        </p:nvSpPr>
        <p:spPr>
          <a:xfrm>
            <a:off x="799123" y="1910000"/>
            <a:ext cx="340000" cy="34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3" name="dt0"/>
          <p:cNvSpPr txBox="1"/>
          <p:nvPr/>
        </p:nvSpPr>
        <p:spPr>
          <a:xfrm>
            <a:off x="1259123" y="1800000"/>
            <a:ext cx="4530000" cy="56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Compete &amp; Document</a:t>
            </a:r>
          </a:p>
        </p:txBody>
      </p:sp>
      <p:sp>
        <p:nvSpPr>
          <p:cNvPr id="954" name="dd0"/>
          <p:cNvSpPr txBox="1"/>
          <p:nvPr/>
        </p:nvSpPr>
        <p:spPr>
          <a:xfrm>
            <a:off x="879123" y="2480000"/>
            <a:ext cx="4830000" cy="10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 full and open competition wherever possible — justify any sole-source or emergency procurement in writing before you award.</a:t>
            </a:r>
          </a:p>
        </p:txBody>
      </p:sp>
      <p:sp>
        <p:nvSpPr>
          <p:cNvPr id="955" name="dcard1"/>
          <p:cNvSpPr/>
          <p:nvPr/>
        </p:nvSpPr>
        <p:spPr>
          <a:xfrm>
            <a:off x="6181123" y="1800000"/>
            <a:ext cx="5350000" cy="18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6" name="dhdr1"/>
          <p:cNvSpPr/>
          <p:nvPr/>
        </p:nvSpPr>
        <p:spPr>
          <a:xfrm>
            <a:off x="6181123" y="1800000"/>
            <a:ext cx="5350000" cy="560000"/>
          </a:xfrm>
          <a:prstGeom prst="round2SameRect">
            <a:avLst>
              <a:gd name="adj1" fmla="val 12000"/>
              <a:gd name="adj2" fmla="val 0"/>
            </a:avLst>
          </a:prstGeom>
          <a:solidFill>
            <a:srgbClr val="13365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7" name="circ957"/>
          <p:cNvSpPr/>
          <p:nvPr/>
        </p:nvSpPr>
        <p:spPr>
          <a:xfrm>
            <a:off x="6361123" y="1910000"/>
            <a:ext cx="340000" cy="34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8" name="dt1"/>
          <p:cNvSpPr txBox="1"/>
          <p:nvPr/>
        </p:nvSpPr>
        <p:spPr>
          <a:xfrm>
            <a:off x="6821123" y="1800000"/>
            <a:ext cx="4530000" cy="56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Emergency ≠ Exemption</a:t>
            </a:r>
          </a:p>
        </p:txBody>
      </p:sp>
      <p:sp>
        <p:nvSpPr>
          <p:cNvPr id="959" name="dd1"/>
          <p:cNvSpPr txBox="1"/>
          <p:nvPr/>
        </p:nvSpPr>
        <p:spPr>
          <a:xfrm>
            <a:off x="6441123" y="2480000"/>
            <a:ext cx="4830000" cy="10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Exigent conditions do not waive federal rules — actions must stay cost-reasonable and end once conditions normalize.</a:t>
            </a:r>
          </a:p>
        </p:txBody>
      </p:sp>
      <p:sp>
        <p:nvSpPr>
          <p:cNvPr id="960" name="dcard2"/>
          <p:cNvSpPr/>
          <p:nvPr/>
        </p:nvSpPr>
        <p:spPr>
          <a:xfrm>
            <a:off x="619123" y="3850000"/>
            <a:ext cx="5350000" cy="18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1" name="dhdr2"/>
          <p:cNvSpPr/>
          <p:nvPr/>
        </p:nvSpPr>
        <p:spPr>
          <a:xfrm>
            <a:off x="619123" y="3850000"/>
            <a:ext cx="5350000" cy="560000"/>
          </a:xfrm>
          <a:prstGeom prst="round2SameRect">
            <a:avLst>
              <a:gd name="adj1" fmla="val 12000"/>
              <a:gd name="adj2" fmla="val 0"/>
            </a:avLst>
          </a:prstGeom>
          <a:solidFill>
            <a:srgbClr val="13365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2" name="circ962"/>
          <p:cNvSpPr/>
          <p:nvPr/>
        </p:nvSpPr>
        <p:spPr>
          <a:xfrm>
            <a:off x="799123" y="3960000"/>
            <a:ext cx="340000" cy="34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3" name="dt2"/>
          <p:cNvSpPr txBox="1"/>
          <p:nvPr/>
        </p:nvSpPr>
        <p:spPr>
          <a:xfrm>
            <a:off x="1259123" y="3850000"/>
            <a:ext cx="4530000" cy="56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Contract Forms Matter</a:t>
            </a:r>
          </a:p>
        </p:txBody>
      </p:sp>
      <p:sp>
        <p:nvSpPr>
          <p:cNvPr id="964" name="dd2"/>
          <p:cNvSpPr txBox="1"/>
          <p:nvPr/>
        </p:nvSpPr>
        <p:spPr>
          <a:xfrm>
            <a:off x="879123" y="4530000"/>
            <a:ext cx="4830000" cy="10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Avoid cost-plus-percentage, contingency, or open-ended time-and-materials deals — include every required federal and funding-source clause.</a:t>
            </a:r>
          </a:p>
        </p:txBody>
      </p:sp>
      <p:sp>
        <p:nvSpPr>
          <p:cNvPr id="965" name="dcard3"/>
          <p:cNvSpPr/>
          <p:nvPr/>
        </p:nvSpPr>
        <p:spPr>
          <a:xfrm>
            <a:off x="6181123" y="3850000"/>
            <a:ext cx="5350000" cy="18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6" name="dhdr3"/>
          <p:cNvSpPr/>
          <p:nvPr/>
        </p:nvSpPr>
        <p:spPr>
          <a:xfrm>
            <a:off x="6181123" y="3850000"/>
            <a:ext cx="5350000" cy="560000"/>
          </a:xfrm>
          <a:prstGeom prst="round2SameRect">
            <a:avLst>
              <a:gd name="adj1" fmla="val 12000"/>
              <a:gd name="adj2" fmla="val 0"/>
            </a:avLst>
          </a:prstGeom>
          <a:solidFill>
            <a:srgbClr val="13365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7" name="circ967"/>
          <p:cNvSpPr/>
          <p:nvPr/>
        </p:nvSpPr>
        <p:spPr>
          <a:xfrm>
            <a:off x="6361123" y="3960000"/>
            <a:ext cx="340000" cy="34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8" name="dt3"/>
          <p:cNvSpPr txBox="1"/>
          <p:nvPr/>
        </p:nvSpPr>
        <p:spPr>
          <a:xfrm>
            <a:off x="6821123" y="3850000"/>
            <a:ext cx="4530000" cy="56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 Everything</a:t>
            </a:r>
          </a:p>
        </p:txBody>
      </p:sp>
      <p:sp>
        <p:nvSpPr>
          <p:cNvPr id="969" name="dd3"/>
          <p:cNvSpPr txBox="1"/>
          <p:nvPr/>
        </p:nvSpPr>
        <p:spPr>
          <a:xfrm>
            <a:off x="6441123" y="4530000"/>
            <a:ext cx="4830000" cy="10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Justify procurement method, contract type, and cost reasonableness — retain records 3+ years past final project closeout.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6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Documentation &amp; Audit Readiness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0" name="Intro"/>
          <p:cNvSpPr txBox="1"/>
          <p:nvPr/>
        </p:nvSpPr>
        <p:spPr>
          <a:xfrm>
            <a:off x="619123" y="1560000"/>
            <a:ext cx="10912000" cy="4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4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Audit-ready every day — not just at closeout.</a:t>
            </a:r>
          </a:p>
        </p:txBody>
      </p:sp>
      <p:sp>
        <p:nvSpPr>
          <p:cNvPr id="950" name="card0"/>
          <p:cNvSpPr/>
          <p:nvPr/>
        </p:nvSpPr>
        <p:spPr>
          <a:xfrm>
            <a:off x="619123" y="2200000"/>
            <a:ext cx="5350000" cy="1400000"/>
          </a:xfrm>
          <a:prstGeom prst="roundRect">
            <a:avLst>
              <a:gd name="adj" fmla="val 8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circ951"/>
          <p:cNvSpPr/>
          <p:nvPr/>
        </p:nvSpPr>
        <p:spPr>
          <a:xfrm>
            <a:off x="799123" y="238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2" name="ct0"/>
          <p:cNvSpPr txBox="1"/>
          <p:nvPr/>
        </p:nvSpPr>
        <p:spPr>
          <a:xfrm>
            <a:off x="1279123" y="235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Standardize Records</a:t>
            </a:r>
          </a:p>
        </p:txBody>
      </p:sp>
      <p:sp>
        <p:nvSpPr>
          <p:cNvPr id="953" name="cd0"/>
          <p:cNvSpPr txBox="1"/>
          <p:nvPr/>
        </p:nvSpPr>
        <p:spPr>
          <a:xfrm>
            <a:off x="799123" y="2840000"/>
            <a:ext cx="4990000" cy="6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Uniform project files and record-keeping across every project and department.</a:t>
            </a:r>
          </a:p>
        </p:txBody>
      </p:sp>
      <p:sp>
        <p:nvSpPr>
          <p:cNvPr id="954" name="card1"/>
          <p:cNvSpPr/>
          <p:nvPr/>
        </p:nvSpPr>
        <p:spPr>
          <a:xfrm>
            <a:off x="6181123" y="2200000"/>
            <a:ext cx="5350000" cy="1400000"/>
          </a:xfrm>
          <a:prstGeom prst="roundRect">
            <a:avLst>
              <a:gd name="adj" fmla="val 8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5" name="circ955"/>
          <p:cNvSpPr/>
          <p:nvPr/>
        </p:nvSpPr>
        <p:spPr>
          <a:xfrm>
            <a:off x="6361123" y="238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6" name="ct1"/>
          <p:cNvSpPr txBox="1"/>
          <p:nvPr/>
        </p:nvSpPr>
        <p:spPr>
          <a:xfrm>
            <a:off x="6841123" y="235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Clear Trails</a:t>
            </a:r>
          </a:p>
        </p:txBody>
      </p:sp>
      <p:sp>
        <p:nvSpPr>
          <p:cNvPr id="957" name="cd1"/>
          <p:cNvSpPr txBox="1"/>
          <p:nvPr/>
        </p:nvSpPr>
        <p:spPr>
          <a:xfrm>
            <a:off x="6361123" y="2840000"/>
            <a:ext cx="4990000" cy="6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Complete procurement and change-order documentation from solicitation to closeout.</a:t>
            </a:r>
          </a:p>
        </p:txBody>
      </p:sp>
      <p:sp>
        <p:nvSpPr>
          <p:cNvPr id="958" name="card2"/>
          <p:cNvSpPr/>
          <p:nvPr/>
        </p:nvSpPr>
        <p:spPr>
          <a:xfrm>
            <a:off x="619123" y="3800000"/>
            <a:ext cx="5350000" cy="1400000"/>
          </a:xfrm>
          <a:prstGeom prst="roundRect">
            <a:avLst>
              <a:gd name="adj" fmla="val 8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9" name="circ959"/>
          <p:cNvSpPr/>
          <p:nvPr/>
        </p:nvSpPr>
        <p:spPr>
          <a:xfrm>
            <a:off x="799123" y="398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0" name="ct2"/>
          <p:cNvSpPr txBox="1"/>
          <p:nvPr/>
        </p:nvSpPr>
        <p:spPr>
          <a:xfrm>
            <a:off x="1279123" y="395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Continuous Reconciliation</a:t>
            </a:r>
          </a:p>
        </p:txBody>
      </p:sp>
      <p:sp>
        <p:nvSpPr>
          <p:cNvPr id="961" name="cd2"/>
          <p:cNvSpPr txBox="1"/>
          <p:nvPr/>
        </p:nvSpPr>
        <p:spPr>
          <a:xfrm>
            <a:off x="799123" y="4440000"/>
            <a:ext cx="4990000" cy="6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Reconcile costs to funding sources continuously — never let variances age.</a:t>
            </a:r>
          </a:p>
        </p:txBody>
      </p:sp>
      <p:sp>
        <p:nvSpPr>
          <p:cNvPr id="962" name="card3"/>
          <p:cNvSpPr/>
          <p:nvPr/>
        </p:nvSpPr>
        <p:spPr>
          <a:xfrm>
            <a:off x="6181123" y="3800000"/>
            <a:ext cx="5350000" cy="1400000"/>
          </a:xfrm>
          <a:prstGeom prst="roundRect">
            <a:avLst>
              <a:gd name="adj" fmla="val 8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3" name="circ963"/>
          <p:cNvSpPr/>
          <p:nvPr/>
        </p:nvSpPr>
        <p:spPr>
          <a:xfrm>
            <a:off x="6361123" y="398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4" name="ct3"/>
          <p:cNvSpPr txBox="1"/>
          <p:nvPr/>
        </p:nvSpPr>
        <p:spPr>
          <a:xfrm>
            <a:off x="6841123" y="395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Self-Audits</a:t>
            </a:r>
          </a:p>
        </p:txBody>
      </p:sp>
      <p:sp>
        <p:nvSpPr>
          <p:cNvPr id="965" name="cd3"/>
          <p:cNvSpPr txBox="1"/>
          <p:nvPr/>
        </p:nvSpPr>
        <p:spPr>
          <a:xfrm>
            <a:off x="6361123" y="4440000"/>
            <a:ext cx="4990000" cy="6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Periodic internal reviews with corrective actions before external auditors arrive.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Overall Recommendations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9" name="Panel"/>
          <p:cNvSpPr/>
          <p:nvPr/>
        </p:nvSpPr>
        <p:spPr>
          <a:xfrm>
            <a:off x="619123" y="1700000"/>
            <a:ext cx="10912000" cy="41500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0" name="circ950"/>
          <p:cNvSpPr/>
          <p:nvPr/>
        </p:nvSpPr>
        <p:spPr>
          <a:xfrm>
            <a:off x="1050000" y="2064166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1" name="rec0"/>
          <p:cNvSpPr txBox="1"/>
          <p:nvPr/>
        </p:nvSpPr>
        <p:spPr>
          <a:xfrm>
            <a:off x="1650000" y="1950000"/>
            <a:ext cx="9500000" cy="60833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Establish a Program Management Office — construction, M&amp;O, finance, legal, and more</a:t>
            </a:r>
          </a:p>
        </p:txBody>
      </p:sp>
      <p:sp>
        <p:nvSpPr>
          <p:cNvPr id="952" name="div0"/>
          <p:cNvSpPr/>
          <p:nvPr/>
        </p:nvSpPr>
        <p:spPr>
          <a:xfrm>
            <a:off x="1050000" y="2553570"/>
            <a:ext cx="10050000" cy="952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3" name="circ953"/>
          <p:cNvSpPr/>
          <p:nvPr/>
        </p:nvSpPr>
        <p:spPr>
          <a:xfrm>
            <a:off x="1050000" y="2672499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4" name="rec1"/>
          <p:cNvSpPr txBox="1"/>
          <p:nvPr/>
        </p:nvSpPr>
        <p:spPr>
          <a:xfrm>
            <a:off x="1650000" y="2558333"/>
            <a:ext cx="9500000" cy="60833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Standardize processes and procedures across all applicable departments</a:t>
            </a:r>
          </a:p>
        </p:txBody>
      </p:sp>
      <p:sp>
        <p:nvSpPr>
          <p:cNvPr id="955" name="div1"/>
          <p:cNvSpPr/>
          <p:nvPr/>
        </p:nvSpPr>
        <p:spPr>
          <a:xfrm>
            <a:off x="1050000" y="3161903"/>
            <a:ext cx="10050000" cy="952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6" name="circ956"/>
          <p:cNvSpPr/>
          <p:nvPr/>
        </p:nvSpPr>
        <p:spPr>
          <a:xfrm>
            <a:off x="1050000" y="3280832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57" name="rec2"/>
          <p:cNvSpPr txBox="1"/>
          <p:nvPr/>
        </p:nvSpPr>
        <p:spPr>
          <a:xfrm>
            <a:off x="1650000" y="3166666"/>
            <a:ext cx="9500000" cy="60833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Make compliance and documentation routine, not reactive</a:t>
            </a:r>
          </a:p>
        </p:txBody>
      </p:sp>
      <p:sp>
        <p:nvSpPr>
          <p:cNvPr id="958" name="div2"/>
          <p:cNvSpPr/>
          <p:nvPr/>
        </p:nvSpPr>
        <p:spPr>
          <a:xfrm>
            <a:off x="1050000" y="3770236"/>
            <a:ext cx="10050000" cy="952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9" name="circ959"/>
          <p:cNvSpPr/>
          <p:nvPr/>
        </p:nvSpPr>
        <p:spPr>
          <a:xfrm>
            <a:off x="1050000" y="3889165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0" name="rec3"/>
          <p:cNvSpPr txBox="1"/>
          <p:nvPr/>
        </p:nvSpPr>
        <p:spPr>
          <a:xfrm>
            <a:off x="1650000" y="3774999"/>
            <a:ext cx="9500000" cy="60833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Optimize for competitive procurements</a:t>
            </a:r>
          </a:p>
        </p:txBody>
      </p:sp>
      <p:sp>
        <p:nvSpPr>
          <p:cNvPr id="961" name="div3"/>
          <p:cNvSpPr/>
          <p:nvPr/>
        </p:nvSpPr>
        <p:spPr>
          <a:xfrm>
            <a:off x="1050000" y="4378569"/>
            <a:ext cx="10050000" cy="952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2" name="circ962"/>
          <p:cNvSpPr/>
          <p:nvPr/>
        </p:nvSpPr>
        <p:spPr>
          <a:xfrm>
            <a:off x="1050000" y="4497498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963" name="rec4"/>
          <p:cNvSpPr txBox="1"/>
          <p:nvPr/>
        </p:nvSpPr>
        <p:spPr>
          <a:xfrm>
            <a:off x="1650000" y="4383332"/>
            <a:ext cx="9500000" cy="60833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Report accurately to maintain trust and accountability</a:t>
            </a:r>
          </a:p>
        </p:txBody>
      </p:sp>
      <p:sp>
        <p:nvSpPr>
          <p:cNvPr id="964" name="div4"/>
          <p:cNvSpPr/>
          <p:nvPr/>
        </p:nvSpPr>
        <p:spPr>
          <a:xfrm>
            <a:off x="1050000" y="4986902"/>
            <a:ext cx="10050000" cy="952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5" name="circ965"/>
          <p:cNvSpPr/>
          <p:nvPr/>
        </p:nvSpPr>
        <p:spPr>
          <a:xfrm>
            <a:off x="1050000" y="5105831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966" name="rec5"/>
          <p:cNvSpPr txBox="1"/>
          <p:nvPr/>
        </p:nvSpPr>
        <p:spPr>
          <a:xfrm>
            <a:off x="1650000" y="4991665"/>
            <a:ext cx="9500000" cy="60833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Re-evaluate continuously — programs improve by iteration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50" name="Kicker"/>
          <p:cNvSpPr txBox="1"/>
          <p:nvPr/>
        </p:nvSpPr>
        <p:spPr>
          <a:xfrm>
            <a:off x="1096000" y="2350000"/>
            <a:ext cx="10000000" cy="3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sz="1400" b="1" spc="30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51" name="ThanksTitle"/>
          <p:cNvSpPr txBox="1"/>
          <p:nvPr/>
        </p:nvSpPr>
        <p:spPr>
          <a:xfrm>
            <a:off x="1096000" y="2800000"/>
            <a:ext cx="10000000" cy="90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Thank You!</a:t>
            </a:r>
          </a:p>
        </p:txBody>
      </p:sp>
      <p:sp>
        <p:nvSpPr>
          <p:cNvPr id="952" name="Rule"/>
          <p:cNvSpPr/>
          <p:nvPr/>
        </p:nvSpPr>
        <p:spPr>
          <a:xfrm>
            <a:off x="4596000" y="3900000"/>
            <a:ext cx="300000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3" name="Sub"/>
          <p:cNvSpPr txBox="1"/>
          <p:nvPr/>
        </p:nvSpPr>
        <p:spPr>
          <a:xfrm>
            <a:off x="1096000" y="4080000"/>
            <a:ext cx="10000000" cy="4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sz="1800" b="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Questions &amp; Discussion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15766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02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Introductions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Who We Are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0" name="pcard0"/>
          <p:cNvSpPr/>
          <p:nvPr/>
        </p:nvSpPr>
        <p:spPr>
          <a:xfrm>
            <a:off x="1817878" y="2230853"/>
            <a:ext cx="3740684" cy="3414584"/>
          </a:xfrm>
          <a:prstGeom prst="roundRect">
            <a:avLst>
              <a:gd name="adj" fmla="val 5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2" name="pname0"/>
          <p:cNvSpPr txBox="1"/>
          <p:nvPr/>
        </p:nvSpPr>
        <p:spPr>
          <a:xfrm>
            <a:off x="1530000" y="4750000"/>
            <a:ext cx="4200000" cy="40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1500" b="1" spc="15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JOSEPH MASCALI</a:t>
            </a:r>
          </a:p>
        </p:txBody>
      </p:sp>
      <p:sp>
        <p:nvSpPr>
          <p:cNvPr id="953" name="pfirm0"/>
          <p:cNvSpPr txBox="1"/>
          <p:nvPr/>
        </p:nvSpPr>
        <p:spPr>
          <a:xfrm>
            <a:off x="1530000" y="5067475"/>
            <a:ext cx="4200000" cy="3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sz="11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Frame Group, LLC</a:t>
            </a:r>
          </a:p>
        </p:txBody>
      </p:sp>
      <p:sp>
        <p:nvSpPr>
          <p:cNvPr id="955" name="pcard1"/>
          <p:cNvSpPr/>
          <p:nvPr/>
        </p:nvSpPr>
        <p:spPr>
          <a:xfrm>
            <a:off x="6547533" y="2242522"/>
            <a:ext cx="3740684" cy="3402915"/>
          </a:xfrm>
          <a:prstGeom prst="roundRect">
            <a:avLst>
              <a:gd name="adj" fmla="val 5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7" name="pname1"/>
          <p:cNvSpPr txBox="1"/>
          <p:nvPr/>
        </p:nvSpPr>
        <p:spPr>
          <a:xfrm>
            <a:off x="6462000" y="4750000"/>
            <a:ext cx="4200000" cy="40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1500" b="1" spc="15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JASON STOLTZFUS</a:t>
            </a:r>
          </a:p>
        </p:txBody>
      </p:sp>
      <p:sp>
        <p:nvSpPr>
          <p:cNvPr id="958" name="pfirm1"/>
          <p:cNvSpPr txBox="1"/>
          <p:nvPr/>
        </p:nvSpPr>
        <p:spPr>
          <a:xfrm>
            <a:off x="6462000" y="5102610"/>
            <a:ext cx="4200000" cy="3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sz="11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Recovery Management Group,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70446-69F1-7CD0-1F82-A3514A3A1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81" y="3003466"/>
            <a:ext cx="1507678" cy="1518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D45A0-F221-FEBA-0835-58692BC1A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4366" r="22508" b="44565"/>
          <a:stretch>
            <a:fillRect/>
          </a:stretch>
        </p:blipFill>
        <p:spPr>
          <a:xfrm>
            <a:off x="7808161" y="3029473"/>
            <a:ext cx="1507678" cy="15257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03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Agenda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Topics to Be Covered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0" name="topic0"/>
          <p:cNvSpPr/>
          <p:nvPr/>
        </p:nvSpPr>
        <p:spPr>
          <a:xfrm>
            <a:off x="619123" y="1900000"/>
            <a:ext cx="5350000" cy="1050000"/>
          </a:xfrm>
          <a:prstGeom prst="roundRect">
            <a:avLst>
              <a:gd name="adj" fmla="val 10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circ951"/>
          <p:cNvSpPr/>
          <p:nvPr/>
        </p:nvSpPr>
        <p:spPr>
          <a:xfrm>
            <a:off x="819123" y="2235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2" name="topictxt0"/>
          <p:cNvSpPr txBox="1"/>
          <p:nvPr/>
        </p:nvSpPr>
        <p:spPr>
          <a:xfrm>
            <a:off x="1399123" y="2000000"/>
            <a:ext cx="4370000" cy="85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Program Management?</a:t>
            </a:r>
          </a:p>
        </p:txBody>
      </p:sp>
      <p:sp>
        <p:nvSpPr>
          <p:cNvPr id="954" name="topic1"/>
          <p:cNvSpPr/>
          <p:nvPr/>
        </p:nvSpPr>
        <p:spPr>
          <a:xfrm>
            <a:off x="6181123" y="1900000"/>
            <a:ext cx="5350000" cy="1050000"/>
          </a:xfrm>
          <a:prstGeom prst="roundRect">
            <a:avLst>
              <a:gd name="adj" fmla="val 10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5" name="circ955"/>
          <p:cNvSpPr/>
          <p:nvPr/>
        </p:nvSpPr>
        <p:spPr>
          <a:xfrm>
            <a:off x="6381123" y="2235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6" name="topictxt1"/>
          <p:cNvSpPr txBox="1"/>
          <p:nvPr/>
        </p:nvSpPr>
        <p:spPr>
          <a:xfrm>
            <a:off x="6961123" y="2000000"/>
            <a:ext cx="4370000" cy="85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Stakeholder Coordination</a:t>
            </a:r>
          </a:p>
        </p:txBody>
      </p:sp>
      <p:sp>
        <p:nvSpPr>
          <p:cNvPr id="958" name="topic2"/>
          <p:cNvSpPr/>
          <p:nvPr/>
        </p:nvSpPr>
        <p:spPr>
          <a:xfrm>
            <a:off x="619123" y="3230000"/>
            <a:ext cx="5350000" cy="1050000"/>
          </a:xfrm>
          <a:prstGeom prst="roundRect">
            <a:avLst>
              <a:gd name="adj" fmla="val 10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9" name="circ959"/>
          <p:cNvSpPr/>
          <p:nvPr/>
        </p:nvSpPr>
        <p:spPr>
          <a:xfrm>
            <a:off x="819123" y="3565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0" name="topictxt2"/>
          <p:cNvSpPr txBox="1"/>
          <p:nvPr/>
        </p:nvSpPr>
        <p:spPr>
          <a:xfrm>
            <a:off x="1399123" y="3330000"/>
            <a:ext cx="4370000" cy="85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Controls</a:t>
            </a:r>
          </a:p>
        </p:txBody>
      </p:sp>
      <p:sp>
        <p:nvSpPr>
          <p:cNvPr id="962" name="topic3"/>
          <p:cNvSpPr/>
          <p:nvPr/>
        </p:nvSpPr>
        <p:spPr>
          <a:xfrm>
            <a:off x="6181123" y="3230000"/>
            <a:ext cx="5350000" cy="1050000"/>
          </a:xfrm>
          <a:prstGeom prst="roundRect">
            <a:avLst>
              <a:gd name="adj" fmla="val 10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3" name="circ963"/>
          <p:cNvSpPr/>
          <p:nvPr/>
        </p:nvSpPr>
        <p:spPr>
          <a:xfrm>
            <a:off x="6381123" y="3565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4" name="topictxt3"/>
          <p:cNvSpPr txBox="1"/>
          <p:nvPr/>
        </p:nvSpPr>
        <p:spPr>
          <a:xfrm>
            <a:off x="6961123" y="3330000"/>
            <a:ext cx="4370000" cy="85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Management</a:t>
            </a:r>
          </a:p>
        </p:txBody>
      </p:sp>
      <p:sp>
        <p:nvSpPr>
          <p:cNvPr id="966" name="topic4"/>
          <p:cNvSpPr/>
          <p:nvPr/>
        </p:nvSpPr>
        <p:spPr>
          <a:xfrm>
            <a:off x="619123" y="4560000"/>
            <a:ext cx="5350000" cy="1050000"/>
          </a:xfrm>
          <a:prstGeom prst="roundRect">
            <a:avLst>
              <a:gd name="adj" fmla="val 10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7" name="circ967"/>
          <p:cNvSpPr/>
          <p:nvPr/>
        </p:nvSpPr>
        <p:spPr>
          <a:xfrm>
            <a:off x="819123" y="4895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968" name="topictxt4"/>
          <p:cNvSpPr txBox="1"/>
          <p:nvPr/>
        </p:nvSpPr>
        <p:spPr>
          <a:xfrm>
            <a:off x="1399123" y="4660000"/>
            <a:ext cx="4370000" cy="85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Accurate Reporting, Compliance, Procurement &amp; Funding Requirements</a:t>
            </a:r>
          </a:p>
        </p:txBody>
      </p:sp>
      <p:sp>
        <p:nvSpPr>
          <p:cNvPr id="970" name="topic5"/>
          <p:cNvSpPr/>
          <p:nvPr/>
        </p:nvSpPr>
        <p:spPr>
          <a:xfrm>
            <a:off x="6181123" y="4560000"/>
            <a:ext cx="5350000" cy="1050000"/>
          </a:xfrm>
          <a:prstGeom prst="roundRect">
            <a:avLst>
              <a:gd name="adj" fmla="val 10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71" name="circ971"/>
          <p:cNvSpPr/>
          <p:nvPr/>
        </p:nvSpPr>
        <p:spPr>
          <a:xfrm>
            <a:off x="6381123" y="4895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972" name="topictxt5"/>
          <p:cNvSpPr txBox="1"/>
          <p:nvPr/>
        </p:nvSpPr>
        <p:spPr>
          <a:xfrm>
            <a:off x="6961123" y="4660000"/>
            <a:ext cx="4370000" cy="85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Documentation &amp; Audit Readiness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04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1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Program Management?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0" name="Kicker"/>
          <p:cNvSpPr txBox="1"/>
          <p:nvPr/>
        </p:nvSpPr>
        <p:spPr>
          <a:xfrm>
            <a:off x="1240000" y="2150000"/>
            <a:ext cx="9712000" cy="3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/>
            <a:r>
              <a:rPr lang="en-US" sz="1400" b="1" spc="20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DEFINITION</a:t>
            </a:r>
          </a:p>
        </p:txBody>
      </p:sp>
      <p:sp>
        <p:nvSpPr>
          <p:cNvPr id="951" name="DefCard"/>
          <p:cNvSpPr/>
          <p:nvPr/>
        </p:nvSpPr>
        <p:spPr>
          <a:xfrm>
            <a:off x="1240000" y="2600000"/>
            <a:ext cx="9712000" cy="2100000"/>
          </a:xfrm>
          <a:prstGeom prst="roundRect">
            <a:avLst>
              <a:gd name="adj" fmla="val 5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2" name="DefTxt"/>
          <p:cNvSpPr txBox="1"/>
          <p:nvPr/>
        </p:nvSpPr>
        <p:spPr>
          <a:xfrm>
            <a:off x="1640000" y="2800000"/>
            <a:ext cx="8912000" cy="170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2000" b="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(PMO) is the coordinated management of </a:t>
            </a:r>
            <a:r>
              <a:rPr lang="en-US" sz="2000" b="1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capital improvements, renovations, and maintenance activities</a:t>
            </a:r>
            <a:r>
              <a:rPr lang="en-US" sz="2000" b="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across multiple departments, facilities, and campuses — to deliver </a:t>
            </a:r>
            <a:r>
              <a:rPr lang="en-US" sz="2000" b="1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measurable benefits</a:t>
            </a:r>
            <a:r>
              <a:rPr lang="en-US" sz="2000" b="0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for an organization.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05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1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Objectives of a PMO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8" name="Rail"/>
          <p:cNvSpPr/>
          <p:nvPr/>
        </p:nvSpPr>
        <p:spPr>
          <a:xfrm>
            <a:off x="1075000" y="1950000"/>
            <a:ext cx="50000" cy="34800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0" name="goalcard0"/>
          <p:cNvSpPr/>
          <p:nvPr/>
        </p:nvSpPr>
        <p:spPr>
          <a:xfrm>
            <a:off x="1650000" y="1800000"/>
            <a:ext cx="9880000" cy="62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circ951"/>
          <p:cNvSpPr/>
          <p:nvPr/>
        </p:nvSpPr>
        <p:spPr>
          <a:xfrm>
            <a:off x="890000" y="1900000"/>
            <a:ext cx="420000" cy="42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2" name="goaltxt0"/>
          <p:cNvSpPr txBox="1"/>
          <p:nvPr/>
        </p:nvSpPr>
        <p:spPr>
          <a:xfrm>
            <a:off x="2050000" y="1800000"/>
            <a:ext cx="9200000" cy="6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Standardize management and delivery of construction, improvements, and maintenance throughout organization</a:t>
            </a:r>
          </a:p>
        </p:txBody>
      </p:sp>
      <p:sp>
        <p:nvSpPr>
          <p:cNvPr id="954" name="goalcard1"/>
          <p:cNvSpPr/>
          <p:nvPr/>
        </p:nvSpPr>
        <p:spPr>
          <a:xfrm>
            <a:off x="1650000" y="2590000"/>
            <a:ext cx="9880000" cy="62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5" name="circ955"/>
          <p:cNvSpPr/>
          <p:nvPr/>
        </p:nvSpPr>
        <p:spPr>
          <a:xfrm>
            <a:off x="890000" y="2690000"/>
            <a:ext cx="420000" cy="42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6" name="goaltxt1"/>
          <p:cNvSpPr txBox="1"/>
          <p:nvPr/>
        </p:nvSpPr>
        <p:spPr>
          <a:xfrm>
            <a:off x="2050000" y="2590000"/>
            <a:ext cx="9200000" cy="6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Control and reduce costs</a:t>
            </a:r>
          </a:p>
        </p:txBody>
      </p:sp>
      <p:sp>
        <p:nvSpPr>
          <p:cNvPr id="958" name="goalcard2"/>
          <p:cNvSpPr/>
          <p:nvPr/>
        </p:nvSpPr>
        <p:spPr>
          <a:xfrm>
            <a:off x="1650000" y="3380000"/>
            <a:ext cx="9880000" cy="62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9" name="circ959"/>
          <p:cNvSpPr/>
          <p:nvPr/>
        </p:nvSpPr>
        <p:spPr>
          <a:xfrm>
            <a:off x="890000" y="3480000"/>
            <a:ext cx="420000" cy="42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0" name="goaltxt2"/>
          <p:cNvSpPr txBox="1"/>
          <p:nvPr/>
        </p:nvSpPr>
        <p:spPr>
          <a:xfrm>
            <a:off x="2050000" y="3380000"/>
            <a:ext cx="9200000" cy="6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Deliver projects on time, safely, and on budget</a:t>
            </a:r>
          </a:p>
          <a:p>
            <a:pPr algn="l"/>
            <a:endParaRPr lang="en-US" sz="1300" b="1" dirty="0">
              <a:solidFill>
                <a:srgbClr val="13365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62" name="goalcard3"/>
          <p:cNvSpPr/>
          <p:nvPr/>
        </p:nvSpPr>
        <p:spPr>
          <a:xfrm>
            <a:off x="1650000" y="4170000"/>
            <a:ext cx="9880000" cy="62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3" name="circ963"/>
          <p:cNvSpPr/>
          <p:nvPr/>
        </p:nvSpPr>
        <p:spPr>
          <a:xfrm>
            <a:off x="890000" y="4270000"/>
            <a:ext cx="420000" cy="42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4" name="goaltxt3"/>
          <p:cNvSpPr txBox="1"/>
          <p:nvPr/>
        </p:nvSpPr>
        <p:spPr>
          <a:xfrm>
            <a:off x="2050000" y="4170000"/>
            <a:ext cx="9200000" cy="6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Build accountability through transparent reporting</a:t>
            </a:r>
          </a:p>
          <a:p>
            <a:pPr algn="l"/>
            <a:endParaRPr lang="en-US" sz="1300" b="1" dirty="0">
              <a:solidFill>
                <a:srgbClr val="13365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66" name="goalcard4"/>
          <p:cNvSpPr/>
          <p:nvPr/>
        </p:nvSpPr>
        <p:spPr>
          <a:xfrm>
            <a:off x="1650000" y="4960000"/>
            <a:ext cx="9880000" cy="620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7" name="circ967"/>
          <p:cNvSpPr/>
          <p:nvPr/>
        </p:nvSpPr>
        <p:spPr>
          <a:xfrm>
            <a:off x="890000" y="5060000"/>
            <a:ext cx="420000" cy="42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968" name="goaltxt4"/>
          <p:cNvSpPr txBox="1"/>
          <p:nvPr/>
        </p:nvSpPr>
        <p:spPr>
          <a:xfrm>
            <a:off x="2050000" y="4960000"/>
            <a:ext cx="9200000" cy="6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Strengthen internal controls and reduce risk</a:t>
            </a:r>
          </a:p>
          <a:p>
            <a:pPr algn="l"/>
            <a:endParaRPr lang="en-US" sz="1300" b="1" dirty="0">
              <a:solidFill>
                <a:srgbClr val="133659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06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2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Stakeholder Coordination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0" name="banner"/>
          <p:cNvSpPr/>
          <p:nvPr/>
        </p:nvSpPr>
        <p:spPr>
          <a:xfrm>
            <a:off x="619123" y="5500000"/>
            <a:ext cx="10912000" cy="430000"/>
          </a:xfrm>
          <a:prstGeom prst="roundRect">
            <a:avLst>
              <a:gd name="adj" fmla="val 6000"/>
            </a:avLst>
          </a:prstGeom>
          <a:solidFill>
            <a:srgbClr val="F3ECE1"/>
          </a:solidFill>
          <a:ln>
            <a:solidFill>
              <a:srgbClr val="E2D2B9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1" name="bannertxt"/>
          <p:cNvSpPr txBox="1"/>
          <p:nvPr/>
        </p:nvSpPr>
        <p:spPr>
          <a:xfrm>
            <a:off x="819123" y="5500000"/>
            <a:ext cx="10512000" cy="43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Coordination is the difference between a program and a collection of projects.</a:t>
            </a:r>
          </a:p>
        </p:txBody>
      </p:sp>
      <p:sp>
        <p:nvSpPr>
          <p:cNvPr id="950" name="wcard0"/>
          <p:cNvSpPr/>
          <p:nvPr/>
        </p:nvSpPr>
        <p:spPr>
          <a:xfrm>
            <a:off x="619123" y="2000000"/>
            <a:ext cx="5350000" cy="15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circ951"/>
          <p:cNvSpPr/>
          <p:nvPr/>
        </p:nvSpPr>
        <p:spPr>
          <a:xfrm>
            <a:off x="799123" y="2180000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2" name="wct0"/>
          <p:cNvSpPr txBox="1"/>
          <p:nvPr/>
        </p:nvSpPr>
        <p:spPr>
          <a:xfrm>
            <a:off x="1279123" y="215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Align Internal Teams</a:t>
            </a:r>
          </a:p>
        </p:txBody>
      </p:sp>
      <p:sp>
        <p:nvSpPr>
          <p:cNvPr id="953" name="wrule0"/>
          <p:cNvSpPr/>
          <p:nvPr/>
        </p:nvSpPr>
        <p:spPr>
          <a:xfrm>
            <a:off x="1279123" y="2640000"/>
            <a:ext cx="4450000" cy="1587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4" name="wcd0"/>
          <p:cNvSpPr txBox="1"/>
          <p:nvPr/>
        </p:nvSpPr>
        <p:spPr>
          <a:xfrm>
            <a:off x="1279123" y="2740000"/>
            <a:ext cx="4450000" cy="6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Facilities, finance, procurement, and program leads working from one plan.</a:t>
            </a:r>
          </a:p>
        </p:txBody>
      </p:sp>
      <p:sp>
        <p:nvSpPr>
          <p:cNvPr id="955" name="wcard1"/>
          <p:cNvSpPr/>
          <p:nvPr/>
        </p:nvSpPr>
        <p:spPr>
          <a:xfrm>
            <a:off x="6181123" y="2000000"/>
            <a:ext cx="5350000" cy="15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6" name="circ956"/>
          <p:cNvSpPr/>
          <p:nvPr/>
        </p:nvSpPr>
        <p:spPr>
          <a:xfrm>
            <a:off x="6361123" y="2180000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7" name="wct1"/>
          <p:cNvSpPr txBox="1"/>
          <p:nvPr/>
        </p:nvSpPr>
        <p:spPr>
          <a:xfrm>
            <a:off x="6841123" y="215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Coordinate Vendors</a:t>
            </a:r>
          </a:p>
        </p:txBody>
      </p:sp>
      <p:sp>
        <p:nvSpPr>
          <p:cNvPr id="958" name="wrule1"/>
          <p:cNvSpPr/>
          <p:nvPr/>
        </p:nvSpPr>
        <p:spPr>
          <a:xfrm>
            <a:off x="6841123" y="2640000"/>
            <a:ext cx="4450000" cy="1587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9" name="wcd1"/>
          <p:cNvSpPr txBox="1"/>
          <p:nvPr/>
        </p:nvSpPr>
        <p:spPr>
          <a:xfrm>
            <a:off x="6841123" y="2740000"/>
            <a:ext cx="4450000" cy="6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Designers, contractors, and construction managers under clear scopes.</a:t>
            </a:r>
          </a:p>
        </p:txBody>
      </p:sp>
      <p:sp>
        <p:nvSpPr>
          <p:cNvPr id="960" name="wcard2"/>
          <p:cNvSpPr/>
          <p:nvPr/>
        </p:nvSpPr>
        <p:spPr>
          <a:xfrm>
            <a:off x="619123" y="3700000"/>
            <a:ext cx="5350000" cy="15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1" name="circ961"/>
          <p:cNvSpPr/>
          <p:nvPr/>
        </p:nvSpPr>
        <p:spPr>
          <a:xfrm>
            <a:off x="799123" y="3880000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2" name="wct2"/>
          <p:cNvSpPr txBox="1"/>
          <p:nvPr/>
        </p:nvSpPr>
        <p:spPr>
          <a:xfrm>
            <a:off x="1279123" y="385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Keep Grantors &amp; Agencies Informed</a:t>
            </a:r>
          </a:p>
        </p:txBody>
      </p:sp>
      <p:sp>
        <p:nvSpPr>
          <p:cNvPr id="963" name="wrule2"/>
          <p:cNvSpPr/>
          <p:nvPr/>
        </p:nvSpPr>
        <p:spPr>
          <a:xfrm>
            <a:off x="1279123" y="4340000"/>
            <a:ext cx="4450000" cy="1587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4" name="wcd2"/>
          <p:cNvSpPr txBox="1"/>
          <p:nvPr/>
        </p:nvSpPr>
        <p:spPr>
          <a:xfrm>
            <a:off x="1279123" y="4440000"/>
            <a:ext cx="4450000" cy="6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Communicate early and often — avoid compliance surprises.</a:t>
            </a:r>
          </a:p>
        </p:txBody>
      </p:sp>
      <p:sp>
        <p:nvSpPr>
          <p:cNvPr id="965" name="wcard3"/>
          <p:cNvSpPr/>
          <p:nvPr/>
        </p:nvSpPr>
        <p:spPr>
          <a:xfrm>
            <a:off x="6181123" y="3700000"/>
            <a:ext cx="5350000" cy="15000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6" name="circ966"/>
          <p:cNvSpPr/>
          <p:nvPr/>
        </p:nvSpPr>
        <p:spPr>
          <a:xfrm>
            <a:off x="6361123" y="3880000"/>
            <a:ext cx="380000" cy="380000"/>
          </a:xfrm>
          <a:prstGeom prst="ellipse">
            <a:avLst/>
          </a:prstGeom>
          <a:solidFill>
            <a:srgbClr val="133659"/>
          </a:solidFill>
          <a:ln>
            <a:solidFill>
              <a:srgbClr val="13365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7" name="wct3"/>
          <p:cNvSpPr txBox="1"/>
          <p:nvPr/>
        </p:nvSpPr>
        <p:spPr>
          <a:xfrm>
            <a:off x="6841123" y="385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Document Every Decision</a:t>
            </a:r>
          </a:p>
        </p:txBody>
      </p:sp>
      <p:sp>
        <p:nvSpPr>
          <p:cNvPr id="968" name="wrule3"/>
          <p:cNvSpPr/>
          <p:nvPr/>
        </p:nvSpPr>
        <p:spPr>
          <a:xfrm>
            <a:off x="6841123" y="4340000"/>
            <a:ext cx="4450000" cy="15875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9" name="wcd3"/>
          <p:cNvSpPr txBox="1"/>
          <p:nvPr/>
        </p:nvSpPr>
        <p:spPr>
          <a:xfrm>
            <a:off x="6841123" y="4440000"/>
            <a:ext cx="4450000" cy="6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who, what, where, and why — captured as it happens.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07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3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Controls — Pre-Construction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0" name="col0"/>
          <p:cNvSpPr/>
          <p:nvPr/>
        </p:nvSpPr>
        <p:spPr>
          <a:xfrm>
            <a:off x="619123" y="1750000"/>
            <a:ext cx="3490000" cy="2700000"/>
          </a:xfrm>
          <a:prstGeom prst="roundRect">
            <a:avLst>
              <a:gd name="adj" fmla="val 4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circ951"/>
          <p:cNvSpPr/>
          <p:nvPr/>
        </p:nvSpPr>
        <p:spPr>
          <a:xfrm>
            <a:off x="819123" y="195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2" name="colt0"/>
          <p:cNvSpPr txBox="1"/>
          <p:nvPr/>
        </p:nvSpPr>
        <p:spPr>
          <a:xfrm>
            <a:off x="1319123" y="1930000"/>
            <a:ext cx="2590000" cy="70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Establish Procurement Baselines</a:t>
            </a:r>
          </a:p>
        </p:txBody>
      </p:sp>
      <p:sp>
        <p:nvSpPr>
          <p:cNvPr id="953" name="colb0"/>
          <p:cNvSpPr txBox="1"/>
          <p:nvPr/>
        </p:nvSpPr>
        <p:spPr>
          <a:xfrm>
            <a:off x="849123" y="2760000"/>
            <a:ext cx="3030000" cy="17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Detailed designs and specifications clearly define scope</a:t>
            </a:r>
          </a:p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Accurate plans enable consistent, comparable bidding</a:t>
            </a:r>
          </a:p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Reduce change orders, disputes, and overruns before they begin</a:t>
            </a:r>
          </a:p>
        </p:txBody>
      </p:sp>
      <p:sp>
        <p:nvSpPr>
          <p:cNvPr id="954" name="col1"/>
          <p:cNvSpPr/>
          <p:nvPr/>
        </p:nvSpPr>
        <p:spPr>
          <a:xfrm>
            <a:off x="4330123" y="1750000"/>
            <a:ext cx="3490000" cy="2700000"/>
          </a:xfrm>
          <a:prstGeom prst="roundRect">
            <a:avLst>
              <a:gd name="adj" fmla="val 4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5" name="circ955"/>
          <p:cNvSpPr/>
          <p:nvPr/>
        </p:nvSpPr>
        <p:spPr>
          <a:xfrm>
            <a:off x="4530123" y="195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6" name="colt1"/>
          <p:cNvSpPr txBox="1"/>
          <p:nvPr/>
        </p:nvSpPr>
        <p:spPr>
          <a:xfrm>
            <a:off x="5030123" y="1930000"/>
            <a:ext cx="2590000" cy="70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Competitive Procurement</a:t>
            </a:r>
          </a:p>
        </p:txBody>
      </p:sp>
      <p:sp>
        <p:nvSpPr>
          <p:cNvPr id="957" name="colb1"/>
          <p:cNvSpPr txBox="1"/>
          <p:nvPr/>
        </p:nvSpPr>
        <p:spPr>
          <a:xfrm>
            <a:off x="4560123" y="2760000"/>
            <a:ext cx="3030000" cy="17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Solicit bids from qualified, pre-vetted contractors</a:t>
            </a:r>
          </a:p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Ensure competitive pricing and market validation</a:t>
            </a:r>
          </a:p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Structured RFP packages drive alignment across bidders</a:t>
            </a:r>
          </a:p>
        </p:txBody>
      </p:sp>
      <p:sp>
        <p:nvSpPr>
          <p:cNvPr id="958" name="col2"/>
          <p:cNvSpPr/>
          <p:nvPr/>
        </p:nvSpPr>
        <p:spPr>
          <a:xfrm>
            <a:off x="8041123" y="1750000"/>
            <a:ext cx="3490000" cy="2700000"/>
          </a:xfrm>
          <a:prstGeom prst="roundRect">
            <a:avLst>
              <a:gd name="adj" fmla="val 4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9" name="circ959"/>
          <p:cNvSpPr/>
          <p:nvPr/>
        </p:nvSpPr>
        <p:spPr>
          <a:xfrm>
            <a:off x="8241123" y="195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0" name="colt2"/>
          <p:cNvSpPr txBox="1"/>
          <p:nvPr/>
        </p:nvSpPr>
        <p:spPr>
          <a:xfrm>
            <a:off x="8741123" y="1930000"/>
            <a:ext cx="2590000" cy="70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Contract &amp; Schedule Controls</a:t>
            </a:r>
          </a:p>
        </p:txBody>
      </p:sp>
      <p:sp>
        <p:nvSpPr>
          <p:cNvPr id="961" name="colb2"/>
          <p:cNvSpPr txBox="1"/>
          <p:nvPr/>
        </p:nvSpPr>
        <p:spPr>
          <a:xfrm>
            <a:off x="8271123" y="2760000"/>
            <a:ext cx="3030000" cy="175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Stringent contractual timelines for mobilization and completion</a:t>
            </a:r>
          </a:p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Provisions for missed deadlines — liquidated damages</a:t>
            </a:r>
          </a:p>
          <a:p>
            <a:pPr algn="l">
              <a:spcBef>
                <a:spcPts val="500"/>
              </a:spcBef>
            </a:pPr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•  Escalation controls built into every agreement</a:t>
            </a:r>
          </a:p>
        </p:txBody>
      </p:sp>
      <p:sp>
        <p:nvSpPr>
          <p:cNvPr id="990" name="banner"/>
          <p:cNvSpPr/>
          <p:nvPr/>
        </p:nvSpPr>
        <p:spPr>
          <a:xfrm>
            <a:off x="619123" y="4950000"/>
            <a:ext cx="10912000" cy="430000"/>
          </a:xfrm>
          <a:prstGeom prst="roundRect">
            <a:avLst>
              <a:gd name="adj" fmla="val 6000"/>
            </a:avLst>
          </a:prstGeom>
          <a:solidFill>
            <a:srgbClr val="F3ECE1"/>
          </a:solidFill>
          <a:ln>
            <a:solidFill>
              <a:srgbClr val="E2D2B9"/>
            </a:solidFill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1" name="bannertxt"/>
          <p:cNvSpPr txBox="1"/>
          <p:nvPr/>
        </p:nvSpPr>
        <p:spPr>
          <a:xfrm>
            <a:off x="819123" y="4950000"/>
            <a:ext cx="10512000" cy="43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control is won before the first shovel hits the ground.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08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4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Management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0" name="card0"/>
          <p:cNvSpPr/>
          <p:nvPr/>
        </p:nvSpPr>
        <p:spPr>
          <a:xfrm>
            <a:off x="619123" y="1850000"/>
            <a:ext cx="5350000" cy="1600000"/>
          </a:xfrm>
          <a:prstGeom prst="roundRect">
            <a:avLst>
              <a:gd name="adj" fmla="val 8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circ951"/>
          <p:cNvSpPr/>
          <p:nvPr/>
        </p:nvSpPr>
        <p:spPr>
          <a:xfrm>
            <a:off x="799123" y="203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2" name="ct0"/>
          <p:cNvSpPr txBox="1"/>
          <p:nvPr/>
        </p:nvSpPr>
        <p:spPr>
          <a:xfrm>
            <a:off x="1279123" y="200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Scheduling &amp; Coordination</a:t>
            </a:r>
          </a:p>
        </p:txBody>
      </p:sp>
      <p:sp>
        <p:nvSpPr>
          <p:cNvPr id="953" name="cd0"/>
          <p:cNvSpPr txBox="1"/>
          <p:nvPr/>
        </p:nvSpPr>
        <p:spPr>
          <a:xfrm>
            <a:off x="799123" y="2490000"/>
            <a:ext cx="4990000" cy="8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Milestone-driven schedules aligned across all stakeholders; proactive coordination to maintain workflow and avoid delays.</a:t>
            </a:r>
          </a:p>
        </p:txBody>
      </p:sp>
      <p:sp>
        <p:nvSpPr>
          <p:cNvPr id="954" name="card1"/>
          <p:cNvSpPr/>
          <p:nvPr/>
        </p:nvSpPr>
        <p:spPr>
          <a:xfrm>
            <a:off x="6181123" y="1850000"/>
            <a:ext cx="5350000" cy="1600000"/>
          </a:xfrm>
          <a:prstGeom prst="roundRect">
            <a:avLst>
              <a:gd name="adj" fmla="val 8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5" name="circ955"/>
          <p:cNvSpPr/>
          <p:nvPr/>
        </p:nvSpPr>
        <p:spPr>
          <a:xfrm>
            <a:off x="6361123" y="203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6" name="ct1"/>
          <p:cNvSpPr txBox="1"/>
          <p:nvPr/>
        </p:nvSpPr>
        <p:spPr>
          <a:xfrm>
            <a:off x="6841123" y="200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Daily Oversight</a:t>
            </a:r>
          </a:p>
        </p:txBody>
      </p:sp>
      <p:sp>
        <p:nvSpPr>
          <p:cNvPr id="957" name="cd1"/>
          <p:cNvSpPr txBox="1"/>
          <p:nvPr/>
        </p:nvSpPr>
        <p:spPr>
          <a:xfrm>
            <a:off x="6361123" y="2490000"/>
            <a:ext cx="4990000" cy="8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On-site management monitoring daily progress and performance; rapid issue identification and real-time resolution.</a:t>
            </a:r>
          </a:p>
        </p:txBody>
      </p:sp>
      <p:sp>
        <p:nvSpPr>
          <p:cNvPr id="958" name="card2"/>
          <p:cNvSpPr/>
          <p:nvPr/>
        </p:nvSpPr>
        <p:spPr>
          <a:xfrm>
            <a:off x="619123" y="3650000"/>
            <a:ext cx="5350000" cy="1600000"/>
          </a:xfrm>
          <a:prstGeom prst="roundRect">
            <a:avLst>
              <a:gd name="adj" fmla="val 8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9" name="circ959"/>
          <p:cNvSpPr/>
          <p:nvPr/>
        </p:nvSpPr>
        <p:spPr>
          <a:xfrm>
            <a:off x="799123" y="383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0" name="ct2"/>
          <p:cNvSpPr txBox="1"/>
          <p:nvPr/>
        </p:nvSpPr>
        <p:spPr>
          <a:xfrm>
            <a:off x="1279123" y="380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Site Safety</a:t>
            </a:r>
          </a:p>
        </p:txBody>
      </p:sp>
      <p:sp>
        <p:nvSpPr>
          <p:cNvPr id="961" name="cd2"/>
          <p:cNvSpPr txBox="1"/>
          <p:nvPr/>
        </p:nvSpPr>
        <p:spPr>
          <a:xfrm>
            <a:off x="799123" y="4290000"/>
            <a:ext cx="4990000" cy="8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Strict enforcement of safety protocols and compliance standards; routine inspections and ongoing safety communication.</a:t>
            </a:r>
          </a:p>
        </p:txBody>
      </p:sp>
      <p:sp>
        <p:nvSpPr>
          <p:cNvPr id="962" name="card3"/>
          <p:cNvSpPr/>
          <p:nvPr/>
        </p:nvSpPr>
        <p:spPr>
          <a:xfrm>
            <a:off x="6181123" y="3650000"/>
            <a:ext cx="5350000" cy="1600000"/>
          </a:xfrm>
          <a:prstGeom prst="roundRect">
            <a:avLst>
              <a:gd name="adj" fmla="val 8000"/>
            </a:avLst>
          </a:prstGeom>
          <a:solidFill>
            <a:srgbClr val="133659"/>
          </a:solidFill>
          <a:ln>
            <a:solidFill>
              <a:srgbClr val="EEF2F5"/>
            </a:solidFill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3" name="circ963"/>
          <p:cNvSpPr/>
          <p:nvPr/>
        </p:nvSpPr>
        <p:spPr>
          <a:xfrm>
            <a:off x="6361123" y="3830000"/>
            <a:ext cx="380000" cy="38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4" name="ct3"/>
          <p:cNvSpPr txBox="1"/>
          <p:nvPr/>
        </p:nvSpPr>
        <p:spPr>
          <a:xfrm>
            <a:off x="6841123" y="3800000"/>
            <a:ext cx="4510000" cy="44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3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Progress Reporting</a:t>
            </a:r>
          </a:p>
        </p:txBody>
      </p:sp>
      <p:sp>
        <p:nvSpPr>
          <p:cNvPr id="965" name="cd3"/>
          <p:cNvSpPr txBox="1"/>
          <p:nvPr/>
        </p:nvSpPr>
        <p:spPr>
          <a:xfrm>
            <a:off x="6361123" y="4290000"/>
            <a:ext cx="4990000" cy="82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E2D2B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Regular updates on schedule, budget, and key milestones; transparent reporting that supports informed decision-making.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Background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BCC8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0" name="FooterBar"/>
          <p:cNvSpPr/>
          <p:nvPr/>
        </p:nvSpPr>
        <p:spPr>
          <a:xfrm>
            <a:off x="296429" y="6034951"/>
            <a:ext cx="11600296" cy="665888"/>
          </a:xfrm>
          <a:prstGeom prst="rect">
            <a:avLst/>
          </a:prstGeom>
          <a:solidFill>
            <a:srgbClr val="13365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1" name="FooterLeft"/>
          <p:cNvSpPr txBox="1"/>
          <p:nvPr/>
        </p:nvSpPr>
        <p:spPr>
          <a:xfrm>
            <a:off x="619123" y="6173510"/>
            <a:ext cx="3562352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FERMA Conference  |  2026</a:t>
            </a:r>
          </a:p>
        </p:txBody>
      </p:sp>
      <p:sp>
        <p:nvSpPr>
          <p:cNvPr id="912" name="FooterRight"/>
          <p:cNvSpPr txBox="1"/>
          <p:nvPr/>
        </p:nvSpPr>
        <p:spPr>
          <a:xfrm>
            <a:off x="7734373" y="6173510"/>
            <a:ext cx="3838448" cy="369332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r"/>
            <a:r>
              <a:rPr lang="en-US" sz="12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Management Oversight </a:t>
            </a:r>
            <a:r>
              <a:rPr lang="en-US" sz="16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09</a:t>
            </a:r>
          </a:p>
        </p:txBody>
      </p:sp>
      <p:sp>
        <p:nvSpPr>
          <p:cNvPr id="902" name="BorderFrame"/>
          <p:cNvSpPr/>
          <p:nvPr/>
        </p:nvSpPr>
        <p:spPr>
          <a:xfrm>
            <a:off x="267855" y="138620"/>
            <a:ext cx="11656292" cy="6580763"/>
          </a:xfrm>
          <a:prstGeom prst="rect">
            <a:avLst/>
          </a:prstGeom>
          <a:noFill/>
          <a:ln w="28575">
            <a:solidFill>
              <a:srgbClr val="E2D2B9"/>
            </a:solidFill>
          </a:ln>
        </p:spPr>
        <p:txBody>
          <a:bodyPr rtlCol="0"/>
          <a:lstStyle/>
          <a:p>
            <a:endParaRPr lang="en-US"/>
          </a:p>
        </p:txBody>
      </p:sp>
      <p:sp>
        <p:nvSpPr>
          <p:cNvPr id="903" name="Eyebrow"/>
          <p:cNvSpPr txBox="1"/>
          <p:nvPr/>
        </p:nvSpPr>
        <p:spPr>
          <a:xfrm>
            <a:off x="619123" y="351612"/>
            <a:ext cx="9500000" cy="300000"/>
          </a:xfrm>
          <a:prstGeom prst="rect">
            <a:avLst/>
          </a:prstGeom>
          <a:noFill/>
        </p:spPr>
        <p:txBody>
          <a:bodyPr wrap="square" rtlCol="0" anchor="t">
            <a:normAutofit lnSpcReduction="10000"/>
          </a:bodyPr>
          <a:lstStyle/>
          <a:p>
            <a:pPr algn="l"/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Topic 5</a:t>
            </a:r>
          </a:p>
        </p:txBody>
      </p:sp>
      <p:sp>
        <p:nvSpPr>
          <p:cNvPr id="904" name="SlideTitle"/>
          <p:cNvSpPr txBox="1"/>
          <p:nvPr/>
        </p:nvSpPr>
        <p:spPr>
          <a:xfrm>
            <a:off x="700000" y="748427"/>
            <a:ext cx="9950000" cy="56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30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Accurate Reporting</a:t>
            </a:r>
          </a:p>
        </p:txBody>
      </p:sp>
      <p:sp>
        <p:nvSpPr>
          <p:cNvPr id="905" name="TitleRule"/>
          <p:cNvSpPr/>
          <p:nvPr/>
        </p:nvSpPr>
        <p:spPr>
          <a:xfrm>
            <a:off x="721937" y="1333202"/>
            <a:ext cx="10757790" cy="127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0" name="kpi0"/>
          <p:cNvSpPr/>
          <p:nvPr/>
        </p:nvSpPr>
        <p:spPr>
          <a:xfrm>
            <a:off x="619123" y="2000000"/>
            <a:ext cx="3490000" cy="150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1" name="accent0"/>
          <p:cNvSpPr/>
          <p:nvPr/>
        </p:nvSpPr>
        <p:spPr>
          <a:xfrm>
            <a:off x="619123" y="2280000"/>
            <a:ext cx="90000" cy="9400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2" name="circ952"/>
          <p:cNvSpPr/>
          <p:nvPr/>
        </p:nvSpPr>
        <p:spPr>
          <a:xfrm>
            <a:off x="849123" y="2200000"/>
            <a:ext cx="360000" cy="36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953" name="kt0"/>
          <p:cNvSpPr txBox="1"/>
          <p:nvPr/>
        </p:nvSpPr>
        <p:spPr>
          <a:xfrm>
            <a:off x="1299123" y="2170000"/>
            <a:ext cx="2640000" cy="42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One Source of Truth</a:t>
            </a:r>
          </a:p>
        </p:txBody>
      </p:sp>
      <p:sp>
        <p:nvSpPr>
          <p:cNvPr id="954" name="kd0"/>
          <p:cNvSpPr txBox="1"/>
          <p:nvPr/>
        </p:nvSpPr>
        <p:spPr>
          <a:xfrm>
            <a:off x="849123" y="2660000"/>
            <a:ext cx="3050000" cy="7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consolidated program dashboard — one place every stakeholder looks.</a:t>
            </a:r>
          </a:p>
        </p:txBody>
      </p:sp>
      <p:sp>
        <p:nvSpPr>
          <p:cNvPr id="955" name="kpi1"/>
          <p:cNvSpPr/>
          <p:nvPr/>
        </p:nvSpPr>
        <p:spPr>
          <a:xfrm>
            <a:off x="4330123" y="2000000"/>
            <a:ext cx="3490000" cy="150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6" name="accent1"/>
          <p:cNvSpPr/>
          <p:nvPr/>
        </p:nvSpPr>
        <p:spPr>
          <a:xfrm>
            <a:off x="4330123" y="2280000"/>
            <a:ext cx="90000" cy="9400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57" name="circ957"/>
          <p:cNvSpPr/>
          <p:nvPr/>
        </p:nvSpPr>
        <p:spPr>
          <a:xfrm>
            <a:off x="4560123" y="2200000"/>
            <a:ext cx="360000" cy="36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958" name="kt1"/>
          <p:cNvSpPr txBox="1"/>
          <p:nvPr/>
        </p:nvSpPr>
        <p:spPr>
          <a:xfrm>
            <a:off x="5010123" y="2170000"/>
            <a:ext cx="2640000" cy="42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Fixed Cadence</a:t>
            </a:r>
          </a:p>
        </p:txBody>
      </p:sp>
      <p:sp>
        <p:nvSpPr>
          <p:cNvPr id="959" name="kd1"/>
          <p:cNvSpPr txBox="1"/>
          <p:nvPr/>
        </p:nvSpPr>
        <p:spPr>
          <a:xfrm>
            <a:off x="4560123" y="2660000"/>
            <a:ext cx="3050000" cy="7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Report scope, budget, schedule, and risk on a regular, predictable schedule.</a:t>
            </a:r>
          </a:p>
        </p:txBody>
      </p:sp>
      <p:sp>
        <p:nvSpPr>
          <p:cNvPr id="960" name="kpi2"/>
          <p:cNvSpPr/>
          <p:nvPr/>
        </p:nvSpPr>
        <p:spPr>
          <a:xfrm>
            <a:off x="8041123" y="2000000"/>
            <a:ext cx="3490000" cy="150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1" name="accent2"/>
          <p:cNvSpPr/>
          <p:nvPr/>
        </p:nvSpPr>
        <p:spPr>
          <a:xfrm>
            <a:off x="8041123" y="2280000"/>
            <a:ext cx="90000" cy="9400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2" name="circ962"/>
          <p:cNvSpPr/>
          <p:nvPr/>
        </p:nvSpPr>
        <p:spPr>
          <a:xfrm>
            <a:off x="8271123" y="2200000"/>
            <a:ext cx="360000" cy="36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963" name="kt2"/>
          <p:cNvSpPr txBox="1"/>
          <p:nvPr/>
        </p:nvSpPr>
        <p:spPr>
          <a:xfrm>
            <a:off x="8721123" y="2170000"/>
            <a:ext cx="2640000" cy="42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Follow the Money</a:t>
            </a:r>
          </a:p>
        </p:txBody>
      </p:sp>
      <p:sp>
        <p:nvSpPr>
          <p:cNvPr id="964" name="kd2"/>
          <p:cNvSpPr txBox="1"/>
          <p:nvPr/>
        </p:nvSpPr>
        <p:spPr>
          <a:xfrm>
            <a:off x="8271123" y="2660000"/>
            <a:ext cx="3050000" cy="7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Tie each project’s status to its funding source and drawdown.</a:t>
            </a:r>
          </a:p>
        </p:txBody>
      </p:sp>
      <p:sp>
        <p:nvSpPr>
          <p:cNvPr id="965" name="kpi3"/>
          <p:cNvSpPr/>
          <p:nvPr/>
        </p:nvSpPr>
        <p:spPr>
          <a:xfrm>
            <a:off x="2474623" y="3700000"/>
            <a:ext cx="3490000" cy="150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6" name="accent3"/>
          <p:cNvSpPr/>
          <p:nvPr/>
        </p:nvSpPr>
        <p:spPr>
          <a:xfrm>
            <a:off x="2474623" y="3980000"/>
            <a:ext cx="90000" cy="9400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67" name="circ967"/>
          <p:cNvSpPr/>
          <p:nvPr/>
        </p:nvSpPr>
        <p:spPr>
          <a:xfrm>
            <a:off x="2704623" y="3900000"/>
            <a:ext cx="360000" cy="36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968" name="kt3"/>
          <p:cNvSpPr txBox="1"/>
          <p:nvPr/>
        </p:nvSpPr>
        <p:spPr>
          <a:xfrm>
            <a:off x="3154623" y="3870000"/>
            <a:ext cx="2640000" cy="42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Report the Challenges</a:t>
            </a:r>
          </a:p>
        </p:txBody>
      </p:sp>
      <p:sp>
        <p:nvSpPr>
          <p:cNvPr id="969" name="kd3"/>
          <p:cNvSpPr txBox="1"/>
          <p:nvPr/>
        </p:nvSpPr>
        <p:spPr>
          <a:xfrm>
            <a:off x="2704623" y="4360000"/>
            <a:ext cx="3050000" cy="7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Variances, issues, and decisions — not just green lights.</a:t>
            </a:r>
          </a:p>
        </p:txBody>
      </p:sp>
      <p:sp>
        <p:nvSpPr>
          <p:cNvPr id="970" name="kpi4"/>
          <p:cNvSpPr/>
          <p:nvPr/>
        </p:nvSpPr>
        <p:spPr>
          <a:xfrm>
            <a:off x="6185623" y="3700000"/>
            <a:ext cx="3490000" cy="150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71" name="accent4"/>
          <p:cNvSpPr/>
          <p:nvPr/>
        </p:nvSpPr>
        <p:spPr>
          <a:xfrm>
            <a:off x="6185623" y="3980000"/>
            <a:ext cx="90000" cy="940000"/>
          </a:xfrm>
          <a:prstGeom prst="rect">
            <a:avLst/>
          </a:prstGeom>
          <a:solidFill>
            <a:srgbClr val="E2D2B9"/>
          </a:solidFill>
          <a:ln>
            <a:noFill/>
          </a:ln>
        </p:spPr>
        <p:txBody>
          <a:bodyPr lIns="0" tIns="0" rIns="0" bIns="0" rtlCol="0" anchor="ctr"/>
          <a:lstStyle/>
          <a:p>
            <a:endParaRPr lang="en-US"/>
          </a:p>
        </p:txBody>
      </p:sp>
      <p:sp>
        <p:nvSpPr>
          <p:cNvPr id="972" name="circ972"/>
          <p:cNvSpPr/>
          <p:nvPr/>
        </p:nvSpPr>
        <p:spPr>
          <a:xfrm>
            <a:off x="6415623" y="3900000"/>
            <a:ext cx="360000" cy="360000"/>
          </a:xfrm>
          <a:prstGeom prst="ellipse">
            <a:avLst/>
          </a:prstGeom>
          <a:solidFill>
            <a:srgbClr val="E2D2B9"/>
          </a:solidFill>
          <a:ln>
            <a:solidFill>
              <a:srgbClr val="E2D2B9"/>
            </a:solidFill>
          </a:ln>
        </p:spPr>
        <p:txBody>
          <a:bodyPr lIns="0" tIns="0" rIns="0" bIns="0" rtlCol="0" anchor="ctr"/>
          <a:lstStyle/>
          <a:p>
            <a:pPr algn="ctr"/>
            <a:r>
              <a:rPr lang="en-US" sz="110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973" name="kt4"/>
          <p:cNvSpPr txBox="1"/>
          <p:nvPr/>
        </p:nvSpPr>
        <p:spPr>
          <a:xfrm>
            <a:off x="6865623" y="3870000"/>
            <a:ext cx="2640000" cy="420000"/>
          </a:xfrm>
          <a:prstGeom prst="rect">
            <a:avLst/>
          </a:prstGeom>
          <a:noFill/>
        </p:spPr>
        <p:txBody>
          <a:bodyPr wrap="square" lIns="0" rtlCol="0" anchor="ctr">
            <a:normAutofit/>
          </a:bodyPr>
          <a:lstStyle/>
          <a:p>
            <a:pPr algn="l"/>
            <a:r>
              <a:rPr lang="en-US" sz="1250" b="1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Consistent Metrics</a:t>
            </a:r>
          </a:p>
        </p:txBody>
      </p:sp>
      <p:sp>
        <p:nvSpPr>
          <p:cNvPr id="974" name="kd4"/>
          <p:cNvSpPr txBox="1"/>
          <p:nvPr/>
        </p:nvSpPr>
        <p:spPr>
          <a:xfrm>
            <a:off x="6415623" y="4360000"/>
            <a:ext cx="3050000" cy="70000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l"/>
            <a:r>
              <a:rPr lang="en-US" sz="1000" b="0" dirty="0">
                <a:solidFill>
                  <a:srgbClr val="13365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Give boards comparable measures over time to build trust.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E2D2B9"/>
      </a:accent1>
      <a:accent2>
        <a:srgbClr val="333333"/>
      </a:accent2>
      <a:accent3>
        <a:srgbClr val="99946D"/>
      </a:accent3>
      <a:accent4>
        <a:srgbClr val="E6E6D8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Type xmlns="6bf76d09-9393-492c-b7cd-905907e50f9d" xsi:nil="true"/>
    <FileAuthor xmlns="6bf76d09-9393-492c-b7cd-905907e50f9d" xsi:nil="true"/>
    <Notes xmlns="6bf76d09-9393-492c-b7cd-905907e50f9d" xsi:nil="true"/>
    <DateCreated xmlns="6bf76d09-9393-492c-b7cd-905907e50f9d" xsi:nil="true"/>
    <Amount xmlns="6bf76d09-9393-492c-b7cd-905907e50f9d" xsi:nil="true"/>
    <DocumentType xmlns="6bf76d09-9393-492c-b7cd-905907e50f9d" xsi:nil="true"/>
    <Location xmlns="6bf76d09-9393-492c-b7cd-905907e50f9d" xsi:nil="true"/>
    <Category xmlns="6bf76d09-9393-492c-b7cd-905907e50f9d" xsi:nil="true"/>
    <Description xmlns="6bf76d09-9393-492c-b7cd-905907e50f9d" xsi:nil="true"/>
    <lcf76f155ced4ddcb4097134ff3c332f xmlns="6bf76d09-9393-492c-b7cd-905907e50f9d">
      <Terms xmlns="http://schemas.microsoft.com/office/infopath/2007/PartnerControls"/>
    </lcf76f155ced4ddcb4097134ff3c332f>
    <Client xmlns="6bf76d09-9393-492c-b7cd-905907e50f9d" xsi:nil="true"/>
    <Company xmlns="6bf76d09-9393-492c-b7cd-905907e50f9d" xsi:nil="true"/>
    <SentBy xmlns="6bf76d09-9393-492c-b7cd-905907e50f9d" xsi:nil="true"/>
    <TaxCatchAll xmlns="46cb9938-dc9e-4799-9a43-2d4ca2dad6b4" xsi:nil="true"/>
    <Campus xmlns="6bf76d09-9393-492c-b7cd-905907e50f9d" xsi:nil="true"/>
    <DateReceived xmlns="6bf76d09-9393-492c-b7cd-905907e50f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754D79337F84F9BE10B65A094A01A" ma:contentTypeVersion="48" ma:contentTypeDescription="Create a new document." ma:contentTypeScope="" ma:versionID="1c2e328ab12e56b44ce51efc431e839e">
  <xsd:schema xmlns:xsd="http://www.w3.org/2001/XMLSchema" xmlns:xs="http://www.w3.org/2001/XMLSchema" xmlns:p="http://schemas.microsoft.com/office/2006/metadata/properties" xmlns:ns2="6bf76d09-9393-492c-b7cd-905907e50f9d" xmlns:ns3="46cb9938-dc9e-4799-9a43-2d4ca2dad6b4" targetNamespace="http://schemas.microsoft.com/office/2006/metadata/properties" ma:root="true" ma:fieldsID="fed4406a4b3e83a8590ee3a374bb5004" ns2:_="" ns3:_="">
    <xsd:import namespace="6bf76d09-9393-492c-b7cd-905907e50f9d"/>
    <xsd:import namespace="46cb9938-dc9e-4799-9a43-2d4ca2dad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Category" minOccurs="0"/>
                <xsd:element ref="ns2:MediaServiceObjectDetectorVersions" minOccurs="0"/>
                <xsd:element ref="ns2:MediaServiceSearchProperties" minOccurs="0"/>
                <xsd:element ref="ns2:FileAuthor" minOccurs="0"/>
                <xsd:element ref="ns2:FileType" minOccurs="0"/>
                <xsd:element ref="ns2:Amount" minOccurs="0"/>
                <xsd:element ref="ns2:Company" minOccurs="0"/>
                <xsd:element ref="ns2:Notes" minOccurs="0"/>
                <xsd:element ref="ns2:Description" minOccurs="0"/>
                <xsd:element ref="ns2:DateCreated" minOccurs="0"/>
                <xsd:element ref="ns2:SentBy" minOccurs="0"/>
                <xsd:element ref="ns2:Campus" minOccurs="0"/>
                <xsd:element ref="ns2:DateReceived" minOccurs="0"/>
                <xsd:element ref="ns2:DocumentType" minOccurs="0"/>
                <xsd:element ref="ns2:Location" minOccurs="0"/>
                <xsd:element ref="ns2:Client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76d09-9393-492c-b7cd-905907e50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47ee56d-4dea-4745-a07c-fe9a327473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ategory" ma:index="21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Author" ma:index="24" nillable="true" ma:displayName="File Author" ma:format="Dropdown" ma:internalName="FileAuthor">
      <xsd:simpleType>
        <xsd:restriction base="dms:Text">
          <xsd:maxLength value="255"/>
        </xsd:restriction>
      </xsd:simpleType>
    </xsd:element>
    <xsd:element name="FileType" ma:index="25" nillable="true" ma:displayName="File Type" ma:format="Dropdown" ma:internalName="FileType">
      <xsd:simpleType>
        <xsd:restriction base="dms:Text">
          <xsd:maxLength value="255"/>
        </xsd:restriction>
      </xsd:simpleType>
    </xsd:element>
    <xsd:element name="Amount" ma:index="26" nillable="true" ma:displayName="Amount" ma:format="$123,456.00 (United States)" ma:LCID="1033" ma:internalName="Amount">
      <xsd:simpleType>
        <xsd:restriction base="dms:Currency"/>
      </xsd:simpleType>
    </xsd:element>
    <xsd:element name="Company" ma:index="27" nillable="true" ma:displayName="Company" ma:format="Dropdown" ma:internalName="Company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escription" ma:index="29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DateCreated" ma:index="30" nillable="true" ma:displayName="Date Created" ma:format="DateOnly" ma:internalName="DateCreated">
      <xsd:simpleType>
        <xsd:restriction base="dms:DateTime"/>
      </xsd:simpleType>
    </xsd:element>
    <xsd:element name="SentBy" ma:index="31" nillable="true" ma:displayName="Sent By" ma:format="Dropdown" ma:internalName="SentBy">
      <xsd:simpleType>
        <xsd:restriction base="dms:Text">
          <xsd:maxLength value="255"/>
        </xsd:restriction>
      </xsd:simpleType>
    </xsd:element>
    <xsd:element name="Campus" ma:index="32" nillable="true" ma:displayName="Campus" ma:format="Dropdown" ma:internalName="Campus">
      <xsd:simpleType>
        <xsd:restriction base="dms:Text">
          <xsd:maxLength value="255"/>
        </xsd:restriction>
      </xsd:simpleType>
    </xsd:element>
    <xsd:element name="DateReceived" ma:index="33" nillable="true" ma:displayName="Date Received" ma:format="DateOnly" ma:internalName="DateReceived">
      <xsd:simpleType>
        <xsd:restriction base="dms:DateTime"/>
      </xsd:simpleType>
    </xsd:element>
    <xsd:element name="DocumentType" ma:index="34" nillable="true" ma:displayName="Document Type" ma:format="Dropdown" ma:internalName="DocumentType">
      <xsd:simpleType>
        <xsd:restriction base="dms:Text">
          <xsd:maxLength value="255"/>
        </xsd:restriction>
      </xsd:simpleType>
    </xsd:element>
    <xsd:element name="Location" ma:index="35" nillable="true" ma:displayName="Location" ma:format="Dropdown" ma:internalName="Location">
      <xsd:simpleType>
        <xsd:restriction base="dms:Text">
          <xsd:maxLength value="255"/>
        </xsd:restriction>
      </xsd:simpleType>
    </xsd:element>
    <xsd:element name="Client" ma:index="36" nillable="true" ma:displayName="Client" ma:format="Dropdown" ma:internalName="Client">
      <xsd:simpleType>
        <xsd:restriction base="dms:Text">
          <xsd:maxLength value="255"/>
        </xsd:restriction>
      </xsd:simpleType>
    </xsd:element>
    <xsd:element name="MediaServiceBillingMetadata" ma:index="3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b9938-dc9e-4799-9a43-2d4ca2dad6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1840003-b7df-4693-bb5d-341a26e71f85}" ma:internalName="TaxCatchAll" ma:showField="CatchAllData" ma:web="46cb9938-dc9e-4799-9a43-2d4ca2dad6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782043-3004-4ACB-B446-43CD2C0119F2}">
  <ds:schemaRefs>
    <ds:schemaRef ds:uri="46cb9938-dc9e-4799-9a43-2d4ca2dad6b4"/>
    <ds:schemaRef ds:uri="6bf76d09-9393-492c-b7cd-905907e50f9d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D4BBD542-3DDA-4F54-B1EF-581609A9C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76d09-9393-492c-b7cd-905907e50f9d"/>
    <ds:schemaRef ds:uri="46cb9938-dc9e-4799-9a43-2d4ca2dad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91F7F-A9EA-4264-80EB-6B6C119F49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948</Words>
  <Application>Microsoft Office PowerPoint</Application>
  <PresentationFormat>Widescreen</PresentationFormat>
  <Paragraphs>198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-apple-system</vt:lpstr>
      <vt:lpstr>Aptos</vt:lpstr>
      <vt:lpstr>Arial</vt:lpstr>
      <vt:lpstr>Ebrima</vt:lpstr>
      <vt:lpstr>Poppins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DesignStock</dc:creator>
  <cp:lastModifiedBy>Joseph Mascali</cp:lastModifiedBy>
  <cp:revision>11</cp:revision>
  <dcterms:created xsi:type="dcterms:W3CDTF">2023-02-26T15:29:42Z</dcterms:created>
  <dcterms:modified xsi:type="dcterms:W3CDTF">2026-07-15T17:49:36Z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0x010100AA2754D79337F84F9BE10B65A094A01A</vt:lpwstr>
  </property>
  <property fmtid="{D5CDD505-2E9C-101B-9397-08002B2CF9AE}" pid="3" name="MediaServiceImageTags">
    <vt:lpwstr/>
  </property>
</Properties>
</file>