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66" r:id="rId3"/>
    <p:sldId id="295" r:id="rId4"/>
    <p:sldId id="291" r:id="rId5"/>
    <p:sldId id="292" r:id="rId6"/>
    <p:sldId id="317" r:id="rId7"/>
    <p:sldId id="293" r:id="rId8"/>
    <p:sldId id="294" r:id="rId9"/>
    <p:sldId id="296" r:id="rId10"/>
    <p:sldId id="300" r:id="rId11"/>
    <p:sldId id="301" r:id="rId12"/>
    <p:sldId id="297" r:id="rId13"/>
    <p:sldId id="298" r:id="rId14"/>
    <p:sldId id="299" r:id="rId15"/>
    <p:sldId id="312" r:id="rId16"/>
    <p:sldId id="287" r:id="rId17"/>
    <p:sldId id="313" r:id="rId18"/>
    <p:sldId id="311" r:id="rId19"/>
    <p:sldId id="318" r:id="rId20"/>
    <p:sldId id="314" r:id="rId21"/>
    <p:sldId id="319" r:id="rId22"/>
    <p:sldId id="316" r:id="rId23"/>
    <p:sldId id="315" r:id="rId24"/>
    <p:sldId id="290" r:id="rId25"/>
    <p:sldId id="302" r:id="rId26"/>
    <p:sldId id="303" r:id="rId27"/>
    <p:sldId id="304" r:id="rId28"/>
    <p:sldId id="305" r:id="rId29"/>
    <p:sldId id="306" r:id="rId30"/>
    <p:sldId id="307" r:id="rId31"/>
    <p:sldId id="308" r:id="rId32"/>
    <p:sldId id="309" r:id="rId33"/>
    <p:sldId id="273" r:id="rId34"/>
    <p:sldId id="271" r:id="rId35"/>
    <p:sldId id="272" r:id="rId36"/>
    <p:sldId id="285" r:id="rId37"/>
    <p:sldId id="286" r:id="rId38"/>
  </p:sldIdLst>
  <p:sldSz cx="9144000" cy="6858000" type="screen4x3"/>
  <p:notesSz cx="7010400" cy="92964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FC3"/>
    <a:srgbClr val="13446D"/>
    <a:srgbClr val="C4FEF3"/>
    <a:srgbClr val="B48900"/>
    <a:srgbClr val="004986"/>
    <a:srgbClr val="002341"/>
    <a:srgbClr val="009900"/>
    <a:srgbClr val="422C16"/>
    <a:srgbClr val="0C788E"/>
    <a:srgbClr val="0251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5" autoAdjust="0"/>
    <p:restoredTop sz="94652" autoAdjust="0"/>
  </p:normalViewPr>
  <p:slideViewPr>
    <p:cSldViewPr>
      <p:cViewPr varScale="1">
        <p:scale>
          <a:sx n="69" d="100"/>
          <a:sy n="69" d="100"/>
        </p:scale>
        <p:origin x="11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4CE1604C-E7AF-45CA-875B-4DAB020A4BA3}" type="datetimeFigureOut">
              <a:rPr lang="en-US" smtClean="0"/>
              <a:pPr/>
              <a:t>7/16/2021</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3CA58F71-4D59-45E2-8BE1-15002CBF7E78}" type="slidenum">
              <a:rPr lang="en-US" smtClean="0"/>
              <a:pPr/>
              <a:t>‹#›</a:t>
            </a:fld>
            <a:endParaRPr lang="en-US"/>
          </a:p>
        </p:txBody>
      </p:sp>
    </p:spTree>
    <p:extLst>
      <p:ext uri="{BB962C8B-B14F-4D97-AF65-F5344CB8AC3E}">
        <p14:creationId xmlns:p14="http://schemas.microsoft.com/office/powerpoint/2010/main" val="175979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7A6945B1-E8E9-4E02-AFE1-211D44B36174}" type="datetimeFigureOut">
              <a:rPr lang="en-US" smtClean="0"/>
              <a:t>7/16/2021</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F5607222-16A0-4C86-B485-FFC418CE280F}" type="slidenum">
              <a:rPr lang="en-US" smtClean="0"/>
              <a:t>‹#›</a:t>
            </a:fld>
            <a:endParaRPr lang="en-US"/>
          </a:p>
        </p:txBody>
      </p:sp>
    </p:spTree>
    <p:extLst>
      <p:ext uri="{BB962C8B-B14F-4D97-AF65-F5344CB8AC3E}">
        <p14:creationId xmlns:p14="http://schemas.microsoft.com/office/powerpoint/2010/main" val="1090634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F1FAE88-4EC8-481C-8CC9-83017D494937}" type="slidenum">
              <a:rPr lang="es-ES"/>
              <a:pPr>
                <a:defRPr/>
              </a:pPr>
              <a:t>‹#›</a:t>
            </a:fld>
            <a:endParaRPr lang="es-E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304256" cy="8182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FBD2B08-65DD-46EC-9E05-2A60CB29D051}"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1F18BFE-A919-4A7D-A534-F0A3DD45B295}"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67815A6-C058-45F5-9EE4-5547B96ABEB6}"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5DB5DF7-7E11-4F14-9946-A17AB5DA3347}"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C13EECA-D5F0-4F9F-98D7-7DCA1F72A8AA}"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D5AA1A72-D490-49D3-828B-A22CCC87469E}"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E1930969-43C8-4326-BB27-CD36D0978226}"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FB05DB8D-7B68-4DCF-ACD1-B8EC763F8647}"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9356" y="203302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C70CC60-9A77-4CC9-A4B0-BC41D5768A4A}" type="slidenum">
              <a:rPr lang="es-ES"/>
              <a:pPr>
                <a:defRPr/>
              </a:pPr>
              <a:t>‹#›</a:t>
            </a:fld>
            <a:endParaRPr lang="es-E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44" y="0"/>
            <a:ext cx="2296013" cy="81534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36BF7D8-8A82-41A6-811A-FD358D603F1B}"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E611388-198C-4221-AE01-AA5C8363368A}"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s://www.eeoc.gov/wysk/what-you-should-know-about-covid-19-and-ada-rehabilitation-act-and-other-eeo-law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mailto:JDrye@CampusBenefits.com"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Jdrye@CampusBenefits.com"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www.accountablehq.com/free-hipaa-training" TargetMode="External"/><Relationship Id="rId3" Type="http://schemas.openxmlformats.org/officeDocument/2006/relationships/image" Target="../media/image38.png"/><Relationship Id="rId7" Type="http://schemas.openxmlformats.org/officeDocument/2006/relationships/hyperlink" Target="https://www.accountablehq.com/post/roles-and-responsibilities-of-a-hipaa-privacy-officer"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https://www.accountablehq.com/post/what-is-a-covered-entity" TargetMode="External"/><Relationship Id="rId5" Type="http://schemas.openxmlformats.org/officeDocument/2006/relationships/image" Target="../media/image36.jpe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7194CE-178E-4E7A-BB39-729A465239F2}"/>
              </a:ext>
            </a:extLst>
          </p:cNvPr>
          <p:cNvPicPr>
            <a:picLocks noChangeAspect="1"/>
          </p:cNvPicPr>
          <p:nvPr/>
        </p:nvPicPr>
        <p:blipFill>
          <a:blip r:embed="rId2"/>
          <a:stretch>
            <a:fillRect/>
          </a:stretch>
        </p:blipFill>
        <p:spPr>
          <a:xfrm>
            <a:off x="971600" y="1247015"/>
            <a:ext cx="3777212" cy="4075937"/>
          </a:xfrm>
          <a:prstGeom prst="rect">
            <a:avLst/>
          </a:prstGeom>
        </p:spPr>
      </p:pic>
      <p:sp>
        <p:nvSpPr>
          <p:cNvPr id="3" name="Rectangle 2"/>
          <p:cNvSpPr/>
          <p:nvPr/>
        </p:nvSpPr>
        <p:spPr>
          <a:xfrm rot="20839323">
            <a:off x="5537269" y="1162392"/>
            <a:ext cx="3248005" cy="1938992"/>
          </a:xfrm>
          <a:prstGeom prst="rect">
            <a:avLst/>
          </a:prstGeom>
          <a:noFill/>
        </p:spPr>
        <p:txBody>
          <a:bodyPr wrap="none" lIns="91440" tIns="45720" rIns="91440" bIns="45720">
            <a:spAutoFit/>
          </a:bodyPr>
          <a:lstStyle/>
          <a:p>
            <a:pPr algn="ctr"/>
            <a:r>
              <a:rPr lang="en-US" sz="60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Georgia" panose="02040502050405020303" pitchFamily="18" charset="0"/>
              </a:rPr>
              <a:t>FERMA</a:t>
            </a:r>
          </a:p>
          <a:p>
            <a:pPr algn="ctr"/>
            <a:r>
              <a:rPr lang="en-US" sz="6000" b="1" i="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Georgia" panose="02040502050405020303" pitchFamily="18" charset="0"/>
              </a:rPr>
              <a:t>2021</a:t>
            </a:r>
          </a:p>
        </p:txBody>
      </p:sp>
      <p:sp>
        <p:nvSpPr>
          <p:cNvPr id="4" name="Slide Number Placeholder 3"/>
          <p:cNvSpPr>
            <a:spLocks noGrp="1"/>
          </p:cNvSpPr>
          <p:nvPr>
            <p:ph type="sldNum" sz="quarter" idx="12"/>
          </p:nvPr>
        </p:nvSpPr>
        <p:spPr/>
        <p:txBody>
          <a:bodyPr/>
          <a:lstStyle/>
          <a:p>
            <a:pPr>
              <a:defRPr/>
            </a:pPr>
            <a:fld id="{2F1FAE88-4EC8-481C-8CC9-83017D494937}" type="slidenum">
              <a:rPr lang="es-ES" smtClean="0"/>
              <a:pPr>
                <a:defRPr/>
              </a:pPr>
              <a:t>1</a:t>
            </a:fld>
            <a:endParaRPr lang="es-ES"/>
          </a:p>
        </p:txBody>
      </p:sp>
      <p:sp>
        <p:nvSpPr>
          <p:cNvPr id="2" name="TextBox 1"/>
          <p:cNvSpPr txBox="1"/>
          <p:nvPr/>
        </p:nvSpPr>
        <p:spPr>
          <a:xfrm>
            <a:off x="1403648" y="5386254"/>
            <a:ext cx="4608512" cy="646331"/>
          </a:xfrm>
          <a:prstGeom prst="rect">
            <a:avLst/>
          </a:prstGeom>
          <a:noFill/>
        </p:spPr>
        <p:txBody>
          <a:bodyPr wrap="square" rtlCol="0">
            <a:spAutoFit/>
          </a:bodyPr>
          <a:lstStyle/>
          <a:p>
            <a:r>
              <a:rPr lang="en-US" b="1" i="1" dirty="0">
                <a:solidFill>
                  <a:srgbClr val="FF0000"/>
                </a:solidFill>
              </a:rPr>
              <a:t>Compliance Round-up &amp; </a:t>
            </a:r>
          </a:p>
          <a:p>
            <a:r>
              <a:rPr lang="en-US" b="1" i="1" dirty="0">
                <a:solidFill>
                  <a:srgbClr val="FF0000"/>
                </a:solidFill>
              </a:rPr>
              <a:t>Quick-Fire Q&amp;A</a:t>
            </a:r>
          </a:p>
        </p:txBody>
      </p:sp>
      <p:pic>
        <p:nvPicPr>
          <p:cNvPr id="8" name="Picture 2" descr="FERMA">
            <a:extLst>
              <a:ext uri="{FF2B5EF4-FFF2-40B4-BE49-F238E27FC236}">
                <a16:creationId xmlns:a16="http://schemas.microsoft.com/office/drawing/2014/main" id="{2369B379-5462-4B93-A8C3-4C6A58CDC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614" y="3691073"/>
            <a:ext cx="2219325" cy="1438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06649" y="6289491"/>
            <a:ext cx="4870998" cy="461665"/>
          </a:xfrm>
          <a:prstGeom prst="rect">
            <a:avLst/>
          </a:prstGeom>
          <a:noFill/>
        </p:spPr>
        <p:txBody>
          <a:bodyPr wrap="square" rtlCol="0">
            <a:spAutoFit/>
          </a:bodyPr>
          <a:lstStyle/>
          <a:p>
            <a:r>
              <a:rPr lang="en-US" sz="2400" b="1" dirty="0" smtClean="0">
                <a:solidFill>
                  <a:srgbClr val="FFFF00"/>
                </a:solidFill>
              </a:rPr>
              <a:t>Attorney John M. Drye, Esq.</a:t>
            </a:r>
            <a:endParaRPr lang="en-US" sz="24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7A7E9E-811C-455B-B377-38AB0AA0F069}"/>
              </a:ext>
            </a:extLst>
          </p:cNvPr>
          <p:cNvSpPr>
            <a:spLocks noGrp="1"/>
          </p:cNvSpPr>
          <p:nvPr>
            <p:ph type="sldNum" sz="quarter" idx="12"/>
          </p:nvPr>
        </p:nvSpPr>
        <p:spPr/>
        <p:txBody>
          <a:bodyPr/>
          <a:lstStyle/>
          <a:p>
            <a:pPr>
              <a:defRPr/>
            </a:pPr>
            <a:fld id="{FB05DB8D-7B68-4DCF-ACD1-B8EC763F8647}" type="slidenum">
              <a:rPr lang="es-ES" smtClean="0"/>
              <a:pPr>
                <a:defRPr/>
              </a:pPr>
              <a:t>10</a:t>
            </a:fld>
            <a:endParaRPr lang="es-ES"/>
          </a:p>
        </p:txBody>
      </p:sp>
      <p:pic>
        <p:nvPicPr>
          <p:cNvPr id="4" name="Picture 3">
            <a:extLst>
              <a:ext uri="{FF2B5EF4-FFF2-40B4-BE49-F238E27FC236}">
                <a16:creationId xmlns:a16="http://schemas.microsoft.com/office/drawing/2014/main" id="{EB63239C-03F3-4A51-8982-98A7322CB9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749"/>
            <a:ext cx="2195736" cy="779738"/>
          </a:xfrm>
          <a:prstGeom prst="rect">
            <a:avLst/>
          </a:prstGeom>
        </p:spPr>
      </p:pic>
      <p:sp>
        <p:nvSpPr>
          <p:cNvPr id="5" name="TextBox 4">
            <a:extLst>
              <a:ext uri="{FF2B5EF4-FFF2-40B4-BE49-F238E27FC236}">
                <a16:creationId xmlns:a16="http://schemas.microsoft.com/office/drawing/2014/main" id="{2DACC344-4E21-4ECC-A6F8-AAE95A99670C}"/>
              </a:ext>
            </a:extLst>
          </p:cNvPr>
          <p:cNvSpPr txBox="1"/>
          <p:nvPr/>
        </p:nvSpPr>
        <p:spPr>
          <a:xfrm>
            <a:off x="323528" y="1052736"/>
            <a:ext cx="5616624" cy="369332"/>
          </a:xfrm>
          <a:prstGeom prst="rect">
            <a:avLst/>
          </a:prstGeom>
          <a:noFill/>
        </p:spPr>
        <p:txBody>
          <a:bodyPr wrap="square" rtlCol="0">
            <a:spAutoFit/>
          </a:bodyPr>
          <a:lstStyle/>
          <a:p>
            <a:r>
              <a:rPr lang="en-US" u="sng" dirty="0"/>
              <a:t>Telemedicine makes a big jump towards mainstream</a:t>
            </a:r>
          </a:p>
        </p:txBody>
      </p:sp>
      <p:pic>
        <p:nvPicPr>
          <p:cNvPr id="8" name="Picture 7">
            <a:extLst>
              <a:ext uri="{FF2B5EF4-FFF2-40B4-BE49-F238E27FC236}">
                <a16:creationId xmlns:a16="http://schemas.microsoft.com/office/drawing/2014/main" id="{EC4F9F55-E9B1-4653-BB01-6D1DEB089A89}"/>
              </a:ext>
            </a:extLst>
          </p:cNvPr>
          <p:cNvPicPr>
            <a:picLocks noChangeAspect="1"/>
          </p:cNvPicPr>
          <p:nvPr/>
        </p:nvPicPr>
        <p:blipFill>
          <a:blip r:embed="rId3"/>
          <a:stretch>
            <a:fillRect/>
          </a:stretch>
        </p:blipFill>
        <p:spPr>
          <a:xfrm>
            <a:off x="6156176" y="0"/>
            <a:ext cx="2837275" cy="849285"/>
          </a:xfrm>
          <a:prstGeom prst="rect">
            <a:avLst/>
          </a:prstGeom>
        </p:spPr>
      </p:pic>
      <p:sp>
        <p:nvSpPr>
          <p:cNvPr id="11" name="TextBox 10">
            <a:extLst>
              <a:ext uri="{FF2B5EF4-FFF2-40B4-BE49-F238E27FC236}">
                <a16:creationId xmlns:a16="http://schemas.microsoft.com/office/drawing/2014/main" id="{EAD8A8BA-6B75-4D76-922A-97505192BC5D}"/>
              </a:ext>
            </a:extLst>
          </p:cNvPr>
          <p:cNvSpPr txBox="1"/>
          <p:nvPr/>
        </p:nvSpPr>
        <p:spPr>
          <a:xfrm>
            <a:off x="222557" y="1846710"/>
            <a:ext cx="4637475" cy="3970318"/>
          </a:xfrm>
          <a:prstGeom prst="rect">
            <a:avLst/>
          </a:prstGeom>
          <a:noFill/>
        </p:spPr>
        <p:txBody>
          <a:bodyPr wrap="square" rtlCol="0">
            <a:spAutoFit/>
          </a:bodyPr>
          <a:lstStyle/>
          <a:p>
            <a:pPr marL="342900" indent="-342900">
              <a:buAutoNum type="arabicParenBoth"/>
            </a:pPr>
            <a:r>
              <a:rPr lang="en-US" dirty="0"/>
              <a:t>Telemedicine has already moved mainstream</a:t>
            </a:r>
          </a:p>
          <a:p>
            <a:pPr marL="342900" indent="-342900">
              <a:buAutoNum type="arabicParenBoth"/>
            </a:pPr>
            <a:endParaRPr lang="en-US" dirty="0"/>
          </a:p>
          <a:p>
            <a:pPr marL="342900" indent="-342900">
              <a:buAutoNum type="arabicParenBoth"/>
            </a:pPr>
            <a:r>
              <a:rPr lang="en-US" dirty="0"/>
              <a:t>There are many variations of “Telemedicine” popping up</a:t>
            </a:r>
          </a:p>
          <a:p>
            <a:pPr marL="342900" indent="-342900">
              <a:buAutoNum type="arabicParenBoth"/>
            </a:pPr>
            <a:endParaRPr lang="en-US" dirty="0"/>
          </a:p>
          <a:p>
            <a:pPr marL="342900" indent="-342900">
              <a:buAutoNum type="arabicParenBoth"/>
            </a:pPr>
            <a:r>
              <a:rPr lang="en-US" dirty="0"/>
              <a:t>Don’t confuse Telemedicine with:</a:t>
            </a:r>
          </a:p>
          <a:p>
            <a:pPr marL="800100" lvl="1" indent="-342900">
              <a:buFont typeface="Arial" panose="020B0604020202020204" pitchFamily="34" charset="0"/>
              <a:buChar char="•"/>
            </a:pPr>
            <a:r>
              <a:rPr lang="en-US" dirty="0"/>
              <a:t>Telehealth</a:t>
            </a:r>
          </a:p>
          <a:p>
            <a:pPr marL="800100" lvl="1" indent="-342900">
              <a:buFont typeface="Arial" panose="020B0604020202020204" pitchFamily="34" charset="0"/>
              <a:buChar char="•"/>
            </a:pPr>
            <a:r>
              <a:rPr lang="en-US" dirty="0"/>
              <a:t>Virtual Care (Disease Management)</a:t>
            </a:r>
          </a:p>
          <a:p>
            <a:pPr marL="800100" lvl="1" indent="-342900">
              <a:buFont typeface="Arial" panose="020B0604020202020204" pitchFamily="34" charset="0"/>
              <a:buChar char="•"/>
            </a:pPr>
            <a:r>
              <a:rPr lang="en-US" dirty="0"/>
              <a:t>Telerehabilitation</a:t>
            </a:r>
          </a:p>
          <a:p>
            <a:pPr marL="800100" lvl="1" indent="-342900">
              <a:buFont typeface="Arial" panose="020B0604020202020204" pitchFamily="34" charset="0"/>
              <a:buChar char="•"/>
            </a:pPr>
            <a:r>
              <a:rPr lang="en-US" dirty="0"/>
              <a:t>Tele-Behavioral Health</a:t>
            </a:r>
          </a:p>
          <a:p>
            <a:pPr marL="342900" indent="-342900">
              <a:buAutoNum type="arabicParenBoth"/>
            </a:pPr>
            <a:endParaRPr lang="en-US" dirty="0"/>
          </a:p>
          <a:p>
            <a:pPr marL="342900" indent="-342900">
              <a:buAutoNum type="arabicParenBoth"/>
            </a:pPr>
            <a:r>
              <a:rPr lang="en-US" dirty="0"/>
              <a:t>Cutting Edge Benefits Departments are looking to the Telemedicine / RX Combo</a:t>
            </a:r>
          </a:p>
        </p:txBody>
      </p:sp>
      <p:pic>
        <p:nvPicPr>
          <p:cNvPr id="1026" name="Picture 2" descr="telemedicine COVID-19">
            <a:extLst>
              <a:ext uri="{FF2B5EF4-FFF2-40B4-BE49-F238E27FC236}">
                <a16:creationId xmlns:a16="http://schemas.microsoft.com/office/drawing/2014/main" id="{E2A5D806-7028-48F1-A96E-CB6B41519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4162" y="1815392"/>
            <a:ext cx="4164200" cy="31092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4849242" y="5357886"/>
            <a:ext cx="576064" cy="520785"/>
          </a:xfrm>
          <a:prstGeom prst="rect">
            <a:avLst/>
          </a:prstGeom>
        </p:spPr>
      </p:pic>
    </p:spTree>
    <p:extLst>
      <p:ext uri="{BB962C8B-B14F-4D97-AF65-F5344CB8AC3E}">
        <p14:creationId xmlns:p14="http://schemas.microsoft.com/office/powerpoint/2010/main" val="1962713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B05DB8D-7B68-4DCF-ACD1-B8EC763F8647}" type="slidenum">
              <a:rPr lang="es-ES" smtClean="0"/>
              <a:pPr>
                <a:defRPr/>
              </a:pPr>
              <a:t>11</a:t>
            </a:fld>
            <a:endParaRPr lang="es-E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0"/>
            <a:ext cx="1691680" cy="600741"/>
          </a:xfrm>
          <a:prstGeom prst="rect">
            <a:avLst/>
          </a:prstGeom>
        </p:spPr>
      </p:pic>
      <p:pic>
        <p:nvPicPr>
          <p:cNvPr id="6" name="Picture 5">
            <a:extLst>
              <a:ext uri="{FF2B5EF4-FFF2-40B4-BE49-F238E27FC236}">
                <a16:creationId xmlns:a16="http://schemas.microsoft.com/office/drawing/2014/main" id="{5ACD2720-1CF7-416F-9198-5D98059C6F79}"/>
              </a:ext>
            </a:extLst>
          </p:cNvPr>
          <p:cNvPicPr>
            <a:picLocks noChangeAspect="1"/>
          </p:cNvPicPr>
          <p:nvPr/>
        </p:nvPicPr>
        <p:blipFill>
          <a:blip r:embed="rId3"/>
          <a:stretch>
            <a:fillRect/>
          </a:stretch>
        </p:blipFill>
        <p:spPr>
          <a:xfrm>
            <a:off x="0" y="823024"/>
            <a:ext cx="9144000" cy="6034976"/>
          </a:xfrm>
          <a:prstGeom prst="rect">
            <a:avLst/>
          </a:prstGeom>
        </p:spPr>
      </p:pic>
      <p:pic>
        <p:nvPicPr>
          <p:cNvPr id="8" name="Picture 7">
            <a:extLst>
              <a:ext uri="{FF2B5EF4-FFF2-40B4-BE49-F238E27FC236}">
                <a16:creationId xmlns:a16="http://schemas.microsoft.com/office/drawing/2014/main" id="{13C57ED7-1671-49E0-B868-61B97C19F54C}"/>
              </a:ext>
            </a:extLst>
          </p:cNvPr>
          <p:cNvPicPr>
            <a:picLocks noChangeAspect="1"/>
          </p:cNvPicPr>
          <p:nvPr/>
        </p:nvPicPr>
        <p:blipFill>
          <a:blip r:embed="rId4"/>
          <a:stretch>
            <a:fillRect/>
          </a:stretch>
        </p:blipFill>
        <p:spPr>
          <a:xfrm>
            <a:off x="6948264" y="82980"/>
            <a:ext cx="2016224" cy="603519"/>
          </a:xfrm>
          <a:prstGeom prst="rect">
            <a:avLst/>
          </a:prstGeom>
        </p:spPr>
      </p:pic>
    </p:spTree>
    <p:extLst>
      <p:ext uri="{BB962C8B-B14F-4D97-AF65-F5344CB8AC3E}">
        <p14:creationId xmlns:p14="http://schemas.microsoft.com/office/powerpoint/2010/main" val="2348023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7A7E9E-811C-455B-B377-38AB0AA0F069}"/>
              </a:ext>
            </a:extLst>
          </p:cNvPr>
          <p:cNvSpPr>
            <a:spLocks noGrp="1"/>
          </p:cNvSpPr>
          <p:nvPr>
            <p:ph type="sldNum" sz="quarter" idx="12"/>
          </p:nvPr>
        </p:nvSpPr>
        <p:spPr/>
        <p:txBody>
          <a:bodyPr/>
          <a:lstStyle/>
          <a:p>
            <a:pPr>
              <a:defRPr/>
            </a:pPr>
            <a:fld id="{FB05DB8D-7B68-4DCF-ACD1-B8EC763F8647}" type="slidenum">
              <a:rPr lang="es-ES" smtClean="0"/>
              <a:pPr>
                <a:defRPr/>
              </a:pPr>
              <a:t>12</a:t>
            </a:fld>
            <a:endParaRPr lang="es-ES"/>
          </a:p>
        </p:txBody>
      </p:sp>
      <p:pic>
        <p:nvPicPr>
          <p:cNvPr id="3" name="Picture 2">
            <a:extLst>
              <a:ext uri="{FF2B5EF4-FFF2-40B4-BE49-F238E27FC236}">
                <a16:creationId xmlns:a16="http://schemas.microsoft.com/office/drawing/2014/main" id="{21D46C18-A95B-4A1E-B9D6-C937D7D6B287}"/>
              </a:ext>
            </a:extLst>
          </p:cNvPr>
          <p:cNvPicPr>
            <a:picLocks noChangeAspect="1"/>
          </p:cNvPicPr>
          <p:nvPr/>
        </p:nvPicPr>
        <p:blipFill>
          <a:blip r:embed="rId2"/>
          <a:stretch>
            <a:fillRect/>
          </a:stretch>
        </p:blipFill>
        <p:spPr>
          <a:xfrm>
            <a:off x="2048754" y="0"/>
            <a:ext cx="7095246" cy="801415"/>
          </a:xfrm>
          <a:prstGeom prst="rect">
            <a:avLst/>
          </a:prstGeom>
        </p:spPr>
      </p:pic>
      <p:pic>
        <p:nvPicPr>
          <p:cNvPr id="4" name="Picture 3">
            <a:extLst>
              <a:ext uri="{FF2B5EF4-FFF2-40B4-BE49-F238E27FC236}">
                <a16:creationId xmlns:a16="http://schemas.microsoft.com/office/drawing/2014/main" id="{EB63239C-03F3-4A51-8982-98A7322CB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749"/>
            <a:ext cx="2195736" cy="779738"/>
          </a:xfrm>
          <a:prstGeom prst="rect">
            <a:avLst/>
          </a:prstGeom>
        </p:spPr>
      </p:pic>
      <p:pic>
        <p:nvPicPr>
          <p:cNvPr id="8" name="Picture 7">
            <a:extLst>
              <a:ext uri="{FF2B5EF4-FFF2-40B4-BE49-F238E27FC236}">
                <a16:creationId xmlns:a16="http://schemas.microsoft.com/office/drawing/2014/main" id="{410B6692-FCAA-4182-BE1C-6B4F35313B65}"/>
              </a:ext>
            </a:extLst>
          </p:cNvPr>
          <p:cNvPicPr>
            <a:picLocks noChangeAspect="1"/>
          </p:cNvPicPr>
          <p:nvPr/>
        </p:nvPicPr>
        <p:blipFill>
          <a:blip r:embed="rId4"/>
          <a:stretch>
            <a:fillRect/>
          </a:stretch>
        </p:blipFill>
        <p:spPr>
          <a:xfrm>
            <a:off x="4601791" y="0"/>
            <a:ext cx="4533333" cy="1752381"/>
          </a:xfrm>
          <a:prstGeom prst="rect">
            <a:avLst/>
          </a:prstGeom>
        </p:spPr>
      </p:pic>
      <p:sp>
        <p:nvSpPr>
          <p:cNvPr id="11" name="TextBox 10">
            <a:extLst>
              <a:ext uri="{FF2B5EF4-FFF2-40B4-BE49-F238E27FC236}">
                <a16:creationId xmlns:a16="http://schemas.microsoft.com/office/drawing/2014/main" id="{2511A0BE-7978-4DB7-98A3-BEE87D20A25D}"/>
              </a:ext>
            </a:extLst>
          </p:cNvPr>
          <p:cNvSpPr txBox="1"/>
          <p:nvPr/>
        </p:nvSpPr>
        <p:spPr>
          <a:xfrm>
            <a:off x="179512" y="1052736"/>
            <a:ext cx="8136904" cy="4708981"/>
          </a:xfrm>
          <a:prstGeom prst="rect">
            <a:avLst/>
          </a:prstGeom>
          <a:noFill/>
        </p:spPr>
        <p:txBody>
          <a:bodyPr wrap="square" rtlCol="0">
            <a:spAutoFit/>
          </a:bodyPr>
          <a:lstStyle/>
          <a:p>
            <a:pPr algn="l"/>
            <a:r>
              <a:rPr lang="en-US" b="1" i="0" dirty="0">
                <a:solidFill>
                  <a:srgbClr val="212121"/>
                </a:solidFill>
                <a:effectLst/>
                <a:latin typeface="+mj-lt"/>
              </a:rPr>
              <a:t>FFCRA Leave Requirements </a:t>
            </a:r>
          </a:p>
          <a:p>
            <a:pPr algn="l"/>
            <a:r>
              <a:rPr lang="en-US" b="1" i="0" dirty="0">
                <a:solidFill>
                  <a:srgbClr val="212121"/>
                </a:solidFill>
                <a:effectLst/>
                <a:latin typeface="+mj-lt"/>
              </a:rPr>
              <a:t>Expired Dec. 31, 2020</a:t>
            </a:r>
          </a:p>
          <a:p>
            <a:pPr algn="l"/>
            <a:endParaRPr lang="en-US" b="0" i="0" dirty="0">
              <a:solidFill>
                <a:srgbClr val="212121"/>
              </a:solidFill>
              <a:effectLst/>
              <a:latin typeface="+mj-lt"/>
            </a:endParaRPr>
          </a:p>
          <a:p>
            <a:pPr algn="l"/>
            <a:r>
              <a:rPr lang="en-US" sz="1400" b="0" i="0" dirty="0">
                <a:solidFill>
                  <a:srgbClr val="212121"/>
                </a:solidFill>
                <a:effectLst/>
                <a:latin typeface="+mj-lt"/>
              </a:rPr>
              <a:t>The requirement that employers provide paid sick leave and expanded family and medical leave under the Families First Coronavirus Response Act (FFCRA) expired on Dec. 31, 2020. </a:t>
            </a:r>
          </a:p>
          <a:p>
            <a:pPr algn="l"/>
            <a:endParaRPr lang="en-US" dirty="0">
              <a:solidFill>
                <a:srgbClr val="212121"/>
              </a:solidFill>
              <a:latin typeface="+mj-lt"/>
            </a:endParaRPr>
          </a:p>
          <a:p>
            <a:pPr marL="285750" indent="-285750" algn="l">
              <a:buFont typeface="Arial" panose="020B0604020202020204" pitchFamily="34" charset="0"/>
              <a:buChar char="•"/>
            </a:pPr>
            <a:r>
              <a:rPr lang="en-US" sz="1600" dirty="0">
                <a:effectLst/>
                <a:latin typeface="+mj-lt"/>
                <a:ea typeface="Calibri" panose="020F0502020204030204" pitchFamily="34" charset="0"/>
                <a:cs typeface="Times New Roman" panose="02020603050405020304" pitchFamily="18" charset="0"/>
              </a:rPr>
              <a:t>However, WHD will enforce the FFCRA for leave taken or requested during the effective period of April 1, 2020, through Dec. 31, 2020, for complaints made within the statute of limitations, which permits complaints to be filed for up to two years from the date of the alleged violation. </a:t>
            </a:r>
          </a:p>
          <a:p>
            <a:pPr marL="285750" indent="-285750" algn="l">
              <a:buFont typeface="Arial" panose="020B0604020202020204" pitchFamily="34" charset="0"/>
              <a:buChar char="•"/>
            </a:pPr>
            <a:endParaRPr lang="en-US" sz="1600" dirty="0">
              <a:effectLst/>
              <a:latin typeface="+mj-lt"/>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en-US" sz="1600" dirty="0">
                <a:effectLst/>
                <a:latin typeface="+mj-lt"/>
                <a:ea typeface="Calibri" panose="020F0502020204030204" pitchFamily="34" charset="0"/>
                <a:cs typeface="Times New Roman" panose="02020603050405020304" pitchFamily="18" charset="0"/>
              </a:rPr>
              <a:t>A three-year statute of limitations applies in cases involving willful violations. </a:t>
            </a:r>
          </a:p>
          <a:p>
            <a:pPr marL="285750" indent="-285750" algn="l">
              <a:buFont typeface="Arial" panose="020B0604020202020204" pitchFamily="34" charset="0"/>
              <a:buChar char="•"/>
            </a:pPr>
            <a:endParaRPr lang="en-US" sz="1600" b="0" i="0" dirty="0">
              <a:solidFill>
                <a:srgbClr val="212121"/>
              </a:solidFill>
              <a:latin typeface="+mj-lt"/>
              <a:cs typeface="Times New Roman" panose="02020603050405020304" pitchFamily="18" charset="0"/>
            </a:endParaRPr>
          </a:p>
          <a:p>
            <a:pPr marL="285750" indent="-285750" algn="l">
              <a:buFont typeface="Arial" panose="020B0604020202020204" pitchFamily="34" charset="0"/>
              <a:buChar char="•"/>
            </a:pPr>
            <a:endParaRPr lang="en-US" sz="1600" b="0" i="0" dirty="0">
              <a:solidFill>
                <a:srgbClr val="212121"/>
              </a:solidFill>
              <a:latin typeface="+mj-lt"/>
              <a:cs typeface="Times New Roman" panose="02020603050405020304" pitchFamily="18" charset="0"/>
            </a:endParaRPr>
          </a:p>
          <a:p>
            <a:pPr marL="285750" indent="-285750" algn="l">
              <a:buFont typeface="Arial" panose="020B0604020202020204" pitchFamily="34" charset="0"/>
              <a:buChar char="•"/>
            </a:pPr>
            <a:r>
              <a:rPr lang="en-US" sz="1600" dirty="0">
                <a:solidFill>
                  <a:srgbClr val="0070C0"/>
                </a:solidFill>
                <a:effectLst/>
                <a:latin typeface="+mj-lt"/>
                <a:cs typeface="Times New Roman" panose="02020603050405020304" pitchFamily="18" charset="0"/>
              </a:rPr>
              <a:t>Confusion with Private Employers in 2021 - </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Employers are not required to provide employees with FFCRA leave after Dec. 31, 2020, although employers who choose to provide paid sick and family leave for COVID-19 related reasons </a:t>
            </a:r>
            <a:r>
              <a:rPr lang="en-US" sz="18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between Jan. 1, 2021, and Sept. 30, 2021,</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may be eligible for employer tax credits.</a:t>
            </a:r>
            <a:endParaRPr lang="en-US" sz="1600" b="0" i="0" dirty="0">
              <a:solidFill>
                <a:srgbClr val="0070C0"/>
              </a:solidFill>
              <a:effectLst/>
              <a:latin typeface="+mj-lt"/>
            </a:endParaRPr>
          </a:p>
        </p:txBody>
      </p:sp>
    </p:spTree>
    <p:extLst>
      <p:ext uri="{BB962C8B-B14F-4D97-AF65-F5344CB8AC3E}">
        <p14:creationId xmlns:p14="http://schemas.microsoft.com/office/powerpoint/2010/main" val="22230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7A7E9E-811C-455B-B377-38AB0AA0F069}"/>
              </a:ext>
            </a:extLst>
          </p:cNvPr>
          <p:cNvSpPr>
            <a:spLocks noGrp="1"/>
          </p:cNvSpPr>
          <p:nvPr>
            <p:ph type="sldNum" sz="quarter" idx="12"/>
          </p:nvPr>
        </p:nvSpPr>
        <p:spPr/>
        <p:txBody>
          <a:bodyPr/>
          <a:lstStyle/>
          <a:p>
            <a:pPr>
              <a:defRPr/>
            </a:pPr>
            <a:fld id="{FB05DB8D-7B68-4DCF-ACD1-B8EC763F8647}" type="slidenum">
              <a:rPr lang="es-ES" smtClean="0"/>
              <a:pPr>
                <a:defRPr/>
              </a:pPr>
              <a:t>13</a:t>
            </a:fld>
            <a:endParaRPr lang="es-ES"/>
          </a:p>
        </p:txBody>
      </p:sp>
      <p:pic>
        <p:nvPicPr>
          <p:cNvPr id="3" name="Picture 2">
            <a:extLst>
              <a:ext uri="{FF2B5EF4-FFF2-40B4-BE49-F238E27FC236}">
                <a16:creationId xmlns:a16="http://schemas.microsoft.com/office/drawing/2014/main" id="{21D46C18-A95B-4A1E-B9D6-C937D7D6B287}"/>
              </a:ext>
            </a:extLst>
          </p:cNvPr>
          <p:cNvPicPr>
            <a:picLocks noChangeAspect="1"/>
          </p:cNvPicPr>
          <p:nvPr/>
        </p:nvPicPr>
        <p:blipFill>
          <a:blip r:embed="rId2"/>
          <a:stretch>
            <a:fillRect/>
          </a:stretch>
        </p:blipFill>
        <p:spPr>
          <a:xfrm>
            <a:off x="2048754" y="0"/>
            <a:ext cx="7095246" cy="801415"/>
          </a:xfrm>
          <a:prstGeom prst="rect">
            <a:avLst/>
          </a:prstGeom>
        </p:spPr>
      </p:pic>
      <p:pic>
        <p:nvPicPr>
          <p:cNvPr id="4" name="Picture 3">
            <a:extLst>
              <a:ext uri="{FF2B5EF4-FFF2-40B4-BE49-F238E27FC236}">
                <a16:creationId xmlns:a16="http://schemas.microsoft.com/office/drawing/2014/main" id="{EB63239C-03F3-4A51-8982-98A7322CB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749"/>
            <a:ext cx="2195736" cy="779738"/>
          </a:xfrm>
          <a:prstGeom prst="rect">
            <a:avLst/>
          </a:prstGeom>
        </p:spPr>
      </p:pic>
      <p:sp>
        <p:nvSpPr>
          <p:cNvPr id="11" name="TextBox 10">
            <a:extLst>
              <a:ext uri="{FF2B5EF4-FFF2-40B4-BE49-F238E27FC236}">
                <a16:creationId xmlns:a16="http://schemas.microsoft.com/office/drawing/2014/main" id="{2511A0BE-7978-4DB7-98A3-BEE87D20A25D}"/>
              </a:ext>
            </a:extLst>
          </p:cNvPr>
          <p:cNvSpPr txBox="1"/>
          <p:nvPr/>
        </p:nvSpPr>
        <p:spPr>
          <a:xfrm>
            <a:off x="323528" y="1074509"/>
            <a:ext cx="8136904" cy="1335750"/>
          </a:xfrm>
          <a:prstGeom prst="rect">
            <a:avLst/>
          </a:prstGeom>
          <a:noFill/>
        </p:spPr>
        <p:txBody>
          <a:bodyPr wrap="square" rtlCol="0">
            <a:spAutoFit/>
          </a:bodyPr>
          <a:lstStyle/>
          <a:p>
            <a:pPr marL="0" marR="0">
              <a:lnSpc>
                <a:spcPct val="90000"/>
              </a:lnSpc>
              <a:spcBef>
                <a:spcPts val="0"/>
              </a:spcBef>
              <a:spcAft>
                <a:spcPts val="0"/>
              </a:spcAft>
            </a:pPr>
            <a:r>
              <a:rPr lang="en-US" sz="1800" b="1" dirty="0">
                <a:solidFill>
                  <a:srgbClr val="404040"/>
                </a:solidFill>
                <a:effectLst/>
                <a:latin typeface="Calibri" panose="020F0502020204030204" pitchFamily="34" charset="0"/>
                <a:ea typeface="Times New Roman" panose="02020603050405020304" pitchFamily="18" charset="0"/>
                <a:cs typeface="Arial" panose="020B0604020202020204" pitchFamily="34" charset="0"/>
              </a:rPr>
              <a:t>14. I was out on FMLA leave unrelated to COVID-19. While I was out, my company implemented a new policy requiring everyone to take a COVID-19 test before they come to the office. Under the FMLA, can my employer require me to get a COVID-19 test under this policy?</a:t>
            </a:r>
          </a:p>
          <a:p>
            <a:pPr algn="l"/>
            <a:endParaRPr lang="en-US" sz="1600" b="0" i="0" dirty="0">
              <a:solidFill>
                <a:srgbClr val="0070C0"/>
              </a:solidFill>
              <a:effectLst/>
              <a:latin typeface="+mj-lt"/>
            </a:endParaRPr>
          </a:p>
        </p:txBody>
      </p:sp>
      <p:sp>
        <p:nvSpPr>
          <p:cNvPr id="6" name="TextBox 5">
            <a:extLst>
              <a:ext uri="{FF2B5EF4-FFF2-40B4-BE49-F238E27FC236}">
                <a16:creationId xmlns:a16="http://schemas.microsoft.com/office/drawing/2014/main" id="{FBB30E55-4E7E-4685-A2DB-0452FC92B107}"/>
              </a:ext>
            </a:extLst>
          </p:cNvPr>
          <p:cNvSpPr txBox="1"/>
          <p:nvPr/>
        </p:nvSpPr>
        <p:spPr>
          <a:xfrm>
            <a:off x="323528" y="2410259"/>
            <a:ext cx="8496944" cy="3258649"/>
          </a:xfrm>
          <a:prstGeom prst="rect">
            <a:avLst/>
          </a:prstGeom>
          <a:noFill/>
        </p:spPr>
        <p:txBody>
          <a:bodyPr wrap="square" rtlCol="0">
            <a:spAutoFit/>
          </a:bodyPr>
          <a:lstStyle/>
          <a:p>
            <a:pPr marL="285750" marR="0" indent="-285750" algn="just">
              <a:lnSpc>
                <a:spcPct val="107000"/>
              </a:lnSpc>
              <a:spcBef>
                <a:spcPts val="0"/>
              </a:spcBef>
              <a:spcAft>
                <a:spcPts val="80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cs typeface="Arial" panose="020B0604020202020204" pitchFamily="34" charset="0"/>
              </a:rPr>
              <a:t>The FMLA does not prohibit the employer’s testing requirement. </a:t>
            </a:r>
          </a:p>
          <a:p>
            <a:pPr marL="285750" marR="0" indent="-285750" algn="just">
              <a:lnSpc>
                <a:spcPct val="107000"/>
              </a:lnSpc>
              <a:spcBef>
                <a:spcPts val="0"/>
              </a:spcBef>
              <a:spcAft>
                <a:spcPts val="80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cs typeface="Arial" panose="020B0604020202020204" pitchFamily="34" charset="0"/>
              </a:rPr>
              <a:t>When your FMLA leave is over, your employer must reinstate you to the same job or an equivalent position. However, you are not protected from the employer’s actions that are unrelated to your use of or request for FMLA leave. </a:t>
            </a:r>
          </a:p>
          <a:p>
            <a:pPr marL="285750" marR="0" indent="-285750" algn="just">
              <a:lnSpc>
                <a:spcPct val="107000"/>
              </a:lnSpc>
              <a:spcBef>
                <a:spcPts val="0"/>
              </a:spcBef>
              <a:spcAft>
                <a:spcPts val="80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cs typeface="Arial" panose="020B0604020202020204" pitchFamily="34" charset="0"/>
              </a:rPr>
              <a:t>For example, if a shift has been eliminated, or overtime has been decreased, you would not be entitled to return to work that shift or the original overtime hours, so long as the employer did not eliminate the shift or decrease overtime because you took or attempted to take FMLA leave. </a:t>
            </a:r>
          </a:p>
          <a:p>
            <a:pPr marL="285750" marR="0" indent="-285750" algn="just">
              <a:lnSpc>
                <a:spcPct val="107000"/>
              </a:lnSpc>
              <a:spcBef>
                <a:spcPts val="0"/>
              </a:spcBef>
              <a:spcAft>
                <a:spcPts val="80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cs typeface="Arial" panose="020B0604020202020204" pitchFamily="34" charset="0"/>
              </a:rPr>
              <a:t>That principle also applies here, </a:t>
            </a:r>
            <a:r>
              <a:rPr lang="en-US" sz="1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where your employer’s requirement for testing isn’t related to your having been out on FMLA leave but instead, all employees, regardless of whether they have taken any kind of leave, are required to be tested for COVID- 19 before coming to the office</a:t>
            </a:r>
            <a:r>
              <a:rPr lang="en-US" sz="1400" dirty="0">
                <a:effectLst/>
                <a:latin typeface="Calibri" panose="020F0502020204030204" pitchFamily="34" charset="0"/>
                <a:ea typeface="Times New Roman" panose="02020603050405020304" pitchFamily="18" charset="0"/>
                <a:cs typeface="Arial" panose="020B0604020202020204" pitchFamily="34" charset="0"/>
              </a:rPr>
              <a:t>. </a:t>
            </a:r>
          </a:p>
          <a:p>
            <a:pPr marL="285750" marR="0" indent="-285750" algn="just">
              <a:lnSpc>
                <a:spcPct val="107000"/>
              </a:lnSpc>
              <a:spcBef>
                <a:spcPts val="0"/>
              </a:spcBef>
              <a:spcAft>
                <a:spcPts val="80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cs typeface="Arial" panose="020B0604020202020204" pitchFamily="34" charset="0"/>
              </a:rPr>
              <a:t>Other laws may impose restrictions on the circumstances when your employer can require COVID-19 testing and what types of tests are permitted. Click </a:t>
            </a:r>
            <a:r>
              <a:rPr lang="en-US" sz="1400" u="sng" dirty="0">
                <a:effectLst/>
                <a:latin typeface="Calibri" panose="020F050202020403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xmlns="" val="tx"/>
                    </a:ext>
                  </a:extLst>
                </a:hlinkClick>
              </a:rPr>
              <a:t>here</a:t>
            </a:r>
            <a:r>
              <a:rPr lang="en-US" sz="1400" dirty="0">
                <a:effectLst/>
                <a:latin typeface="Calibri" panose="020F0502020204030204" pitchFamily="34" charset="0"/>
                <a:ea typeface="Times New Roman" panose="02020603050405020304" pitchFamily="18" charset="0"/>
                <a:cs typeface="Arial" panose="020B0604020202020204" pitchFamily="34" charset="0"/>
              </a:rPr>
              <a:t> for more information</a:t>
            </a:r>
            <a:r>
              <a:rPr lang="en-US" sz="1400" dirty="0">
                <a:solidFill>
                  <a:srgbClr val="595959"/>
                </a:solidFill>
                <a:effectLst/>
                <a:latin typeface="Calibri" panose="020F0502020204030204" pitchFamily="34" charset="0"/>
                <a:ea typeface="Times New Roman" panose="02020603050405020304" pitchFamily="18" charset="0"/>
                <a:cs typeface="Arial" panose="020B0604020202020204" pitchFamily="34" charset="0"/>
              </a:rPr>
              <a:t>.</a:t>
            </a:r>
          </a:p>
        </p:txBody>
      </p:sp>
      <p:pic>
        <p:nvPicPr>
          <p:cNvPr id="10" name="Picture 9">
            <a:extLst>
              <a:ext uri="{FF2B5EF4-FFF2-40B4-BE49-F238E27FC236}">
                <a16:creationId xmlns:a16="http://schemas.microsoft.com/office/drawing/2014/main" id="{F87CFE8C-D91A-46D9-8434-E3EA5A1E4942}"/>
              </a:ext>
            </a:extLst>
          </p:cNvPr>
          <p:cNvPicPr>
            <a:picLocks noChangeAspect="1"/>
          </p:cNvPicPr>
          <p:nvPr/>
        </p:nvPicPr>
        <p:blipFill>
          <a:blip r:embed="rId5"/>
          <a:stretch>
            <a:fillRect/>
          </a:stretch>
        </p:blipFill>
        <p:spPr>
          <a:xfrm>
            <a:off x="5495597" y="5888743"/>
            <a:ext cx="3324875" cy="712963"/>
          </a:xfrm>
          <a:prstGeom prst="rect">
            <a:avLst/>
          </a:prstGeom>
        </p:spPr>
      </p:pic>
      <p:sp>
        <p:nvSpPr>
          <p:cNvPr id="5" name="TextBox 4"/>
          <p:cNvSpPr txBox="1"/>
          <p:nvPr/>
        </p:nvSpPr>
        <p:spPr>
          <a:xfrm>
            <a:off x="2627784" y="98165"/>
            <a:ext cx="2736304" cy="646331"/>
          </a:xfrm>
          <a:prstGeom prst="rect">
            <a:avLst/>
          </a:prstGeom>
          <a:noFill/>
        </p:spPr>
        <p:txBody>
          <a:bodyPr wrap="square" rtlCol="0">
            <a:spAutoFit/>
          </a:bodyPr>
          <a:lstStyle/>
          <a:p>
            <a:r>
              <a:rPr lang="en-US" sz="3600" b="1" dirty="0" smtClean="0">
                <a:solidFill>
                  <a:srgbClr val="FFFF00"/>
                </a:solidFill>
              </a:rPr>
              <a:t>Quiz Time</a:t>
            </a:r>
            <a:endParaRPr lang="en-US" sz="3600" b="1" dirty="0">
              <a:solidFill>
                <a:srgbClr val="FFFF00"/>
              </a:solidFill>
            </a:endParaRPr>
          </a:p>
        </p:txBody>
      </p:sp>
    </p:spTree>
    <p:extLst>
      <p:ext uri="{BB962C8B-B14F-4D97-AF65-F5344CB8AC3E}">
        <p14:creationId xmlns:p14="http://schemas.microsoft.com/office/powerpoint/2010/main" val="172302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7A7E9E-811C-455B-B377-38AB0AA0F069}"/>
              </a:ext>
            </a:extLst>
          </p:cNvPr>
          <p:cNvSpPr>
            <a:spLocks noGrp="1"/>
          </p:cNvSpPr>
          <p:nvPr>
            <p:ph type="sldNum" sz="quarter" idx="12"/>
          </p:nvPr>
        </p:nvSpPr>
        <p:spPr/>
        <p:txBody>
          <a:bodyPr/>
          <a:lstStyle/>
          <a:p>
            <a:pPr>
              <a:defRPr/>
            </a:pPr>
            <a:fld id="{FB05DB8D-7B68-4DCF-ACD1-B8EC763F8647}" type="slidenum">
              <a:rPr lang="es-ES" smtClean="0"/>
              <a:pPr>
                <a:defRPr/>
              </a:pPr>
              <a:t>14</a:t>
            </a:fld>
            <a:endParaRPr lang="es-ES"/>
          </a:p>
        </p:txBody>
      </p:sp>
      <p:pic>
        <p:nvPicPr>
          <p:cNvPr id="3" name="Picture 2">
            <a:extLst>
              <a:ext uri="{FF2B5EF4-FFF2-40B4-BE49-F238E27FC236}">
                <a16:creationId xmlns:a16="http://schemas.microsoft.com/office/drawing/2014/main" id="{21D46C18-A95B-4A1E-B9D6-C937D7D6B287}"/>
              </a:ext>
            </a:extLst>
          </p:cNvPr>
          <p:cNvPicPr>
            <a:picLocks noChangeAspect="1"/>
          </p:cNvPicPr>
          <p:nvPr/>
        </p:nvPicPr>
        <p:blipFill>
          <a:blip r:embed="rId2"/>
          <a:stretch>
            <a:fillRect/>
          </a:stretch>
        </p:blipFill>
        <p:spPr>
          <a:xfrm>
            <a:off x="2048754" y="0"/>
            <a:ext cx="7095246" cy="801415"/>
          </a:xfrm>
          <a:prstGeom prst="rect">
            <a:avLst/>
          </a:prstGeom>
        </p:spPr>
      </p:pic>
      <p:pic>
        <p:nvPicPr>
          <p:cNvPr id="4" name="Picture 3">
            <a:extLst>
              <a:ext uri="{FF2B5EF4-FFF2-40B4-BE49-F238E27FC236}">
                <a16:creationId xmlns:a16="http://schemas.microsoft.com/office/drawing/2014/main" id="{EB63239C-03F3-4A51-8982-98A7322CB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749"/>
            <a:ext cx="2195736" cy="853484"/>
          </a:xfrm>
          <a:prstGeom prst="rect">
            <a:avLst/>
          </a:prstGeom>
        </p:spPr>
      </p:pic>
      <p:pic>
        <p:nvPicPr>
          <p:cNvPr id="6" name="Picture 5">
            <a:extLst>
              <a:ext uri="{FF2B5EF4-FFF2-40B4-BE49-F238E27FC236}">
                <a16:creationId xmlns:a16="http://schemas.microsoft.com/office/drawing/2014/main" id="{6CD19FC4-4D6B-4B5F-916B-705FA3F47993}"/>
              </a:ext>
            </a:extLst>
          </p:cNvPr>
          <p:cNvPicPr>
            <a:picLocks noChangeAspect="1"/>
          </p:cNvPicPr>
          <p:nvPr/>
        </p:nvPicPr>
        <p:blipFill>
          <a:blip r:embed="rId4"/>
          <a:stretch>
            <a:fillRect/>
          </a:stretch>
        </p:blipFill>
        <p:spPr>
          <a:xfrm>
            <a:off x="1110287" y="963903"/>
            <a:ext cx="6923426" cy="4421932"/>
          </a:xfrm>
          <a:prstGeom prst="rect">
            <a:avLst/>
          </a:prstGeom>
        </p:spPr>
      </p:pic>
      <p:sp>
        <p:nvSpPr>
          <p:cNvPr id="7" name="TextBox 6">
            <a:extLst>
              <a:ext uri="{FF2B5EF4-FFF2-40B4-BE49-F238E27FC236}">
                <a16:creationId xmlns:a16="http://schemas.microsoft.com/office/drawing/2014/main" id="{E47C53E2-1A63-4549-9A25-4491A55E91E4}"/>
              </a:ext>
            </a:extLst>
          </p:cNvPr>
          <p:cNvSpPr txBox="1"/>
          <p:nvPr/>
        </p:nvSpPr>
        <p:spPr>
          <a:xfrm>
            <a:off x="1089976" y="5436155"/>
            <a:ext cx="7095246" cy="646331"/>
          </a:xfrm>
          <a:prstGeom prst="rect">
            <a:avLst/>
          </a:prstGeom>
          <a:noFill/>
        </p:spPr>
        <p:txBody>
          <a:bodyPr wrap="square" rtlCol="0">
            <a:spAutoFit/>
          </a:bodyPr>
          <a:lstStyle/>
          <a:p>
            <a:r>
              <a:rPr lang="en-US" dirty="0"/>
              <a:t>Send an email to </a:t>
            </a:r>
            <a:r>
              <a:rPr lang="en-US" dirty="0">
                <a:hlinkClick r:id="rId5"/>
              </a:rPr>
              <a:t>JDrye@CampusBenefits.com</a:t>
            </a:r>
            <a:r>
              <a:rPr lang="en-US" dirty="0"/>
              <a:t> ask for Compliance Bulletin that corresponds to FERMA Presentation. </a:t>
            </a:r>
          </a:p>
        </p:txBody>
      </p:sp>
      <p:pic>
        <p:nvPicPr>
          <p:cNvPr id="5" name="Picture 4"/>
          <p:cNvPicPr>
            <a:picLocks noChangeAspect="1"/>
          </p:cNvPicPr>
          <p:nvPr/>
        </p:nvPicPr>
        <p:blipFill>
          <a:blip r:embed="rId6"/>
          <a:stretch>
            <a:fillRect/>
          </a:stretch>
        </p:blipFill>
        <p:spPr>
          <a:xfrm>
            <a:off x="6372200" y="5794439"/>
            <a:ext cx="651153" cy="588669"/>
          </a:xfrm>
          <a:prstGeom prst="rect">
            <a:avLst/>
          </a:prstGeom>
        </p:spPr>
      </p:pic>
    </p:spTree>
    <p:extLst>
      <p:ext uri="{BB962C8B-B14F-4D97-AF65-F5344CB8AC3E}">
        <p14:creationId xmlns:p14="http://schemas.microsoft.com/office/powerpoint/2010/main" val="3917637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DBDFE6-B077-4C85-9B84-35001FE1EEA9}"/>
              </a:ext>
            </a:extLst>
          </p:cNvPr>
          <p:cNvSpPr>
            <a:spLocks noGrp="1"/>
          </p:cNvSpPr>
          <p:nvPr>
            <p:ph type="sldNum" sz="quarter" idx="12"/>
          </p:nvPr>
        </p:nvSpPr>
        <p:spPr/>
        <p:txBody>
          <a:bodyPr/>
          <a:lstStyle/>
          <a:p>
            <a:pPr>
              <a:defRPr/>
            </a:pPr>
            <a:fld id="{FB05DB8D-7B68-4DCF-ACD1-B8EC763F8647}" type="slidenum">
              <a:rPr lang="es-ES" smtClean="0"/>
              <a:pPr>
                <a:defRPr/>
              </a:pPr>
              <a:t>15</a:t>
            </a:fld>
            <a:endParaRPr lang="es-ES"/>
          </a:p>
        </p:txBody>
      </p:sp>
      <p:pic>
        <p:nvPicPr>
          <p:cNvPr id="3" name="Picture 2" descr="Cyber.jpg">
            <a:extLst>
              <a:ext uri="{FF2B5EF4-FFF2-40B4-BE49-F238E27FC236}">
                <a16:creationId xmlns:a16="http://schemas.microsoft.com/office/drawing/2014/main" id="{B4AB04BA-A211-48E3-9EB3-09D249E300DD}"/>
              </a:ext>
            </a:extLst>
          </p:cNvPr>
          <p:cNvPicPr>
            <a:picLocks noChangeAspect="1"/>
          </p:cNvPicPr>
          <p:nvPr/>
        </p:nvPicPr>
        <p:blipFill>
          <a:blip r:embed="rId2" cstate="print"/>
          <a:stretch>
            <a:fillRect/>
          </a:stretch>
        </p:blipFill>
        <p:spPr>
          <a:xfrm>
            <a:off x="2555776" y="2492896"/>
            <a:ext cx="3682208" cy="2088232"/>
          </a:xfrm>
          <a:prstGeom prst="rect">
            <a:avLst/>
          </a:prstGeom>
        </p:spPr>
      </p:pic>
      <p:pic>
        <p:nvPicPr>
          <p:cNvPr id="4" name="Picture 3">
            <a:extLst>
              <a:ext uri="{FF2B5EF4-FFF2-40B4-BE49-F238E27FC236}">
                <a16:creationId xmlns:a16="http://schemas.microsoft.com/office/drawing/2014/main" id="{C1DDCA34-177E-4E28-8049-BF9A9FE96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750"/>
            <a:ext cx="2195736" cy="838461"/>
          </a:xfrm>
          <a:prstGeom prst="rect">
            <a:avLst/>
          </a:prstGeom>
        </p:spPr>
      </p:pic>
      <p:sp>
        <p:nvSpPr>
          <p:cNvPr id="5" name="TextBox 4"/>
          <p:cNvSpPr txBox="1"/>
          <p:nvPr/>
        </p:nvSpPr>
        <p:spPr>
          <a:xfrm>
            <a:off x="2195737" y="1412776"/>
            <a:ext cx="4357463" cy="707886"/>
          </a:xfrm>
          <a:prstGeom prst="rect">
            <a:avLst/>
          </a:prstGeom>
          <a:noFill/>
        </p:spPr>
        <p:txBody>
          <a:bodyPr wrap="square" rtlCol="0">
            <a:spAutoFit/>
          </a:bodyPr>
          <a:lstStyle/>
          <a:p>
            <a:r>
              <a:rPr lang="en-US" sz="4000" dirty="0" smtClean="0"/>
              <a:t>Data Privacy</a:t>
            </a:r>
            <a:endParaRPr lang="en-US" sz="4000" dirty="0"/>
          </a:p>
        </p:txBody>
      </p:sp>
      <p:sp>
        <p:nvSpPr>
          <p:cNvPr id="6" name="TextBox 5"/>
          <p:cNvSpPr txBox="1"/>
          <p:nvPr/>
        </p:nvSpPr>
        <p:spPr>
          <a:xfrm>
            <a:off x="2195737" y="5085184"/>
            <a:ext cx="5688631" cy="369332"/>
          </a:xfrm>
          <a:prstGeom prst="rect">
            <a:avLst/>
          </a:prstGeom>
          <a:noFill/>
        </p:spPr>
        <p:txBody>
          <a:bodyPr wrap="square" rtlCol="0">
            <a:spAutoFit/>
          </a:bodyPr>
          <a:lstStyle/>
          <a:p>
            <a:r>
              <a:rPr lang="en-US" dirty="0" smtClean="0"/>
              <a:t>Understanding the (Basics) Questions…..</a:t>
            </a:r>
            <a:endParaRPr lang="en-US" dirty="0"/>
          </a:p>
        </p:txBody>
      </p:sp>
    </p:spTree>
    <p:extLst>
      <p:ext uri="{BB962C8B-B14F-4D97-AF65-F5344CB8AC3E}">
        <p14:creationId xmlns:p14="http://schemas.microsoft.com/office/powerpoint/2010/main" val="695846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C70CC60-9A77-4CC9-A4B0-BC41D5768A4A}" type="slidenum">
              <a:rPr lang="es-ES" smtClean="0"/>
              <a:pPr>
                <a:defRPr/>
              </a:pPr>
              <a:t>16</a:t>
            </a:fld>
            <a:endParaRPr lang="es-ES"/>
          </a:p>
        </p:txBody>
      </p:sp>
      <p:pic>
        <p:nvPicPr>
          <p:cNvPr id="8" name="Picture 2" descr="http://www.annin.com/images/FLAGUS_florida.gif"/>
          <p:cNvPicPr>
            <a:picLocks noChangeAspect="1" noChangeArrowheads="1"/>
          </p:cNvPicPr>
          <p:nvPr/>
        </p:nvPicPr>
        <p:blipFill>
          <a:blip r:embed="rId2" cstate="print"/>
          <a:srcRect/>
          <a:stretch>
            <a:fillRect/>
          </a:stretch>
        </p:blipFill>
        <p:spPr bwMode="auto">
          <a:xfrm>
            <a:off x="6768543" y="5408556"/>
            <a:ext cx="2367132" cy="1424583"/>
          </a:xfrm>
          <a:prstGeom prst="rect">
            <a:avLst/>
          </a:prstGeom>
          <a:noFill/>
        </p:spPr>
      </p:pic>
      <p:pic>
        <p:nvPicPr>
          <p:cNvPr id="2" name="Picture 1"/>
          <p:cNvPicPr>
            <a:picLocks noChangeAspect="1"/>
          </p:cNvPicPr>
          <p:nvPr/>
        </p:nvPicPr>
        <p:blipFill>
          <a:blip r:embed="rId3"/>
          <a:stretch>
            <a:fillRect/>
          </a:stretch>
        </p:blipFill>
        <p:spPr>
          <a:xfrm>
            <a:off x="586623" y="4817936"/>
            <a:ext cx="2181529" cy="933580"/>
          </a:xfrm>
          <a:prstGeom prst="rect">
            <a:avLst/>
          </a:prstGeom>
        </p:spPr>
      </p:pic>
      <p:pic>
        <p:nvPicPr>
          <p:cNvPr id="3" name="Picture 2"/>
          <p:cNvPicPr>
            <a:picLocks noChangeAspect="1"/>
          </p:cNvPicPr>
          <p:nvPr/>
        </p:nvPicPr>
        <p:blipFill>
          <a:blip r:embed="rId4"/>
          <a:stretch>
            <a:fillRect/>
          </a:stretch>
        </p:blipFill>
        <p:spPr>
          <a:xfrm>
            <a:off x="467543" y="3666994"/>
            <a:ext cx="2419688" cy="571580"/>
          </a:xfrm>
          <a:prstGeom prst="rect">
            <a:avLst/>
          </a:prstGeom>
        </p:spPr>
      </p:pic>
      <p:pic>
        <p:nvPicPr>
          <p:cNvPr id="4" name="Picture 3"/>
          <p:cNvPicPr>
            <a:picLocks noChangeAspect="1"/>
          </p:cNvPicPr>
          <p:nvPr/>
        </p:nvPicPr>
        <p:blipFill>
          <a:blip r:embed="rId5"/>
          <a:stretch>
            <a:fillRect/>
          </a:stretch>
        </p:blipFill>
        <p:spPr>
          <a:xfrm>
            <a:off x="-29636" y="819061"/>
            <a:ext cx="3665532" cy="2512663"/>
          </a:xfrm>
          <a:prstGeom prst="rect">
            <a:avLst/>
          </a:prstGeom>
        </p:spPr>
      </p:pic>
      <p:sp>
        <p:nvSpPr>
          <p:cNvPr id="10" name="TextBox 9"/>
          <p:cNvSpPr txBox="1"/>
          <p:nvPr/>
        </p:nvSpPr>
        <p:spPr>
          <a:xfrm>
            <a:off x="2571119" y="106663"/>
            <a:ext cx="6489852" cy="523220"/>
          </a:xfrm>
          <a:prstGeom prst="rect">
            <a:avLst/>
          </a:prstGeom>
          <a:noFill/>
        </p:spPr>
        <p:txBody>
          <a:bodyPr wrap="square" rtlCol="0">
            <a:spAutoFit/>
          </a:bodyPr>
          <a:lstStyle/>
          <a:p>
            <a:r>
              <a:rPr lang="en-US" sz="2800" b="1" dirty="0" smtClean="0">
                <a:solidFill>
                  <a:srgbClr val="FFFF00"/>
                </a:solidFill>
              </a:rPr>
              <a:t>Florida Data Privacy Laws</a:t>
            </a:r>
            <a:endParaRPr lang="en-US" sz="2800" b="1" dirty="0">
              <a:solidFill>
                <a:srgbClr val="FFFF00"/>
              </a:solidFill>
            </a:endParaRPr>
          </a:p>
        </p:txBody>
      </p:sp>
      <p:sp>
        <p:nvSpPr>
          <p:cNvPr id="11" name="TextBox 10"/>
          <p:cNvSpPr txBox="1"/>
          <p:nvPr/>
        </p:nvSpPr>
        <p:spPr>
          <a:xfrm>
            <a:off x="3995936" y="1124744"/>
            <a:ext cx="4968552" cy="3970318"/>
          </a:xfrm>
          <a:prstGeom prst="rect">
            <a:avLst/>
          </a:prstGeom>
          <a:noFill/>
        </p:spPr>
        <p:txBody>
          <a:bodyPr wrap="square" rtlCol="0">
            <a:spAutoFit/>
          </a:bodyPr>
          <a:lstStyle/>
          <a:p>
            <a:r>
              <a:rPr lang="en-US" dirty="0" smtClean="0"/>
              <a:t>Florida Business Doges the Proverbial Bullet:</a:t>
            </a:r>
          </a:p>
          <a:p>
            <a:endParaRPr lang="en-US" dirty="0"/>
          </a:p>
          <a:p>
            <a:r>
              <a:rPr lang="en-US" b="1" dirty="0" smtClean="0"/>
              <a:t>Florida Privacy Protection Act </a:t>
            </a:r>
          </a:p>
          <a:p>
            <a:r>
              <a:rPr lang="en-US" dirty="0" smtClean="0"/>
              <a:t>(DID NOT PASS by May 2021) </a:t>
            </a:r>
          </a:p>
          <a:p>
            <a:endParaRPr lang="en-US" dirty="0"/>
          </a:p>
          <a:p>
            <a:pPr marL="285750" indent="-285750">
              <a:buFont typeface="Arial" panose="020B0604020202020204" pitchFamily="34" charset="0"/>
              <a:buChar char="•"/>
            </a:pPr>
            <a:r>
              <a:rPr lang="en-US" dirty="0" smtClean="0"/>
              <a:t>As written the most strict data privacy laws in the United States</a:t>
            </a:r>
          </a:p>
          <a:p>
            <a:pPr marL="285750" indent="-285750">
              <a:buFont typeface="Arial" panose="020B0604020202020204" pitchFamily="34" charset="0"/>
              <a:buChar char="•"/>
            </a:pPr>
            <a:r>
              <a:rPr lang="en-US" dirty="0" smtClean="0"/>
              <a:t>Allows a “private right of action” to sue businesses directly</a:t>
            </a:r>
          </a:p>
          <a:p>
            <a:pPr marL="285750" indent="-285750">
              <a:buFont typeface="Arial" panose="020B0604020202020204" pitchFamily="34" charset="0"/>
              <a:buChar char="•"/>
            </a:pPr>
            <a:r>
              <a:rPr lang="en-US" dirty="0" smtClean="0"/>
              <a:t>House Bill voted in overwhelmingly.</a:t>
            </a:r>
          </a:p>
          <a:p>
            <a:pPr marL="285750" indent="-285750">
              <a:buFont typeface="Arial" panose="020B0604020202020204" pitchFamily="34" charset="0"/>
              <a:buChar char="•"/>
            </a:pPr>
            <a:r>
              <a:rPr lang="en-US" dirty="0" smtClean="0"/>
              <a:t>Senate Bill moved to allow AG to offer business a 30 day period of cure.</a:t>
            </a:r>
          </a:p>
          <a:p>
            <a:pPr marL="285750" indent="-285750">
              <a:buFont typeface="Arial" panose="020B0604020202020204" pitchFamily="34" charset="0"/>
              <a:buChar char="•"/>
            </a:pPr>
            <a:r>
              <a:rPr lang="en-US" dirty="0" smtClean="0"/>
              <a:t>Significant burden for “big Tech” and ANY Florida business or entity.</a:t>
            </a:r>
            <a:endParaRPr lang="en-US" dirty="0"/>
          </a:p>
        </p:txBody>
      </p:sp>
      <p:sp>
        <p:nvSpPr>
          <p:cNvPr id="12" name="TextBox 11"/>
          <p:cNvSpPr txBox="1"/>
          <p:nvPr/>
        </p:nvSpPr>
        <p:spPr>
          <a:xfrm>
            <a:off x="688389" y="5751516"/>
            <a:ext cx="2232248" cy="369332"/>
          </a:xfrm>
          <a:prstGeom prst="rect">
            <a:avLst/>
          </a:prstGeom>
          <a:noFill/>
        </p:spPr>
        <p:txBody>
          <a:bodyPr wrap="square" rtlCol="0">
            <a:spAutoFit/>
          </a:bodyPr>
          <a:lstStyle/>
          <a:p>
            <a:r>
              <a:rPr lang="en-US" dirty="0" smtClean="0"/>
              <a:t>Senate Bill1734</a:t>
            </a:r>
            <a:endParaRPr lang="en-US" dirty="0"/>
          </a:p>
        </p:txBody>
      </p:sp>
      <p:sp>
        <p:nvSpPr>
          <p:cNvPr id="13" name="TextBox 12"/>
          <p:cNvSpPr txBox="1"/>
          <p:nvPr/>
        </p:nvSpPr>
        <p:spPr>
          <a:xfrm>
            <a:off x="813291" y="4258564"/>
            <a:ext cx="1728192" cy="369332"/>
          </a:xfrm>
          <a:prstGeom prst="rect">
            <a:avLst/>
          </a:prstGeom>
          <a:noFill/>
        </p:spPr>
        <p:txBody>
          <a:bodyPr wrap="square" rtlCol="0">
            <a:spAutoFit/>
          </a:bodyPr>
          <a:lstStyle/>
          <a:p>
            <a:r>
              <a:rPr lang="en-US" dirty="0" smtClean="0"/>
              <a:t>House Bill 969</a:t>
            </a:r>
            <a:endParaRPr lang="en-US" dirty="0"/>
          </a:p>
        </p:txBody>
      </p:sp>
    </p:spTree>
    <p:extLst>
      <p:ext uri="{BB962C8B-B14F-4D97-AF65-F5344CB8AC3E}">
        <p14:creationId xmlns:p14="http://schemas.microsoft.com/office/powerpoint/2010/main" val="1452748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C70CC60-9A77-4CC9-A4B0-BC41D5768A4A}" type="slidenum">
              <a:rPr lang="es-ES" smtClean="0"/>
              <a:pPr>
                <a:defRPr/>
              </a:pPr>
              <a:t>17</a:t>
            </a:fld>
            <a:endParaRPr lang="es-ES"/>
          </a:p>
        </p:txBody>
      </p:sp>
      <p:sp>
        <p:nvSpPr>
          <p:cNvPr id="6" name="TextBox 5"/>
          <p:cNvSpPr txBox="1"/>
          <p:nvPr/>
        </p:nvSpPr>
        <p:spPr>
          <a:xfrm>
            <a:off x="2483768" y="188640"/>
            <a:ext cx="6203032" cy="369332"/>
          </a:xfrm>
          <a:prstGeom prst="rect">
            <a:avLst/>
          </a:prstGeom>
          <a:noFill/>
        </p:spPr>
        <p:txBody>
          <a:bodyPr wrap="square" rtlCol="0">
            <a:spAutoFit/>
          </a:bodyPr>
          <a:lstStyle/>
          <a:p>
            <a:r>
              <a:rPr lang="en-US" dirty="0">
                <a:solidFill>
                  <a:srgbClr val="FFFF00"/>
                </a:solidFill>
              </a:rPr>
              <a:t>The Law (Florida) --   Exposure School Districts Have…</a:t>
            </a:r>
          </a:p>
        </p:txBody>
      </p:sp>
      <p:sp>
        <p:nvSpPr>
          <p:cNvPr id="7" name="TextBox 6"/>
          <p:cNvSpPr txBox="1"/>
          <p:nvPr/>
        </p:nvSpPr>
        <p:spPr>
          <a:xfrm>
            <a:off x="323528" y="1124744"/>
            <a:ext cx="8496944" cy="5016758"/>
          </a:xfrm>
          <a:prstGeom prst="rect">
            <a:avLst/>
          </a:prstGeom>
          <a:noFill/>
        </p:spPr>
        <p:txBody>
          <a:bodyPr wrap="square" rtlCol="0">
            <a:spAutoFit/>
          </a:bodyPr>
          <a:lstStyle/>
          <a:p>
            <a:pPr lvl="0"/>
            <a:r>
              <a:rPr lang="en-US" b="1" dirty="0"/>
              <a:t>State of Florida Law - </a:t>
            </a:r>
            <a:r>
              <a:rPr lang="en-US" dirty="0"/>
              <a:t>The </a:t>
            </a:r>
            <a:r>
              <a:rPr lang="en-US" b="1" dirty="0">
                <a:solidFill>
                  <a:srgbClr val="C00000"/>
                </a:solidFill>
              </a:rPr>
              <a:t>Florida Information Protection Act of 2014 </a:t>
            </a:r>
            <a:r>
              <a:rPr lang="en-US" dirty="0"/>
              <a:t>repeals section 817.5681 and replaces it with a new statute: section 501.171 Notification required upon breach of security regarding personal information:</a:t>
            </a:r>
          </a:p>
          <a:p>
            <a:r>
              <a:rPr lang="en-US" dirty="0"/>
              <a:t> </a:t>
            </a:r>
          </a:p>
          <a:p>
            <a:endParaRPr lang="en-US" dirty="0"/>
          </a:p>
          <a:p>
            <a:pPr lvl="5"/>
            <a:r>
              <a:rPr lang="en-US" sz="1400" dirty="0"/>
              <a:t>The </a:t>
            </a:r>
            <a:r>
              <a:rPr lang="en-US" sz="1400" dirty="0" smtClean="0"/>
              <a:t>statute </a:t>
            </a:r>
            <a:r>
              <a:rPr lang="en-US" sz="1400" dirty="0"/>
              <a:t>requires notice to be provided to affected individuals within 30 days. In addition, </a:t>
            </a:r>
            <a:r>
              <a:rPr lang="en-US" sz="1400" b="1" dirty="0"/>
              <a:t>notice </a:t>
            </a:r>
            <a:r>
              <a:rPr lang="en-US" sz="1400" dirty="0"/>
              <a:t>must now be provided to the Florida Department of Legal Affairs for any breach </a:t>
            </a:r>
            <a:r>
              <a:rPr lang="en-US" sz="1400" b="1" dirty="0">
                <a:solidFill>
                  <a:srgbClr val="FF0000"/>
                </a:solidFill>
              </a:rPr>
              <a:t>affecting 500 or more individuals </a:t>
            </a:r>
            <a:r>
              <a:rPr lang="en-US" sz="1400" dirty="0"/>
              <a:t>within 30 days of the breach unless good cause is provided to the department in writing for an additional 15-day delay. The new statute authorizes the Florida Office of Attorney General to bring enforcement actions under FDUTPA for any statutory violations, but does not create private rights of action for affected individuals. </a:t>
            </a:r>
          </a:p>
          <a:p>
            <a:pPr lvl="5"/>
            <a:r>
              <a:rPr lang="en-US" sz="1400" i="1" dirty="0"/>
              <a:t/>
            </a:r>
            <a:br>
              <a:rPr lang="en-US" sz="1400" i="1" dirty="0"/>
            </a:br>
            <a:endParaRPr lang="en-US" sz="1400" dirty="0"/>
          </a:p>
          <a:p>
            <a:r>
              <a:rPr lang="en-US" dirty="0"/>
              <a:t>The </a:t>
            </a:r>
            <a:r>
              <a:rPr lang="en-US" dirty="0" smtClean="0"/>
              <a:t>statute </a:t>
            </a:r>
            <a:r>
              <a:rPr lang="en-US" dirty="0"/>
              <a:t>expands the definition of personal information to include </a:t>
            </a:r>
            <a:r>
              <a:rPr lang="en-US" b="1" dirty="0"/>
              <a:t>health insurance policy or subscriber numbers</a:t>
            </a:r>
            <a:r>
              <a:rPr lang="en-US" dirty="0"/>
              <a:t>, information regarding an individual’s medical history, financial information, and online user names or email addresses in combination with their associated passwords or security questions and answers to permit account access.</a:t>
            </a:r>
            <a:endParaRPr lang="en-US" dirty="0">
              <a:solidFill>
                <a:srgbClr val="FF0000"/>
              </a:solidFill>
            </a:endParaRPr>
          </a:p>
        </p:txBody>
      </p:sp>
      <p:sp>
        <p:nvSpPr>
          <p:cNvPr id="9" name="TextBox 8"/>
          <p:cNvSpPr txBox="1"/>
          <p:nvPr/>
        </p:nvSpPr>
        <p:spPr>
          <a:xfrm>
            <a:off x="0" y="6237312"/>
            <a:ext cx="9144000" cy="646331"/>
          </a:xfrm>
          <a:prstGeom prst="rect">
            <a:avLst/>
          </a:prstGeom>
          <a:noFill/>
        </p:spPr>
        <p:txBody>
          <a:bodyPr wrap="square" rtlCol="0">
            <a:spAutoFit/>
          </a:bodyPr>
          <a:lstStyle/>
          <a:p>
            <a:r>
              <a:rPr lang="en-US" dirty="0">
                <a:solidFill>
                  <a:schemeClr val="bg1"/>
                </a:solidFill>
              </a:rPr>
              <a:t>The civil penalties for FDUTPA violations could be up to $1,000 per day for the first 30 days and $50,000 for each subsequent 30-day period, not to exceed a total of $500,000.</a:t>
            </a:r>
          </a:p>
        </p:txBody>
      </p:sp>
      <p:pic>
        <p:nvPicPr>
          <p:cNvPr id="8" name="Picture 2" descr="http://www.annin.com/images/FLAGUS_florida.gif"/>
          <p:cNvPicPr>
            <a:picLocks noChangeAspect="1" noChangeArrowheads="1"/>
          </p:cNvPicPr>
          <p:nvPr/>
        </p:nvPicPr>
        <p:blipFill>
          <a:blip r:embed="rId2" cstate="print"/>
          <a:srcRect/>
          <a:stretch>
            <a:fillRect/>
          </a:stretch>
        </p:blipFill>
        <p:spPr bwMode="auto">
          <a:xfrm>
            <a:off x="107504" y="2708920"/>
            <a:ext cx="2367132" cy="1424583"/>
          </a:xfrm>
          <a:prstGeom prst="rect">
            <a:avLst/>
          </a:prstGeom>
          <a:noFill/>
        </p:spPr>
      </p:pic>
    </p:spTree>
    <p:extLst>
      <p:ext uri="{BB962C8B-B14F-4D97-AF65-F5344CB8AC3E}">
        <p14:creationId xmlns:p14="http://schemas.microsoft.com/office/powerpoint/2010/main" val="2228232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C70CC60-9A77-4CC9-A4B0-BC41D5768A4A}" type="slidenum">
              <a:rPr lang="es-ES" smtClean="0"/>
              <a:pPr>
                <a:defRPr/>
              </a:pPr>
              <a:t>18</a:t>
            </a:fld>
            <a:endParaRPr lang="es-ES"/>
          </a:p>
        </p:txBody>
      </p:sp>
      <p:sp>
        <p:nvSpPr>
          <p:cNvPr id="7" name="TextBox 6"/>
          <p:cNvSpPr txBox="1"/>
          <p:nvPr/>
        </p:nvSpPr>
        <p:spPr>
          <a:xfrm>
            <a:off x="405880" y="908450"/>
            <a:ext cx="8280920" cy="1754326"/>
          </a:xfrm>
          <a:prstGeom prst="rect">
            <a:avLst/>
          </a:prstGeom>
          <a:noFill/>
        </p:spPr>
        <p:txBody>
          <a:bodyPr wrap="square" rtlCol="0">
            <a:spAutoFit/>
          </a:bodyPr>
          <a:lstStyle/>
          <a:p>
            <a:pPr lvl="0"/>
            <a:r>
              <a:rPr lang="en-US" b="1" dirty="0"/>
              <a:t>Federal Law</a:t>
            </a:r>
            <a:r>
              <a:rPr lang="en-US" dirty="0"/>
              <a:t> – There are several areas pertinent to discussion (especially notification requirements), but an important law to understand as an employer or business partner is related to the </a:t>
            </a:r>
            <a:r>
              <a:rPr lang="en-US" b="1" i="1" dirty="0"/>
              <a:t>U.S. Health and Human Services office for Civil Rights</a:t>
            </a:r>
            <a:r>
              <a:rPr lang="en-US" dirty="0"/>
              <a:t>. As required by </a:t>
            </a:r>
            <a:r>
              <a:rPr lang="en-US" b="1" dirty="0"/>
              <a:t>section 13402(e)(4) of the HITECH Act</a:t>
            </a:r>
            <a:r>
              <a:rPr lang="en-US" dirty="0"/>
              <a:t>, the Secretary must </a:t>
            </a:r>
            <a:r>
              <a:rPr lang="en-US" dirty="0">
                <a:solidFill>
                  <a:srgbClr val="FF0000"/>
                </a:solidFill>
              </a:rPr>
              <a:t>post a list of breaches </a:t>
            </a:r>
            <a:r>
              <a:rPr lang="en-US" dirty="0"/>
              <a:t>of unsecured protected health information </a:t>
            </a:r>
            <a:r>
              <a:rPr lang="en-US" dirty="0">
                <a:solidFill>
                  <a:srgbClr val="FF0000"/>
                </a:solidFill>
              </a:rPr>
              <a:t>affecting 500 or more individuals</a:t>
            </a:r>
            <a:r>
              <a:rPr lang="en-US" dirty="0"/>
              <a:t>.  </a:t>
            </a:r>
          </a:p>
        </p:txBody>
      </p:sp>
      <p:sp>
        <p:nvSpPr>
          <p:cNvPr id="8" name="TextBox 7"/>
          <p:cNvSpPr txBox="1"/>
          <p:nvPr/>
        </p:nvSpPr>
        <p:spPr>
          <a:xfrm>
            <a:off x="405880" y="5301208"/>
            <a:ext cx="8280920" cy="923330"/>
          </a:xfrm>
          <a:prstGeom prst="rect">
            <a:avLst/>
          </a:prstGeom>
          <a:noFill/>
        </p:spPr>
        <p:txBody>
          <a:bodyPr wrap="square" rtlCol="0">
            <a:spAutoFit/>
          </a:bodyPr>
          <a:lstStyle/>
          <a:p>
            <a:r>
              <a:rPr lang="en-US" dirty="0"/>
              <a:t>Since 1997, HHS has logged thousands of breaches.  This list includes hospitals, doctors, dentist, insurance brokers, universities, state and county governmental entities, and many others.</a:t>
            </a:r>
          </a:p>
        </p:txBody>
      </p:sp>
      <p:sp>
        <p:nvSpPr>
          <p:cNvPr id="9" name="TextBox 8"/>
          <p:cNvSpPr txBox="1"/>
          <p:nvPr/>
        </p:nvSpPr>
        <p:spPr>
          <a:xfrm>
            <a:off x="2483768" y="188640"/>
            <a:ext cx="6203032" cy="369332"/>
          </a:xfrm>
          <a:prstGeom prst="rect">
            <a:avLst/>
          </a:prstGeom>
          <a:noFill/>
        </p:spPr>
        <p:txBody>
          <a:bodyPr wrap="square" rtlCol="0">
            <a:spAutoFit/>
          </a:bodyPr>
          <a:lstStyle/>
          <a:p>
            <a:r>
              <a:rPr lang="en-US" dirty="0">
                <a:solidFill>
                  <a:srgbClr val="FFFF00"/>
                </a:solidFill>
              </a:rPr>
              <a:t>The Law  --   Exposure School Districts Have…</a:t>
            </a:r>
          </a:p>
        </p:txBody>
      </p:sp>
      <p:pic>
        <p:nvPicPr>
          <p:cNvPr id="3" name="Picture 2">
            <a:extLst>
              <a:ext uri="{FF2B5EF4-FFF2-40B4-BE49-F238E27FC236}">
                <a16:creationId xmlns:a16="http://schemas.microsoft.com/office/drawing/2014/main" id="{99C477BA-7D9E-4C20-9A08-90EA889D5EB7}"/>
              </a:ext>
            </a:extLst>
          </p:cNvPr>
          <p:cNvPicPr>
            <a:picLocks noChangeAspect="1"/>
          </p:cNvPicPr>
          <p:nvPr/>
        </p:nvPicPr>
        <p:blipFill>
          <a:blip r:embed="rId2"/>
          <a:stretch>
            <a:fillRect/>
          </a:stretch>
        </p:blipFill>
        <p:spPr>
          <a:xfrm>
            <a:off x="972592" y="2615107"/>
            <a:ext cx="6660232" cy="2702703"/>
          </a:xfrm>
          <a:prstGeom prst="rect">
            <a:avLst/>
          </a:prstGeom>
        </p:spPr>
      </p:pic>
    </p:spTree>
    <p:extLst>
      <p:ext uri="{BB962C8B-B14F-4D97-AF65-F5344CB8AC3E}">
        <p14:creationId xmlns:p14="http://schemas.microsoft.com/office/powerpoint/2010/main" val="1622271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C70CC60-9A77-4CC9-A4B0-BC41D5768A4A}" type="slidenum">
              <a:rPr lang="es-ES" smtClean="0"/>
              <a:pPr>
                <a:defRPr/>
              </a:pPr>
              <a:t>19</a:t>
            </a:fld>
            <a:endParaRPr lang="es-ES"/>
          </a:p>
        </p:txBody>
      </p:sp>
      <p:sp>
        <p:nvSpPr>
          <p:cNvPr id="9" name="TextBox 8"/>
          <p:cNvSpPr txBox="1"/>
          <p:nvPr/>
        </p:nvSpPr>
        <p:spPr>
          <a:xfrm>
            <a:off x="2483768" y="188640"/>
            <a:ext cx="6203032" cy="369332"/>
          </a:xfrm>
          <a:prstGeom prst="rect">
            <a:avLst/>
          </a:prstGeom>
          <a:noFill/>
        </p:spPr>
        <p:txBody>
          <a:bodyPr wrap="square" rtlCol="0">
            <a:spAutoFit/>
          </a:bodyPr>
          <a:lstStyle/>
          <a:p>
            <a:r>
              <a:rPr lang="en-US" dirty="0" smtClean="0">
                <a:solidFill>
                  <a:srgbClr val="FFFF00"/>
                </a:solidFill>
              </a:rPr>
              <a:t>Data has BIG Financial Value</a:t>
            </a:r>
            <a:endParaRPr lang="en-US" dirty="0">
              <a:solidFill>
                <a:srgbClr val="FFFF00"/>
              </a:solidFill>
            </a:endParaRPr>
          </a:p>
        </p:txBody>
      </p:sp>
      <p:pic>
        <p:nvPicPr>
          <p:cNvPr id="2" name="Picture 1"/>
          <p:cNvPicPr>
            <a:picLocks noChangeAspect="1"/>
          </p:cNvPicPr>
          <p:nvPr/>
        </p:nvPicPr>
        <p:blipFill>
          <a:blip r:embed="rId2"/>
          <a:stretch>
            <a:fillRect/>
          </a:stretch>
        </p:blipFill>
        <p:spPr>
          <a:xfrm>
            <a:off x="107504" y="1268760"/>
            <a:ext cx="6201640" cy="4486901"/>
          </a:xfrm>
          <a:prstGeom prst="rect">
            <a:avLst/>
          </a:prstGeom>
        </p:spPr>
      </p:pic>
      <p:sp>
        <p:nvSpPr>
          <p:cNvPr id="4" name="TextBox 3"/>
          <p:cNvSpPr txBox="1"/>
          <p:nvPr/>
        </p:nvSpPr>
        <p:spPr>
          <a:xfrm>
            <a:off x="2771800" y="4869160"/>
            <a:ext cx="1296144" cy="707886"/>
          </a:xfrm>
          <a:prstGeom prst="rect">
            <a:avLst/>
          </a:prstGeom>
          <a:noFill/>
        </p:spPr>
        <p:txBody>
          <a:bodyPr wrap="square" rtlCol="0">
            <a:spAutoFit/>
          </a:bodyPr>
          <a:lstStyle/>
          <a:p>
            <a:r>
              <a:rPr lang="en-US" sz="2000" b="1" dirty="0" smtClean="0">
                <a:solidFill>
                  <a:srgbClr val="C00000"/>
                </a:solidFill>
              </a:rPr>
              <a:t>Medical Records</a:t>
            </a:r>
            <a:endParaRPr lang="en-US" sz="2000" b="1" dirty="0">
              <a:solidFill>
                <a:srgbClr val="C00000"/>
              </a:solidFill>
            </a:endParaRPr>
          </a:p>
        </p:txBody>
      </p:sp>
      <p:sp>
        <p:nvSpPr>
          <p:cNvPr id="6" name="TextBox 5"/>
          <p:cNvSpPr txBox="1"/>
          <p:nvPr/>
        </p:nvSpPr>
        <p:spPr>
          <a:xfrm>
            <a:off x="2627784" y="2132856"/>
            <a:ext cx="940580" cy="646331"/>
          </a:xfrm>
          <a:prstGeom prst="rect">
            <a:avLst/>
          </a:prstGeom>
          <a:noFill/>
        </p:spPr>
        <p:txBody>
          <a:bodyPr wrap="square" rtlCol="0">
            <a:spAutoFit/>
          </a:bodyPr>
          <a:lstStyle/>
          <a:p>
            <a:r>
              <a:rPr lang="en-US" b="1" dirty="0" smtClean="0">
                <a:solidFill>
                  <a:srgbClr val="C00000"/>
                </a:solidFill>
              </a:rPr>
              <a:t>Credit Cards</a:t>
            </a:r>
            <a:endParaRPr lang="en-US" b="1" dirty="0">
              <a:solidFill>
                <a:srgbClr val="C00000"/>
              </a:solidFill>
            </a:endParaRPr>
          </a:p>
        </p:txBody>
      </p:sp>
      <p:sp>
        <p:nvSpPr>
          <p:cNvPr id="10" name="TextBox 9"/>
          <p:cNvSpPr txBox="1"/>
          <p:nvPr/>
        </p:nvSpPr>
        <p:spPr>
          <a:xfrm>
            <a:off x="6599414" y="1693438"/>
            <a:ext cx="2160240" cy="3416320"/>
          </a:xfrm>
          <a:prstGeom prst="rect">
            <a:avLst/>
          </a:prstGeom>
          <a:noFill/>
        </p:spPr>
        <p:txBody>
          <a:bodyPr wrap="square" rtlCol="0">
            <a:spAutoFit/>
          </a:bodyPr>
          <a:lstStyle/>
          <a:p>
            <a:r>
              <a:rPr lang="en-US" dirty="0" smtClean="0"/>
              <a:t>According to a recent </a:t>
            </a:r>
            <a:r>
              <a:rPr lang="en-US" dirty="0" err="1" smtClean="0"/>
              <a:t>TrustWave</a:t>
            </a:r>
            <a:r>
              <a:rPr lang="en-US" dirty="0" smtClean="0"/>
              <a:t> report….</a:t>
            </a:r>
          </a:p>
          <a:p>
            <a:endParaRPr lang="en-US" dirty="0"/>
          </a:p>
          <a:p>
            <a:r>
              <a:rPr lang="en-US" dirty="0" smtClean="0"/>
              <a:t>High Value for Stolen Data:</a:t>
            </a:r>
          </a:p>
          <a:p>
            <a:endParaRPr lang="en-US" dirty="0"/>
          </a:p>
          <a:p>
            <a:r>
              <a:rPr lang="en-US" dirty="0" smtClean="0"/>
              <a:t>Credit Cards:</a:t>
            </a:r>
          </a:p>
          <a:p>
            <a:r>
              <a:rPr lang="en-US" dirty="0" smtClean="0"/>
              <a:t>$5.40</a:t>
            </a:r>
          </a:p>
          <a:p>
            <a:endParaRPr lang="en-US" dirty="0"/>
          </a:p>
          <a:p>
            <a:r>
              <a:rPr lang="en-US" dirty="0" smtClean="0"/>
              <a:t>Medical Records:</a:t>
            </a:r>
          </a:p>
          <a:p>
            <a:r>
              <a:rPr lang="en-US" dirty="0" smtClean="0"/>
              <a:t>$250</a:t>
            </a:r>
            <a:endParaRPr lang="en-US" dirty="0"/>
          </a:p>
        </p:txBody>
      </p:sp>
    </p:spTree>
    <p:extLst>
      <p:ext uri="{BB962C8B-B14F-4D97-AF65-F5344CB8AC3E}">
        <p14:creationId xmlns:p14="http://schemas.microsoft.com/office/powerpoint/2010/main" val="2000971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8313" y="127000"/>
            <a:ext cx="3008312" cy="1162050"/>
          </a:xfrm>
        </p:spPr>
        <p:txBody>
          <a:bodyPr/>
          <a:lstStyle/>
          <a:p>
            <a:r>
              <a:rPr lang="en-US" dirty="0"/>
              <a:t>John M. Drye, Esq.</a:t>
            </a:r>
          </a:p>
        </p:txBody>
      </p:sp>
      <p:sp>
        <p:nvSpPr>
          <p:cNvPr id="3076" name="Text Placeholder 3"/>
          <p:cNvSpPr>
            <a:spLocks noGrp="1"/>
          </p:cNvSpPr>
          <p:nvPr>
            <p:ph type="body" sz="half" idx="2"/>
          </p:nvPr>
        </p:nvSpPr>
        <p:spPr>
          <a:xfrm>
            <a:off x="468313" y="938213"/>
            <a:ext cx="3008312" cy="4074963"/>
          </a:xfrm>
        </p:spPr>
        <p:txBody>
          <a:bodyPr/>
          <a:lstStyle/>
          <a:p>
            <a:endParaRPr lang="en-US" dirty="0"/>
          </a:p>
          <a:p>
            <a:r>
              <a:rPr lang="en-US" dirty="0"/>
              <a:t>General Counsel &amp; Chief Risk Strategist – </a:t>
            </a:r>
            <a:r>
              <a:rPr lang="en-US" b="1" dirty="0">
                <a:solidFill>
                  <a:srgbClr val="C00000"/>
                </a:solidFill>
              </a:rPr>
              <a:t>Campus Benefits</a:t>
            </a:r>
          </a:p>
          <a:p>
            <a:endParaRPr lang="en-US" sz="800" dirty="0"/>
          </a:p>
          <a:p>
            <a:r>
              <a:rPr lang="en-US" dirty="0"/>
              <a:t>Home Office – Atlanta, GA</a:t>
            </a:r>
          </a:p>
          <a:p>
            <a:r>
              <a:rPr lang="en-US" dirty="0"/>
              <a:t>Work in all 50 US states &amp; Abroad</a:t>
            </a:r>
          </a:p>
          <a:p>
            <a:endParaRPr lang="en-US" sz="800" dirty="0"/>
          </a:p>
          <a:p>
            <a:r>
              <a:rPr lang="en-US" dirty="0"/>
              <a:t>PPACA , Healthcare Reform &amp; Public School Employee Benefits </a:t>
            </a:r>
          </a:p>
          <a:p>
            <a:endParaRPr lang="en-US" sz="800" dirty="0"/>
          </a:p>
          <a:p>
            <a:r>
              <a:rPr lang="en-US" dirty="0"/>
              <a:t>In 2013 - 2021</a:t>
            </a:r>
            <a:r>
              <a:rPr lang="en-US" dirty="0">
                <a:solidFill>
                  <a:srgbClr val="C00000"/>
                </a:solidFill>
              </a:rPr>
              <a:t>, completed  training sessions to over </a:t>
            </a:r>
            <a:r>
              <a:rPr lang="en-US" b="1" dirty="0">
                <a:solidFill>
                  <a:srgbClr val="C00000"/>
                </a:solidFill>
              </a:rPr>
              <a:t>475 +</a:t>
            </a:r>
            <a:r>
              <a:rPr lang="en-US" dirty="0">
                <a:solidFill>
                  <a:srgbClr val="C00000"/>
                </a:solidFill>
              </a:rPr>
              <a:t> Public </a:t>
            </a:r>
            <a:r>
              <a:rPr lang="en-US" dirty="0"/>
              <a:t>School Systems in GA, AL, TN, MS, AR and FL.</a:t>
            </a:r>
          </a:p>
          <a:p>
            <a:endParaRPr lang="en-US" sz="800" dirty="0"/>
          </a:p>
          <a:p>
            <a:r>
              <a:rPr lang="en-US" dirty="0"/>
              <a:t>Contact:  </a:t>
            </a:r>
            <a:r>
              <a:rPr lang="en-US" sz="1600" dirty="0">
                <a:solidFill>
                  <a:srgbClr val="C00000"/>
                </a:solidFill>
                <a:hlinkClick r:id="rId2"/>
              </a:rPr>
              <a:t>Jdrye@CampusBenefits.com</a:t>
            </a:r>
            <a:endParaRPr lang="en-US" sz="1600" dirty="0">
              <a:solidFill>
                <a:srgbClr val="C00000"/>
              </a:solidFill>
            </a:endParaRPr>
          </a:p>
          <a:p>
            <a:endParaRPr lang="en-US" dirty="0"/>
          </a:p>
          <a:p>
            <a:endParaRPr lang="en-US" dirty="0"/>
          </a:p>
        </p:txBody>
      </p:sp>
      <p:cxnSp>
        <p:nvCxnSpPr>
          <p:cNvPr id="7" name="Straight Connector 6"/>
          <p:cNvCxnSpPr/>
          <p:nvPr/>
        </p:nvCxnSpPr>
        <p:spPr>
          <a:xfrm>
            <a:off x="3492500" y="981075"/>
            <a:ext cx="0" cy="50403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78" name="TextBox 7"/>
          <p:cNvSpPr txBox="1">
            <a:spLocks noChangeArrowheads="1"/>
          </p:cNvSpPr>
          <p:nvPr/>
        </p:nvSpPr>
        <p:spPr bwMode="auto">
          <a:xfrm>
            <a:off x="3708400" y="981075"/>
            <a:ext cx="5327650" cy="615950"/>
          </a:xfrm>
          <a:prstGeom prst="rect">
            <a:avLst/>
          </a:prstGeom>
          <a:noFill/>
          <a:ln w="9525">
            <a:noFill/>
            <a:miter lim="800000"/>
            <a:headEnd/>
            <a:tailEnd/>
          </a:ln>
        </p:spPr>
        <p:txBody>
          <a:bodyPr>
            <a:spAutoFit/>
          </a:bodyPr>
          <a:lstStyle/>
          <a:p>
            <a:r>
              <a:rPr lang="en-US" sz="1600" b="1" dirty="0"/>
              <a:t>What will we discuss today:</a:t>
            </a:r>
            <a:endParaRPr lang="en-US" dirty="0"/>
          </a:p>
          <a:p>
            <a:endParaRPr lang="en-US" dirty="0"/>
          </a:p>
        </p:txBody>
      </p:sp>
      <p:sp>
        <p:nvSpPr>
          <p:cNvPr id="3079" name="TextBox 8"/>
          <p:cNvSpPr txBox="1">
            <a:spLocks noChangeArrowheads="1"/>
          </p:cNvSpPr>
          <p:nvPr/>
        </p:nvSpPr>
        <p:spPr bwMode="auto">
          <a:xfrm>
            <a:off x="482601" y="5874780"/>
            <a:ext cx="2722562" cy="338138"/>
          </a:xfrm>
          <a:prstGeom prst="rect">
            <a:avLst/>
          </a:prstGeom>
          <a:noFill/>
          <a:ln w="9525">
            <a:noFill/>
            <a:miter lim="800000"/>
            <a:headEnd/>
            <a:tailEnd/>
          </a:ln>
        </p:spPr>
        <p:txBody>
          <a:bodyPr>
            <a:spAutoFit/>
          </a:bodyPr>
          <a:lstStyle/>
          <a:p>
            <a:r>
              <a:rPr lang="en-US" sz="1600" dirty="0"/>
              <a:t>www.CampusBenefits.com</a:t>
            </a:r>
          </a:p>
        </p:txBody>
      </p:sp>
      <p:sp>
        <p:nvSpPr>
          <p:cNvPr id="3080" name="TextBox 9"/>
          <p:cNvSpPr txBox="1">
            <a:spLocks noChangeArrowheads="1"/>
          </p:cNvSpPr>
          <p:nvPr/>
        </p:nvSpPr>
        <p:spPr bwMode="auto">
          <a:xfrm>
            <a:off x="3775855" y="4397375"/>
            <a:ext cx="5184775" cy="2032000"/>
          </a:xfrm>
          <a:prstGeom prst="rect">
            <a:avLst/>
          </a:prstGeom>
          <a:noFill/>
          <a:ln w="9525">
            <a:noFill/>
            <a:miter lim="800000"/>
            <a:headEnd/>
            <a:tailEnd/>
          </a:ln>
        </p:spPr>
        <p:txBody>
          <a:bodyPr>
            <a:spAutoFit/>
          </a:bodyPr>
          <a:lstStyle/>
          <a:p>
            <a:r>
              <a:rPr lang="en-US" i="1" dirty="0"/>
              <a:t>Presentation Disclaimer:</a:t>
            </a:r>
          </a:p>
          <a:p>
            <a:endParaRPr lang="en-US" i="1" dirty="0"/>
          </a:p>
          <a:p>
            <a:r>
              <a:rPr lang="en-US" i="1" dirty="0"/>
              <a:t>This Presentation is not intended to be exhaustive nor should any discussion or opinions be construed as legal advice. Listeners should contact school legal counsel for legal advice. </a:t>
            </a:r>
          </a:p>
          <a:p>
            <a:endParaRPr lang="en-US" dirty="0"/>
          </a:p>
        </p:txBody>
      </p:sp>
      <p:grpSp>
        <p:nvGrpSpPr>
          <p:cNvPr id="2" name="Group 11"/>
          <p:cNvGrpSpPr>
            <a:grpSpLocks/>
          </p:cNvGrpSpPr>
          <p:nvPr/>
        </p:nvGrpSpPr>
        <p:grpSpPr bwMode="auto">
          <a:xfrm>
            <a:off x="3760952" y="1549399"/>
            <a:ext cx="5240002" cy="641351"/>
            <a:chOff x="235736" y="539687"/>
            <a:chExt cx="5240459" cy="484328"/>
          </a:xfrm>
        </p:grpSpPr>
        <p:sp>
          <p:nvSpPr>
            <p:cNvPr id="13" name="Rounded Rectangle 12"/>
            <p:cNvSpPr/>
            <p:nvPr/>
          </p:nvSpPr>
          <p:spPr>
            <a:xfrm>
              <a:off x="235736" y="539687"/>
              <a:ext cx="5213804" cy="484328"/>
            </a:xfrm>
            <a:prstGeom prst="roundRect">
              <a:avLst>
                <a:gd name="adj" fmla="val 15283"/>
              </a:avLst>
            </a:prstGeom>
            <a:solidFill>
              <a:srgbClr val="002341"/>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r>
                <a:rPr lang="en-US" dirty="0"/>
                <a:t>        DOL Updates:  COVID-19 &amp; FMLA</a:t>
              </a:r>
            </a:p>
          </p:txBody>
        </p:sp>
        <p:sp>
          <p:nvSpPr>
            <p:cNvPr id="14" name="Rounded Rectangle 4"/>
            <p:cNvSpPr/>
            <p:nvPr/>
          </p:nvSpPr>
          <p:spPr>
            <a:xfrm>
              <a:off x="310020" y="548359"/>
              <a:ext cx="5166175" cy="450883"/>
            </a:xfrm>
            <a:prstGeom prst="rect">
              <a:avLst/>
            </a:prstGeom>
          </p:spPr>
          <p:style>
            <a:lnRef idx="0">
              <a:scrgbClr r="0" g="0" b="0"/>
            </a:lnRef>
            <a:fillRef idx="0">
              <a:scrgbClr r="0" g="0" b="0"/>
            </a:fillRef>
            <a:effectRef idx="0">
              <a:scrgbClr r="0" g="0" b="0"/>
            </a:effectRef>
            <a:fontRef idx="minor">
              <a:schemeClr val="lt1"/>
            </a:fontRef>
          </p:style>
          <p:txBody>
            <a:bodyPr lIns="151451" tIns="0" rIns="151451" bIns="0" spcCol="1270" anchor="ctr"/>
            <a:lstStyle/>
            <a:p>
              <a:pPr defTabSz="533400">
                <a:lnSpc>
                  <a:spcPct val="90000"/>
                </a:lnSpc>
                <a:spcAft>
                  <a:spcPct val="35000"/>
                </a:spcAft>
                <a:defRPr/>
              </a:pPr>
              <a:r>
                <a:rPr lang="en-US" sz="1400" b="1" dirty="0">
                  <a:solidFill>
                    <a:schemeClr val="bg1"/>
                  </a:solidFill>
                </a:rPr>
                <a:t>1. </a:t>
              </a:r>
            </a:p>
          </p:txBody>
        </p:sp>
      </p:grpSp>
      <p:grpSp>
        <p:nvGrpSpPr>
          <p:cNvPr id="3" name="Group 14"/>
          <p:cNvGrpSpPr>
            <a:grpSpLocks/>
          </p:cNvGrpSpPr>
          <p:nvPr/>
        </p:nvGrpSpPr>
        <p:grpSpPr bwMode="auto">
          <a:xfrm>
            <a:off x="3779838" y="2276475"/>
            <a:ext cx="5213350" cy="641350"/>
            <a:chOff x="286206" y="868841"/>
            <a:chExt cx="5213804" cy="500431"/>
          </a:xfrm>
        </p:grpSpPr>
        <p:sp>
          <p:nvSpPr>
            <p:cNvPr id="16" name="Rounded Rectangle 15"/>
            <p:cNvSpPr/>
            <p:nvPr/>
          </p:nvSpPr>
          <p:spPr>
            <a:xfrm>
              <a:off x="286206" y="868841"/>
              <a:ext cx="5213804" cy="500431"/>
            </a:xfrm>
            <a:prstGeom prst="roundRect">
              <a:avLst/>
            </a:prstGeom>
            <a:solidFill>
              <a:srgbClr val="002341"/>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pPr>
                <a:spcBef>
                  <a:spcPts val="600"/>
                </a:spcBef>
              </a:pPr>
              <a:r>
                <a:rPr lang="en-US" dirty="0"/>
                <a:t>        FIPA and K-12 Cyber</a:t>
              </a:r>
            </a:p>
          </p:txBody>
        </p:sp>
        <p:sp>
          <p:nvSpPr>
            <p:cNvPr id="17" name="Rounded Rectangle 4"/>
            <p:cNvSpPr/>
            <p:nvPr/>
          </p:nvSpPr>
          <p:spPr>
            <a:xfrm>
              <a:off x="310020" y="893615"/>
              <a:ext cx="5166175" cy="450883"/>
            </a:xfrm>
            <a:prstGeom prst="rect">
              <a:avLst/>
            </a:prstGeom>
          </p:spPr>
          <p:style>
            <a:lnRef idx="0">
              <a:scrgbClr r="0" g="0" b="0"/>
            </a:lnRef>
            <a:fillRef idx="0">
              <a:scrgbClr r="0" g="0" b="0"/>
            </a:fillRef>
            <a:effectRef idx="0">
              <a:scrgbClr r="0" g="0" b="0"/>
            </a:effectRef>
            <a:fontRef idx="minor">
              <a:schemeClr val="lt1"/>
            </a:fontRef>
          </p:style>
          <p:txBody>
            <a:bodyPr lIns="151451" tIns="0" rIns="151451" bIns="0" spcCol="1270" anchor="ctr"/>
            <a:lstStyle/>
            <a:p>
              <a:pPr defTabSz="533400">
                <a:lnSpc>
                  <a:spcPct val="90000"/>
                </a:lnSpc>
                <a:spcAft>
                  <a:spcPct val="35000"/>
                </a:spcAft>
                <a:defRPr/>
              </a:pPr>
              <a:r>
                <a:rPr lang="en-US" sz="1400" b="1" dirty="0">
                  <a:solidFill>
                    <a:schemeClr val="bg1"/>
                  </a:solidFill>
                </a:rPr>
                <a:t>2. </a:t>
              </a:r>
            </a:p>
          </p:txBody>
        </p:sp>
      </p:grpSp>
      <p:grpSp>
        <p:nvGrpSpPr>
          <p:cNvPr id="4" name="Group 17"/>
          <p:cNvGrpSpPr>
            <a:grpSpLocks/>
          </p:cNvGrpSpPr>
          <p:nvPr/>
        </p:nvGrpSpPr>
        <p:grpSpPr bwMode="auto">
          <a:xfrm>
            <a:off x="3779838" y="2997200"/>
            <a:ext cx="5213350" cy="641350"/>
            <a:chOff x="286206" y="1214096"/>
            <a:chExt cx="5213804" cy="500431"/>
          </a:xfrm>
        </p:grpSpPr>
        <p:sp>
          <p:nvSpPr>
            <p:cNvPr id="19" name="Rounded Rectangle 18"/>
            <p:cNvSpPr/>
            <p:nvPr/>
          </p:nvSpPr>
          <p:spPr>
            <a:xfrm>
              <a:off x="286206" y="1214096"/>
              <a:ext cx="5213804" cy="500431"/>
            </a:xfrm>
            <a:prstGeom prst="roundRect">
              <a:avLst/>
            </a:prstGeom>
            <a:solidFill>
              <a:srgbClr val="002341"/>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r>
                <a:rPr lang="en-US" dirty="0"/>
                <a:t>         HIPAA and “Security Rule” HI TECH ACT</a:t>
              </a:r>
            </a:p>
          </p:txBody>
        </p:sp>
        <p:sp>
          <p:nvSpPr>
            <p:cNvPr id="20" name="Rounded Rectangle 4"/>
            <p:cNvSpPr/>
            <p:nvPr/>
          </p:nvSpPr>
          <p:spPr>
            <a:xfrm>
              <a:off x="310020" y="1238870"/>
              <a:ext cx="5166175" cy="450883"/>
            </a:xfrm>
            <a:prstGeom prst="rect">
              <a:avLst/>
            </a:prstGeom>
          </p:spPr>
          <p:style>
            <a:lnRef idx="0">
              <a:scrgbClr r="0" g="0" b="0"/>
            </a:lnRef>
            <a:fillRef idx="0">
              <a:scrgbClr r="0" g="0" b="0"/>
            </a:fillRef>
            <a:effectRef idx="0">
              <a:scrgbClr r="0" g="0" b="0"/>
            </a:effectRef>
            <a:fontRef idx="minor">
              <a:schemeClr val="lt1"/>
            </a:fontRef>
          </p:style>
          <p:txBody>
            <a:bodyPr lIns="151451" tIns="0" rIns="151451" bIns="0" spcCol="1270" anchor="ctr"/>
            <a:lstStyle/>
            <a:p>
              <a:pPr defTabSz="533400">
                <a:lnSpc>
                  <a:spcPct val="90000"/>
                </a:lnSpc>
                <a:spcAft>
                  <a:spcPct val="35000"/>
                </a:spcAft>
                <a:defRPr/>
              </a:pPr>
              <a:r>
                <a:rPr lang="en-US" sz="1400" b="1" dirty="0">
                  <a:solidFill>
                    <a:schemeClr val="bg1"/>
                  </a:solidFill>
                </a:rPr>
                <a:t>3. </a:t>
              </a:r>
            </a:p>
          </p:txBody>
        </p:sp>
      </p:grpSp>
      <p:grpSp>
        <p:nvGrpSpPr>
          <p:cNvPr id="5" name="Group 20"/>
          <p:cNvGrpSpPr>
            <a:grpSpLocks/>
          </p:cNvGrpSpPr>
          <p:nvPr/>
        </p:nvGrpSpPr>
        <p:grpSpPr bwMode="auto">
          <a:xfrm>
            <a:off x="3779838" y="3724275"/>
            <a:ext cx="5213350" cy="641350"/>
            <a:chOff x="286206" y="1559352"/>
            <a:chExt cx="5213804" cy="500431"/>
          </a:xfrm>
        </p:grpSpPr>
        <p:sp>
          <p:nvSpPr>
            <p:cNvPr id="22" name="Rounded Rectangle 21"/>
            <p:cNvSpPr/>
            <p:nvPr/>
          </p:nvSpPr>
          <p:spPr>
            <a:xfrm>
              <a:off x="286206" y="1559352"/>
              <a:ext cx="5213804" cy="500431"/>
            </a:xfrm>
            <a:prstGeom prst="roundRect">
              <a:avLst/>
            </a:prstGeom>
            <a:solidFill>
              <a:srgbClr val="002341"/>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r>
                <a:rPr lang="en-US" dirty="0"/>
                <a:t>         Q&amp;A Cross Fire</a:t>
              </a:r>
            </a:p>
          </p:txBody>
        </p:sp>
        <p:sp>
          <p:nvSpPr>
            <p:cNvPr id="23" name="Rounded Rectangle 4"/>
            <p:cNvSpPr/>
            <p:nvPr/>
          </p:nvSpPr>
          <p:spPr>
            <a:xfrm>
              <a:off x="310020" y="1584126"/>
              <a:ext cx="5166175" cy="450883"/>
            </a:xfrm>
            <a:prstGeom prst="rect">
              <a:avLst/>
            </a:prstGeom>
          </p:spPr>
          <p:style>
            <a:lnRef idx="0">
              <a:scrgbClr r="0" g="0" b="0"/>
            </a:lnRef>
            <a:fillRef idx="0">
              <a:scrgbClr r="0" g="0" b="0"/>
            </a:fillRef>
            <a:effectRef idx="0">
              <a:scrgbClr r="0" g="0" b="0"/>
            </a:effectRef>
            <a:fontRef idx="minor">
              <a:schemeClr val="lt1"/>
            </a:fontRef>
          </p:style>
          <p:txBody>
            <a:bodyPr lIns="151451" tIns="0" rIns="151451" bIns="0" spcCol="1270" anchor="ctr"/>
            <a:lstStyle/>
            <a:p>
              <a:pPr defTabSz="533400">
                <a:lnSpc>
                  <a:spcPct val="90000"/>
                </a:lnSpc>
                <a:spcAft>
                  <a:spcPct val="35000"/>
                </a:spcAft>
                <a:defRPr/>
              </a:pPr>
              <a:r>
                <a:rPr lang="en-US" sz="1400" b="1" dirty="0">
                  <a:solidFill>
                    <a:schemeClr val="bg1"/>
                  </a:solidFill>
                </a:rPr>
                <a:t>4. </a:t>
              </a:r>
            </a:p>
          </p:txBody>
        </p:sp>
      </p:grpSp>
      <p:sp>
        <p:nvSpPr>
          <p:cNvPr id="21" name="Slide Number Placeholder 20"/>
          <p:cNvSpPr>
            <a:spLocks noGrp="1"/>
          </p:cNvSpPr>
          <p:nvPr>
            <p:ph type="sldNum" sz="quarter" idx="12"/>
          </p:nvPr>
        </p:nvSpPr>
        <p:spPr/>
        <p:txBody>
          <a:bodyPr/>
          <a:lstStyle/>
          <a:p>
            <a:pPr>
              <a:defRPr/>
            </a:pPr>
            <a:fld id="{BC70CC60-9A77-4CC9-A4B0-BC41D5768A4A}" type="slidenum">
              <a:rPr lang="es-ES" smtClean="0"/>
              <a:pPr>
                <a:defRPr/>
              </a:pPr>
              <a:t>2</a:t>
            </a:fld>
            <a:endParaRPr lang="es-E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9841" y="4708437"/>
            <a:ext cx="2304256" cy="116634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C70CC60-9A77-4CC9-A4B0-BC41D5768A4A}" type="slidenum">
              <a:rPr lang="es-ES" smtClean="0"/>
              <a:pPr>
                <a:defRPr/>
              </a:pPr>
              <a:t>20</a:t>
            </a:fld>
            <a:endParaRPr lang="es-ES"/>
          </a:p>
        </p:txBody>
      </p:sp>
      <p:pic>
        <p:nvPicPr>
          <p:cNvPr id="4" name="Picture 3"/>
          <p:cNvPicPr>
            <a:picLocks noChangeAspect="1"/>
          </p:cNvPicPr>
          <p:nvPr/>
        </p:nvPicPr>
        <p:blipFill>
          <a:blip r:embed="rId2"/>
          <a:stretch>
            <a:fillRect/>
          </a:stretch>
        </p:blipFill>
        <p:spPr>
          <a:xfrm flipV="1">
            <a:off x="7098566" y="14595"/>
            <a:ext cx="2018263" cy="686283"/>
          </a:xfrm>
          <a:prstGeom prst="rect">
            <a:avLst/>
          </a:prstGeom>
        </p:spPr>
      </p:pic>
      <p:sp>
        <p:nvSpPr>
          <p:cNvPr id="6" name="Rectangle 5"/>
          <p:cNvSpPr/>
          <p:nvPr/>
        </p:nvSpPr>
        <p:spPr>
          <a:xfrm>
            <a:off x="405880" y="5445224"/>
            <a:ext cx="8280920" cy="646331"/>
          </a:xfrm>
          <a:prstGeom prst="rect">
            <a:avLst/>
          </a:prstGeom>
        </p:spPr>
        <p:txBody>
          <a:bodyPr wrap="square">
            <a:spAutoFit/>
          </a:bodyPr>
          <a:lstStyle/>
          <a:p>
            <a:r>
              <a:rPr lang="en-US" sz="1200" dirty="0"/>
              <a:t>Levin, Douglas A. (2021). “The State of K-12 Cybersecurity: 2020 Year in Review.” </a:t>
            </a:r>
            <a:r>
              <a:rPr lang="en-US" sz="1200" dirty="0" err="1"/>
              <a:t>EdTech</a:t>
            </a:r>
            <a:r>
              <a:rPr lang="en-US" sz="1200" dirty="0"/>
              <a:t> Strategies/K-12 Cybersecurity Resource Center and the K12 Security Information Exchange. Available online at: https://k12cybersecure.com/year-in-review/</a:t>
            </a:r>
          </a:p>
        </p:txBody>
      </p:sp>
      <p:pic>
        <p:nvPicPr>
          <p:cNvPr id="10" name="Picture 9"/>
          <p:cNvPicPr>
            <a:picLocks noChangeAspect="1"/>
          </p:cNvPicPr>
          <p:nvPr/>
        </p:nvPicPr>
        <p:blipFill>
          <a:blip r:embed="rId3"/>
          <a:stretch>
            <a:fillRect/>
          </a:stretch>
        </p:blipFill>
        <p:spPr>
          <a:xfrm>
            <a:off x="123407" y="1052736"/>
            <a:ext cx="3296465" cy="4104456"/>
          </a:xfrm>
          <a:prstGeom prst="rect">
            <a:avLst/>
          </a:prstGeom>
        </p:spPr>
      </p:pic>
      <p:pic>
        <p:nvPicPr>
          <p:cNvPr id="11" name="Picture 10"/>
          <p:cNvPicPr>
            <a:picLocks noChangeAspect="1"/>
          </p:cNvPicPr>
          <p:nvPr/>
        </p:nvPicPr>
        <p:blipFill>
          <a:blip r:embed="rId4"/>
          <a:stretch>
            <a:fillRect/>
          </a:stretch>
        </p:blipFill>
        <p:spPr>
          <a:xfrm>
            <a:off x="3563888" y="1131284"/>
            <a:ext cx="5381264" cy="3996433"/>
          </a:xfrm>
          <a:prstGeom prst="rect">
            <a:avLst/>
          </a:prstGeom>
        </p:spPr>
      </p:pic>
    </p:spTree>
    <p:extLst>
      <p:ext uri="{BB962C8B-B14F-4D97-AF65-F5344CB8AC3E}">
        <p14:creationId xmlns:p14="http://schemas.microsoft.com/office/powerpoint/2010/main" val="2422398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C70CC60-9A77-4CC9-A4B0-BC41D5768A4A}" type="slidenum">
              <a:rPr lang="es-ES" smtClean="0"/>
              <a:pPr>
                <a:defRPr/>
              </a:pPr>
              <a:t>21</a:t>
            </a:fld>
            <a:endParaRPr lang="es-ES"/>
          </a:p>
        </p:txBody>
      </p:sp>
      <p:pic>
        <p:nvPicPr>
          <p:cNvPr id="2" name="Picture 1"/>
          <p:cNvPicPr>
            <a:picLocks noChangeAspect="1"/>
          </p:cNvPicPr>
          <p:nvPr/>
        </p:nvPicPr>
        <p:blipFill>
          <a:blip r:embed="rId2"/>
          <a:stretch>
            <a:fillRect/>
          </a:stretch>
        </p:blipFill>
        <p:spPr>
          <a:xfrm>
            <a:off x="4008455" y="1196752"/>
            <a:ext cx="4554362" cy="4248472"/>
          </a:xfrm>
          <a:prstGeom prst="rect">
            <a:avLst/>
          </a:prstGeom>
        </p:spPr>
      </p:pic>
      <p:sp>
        <p:nvSpPr>
          <p:cNvPr id="3" name="TextBox 2"/>
          <p:cNvSpPr txBox="1"/>
          <p:nvPr/>
        </p:nvSpPr>
        <p:spPr>
          <a:xfrm>
            <a:off x="2555776" y="188640"/>
            <a:ext cx="5976664" cy="369332"/>
          </a:xfrm>
          <a:prstGeom prst="rect">
            <a:avLst/>
          </a:prstGeom>
          <a:noFill/>
        </p:spPr>
        <p:txBody>
          <a:bodyPr wrap="square" rtlCol="0">
            <a:spAutoFit/>
          </a:bodyPr>
          <a:lstStyle/>
          <a:p>
            <a:r>
              <a:rPr lang="en-US" b="1" dirty="0" smtClean="0">
                <a:solidFill>
                  <a:srgbClr val="FFFF00"/>
                </a:solidFill>
              </a:rPr>
              <a:t>Why are Schools High Target Value</a:t>
            </a:r>
            <a:endParaRPr lang="en-US" b="1" dirty="0">
              <a:solidFill>
                <a:srgbClr val="FFFF00"/>
              </a:solidFill>
            </a:endParaRPr>
          </a:p>
        </p:txBody>
      </p:sp>
      <p:sp>
        <p:nvSpPr>
          <p:cNvPr id="7" name="TextBox 6"/>
          <p:cNvSpPr txBox="1"/>
          <p:nvPr/>
        </p:nvSpPr>
        <p:spPr>
          <a:xfrm>
            <a:off x="395536" y="1844824"/>
            <a:ext cx="3168352"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“PHI &amp; </a:t>
            </a:r>
            <a:r>
              <a:rPr lang="en-US" dirty="0" err="1" smtClean="0"/>
              <a:t>ePHI</a:t>
            </a:r>
            <a:r>
              <a:rPr lang="en-US" dirty="0" smtClean="0"/>
              <a:t>” records</a:t>
            </a:r>
          </a:p>
          <a:p>
            <a:pPr marL="285750" indent="-285750">
              <a:buFont typeface="Arial" panose="020B0604020202020204" pitchFamily="34" charset="0"/>
              <a:buChar char="•"/>
            </a:pPr>
            <a:r>
              <a:rPr lang="en-US" dirty="0" smtClean="0"/>
              <a:t>Bullying Reports</a:t>
            </a:r>
          </a:p>
          <a:p>
            <a:pPr marL="285750" indent="-285750">
              <a:buFont typeface="Arial" panose="020B0604020202020204" pitchFamily="34" charset="0"/>
              <a:buChar char="•"/>
            </a:pPr>
            <a:r>
              <a:rPr lang="en-US" dirty="0" smtClean="0"/>
              <a:t>Student Transcripts</a:t>
            </a:r>
          </a:p>
          <a:p>
            <a:pPr marL="285750" indent="-285750">
              <a:buFont typeface="Arial" panose="020B0604020202020204" pitchFamily="34" charset="0"/>
              <a:buChar char="•"/>
            </a:pPr>
            <a:r>
              <a:rPr lang="en-US" dirty="0" smtClean="0"/>
              <a:t>Social Security Numbers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School IT infrastructure in the age of Zoom and remote learning is significantly ill prepared for the “Online Cartels”</a:t>
            </a:r>
            <a:endParaRPr lang="en-US" dirty="0"/>
          </a:p>
        </p:txBody>
      </p:sp>
    </p:spTree>
    <p:extLst>
      <p:ext uri="{BB962C8B-B14F-4D97-AF65-F5344CB8AC3E}">
        <p14:creationId xmlns:p14="http://schemas.microsoft.com/office/powerpoint/2010/main" val="3818625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C70CC60-9A77-4CC9-A4B0-BC41D5768A4A}" type="slidenum">
              <a:rPr lang="es-ES" smtClean="0"/>
              <a:pPr>
                <a:defRPr/>
              </a:pPr>
              <a:t>22</a:t>
            </a:fld>
            <a:endParaRPr lang="es-ES"/>
          </a:p>
        </p:txBody>
      </p:sp>
      <p:pic>
        <p:nvPicPr>
          <p:cNvPr id="3" name="Picture 2"/>
          <p:cNvPicPr>
            <a:picLocks noChangeAspect="1"/>
          </p:cNvPicPr>
          <p:nvPr/>
        </p:nvPicPr>
        <p:blipFill>
          <a:blip r:embed="rId2"/>
          <a:stretch>
            <a:fillRect/>
          </a:stretch>
        </p:blipFill>
        <p:spPr>
          <a:xfrm>
            <a:off x="899592" y="908720"/>
            <a:ext cx="2832674" cy="3700981"/>
          </a:xfrm>
          <a:prstGeom prst="rect">
            <a:avLst/>
          </a:prstGeom>
        </p:spPr>
      </p:pic>
      <p:pic>
        <p:nvPicPr>
          <p:cNvPr id="7" name="Picture 6"/>
          <p:cNvPicPr>
            <a:picLocks noChangeAspect="1"/>
          </p:cNvPicPr>
          <p:nvPr/>
        </p:nvPicPr>
        <p:blipFill>
          <a:blip r:embed="rId3"/>
          <a:stretch>
            <a:fillRect/>
          </a:stretch>
        </p:blipFill>
        <p:spPr>
          <a:xfrm>
            <a:off x="5188743" y="953706"/>
            <a:ext cx="2983657" cy="3904540"/>
          </a:xfrm>
          <a:prstGeom prst="rect">
            <a:avLst/>
          </a:prstGeom>
        </p:spPr>
      </p:pic>
      <p:pic>
        <p:nvPicPr>
          <p:cNvPr id="1026" name="Picture 2" descr="Cybersecurity and Infrastructure Security Agency CI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5021107"/>
            <a:ext cx="38100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899592" y="5149629"/>
            <a:ext cx="3010320" cy="933580"/>
          </a:xfrm>
          <a:prstGeom prst="rect">
            <a:avLst/>
          </a:prstGeom>
        </p:spPr>
      </p:pic>
      <p:pic>
        <p:nvPicPr>
          <p:cNvPr id="9" name="Picture 8"/>
          <p:cNvPicPr>
            <a:picLocks noChangeAspect="1"/>
          </p:cNvPicPr>
          <p:nvPr/>
        </p:nvPicPr>
        <p:blipFill>
          <a:blip r:embed="rId6"/>
          <a:stretch>
            <a:fillRect/>
          </a:stretch>
        </p:blipFill>
        <p:spPr>
          <a:xfrm>
            <a:off x="4115049" y="2759210"/>
            <a:ext cx="827584" cy="748169"/>
          </a:xfrm>
          <a:prstGeom prst="rect">
            <a:avLst/>
          </a:prstGeom>
        </p:spPr>
      </p:pic>
    </p:spTree>
    <p:extLst>
      <p:ext uri="{BB962C8B-B14F-4D97-AF65-F5344CB8AC3E}">
        <p14:creationId xmlns:p14="http://schemas.microsoft.com/office/powerpoint/2010/main" val="212867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C70CC60-9A77-4CC9-A4B0-BC41D5768A4A}" type="slidenum">
              <a:rPr lang="es-ES" smtClean="0"/>
              <a:pPr>
                <a:defRPr/>
              </a:pPr>
              <a:t>23</a:t>
            </a:fld>
            <a:endParaRPr lang="es-ES"/>
          </a:p>
        </p:txBody>
      </p:sp>
      <p:sp>
        <p:nvSpPr>
          <p:cNvPr id="7" name="TextBox 6"/>
          <p:cNvSpPr txBox="1"/>
          <p:nvPr/>
        </p:nvSpPr>
        <p:spPr>
          <a:xfrm>
            <a:off x="405880" y="3645024"/>
            <a:ext cx="8280920" cy="2246769"/>
          </a:xfrm>
          <a:prstGeom prst="rect">
            <a:avLst/>
          </a:prstGeom>
          <a:noFill/>
        </p:spPr>
        <p:txBody>
          <a:bodyPr wrap="square" rtlCol="0">
            <a:spAutoFit/>
          </a:bodyPr>
          <a:lstStyle/>
          <a:p>
            <a:pPr lvl="0"/>
            <a:r>
              <a:rPr lang="en-US" sz="1400" dirty="0"/>
              <a:t>“[One parent]… learned his son’s information is in the hands of people it shouldn’t be. Here are some of the messages he’s received about his elementary schooler: </a:t>
            </a:r>
            <a:endParaRPr lang="en-US" sz="1400" dirty="0" smtClean="0"/>
          </a:p>
          <a:p>
            <a:pPr lvl="0"/>
            <a:endParaRPr lang="en-US" sz="1400" dirty="0"/>
          </a:p>
          <a:p>
            <a:pPr marL="285750" lvl="0" indent="-285750">
              <a:buFont typeface="Arial" panose="020B0604020202020204" pitchFamily="34" charset="0"/>
              <a:buChar char="•"/>
            </a:pPr>
            <a:r>
              <a:rPr lang="en-US" sz="1400" dirty="0" smtClean="0"/>
              <a:t>The </a:t>
            </a:r>
            <a:r>
              <a:rPr lang="en-US" sz="1400" dirty="0"/>
              <a:t>first one was for </a:t>
            </a:r>
            <a:r>
              <a:rPr lang="en-US" sz="1400" dirty="0">
                <a:solidFill>
                  <a:srgbClr val="FF0000"/>
                </a:solidFill>
              </a:rPr>
              <a:t>denial for a credit card</a:t>
            </a:r>
            <a:r>
              <a:rPr lang="en-US" sz="1400" dirty="0"/>
              <a:t>. </a:t>
            </a:r>
            <a:endParaRPr lang="en-US" sz="1400" dirty="0" smtClean="0"/>
          </a:p>
          <a:p>
            <a:pPr marL="285750" lvl="0" indent="-285750">
              <a:buFont typeface="Arial" panose="020B0604020202020204" pitchFamily="34" charset="0"/>
              <a:buChar char="•"/>
            </a:pPr>
            <a:r>
              <a:rPr lang="en-US" sz="1400" dirty="0" smtClean="0"/>
              <a:t>Another </a:t>
            </a:r>
            <a:r>
              <a:rPr lang="en-US" sz="1400" dirty="0"/>
              <a:t>one happened when the child was denied for a </a:t>
            </a:r>
            <a:r>
              <a:rPr lang="en-US" sz="1400" dirty="0">
                <a:solidFill>
                  <a:srgbClr val="FF0000"/>
                </a:solidFill>
              </a:rPr>
              <a:t>car loan</a:t>
            </a:r>
            <a:r>
              <a:rPr lang="en-US" sz="1400" dirty="0"/>
              <a:t> because it said the reason was because of his income ratio. </a:t>
            </a:r>
            <a:endParaRPr lang="en-US" sz="1400" dirty="0" smtClean="0"/>
          </a:p>
          <a:p>
            <a:pPr marL="285750" lvl="0" indent="-285750">
              <a:buFont typeface="Arial" panose="020B0604020202020204" pitchFamily="34" charset="0"/>
              <a:buChar char="•"/>
            </a:pPr>
            <a:r>
              <a:rPr lang="en-US" sz="1400" dirty="0" smtClean="0"/>
              <a:t>One </a:t>
            </a:r>
            <a:r>
              <a:rPr lang="en-US" sz="1400" dirty="0"/>
              <a:t>of the last ones was to have </a:t>
            </a:r>
            <a:r>
              <a:rPr lang="en-US" sz="1400" dirty="0">
                <a:solidFill>
                  <a:srgbClr val="FF0000"/>
                </a:solidFill>
              </a:rPr>
              <a:t>fixed electric rates</a:t>
            </a:r>
            <a:r>
              <a:rPr lang="en-US" sz="1400" dirty="0" smtClean="0"/>
              <a:t>.</a:t>
            </a:r>
          </a:p>
          <a:p>
            <a:pPr marL="285750" lvl="0" indent="-285750">
              <a:buFont typeface="Arial" panose="020B0604020202020204" pitchFamily="34" charset="0"/>
              <a:buChar char="•"/>
            </a:pPr>
            <a:r>
              <a:rPr lang="en-US" sz="1400" dirty="0" smtClean="0"/>
              <a:t>The </a:t>
            </a:r>
            <a:r>
              <a:rPr lang="en-US" sz="1400" dirty="0"/>
              <a:t>family got a flier talking about the student’s Toledo Edison account and the </a:t>
            </a:r>
            <a:r>
              <a:rPr lang="en-US" sz="1400" dirty="0">
                <a:solidFill>
                  <a:srgbClr val="FF0000"/>
                </a:solidFill>
              </a:rPr>
              <a:t>gift card</a:t>
            </a:r>
            <a:r>
              <a:rPr lang="en-US" sz="1400" dirty="0"/>
              <a:t> he could get by switching suppliers. ‘They’ve got our children’s information and they’re trying to use it,’ said [the parent].” 8</a:t>
            </a:r>
          </a:p>
        </p:txBody>
      </p:sp>
      <p:sp>
        <p:nvSpPr>
          <p:cNvPr id="9" name="TextBox 8"/>
          <p:cNvSpPr txBox="1"/>
          <p:nvPr/>
        </p:nvSpPr>
        <p:spPr>
          <a:xfrm>
            <a:off x="2483768" y="188640"/>
            <a:ext cx="6203032" cy="369332"/>
          </a:xfrm>
          <a:prstGeom prst="rect">
            <a:avLst/>
          </a:prstGeom>
          <a:noFill/>
        </p:spPr>
        <p:txBody>
          <a:bodyPr wrap="square" rtlCol="0">
            <a:spAutoFit/>
          </a:bodyPr>
          <a:lstStyle/>
          <a:p>
            <a:r>
              <a:rPr lang="en-US" b="1" dirty="0" smtClean="0">
                <a:solidFill>
                  <a:srgbClr val="FFFF00"/>
                </a:solidFill>
              </a:rPr>
              <a:t>A Cautionary Tale …  Toledo (OH) Public Schools</a:t>
            </a:r>
            <a:endParaRPr lang="en-US" b="1" dirty="0">
              <a:solidFill>
                <a:srgbClr val="FFFF00"/>
              </a:solidFill>
            </a:endParaRPr>
          </a:p>
        </p:txBody>
      </p:sp>
      <p:sp>
        <p:nvSpPr>
          <p:cNvPr id="2" name="TextBox 1"/>
          <p:cNvSpPr txBox="1"/>
          <p:nvPr/>
        </p:nvSpPr>
        <p:spPr>
          <a:xfrm>
            <a:off x="323528" y="1052736"/>
            <a:ext cx="8363272" cy="2246769"/>
          </a:xfrm>
          <a:prstGeom prst="rect">
            <a:avLst/>
          </a:prstGeom>
          <a:noFill/>
        </p:spPr>
        <p:txBody>
          <a:bodyPr wrap="square" rtlCol="0">
            <a:spAutoFit/>
          </a:bodyPr>
          <a:lstStyle/>
          <a:p>
            <a:endParaRPr lang="en-US" sz="1400" dirty="0" smtClean="0"/>
          </a:p>
          <a:p>
            <a:pPr marL="285750" indent="-285750">
              <a:buFont typeface="Arial" panose="020B0604020202020204" pitchFamily="34" charset="0"/>
              <a:buChar char="•"/>
            </a:pPr>
            <a:r>
              <a:rPr lang="en-US" sz="1400" dirty="0" smtClean="0"/>
              <a:t>In </a:t>
            </a:r>
            <a:r>
              <a:rPr lang="en-US" sz="1400" dirty="0"/>
              <a:t>September 2020, security researchers learned that the </a:t>
            </a:r>
            <a:r>
              <a:rPr lang="en-US" sz="1400" b="1" dirty="0">
                <a:solidFill>
                  <a:srgbClr val="0070C0"/>
                </a:solidFill>
              </a:rPr>
              <a:t>Maze ransomware cartel </a:t>
            </a:r>
            <a:r>
              <a:rPr lang="en-US" sz="1400" dirty="0"/>
              <a:t>had compromised the data systems of TPS. </a:t>
            </a:r>
            <a:endParaRPr lang="en-US" sz="1400" dirty="0" smtClean="0"/>
          </a:p>
          <a:p>
            <a:pPr marL="285750" indent="-285750">
              <a:buFont typeface="Arial" panose="020B0604020202020204" pitchFamily="34" charset="0"/>
              <a:buChar char="•"/>
            </a:pPr>
            <a:r>
              <a:rPr lang="en-US" sz="1400" dirty="0" smtClean="0"/>
              <a:t>Either </a:t>
            </a:r>
            <a:r>
              <a:rPr lang="en-US" sz="1400" dirty="0"/>
              <a:t>because the district did not meet the criminal group’s extortion demands or for other reasons of their own, </a:t>
            </a:r>
            <a:r>
              <a:rPr lang="en-US" sz="1400" b="1" dirty="0">
                <a:solidFill>
                  <a:srgbClr val="0070C0"/>
                </a:solidFill>
              </a:rPr>
              <a:t>Maze dumped 9GB of compressed TPS data </a:t>
            </a:r>
            <a:r>
              <a:rPr lang="en-US" sz="1400" dirty="0"/>
              <a:t>on</a:t>
            </a:r>
            <a:r>
              <a:rPr lang="en-US" sz="1400" dirty="0">
                <a:solidFill>
                  <a:srgbClr val="0070C0"/>
                </a:solidFill>
              </a:rPr>
              <a:t> </a:t>
            </a:r>
            <a:r>
              <a:rPr lang="en-US" sz="1400" dirty="0"/>
              <a:t>their site, including sensitive student and employee data. </a:t>
            </a:r>
            <a:endParaRPr lang="en-US" sz="1400" dirty="0" smtClean="0"/>
          </a:p>
          <a:p>
            <a:pPr marL="285750" indent="-285750">
              <a:buFont typeface="Arial" panose="020B0604020202020204" pitchFamily="34" charset="0"/>
              <a:buChar char="•"/>
            </a:pPr>
            <a:r>
              <a:rPr lang="en-US" sz="1400" dirty="0" smtClean="0"/>
              <a:t>These </a:t>
            </a:r>
            <a:r>
              <a:rPr lang="en-US" sz="1400" dirty="0"/>
              <a:t>data </a:t>
            </a:r>
            <a:r>
              <a:rPr lang="en-US" sz="1400" b="1" u="sng" dirty="0">
                <a:solidFill>
                  <a:srgbClr val="0070C0"/>
                </a:solidFill>
              </a:rPr>
              <a:t>did not appear to involve current records</a:t>
            </a:r>
            <a:r>
              <a:rPr lang="en-US" sz="1400" dirty="0"/>
              <a:t>, but those held by the district from at least 2008 to 2017. </a:t>
            </a:r>
            <a:endParaRPr lang="en-US" sz="1400" dirty="0" smtClean="0"/>
          </a:p>
          <a:p>
            <a:pPr marL="285750" indent="-285750">
              <a:buFont typeface="Arial" panose="020B0604020202020204" pitchFamily="34" charset="0"/>
              <a:buChar char="•"/>
            </a:pPr>
            <a:r>
              <a:rPr lang="en-US" sz="1400" dirty="0" smtClean="0"/>
              <a:t>By </a:t>
            </a:r>
            <a:r>
              <a:rPr lang="en-US" sz="1400" dirty="0"/>
              <a:t>February of 2021—less than six months from the initial incident</a:t>
            </a:r>
            <a:r>
              <a:rPr lang="en-US" sz="1400" dirty="0" smtClean="0"/>
              <a:t>— </a:t>
            </a:r>
            <a:r>
              <a:rPr lang="en-US" sz="1400" b="1" dirty="0" smtClean="0">
                <a:solidFill>
                  <a:srgbClr val="0070C0"/>
                </a:solidFill>
              </a:rPr>
              <a:t>news </a:t>
            </a:r>
            <a:r>
              <a:rPr lang="en-US" sz="1400" b="1" dirty="0">
                <a:solidFill>
                  <a:srgbClr val="0070C0"/>
                </a:solidFill>
              </a:rPr>
              <a:t>outlets </a:t>
            </a:r>
            <a:r>
              <a:rPr lang="en-US" sz="1400" dirty="0"/>
              <a:t>began reporting that parents were receiving notifications of identity theft and credit fraud involving their TPS students: </a:t>
            </a:r>
          </a:p>
        </p:txBody>
      </p:sp>
    </p:spTree>
    <p:extLst>
      <p:ext uri="{BB962C8B-B14F-4D97-AF65-F5344CB8AC3E}">
        <p14:creationId xmlns:p14="http://schemas.microsoft.com/office/powerpoint/2010/main" val="1438403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A371E0-F28B-4608-8E38-2E9FE09915F0}"/>
              </a:ext>
            </a:extLst>
          </p:cNvPr>
          <p:cNvSpPr>
            <a:spLocks noGrp="1"/>
          </p:cNvSpPr>
          <p:nvPr>
            <p:ph type="sldNum" sz="quarter" idx="12"/>
          </p:nvPr>
        </p:nvSpPr>
        <p:spPr/>
        <p:txBody>
          <a:bodyPr/>
          <a:lstStyle/>
          <a:p>
            <a:pPr>
              <a:defRPr/>
            </a:pPr>
            <a:fld id="{FB05DB8D-7B68-4DCF-ACD1-B8EC763F8647}" type="slidenum">
              <a:rPr lang="es-ES" smtClean="0"/>
              <a:pPr>
                <a:defRPr/>
              </a:pPr>
              <a:t>24</a:t>
            </a:fld>
            <a:endParaRPr lang="es-ES"/>
          </a:p>
        </p:txBody>
      </p:sp>
      <p:pic>
        <p:nvPicPr>
          <p:cNvPr id="1026" name="Picture 2" descr="Cartoon HIPAA as an Excuse">
            <a:extLst>
              <a:ext uri="{FF2B5EF4-FFF2-40B4-BE49-F238E27FC236}">
                <a16:creationId xmlns:a16="http://schemas.microsoft.com/office/drawing/2014/main" id="{E9F1C89F-309C-4EC9-922A-5B4276CA3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9060"/>
            <a:ext cx="9144000" cy="55061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E41D193-EDF7-455F-B6F4-F5E0AC6CBD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749"/>
            <a:ext cx="2195736" cy="779738"/>
          </a:xfrm>
          <a:prstGeom prst="rect">
            <a:avLst/>
          </a:prstGeom>
        </p:spPr>
      </p:pic>
    </p:spTree>
    <p:extLst>
      <p:ext uri="{BB962C8B-B14F-4D97-AF65-F5344CB8AC3E}">
        <p14:creationId xmlns:p14="http://schemas.microsoft.com/office/powerpoint/2010/main" val="1738526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A371E0-F28B-4608-8E38-2E9FE09915F0}"/>
              </a:ext>
            </a:extLst>
          </p:cNvPr>
          <p:cNvSpPr>
            <a:spLocks noGrp="1"/>
          </p:cNvSpPr>
          <p:nvPr>
            <p:ph type="sldNum" sz="quarter" idx="12"/>
          </p:nvPr>
        </p:nvSpPr>
        <p:spPr/>
        <p:txBody>
          <a:bodyPr/>
          <a:lstStyle/>
          <a:p>
            <a:pPr>
              <a:defRPr/>
            </a:pPr>
            <a:fld id="{FB05DB8D-7B68-4DCF-ACD1-B8EC763F8647}" type="slidenum">
              <a:rPr lang="es-ES" smtClean="0"/>
              <a:pPr>
                <a:defRPr/>
              </a:pPr>
              <a:t>25</a:t>
            </a:fld>
            <a:endParaRPr lang="es-ES"/>
          </a:p>
        </p:txBody>
      </p:sp>
      <p:pic>
        <p:nvPicPr>
          <p:cNvPr id="4" name="Picture 3">
            <a:extLst>
              <a:ext uri="{FF2B5EF4-FFF2-40B4-BE49-F238E27FC236}">
                <a16:creationId xmlns:a16="http://schemas.microsoft.com/office/drawing/2014/main" id="{3E41D193-EDF7-455F-B6F4-F5E0AC6CBD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749"/>
            <a:ext cx="2195736" cy="779738"/>
          </a:xfrm>
          <a:prstGeom prst="rect">
            <a:avLst/>
          </a:prstGeom>
        </p:spPr>
      </p:pic>
      <p:pic>
        <p:nvPicPr>
          <p:cNvPr id="9" name="Picture 10" descr="hhs logo.jpg">
            <a:extLst>
              <a:ext uri="{FF2B5EF4-FFF2-40B4-BE49-F238E27FC236}">
                <a16:creationId xmlns:a16="http://schemas.microsoft.com/office/drawing/2014/main" id="{A0162D01-9CE4-4442-9547-021C285FA7DF}"/>
              </a:ext>
            </a:extLst>
          </p:cNvPr>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6444208" y="136525"/>
            <a:ext cx="1584389" cy="1585417"/>
          </a:xfrm>
          <a:prstGeom prst="rect">
            <a:avLst/>
          </a:prstGeom>
          <a:noFill/>
          <a:ln w="9525">
            <a:noFill/>
            <a:miter lim="800000"/>
            <a:headEnd/>
            <a:tailEnd/>
          </a:ln>
        </p:spPr>
      </p:pic>
      <p:sp>
        <p:nvSpPr>
          <p:cNvPr id="11" name="TextBox 10">
            <a:extLst>
              <a:ext uri="{FF2B5EF4-FFF2-40B4-BE49-F238E27FC236}">
                <a16:creationId xmlns:a16="http://schemas.microsoft.com/office/drawing/2014/main" id="{1F12DD20-FE8F-412F-A5BE-3A358A4161DB}"/>
              </a:ext>
            </a:extLst>
          </p:cNvPr>
          <p:cNvSpPr txBox="1"/>
          <p:nvPr/>
        </p:nvSpPr>
        <p:spPr>
          <a:xfrm>
            <a:off x="107504" y="1124744"/>
            <a:ext cx="4160974" cy="4708981"/>
          </a:xfrm>
          <a:prstGeom prst="rect">
            <a:avLst/>
          </a:prstGeom>
          <a:noFill/>
        </p:spPr>
        <p:txBody>
          <a:bodyPr wrap="square" rtlCol="0">
            <a:spAutoFit/>
          </a:bodyPr>
          <a:lstStyle/>
          <a:p>
            <a:r>
              <a:rPr lang="en-US" b="1" dirty="0">
                <a:latin typeface="+mj-lt"/>
              </a:rPr>
              <a:t>What is HIPAA</a:t>
            </a:r>
          </a:p>
          <a:p>
            <a:endParaRPr lang="en-US" dirty="0">
              <a:latin typeface="+mj-lt"/>
            </a:endParaRPr>
          </a:p>
          <a:p>
            <a:r>
              <a:rPr lang="en-US" b="0" i="0" dirty="0">
                <a:solidFill>
                  <a:srgbClr val="202124"/>
                </a:solidFill>
                <a:effectLst/>
                <a:latin typeface="+mj-lt"/>
              </a:rPr>
              <a:t>The Health Insurance Portability and Accountability Act of 1996 (</a:t>
            </a:r>
            <a:r>
              <a:rPr lang="en-US" b="1" i="0" dirty="0">
                <a:solidFill>
                  <a:srgbClr val="202124"/>
                </a:solidFill>
                <a:effectLst/>
                <a:latin typeface="+mj-lt"/>
              </a:rPr>
              <a:t>HIPAA</a:t>
            </a:r>
            <a:r>
              <a:rPr lang="en-US" b="0" i="0" dirty="0">
                <a:solidFill>
                  <a:srgbClr val="202124"/>
                </a:solidFill>
                <a:effectLst/>
                <a:latin typeface="+mj-lt"/>
              </a:rPr>
              <a:t>) is a federal law that required:</a:t>
            </a:r>
          </a:p>
          <a:p>
            <a:endParaRPr lang="en-US" b="0" i="0" dirty="0">
              <a:solidFill>
                <a:srgbClr val="202124"/>
              </a:solidFill>
              <a:effectLst/>
              <a:latin typeface="+mj-lt"/>
            </a:endParaRPr>
          </a:p>
          <a:p>
            <a:pPr marL="285750" indent="-285750">
              <a:buFont typeface="Arial" panose="020B0604020202020204" pitchFamily="34" charset="0"/>
              <a:buChar char="•"/>
            </a:pPr>
            <a:r>
              <a:rPr lang="en-US" b="0" i="0" dirty="0">
                <a:solidFill>
                  <a:srgbClr val="202124"/>
                </a:solidFill>
                <a:effectLst/>
                <a:latin typeface="+mj-lt"/>
              </a:rPr>
              <a:t>The creation of national standards </a:t>
            </a:r>
          </a:p>
          <a:p>
            <a:pPr marL="285750" indent="-285750">
              <a:buFont typeface="Arial" panose="020B0604020202020204" pitchFamily="34" charset="0"/>
              <a:buChar char="•"/>
            </a:pPr>
            <a:endParaRPr lang="en-US" b="0" i="0" dirty="0">
              <a:solidFill>
                <a:srgbClr val="202124"/>
              </a:solidFill>
              <a:effectLst/>
              <a:latin typeface="+mj-lt"/>
            </a:endParaRPr>
          </a:p>
          <a:p>
            <a:pPr marL="285750" indent="-285750">
              <a:buFont typeface="Arial" panose="020B0604020202020204" pitchFamily="34" charset="0"/>
              <a:buChar char="•"/>
            </a:pPr>
            <a:r>
              <a:rPr lang="en-US" b="0" i="0" dirty="0">
                <a:solidFill>
                  <a:srgbClr val="202124"/>
                </a:solidFill>
                <a:effectLst/>
                <a:latin typeface="+mj-lt"/>
              </a:rPr>
              <a:t>To protect sensitive patient health information from being disclosed without the patient's consent or knowledge.</a:t>
            </a:r>
          </a:p>
          <a:p>
            <a:endParaRPr lang="en-US" dirty="0">
              <a:solidFill>
                <a:srgbClr val="202124"/>
              </a:solidFill>
              <a:latin typeface="Roboto" panose="02000000000000000000" pitchFamily="2" charset="0"/>
            </a:endParaRPr>
          </a:p>
          <a:p>
            <a:endParaRPr lang="en-US" dirty="0">
              <a:solidFill>
                <a:srgbClr val="202124"/>
              </a:solidFill>
              <a:latin typeface="Roboto" panose="02000000000000000000" pitchFamily="2" charset="0"/>
            </a:endParaRPr>
          </a:p>
          <a:p>
            <a:r>
              <a:rPr lang="en-US" sz="1200" b="0" i="0" dirty="0">
                <a:solidFill>
                  <a:srgbClr val="4D5156"/>
                </a:solidFill>
                <a:effectLst/>
                <a:latin typeface="+mn-lt"/>
              </a:rPr>
              <a:t>The Health Insurance Portability and Accountability Act of 1996 was enacted by the 104th United States Congress and signed into law by President Bill Clinton on August 21, 1996.</a:t>
            </a:r>
            <a:endParaRPr lang="en-US" sz="1200" dirty="0">
              <a:latin typeface="+mn-lt"/>
            </a:endParaRPr>
          </a:p>
        </p:txBody>
      </p:sp>
      <p:pic>
        <p:nvPicPr>
          <p:cNvPr id="14" name="Picture 13">
            <a:extLst>
              <a:ext uri="{FF2B5EF4-FFF2-40B4-BE49-F238E27FC236}">
                <a16:creationId xmlns:a16="http://schemas.microsoft.com/office/drawing/2014/main" id="{FEE696EA-84A4-494B-954B-54A0F8ACC1F0}"/>
              </a:ext>
            </a:extLst>
          </p:cNvPr>
          <p:cNvPicPr>
            <a:picLocks noChangeAspect="1"/>
          </p:cNvPicPr>
          <p:nvPr/>
        </p:nvPicPr>
        <p:blipFill>
          <a:blip r:embed="rId4"/>
          <a:stretch>
            <a:fillRect/>
          </a:stretch>
        </p:blipFill>
        <p:spPr>
          <a:xfrm>
            <a:off x="4448031" y="1778248"/>
            <a:ext cx="4695970" cy="3955008"/>
          </a:xfrm>
          <a:prstGeom prst="rect">
            <a:avLst/>
          </a:prstGeom>
        </p:spPr>
      </p:pic>
      <p:sp>
        <p:nvSpPr>
          <p:cNvPr id="16" name="TextBox 15">
            <a:extLst>
              <a:ext uri="{FF2B5EF4-FFF2-40B4-BE49-F238E27FC236}">
                <a16:creationId xmlns:a16="http://schemas.microsoft.com/office/drawing/2014/main" id="{A59D8821-FA33-4F90-94B8-946C7C6B0B89}"/>
              </a:ext>
            </a:extLst>
          </p:cNvPr>
          <p:cNvSpPr txBox="1"/>
          <p:nvPr/>
        </p:nvSpPr>
        <p:spPr>
          <a:xfrm>
            <a:off x="2411760" y="136525"/>
            <a:ext cx="1832730" cy="369332"/>
          </a:xfrm>
          <a:prstGeom prst="rect">
            <a:avLst/>
          </a:prstGeom>
          <a:noFill/>
        </p:spPr>
        <p:txBody>
          <a:bodyPr wrap="square" rtlCol="0">
            <a:spAutoFit/>
          </a:bodyPr>
          <a:lstStyle/>
          <a:p>
            <a:r>
              <a:rPr lang="en-US" b="1" dirty="0">
                <a:solidFill>
                  <a:srgbClr val="FF0000"/>
                </a:solidFill>
              </a:rPr>
              <a:t>Review</a:t>
            </a:r>
          </a:p>
        </p:txBody>
      </p:sp>
    </p:spTree>
    <p:extLst>
      <p:ext uri="{BB962C8B-B14F-4D97-AF65-F5344CB8AC3E}">
        <p14:creationId xmlns:p14="http://schemas.microsoft.com/office/powerpoint/2010/main" val="3246816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A371E0-F28B-4608-8E38-2E9FE09915F0}"/>
              </a:ext>
            </a:extLst>
          </p:cNvPr>
          <p:cNvSpPr>
            <a:spLocks noGrp="1"/>
          </p:cNvSpPr>
          <p:nvPr>
            <p:ph type="sldNum" sz="quarter" idx="12"/>
          </p:nvPr>
        </p:nvSpPr>
        <p:spPr/>
        <p:txBody>
          <a:bodyPr/>
          <a:lstStyle/>
          <a:p>
            <a:pPr>
              <a:defRPr/>
            </a:pPr>
            <a:fld id="{FB05DB8D-7B68-4DCF-ACD1-B8EC763F8647}" type="slidenum">
              <a:rPr lang="es-ES" smtClean="0"/>
              <a:pPr>
                <a:defRPr/>
              </a:pPr>
              <a:t>26</a:t>
            </a:fld>
            <a:endParaRPr lang="es-ES"/>
          </a:p>
        </p:txBody>
      </p:sp>
      <p:pic>
        <p:nvPicPr>
          <p:cNvPr id="4" name="Picture 3">
            <a:extLst>
              <a:ext uri="{FF2B5EF4-FFF2-40B4-BE49-F238E27FC236}">
                <a16:creationId xmlns:a16="http://schemas.microsoft.com/office/drawing/2014/main" id="{3E41D193-EDF7-455F-B6F4-F5E0AC6CBD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749"/>
            <a:ext cx="2195736" cy="779738"/>
          </a:xfrm>
          <a:prstGeom prst="rect">
            <a:avLst/>
          </a:prstGeom>
        </p:spPr>
      </p:pic>
      <p:pic>
        <p:nvPicPr>
          <p:cNvPr id="5" name="Picture 4">
            <a:extLst>
              <a:ext uri="{FF2B5EF4-FFF2-40B4-BE49-F238E27FC236}">
                <a16:creationId xmlns:a16="http://schemas.microsoft.com/office/drawing/2014/main" id="{88765529-DE1A-4AA6-9FDB-A2A26B9D239D}"/>
              </a:ext>
            </a:extLst>
          </p:cNvPr>
          <p:cNvPicPr>
            <a:picLocks noChangeAspect="1"/>
          </p:cNvPicPr>
          <p:nvPr/>
        </p:nvPicPr>
        <p:blipFill>
          <a:blip r:embed="rId3"/>
          <a:stretch>
            <a:fillRect/>
          </a:stretch>
        </p:blipFill>
        <p:spPr>
          <a:xfrm>
            <a:off x="5292080" y="321416"/>
            <a:ext cx="1944216" cy="1024302"/>
          </a:xfrm>
          <a:prstGeom prst="rect">
            <a:avLst/>
          </a:prstGeom>
        </p:spPr>
      </p:pic>
      <p:pic>
        <p:nvPicPr>
          <p:cNvPr id="9" name="Picture 10" descr="hhs logo.jpg">
            <a:extLst>
              <a:ext uri="{FF2B5EF4-FFF2-40B4-BE49-F238E27FC236}">
                <a16:creationId xmlns:a16="http://schemas.microsoft.com/office/drawing/2014/main" id="{A0162D01-9CE4-4442-9547-021C285FA7DF}"/>
              </a:ext>
            </a:extLst>
          </p:cNvPr>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647615" y="129496"/>
            <a:ext cx="1296144" cy="1296985"/>
          </a:xfrm>
          <a:prstGeom prst="rect">
            <a:avLst/>
          </a:prstGeom>
          <a:noFill/>
          <a:ln w="9525">
            <a:noFill/>
            <a:miter lim="800000"/>
            <a:headEnd/>
            <a:tailEnd/>
          </a:ln>
        </p:spPr>
      </p:pic>
      <p:sp>
        <p:nvSpPr>
          <p:cNvPr id="3" name="TextBox 2">
            <a:extLst>
              <a:ext uri="{FF2B5EF4-FFF2-40B4-BE49-F238E27FC236}">
                <a16:creationId xmlns:a16="http://schemas.microsoft.com/office/drawing/2014/main" id="{C1CCA98F-9903-433B-A90D-D4B5B2F96C9C}"/>
              </a:ext>
            </a:extLst>
          </p:cNvPr>
          <p:cNvSpPr txBox="1"/>
          <p:nvPr/>
        </p:nvSpPr>
        <p:spPr>
          <a:xfrm>
            <a:off x="179512" y="980728"/>
            <a:ext cx="5544616" cy="4524315"/>
          </a:xfrm>
          <a:prstGeom prst="rect">
            <a:avLst/>
          </a:prstGeom>
          <a:noFill/>
        </p:spPr>
        <p:txBody>
          <a:bodyPr wrap="square" rtlCol="0">
            <a:spAutoFit/>
          </a:bodyPr>
          <a:lstStyle/>
          <a:p>
            <a:r>
              <a:rPr lang="en-US" dirty="0"/>
              <a:t>HIPAA = Privacy Rule &amp; Security Rule &amp; Enforcement Rule &amp; Breach Notification Rule</a:t>
            </a:r>
          </a:p>
          <a:p>
            <a:endParaRPr lang="en-US" dirty="0"/>
          </a:p>
          <a:p>
            <a:pPr marL="285750" indent="-285750">
              <a:buFont typeface="Arial" panose="020B0604020202020204" pitchFamily="34" charset="0"/>
              <a:buChar char="•"/>
            </a:pPr>
            <a:r>
              <a:rPr lang="en-US" dirty="0"/>
              <a:t>Since HIPAA was passed in 1996 Congress has passed several important updates:</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Security Rule in 2004</a:t>
            </a:r>
          </a:p>
          <a:p>
            <a:pPr marL="742950" lvl="1" indent="-285750">
              <a:buFont typeface="Arial" panose="020B0604020202020204" pitchFamily="34" charset="0"/>
              <a:buChar char="•"/>
            </a:pPr>
            <a:r>
              <a:rPr lang="en-US" dirty="0" err="1"/>
              <a:t>HiTech</a:t>
            </a:r>
            <a:r>
              <a:rPr lang="en-US" dirty="0"/>
              <a:t> Act of 2009</a:t>
            </a:r>
          </a:p>
          <a:p>
            <a:pPr marL="742950" lvl="1" indent="-285750">
              <a:buFont typeface="Arial" panose="020B0604020202020204" pitchFamily="34" charset="0"/>
              <a:buChar char="•"/>
            </a:pPr>
            <a:r>
              <a:rPr lang="en-US" dirty="0"/>
              <a:t>Omnibus Rule of 2013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With the growing reliance of School Districts on vendors and cloud based platforms…. A review of your </a:t>
            </a:r>
            <a:r>
              <a:rPr lang="en-US" dirty="0" smtClean="0"/>
              <a:t>“</a:t>
            </a:r>
            <a:r>
              <a:rPr lang="en-US" b="1" dirty="0" smtClean="0">
                <a:solidFill>
                  <a:srgbClr val="FF0000"/>
                </a:solidFill>
              </a:rPr>
              <a:t>executed</a:t>
            </a:r>
            <a:r>
              <a:rPr lang="en-US" dirty="0" smtClean="0"/>
              <a:t>” BAA </a:t>
            </a:r>
            <a:r>
              <a:rPr lang="en-US" dirty="0"/>
              <a:t>(Business Associate </a:t>
            </a:r>
            <a:r>
              <a:rPr lang="en-US" dirty="0" smtClean="0"/>
              <a:t>Agreements) </a:t>
            </a:r>
            <a:r>
              <a:rPr lang="en-US" dirty="0"/>
              <a:t>is timely.</a:t>
            </a:r>
          </a:p>
          <a:p>
            <a:pPr marL="742950" lvl="1" indent="-285750">
              <a:buFont typeface="Arial" panose="020B0604020202020204" pitchFamily="34" charset="0"/>
              <a:buChar char="•"/>
            </a:pPr>
            <a:endParaRPr lang="en-US" dirty="0"/>
          </a:p>
        </p:txBody>
      </p:sp>
      <p:pic>
        <p:nvPicPr>
          <p:cNvPr id="11" name="Picture 10">
            <a:extLst>
              <a:ext uri="{FF2B5EF4-FFF2-40B4-BE49-F238E27FC236}">
                <a16:creationId xmlns:a16="http://schemas.microsoft.com/office/drawing/2014/main" id="{BED3CDB6-BA52-4296-AB96-73A1468A2713}"/>
              </a:ext>
            </a:extLst>
          </p:cNvPr>
          <p:cNvPicPr>
            <a:picLocks noChangeAspect="1"/>
          </p:cNvPicPr>
          <p:nvPr/>
        </p:nvPicPr>
        <p:blipFill>
          <a:blip r:embed="rId5"/>
          <a:stretch>
            <a:fillRect/>
          </a:stretch>
        </p:blipFill>
        <p:spPr>
          <a:xfrm>
            <a:off x="5981050" y="1772816"/>
            <a:ext cx="2866174" cy="4175622"/>
          </a:xfrm>
          <a:prstGeom prst="rect">
            <a:avLst/>
          </a:prstGeom>
        </p:spPr>
      </p:pic>
      <p:pic>
        <p:nvPicPr>
          <p:cNvPr id="12" name="Picture 11">
            <a:extLst>
              <a:ext uri="{FF2B5EF4-FFF2-40B4-BE49-F238E27FC236}">
                <a16:creationId xmlns:a16="http://schemas.microsoft.com/office/drawing/2014/main" id="{2ED8DB59-9EB3-45A5-8FEE-FB9BB18782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2620" y="1802647"/>
            <a:ext cx="675183" cy="239767"/>
          </a:xfrm>
          <a:prstGeom prst="rect">
            <a:avLst/>
          </a:prstGeom>
        </p:spPr>
      </p:pic>
      <p:pic>
        <p:nvPicPr>
          <p:cNvPr id="10" name="Picture 9"/>
          <p:cNvPicPr>
            <a:picLocks noChangeAspect="1"/>
          </p:cNvPicPr>
          <p:nvPr/>
        </p:nvPicPr>
        <p:blipFill>
          <a:blip r:embed="rId7"/>
          <a:stretch>
            <a:fillRect/>
          </a:stretch>
        </p:blipFill>
        <p:spPr>
          <a:xfrm>
            <a:off x="4644008" y="4984258"/>
            <a:ext cx="576064" cy="520785"/>
          </a:xfrm>
          <a:prstGeom prst="rect">
            <a:avLst/>
          </a:prstGeom>
        </p:spPr>
      </p:pic>
      <p:sp>
        <p:nvSpPr>
          <p:cNvPr id="6" name="TextBox 5"/>
          <p:cNvSpPr txBox="1"/>
          <p:nvPr/>
        </p:nvSpPr>
        <p:spPr>
          <a:xfrm>
            <a:off x="179512" y="5805264"/>
            <a:ext cx="5801538" cy="369332"/>
          </a:xfrm>
          <a:prstGeom prst="rect">
            <a:avLst/>
          </a:prstGeom>
          <a:noFill/>
        </p:spPr>
        <p:txBody>
          <a:bodyPr wrap="square" rtlCol="0">
            <a:spAutoFit/>
          </a:bodyPr>
          <a:lstStyle/>
          <a:p>
            <a:r>
              <a:rPr lang="en-US" b="1" i="1" dirty="0" smtClean="0"/>
              <a:t>40-70% of data breaches occur through VENDORS</a:t>
            </a:r>
            <a:endParaRPr lang="en-US" b="1" i="1" dirty="0"/>
          </a:p>
        </p:txBody>
      </p:sp>
    </p:spTree>
    <p:extLst>
      <p:ext uri="{BB962C8B-B14F-4D97-AF65-F5344CB8AC3E}">
        <p14:creationId xmlns:p14="http://schemas.microsoft.com/office/powerpoint/2010/main" val="2756724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A371E0-F28B-4608-8E38-2E9FE09915F0}"/>
              </a:ext>
            </a:extLst>
          </p:cNvPr>
          <p:cNvSpPr>
            <a:spLocks noGrp="1"/>
          </p:cNvSpPr>
          <p:nvPr>
            <p:ph type="sldNum" sz="quarter" idx="12"/>
          </p:nvPr>
        </p:nvSpPr>
        <p:spPr/>
        <p:txBody>
          <a:bodyPr/>
          <a:lstStyle/>
          <a:p>
            <a:pPr>
              <a:defRPr/>
            </a:pPr>
            <a:fld id="{FB05DB8D-7B68-4DCF-ACD1-B8EC763F8647}" type="slidenum">
              <a:rPr lang="es-ES" smtClean="0"/>
              <a:pPr>
                <a:defRPr/>
              </a:pPr>
              <a:t>27</a:t>
            </a:fld>
            <a:endParaRPr lang="es-ES"/>
          </a:p>
        </p:txBody>
      </p:sp>
      <p:pic>
        <p:nvPicPr>
          <p:cNvPr id="4" name="Picture 3">
            <a:extLst>
              <a:ext uri="{FF2B5EF4-FFF2-40B4-BE49-F238E27FC236}">
                <a16:creationId xmlns:a16="http://schemas.microsoft.com/office/drawing/2014/main" id="{3E41D193-EDF7-455F-B6F4-F5E0AC6CBD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749"/>
            <a:ext cx="2195736" cy="779738"/>
          </a:xfrm>
          <a:prstGeom prst="rect">
            <a:avLst/>
          </a:prstGeom>
        </p:spPr>
      </p:pic>
      <p:pic>
        <p:nvPicPr>
          <p:cNvPr id="5" name="Picture 4">
            <a:extLst>
              <a:ext uri="{FF2B5EF4-FFF2-40B4-BE49-F238E27FC236}">
                <a16:creationId xmlns:a16="http://schemas.microsoft.com/office/drawing/2014/main" id="{88765529-DE1A-4AA6-9FDB-A2A26B9D239D}"/>
              </a:ext>
            </a:extLst>
          </p:cNvPr>
          <p:cNvPicPr>
            <a:picLocks noChangeAspect="1"/>
          </p:cNvPicPr>
          <p:nvPr/>
        </p:nvPicPr>
        <p:blipFill>
          <a:blip r:embed="rId3"/>
          <a:stretch>
            <a:fillRect/>
          </a:stretch>
        </p:blipFill>
        <p:spPr>
          <a:xfrm>
            <a:off x="3347864" y="129496"/>
            <a:ext cx="2838095" cy="1495238"/>
          </a:xfrm>
          <a:prstGeom prst="rect">
            <a:avLst/>
          </a:prstGeom>
        </p:spPr>
      </p:pic>
      <p:pic>
        <p:nvPicPr>
          <p:cNvPr id="7" name="Picture 6">
            <a:extLst>
              <a:ext uri="{FF2B5EF4-FFF2-40B4-BE49-F238E27FC236}">
                <a16:creationId xmlns:a16="http://schemas.microsoft.com/office/drawing/2014/main" id="{FD374A66-8275-4092-82B3-70E7C5827909}"/>
              </a:ext>
            </a:extLst>
          </p:cNvPr>
          <p:cNvPicPr>
            <a:picLocks noChangeAspect="1"/>
          </p:cNvPicPr>
          <p:nvPr/>
        </p:nvPicPr>
        <p:blipFill>
          <a:blip r:embed="rId4"/>
          <a:stretch>
            <a:fillRect/>
          </a:stretch>
        </p:blipFill>
        <p:spPr>
          <a:xfrm>
            <a:off x="5224628" y="3933056"/>
            <a:ext cx="2657143" cy="1676190"/>
          </a:xfrm>
          <a:prstGeom prst="rect">
            <a:avLst/>
          </a:prstGeom>
        </p:spPr>
      </p:pic>
      <p:pic>
        <p:nvPicPr>
          <p:cNvPr id="9" name="Picture 10" descr="hhs logo.jpg">
            <a:extLst>
              <a:ext uri="{FF2B5EF4-FFF2-40B4-BE49-F238E27FC236}">
                <a16:creationId xmlns:a16="http://schemas.microsoft.com/office/drawing/2014/main" id="{A0162D01-9CE4-4442-9547-021C285FA7DF}"/>
              </a:ext>
            </a:extLst>
          </p:cNvPr>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7647615" y="129496"/>
            <a:ext cx="1296144" cy="1296985"/>
          </a:xfrm>
          <a:prstGeom prst="rect">
            <a:avLst/>
          </a:prstGeom>
          <a:noFill/>
          <a:ln w="9525">
            <a:noFill/>
            <a:miter lim="800000"/>
            <a:headEnd/>
            <a:tailEnd/>
          </a:ln>
        </p:spPr>
      </p:pic>
      <p:sp>
        <p:nvSpPr>
          <p:cNvPr id="3" name="TextBox 2">
            <a:extLst>
              <a:ext uri="{FF2B5EF4-FFF2-40B4-BE49-F238E27FC236}">
                <a16:creationId xmlns:a16="http://schemas.microsoft.com/office/drawing/2014/main" id="{45CB44DD-6407-45DE-8C3A-EB8ED032A874}"/>
              </a:ext>
            </a:extLst>
          </p:cNvPr>
          <p:cNvSpPr txBox="1"/>
          <p:nvPr/>
        </p:nvSpPr>
        <p:spPr>
          <a:xfrm>
            <a:off x="395536" y="1988840"/>
            <a:ext cx="7992888" cy="2862322"/>
          </a:xfrm>
          <a:prstGeom prst="rect">
            <a:avLst/>
          </a:prstGeom>
          <a:noFill/>
        </p:spPr>
        <p:txBody>
          <a:bodyPr wrap="square" rtlCol="0">
            <a:spAutoFit/>
          </a:bodyPr>
          <a:lstStyle/>
          <a:p>
            <a:pPr algn="l"/>
            <a:r>
              <a:rPr lang="en-US" b="1" i="0" dirty="0">
                <a:solidFill>
                  <a:srgbClr val="353640"/>
                </a:solidFill>
                <a:effectLst/>
                <a:latin typeface="DM Serif Display"/>
              </a:rPr>
              <a:t>What is the HIPAA Security Rule?</a:t>
            </a:r>
            <a:endParaRPr lang="en-US" b="0" i="0" dirty="0">
              <a:solidFill>
                <a:srgbClr val="353640"/>
              </a:solidFill>
              <a:effectLst/>
              <a:latin typeface="DM Serif Display"/>
            </a:endParaRPr>
          </a:p>
          <a:p>
            <a:pPr algn="l"/>
            <a:r>
              <a:rPr lang="en-US" b="0" i="0" dirty="0">
                <a:solidFill>
                  <a:srgbClr val="62636B"/>
                </a:solidFill>
                <a:effectLst/>
                <a:latin typeface="DM Sans"/>
              </a:rPr>
              <a:t>The Security Rule is a set of regulations intended to protect the security of </a:t>
            </a:r>
            <a:r>
              <a:rPr lang="en-US" b="1" i="0" u="none" strike="noStrike" dirty="0">
                <a:solidFill>
                  <a:srgbClr val="4A90E2"/>
                </a:solidFill>
                <a:effectLst/>
                <a:latin typeface="DM Sans"/>
              </a:rPr>
              <a:t>electronic Protected Health Information</a:t>
            </a:r>
            <a:r>
              <a:rPr lang="en-US" b="0" i="0" dirty="0">
                <a:solidFill>
                  <a:srgbClr val="62636B"/>
                </a:solidFill>
                <a:effectLst/>
                <a:latin typeface="DM Sans"/>
              </a:rPr>
              <a:t> (ePHI) </a:t>
            </a:r>
          </a:p>
          <a:p>
            <a:pPr algn="l"/>
            <a:endParaRPr lang="en-US" dirty="0">
              <a:solidFill>
                <a:srgbClr val="62636B"/>
              </a:solidFill>
              <a:latin typeface="DM Sans"/>
            </a:endParaRPr>
          </a:p>
          <a:p>
            <a:pPr algn="l"/>
            <a:r>
              <a:rPr lang="en-US" b="0" i="0" dirty="0">
                <a:solidFill>
                  <a:srgbClr val="62636B"/>
                </a:solidFill>
                <a:effectLst/>
                <a:latin typeface="DM Sans"/>
              </a:rPr>
              <a:t>The HIPAA Security Rule contains three types of required standards of implementation that </a:t>
            </a:r>
            <a:r>
              <a:rPr lang="en-US" b="0" i="0" u="sng" dirty="0">
                <a:solidFill>
                  <a:srgbClr val="62636B"/>
                </a:solidFill>
                <a:effectLst/>
                <a:latin typeface="DM Sans"/>
              </a:rPr>
              <a:t>all business associates </a:t>
            </a:r>
            <a:r>
              <a:rPr lang="en-US" b="0" i="0" dirty="0">
                <a:solidFill>
                  <a:srgbClr val="62636B"/>
                </a:solidFill>
                <a:effectLst/>
                <a:latin typeface="DM Sans"/>
              </a:rPr>
              <a:t>and covered entities must abide by. These standards are:</a:t>
            </a:r>
          </a:p>
          <a:p>
            <a:pPr marL="800100" lvl="1" indent="-342900">
              <a:buFont typeface="+mj-lt"/>
              <a:buAutoNum type="arabicPeriod"/>
            </a:pPr>
            <a:r>
              <a:rPr lang="en-US" b="0" i="0" dirty="0">
                <a:solidFill>
                  <a:srgbClr val="62636B"/>
                </a:solidFill>
                <a:effectLst/>
                <a:latin typeface="DM Sans"/>
              </a:rPr>
              <a:t>Administrative Safeguards</a:t>
            </a:r>
          </a:p>
          <a:p>
            <a:pPr marL="800100" lvl="1" indent="-342900">
              <a:buFont typeface="+mj-lt"/>
              <a:buAutoNum type="arabicPeriod"/>
            </a:pPr>
            <a:r>
              <a:rPr lang="en-US" dirty="0">
                <a:solidFill>
                  <a:srgbClr val="62636B"/>
                </a:solidFill>
                <a:latin typeface="DM Sans"/>
              </a:rPr>
              <a:t>Physical Safeguards</a:t>
            </a:r>
            <a:endParaRPr lang="en-US" b="0" i="0" dirty="0">
              <a:solidFill>
                <a:srgbClr val="62636B"/>
              </a:solidFill>
              <a:effectLst/>
              <a:latin typeface="DM Sans"/>
            </a:endParaRPr>
          </a:p>
          <a:p>
            <a:pPr marL="800100" lvl="1" indent="-342900">
              <a:buFont typeface="+mj-lt"/>
              <a:buAutoNum type="arabicPeriod"/>
            </a:pPr>
            <a:r>
              <a:rPr lang="en-US" b="0" i="0" dirty="0">
                <a:solidFill>
                  <a:srgbClr val="62636B"/>
                </a:solidFill>
                <a:effectLst/>
                <a:latin typeface="DM Sans"/>
              </a:rPr>
              <a:t>Technical safeguards.</a:t>
            </a:r>
          </a:p>
        </p:txBody>
      </p:sp>
    </p:spTree>
    <p:extLst>
      <p:ext uri="{BB962C8B-B14F-4D97-AF65-F5344CB8AC3E}">
        <p14:creationId xmlns:p14="http://schemas.microsoft.com/office/powerpoint/2010/main" val="2843109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A371E0-F28B-4608-8E38-2E9FE09915F0}"/>
              </a:ext>
            </a:extLst>
          </p:cNvPr>
          <p:cNvSpPr>
            <a:spLocks noGrp="1"/>
          </p:cNvSpPr>
          <p:nvPr>
            <p:ph type="sldNum" sz="quarter" idx="12"/>
          </p:nvPr>
        </p:nvSpPr>
        <p:spPr/>
        <p:txBody>
          <a:bodyPr/>
          <a:lstStyle/>
          <a:p>
            <a:pPr>
              <a:defRPr/>
            </a:pPr>
            <a:fld id="{FB05DB8D-7B68-4DCF-ACD1-B8EC763F8647}" type="slidenum">
              <a:rPr lang="es-ES" smtClean="0"/>
              <a:pPr>
                <a:defRPr/>
              </a:pPr>
              <a:t>28</a:t>
            </a:fld>
            <a:endParaRPr lang="es-ES"/>
          </a:p>
        </p:txBody>
      </p:sp>
      <p:pic>
        <p:nvPicPr>
          <p:cNvPr id="4" name="Picture 3">
            <a:extLst>
              <a:ext uri="{FF2B5EF4-FFF2-40B4-BE49-F238E27FC236}">
                <a16:creationId xmlns:a16="http://schemas.microsoft.com/office/drawing/2014/main" id="{3E41D193-EDF7-455F-B6F4-F5E0AC6CBD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749"/>
            <a:ext cx="2195736" cy="779738"/>
          </a:xfrm>
          <a:prstGeom prst="rect">
            <a:avLst/>
          </a:prstGeom>
        </p:spPr>
      </p:pic>
      <p:pic>
        <p:nvPicPr>
          <p:cNvPr id="5" name="Picture 4">
            <a:extLst>
              <a:ext uri="{FF2B5EF4-FFF2-40B4-BE49-F238E27FC236}">
                <a16:creationId xmlns:a16="http://schemas.microsoft.com/office/drawing/2014/main" id="{88765529-DE1A-4AA6-9FDB-A2A26B9D239D}"/>
              </a:ext>
            </a:extLst>
          </p:cNvPr>
          <p:cNvPicPr>
            <a:picLocks noChangeAspect="1"/>
          </p:cNvPicPr>
          <p:nvPr/>
        </p:nvPicPr>
        <p:blipFill>
          <a:blip r:embed="rId3"/>
          <a:stretch>
            <a:fillRect/>
          </a:stretch>
        </p:blipFill>
        <p:spPr>
          <a:xfrm>
            <a:off x="6516216" y="262646"/>
            <a:ext cx="1296144" cy="682868"/>
          </a:xfrm>
          <a:prstGeom prst="rect">
            <a:avLst/>
          </a:prstGeom>
        </p:spPr>
      </p:pic>
      <p:pic>
        <p:nvPicPr>
          <p:cNvPr id="7" name="Picture 6">
            <a:extLst>
              <a:ext uri="{FF2B5EF4-FFF2-40B4-BE49-F238E27FC236}">
                <a16:creationId xmlns:a16="http://schemas.microsoft.com/office/drawing/2014/main" id="{FD374A66-8275-4092-82B3-70E7C5827909}"/>
              </a:ext>
            </a:extLst>
          </p:cNvPr>
          <p:cNvPicPr>
            <a:picLocks noChangeAspect="1"/>
          </p:cNvPicPr>
          <p:nvPr/>
        </p:nvPicPr>
        <p:blipFill>
          <a:blip r:embed="rId4"/>
          <a:stretch>
            <a:fillRect/>
          </a:stretch>
        </p:blipFill>
        <p:spPr>
          <a:xfrm>
            <a:off x="5180125" y="237702"/>
            <a:ext cx="1039185" cy="655543"/>
          </a:xfrm>
          <a:prstGeom prst="rect">
            <a:avLst/>
          </a:prstGeom>
        </p:spPr>
      </p:pic>
      <p:pic>
        <p:nvPicPr>
          <p:cNvPr id="9" name="Picture 10" descr="hhs logo.jpg">
            <a:extLst>
              <a:ext uri="{FF2B5EF4-FFF2-40B4-BE49-F238E27FC236}">
                <a16:creationId xmlns:a16="http://schemas.microsoft.com/office/drawing/2014/main" id="{A0162D01-9CE4-4442-9547-021C285FA7DF}"/>
              </a:ext>
            </a:extLst>
          </p:cNvPr>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7902116" y="125406"/>
            <a:ext cx="1039185" cy="1039859"/>
          </a:xfrm>
          <a:prstGeom prst="rect">
            <a:avLst/>
          </a:prstGeom>
          <a:noFill/>
          <a:ln w="9525">
            <a:noFill/>
            <a:miter lim="800000"/>
            <a:headEnd/>
            <a:tailEnd/>
          </a:ln>
        </p:spPr>
      </p:pic>
      <p:sp>
        <p:nvSpPr>
          <p:cNvPr id="3" name="TextBox 2">
            <a:extLst>
              <a:ext uri="{FF2B5EF4-FFF2-40B4-BE49-F238E27FC236}">
                <a16:creationId xmlns:a16="http://schemas.microsoft.com/office/drawing/2014/main" id="{46DE14C7-8576-43E3-AF1B-A006D9160169}"/>
              </a:ext>
            </a:extLst>
          </p:cNvPr>
          <p:cNvSpPr txBox="1"/>
          <p:nvPr/>
        </p:nvSpPr>
        <p:spPr>
          <a:xfrm>
            <a:off x="0" y="1235475"/>
            <a:ext cx="8941301" cy="5355312"/>
          </a:xfrm>
          <a:prstGeom prst="rect">
            <a:avLst/>
          </a:prstGeom>
          <a:noFill/>
        </p:spPr>
        <p:txBody>
          <a:bodyPr wrap="square" rtlCol="0">
            <a:spAutoFit/>
          </a:bodyPr>
          <a:lstStyle/>
          <a:p>
            <a:pPr algn="l"/>
            <a:r>
              <a:rPr lang="en-US" sz="1600" b="1" i="0" u="sng" dirty="0">
                <a:solidFill>
                  <a:srgbClr val="353640"/>
                </a:solidFill>
                <a:effectLst/>
                <a:latin typeface="+mj-lt"/>
              </a:rPr>
              <a:t>What Information is considered PHI?</a:t>
            </a:r>
          </a:p>
          <a:p>
            <a:pPr algn="l"/>
            <a:endParaRPr lang="en-US" sz="1600" b="0" i="0" dirty="0">
              <a:solidFill>
                <a:srgbClr val="353640"/>
              </a:solidFill>
              <a:effectLst/>
              <a:latin typeface="+mj-lt"/>
            </a:endParaRPr>
          </a:p>
          <a:p>
            <a:pPr marL="285750" indent="-285750" algn="l">
              <a:buFont typeface="Arial" panose="020B0604020202020204" pitchFamily="34" charset="0"/>
              <a:buChar char="•"/>
            </a:pPr>
            <a:r>
              <a:rPr lang="en-US" sz="1600" b="0" i="0" dirty="0">
                <a:solidFill>
                  <a:srgbClr val="62636B"/>
                </a:solidFill>
                <a:effectLst/>
                <a:latin typeface="+mj-lt"/>
              </a:rPr>
              <a:t>PHI is any information that can be used to identify an individual</a:t>
            </a:r>
          </a:p>
          <a:p>
            <a:pPr marL="285750" indent="-285750" algn="l">
              <a:buFont typeface="Arial" panose="020B0604020202020204" pitchFamily="34" charset="0"/>
              <a:buChar char="•"/>
            </a:pPr>
            <a:r>
              <a:rPr lang="en-US" sz="1600" b="0" i="0" dirty="0">
                <a:solidFill>
                  <a:srgbClr val="62636B"/>
                </a:solidFill>
                <a:effectLst/>
                <a:latin typeface="+mj-lt"/>
              </a:rPr>
              <a:t>HIPAA has laid out </a:t>
            </a:r>
            <a:r>
              <a:rPr lang="en-US" sz="1600" b="1" i="0" u="none" strike="noStrike" dirty="0">
                <a:solidFill>
                  <a:srgbClr val="4A90E2"/>
                </a:solidFill>
                <a:effectLst/>
                <a:latin typeface="+mj-lt"/>
              </a:rPr>
              <a:t>18 identifiers for PHI</a:t>
            </a:r>
            <a:r>
              <a:rPr lang="en-US" sz="1600" b="0" i="0" dirty="0">
                <a:solidFill>
                  <a:srgbClr val="62636B"/>
                </a:solidFill>
                <a:effectLst/>
                <a:latin typeface="+mj-lt"/>
              </a:rPr>
              <a:t>. </a:t>
            </a:r>
          </a:p>
          <a:p>
            <a:pPr marL="285750" indent="-285750" algn="l">
              <a:buFont typeface="Arial" panose="020B0604020202020204" pitchFamily="34" charset="0"/>
              <a:buChar char="•"/>
            </a:pPr>
            <a:r>
              <a:rPr lang="en-US" sz="1600" b="0" i="0" dirty="0">
                <a:solidFill>
                  <a:srgbClr val="62636B"/>
                </a:solidFill>
                <a:effectLst/>
                <a:latin typeface="+mj-lt"/>
              </a:rPr>
              <a:t>If a record contains any one of those 18 identifiers, it is considered to be PHI. </a:t>
            </a:r>
          </a:p>
          <a:p>
            <a:pPr marL="285750" indent="-285750" algn="l">
              <a:buFont typeface="Arial" panose="020B0604020202020204" pitchFamily="34" charset="0"/>
              <a:buChar char="•"/>
            </a:pPr>
            <a:r>
              <a:rPr lang="en-US" sz="1600" b="0" i="0" dirty="0">
                <a:solidFill>
                  <a:srgbClr val="62636B"/>
                </a:solidFill>
                <a:effectLst/>
                <a:latin typeface="+mj-lt"/>
              </a:rPr>
              <a:t>If the record has these identifiers removed, it is no longer considered to be Protected Health Information and it is no longer under the restrictions defined by the </a:t>
            </a:r>
            <a:r>
              <a:rPr lang="en-US" sz="1600" b="1" i="0" u="none" strike="noStrike" dirty="0">
                <a:solidFill>
                  <a:srgbClr val="4A90E2"/>
                </a:solidFill>
                <a:effectLst/>
                <a:latin typeface="+mj-lt"/>
              </a:rPr>
              <a:t>HIPAA Privacy Rule</a:t>
            </a:r>
            <a:r>
              <a:rPr lang="en-US" sz="1600" b="0" i="0" dirty="0">
                <a:solidFill>
                  <a:srgbClr val="62636B"/>
                </a:solidFill>
                <a:effectLst/>
                <a:latin typeface="+mj-lt"/>
              </a:rPr>
              <a:t>. </a:t>
            </a:r>
          </a:p>
          <a:p>
            <a:pPr algn="l"/>
            <a:endParaRPr lang="en-US" sz="1600" dirty="0">
              <a:solidFill>
                <a:srgbClr val="62636B"/>
              </a:solidFill>
              <a:latin typeface="+mj-lt"/>
            </a:endParaRPr>
          </a:p>
          <a:p>
            <a:pPr algn="l"/>
            <a:r>
              <a:rPr lang="en-US" sz="1600" b="1" u="sng" dirty="0">
                <a:solidFill>
                  <a:srgbClr val="62636B"/>
                </a:solidFill>
                <a:latin typeface="+mj-lt"/>
              </a:rPr>
              <a:t>What is ePHI?</a:t>
            </a:r>
          </a:p>
          <a:p>
            <a:pPr algn="l"/>
            <a:endParaRPr lang="en-US" sz="1600" dirty="0">
              <a:solidFill>
                <a:srgbClr val="62636B"/>
              </a:solidFill>
              <a:latin typeface="+mj-lt"/>
            </a:endParaRPr>
          </a:p>
          <a:p>
            <a:pPr marL="285750" indent="-285750" algn="l">
              <a:buFont typeface="Arial" panose="020B0604020202020204" pitchFamily="34" charset="0"/>
              <a:buChar char="•"/>
            </a:pPr>
            <a:r>
              <a:rPr lang="en-US" sz="1600" b="0" i="0" dirty="0">
                <a:solidFill>
                  <a:srgbClr val="62636B"/>
                </a:solidFill>
                <a:effectLst/>
                <a:latin typeface="+mj-lt"/>
              </a:rPr>
              <a:t>When PHI is found in an electronic form, like a computer or a digital file, it is called </a:t>
            </a:r>
            <a:r>
              <a:rPr lang="en-US" sz="1600" b="1" i="0" u="none" strike="noStrike" dirty="0">
                <a:solidFill>
                  <a:srgbClr val="4A90E2"/>
                </a:solidFill>
                <a:effectLst/>
                <a:latin typeface="+mj-lt"/>
              </a:rPr>
              <a:t>electronically Protected Health Information</a:t>
            </a:r>
            <a:r>
              <a:rPr lang="en-US" sz="1600" b="0" i="0" dirty="0">
                <a:solidFill>
                  <a:srgbClr val="62636B"/>
                </a:solidFill>
                <a:effectLst/>
                <a:latin typeface="+mj-lt"/>
              </a:rPr>
              <a:t> or </a:t>
            </a:r>
            <a:r>
              <a:rPr lang="en-US" sz="1600" b="1" i="0" dirty="0">
                <a:solidFill>
                  <a:srgbClr val="62636B"/>
                </a:solidFill>
                <a:effectLst/>
                <a:latin typeface="+mj-lt"/>
              </a:rPr>
              <a:t>ePHI.</a:t>
            </a:r>
          </a:p>
          <a:p>
            <a:pPr marL="285750" indent="-285750" algn="l">
              <a:buFont typeface="Arial" panose="020B0604020202020204" pitchFamily="34" charset="0"/>
              <a:buChar char="•"/>
            </a:pPr>
            <a:r>
              <a:rPr lang="en-US" sz="1600" b="0" i="0" dirty="0">
                <a:solidFill>
                  <a:srgbClr val="62636B"/>
                </a:solidFill>
                <a:effectLst/>
                <a:latin typeface="+mj-lt"/>
              </a:rPr>
              <a:t>ePHI can be found in a couple of different forms whether it is shared via email or stored on a </a:t>
            </a:r>
            <a:r>
              <a:rPr lang="en-US" sz="1600" b="0" i="0" dirty="0">
                <a:solidFill>
                  <a:srgbClr val="00B050"/>
                </a:solidFill>
                <a:effectLst/>
                <a:latin typeface="+mj-lt"/>
              </a:rPr>
              <a:t>hard drive, computer, flash drive, disk</a:t>
            </a:r>
            <a:r>
              <a:rPr lang="en-US" sz="1600" b="0" i="0" dirty="0">
                <a:solidFill>
                  <a:srgbClr val="62636B"/>
                </a:solidFill>
                <a:effectLst/>
                <a:latin typeface="+mj-lt"/>
              </a:rPr>
              <a:t>, </a:t>
            </a:r>
            <a:r>
              <a:rPr lang="en-US" sz="1600" b="1" i="0" u="none" strike="noStrike" dirty="0">
                <a:solidFill>
                  <a:srgbClr val="00B050"/>
                </a:solidFill>
                <a:effectLst/>
                <a:latin typeface="+mj-lt"/>
              </a:rPr>
              <a:t>cloud hosting platform</a:t>
            </a:r>
            <a:r>
              <a:rPr lang="en-US" sz="1600" b="0" i="0" dirty="0">
                <a:solidFill>
                  <a:srgbClr val="00B050"/>
                </a:solidFill>
                <a:effectLst/>
                <a:latin typeface="+mj-lt"/>
              </a:rPr>
              <a:t>, </a:t>
            </a:r>
            <a:r>
              <a:rPr lang="en-US" sz="1600" b="0" i="0" dirty="0">
                <a:solidFill>
                  <a:srgbClr val="62636B"/>
                </a:solidFill>
                <a:effectLst/>
                <a:latin typeface="+mj-lt"/>
              </a:rPr>
              <a:t>or other. </a:t>
            </a:r>
          </a:p>
          <a:p>
            <a:pPr marL="285750" indent="-285750" algn="l">
              <a:buFont typeface="Arial" panose="020B0604020202020204" pitchFamily="34" charset="0"/>
              <a:buChar char="•"/>
            </a:pPr>
            <a:r>
              <a:rPr lang="en-US" sz="1600" b="1" i="0" dirty="0">
                <a:solidFill>
                  <a:srgbClr val="0070C0"/>
                </a:solidFill>
                <a:effectLst/>
                <a:latin typeface="+mj-lt"/>
              </a:rPr>
              <a:t>HIPAA Privacy Rule </a:t>
            </a:r>
            <a:r>
              <a:rPr lang="en-US" sz="1600" b="0" i="0" dirty="0">
                <a:solidFill>
                  <a:srgbClr val="62636B"/>
                </a:solidFill>
                <a:effectLst/>
                <a:latin typeface="+mj-lt"/>
              </a:rPr>
              <a:t>applies to each and every form of PHI that currently exists or will ever exist in the future. </a:t>
            </a:r>
          </a:p>
          <a:p>
            <a:pPr marL="285750" indent="-285750" algn="l">
              <a:buFont typeface="Arial" panose="020B0604020202020204" pitchFamily="34" charset="0"/>
              <a:buChar char="•"/>
            </a:pPr>
            <a:r>
              <a:rPr lang="en-US" sz="1600" b="1" i="0" dirty="0">
                <a:solidFill>
                  <a:srgbClr val="0070C0"/>
                </a:solidFill>
                <a:effectLst/>
                <a:latin typeface="+mj-lt"/>
              </a:rPr>
              <a:t>Security Rule only applies to ePHI </a:t>
            </a:r>
            <a:r>
              <a:rPr lang="en-US" sz="1600" b="0" i="0" dirty="0">
                <a:solidFill>
                  <a:srgbClr val="62636B"/>
                </a:solidFill>
                <a:effectLst/>
                <a:latin typeface="+mj-lt"/>
              </a:rPr>
              <a:t>and does not apply to paper or oral versions of this same information. </a:t>
            </a:r>
            <a:endParaRPr lang="en-US" sz="1600" dirty="0">
              <a:solidFill>
                <a:srgbClr val="62636B"/>
              </a:solidFill>
              <a:latin typeface="+mj-lt"/>
            </a:endParaRPr>
          </a:p>
          <a:p>
            <a:pPr algn="l"/>
            <a:endParaRPr lang="en-US" b="0" i="0" dirty="0">
              <a:solidFill>
                <a:srgbClr val="62636B"/>
              </a:solidFill>
              <a:effectLst/>
              <a:latin typeface="DM Sans"/>
            </a:endParaRPr>
          </a:p>
          <a:p>
            <a:pPr algn="l"/>
            <a:endParaRPr lang="en-US" dirty="0">
              <a:solidFill>
                <a:srgbClr val="62636B"/>
              </a:solidFill>
              <a:latin typeface="DM Sans"/>
            </a:endParaRPr>
          </a:p>
          <a:p>
            <a:pPr algn="l"/>
            <a:endParaRPr lang="en-US" b="0" i="0" dirty="0">
              <a:solidFill>
                <a:srgbClr val="62636B"/>
              </a:solidFill>
              <a:effectLst/>
              <a:latin typeface="DM Sans"/>
            </a:endParaRPr>
          </a:p>
        </p:txBody>
      </p:sp>
    </p:spTree>
    <p:extLst>
      <p:ext uri="{BB962C8B-B14F-4D97-AF65-F5344CB8AC3E}">
        <p14:creationId xmlns:p14="http://schemas.microsoft.com/office/powerpoint/2010/main" val="26235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A371E0-F28B-4608-8E38-2E9FE09915F0}"/>
              </a:ext>
            </a:extLst>
          </p:cNvPr>
          <p:cNvSpPr>
            <a:spLocks noGrp="1"/>
          </p:cNvSpPr>
          <p:nvPr>
            <p:ph type="sldNum" sz="quarter" idx="12"/>
          </p:nvPr>
        </p:nvSpPr>
        <p:spPr/>
        <p:txBody>
          <a:bodyPr/>
          <a:lstStyle/>
          <a:p>
            <a:pPr>
              <a:defRPr/>
            </a:pPr>
            <a:fld id="{FB05DB8D-7B68-4DCF-ACD1-B8EC763F8647}" type="slidenum">
              <a:rPr lang="es-ES" smtClean="0"/>
              <a:pPr>
                <a:defRPr/>
              </a:pPr>
              <a:t>29</a:t>
            </a:fld>
            <a:endParaRPr lang="es-ES"/>
          </a:p>
        </p:txBody>
      </p:sp>
      <p:pic>
        <p:nvPicPr>
          <p:cNvPr id="4" name="Picture 3">
            <a:extLst>
              <a:ext uri="{FF2B5EF4-FFF2-40B4-BE49-F238E27FC236}">
                <a16:creationId xmlns:a16="http://schemas.microsoft.com/office/drawing/2014/main" id="{3E41D193-EDF7-455F-B6F4-F5E0AC6CBD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749"/>
            <a:ext cx="2195736" cy="779738"/>
          </a:xfrm>
          <a:prstGeom prst="rect">
            <a:avLst/>
          </a:prstGeom>
        </p:spPr>
      </p:pic>
      <p:pic>
        <p:nvPicPr>
          <p:cNvPr id="7" name="Picture 6">
            <a:extLst>
              <a:ext uri="{FF2B5EF4-FFF2-40B4-BE49-F238E27FC236}">
                <a16:creationId xmlns:a16="http://schemas.microsoft.com/office/drawing/2014/main" id="{FD374A66-8275-4092-82B3-70E7C5827909}"/>
              </a:ext>
            </a:extLst>
          </p:cNvPr>
          <p:cNvPicPr>
            <a:picLocks noChangeAspect="1"/>
          </p:cNvPicPr>
          <p:nvPr/>
        </p:nvPicPr>
        <p:blipFill>
          <a:blip r:embed="rId3"/>
          <a:stretch>
            <a:fillRect/>
          </a:stretch>
        </p:blipFill>
        <p:spPr>
          <a:xfrm>
            <a:off x="6836105" y="1241026"/>
            <a:ext cx="2024988" cy="1277411"/>
          </a:xfrm>
          <a:prstGeom prst="rect">
            <a:avLst/>
          </a:prstGeom>
        </p:spPr>
      </p:pic>
      <p:sp>
        <p:nvSpPr>
          <p:cNvPr id="3" name="TextBox 2">
            <a:extLst>
              <a:ext uri="{FF2B5EF4-FFF2-40B4-BE49-F238E27FC236}">
                <a16:creationId xmlns:a16="http://schemas.microsoft.com/office/drawing/2014/main" id="{39785908-00E5-4C2B-8589-E49AD772750A}"/>
              </a:ext>
            </a:extLst>
          </p:cNvPr>
          <p:cNvSpPr txBox="1"/>
          <p:nvPr/>
        </p:nvSpPr>
        <p:spPr>
          <a:xfrm>
            <a:off x="107504" y="908720"/>
            <a:ext cx="5832648" cy="5139869"/>
          </a:xfrm>
          <a:prstGeom prst="rect">
            <a:avLst/>
          </a:prstGeom>
          <a:noFill/>
        </p:spPr>
        <p:txBody>
          <a:bodyPr wrap="square" rtlCol="0">
            <a:spAutoFit/>
          </a:bodyPr>
          <a:lstStyle/>
          <a:p>
            <a:pPr algn="l"/>
            <a:r>
              <a:rPr lang="en-US" b="1" i="0" u="sng" dirty="0">
                <a:solidFill>
                  <a:srgbClr val="62636B"/>
                </a:solidFill>
                <a:effectLst/>
                <a:latin typeface="+mj-lt"/>
              </a:rPr>
              <a:t>18 Identifiers for PHI:</a:t>
            </a:r>
          </a:p>
          <a:p>
            <a:pPr algn="l"/>
            <a:endParaRPr lang="en-US" sz="1200" b="0" i="0" dirty="0">
              <a:solidFill>
                <a:srgbClr val="62636B"/>
              </a:solidFill>
              <a:effectLst/>
              <a:latin typeface="+mj-lt"/>
            </a:endParaRPr>
          </a:p>
          <a:p>
            <a:pPr marL="228600" indent="-228600" algn="l">
              <a:buFont typeface="+mj-lt"/>
              <a:buAutoNum type="arabicPeriod"/>
            </a:pPr>
            <a:r>
              <a:rPr lang="en-US" sz="1300" b="0" i="0" dirty="0">
                <a:solidFill>
                  <a:srgbClr val="62636B"/>
                </a:solidFill>
                <a:effectLst/>
                <a:latin typeface="+mj-lt"/>
              </a:rPr>
              <a:t>Full names or last name and initial</a:t>
            </a:r>
          </a:p>
          <a:p>
            <a:pPr marL="228600" indent="-228600" algn="l">
              <a:buFont typeface="+mj-lt"/>
              <a:buAutoNum type="arabicPeriod"/>
            </a:pPr>
            <a:r>
              <a:rPr lang="en-US" sz="1300" b="0" i="0" dirty="0">
                <a:solidFill>
                  <a:srgbClr val="62636B"/>
                </a:solidFill>
                <a:effectLst/>
                <a:latin typeface="+mj-lt"/>
              </a:rPr>
              <a:t>All geographical identifiers smaller than a state,</a:t>
            </a:r>
          </a:p>
          <a:p>
            <a:pPr marL="228600" indent="-228600" algn="l">
              <a:buFont typeface="+mj-lt"/>
              <a:buAutoNum type="arabicPeriod"/>
            </a:pPr>
            <a:r>
              <a:rPr lang="en-US" sz="1300" b="0" i="0" dirty="0">
                <a:solidFill>
                  <a:srgbClr val="62636B"/>
                </a:solidFill>
                <a:effectLst/>
                <a:latin typeface="+mj-lt"/>
              </a:rPr>
              <a:t>Dates (other than year) directly related to an individual such as birthday or treatment dates</a:t>
            </a:r>
          </a:p>
          <a:p>
            <a:pPr marL="228600" indent="-228600" algn="l">
              <a:buFont typeface="+mj-lt"/>
              <a:buAutoNum type="arabicPeriod"/>
            </a:pPr>
            <a:r>
              <a:rPr lang="en-US" sz="1300" b="0" i="0" dirty="0">
                <a:solidFill>
                  <a:srgbClr val="62636B"/>
                </a:solidFill>
                <a:effectLst/>
                <a:latin typeface="+mj-lt"/>
              </a:rPr>
              <a:t>Phone Numbers including area code</a:t>
            </a:r>
          </a:p>
          <a:p>
            <a:pPr marL="228600" indent="-228600" algn="l">
              <a:buFont typeface="+mj-lt"/>
              <a:buAutoNum type="arabicPeriod"/>
            </a:pPr>
            <a:r>
              <a:rPr lang="en-US" sz="1300" b="0" i="0" dirty="0">
                <a:solidFill>
                  <a:srgbClr val="62636B"/>
                </a:solidFill>
                <a:effectLst/>
                <a:latin typeface="+mj-lt"/>
              </a:rPr>
              <a:t>Fax number/s</a:t>
            </a:r>
          </a:p>
          <a:p>
            <a:pPr marL="228600" indent="-228600" algn="l">
              <a:buFont typeface="+mj-lt"/>
              <a:buAutoNum type="arabicPeriod"/>
            </a:pPr>
            <a:r>
              <a:rPr lang="en-US" sz="1300" b="0" i="0" dirty="0">
                <a:solidFill>
                  <a:srgbClr val="62636B"/>
                </a:solidFill>
                <a:effectLst/>
                <a:latin typeface="+mj-lt"/>
              </a:rPr>
              <a:t>Email address/es</a:t>
            </a:r>
          </a:p>
          <a:p>
            <a:pPr marL="228600" indent="-228600" algn="l">
              <a:buFont typeface="+mj-lt"/>
              <a:buAutoNum type="arabicPeriod"/>
            </a:pPr>
            <a:r>
              <a:rPr lang="en-US" sz="1300" b="0" i="0" dirty="0">
                <a:solidFill>
                  <a:srgbClr val="62636B"/>
                </a:solidFill>
                <a:effectLst/>
                <a:latin typeface="+mj-lt"/>
              </a:rPr>
              <a:t>Social Security number</a:t>
            </a:r>
          </a:p>
          <a:p>
            <a:pPr marL="228600" indent="-228600" algn="l">
              <a:buFont typeface="+mj-lt"/>
              <a:buAutoNum type="arabicPeriod"/>
            </a:pPr>
            <a:r>
              <a:rPr lang="en-US" sz="1300" b="0" i="0" dirty="0">
                <a:solidFill>
                  <a:srgbClr val="62636B"/>
                </a:solidFill>
                <a:effectLst/>
                <a:latin typeface="+mj-lt"/>
              </a:rPr>
              <a:t>Medical record numbers</a:t>
            </a:r>
          </a:p>
          <a:p>
            <a:pPr marL="228600" indent="-228600" algn="l">
              <a:buFont typeface="+mj-lt"/>
              <a:buAutoNum type="arabicPeriod"/>
            </a:pPr>
            <a:r>
              <a:rPr lang="en-US" sz="1300" b="0" i="0" dirty="0">
                <a:solidFill>
                  <a:srgbClr val="62636B"/>
                </a:solidFill>
                <a:effectLst/>
                <a:latin typeface="+mj-lt"/>
              </a:rPr>
              <a:t>Health insurance beneficiary numbers</a:t>
            </a:r>
          </a:p>
          <a:p>
            <a:pPr marL="228600" indent="-228600" algn="l">
              <a:buFont typeface="+mj-lt"/>
              <a:buAutoNum type="arabicPeriod"/>
            </a:pPr>
            <a:r>
              <a:rPr lang="en-US" sz="1300" b="0" i="0" dirty="0">
                <a:solidFill>
                  <a:srgbClr val="62636B"/>
                </a:solidFill>
                <a:effectLst/>
                <a:latin typeface="+mj-lt"/>
              </a:rPr>
              <a:t> Bank Account numbers</a:t>
            </a:r>
          </a:p>
          <a:p>
            <a:pPr marL="228600" indent="-228600" algn="l">
              <a:buFont typeface="+mj-lt"/>
              <a:buAutoNum type="arabicPeriod"/>
            </a:pPr>
            <a:r>
              <a:rPr lang="en-US" sz="1300" dirty="0">
                <a:solidFill>
                  <a:srgbClr val="62636B"/>
                </a:solidFill>
                <a:latin typeface="+mj-lt"/>
              </a:rPr>
              <a:t> C</a:t>
            </a:r>
            <a:r>
              <a:rPr lang="en-US" sz="1300" b="0" i="0" dirty="0">
                <a:solidFill>
                  <a:srgbClr val="62636B"/>
                </a:solidFill>
                <a:effectLst/>
                <a:latin typeface="+mj-lt"/>
              </a:rPr>
              <a:t>ertificates/drivers license numbers</a:t>
            </a:r>
          </a:p>
          <a:p>
            <a:pPr marL="228600" indent="-228600" algn="l">
              <a:buFont typeface="+mj-lt"/>
              <a:buAutoNum type="arabicPeriod"/>
            </a:pPr>
            <a:r>
              <a:rPr lang="en-US" sz="1300" b="0" i="0" dirty="0">
                <a:solidFill>
                  <a:srgbClr val="62636B"/>
                </a:solidFill>
                <a:effectLst/>
                <a:latin typeface="+mj-lt"/>
              </a:rPr>
              <a:t> Vehicle identifiers (including VIN and license plate information)</a:t>
            </a:r>
          </a:p>
          <a:p>
            <a:pPr marL="228600" indent="-228600" algn="l">
              <a:buFont typeface="+mj-lt"/>
              <a:buAutoNum type="arabicPeriod"/>
            </a:pPr>
            <a:r>
              <a:rPr lang="en-US" sz="1300" b="0" i="0" dirty="0">
                <a:solidFill>
                  <a:srgbClr val="62636B"/>
                </a:solidFill>
                <a:effectLst/>
                <a:latin typeface="+mj-lt"/>
              </a:rPr>
              <a:t> Device identifiers and serial numbers;</a:t>
            </a:r>
          </a:p>
          <a:p>
            <a:pPr algn="l">
              <a:buFont typeface="+mj-lt"/>
              <a:buAutoNum type="arabicPeriod"/>
            </a:pPr>
            <a:r>
              <a:rPr lang="en-US" sz="1300" b="0" i="0" dirty="0">
                <a:solidFill>
                  <a:srgbClr val="62636B"/>
                </a:solidFill>
                <a:effectLst/>
                <a:latin typeface="+mj-lt"/>
              </a:rPr>
              <a:t> Web Uniform Resource Locators (URLs)</a:t>
            </a:r>
          </a:p>
          <a:p>
            <a:pPr algn="l">
              <a:buFont typeface="+mj-lt"/>
              <a:buAutoNum type="arabicPeriod"/>
            </a:pPr>
            <a:r>
              <a:rPr lang="en-US" sz="1300" b="0" i="0" dirty="0">
                <a:solidFill>
                  <a:srgbClr val="62636B"/>
                </a:solidFill>
                <a:effectLst/>
                <a:latin typeface="+mj-lt"/>
              </a:rPr>
              <a:t> Internet Protocol (IP) address numbers</a:t>
            </a:r>
          </a:p>
          <a:p>
            <a:pPr algn="l">
              <a:buFont typeface="+mj-lt"/>
              <a:buAutoNum type="arabicPeriod"/>
            </a:pPr>
            <a:r>
              <a:rPr lang="en-US" sz="1300" b="0" i="0" dirty="0">
                <a:solidFill>
                  <a:srgbClr val="62636B"/>
                </a:solidFill>
                <a:effectLst/>
                <a:latin typeface="+mj-lt"/>
              </a:rPr>
              <a:t> Biometric identifiers, including fingerprints, retinal, genetic   </a:t>
            </a:r>
          </a:p>
          <a:p>
            <a:pPr algn="l"/>
            <a:r>
              <a:rPr lang="en-US" sz="1300" dirty="0">
                <a:solidFill>
                  <a:srgbClr val="62636B"/>
                </a:solidFill>
                <a:latin typeface="+mj-lt"/>
              </a:rPr>
              <a:t>      </a:t>
            </a:r>
            <a:r>
              <a:rPr lang="en-US" sz="1300" b="0" i="0" dirty="0">
                <a:solidFill>
                  <a:srgbClr val="62636B"/>
                </a:solidFill>
                <a:effectLst/>
                <a:latin typeface="+mj-lt"/>
              </a:rPr>
              <a:t>information, and voice prints</a:t>
            </a:r>
          </a:p>
          <a:p>
            <a:pPr algn="l"/>
            <a:r>
              <a:rPr lang="en-US" sz="1300" dirty="0">
                <a:solidFill>
                  <a:srgbClr val="62636B"/>
                </a:solidFill>
                <a:latin typeface="+mj-lt"/>
              </a:rPr>
              <a:t>17. </a:t>
            </a:r>
            <a:r>
              <a:rPr lang="en-US" sz="1300" b="0" i="0" dirty="0">
                <a:solidFill>
                  <a:srgbClr val="62636B"/>
                </a:solidFill>
                <a:effectLst/>
                <a:latin typeface="+mj-lt"/>
              </a:rPr>
              <a:t>Full face photographs and any comparable images that can identify  </a:t>
            </a:r>
          </a:p>
          <a:p>
            <a:pPr algn="l"/>
            <a:r>
              <a:rPr lang="en-US" sz="1300" dirty="0">
                <a:solidFill>
                  <a:srgbClr val="62636B"/>
                </a:solidFill>
                <a:latin typeface="+mj-lt"/>
              </a:rPr>
              <a:t>      </a:t>
            </a:r>
            <a:r>
              <a:rPr lang="en-US" sz="1300" b="0" i="0" dirty="0">
                <a:solidFill>
                  <a:srgbClr val="62636B"/>
                </a:solidFill>
                <a:effectLst/>
                <a:latin typeface="+mj-lt"/>
              </a:rPr>
              <a:t>an individual</a:t>
            </a:r>
          </a:p>
          <a:p>
            <a:pPr algn="l"/>
            <a:r>
              <a:rPr lang="en-US" sz="1300" b="0" i="0" dirty="0">
                <a:solidFill>
                  <a:srgbClr val="62636B"/>
                </a:solidFill>
                <a:effectLst/>
                <a:latin typeface="+mj-lt"/>
              </a:rPr>
              <a:t>18. Any other unique identifying number, characteristic, or code except   </a:t>
            </a:r>
          </a:p>
          <a:p>
            <a:pPr algn="l"/>
            <a:r>
              <a:rPr lang="en-US" sz="1300" dirty="0">
                <a:solidFill>
                  <a:srgbClr val="62636B"/>
                </a:solidFill>
                <a:latin typeface="+mj-lt"/>
              </a:rPr>
              <a:t>      </a:t>
            </a:r>
            <a:r>
              <a:rPr lang="en-US" sz="1300" b="0" i="0" dirty="0">
                <a:solidFill>
                  <a:srgbClr val="62636B"/>
                </a:solidFill>
                <a:effectLst/>
                <a:latin typeface="+mj-lt"/>
              </a:rPr>
              <a:t>the unique code assigned by the investigator to code the data</a:t>
            </a:r>
            <a:r>
              <a:rPr lang="en-US" sz="1200" b="0" i="0" dirty="0">
                <a:solidFill>
                  <a:srgbClr val="62636B"/>
                </a:solidFill>
                <a:effectLst/>
                <a:latin typeface="+mj-lt"/>
              </a:rPr>
              <a:t/>
            </a:r>
            <a:br>
              <a:rPr lang="en-US" sz="1200" b="0" i="0" dirty="0">
                <a:solidFill>
                  <a:srgbClr val="62636B"/>
                </a:solidFill>
                <a:effectLst/>
                <a:latin typeface="+mj-lt"/>
              </a:rPr>
            </a:br>
            <a:endParaRPr lang="en-US" sz="1200" b="0" i="0" dirty="0">
              <a:solidFill>
                <a:srgbClr val="62636B"/>
              </a:solidFill>
              <a:effectLst/>
              <a:latin typeface="+mj-lt"/>
            </a:endParaRPr>
          </a:p>
        </p:txBody>
      </p:sp>
      <p:sp>
        <p:nvSpPr>
          <p:cNvPr id="6" name="TextBox 5">
            <a:extLst>
              <a:ext uri="{FF2B5EF4-FFF2-40B4-BE49-F238E27FC236}">
                <a16:creationId xmlns:a16="http://schemas.microsoft.com/office/drawing/2014/main" id="{EA2415A4-B2BC-4F86-9C8E-D5C3A1CF67B3}"/>
              </a:ext>
            </a:extLst>
          </p:cNvPr>
          <p:cNvSpPr txBox="1"/>
          <p:nvPr/>
        </p:nvSpPr>
        <p:spPr>
          <a:xfrm>
            <a:off x="6553200" y="2564904"/>
            <a:ext cx="2590799" cy="1292662"/>
          </a:xfrm>
          <a:prstGeom prst="rect">
            <a:avLst/>
          </a:prstGeom>
          <a:noFill/>
        </p:spPr>
        <p:txBody>
          <a:bodyPr wrap="square" rtlCol="0">
            <a:spAutoFit/>
          </a:bodyPr>
          <a:lstStyle/>
          <a:p>
            <a:pPr algn="l">
              <a:spcBef>
                <a:spcPts val="0"/>
              </a:spcBef>
            </a:pPr>
            <a:r>
              <a:rPr lang="en-US" sz="1200" b="0" i="0" dirty="0">
                <a:solidFill>
                  <a:srgbClr val="62636B"/>
                </a:solidFill>
                <a:effectLst/>
                <a:latin typeface="+mj-lt"/>
              </a:rPr>
              <a:t>The </a:t>
            </a:r>
            <a:r>
              <a:rPr lang="en-US" sz="1200" b="1" i="0" dirty="0">
                <a:solidFill>
                  <a:srgbClr val="62636B"/>
                </a:solidFill>
                <a:effectLst/>
                <a:latin typeface="+mj-lt"/>
              </a:rPr>
              <a:t>rule of thumb </a:t>
            </a:r>
            <a:r>
              <a:rPr lang="en-US" sz="1200" b="0" i="0" dirty="0">
                <a:solidFill>
                  <a:srgbClr val="62636B"/>
                </a:solidFill>
                <a:effectLst/>
                <a:latin typeface="+mj-lt"/>
              </a:rPr>
              <a:t>is that if any of the information is personally recognizable to the patient or if it was utilized or discovered during the course of a healthcare service, it is considered to be PHI</a:t>
            </a:r>
            <a:r>
              <a:rPr lang="en-US" sz="1800" b="0" i="0" dirty="0">
                <a:solidFill>
                  <a:srgbClr val="62636B"/>
                </a:solidFill>
                <a:effectLst/>
                <a:latin typeface="+mj-lt"/>
              </a:rPr>
              <a:t>. </a:t>
            </a:r>
          </a:p>
        </p:txBody>
      </p:sp>
      <p:pic>
        <p:nvPicPr>
          <p:cNvPr id="5" name="Picture 4"/>
          <p:cNvPicPr>
            <a:picLocks noChangeAspect="1"/>
          </p:cNvPicPr>
          <p:nvPr/>
        </p:nvPicPr>
        <p:blipFill>
          <a:blip r:embed="rId4"/>
          <a:stretch>
            <a:fillRect/>
          </a:stretch>
        </p:blipFill>
        <p:spPr>
          <a:xfrm>
            <a:off x="7089013" y="4364699"/>
            <a:ext cx="1519171" cy="1373392"/>
          </a:xfrm>
          <a:prstGeom prst="rect">
            <a:avLst/>
          </a:prstGeom>
        </p:spPr>
      </p:pic>
    </p:spTree>
    <p:extLst>
      <p:ext uri="{BB962C8B-B14F-4D97-AF65-F5344CB8AC3E}">
        <p14:creationId xmlns:p14="http://schemas.microsoft.com/office/powerpoint/2010/main" val="2342496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7A7E9E-811C-455B-B377-38AB0AA0F069}"/>
              </a:ext>
            </a:extLst>
          </p:cNvPr>
          <p:cNvSpPr>
            <a:spLocks noGrp="1"/>
          </p:cNvSpPr>
          <p:nvPr>
            <p:ph type="sldNum" sz="quarter" idx="12"/>
          </p:nvPr>
        </p:nvSpPr>
        <p:spPr/>
        <p:txBody>
          <a:bodyPr/>
          <a:lstStyle/>
          <a:p>
            <a:pPr>
              <a:defRPr/>
            </a:pPr>
            <a:fld id="{FB05DB8D-7B68-4DCF-ACD1-B8EC763F8647}" type="slidenum">
              <a:rPr lang="es-ES" smtClean="0"/>
              <a:pPr>
                <a:defRPr/>
              </a:pPr>
              <a:t>3</a:t>
            </a:fld>
            <a:endParaRPr lang="es-ES"/>
          </a:p>
        </p:txBody>
      </p:sp>
      <p:pic>
        <p:nvPicPr>
          <p:cNvPr id="4" name="Picture 3">
            <a:extLst>
              <a:ext uri="{FF2B5EF4-FFF2-40B4-BE49-F238E27FC236}">
                <a16:creationId xmlns:a16="http://schemas.microsoft.com/office/drawing/2014/main" id="{EB63239C-03F3-4A51-8982-98A7322CB9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749"/>
            <a:ext cx="2195736" cy="779738"/>
          </a:xfrm>
          <a:prstGeom prst="rect">
            <a:avLst/>
          </a:prstGeom>
        </p:spPr>
      </p:pic>
      <p:pic>
        <p:nvPicPr>
          <p:cNvPr id="8" name="Picture 7"/>
          <p:cNvPicPr>
            <a:picLocks noChangeAspect="1"/>
          </p:cNvPicPr>
          <p:nvPr/>
        </p:nvPicPr>
        <p:blipFill>
          <a:blip r:embed="rId3"/>
          <a:stretch>
            <a:fillRect/>
          </a:stretch>
        </p:blipFill>
        <p:spPr>
          <a:xfrm>
            <a:off x="2627784" y="1988840"/>
            <a:ext cx="3507620" cy="3171030"/>
          </a:xfrm>
          <a:prstGeom prst="rect">
            <a:avLst/>
          </a:prstGeom>
        </p:spPr>
      </p:pic>
    </p:spTree>
    <p:extLst>
      <p:ext uri="{BB962C8B-B14F-4D97-AF65-F5344CB8AC3E}">
        <p14:creationId xmlns:p14="http://schemas.microsoft.com/office/powerpoint/2010/main" val="3962761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A371E0-F28B-4608-8E38-2E9FE09915F0}"/>
              </a:ext>
            </a:extLst>
          </p:cNvPr>
          <p:cNvSpPr>
            <a:spLocks noGrp="1"/>
          </p:cNvSpPr>
          <p:nvPr>
            <p:ph type="sldNum" sz="quarter" idx="12"/>
          </p:nvPr>
        </p:nvSpPr>
        <p:spPr/>
        <p:txBody>
          <a:bodyPr/>
          <a:lstStyle/>
          <a:p>
            <a:pPr>
              <a:defRPr/>
            </a:pPr>
            <a:fld id="{FB05DB8D-7B68-4DCF-ACD1-B8EC763F8647}" type="slidenum">
              <a:rPr lang="es-ES" smtClean="0"/>
              <a:pPr>
                <a:defRPr/>
              </a:pPr>
              <a:t>30</a:t>
            </a:fld>
            <a:endParaRPr lang="es-ES"/>
          </a:p>
        </p:txBody>
      </p:sp>
      <p:pic>
        <p:nvPicPr>
          <p:cNvPr id="4" name="Picture 3">
            <a:extLst>
              <a:ext uri="{FF2B5EF4-FFF2-40B4-BE49-F238E27FC236}">
                <a16:creationId xmlns:a16="http://schemas.microsoft.com/office/drawing/2014/main" id="{3E41D193-EDF7-455F-B6F4-F5E0AC6CBD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749"/>
            <a:ext cx="2195736" cy="779738"/>
          </a:xfrm>
          <a:prstGeom prst="rect">
            <a:avLst/>
          </a:prstGeom>
        </p:spPr>
      </p:pic>
      <p:pic>
        <p:nvPicPr>
          <p:cNvPr id="5" name="Picture 4">
            <a:extLst>
              <a:ext uri="{FF2B5EF4-FFF2-40B4-BE49-F238E27FC236}">
                <a16:creationId xmlns:a16="http://schemas.microsoft.com/office/drawing/2014/main" id="{88765529-DE1A-4AA6-9FDB-A2A26B9D239D}"/>
              </a:ext>
            </a:extLst>
          </p:cNvPr>
          <p:cNvPicPr>
            <a:picLocks noChangeAspect="1"/>
          </p:cNvPicPr>
          <p:nvPr/>
        </p:nvPicPr>
        <p:blipFill>
          <a:blip r:embed="rId3"/>
          <a:stretch>
            <a:fillRect/>
          </a:stretch>
        </p:blipFill>
        <p:spPr>
          <a:xfrm>
            <a:off x="6516216" y="262646"/>
            <a:ext cx="1296144" cy="682868"/>
          </a:xfrm>
          <a:prstGeom prst="rect">
            <a:avLst/>
          </a:prstGeom>
        </p:spPr>
      </p:pic>
      <p:pic>
        <p:nvPicPr>
          <p:cNvPr id="7" name="Picture 6">
            <a:extLst>
              <a:ext uri="{FF2B5EF4-FFF2-40B4-BE49-F238E27FC236}">
                <a16:creationId xmlns:a16="http://schemas.microsoft.com/office/drawing/2014/main" id="{FD374A66-8275-4092-82B3-70E7C5827909}"/>
              </a:ext>
            </a:extLst>
          </p:cNvPr>
          <p:cNvPicPr>
            <a:picLocks noChangeAspect="1"/>
          </p:cNvPicPr>
          <p:nvPr/>
        </p:nvPicPr>
        <p:blipFill>
          <a:blip r:embed="rId4"/>
          <a:stretch>
            <a:fillRect/>
          </a:stretch>
        </p:blipFill>
        <p:spPr>
          <a:xfrm>
            <a:off x="5180125" y="237702"/>
            <a:ext cx="1039185" cy="655543"/>
          </a:xfrm>
          <a:prstGeom prst="rect">
            <a:avLst/>
          </a:prstGeom>
        </p:spPr>
      </p:pic>
      <p:pic>
        <p:nvPicPr>
          <p:cNvPr id="9" name="Picture 10" descr="hhs logo.jpg">
            <a:extLst>
              <a:ext uri="{FF2B5EF4-FFF2-40B4-BE49-F238E27FC236}">
                <a16:creationId xmlns:a16="http://schemas.microsoft.com/office/drawing/2014/main" id="{A0162D01-9CE4-4442-9547-021C285FA7DF}"/>
              </a:ext>
            </a:extLst>
          </p:cNvPr>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7902116" y="125406"/>
            <a:ext cx="1039185" cy="1039859"/>
          </a:xfrm>
          <a:prstGeom prst="rect">
            <a:avLst/>
          </a:prstGeom>
          <a:noFill/>
          <a:ln w="9525">
            <a:noFill/>
            <a:miter lim="800000"/>
            <a:headEnd/>
            <a:tailEnd/>
          </a:ln>
        </p:spPr>
      </p:pic>
      <p:sp>
        <p:nvSpPr>
          <p:cNvPr id="3" name="TextBox 2">
            <a:extLst>
              <a:ext uri="{FF2B5EF4-FFF2-40B4-BE49-F238E27FC236}">
                <a16:creationId xmlns:a16="http://schemas.microsoft.com/office/drawing/2014/main" id="{46DE14C7-8576-43E3-AF1B-A006D9160169}"/>
              </a:ext>
            </a:extLst>
          </p:cNvPr>
          <p:cNvSpPr txBox="1"/>
          <p:nvPr/>
        </p:nvSpPr>
        <p:spPr>
          <a:xfrm>
            <a:off x="0" y="1235475"/>
            <a:ext cx="8941301" cy="5355312"/>
          </a:xfrm>
          <a:prstGeom prst="rect">
            <a:avLst/>
          </a:prstGeom>
          <a:noFill/>
        </p:spPr>
        <p:txBody>
          <a:bodyPr wrap="square" rtlCol="0">
            <a:spAutoFit/>
          </a:bodyPr>
          <a:lstStyle/>
          <a:p>
            <a:pPr algn="l"/>
            <a:r>
              <a:rPr lang="en-US" b="1" i="0" u="sng" dirty="0">
                <a:solidFill>
                  <a:srgbClr val="62636B"/>
                </a:solidFill>
                <a:effectLst/>
                <a:latin typeface="DM Sans"/>
              </a:rPr>
              <a:t>Administrative Safeguards</a:t>
            </a:r>
          </a:p>
          <a:p>
            <a:pPr algn="l"/>
            <a:endParaRPr lang="en-US" b="1" u="sng" dirty="0">
              <a:solidFill>
                <a:srgbClr val="62636B"/>
              </a:solidFill>
              <a:latin typeface="DM Sans"/>
            </a:endParaRPr>
          </a:p>
          <a:p>
            <a:pPr marL="342900" indent="-342900" algn="l">
              <a:buFont typeface="+mj-lt"/>
              <a:buAutoNum type="arabicPeriod"/>
            </a:pPr>
            <a:r>
              <a:rPr lang="en-US" b="1" i="0" dirty="0">
                <a:solidFill>
                  <a:srgbClr val="62636B"/>
                </a:solidFill>
                <a:effectLst/>
                <a:latin typeface="DM Sans"/>
              </a:rPr>
              <a:t>Security Management Process: </a:t>
            </a:r>
            <a:r>
              <a:rPr lang="en-US" b="0" i="0" dirty="0">
                <a:solidFill>
                  <a:srgbClr val="62636B"/>
                </a:solidFill>
                <a:effectLst/>
                <a:latin typeface="DM Sans"/>
              </a:rPr>
              <a:t>A </a:t>
            </a:r>
            <a:r>
              <a:rPr lang="en-US" b="1" i="0" u="none" strike="noStrike" dirty="0">
                <a:solidFill>
                  <a:srgbClr val="4A90E2"/>
                </a:solidFill>
                <a:effectLst/>
                <a:latin typeface="DM Sans"/>
                <a:hlinkClick r:id="rId6"/>
              </a:rPr>
              <a:t>covered entity</a:t>
            </a:r>
            <a:r>
              <a:rPr lang="en-US" b="0" i="0" dirty="0">
                <a:solidFill>
                  <a:srgbClr val="62636B"/>
                </a:solidFill>
                <a:effectLst/>
                <a:latin typeface="DM Sans"/>
              </a:rPr>
              <a:t> must implement security measures that will help to reduce vulnerabilities in PHI security. A key part of this standard is conducting a thorough HIPAA risk assessment.</a:t>
            </a:r>
          </a:p>
          <a:p>
            <a:pPr marL="342900" indent="-342900" algn="l">
              <a:buFont typeface="+mj-lt"/>
              <a:buAutoNum type="arabicPeriod"/>
            </a:pPr>
            <a:r>
              <a:rPr lang="en-US" b="1" i="0" dirty="0">
                <a:solidFill>
                  <a:srgbClr val="62636B"/>
                </a:solidFill>
                <a:effectLst/>
                <a:latin typeface="DM Sans"/>
              </a:rPr>
              <a:t>Security Personnel</a:t>
            </a:r>
            <a:r>
              <a:rPr lang="en-US" b="0" i="0" dirty="0">
                <a:solidFill>
                  <a:srgbClr val="62636B"/>
                </a:solidFill>
                <a:effectLst/>
                <a:latin typeface="DM Sans"/>
              </a:rPr>
              <a:t>: The rule requires that a </a:t>
            </a:r>
            <a:r>
              <a:rPr lang="en-US" b="1" i="0" u="none" strike="noStrike" dirty="0">
                <a:solidFill>
                  <a:srgbClr val="4A90E2"/>
                </a:solidFill>
                <a:effectLst/>
                <a:latin typeface="DM Sans"/>
                <a:hlinkClick r:id="rId7"/>
              </a:rPr>
              <a:t>Privacy Officer</a:t>
            </a:r>
            <a:r>
              <a:rPr lang="en-US" b="0" i="0" dirty="0">
                <a:solidFill>
                  <a:srgbClr val="62636B"/>
                </a:solidFill>
                <a:effectLst/>
                <a:latin typeface="DM Sans"/>
              </a:rPr>
              <a:t> is designated who is responsible for developing and implementing security policies and procedures.</a:t>
            </a:r>
          </a:p>
          <a:p>
            <a:pPr marL="342900" indent="-342900" algn="l">
              <a:buFont typeface="+mj-lt"/>
              <a:buAutoNum type="arabicPeriod"/>
            </a:pPr>
            <a:r>
              <a:rPr lang="en-US" b="1" i="0" dirty="0">
                <a:solidFill>
                  <a:srgbClr val="62636B"/>
                </a:solidFill>
                <a:effectLst/>
                <a:latin typeface="DM Sans"/>
              </a:rPr>
              <a:t>Information Access Management</a:t>
            </a:r>
            <a:r>
              <a:rPr lang="en-US" b="0" i="0" dirty="0">
                <a:solidFill>
                  <a:srgbClr val="62636B"/>
                </a:solidFill>
                <a:effectLst/>
                <a:latin typeface="DM Sans"/>
              </a:rPr>
              <a:t>: This standard focuses on restricting unnecessary access to ePHI meaning that only the appropriate personnel have access to that data only when it is appropriate.</a:t>
            </a:r>
          </a:p>
          <a:p>
            <a:pPr marL="342900" indent="-342900" algn="l">
              <a:buFont typeface="+mj-lt"/>
              <a:buAutoNum type="arabicPeriod"/>
            </a:pPr>
            <a:r>
              <a:rPr lang="en-US" b="1" i="0" dirty="0">
                <a:solidFill>
                  <a:srgbClr val="62636B"/>
                </a:solidFill>
                <a:effectLst/>
                <a:latin typeface="DM Sans"/>
              </a:rPr>
              <a:t>Workforce Training and Security Awareness: </a:t>
            </a:r>
            <a:r>
              <a:rPr lang="en-US" b="0" i="0" dirty="0">
                <a:solidFill>
                  <a:srgbClr val="62636B"/>
                </a:solidFill>
                <a:effectLst/>
                <a:latin typeface="DM Sans"/>
              </a:rPr>
              <a:t>This standard requires that employees complete an </a:t>
            </a:r>
            <a:r>
              <a:rPr lang="en-US" b="1" i="0" u="none" strike="noStrike" dirty="0">
                <a:solidFill>
                  <a:srgbClr val="4A90E2"/>
                </a:solidFill>
                <a:effectLst/>
                <a:latin typeface="DM Sans"/>
                <a:hlinkClick r:id="rId8"/>
              </a:rPr>
              <a:t>annual HIPAA training </a:t>
            </a:r>
            <a:r>
              <a:rPr lang="en-US" b="0" i="0" dirty="0">
                <a:solidFill>
                  <a:srgbClr val="62636B"/>
                </a:solidFill>
                <a:effectLst/>
                <a:latin typeface="DM Sans"/>
              </a:rPr>
              <a:t>and also be educated on the organization’s specific security procedures. The organization must also have and apply sanctions against any employee who violates these security procedures.</a:t>
            </a:r>
          </a:p>
          <a:p>
            <a:pPr algn="l"/>
            <a:endParaRPr lang="en-US" b="1" i="0" u="sng" dirty="0">
              <a:solidFill>
                <a:srgbClr val="62636B"/>
              </a:solidFill>
              <a:effectLst/>
              <a:latin typeface="DM Sans"/>
            </a:endParaRPr>
          </a:p>
          <a:p>
            <a:pPr algn="l"/>
            <a:endParaRPr lang="en-US" dirty="0">
              <a:solidFill>
                <a:srgbClr val="62636B"/>
              </a:solidFill>
              <a:latin typeface="DM Sans"/>
            </a:endParaRPr>
          </a:p>
          <a:p>
            <a:pPr algn="l"/>
            <a:endParaRPr lang="en-US" b="0" i="0" dirty="0">
              <a:solidFill>
                <a:srgbClr val="62636B"/>
              </a:solidFill>
              <a:effectLst/>
              <a:latin typeface="DM Sans"/>
            </a:endParaRPr>
          </a:p>
          <a:p>
            <a:pPr algn="l"/>
            <a:endParaRPr lang="en-US" dirty="0">
              <a:solidFill>
                <a:srgbClr val="62636B"/>
              </a:solidFill>
              <a:latin typeface="DM Sans"/>
            </a:endParaRPr>
          </a:p>
          <a:p>
            <a:pPr algn="l"/>
            <a:endParaRPr lang="en-US" b="0" i="0" dirty="0">
              <a:solidFill>
                <a:srgbClr val="62636B"/>
              </a:solidFill>
              <a:effectLst/>
              <a:latin typeface="DM Sans"/>
            </a:endParaRPr>
          </a:p>
        </p:txBody>
      </p:sp>
    </p:spTree>
    <p:extLst>
      <p:ext uri="{BB962C8B-B14F-4D97-AF65-F5344CB8AC3E}">
        <p14:creationId xmlns:p14="http://schemas.microsoft.com/office/powerpoint/2010/main" val="2048074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A371E0-F28B-4608-8E38-2E9FE09915F0}"/>
              </a:ext>
            </a:extLst>
          </p:cNvPr>
          <p:cNvSpPr>
            <a:spLocks noGrp="1"/>
          </p:cNvSpPr>
          <p:nvPr>
            <p:ph type="sldNum" sz="quarter" idx="12"/>
          </p:nvPr>
        </p:nvSpPr>
        <p:spPr/>
        <p:txBody>
          <a:bodyPr/>
          <a:lstStyle/>
          <a:p>
            <a:pPr>
              <a:defRPr/>
            </a:pPr>
            <a:fld id="{FB05DB8D-7B68-4DCF-ACD1-B8EC763F8647}" type="slidenum">
              <a:rPr lang="es-ES" smtClean="0"/>
              <a:pPr>
                <a:defRPr/>
              </a:pPr>
              <a:t>31</a:t>
            </a:fld>
            <a:endParaRPr lang="es-ES"/>
          </a:p>
        </p:txBody>
      </p:sp>
      <p:pic>
        <p:nvPicPr>
          <p:cNvPr id="4" name="Picture 3">
            <a:extLst>
              <a:ext uri="{FF2B5EF4-FFF2-40B4-BE49-F238E27FC236}">
                <a16:creationId xmlns:a16="http://schemas.microsoft.com/office/drawing/2014/main" id="{3E41D193-EDF7-455F-B6F4-F5E0AC6CBD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749"/>
            <a:ext cx="2195736" cy="779738"/>
          </a:xfrm>
          <a:prstGeom prst="rect">
            <a:avLst/>
          </a:prstGeom>
        </p:spPr>
      </p:pic>
      <p:pic>
        <p:nvPicPr>
          <p:cNvPr id="5" name="Picture 4">
            <a:extLst>
              <a:ext uri="{FF2B5EF4-FFF2-40B4-BE49-F238E27FC236}">
                <a16:creationId xmlns:a16="http://schemas.microsoft.com/office/drawing/2014/main" id="{88765529-DE1A-4AA6-9FDB-A2A26B9D239D}"/>
              </a:ext>
            </a:extLst>
          </p:cNvPr>
          <p:cNvPicPr>
            <a:picLocks noChangeAspect="1"/>
          </p:cNvPicPr>
          <p:nvPr/>
        </p:nvPicPr>
        <p:blipFill>
          <a:blip r:embed="rId3"/>
          <a:stretch>
            <a:fillRect/>
          </a:stretch>
        </p:blipFill>
        <p:spPr>
          <a:xfrm>
            <a:off x="6516216" y="262646"/>
            <a:ext cx="1296144" cy="682868"/>
          </a:xfrm>
          <a:prstGeom prst="rect">
            <a:avLst/>
          </a:prstGeom>
        </p:spPr>
      </p:pic>
      <p:pic>
        <p:nvPicPr>
          <p:cNvPr id="7" name="Picture 6">
            <a:extLst>
              <a:ext uri="{FF2B5EF4-FFF2-40B4-BE49-F238E27FC236}">
                <a16:creationId xmlns:a16="http://schemas.microsoft.com/office/drawing/2014/main" id="{FD374A66-8275-4092-82B3-70E7C5827909}"/>
              </a:ext>
            </a:extLst>
          </p:cNvPr>
          <p:cNvPicPr>
            <a:picLocks noChangeAspect="1"/>
          </p:cNvPicPr>
          <p:nvPr/>
        </p:nvPicPr>
        <p:blipFill>
          <a:blip r:embed="rId4"/>
          <a:stretch>
            <a:fillRect/>
          </a:stretch>
        </p:blipFill>
        <p:spPr>
          <a:xfrm>
            <a:off x="5180125" y="237702"/>
            <a:ext cx="1039185" cy="655543"/>
          </a:xfrm>
          <a:prstGeom prst="rect">
            <a:avLst/>
          </a:prstGeom>
        </p:spPr>
      </p:pic>
      <p:pic>
        <p:nvPicPr>
          <p:cNvPr id="9" name="Picture 10" descr="hhs logo.jpg">
            <a:extLst>
              <a:ext uri="{FF2B5EF4-FFF2-40B4-BE49-F238E27FC236}">
                <a16:creationId xmlns:a16="http://schemas.microsoft.com/office/drawing/2014/main" id="{A0162D01-9CE4-4442-9547-021C285FA7DF}"/>
              </a:ext>
            </a:extLst>
          </p:cNvPr>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7902116" y="125406"/>
            <a:ext cx="1039185" cy="1039859"/>
          </a:xfrm>
          <a:prstGeom prst="rect">
            <a:avLst/>
          </a:prstGeom>
          <a:noFill/>
          <a:ln w="9525">
            <a:noFill/>
            <a:miter lim="800000"/>
            <a:headEnd/>
            <a:tailEnd/>
          </a:ln>
        </p:spPr>
      </p:pic>
      <p:sp>
        <p:nvSpPr>
          <p:cNvPr id="3" name="TextBox 2">
            <a:extLst>
              <a:ext uri="{FF2B5EF4-FFF2-40B4-BE49-F238E27FC236}">
                <a16:creationId xmlns:a16="http://schemas.microsoft.com/office/drawing/2014/main" id="{46DE14C7-8576-43E3-AF1B-A006D9160169}"/>
              </a:ext>
            </a:extLst>
          </p:cNvPr>
          <p:cNvSpPr txBox="1"/>
          <p:nvPr/>
        </p:nvSpPr>
        <p:spPr>
          <a:xfrm>
            <a:off x="0" y="1235475"/>
            <a:ext cx="8941301" cy="3693319"/>
          </a:xfrm>
          <a:prstGeom prst="rect">
            <a:avLst/>
          </a:prstGeom>
          <a:noFill/>
        </p:spPr>
        <p:txBody>
          <a:bodyPr wrap="square" rtlCol="0">
            <a:spAutoFit/>
          </a:bodyPr>
          <a:lstStyle/>
          <a:p>
            <a:pPr algn="l"/>
            <a:r>
              <a:rPr lang="en-US" b="1" i="0" u="sng" dirty="0">
                <a:solidFill>
                  <a:srgbClr val="62636B"/>
                </a:solidFill>
                <a:effectLst/>
                <a:latin typeface="DM Sans"/>
              </a:rPr>
              <a:t>Physical Safeguards</a:t>
            </a:r>
          </a:p>
          <a:p>
            <a:pPr algn="l"/>
            <a:endParaRPr lang="en-US" b="1" u="sng" dirty="0">
              <a:solidFill>
                <a:srgbClr val="62636B"/>
              </a:solidFill>
              <a:latin typeface="DM Sans"/>
            </a:endParaRPr>
          </a:p>
          <a:p>
            <a:pPr algn="l"/>
            <a:endParaRPr lang="en-US" b="1" i="0" u="sng" dirty="0">
              <a:solidFill>
                <a:srgbClr val="62636B"/>
              </a:solidFill>
              <a:effectLst/>
              <a:latin typeface="DM Sans"/>
            </a:endParaRPr>
          </a:p>
          <a:p>
            <a:pPr marL="342900" indent="-342900" algn="l">
              <a:buFont typeface="+mj-lt"/>
              <a:buAutoNum type="arabicPeriod"/>
            </a:pPr>
            <a:r>
              <a:rPr lang="en-US" b="1" i="0" dirty="0">
                <a:solidFill>
                  <a:srgbClr val="62636B"/>
                </a:solidFill>
                <a:effectLst/>
                <a:latin typeface="DM Sans"/>
              </a:rPr>
              <a:t>Access Control</a:t>
            </a:r>
            <a:r>
              <a:rPr lang="en-US" b="0" i="0" dirty="0">
                <a:solidFill>
                  <a:srgbClr val="62636B"/>
                </a:solidFill>
                <a:effectLst/>
                <a:latin typeface="DM Sans"/>
              </a:rPr>
              <a:t>: These are procedures that limit access to the facilities that contain information systems like computers and servers.</a:t>
            </a:r>
          </a:p>
          <a:p>
            <a:pPr marL="342900" indent="-342900" algn="l">
              <a:buFont typeface="+mj-lt"/>
              <a:buAutoNum type="arabicPeriod"/>
            </a:pPr>
            <a:r>
              <a:rPr lang="en-US" b="1" i="0" dirty="0">
                <a:solidFill>
                  <a:srgbClr val="62636B"/>
                </a:solidFill>
                <a:effectLst/>
                <a:latin typeface="DM Sans"/>
              </a:rPr>
              <a:t>Workstation use and security</a:t>
            </a:r>
            <a:r>
              <a:rPr lang="en-US" b="0" i="0" dirty="0">
                <a:solidFill>
                  <a:srgbClr val="62636B"/>
                </a:solidFill>
                <a:effectLst/>
                <a:latin typeface="DM Sans"/>
              </a:rPr>
              <a:t>: These pertain to the usage of workstations, which can be any computer as well as the information contained within it.</a:t>
            </a:r>
          </a:p>
          <a:p>
            <a:pPr marL="342900" indent="-342900" algn="l">
              <a:buFont typeface="+mj-lt"/>
              <a:buAutoNum type="arabicPeriod"/>
            </a:pPr>
            <a:r>
              <a:rPr lang="en-US" b="1" i="0" dirty="0">
                <a:solidFill>
                  <a:srgbClr val="62636B"/>
                </a:solidFill>
                <a:effectLst/>
                <a:latin typeface="DM Sans"/>
              </a:rPr>
              <a:t>Device and Media controls: </a:t>
            </a:r>
            <a:r>
              <a:rPr lang="en-US" b="0" i="0" dirty="0">
                <a:solidFill>
                  <a:srgbClr val="62636B"/>
                </a:solidFill>
                <a:effectLst/>
                <a:latin typeface="DM Sans"/>
              </a:rPr>
              <a:t>These are the policies for how devices containing ePHI can be removed from a facility.</a:t>
            </a:r>
          </a:p>
          <a:p>
            <a:pPr algn="l"/>
            <a:endParaRPr lang="en-US" dirty="0">
              <a:solidFill>
                <a:srgbClr val="62636B"/>
              </a:solidFill>
              <a:latin typeface="DM Sans"/>
            </a:endParaRPr>
          </a:p>
          <a:p>
            <a:pPr algn="l"/>
            <a:endParaRPr lang="en-US" b="0" i="0" dirty="0">
              <a:solidFill>
                <a:srgbClr val="62636B"/>
              </a:solidFill>
              <a:effectLst/>
              <a:latin typeface="DM Sans"/>
            </a:endParaRPr>
          </a:p>
          <a:p>
            <a:pPr algn="l"/>
            <a:endParaRPr lang="en-US" dirty="0">
              <a:solidFill>
                <a:srgbClr val="62636B"/>
              </a:solidFill>
              <a:latin typeface="DM Sans"/>
            </a:endParaRPr>
          </a:p>
          <a:p>
            <a:pPr algn="l"/>
            <a:endParaRPr lang="en-US" b="0" i="0" dirty="0">
              <a:solidFill>
                <a:srgbClr val="62636B"/>
              </a:solidFill>
              <a:effectLst/>
              <a:latin typeface="DM Sans"/>
            </a:endParaRPr>
          </a:p>
        </p:txBody>
      </p:sp>
    </p:spTree>
    <p:extLst>
      <p:ext uri="{BB962C8B-B14F-4D97-AF65-F5344CB8AC3E}">
        <p14:creationId xmlns:p14="http://schemas.microsoft.com/office/powerpoint/2010/main" val="27697273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A371E0-F28B-4608-8E38-2E9FE09915F0}"/>
              </a:ext>
            </a:extLst>
          </p:cNvPr>
          <p:cNvSpPr>
            <a:spLocks noGrp="1"/>
          </p:cNvSpPr>
          <p:nvPr>
            <p:ph type="sldNum" sz="quarter" idx="12"/>
          </p:nvPr>
        </p:nvSpPr>
        <p:spPr/>
        <p:txBody>
          <a:bodyPr/>
          <a:lstStyle/>
          <a:p>
            <a:pPr>
              <a:defRPr/>
            </a:pPr>
            <a:fld id="{FB05DB8D-7B68-4DCF-ACD1-B8EC763F8647}" type="slidenum">
              <a:rPr lang="es-ES" smtClean="0"/>
              <a:pPr>
                <a:defRPr/>
              </a:pPr>
              <a:t>32</a:t>
            </a:fld>
            <a:endParaRPr lang="es-ES"/>
          </a:p>
        </p:txBody>
      </p:sp>
      <p:pic>
        <p:nvPicPr>
          <p:cNvPr id="4" name="Picture 3">
            <a:extLst>
              <a:ext uri="{FF2B5EF4-FFF2-40B4-BE49-F238E27FC236}">
                <a16:creationId xmlns:a16="http://schemas.microsoft.com/office/drawing/2014/main" id="{3E41D193-EDF7-455F-B6F4-F5E0AC6CBD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749"/>
            <a:ext cx="2195736" cy="779738"/>
          </a:xfrm>
          <a:prstGeom prst="rect">
            <a:avLst/>
          </a:prstGeom>
        </p:spPr>
      </p:pic>
      <p:pic>
        <p:nvPicPr>
          <p:cNvPr id="5" name="Picture 4">
            <a:extLst>
              <a:ext uri="{FF2B5EF4-FFF2-40B4-BE49-F238E27FC236}">
                <a16:creationId xmlns:a16="http://schemas.microsoft.com/office/drawing/2014/main" id="{88765529-DE1A-4AA6-9FDB-A2A26B9D239D}"/>
              </a:ext>
            </a:extLst>
          </p:cNvPr>
          <p:cNvPicPr>
            <a:picLocks noChangeAspect="1"/>
          </p:cNvPicPr>
          <p:nvPr/>
        </p:nvPicPr>
        <p:blipFill>
          <a:blip r:embed="rId3"/>
          <a:stretch>
            <a:fillRect/>
          </a:stretch>
        </p:blipFill>
        <p:spPr>
          <a:xfrm>
            <a:off x="6516216" y="262646"/>
            <a:ext cx="1296144" cy="682868"/>
          </a:xfrm>
          <a:prstGeom prst="rect">
            <a:avLst/>
          </a:prstGeom>
        </p:spPr>
      </p:pic>
      <p:pic>
        <p:nvPicPr>
          <p:cNvPr id="7" name="Picture 6">
            <a:extLst>
              <a:ext uri="{FF2B5EF4-FFF2-40B4-BE49-F238E27FC236}">
                <a16:creationId xmlns:a16="http://schemas.microsoft.com/office/drawing/2014/main" id="{FD374A66-8275-4092-82B3-70E7C5827909}"/>
              </a:ext>
            </a:extLst>
          </p:cNvPr>
          <p:cNvPicPr>
            <a:picLocks noChangeAspect="1"/>
          </p:cNvPicPr>
          <p:nvPr/>
        </p:nvPicPr>
        <p:blipFill>
          <a:blip r:embed="rId4"/>
          <a:stretch>
            <a:fillRect/>
          </a:stretch>
        </p:blipFill>
        <p:spPr>
          <a:xfrm>
            <a:off x="5180125" y="237702"/>
            <a:ext cx="1039185" cy="655543"/>
          </a:xfrm>
          <a:prstGeom prst="rect">
            <a:avLst/>
          </a:prstGeom>
        </p:spPr>
      </p:pic>
      <p:pic>
        <p:nvPicPr>
          <p:cNvPr id="9" name="Picture 10" descr="hhs logo.jpg">
            <a:extLst>
              <a:ext uri="{FF2B5EF4-FFF2-40B4-BE49-F238E27FC236}">
                <a16:creationId xmlns:a16="http://schemas.microsoft.com/office/drawing/2014/main" id="{A0162D01-9CE4-4442-9547-021C285FA7DF}"/>
              </a:ext>
            </a:extLst>
          </p:cNvPr>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7902116" y="125406"/>
            <a:ext cx="1039185" cy="1039859"/>
          </a:xfrm>
          <a:prstGeom prst="rect">
            <a:avLst/>
          </a:prstGeom>
          <a:noFill/>
          <a:ln w="9525">
            <a:noFill/>
            <a:miter lim="800000"/>
            <a:headEnd/>
            <a:tailEnd/>
          </a:ln>
        </p:spPr>
      </p:pic>
      <p:sp>
        <p:nvSpPr>
          <p:cNvPr id="3" name="TextBox 2">
            <a:extLst>
              <a:ext uri="{FF2B5EF4-FFF2-40B4-BE49-F238E27FC236}">
                <a16:creationId xmlns:a16="http://schemas.microsoft.com/office/drawing/2014/main" id="{46DE14C7-8576-43E3-AF1B-A006D9160169}"/>
              </a:ext>
            </a:extLst>
          </p:cNvPr>
          <p:cNvSpPr txBox="1"/>
          <p:nvPr/>
        </p:nvSpPr>
        <p:spPr>
          <a:xfrm>
            <a:off x="0" y="1235475"/>
            <a:ext cx="8941301" cy="4524315"/>
          </a:xfrm>
          <a:prstGeom prst="rect">
            <a:avLst/>
          </a:prstGeom>
          <a:noFill/>
        </p:spPr>
        <p:txBody>
          <a:bodyPr wrap="square" rtlCol="0">
            <a:spAutoFit/>
          </a:bodyPr>
          <a:lstStyle/>
          <a:p>
            <a:pPr algn="l"/>
            <a:r>
              <a:rPr lang="en-US" b="1" i="0" u="sng" dirty="0">
                <a:solidFill>
                  <a:srgbClr val="62636B"/>
                </a:solidFill>
                <a:effectLst/>
                <a:latin typeface="DM Sans"/>
              </a:rPr>
              <a:t>Technical Safeguards</a:t>
            </a:r>
          </a:p>
          <a:p>
            <a:pPr algn="l"/>
            <a:endParaRPr lang="en-US" b="1" u="sng" dirty="0">
              <a:solidFill>
                <a:srgbClr val="62636B"/>
              </a:solidFill>
              <a:latin typeface="DM Sans"/>
            </a:endParaRPr>
          </a:p>
          <a:p>
            <a:pPr algn="l"/>
            <a:endParaRPr lang="en-US" b="1" i="0" u="sng" dirty="0">
              <a:solidFill>
                <a:srgbClr val="62636B"/>
              </a:solidFill>
              <a:effectLst/>
              <a:latin typeface="DM Sans"/>
            </a:endParaRPr>
          </a:p>
          <a:p>
            <a:pPr marL="342900" indent="-342900" algn="l">
              <a:buFont typeface="+mj-lt"/>
              <a:buAutoNum type="arabicPeriod"/>
            </a:pPr>
            <a:r>
              <a:rPr lang="en-US" b="1" i="0" dirty="0">
                <a:solidFill>
                  <a:srgbClr val="62636B"/>
                </a:solidFill>
                <a:effectLst/>
                <a:latin typeface="DM Sans"/>
              </a:rPr>
              <a:t>Access Control</a:t>
            </a:r>
            <a:r>
              <a:rPr lang="en-US" b="0" i="0" dirty="0">
                <a:solidFill>
                  <a:srgbClr val="62636B"/>
                </a:solidFill>
                <a:effectLst/>
                <a:latin typeface="DM Sans"/>
              </a:rPr>
              <a:t>: A covered entity must put in place policies and procedures that allow only the authorized individuals to access ePHI.</a:t>
            </a:r>
          </a:p>
          <a:p>
            <a:pPr marL="342900" indent="-342900" algn="l">
              <a:buFont typeface="+mj-lt"/>
              <a:buAutoNum type="arabicPeriod"/>
            </a:pPr>
            <a:r>
              <a:rPr lang="en-US" b="1" i="0" dirty="0">
                <a:solidFill>
                  <a:srgbClr val="62636B"/>
                </a:solidFill>
                <a:effectLst/>
                <a:latin typeface="DM Sans"/>
              </a:rPr>
              <a:t>Audit Control</a:t>
            </a:r>
            <a:r>
              <a:rPr lang="en-US" b="0" i="0" dirty="0">
                <a:solidFill>
                  <a:srgbClr val="62636B"/>
                </a:solidFill>
                <a:effectLst/>
                <a:latin typeface="DM Sans"/>
              </a:rPr>
              <a:t>: Covered Entities must implement procedures through hardware or software that record and monitor access to systems that contain ePHI.</a:t>
            </a:r>
          </a:p>
          <a:p>
            <a:pPr marL="342900" indent="-342900" algn="l">
              <a:buFont typeface="+mj-lt"/>
              <a:buAutoNum type="arabicPeriod"/>
            </a:pPr>
            <a:r>
              <a:rPr lang="en-US" b="1" i="0" dirty="0">
                <a:solidFill>
                  <a:srgbClr val="62636B"/>
                </a:solidFill>
                <a:effectLst/>
                <a:latin typeface="DM Sans"/>
              </a:rPr>
              <a:t>Integrity Controls</a:t>
            </a:r>
            <a:r>
              <a:rPr lang="en-US" b="0" i="0" dirty="0">
                <a:solidFill>
                  <a:srgbClr val="62636B"/>
                </a:solidFill>
                <a:effectLst/>
                <a:latin typeface="DM Sans"/>
              </a:rPr>
              <a:t>: Organizations must have procedures in place to maintain that ePHI is not altered, destroyed, or tampered with.</a:t>
            </a:r>
          </a:p>
          <a:p>
            <a:pPr marL="342900" indent="-342900" algn="l">
              <a:buFont typeface="+mj-lt"/>
              <a:buAutoNum type="arabicPeriod"/>
            </a:pPr>
            <a:r>
              <a:rPr lang="en-US" b="1" i="0" dirty="0">
                <a:solidFill>
                  <a:srgbClr val="62636B"/>
                </a:solidFill>
                <a:effectLst/>
                <a:latin typeface="DM Sans"/>
              </a:rPr>
              <a:t>Transmission Security: </a:t>
            </a:r>
            <a:r>
              <a:rPr lang="en-US" b="0" i="0" dirty="0">
                <a:solidFill>
                  <a:srgbClr val="62636B"/>
                </a:solidFill>
                <a:effectLst/>
                <a:latin typeface="DM Sans"/>
              </a:rPr>
              <a:t>A covered entity must implement security measures that protect against unauthorized access to ePHI that is being transmitted over an electronic network.</a:t>
            </a:r>
          </a:p>
          <a:p>
            <a:pPr algn="l"/>
            <a:endParaRPr lang="en-US" dirty="0">
              <a:solidFill>
                <a:srgbClr val="62636B"/>
              </a:solidFill>
              <a:latin typeface="DM Sans"/>
            </a:endParaRPr>
          </a:p>
          <a:p>
            <a:pPr algn="l"/>
            <a:endParaRPr lang="en-US" b="0" i="0" dirty="0">
              <a:solidFill>
                <a:srgbClr val="62636B"/>
              </a:solidFill>
              <a:effectLst/>
              <a:latin typeface="DM Sans"/>
            </a:endParaRPr>
          </a:p>
          <a:p>
            <a:pPr algn="l"/>
            <a:r>
              <a:rPr lang="en-US" dirty="0">
                <a:solidFill>
                  <a:srgbClr val="62636B"/>
                </a:solidFill>
                <a:latin typeface="DM Sans"/>
              </a:rPr>
              <a:t>* Annual Risk Assessments</a:t>
            </a:r>
            <a:endParaRPr lang="en-US" b="0" i="0" dirty="0">
              <a:solidFill>
                <a:srgbClr val="62636B"/>
              </a:solidFill>
              <a:effectLst/>
              <a:latin typeface="DM Sans"/>
            </a:endParaRPr>
          </a:p>
          <a:p>
            <a:pPr algn="l"/>
            <a:endParaRPr lang="en-US" dirty="0">
              <a:solidFill>
                <a:srgbClr val="62636B"/>
              </a:solidFill>
              <a:latin typeface="DM Sans"/>
            </a:endParaRPr>
          </a:p>
          <a:p>
            <a:pPr algn="l"/>
            <a:endParaRPr lang="en-US" b="0" i="0" dirty="0">
              <a:solidFill>
                <a:srgbClr val="62636B"/>
              </a:solidFill>
              <a:effectLst/>
              <a:latin typeface="DM Sans"/>
            </a:endParaRPr>
          </a:p>
        </p:txBody>
      </p:sp>
    </p:spTree>
    <p:extLst>
      <p:ext uri="{BB962C8B-B14F-4D97-AF65-F5344CB8AC3E}">
        <p14:creationId xmlns:p14="http://schemas.microsoft.com/office/powerpoint/2010/main" val="2282010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1930969-43C8-4326-BB27-CD36D0978226}" type="slidenum">
              <a:rPr lang="es-ES" smtClean="0"/>
              <a:pPr>
                <a:defRPr/>
              </a:pPr>
              <a:t>33</a:t>
            </a:fld>
            <a:endParaRPr lang="es-ES"/>
          </a:p>
        </p:txBody>
      </p:sp>
      <p:sp>
        <p:nvSpPr>
          <p:cNvPr id="4" name="TextBox 3"/>
          <p:cNvSpPr txBox="1"/>
          <p:nvPr/>
        </p:nvSpPr>
        <p:spPr>
          <a:xfrm>
            <a:off x="2289429" y="188471"/>
            <a:ext cx="6854571" cy="400110"/>
          </a:xfrm>
          <a:prstGeom prst="rect">
            <a:avLst/>
          </a:prstGeom>
          <a:noFill/>
        </p:spPr>
        <p:txBody>
          <a:bodyPr wrap="square" rtlCol="0">
            <a:spAutoFit/>
          </a:bodyPr>
          <a:lstStyle/>
          <a:p>
            <a:r>
              <a:rPr lang="en-US" sz="2000" b="1" dirty="0" smtClean="0">
                <a:solidFill>
                  <a:srgbClr val="FFFF00"/>
                </a:solidFill>
              </a:rPr>
              <a:t>John M. Drye, Esq.  JDrye@CampusBenefits.com</a:t>
            </a:r>
            <a:endParaRPr lang="en-US" sz="2000" b="1" dirty="0">
              <a:solidFill>
                <a:srgbClr val="FFFF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70" y="863564"/>
            <a:ext cx="3800475" cy="1990725"/>
          </a:xfrm>
          <a:prstGeom prst="rect">
            <a:avLst/>
          </a:prstGeom>
        </p:spPr>
      </p:pic>
      <p:sp>
        <p:nvSpPr>
          <p:cNvPr id="6" name="TextBox 5"/>
          <p:cNvSpPr txBox="1"/>
          <p:nvPr/>
        </p:nvSpPr>
        <p:spPr>
          <a:xfrm>
            <a:off x="3840245" y="980728"/>
            <a:ext cx="5148064" cy="1477328"/>
          </a:xfrm>
          <a:prstGeom prst="rect">
            <a:avLst/>
          </a:prstGeom>
          <a:noFill/>
        </p:spPr>
        <p:txBody>
          <a:bodyPr wrap="square" rtlCol="0">
            <a:spAutoFit/>
          </a:bodyPr>
          <a:lstStyle/>
          <a:p>
            <a:r>
              <a:rPr lang="en-US" dirty="0"/>
              <a:t>“We are often prepared for the Big Challenges because they are easy to see coming…”</a:t>
            </a:r>
          </a:p>
          <a:p>
            <a:endParaRPr lang="en-US" dirty="0"/>
          </a:p>
          <a:p>
            <a:r>
              <a:rPr lang="en-US" dirty="0"/>
              <a:t>“It is the small things… the admin… the non day-to-day that can bite us… and cause real pain.”</a:t>
            </a:r>
          </a:p>
        </p:txBody>
      </p:sp>
      <p:sp>
        <p:nvSpPr>
          <p:cNvPr id="8" name="TextBox 7"/>
          <p:cNvSpPr txBox="1"/>
          <p:nvPr/>
        </p:nvSpPr>
        <p:spPr>
          <a:xfrm>
            <a:off x="179512" y="3019480"/>
            <a:ext cx="3888432" cy="3077766"/>
          </a:xfrm>
          <a:prstGeom prst="rect">
            <a:avLst/>
          </a:prstGeom>
          <a:noFill/>
        </p:spPr>
        <p:txBody>
          <a:bodyPr wrap="square" rtlCol="0">
            <a:spAutoFit/>
          </a:bodyPr>
          <a:lstStyle/>
          <a:p>
            <a:pPr marL="285750" indent="-285750">
              <a:buFont typeface="Arial" panose="020B0604020202020204" pitchFamily="34" charset="0"/>
              <a:buChar char="•"/>
            </a:pPr>
            <a:endParaRPr lang="en-US" sz="1000" dirty="0"/>
          </a:p>
          <a:p>
            <a:r>
              <a:rPr lang="en-US" sz="1200" b="1" u="sng" dirty="0"/>
              <a:t>Topics I have trained on recently for clients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200" dirty="0"/>
              <a:t>Culturally and Linguistically Appropriate</a:t>
            </a:r>
          </a:p>
          <a:p>
            <a:pPr marL="285750" indent="-285750">
              <a:buFont typeface="Arial" panose="020B0604020202020204" pitchFamily="34" charset="0"/>
              <a:buChar char="•"/>
            </a:pPr>
            <a:r>
              <a:rPr lang="en-US" sz="1200" dirty="0"/>
              <a:t>Affordability Percentages</a:t>
            </a:r>
          </a:p>
          <a:p>
            <a:pPr marL="285750" indent="-285750">
              <a:buFont typeface="Arial" panose="020B0604020202020204" pitchFamily="34" charset="0"/>
              <a:buChar char="•"/>
            </a:pPr>
            <a:r>
              <a:rPr lang="en-US" sz="1200" dirty="0"/>
              <a:t>HHS Audits – HIPAA Compliance Gaps</a:t>
            </a:r>
          </a:p>
          <a:p>
            <a:pPr marL="742950" lvl="1" indent="-285750">
              <a:buFont typeface="Arial" panose="020B0604020202020204" pitchFamily="34" charset="0"/>
              <a:buChar char="•"/>
            </a:pPr>
            <a:r>
              <a:rPr lang="en-US" sz="1200" dirty="0"/>
              <a:t>Privacy Rule</a:t>
            </a:r>
          </a:p>
          <a:p>
            <a:pPr marL="742950" lvl="1" indent="-285750">
              <a:buFont typeface="Arial" panose="020B0604020202020204" pitchFamily="34" charset="0"/>
              <a:buChar char="•"/>
            </a:pPr>
            <a:r>
              <a:rPr lang="en-US" sz="1200" dirty="0"/>
              <a:t>Security Rule</a:t>
            </a:r>
          </a:p>
          <a:p>
            <a:pPr marL="742950" lvl="1" indent="-285750">
              <a:buFont typeface="Arial" panose="020B0604020202020204" pitchFamily="34" charset="0"/>
              <a:buChar char="•"/>
            </a:pPr>
            <a:r>
              <a:rPr lang="en-US" sz="1200" dirty="0"/>
              <a:t>Breach Notification Rule</a:t>
            </a:r>
          </a:p>
          <a:p>
            <a:pPr marL="285750" indent="-285750">
              <a:buFont typeface="Arial" panose="020B0604020202020204" pitchFamily="34" charset="0"/>
              <a:buChar char="•"/>
            </a:pPr>
            <a:r>
              <a:rPr lang="en-US" sz="1200" dirty="0"/>
              <a:t>NLRB – New Standard for Employee Handbooks</a:t>
            </a:r>
          </a:p>
          <a:p>
            <a:pPr marL="285750" indent="-285750">
              <a:buFont typeface="Arial" panose="020B0604020202020204" pitchFamily="34" charset="0"/>
              <a:buChar char="•"/>
            </a:pPr>
            <a:r>
              <a:rPr lang="en-US" sz="1200" dirty="0"/>
              <a:t>226J and 227 letters</a:t>
            </a:r>
          </a:p>
          <a:p>
            <a:pPr marL="285750" indent="-285750">
              <a:buFont typeface="Arial" panose="020B0604020202020204" pitchFamily="34" charset="0"/>
              <a:buChar char="•"/>
            </a:pPr>
            <a:r>
              <a:rPr lang="en-US" sz="1200" dirty="0"/>
              <a:t>What does a DOL Health Plan Audit look like?</a:t>
            </a:r>
          </a:p>
          <a:p>
            <a:pPr marL="285750" indent="-285750">
              <a:buFont typeface="Arial" panose="020B0604020202020204" pitchFamily="34" charset="0"/>
              <a:buChar char="•"/>
            </a:pPr>
            <a:r>
              <a:rPr lang="en-US" sz="1200" dirty="0"/>
              <a:t>IRS Proposes Electronic Filing Requirement</a:t>
            </a:r>
          </a:p>
          <a:p>
            <a:pPr marL="285750" indent="-285750">
              <a:buFont typeface="Arial" panose="020B0604020202020204" pitchFamily="34" charset="0"/>
              <a:buChar char="•"/>
            </a:pPr>
            <a:r>
              <a:rPr lang="en-US" sz="1200" dirty="0"/>
              <a:t>FMLA forms … Did you know?</a:t>
            </a:r>
          </a:p>
          <a:p>
            <a:pPr marL="285750" indent="-285750">
              <a:buFont typeface="Arial" panose="020B0604020202020204" pitchFamily="34" charset="0"/>
              <a:buChar char="•"/>
            </a:pPr>
            <a:r>
              <a:rPr lang="en-US" sz="1200" dirty="0"/>
              <a:t>Tax Changes to Fringe Benefits</a:t>
            </a:r>
          </a:p>
          <a:p>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49"/>
            <a:ext cx="2289429" cy="813010"/>
          </a:xfrm>
          <a:prstGeom prst="rect">
            <a:avLst/>
          </a:prstGeom>
        </p:spPr>
      </p:pic>
      <p:pic>
        <p:nvPicPr>
          <p:cNvPr id="11" name="Picture 10"/>
          <p:cNvPicPr>
            <a:picLocks noChangeAspect="1"/>
          </p:cNvPicPr>
          <p:nvPr/>
        </p:nvPicPr>
        <p:blipFill>
          <a:blip r:embed="rId4"/>
          <a:stretch>
            <a:fillRect/>
          </a:stretch>
        </p:blipFill>
        <p:spPr>
          <a:xfrm>
            <a:off x="4854185" y="2575220"/>
            <a:ext cx="2747094" cy="2483483"/>
          </a:xfrm>
          <a:prstGeom prst="rect">
            <a:avLst/>
          </a:prstGeom>
        </p:spPr>
      </p:pic>
      <p:sp>
        <p:nvSpPr>
          <p:cNvPr id="2" name="TextBox 1"/>
          <p:cNvSpPr txBox="1"/>
          <p:nvPr/>
        </p:nvSpPr>
        <p:spPr>
          <a:xfrm>
            <a:off x="4427984" y="5373216"/>
            <a:ext cx="4258816" cy="646331"/>
          </a:xfrm>
          <a:prstGeom prst="rect">
            <a:avLst/>
          </a:prstGeom>
          <a:noFill/>
        </p:spPr>
        <p:txBody>
          <a:bodyPr wrap="square" rtlCol="0">
            <a:spAutoFit/>
          </a:bodyPr>
          <a:lstStyle/>
          <a:p>
            <a:r>
              <a:rPr lang="en-US" b="1" dirty="0" smtClean="0">
                <a:solidFill>
                  <a:srgbClr val="FF0000"/>
                </a:solidFill>
              </a:rPr>
              <a:t>Call or Email me if you want any of the “Nuggets” from today……</a:t>
            </a:r>
            <a:endParaRPr lang="en-US" b="1" dirty="0">
              <a:solidFill>
                <a:srgbClr val="FF0000"/>
              </a:solidFill>
            </a:endParaRPr>
          </a:p>
        </p:txBody>
      </p:sp>
    </p:spTree>
    <p:extLst>
      <p:ext uri="{BB962C8B-B14F-4D97-AF65-F5344CB8AC3E}">
        <p14:creationId xmlns:p14="http://schemas.microsoft.com/office/powerpoint/2010/main" val="153333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1125538"/>
            <a:ext cx="8229600" cy="981075"/>
          </a:xfrm>
        </p:spPr>
        <p:txBody>
          <a:bodyPr/>
          <a:lstStyle/>
          <a:p>
            <a:pPr eaLnBrk="1" hangingPunct="1"/>
            <a:r>
              <a:rPr lang="en-US" sz="3200" dirty="0">
                <a:solidFill>
                  <a:srgbClr val="FF0000"/>
                </a:solidFill>
                <a:latin typeface="HelveticaNeueLT Com 77 BdCn" pitchFamily="34" charset="0"/>
              </a:rPr>
              <a:t>Did you?: </a:t>
            </a:r>
            <a:r>
              <a:rPr lang="en-US" sz="3200" dirty="0">
                <a:solidFill>
                  <a:srgbClr val="002341"/>
                </a:solidFill>
                <a:latin typeface="HelveticaNeueLT Com 77 BdCn" pitchFamily="34" charset="0"/>
              </a:rPr>
              <a:t>Develop a plan that understands how each main regulatory agency works</a:t>
            </a:r>
          </a:p>
        </p:txBody>
      </p:sp>
      <p:sp>
        <p:nvSpPr>
          <p:cNvPr id="7" name="Rectangle 3"/>
          <p:cNvSpPr txBox="1">
            <a:spLocks noChangeArrowheads="1"/>
          </p:cNvSpPr>
          <p:nvPr/>
        </p:nvSpPr>
        <p:spPr bwMode="auto">
          <a:xfrm>
            <a:off x="6732588" y="3213100"/>
            <a:ext cx="1449387" cy="1008063"/>
          </a:xfrm>
          <a:prstGeom prst="rect">
            <a:avLst/>
          </a:prstGeom>
          <a:noFill/>
          <a:ln w="9525">
            <a:noFill/>
            <a:miter lim="800000"/>
            <a:headEnd/>
            <a:tailEnd/>
          </a:ln>
          <a:effectLst/>
        </p:spPr>
        <p:txBody>
          <a:bodyPr/>
          <a:lstStyle/>
          <a:p>
            <a:pPr marL="342900" indent="-342900">
              <a:spcBef>
                <a:spcPct val="20000"/>
              </a:spcBef>
              <a:defRPr/>
            </a:pPr>
            <a:endParaRPr lang="en-US" sz="6000" kern="0" dirty="0">
              <a:solidFill>
                <a:srgbClr val="002341"/>
              </a:solidFill>
              <a:latin typeface="HelveticaNeueLT Com 77 BdCn" pitchFamily="34" charset="0"/>
              <a:cs typeface="+mn-cs"/>
            </a:endParaRPr>
          </a:p>
        </p:txBody>
      </p:sp>
      <p:pic>
        <p:nvPicPr>
          <p:cNvPr id="11270" name="Picture 8" descr="IRS_Logo_Large.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176213" y="2492375"/>
            <a:ext cx="2916237" cy="2378075"/>
          </a:xfrm>
          <a:prstGeom prst="rect">
            <a:avLst/>
          </a:prstGeom>
          <a:noFill/>
          <a:ln w="9525">
            <a:noFill/>
            <a:miter lim="800000"/>
            <a:headEnd/>
            <a:tailEnd/>
          </a:ln>
        </p:spPr>
      </p:pic>
      <p:pic>
        <p:nvPicPr>
          <p:cNvPr id="11271" name="Picture 9" descr="600px-US-DeptOfLabor-Seal_svg.bmp"/>
          <p:cNvPicPr>
            <a:picLocks noChangeAspect="1"/>
          </p:cNvPicPr>
          <p:nvPr/>
        </p:nvPicPr>
        <p:blipFill>
          <a:blip r:embed="rId3" cstate="print"/>
          <a:srcRect/>
          <a:stretch>
            <a:fillRect/>
          </a:stretch>
        </p:blipFill>
        <p:spPr bwMode="auto">
          <a:xfrm>
            <a:off x="3347864" y="2492896"/>
            <a:ext cx="2570163" cy="2570162"/>
          </a:xfrm>
          <a:prstGeom prst="ellipse">
            <a:avLst/>
          </a:prstGeom>
          <a:noFill/>
          <a:ln w="9525">
            <a:noFill/>
            <a:miter lim="800000"/>
            <a:headEnd/>
            <a:tailEnd/>
          </a:ln>
        </p:spPr>
      </p:pic>
      <p:pic>
        <p:nvPicPr>
          <p:cNvPr id="11272" name="Picture 10" descr="hhs logo.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6300788" y="2492375"/>
            <a:ext cx="2447925" cy="2449513"/>
          </a:xfrm>
          <a:prstGeom prst="rect">
            <a:avLst/>
          </a:prstGeom>
          <a:noFill/>
          <a:ln w="9525">
            <a:noFill/>
            <a:miter lim="800000"/>
            <a:headEnd/>
            <a:tailEnd/>
          </a:ln>
        </p:spPr>
      </p:pic>
      <p:sp>
        <p:nvSpPr>
          <p:cNvPr id="11273" name="TextBox 8"/>
          <p:cNvSpPr txBox="1">
            <a:spLocks noChangeArrowheads="1"/>
          </p:cNvSpPr>
          <p:nvPr/>
        </p:nvSpPr>
        <p:spPr bwMode="auto">
          <a:xfrm>
            <a:off x="611188" y="5373688"/>
            <a:ext cx="1873250" cy="923925"/>
          </a:xfrm>
          <a:prstGeom prst="rect">
            <a:avLst/>
          </a:prstGeom>
          <a:noFill/>
          <a:ln w="9525">
            <a:noFill/>
            <a:miter lim="800000"/>
            <a:headEnd/>
            <a:tailEnd/>
          </a:ln>
        </p:spPr>
        <p:txBody>
          <a:bodyPr>
            <a:spAutoFit/>
          </a:bodyPr>
          <a:lstStyle/>
          <a:p>
            <a:r>
              <a:rPr lang="en-US"/>
              <a:t>Pay for PPACA		</a:t>
            </a:r>
          </a:p>
        </p:txBody>
      </p:sp>
      <p:sp>
        <p:nvSpPr>
          <p:cNvPr id="11" name="Rectangle 10"/>
          <p:cNvSpPr>
            <a:spLocks noChangeArrowheads="1"/>
          </p:cNvSpPr>
          <p:nvPr/>
        </p:nvSpPr>
        <p:spPr bwMode="auto">
          <a:xfrm>
            <a:off x="3276600" y="5373688"/>
            <a:ext cx="2519363" cy="368300"/>
          </a:xfrm>
          <a:prstGeom prst="rect">
            <a:avLst/>
          </a:prstGeom>
          <a:noFill/>
          <a:ln w="9525">
            <a:noFill/>
            <a:miter lim="800000"/>
            <a:headEnd/>
            <a:tailEnd/>
          </a:ln>
        </p:spPr>
        <p:txBody>
          <a:bodyPr>
            <a:spAutoFit/>
          </a:bodyPr>
          <a:lstStyle/>
          <a:p>
            <a:r>
              <a:rPr lang="en-US"/>
              <a:t> Regulate and Enforce</a:t>
            </a:r>
          </a:p>
        </p:txBody>
      </p:sp>
      <p:sp>
        <p:nvSpPr>
          <p:cNvPr id="12" name="Rectangle 11"/>
          <p:cNvSpPr>
            <a:spLocks noChangeArrowheads="1"/>
          </p:cNvSpPr>
          <p:nvPr/>
        </p:nvSpPr>
        <p:spPr bwMode="auto">
          <a:xfrm>
            <a:off x="6588125" y="5373688"/>
            <a:ext cx="2032000" cy="646112"/>
          </a:xfrm>
          <a:prstGeom prst="rect">
            <a:avLst/>
          </a:prstGeom>
          <a:noFill/>
          <a:ln w="9525">
            <a:noFill/>
            <a:miter lim="800000"/>
            <a:headEnd/>
            <a:tailEnd/>
          </a:ln>
        </p:spPr>
        <p:txBody>
          <a:bodyPr>
            <a:spAutoFit/>
          </a:bodyPr>
          <a:lstStyle/>
          <a:p>
            <a:r>
              <a:rPr lang="en-US"/>
              <a:t>Expand Coverage</a:t>
            </a:r>
          </a:p>
          <a:p>
            <a:r>
              <a:rPr lang="en-US"/>
              <a:t> </a:t>
            </a:r>
          </a:p>
        </p:txBody>
      </p:sp>
      <p:sp>
        <p:nvSpPr>
          <p:cNvPr id="10" name="Slide Number Placeholder 9"/>
          <p:cNvSpPr>
            <a:spLocks noGrp="1"/>
          </p:cNvSpPr>
          <p:nvPr>
            <p:ph type="sldNum" sz="quarter" idx="12"/>
          </p:nvPr>
        </p:nvSpPr>
        <p:spPr/>
        <p:txBody>
          <a:bodyPr/>
          <a:lstStyle/>
          <a:p>
            <a:pPr>
              <a:defRPr/>
            </a:pPr>
            <a:fld id="{467815A6-C058-45F5-9EE4-5547B96ABEB6}" type="slidenum">
              <a:rPr lang="es-ES" smtClean="0"/>
              <a:pPr>
                <a:defRPr/>
              </a:pPr>
              <a:t>34</a:t>
            </a:fld>
            <a:endParaRPr lang="es-ES"/>
          </a:p>
        </p:txBody>
      </p:sp>
      <p:sp>
        <p:nvSpPr>
          <p:cNvPr id="2" name="TextBox 1"/>
          <p:cNvSpPr txBox="1"/>
          <p:nvPr/>
        </p:nvSpPr>
        <p:spPr>
          <a:xfrm>
            <a:off x="3092450" y="188640"/>
            <a:ext cx="5656263" cy="369332"/>
          </a:xfrm>
          <a:prstGeom prst="rect">
            <a:avLst/>
          </a:prstGeom>
          <a:noFill/>
        </p:spPr>
        <p:txBody>
          <a:bodyPr wrap="square" rtlCol="0">
            <a:spAutoFit/>
          </a:bodyPr>
          <a:lstStyle/>
          <a:p>
            <a:r>
              <a:rPr lang="en-US" dirty="0">
                <a:solidFill>
                  <a:srgbClr val="FF0000"/>
                </a:solidFill>
              </a:rPr>
              <a:t>Part 2: Employers – The Small Things</a:t>
            </a:r>
          </a:p>
        </p:txBody>
      </p:sp>
    </p:spTree>
    <p:extLst>
      <p:ext uri="{BB962C8B-B14F-4D97-AF65-F5344CB8AC3E}">
        <p14:creationId xmlns:p14="http://schemas.microsoft.com/office/powerpoint/2010/main" val="289632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fade">
                                      <p:cBhvr>
                                        <p:cTn id="7" dur="2000"/>
                                        <p:tgtEl>
                                          <p:spTgt spid="112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B05DB8D-7B68-4DCF-ACD1-B8EC763F8647}" type="slidenum">
              <a:rPr lang="es-ES" smtClean="0"/>
              <a:pPr>
                <a:defRPr/>
              </a:pPr>
              <a:t>35</a:t>
            </a:fld>
            <a:endParaRPr lang="es-E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49"/>
            <a:ext cx="2289429" cy="813010"/>
          </a:xfrm>
          <a:prstGeom prst="rect">
            <a:avLst/>
          </a:prstGeom>
        </p:spPr>
      </p:pic>
      <p:sp>
        <p:nvSpPr>
          <p:cNvPr id="5" name="TextBox 4"/>
          <p:cNvSpPr txBox="1"/>
          <p:nvPr/>
        </p:nvSpPr>
        <p:spPr>
          <a:xfrm>
            <a:off x="5076056" y="1052736"/>
            <a:ext cx="3744416" cy="646331"/>
          </a:xfrm>
          <a:prstGeom prst="rect">
            <a:avLst/>
          </a:prstGeom>
          <a:noFill/>
        </p:spPr>
        <p:txBody>
          <a:bodyPr wrap="square" rtlCol="0">
            <a:spAutoFit/>
          </a:bodyPr>
          <a:lstStyle/>
          <a:p>
            <a:endParaRPr lang="en-US" dirty="0"/>
          </a:p>
          <a:p>
            <a:pPr marL="342900" indent="-342900">
              <a:buAutoNum type="arabicParenBoth"/>
            </a:pPr>
            <a:endParaRPr lang="en-US" dirty="0"/>
          </a:p>
        </p:txBody>
      </p:sp>
      <p:sp>
        <p:nvSpPr>
          <p:cNvPr id="10" name="TextBox 9">
            <a:extLst>
              <a:ext uri="{FF2B5EF4-FFF2-40B4-BE49-F238E27FC236}">
                <a16:creationId xmlns:a16="http://schemas.microsoft.com/office/drawing/2014/main" id="{B877F8F8-27CD-4B2D-9766-45EF106DDBED}"/>
              </a:ext>
            </a:extLst>
          </p:cNvPr>
          <p:cNvSpPr txBox="1"/>
          <p:nvPr/>
        </p:nvSpPr>
        <p:spPr>
          <a:xfrm>
            <a:off x="1403648" y="2974019"/>
            <a:ext cx="7283152" cy="1446550"/>
          </a:xfrm>
          <a:prstGeom prst="rect">
            <a:avLst/>
          </a:prstGeom>
          <a:noFill/>
        </p:spPr>
        <p:txBody>
          <a:bodyPr wrap="square" rtlCol="0">
            <a:spAutoFit/>
          </a:bodyPr>
          <a:lstStyle/>
          <a:p>
            <a:r>
              <a:rPr lang="en-US" sz="8800" dirty="0">
                <a:highlight>
                  <a:srgbClr val="FFFF00"/>
                </a:highlight>
              </a:rPr>
              <a:t>STOP</a:t>
            </a:r>
          </a:p>
        </p:txBody>
      </p:sp>
    </p:spTree>
    <p:extLst>
      <p:ext uri="{BB962C8B-B14F-4D97-AF65-F5344CB8AC3E}">
        <p14:creationId xmlns:p14="http://schemas.microsoft.com/office/powerpoint/2010/main" val="2438622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7815A6-C058-45F5-9EE4-5547B96ABEB6}" type="slidenum">
              <a:rPr lang="es-ES" smtClean="0"/>
              <a:pPr>
                <a:defRPr/>
              </a:pPr>
              <a:t>36</a:t>
            </a:fld>
            <a:endParaRPr lang="es-ES" dirty="0"/>
          </a:p>
        </p:txBody>
      </p:sp>
      <p:sp>
        <p:nvSpPr>
          <p:cNvPr id="5" name="TextBox 4"/>
          <p:cNvSpPr txBox="1"/>
          <p:nvPr/>
        </p:nvSpPr>
        <p:spPr>
          <a:xfrm>
            <a:off x="2411761" y="188640"/>
            <a:ext cx="4141440" cy="369332"/>
          </a:xfrm>
          <a:prstGeom prst="rect">
            <a:avLst/>
          </a:prstGeom>
          <a:noFill/>
        </p:spPr>
        <p:txBody>
          <a:bodyPr wrap="square" rtlCol="0">
            <a:spAutoFit/>
          </a:bodyPr>
          <a:lstStyle/>
          <a:p>
            <a:r>
              <a:rPr lang="en-US" dirty="0">
                <a:solidFill>
                  <a:srgbClr val="FF0000"/>
                </a:solidFill>
              </a:rPr>
              <a:t>Part 2: Employers – The Small Things</a:t>
            </a:r>
          </a:p>
        </p:txBody>
      </p:sp>
      <p:sp>
        <p:nvSpPr>
          <p:cNvPr id="6" name="TextBox 5"/>
          <p:cNvSpPr txBox="1"/>
          <p:nvPr/>
        </p:nvSpPr>
        <p:spPr>
          <a:xfrm>
            <a:off x="323528" y="908720"/>
            <a:ext cx="8496944" cy="2862322"/>
          </a:xfrm>
          <a:prstGeom prst="rect">
            <a:avLst/>
          </a:prstGeom>
          <a:noFill/>
        </p:spPr>
        <p:txBody>
          <a:bodyPr wrap="square" rtlCol="0">
            <a:spAutoFit/>
          </a:bodyPr>
          <a:lstStyle/>
          <a:p>
            <a:pPr marL="285750" indent="-285750">
              <a:buFont typeface="Arial" panose="020B0604020202020204" pitchFamily="34" charset="0"/>
              <a:buChar char="•"/>
            </a:pPr>
            <a:r>
              <a:rPr lang="en-US" dirty="0"/>
              <a:t>In 2016 and 2017, the Department of Health and Human Services (HHS) conducted “desk audits” of 166 covered entities and 41 business associates.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audits focused on selected requirements of HIPAA’s privacy, security and breach notification requirements.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Of these covered entities, 90 percent were health care providers, approximately 9 percent were health plans and approximately 2 percent were health care clearinghouses. </a:t>
            </a:r>
          </a:p>
          <a:p>
            <a:pPr marL="285750" indent="-285750">
              <a:buFont typeface="Arial" panose="020B0604020202020204" pitchFamily="34" charset="0"/>
              <a:buChar char="•"/>
            </a:pPr>
            <a:endParaRPr lang="en-US" dirty="0"/>
          </a:p>
        </p:txBody>
      </p:sp>
      <p:pic>
        <p:nvPicPr>
          <p:cNvPr id="7" name="Picture 6"/>
          <p:cNvPicPr>
            <a:picLocks noChangeAspect="1"/>
          </p:cNvPicPr>
          <p:nvPr/>
        </p:nvPicPr>
        <p:blipFill>
          <a:blip r:embed="rId2"/>
          <a:stretch>
            <a:fillRect/>
          </a:stretch>
        </p:blipFill>
        <p:spPr>
          <a:xfrm>
            <a:off x="7044688" y="4121790"/>
            <a:ext cx="1934492" cy="34471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856902312"/>
              </p:ext>
            </p:extLst>
          </p:nvPr>
        </p:nvGraphicFramePr>
        <p:xfrm>
          <a:off x="767581" y="4456100"/>
          <a:ext cx="6869430" cy="1630809"/>
        </p:xfrm>
        <a:graphic>
          <a:graphicData uri="http://schemas.openxmlformats.org/drawingml/2006/table">
            <a:tbl>
              <a:tblPr firstRow="1" firstCol="1" bandRow="1">
                <a:tableStyleId>{5C22544A-7EE6-4342-B048-85BDC9FD1C3A}</a:tableStyleId>
              </a:tblPr>
              <a:tblGrid>
                <a:gridCol w="685800">
                  <a:extLst>
                    <a:ext uri="{9D8B030D-6E8A-4147-A177-3AD203B41FA5}">
                      <a16:colId xmlns:a16="http://schemas.microsoft.com/office/drawing/2014/main" val="20000"/>
                    </a:ext>
                  </a:extLst>
                </a:gridCol>
                <a:gridCol w="6183630">
                  <a:extLst>
                    <a:ext uri="{9D8B030D-6E8A-4147-A177-3AD203B41FA5}">
                      <a16:colId xmlns:a16="http://schemas.microsoft.com/office/drawing/2014/main" val="20001"/>
                    </a:ext>
                  </a:extLst>
                </a:gridCol>
              </a:tblGrid>
              <a:tr h="0">
                <a:tc>
                  <a:txBody>
                    <a:bodyPr/>
                    <a:lstStyle/>
                    <a:p>
                      <a:pPr marL="0" marR="0" algn="ctr">
                        <a:lnSpc>
                          <a:spcPct val="107000"/>
                        </a:lnSpc>
                        <a:spcBef>
                          <a:spcPts val="300"/>
                        </a:spcBef>
                        <a:spcAft>
                          <a:spcPts val="300"/>
                        </a:spcAft>
                      </a:pPr>
                      <a:r>
                        <a:rPr lang="en-US" sz="1200" dirty="0">
                          <a:effectLst/>
                        </a:rPr>
                        <a:t>SCORE</a:t>
                      </a:r>
                      <a:endParaRPr lang="en-US"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300"/>
                        </a:spcAft>
                      </a:pPr>
                      <a:r>
                        <a:rPr lang="en-US" sz="1200">
                          <a:effectLst/>
                        </a:rPr>
                        <a:t>DESCRIPTION</a:t>
                      </a:r>
                      <a:endParaRPr lang="en-US"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gn="ctr">
                        <a:lnSpc>
                          <a:spcPct val="107000"/>
                        </a:lnSpc>
                        <a:spcBef>
                          <a:spcPts val="300"/>
                        </a:spcBef>
                        <a:spcAft>
                          <a:spcPts val="300"/>
                        </a:spcAft>
                      </a:pPr>
                      <a:r>
                        <a:rPr lang="en-US" sz="1600">
                          <a:effectLst/>
                        </a:rPr>
                        <a:t>1</a:t>
                      </a:r>
                      <a:endParaRPr lang="en-US"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1200">
                          <a:effectLst/>
                        </a:rPr>
                        <a:t>Entity is in full compliance with requirement</a:t>
                      </a:r>
                      <a:endParaRPr lang="en-US"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marR="0" algn="ctr">
                        <a:lnSpc>
                          <a:spcPct val="107000"/>
                        </a:lnSpc>
                        <a:spcBef>
                          <a:spcPts val="300"/>
                        </a:spcBef>
                        <a:spcAft>
                          <a:spcPts val="300"/>
                        </a:spcAft>
                      </a:pPr>
                      <a:r>
                        <a:rPr lang="en-US" sz="1600">
                          <a:effectLst/>
                        </a:rPr>
                        <a:t>2</a:t>
                      </a:r>
                      <a:endParaRPr lang="en-US"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1200" dirty="0">
                          <a:effectLst/>
                        </a:rPr>
                        <a:t>Entity substantially meets the requirement </a:t>
                      </a:r>
                      <a:endParaRPr lang="en-US"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0" marR="0" algn="ctr">
                        <a:lnSpc>
                          <a:spcPct val="107000"/>
                        </a:lnSpc>
                        <a:spcBef>
                          <a:spcPts val="300"/>
                        </a:spcBef>
                        <a:spcAft>
                          <a:spcPts val="300"/>
                        </a:spcAft>
                      </a:pPr>
                      <a:r>
                        <a:rPr lang="en-US" sz="1600">
                          <a:effectLst/>
                        </a:rPr>
                        <a:t>3</a:t>
                      </a:r>
                      <a:endParaRPr lang="en-US"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1200">
                          <a:effectLst/>
                        </a:rPr>
                        <a:t>Entity has made attempts to comply with the requirement, but implementation is inadequate</a:t>
                      </a:r>
                      <a:endParaRPr lang="en-US"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marL="0" marR="0" algn="ctr">
                        <a:lnSpc>
                          <a:spcPct val="107000"/>
                        </a:lnSpc>
                        <a:spcBef>
                          <a:spcPts val="300"/>
                        </a:spcBef>
                        <a:spcAft>
                          <a:spcPts val="300"/>
                        </a:spcAft>
                      </a:pPr>
                      <a:r>
                        <a:rPr lang="en-US" sz="1600">
                          <a:effectLst/>
                        </a:rPr>
                        <a:t>4</a:t>
                      </a:r>
                      <a:endParaRPr lang="en-US"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1200">
                          <a:effectLst/>
                        </a:rPr>
                        <a:t>Entity has made negligible efforts to comply with the requirement</a:t>
                      </a:r>
                      <a:endParaRPr lang="en-US"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marL="0" marR="0" algn="ctr">
                        <a:lnSpc>
                          <a:spcPct val="107000"/>
                        </a:lnSpc>
                        <a:spcBef>
                          <a:spcPts val="300"/>
                        </a:spcBef>
                        <a:spcAft>
                          <a:spcPts val="300"/>
                        </a:spcAft>
                      </a:pPr>
                      <a:r>
                        <a:rPr lang="en-US" sz="1600">
                          <a:effectLst/>
                        </a:rPr>
                        <a:t>5</a:t>
                      </a:r>
                      <a:endParaRPr lang="en-US"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300"/>
                        </a:spcAft>
                      </a:pPr>
                      <a:r>
                        <a:rPr lang="en-US" sz="1200" dirty="0">
                          <a:effectLst/>
                        </a:rPr>
                        <a:t>Entity has made no serious attempt to comply with the requirement</a:t>
                      </a:r>
                      <a:endParaRPr lang="en-US"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9" name="Rectangle 1"/>
          <p:cNvSpPr>
            <a:spLocks noChangeArrowheads="1"/>
          </p:cNvSpPr>
          <p:nvPr/>
        </p:nvSpPr>
        <p:spPr bwMode="auto">
          <a:xfrm>
            <a:off x="325214" y="3771042"/>
            <a:ext cx="76867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Based on the information that HHS received, it assigned a score from 1 to 5 for each compliance requirement,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Arial" panose="020B0604020202020204" pitchFamily="34" charset="0"/>
                <a:ea typeface="Calibri" panose="020F0502020204030204" pitchFamily="34" charset="0"/>
                <a:cs typeface="Times New Roman" panose="02020603050405020304" pitchFamily="18" charset="0"/>
              </a:rPr>
              <a:t>based on the following guidelines: </a:t>
            </a:r>
            <a:endParaRPr kumimoji="0" lang="en-US" altLang="en-US" sz="1800" b="0" i="0" u="none" strike="noStrike" cap="none" normalizeH="0" baseline="0" dirty="0">
              <a:ln>
                <a:noFill/>
              </a:ln>
              <a:effectLst/>
              <a:latin typeface="Arial" panose="020B0604020202020204" pitchFamily="34" charset="0"/>
            </a:endParaRPr>
          </a:p>
        </p:txBody>
      </p:sp>
      <p:sp>
        <p:nvSpPr>
          <p:cNvPr id="10" name="TextBox 9"/>
          <p:cNvSpPr txBox="1"/>
          <p:nvPr/>
        </p:nvSpPr>
        <p:spPr>
          <a:xfrm>
            <a:off x="7308304" y="188640"/>
            <a:ext cx="1800200" cy="276999"/>
          </a:xfrm>
          <a:prstGeom prst="rect">
            <a:avLst/>
          </a:prstGeom>
          <a:noFill/>
        </p:spPr>
        <p:txBody>
          <a:bodyPr wrap="square" rtlCol="0">
            <a:spAutoFit/>
          </a:bodyPr>
          <a:lstStyle/>
          <a:p>
            <a:r>
              <a:rPr lang="en-US" sz="1200" dirty="0">
                <a:solidFill>
                  <a:srgbClr val="FF0000"/>
                </a:solidFill>
              </a:rPr>
              <a:t>1: HIPAA Compliance</a:t>
            </a:r>
          </a:p>
        </p:txBody>
      </p:sp>
      <p:sp>
        <p:nvSpPr>
          <p:cNvPr id="11" name="TextBox 10"/>
          <p:cNvSpPr txBox="1"/>
          <p:nvPr/>
        </p:nvSpPr>
        <p:spPr>
          <a:xfrm>
            <a:off x="3059832" y="6211669"/>
            <a:ext cx="5976664" cy="646331"/>
          </a:xfrm>
          <a:prstGeom prst="rect">
            <a:avLst/>
          </a:prstGeom>
          <a:noFill/>
        </p:spPr>
        <p:txBody>
          <a:bodyPr wrap="square" rtlCol="0">
            <a:spAutoFit/>
          </a:bodyPr>
          <a:lstStyle/>
          <a:p>
            <a:r>
              <a:rPr lang="en-US" sz="1200" b="1" dirty="0">
                <a:solidFill>
                  <a:srgbClr val="FF0000"/>
                </a:solidFill>
                <a:latin typeface="arial" panose="020B0604020202020204" pitchFamily="34" charset="0"/>
              </a:rPr>
              <a:t>HIPAA</a:t>
            </a:r>
            <a:r>
              <a:rPr lang="en-US" sz="1200" dirty="0">
                <a:solidFill>
                  <a:srgbClr val="FF0000"/>
                </a:solidFill>
                <a:latin typeface="arial" panose="020B0604020202020204" pitchFamily="34" charset="0"/>
              </a:rPr>
              <a:t> (Health Insurance Portability and Accountability Act of 1996) is United States legislation that provides data privacy and security provisions for safeguarding medical information.</a:t>
            </a:r>
            <a:endParaRPr lang="en-US" sz="1200" dirty="0">
              <a:solidFill>
                <a:srgbClr val="FF0000"/>
              </a:solidFill>
            </a:endParaRPr>
          </a:p>
        </p:txBody>
      </p:sp>
    </p:spTree>
    <p:extLst>
      <p:ext uri="{BB962C8B-B14F-4D97-AF65-F5344CB8AC3E}">
        <p14:creationId xmlns:p14="http://schemas.microsoft.com/office/powerpoint/2010/main" val="7924133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7815A6-C058-45F5-9EE4-5547B96ABEB6}" type="slidenum">
              <a:rPr lang="es-ES" smtClean="0"/>
              <a:pPr>
                <a:defRPr/>
              </a:pPr>
              <a:t>37</a:t>
            </a:fld>
            <a:endParaRPr lang="es-ES"/>
          </a:p>
        </p:txBody>
      </p:sp>
      <p:sp>
        <p:nvSpPr>
          <p:cNvPr id="5" name="Rectangle 4"/>
          <p:cNvSpPr/>
          <p:nvPr/>
        </p:nvSpPr>
        <p:spPr>
          <a:xfrm>
            <a:off x="28782" y="836712"/>
            <a:ext cx="4327194" cy="3539943"/>
          </a:xfrm>
          <a:prstGeom prst="rect">
            <a:avLst/>
          </a:prstGeom>
          <a:solidFill>
            <a:schemeClr val="accent1"/>
          </a:solidFill>
        </p:spPr>
        <p:txBody>
          <a:bodyPr wrap="square">
            <a:spAutoFit/>
          </a:bodyPr>
          <a:lstStyle/>
          <a:p>
            <a:pPr marL="0" marR="0">
              <a:lnSpc>
                <a:spcPct val="107000"/>
              </a:lnSpc>
              <a:spcBef>
                <a:spcPts val="300"/>
              </a:spcBef>
              <a:spcAft>
                <a:spcPts val="300"/>
              </a:spcAft>
            </a:pPr>
            <a:r>
              <a:rPr lang="en-US" sz="1300" b="1" i="1" dirty="0">
                <a:solidFill>
                  <a:srgbClr val="595959"/>
                </a:solidFill>
                <a:latin typeface="Calibri" panose="020F0502020204030204" pitchFamily="34" charset="0"/>
                <a:ea typeface="Times New Roman" panose="02020603050405020304" pitchFamily="18" charset="0"/>
              </a:rPr>
              <a:t>Privacy Rule</a:t>
            </a:r>
          </a:p>
          <a:p>
            <a:pPr marL="0" marR="0">
              <a:lnSpc>
                <a:spcPct val="107000"/>
              </a:lnSpc>
              <a:spcBef>
                <a:spcPts val="0"/>
              </a:spcBef>
              <a:spcAft>
                <a:spcPts val="600"/>
              </a:spcAft>
            </a:pPr>
            <a:r>
              <a:rPr lang="en-US" sz="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t>The HIPAA privacy rule requires covered entities (that is, health plans, health care clearinghouses and covered health care providers) to comply with national standards for the protection of PHI. The privacy rule includes the following three main protections for PHI: </a:t>
            </a:r>
          </a:p>
          <a:p>
            <a:pPr marL="342900" marR="0" lvl="0" indent="-342900">
              <a:lnSpc>
                <a:spcPct val="107000"/>
              </a:lnSpc>
              <a:spcBef>
                <a:spcPts val="0"/>
              </a:spcBef>
              <a:spcAft>
                <a:spcPts val="600"/>
              </a:spcAft>
              <a:buSzPts val="1600"/>
              <a:buFont typeface="Symbol" panose="05050102010706020507" pitchFamily="18" charset="2"/>
              <a:buBlip>
                <a:blip r:embed="rId2"/>
              </a:buBlip>
            </a:pPr>
            <a:r>
              <a:rPr lang="en-US" sz="12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Use and disclosure rules</a:t>
            </a:r>
            <a:r>
              <a:rPr lang="en-US" sz="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t>—The privacy rule limits when an individual’s PHI may be used or disclosed by covered entities; </a:t>
            </a:r>
          </a:p>
          <a:p>
            <a:pPr marL="342900" marR="0" lvl="0" indent="-342900">
              <a:lnSpc>
                <a:spcPct val="107000"/>
              </a:lnSpc>
              <a:spcBef>
                <a:spcPts val="0"/>
              </a:spcBef>
              <a:spcAft>
                <a:spcPts val="600"/>
              </a:spcAft>
              <a:buSzPts val="1600"/>
              <a:buFont typeface="Symbol" panose="05050102010706020507" pitchFamily="18" charset="2"/>
              <a:buBlip>
                <a:blip r:embed="rId2"/>
              </a:buBlip>
            </a:pPr>
            <a:r>
              <a:rPr lang="en-US" sz="12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Individual rights</a:t>
            </a:r>
            <a:r>
              <a:rPr lang="en-US" sz="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t>—The privacy rule requires covered entities to provide individuals with certain rights with respect to their PHI, including the right to receive a notice of privacy practices (privacy notice) and inspect and receive copies of their own PHI; </a:t>
            </a:r>
          </a:p>
          <a:p>
            <a:pPr marL="342900" marR="0" lvl="0" indent="-342900">
              <a:lnSpc>
                <a:spcPct val="107000"/>
              </a:lnSpc>
              <a:spcBef>
                <a:spcPts val="0"/>
              </a:spcBef>
              <a:spcAft>
                <a:spcPts val="600"/>
              </a:spcAft>
              <a:buSzPts val="1600"/>
              <a:buFont typeface="Symbol" panose="05050102010706020507" pitchFamily="18" charset="2"/>
              <a:buBlip>
                <a:blip r:embed="rId2"/>
              </a:buBlip>
            </a:pPr>
            <a:r>
              <a:rPr lang="en-US" sz="12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Administrative safeguards</a:t>
            </a:r>
            <a:r>
              <a:rPr lang="en-US" sz="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t>—The privacy rule requires covered entities to develop written privacy procedures an implement appropriate safeguards for PHI. </a:t>
            </a:r>
            <a:endParaRPr lang="en-US"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499992" y="908720"/>
            <a:ext cx="4572000" cy="1925784"/>
          </a:xfrm>
          <a:prstGeom prst="rect">
            <a:avLst/>
          </a:prstGeom>
          <a:solidFill>
            <a:schemeClr val="accent2">
              <a:lumMod val="20000"/>
              <a:lumOff val="80000"/>
            </a:schemeClr>
          </a:solidFill>
        </p:spPr>
        <p:txBody>
          <a:bodyPr>
            <a:spAutoFit/>
          </a:bodyPr>
          <a:lstStyle/>
          <a:p>
            <a:pPr marL="0" marR="0">
              <a:lnSpc>
                <a:spcPct val="107000"/>
              </a:lnSpc>
              <a:spcBef>
                <a:spcPts val="800"/>
              </a:spcBef>
              <a:spcAft>
                <a:spcPts val="300"/>
              </a:spcAft>
            </a:pPr>
            <a:r>
              <a:rPr lang="en-US" sz="1300" b="1" i="1" dirty="0">
                <a:solidFill>
                  <a:srgbClr val="595959"/>
                </a:solidFill>
                <a:latin typeface="Calibri" panose="020F0502020204030204" pitchFamily="34" charset="0"/>
                <a:ea typeface="Times New Roman" panose="02020603050405020304" pitchFamily="18" charset="0"/>
              </a:rPr>
              <a:t>Security Rule</a:t>
            </a:r>
          </a:p>
          <a:p>
            <a:pPr marL="0" marR="0">
              <a:lnSpc>
                <a:spcPct val="107000"/>
              </a:lnSpc>
              <a:spcBef>
                <a:spcPts val="0"/>
              </a:spcBef>
              <a:spcAft>
                <a:spcPts val="800"/>
              </a:spcAft>
            </a:pPr>
            <a:r>
              <a:rPr lang="en-US" sz="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t>The HIPAA security rule establishes national standards for securing individuals’ ePHI. These standards require a covered entity to perform a </a:t>
            </a:r>
            <a:r>
              <a:rPr lang="en-US" sz="12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risk analysis</a:t>
            </a:r>
            <a:r>
              <a:rPr lang="en-US" sz="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as a crucial first step of its security process. During the risk analysis, a covered entity examines the risks and vulnerabilities to ePHI it creates, transmits, receives or maintains. This analysis allows a covered entity to implement an appropriate </a:t>
            </a:r>
            <a:r>
              <a:rPr lang="en-US" sz="12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security management process</a:t>
            </a:r>
            <a:r>
              <a:rPr lang="en-US" sz="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which involves specific security measures to prevent, detect, contain and correct security problems.  </a:t>
            </a:r>
            <a:endParaRPr lang="en-US"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499992" y="2924944"/>
            <a:ext cx="4572000" cy="1530547"/>
          </a:xfrm>
          <a:prstGeom prst="rect">
            <a:avLst/>
          </a:prstGeom>
          <a:solidFill>
            <a:srgbClr val="FBFFC3"/>
          </a:solidFill>
        </p:spPr>
        <p:txBody>
          <a:bodyPr>
            <a:spAutoFit/>
          </a:bodyPr>
          <a:lstStyle/>
          <a:p>
            <a:pPr marL="0" marR="0">
              <a:lnSpc>
                <a:spcPct val="107000"/>
              </a:lnSpc>
              <a:spcBef>
                <a:spcPts val="800"/>
              </a:spcBef>
              <a:spcAft>
                <a:spcPts val="300"/>
              </a:spcAft>
            </a:pPr>
            <a:r>
              <a:rPr lang="en-US" sz="1300" b="1" i="1" dirty="0">
                <a:solidFill>
                  <a:srgbClr val="595959"/>
                </a:solidFill>
                <a:latin typeface="Calibri" panose="020F0502020204030204" pitchFamily="34" charset="0"/>
                <a:ea typeface="Times New Roman" panose="02020603050405020304" pitchFamily="18" charset="0"/>
              </a:rPr>
              <a:t>Breach Notification Rule</a:t>
            </a:r>
          </a:p>
          <a:p>
            <a:pPr marL="0" marR="0">
              <a:lnSpc>
                <a:spcPct val="107000"/>
              </a:lnSpc>
              <a:spcBef>
                <a:spcPts val="0"/>
              </a:spcBef>
              <a:spcAft>
                <a:spcPts val="800"/>
              </a:spcAft>
            </a:pPr>
            <a:r>
              <a:rPr lang="en-US" sz="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t>The breach notification rule require covered entities to notify affected individuals following the discovery of a breach of unsecured PHI. Notification must also be provided to HHS and, in some cases, to the media. The breach notifications must include certain information and be provided by specific deadlines (for example, notice to individuals must be provided within 60 days after the breach is discovered). </a:t>
            </a:r>
            <a:endParaRPr lang="en-US"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67544" y="4392889"/>
            <a:ext cx="8219256" cy="1735732"/>
          </a:xfrm>
          <a:prstGeom prst="rect">
            <a:avLst/>
          </a:prstGeom>
        </p:spPr>
        <p:txBody>
          <a:bodyPr wrap="square">
            <a:spAutoFit/>
          </a:bodyPr>
          <a:lstStyle/>
          <a:p>
            <a:pPr marL="0" marR="0">
              <a:lnSpc>
                <a:spcPct val="107000"/>
              </a:lnSpc>
              <a:spcBef>
                <a:spcPts val="1200"/>
              </a:spcBef>
              <a:spcAft>
                <a:spcPts val="300"/>
              </a:spcAft>
            </a:pPr>
            <a:r>
              <a:rPr lang="en-US" sz="1300" b="1" i="1" dirty="0">
                <a:solidFill>
                  <a:srgbClr val="595959"/>
                </a:solidFill>
                <a:latin typeface="Calibri" panose="020F0502020204030204" pitchFamily="34" charset="0"/>
                <a:ea typeface="Times New Roman" panose="02020603050405020304" pitchFamily="18" charset="0"/>
              </a:rPr>
              <a:t>Serious HIPAA Compliance Problems</a:t>
            </a:r>
          </a:p>
          <a:p>
            <a:pPr marL="0" marR="0">
              <a:lnSpc>
                <a:spcPct val="107000"/>
              </a:lnSpc>
              <a:spcBef>
                <a:spcPts val="0"/>
              </a:spcBef>
              <a:spcAft>
                <a:spcPts val="800"/>
              </a:spcAft>
            </a:pPr>
            <a:r>
              <a:rPr lang="en-US" sz="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t>The most serious compliance problems identified by HHS relate to </a:t>
            </a:r>
            <a:r>
              <a:rPr lang="en-US" sz="12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security risk analysis</a:t>
            </a:r>
            <a:r>
              <a:rPr lang="en-US" sz="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and </a:t>
            </a:r>
            <a:r>
              <a:rPr lang="en-US" sz="12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security risk management</a:t>
            </a:r>
            <a:r>
              <a:rPr lang="en-US" sz="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Out of the 63 entities that were reviewed for security compliance: </a:t>
            </a:r>
          </a:p>
          <a:p>
            <a:pPr marL="342900" marR="0" lvl="0" indent="-342900">
              <a:lnSpc>
                <a:spcPct val="107000"/>
              </a:lnSpc>
              <a:spcBef>
                <a:spcPts val="0"/>
              </a:spcBef>
              <a:spcAft>
                <a:spcPts val="800"/>
              </a:spcAft>
              <a:buFont typeface="Symbol" panose="05050102010706020507" pitchFamily="18" charset="2"/>
              <a:buChar char=""/>
            </a:pPr>
            <a:r>
              <a:rPr lang="en-US" sz="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t>For security risk analysis, only eight entities scored better than a 3 and approximately </a:t>
            </a:r>
            <a:r>
              <a:rPr lang="en-US" sz="12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57 percent</a:t>
            </a:r>
            <a:r>
              <a:rPr lang="en-US" sz="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of the reviewed entities scored a 4 or 5.  </a:t>
            </a:r>
          </a:p>
          <a:p>
            <a:pPr marL="342900" marR="0" lvl="0" indent="-342900">
              <a:lnSpc>
                <a:spcPct val="107000"/>
              </a:lnSpc>
              <a:spcBef>
                <a:spcPts val="0"/>
              </a:spcBef>
              <a:spcAft>
                <a:spcPts val="800"/>
              </a:spcAft>
              <a:buFont typeface="Symbol" panose="05050102010706020507" pitchFamily="18" charset="2"/>
              <a:buChar char=""/>
            </a:pPr>
            <a:r>
              <a:rPr lang="en-US" sz="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t>For security risk management, only four entities scored better than a 3 and approximately </a:t>
            </a:r>
            <a:r>
              <a:rPr lang="en-US" sz="12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73 percent</a:t>
            </a:r>
            <a:r>
              <a:rPr lang="en-US" sz="12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of the reviewed entities scored a 4 or 5. </a:t>
            </a:r>
            <a:endParaRPr lang="en-US"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2987824" y="6372395"/>
            <a:ext cx="6156176" cy="338554"/>
          </a:xfrm>
          <a:prstGeom prst="rect">
            <a:avLst/>
          </a:prstGeom>
          <a:noFill/>
        </p:spPr>
        <p:txBody>
          <a:bodyPr wrap="square" rtlCol="0">
            <a:spAutoFit/>
          </a:bodyPr>
          <a:lstStyle/>
          <a:p>
            <a:r>
              <a:rPr lang="en-US" sz="1600" dirty="0">
                <a:solidFill>
                  <a:srgbClr val="FF0000"/>
                </a:solidFill>
              </a:rPr>
              <a:t>Action Step: Review your BAAs (Business Associate Agreements)</a:t>
            </a:r>
          </a:p>
        </p:txBody>
      </p:sp>
    </p:spTree>
    <p:extLst>
      <p:ext uri="{BB962C8B-B14F-4D97-AF65-F5344CB8AC3E}">
        <p14:creationId xmlns:p14="http://schemas.microsoft.com/office/powerpoint/2010/main" val="162382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ECC1D4-5343-481B-AD84-C7DC7999E321}"/>
              </a:ext>
            </a:extLst>
          </p:cNvPr>
          <p:cNvSpPr>
            <a:spLocks noGrp="1"/>
          </p:cNvSpPr>
          <p:nvPr>
            <p:ph type="sldNum" sz="quarter" idx="12"/>
          </p:nvPr>
        </p:nvSpPr>
        <p:spPr/>
        <p:txBody>
          <a:bodyPr/>
          <a:lstStyle/>
          <a:p>
            <a:pPr>
              <a:defRPr/>
            </a:pPr>
            <a:fld id="{FB05DB8D-7B68-4DCF-ACD1-B8EC763F8647}" type="slidenum">
              <a:rPr lang="es-ES" smtClean="0"/>
              <a:pPr>
                <a:defRPr/>
              </a:pPr>
              <a:t>4</a:t>
            </a:fld>
            <a:endParaRPr lang="es-ES"/>
          </a:p>
        </p:txBody>
      </p:sp>
      <p:pic>
        <p:nvPicPr>
          <p:cNvPr id="6" name="Picture 5">
            <a:extLst>
              <a:ext uri="{FF2B5EF4-FFF2-40B4-BE49-F238E27FC236}">
                <a16:creationId xmlns:a16="http://schemas.microsoft.com/office/drawing/2014/main" id="{4AC47332-DEFB-4237-B94C-3FE9EA02251A}"/>
              </a:ext>
            </a:extLst>
          </p:cNvPr>
          <p:cNvPicPr>
            <a:picLocks noChangeAspect="1"/>
          </p:cNvPicPr>
          <p:nvPr/>
        </p:nvPicPr>
        <p:blipFill>
          <a:blip r:embed="rId2"/>
          <a:stretch>
            <a:fillRect/>
          </a:stretch>
        </p:blipFill>
        <p:spPr>
          <a:xfrm>
            <a:off x="19479" y="836711"/>
            <a:ext cx="9204401" cy="5408513"/>
          </a:xfrm>
          <a:prstGeom prst="rect">
            <a:avLst/>
          </a:prstGeom>
        </p:spPr>
      </p:pic>
      <p:sp>
        <p:nvSpPr>
          <p:cNvPr id="7" name="TextBox 6">
            <a:extLst>
              <a:ext uri="{FF2B5EF4-FFF2-40B4-BE49-F238E27FC236}">
                <a16:creationId xmlns:a16="http://schemas.microsoft.com/office/drawing/2014/main" id="{A9C10EA0-5BD5-4F94-A60D-8E0C633E6EBA}"/>
              </a:ext>
            </a:extLst>
          </p:cNvPr>
          <p:cNvSpPr txBox="1"/>
          <p:nvPr/>
        </p:nvSpPr>
        <p:spPr>
          <a:xfrm>
            <a:off x="323528" y="980728"/>
            <a:ext cx="3168352" cy="3108543"/>
          </a:xfrm>
          <a:prstGeom prst="rect">
            <a:avLst/>
          </a:prstGeom>
          <a:noFill/>
        </p:spPr>
        <p:txBody>
          <a:bodyPr wrap="square" rtlCol="0">
            <a:spAutoFit/>
          </a:bodyPr>
          <a:lstStyle/>
          <a:p>
            <a:r>
              <a:rPr lang="en-US" sz="2800" b="1" dirty="0">
                <a:solidFill>
                  <a:srgbClr val="FFC000"/>
                </a:solidFill>
              </a:rPr>
              <a:t>Top Questions School Districts are asking about COVID-19 &amp; when employees return to work in the fall of 2021.</a:t>
            </a:r>
          </a:p>
        </p:txBody>
      </p:sp>
      <p:pic>
        <p:nvPicPr>
          <p:cNvPr id="10" name="Picture 9" descr="600px-US-DeptOfLabor-Seal_svg.bmp">
            <a:extLst>
              <a:ext uri="{FF2B5EF4-FFF2-40B4-BE49-F238E27FC236}">
                <a16:creationId xmlns:a16="http://schemas.microsoft.com/office/drawing/2014/main" id="{7744F741-DA30-4517-AB30-3C0F905A457C}"/>
              </a:ext>
            </a:extLst>
          </p:cNvPr>
          <p:cNvPicPr>
            <a:picLocks noChangeAspect="1"/>
          </p:cNvPicPr>
          <p:nvPr/>
        </p:nvPicPr>
        <p:blipFill>
          <a:blip r:embed="rId3" cstate="print"/>
          <a:srcRect/>
          <a:stretch>
            <a:fillRect/>
          </a:stretch>
        </p:blipFill>
        <p:spPr bwMode="auto">
          <a:xfrm>
            <a:off x="755576" y="4171207"/>
            <a:ext cx="1850083" cy="1850082"/>
          </a:xfrm>
          <a:prstGeom prst="ellipse">
            <a:avLst/>
          </a:prstGeom>
          <a:noFill/>
          <a:ln w="9525">
            <a:noFill/>
            <a:miter lim="800000"/>
            <a:headEnd/>
            <a:tailEnd/>
          </a:ln>
        </p:spPr>
      </p:pic>
      <p:pic>
        <p:nvPicPr>
          <p:cNvPr id="12" name="Picture 11">
            <a:extLst>
              <a:ext uri="{FF2B5EF4-FFF2-40B4-BE49-F238E27FC236}">
                <a16:creationId xmlns:a16="http://schemas.microsoft.com/office/drawing/2014/main" id="{2DB1EB7A-29FA-40D4-8179-25CCF6F650E7}"/>
              </a:ext>
            </a:extLst>
          </p:cNvPr>
          <p:cNvPicPr>
            <a:picLocks noChangeAspect="1"/>
          </p:cNvPicPr>
          <p:nvPr/>
        </p:nvPicPr>
        <p:blipFill>
          <a:blip r:embed="rId4"/>
          <a:stretch>
            <a:fillRect/>
          </a:stretch>
        </p:blipFill>
        <p:spPr>
          <a:xfrm>
            <a:off x="2915689" y="5301208"/>
            <a:ext cx="1152381" cy="476190"/>
          </a:xfrm>
          <a:prstGeom prst="rect">
            <a:avLst/>
          </a:prstGeom>
        </p:spPr>
      </p:pic>
      <p:pic>
        <p:nvPicPr>
          <p:cNvPr id="13" name="Picture 12">
            <a:extLst>
              <a:ext uri="{FF2B5EF4-FFF2-40B4-BE49-F238E27FC236}">
                <a16:creationId xmlns:a16="http://schemas.microsoft.com/office/drawing/2014/main" id="{93E01DA0-1A3D-4D07-A688-FD6B3E81C5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749"/>
            <a:ext cx="2195736" cy="779738"/>
          </a:xfrm>
          <a:prstGeom prst="rect">
            <a:avLst/>
          </a:prstGeom>
        </p:spPr>
      </p:pic>
    </p:spTree>
    <p:extLst>
      <p:ext uri="{BB962C8B-B14F-4D97-AF65-F5344CB8AC3E}">
        <p14:creationId xmlns:p14="http://schemas.microsoft.com/office/powerpoint/2010/main" val="3371339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7A7E9E-811C-455B-B377-38AB0AA0F069}"/>
              </a:ext>
            </a:extLst>
          </p:cNvPr>
          <p:cNvSpPr>
            <a:spLocks noGrp="1"/>
          </p:cNvSpPr>
          <p:nvPr>
            <p:ph type="sldNum" sz="quarter" idx="12"/>
          </p:nvPr>
        </p:nvSpPr>
        <p:spPr/>
        <p:txBody>
          <a:bodyPr/>
          <a:lstStyle/>
          <a:p>
            <a:pPr>
              <a:defRPr/>
            </a:pPr>
            <a:fld id="{FB05DB8D-7B68-4DCF-ACD1-B8EC763F8647}" type="slidenum">
              <a:rPr lang="es-ES" smtClean="0"/>
              <a:pPr>
                <a:defRPr/>
              </a:pPr>
              <a:t>5</a:t>
            </a:fld>
            <a:endParaRPr lang="es-ES"/>
          </a:p>
        </p:txBody>
      </p:sp>
      <p:pic>
        <p:nvPicPr>
          <p:cNvPr id="3" name="Picture 2">
            <a:extLst>
              <a:ext uri="{FF2B5EF4-FFF2-40B4-BE49-F238E27FC236}">
                <a16:creationId xmlns:a16="http://schemas.microsoft.com/office/drawing/2014/main" id="{21D46C18-A95B-4A1E-B9D6-C937D7D6B287}"/>
              </a:ext>
            </a:extLst>
          </p:cNvPr>
          <p:cNvPicPr>
            <a:picLocks noChangeAspect="1"/>
          </p:cNvPicPr>
          <p:nvPr/>
        </p:nvPicPr>
        <p:blipFill>
          <a:blip r:embed="rId2"/>
          <a:stretch>
            <a:fillRect/>
          </a:stretch>
        </p:blipFill>
        <p:spPr>
          <a:xfrm>
            <a:off x="2048754" y="0"/>
            <a:ext cx="7095246" cy="801415"/>
          </a:xfrm>
          <a:prstGeom prst="rect">
            <a:avLst/>
          </a:prstGeom>
        </p:spPr>
      </p:pic>
      <p:pic>
        <p:nvPicPr>
          <p:cNvPr id="4" name="Picture 3">
            <a:extLst>
              <a:ext uri="{FF2B5EF4-FFF2-40B4-BE49-F238E27FC236}">
                <a16:creationId xmlns:a16="http://schemas.microsoft.com/office/drawing/2014/main" id="{EB63239C-03F3-4A51-8982-98A7322CB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749"/>
            <a:ext cx="2195736" cy="779738"/>
          </a:xfrm>
          <a:prstGeom prst="rect">
            <a:avLst/>
          </a:prstGeom>
        </p:spPr>
      </p:pic>
      <p:sp>
        <p:nvSpPr>
          <p:cNvPr id="5" name="TextBox 4">
            <a:extLst>
              <a:ext uri="{FF2B5EF4-FFF2-40B4-BE49-F238E27FC236}">
                <a16:creationId xmlns:a16="http://schemas.microsoft.com/office/drawing/2014/main" id="{EAFAF668-06B6-43B9-AC7D-6E70E0618AF6}"/>
              </a:ext>
            </a:extLst>
          </p:cNvPr>
          <p:cNvSpPr txBox="1"/>
          <p:nvPr/>
        </p:nvSpPr>
        <p:spPr>
          <a:xfrm>
            <a:off x="323528" y="836712"/>
            <a:ext cx="9073008" cy="369332"/>
          </a:xfrm>
          <a:prstGeom prst="rect">
            <a:avLst/>
          </a:prstGeom>
          <a:noFill/>
        </p:spPr>
        <p:txBody>
          <a:bodyPr wrap="square" rtlCol="0">
            <a:spAutoFit/>
          </a:bodyPr>
          <a:lstStyle/>
          <a:p>
            <a:r>
              <a:rPr lang="en-US" b="1" dirty="0"/>
              <a:t>FMLA</a:t>
            </a:r>
            <a:r>
              <a:rPr lang="en-US" dirty="0"/>
              <a:t> </a:t>
            </a:r>
            <a:r>
              <a:rPr lang="en-US" sz="1600" dirty="0"/>
              <a:t>(Family Medical Leave Act) </a:t>
            </a:r>
            <a:r>
              <a:rPr lang="en-US" dirty="0">
                <a:solidFill>
                  <a:srgbClr val="0070C0"/>
                </a:solidFill>
              </a:rPr>
              <a:t>vs.</a:t>
            </a:r>
            <a:r>
              <a:rPr lang="en-US" dirty="0"/>
              <a:t> </a:t>
            </a:r>
            <a:r>
              <a:rPr lang="en-US" b="1" dirty="0"/>
              <a:t>FFRCA</a:t>
            </a:r>
            <a:r>
              <a:rPr lang="en-US" dirty="0"/>
              <a:t> </a:t>
            </a:r>
            <a:r>
              <a:rPr lang="en-US" sz="1600" dirty="0"/>
              <a:t>(Families First Coronavirus Response Act)</a:t>
            </a:r>
          </a:p>
        </p:txBody>
      </p:sp>
      <p:pic>
        <p:nvPicPr>
          <p:cNvPr id="7" name="Picture 6">
            <a:extLst>
              <a:ext uri="{FF2B5EF4-FFF2-40B4-BE49-F238E27FC236}">
                <a16:creationId xmlns:a16="http://schemas.microsoft.com/office/drawing/2014/main" id="{BBF82438-6C4D-4D25-BA08-121B91902A19}"/>
              </a:ext>
            </a:extLst>
          </p:cNvPr>
          <p:cNvPicPr>
            <a:picLocks noChangeAspect="1"/>
          </p:cNvPicPr>
          <p:nvPr/>
        </p:nvPicPr>
        <p:blipFill>
          <a:blip r:embed="rId4"/>
          <a:stretch>
            <a:fillRect/>
          </a:stretch>
        </p:blipFill>
        <p:spPr>
          <a:xfrm>
            <a:off x="4572000" y="1340768"/>
            <a:ext cx="4572000" cy="5237884"/>
          </a:xfrm>
          <a:prstGeom prst="rect">
            <a:avLst/>
          </a:prstGeom>
        </p:spPr>
      </p:pic>
      <p:pic>
        <p:nvPicPr>
          <p:cNvPr id="8" name="Picture 7" descr="600px-US-DeptOfLabor-Seal_svg.bmp">
            <a:extLst>
              <a:ext uri="{FF2B5EF4-FFF2-40B4-BE49-F238E27FC236}">
                <a16:creationId xmlns:a16="http://schemas.microsoft.com/office/drawing/2014/main" id="{14212D4A-6055-48BE-9E51-D42C5CF84E05}"/>
              </a:ext>
            </a:extLst>
          </p:cNvPr>
          <p:cNvPicPr>
            <a:picLocks noChangeAspect="1"/>
          </p:cNvPicPr>
          <p:nvPr/>
        </p:nvPicPr>
        <p:blipFill>
          <a:blip r:embed="rId5" cstate="print"/>
          <a:srcRect/>
          <a:stretch>
            <a:fillRect/>
          </a:stretch>
        </p:blipFill>
        <p:spPr bwMode="auto">
          <a:xfrm>
            <a:off x="1622438" y="1394986"/>
            <a:ext cx="1146597" cy="1146596"/>
          </a:xfrm>
          <a:prstGeom prst="ellipse">
            <a:avLst/>
          </a:prstGeom>
          <a:noFill/>
          <a:ln w="9525">
            <a:noFill/>
            <a:miter lim="800000"/>
            <a:headEnd/>
            <a:tailEnd/>
          </a:ln>
        </p:spPr>
      </p:pic>
      <p:sp>
        <p:nvSpPr>
          <p:cNvPr id="9" name="TextBox 8">
            <a:extLst>
              <a:ext uri="{FF2B5EF4-FFF2-40B4-BE49-F238E27FC236}">
                <a16:creationId xmlns:a16="http://schemas.microsoft.com/office/drawing/2014/main" id="{4F506586-272B-4EA0-A9F7-D1AE61255BDE}"/>
              </a:ext>
            </a:extLst>
          </p:cNvPr>
          <p:cNvSpPr txBox="1"/>
          <p:nvPr/>
        </p:nvSpPr>
        <p:spPr>
          <a:xfrm>
            <a:off x="395536" y="2820399"/>
            <a:ext cx="3888432" cy="923330"/>
          </a:xfrm>
          <a:prstGeom prst="rect">
            <a:avLst/>
          </a:prstGeom>
          <a:noFill/>
        </p:spPr>
        <p:txBody>
          <a:bodyPr wrap="square" rtlCol="0">
            <a:spAutoFit/>
          </a:bodyPr>
          <a:lstStyle/>
          <a:p>
            <a:r>
              <a:rPr lang="en-US" dirty="0"/>
              <a:t>The DOL just updated its Q&amp;A and issued several “FABs” for Employers on COVID-19 and FMLA</a:t>
            </a:r>
          </a:p>
        </p:txBody>
      </p:sp>
      <p:sp>
        <p:nvSpPr>
          <p:cNvPr id="10" name="TextBox 9">
            <a:extLst>
              <a:ext uri="{FF2B5EF4-FFF2-40B4-BE49-F238E27FC236}">
                <a16:creationId xmlns:a16="http://schemas.microsoft.com/office/drawing/2014/main" id="{E6669E34-AA44-4BF6-AD28-773D24D47B9F}"/>
              </a:ext>
            </a:extLst>
          </p:cNvPr>
          <p:cNvSpPr txBox="1"/>
          <p:nvPr/>
        </p:nvSpPr>
        <p:spPr>
          <a:xfrm>
            <a:off x="366915" y="4036603"/>
            <a:ext cx="3888432" cy="1815882"/>
          </a:xfrm>
          <a:prstGeom prst="rect">
            <a:avLst/>
          </a:prstGeom>
          <a:noFill/>
        </p:spPr>
        <p:txBody>
          <a:bodyPr wrap="square" rtlCol="0">
            <a:spAutoFit/>
          </a:bodyPr>
          <a:lstStyle/>
          <a:p>
            <a:r>
              <a:rPr lang="en-US" sz="1600" dirty="0"/>
              <a:t>Highlights</a:t>
            </a:r>
          </a:p>
          <a:p>
            <a:pPr marL="285750" indent="-285750">
              <a:buFont typeface="Arial" panose="020B0604020202020204" pitchFamily="34" charset="0"/>
              <a:buChar char="•"/>
            </a:pPr>
            <a:endParaRPr lang="en-US" sz="1600" dirty="0"/>
          </a:p>
          <a:p>
            <a:pPr marL="342900" indent="-342900">
              <a:buFont typeface="+mj-lt"/>
              <a:buAutoNum type="arabicPeriod"/>
            </a:pPr>
            <a:r>
              <a:rPr lang="en-US" sz="1600" dirty="0"/>
              <a:t>“Serious Medical Conditions”</a:t>
            </a:r>
          </a:p>
          <a:p>
            <a:pPr marL="342900" indent="-342900">
              <a:buFont typeface="+mj-lt"/>
              <a:buAutoNum type="arabicPeriod"/>
            </a:pPr>
            <a:endParaRPr lang="en-US" sz="1600" dirty="0"/>
          </a:p>
          <a:p>
            <a:pPr marL="342900" indent="-342900">
              <a:buFont typeface="+mj-lt"/>
              <a:buAutoNum type="arabicPeriod"/>
            </a:pPr>
            <a:r>
              <a:rPr lang="en-US" sz="1600" dirty="0"/>
              <a:t>FFCRA Leave Enforcement</a:t>
            </a:r>
          </a:p>
          <a:p>
            <a:pPr marL="342900" indent="-342900">
              <a:buFont typeface="+mj-lt"/>
              <a:buAutoNum type="arabicPeriod"/>
            </a:pPr>
            <a:endParaRPr lang="en-US" sz="1600" dirty="0"/>
          </a:p>
          <a:p>
            <a:pPr marL="342900" indent="-342900">
              <a:buFont typeface="+mj-lt"/>
              <a:buAutoNum type="arabicPeriod"/>
            </a:pPr>
            <a:r>
              <a:rPr lang="en-US" sz="1600" dirty="0"/>
              <a:t>Testing Before Returning to Work</a:t>
            </a:r>
          </a:p>
        </p:txBody>
      </p:sp>
    </p:spTree>
    <p:extLst>
      <p:ext uri="{BB962C8B-B14F-4D97-AF65-F5344CB8AC3E}">
        <p14:creationId xmlns:p14="http://schemas.microsoft.com/office/powerpoint/2010/main" val="1757627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7A7E9E-811C-455B-B377-38AB0AA0F069}"/>
              </a:ext>
            </a:extLst>
          </p:cNvPr>
          <p:cNvSpPr>
            <a:spLocks noGrp="1"/>
          </p:cNvSpPr>
          <p:nvPr>
            <p:ph type="sldNum" sz="quarter" idx="12"/>
          </p:nvPr>
        </p:nvSpPr>
        <p:spPr/>
        <p:txBody>
          <a:bodyPr/>
          <a:lstStyle/>
          <a:p>
            <a:pPr>
              <a:defRPr/>
            </a:pPr>
            <a:fld id="{FB05DB8D-7B68-4DCF-ACD1-B8EC763F8647}" type="slidenum">
              <a:rPr lang="es-ES" smtClean="0"/>
              <a:pPr>
                <a:defRPr/>
              </a:pPr>
              <a:t>6</a:t>
            </a:fld>
            <a:endParaRPr lang="es-ES"/>
          </a:p>
        </p:txBody>
      </p:sp>
      <p:pic>
        <p:nvPicPr>
          <p:cNvPr id="3" name="Picture 2">
            <a:extLst>
              <a:ext uri="{FF2B5EF4-FFF2-40B4-BE49-F238E27FC236}">
                <a16:creationId xmlns:a16="http://schemas.microsoft.com/office/drawing/2014/main" id="{21D46C18-A95B-4A1E-B9D6-C937D7D6B287}"/>
              </a:ext>
            </a:extLst>
          </p:cNvPr>
          <p:cNvPicPr>
            <a:picLocks noChangeAspect="1"/>
          </p:cNvPicPr>
          <p:nvPr/>
        </p:nvPicPr>
        <p:blipFill>
          <a:blip r:embed="rId2"/>
          <a:stretch>
            <a:fillRect/>
          </a:stretch>
        </p:blipFill>
        <p:spPr>
          <a:xfrm>
            <a:off x="2048754" y="0"/>
            <a:ext cx="7095246" cy="801415"/>
          </a:xfrm>
          <a:prstGeom prst="rect">
            <a:avLst/>
          </a:prstGeom>
        </p:spPr>
      </p:pic>
      <p:pic>
        <p:nvPicPr>
          <p:cNvPr id="4" name="Picture 3">
            <a:extLst>
              <a:ext uri="{FF2B5EF4-FFF2-40B4-BE49-F238E27FC236}">
                <a16:creationId xmlns:a16="http://schemas.microsoft.com/office/drawing/2014/main" id="{EB63239C-03F3-4A51-8982-98A7322CB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749"/>
            <a:ext cx="2195736" cy="779738"/>
          </a:xfrm>
          <a:prstGeom prst="rect">
            <a:avLst/>
          </a:prstGeom>
        </p:spPr>
      </p:pic>
      <p:sp>
        <p:nvSpPr>
          <p:cNvPr id="6" name="TextBox 5">
            <a:extLst>
              <a:ext uri="{FF2B5EF4-FFF2-40B4-BE49-F238E27FC236}">
                <a16:creationId xmlns:a16="http://schemas.microsoft.com/office/drawing/2014/main" id="{E996E1A2-0803-4C22-B111-AA6D4EBE4B6B}"/>
              </a:ext>
            </a:extLst>
          </p:cNvPr>
          <p:cNvSpPr txBox="1"/>
          <p:nvPr/>
        </p:nvSpPr>
        <p:spPr>
          <a:xfrm>
            <a:off x="390364" y="824341"/>
            <a:ext cx="8363272" cy="5721951"/>
          </a:xfrm>
          <a:prstGeom prst="rect">
            <a:avLst/>
          </a:prstGeom>
          <a:noFill/>
        </p:spPr>
        <p:txBody>
          <a:bodyPr wrap="square" rtlCol="0">
            <a:spAutoFit/>
          </a:bodyPr>
          <a:lstStyle/>
          <a:p>
            <a:pPr algn="l"/>
            <a:r>
              <a:rPr lang="en-US" b="1" i="0" dirty="0">
                <a:solidFill>
                  <a:srgbClr val="212121"/>
                </a:solidFill>
                <a:effectLst/>
                <a:latin typeface="+mn-lt"/>
              </a:rPr>
              <a:t>(Q) What does the Family and Medical leave act provide?</a:t>
            </a:r>
            <a:endParaRPr lang="en-US" b="0" i="0" dirty="0">
              <a:solidFill>
                <a:srgbClr val="212121"/>
              </a:solidFill>
              <a:effectLst/>
              <a:latin typeface="+mn-lt"/>
            </a:endParaRPr>
          </a:p>
          <a:p>
            <a:pPr algn="l"/>
            <a:endParaRPr lang="en-US" b="0" i="0" dirty="0">
              <a:solidFill>
                <a:srgbClr val="212121"/>
              </a:solidFill>
              <a:effectLst/>
              <a:latin typeface="+mn-lt"/>
            </a:endParaRPr>
          </a:p>
          <a:p>
            <a:pPr algn="l"/>
            <a:r>
              <a:rPr lang="en-US" sz="1400" b="0" i="0" dirty="0">
                <a:solidFill>
                  <a:srgbClr val="212121"/>
                </a:solidFill>
                <a:effectLst/>
                <a:latin typeface="+mn-lt"/>
              </a:rPr>
              <a:t>The Family and Medical Leave Act (FMLA) provides </a:t>
            </a:r>
            <a:r>
              <a:rPr lang="en-US" sz="1400" b="0" i="0" u="sng" dirty="0">
                <a:solidFill>
                  <a:srgbClr val="FF0000"/>
                </a:solidFill>
                <a:effectLst/>
                <a:latin typeface="+mn-lt"/>
              </a:rPr>
              <a:t>eligible employees </a:t>
            </a:r>
            <a:r>
              <a:rPr lang="en-US" sz="1400" b="0" i="0" dirty="0">
                <a:solidFill>
                  <a:srgbClr val="212121"/>
                </a:solidFill>
                <a:effectLst/>
                <a:latin typeface="+mn-lt"/>
              </a:rPr>
              <a:t>up to </a:t>
            </a:r>
            <a:r>
              <a:rPr lang="en-US" sz="1400" b="0" i="0" u="sng" dirty="0">
                <a:solidFill>
                  <a:srgbClr val="212121"/>
                </a:solidFill>
                <a:effectLst/>
                <a:latin typeface="+mn-lt"/>
              </a:rPr>
              <a:t>12 work weeks of unpaid leave a year</a:t>
            </a:r>
            <a:r>
              <a:rPr lang="en-US" sz="1400" b="0" i="0" dirty="0">
                <a:solidFill>
                  <a:srgbClr val="212121"/>
                </a:solidFill>
                <a:effectLst/>
                <a:latin typeface="+mn-lt"/>
              </a:rPr>
              <a:t>, and requires </a:t>
            </a:r>
            <a:r>
              <a:rPr lang="en-US" sz="1400" b="0" i="0" u="sng" dirty="0">
                <a:solidFill>
                  <a:srgbClr val="212121"/>
                </a:solidFill>
                <a:effectLst/>
                <a:latin typeface="+mn-lt"/>
              </a:rPr>
              <a:t>group health benefits to be maintained </a:t>
            </a:r>
            <a:r>
              <a:rPr lang="en-US" sz="1400" b="0" i="0" dirty="0">
                <a:solidFill>
                  <a:srgbClr val="212121"/>
                </a:solidFill>
                <a:effectLst/>
                <a:latin typeface="+mn-lt"/>
              </a:rPr>
              <a:t>during the leave as if employees continued to work instead of taking leave. Employees are also entitled to </a:t>
            </a:r>
            <a:r>
              <a:rPr lang="en-US" sz="1400" b="0" i="0" u="sng" dirty="0">
                <a:solidFill>
                  <a:srgbClr val="212121"/>
                </a:solidFill>
                <a:effectLst/>
                <a:latin typeface="+mn-lt"/>
              </a:rPr>
              <a:t>return to their same or an equivalent job</a:t>
            </a:r>
            <a:r>
              <a:rPr lang="en-US" sz="1400" b="0" i="0" dirty="0">
                <a:solidFill>
                  <a:srgbClr val="212121"/>
                </a:solidFill>
                <a:effectLst/>
                <a:latin typeface="+mn-lt"/>
              </a:rPr>
              <a:t> at the end of their FMLA leave.</a:t>
            </a:r>
          </a:p>
          <a:p>
            <a:pPr algn="l"/>
            <a:endParaRPr lang="en-US" dirty="0">
              <a:solidFill>
                <a:srgbClr val="212121"/>
              </a:solidFill>
              <a:latin typeface="+mn-lt"/>
            </a:endParaRPr>
          </a:p>
          <a:p>
            <a:pPr algn="l"/>
            <a:r>
              <a:rPr lang="en-US" b="1" i="0" dirty="0">
                <a:solidFill>
                  <a:srgbClr val="212121"/>
                </a:solidFill>
                <a:effectLst/>
                <a:latin typeface="+mn-lt"/>
              </a:rPr>
              <a:t>(Q) What types of businesses/employers does the FMLA apply to?</a:t>
            </a:r>
            <a:endParaRPr lang="en-US" b="0" i="0" dirty="0">
              <a:solidFill>
                <a:srgbClr val="212121"/>
              </a:solidFill>
              <a:effectLst/>
              <a:latin typeface="+mn-lt"/>
            </a:endParaRPr>
          </a:p>
          <a:p>
            <a:pPr algn="l"/>
            <a:endParaRPr lang="en-US" b="0" i="0" dirty="0">
              <a:solidFill>
                <a:srgbClr val="212121"/>
              </a:solidFill>
              <a:effectLst/>
              <a:latin typeface="+mn-lt"/>
            </a:endParaRPr>
          </a:p>
          <a:p>
            <a:pPr marL="285750" indent="-285750" algn="l" fontAlgn="t">
              <a:buFont typeface="Arial" panose="020B0604020202020204" pitchFamily="34" charset="0"/>
              <a:buChar char="•"/>
            </a:pPr>
            <a:r>
              <a:rPr lang="en-US" sz="1400" b="1" i="0" dirty="0">
                <a:solidFill>
                  <a:srgbClr val="FF0000"/>
                </a:solidFill>
                <a:effectLst/>
                <a:latin typeface="+mn-lt"/>
              </a:rPr>
              <a:t>public</a:t>
            </a:r>
            <a:r>
              <a:rPr lang="en-US" sz="1400" b="1" i="0" dirty="0">
                <a:solidFill>
                  <a:srgbClr val="212121"/>
                </a:solidFill>
                <a:effectLst/>
                <a:latin typeface="+mn-lt"/>
              </a:rPr>
              <a:t> </a:t>
            </a:r>
            <a:r>
              <a:rPr lang="en-US" sz="1400" b="0" i="0" dirty="0">
                <a:solidFill>
                  <a:srgbClr val="212121"/>
                </a:solidFill>
                <a:effectLst/>
                <a:latin typeface="+mn-lt"/>
              </a:rPr>
              <a:t>agencies, including local, State, and Federal employers, and local education agencies (schools); and</a:t>
            </a:r>
          </a:p>
          <a:p>
            <a:pPr marL="285750" indent="-285750" algn="l" fontAlgn="t">
              <a:buFont typeface="Arial" panose="020B0604020202020204" pitchFamily="34" charset="0"/>
              <a:buChar char="•"/>
            </a:pPr>
            <a:endParaRPr lang="en-US" sz="1400" b="0" i="0" dirty="0">
              <a:solidFill>
                <a:srgbClr val="212121"/>
              </a:solidFill>
              <a:effectLst/>
              <a:latin typeface="+mn-lt"/>
            </a:endParaRPr>
          </a:p>
          <a:p>
            <a:pPr marL="285750" indent="-285750" algn="l" fontAlgn="t">
              <a:buFont typeface="Arial" panose="020B0604020202020204" pitchFamily="34" charset="0"/>
              <a:buChar char="•"/>
            </a:pPr>
            <a:r>
              <a:rPr lang="en-US" sz="1400" b="1" i="0" dirty="0">
                <a:solidFill>
                  <a:srgbClr val="FF0000"/>
                </a:solidFill>
                <a:effectLst/>
                <a:latin typeface="+mn-lt"/>
              </a:rPr>
              <a:t>private sector employers who employ 50 or more employees</a:t>
            </a:r>
            <a:r>
              <a:rPr lang="en-US" sz="1400" b="0" i="0" dirty="0">
                <a:solidFill>
                  <a:srgbClr val="FF0000"/>
                </a:solidFill>
                <a:effectLst/>
                <a:latin typeface="+mn-lt"/>
              </a:rPr>
              <a:t> </a:t>
            </a:r>
            <a:r>
              <a:rPr lang="en-US" sz="1400" b="0" i="0" dirty="0">
                <a:solidFill>
                  <a:srgbClr val="212121"/>
                </a:solidFill>
                <a:effectLst/>
                <a:latin typeface="+mn-lt"/>
              </a:rPr>
              <a:t>for at least 20 workweeks in the current or preceding calendar year – including joint employers and successors of covered employers.</a:t>
            </a:r>
          </a:p>
          <a:p>
            <a:pPr algn="l"/>
            <a:endParaRPr lang="en-US" b="0" i="0" dirty="0">
              <a:solidFill>
                <a:srgbClr val="212121"/>
              </a:solidFill>
              <a:effectLst/>
              <a:latin typeface="Source Sans Pro Web"/>
            </a:endParaRPr>
          </a:p>
          <a:p>
            <a:pPr marL="0" marR="0">
              <a:lnSpc>
                <a:spcPct val="90000"/>
              </a:lnSpc>
              <a:spcBef>
                <a:spcPts val="0"/>
              </a:spcBef>
              <a:spcAft>
                <a:spcPts val="0"/>
              </a:spcAft>
            </a:pPr>
            <a:r>
              <a:rPr lang="en-US" b="1" dirty="0">
                <a:solidFill>
                  <a:srgbClr val="404040"/>
                </a:solidFill>
                <a:effectLst/>
                <a:latin typeface="+mn-lt"/>
                <a:ea typeface="Times New Roman" panose="02020603050405020304" pitchFamily="18" charset="0"/>
                <a:cs typeface="Arial" panose="020B0604020202020204" pitchFamily="34" charset="0"/>
              </a:rPr>
              <a:t>(Q) Who can take FMLA leave?</a:t>
            </a:r>
          </a:p>
          <a:p>
            <a:pPr marL="0" marR="0" algn="just">
              <a:lnSpc>
                <a:spcPct val="107000"/>
              </a:lnSpc>
              <a:spcBef>
                <a:spcPts val="0"/>
              </a:spcBef>
              <a:spcAft>
                <a:spcPts val="300"/>
              </a:spcAft>
            </a:pPr>
            <a:endParaRPr lang="en-US" sz="1400" dirty="0">
              <a:solidFill>
                <a:srgbClr val="595959"/>
              </a:solidFill>
              <a:effectLst/>
              <a:latin typeface="+mn-lt"/>
              <a:ea typeface="Times New Roman" panose="02020603050405020304" pitchFamily="18" charset="0"/>
              <a:cs typeface="Arial" panose="020B0604020202020204" pitchFamily="34" charset="0"/>
            </a:endParaRPr>
          </a:p>
          <a:p>
            <a:pPr marL="0" marR="0" algn="just">
              <a:lnSpc>
                <a:spcPct val="107000"/>
              </a:lnSpc>
              <a:spcBef>
                <a:spcPts val="0"/>
              </a:spcBef>
              <a:spcAft>
                <a:spcPts val="300"/>
              </a:spcAft>
            </a:pPr>
            <a:r>
              <a:rPr lang="en-US" sz="1400" dirty="0">
                <a:solidFill>
                  <a:srgbClr val="595959"/>
                </a:solidFill>
                <a:effectLst/>
                <a:latin typeface="+mn-lt"/>
                <a:ea typeface="Times New Roman" panose="02020603050405020304" pitchFamily="18" charset="0"/>
                <a:cs typeface="Arial" panose="020B0604020202020204" pitchFamily="34" charset="0"/>
              </a:rPr>
              <a:t>Employees are eligible to take FMLA leave if they work for a covered employer and:</a:t>
            </a:r>
          </a:p>
          <a:p>
            <a:pPr marL="285750" marR="173990" lvl="0" indent="-285750" algn="just">
              <a:spcBef>
                <a:spcPts val="0"/>
              </a:spcBef>
              <a:spcAft>
                <a:spcPts val="0"/>
              </a:spcAft>
              <a:buClr>
                <a:srgbClr val="6F61B0"/>
              </a:buClr>
              <a:buFont typeface="Arial" panose="020B0604020202020204" pitchFamily="34" charset="0"/>
              <a:buChar char="•"/>
            </a:pPr>
            <a:r>
              <a:rPr lang="en-US" sz="1400" dirty="0">
                <a:solidFill>
                  <a:srgbClr val="595959"/>
                </a:solidFill>
                <a:effectLst/>
                <a:latin typeface="+mn-lt"/>
                <a:ea typeface="Times New Roman" panose="02020603050405020304" pitchFamily="18" charset="0"/>
                <a:cs typeface="Arial" panose="020B0604020202020204" pitchFamily="34" charset="0"/>
              </a:rPr>
              <a:t>    Have worked for their employer for at least 12 months;</a:t>
            </a:r>
          </a:p>
          <a:p>
            <a:pPr marL="285750" marR="173990" lvl="0" indent="-285750" algn="just">
              <a:spcBef>
                <a:spcPts val="0"/>
              </a:spcBef>
              <a:spcAft>
                <a:spcPts val="0"/>
              </a:spcAft>
              <a:buClr>
                <a:srgbClr val="6F61B0"/>
              </a:buClr>
              <a:buFont typeface="Arial" panose="020B0604020202020204" pitchFamily="34" charset="0"/>
              <a:buChar char="•"/>
            </a:pPr>
            <a:r>
              <a:rPr lang="en-US" sz="1400" dirty="0">
                <a:solidFill>
                  <a:srgbClr val="595959"/>
                </a:solidFill>
                <a:effectLst/>
                <a:latin typeface="+mn-lt"/>
                <a:ea typeface="Times New Roman" panose="02020603050405020304" pitchFamily="18" charset="0"/>
                <a:cs typeface="Arial" panose="020B0604020202020204" pitchFamily="34" charset="0"/>
              </a:rPr>
              <a:t>    Have at least 1,250 hours of service over the 12-month period before their leave begins; and</a:t>
            </a:r>
          </a:p>
          <a:p>
            <a:pPr marL="285750" marR="173990" lvl="0" indent="-285750" algn="just">
              <a:spcBef>
                <a:spcPts val="0"/>
              </a:spcBef>
              <a:spcAft>
                <a:spcPts val="800"/>
              </a:spcAft>
              <a:buClr>
                <a:srgbClr val="6F61B0"/>
              </a:buClr>
              <a:buFont typeface="Arial" panose="020B0604020202020204" pitchFamily="34" charset="0"/>
              <a:buChar char="•"/>
            </a:pPr>
            <a:r>
              <a:rPr lang="en-US" sz="1400" dirty="0">
                <a:solidFill>
                  <a:srgbClr val="595959"/>
                </a:solidFill>
                <a:effectLst/>
                <a:latin typeface="+mn-lt"/>
                <a:ea typeface="Times New Roman" panose="02020603050405020304" pitchFamily="18" charset="0"/>
                <a:cs typeface="Arial" panose="020B0604020202020204" pitchFamily="34" charset="0"/>
              </a:rPr>
              <a:t>    Work at a location where at least 50 employees are employed by the employer within 75 miles.</a:t>
            </a:r>
          </a:p>
          <a:p>
            <a:pPr algn="l"/>
            <a:endParaRPr lang="en-US" b="0" i="0" dirty="0">
              <a:solidFill>
                <a:srgbClr val="212121"/>
              </a:solidFill>
              <a:effectLst/>
              <a:latin typeface="Source Sans Pro Web"/>
            </a:endParaRPr>
          </a:p>
        </p:txBody>
      </p:sp>
      <p:sp>
        <p:nvSpPr>
          <p:cNvPr id="7" name="TextBox 6">
            <a:extLst>
              <a:ext uri="{FF2B5EF4-FFF2-40B4-BE49-F238E27FC236}">
                <a16:creationId xmlns:a16="http://schemas.microsoft.com/office/drawing/2014/main" id="{9AC87155-A653-4114-A347-E010E556C7A1}"/>
              </a:ext>
            </a:extLst>
          </p:cNvPr>
          <p:cNvSpPr txBox="1"/>
          <p:nvPr/>
        </p:nvSpPr>
        <p:spPr>
          <a:xfrm>
            <a:off x="2411760" y="136525"/>
            <a:ext cx="1832730" cy="369332"/>
          </a:xfrm>
          <a:prstGeom prst="rect">
            <a:avLst/>
          </a:prstGeom>
          <a:noFill/>
        </p:spPr>
        <p:txBody>
          <a:bodyPr wrap="square" rtlCol="0">
            <a:spAutoFit/>
          </a:bodyPr>
          <a:lstStyle/>
          <a:p>
            <a:r>
              <a:rPr lang="en-US" b="1" dirty="0">
                <a:solidFill>
                  <a:srgbClr val="FF0000"/>
                </a:solidFill>
              </a:rPr>
              <a:t>Review</a:t>
            </a:r>
          </a:p>
        </p:txBody>
      </p:sp>
    </p:spTree>
    <p:extLst>
      <p:ext uri="{BB962C8B-B14F-4D97-AF65-F5344CB8AC3E}">
        <p14:creationId xmlns:p14="http://schemas.microsoft.com/office/powerpoint/2010/main" val="3318361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7A7E9E-811C-455B-B377-38AB0AA0F069}"/>
              </a:ext>
            </a:extLst>
          </p:cNvPr>
          <p:cNvSpPr>
            <a:spLocks noGrp="1"/>
          </p:cNvSpPr>
          <p:nvPr>
            <p:ph type="sldNum" sz="quarter" idx="12"/>
          </p:nvPr>
        </p:nvSpPr>
        <p:spPr/>
        <p:txBody>
          <a:bodyPr/>
          <a:lstStyle/>
          <a:p>
            <a:pPr>
              <a:defRPr/>
            </a:pPr>
            <a:fld id="{FB05DB8D-7B68-4DCF-ACD1-B8EC763F8647}" type="slidenum">
              <a:rPr lang="es-ES" smtClean="0"/>
              <a:pPr>
                <a:defRPr/>
              </a:pPr>
              <a:t>7</a:t>
            </a:fld>
            <a:endParaRPr lang="es-ES"/>
          </a:p>
        </p:txBody>
      </p:sp>
      <p:pic>
        <p:nvPicPr>
          <p:cNvPr id="3" name="Picture 2">
            <a:extLst>
              <a:ext uri="{FF2B5EF4-FFF2-40B4-BE49-F238E27FC236}">
                <a16:creationId xmlns:a16="http://schemas.microsoft.com/office/drawing/2014/main" id="{21D46C18-A95B-4A1E-B9D6-C937D7D6B287}"/>
              </a:ext>
            </a:extLst>
          </p:cNvPr>
          <p:cNvPicPr>
            <a:picLocks noChangeAspect="1"/>
          </p:cNvPicPr>
          <p:nvPr/>
        </p:nvPicPr>
        <p:blipFill>
          <a:blip r:embed="rId2"/>
          <a:stretch>
            <a:fillRect/>
          </a:stretch>
        </p:blipFill>
        <p:spPr>
          <a:xfrm>
            <a:off x="2048754" y="0"/>
            <a:ext cx="7095246" cy="801415"/>
          </a:xfrm>
          <a:prstGeom prst="rect">
            <a:avLst/>
          </a:prstGeom>
        </p:spPr>
      </p:pic>
      <p:pic>
        <p:nvPicPr>
          <p:cNvPr id="4" name="Picture 3">
            <a:extLst>
              <a:ext uri="{FF2B5EF4-FFF2-40B4-BE49-F238E27FC236}">
                <a16:creationId xmlns:a16="http://schemas.microsoft.com/office/drawing/2014/main" id="{EB63239C-03F3-4A51-8982-98A7322CB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749"/>
            <a:ext cx="2195736" cy="779738"/>
          </a:xfrm>
          <a:prstGeom prst="rect">
            <a:avLst/>
          </a:prstGeom>
        </p:spPr>
      </p:pic>
      <p:sp>
        <p:nvSpPr>
          <p:cNvPr id="6" name="TextBox 5">
            <a:extLst>
              <a:ext uri="{FF2B5EF4-FFF2-40B4-BE49-F238E27FC236}">
                <a16:creationId xmlns:a16="http://schemas.microsoft.com/office/drawing/2014/main" id="{E996E1A2-0803-4C22-B111-AA6D4EBE4B6B}"/>
              </a:ext>
            </a:extLst>
          </p:cNvPr>
          <p:cNvSpPr txBox="1"/>
          <p:nvPr/>
        </p:nvSpPr>
        <p:spPr>
          <a:xfrm>
            <a:off x="251520" y="1052736"/>
            <a:ext cx="8363272" cy="4616648"/>
          </a:xfrm>
          <a:prstGeom prst="rect">
            <a:avLst/>
          </a:prstGeom>
          <a:noFill/>
        </p:spPr>
        <p:txBody>
          <a:bodyPr wrap="square" rtlCol="0">
            <a:spAutoFit/>
          </a:bodyPr>
          <a:lstStyle/>
          <a:p>
            <a:pPr algn="l"/>
            <a:r>
              <a:rPr lang="en-US" b="1" i="0" dirty="0">
                <a:solidFill>
                  <a:srgbClr val="212121"/>
                </a:solidFill>
                <a:effectLst/>
                <a:latin typeface="+mn-lt"/>
              </a:rPr>
              <a:t>(Q) When can an </a:t>
            </a:r>
            <a:r>
              <a:rPr lang="en-US" b="1" i="0" dirty="0">
                <a:solidFill>
                  <a:srgbClr val="FF0000"/>
                </a:solidFill>
                <a:effectLst/>
                <a:latin typeface="+mn-lt"/>
              </a:rPr>
              <a:t>eligible employee </a:t>
            </a:r>
            <a:r>
              <a:rPr lang="en-US" b="1" i="0" dirty="0">
                <a:solidFill>
                  <a:srgbClr val="212121"/>
                </a:solidFill>
                <a:effectLst/>
                <a:latin typeface="+mn-lt"/>
              </a:rPr>
              <a:t>use FMLA leave?</a:t>
            </a:r>
            <a:endParaRPr lang="en-US" b="0" i="0" dirty="0">
              <a:solidFill>
                <a:srgbClr val="212121"/>
              </a:solidFill>
              <a:effectLst/>
              <a:latin typeface="+mn-lt"/>
            </a:endParaRPr>
          </a:p>
          <a:p>
            <a:pPr algn="l"/>
            <a:endParaRPr lang="en-US" sz="1600" b="0" i="0" dirty="0">
              <a:solidFill>
                <a:srgbClr val="212121"/>
              </a:solidFill>
              <a:effectLst/>
              <a:latin typeface="+mn-lt"/>
            </a:endParaRPr>
          </a:p>
          <a:p>
            <a:pPr algn="l"/>
            <a:r>
              <a:rPr lang="en-US" sz="1400" b="0" i="0" dirty="0">
                <a:solidFill>
                  <a:srgbClr val="212121"/>
                </a:solidFill>
                <a:effectLst/>
                <a:latin typeface="+mn-lt"/>
              </a:rPr>
              <a:t>A covered employer must grant an eligible employee up to a total of 12 workweeks of unpaid, job-protected leave in a 12 month period for one or more of the following reasons:</a:t>
            </a:r>
          </a:p>
          <a:p>
            <a:pPr algn="l"/>
            <a:endParaRPr lang="en-US" sz="1400" b="0" i="0" dirty="0">
              <a:solidFill>
                <a:srgbClr val="212121"/>
              </a:solidFill>
              <a:effectLst/>
              <a:latin typeface="+mn-lt"/>
            </a:endParaRPr>
          </a:p>
          <a:p>
            <a:pPr marL="285750" indent="-285750" algn="l" fontAlgn="t">
              <a:buFont typeface="Arial" panose="020B0604020202020204" pitchFamily="34" charset="0"/>
              <a:buChar char="•"/>
            </a:pPr>
            <a:r>
              <a:rPr lang="en-US" sz="1400" b="0" i="0" dirty="0">
                <a:solidFill>
                  <a:srgbClr val="212121"/>
                </a:solidFill>
                <a:effectLst/>
                <a:latin typeface="+mn-lt"/>
              </a:rPr>
              <a:t>for the birth of a son or daughter, and to bond with the newborn child;</a:t>
            </a:r>
          </a:p>
          <a:p>
            <a:pPr marL="285750" indent="-285750" algn="l" fontAlgn="t">
              <a:buFont typeface="Arial" panose="020B0604020202020204" pitchFamily="34" charset="0"/>
              <a:buChar char="•"/>
            </a:pPr>
            <a:endParaRPr lang="en-US" sz="1400" b="0" i="0" dirty="0">
              <a:solidFill>
                <a:srgbClr val="212121"/>
              </a:solidFill>
              <a:effectLst/>
              <a:latin typeface="+mn-lt"/>
            </a:endParaRPr>
          </a:p>
          <a:p>
            <a:pPr marL="285750" indent="-285750" algn="l" fontAlgn="t">
              <a:buFont typeface="Arial" panose="020B0604020202020204" pitchFamily="34" charset="0"/>
              <a:buChar char="•"/>
            </a:pPr>
            <a:r>
              <a:rPr lang="en-US" sz="1400" b="0" i="0" dirty="0">
                <a:solidFill>
                  <a:srgbClr val="212121"/>
                </a:solidFill>
                <a:effectLst/>
                <a:latin typeface="+mn-lt"/>
              </a:rPr>
              <a:t>for the placement with the employee of a child for adoption or foster care, and to bond with that child;</a:t>
            </a:r>
          </a:p>
          <a:p>
            <a:pPr marL="285750" indent="-285750" algn="l" fontAlgn="t">
              <a:buFont typeface="Arial" panose="020B0604020202020204" pitchFamily="34" charset="0"/>
              <a:buChar char="•"/>
            </a:pPr>
            <a:endParaRPr lang="en-US" sz="1400" b="0" i="0" dirty="0">
              <a:solidFill>
                <a:srgbClr val="212121"/>
              </a:solidFill>
              <a:effectLst/>
              <a:latin typeface="+mn-lt"/>
            </a:endParaRPr>
          </a:p>
          <a:p>
            <a:pPr marL="285750" indent="-285750" algn="l" fontAlgn="t">
              <a:buFont typeface="Arial" panose="020B0604020202020204" pitchFamily="34" charset="0"/>
              <a:buChar char="•"/>
            </a:pPr>
            <a:r>
              <a:rPr lang="en-US" sz="1400" b="0" i="0" dirty="0">
                <a:solidFill>
                  <a:srgbClr val="212121"/>
                </a:solidFill>
                <a:effectLst/>
                <a:latin typeface="+mn-lt"/>
              </a:rPr>
              <a:t>to care for an immediate family member (spouse, child, or parent – but not a parent “in-law”) with a </a:t>
            </a:r>
            <a:r>
              <a:rPr lang="en-US" sz="1400" b="1" i="0" dirty="0">
                <a:solidFill>
                  <a:srgbClr val="FF0000"/>
                </a:solidFill>
                <a:effectLst/>
                <a:latin typeface="+mn-lt"/>
              </a:rPr>
              <a:t>serious health condition</a:t>
            </a:r>
            <a:r>
              <a:rPr lang="en-US" sz="1400" b="0" i="0" dirty="0">
                <a:solidFill>
                  <a:srgbClr val="212121"/>
                </a:solidFill>
                <a:effectLst/>
                <a:latin typeface="+mn-lt"/>
              </a:rPr>
              <a:t>;</a:t>
            </a:r>
          </a:p>
          <a:p>
            <a:pPr marL="285750" indent="-285750" algn="l" fontAlgn="t">
              <a:buFont typeface="Arial" panose="020B0604020202020204" pitchFamily="34" charset="0"/>
              <a:buChar char="•"/>
            </a:pPr>
            <a:endParaRPr lang="en-US" sz="1400" b="0" i="0" dirty="0">
              <a:solidFill>
                <a:srgbClr val="212121"/>
              </a:solidFill>
              <a:effectLst/>
              <a:latin typeface="+mn-lt"/>
            </a:endParaRPr>
          </a:p>
          <a:p>
            <a:pPr marL="285750" indent="-285750" algn="l" fontAlgn="t">
              <a:buFont typeface="Arial" panose="020B0604020202020204" pitchFamily="34" charset="0"/>
              <a:buChar char="•"/>
            </a:pPr>
            <a:r>
              <a:rPr lang="en-US" sz="1400" b="0" i="0" dirty="0">
                <a:solidFill>
                  <a:srgbClr val="212121"/>
                </a:solidFill>
                <a:effectLst/>
                <a:latin typeface="+mn-lt"/>
              </a:rPr>
              <a:t>to take medical leave when the employee is unable to work because of a </a:t>
            </a:r>
            <a:r>
              <a:rPr lang="en-US" sz="1400" b="1" i="0" dirty="0">
                <a:solidFill>
                  <a:srgbClr val="FF0000"/>
                </a:solidFill>
                <a:effectLst/>
                <a:latin typeface="+mn-lt"/>
              </a:rPr>
              <a:t>serious health condition</a:t>
            </a:r>
            <a:r>
              <a:rPr lang="en-US" sz="1400" b="1" i="0" dirty="0">
                <a:solidFill>
                  <a:srgbClr val="212121"/>
                </a:solidFill>
                <a:effectLst/>
                <a:latin typeface="+mn-lt"/>
              </a:rPr>
              <a:t>; or</a:t>
            </a:r>
          </a:p>
          <a:p>
            <a:pPr marL="285750" indent="-285750" algn="l" fontAlgn="t">
              <a:buFont typeface="Arial" panose="020B0604020202020204" pitchFamily="34" charset="0"/>
              <a:buChar char="•"/>
            </a:pPr>
            <a:endParaRPr lang="en-US" sz="1400" b="0" i="0" dirty="0">
              <a:solidFill>
                <a:srgbClr val="212121"/>
              </a:solidFill>
              <a:effectLst/>
              <a:latin typeface="+mn-lt"/>
            </a:endParaRPr>
          </a:p>
          <a:p>
            <a:pPr marL="285750" indent="-285750" algn="l" fontAlgn="t">
              <a:buFont typeface="Arial" panose="020B0604020202020204" pitchFamily="34" charset="0"/>
              <a:buChar char="•"/>
            </a:pPr>
            <a:r>
              <a:rPr lang="en-US" sz="1400" b="0" i="0" dirty="0">
                <a:solidFill>
                  <a:srgbClr val="212121"/>
                </a:solidFill>
                <a:effectLst/>
                <a:latin typeface="+mn-lt"/>
              </a:rPr>
              <a:t>for qualifying exigencies arising out of the fact that the employee’s spouse, son, daughter, or parent is on covered active duty or call to covered active duty status as a member of the National Guard, Reserves, or Regular Armed Forces.</a:t>
            </a:r>
          </a:p>
          <a:p>
            <a:pPr algn="l"/>
            <a:endParaRPr lang="en-US" sz="1200" b="0" i="0" dirty="0">
              <a:solidFill>
                <a:srgbClr val="212121"/>
              </a:solidFill>
              <a:effectLst/>
              <a:latin typeface="+mn-lt"/>
            </a:endParaRPr>
          </a:p>
          <a:p>
            <a:pPr algn="l"/>
            <a:r>
              <a:rPr lang="en-US" sz="1200" b="0" i="0" dirty="0">
                <a:solidFill>
                  <a:srgbClr val="212121"/>
                </a:solidFill>
                <a:effectLst/>
                <a:latin typeface="+mn-lt"/>
              </a:rPr>
              <a:t>The FMLA also allows eligible employees to take up to 26 workweeks of unpaid, job-protected leave in a “single 12-month period” to care for a covered servicemember with a </a:t>
            </a:r>
            <a:r>
              <a:rPr lang="en-US" sz="1200" b="1" i="0" dirty="0">
                <a:solidFill>
                  <a:srgbClr val="FF0000"/>
                </a:solidFill>
                <a:effectLst/>
                <a:latin typeface="+mn-lt"/>
              </a:rPr>
              <a:t>serious injury or illness</a:t>
            </a:r>
            <a:r>
              <a:rPr lang="en-US" sz="1200" b="0" i="0" dirty="0">
                <a:solidFill>
                  <a:srgbClr val="212121"/>
                </a:solidFill>
                <a:effectLst/>
                <a:latin typeface="+mn-lt"/>
              </a:rPr>
              <a:t>.</a:t>
            </a:r>
          </a:p>
        </p:txBody>
      </p:sp>
      <p:sp>
        <p:nvSpPr>
          <p:cNvPr id="7" name="TextBox 6">
            <a:extLst>
              <a:ext uri="{FF2B5EF4-FFF2-40B4-BE49-F238E27FC236}">
                <a16:creationId xmlns:a16="http://schemas.microsoft.com/office/drawing/2014/main" id="{D43951F1-37B9-4109-A0EC-71827B061F1F}"/>
              </a:ext>
            </a:extLst>
          </p:cNvPr>
          <p:cNvSpPr txBox="1"/>
          <p:nvPr/>
        </p:nvSpPr>
        <p:spPr>
          <a:xfrm>
            <a:off x="2411760" y="136525"/>
            <a:ext cx="1832730" cy="369332"/>
          </a:xfrm>
          <a:prstGeom prst="rect">
            <a:avLst/>
          </a:prstGeom>
          <a:noFill/>
        </p:spPr>
        <p:txBody>
          <a:bodyPr wrap="square" rtlCol="0">
            <a:spAutoFit/>
          </a:bodyPr>
          <a:lstStyle/>
          <a:p>
            <a:r>
              <a:rPr lang="en-US" b="1" dirty="0">
                <a:solidFill>
                  <a:srgbClr val="FF0000"/>
                </a:solidFill>
              </a:rPr>
              <a:t>Review</a:t>
            </a:r>
          </a:p>
        </p:txBody>
      </p:sp>
    </p:spTree>
    <p:extLst>
      <p:ext uri="{BB962C8B-B14F-4D97-AF65-F5344CB8AC3E}">
        <p14:creationId xmlns:p14="http://schemas.microsoft.com/office/powerpoint/2010/main" val="1647388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7A7E9E-811C-455B-B377-38AB0AA0F069}"/>
              </a:ext>
            </a:extLst>
          </p:cNvPr>
          <p:cNvSpPr>
            <a:spLocks noGrp="1"/>
          </p:cNvSpPr>
          <p:nvPr>
            <p:ph type="sldNum" sz="quarter" idx="12"/>
          </p:nvPr>
        </p:nvSpPr>
        <p:spPr/>
        <p:txBody>
          <a:bodyPr/>
          <a:lstStyle/>
          <a:p>
            <a:pPr>
              <a:defRPr/>
            </a:pPr>
            <a:fld id="{FB05DB8D-7B68-4DCF-ACD1-B8EC763F8647}" type="slidenum">
              <a:rPr lang="es-ES" smtClean="0"/>
              <a:pPr>
                <a:defRPr/>
              </a:pPr>
              <a:t>8</a:t>
            </a:fld>
            <a:endParaRPr lang="es-ES"/>
          </a:p>
        </p:txBody>
      </p:sp>
      <p:pic>
        <p:nvPicPr>
          <p:cNvPr id="3" name="Picture 2">
            <a:extLst>
              <a:ext uri="{FF2B5EF4-FFF2-40B4-BE49-F238E27FC236}">
                <a16:creationId xmlns:a16="http://schemas.microsoft.com/office/drawing/2014/main" id="{21D46C18-A95B-4A1E-B9D6-C937D7D6B287}"/>
              </a:ext>
            </a:extLst>
          </p:cNvPr>
          <p:cNvPicPr>
            <a:picLocks noChangeAspect="1"/>
          </p:cNvPicPr>
          <p:nvPr/>
        </p:nvPicPr>
        <p:blipFill>
          <a:blip r:embed="rId2"/>
          <a:stretch>
            <a:fillRect/>
          </a:stretch>
        </p:blipFill>
        <p:spPr>
          <a:xfrm>
            <a:off x="2048754" y="0"/>
            <a:ext cx="7095246" cy="801415"/>
          </a:xfrm>
          <a:prstGeom prst="rect">
            <a:avLst/>
          </a:prstGeom>
        </p:spPr>
      </p:pic>
      <p:pic>
        <p:nvPicPr>
          <p:cNvPr id="4" name="Picture 3">
            <a:extLst>
              <a:ext uri="{FF2B5EF4-FFF2-40B4-BE49-F238E27FC236}">
                <a16:creationId xmlns:a16="http://schemas.microsoft.com/office/drawing/2014/main" id="{EB63239C-03F3-4A51-8982-98A7322CB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749"/>
            <a:ext cx="2195736" cy="779738"/>
          </a:xfrm>
          <a:prstGeom prst="rect">
            <a:avLst/>
          </a:prstGeom>
        </p:spPr>
      </p:pic>
      <p:sp>
        <p:nvSpPr>
          <p:cNvPr id="6" name="TextBox 5">
            <a:extLst>
              <a:ext uri="{FF2B5EF4-FFF2-40B4-BE49-F238E27FC236}">
                <a16:creationId xmlns:a16="http://schemas.microsoft.com/office/drawing/2014/main" id="{E996E1A2-0803-4C22-B111-AA6D4EBE4B6B}"/>
              </a:ext>
            </a:extLst>
          </p:cNvPr>
          <p:cNvSpPr txBox="1"/>
          <p:nvPr/>
        </p:nvSpPr>
        <p:spPr>
          <a:xfrm>
            <a:off x="248046" y="1428452"/>
            <a:ext cx="7992888" cy="4001095"/>
          </a:xfrm>
          <a:prstGeom prst="rect">
            <a:avLst/>
          </a:prstGeom>
          <a:noFill/>
        </p:spPr>
        <p:txBody>
          <a:bodyPr wrap="square" rtlCol="0">
            <a:spAutoFit/>
          </a:bodyPr>
          <a:lstStyle/>
          <a:p>
            <a:pPr algn="l"/>
            <a:r>
              <a:rPr lang="en-US" sz="1600" b="1" i="0" dirty="0">
                <a:solidFill>
                  <a:srgbClr val="212121"/>
                </a:solidFill>
                <a:effectLst/>
                <a:latin typeface="+mj-lt"/>
              </a:rPr>
              <a:t>(Q) What is a serious health condition?</a:t>
            </a:r>
            <a:endParaRPr lang="en-US" sz="1600" b="0" i="0" dirty="0">
              <a:solidFill>
                <a:srgbClr val="212121"/>
              </a:solidFill>
              <a:effectLst/>
              <a:latin typeface="+mj-lt"/>
            </a:endParaRPr>
          </a:p>
          <a:p>
            <a:pPr algn="l"/>
            <a:endParaRPr lang="en-US" sz="1600" b="0" i="0" dirty="0">
              <a:solidFill>
                <a:srgbClr val="212121"/>
              </a:solidFill>
              <a:effectLst/>
              <a:latin typeface="+mj-lt"/>
            </a:endParaRPr>
          </a:p>
          <a:p>
            <a:pPr algn="l"/>
            <a:r>
              <a:rPr lang="en-US" sz="1400" b="0" i="0" dirty="0">
                <a:solidFill>
                  <a:srgbClr val="212121"/>
                </a:solidFill>
                <a:effectLst/>
                <a:latin typeface="+mj-lt"/>
              </a:rPr>
              <a:t>The most common serious health conditions that qualify for FMLA leave are:</a:t>
            </a:r>
          </a:p>
          <a:p>
            <a:pPr algn="l"/>
            <a:endParaRPr lang="en-US" sz="1400" b="0" i="0" dirty="0">
              <a:solidFill>
                <a:srgbClr val="212121"/>
              </a:solidFill>
              <a:effectLst/>
              <a:latin typeface="+mj-lt"/>
            </a:endParaRPr>
          </a:p>
          <a:p>
            <a:pPr marL="285750" indent="-285750" algn="l" fontAlgn="t">
              <a:buFont typeface="Arial" panose="020B0604020202020204" pitchFamily="34" charset="0"/>
              <a:buChar char="•"/>
            </a:pPr>
            <a:r>
              <a:rPr lang="en-US" sz="1400" b="0" i="0" dirty="0">
                <a:solidFill>
                  <a:srgbClr val="FF0000"/>
                </a:solidFill>
                <a:effectLst/>
                <a:latin typeface="+mj-lt"/>
              </a:rPr>
              <a:t>conditions requiring an overnight stay </a:t>
            </a:r>
            <a:r>
              <a:rPr lang="en-US" sz="1400" b="0" i="0" dirty="0">
                <a:solidFill>
                  <a:srgbClr val="212121"/>
                </a:solidFill>
                <a:effectLst/>
                <a:latin typeface="+mj-lt"/>
              </a:rPr>
              <a:t>in a hospital or other medical care facility;</a:t>
            </a:r>
          </a:p>
          <a:p>
            <a:pPr marL="285750" indent="-285750" algn="l" fontAlgn="t">
              <a:buFont typeface="Arial" panose="020B0604020202020204" pitchFamily="34" charset="0"/>
              <a:buChar char="•"/>
            </a:pPr>
            <a:endParaRPr lang="en-US" sz="1400" b="0" i="0" dirty="0">
              <a:solidFill>
                <a:srgbClr val="212121"/>
              </a:solidFill>
              <a:effectLst/>
              <a:latin typeface="+mj-lt"/>
            </a:endParaRPr>
          </a:p>
          <a:p>
            <a:pPr marL="285750" indent="-285750" algn="l" fontAlgn="t">
              <a:buFont typeface="Arial" panose="020B0604020202020204" pitchFamily="34" charset="0"/>
              <a:buChar char="•"/>
            </a:pPr>
            <a:r>
              <a:rPr lang="en-US" sz="1400" b="0" i="0" dirty="0">
                <a:solidFill>
                  <a:srgbClr val="212121"/>
                </a:solidFill>
                <a:effectLst/>
                <a:latin typeface="+mj-lt"/>
              </a:rPr>
              <a:t>conditions that </a:t>
            </a:r>
            <a:r>
              <a:rPr lang="en-US" sz="1400" b="1" i="0" dirty="0">
                <a:solidFill>
                  <a:srgbClr val="FF0000"/>
                </a:solidFill>
                <a:effectLst/>
                <a:latin typeface="+mj-lt"/>
              </a:rPr>
              <a:t>incapacitate you </a:t>
            </a:r>
            <a:r>
              <a:rPr lang="en-US" sz="1400" b="0" i="0" dirty="0">
                <a:solidFill>
                  <a:srgbClr val="212121"/>
                </a:solidFill>
                <a:effectLst/>
                <a:latin typeface="+mj-lt"/>
              </a:rPr>
              <a:t>or your family member (for example, unable to work or attend school) for more than </a:t>
            </a:r>
            <a:r>
              <a:rPr lang="en-US" sz="1400" b="1" i="0" dirty="0">
                <a:solidFill>
                  <a:srgbClr val="FF0000"/>
                </a:solidFill>
                <a:effectLst/>
                <a:latin typeface="+mj-lt"/>
              </a:rPr>
              <a:t>three consecutive days </a:t>
            </a:r>
            <a:r>
              <a:rPr lang="en-US" sz="1400" b="0" i="0" dirty="0">
                <a:solidFill>
                  <a:srgbClr val="212121"/>
                </a:solidFill>
                <a:effectLst/>
                <a:latin typeface="+mj-lt"/>
              </a:rPr>
              <a:t>and have ongoing </a:t>
            </a:r>
            <a:r>
              <a:rPr lang="en-US" sz="1400" b="1" i="0" dirty="0">
                <a:solidFill>
                  <a:srgbClr val="FF0000"/>
                </a:solidFill>
                <a:effectLst/>
                <a:latin typeface="+mj-lt"/>
              </a:rPr>
              <a:t>“in-person” medical treatment </a:t>
            </a:r>
            <a:r>
              <a:rPr lang="en-US" sz="1400" b="0" i="0" dirty="0">
                <a:solidFill>
                  <a:srgbClr val="212121"/>
                </a:solidFill>
                <a:effectLst/>
                <a:latin typeface="+mj-lt"/>
              </a:rPr>
              <a:t>(either multiple appointments with a health care provider, or a single appointment and follow-up care such as prescription medication);</a:t>
            </a:r>
          </a:p>
          <a:p>
            <a:pPr marL="285750" indent="-285750" algn="l" fontAlgn="t">
              <a:buFont typeface="Arial" panose="020B0604020202020204" pitchFamily="34" charset="0"/>
              <a:buChar char="•"/>
            </a:pPr>
            <a:endParaRPr lang="en-US" sz="1400" b="0" i="0" dirty="0">
              <a:solidFill>
                <a:srgbClr val="212121"/>
              </a:solidFill>
              <a:effectLst/>
              <a:latin typeface="+mj-lt"/>
            </a:endParaRPr>
          </a:p>
          <a:p>
            <a:pPr marL="285750" indent="-285750" algn="l" fontAlgn="t">
              <a:buFont typeface="Arial" panose="020B0604020202020204" pitchFamily="34" charset="0"/>
              <a:buChar char="•"/>
            </a:pPr>
            <a:r>
              <a:rPr lang="en-US" sz="1400" b="0" i="0" dirty="0">
                <a:solidFill>
                  <a:srgbClr val="212121"/>
                </a:solidFill>
                <a:effectLst/>
                <a:latin typeface="+mj-lt"/>
              </a:rPr>
              <a:t>chronic conditions that cause occasional periods when you or your family member are incapacitated and require </a:t>
            </a:r>
            <a:r>
              <a:rPr lang="en-US" sz="1400" b="0" i="0" dirty="0">
                <a:solidFill>
                  <a:srgbClr val="FF0000"/>
                </a:solidFill>
                <a:effectLst/>
                <a:latin typeface="+mj-lt"/>
              </a:rPr>
              <a:t>in-person treatment </a:t>
            </a:r>
            <a:r>
              <a:rPr lang="en-US" sz="1400" b="0" i="0" dirty="0">
                <a:solidFill>
                  <a:srgbClr val="212121"/>
                </a:solidFill>
                <a:effectLst/>
                <a:latin typeface="+mj-lt"/>
              </a:rPr>
              <a:t>by a health care provider at least twice a year; and</a:t>
            </a:r>
          </a:p>
          <a:p>
            <a:pPr marL="285750" indent="-285750" algn="l" fontAlgn="t">
              <a:buFont typeface="Arial" panose="020B0604020202020204" pitchFamily="34" charset="0"/>
              <a:buChar char="•"/>
            </a:pPr>
            <a:endParaRPr lang="en-US" sz="1400" b="0" i="0" dirty="0">
              <a:solidFill>
                <a:srgbClr val="212121"/>
              </a:solidFill>
              <a:effectLst/>
              <a:latin typeface="+mj-lt"/>
            </a:endParaRPr>
          </a:p>
          <a:p>
            <a:pPr marL="285750" indent="-285750" algn="l" fontAlgn="t">
              <a:buFont typeface="Arial" panose="020B0604020202020204" pitchFamily="34" charset="0"/>
              <a:buChar char="•"/>
            </a:pPr>
            <a:r>
              <a:rPr lang="en-US" sz="1400" b="0" i="0" dirty="0">
                <a:solidFill>
                  <a:srgbClr val="212121"/>
                </a:solidFill>
                <a:effectLst/>
                <a:latin typeface="+mj-lt"/>
              </a:rPr>
              <a:t>pregnancy (including prenatal medical appointments, incapacity due to morning sickness, and medically required bed rest).</a:t>
            </a:r>
          </a:p>
          <a:p>
            <a:pPr algn="l"/>
            <a:endParaRPr lang="en-US" sz="1200" b="0" i="0" dirty="0">
              <a:solidFill>
                <a:srgbClr val="212121"/>
              </a:solidFill>
              <a:effectLst/>
              <a:latin typeface="Source Sans Pro Web"/>
            </a:endParaRPr>
          </a:p>
        </p:txBody>
      </p:sp>
      <p:sp>
        <p:nvSpPr>
          <p:cNvPr id="11" name="TextBox 10">
            <a:extLst>
              <a:ext uri="{FF2B5EF4-FFF2-40B4-BE49-F238E27FC236}">
                <a16:creationId xmlns:a16="http://schemas.microsoft.com/office/drawing/2014/main" id="{62ED92FC-0E1F-4957-BC71-0DC0ACB1496D}"/>
              </a:ext>
            </a:extLst>
          </p:cNvPr>
          <p:cNvSpPr txBox="1"/>
          <p:nvPr/>
        </p:nvSpPr>
        <p:spPr>
          <a:xfrm>
            <a:off x="2411760" y="136525"/>
            <a:ext cx="1832730" cy="369332"/>
          </a:xfrm>
          <a:prstGeom prst="rect">
            <a:avLst/>
          </a:prstGeom>
          <a:noFill/>
        </p:spPr>
        <p:txBody>
          <a:bodyPr wrap="square" rtlCol="0">
            <a:spAutoFit/>
          </a:bodyPr>
          <a:lstStyle/>
          <a:p>
            <a:r>
              <a:rPr lang="en-US" b="1" dirty="0">
                <a:solidFill>
                  <a:srgbClr val="FF0000"/>
                </a:solidFill>
              </a:rPr>
              <a:t>Review</a:t>
            </a:r>
          </a:p>
        </p:txBody>
      </p:sp>
    </p:spTree>
    <p:extLst>
      <p:ext uri="{BB962C8B-B14F-4D97-AF65-F5344CB8AC3E}">
        <p14:creationId xmlns:p14="http://schemas.microsoft.com/office/powerpoint/2010/main" val="4235712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7A7E9E-811C-455B-B377-38AB0AA0F069}"/>
              </a:ext>
            </a:extLst>
          </p:cNvPr>
          <p:cNvSpPr>
            <a:spLocks noGrp="1"/>
          </p:cNvSpPr>
          <p:nvPr>
            <p:ph type="sldNum" sz="quarter" idx="12"/>
          </p:nvPr>
        </p:nvSpPr>
        <p:spPr/>
        <p:txBody>
          <a:bodyPr/>
          <a:lstStyle/>
          <a:p>
            <a:pPr>
              <a:defRPr/>
            </a:pPr>
            <a:fld id="{FB05DB8D-7B68-4DCF-ACD1-B8EC763F8647}" type="slidenum">
              <a:rPr lang="es-ES" smtClean="0"/>
              <a:pPr>
                <a:defRPr/>
              </a:pPr>
              <a:t>9</a:t>
            </a:fld>
            <a:endParaRPr lang="es-ES"/>
          </a:p>
        </p:txBody>
      </p:sp>
      <p:pic>
        <p:nvPicPr>
          <p:cNvPr id="3" name="Picture 2">
            <a:extLst>
              <a:ext uri="{FF2B5EF4-FFF2-40B4-BE49-F238E27FC236}">
                <a16:creationId xmlns:a16="http://schemas.microsoft.com/office/drawing/2014/main" id="{21D46C18-A95B-4A1E-B9D6-C937D7D6B287}"/>
              </a:ext>
            </a:extLst>
          </p:cNvPr>
          <p:cNvPicPr>
            <a:picLocks noChangeAspect="1"/>
          </p:cNvPicPr>
          <p:nvPr/>
        </p:nvPicPr>
        <p:blipFill>
          <a:blip r:embed="rId2"/>
          <a:stretch>
            <a:fillRect/>
          </a:stretch>
        </p:blipFill>
        <p:spPr>
          <a:xfrm>
            <a:off x="2048754" y="0"/>
            <a:ext cx="7095246" cy="801415"/>
          </a:xfrm>
          <a:prstGeom prst="rect">
            <a:avLst/>
          </a:prstGeom>
        </p:spPr>
      </p:pic>
      <p:pic>
        <p:nvPicPr>
          <p:cNvPr id="4" name="Picture 3">
            <a:extLst>
              <a:ext uri="{FF2B5EF4-FFF2-40B4-BE49-F238E27FC236}">
                <a16:creationId xmlns:a16="http://schemas.microsoft.com/office/drawing/2014/main" id="{EB63239C-03F3-4A51-8982-98A7322CB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749"/>
            <a:ext cx="2195736" cy="779738"/>
          </a:xfrm>
          <a:prstGeom prst="rect">
            <a:avLst/>
          </a:prstGeom>
        </p:spPr>
      </p:pic>
      <p:sp>
        <p:nvSpPr>
          <p:cNvPr id="6" name="TextBox 5">
            <a:extLst>
              <a:ext uri="{FF2B5EF4-FFF2-40B4-BE49-F238E27FC236}">
                <a16:creationId xmlns:a16="http://schemas.microsoft.com/office/drawing/2014/main" id="{E996E1A2-0803-4C22-B111-AA6D4EBE4B6B}"/>
              </a:ext>
            </a:extLst>
          </p:cNvPr>
          <p:cNvSpPr txBox="1"/>
          <p:nvPr/>
        </p:nvSpPr>
        <p:spPr>
          <a:xfrm>
            <a:off x="179512" y="1700808"/>
            <a:ext cx="5832648" cy="4308872"/>
          </a:xfrm>
          <a:prstGeom prst="rect">
            <a:avLst/>
          </a:prstGeom>
          <a:noFill/>
        </p:spPr>
        <p:txBody>
          <a:bodyPr wrap="square" rtlCol="0">
            <a:spAutoFit/>
          </a:bodyPr>
          <a:lstStyle/>
          <a:p>
            <a:pPr algn="l"/>
            <a:r>
              <a:rPr lang="en-US" sz="1400" dirty="0"/>
              <a:t>WHD’s experience is that health care providers are now often using telemedicine to deliver examinations, evaluations, and other healthcare services that would previously have been provided only in an office setting. </a:t>
            </a:r>
          </a:p>
          <a:p>
            <a:pPr algn="l"/>
            <a:endParaRPr lang="en-US" sz="1400" dirty="0"/>
          </a:p>
          <a:p>
            <a:pPr algn="l"/>
            <a:r>
              <a:rPr lang="en-US" sz="1400" dirty="0"/>
              <a:t>Given this experience, and continuing the policy adopted in response to the COVID-19 pandemic, WHD will consider </a:t>
            </a:r>
            <a:r>
              <a:rPr lang="en-US" sz="1400" b="1" dirty="0">
                <a:solidFill>
                  <a:srgbClr val="FF0000"/>
                </a:solidFill>
              </a:rPr>
              <a:t>a telemedicine visit with a health care provider as an in-person visit under 29 C.F.R. §825.115, </a:t>
            </a:r>
            <a:r>
              <a:rPr lang="en-US" sz="1400" dirty="0"/>
              <a:t>provided specified criteria are met. </a:t>
            </a:r>
          </a:p>
          <a:p>
            <a:pPr algn="l"/>
            <a:endParaRPr lang="en-US" sz="1400" dirty="0"/>
          </a:p>
          <a:p>
            <a:pPr algn="l"/>
            <a:r>
              <a:rPr lang="en-US" sz="1400" dirty="0"/>
              <a:t>To be considered an “</a:t>
            </a:r>
            <a:r>
              <a:rPr lang="en-US" sz="1400" dirty="0">
                <a:solidFill>
                  <a:srgbClr val="FF0000"/>
                </a:solidFill>
              </a:rPr>
              <a:t>in-person</a:t>
            </a:r>
            <a:r>
              <a:rPr lang="en-US" sz="1400" dirty="0"/>
              <a:t>” visit, the telemedicine visit must include: </a:t>
            </a:r>
          </a:p>
          <a:p>
            <a:pPr algn="l"/>
            <a:endParaRPr lang="en-US" sz="1400" dirty="0"/>
          </a:p>
          <a:p>
            <a:pPr marL="171450" indent="-171450" algn="l">
              <a:buFont typeface="Arial" panose="020B0604020202020204" pitchFamily="34" charset="0"/>
              <a:buChar char="•"/>
            </a:pPr>
            <a:r>
              <a:rPr lang="en-US" sz="1400" dirty="0"/>
              <a:t>an examination, evaluation, or treatment by a health care provider; </a:t>
            </a:r>
          </a:p>
          <a:p>
            <a:pPr marL="171450" indent="-171450" algn="l">
              <a:buFont typeface="Arial" panose="020B0604020202020204" pitchFamily="34" charset="0"/>
              <a:buChar char="•"/>
            </a:pPr>
            <a:r>
              <a:rPr lang="en-US" sz="1400" dirty="0"/>
              <a:t>be permitted and accepted by state licensing authorities; and, </a:t>
            </a:r>
          </a:p>
          <a:p>
            <a:pPr marL="171450" indent="-171450" algn="l">
              <a:buFont typeface="Arial" panose="020B0604020202020204" pitchFamily="34" charset="0"/>
              <a:buChar char="•"/>
            </a:pPr>
            <a:r>
              <a:rPr lang="en-US" sz="1400" dirty="0"/>
              <a:t>generally, should be performed by </a:t>
            </a:r>
            <a:r>
              <a:rPr lang="en-US" sz="1400" u="sng" dirty="0"/>
              <a:t>video conference</a:t>
            </a:r>
            <a:r>
              <a:rPr lang="en-US" sz="1400" dirty="0"/>
              <a:t>. </a:t>
            </a:r>
          </a:p>
          <a:p>
            <a:pPr marL="171450" indent="-171450" algn="l">
              <a:buFont typeface="Arial" panose="020B0604020202020204" pitchFamily="34" charset="0"/>
              <a:buChar char="•"/>
            </a:pPr>
            <a:endParaRPr lang="en-US" sz="1400" b="0" i="0" dirty="0">
              <a:solidFill>
                <a:srgbClr val="212121"/>
              </a:solidFill>
              <a:effectLst/>
              <a:latin typeface="Source Sans Pro Web"/>
            </a:endParaRPr>
          </a:p>
          <a:p>
            <a:pPr algn="l"/>
            <a:r>
              <a:rPr lang="en-US" sz="1200" i="1" dirty="0"/>
              <a:t>Communication methods that do not meet these criteria (e.g., a simple telephone call, letter, email, or text message) are insufficient, by themselves, to satisfy the regulatory requirement of an “in-person” visit.</a:t>
            </a:r>
            <a:endParaRPr lang="en-US" sz="1200" b="0" i="1" dirty="0">
              <a:solidFill>
                <a:srgbClr val="212121"/>
              </a:solidFill>
              <a:effectLst/>
              <a:latin typeface="Source Sans Pro Web"/>
            </a:endParaRPr>
          </a:p>
        </p:txBody>
      </p:sp>
      <p:pic>
        <p:nvPicPr>
          <p:cNvPr id="9" name="Picture 8">
            <a:extLst>
              <a:ext uri="{FF2B5EF4-FFF2-40B4-BE49-F238E27FC236}">
                <a16:creationId xmlns:a16="http://schemas.microsoft.com/office/drawing/2014/main" id="{E5524F03-15DB-42DF-9D6E-FBF2C8E71266}"/>
              </a:ext>
            </a:extLst>
          </p:cNvPr>
          <p:cNvPicPr>
            <a:picLocks noChangeAspect="1"/>
          </p:cNvPicPr>
          <p:nvPr/>
        </p:nvPicPr>
        <p:blipFill>
          <a:blip r:embed="rId4"/>
          <a:stretch>
            <a:fillRect/>
          </a:stretch>
        </p:blipFill>
        <p:spPr>
          <a:xfrm>
            <a:off x="6146225" y="980728"/>
            <a:ext cx="2997775" cy="3434383"/>
          </a:xfrm>
          <a:prstGeom prst="rect">
            <a:avLst/>
          </a:prstGeom>
        </p:spPr>
      </p:pic>
      <p:sp>
        <p:nvSpPr>
          <p:cNvPr id="10" name="TextBox 9">
            <a:extLst>
              <a:ext uri="{FF2B5EF4-FFF2-40B4-BE49-F238E27FC236}">
                <a16:creationId xmlns:a16="http://schemas.microsoft.com/office/drawing/2014/main" id="{072CE817-5736-4FD4-BA48-26A3D73D8ED3}"/>
              </a:ext>
            </a:extLst>
          </p:cNvPr>
          <p:cNvSpPr txBox="1"/>
          <p:nvPr/>
        </p:nvSpPr>
        <p:spPr>
          <a:xfrm>
            <a:off x="6624736" y="4627620"/>
            <a:ext cx="2339752" cy="523220"/>
          </a:xfrm>
          <a:prstGeom prst="rect">
            <a:avLst/>
          </a:prstGeom>
          <a:noFill/>
        </p:spPr>
        <p:txBody>
          <a:bodyPr wrap="square" rtlCol="0">
            <a:spAutoFit/>
          </a:bodyPr>
          <a:lstStyle/>
          <a:p>
            <a:r>
              <a:rPr lang="en-US" sz="1400" dirty="0"/>
              <a:t>See 29 U.S.C. § 2611(11); 29 CFR § 825.114 - .115</a:t>
            </a:r>
          </a:p>
        </p:txBody>
      </p:sp>
      <p:sp>
        <p:nvSpPr>
          <p:cNvPr id="5" name="TextBox 4">
            <a:extLst>
              <a:ext uri="{FF2B5EF4-FFF2-40B4-BE49-F238E27FC236}">
                <a16:creationId xmlns:a16="http://schemas.microsoft.com/office/drawing/2014/main" id="{2DACC344-4E21-4ECC-A6F8-AAE95A99670C}"/>
              </a:ext>
            </a:extLst>
          </p:cNvPr>
          <p:cNvSpPr txBox="1"/>
          <p:nvPr/>
        </p:nvSpPr>
        <p:spPr>
          <a:xfrm>
            <a:off x="323528" y="1052736"/>
            <a:ext cx="5616624" cy="369332"/>
          </a:xfrm>
          <a:prstGeom prst="rect">
            <a:avLst/>
          </a:prstGeom>
          <a:noFill/>
        </p:spPr>
        <p:txBody>
          <a:bodyPr wrap="square" rtlCol="0">
            <a:spAutoFit/>
          </a:bodyPr>
          <a:lstStyle/>
          <a:p>
            <a:r>
              <a:rPr lang="en-US" u="sng" dirty="0"/>
              <a:t>Telemedicine makes a big jump towards mainstream</a:t>
            </a:r>
          </a:p>
        </p:txBody>
      </p:sp>
    </p:spTree>
    <p:extLst>
      <p:ext uri="{BB962C8B-B14F-4D97-AF65-F5344CB8AC3E}">
        <p14:creationId xmlns:p14="http://schemas.microsoft.com/office/powerpoint/2010/main" val="1013222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15525</TotalTime>
  <Words>3278</Words>
  <Application>Microsoft Office PowerPoint</Application>
  <PresentationFormat>On-screen Show (4:3)</PresentationFormat>
  <Paragraphs>382</Paragraphs>
  <Slides>37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arial</vt:lpstr>
      <vt:lpstr>Calibri</vt:lpstr>
      <vt:lpstr>DM Sans</vt:lpstr>
      <vt:lpstr>DM Serif Display</vt:lpstr>
      <vt:lpstr>Georgia</vt:lpstr>
      <vt:lpstr>HelveticaNeueLT Com 77 BdCn</vt:lpstr>
      <vt:lpstr>Roboto</vt:lpstr>
      <vt:lpstr>Source Sans Pro Web</vt:lpstr>
      <vt:lpstr>Symbol</vt:lpstr>
      <vt:lpstr>Times New Roman</vt:lpstr>
      <vt:lpstr>Diseño predeterminado</vt:lpstr>
      <vt:lpstr>PowerPoint Presentation</vt:lpstr>
      <vt:lpstr>John M. Drye, Esq.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Did you?: Develop a plan that understands how each main regulatory agency works</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M. Drye</dc:creator>
  <cp:lastModifiedBy>FCSRMC</cp:lastModifiedBy>
  <cp:revision>1084</cp:revision>
  <cp:lastPrinted>2018-07-09T03:12:42Z</cp:lastPrinted>
  <dcterms:created xsi:type="dcterms:W3CDTF">2010-05-23T14:28:12Z</dcterms:created>
  <dcterms:modified xsi:type="dcterms:W3CDTF">2021-07-16T15:07:39Z</dcterms:modified>
</cp:coreProperties>
</file>