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7FFFF3E9_D05CAA0F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7FFFF409_A9B32561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58" r:id="rId7"/>
    <p:sldId id="665" r:id="rId8"/>
    <p:sldId id="2147480561" r:id="rId9"/>
    <p:sldId id="2147480562" r:id="rId10"/>
    <p:sldId id="2147480563" r:id="rId11"/>
    <p:sldId id="2147480553" r:id="rId12"/>
    <p:sldId id="2147480594" r:id="rId13"/>
    <p:sldId id="2147480590" r:id="rId14"/>
    <p:sldId id="2147480596" r:id="rId15"/>
    <p:sldId id="263" r:id="rId16"/>
    <p:sldId id="671" r:id="rId17"/>
    <p:sldId id="2147480556" r:id="rId18"/>
    <p:sldId id="2147480569" r:id="rId19"/>
    <p:sldId id="2147480597" r:id="rId20"/>
    <p:sldId id="2147480574" r:id="rId21"/>
    <p:sldId id="2147480583" r:id="rId22"/>
    <p:sldId id="679" r:id="rId23"/>
    <p:sldId id="261" r:id="rId24"/>
    <p:sldId id="260" r:id="rId25"/>
    <p:sldId id="2147480570" r:id="rId26"/>
    <p:sldId id="2147480582" r:id="rId27"/>
    <p:sldId id="2147480571" r:id="rId28"/>
    <p:sldId id="680" r:id="rId29"/>
    <p:sldId id="2147480579" r:id="rId30"/>
    <p:sldId id="2147480578" r:id="rId31"/>
    <p:sldId id="2147480585" r:id="rId32"/>
    <p:sldId id="6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3EBAD7-D44D-4FD1-9F58-43033DD9724A}">
          <p14:sldIdLst>
            <p14:sldId id="256"/>
            <p14:sldId id="257"/>
            <p14:sldId id="258"/>
            <p14:sldId id="665"/>
            <p14:sldId id="2147480561"/>
            <p14:sldId id="2147480562"/>
            <p14:sldId id="2147480563"/>
            <p14:sldId id="2147480553"/>
            <p14:sldId id="2147480594"/>
            <p14:sldId id="2147480590"/>
            <p14:sldId id="2147480596"/>
            <p14:sldId id="263"/>
            <p14:sldId id="671"/>
            <p14:sldId id="2147480556"/>
            <p14:sldId id="2147480569"/>
            <p14:sldId id="2147480597"/>
            <p14:sldId id="2147480574"/>
            <p14:sldId id="2147480583"/>
            <p14:sldId id="679"/>
            <p14:sldId id="261"/>
            <p14:sldId id="260"/>
            <p14:sldId id="2147480570"/>
            <p14:sldId id="2147480582"/>
            <p14:sldId id="2147480571"/>
            <p14:sldId id="680"/>
            <p14:sldId id="2147480579"/>
            <p14:sldId id="2147480578"/>
            <p14:sldId id="2147480585"/>
            <p14:sldId id="685"/>
          </p14:sldIdLst>
        </p14:section>
        <p14:section name="Appendix" id="{9E14EC09-4FC5-4AC1-BCC5-154B320BB3D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A0390E-5D0F-8304-1828-7E8365A3864A}" name="Puckett, Reese" initials="RP" userId="S::ree85472@fairview.org::8582d49c-7647-4c0e-bd51-d99d6db826f8" providerId="AD"/>
  <p188:author id="{CBC2C862-0C82-AA72-CFAF-0FF79F194475}" name="Branch, Lynn M" initials="LB" userId="S::lbranch1@fairview.org::128417b7-d2ec-4e15-a7d0-b72b809bfc93" providerId="AD"/>
  <p188:author id="{649A22A5-0D67-3F9A-6673-FA8BC813D981}" name="Bello Morales, Sofia I" initials="SB" userId="S::sof62742@fairview.org::a69e27ac-a665-4fc2-a0c7-13e259f54bb8" providerId="AD"/>
  <p188:author id="{0AA837B3-D188-7EB1-4E83-4B383073A78D}" name="Jill Oldenburg" initials="JO" userId="S::jill@jilloldenburg.com::0f3e30ae-4d8e-422d-8e05-652e83b80f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AC3"/>
    <a:srgbClr val="E5E8F3"/>
    <a:srgbClr val="79A4C1"/>
    <a:srgbClr val="C0DEDB"/>
    <a:srgbClr val="65BFC0"/>
    <a:srgbClr val="283363"/>
    <a:srgbClr val="F3DFE9"/>
    <a:srgbClr val="393939"/>
    <a:srgbClr val="0081C6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ckett, Reese" userId="8582d49c-7647-4c0e-bd51-d99d6db826f8" providerId="ADAL" clId="{1B9CDDB7-B5FC-4937-964E-80CF3D62D9B0}"/>
    <pc:docChg chg="delSld modSection">
      <pc:chgData name="Puckett, Reese" userId="8582d49c-7647-4c0e-bd51-d99d6db826f8" providerId="ADAL" clId="{1B9CDDB7-B5FC-4937-964E-80CF3D62D9B0}" dt="2026-06-29T20:59:47.444" v="0" actId="47"/>
      <pc:docMkLst>
        <pc:docMk/>
      </pc:docMkLst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1128128554" sldId="347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2603725369" sldId="664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1699193169" sldId="674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2990355889" sldId="675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2745461841" sldId="2147480552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958731236" sldId="2147480554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555924208" sldId="2147480555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1597673823" sldId="2147480557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646372092" sldId="2147480567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191604912" sldId="2147480568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2231525674" sldId="2147480580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4005069955" sldId="2147480581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2899912906" sldId="2147480584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1298599338" sldId="2147480586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1414985763" sldId="2147480589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85829617" sldId="2147480591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3539968626" sldId="2147480593"/>
        </pc:sldMkLst>
      </pc:sldChg>
      <pc:sldChg chg="del">
        <pc:chgData name="Puckett, Reese" userId="8582d49c-7647-4c0e-bd51-d99d6db826f8" providerId="ADAL" clId="{1B9CDDB7-B5FC-4937-964E-80CF3D62D9B0}" dt="2026-06-29T20:59:47.444" v="0" actId="47"/>
        <pc:sldMkLst>
          <pc:docMk/>
          <pc:sldMk cId="1026504714" sldId="2147480598"/>
        </pc:sldMkLst>
      </pc:sldChg>
      <pc:sldMasterChg chg="delSldLayout">
        <pc:chgData name="Puckett, Reese" userId="8582d49c-7647-4c0e-bd51-d99d6db826f8" providerId="ADAL" clId="{1B9CDDB7-B5FC-4937-964E-80CF3D62D9B0}" dt="2026-06-29T20:59:47.444" v="0" actId="47"/>
        <pc:sldMasterMkLst>
          <pc:docMk/>
          <pc:sldMasterMk cId="2392399482" sldId="2147483648"/>
        </pc:sldMasterMkLst>
        <pc:sldLayoutChg chg="del">
          <pc:chgData name="Puckett, Reese" userId="8582d49c-7647-4c0e-bd51-d99d6db826f8" providerId="ADAL" clId="{1B9CDDB7-B5FC-4937-964E-80CF3D62D9B0}" dt="2026-06-29T20:59:47.444" v="0" actId="47"/>
          <pc:sldLayoutMkLst>
            <pc:docMk/>
            <pc:sldMasterMk cId="2392399482" sldId="2147483648"/>
            <pc:sldLayoutMk cId="2735772652" sldId="21474838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D1-3C4A-B5DE-40C30C78F3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D1-3C4A-B5DE-40C30C78F3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D1-3C4A-B5DE-40C30C78F3F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D1-3C4A-B5DE-40C30C78F3F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6-3C41-A43D-D2D07A27E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5C-F349-B418-465B205C09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5C-F349-B418-465B205C09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5C-F349-B418-465B205C09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5C-F349-B418-465B205C09A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6-3C41-A43D-D2D07A27E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62-514C-991C-3428B99F44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62-514C-991C-3428B99F44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62-514C-991C-3428B99F44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62-514C-991C-3428B99F44C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6-3C41-A43D-D2D07A27E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5C-F349-B418-465B205C09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5C-F349-B418-465B205C09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5C-F349-B418-465B205C09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5C-F349-B418-465B205C09A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6-3C41-A43D-D2D07A27E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all" spc="3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600" spc="30" baseline="0">
                <a:solidFill>
                  <a:schemeClr val="accent1"/>
                </a:solidFill>
              </a:rPr>
              <a:t>Donut chart Example</a:t>
            </a:r>
          </a:p>
        </c:rich>
      </c:tx>
      <c:layout>
        <c:manualLayout>
          <c:xMode val="edge"/>
          <c:yMode val="edge"/>
          <c:x val="6.5693521857828396E-2"/>
          <c:y val="8.5283000040617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all" spc="3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A7-5D41-97C6-6D1BD801C2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A7-5D41-97C6-6D1BD801C2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A7-5D41-97C6-6D1BD801C2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A7-5D41-97C6-6D1BD801C2E9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C6A84968-97AF-9940-8275-D005C0EF8BF1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1A7-5D41-97C6-6D1BD801C2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A7-5D41-97C6-6D1BD801C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cap="all" baseline="0">
          <a:latin typeface="+mn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all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spc="30" baseline="0"/>
              <a:t>PIE Chart Example</a:t>
            </a:r>
          </a:p>
        </c:rich>
      </c:tx>
      <c:layout>
        <c:manualLayout>
          <c:xMode val="edge"/>
          <c:yMode val="edge"/>
          <c:x val="0.17979131615568955"/>
          <c:y val="3.7329652840760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all" spc="3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244451940076297E-2"/>
          <c:y val="0.21158554840302279"/>
          <c:w val="0.91273997560781084"/>
          <c:h val="0.71130465792957931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05-2147-B922-3F3AC64D3A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05-2147-B922-3F3AC64D3A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F05-2147-B922-3F3AC64D3A7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F05-2147-B922-3F3AC64D3A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05-2147-B922-3F3AC64D3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06201504"/>
        <c:axId val="1858634976"/>
      </c:barChart>
      <c:catAx>
        <c:axId val="150620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634976"/>
        <c:crosses val="autoZero"/>
        <c:auto val="1"/>
        <c:lblAlgn val="ctr"/>
        <c:lblOffset val="100"/>
        <c:noMultiLvlLbl val="0"/>
      </c:catAx>
      <c:valAx>
        <c:axId val="185863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20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cap="all" baseline="0"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3E9_D05CAA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78CA73-0C2E-41C7-93B6-BB64C24334A9}" authorId="{649A22A5-0D67-3F9A-6673-FA8BC813D981}" status="resolved" created="2026-06-24T16:40:47.346" complete="100000">
    <pc:sldMkLst xmlns:pc="http://schemas.microsoft.com/office/powerpoint/2013/main/command">
      <pc:docMk/>
      <pc:sldMk cId="3495733775" sldId="2147480553"/>
    </pc:sldMkLst>
    <p188:replyLst>
      <p188:reply id="{42751383-EA1F-4116-8B9B-10C744A1F5E0}" authorId="{649A22A5-0D67-3F9A-6673-FA8BC813D981}" created="2026-06-24T16:48:10.539">
        <p188:txBody>
          <a:bodyPr/>
          <a:lstStyle/>
          <a:p>
            <a:r>
              <a:rPr lang="en-US"/>
              <a:t>Also is the image useful or should I delete it</a:t>
            </a:r>
          </a:p>
        </p188:txBody>
      </p188:reply>
      <p188:reply id="{0C560E30-A2F0-4E97-8052-2FC3D9BE8590}" authorId="{70A0390E-5D0F-8304-1828-7E8365A3864A}" created="2026-06-24T20:33:58.526">
        <p188:txBody>
          <a:bodyPr/>
          <a:lstStyle/>
          <a:p>
            <a:r>
              <a:rPr lang="en-US"/>
              <a:t>I like it</a:t>
            </a:r>
          </a:p>
        </p188:txBody>
      </p188:reply>
    </p188:replyLst>
    <p188:txBody>
      <a:bodyPr/>
      <a:lstStyle/>
      <a:p>
        <a:r>
          <a:rPr lang="en-US"/>
          <a:t>[@Puckett, Reese] let me know if you think the different colors is too much</a:t>
        </a:r>
      </a:p>
    </p188:txBody>
  </p188:cm>
</p188:cmLst>
</file>

<file path=ppt/comments/modernComment_7FFFF409_A9B325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D47F41-9036-4231-9B72-85F174FCE769}" authorId="{649A22A5-0D67-3F9A-6673-FA8BC813D981}" status="resolved" created="2026-06-24T19:20:16.471" complete="100000">
    <pc:sldMkLst xmlns:pc="http://schemas.microsoft.com/office/powerpoint/2013/main/command">
      <pc:docMk/>
      <pc:sldMk cId="2847090017" sldId="2147480585"/>
    </pc:sldMkLst>
    <p188:txBody>
      <a:bodyPr/>
      <a:lstStyle/>
      <a:p>
        <a:r>
          <a:rPr lang="en-US"/>
          <a:t>[@Puckett, Reese] I wanted something different for the takeaways slide but if you prefer slide 26 feel free to delete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B554EB-7B68-2AD5-6B58-9BFB8E8E48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1B99E-AC99-F579-7685-DC06F3AA74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A9F5-4178-5A41-84A3-775AE11AD2D0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AB88C-61C8-C101-B0CA-7DDBB4FF78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D4D0-F92F-ABAD-17A5-22671FB2C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521BF-9A2A-4243-97A6-CC7C985F0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67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EAC68-5134-0B41-B57E-5D66B1C3D1E4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59110-C243-A644-8271-BE299C67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5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Note, many of these covered on the medical benefit vs retail pharmacy/specialty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9110-C243-A644-8271-BE299C678D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4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Specialty drugs not considered biologics – oncology, HIV, Hepatitis, 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9110-C243-A644-8271-BE299C678D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07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9110-C243-A644-8271-BE299C678D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2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to set the stage for the broader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9110-C243-A644-8271-BE299C678D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7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83A67-D4DB-6127-09C9-3660144A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F98AA-49F4-E3C7-7994-CDB8C8C7C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79325A-B3C0-3B4E-1C91-E19F51689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7BB2C-7AA3-7382-784B-BA4CE8831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04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- 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7470F6-2BD7-B56D-4295-5F59FF643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889" b="23766"/>
          <a:stretch>
            <a:fillRect/>
          </a:stretch>
        </p:blipFill>
        <p:spPr>
          <a:xfrm>
            <a:off x="0" y="3459727"/>
            <a:ext cx="4533276" cy="3398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06649-6C07-4DC5-F129-CE940CA3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2477546"/>
            <a:ext cx="10515600" cy="1165164"/>
          </a:xfrm>
        </p:spPr>
        <p:txBody>
          <a:bodyPr anchor="t" anchorCtr="0">
            <a:normAutofit/>
          </a:bodyPr>
          <a:lstStyle>
            <a:lvl1pPr algn="ctr">
              <a:defRPr sz="48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D944B-5EFE-982C-EAE0-3357D8D259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36765" y="5718321"/>
            <a:ext cx="2258870" cy="517458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2D864-A827-9D7E-C0E8-613142903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6765" y="6344486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9605D-8AA6-685A-960D-F51FE8EA70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8391" y="451776"/>
            <a:ext cx="6615219" cy="14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4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1FDC-7478-D114-D641-F8745E55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06D6AB34-86FB-8441-FA54-E628731B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100"/>
            <a:ext cx="10402389" cy="574428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6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7C6463-7C48-3440-2E9B-8F959B88B61A}"/>
              </a:ext>
            </a:extLst>
          </p:cNvPr>
          <p:cNvSpPr/>
          <p:nvPr userDrawn="1"/>
        </p:nvSpPr>
        <p:spPr>
          <a:xfrm>
            <a:off x="3836504" y="0"/>
            <a:ext cx="83554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1842B9-A92C-E5D0-E0F0-C0ACFE8AD4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D859C-2F95-4182-6E1C-BFCAFD086B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02E00A-9B9B-7C5E-6BF0-34B46AFD8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622" y="1593850"/>
            <a:ext cx="3017520" cy="4665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3BE80A8-5736-B35C-E45D-9B0CBC4D1E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3238" y="365125"/>
            <a:ext cx="7415212" cy="5989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2649A-D69B-8793-CE6F-8D0339A5BBC0}"/>
              </a:ext>
            </a:extLst>
          </p:cNvPr>
          <p:cNvSpPr/>
          <p:nvPr userDrawn="1"/>
        </p:nvSpPr>
        <p:spPr>
          <a:xfrm>
            <a:off x="3836504" y="0"/>
            <a:ext cx="7875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9690FF-7948-5E77-9D8F-F64FF91EC1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622" y="407987"/>
            <a:ext cx="3017520" cy="914400"/>
          </a:xfrm>
        </p:spPr>
        <p:txBody>
          <a:bodyPr/>
          <a:lstStyle>
            <a:lvl1pPr algn="ctr">
              <a:buFontTx/>
              <a:buNone/>
              <a:defRPr sz="30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2276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Text -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B6440-04E8-6DAF-71D3-AE56E92D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9AE2BF9-ACF1-E7E7-2DB7-E6C1A84C6689}"/>
              </a:ext>
            </a:extLst>
          </p:cNvPr>
          <p:cNvSpPr txBox="1">
            <a:spLocks/>
          </p:cNvSpPr>
          <p:nvPr userDrawn="1"/>
        </p:nvSpPr>
        <p:spPr>
          <a:xfrm>
            <a:off x="11613685" y="6326533"/>
            <a:ext cx="4121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fld id="{8BDE3082-4B8E-0143-B2D9-1B0A300603DD}" type="slidenum">
              <a:rPr lang="en-US" sz="1050" smtClean="0">
                <a:solidFill>
                  <a:srgbClr val="E8E8E5">
                    <a:lumMod val="25000"/>
                  </a:srgbClr>
                </a:solidFill>
                <a:latin typeface="Arial" panose="020B0604020202020204"/>
              </a:rPr>
              <a:pPr algn="ctr">
                <a:spcAft>
                  <a:spcPts val="600"/>
                </a:spcAft>
                <a:defRPr/>
              </a:pPr>
              <a:t>‹#›</a:t>
            </a:fld>
            <a:endParaRPr lang="en-US" sz="1050">
              <a:solidFill>
                <a:srgbClr val="E8E8E5">
                  <a:lumMod val="25000"/>
                </a:srgbClr>
              </a:solidFill>
              <a:latin typeface="Arial" panose="020B0604020202020204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61EC96F-1807-897B-EDA5-017F0BDACC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29542"/>
            <a:ext cx="10515600" cy="447438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507F767E-9EE8-D875-58E1-3C7E1F393D69}"/>
              </a:ext>
            </a:extLst>
          </p:cNvPr>
          <p:cNvSpPr/>
          <p:nvPr userDrawn="1"/>
        </p:nvSpPr>
        <p:spPr>
          <a:xfrm>
            <a:off x="9023773" y="0"/>
            <a:ext cx="3185160" cy="6858000"/>
          </a:xfrm>
          <a:prstGeom prst="rect">
            <a:avLst/>
          </a:prstGeom>
          <a:solidFill>
            <a:srgbClr val="0081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0835D2-C12D-D872-82D1-8A8F6F1D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84" y="381168"/>
            <a:ext cx="10515600" cy="567450"/>
          </a:xfrm>
        </p:spPr>
        <p:txBody>
          <a:bodyPr/>
          <a:lstStyle>
            <a:lvl1pPr>
              <a:defRPr sz="3000" b="1">
                <a:solidFill>
                  <a:srgbClr val="0081C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80C95-BF98-ADC1-38AB-3B0F92CF9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8FED7-834D-C4BA-1A36-83496EB97D6E}"/>
              </a:ext>
            </a:extLst>
          </p:cNvPr>
          <p:cNvGrpSpPr/>
          <p:nvPr userDrawn="1"/>
        </p:nvGrpSpPr>
        <p:grpSpPr>
          <a:xfrm>
            <a:off x="72789" y="348193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49AD6F9-0738-AB98-2E1F-3209EEC417BF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5AC84FD2-9BA3-F5A5-E19B-0987615B2FD2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ounded Rectangle 11">
              <a:extLst>
                <a:ext uri="{FF2B5EF4-FFF2-40B4-BE49-F238E27FC236}">
                  <a16:creationId xmlns:a16="http://schemas.microsoft.com/office/drawing/2014/main" id="{99F9AAE1-9BBE-C916-36A7-C30AF52AF8CD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038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Text: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0F1D57-E278-EA04-64D0-4D56DB3E8F1C}"/>
              </a:ext>
            </a:extLst>
          </p:cNvPr>
          <p:cNvSpPr/>
          <p:nvPr userDrawn="1"/>
        </p:nvSpPr>
        <p:spPr>
          <a:xfrm>
            <a:off x="0" y="0"/>
            <a:ext cx="3869356" cy="6858000"/>
          </a:xfrm>
          <a:prstGeom prst="rect">
            <a:avLst/>
          </a:prstGeom>
          <a:solidFill>
            <a:srgbClr val="2833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04EC3-76ED-A4B7-8383-CED679CC8B8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962" y="1745673"/>
            <a:ext cx="2980438" cy="4115377"/>
          </a:xfrm>
        </p:spPr>
        <p:txBody>
          <a:bodyPr anchor="t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BEEA17-82F8-14BC-13A7-D4AAD7619BD8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4343400" y="873125"/>
            <a:ext cx="7577138" cy="51228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93939"/>
                </a:solidFill>
              </a:defRPr>
            </a:lvl1pPr>
            <a:lvl2pPr>
              <a:defRPr sz="2000">
                <a:solidFill>
                  <a:srgbClr val="393939"/>
                </a:solidFill>
              </a:defRPr>
            </a:lvl2pPr>
            <a:lvl3pPr>
              <a:defRPr sz="1800">
                <a:solidFill>
                  <a:srgbClr val="393939"/>
                </a:solidFill>
              </a:defRPr>
            </a:lvl3pPr>
            <a:lvl4pPr>
              <a:defRPr sz="1600">
                <a:solidFill>
                  <a:srgbClr val="393939"/>
                </a:solidFill>
              </a:defRPr>
            </a:lvl4pPr>
            <a:lvl5pPr>
              <a:defRPr sz="1600">
                <a:solidFill>
                  <a:srgbClr val="3939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33AED03-31C8-934F-4517-F91951E66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389" y="6164154"/>
            <a:ext cx="2255977" cy="390741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CA5A2BC4-7FF1-6181-5196-2592B1F2B5A7}"/>
              </a:ext>
            </a:extLst>
          </p:cNvPr>
          <p:cNvSpPr/>
          <p:nvPr userDrawn="1"/>
        </p:nvSpPr>
        <p:spPr>
          <a:xfrm>
            <a:off x="806825" y="0"/>
            <a:ext cx="697350" cy="1076668"/>
          </a:xfrm>
          <a:custGeom>
            <a:avLst/>
            <a:gdLst>
              <a:gd name="csX0" fmla="*/ 0 w 697350"/>
              <a:gd name="csY0" fmla="*/ 0 h 1076668"/>
              <a:gd name="csX1" fmla="*/ 697350 w 697350"/>
              <a:gd name="csY1" fmla="*/ 0 h 1076668"/>
              <a:gd name="csX2" fmla="*/ 697350 w 697350"/>
              <a:gd name="csY2" fmla="*/ 727993 h 1076668"/>
              <a:gd name="csX3" fmla="*/ 348675 w 697350"/>
              <a:gd name="csY3" fmla="*/ 1076668 h 1076668"/>
              <a:gd name="csX4" fmla="*/ 0 w 697350"/>
              <a:gd name="csY4" fmla="*/ 727993 h 1076668"/>
              <a:gd name="csX5" fmla="*/ 0 w 697350"/>
              <a:gd name="csY5" fmla="*/ 0 h 1076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97350" h="1076668">
                <a:moveTo>
                  <a:pt x="0" y="0"/>
                </a:moveTo>
                <a:lnTo>
                  <a:pt x="697350" y="0"/>
                </a:lnTo>
                <a:lnTo>
                  <a:pt x="697350" y="727993"/>
                </a:lnTo>
                <a:cubicBezTo>
                  <a:pt x="697350" y="920561"/>
                  <a:pt x="541243" y="1076668"/>
                  <a:pt x="348675" y="1076668"/>
                </a:cubicBezTo>
                <a:cubicBezTo>
                  <a:pt x="156107" y="1076668"/>
                  <a:pt x="0" y="920561"/>
                  <a:pt x="0" y="7279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2761F2A-A116-F2A6-36D2-063D4E2EF224}"/>
              </a:ext>
            </a:extLst>
          </p:cNvPr>
          <p:cNvSpPr/>
          <p:nvPr userDrawn="1"/>
        </p:nvSpPr>
        <p:spPr>
          <a:xfrm>
            <a:off x="1621506" y="0"/>
            <a:ext cx="697350" cy="1076668"/>
          </a:xfrm>
          <a:custGeom>
            <a:avLst/>
            <a:gdLst>
              <a:gd name="csX0" fmla="*/ 0 w 697350"/>
              <a:gd name="csY0" fmla="*/ 0 h 1076668"/>
              <a:gd name="csX1" fmla="*/ 697350 w 697350"/>
              <a:gd name="csY1" fmla="*/ 0 h 1076668"/>
              <a:gd name="csX2" fmla="*/ 697350 w 697350"/>
              <a:gd name="csY2" fmla="*/ 727993 h 1076668"/>
              <a:gd name="csX3" fmla="*/ 348675 w 697350"/>
              <a:gd name="csY3" fmla="*/ 1076668 h 1076668"/>
              <a:gd name="csX4" fmla="*/ 0 w 697350"/>
              <a:gd name="csY4" fmla="*/ 727993 h 1076668"/>
              <a:gd name="csX5" fmla="*/ 0 w 697350"/>
              <a:gd name="csY5" fmla="*/ 0 h 1076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97350" h="1076668">
                <a:moveTo>
                  <a:pt x="0" y="0"/>
                </a:moveTo>
                <a:lnTo>
                  <a:pt x="697350" y="0"/>
                </a:lnTo>
                <a:lnTo>
                  <a:pt x="697350" y="727993"/>
                </a:lnTo>
                <a:cubicBezTo>
                  <a:pt x="697350" y="920561"/>
                  <a:pt x="541243" y="1076668"/>
                  <a:pt x="348675" y="1076668"/>
                </a:cubicBezTo>
                <a:cubicBezTo>
                  <a:pt x="156107" y="1076668"/>
                  <a:pt x="0" y="920561"/>
                  <a:pt x="0" y="7279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3F19D8A-318A-7EEC-B1E7-F4BA7565AF8E}"/>
              </a:ext>
            </a:extLst>
          </p:cNvPr>
          <p:cNvSpPr/>
          <p:nvPr userDrawn="1"/>
        </p:nvSpPr>
        <p:spPr>
          <a:xfrm>
            <a:off x="2436183" y="0"/>
            <a:ext cx="697350" cy="1076668"/>
          </a:xfrm>
          <a:custGeom>
            <a:avLst/>
            <a:gdLst>
              <a:gd name="csX0" fmla="*/ 0 w 697350"/>
              <a:gd name="csY0" fmla="*/ 0 h 1076668"/>
              <a:gd name="csX1" fmla="*/ 697350 w 697350"/>
              <a:gd name="csY1" fmla="*/ 0 h 1076668"/>
              <a:gd name="csX2" fmla="*/ 697350 w 697350"/>
              <a:gd name="csY2" fmla="*/ 727993 h 1076668"/>
              <a:gd name="csX3" fmla="*/ 348675 w 697350"/>
              <a:gd name="csY3" fmla="*/ 1076668 h 1076668"/>
              <a:gd name="csX4" fmla="*/ 0 w 697350"/>
              <a:gd name="csY4" fmla="*/ 727993 h 1076668"/>
              <a:gd name="csX5" fmla="*/ 0 w 697350"/>
              <a:gd name="csY5" fmla="*/ 0 h 1076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97350" h="1076668">
                <a:moveTo>
                  <a:pt x="0" y="0"/>
                </a:moveTo>
                <a:lnTo>
                  <a:pt x="697350" y="0"/>
                </a:lnTo>
                <a:lnTo>
                  <a:pt x="697350" y="727993"/>
                </a:lnTo>
                <a:cubicBezTo>
                  <a:pt x="697350" y="920561"/>
                  <a:pt x="541243" y="1076668"/>
                  <a:pt x="348675" y="1076668"/>
                </a:cubicBezTo>
                <a:cubicBezTo>
                  <a:pt x="156107" y="1076668"/>
                  <a:pt x="0" y="920561"/>
                  <a:pt x="0" y="7279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6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/Half Concept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0F1D57-E278-EA04-64D0-4D56DB3E8F1C}"/>
              </a:ext>
            </a:extLst>
          </p:cNvPr>
          <p:cNvSpPr/>
          <p:nvPr userDrawn="1"/>
        </p:nvSpPr>
        <p:spPr>
          <a:xfrm>
            <a:off x="6312156" y="1"/>
            <a:ext cx="587984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04EC3-76ED-A4B7-8383-CED679CC8B8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7616" y="363683"/>
            <a:ext cx="5535923" cy="491480"/>
          </a:xfrm>
        </p:spPr>
        <p:txBody>
          <a:bodyPr anchor="ctr">
            <a:noAutofit/>
          </a:bodyPr>
          <a:lstStyle>
            <a:lvl1pPr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BEEA17-82F8-14BC-13A7-D4AAD7619BD8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417616" y="1559631"/>
            <a:ext cx="5535923" cy="47158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93939"/>
                </a:solidFill>
              </a:defRPr>
            </a:lvl1pPr>
            <a:lvl2pPr>
              <a:defRPr sz="2000">
                <a:solidFill>
                  <a:srgbClr val="393939"/>
                </a:solidFill>
              </a:defRPr>
            </a:lvl2pPr>
            <a:lvl3pPr>
              <a:defRPr sz="1800">
                <a:solidFill>
                  <a:srgbClr val="393939"/>
                </a:solidFill>
              </a:defRPr>
            </a:lvl3pPr>
            <a:lvl4pPr>
              <a:defRPr sz="1600">
                <a:solidFill>
                  <a:srgbClr val="393939"/>
                </a:solidFill>
              </a:defRPr>
            </a:lvl4pPr>
            <a:lvl5pPr>
              <a:defRPr sz="1600">
                <a:solidFill>
                  <a:srgbClr val="3939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765BEFA-F2AE-CCBE-4E98-0339AD07301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17616" y="905038"/>
            <a:ext cx="5535923" cy="41747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C275D-68D7-E5A7-245F-8171F8875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FA05E72C-352D-23FA-A4F0-EB8F1702BC2C}"/>
              </a:ext>
            </a:extLst>
          </p:cNvPr>
          <p:cNvSpPr/>
          <p:nvPr userDrawn="1"/>
        </p:nvSpPr>
        <p:spPr>
          <a:xfrm>
            <a:off x="10781296" y="5598870"/>
            <a:ext cx="1410704" cy="343070"/>
          </a:xfrm>
          <a:custGeom>
            <a:avLst/>
            <a:gdLst>
              <a:gd name="csX0" fmla="*/ 171536 w 1410704"/>
              <a:gd name="csY0" fmla="*/ 0 h 343070"/>
              <a:gd name="csX1" fmla="*/ 1410704 w 1410704"/>
              <a:gd name="csY1" fmla="*/ 0 h 343070"/>
              <a:gd name="csX2" fmla="*/ 1410704 w 1410704"/>
              <a:gd name="csY2" fmla="*/ 343070 h 343070"/>
              <a:gd name="csX3" fmla="*/ 171536 w 1410704"/>
              <a:gd name="csY3" fmla="*/ 343070 h 343070"/>
              <a:gd name="csX4" fmla="*/ 0 w 1410704"/>
              <a:gd name="csY4" fmla="*/ 171535 h 343070"/>
              <a:gd name="csX5" fmla="*/ 171536 w 1410704"/>
              <a:gd name="csY5" fmla="*/ 0 h 3430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410704" h="343070">
                <a:moveTo>
                  <a:pt x="171536" y="0"/>
                </a:moveTo>
                <a:lnTo>
                  <a:pt x="1410704" y="0"/>
                </a:lnTo>
                <a:lnTo>
                  <a:pt x="1410704" y="343070"/>
                </a:lnTo>
                <a:lnTo>
                  <a:pt x="171536" y="343070"/>
                </a:lnTo>
                <a:cubicBezTo>
                  <a:pt x="76800" y="343070"/>
                  <a:pt x="0" y="266271"/>
                  <a:pt x="0" y="171535"/>
                </a:cubicBezTo>
                <a:cubicBezTo>
                  <a:pt x="0" y="76799"/>
                  <a:pt x="76800" y="0"/>
                  <a:pt x="1715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11300E6-532A-9AAB-4C85-5F3F96F3B1EE}"/>
              </a:ext>
            </a:extLst>
          </p:cNvPr>
          <p:cNvSpPr/>
          <p:nvPr userDrawn="1"/>
        </p:nvSpPr>
        <p:spPr>
          <a:xfrm>
            <a:off x="10533668" y="6033265"/>
            <a:ext cx="1658332" cy="343070"/>
          </a:xfrm>
          <a:custGeom>
            <a:avLst/>
            <a:gdLst>
              <a:gd name="csX0" fmla="*/ 171536 w 1658332"/>
              <a:gd name="csY0" fmla="*/ 0 h 343070"/>
              <a:gd name="csX1" fmla="*/ 1658332 w 1658332"/>
              <a:gd name="csY1" fmla="*/ 0 h 343070"/>
              <a:gd name="csX2" fmla="*/ 1658332 w 1658332"/>
              <a:gd name="csY2" fmla="*/ 343070 h 343070"/>
              <a:gd name="csX3" fmla="*/ 171536 w 1658332"/>
              <a:gd name="csY3" fmla="*/ 343070 h 343070"/>
              <a:gd name="csX4" fmla="*/ 0 w 1658332"/>
              <a:gd name="csY4" fmla="*/ 171535 h 343070"/>
              <a:gd name="csX5" fmla="*/ 171536 w 1658332"/>
              <a:gd name="csY5" fmla="*/ 0 h 3430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658332" h="343070">
                <a:moveTo>
                  <a:pt x="171536" y="0"/>
                </a:moveTo>
                <a:lnTo>
                  <a:pt x="1658332" y="0"/>
                </a:lnTo>
                <a:lnTo>
                  <a:pt x="1658332" y="343070"/>
                </a:lnTo>
                <a:lnTo>
                  <a:pt x="171536" y="343070"/>
                </a:lnTo>
                <a:cubicBezTo>
                  <a:pt x="76800" y="343070"/>
                  <a:pt x="0" y="266271"/>
                  <a:pt x="0" y="171535"/>
                </a:cubicBezTo>
                <a:cubicBezTo>
                  <a:pt x="0" y="76799"/>
                  <a:pt x="76800" y="0"/>
                  <a:pt x="17153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B1F0725-D4DB-0048-BB76-6692677EC517}"/>
              </a:ext>
            </a:extLst>
          </p:cNvPr>
          <p:cNvSpPr/>
          <p:nvPr userDrawn="1"/>
        </p:nvSpPr>
        <p:spPr>
          <a:xfrm>
            <a:off x="10175356" y="6462946"/>
            <a:ext cx="2016644" cy="343070"/>
          </a:xfrm>
          <a:custGeom>
            <a:avLst/>
            <a:gdLst>
              <a:gd name="csX0" fmla="*/ 171536 w 2016644"/>
              <a:gd name="csY0" fmla="*/ 0 h 343070"/>
              <a:gd name="csX1" fmla="*/ 1965726 w 2016644"/>
              <a:gd name="csY1" fmla="*/ 0 h 343070"/>
              <a:gd name="csX2" fmla="*/ 2016644 w 2016644"/>
              <a:gd name="csY2" fmla="*/ 10280 h 343070"/>
              <a:gd name="csX3" fmla="*/ 2016644 w 2016644"/>
              <a:gd name="csY3" fmla="*/ 332790 h 343070"/>
              <a:gd name="csX4" fmla="*/ 1965726 w 2016644"/>
              <a:gd name="csY4" fmla="*/ 343070 h 343070"/>
              <a:gd name="csX5" fmla="*/ 171536 w 2016644"/>
              <a:gd name="csY5" fmla="*/ 343070 h 343070"/>
              <a:gd name="csX6" fmla="*/ 0 w 2016644"/>
              <a:gd name="csY6" fmla="*/ 171535 h 343070"/>
              <a:gd name="csX7" fmla="*/ 171536 w 2016644"/>
              <a:gd name="csY7" fmla="*/ 0 h 3430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016644" h="343070">
                <a:moveTo>
                  <a:pt x="171536" y="0"/>
                </a:moveTo>
                <a:lnTo>
                  <a:pt x="1965726" y="0"/>
                </a:lnTo>
                <a:lnTo>
                  <a:pt x="2016644" y="10280"/>
                </a:lnTo>
                <a:lnTo>
                  <a:pt x="2016644" y="332790"/>
                </a:lnTo>
                <a:lnTo>
                  <a:pt x="1965726" y="343070"/>
                </a:lnTo>
                <a:lnTo>
                  <a:pt x="171536" y="343070"/>
                </a:lnTo>
                <a:cubicBezTo>
                  <a:pt x="76800" y="343070"/>
                  <a:pt x="0" y="266271"/>
                  <a:pt x="0" y="171535"/>
                </a:cubicBezTo>
                <a:cubicBezTo>
                  <a:pt x="0" y="76799"/>
                  <a:pt x="76800" y="0"/>
                  <a:pt x="171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20BC57-4D50-FA9E-7EA7-C622886909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44520" y="845587"/>
            <a:ext cx="3839158" cy="4054475"/>
          </a:xfrm>
        </p:spPr>
        <p:txBody>
          <a:bodyPr>
            <a:normAutofit/>
          </a:bodyPr>
          <a:lstStyle>
            <a:lvl1pPr algn="ctr">
              <a:buFontTx/>
              <a:buNone/>
              <a:defRPr sz="4800" b="1">
                <a:solidFill>
                  <a:schemeClr val="bg1"/>
                </a:solidFill>
              </a:defRPr>
            </a:lvl1pPr>
            <a:lvl2pPr>
              <a:buFontTx/>
              <a:buNone/>
              <a:defRPr sz="3200" b="1"/>
            </a:lvl2pPr>
            <a:lvl3pPr>
              <a:buFontTx/>
              <a:buNone/>
              <a:defRPr sz="3200" b="1"/>
            </a:lvl3pPr>
            <a:lvl4pPr>
              <a:buFontTx/>
              <a:buNone/>
              <a:defRPr sz="3200" b="1"/>
            </a:lvl4pPr>
            <a:lvl5pPr>
              <a:buFontTx/>
              <a:buNone/>
              <a:defRPr sz="3200" b="1"/>
            </a:lvl5pPr>
          </a:lstStyle>
          <a:p>
            <a:pPr lvl="0"/>
            <a:r>
              <a:rPr lang="en-US"/>
              <a:t>Slide Theme or Concept</a:t>
            </a:r>
          </a:p>
        </p:txBody>
      </p:sp>
    </p:spTree>
    <p:extLst>
      <p:ext uri="{BB962C8B-B14F-4D97-AF65-F5344CB8AC3E}">
        <p14:creationId xmlns:p14="http://schemas.microsoft.com/office/powerpoint/2010/main" val="62443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cept text-Half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0F1D57-E278-EA04-64D0-4D56DB3E8F1C}"/>
              </a:ext>
            </a:extLst>
          </p:cNvPr>
          <p:cNvSpPr/>
          <p:nvPr userDrawn="1"/>
        </p:nvSpPr>
        <p:spPr>
          <a:xfrm>
            <a:off x="0" y="1"/>
            <a:ext cx="587984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A05E72C-352D-23FA-A4F0-EB8F1702BC2C}"/>
              </a:ext>
            </a:extLst>
          </p:cNvPr>
          <p:cNvSpPr/>
          <p:nvPr userDrawn="1"/>
        </p:nvSpPr>
        <p:spPr>
          <a:xfrm rot="10800000">
            <a:off x="29477" y="5598870"/>
            <a:ext cx="1410704" cy="343070"/>
          </a:xfrm>
          <a:custGeom>
            <a:avLst/>
            <a:gdLst>
              <a:gd name="csX0" fmla="*/ 171536 w 1410704"/>
              <a:gd name="csY0" fmla="*/ 0 h 343070"/>
              <a:gd name="csX1" fmla="*/ 1410704 w 1410704"/>
              <a:gd name="csY1" fmla="*/ 0 h 343070"/>
              <a:gd name="csX2" fmla="*/ 1410704 w 1410704"/>
              <a:gd name="csY2" fmla="*/ 343070 h 343070"/>
              <a:gd name="csX3" fmla="*/ 171536 w 1410704"/>
              <a:gd name="csY3" fmla="*/ 343070 h 343070"/>
              <a:gd name="csX4" fmla="*/ 0 w 1410704"/>
              <a:gd name="csY4" fmla="*/ 171535 h 343070"/>
              <a:gd name="csX5" fmla="*/ 171536 w 1410704"/>
              <a:gd name="csY5" fmla="*/ 0 h 3430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410704" h="343070">
                <a:moveTo>
                  <a:pt x="171536" y="0"/>
                </a:moveTo>
                <a:lnTo>
                  <a:pt x="1410704" y="0"/>
                </a:lnTo>
                <a:lnTo>
                  <a:pt x="1410704" y="343070"/>
                </a:lnTo>
                <a:lnTo>
                  <a:pt x="171536" y="343070"/>
                </a:lnTo>
                <a:cubicBezTo>
                  <a:pt x="76800" y="343070"/>
                  <a:pt x="0" y="266271"/>
                  <a:pt x="0" y="171535"/>
                </a:cubicBezTo>
                <a:cubicBezTo>
                  <a:pt x="0" y="76799"/>
                  <a:pt x="76800" y="0"/>
                  <a:pt x="1715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11300E6-532A-9AAB-4C85-5F3F96F3B1EE}"/>
              </a:ext>
            </a:extLst>
          </p:cNvPr>
          <p:cNvSpPr/>
          <p:nvPr userDrawn="1"/>
        </p:nvSpPr>
        <p:spPr>
          <a:xfrm rot="10800000">
            <a:off x="1978" y="6033265"/>
            <a:ext cx="1658332" cy="343070"/>
          </a:xfrm>
          <a:custGeom>
            <a:avLst/>
            <a:gdLst>
              <a:gd name="csX0" fmla="*/ 171536 w 1658332"/>
              <a:gd name="csY0" fmla="*/ 0 h 343070"/>
              <a:gd name="csX1" fmla="*/ 1658332 w 1658332"/>
              <a:gd name="csY1" fmla="*/ 0 h 343070"/>
              <a:gd name="csX2" fmla="*/ 1658332 w 1658332"/>
              <a:gd name="csY2" fmla="*/ 343070 h 343070"/>
              <a:gd name="csX3" fmla="*/ 171536 w 1658332"/>
              <a:gd name="csY3" fmla="*/ 343070 h 343070"/>
              <a:gd name="csX4" fmla="*/ 0 w 1658332"/>
              <a:gd name="csY4" fmla="*/ 171535 h 343070"/>
              <a:gd name="csX5" fmla="*/ 171536 w 1658332"/>
              <a:gd name="csY5" fmla="*/ 0 h 3430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658332" h="343070">
                <a:moveTo>
                  <a:pt x="171536" y="0"/>
                </a:moveTo>
                <a:lnTo>
                  <a:pt x="1658332" y="0"/>
                </a:lnTo>
                <a:lnTo>
                  <a:pt x="1658332" y="343070"/>
                </a:lnTo>
                <a:lnTo>
                  <a:pt x="171536" y="343070"/>
                </a:lnTo>
                <a:cubicBezTo>
                  <a:pt x="76800" y="343070"/>
                  <a:pt x="0" y="266271"/>
                  <a:pt x="0" y="171535"/>
                </a:cubicBezTo>
                <a:cubicBezTo>
                  <a:pt x="0" y="76799"/>
                  <a:pt x="76800" y="0"/>
                  <a:pt x="17153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B1F0725-D4DB-0048-BB76-6692677EC517}"/>
              </a:ext>
            </a:extLst>
          </p:cNvPr>
          <p:cNvSpPr/>
          <p:nvPr userDrawn="1"/>
        </p:nvSpPr>
        <p:spPr>
          <a:xfrm rot="10800000">
            <a:off x="16199" y="6462946"/>
            <a:ext cx="2016644" cy="343070"/>
          </a:xfrm>
          <a:custGeom>
            <a:avLst/>
            <a:gdLst>
              <a:gd name="csX0" fmla="*/ 171536 w 2016644"/>
              <a:gd name="csY0" fmla="*/ 0 h 343070"/>
              <a:gd name="csX1" fmla="*/ 1965726 w 2016644"/>
              <a:gd name="csY1" fmla="*/ 0 h 343070"/>
              <a:gd name="csX2" fmla="*/ 2016644 w 2016644"/>
              <a:gd name="csY2" fmla="*/ 10280 h 343070"/>
              <a:gd name="csX3" fmla="*/ 2016644 w 2016644"/>
              <a:gd name="csY3" fmla="*/ 332790 h 343070"/>
              <a:gd name="csX4" fmla="*/ 1965726 w 2016644"/>
              <a:gd name="csY4" fmla="*/ 343070 h 343070"/>
              <a:gd name="csX5" fmla="*/ 171536 w 2016644"/>
              <a:gd name="csY5" fmla="*/ 343070 h 343070"/>
              <a:gd name="csX6" fmla="*/ 0 w 2016644"/>
              <a:gd name="csY6" fmla="*/ 171535 h 343070"/>
              <a:gd name="csX7" fmla="*/ 171536 w 2016644"/>
              <a:gd name="csY7" fmla="*/ 0 h 3430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016644" h="343070">
                <a:moveTo>
                  <a:pt x="171536" y="0"/>
                </a:moveTo>
                <a:lnTo>
                  <a:pt x="1965726" y="0"/>
                </a:lnTo>
                <a:lnTo>
                  <a:pt x="2016644" y="10280"/>
                </a:lnTo>
                <a:lnTo>
                  <a:pt x="2016644" y="332790"/>
                </a:lnTo>
                <a:lnTo>
                  <a:pt x="1965726" y="343070"/>
                </a:lnTo>
                <a:lnTo>
                  <a:pt x="171536" y="343070"/>
                </a:lnTo>
                <a:cubicBezTo>
                  <a:pt x="76800" y="343070"/>
                  <a:pt x="0" y="266271"/>
                  <a:pt x="0" y="171535"/>
                </a:cubicBezTo>
                <a:cubicBezTo>
                  <a:pt x="0" y="76799"/>
                  <a:pt x="76800" y="0"/>
                  <a:pt x="171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A56CA6-0033-1DDC-672A-3B1E2229B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4408" y="363683"/>
            <a:ext cx="5535923" cy="491480"/>
          </a:xfrm>
        </p:spPr>
        <p:txBody>
          <a:bodyPr anchor="ctr">
            <a:no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96C38DC1-1A16-B3EA-DA9C-9301E9D617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4408" y="1559631"/>
            <a:ext cx="5535923" cy="471584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93939"/>
                </a:solidFill>
              </a:defRPr>
            </a:lvl1pPr>
            <a:lvl2pPr>
              <a:defRPr sz="2000">
                <a:solidFill>
                  <a:srgbClr val="393939"/>
                </a:solidFill>
              </a:defRPr>
            </a:lvl2pPr>
            <a:lvl3pPr>
              <a:defRPr sz="1800">
                <a:solidFill>
                  <a:srgbClr val="393939"/>
                </a:solidFill>
              </a:defRPr>
            </a:lvl3pPr>
            <a:lvl4pPr>
              <a:defRPr sz="1600">
                <a:solidFill>
                  <a:srgbClr val="393939"/>
                </a:solidFill>
              </a:defRPr>
            </a:lvl4pPr>
            <a:lvl5pPr>
              <a:defRPr sz="1600">
                <a:solidFill>
                  <a:srgbClr val="3939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5CFC31C-738E-A947-C55F-ABDD1C9551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4408" y="986318"/>
            <a:ext cx="5535923" cy="41747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2D0BA34F-0661-6776-7629-BD440E5747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4521" y="810777"/>
            <a:ext cx="3839158" cy="4054475"/>
          </a:xfrm>
        </p:spPr>
        <p:txBody>
          <a:bodyPr>
            <a:normAutofit/>
          </a:bodyPr>
          <a:lstStyle>
            <a:lvl1pPr algn="ctr">
              <a:buFontTx/>
              <a:buNone/>
              <a:defRPr sz="4800" b="1">
                <a:solidFill>
                  <a:schemeClr val="bg1"/>
                </a:solidFill>
              </a:defRPr>
            </a:lvl1pPr>
            <a:lvl2pPr>
              <a:buFontTx/>
              <a:buNone/>
              <a:defRPr sz="3200" b="1"/>
            </a:lvl2pPr>
            <a:lvl3pPr>
              <a:buFontTx/>
              <a:buNone/>
              <a:defRPr sz="3200" b="1"/>
            </a:lvl3pPr>
            <a:lvl4pPr>
              <a:buFontTx/>
              <a:buNone/>
              <a:defRPr sz="3200" b="1"/>
            </a:lvl4pPr>
            <a:lvl5pPr>
              <a:buFontTx/>
              <a:buNone/>
              <a:defRPr sz="3200" b="1"/>
            </a:lvl5pPr>
          </a:lstStyle>
          <a:p>
            <a:pPr lvl="0"/>
            <a:r>
              <a:rPr lang="en-US"/>
              <a:t>Slide Theme or Concept</a:t>
            </a:r>
          </a:p>
        </p:txBody>
      </p:sp>
    </p:spTree>
    <p:extLst>
      <p:ext uri="{BB962C8B-B14F-4D97-AF65-F5344CB8AC3E}">
        <p14:creationId xmlns:p14="http://schemas.microsoft.com/office/powerpoint/2010/main" val="1368302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3C06A3-187F-696E-654A-4DF0FAA4A145}"/>
              </a:ext>
            </a:extLst>
          </p:cNvPr>
          <p:cNvSpPr/>
          <p:nvPr userDrawn="1"/>
        </p:nvSpPr>
        <p:spPr>
          <a:xfrm flipH="1">
            <a:off x="8781288" y="-1681"/>
            <a:ext cx="34107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3D6A1-FB5F-29C5-6B6B-9B4A50B4716C}"/>
              </a:ext>
            </a:extLst>
          </p:cNvPr>
          <p:cNvSpPr/>
          <p:nvPr userDrawn="1"/>
        </p:nvSpPr>
        <p:spPr>
          <a:xfrm>
            <a:off x="12042648" y="0"/>
            <a:ext cx="154898" cy="68563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C49940-D74A-0E24-4C47-4E60B813543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9161018" y="440268"/>
            <a:ext cx="2594420" cy="52959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93604D-C2EB-75CC-234E-6BE0A87DE222}"/>
              </a:ext>
            </a:extLst>
          </p:cNvPr>
          <p:cNvSpPr/>
          <p:nvPr userDrawn="1"/>
        </p:nvSpPr>
        <p:spPr>
          <a:xfrm>
            <a:off x="0" y="6309360"/>
            <a:ext cx="12192000" cy="5475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1E68B1C-ADA2-AD77-DF51-5619B7A66B32}"/>
              </a:ext>
            </a:extLst>
          </p:cNvPr>
          <p:cNvSpPr txBox="1">
            <a:spLocks/>
          </p:cNvSpPr>
          <p:nvPr userDrawn="1"/>
        </p:nvSpPr>
        <p:spPr>
          <a:xfrm>
            <a:off x="11466000" y="6483096"/>
            <a:ext cx="275150" cy="23456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1A38D5-65B2-A348-8C7E-2276A9099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1FDC-7478-D114-D641-F8745E55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66EEB5AC-00B4-DA2A-6D53-84E98431D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850" y="6434939"/>
            <a:ext cx="1711011" cy="2963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9DEEF3-A883-2D68-01C1-D6746E1D1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55" y="161361"/>
            <a:ext cx="7857492" cy="102108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1CEB6C-A3E9-3E3C-8EA7-D97B4CCC5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62" y="1583268"/>
            <a:ext cx="7857492" cy="41529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7251A96-C144-DFB7-84F3-57E705F672A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161018" y="440268"/>
            <a:ext cx="2594420" cy="5295900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2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DB0FB6-2665-7D3E-1865-491D7B8EBFF5}"/>
              </a:ext>
            </a:extLst>
          </p:cNvPr>
          <p:cNvGrpSpPr/>
          <p:nvPr userDrawn="1"/>
        </p:nvGrpSpPr>
        <p:grpSpPr>
          <a:xfrm>
            <a:off x="72789" y="348193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89A21F22-F524-0F0B-3DEB-3A7AFDC59164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82A1FA1F-BBFC-216B-C07E-CC0BCE188C18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ounded Rectangle 11">
              <a:extLst>
                <a:ext uri="{FF2B5EF4-FFF2-40B4-BE49-F238E27FC236}">
                  <a16:creationId xmlns:a16="http://schemas.microsoft.com/office/drawing/2014/main" id="{1D340FDC-1FFF-9E0F-D9E0-87065D3B54E6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97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7BF8-F4BA-01FC-0C54-E02CD4B6D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326" y="397209"/>
            <a:ext cx="10515600" cy="674635"/>
          </a:xfrm>
        </p:spPr>
        <p:txBody>
          <a:bodyPr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D81B-AEA0-1635-8F95-D14E79DE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367" y="2158867"/>
            <a:ext cx="5029200" cy="374439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C00B-0ED5-B121-460D-A526659F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8226" y="6327085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159CDD-4F4B-B3AA-4226-94E3E05AC8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6271" y="2158867"/>
            <a:ext cx="5029200" cy="374439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F90C62-758C-1756-528A-BD5CC2D3FB63}"/>
              </a:ext>
            </a:extLst>
          </p:cNvPr>
          <p:cNvSpPr/>
          <p:nvPr userDrawn="1"/>
        </p:nvSpPr>
        <p:spPr>
          <a:xfrm>
            <a:off x="0" y="3899"/>
            <a:ext cx="12214173" cy="2755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558DB2-744A-5E31-E17F-B5FE6DFB1D3D}"/>
              </a:ext>
            </a:extLst>
          </p:cNvPr>
          <p:cNvGrpSpPr/>
          <p:nvPr userDrawn="1"/>
        </p:nvGrpSpPr>
        <p:grpSpPr>
          <a:xfrm>
            <a:off x="72789" y="432858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5474F8C-449B-3488-D03B-D9A941166721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5201B34B-398A-EE60-BDFE-172C4F1E6793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ounded Rectangle 11">
              <a:extLst>
                <a:ext uri="{FF2B5EF4-FFF2-40B4-BE49-F238E27FC236}">
                  <a16:creationId xmlns:a16="http://schemas.microsoft.com/office/drawing/2014/main" id="{A44099B6-F003-4663-5B8F-2B6D891C3867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E0A2C5C-A6D0-535F-BF9D-8DBB49EC7B53}"/>
              </a:ext>
            </a:extLst>
          </p:cNvPr>
          <p:cNvSpPr/>
          <p:nvPr userDrawn="1"/>
        </p:nvSpPr>
        <p:spPr>
          <a:xfrm>
            <a:off x="809367" y="1333034"/>
            <a:ext cx="5029200" cy="6746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7C3C6E-FB5D-D604-BCD4-C8FAF3F1DD1D}"/>
              </a:ext>
            </a:extLst>
          </p:cNvPr>
          <p:cNvSpPr/>
          <p:nvPr userDrawn="1"/>
        </p:nvSpPr>
        <p:spPr>
          <a:xfrm>
            <a:off x="6316271" y="1333034"/>
            <a:ext cx="5029200" cy="6746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A30C962-CB29-1703-A3B6-ED4A01566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263" y="1522973"/>
            <a:ext cx="4406900" cy="484187"/>
          </a:xfrm>
        </p:spPr>
        <p:txBody>
          <a:bodyPr/>
          <a:lstStyle>
            <a:lvl1pPr>
              <a:buFontTx/>
              <a:buNone/>
              <a:defRPr sz="2000" b="1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E48FFF77-8FC6-2C02-9A19-02D7F66C29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1996" y="1522973"/>
            <a:ext cx="4406900" cy="484187"/>
          </a:xfrm>
        </p:spPr>
        <p:txBody>
          <a:bodyPr/>
          <a:lstStyle>
            <a:lvl1pPr>
              <a:buFontTx/>
              <a:buNone/>
              <a:defRPr sz="2000" b="1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172251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-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31328-C6E7-2B47-8810-302B2A29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3685" y="6326533"/>
            <a:ext cx="412155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8BDE3082-4B8E-0143-B2D9-1B0A300603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68D744-725D-C744-805B-D44DFFD89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000" y="1371816"/>
            <a:ext cx="5157787" cy="82391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AEF8225-E211-8648-B3B3-A78BBA82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000" y="2195727"/>
            <a:ext cx="5157787" cy="4024317"/>
          </a:xfrm>
        </p:spPr>
        <p:txBody>
          <a:bodyPr tIns="91440" bIns="91440"/>
          <a:lstStyle>
            <a:lvl1pPr>
              <a:defRPr sz="1800">
                <a:solidFill>
                  <a:schemeClr val="accent6"/>
                </a:solidFill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A9959DC-3889-AE48-90B1-E7C944FA2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5988" y="1371816"/>
            <a:ext cx="5183188" cy="82391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FAA9FAD-E8E3-214A-B345-71FBDB198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5988" y="2195727"/>
            <a:ext cx="5183188" cy="4024317"/>
          </a:xfrm>
        </p:spPr>
        <p:txBody>
          <a:bodyPr tIns="91440" bIns="91440"/>
          <a:lstStyle>
            <a:lvl1pPr>
              <a:defRPr sz="1800">
                <a:solidFill>
                  <a:schemeClr val="accent6"/>
                </a:solidFill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D6D3790-6C71-8CF2-0CA0-76D3AB1F56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206" y="251528"/>
            <a:ext cx="10993975" cy="685800"/>
          </a:xfrm>
        </p:spPr>
        <p:txBody>
          <a:bodyPr lIns="0" rIns="0" anchor="ctr" anchorCtr="0">
            <a:noAutofit/>
          </a:bodyPr>
          <a:lstStyle>
            <a:lvl1pPr marL="0" indent="0">
              <a:buFontTx/>
              <a:buNone/>
              <a:defRPr sz="3000" b="1" cap="all" baseline="0">
                <a:solidFill>
                  <a:schemeClr val="tx2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r>
              <a:rPr lang="en-US" err="1"/>
              <a:t>texT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A458A-4F20-C39E-EE89-C075044D1E5C}"/>
              </a:ext>
            </a:extLst>
          </p:cNvPr>
          <p:cNvSpPr/>
          <p:nvPr userDrawn="1"/>
        </p:nvSpPr>
        <p:spPr>
          <a:xfrm>
            <a:off x="0" y="0"/>
            <a:ext cx="12192000" cy="251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46E88F-7314-CED5-C80B-04C71356F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8018C0-F0E1-67C4-99F7-1F972D0AC1F9}"/>
              </a:ext>
            </a:extLst>
          </p:cNvPr>
          <p:cNvCxnSpPr/>
          <p:nvPr userDrawn="1"/>
        </p:nvCxnSpPr>
        <p:spPr>
          <a:xfrm>
            <a:off x="6082553" y="1857799"/>
            <a:ext cx="0" cy="4024317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929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7BF8-F4BA-01FC-0C54-E02CD4B6D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284" y="397209"/>
            <a:ext cx="10515600" cy="674635"/>
          </a:xfrm>
        </p:spPr>
        <p:txBody>
          <a:bodyPr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D81B-AEA0-1635-8F95-D14E79DE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223" y="2091632"/>
            <a:ext cx="4805311" cy="312383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C00B-0ED5-B121-460D-A526659F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8226" y="6327085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159CDD-4F4B-B3AA-4226-94E3E05AC8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8743" y="2091632"/>
            <a:ext cx="4805311" cy="312383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F90C62-758C-1756-528A-BD5CC2D3FB63}"/>
              </a:ext>
            </a:extLst>
          </p:cNvPr>
          <p:cNvSpPr/>
          <p:nvPr userDrawn="1"/>
        </p:nvSpPr>
        <p:spPr>
          <a:xfrm>
            <a:off x="0" y="3899"/>
            <a:ext cx="12214173" cy="2755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DBCC27-A138-DFAC-1D29-FC67DEC44254}"/>
              </a:ext>
            </a:extLst>
          </p:cNvPr>
          <p:cNvSpPr/>
          <p:nvPr userDrawn="1"/>
        </p:nvSpPr>
        <p:spPr>
          <a:xfrm>
            <a:off x="0" y="5558032"/>
            <a:ext cx="12214173" cy="6746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558DB2-744A-5E31-E17F-B5FE6DFB1D3D}"/>
              </a:ext>
            </a:extLst>
          </p:cNvPr>
          <p:cNvGrpSpPr/>
          <p:nvPr userDrawn="1"/>
        </p:nvGrpSpPr>
        <p:grpSpPr>
          <a:xfrm>
            <a:off x="72789" y="432858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5474F8C-449B-3488-D03B-D9A941166721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5201B34B-398A-EE60-BDFE-172C4F1E6793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ounded Rectangle 11">
              <a:extLst>
                <a:ext uri="{FF2B5EF4-FFF2-40B4-BE49-F238E27FC236}">
                  <a16:creationId xmlns:a16="http://schemas.microsoft.com/office/drawing/2014/main" id="{A44099B6-F003-4663-5B8F-2B6D891C3867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E0A2C5C-A6D0-535F-BF9D-8DBB49EC7B53}"/>
              </a:ext>
            </a:extLst>
          </p:cNvPr>
          <p:cNvSpPr/>
          <p:nvPr userDrawn="1"/>
        </p:nvSpPr>
        <p:spPr>
          <a:xfrm>
            <a:off x="780534" y="1265799"/>
            <a:ext cx="5080000" cy="6746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7C3C6E-FB5D-D604-BCD4-C8FAF3F1DD1D}"/>
              </a:ext>
            </a:extLst>
          </p:cNvPr>
          <p:cNvSpPr/>
          <p:nvPr userDrawn="1"/>
        </p:nvSpPr>
        <p:spPr>
          <a:xfrm>
            <a:off x="6273800" y="1265799"/>
            <a:ext cx="5080000" cy="6746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A30C962-CB29-1703-A3B6-ED4A01566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263" y="1455738"/>
            <a:ext cx="4406900" cy="484187"/>
          </a:xfrm>
        </p:spPr>
        <p:txBody>
          <a:bodyPr/>
          <a:lstStyle>
            <a:lvl1pPr>
              <a:buFontTx/>
              <a:buNone/>
              <a:defRPr sz="2000" b="1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E48FFF77-8FC6-2C02-9A19-02D7F66C29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1996" y="1455738"/>
            <a:ext cx="4406900" cy="484187"/>
          </a:xfrm>
        </p:spPr>
        <p:txBody>
          <a:bodyPr/>
          <a:lstStyle>
            <a:lvl1pPr>
              <a:buFontTx/>
              <a:buNone/>
              <a:defRPr sz="2000" b="1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AB960F8E-A151-7E0D-113D-272A28D1E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730" y="5706005"/>
            <a:ext cx="10198324" cy="484187"/>
          </a:xfrm>
        </p:spPr>
        <p:txBody>
          <a:bodyPr/>
          <a:lstStyle>
            <a:lvl1pPr algn="ctr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17225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1C9B0-FBF8-8241-7417-0DD231430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325"/>
          <a:stretch>
            <a:fillRect/>
          </a:stretch>
        </p:blipFill>
        <p:spPr>
          <a:xfrm>
            <a:off x="0" y="614888"/>
            <a:ext cx="3595255" cy="189062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A54C2FE-E0DF-4A93-8176-D65065E48886}"/>
              </a:ext>
            </a:extLst>
          </p:cNvPr>
          <p:cNvSpPr/>
          <p:nvPr/>
        </p:nvSpPr>
        <p:spPr>
          <a:xfrm>
            <a:off x="91440" y="930350"/>
            <a:ext cx="196335" cy="5674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D392444D-A667-FE24-073E-065B53B912A0}"/>
              </a:ext>
            </a:extLst>
          </p:cNvPr>
          <p:cNvSpPr/>
          <p:nvPr/>
        </p:nvSpPr>
        <p:spPr>
          <a:xfrm>
            <a:off x="320809" y="930350"/>
            <a:ext cx="196335" cy="5674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BC8D5F7A-5611-0AD1-A036-94543451BA06}"/>
              </a:ext>
            </a:extLst>
          </p:cNvPr>
          <p:cNvSpPr/>
          <p:nvPr/>
        </p:nvSpPr>
        <p:spPr>
          <a:xfrm>
            <a:off x="550177" y="930350"/>
            <a:ext cx="196335" cy="56745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477424-0AE1-9BE9-C42D-E06F51B379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7889" b="23766"/>
          <a:stretch>
            <a:fillRect/>
          </a:stretch>
        </p:blipFill>
        <p:spPr>
          <a:xfrm>
            <a:off x="0" y="4162893"/>
            <a:ext cx="3595255" cy="2695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64CC12-3204-3E07-6D20-BE4A86860D3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4918657" y="737755"/>
            <a:ext cx="6843130" cy="541380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A19EA3-7B3E-C582-26C6-8758805E1094}"/>
              </a:ext>
            </a:extLst>
          </p:cNvPr>
          <p:cNvSpPr txBox="1"/>
          <p:nvPr userDrawn="1"/>
        </p:nvSpPr>
        <p:spPr>
          <a:xfrm>
            <a:off x="902525" y="930350"/>
            <a:ext cx="216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</a:rPr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867EC-698B-40F0-B961-C854020036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180" y="6345272"/>
            <a:ext cx="218151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13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80AD94-950D-670A-922C-1B423E14D4E3}"/>
              </a:ext>
            </a:extLst>
          </p:cNvPr>
          <p:cNvSpPr/>
          <p:nvPr userDrawn="1"/>
        </p:nvSpPr>
        <p:spPr>
          <a:xfrm>
            <a:off x="1" y="1"/>
            <a:ext cx="223592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3110B0-AEE7-E27A-8804-493FFE0863FF}"/>
              </a:ext>
            </a:extLst>
          </p:cNvPr>
          <p:cNvCxnSpPr>
            <a:cxnSpLocks/>
          </p:cNvCxnSpPr>
          <p:nvPr userDrawn="1"/>
        </p:nvCxnSpPr>
        <p:spPr>
          <a:xfrm>
            <a:off x="2829669" y="2996950"/>
            <a:ext cx="2547955" cy="0"/>
          </a:xfrm>
          <a:prstGeom prst="line">
            <a:avLst/>
          </a:prstGeom>
          <a:ln w="95250" cap="rnd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E8FB30-E1E2-A8C3-C6FF-6141F6BB5FD3}"/>
              </a:ext>
            </a:extLst>
          </p:cNvPr>
          <p:cNvCxnSpPr>
            <a:cxnSpLocks/>
          </p:cNvCxnSpPr>
          <p:nvPr userDrawn="1"/>
        </p:nvCxnSpPr>
        <p:spPr>
          <a:xfrm flipH="1">
            <a:off x="5929530" y="2982095"/>
            <a:ext cx="2551176" cy="0"/>
          </a:xfrm>
          <a:prstGeom prst="line">
            <a:avLst/>
          </a:prstGeom>
          <a:ln w="9525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D86938-6D9C-0049-8F50-E580A2D2979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87625" y="2972041"/>
            <a:ext cx="2551176" cy="0"/>
          </a:xfrm>
          <a:prstGeom prst="line">
            <a:avLst/>
          </a:prstGeom>
          <a:ln w="95250" cap="rnd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2EC9718-A00F-BCF6-D4BE-FBC4A5D7CCCA}"/>
              </a:ext>
            </a:extLst>
          </p:cNvPr>
          <p:cNvSpPr/>
          <p:nvPr userDrawn="1"/>
        </p:nvSpPr>
        <p:spPr>
          <a:xfrm>
            <a:off x="0" y="287080"/>
            <a:ext cx="2235926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97DE70-8734-A69E-48F3-8A58B282F4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0545" y="1145168"/>
            <a:ext cx="8109430" cy="417478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2A50F1C-C2DD-F094-B684-8637F959C6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29669" y="2268204"/>
            <a:ext cx="2547955" cy="57607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A7C96E3-4F5B-1386-78C5-2B914CC637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31141" y="2268204"/>
            <a:ext cx="2547955" cy="57607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350BD3-C991-E933-E5D2-EC617BAB01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9236" y="2268204"/>
            <a:ext cx="2547955" cy="57607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EFA540-6888-33FF-1C5B-DA317692B7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29669" y="3093151"/>
            <a:ext cx="2547955" cy="2748844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600" b="0">
                <a:solidFill>
                  <a:srgbClr val="393939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65D193-87DA-1A75-6DC1-7461C24A19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31141" y="3093151"/>
            <a:ext cx="2547955" cy="2748844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600" b="0">
                <a:solidFill>
                  <a:srgbClr val="393939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767C23D-275C-3B11-EC3E-B2E46251E4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89236" y="3093151"/>
            <a:ext cx="2547955" cy="2748844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600" b="0">
                <a:solidFill>
                  <a:srgbClr val="393939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DA1266-743A-21BE-66F9-EFE74BFBA8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7201" y="1305982"/>
            <a:ext cx="1941523" cy="576072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7D03598-0B13-AE45-D7C1-D2613BFD05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7201" y="2906182"/>
            <a:ext cx="1941523" cy="3077166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29" name="Picture 2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4508071-6623-51D0-A3EC-D31D7D1D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407" y="6320888"/>
            <a:ext cx="1507811" cy="261157"/>
          </a:xfrm>
          <a:prstGeom prst="rect">
            <a:avLst/>
          </a:prstGeom>
        </p:spPr>
      </p:pic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DBCD5DD9-3BB1-F926-E8B4-29D583E70D65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557213" y="2060575"/>
            <a:ext cx="1073150" cy="66516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E881E0F-B3BF-5FA6-36E2-C86C096238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60700" y="287338"/>
            <a:ext cx="8108950" cy="728662"/>
          </a:xfrm>
        </p:spPr>
        <p:txBody>
          <a:bodyPr/>
          <a:lstStyle>
            <a:lvl1pPr algn="ctr">
              <a:buFontTx/>
              <a:buNone/>
              <a:defRPr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966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ections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98351BEC-05E2-0CE1-5FEC-B7545A279BC4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2CDD-774B-60A4-8695-A8C63C952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314992" cy="575670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4DBD0-2E83-5D5C-D5C8-697485F9C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7450" y="6310311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pills in a circle&#10;&#10;AI-generated content may be incorrect.">
            <a:extLst>
              <a:ext uri="{FF2B5EF4-FFF2-40B4-BE49-F238E27FC236}">
                <a16:creationId xmlns:a16="http://schemas.microsoft.com/office/drawing/2014/main" id="{BFE28573-A23D-19DD-80F6-A0F3442AA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B75023D-33D5-EFFE-8B67-A3D7AB390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7737" y="2741317"/>
            <a:ext cx="3200398" cy="3190188"/>
          </a:xfrm>
        </p:spPr>
        <p:txBody>
          <a:bodyPr/>
          <a:lstStyle>
            <a:lvl1pPr>
              <a:buNone/>
              <a:defRPr sz="16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9E8F5DF-1302-CFA4-AF1F-140EF9C21C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1" y="2760252"/>
            <a:ext cx="3200398" cy="3190188"/>
          </a:xfrm>
        </p:spPr>
        <p:txBody>
          <a:bodyPr/>
          <a:lstStyle>
            <a:lvl1pPr>
              <a:buNone/>
              <a:defRPr sz="16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0D2013-823A-1A4C-B3AE-B2EB50C6F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763" y="1770638"/>
            <a:ext cx="3200398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05037A3-8C5B-A46E-0F2E-E1FDF97632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7421" y="1774272"/>
            <a:ext cx="3200398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DB6121-1071-A64C-756B-EDB8ACC0893A}"/>
              </a:ext>
            </a:extLst>
          </p:cNvPr>
          <p:cNvSpPr/>
          <p:nvPr userDrawn="1"/>
        </p:nvSpPr>
        <p:spPr>
          <a:xfrm>
            <a:off x="820862" y="2597724"/>
            <a:ext cx="3200398" cy="7847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99D135-EC93-160F-4AB1-408A3D443C4F}"/>
              </a:ext>
            </a:extLst>
          </p:cNvPr>
          <p:cNvSpPr/>
          <p:nvPr userDrawn="1"/>
        </p:nvSpPr>
        <p:spPr>
          <a:xfrm>
            <a:off x="4508560" y="2597724"/>
            <a:ext cx="3200398" cy="7847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4A289EF-2E18-17C5-BD68-2B078537EF6E}"/>
              </a:ext>
            </a:extLst>
          </p:cNvPr>
          <p:cNvSpPr/>
          <p:nvPr userDrawn="1"/>
        </p:nvSpPr>
        <p:spPr>
          <a:xfrm>
            <a:off x="8157426" y="2591470"/>
            <a:ext cx="3200398" cy="936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95F2DCBA-BF3C-3C41-B8A8-66D5B9FA4C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3401" y="2760252"/>
            <a:ext cx="3200398" cy="3190188"/>
          </a:xfrm>
        </p:spPr>
        <p:txBody>
          <a:bodyPr/>
          <a:lstStyle>
            <a:lvl1pPr>
              <a:buNone/>
              <a:defRPr sz="16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9D20173F-57CD-7CE1-DCEB-40093D3DD3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2963" y="1770638"/>
            <a:ext cx="3200398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30600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 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98351BEC-05E2-0CE1-5FEC-B7545A279BC4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2CDD-774B-60A4-8695-A8C63C952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314992" cy="575670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4DBD0-2E83-5D5C-D5C8-697485F9C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7450" y="6310311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pills in a circle&#10;&#10;AI-generated content may be incorrect.">
            <a:extLst>
              <a:ext uri="{FF2B5EF4-FFF2-40B4-BE49-F238E27FC236}">
                <a16:creationId xmlns:a16="http://schemas.microsoft.com/office/drawing/2014/main" id="{BFE28573-A23D-19DD-80F6-A0F3442AA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896BF735-E096-5FEB-FEBE-3F6ADE332915}"/>
              </a:ext>
            </a:extLst>
          </p:cNvPr>
          <p:cNvSpPr/>
          <p:nvPr userDrawn="1"/>
        </p:nvSpPr>
        <p:spPr>
          <a:xfrm>
            <a:off x="392546" y="1584836"/>
            <a:ext cx="3547788" cy="4403893"/>
          </a:xfrm>
          <a:prstGeom prst="roundRect">
            <a:avLst>
              <a:gd name="adj" fmla="val 942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AF8D5-32EC-9EA9-9BF4-FF9F9A15FF61}"/>
              </a:ext>
            </a:extLst>
          </p:cNvPr>
          <p:cNvSpPr txBox="1"/>
          <p:nvPr userDrawn="1"/>
        </p:nvSpPr>
        <p:spPr>
          <a:xfrm>
            <a:off x="409479" y="1478771"/>
            <a:ext cx="3547788" cy="929051"/>
          </a:xfrm>
          <a:prstGeom prst="roundRect">
            <a:avLst>
              <a:gd name="adj" fmla="val 2179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9E8F5DF-1302-CFA4-AF1F-140EF9C21C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746" y="2557055"/>
            <a:ext cx="2926080" cy="3190188"/>
          </a:xfrm>
        </p:spPr>
        <p:txBody>
          <a:bodyPr/>
          <a:lstStyle>
            <a:lvl1pPr>
              <a:buNone/>
              <a:defRPr sz="16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0D2013-823A-1A4C-B3AE-B2EB50C6FE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431" y="1584374"/>
            <a:ext cx="2864227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B1721A26-2934-5579-9E82-B9857C1A3E80}"/>
              </a:ext>
            </a:extLst>
          </p:cNvPr>
          <p:cNvSpPr/>
          <p:nvPr userDrawn="1"/>
        </p:nvSpPr>
        <p:spPr>
          <a:xfrm>
            <a:off x="4321079" y="1584836"/>
            <a:ext cx="3547788" cy="4403893"/>
          </a:xfrm>
          <a:prstGeom prst="roundRect">
            <a:avLst>
              <a:gd name="adj" fmla="val 942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33EB4-2735-14E1-B98C-EE225228DB53}"/>
              </a:ext>
            </a:extLst>
          </p:cNvPr>
          <p:cNvSpPr txBox="1"/>
          <p:nvPr userDrawn="1"/>
        </p:nvSpPr>
        <p:spPr>
          <a:xfrm>
            <a:off x="4338012" y="1478771"/>
            <a:ext cx="3547788" cy="929051"/>
          </a:xfrm>
          <a:prstGeom prst="roundRect">
            <a:avLst>
              <a:gd name="adj" fmla="val 2179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45499861-4854-7E43-CEB7-7A846378CE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8279" y="2557055"/>
            <a:ext cx="2926080" cy="3190188"/>
          </a:xfrm>
        </p:spPr>
        <p:txBody>
          <a:bodyPr/>
          <a:lstStyle>
            <a:lvl1pPr>
              <a:buNone/>
              <a:defRPr sz="16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AFFE8EEF-0DF0-84AD-C073-3F88DE909A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37964" y="1584374"/>
            <a:ext cx="2864227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765B94ED-9DD4-3754-D770-4418D0421862}"/>
              </a:ext>
            </a:extLst>
          </p:cNvPr>
          <p:cNvSpPr/>
          <p:nvPr userDrawn="1"/>
        </p:nvSpPr>
        <p:spPr>
          <a:xfrm>
            <a:off x="8164945" y="1584836"/>
            <a:ext cx="3547788" cy="4403893"/>
          </a:xfrm>
          <a:prstGeom prst="roundRect">
            <a:avLst>
              <a:gd name="adj" fmla="val 942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2BA45-A56F-B4E0-3618-FC09C65C2C95}"/>
              </a:ext>
            </a:extLst>
          </p:cNvPr>
          <p:cNvSpPr txBox="1"/>
          <p:nvPr userDrawn="1"/>
        </p:nvSpPr>
        <p:spPr>
          <a:xfrm>
            <a:off x="8181878" y="1478771"/>
            <a:ext cx="3547788" cy="929051"/>
          </a:xfrm>
          <a:prstGeom prst="roundRect">
            <a:avLst>
              <a:gd name="adj" fmla="val 2179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A3EAE25D-E8E0-BDAD-8AC5-2B3C6C1110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2145" y="2557055"/>
            <a:ext cx="2926080" cy="3190188"/>
          </a:xfrm>
        </p:spPr>
        <p:txBody>
          <a:bodyPr/>
          <a:lstStyle>
            <a:lvl1pPr>
              <a:buNone/>
              <a:defRPr sz="16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A528EBE1-CAD4-3DF7-4CFE-7CB69060E6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1830" y="1584374"/>
            <a:ext cx="2864227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83589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 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34335CD-AE5C-59A2-5EAB-557FB95143AB}"/>
              </a:ext>
            </a:extLst>
          </p:cNvPr>
          <p:cNvSpPr/>
          <p:nvPr userDrawn="1"/>
        </p:nvSpPr>
        <p:spPr>
          <a:xfrm>
            <a:off x="592085" y="1686536"/>
            <a:ext cx="3266036" cy="43297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F6E7CDC-EFAF-B7DD-1F4E-5A26824E6600}"/>
              </a:ext>
            </a:extLst>
          </p:cNvPr>
          <p:cNvSpPr/>
          <p:nvPr userDrawn="1"/>
        </p:nvSpPr>
        <p:spPr>
          <a:xfrm>
            <a:off x="8358376" y="1686536"/>
            <a:ext cx="3266036" cy="43300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619634-3DE6-051C-737A-07C74055F6C2}"/>
              </a:ext>
            </a:extLst>
          </p:cNvPr>
          <p:cNvSpPr/>
          <p:nvPr userDrawn="1"/>
        </p:nvSpPr>
        <p:spPr>
          <a:xfrm>
            <a:off x="4464826" y="1686536"/>
            <a:ext cx="3266036" cy="4330091"/>
          </a:xfrm>
          <a:prstGeom prst="roundRect">
            <a:avLst/>
          </a:prstGeom>
          <a:ln w="127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98351BEC-05E2-0CE1-5FEC-B7545A279BC4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2CDD-774B-60A4-8695-A8C63C952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284" y="365126"/>
            <a:ext cx="10314992" cy="575670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4DBD0-2E83-5D5C-D5C8-697485F9C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7450" y="6310311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pills in a circle&#10;&#10;AI-generated content may be incorrect.">
            <a:extLst>
              <a:ext uri="{FF2B5EF4-FFF2-40B4-BE49-F238E27FC236}">
                <a16:creationId xmlns:a16="http://schemas.microsoft.com/office/drawing/2014/main" id="{BFE28573-A23D-19DD-80F6-A0F3442AA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B75023D-33D5-EFFE-8B67-A3D7AB390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0784" y="2839500"/>
            <a:ext cx="2694120" cy="2989497"/>
          </a:xfrm>
        </p:spPr>
        <p:txBody>
          <a:bodyPr/>
          <a:lstStyle>
            <a:lvl1pPr>
              <a:buNone/>
              <a:defRPr sz="16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9E8F5DF-1302-CFA4-AF1F-140EF9C21C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5925" y="2839500"/>
            <a:ext cx="2678356" cy="2966928"/>
          </a:xfrm>
        </p:spPr>
        <p:txBody>
          <a:bodyPr/>
          <a:lstStyle>
            <a:lvl1pPr algn="l">
              <a:buNone/>
              <a:defRPr sz="16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B490023-26BE-010E-1CDC-DA5174EF7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0903" y="2839500"/>
            <a:ext cx="2680982" cy="2966928"/>
          </a:xfrm>
        </p:spPr>
        <p:txBody>
          <a:bodyPr/>
          <a:lstStyle>
            <a:lvl1pPr>
              <a:buNone/>
              <a:defRPr sz="16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0D2013-823A-1A4C-B3AE-B2EB50C6FE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926" y="1836830"/>
            <a:ext cx="2678355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20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050B591-65A3-B0EE-2F4E-8EC2F6CBE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50784" y="1836830"/>
            <a:ext cx="2694121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20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E891B283-C57A-04D7-4CF1-897BE767C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50903" y="1836830"/>
            <a:ext cx="2680982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20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00C47E-23C6-FC75-42C3-56EAB914E5F5}"/>
              </a:ext>
            </a:extLst>
          </p:cNvPr>
          <p:cNvCxnSpPr>
            <a:cxnSpLocks/>
          </p:cNvCxnSpPr>
          <p:nvPr userDrawn="1"/>
        </p:nvCxnSpPr>
        <p:spPr>
          <a:xfrm>
            <a:off x="1109758" y="2700692"/>
            <a:ext cx="2230690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419F8C-00DA-FA91-5B81-F14118067C2C}"/>
              </a:ext>
            </a:extLst>
          </p:cNvPr>
          <p:cNvCxnSpPr>
            <a:cxnSpLocks/>
          </p:cNvCxnSpPr>
          <p:nvPr userDrawn="1"/>
        </p:nvCxnSpPr>
        <p:spPr>
          <a:xfrm>
            <a:off x="4982499" y="2700692"/>
            <a:ext cx="2230690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E76338-2795-D65F-55E6-3B966D260BA7}"/>
              </a:ext>
            </a:extLst>
          </p:cNvPr>
          <p:cNvCxnSpPr>
            <a:cxnSpLocks/>
          </p:cNvCxnSpPr>
          <p:nvPr userDrawn="1"/>
        </p:nvCxnSpPr>
        <p:spPr>
          <a:xfrm>
            <a:off x="8876049" y="2700692"/>
            <a:ext cx="2230690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8EDD7E-351F-6FA6-A487-2238EB888932}"/>
              </a:ext>
            </a:extLst>
          </p:cNvPr>
          <p:cNvGrpSpPr/>
          <p:nvPr userDrawn="1"/>
        </p:nvGrpSpPr>
        <p:grpSpPr>
          <a:xfrm>
            <a:off x="72789" y="348193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1070C09-D07B-CB85-047D-0CEA542CA705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ounded Rectangle 9">
              <a:extLst>
                <a:ext uri="{FF2B5EF4-FFF2-40B4-BE49-F238E27FC236}">
                  <a16:creationId xmlns:a16="http://schemas.microsoft.com/office/drawing/2014/main" id="{C7821A7F-5B51-D49F-492D-521519C99CE5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CF61FD09-6B31-A9B2-795D-C8CA44FF06A0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758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-Top bar 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31328-C6E7-2B47-8810-302B2A29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3685" y="6326533"/>
            <a:ext cx="412155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8BDE3082-4B8E-0143-B2D9-1B0A300603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671C0-FE1E-2C40-97F7-AA0BA0FEA3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339" y="1744279"/>
            <a:ext cx="3200400" cy="4114800"/>
          </a:xfrm>
        </p:spPr>
        <p:txBody>
          <a:bodyPr tIns="91440" bIns="91440"/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BDAF65-9438-DF4A-8DA3-DCB73BAD84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4467" y="1744279"/>
            <a:ext cx="3200400" cy="4114800"/>
          </a:xfrm>
        </p:spPr>
        <p:txBody>
          <a:bodyPr tIns="91440" bIns="91440"/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31A3CC3-2A7C-C34C-A2E2-1DD4810C5F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3330" y="1744279"/>
            <a:ext cx="3200400" cy="4114800"/>
          </a:xfrm>
        </p:spPr>
        <p:txBody>
          <a:bodyPr tIns="91440" bIns="91440"/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B7B6C25-75B1-ACDF-6C7E-5B66949B89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206" y="251528"/>
            <a:ext cx="11013523" cy="685800"/>
          </a:xfrm>
        </p:spPr>
        <p:txBody>
          <a:bodyPr lIns="0" rIns="0" anchor="ctr" anchorCtr="0">
            <a:noAutofit/>
          </a:bodyPr>
          <a:lstStyle>
            <a:lvl1pPr marL="0" indent="0">
              <a:buFontTx/>
              <a:buNone/>
              <a:defRPr sz="3000" b="1" cap="all" baseline="0">
                <a:solidFill>
                  <a:schemeClr val="tx2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r>
              <a:rPr lang="en-US" err="1"/>
              <a:t>texT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76FE49-FA68-CBE0-990B-B6B3EA90928D}"/>
              </a:ext>
            </a:extLst>
          </p:cNvPr>
          <p:cNvSpPr/>
          <p:nvPr userDrawn="1"/>
        </p:nvSpPr>
        <p:spPr>
          <a:xfrm>
            <a:off x="0" y="0"/>
            <a:ext cx="12192000" cy="251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1674E-D448-4EF5-D637-4E2C8A482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40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sections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98351BEC-05E2-0CE1-5FEC-B7545A279BC4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2CDD-774B-60A4-8695-A8C63C952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314992" cy="575670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4DBD0-2E83-5D5C-D5C8-697485F9C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7450" y="6310311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pills in a circle&#10;&#10;AI-generated content may be incorrect.">
            <a:extLst>
              <a:ext uri="{FF2B5EF4-FFF2-40B4-BE49-F238E27FC236}">
                <a16:creationId xmlns:a16="http://schemas.microsoft.com/office/drawing/2014/main" id="{BFE28573-A23D-19DD-80F6-A0F3442AA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9E8F5DF-1302-CFA4-AF1F-140EF9C21C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6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0D2013-823A-1A4C-B3AE-B2EB50C6F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1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DB6121-1071-A64C-756B-EDB8ACC0893A}"/>
              </a:ext>
            </a:extLst>
          </p:cNvPr>
          <p:cNvSpPr/>
          <p:nvPr userDrawn="1"/>
        </p:nvSpPr>
        <p:spPr>
          <a:xfrm>
            <a:off x="465263" y="2445327"/>
            <a:ext cx="2560320" cy="7847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99D135-EC93-160F-4AB1-408A3D443C4F}"/>
              </a:ext>
            </a:extLst>
          </p:cNvPr>
          <p:cNvSpPr/>
          <p:nvPr userDrawn="1"/>
        </p:nvSpPr>
        <p:spPr>
          <a:xfrm>
            <a:off x="3377764" y="2445327"/>
            <a:ext cx="2560320" cy="7847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4A289EF-2E18-17C5-BD68-2B078537EF6E}"/>
              </a:ext>
            </a:extLst>
          </p:cNvPr>
          <p:cNvSpPr/>
          <p:nvPr userDrawn="1"/>
        </p:nvSpPr>
        <p:spPr>
          <a:xfrm>
            <a:off x="6273364" y="2439073"/>
            <a:ext cx="2560320" cy="936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463AB5-A302-986E-4EE8-265D531B6B6B}"/>
              </a:ext>
            </a:extLst>
          </p:cNvPr>
          <p:cNvSpPr/>
          <p:nvPr userDrawn="1"/>
        </p:nvSpPr>
        <p:spPr>
          <a:xfrm>
            <a:off x="9147442" y="2439073"/>
            <a:ext cx="2560320" cy="936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964E0EF-65F6-EDF8-9DE2-1C6F29BFA6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782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96DE7939-47D8-F728-5F44-803138E63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77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3257851-D853-EF8E-E90B-60FAA3C1F6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38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6BFB8090-6801-D2D6-D285-0DB70EEB4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33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E3C3D3-D9AD-3FD2-5395-D0D1AB195F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694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9C519D5D-4CAB-E53E-B8F1-E5730CD7E3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22088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7BF8-F4BA-01FC-0C54-E02CD4B6D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674635"/>
          </a:xfrm>
        </p:spPr>
        <p:txBody>
          <a:bodyPr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D81B-AEA0-1635-8F95-D14E79DE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223" y="2091632"/>
            <a:ext cx="4805311" cy="16650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C00B-0ED5-B121-460D-A526659F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8226" y="6327085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blue pills in a circle&#10;&#10;AI-generated content may be incorrect.">
            <a:extLst>
              <a:ext uri="{FF2B5EF4-FFF2-40B4-BE49-F238E27FC236}">
                <a16:creationId xmlns:a16="http://schemas.microsoft.com/office/drawing/2014/main" id="{A78FB06F-1BB5-BFAA-6025-067EA437BB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95" y="6135818"/>
            <a:ext cx="572405" cy="646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75DD96-F761-F608-CEF9-F687F3A225FC}"/>
              </a:ext>
            </a:extLst>
          </p:cNvPr>
          <p:cNvSpPr/>
          <p:nvPr userDrawn="1"/>
        </p:nvSpPr>
        <p:spPr>
          <a:xfrm>
            <a:off x="1362182" y="3934972"/>
            <a:ext cx="9545008" cy="9144"/>
          </a:xfrm>
          <a:prstGeom prst="rect">
            <a:avLst/>
          </a:prstGeom>
          <a:solidFill>
            <a:srgbClr val="28336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E108B-75BD-27D6-53BD-4C733CBF7C92}"/>
              </a:ext>
            </a:extLst>
          </p:cNvPr>
          <p:cNvSpPr/>
          <p:nvPr userDrawn="1"/>
        </p:nvSpPr>
        <p:spPr>
          <a:xfrm rot="5400000">
            <a:off x="4262628" y="3949273"/>
            <a:ext cx="3657600" cy="9144"/>
          </a:xfrm>
          <a:prstGeom prst="rect">
            <a:avLst/>
          </a:prstGeom>
          <a:solidFill>
            <a:srgbClr val="28336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159CDD-4F4B-B3AA-4226-94E3E05AC8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8743" y="2091632"/>
            <a:ext cx="4805311" cy="16650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BA34A5-1056-D4B2-7367-D8BD7D7028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58743" y="4153189"/>
            <a:ext cx="4805311" cy="16650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2D4402-C0A4-1044-268D-284B11766B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65524" y="4153189"/>
            <a:ext cx="4805311" cy="16650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F90C62-758C-1756-528A-BD5CC2D3FB63}"/>
              </a:ext>
            </a:extLst>
          </p:cNvPr>
          <p:cNvSpPr/>
          <p:nvPr userDrawn="1"/>
        </p:nvSpPr>
        <p:spPr>
          <a:xfrm>
            <a:off x="0" y="3899"/>
            <a:ext cx="12214173" cy="2755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C316F47-E78A-630F-42F4-C34B204FE7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054903"/>
            <a:ext cx="10515600" cy="3127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29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sections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98351BEC-05E2-0CE1-5FEC-B7545A279BC4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2CDD-774B-60A4-8695-A8C63C952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314992" cy="575670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4DBD0-2E83-5D5C-D5C8-697485F9C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7450" y="6310311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pills in a circle&#10;&#10;AI-generated content may be incorrect.">
            <a:extLst>
              <a:ext uri="{FF2B5EF4-FFF2-40B4-BE49-F238E27FC236}">
                <a16:creationId xmlns:a16="http://schemas.microsoft.com/office/drawing/2014/main" id="{BFE28573-A23D-19DD-80F6-A0F3442AA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9E8F5DF-1302-CFA4-AF1F-140EF9C21C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6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0D2013-823A-1A4C-B3AE-B2EB50C6F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1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DB6121-1071-A64C-756B-EDB8ACC0893A}"/>
              </a:ext>
            </a:extLst>
          </p:cNvPr>
          <p:cNvSpPr/>
          <p:nvPr userDrawn="1"/>
        </p:nvSpPr>
        <p:spPr>
          <a:xfrm>
            <a:off x="465263" y="2445327"/>
            <a:ext cx="2560320" cy="7847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99D135-EC93-160F-4AB1-408A3D443C4F}"/>
              </a:ext>
            </a:extLst>
          </p:cNvPr>
          <p:cNvSpPr/>
          <p:nvPr userDrawn="1"/>
        </p:nvSpPr>
        <p:spPr>
          <a:xfrm>
            <a:off x="3377764" y="2445327"/>
            <a:ext cx="2560320" cy="7847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4A289EF-2E18-17C5-BD68-2B078537EF6E}"/>
              </a:ext>
            </a:extLst>
          </p:cNvPr>
          <p:cNvSpPr/>
          <p:nvPr userDrawn="1"/>
        </p:nvSpPr>
        <p:spPr>
          <a:xfrm>
            <a:off x="6273364" y="2439073"/>
            <a:ext cx="2560320" cy="936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463AB5-A302-986E-4EE8-265D531B6B6B}"/>
              </a:ext>
            </a:extLst>
          </p:cNvPr>
          <p:cNvSpPr/>
          <p:nvPr userDrawn="1"/>
        </p:nvSpPr>
        <p:spPr>
          <a:xfrm>
            <a:off x="9147442" y="2439073"/>
            <a:ext cx="2560320" cy="936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964E0EF-65F6-EDF8-9DE2-1C6F29BFA6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782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96DE7939-47D8-F728-5F44-803138E63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77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3257851-D853-EF8E-E90B-60FAA3C1F6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38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6BFB8090-6801-D2D6-D285-0DB70EEB4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33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E3C3D3-D9AD-3FD2-5395-D0D1AB195F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69402" y="2607855"/>
            <a:ext cx="2560320" cy="3190188"/>
          </a:xfrm>
        </p:spPr>
        <p:txBody>
          <a:bodyPr/>
          <a:lstStyle>
            <a:lvl1pPr>
              <a:buNone/>
              <a:defRPr sz="1400">
                <a:solidFill>
                  <a:srgbClr val="393939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9C519D5D-4CAB-E53E-B8F1-E5730CD7E3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64" y="1618241"/>
            <a:ext cx="2560320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22088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34D0D740-F5F3-F79F-4B60-12D8C9466523}"/>
              </a:ext>
            </a:extLst>
          </p:cNvPr>
          <p:cNvSpPr/>
          <p:nvPr userDrawn="1"/>
        </p:nvSpPr>
        <p:spPr>
          <a:xfrm>
            <a:off x="9087875" y="1585632"/>
            <a:ext cx="2599533" cy="4407408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98351BEC-05E2-0CE1-5FEC-B7545A279BC4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2CDD-774B-60A4-8695-A8C63C952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314992" cy="575670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4DBD0-2E83-5D5C-D5C8-697485F9C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7450" y="6310311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pills in a circle&#10;&#10;AI-generated content may be incorrect.">
            <a:extLst>
              <a:ext uri="{FF2B5EF4-FFF2-40B4-BE49-F238E27FC236}">
                <a16:creationId xmlns:a16="http://schemas.microsoft.com/office/drawing/2014/main" id="{BFE28573-A23D-19DD-80F6-A0F3442AA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896BF735-E096-5FEB-FEBE-3F6ADE332915}"/>
              </a:ext>
            </a:extLst>
          </p:cNvPr>
          <p:cNvSpPr/>
          <p:nvPr userDrawn="1"/>
        </p:nvSpPr>
        <p:spPr>
          <a:xfrm>
            <a:off x="544559" y="1589113"/>
            <a:ext cx="2599533" cy="4403893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AACAC9D0-F61D-E5BB-57AE-40A0DAE6FBEF}"/>
              </a:ext>
            </a:extLst>
          </p:cNvPr>
          <p:cNvSpPr/>
          <p:nvPr userDrawn="1"/>
        </p:nvSpPr>
        <p:spPr>
          <a:xfrm>
            <a:off x="6232555" y="1591024"/>
            <a:ext cx="2599533" cy="4407408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E9A0D8F9-3891-5B30-C917-9533F33221F9}"/>
              </a:ext>
            </a:extLst>
          </p:cNvPr>
          <p:cNvSpPr/>
          <p:nvPr userDrawn="1"/>
        </p:nvSpPr>
        <p:spPr>
          <a:xfrm>
            <a:off x="3394606" y="1594660"/>
            <a:ext cx="2599533" cy="4407408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E39FB8-2553-FC14-6116-6F9B7434DED2}"/>
              </a:ext>
            </a:extLst>
          </p:cNvPr>
          <p:cNvSpPr txBox="1"/>
          <p:nvPr userDrawn="1"/>
        </p:nvSpPr>
        <p:spPr>
          <a:xfrm>
            <a:off x="9054644" y="1510362"/>
            <a:ext cx="2627955" cy="929051"/>
          </a:xfrm>
          <a:prstGeom prst="roundRect">
            <a:avLst>
              <a:gd name="adj" fmla="val 2179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80C5DC-AEF1-156E-04A9-D2A22B24F668}"/>
              </a:ext>
            </a:extLst>
          </p:cNvPr>
          <p:cNvSpPr txBox="1"/>
          <p:nvPr userDrawn="1"/>
        </p:nvSpPr>
        <p:spPr>
          <a:xfrm>
            <a:off x="6243710" y="1510362"/>
            <a:ext cx="2627955" cy="929051"/>
          </a:xfrm>
          <a:prstGeom prst="roundRect">
            <a:avLst>
              <a:gd name="adj" fmla="val 2179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FF9DE-709F-684E-72E3-C0E5141AB26B}"/>
              </a:ext>
            </a:extLst>
          </p:cNvPr>
          <p:cNvSpPr txBox="1"/>
          <p:nvPr userDrawn="1"/>
        </p:nvSpPr>
        <p:spPr>
          <a:xfrm>
            <a:off x="3374177" y="1510362"/>
            <a:ext cx="2627955" cy="929051"/>
          </a:xfrm>
          <a:prstGeom prst="roundRect">
            <a:avLst>
              <a:gd name="adj" fmla="val 2179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5F964-39FA-3877-B905-B942A551F32B}"/>
              </a:ext>
            </a:extLst>
          </p:cNvPr>
          <p:cNvSpPr txBox="1"/>
          <p:nvPr userDrawn="1"/>
        </p:nvSpPr>
        <p:spPr>
          <a:xfrm>
            <a:off x="528235" y="1510362"/>
            <a:ext cx="2627955" cy="929051"/>
          </a:xfrm>
          <a:prstGeom prst="roundRect">
            <a:avLst>
              <a:gd name="adj" fmla="val 2179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B75023D-33D5-EFFE-8B67-A3D7AB390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2180" y="2559346"/>
            <a:ext cx="2098147" cy="3190188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9E8F5DF-1302-CFA4-AF1F-140EF9C21C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5251" y="2578265"/>
            <a:ext cx="2098147" cy="3190188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B490023-26BE-010E-1CDC-DA5174EF7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2751" y="2555709"/>
            <a:ext cx="2098147" cy="3190188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0D2013-823A-1A4C-B3AE-B2EB50C6FE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4966" y="1588651"/>
            <a:ext cx="2098675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05037A3-8C5B-A46E-0F2E-E1FDF9763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1832" y="1592301"/>
            <a:ext cx="2098675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74A6DB5-A5C1-8E37-9E57-B4656C7D4B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5271" y="1588664"/>
            <a:ext cx="2098675" cy="765175"/>
          </a:xfrm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C890D8D8-435C-8C3A-7291-02DA7B9B53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8071" y="2550317"/>
            <a:ext cx="2098147" cy="3190188"/>
          </a:xfrm>
          <a:noFill/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311D536F-149F-5055-6A75-50392D7665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0591" y="1583272"/>
            <a:ext cx="2098675" cy="765175"/>
          </a:xfrm>
          <a:noFill/>
          <a:ln>
            <a:noFill/>
          </a:ln>
        </p:spPr>
        <p:txBody>
          <a:bodyPr anchor="b" anchorCtr="0">
            <a:noAutofit/>
          </a:bodyPr>
          <a:lstStyle>
            <a:lvl1pPr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62579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34335CD-AE5C-59A2-5EAB-557FB95143AB}"/>
              </a:ext>
            </a:extLst>
          </p:cNvPr>
          <p:cNvSpPr/>
          <p:nvPr userDrawn="1"/>
        </p:nvSpPr>
        <p:spPr>
          <a:xfrm>
            <a:off x="3311503" y="1369575"/>
            <a:ext cx="2784497" cy="46916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F6E7CDC-EFAF-B7DD-1F4E-5A26824E6600}"/>
              </a:ext>
            </a:extLst>
          </p:cNvPr>
          <p:cNvSpPr/>
          <p:nvPr userDrawn="1"/>
        </p:nvSpPr>
        <p:spPr>
          <a:xfrm>
            <a:off x="9139798" y="1369576"/>
            <a:ext cx="2784498" cy="46920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619634-3DE6-051C-737A-07C74055F6C2}"/>
              </a:ext>
            </a:extLst>
          </p:cNvPr>
          <p:cNvSpPr/>
          <p:nvPr userDrawn="1"/>
        </p:nvSpPr>
        <p:spPr>
          <a:xfrm>
            <a:off x="6227002" y="1369576"/>
            <a:ext cx="2784497" cy="4692060"/>
          </a:xfrm>
          <a:prstGeom prst="round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63"/>
              </a:solidFill>
              <a:effectLst/>
              <a:uLnTx/>
              <a:uFillTx/>
              <a:latin typeface="Avenir Next LT Pro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98351BEC-05E2-0CE1-5FEC-B7545A279BC4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2CDD-774B-60A4-8695-A8C63C952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314992" cy="575670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4DBD0-2E83-5D5C-D5C8-697485F9C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7450" y="6310311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pills in a circle&#10;&#10;AI-generated content may be incorrect.">
            <a:extLst>
              <a:ext uri="{FF2B5EF4-FFF2-40B4-BE49-F238E27FC236}">
                <a16:creationId xmlns:a16="http://schemas.microsoft.com/office/drawing/2014/main" id="{BFE28573-A23D-19DD-80F6-A0F3442AA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B75023D-33D5-EFFE-8B67-A3D7AB390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798" y="2473380"/>
            <a:ext cx="2296904" cy="3441300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9E8F5DF-1302-CFA4-AF1F-140EF9C21C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62019" y="2499361"/>
            <a:ext cx="2283464" cy="3415319"/>
          </a:xfrm>
        </p:spPr>
        <p:txBody>
          <a:bodyPr/>
          <a:lstStyle>
            <a:lvl1pPr algn="l"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B490023-26BE-010E-1CDC-DA5174EF7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89196" y="2499361"/>
            <a:ext cx="2285702" cy="3415319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0D2013-823A-1A4C-B3AE-B2EB50C6FE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2020" y="1548842"/>
            <a:ext cx="2283463" cy="652359"/>
          </a:xfrm>
        </p:spPr>
        <p:txBody>
          <a:bodyPr anchor="b" anchorCtr="0">
            <a:noAutofit/>
          </a:bodyPr>
          <a:lstStyle>
            <a:lvl1pPr algn="ctr">
              <a:buNone/>
              <a:defRPr sz="20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050B591-65A3-B0EE-2F4E-8EC2F6CBE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0798" y="1550640"/>
            <a:ext cx="2296905" cy="652359"/>
          </a:xfrm>
        </p:spPr>
        <p:txBody>
          <a:bodyPr anchor="b" anchorCtr="0">
            <a:noAutofit/>
          </a:bodyPr>
          <a:lstStyle>
            <a:lvl1pPr algn="ctr">
              <a:buNone/>
              <a:defRPr sz="20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E891B283-C57A-04D7-4CF1-897BE767C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89196" y="1550639"/>
            <a:ext cx="2285703" cy="652359"/>
          </a:xfrm>
        </p:spPr>
        <p:txBody>
          <a:bodyPr anchor="b" anchorCtr="0">
            <a:noAutofit/>
          </a:bodyPr>
          <a:lstStyle>
            <a:lvl1pPr algn="ctr">
              <a:buNone/>
              <a:defRPr sz="20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E720C9-DD3A-A991-81D5-348271B7A9B3}"/>
              </a:ext>
            </a:extLst>
          </p:cNvPr>
          <p:cNvSpPr/>
          <p:nvPr userDrawn="1"/>
        </p:nvSpPr>
        <p:spPr>
          <a:xfrm>
            <a:off x="396004" y="1358813"/>
            <a:ext cx="2784497" cy="46916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16BAB19-ABC2-C419-74A2-1C7913F30F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6520" y="2499361"/>
            <a:ext cx="2283464" cy="3415319"/>
          </a:xfrm>
        </p:spPr>
        <p:txBody>
          <a:bodyPr/>
          <a:lstStyle>
            <a:lvl1pPr algn="l"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CAF0925-6B49-E4A8-CB30-17A15AE91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521" y="1538080"/>
            <a:ext cx="2283463" cy="652359"/>
          </a:xfrm>
        </p:spPr>
        <p:txBody>
          <a:bodyPr anchor="b" anchorCtr="0">
            <a:noAutofit/>
          </a:bodyPr>
          <a:lstStyle>
            <a:lvl1pPr algn="ctr">
              <a:buNone/>
              <a:defRPr sz="2000" b="1">
                <a:solidFill>
                  <a:schemeClr val="accent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57E915-F8CB-118D-3021-D7E2CDB2B33D}"/>
              </a:ext>
            </a:extLst>
          </p:cNvPr>
          <p:cNvCxnSpPr>
            <a:cxnSpLocks/>
          </p:cNvCxnSpPr>
          <p:nvPr userDrawn="1"/>
        </p:nvCxnSpPr>
        <p:spPr>
          <a:xfrm>
            <a:off x="877316" y="2331827"/>
            <a:ext cx="1821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D66D6D-B6E7-5F28-57DE-E2988FCBA86F}"/>
              </a:ext>
            </a:extLst>
          </p:cNvPr>
          <p:cNvCxnSpPr>
            <a:cxnSpLocks/>
          </p:cNvCxnSpPr>
          <p:nvPr userDrawn="1"/>
        </p:nvCxnSpPr>
        <p:spPr>
          <a:xfrm>
            <a:off x="3792815" y="2331827"/>
            <a:ext cx="1821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7AEF8C-D6E0-27B8-A858-E04511B9288C}"/>
              </a:ext>
            </a:extLst>
          </p:cNvPr>
          <p:cNvCxnSpPr>
            <a:cxnSpLocks/>
          </p:cNvCxnSpPr>
          <p:nvPr userDrawn="1"/>
        </p:nvCxnSpPr>
        <p:spPr>
          <a:xfrm>
            <a:off x="6708314" y="2331827"/>
            <a:ext cx="1821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4F8B94-3F5D-50EC-4E54-F089179A8A8C}"/>
              </a:ext>
            </a:extLst>
          </p:cNvPr>
          <p:cNvCxnSpPr>
            <a:cxnSpLocks/>
          </p:cNvCxnSpPr>
          <p:nvPr userDrawn="1"/>
        </p:nvCxnSpPr>
        <p:spPr>
          <a:xfrm>
            <a:off x="9621111" y="2331827"/>
            <a:ext cx="18218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60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C9C4C39-E550-6576-7F34-8D8F9B4CE61C}"/>
              </a:ext>
            </a:extLst>
          </p:cNvPr>
          <p:cNvSpPr/>
          <p:nvPr userDrawn="1"/>
        </p:nvSpPr>
        <p:spPr>
          <a:xfrm>
            <a:off x="6679769" y="482138"/>
            <a:ext cx="5053494" cy="5872142"/>
          </a:xfrm>
          <a:prstGeom prst="roundRect">
            <a:avLst>
              <a:gd name="adj" fmla="val 1926"/>
            </a:avLst>
          </a:prstGeom>
          <a:solidFill>
            <a:schemeClr val="bg1"/>
          </a:solidFill>
          <a:ln>
            <a:noFill/>
          </a:ln>
          <a:effectLst>
            <a:outerShdw blurRad="279922" dist="72147" algn="l" rotWithShape="0">
              <a:prstClr val="black">
                <a:alpha val="2490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1FDC-7478-D114-D641-F8745E55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A3D55D-3613-67CF-08DE-6FE6AB445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6963" y="1616869"/>
            <a:ext cx="5254625" cy="3675062"/>
          </a:xfrm>
        </p:spPr>
        <p:txBody>
          <a:bodyPr anchor="ctr">
            <a:normAutofit/>
          </a:bodyPr>
          <a:lstStyle>
            <a:lvl1pPr>
              <a:buNone/>
              <a:defRPr sz="3600" b="1">
                <a:solidFill>
                  <a:schemeClr val="tx2"/>
                </a:solidFill>
              </a:defRPr>
            </a:lvl1pPr>
            <a:lvl2pPr>
              <a:defRPr sz="3600" b="1"/>
            </a:lvl2pPr>
            <a:lvl3pPr>
              <a:defRPr sz="3200" b="1"/>
            </a:lvl3pPr>
            <a:lvl4pPr>
              <a:defRPr sz="2800" b="1"/>
            </a:lvl4pPr>
            <a:lvl5pPr>
              <a:defRPr sz="2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E48C0-8D70-53F0-AAEB-D576536B46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4D9319-B1DA-0825-EA9E-E35C500CA9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680" r="12782"/>
          <a:stretch>
            <a:fillRect/>
          </a:stretch>
        </p:blipFill>
        <p:spPr>
          <a:xfrm>
            <a:off x="6046305" y="0"/>
            <a:ext cx="6145695" cy="6788426"/>
          </a:xfrm>
          <a:prstGeom prst="rect">
            <a:avLst/>
          </a:prstGeom>
        </p:spPr>
      </p:pic>
      <p:pic>
        <p:nvPicPr>
          <p:cNvPr id="9" name="Picture 8" descr="A white pills in a circle&#10;&#10;AI-generated content may be incorrect.">
            <a:extLst>
              <a:ext uri="{FF2B5EF4-FFF2-40B4-BE49-F238E27FC236}">
                <a16:creationId xmlns:a16="http://schemas.microsoft.com/office/drawing/2014/main" id="{EE31AD24-A648-BE3A-EF89-C57EB75AEA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451810" y="2242936"/>
            <a:ext cx="401216" cy="457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6234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2960E4-3202-0F2C-E467-DC3193C4ABAF}"/>
              </a:ext>
            </a:extLst>
          </p:cNvPr>
          <p:cNvGrpSpPr/>
          <p:nvPr userDrawn="1"/>
        </p:nvGrpSpPr>
        <p:grpSpPr>
          <a:xfrm>
            <a:off x="191321" y="3127421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7A7935D-F161-FB20-C118-80A0A682742E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A8A71A4E-48F3-35A7-92C9-93EA744A2FF5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01A486BE-9DB7-A026-6264-B85B07E13FD2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98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Graphs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0F1D57-E278-EA04-64D0-4D56DB3E8F1C}"/>
              </a:ext>
            </a:extLst>
          </p:cNvPr>
          <p:cNvSpPr/>
          <p:nvPr userDrawn="1"/>
        </p:nvSpPr>
        <p:spPr>
          <a:xfrm>
            <a:off x="0" y="0"/>
            <a:ext cx="3869356" cy="6858000"/>
          </a:xfrm>
          <a:prstGeom prst="rect">
            <a:avLst/>
          </a:prstGeom>
          <a:solidFill>
            <a:srgbClr val="2833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04EC3-76ED-A4B7-8383-CED679CC8B8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9962" y="873126"/>
            <a:ext cx="2980438" cy="1091142"/>
          </a:xfrm>
        </p:spPr>
        <p:txBody>
          <a:bodyPr anchor="t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Graph or Chart Title</a:t>
            </a:r>
            <a:br>
              <a:rPr lang="en-US"/>
            </a:b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E892D3-5BFA-1B90-303D-0FE9A41BC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2624138"/>
            <a:ext cx="2981325" cy="2489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Descriptive text here.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C64A54C-61B5-479E-8EAE-34603E97E5E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3689749"/>
              </p:ext>
            </p:extLst>
          </p:nvPr>
        </p:nvGraphicFramePr>
        <p:xfrm>
          <a:off x="4348781" y="316709"/>
          <a:ext cx="3268135" cy="307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E0E83D3-145E-5E87-BD3D-F59B75722D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66825696"/>
              </p:ext>
            </p:extLst>
          </p:nvPr>
        </p:nvGraphicFramePr>
        <p:xfrm>
          <a:off x="8322646" y="316709"/>
          <a:ext cx="3268135" cy="307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80B43F0-E1D9-DAC4-5D4F-E4582D42A3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4716341"/>
              </p:ext>
            </p:extLst>
          </p:nvPr>
        </p:nvGraphicFramePr>
        <p:xfrm>
          <a:off x="4348781" y="3534042"/>
          <a:ext cx="3268135" cy="307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EBBC1D8-5679-4BA1-0C13-11FC805A9B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53049191"/>
              </p:ext>
            </p:extLst>
          </p:nvPr>
        </p:nvGraphicFramePr>
        <p:xfrm>
          <a:off x="8322646" y="3534042"/>
          <a:ext cx="3268135" cy="307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1288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Graphs or Chart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0F1D57-E278-EA04-64D0-4D56DB3E8F1C}"/>
              </a:ext>
            </a:extLst>
          </p:cNvPr>
          <p:cNvSpPr/>
          <p:nvPr userDrawn="1"/>
        </p:nvSpPr>
        <p:spPr>
          <a:xfrm>
            <a:off x="0" y="0"/>
            <a:ext cx="3869356" cy="6858000"/>
          </a:xfrm>
          <a:prstGeom prst="rect">
            <a:avLst/>
          </a:prstGeom>
          <a:solidFill>
            <a:srgbClr val="2833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04EC3-76ED-A4B7-8383-CED679CC8B8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9962" y="873126"/>
            <a:ext cx="2980438" cy="1091142"/>
          </a:xfrm>
        </p:spPr>
        <p:txBody>
          <a:bodyPr anchor="t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Graph or Chart Title</a:t>
            </a:r>
            <a:br>
              <a:rPr lang="en-US"/>
            </a:b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E892D3-5BFA-1B90-303D-0FE9A41BC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2624138"/>
            <a:ext cx="2981325" cy="2489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Descriptive text here.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22FCBF5-1848-FF26-7633-41C3601A726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25470" y="322263"/>
            <a:ext cx="2659062" cy="26574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72B5404F-2992-C314-81AB-7333927E6A17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500005" y="322263"/>
            <a:ext cx="2659062" cy="26574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hart Placeholder 3">
            <a:extLst>
              <a:ext uri="{FF2B5EF4-FFF2-40B4-BE49-F238E27FC236}">
                <a16:creationId xmlns:a16="http://schemas.microsoft.com/office/drawing/2014/main" id="{65320921-C8EF-ECE4-C6A4-9D0F7AE549F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59336" y="3488796"/>
            <a:ext cx="2659062" cy="26574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45956BC9-149D-6269-CF21-67091AA9C7C7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500005" y="3488796"/>
            <a:ext cx="2659062" cy="2657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6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9F7CBC-0A8D-B675-6B63-88EF206854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1FDC-7478-D114-D641-F8745E55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C8B7C15-085C-7A25-A986-2D54A1556714}"/>
              </a:ext>
            </a:extLst>
          </p:cNvPr>
          <p:cNvSpPr txBox="1">
            <a:spLocks/>
          </p:cNvSpPr>
          <p:nvPr userDrawn="1"/>
        </p:nvSpPr>
        <p:spPr>
          <a:xfrm>
            <a:off x="10962904" y="6318504"/>
            <a:ext cx="619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C1A498-C258-4EB2-9E99-E2057A6FB4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4797935-865E-01EA-48EA-C34465B33A05}"/>
              </a:ext>
            </a:extLst>
          </p:cNvPr>
          <p:cNvSpPr txBox="1"/>
          <p:nvPr userDrawn="1"/>
        </p:nvSpPr>
        <p:spPr>
          <a:xfrm>
            <a:off x="7458892" y="6408552"/>
            <a:ext cx="36671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spc="110" baseline="0">
                <a:solidFill>
                  <a:schemeClr val="bg1"/>
                </a:solidFill>
                <a:latin typeface="Helvetica" pitchFamily="2" charset="0"/>
              </a:rPr>
              <a:t>CONFIDENTIAL  |  </a:t>
            </a:r>
            <a:r>
              <a:rPr lang="en-US" sz="700" spc="0" baseline="0">
                <a:solidFill>
                  <a:schemeClr val="bg1"/>
                </a:solidFill>
                <a:latin typeface="Helvetica" pitchFamily="2" charset="0"/>
              </a:rPr>
              <a:t>Not For Distribution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80FC57-3169-59F2-DAF9-B50FBBAEA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9100"/>
            <a:ext cx="10972800" cy="5753100"/>
          </a:xfrm>
        </p:spPr>
        <p:txBody>
          <a:bodyPr/>
          <a:lstStyle>
            <a:lvl1pPr algn="ctr">
              <a:defRPr b="0">
                <a:solidFill>
                  <a:srgbClr val="E8E8E8"/>
                </a:solidFill>
              </a:defRPr>
            </a:lvl1pPr>
          </a:lstStyle>
          <a:p>
            <a:r>
              <a:rPr lang="en-US"/>
              <a:t>“Quote content here.”</a:t>
            </a:r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179E5A2-D940-CC4B-E78D-099A5F7B6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6328198"/>
            <a:ext cx="2255977" cy="3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0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476F910-A887-332A-8CAC-90B98B9B7F13}"/>
              </a:ext>
            </a:extLst>
          </p:cNvPr>
          <p:cNvGrpSpPr/>
          <p:nvPr userDrawn="1"/>
        </p:nvGrpSpPr>
        <p:grpSpPr>
          <a:xfrm>
            <a:off x="271350" y="2009202"/>
            <a:ext cx="655072" cy="567450"/>
            <a:chOff x="0" y="2960716"/>
            <a:chExt cx="655072" cy="5674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766D155-76F6-EB30-D393-BC98BCC3ED94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62C2E3-7446-C1AF-7C26-478BFBD4AF42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B4AEA5B-3DC2-41F3-8203-608647396750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18208B-8D7C-AD9F-2748-58EC6B610A52}"/>
              </a:ext>
            </a:extLst>
          </p:cNvPr>
          <p:cNvGrpSpPr/>
          <p:nvPr userDrawn="1"/>
        </p:nvGrpSpPr>
        <p:grpSpPr>
          <a:xfrm>
            <a:off x="10600853" y="0"/>
            <a:ext cx="1591147" cy="6858000"/>
            <a:chOff x="10600853" y="0"/>
            <a:chExt cx="1591147" cy="6858000"/>
          </a:xfrm>
          <a:solidFill>
            <a:schemeClr val="tx2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056F6DEA-C156-473F-7C87-09E597DA70B4}"/>
                </a:ext>
              </a:extLst>
            </p:cNvPr>
            <p:cNvSpPr/>
            <p:nvPr userDrawn="1"/>
          </p:nvSpPr>
          <p:spPr>
            <a:xfrm>
              <a:off x="10613732" y="6548907"/>
              <a:ext cx="1578268" cy="3090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5EF3C9A-67D8-4194-DDF9-C20073FAF503}"/>
                </a:ext>
              </a:extLst>
            </p:cNvPr>
            <p:cNvSpPr/>
            <p:nvPr userDrawn="1"/>
          </p:nvSpPr>
          <p:spPr>
            <a:xfrm>
              <a:off x="10600853" y="0"/>
              <a:ext cx="1578268" cy="3090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A8DD68-67FC-AA50-A08E-6FFFF13BE9CC}"/>
                </a:ext>
              </a:extLst>
            </p:cNvPr>
            <p:cNvSpPr/>
            <p:nvPr userDrawn="1"/>
          </p:nvSpPr>
          <p:spPr>
            <a:xfrm>
              <a:off x="11881104" y="0"/>
              <a:ext cx="31089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F42B22E-1D3D-43F9-AD78-F126701CBB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1342" y="3435714"/>
            <a:ext cx="5295191" cy="382509"/>
          </a:xfrm>
        </p:spPr>
        <p:txBody>
          <a:bodyPr lIns="0" r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6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 | Contact Info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E69D0B-BF8E-FCF2-1D06-5C032D949D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0" y="6338964"/>
            <a:ext cx="2285374" cy="382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F9A58-9505-788A-419F-F07A4B067358}"/>
              </a:ext>
            </a:extLst>
          </p:cNvPr>
          <p:cNvSpPr txBox="1"/>
          <p:nvPr userDrawn="1"/>
        </p:nvSpPr>
        <p:spPr>
          <a:xfrm>
            <a:off x="1091342" y="2009202"/>
            <a:ext cx="529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 b="1" i="0" u="none" strike="noStrike" kern="1200" baseline="0">
                <a:solidFill>
                  <a:srgbClr val="283363"/>
                </a:solidFill>
                <a:latin typeface="Arial" panose="020B0604020202020204" pitchFamily="34" charset="0"/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06715-501A-0C1A-270E-576AFA8203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7872" r="22068"/>
          <a:stretch>
            <a:fillRect/>
          </a:stretch>
        </p:blipFill>
        <p:spPr>
          <a:xfrm>
            <a:off x="6708149" y="662339"/>
            <a:ext cx="4983132" cy="55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1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Text: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FA625C-D733-9AC6-CE3E-ACD799F6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9720780">
            <a:off x="-140472" y="4982475"/>
            <a:ext cx="3278467" cy="2324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513EBC-7FE4-F0B5-2DEB-9D4AE5775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rot="20295908">
            <a:off x="3111222" y="5057479"/>
            <a:ext cx="3278467" cy="23247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E5889-650B-F8E5-7118-F92FB7B2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AF862-1381-B242-90EF-5362F4231ED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pills in a circle&#10;&#10;AI-generated content may be incorrect.">
            <a:extLst>
              <a:ext uri="{FF2B5EF4-FFF2-40B4-BE49-F238E27FC236}">
                <a16:creationId xmlns:a16="http://schemas.microsoft.com/office/drawing/2014/main" id="{E5AE8E17-7524-5796-66B2-9685068AC6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4206" y="6290285"/>
            <a:ext cx="404906" cy="457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DA0D07-059E-5B6B-EA19-56EEE5FD5DF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827B17-E194-B1A0-0388-E77EAB7A9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3062" y="3429000"/>
            <a:ext cx="5186362" cy="2927350"/>
          </a:xfrm>
        </p:spPr>
        <p:txBody>
          <a:bodyPr/>
          <a:lstStyle>
            <a:lvl1pPr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A76A207-365E-7BE9-4FC0-43A4100F393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2613" y="846573"/>
            <a:ext cx="5219700" cy="3721100"/>
          </a:xfrm>
        </p:spPr>
        <p:txBody>
          <a:bodyPr anchor="ctr">
            <a:normAutofit/>
          </a:bodyPr>
          <a:lstStyle>
            <a:lvl1pPr algn="ctr">
              <a:buNone/>
              <a:defRPr sz="4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03DAF-40E1-BAD0-9CB5-A7E1904BB0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7989" y="143352"/>
            <a:ext cx="2208016" cy="25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80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lide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D4DCC4-101C-F17F-8D36-B41301589B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1FDC-7478-D114-D641-F8745E55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E60F44-098E-BA9E-2FC6-F7C8FDFDF1F3}"/>
              </a:ext>
            </a:extLst>
          </p:cNvPr>
          <p:cNvSpPr txBox="1">
            <a:spLocks/>
          </p:cNvSpPr>
          <p:nvPr userDrawn="1"/>
        </p:nvSpPr>
        <p:spPr>
          <a:xfrm>
            <a:off x="10962904" y="6318504"/>
            <a:ext cx="619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C1A498-C258-4EB2-9E99-E2057A6FB4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0C9D737-77D7-72AD-2A22-982C6BF8D24F}"/>
              </a:ext>
            </a:extLst>
          </p:cNvPr>
          <p:cNvSpPr txBox="1"/>
          <p:nvPr userDrawn="1"/>
        </p:nvSpPr>
        <p:spPr>
          <a:xfrm>
            <a:off x="7458892" y="6408552"/>
            <a:ext cx="36671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spc="110" baseline="0">
                <a:solidFill>
                  <a:schemeClr val="bg1"/>
                </a:solidFill>
                <a:latin typeface="Helvetica" pitchFamily="2" charset="0"/>
              </a:rPr>
              <a:t>CONFIDENTIAL  |  </a:t>
            </a:r>
            <a:r>
              <a:rPr lang="en-US" sz="700" spc="0" baseline="0">
                <a:solidFill>
                  <a:schemeClr val="bg1"/>
                </a:solidFill>
                <a:latin typeface="Helvetica" pitchFamily="2" charset="0"/>
              </a:rPr>
              <a:t>Not For Distribution</a:t>
            </a:r>
          </a:p>
        </p:txBody>
      </p:sp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6E6CC66-33E2-24E9-82C5-FEE4624D2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637" y="759419"/>
            <a:ext cx="6956295" cy="12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0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w-page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1FDC-7478-D114-D641-F8745E55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8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325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801D2190-7BF3-CF9B-A1FC-846786BC91BB}"/>
              </a:ext>
            </a:extLst>
          </p:cNvPr>
          <p:cNvSpPr/>
          <p:nvPr userDrawn="1"/>
        </p:nvSpPr>
        <p:spPr>
          <a:xfrm>
            <a:off x="8792683" y="2302022"/>
            <a:ext cx="1450084" cy="1450084"/>
          </a:xfrm>
          <a:prstGeom prst="ellipse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bg1"/>
                </a:solidFill>
              </a:rPr>
              <a:t>HEX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#393939</a:t>
            </a:r>
          </a:p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bg1"/>
                </a:solidFill>
              </a:rPr>
              <a:t>RGB</a:t>
            </a:r>
            <a:br>
              <a:rPr lang="en-US" sz="1400" b="1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bg1"/>
                </a:solidFill>
              </a:rPr>
              <a:t>57,57,57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1FDC-7478-D114-D641-F8745E55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A953525-BDDE-88B0-C2D7-D26E7EE7F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9100"/>
            <a:ext cx="10402389" cy="574428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COLOR PALETTE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C539123-F869-F255-9A88-40A1914447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329" y="1933096"/>
            <a:ext cx="2408870" cy="91796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marL="0" indent="0">
              <a:buNone/>
            </a:pPr>
            <a:r>
              <a:rPr lang="en-US"/>
              <a:t>The color toolbox will show you the color palette of this template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8E36F64-F07A-7BFC-E3F5-4B77C180EA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995175"/>
            <a:ext cx="9984059" cy="417985"/>
          </a:xfrm>
        </p:spPr>
        <p:txBody>
          <a:bodyPr/>
          <a:lstStyle>
            <a:lvl1pPr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The color palette is already loaded into this template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1BE16E-9573-4553-15AF-352C3658DBBC}"/>
              </a:ext>
            </a:extLst>
          </p:cNvPr>
          <p:cNvSpPr/>
          <p:nvPr userDrawn="1"/>
        </p:nvSpPr>
        <p:spPr>
          <a:xfrm>
            <a:off x="8527070" y="4805958"/>
            <a:ext cx="1450083" cy="1450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HEX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#F37962</a:t>
            </a:r>
          </a:p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RGB 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243, 111, 85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78A2D2-90F8-6238-D1D0-35087E470F79}"/>
              </a:ext>
            </a:extLst>
          </p:cNvPr>
          <p:cNvSpPr/>
          <p:nvPr userDrawn="1"/>
        </p:nvSpPr>
        <p:spPr>
          <a:xfrm>
            <a:off x="10144888" y="4805958"/>
            <a:ext cx="1450070" cy="14500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HEX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#7C8AC4</a:t>
            </a:r>
          </a:p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RGB 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124, 127, 209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A542A6-5DBC-A4F3-90DF-9714BC1E5864}"/>
              </a:ext>
            </a:extLst>
          </p:cNvPr>
          <p:cNvSpPr txBox="1"/>
          <p:nvPr userDrawn="1"/>
        </p:nvSpPr>
        <p:spPr>
          <a:xfrm>
            <a:off x="3703166" y="2035437"/>
            <a:ext cx="1732871" cy="190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000" spc="600"/>
              <a:t>PRIMARY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75C0CB-228C-8006-9EA4-D22D120414EB}"/>
              </a:ext>
            </a:extLst>
          </p:cNvPr>
          <p:cNvCxnSpPr>
            <a:cxnSpLocks/>
          </p:cNvCxnSpPr>
          <p:nvPr userDrawn="1"/>
        </p:nvCxnSpPr>
        <p:spPr>
          <a:xfrm>
            <a:off x="3703166" y="1984591"/>
            <a:ext cx="459466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D6CCA68-1D58-738D-5C7D-01CE90B68296}"/>
              </a:ext>
            </a:extLst>
          </p:cNvPr>
          <p:cNvSpPr/>
          <p:nvPr userDrawn="1"/>
        </p:nvSpPr>
        <p:spPr>
          <a:xfrm>
            <a:off x="3728164" y="4772090"/>
            <a:ext cx="1450084" cy="14500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400" b="1"/>
              <a:t>HEX</a:t>
            </a:r>
            <a:br>
              <a:rPr lang="en-US" sz="1400" b="1"/>
            </a:br>
            <a:r>
              <a:rPr lang="en-US" sz="1400" b="1"/>
              <a:t>#283363</a:t>
            </a:r>
          </a:p>
          <a:p>
            <a:pPr algn="ctr">
              <a:spcBef>
                <a:spcPts val="200"/>
              </a:spcBef>
            </a:pPr>
            <a:r>
              <a:rPr lang="en-US" sz="1400" b="1"/>
              <a:t>RGB </a:t>
            </a:r>
            <a:br>
              <a:rPr lang="en-US" sz="1400" b="1"/>
            </a:br>
            <a:r>
              <a:rPr lang="en-US" sz="1400" b="1"/>
              <a:t>40, 51, 99</a:t>
            </a:r>
            <a:br>
              <a:rPr lang="en-US" sz="1400" b="1"/>
            </a:br>
            <a:endParaRPr lang="en-US" sz="1400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BBC553-3ACB-8C77-4EA2-3E19EA137145}"/>
              </a:ext>
            </a:extLst>
          </p:cNvPr>
          <p:cNvSpPr/>
          <p:nvPr userDrawn="1"/>
        </p:nvSpPr>
        <p:spPr>
          <a:xfrm>
            <a:off x="5325088" y="4785075"/>
            <a:ext cx="1450085" cy="14500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HEX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#8EC76C</a:t>
            </a:r>
          </a:p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RGB 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142, 199, 108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10DBF-33A2-0BF8-5664-AA0041673ED5}"/>
              </a:ext>
            </a:extLst>
          </p:cNvPr>
          <p:cNvSpPr/>
          <p:nvPr userDrawn="1"/>
        </p:nvSpPr>
        <p:spPr>
          <a:xfrm>
            <a:off x="6918993" y="4785073"/>
            <a:ext cx="1450085" cy="14500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HEX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#F4D500</a:t>
            </a:r>
          </a:p>
          <a:p>
            <a:pPr lvl="0"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RGB 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244 213 0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822ABA-45E9-A101-2409-B00328105D9A}"/>
              </a:ext>
            </a:extLst>
          </p:cNvPr>
          <p:cNvSpPr txBox="1"/>
          <p:nvPr userDrawn="1"/>
        </p:nvSpPr>
        <p:spPr>
          <a:xfrm>
            <a:off x="3791220" y="4498161"/>
            <a:ext cx="1732871" cy="190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000" spc="600"/>
              <a:t>SECONDARY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6BC8E3-8247-5344-61F3-202853E4AE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4417" y="4433551"/>
            <a:ext cx="765878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A63F1A70-D460-CE60-6ACE-A53D4F8624B4}"/>
              </a:ext>
            </a:extLst>
          </p:cNvPr>
          <p:cNvSpPr txBox="1">
            <a:spLocks/>
          </p:cNvSpPr>
          <p:nvPr userDrawn="1"/>
        </p:nvSpPr>
        <p:spPr>
          <a:xfrm>
            <a:off x="11051310" y="6440525"/>
            <a:ext cx="548141" cy="118870"/>
          </a:xfrm>
          <a:prstGeom prst="rect">
            <a:avLst/>
          </a:prstGeom>
        </p:spPr>
        <p:txBody>
          <a:bodyPr lIns="0" r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82C3BC0-3EBF-3C4C-A3D8-795624EBC6AA}" type="slidenum">
              <a:rPr lang="en-US" sz="750" smtClean="0">
                <a:latin typeface="Century Gothic" panose="020B0502020202020204" pitchFamily="34" charset="0"/>
              </a:rPr>
              <a:pPr algn="r"/>
              <a:t>‹#›</a:t>
            </a:fld>
            <a:endParaRPr lang="en-US" sz="750">
              <a:latin typeface="Century Gothic" panose="020B0502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65C746-AB98-31D0-CCE4-A89637BBA980}"/>
              </a:ext>
            </a:extLst>
          </p:cNvPr>
          <p:cNvSpPr/>
          <p:nvPr userDrawn="1"/>
        </p:nvSpPr>
        <p:spPr>
          <a:xfrm>
            <a:off x="3656913" y="2337648"/>
            <a:ext cx="1450084" cy="14500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400" b="1"/>
              <a:t>HEX</a:t>
            </a:r>
            <a:br>
              <a:rPr lang="en-US" sz="1400" b="1"/>
            </a:br>
            <a:r>
              <a:rPr lang="en-US" sz="1400" b="1"/>
              <a:t>#0081C6</a:t>
            </a:r>
          </a:p>
          <a:p>
            <a:pPr algn="ctr">
              <a:spcBef>
                <a:spcPts val="200"/>
              </a:spcBef>
            </a:pPr>
            <a:r>
              <a:rPr lang="en-US" sz="1400" b="1"/>
              <a:t>RGB</a:t>
            </a:r>
            <a:br>
              <a:rPr lang="en-US" sz="1400" b="1"/>
            </a:br>
            <a:r>
              <a:rPr lang="en-US" sz="1400" b="1"/>
              <a:t> 0, 129, 198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EEDA0F-B238-C056-8843-9295E72AD5C2}"/>
              </a:ext>
            </a:extLst>
          </p:cNvPr>
          <p:cNvSpPr/>
          <p:nvPr userDrawn="1"/>
        </p:nvSpPr>
        <p:spPr>
          <a:xfrm>
            <a:off x="5253837" y="2337648"/>
            <a:ext cx="1450084" cy="1450084"/>
          </a:xfrm>
          <a:prstGeom prst="ellipse">
            <a:avLst/>
          </a:prstGeom>
          <a:solidFill>
            <a:srgbClr val="A6C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HEX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#A6C8E9</a:t>
            </a:r>
          </a:p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RGB 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166, 200, 233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C68386-AFBD-3825-904A-1AA22FBC0AD2}"/>
              </a:ext>
            </a:extLst>
          </p:cNvPr>
          <p:cNvSpPr/>
          <p:nvPr userDrawn="1"/>
        </p:nvSpPr>
        <p:spPr>
          <a:xfrm>
            <a:off x="6847742" y="2337648"/>
            <a:ext cx="1450084" cy="1450084"/>
          </a:xfrm>
          <a:prstGeom prst="ellipse">
            <a:avLst/>
          </a:prstGeom>
          <a:solidFill>
            <a:srgbClr val="CA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HEX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#CAD8E5</a:t>
            </a:r>
          </a:p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RGB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202, 216, 229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C8E503-1893-A6E4-55EA-BD6D9E0BBBF8}"/>
              </a:ext>
            </a:extLst>
          </p:cNvPr>
          <p:cNvSpPr txBox="1"/>
          <p:nvPr userDrawn="1"/>
        </p:nvSpPr>
        <p:spPr>
          <a:xfrm>
            <a:off x="8809554" y="2023561"/>
            <a:ext cx="1732871" cy="190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000" spc="600"/>
              <a:t>NEUTRAL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10EB5B-9883-90C1-BEBC-3B7034B99CEF}"/>
              </a:ext>
            </a:extLst>
          </p:cNvPr>
          <p:cNvCxnSpPr>
            <a:cxnSpLocks/>
          </p:cNvCxnSpPr>
          <p:nvPr userDrawn="1"/>
        </p:nvCxnSpPr>
        <p:spPr>
          <a:xfrm>
            <a:off x="8809554" y="1972715"/>
            <a:ext cx="2544246" cy="1187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A92248A-AC2C-9868-C822-D442C335C68F}"/>
              </a:ext>
            </a:extLst>
          </p:cNvPr>
          <p:cNvSpPr/>
          <p:nvPr userDrawn="1"/>
        </p:nvSpPr>
        <p:spPr>
          <a:xfrm>
            <a:off x="10386588" y="2302022"/>
            <a:ext cx="1450084" cy="1450084"/>
          </a:xfrm>
          <a:prstGeom prst="ellipse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HEX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#E8E8E8</a:t>
            </a:r>
          </a:p>
          <a:p>
            <a:pPr algn="ctr">
              <a:spcBef>
                <a:spcPts val="200"/>
              </a:spcBef>
            </a:pP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RGB </a:t>
            </a:r>
            <a:br>
              <a:rPr lang="en-US" sz="1400" b="1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50000"/>
                  </a:schemeClr>
                </a:solidFill>
              </a:rPr>
              <a:t>232, 232, 232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9534E6-67B0-FE27-34DD-27F88148E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CD0F4E-EE22-AFD8-47B3-4BA8FAB13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329" y="3062690"/>
            <a:ext cx="2331727" cy="2890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153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747D-8023-DEDE-F31F-EB5300CE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100"/>
            <a:ext cx="10402389" cy="574428"/>
          </a:xfrm>
        </p:spPr>
        <p:txBody>
          <a:bodyPr>
            <a:normAutofit/>
          </a:bodyPr>
          <a:lstStyle/>
          <a:p>
            <a:r>
              <a:rPr lang="en-US"/>
              <a:t>LOGOS*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33AE0-4F9A-B1B2-3DCE-F2BD5EF37F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1003" y="2280505"/>
            <a:ext cx="5042200" cy="856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2E00B7-054C-2AF9-8A7F-48A424BD9F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11003" y="3530117"/>
            <a:ext cx="5042200" cy="873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FFB2D-5D22-6981-EAAF-B958DFF613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28258" y="4796207"/>
            <a:ext cx="4807689" cy="83270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C5D43-ABC0-1671-1510-F222DF4CF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7994" y="5059447"/>
            <a:ext cx="5152448" cy="109728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F33BA-3461-DED9-0551-F7F82EFC26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0746" y="2061793"/>
            <a:ext cx="5127478" cy="1097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921B1-253B-277B-33CB-59A4A22704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0746" y="3560620"/>
            <a:ext cx="5266944" cy="1097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22E09-3CC5-82BD-3933-F6B8DAF991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22615" y="279524"/>
            <a:ext cx="1211285" cy="1367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00DA6E-68AD-CD10-46F6-84321D0E47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28451" y="307728"/>
            <a:ext cx="1203651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FFEE0-1060-7482-556D-0417BE96854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92158" y="232521"/>
            <a:ext cx="1123408" cy="128016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8EAA21-0D69-22C4-8823-E09BDCD257EC}"/>
              </a:ext>
            </a:extLst>
          </p:cNvPr>
          <p:cNvSpPr txBox="1"/>
          <p:nvPr userDrawn="1"/>
        </p:nvSpPr>
        <p:spPr>
          <a:xfrm>
            <a:off x="559109" y="1077025"/>
            <a:ext cx="493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*When using white logos from here, please remove shape color fill behind it and place only on dark backgrounds.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3AD614-3CAE-03FE-27AE-0EA1C76B87D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FBE666-8C50-0EAB-4212-8FD145A9D748}"/>
              </a:ext>
            </a:extLst>
          </p:cNvPr>
          <p:cNvSpPr/>
          <p:nvPr userDrawn="1"/>
        </p:nvSpPr>
        <p:spPr>
          <a:xfrm>
            <a:off x="4871258" y="0"/>
            <a:ext cx="73207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04EC3-76ED-A4B7-8383-CED679CC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140" y="581892"/>
            <a:ext cx="3799584" cy="5752406"/>
          </a:xfrm>
        </p:spPr>
        <p:txBody>
          <a:bodyPr anchor="ctr">
            <a:noAutofit/>
          </a:bodyPr>
          <a:lstStyle>
            <a:lvl1pPr>
              <a:defRPr sz="54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0BEF0-77E0-5C7B-5090-04FAAC90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pills in a circle&#10;&#10;AI-generated content may be incorrect.">
            <a:extLst>
              <a:ext uri="{FF2B5EF4-FFF2-40B4-BE49-F238E27FC236}">
                <a16:creationId xmlns:a16="http://schemas.microsoft.com/office/drawing/2014/main" id="{CA128915-DD9B-B914-0337-5E76AD88E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544" y="6134019"/>
            <a:ext cx="536814" cy="606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0CC9D-BF75-9846-7D37-74CF1695F6D2}"/>
              </a:ext>
            </a:extLst>
          </p:cNvPr>
          <p:cNvGrpSpPr/>
          <p:nvPr userDrawn="1"/>
        </p:nvGrpSpPr>
        <p:grpSpPr>
          <a:xfrm>
            <a:off x="72789" y="3074230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CEE0FE8-6653-5E44-9D24-53F6B69ACB1C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550890EB-BBC2-3791-4553-9195F6C237D8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D3DC0144-447B-9FDD-48CA-31BF36ED9079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E2AD724-4D9B-94DC-313D-34032705AE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814" r="8665"/>
          <a:stretch>
            <a:fillRect/>
          </a:stretch>
        </p:blipFill>
        <p:spPr>
          <a:xfrm>
            <a:off x="5319673" y="523702"/>
            <a:ext cx="6434602" cy="561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78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-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CA0B-94CC-87AD-9C5E-62D936BE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100"/>
            <a:ext cx="10402389" cy="574428"/>
          </a:xfrm>
        </p:spPr>
        <p:txBody>
          <a:bodyPr>
            <a:normAutofit/>
          </a:bodyPr>
          <a:lstStyle/>
          <a:p>
            <a:r>
              <a:rPr lang="en-US"/>
              <a:t>ICONS - audiences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3DABFF7-AB9E-AC22-50FE-53D1DDFFA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5679" y="1265172"/>
            <a:ext cx="1757928" cy="17579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3492016-3E04-63A9-C1CB-C29765129C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927" y="1265172"/>
            <a:ext cx="1757928" cy="175792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AD01B59-67E6-2740-6E5C-4F136F2791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5679" y="4164114"/>
            <a:ext cx="1757928" cy="17579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7606659-0923-C260-CC4D-995C46C180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2927" y="4164114"/>
            <a:ext cx="1757928" cy="17579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2720D4-28FC-96D3-31C0-EA60E47C040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74145" y="4164114"/>
            <a:ext cx="1757928" cy="175792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58196E5-2845-C645-5554-7289CFB4AB9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74590" y="1265172"/>
            <a:ext cx="1757928" cy="1757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8AAE4-04BC-103F-A513-F326CF710290}"/>
              </a:ext>
            </a:extLst>
          </p:cNvPr>
          <p:cNvSpPr txBox="1"/>
          <p:nvPr userDrawn="1"/>
        </p:nvSpPr>
        <p:spPr>
          <a:xfrm>
            <a:off x="442927" y="3143975"/>
            <a:ext cx="166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Healthcare organizations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A5FD4-8AEE-0A87-466F-D5155B6DF3CF}"/>
              </a:ext>
            </a:extLst>
          </p:cNvPr>
          <p:cNvSpPr txBox="1"/>
          <p:nvPr userDrawn="1"/>
        </p:nvSpPr>
        <p:spPr>
          <a:xfrm>
            <a:off x="2909036" y="3143975"/>
            <a:ext cx="166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Brokers &amp; Consultants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774585-094F-0E04-B732-C72DA685AF7F}"/>
              </a:ext>
            </a:extLst>
          </p:cNvPr>
          <p:cNvSpPr txBox="1"/>
          <p:nvPr userDrawn="1"/>
        </p:nvSpPr>
        <p:spPr>
          <a:xfrm>
            <a:off x="5541400" y="3143975"/>
            <a:ext cx="166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Tribal Nations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CED055-944A-1E58-E6D6-26886D01D225}"/>
              </a:ext>
            </a:extLst>
          </p:cNvPr>
          <p:cNvSpPr txBox="1"/>
          <p:nvPr userDrawn="1"/>
        </p:nvSpPr>
        <p:spPr>
          <a:xfrm>
            <a:off x="5541400" y="6025722"/>
            <a:ext cx="166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Third-Party Administrators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929028-C817-F082-0267-7EA285D6A905}"/>
              </a:ext>
            </a:extLst>
          </p:cNvPr>
          <p:cNvSpPr txBox="1"/>
          <p:nvPr userDrawn="1"/>
        </p:nvSpPr>
        <p:spPr>
          <a:xfrm>
            <a:off x="2964454" y="6025722"/>
            <a:ext cx="166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Public Sector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0BF83-8467-0327-6F1C-E8EE53B3AB17}"/>
              </a:ext>
            </a:extLst>
          </p:cNvPr>
          <p:cNvSpPr txBox="1"/>
          <p:nvPr userDrawn="1"/>
        </p:nvSpPr>
        <p:spPr>
          <a:xfrm>
            <a:off x="429072" y="6025722"/>
            <a:ext cx="166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Private Sector</a:t>
            </a:r>
          </a:p>
        </p:txBody>
      </p:sp>
    </p:spTree>
    <p:extLst>
      <p:ext uri="{BB962C8B-B14F-4D97-AF65-F5344CB8AC3E}">
        <p14:creationId xmlns:p14="http://schemas.microsoft.com/office/powerpoint/2010/main" val="1289833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-brand pillars, pill h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B955-DEBF-5476-FF80-14ACBB7EE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100"/>
            <a:ext cx="11036968" cy="574428"/>
          </a:xfrm>
        </p:spPr>
        <p:txBody>
          <a:bodyPr>
            <a:normAutofit fontScale="90000"/>
          </a:bodyPr>
          <a:lstStyle/>
          <a:p>
            <a:r>
              <a:rPr lang="en-US"/>
              <a:t>ICONS – </a:t>
            </a:r>
            <a:r>
              <a:rPr lang="en-US" sz="4000" b="0"/>
              <a:t>5 brand pillars and signature pill graphic</a:t>
            </a:r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14CE-E45D-95B7-EEEA-BF0BB5A1E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9681" y="2409663"/>
            <a:ext cx="4347204" cy="30851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A49774D-0BD0-C958-045E-427151A65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8040" y="1448532"/>
            <a:ext cx="1631840" cy="16318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6387FE6-D816-8EB3-C67D-ABDC865D24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6477" y="1305116"/>
            <a:ext cx="1954316" cy="19543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5A31696-9E25-6E91-03D8-A18763C4F29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390" y="1448532"/>
            <a:ext cx="1631840" cy="1631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3A562-FF90-1195-A6BC-E879621F4D46}"/>
              </a:ext>
            </a:extLst>
          </p:cNvPr>
          <p:cNvSpPr txBox="1"/>
          <p:nvPr userDrawn="1"/>
        </p:nvSpPr>
        <p:spPr>
          <a:xfrm>
            <a:off x="742821" y="3429000"/>
            <a:ext cx="106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Rooted in healthcare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3C99B-B520-DCCB-809C-C04607DF8BCB}"/>
              </a:ext>
            </a:extLst>
          </p:cNvPr>
          <p:cNvSpPr txBox="1"/>
          <p:nvPr userDrawn="1"/>
        </p:nvSpPr>
        <p:spPr>
          <a:xfrm>
            <a:off x="2751219" y="3429000"/>
            <a:ext cx="139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Trusted plan steward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7CC11-977C-81EF-BC56-E986FDCB8AE6}"/>
              </a:ext>
            </a:extLst>
          </p:cNvPr>
          <p:cNvSpPr txBox="1"/>
          <p:nvPr userDrawn="1"/>
        </p:nvSpPr>
        <p:spPr>
          <a:xfrm>
            <a:off x="5123612" y="3441632"/>
            <a:ext cx="134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Value beyond pricing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F5E1D-62C4-96C7-B382-965A1FA4CEC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1424" y="4467727"/>
            <a:ext cx="1333500" cy="167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A96072-C42C-6560-F2D3-5084887A6120}"/>
              </a:ext>
            </a:extLst>
          </p:cNvPr>
          <p:cNvSpPr txBox="1"/>
          <p:nvPr userDrawn="1"/>
        </p:nvSpPr>
        <p:spPr>
          <a:xfrm>
            <a:off x="544734" y="6177290"/>
            <a:ext cx="145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Members before margins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E0803-F188-B825-F9F2-54085229A431}"/>
              </a:ext>
            </a:extLst>
          </p:cNvPr>
          <p:cNvSpPr txBox="1"/>
          <p:nvPr userDrawn="1"/>
        </p:nvSpPr>
        <p:spPr>
          <a:xfrm>
            <a:off x="2770576" y="6177290"/>
            <a:ext cx="145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100% transparency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D8B64-C5ED-C479-8FFC-72189A07A63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86477" y="4467727"/>
            <a:ext cx="17399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6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-extended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471C-D15D-723C-3B17-75133F01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9100"/>
            <a:ext cx="11036968" cy="574428"/>
          </a:xfrm>
        </p:spPr>
        <p:txBody>
          <a:bodyPr>
            <a:normAutofit fontScale="90000"/>
          </a:bodyPr>
          <a:lstStyle/>
          <a:p>
            <a:r>
              <a:rPr lang="en-US"/>
              <a:t>ICONS – </a:t>
            </a:r>
            <a:r>
              <a:rPr lang="en-US" sz="4000" b="0"/>
              <a:t>extended brand pillars</a:t>
            </a:r>
            <a:endParaRPr lang="en-US" b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04AD6-4494-5F41-5C41-AEBDB7D11E1F}"/>
              </a:ext>
            </a:extLst>
          </p:cNvPr>
          <p:cNvSpPr txBox="1"/>
          <p:nvPr userDrawn="1"/>
        </p:nvSpPr>
        <p:spPr>
          <a:xfrm>
            <a:off x="275273" y="3239637"/>
            <a:ext cx="166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Recommendations –plan &amp; 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08952-E083-8727-0D4F-6243E713EF40}"/>
              </a:ext>
            </a:extLst>
          </p:cNvPr>
          <p:cNvSpPr txBox="1"/>
          <p:nvPr userDrawn="1"/>
        </p:nvSpPr>
        <p:spPr>
          <a:xfrm>
            <a:off x="2680490" y="3239637"/>
            <a:ext cx="139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Transparency?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3C897-24B5-4A18-B8A9-3658DC874C10}"/>
              </a:ext>
            </a:extLst>
          </p:cNvPr>
          <p:cNvSpPr txBox="1"/>
          <p:nvPr userDrawn="1"/>
        </p:nvSpPr>
        <p:spPr>
          <a:xfrm>
            <a:off x="5012268" y="3206102"/>
            <a:ext cx="134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Performance analytics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7C9D2-A795-D657-B228-FA2E0806E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205" y="1252366"/>
            <a:ext cx="16637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16E4A-A202-E512-3B68-5FC4A13F20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3119" y="1252366"/>
            <a:ext cx="1797098" cy="1797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C2FBA-E88B-0AC4-53BD-011125E15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41326" y="1290466"/>
            <a:ext cx="1689100" cy="163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2CDF1-749F-A713-D761-72744DBC84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4043" y="1373064"/>
            <a:ext cx="1651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FDBE3-82E3-6671-D915-DFE9E4C944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90272" y="1373064"/>
            <a:ext cx="1752600" cy="167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533D80-577F-CBEA-D66C-8C18BF74455F}"/>
              </a:ext>
            </a:extLst>
          </p:cNvPr>
          <p:cNvSpPr txBox="1"/>
          <p:nvPr userDrawn="1"/>
        </p:nvSpPr>
        <p:spPr>
          <a:xfrm>
            <a:off x="7439875" y="3206102"/>
            <a:ext cx="134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Consultative partnership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DC6AED-E641-A6C6-5357-074E65C9A0BD}"/>
              </a:ext>
            </a:extLst>
          </p:cNvPr>
          <p:cNvSpPr txBox="1"/>
          <p:nvPr userDrawn="1"/>
        </p:nvSpPr>
        <p:spPr>
          <a:xfrm>
            <a:off x="9888115" y="3206102"/>
            <a:ext cx="134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Pipeline monitoring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3136B5D-9FD7-32C5-8C9C-6000468ABA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2680" y="4053493"/>
            <a:ext cx="7559637" cy="23854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15098-A4EF-B333-9A50-4143E93A27AB}"/>
              </a:ext>
            </a:extLst>
          </p:cNvPr>
          <p:cNvSpPr txBox="1"/>
          <p:nvPr userDrawn="1"/>
        </p:nvSpPr>
        <p:spPr>
          <a:xfrm>
            <a:off x="72412" y="6270453"/>
            <a:ext cx="8128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Best-in-Class PBM Capabilities + Healthcare Organizational Objectives = The ClearScript Difference.</a:t>
            </a:r>
          </a:p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37034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 Do's &amp; Don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4880B8-ED46-5624-6873-79C3D9B706A8}"/>
              </a:ext>
            </a:extLst>
          </p:cNvPr>
          <p:cNvSpPr/>
          <p:nvPr userDrawn="1"/>
        </p:nvSpPr>
        <p:spPr>
          <a:xfrm>
            <a:off x="8064500" y="1731178"/>
            <a:ext cx="3670515" cy="21828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4CB613-D744-4403-4B51-35BEA7EA877C}"/>
              </a:ext>
            </a:extLst>
          </p:cNvPr>
          <p:cNvSpPr/>
          <p:nvPr userDrawn="1"/>
        </p:nvSpPr>
        <p:spPr>
          <a:xfrm>
            <a:off x="4267562" y="1731178"/>
            <a:ext cx="3670515" cy="21828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48C4E-BE37-F106-A68A-AB8869B0808B}"/>
              </a:ext>
            </a:extLst>
          </p:cNvPr>
          <p:cNvSpPr txBox="1"/>
          <p:nvPr userDrawn="1"/>
        </p:nvSpPr>
        <p:spPr>
          <a:xfrm>
            <a:off x="4460886" y="1882378"/>
            <a:ext cx="2708338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r>
              <a:rPr lang="en-US" sz="1400" b="1"/>
              <a:t>Content pacing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006AA-3684-7990-49B1-ACFEC91B6F43}"/>
              </a:ext>
            </a:extLst>
          </p:cNvPr>
          <p:cNvSpPr/>
          <p:nvPr userDrawn="1"/>
        </p:nvSpPr>
        <p:spPr>
          <a:xfrm>
            <a:off x="451773" y="4045378"/>
            <a:ext cx="3670515" cy="21828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147A9-271B-69FF-2419-12EC88991865}"/>
              </a:ext>
            </a:extLst>
          </p:cNvPr>
          <p:cNvSpPr txBox="1"/>
          <p:nvPr userDrawn="1"/>
        </p:nvSpPr>
        <p:spPr>
          <a:xfrm>
            <a:off x="604081" y="4184703"/>
            <a:ext cx="2708338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r>
              <a:rPr lang="en-US" sz="1400" b="1">
                <a:solidFill>
                  <a:schemeClr val="bg1"/>
                </a:solidFill>
              </a:rPr>
              <a:t>Color palette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06069-02D1-B210-5396-1B0E98547733}"/>
              </a:ext>
            </a:extLst>
          </p:cNvPr>
          <p:cNvSpPr/>
          <p:nvPr userDrawn="1"/>
        </p:nvSpPr>
        <p:spPr>
          <a:xfrm>
            <a:off x="453208" y="1731178"/>
            <a:ext cx="3670515" cy="21828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5A0A6D-D83D-432C-F4C9-B76A9B6F9BC0}"/>
              </a:ext>
            </a:extLst>
          </p:cNvPr>
          <p:cNvSpPr txBox="1">
            <a:spLocks/>
          </p:cNvSpPr>
          <p:nvPr userDrawn="1"/>
        </p:nvSpPr>
        <p:spPr>
          <a:xfrm>
            <a:off x="604081" y="2571823"/>
            <a:ext cx="1575572" cy="1785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Don’t copy and paste from a past PPT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If you do this, you will be bringing in old master templates, old color palettes and fonts. It will be difficult to keep consistency.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C950F91-15D1-F66D-994D-F8F6361DF452}"/>
              </a:ext>
            </a:extLst>
          </p:cNvPr>
          <p:cNvSpPr txBox="1">
            <a:spLocks/>
          </p:cNvSpPr>
          <p:nvPr userDrawn="1"/>
        </p:nvSpPr>
        <p:spPr>
          <a:xfrm>
            <a:off x="2371333" y="2571823"/>
            <a:ext cx="1589918" cy="1785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 add content without formatting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See How to Add Content slide on how to</a:t>
            </a:r>
            <a:br>
              <a:rPr lang="en-US" sz="1000">
                <a:solidFill>
                  <a:schemeClr val="tx1"/>
                </a:solidFill>
                <a:latin typeface="+mn-lt"/>
              </a:rPr>
            </a:br>
            <a:r>
              <a:rPr lang="en-US" sz="1000">
                <a:solidFill>
                  <a:schemeClr val="tx1"/>
                </a:solidFill>
                <a:latin typeface="+mn-lt"/>
              </a:rPr>
              <a:t>input content without compromising the template.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09E3E-A252-FFC1-2AF5-8FBF6F759E85}"/>
              </a:ext>
            </a:extLst>
          </p:cNvPr>
          <p:cNvSpPr txBox="1"/>
          <p:nvPr userDrawn="1"/>
        </p:nvSpPr>
        <p:spPr>
          <a:xfrm>
            <a:off x="604081" y="1882378"/>
            <a:ext cx="2708338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r>
              <a:rPr lang="en-US" sz="1400" b="1"/>
              <a:t>Adding content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D17CA99-2591-B04A-249C-5AEEB752992E}"/>
              </a:ext>
            </a:extLst>
          </p:cNvPr>
          <p:cNvSpPr txBox="1">
            <a:spLocks/>
          </p:cNvSpPr>
          <p:nvPr userDrawn="1"/>
        </p:nvSpPr>
        <p:spPr>
          <a:xfrm>
            <a:off x="4460886" y="2558504"/>
            <a:ext cx="1539080" cy="1125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Don’t overload each page with content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If too full, a reader will feel overwhelmed and have trouble following along with the presentation.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92EB07A-DA9C-1ADD-B749-A3FCE8D25FA8}"/>
              </a:ext>
            </a:extLst>
          </p:cNvPr>
          <p:cNvSpPr txBox="1">
            <a:spLocks/>
          </p:cNvSpPr>
          <p:nvPr userDrawn="1"/>
        </p:nvSpPr>
        <p:spPr>
          <a:xfrm>
            <a:off x="6218938" y="2558504"/>
            <a:ext cx="1589918" cy="11951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 keep each page light on copy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Keep the content light and concise. Less is more. The best way to keep a reader’s attention is to not overload them.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324C717-9A19-AAE6-3797-BADC40E78058}"/>
              </a:ext>
            </a:extLst>
          </p:cNvPr>
          <p:cNvSpPr txBox="1">
            <a:spLocks/>
          </p:cNvSpPr>
          <p:nvPr userDrawn="1"/>
        </p:nvSpPr>
        <p:spPr>
          <a:xfrm>
            <a:off x="8225868" y="2558504"/>
            <a:ext cx="1648572" cy="1698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Don’t create new page designs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We have provided you with dozens of layouts. Please use these. If there is a slide that needs custom design, contact the brand team.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41BFBA7-0E69-139E-E774-8CDCE4446412}"/>
              </a:ext>
            </a:extLst>
          </p:cNvPr>
          <p:cNvSpPr txBox="1">
            <a:spLocks/>
          </p:cNvSpPr>
          <p:nvPr userDrawn="1"/>
        </p:nvSpPr>
        <p:spPr>
          <a:xfrm>
            <a:off x="9971541" y="2558504"/>
            <a:ext cx="1528992" cy="1698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 use the templates provided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We have created dozens of pages to chose from which should cover your most frequent needs.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EDB2D700-B421-AF11-1C23-61C14059AFF3}"/>
              </a:ext>
            </a:extLst>
          </p:cNvPr>
          <p:cNvSpPr txBox="1">
            <a:spLocks/>
          </p:cNvSpPr>
          <p:nvPr userDrawn="1"/>
        </p:nvSpPr>
        <p:spPr>
          <a:xfrm>
            <a:off x="604081" y="4818954"/>
            <a:ext cx="1610007" cy="14126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bg1"/>
                </a:solidFill>
                <a:latin typeface="+mn-lt"/>
              </a:rPr>
              <a:t>Don’t use colors that are not in the palette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bg1"/>
                </a:solidFill>
                <a:latin typeface="+mn-lt"/>
              </a:rPr>
              <a:t>We have a new color palette starting October 2025. Please do not add additional colors or use old colors.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B6DB28-1229-ACF2-83AE-B84A391F7482}"/>
              </a:ext>
            </a:extLst>
          </p:cNvPr>
          <p:cNvSpPr/>
          <p:nvPr userDrawn="1"/>
        </p:nvSpPr>
        <p:spPr>
          <a:xfrm>
            <a:off x="8064500" y="4045378"/>
            <a:ext cx="3670515" cy="2182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71A80-5164-8351-0D73-1FE38FD6887A}"/>
              </a:ext>
            </a:extLst>
          </p:cNvPr>
          <p:cNvSpPr txBox="1"/>
          <p:nvPr userDrawn="1"/>
        </p:nvSpPr>
        <p:spPr>
          <a:xfrm>
            <a:off x="8225868" y="4184703"/>
            <a:ext cx="2708338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r>
              <a:rPr lang="en-US" sz="1400" b="1"/>
              <a:t>Visual pacing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81A363-EF94-AD92-A1D6-BE0729C4DE79}"/>
              </a:ext>
            </a:extLst>
          </p:cNvPr>
          <p:cNvSpPr txBox="1"/>
          <p:nvPr userDrawn="1"/>
        </p:nvSpPr>
        <p:spPr>
          <a:xfrm>
            <a:off x="8225868" y="1882378"/>
            <a:ext cx="2708338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r>
              <a:rPr lang="en-US" sz="1400" b="1"/>
              <a:t>Use master templates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D8D3B8-9C42-5AEC-7DA8-04390BE110E6}"/>
              </a:ext>
            </a:extLst>
          </p:cNvPr>
          <p:cNvSpPr/>
          <p:nvPr userDrawn="1"/>
        </p:nvSpPr>
        <p:spPr>
          <a:xfrm>
            <a:off x="4270975" y="4045378"/>
            <a:ext cx="3670515" cy="2182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AA3584-06C3-D74C-9AB9-6FD1F5DDDC27}"/>
              </a:ext>
            </a:extLst>
          </p:cNvPr>
          <p:cNvSpPr txBox="1"/>
          <p:nvPr userDrawn="1"/>
        </p:nvSpPr>
        <p:spPr>
          <a:xfrm>
            <a:off x="4460886" y="4184703"/>
            <a:ext cx="2708338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900"/>
              </a:spcBef>
            </a:pPr>
            <a:r>
              <a:rPr lang="en-US" sz="1400" b="1"/>
              <a:t>Color type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716A2EEF-33D1-D297-3399-25DD225CE2CA}"/>
              </a:ext>
            </a:extLst>
          </p:cNvPr>
          <p:cNvSpPr txBox="1">
            <a:spLocks/>
          </p:cNvSpPr>
          <p:nvPr userDrawn="1"/>
        </p:nvSpPr>
        <p:spPr>
          <a:xfrm>
            <a:off x="2371333" y="4687866"/>
            <a:ext cx="1508419" cy="1785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bg1"/>
                </a:solidFill>
                <a:latin typeface="+mn-lt"/>
              </a:rPr>
              <a:t>Do use our color palette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See </a:t>
            </a:r>
            <a:r>
              <a:rPr lang="en-US" sz="1000">
                <a:solidFill>
                  <a:schemeClr val="bg1"/>
                </a:solidFill>
                <a:latin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 XX on how to use the color palette.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CCF10A97-95A5-D29E-7173-727922B7E463}"/>
              </a:ext>
            </a:extLst>
          </p:cNvPr>
          <p:cNvSpPr txBox="1">
            <a:spLocks/>
          </p:cNvSpPr>
          <p:nvPr userDrawn="1"/>
        </p:nvSpPr>
        <p:spPr>
          <a:xfrm>
            <a:off x="8225868" y="4806616"/>
            <a:ext cx="1528992" cy="1698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Don’t use the same template for every page.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Variation is key to keeping your audience engaged. 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EF0D37E8-7D57-A0AB-20E7-AD7CD1E831FC}"/>
              </a:ext>
            </a:extLst>
          </p:cNvPr>
          <p:cNvSpPr txBox="1">
            <a:spLocks/>
          </p:cNvSpPr>
          <p:nvPr userDrawn="1"/>
        </p:nvSpPr>
        <p:spPr>
          <a:xfrm>
            <a:off x="9971541" y="4818954"/>
            <a:ext cx="1616378" cy="1698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 vary page styles for visual interest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Create visual breaks to help the reader pause and stay interested.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00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See Visual Pacing Slide.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C046621E-2DDB-D91A-48E2-025999DD9891}"/>
              </a:ext>
            </a:extLst>
          </p:cNvPr>
          <p:cNvSpPr txBox="1">
            <a:spLocks/>
          </p:cNvSpPr>
          <p:nvPr userDrawn="1"/>
        </p:nvSpPr>
        <p:spPr>
          <a:xfrm>
            <a:off x="4460886" y="4806617"/>
            <a:ext cx="1564492" cy="12557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Don’t use color type on light backgrounds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If you use color type on the Midnight background, use sparingly and at 20pt or higher (for accessibility). 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239DDBDA-C5E0-E6B0-4CC9-67BFFC7AA27E}"/>
              </a:ext>
            </a:extLst>
          </p:cNvPr>
          <p:cNvSpPr txBox="1">
            <a:spLocks/>
          </p:cNvSpPr>
          <p:nvPr userDrawn="1"/>
        </p:nvSpPr>
        <p:spPr>
          <a:xfrm>
            <a:off x="6218938" y="4818954"/>
            <a:ext cx="1528992" cy="1698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/>
              <a:buNone/>
              <a:defRPr lang="en-US" sz="1800" b="0" i="0" kern="1200" dirty="0">
                <a:solidFill>
                  <a:schemeClr val="tx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None/>
              <a:tabLst/>
              <a:defRPr lang="en-US" sz="1400" b="0" i="0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charset="0"/>
              <a:buChar char="•"/>
              <a:tabLst/>
              <a:defRPr lang="en-US" sz="1100" b="0" i="0" kern="1200" dirty="0" smtClean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lang="en-US" sz="1100" b="0" i="0" kern="1200" dirty="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19063" indent="-1190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60000"/>
              <a:buFont typeface="Arial" panose="020B0604020202020204" pitchFamily="34" charset="0"/>
              <a:buChar char="•"/>
              <a:tabLst/>
              <a:defRPr sz="1100" b="0" i="0" kern="1200">
                <a:solidFill>
                  <a:schemeClr val="tx2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  <a:latin typeface="+mn-lt"/>
              </a:rPr>
              <a:t>Do use the Dark Blue and White for type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chemeClr val="tx1"/>
                </a:solidFill>
                <a:latin typeface="+mn-lt"/>
              </a:rPr>
              <a:t>There are some instances where color type can be used, but use it sparingly, as there are accessibility concerns.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2043BC-1BCA-8AD1-B573-FB083B932A53}"/>
              </a:ext>
            </a:extLst>
          </p:cNvPr>
          <p:cNvSpPr txBox="1"/>
          <p:nvPr userDrawn="1"/>
        </p:nvSpPr>
        <p:spPr>
          <a:xfrm>
            <a:off x="455422" y="384532"/>
            <a:ext cx="8083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</a:rPr>
              <a:t>POWERPOINT DO’S AND DON’TS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710BFF-E805-3FCF-9259-51E81311A2EB}"/>
              </a:ext>
            </a:extLst>
          </p:cNvPr>
          <p:cNvSpPr txBox="1"/>
          <p:nvPr userDrawn="1"/>
        </p:nvSpPr>
        <p:spPr>
          <a:xfrm>
            <a:off x="604081" y="2276462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DON’T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569170-F393-20BC-1FF8-BD22B23A0FD2}"/>
              </a:ext>
            </a:extLst>
          </p:cNvPr>
          <p:cNvSpPr txBox="1"/>
          <p:nvPr userDrawn="1"/>
        </p:nvSpPr>
        <p:spPr>
          <a:xfrm>
            <a:off x="2371333" y="2276462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106AC3-7343-A550-DF5B-314495F9668F}"/>
              </a:ext>
            </a:extLst>
          </p:cNvPr>
          <p:cNvSpPr txBox="1"/>
          <p:nvPr userDrawn="1"/>
        </p:nvSpPr>
        <p:spPr>
          <a:xfrm>
            <a:off x="4460886" y="2276462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DON’T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5EE36B-855A-4CF2-9315-3DA49B4051B6}"/>
              </a:ext>
            </a:extLst>
          </p:cNvPr>
          <p:cNvSpPr txBox="1"/>
          <p:nvPr userDrawn="1"/>
        </p:nvSpPr>
        <p:spPr>
          <a:xfrm>
            <a:off x="6218938" y="2276462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F126DC-938A-BC37-DBCA-1206E952FE5C}"/>
              </a:ext>
            </a:extLst>
          </p:cNvPr>
          <p:cNvSpPr txBox="1"/>
          <p:nvPr userDrawn="1"/>
        </p:nvSpPr>
        <p:spPr>
          <a:xfrm>
            <a:off x="8225868" y="2276462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DON’T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B26AFA-F8BC-7086-F55C-673EDA301C7F}"/>
              </a:ext>
            </a:extLst>
          </p:cNvPr>
          <p:cNvSpPr txBox="1"/>
          <p:nvPr userDrawn="1"/>
        </p:nvSpPr>
        <p:spPr>
          <a:xfrm>
            <a:off x="9971541" y="2276462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84650A-585C-7ED9-7822-1E183CE6D5A7}"/>
              </a:ext>
            </a:extLst>
          </p:cNvPr>
          <p:cNvSpPr txBox="1"/>
          <p:nvPr userDrawn="1"/>
        </p:nvSpPr>
        <p:spPr>
          <a:xfrm>
            <a:off x="604081" y="4532774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bg1"/>
                </a:solidFill>
              </a:rPr>
              <a:t>DON’T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60B3C7-27FC-8A0F-F7F1-E7DA698A2582}"/>
              </a:ext>
            </a:extLst>
          </p:cNvPr>
          <p:cNvSpPr txBox="1"/>
          <p:nvPr userDrawn="1"/>
        </p:nvSpPr>
        <p:spPr>
          <a:xfrm>
            <a:off x="2371333" y="4532774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bg1"/>
                </a:solidFill>
              </a:rPr>
              <a:t>DO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BB312E-8242-562E-FF11-7C96C335A4CE}"/>
              </a:ext>
            </a:extLst>
          </p:cNvPr>
          <p:cNvSpPr txBox="1"/>
          <p:nvPr userDrawn="1"/>
        </p:nvSpPr>
        <p:spPr>
          <a:xfrm>
            <a:off x="4460886" y="4544649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DON’T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568212-509A-3D20-595A-A8D217966F3A}"/>
              </a:ext>
            </a:extLst>
          </p:cNvPr>
          <p:cNvSpPr txBox="1"/>
          <p:nvPr userDrawn="1"/>
        </p:nvSpPr>
        <p:spPr>
          <a:xfrm>
            <a:off x="6218938" y="4544649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306166-AD47-6C96-8933-DBF563814311}"/>
              </a:ext>
            </a:extLst>
          </p:cNvPr>
          <p:cNvSpPr txBox="1"/>
          <p:nvPr userDrawn="1"/>
        </p:nvSpPr>
        <p:spPr>
          <a:xfrm>
            <a:off x="8225868" y="4520898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/>
              <a:t>DON’T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107A58-1133-ABEF-2761-99A2102A8BAA}"/>
              </a:ext>
            </a:extLst>
          </p:cNvPr>
          <p:cNvSpPr txBox="1"/>
          <p:nvPr userDrawn="1"/>
        </p:nvSpPr>
        <p:spPr>
          <a:xfrm>
            <a:off x="9971541" y="4520898"/>
            <a:ext cx="1503275" cy="23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1400" b="1" spc="130"/>
              <a:t>DO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0A4B07-38CB-3D8B-422E-7F09E841BDA7}"/>
              </a:ext>
            </a:extLst>
          </p:cNvPr>
          <p:cNvSpPr txBox="1"/>
          <p:nvPr userDrawn="1"/>
        </p:nvSpPr>
        <p:spPr>
          <a:xfrm>
            <a:off x="525732" y="887054"/>
            <a:ext cx="8524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+mn-lt"/>
              </a:rPr>
              <a:t>Please contact Marketing if you have needs beyond this templat</a:t>
            </a:r>
            <a:r>
              <a:rPr lang="en-US"/>
              <a:t>e or if you have 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questions about the ADA Accessibility rules for PowerPoint design.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99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9CDAB4-182A-8D18-A2FD-253C9079B3F2}"/>
              </a:ext>
            </a:extLst>
          </p:cNvPr>
          <p:cNvSpPr txBox="1">
            <a:spLocks/>
          </p:cNvSpPr>
          <p:nvPr userDrawn="1"/>
        </p:nvSpPr>
        <p:spPr>
          <a:xfrm>
            <a:off x="251692" y="1456267"/>
            <a:ext cx="9959108" cy="4152900"/>
          </a:xfrm>
          <a:prstGeom prst="rect">
            <a:avLst/>
          </a:prstGeom>
        </p:spPr>
        <p:txBody>
          <a:bodyPr lIns="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/>
              <a:t>Make sure to add content without formatting: </a:t>
            </a:r>
            <a:r>
              <a:rPr lang="en-US" sz="1800"/>
              <a:t>When pasting content into a PPT, most people use the short-cut Control + V (or Command +V for mac users).  But in doing so, the formatting (font styles) are preserved from the original document. To save you trouble of reformatting the content to match this PPT…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/>
              <a:t>Please </a:t>
            </a:r>
            <a:r>
              <a:rPr lang="en-US" sz="1800" b="1"/>
              <a:t>DO NOT USE Control + V</a:t>
            </a:r>
            <a:r>
              <a:rPr lang="en-US" sz="180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/>
              <a:t>Instead use the short-cut codes below. This pastes the content in without formatting and will take on the styles of this PPT. </a:t>
            </a:r>
            <a:endParaRPr lang="en-US" sz="1500" b="1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800" b="1"/>
              <a:t> Control + Shift + V    </a:t>
            </a:r>
            <a:r>
              <a:rPr lang="en-US" sz="1800"/>
              <a:t>for PC users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800" b="1"/>
              <a:t> Option + Shift + Command + V    </a:t>
            </a:r>
            <a:r>
              <a:rPr lang="en-US" sz="1800"/>
              <a:t>for Mac users</a:t>
            </a:r>
          </a:p>
          <a:p>
            <a:endParaRPr lang="en-US" sz="1800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51700-64F9-2262-27E2-C9B0F967D0AF}"/>
              </a:ext>
            </a:extLst>
          </p:cNvPr>
          <p:cNvSpPr txBox="1"/>
          <p:nvPr userDrawn="1"/>
        </p:nvSpPr>
        <p:spPr>
          <a:xfrm>
            <a:off x="438148" y="480656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</a:rPr>
              <a:t>HOW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14507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CCF9-163B-1A36-A6E1-54505BDFAA67}"/>
              </a:ext>
            </a:extLst>
          </p:cNvPr>
          <p:cNvSpPr txBox="1">
            <a:spLocks/>
          </p:cNvSpPr>
          <p:nvPr userDrawn="1"/>
        </p:nvSpPr>
        <p:spPr>
          <a:xfrm>
            <a:off x="609600" y="419100"/>
            <a:ext cx="10402389" cy="5744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POWERPOINT CHART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24491DE1-5C92-F78F-2C37-157DE453FE5A}"/>
              </a:ext>
            </a:extLst>
          </p:cNvPr>
          <p:cNvSpPr txBox="1">
            <a:spLocks/>
          </p:cNvSpPr>
          <p:nvPr userDrawn="1"/>
        </p:nvSpPr>
        <p:spPr>
          <a:xfrm>
            <a:off x="609599" y="1261269"/>
            <a:ext cx="6436660" cy="50930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0000"/>
                </a:solidFill>
                <a:latin typeface="-webkit-standard"/>
              </a:rPr>
              <a:t>To create a graph in PowerPoint, go to the </a:t>
            </a:r>
            <a:r>
              <a:rPr lang="en-US" sz="1800" b="1">
                <a:solidFill>
                  <a:srgbClr val="000000"/>
                </a:solidFill>
              </a:rPr>
              <a:t>Insert</a:t>
            </a:r>
            <a:r>
              <a:rPr lang="en-US" sz="1800">
                <a:solidFill>
                  <a:srgbClr val="000000"/>
                </a:solidFill>
                <a:latin typeface="-webkit-standard"/>
              </a:rPr>
              <a:t> tab and click </a:t>
            </a:r>
            <a:r>
              <a:rPr lang="en-US" sz="1800" b="1">
                <a:solidFill>
                  <a:srgbClr val="000000"/>
                </a:solidFill>
              </a:rPr>
              <a:t>Chart</a:t>
            </a:r>
            <a:r>
              <a:rPr lang="en-US" sz="1800">
                <a:solidFill>
                  <a:srgbClr val="000000"/>
                </a:solidFill>
                <a:latin typeface="-webkit-standard"/>
              </a:rPr>
              <a:t>, then choose your chart type (bar, line, pie, etc.) and click OK. A spreadsheet will open alongside the chart where you can enter your data directly — the chart updates automatically as you type.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>
                <a:solidFill>
                  <a:srgbClr val="000000"/>
                </a:solidFill>
                <a:latin typeface="-webkit-standard"/>
              </a:rPr>
              <a:t>You can customize colors, labels, and styles using the </a:t>
            </a:r>
            <a:r>
              <a:rPr lang="en-US" sz="1800" b="1">
                <a:solidFill>
                  <a:srgbClr val="000000"/>
                </a:solidFill>
              </a:rPr>
              <a:t>Chart Design</a:t>
            </a:r>
            <a:r>
              <a:rPr lang="en-US" sz="1800">
                <a:solidFill>
                  <a:srgbClr val="000000"/>
                </a:solidFill>
                <a:latin typeface="-webkit-standard"/>
              </a:rPr>
              <a:t> and </a:t>
            </a:r>
            <a:r>
              <a:rPr lang="en-US" sz="1800" b="1">
                <a:solidFill>
                  <a:srgbClr val="000000"/>
                </a:solidFill>
              </a:rPr>
              <a:t>Format</a:t>
            </a:r>
            <a:r>
              <a:rPr lang="en-US" sz="1800">
                <a:solidFill>
                  <a:srgbClr val="000000"/>
                </a:solidFill>
                <a:latin typeface="-webkit-standard"/>
              </a:rPr>
              <a:t> tabs that appear when the chart is selected. To update the data later, right-click the chart and select </a:t>
            </a:r>
            <a:r>
              <a:rPr lang="en-US" sz="1800" b="1">
                <a:solidFill>
                  <a:srgbClr val="000000"/>
                </a:solidFill>
              </a:rPr>
              <a:t>Edit Data</a:t>
            </a:r>
            <a:r>
              <a:rPr lang="en-US" sz="1800">
                <a:solidFill>
                  <a:srgbClr val="000000"/>
                </a:solidFill>
                <a:latin typeface="-webkit-standard"/>
              </a:rPr>
              <a:t>.</a:t>
            </a:r>
            <a:endParaRPr lang="en-US" sz="1800"/>
          </a:p>
          <a:p>
            <a:endParaRPr lang="en-US"/>
          </a:p>
          <a:p>
            <a:pPr marL="0" indent="0">
              <a:buNone/>
            </a:pPr>
            <a:r>
              <a:rPr lang="en-US" sz="2400">
                <a:solidFill>
                  <a:srgbClr val="FF0000"/>
                </a:solidFill>
              </a:rPr>
              <a:t>SHOW THREE CHARTS/GRAPH: BAR, PIE, TABLE.</a:t>
            </a:r>
          </a:p>
          <a:p>
            <a:pPr marL="0" indent="0">
              <a:buNone/>
            </a:pPr>
            <a:r>
              <a:rPr lang="en-US" sz="2400">
                <a:solidFill>
                  <a:srgbClr val="FF0000"/>
                </a:solidFill>
              </a:rPr>
              <a:t>COLOR RULES?</a:t>
            </a:r>
          </a:p>
          <a:p>
            <a:r>
              <a:rPr lang="en-US" sz="2400">
                <a:solidFill>
                  <a:srgbClr val="FF0000"/>
                </a:solidFill>
              </a:rPr>
              <a:t>Navy &amp; Yellow for important points.</a:t>
            </a:r>
          </a:p>
          <a:p>
            <a:r>
              <a:rPr lang="en-US" sz="2400">
                <a:solidFill>
                  <a:srgbClr val="FF0000"/>
                </a:solidFill>
              </a:rPr>
              <a:t>Consistent colors in each graph of the deck.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4D2DD0-2C6E-41F5-836B-A4EE739755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77725755"/>
              </p:ext>
            </p:extLst>
          </p:nvPr>
        </p:nvGraphicFramePr>
        <p:xfrm>
          <a:off x="7896248" y="250827"/>
          <a:ext cx="3361473" cy="303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C89062-BD7B-FE49-0353-1CA58DBFCD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81574903"/>
              </p:ext>
            </p:extLst>
          </p:nvPr>
        </p:nvGraphicFramePr>
        <p:xfrm>
          <a:off x="7372322" y="3545264"/>
          <a:ext cx="3885399" cy="3061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52190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25B692-5971-2E19-72E0-1714DBAC78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54754-C8E8-D2F0-6944-B533EA6A2B26}"/>
              </a:ext>
            </a:extLst>
          </p:cNvPr>
          <p:cNvSpPr/>
          <p:nvPr userDrawn="1"/>
        </p:nvSpPr>
        <p:spPr>
          <a:xfrm>
            <a:off x="778701" y="876822"/>
            <a:ext cx="10634597" cy="5060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</a:rPr>
              <a:t>THIS IS THE END </a:t>
            </a:r>
            <a:br>
              <a:rPr lang="en-US" sz="6000" b="1">
                <a:solidFill>
                  <a:schemeClr val="tx1"/>
                </a:solidFill>
              </a:rPr>
            </a:br>
            <a:r>
              <a:rPr lang="en-US" sz="6000" b="1">
                <a:solidFill>
                  <a:schemeClr val="tx1"/>
                </a:solidFill>
              </a:rPr>
              <a:t>OF THE TEMPLATE</a:t>
            </a:r>
          </a:p>
          <a:p>
            <a:pPr algn="ctr"/>
            <a:endParaRPr lang="en-US" sz="6000">
              <a:solidFill>
                <a:schemeClr val="tx1"/>
              </a:solidFill>
            </a:endParaRPr>
          </a:p>
          <a:p>
            <a:pPr algn="ctr"/>
            <a:r>
              <a:rPr lang="en-US" sz="6000">
                <a:solidFill>
                  <a:schemeClr val="tx1"/>
                </a:solidFill>
              </a:rPr>
              <a:t>Any layouts past this slide should be removed.</a:t>
            </a:r>
          </a:p>
        </p:txBody>
      </p:sp>
    </p:spTree>
    <p:extLst>
      <p:ext uri="{BB962C8B-B14F-4D97-AF65-F5344CB8AC3E}">
        <p14:creationId xmlns:p14="http://schemas.microsoft.com/office/powerpoint/2010/main" val="420394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Tex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B6440-04E8-6DAF-71D3-AE56E92D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9AE2BF9-ACF1-E7E7-2DB7-E6C1A84C6689}"/>
              </a:ext>
            </a:extLst>
          </p:cNvPr>
          <p:cNvSpPr txBox="1">
            <a:spLocks/>
          </p:cNvSpPr>
          <p:nvPr userDrawn="1"/>
        </p:nvSpPr>
        <p:spPr>
          <a:xfrm>
            <a:off x="11613685" y="6326533"/>
            <a:ext cx="4121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fld id="{8BDE3082-4B8E-0143-B2D9-1B0A300603DD}" type="slidenum">
              <a:rPr lang="en-US" sz="1050" smtClean="0">
                <a:solidFill>
                  <a:srgbClr val="E8E8E5">
                    <a:lumMod val="25000"/>
                  </a:srgbClr>
                </a:solidFill>
                <a:latin typeface="Arial" panose="020B0604020202020204"/>
              </a:rPr>
              <a:pPr algn="ctr">
                <a:spcAft>
                  <a:spcPts val="600"/>
                </a:spcAft>
                <a:defRPr/>
              </a:pPr>
              <a:t>‹#›</a:t>
            </a:fld>
            <a:endParaRPr lang="en-US" sz="1050">
              <a:solidFill>
                <a:srgbClr val="E8E8E5">
                  <a:lumMod val="25000"/>
                </a:srgbClr>
              </a:solidFill>
              <a:latin typeface="Arial" panose="020B0604020202020204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61EC96F-1807-897B-EDA5-017F0BDACC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12916"/>
            <a:ext cx="10515600" cy="449100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861977-0B32-E822-0FC8-8C66D3F74037}"/>
              </a:ext>
            </a:extLst>
          </p:cNvPr>
          <p:cNvGrpSpPr/>
          <p:nvPr userDrawn="1"/>
        </p:nvGrpSpPr>
        <p:grpSpPr>
          <a:xfrm>
            <a:off x="72789" y="348193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C5E5787-A1C7-CFBD-5E73-40038C7D6A28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3C2BE870-FDE4-B9AB-7D07-79F182A83EDA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592793C2-43F0-BF16-3A0E-4C3F6B903233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2F1BD0A-C30D-68C4-5AB4-7909B6BD88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326" y="297467"/>
            <a:ext cx="10515600" cy="685800"/>
          </a:xfrm>
        </p:spPr>
        <p:txBody>
          <a:bodyPr lIns="0" rIns="0" anchor="ctr" anchorCtr="0">
            <a:noAutofit/>
          </a:bodyPr>
          <a:lstStyle>
            <a:lvl1pPr marL="0" indent="0">
              <a:buFontTx/>
              <a:buNone/>
              <a:defRPr sz="3000" b="1" cap="all" baseline="0">
                <a:solidFill>
                  <a:schemeClr val="tx2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r>
              <a:rPr lang="en-US" err="1"/>
              <a:t>texT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57689F14-2023-0A38-8B0C-E68E1E8BA899}"/>
              </a:ext>
            </a:extLst>
          </p:cNvPr>
          <p:cNvSpPr/>
          <p:nvPr userDrawn="1"/>
        </p:nvSpPr>
        <p:spPr>
          <a:xfrm rot="16200000">
            <a:off x="11485066" y="-103040"/>
            <a:ext cx="575669" cy="83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pills in a circle&#10;&#10;AI-generated content may be incorrect.">
            <a:extLst>
              <a:ext uri="{FF2B5EF4-FFF2-40B4-BE49-F238E27FC236}">
                <a16:creationId xmlns:a16="http://schemas.microsoft.com/office/drawing/2014/main" id="{23A03759-D75C-1033-CE9C-00C3B1BF6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0179" y="86546"/>
            <a:ext cx="40121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6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Text -with graphic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61EC96F-1807-897B-EDA5-017F0BDACC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31900"/>
            <a:ext cx="10515600" cy="4772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4DFE23-1FF8-F9C3-5AD0-FA7F4B662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889" b="23766"/>
          <a:stretch>
            <a:fillRect/>
          </a:stretch>
        </p:blipFill>
        <p:spPr>
          <a:xfrm>
            <a:off x="0" y="5047490"/>
            <a:ext cx="2415209" cy="1810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B6440-04E8-6DAF-71D3-AE56E92D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9AE2BF9-ACF1-E7E7-2DB7-E6C1A84C6689}"/>
              </a:ext>
            </a:extLst>
          </p:cNvPr>
          <p:cNvSpPr txBox="1">
            <a:spLocks/>
          </p:cNvSpPr>
          <p:nvPr userDrawn="1"/>
        </p:nvSpPr>
        <p:spPr>
          <a:xfrm>
            <a:off x="11613685" y="6326533"/>
            <a:ext cx="4121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fld id="{8BDE3082-4B8E-0143-B2D9-1B0A300603DD}" type="slidenum">
              <a:rPr lang="en-US" sz="1050" smtClean="0">
                <a:solidFill>
                  <a:srgbClr val="E8E8E5">
                    <a:lumMod val="25000"/>
                  </a:srgbClr>
                </a:solidFill>
                <a:latin typeface="Arial" panose="020B0604020202020204"/>
              </a:rPr>
              <a:pPr algn="ctr">
                <a:spcAft>
                  <a:spcPts val="600"/>
                </a:spcAft>
                <a:defRPr/>
              </a:pPr>
              <a:t>‹#›</a:t>
            </a:fld>
            <a:endParaRPr lang="en-US" sz="1050">
              <a:solidFill>
                <a:srgbClr val="E8E8E5">
                  <a:lumMod val="25000"/>
                </a:srgbClr>
              </a:solidFill>
              <a:latin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FB3BE6-2315-127C-19CC-3C1211DBAF50}"/>
              </a:ext>
            </a:extLst>
          </p:cNvPr>
          <p:cNvGrpSpPr/>
          <p:nvPr userDrawn="1"/>
        </p:nvGrpSpPr>
        <p:grpSpPr>
          <a:xfrm>
            <a:off x="72789" y="348193"/>
            <a:ext cx="655072" cy="567450"/>
            <a:chOff x="0" y="2960716"/>
            <a:chExt cx="655072" cy="567450"/>
          </a:xfrm>
          <a:solidFill>
            <a:schemeClr val="accent1"/>
          </a:solidFill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D9FC498-1A1D-14D9-1ABA-8F0971C66B1A}"/>
                </a:ext>
              </a:extLst>
            </p:cNvPr>
            <p:cNvSpPr/>
            <p:nvPr/>
          </p:nvSpPr>
          <p:spPr>
            <a:xfrm>
              <a:off x="0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ounded Rectangle 9">
              <a:extLst>
                <a:ext uri="{FF2B5EF4-FFF2-40B4-BE49-F238E27FC236}">
                  <a16:creationId xmlns:a16="http://schemas.microsoft.com/office/drawing/2014/main" id="{1E437535-6CC8-ED66-3D75-5A0F05F4C9AC}"/>
                </a:ext>
              </a:extLst>
            </p:cNvPr>
            <p:cNvSpPr/>
            <p:nvPr/>
          </p:nvSpPr>
          <p:spPr>
            <a:xfrm>
              <a:off x="229369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678F3099-F70A-36C8-EA16-3A12051DFDC3}"/>
                </a:ext>
              </a:extLst>
            </p:cNvPr>
            <p:cNvSpPr/>
            <p:nvPr/>
          </p:nvSpPr>
          <p:spPr>
            <a:xfrm>
              <a:off x="458737" y="2960716"/>
              <a:ext cx="196335" cy="5674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2BD3B8B-AC55-AF77-7C96-A1C852564F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772" y="305060"/>
            <a:ext cx="10499196" cy="685800"/>
          </a:xfrm>
        </p:spPr>
        <p:txBody>
          <a:bodyPr lIns="0" rIns="0" anchor="ctr" anchorCtr="0">
            <a:noAutofit/>
          </a:bodyPr>
          <a:lstStyle>
            <a:lvl1pPr marL="0" indent="0">
              <a:buFontTx/>
              <a:buNone/>
              <a:defRPr sz="3000" b="1" cap="all" baseline="0">
                <a:solidFill>
                  <a:schemeClr val="tx2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r>
              <a:rPr lang="en-US" err="1"/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4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241B944-86CB-18DC-B2F5-FDCE6EC88B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239" t="2680" r="-1877" b="18693"/>
          <a:stretch>
            <a:fillRect/>
          </a:stretch>
        </p:blipFill>
        <p:spPr>
          <a:xfrm rot="3047928">
            <a:off x="-2578874" y="1103958"/>
            <a:ext cx="6045225" cy="5079233"/>
          </a:xfrm>
          <a:custGeom>
            <a:avLst/>
            <a:gdLst>
              <a:gd name="csX0" fmla="*/ 0 w 6045225"/>
              <a:gd name="csY0" fmla="*/ 644153 h 5079233"/>
              <a:gd name="csX1" fmla="*/ 525380 w 6045225"/>
              <a:gd name="csY1" fmla="*/ 0 h 5079233"/>
              <a:gd name="csX2" fmla="*/ 6045225 w 6045225"/>
              <a:gd name="csY2" fmla="*/ 0 h 5079233"/>
              <a:gd name="csX3" fmla="*/ 6045225 w 6045225"/>
              <a:gd name="csY3" fmla="*/ 4334380 h 5079233"/>
              <a:gd name="csX4" fmla="*/ 5437712 w 6045225"/>
              <a:gd name="csY4" fmla="*/ 5079233 h 50792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45225" h="5079233">
                <a:moveTo>
                  <a:pt x="0" y="644153"/>
                </a:moveTo>
                <a:lnTo>
                  <a:pt x="525380" y="0"/>
                </a:lnTo>
                <a:lnTo>
                  <a:pt x="6045225" y="0"/>
                </a:lnTo>
                <a:lnTo>
                  <a:pt x="6045225" y="4334380"/>
                </a:lnTo>
                <a:lnTo>
                  <a:pt x="5437712" y="507923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D81B-AEA0-1635-8F95-D14E79DE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407" y="1712420"/>
            <a:ext cx="10515600" cy="4389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C00B-0ED5-B121-460D-A526659F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807" y="6319240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4D538-19E4-4716-65CF-47EA8AE8CF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93" y="6501802"/>
            <a:ext cx="1365815" cy="2286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08C948-AB6F-D715-075F-2C8B281AB0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8900" y="250210"/>
            <a:ext cx="10515600" cy="685800"/>
          </a:xfrm>
        </p:spPr>
        <p:txBody>
          <a:bodyPr lIns="0" rIns="0" anchor="ctr" anchorCtr="0">
            <a:noAutofit/>
          </a:bodyPr>
          <a:lstStyle>
            <a:lvl1pPr marL="0" indent="0">
              <a:buFontTx/>
              <a:buNone/>
              <a:defRPr sz="3000" b="1" cap="all" baseline="0">
                <a:solidFill>
                  <a:schemeClr val="tx2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r>
              <a:rPr lang="en-US" err="1"/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0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graphic and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D81B-AEA0-1635-8F95-D14E79DE8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C00B-0ED5-B121-460D-A526659F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8226" y="6327085"/>
            <a:ext cx="2743200" cy="365125"/>
          </a:xfrm>
        </p:spPr>
        <p:txBody>
          <a:bodyPr/>
          <a:lstStyle/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633E5E-DCFE-DA4A-DECC-4C17D0FD9B87}"/>
              </a:ext>
            </a:extLst>
          </p:cNvPr>
          <p:cNvSpPr/>
          <p:nvPr userDrawn="1"/>
        </p:nvSpPr>
        <p:spPr>
          <a:xfrm>
            <a:off x="0" y="3899"/>
            <a:ext cx="12214173" cy="275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929F8-39A1-F799-D954-86CEE9D8C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889" b="23766"/>
          <a:stretch>
            <a:fillRect/>
          </a:stretch>
        </p:blipFill>
        <p:spPr>
          <a:xfrm rot="10800000" flipH="1">
            <a:off x="0" y="16478"/>
            <a:ext cx="2011680" cy="1406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9FA8B-1DE0-9CD2-F9BE-9621C84B2D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A922E99-23B6-BC27-95F5-BB3CAAB88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50210"/>
            <a:ext cx="10515600" cy="1082360"/>
          </a:xfrm>
        </p:spPr>
        <p:txBody>
          <a:bodyPr lIns="0" rIns="0" anchor="ctr" anchorCtr="0">
            <a:noAutofit/>
          </a:bodyPr>
          <a:lstStyle>
            <a:lvl1pPr marL="0" indent="0" algn="ctr">
              <a:buFontTx/>
              <a:buNone/>
              <a:defRPr sz="3000" b="1" cap="all" baseline="0">
                <a:solidFill>
                  <a:schemeClr val="tx2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r>
              <a:rPr lang="en-US" err="1"/>
              <a:t>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9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r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31328-C6E7-2B47-8810-302B2A29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3685" y="6326533"/>
            <a:ext cx="412155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8BDE3082-4B8E-0143-B2D9-1B0A300603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10EC3-C1DA-B428-FFC0-E1A3D94B8F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363" y="948500"/>
            <a:ext cx="11172302" cy="3127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C169FF05-6DC1-2294-3613-8B92527CF92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60363" y="1645920"/>
            <a:ext cx="11171237" cy="441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0179C37-BDE7-32AC-C064-66E30DF4E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207" y="251528"/>
            <a:ext cx="11171236" cy="685800"/>
          </a:xfrm>
        </p:spPr>
        <p:txBody>
          <a:bodyPr lIns="0" rIns="0" anchor="ctr" anchorCtr="0">
            <a:noAutofit/>
          </a:bodyPr>
          <a:lstStyle>
            <a:lvl1pPr marL="0" indent="0">
              <a:buFontTx/>
              <a:buNone/>
              <a:defRPr sz="3000" b="1" cap="all" baseline="0">
                <a:solidFill>
                  <a:schemeClr val="tx2"/>
                </a:solidFill>
              </a:defRPr>
            </a:lvl1pPr>
            <a:lvl2pPr>
              <a:defRPr sz="3200" baseline="0">
                <a:solidFill>
                  <a:schemeClr val="bg1"/>
                </a:solidFill>
              </a:defRPr>
            </a:lvl2pPr>
            <a:lvl3pPr>
              <a:defRPr sz="3200" baseline="0">
                <a:solidFill>
                  <a:schemeClr val="bg1"/>
                </a:solidFill>
              </a:defRPr>
            </a:lvl3pPr>
            <a:lvl4pPr>
              <a:defRPr sz="3200" baseline="0">
                <a:solidFill>
                  <a:schemeClr val="bg1"/>
                </a:solidFill>
              </a:defRPr>
            </a:lvl4pPr>
            <a:lvl5pPr>
              <a:defRPr sz="3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r>
              <a:rPr lang="en-US" err="1"/>
              <a:t>texT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207918-6FC3-E657-1945-8C0CB1FBD350}"/>
              </a:ext>
            </a:extLst>
          </p:cNvPr>
          <p:cNvSpPr/>
          <p:nvPr userDrawn="1"/>
        </p:nvSpPr>
        <p:spPr>
          <a:xfrm>
            <a:off x="0" y="0"/>
            <a:ext cx="12192000" cy="251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769BF-25E7-5E73-7AB5-E47E573AA1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0" y="6537843"/>
            <a:ext cx="136581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EF084D-FB4F-1F3F-BE16-C6652C9F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C193B-9956-67F4-8D6D-D60192B11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A39BA-C190-495C-D195-68F3C4B73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7131" y="63542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6290FA-4433-C445-9171-A601C62C7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9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4" r:id="rId2"/>
    <p:sldLayoutId id="2147483684" r:id="rId3"/>
    <p:sldLayoutId id="2147483675" r:id="rId4"/>
    <p:sldLayoutId id="2147483654" r:id="rId5"/>
    <p:sldLayoutId id="2147483660" r:id="rId6"/>
    <p:sldLayoutId id="2147483650" r:id="rId7"/>
    <p:sldLayoutId id="2147483683" r:id="rId8"/>
    <p:sldLayoutId id="2147483691" r:id="rId9"/>
    <p:sldLayoutId id="2147483737" r:id="rId10"/>
    <p:sldLayoutId id="2147483748" r:id="rId11"/>
    <p:sldLayoutId id="2147483843" r:id="rId12"/>
    <p:sldLayoutId id="2147483657" r:id="rId13"/>
    <p:sldLayoutId id="2147483676" r:id="rId14"/>
    <p:sldLayoutId id="2147483741" r:id="rId15"/>
    <p:sldLayoutId id="2147483729" r:id="rId16"/>
    <p:sldLayoutId id="2147483855" r:id="rId17"/>
    <p:sldLayoutId id="2147483690" r:id="rId18"/>
    <p:sldLayoutId id="2147483883" r:id="rId19"/>
    <p:sldLayoutId id="2147483733" r:id="rId20"/>
    <p:sldLayoutId id="2147483746" r:id="rId21"/>
    <p:sldLayoutId id="2147483726" r:id="rId22"/>
    <p:sldLayoutId id="2147483711" r:id="rId23"/>
    <p:sldLayoutId id="2147483693" r:id="rId24"/>
    <p:sldLayoutId id="2147483854" r:id="rId25"/>
    <p:sldLayoutId id="2147483687" r:id="rId26"/>
    <p:sldLayoutId id="2147483882" r:id="rId27"/>
    <p:sldLayoutId id="2147483707" r:id="rId28"/>
    <p:sldLayoutId id="2147483712" r:id="rId29"/>
    <p:sldLayoutId id="2147483739" r:id="rId30"/>
    <p:sldLayoutId id="2147483740" r:id="rId31"/>
    <p:sldLayoutId id="2147483728" r:id="rId32"/>
    <p:sldLayoutId id="2147483735" r:id="rId33"/>
    <p:sldLayoutId id="2147483668" r:id="rId34"/>
    <p:sldLayoutId id="2147483730" r:id="rId35"/>
    <p:sldLayoutId id="2147483714" r:id="rId36"/>
    <p:sldLayoutId id="2147483853" r:id="rId37"/>
    <p:sldLayoutId id="2147483699" r:id="rId38"/>
    <p:sldLayoutId id="2147483884" r:id="rId39"/>
    <p:sldLayoutId id="2147483888" r:id="rId40"/>
    <p:sldLayoutId id="2147483887" r:id="rId41"/>
    <p:sldLayoutId id="2147483886" r:id="rId42"/>
    <p:sldLayoutId id="2147483885" r:id="rId43"/>
    <p:sldLayoutId id="2147483889" r:id="rId44"/>
    <p:sldLayoutId id="2147483890" r:id="rId45"/>
    <p:sldLayoutId id="214748373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81C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4859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85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43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184914/prescription-drug-expenditures-in-the-us-since-1960/?srsltid=AfmBOoqFwHSdRBYDVYKufEuA-1WfvpnnZwbUqGYoOwZvvDAVdGK-rdNr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theburgnews.com/sports-health/a-guide-to-biosimilars-what-you-need-to-kno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dviewresearch.com/industry-analysis/biosimilars-marke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microsoft.com/office/2018/10/relationships/comments" Target="../comments/modernComment_7FFFF409_A9B3256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extgenomics.com/biologics-medicine-definition-uses-example-and-more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amgen.ca/stories/2022/08/how-are-biologic-medicines-different-from-other-drugs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similarsforum.org/biosimilars-101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microsoft.com/office/2018/10/relationships/comments" Target="../comments/modernComment_7FFFF3E9_D05CAA0F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21BE0-3A29-FF23-09A4-DC7089D7EC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6963" y="1616869"/>
            <a:ext cx="4841721" cy="3675062"/>
          </a:xfrm>
        </p:spPr>
        <p:txBody>
          <a:bodyPr/>
          <a:lstStyle/>
          <a:p>
            <a:pPr algn="ctr"/>
            <a:r>
              <a:rPr lang="en-US"/>
              <a:t>Biosimilars: Unlocking lower drug costs without compromising care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8E749-D90F-4139-46A1-BFF2C79E5D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2478088"/>
            <a:ext cx="10515600" cy="1165225"/>
          </a:xfrm>
        </p:spPr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651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DF07BF6-8302-48A5-89FB-FF07146DDF69}"/>
              </a:ext>
            </a:extLst>
          </p:cNvPr>
          <p:cNvSpPr/>
          <p:nvPr/>
        </p:nvSpPr>
        <p:spPr>
          <a:xfrm>
            <a:off x="1153151" y="2452264"/>
            <a:ext cx="4415131" cy="3353784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B24D297-4650-79B4-5BFF-FE4DF3627ED4}"/>
              </a:ext>
            </a:extLst>
          </p:cNvPr>
          <p:cNvSpPr txBox="1">
            <a:spLocks/>
          </p:cNvSpPr>
          <p:nvPr/>
        </p:nvSpPr>
        <p:spPr>
          <a:xfrm>
            <a:off x="704956" y="425016"/>
            <a:ext cx="9353444" cy="727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1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/>
              <a:t>WHAT IS A </a:t>
            </a:r>
            <a:r>
              <a:rPr lang="en-US" sz="4000">
                <a:solidFill>
                  <a:schemeClr val="accent6"/>
                </a:solidFill>
              </a:rPr>
              <a:t>BIOSIMILAR</a:t>
            </a:r>
            <a:r>
              <a:rPr lang="en-US" sz="4000"/>
              <a:t> DRUG?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E60BCFD-61DE-8DD9-8443-317E4D1DCE53}"/>
              </a:ext>
            </a:extLst>
          </p:cNvPr>
          <p:cNvSpPr txBox="1">
            <a:spLocks/>
          </p:cNvSpPr>
          <p:nvPr/>
        </p:nvSpPr>
        <p:spPr>
          <a:xfrm>
            <a:off x="771631" y="1110859"/>
            <a:ext cx="10467869" cy="7275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85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85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43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/>
              <a:t>A biosimilar is like a ‘generic’ for very complex, high-cost drugs—but not identical because the drugs are more complex.</a:t>
            </a:r>
          </a:p>
        </p:txBody>
      </p:sp>
      <p:sp>
        <p:nvSpPr>
          <p:cNvPr id="40" name="Text 1">
            <a:extLst>
              <a:ext uri="{FF2B5EF4-FFF2-40B4-BE49-F238E27FC236}">
                <a16:creationId xmlns:a16="http://schemas.microsoft.com/office/drawing/2014/main" id="{AB5D8574-720A-27B1-26A6-C44B904D06EF}"/>
              </a:ext>
            </a:extLst>
          </p:cNvPr>
          <p:cNvSpPr/>
          <p:nvPr/>
        </p:nvSpPr>
        <p:spPr>
          <a:xfrm>
            <a:off x="946282" y="2565275"/>
            <a:ext cx="4819651" cy="447990"/>
          </a:xfrm>
          <a:prstGeom prst="round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>
                <a:solidFill>
                  <a:schemeClr val="tx2"/>
                </a:solidFill>
                <a:ea typeface="Cambria" pitchFamily="34" charset="-122"/>
                <a:cs typeface="Cambria" pitchFamily="34" charset="-120"/>
              </a:rPr>
              <a:t>Biologics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5" name="Text 2">
            <a:extLst>
              <a:ext uri="{FF2B5EF4-FFF2-40B4-BE49-F238E27FC236}">
                <a16:creationId xmlns:a16="http://schemas.microsoft.com/office/drawing/2014/main" id="{45994876-EE30-F29C-96F7-4B48DD0DD232}"/>
              </a:ext>
            </a:extLst>
          </p:cNvPr>
          <p:cNvSpPr/>
          <p:nvPr/>
        </p:nvSpPr>
        <p:spPr>
          <a:xfrm>
            <a:off x="1407657" y="3145129"/>
            <a:ext cx="4353512" cy="455859"/>
          </a:xfrm>
          <a:prstGeom prst="round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b="1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Origin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en-US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Made from living cells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76819747-91EA-F4B4-0D86-ABC6DF5DB247}"/>
              </a:ext>
            </a:extLst>
          </p:cNvPr>
          <p:cNvSpPr/>
          <p:nvPr/>
        </p:nvSpPr>
        <p:spPr>
          <a:xfrm>
            <a:off x="1407657" y="3845298"/>
            <a:ext cx="4353512" cy="488949"/>
          </a:xfrm>
          <a:prstGeom prst="round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b="1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Structure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en-US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Large, complex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211738DA-BAC7-13A4-D203-44A1132EA590}"/>
              </a:ext>
            </a:extLst>
          </p:cNvPr>
          <p:cNvSpPr/>
          <p:nvPr/>
        </p:nvSpPr>
        <p:spPr>
          <a:xfrm>
            <a:off x="1407657" y="4578559"/>
            <a:ext cx="4353512" cy="417646"/>
          </a:xfrm>
          <a:prstGeom prst="round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b="1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Trial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en-US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Full clinical trial</a:t>
            </a:r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E61B319-4472-2CD8-FB6F-BB48BEA59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96" b="10796"/>
          <a:stretch/>
        </p:blipFill>
        <p:spPr>
          <a:xfrm rot="18563523">
            <a:off x="3414565" y="3399742"/>
            <a:ext cx="2599693" cy="1863631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5D63BE2-D670-F6B8-90D3-1ED62D75D84C}"/>
              </a:ext>
            </a:extLst>
          </p:cNvPr>
          <p:cNvSpPr/>
          <p:nvPr/>
        </p:nvSpPr>
        <p:spPr>
          <a:xfrm>
            <a:off x="6427320" y="2393357"/>
            <a:ext cx="4416552" cy="3353784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1">
            <a:extLst>
              <a:ext uri="{FF2B5EF4-FFF2-40B4-BE49-F238E27FC236}">
                <a16:creationId xmlns:a16="http://schemas.microsoft.com/office/drawing/2014/main" id="{12D3F4DF-CB01-1786-1F9D-CF16049DD1AE}"/>
              </a:ext>
            </a:extLst>
          </p:cNvPr>
          <p:cNvSpPr/>
          <p:nvPr/>
        </p:nvSpPr>
        <p:spPr>
          <a:xfrm>
            <a:off x="6225770" y="2544875"/>
            <a:ext cx="4819651" cy="447990"/>
          </a:xfrm>
          <a:prstGeom prst="round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>
                <a:solidFill>
                  <a:schemeClr val="accent6"/>
                </a:solidFill>
                <a:ea typeface="Cambria" pitchFamily="34" charset="-122"/>
                <a:cs typeface="Cambria" pitchFamily="34" charset="-120"/>
              </a:rPr>
              <a:t>Biosimilar</a:t>
            </a:r>
            <a:endParaRPr lang="en-US" sz="2800">
              <a:solidFill>
                <a:schemeClr val="accent6"/>
              </a:solidFill>
            </a:endParaRPr>
          </a:p>
        </p:txBody>
      </p:sp>
      <p:sp>
        <p:nvSpPr>
          <p:cNvPr id="56" name="Text 2">
            <a:extLst>
              <a:ext uri="{FF2B5EF4-FFF2-40B4-BE49-F238E27FC236}">
                <a16:creationId xmlns:a16="http://schemas.microsoft.com/office/drawing/2014/main" id="{3B5CA0DB-0BE7-C231-C82E-036F2FC3A11F}"/>
              </a:ext>
            </a:extLst>
          </p:cNvPr>
          <p:cNvSpPr/>
          <p:nvPr/>
        </p:nvSpPr>
        <p:spPr>
          <a:xfrm>
            <a:off x="6691909" y="3145128"/>
            <a:ext cx="4353512" cy="455859"/>
          </a:xfrm>
          <a:prstGeom prst="round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b="1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Origin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Copies made after patent expiry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57" name="Text 3">
            <a:extLst>
              <a:ext uri="{FF2B5EF4-FFF2-40B4-BE49-F238E27FC236}">
                <a16:creationId xmlns:a16="http://schemas.microsoft.com/office/drawing/2014/main" id="{C3635C60-C34C-4E4E-B821-DBC90FC16F23}"/>
              </a:ext>
            </a:extLst>
          </p:cNvPr>
          <p:cNvSpPr/>
          <p:nvPr/>
        </p:nvSpPr>
        <p:spPr>
          <a:xfrm>
            <a:off x="6691909" y="3845297"/>
            <a:ext cx="4353512" cy="488949"/>
          </a:xfrm>
          <a:prstGeom prst="round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b="1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Structure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Similar, not identical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58" name="Text 4">
            <a:extLst>
              <a:ext uri="{FF2B5EF4-FFF2-40B4-BE49-F238E27FC236}">
                <a16:creationId xmlns:a16="http://schemas.microsoft.com/office/drawing/2014/main" id="{1E120A23-FA7D-032C-7C0C-C982BD402795}"/>
              </a:ext>
            </a:extLst>
          </p:cNvPr>
          <p:cNvSpPr/>
          <p:nvPr/>
        </p:nvSpPr>
        <p:spPr>
          <a:xfrm>
            <a:off x="6691909" y="4578558"/>
            <a:ext cx="4353512" cy="417646"/>
          </a:xfrm>
          <a:prstGeom prst="round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b="1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Trial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accent6"/>
                </a:solidFill>
                <a:ea typeface="Calibri" pitchFamily="34" charset="-122"/>
                <a:cs typeface="Calibri" pitchFamily="34" charset="-120"/>
              </a:rPr>
              <a:t>Approved via comparability</a:t>
            </a:r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30BE0B9-1E44-63FD-9173-FA9EB6BD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64" t="11464" r="20040" b="13295"/>
          <a:stretch>
            <a:fillRect/>
          </a:stretch>
        </p:blipFill>
        <p:spPr>
          <a:xfrm rot="18731036">
            <a:off x="9257440" y="3521633"/>
            <a:ext cx="1593286" cy="1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9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6D99C-2130-635E-EC5D-587B230B9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AB65B-48F1-0519-6421-707C7F328D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0381" y="505562"/>
            <a:ext cx="11171238" cy="685800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US" sz="3200" b="1">
                <a:solidFill>
                  <a:schemeClr val="tx2"/>
                </a:solidFill>
              </a:rPr>
              <a:t>TOP BIOSIMILAR DRUGS ON MARKET TODAY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6C9C07-723C-8958-9F80-06FDAD287443}"/>
              </a:ext>
            </a:extLst>
          </p:cNvPr>
          <p:cNvGrpSpPr/>
          <p:nvPr/>
        </p:nvGrpSpPr>
        <p:grpSpPr>
          <a:xfrm>
            <a:off x="838201" y="1542214"/>
            <a:ext cx="10515601" cy="4370308"/>
            <a:chOff x="2013903" y="1194035"/>
            <a:chExt cx="7863842" cy="4847135"/>
          </a:xfrm>
        </p:grpSpPr>
        <p:sp>
          <p:nvSpPr>
            <p:cNvPr id="2" name="Shape 9">
              <a:extLst>
                <a:ext uri="{FF2B5EF4-FFF2-40B4-BE49-F238E27FC236}">
                  <a16:creationId xmlns:a16="http://schemas.microsoft.com/office/drawing/2014/main" id="{709DF183-54AB-BAE3-BAB6-2099A817C8D5}"/>
                </a:ext>
              </a:extLst>
            </p:cNvPr>
            <p:cNvSpPr/>
            <p:nvPr/>
          </p:nvSpPr>
          <p:spPr>
            <a:xfrm>
              <a:off x="2013903" y="1194035"/>
              <a:ext cx="7863840" cy="6329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10">
              <a:extLst>
                <a:ext uri="{FF2B5EF4-FFF2-40B4-BE49-F238E27FC236}">
                  <a16:creationId xmlns:a16="http://schemas.microsoft.com/office/drawing/2014/main" id="{068018A9-D036-501F-0CCE-5DDF49A31673}"/>
                </a:ext>
              </a:extLst>
            </p:cNvPr>
            <p:cNvSpPr/>
            <p:nvPr/>
          </p:nvSpPr>
          <p:spPr>
            <a:xfrm>
              <a:off x="2288225" y="1194038"/>
              <a:ext cx="2103120" cy="648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Biologic</a:t>
              </a:r>
              <a:endParaRPr lang="en-US" sz="1900"/>
            </a:p>
          </p:txBody>
        </p:sp>
        <p:sp>
          <p:nvSpPr>
            <p:cNvPr id="7" name="Text 11">
              <a:extLst>
                <a:ext uri="{FF2B5EF4-FFF2-40B4-BE49-F238E27FC236}">
                  <a16:creationId xmlns:a16="http://schemas.microsoft.com/office/drawing/2014/main" id="{4CBA5D73-E360-25BC-3A36-F7BFB4C661D5}"/>
                </a:ext>
              </a:extLst>
            </p:cNvPr>
            <p:cNvSpPr/>
            <p:nvPr/>
          </p:nvSpPr>
          <p:spPr>
            <a:xfrm>
              <a:off x="4665665" y="1194038"/>
              <a:ext cx="5029200" cy="648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900" b="1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Common Uses</a:t>
              </a:r>
              <a:endParaRPr lang="en-US" sz="1900"/>
            </a:p>
          </p:txBody>
        </p:sp>
        <p:sp>
          <p:nvSpPr>
            <p:cNvPr id="8" name="Shape 12">
              <a:extLst>
                <a:ext uri="{FF2B5EF4-FFF2-40B4-BE49-F238E27FC236}">
                  <a16:creationId xmlns:a16="http://schemas.microsoft.com/office/drawing/2014/main" id="{B0DC25AE-378F-17DE-9741-6F321974B59F}"/>
                </a:ext>
              </a:extLst>
            </p:cNvPr>
            <p:cNvSpPr/>
            <p:nvPr/>
          </p:nvSpPr>
          <p:spPr>
            <a:xfrm>
              <a:off x="2013905" y="1817292"/>
              <a:ext cx="7863840" cy="841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Shape 13">
              <a:extLst>
                <a:ext uri="{FF2B5EF4-FFF2-40B4-BE49-F238E27FC236}">
                  <a16:creationId xmlns:a16="http://schemas.microsoft.com/office/drawing/2014/main" id="{0389176B-8030-C6B7-E4D8-79A14F65E47F}"/>
                </a:ext>
              </a:extLst>
            </p:cNvPr>
            <p:cNvSpPr/>
            <p:nvPr/>
          </p:nvSpPr>
          <p:spPr>
            <a:xfrm>
              <a:off x="2013905" y="1817292"/>
              <a:ext cx="91440" cy="841248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14">
              <a:extLst>
                <a:ext uri="{FF2B5EF4-FFF2-40B4-BE49-F238E27FC236}">
                  <a16:creationId xmlns:a16="http://schemas.microsoft.com/office/drawing/2014/main" id="{F070AB3A-E9DD-718D-2CC7-57FA0562191A}"/>
                </a:ext>
              </a:extLst>
            </p:cNvPr>
            <p:cNvSpPr/>
            <p:nvPr/>
          </p:nvSpPr>
          <p:spPr>
            <a:xfrm>
              <a:off x="2288225" y="1834929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Humira</a:t>
              </a:r>
              <a:endParaRPr lang="en-US" sz="1900"/>
            </a:p>
          </p:txBody>
        </p:sp>
        <p:sp>
          <p:nvSpPr>
            <p:cNvPr id="11" name="Text 15">
              <a:extLst>
                <a:ext uri="{FF2B5EF4-FFF2-40B4-BE49-F238E27FC236}">
                  <a16:creationId xmlns:a16="http://schemas.microsoft.com/office/drawing/2014/main" id="{B6D8AF1F-6E6E-2FD8-FD42-C294DB4E9EB4}"/>
                </a:ext>
              </a:extLst>
            </p:cNvPr>
            <p:cNvSpPr/>
            <p:nvPr/>
          </p:nvSpPr>
          <p:spPr>
            <a:xfrm>
              <a:off x="4665665" y="1834929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Rheumatoid arthritis, inflammatory bowel</a:t>
              </a:r>
              <a:endParaRPr lang="en-US" sz="1900"/>
            </a:p>
          </p:txBody>
        </p:sp>
        <p:sp>
          <p:nvSpPr>
            <p:cNvPr id="12" name="Shape 16">
              <a:extLst>
                <a:ext uri="{FF2B5EF4-FFF2-40B4-BE49-F238E27FC236}">
                  <a16:creationId xmlns:a16="http://schemas.microsoft.com/office/drawing/2014/main" id="{55299ABC-47D9-1451-8A01-6F638BC979C8}"/>
                </a:ext>
              </a:extLst>
            </p:cNvPr>
            <p:cNvSpPr/>
            <p:nvPr/>
          </p:nvSpPr>
          <p:spPr>
            <a:xfrm>
              <a:off x="2013905" y="2658541"/>
              <a:ext cx="7863840" cy="8412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Shape 17">
              <a:extLst>
                <a:ext uri="{FF2B5EF4-FFF2-40B4-BE49-F238E27FC236}">
                  <a16:creationId xmlns:a16="http://schemas.microsoft.com/office/drawing/2014/main" id="{3FC16298-E21E-151D-B7C2-85CEDE97AA59}"/>
                </a:ext>
              </a:extLst>
            </p:cNvPr>
            <p:cNvSpPr/>
            <p:nvPr/>
          </p:nvSpPr>
          <p:spPr>
            <a:xfrm>
              <a:off x="2013905" y="2658541"/>
              <a:ext cx="91440" cy="841248"/>
            </a:xfrm>
            <a:prstGeom prst="rect">
              <a:avLst/>
            </a:prstGeom>
            <a:solidFill>
              <a:srgbClr val="F3796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18">
              <a:extLst>
                <a:ext uri="{FF2B5EF4-FFF2-40B4-BE49-F238E27FC236}">
                  <a16:creationId xmlns:a16="http://schemas.microsoft.com/office/drawing/2014/main" id="{F4B84D49-EF67-38C6-7B26-93043F27E805}"/>
                </a:ext>
              </a:extLst>
            </p:cNvPr>
            <p:cNvSpPr/>
            <p:nvPr/>
          </p:nvSpPr>
          <p:spPr>
            <a:xfrm>
              <a:off x="2288225" y="2658541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Remicade</a:t>
              </a:r>
              <a:endParaRPr lang="en-US" sz="1900"/>
            </a:p>
          </p:txBody>
        </p:sp>
        <p:sp>
          <p:nvSpPr>
            <p:cNvPr id="15" name="Text 19">
              <a:extLst>
                <a:ext uri="{FF2B5EF4-FFF2-40B4-BE49-F238E27FC236}">
                  <a16:creationId xmlns:a16="http://schemas.microsoft.com/office/drawing/2014/main" id="{9BB70FB5-62EB-438E-A9D3-4B8FA542478F}"/>
                </a:ext>
              </a:extLst>
            </p:cNvPr>
            <p:cNvSpPr/>
            <p:nvPr/>
          </p:nvSpPr>
          <p:spPr>
            <a:xfrm>
              <a:off x="4665665" y="2658541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Rheumatoid arthritis, inflammatory bowel</a:t>
              </a:r>
              <a:endParaRPr lang="en-US" sz="1900"/>
            </a:p>
          </p:txBody>
        </p:sp>
        <p:sp>
          <p:nvSpPr>
            <p:cNvPr id="16" name="Shape 20">
              <a:extLst>
                <a:ext uri="{FF2B5EF4-FFF2-40B4-BE49-F238E27FC236}">
                  <a16:creationId xmlns:a16="http://schemas.microsoft.com/office/drawing/2014/main" id="{D3CAB35C-5865-7F09-BF0A-B6CEB24563A2}"/>
                </a:ext>
              </a:extLst>
            </p:cNvPr>
            <p:cNvSpPr/>
            <p:nvPr/>
          </p:nvSpPr>
          <p:spPr>
            <a:xfrm>
              <a:off x="2013904" y="3482149"/>
              <a:ext cx="7863840" cy="841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Shape 21">
              <a:extLst>
                <a:ext uri="{FF2B5EF4-FFF2-40B4-BE49-F238E27FC236}">
                  <a16:creationId xmlns:a16="http://schemas.microsoft.com/office/drawing/2014/main" id="{2A79F07E-7625-C214-BC93-19E3D3E24198}"/>
                </a:ext>
              </a:extLst>
            </p:cNvPr>
            <p:cNvSpPr/>
            <p:nvPr/>
          </p:nvSpPr>
          <p:spPr>
            <a:xfrm>
              <a:off x="2013905" y="3482151"/>
              <a:ext cx="91440" cy="841248"/>
            </a:xfrm>
            <a:prstGeom prst="rect">
              <a:avLst/>
            </a:prstGeom>
            <a:solidFill>
              <a:srgbClr val="8EC76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22">
              <a:extLst>
                <a:ext uri="{FF2B5EF4-FFF2-40B4-BE49-F238E27FC236}">
                  <a16:creationId xmlns:a16="http://schemas.microsoft.com/office/drawing/2014/main" id="{69493B41-43E9-C7D2-224D-AE89CFD8B8E0}"/>
                </a:ext>
              </a:extLst>
            </p:cNvPr>
            <p:cNvSpPr/>
            <p:nvPr/>
          </p:nvSpPr>
          <p:spPr>
            <a:xfrm>
              <a:off x="2288225" y="3499788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cs typeface="Arial" pitchFamily="34" charset="-120"/>
                </a:rPr>
                <a:t>Herceptin</a:t>
              </a:r>
              <a:endParaRPr lang="en-US" sz="1900"/>
            </a:p>
          </p:txBody>
        </p:sp>
        <p:sp>
          <p:nvSpPr>
            <p:cNvPr id="19" name="Text 23">
              <a:extLst>
                <a:ext uri="{FF2B5EF4-FFF2-40B4-BE49-F238E27FC236}">
                  <a16:creationId xmlns:a16="http://schemas.microsoft.com/office/drawing/2014/main" id="{8BF51C93-0B69-FF6D-3F87-57B33458A073}"/>
                </a:ext>
              </a:extLst>
            </p:cNvPr>
            <p:cNvSpPr/>
            <p:nvPr/>
          </p:nvSpPr>
          <p:spPr>
            <a:xfrm>
              <a:off x="4665665" y="3499788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Oncology</a:t>
              </a:r>
              <a:endParaRPr lang="en-US" sz="1900"/>
            </a:p>
          </p:txBody>
        </p:sp>
        <p:sp>
          <p:nvSpPr>
            <p:cNvPr id="20" name="Shape 24">
              <a:extLst>
                <a:ext uri="{FF2B5EF4-FFF2-40B4-BE49-F238E27FC236}">
                  <a16:creationId xmlns:a16="http://schemas.microsoft.com/office/drawing/2014/main" id="{22B6CC6E-BC58-A47D-5FDF-C0F12BB4043A}"/>
                </a:ext>
              </a:extLst>
            </p:cNvPr>
            <p:cNvSpPr/>
            <p:nvPr/>
          </p:nvSpPr>
          <p:spPr>
            <a:xfrm>
              <a:off x="2059625" y="4323399"/>
              <a:ext cx="7818118" cy="8412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Shape 25">
              <a:extLst>
                <a:ext uri="{FF2B5EF4-FFF2-40B4-BE49-F238E27FC236}">
                  <a16:creationId xmlns:a16="http://schemas.microsoft.com/office/drawing/2014/main" id="{345E5829-CA9B-3A00-44D2-0FA9EC68F69F}"/>
                </a:ext>
              </a:extLst>
            </p:cNvPr>
            <p:cNvSpPr/>
            <p:nvPr/>
          </p:nvSpPr>
          <p:spPr>
            <a:xfrm>
              <a:off x="2013905" y="4323399"/>
              <a:ext cx="91440" cy="841248"/>
            </a:xfrm>
            <a:prstGeom prst="rect">
              <a:avLst/>
            </a:prstGeom>
            <a:solidFill>
              <a:srgbClr val="7C8AC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26">
              <a:extLst>
                <a:ext uri="{FF2B5EF4-FFF2-40B4-BE49-F238E27FC236}">
                  <a16:creationId xmlns:a16="http://schemas.microsoft.com/office/drawing/2014/main" id="{A69A8D42-A9FA-23F2-9606-098981F13538}"/>
                </a:ext>
              </a:extLst>
            </p:cNvPr>
            <p:cNvSpPr/>
            <p:nvPr/>
          </p:nvSpPr>
          <p:spPr>
            <a:xfrm>
              <a:off x="2288225" y="4341036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cs typeface="Arial" pitchFamily="34" charset="-120"/>
                </a:rPr>
                <a:t>Avastin</a:t>
              </a:r>
              <a:endParaRPr lang="en-US" sz="1900"/>
            </a:p>
          </p:txBody>
        </p:sp>
        <p:sp>
          <p:nvSpPr>
            <p:cNvPr id="23" name="Text 27">
              <a:extLst>
                <a:ext uri="{FF2B5EF4-FFF2-40B4-BE49-F238E27FC236}">
                  <a16:creationId xmlns:a16="http://schemas.microsoft.com/office/drawing/2014/main" id="{B8B51846-8ABE-5A34-B5AC-6BACB4FD86E8}"/>
                </a:ext>
              </a:extLst>
            </p:cNvPr>
            <p:cNvSpPr/>
            <p:nvPr/>
          </p:nvSpPr>
          <p:spPr>
            <a:xfrm>
              <a:off x="4665665" y="4341036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Oncology</a:t>
              </a:r>
              <a:endParaRPr lang="en-US" sz="1900"/>
            </a:p>
          </p:txBody>
        </p:sp>
        <p:sp>
          <p:nvSpPr>
            <p:cNvPr id="24" name="Shape 28">
              <a:extLst>
                <a:ext uri="{FF2B5EF4-FFF2-40B4-BE49-F238E27FC236}">
                  <a16:creationId xmlns:a16="http://schemas.microsoft.com/office/drawing/2014/main" id="{5C6AA188-22FF-A7F9-5CB1-6AB85D70F485}"/>
                </a:ext>
              </a:extLst>
            </p:cNvPr>
            <p:cNvSpPr/>
            <p:nvPr/>
          </p:nvSpPr>
          <p:spPr>
            <a:xfrm>
              <a:off x="2013905" y="5182285"/>
              <a:ext cx="7863840" cy="841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Shape 29">
              <a:extLst>
                <a:ext uri="{FF2B5EF4-FFF2-40B4-BE49-F238E27FC236}">
                  <a16:creationId xmlns:a16="http://schemas.microsoft.com/office/drawing/2014/main" id="{91F82E2F-1BDF-F96F-509C-E03FB1D2A954}"/>
                </a:ext>
              </a:extLst>
            </p:cNvPr>
            <p:cNvSpPr/>
            <p:nvPr/>
          </p:nvSpPr>
          <p:spPr>
            <a:xfrm>
              <a:off x="2013905" y="5164648"/>
              <a:ext cx="91440" cy="84124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30">
              <a:extLst>
                <a:ext uri="{FF2B5EF4-FFF2-40B4-BE49-F238E27FC236}">
                  <a16:creationId xmlns:a16="http://schemas.microsoft.com/office/drawing/2014/main" id="{6085115B-D68E-AC24-D104-9F0E66D7D364}"/>
                </a:ext>
              </a:extLst>
            </p:cNvPr>
            <p:cNvSpPr/>
            <p:nvPr/>
          </p:nvSpPr>
          <p:spPr>
            <a:xfrm>
              <a:off x="2288225" y="5199922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cs typeface="Arial" pitchFamily="34" charset="-120"/>
                </a:rPr>
                <a:t>Rituxan</a:t>
              </a:r>
              <a:endParaRPr lang="en-US" sz="1900"/>
            </a:p>
          </p:txBody>
        </p:sp>
        <p:sp>
          <p:nvSpPr>
            <p:cNvPr id="27" name="Text 31">
              <a:extLst>
                <a:ext uri="{FF2B5EF4-FFF2-40B4-BE49-F238E27FC236}">
                  <a16:creationId xmlns:a16="http://schemas.microsoft.com/office/drawing/2014/main" id="{22BF01F3-92E4-67CC-237F-802C64F3586F}"/>
                </a:ext>
              </a:extLst>
            </p:cNvPr>
            <p:cNvSpPr/>
            <p:nvPr/>
          </p:nvSpPr>
          <p:spPr>
            <a:xfrm>
              <a:off x="4665665" y="5182285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cs typeface="Arial" pitchFamily="34" charset="-120"/>
                </a:rPr>
                <a:t>Oncology</a:t>
              </a:r>
              <a:endParaRPr lang="en-US" sz="1900"/>
            </a:p>
          </p:txBody>
        </p:sp>
      </p:grpSp>
      <p:sp>
        <p:nvSpPr>
          <p:cNvPr id="51" name="Rectangle 1">
            <a:extLst>
              <a:ext uri="{FF2B5EF4-FFF2-40B4-BE49-F238E27FC236}">
                <a16:creationId xmlns:a16="http://schemas.microsoft.com/office/drawing/2014/main" id="{897B5EB3-18C3-9DD0-02D6-240CE3F9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D97C9E65-CDED-102C-64C4-B6266A80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DF5E134-27C9-DC44-240B-C555827FA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085" y="3696760"/>
            <a:ext cx="3382036" cy="33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63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98419AE-F6AB-6469-9426-3E5137D6D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55010"/>
            <a:ext cx="10515600" cy="1082360"/>
          </a:xfrm>
        </p:spPr>
        <p:txBody>
          <a:bodyPr anchor="b"/>
          <a:lstStyle/>
          <a:p>
            <a:r>
              <a:rPr lang="en-US"/>
              <a:t>Myths Debunked in biosimilar patient adoption</a:t>
            </a:r>
          </a:p>
        </p:txBody>
      </p:sp>
      <p:sp>
        <p:nvSpPr>
          <p:cNvPr id="5" name="Shape 10">
            <a:extLst>
              <a:ext uri="{FF2B5EF4-FFF2-40B4-BE49-F238E27FC236}">
                <a16:creationId xmlns:a16="http://schemas.microsoft.com/office/drawing/2014/main" id="{F75B49AF-41D8-7BEA-76D3-D2B68444F8D2}"/>
              </a:ext>
            </a:extLst>
          </p:cNvPr>
          <p:cNvSpPr/>
          <p:nvPr/>
        </p:nvSpPr>
        <p:spPr>
          <a:xfrm>
            <a:off x="1038225" y="2042160"/>
            <a:ext cx="10515600" cy="9144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/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11">
            <a:extLst>
              <a:ext uri="{FF2B5EF4-FFF2-40B4-BE49-F238E27FC236}">
                <a16:creationId xmlns:a16="http://schemas.microsoft.com/office/drawing/2014/main" id="{0BB8A408-232F-0BCC-65CD-1CCE6FE66481}"/>
              </a:ext>
            </a:extLst>
          </p:cNvPr>
          <p:cNvSpPr/>
          <p:nvPr/>
        </p:nvSpPr>
        <p:spPr>
          <a:xfrm>
            <a:off x="1038225" y="2042160"/>
            <a:ext cx="914400" cy="914400"/>
          </a:xfrm>
          <a:prstGeom prst="ellipse">
            <a:avLst/>
          </a:prstGeom>
          <a:solidFill>
            <a:srgbClr val="CAD8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12">
            <a:extLst>
              <a:ext uri="{FF2B5EF4-FFF2-40B4-BE49-F238E27FC236}">
                <a16:creationId xmlns:a16="http://schemas.microsoft.com/office/drawing/2014/main" id="{1A7FEA4D-2C3E-6905-EFAF-4BB9DC111CAE}"/>
              </a:ext>
            </a:extLst>
          </p:cNvPr>
          <p:cNvSpPr/>
          <p:nvPr/>
        </p:nvSpPr>
        <p:spPr>
          <a:xfrm>
            <a:off x="1495425" y="2042160"/>
            <a:ext cx="3749040" cy="914400"/>
          </a:xfrm>
          <a:prstGeom prst="rect">
            <a:avLst/>
          </a:prstGeom>
          <a:solidFill>
            <a:srgbClr val="CAD8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13">
            <a:extLst>
              <a:ext uri="{FF2B5EF4-FFF2-40B4-BE49-F238E27FC236}">
                <a16:creationId xmlns:a16="http://schemas.microsoft.com/office/drawing/2014/main" id="{88C2448E-A19B-0C28-E10D-29FD3D9201F1}"/>
              </a:ext>
            </a:extLst>
          </p:cNvPr>
          <p:cNvSpPr/>
          <p:nvPr/>
        </p:nvSpPr>
        <p:spPr>
          <a:xfrm>
            <a:off x="5244465" y="2042160"/>
            <a:ext cx="0" cy="914400"/>
          </a:xfrm>
          <a:prstGeom prst="line">
            <a:avLst/>
          </a:prstGeom>
          <a:noFill/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14">
            <a:extLst>
              <a:ext uri="{FF2B5EF4-FFF2-40B4-BE49-F238E27FC236}">
                <a16:creationId xmlns:a16="http://schemas.microsoft.com/office/drawing/2014/main" id="{3C6B253C-0888-0D73-7979-66490890ECDA}"/>
              </a:ext>
            </a:extLst>
          </p:cNvPr>
          <p:cNvSpPr/>
          <p:nvPr/>
        </p:nvSpPr>
        <p:spPr>
          <a:xfrm>
            <a:off x="1303401" y="2307336"/>
            <a:ext cx="384048" cy="384048"/>
          </a:xfrm>
          <a:prstGeom prst="ellipse">
            <a:avLst/>
          </a:prstGeom>
          <a:solidFill>
            <a:srgbClr val="283363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DBB3250D-8608-E768-D4C5-8B71C94B8C88}"/>
              </a:ext>
            </a:extLst>
          </p:cNvPr>
          <p:cNvSpPr/>
          <p:nvPr/>
        </p:nvSpPr>
        <p:spPr>
          <a:xfrm>
            <a:off x="1303401" y="23073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1500"/>
          </a:p>
        </p:txBody>
      </p:sp>
      <p:sp>
        <p:nvSpPr>
          <p:cNvPr id="13" name="Text 16">
            <a:extLst>
              <a:ext uri="{FF2B5EF4-FFF2-40B4-BE49-F238E27FC236}">
                <a16:creationId xmlns:a16="http://schemas.microsoft.com/office/drawing/2014/main" id="{813B6E15-3AAF-D089-1902-C9BDF20BFC11}"/>
              </a:ext>
            </a:extLst>
          </p:cNvPr>
          <p:cNvSpPr/>
          <p:nvPr/>
        </p:nvSpPr>
        <p:spPr>
          <a:xfrm>
            <a:off x="1815465" y="2042160"/>
            <a:ext cx="32918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5000"/>
              </a:lnSpc>
              <a:buNone/>
            </a:pPr>
            <a:r>
              <a:rPr lang="en-US" sz="1500" b="1" i="1">
                <a:solidFill>
                  <a:srgbClr val="2833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Good as the original?</a:t>
            </a:r>
            <a:endParaRPr lang="en-US" sz="1500"/>
          </a:p>
        </p:txBody>
      </p:sp>
      <p:sp>
        <p:nvSpPr>
          <p:cNvPr id="14" name="Text 17">
            <a:extLst>
              <a:ext uri="{FF2B5EF4-FFF2-40B4-BE49-F238E27FC236}">
                <a16:creationId xmlns:a16="http://schemas.microsoft.com/office/drawing/2014/main" id="{A74881A2-EC40-9FC7-470C-5DD173844808}"/>
              </a:ext>
            </a:extLst>
          </p:cNvPr>
          <p:cNvSpPr/>
          <p:nvPr/>
        </p:nvSpPr>
        <p:spPr>
          <a:xfrm>
            <a:off x="5564505" y="2042160"/>
            <a:ext cx="5760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10000"/>
              </a:lnSpc>
              <a:buNone/>
            </a:pPr>
            <a:r>
              <a:rPr lang="en-US" sz="1450" b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work the same — no meaningful difference in outcomes.</a:t>
            </a:r>
            <a:endParaRPr lang="en-US" sz="1450"/>
          </a:p>
        </p:txBody>
      </p:sp>
      <p:sp>
        <p:nvSpPr>
          <p:cNvPr id="15" name="Shape 18">
            <a:extLst>
              <a:ext uri="{FF2B5EF4-FFF2-40B4-BE49-F238E27FC236}">
                <a16:creationId xmlns:a16="http://schemas.microsoft.com/office/drawing/2014/main" id="{C13C1DFC-B50C-12BB-854E-6DF66933864E}"/>
              </a:ext>
            </a:extLst>
          </p:cNvPr>
          <p:cNvSpPr/>
          <p:nvPr/>
        </p:nvSpPr>
        <p:spPr>
          <a:xfrm>
            <a:off x="1038225" y="3505200"/>
            <a:ext cx="10515600" cy="9144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/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9">
            <a:extLst>
              <a:ext uri="{FF2B5EF4-FFF2-40B4-BE49-F238E27FC236}">
                <a16:creationId xmlns:a16="http://schemas.microsoft.com/office/drawing/2014/main" id="{2235709A-FA53-127A-E0DA-0F5617EBB88A}"/>
              </a:ext>
            </a:extLst>
          </p:cNvPr>
          <p:cNvSpPr/>
          <p:nvPr/>
        </p:nvSpPr>
        <p:spPr>
          <a:xfrm>
            <a:off x="1038225" y="3505200"/>
            <a:ext cx="914400" cy="914400"/>
          </a:xfrm>
          <a:prstGeom prst="ellipse">
            <a:avLst/>
          </a:prstGeom>
          <a:solidFill>
            <a:srgbClr val="CAD8E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20">
            <a:extLst>
              <a:ext uri="{FF2B5EF4-FFF2-40B4-BE49-F238E27FC236}">
                <a16:creationId xmlns:a16="http://schemas.microsoft.com/office/drawing/2014/main" id="{E5C84ABE-4BE8-F4B0-1635-07529B6A64DE}"/>
              </a:ext>
            </a:extLst>
          </p:cNvPr>
          <p:cNvSpPr/>
          <p:nvPr/>
        </p:nvSpPr>
        <p:spPr>
          <a:xfrm>
            <a:off x="1495425" y="3505200"/>
            <a:ext cx="3749040" cy="914400"/>
          </a:xfrm>
          <a:prstGeom prst="rect">
            <a:avLst/>
          </a:prstGeom>
          <a:solidFill>
            <a:srgbClr val="CAD8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21">
            <a:extLst>
              <a:ext uri="{FF2B5EF4-FFF2-40B4-BE49-F238E27FC236}">
                <a16:creationId xmlns:a16="http://schemas.microsoft.com/office/drawing/2014/main" id="{AC129974-12AD-7C51-5299-E665C986864F}"/>
              </a:ext>
            </a:extLst>
          </p:cNvPr>
          <p:cNvSpPr/>
          <p:nvPr/>
        </p:nvSpPr>
        <p:spPr>
          <a:xfrm>
            <a:off x="5244465" y="3505200"/>
            <a:ext cx="0" cy="914400"/>
          </a:xfrm>
          <a:prstGeom prst="line">
            <a:avLst/>
          </a:prstGeom>
          <a:noFill/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22">
            <a:extLst>
              <a:ext uri="{FF2B5EF4-FFF2-40B4-BE49-F238E27FC236}">
                <a16:creationId xmlns:a16="http://schemas.microsoft.com/office/drawing/2014/main" id="{4AAA94F0-CF17-65AC-7E66-610174665AD7}"/>
              </a:ext>
            </a:extLst>
          </p:cNvPr>
          <p:cNvSpPr/>
          <p:nvPr/>
        </p:nvSpPr>
        <p:spPr>
          <a:xfrm>
            <a:off x="1303401" y="3770376"/>
            <a:ext cx="384048" cy="384048"/>
          </a:xfrm>
          <a:prstGeom prst="ellipse">
            <a:avLst/>
          </a:prstGeom>
          <a:solidFill>
            <a:srgbClr val="283363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23">
            <a:extLst>
              <a:ext uri="{FF2B5EF4-FFF2-40B4-BE49-F238E27FC236}">
                <a16:creationId xmlns:a16="http://schemas.microsoft.com/office/drawing/2014/main" id="{EF15F310-C269-98F3-A11C-CC1A6811280A}"/>
              </a:ext>
            </a:extLst>
          </p:cNvPr>
          <p:cNvSpPr/>
          <p:nvPr/>
        </p:nvSpPr>
        <p:spPr>
          <a:xfrm>
            <a:off x="1303401" y="377037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500"/>
          </a:p>
        </p:txBody>
      </p:sp>
      <p:sp>
        <p:nvSpPr>
          <p:cNvPr id="21" name="Text 24">
            <a:extLst>
              <a:ext uri="{FF2B5EF4-FFF2-40B4-BE49-F238E27FC236}">
                <a16:creationId xmlns:a16="http://schemas.microsoft.com/office/drawing/2014/main" id="{9BC1AF70-1F51-F380-F3DE-9D6D84FD811D}"/>
              </a:ext>
            </a:extLst>
          </p:cNvPr>
          <p:cNvSpPr/>
          <p:nvPr/>
        </p:nvSpPr>
        <p:spPr>
          <a:xfrm>
            <a:off x="1815465" y="3505200"/>
            <a:ext cx="32918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5000"/>
              </a:lnSpc>
              <a:buNone/>
            </a:pPr>
            <a:r>
              <a:rPr lang="en-US" sz="1500" b="1" i="1">
                <a:solidFill>
                  <a:srgbClr val="2833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Difficult to switch?</a:t>
            </a:r>
            <a:endParaRPr lang="en-US" sz="1500"/>
          </a:p>
        </p:txBody>
      </p:sp>
      <p:sp>
        <p:nvSpPr>
          <p:cNvPr id="22" name="Text 25">
            <a:extLst>
              <a:ext uri="{FF2B5EF4-FFF2-40B4-BE49-F238E27FC236}">
                <a16:creationId xmlns:a16="http://schemas.microsoft.com/office/drawing/2014/main" id="{CA046C5A-B580-F0FB-6F65-ACA33D695EC6}"/>
              </a:ext>
            </a:extLst>
          </p:cNvPr>
          <p:cNvSpPr/>
          <p:nvPr/>
        </p:nvSpPr>
        <p:spPr>
          <a:xfrm>
            <a:off x="5564505" y="3505200"/>
            <a:ext cx="5760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10000"/>
              </a:lnSpc>
              <a:buNone/>
            </a:pPr>
            <a:r>
              <a:rPr lang="en-US" sz="1450" b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most cases, your pharmacy can switch automatically.</a:t>
            </a:r>
            <a:endParaRPr lang="en-US" sz="1450"/>
          </a:p>
        </p:txBody>
      </p:sp>
      <p:sp>
        <p:nvSpPr>
          <p:cNvPr id="23" name="Shape 26">
            <a:extLst>
              <a:ext uri="{FF2B5EF4-FFF2-40B4-BE49-F238E27FC236}">
                <a16:creationId xmlns:a16="http://schemas.microsoft.com/office/drawing/2014/main" id="{D3CD799C-C568-F8A8-6B28-08D10F5D8DFE}"/>
              </a:ext>
            </a:extLst>
          </p:cNvPr>
          <p:cNvSpPr/>
          <p:nvPr/>
        </p:nvSpPr>
        <p:spPr>
          <a:xfrm>
            <a:off x="1038225" y="4968240"/>
            <a:ext cx="10515600" cy="9144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/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Shape 27">
            <a:extLst>
              <a:ext uri="{FF2B5EF4-FFF2-40B4-BE49-F238E27FC236}">
                <a16:creationId xmlns:a16="http://schemas.microsoft.com/office/drawing/2014/main" id="{76EBFD6B-E89F-BB56-04EA-3E7D9F8C0F5B}"/>
              </a:ext>
            </a:extLst>
          </p:cNvPr>
          <p:cNvSpPr/>
          <p:nvPr/>
        </p:nvSpPr>
        <p:spPr>
          <a:xfrm>
            <a:off x="1038225" y="4968240"/>
            <a:ext cx="914400" cy="914400"/>
          </a:xfrm>
          <a:prstGeom prst="ellipse">
            <a:avLst/>
          </a:prstGeom>
          <a:solidFill>
            <a:srgbClr val="CAD8E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8">
            <a:extLst>
              <a:ext uri="{FF2B5EF4-FFF2-40B4-BE49-F238E27FC236}">
                <a16:creationId xmlns:a16="http://schemas.microsoft.com/office/drawing/2014/main" id="{8A13E469-7CFE-7432-821A-626C1ADEB38D}"/>
              </a:ext>
            </a:extLst>
          </p:cNvPr>
          <p:cNvSpPr/>
          <p:nvPr/>
        </p:nvSpPr>
        <p:spPr>
          <a:xfrm>
            <a:off x="1495425" y="4968240"/>
            <a:ext cx="3749040" cy="914400"/>
          </a:xfrm>
          <a:prstGeom prst="rect">
            <a:avLst/>
          </a:prstGeom>
          <a:solidFill>
            <a:srgbClr val="CAD8E5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9">
            <a:extLst>
              <a:ext uri="{FF2B5EF4-FFF2-40B4-BE49-F238E27FC236}">
                <a16:creationId xmlns:a16="http://schemas.microsoft.com/office/drawing/2014/main" id="{FEDD51C2-68D2-0FF2-DD04-0C71FF7E3CEF}"/>
              </a:ext>
            </a:extLst>
          </p:cNvPr>
          <p:cNvSpPr/>
          <p:nvPr/>
        </p:nvSpPr>
        <p:spPr>
          <a:xfrm>
            <a:off x="5244465" y="4968240"/>
            <a:ext cx="0" cy="914400"/>
          </a:xfrm>
          <a:prstGeom prst="line">
            <a:avLst/>
          </a:prstGeom>
          <a:noFill/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30">
            <a:extLst>
              <a:ext uri="{FF2B5EF4-FFF2-40B4-BE49-F238E27FC236}">
                <a16:creationId xmlns:a16="http://schemas.microsoft.com/office/drawing/2014/main" id="{368DF620-0351-7B98-4A40-0F362A073F5C}"/>
              </a:ext>
            </a:extLst>
          </p:cNvPr>
          <p:cNvSpPr/>
          <p:nvPr/>
        </p:nvSpPr>
        <p:spPr>
          <a:xfrm>
            <a:off x="1303401" y="5233416"/>
            <a:ext cx="384048" cy="384048"/>
          </a:xfrm>
          <a:prstGeom prst="ellipse">
            <a:avLst/>
          </a:prstGeom>
          <a:solidFill>
            <a:srgbClr val="283363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31">
            <a:extLst>
              <a:ext uri="{FF2B5EF4-FFF2-40B4-BE49-F238E27FC236}">
                <a16:creationId xmlns:a16="http://schemas.microsoft.com/office/drawing/2014/main" id="{1B24D12E-78C8-3933-373E-60E66DD1E65B}"/>
              </a:ext>
            </a:extLst>
          </p:cNvPr>
          <p:cNvSpPr/>
          <p:nvPr/>
        </p:nvSpPr>
        <p:spPr>
          <a:xfrm>
            <a:off x="1303401" y="523341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500"/>
          </a:p>
        </p:txBody>
      </p:sp>
      <p:sp>
        <p:nvSpPr>
          <p:cNvPr id="29" name="Text 32">
            <a:extLst>
              <a:ext uri="{FF2B5EF4-FFF2-40B4-BE49-F238E27FC236}">
                <a16:creationId xmlns:a16="http://schemas.microsoft.com/office/drawing/2014/main" id="{6A82A7B1-7F7C-8B83-168F-C64FEC66D6B7}"/>
              </a:ext>
            </a:extLst>
          </p:cNvPr>
          <p:cNvSpPr/>
          <p:nvPr/>
        </p:nvSpPr>
        <p:spPr>
          <a:xfrm>
            <a:off x="1815465" y="4968240"/>
            <a:ext cx="32918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5000"/>
              </a:lnSpc>
              <a:buNone/>
            </a:pPr>
            <a:r>
              <a:rPr lang="en-US" sz="1500" b="1" i="1">
                <a:solidFill>
                  <a:srgbClr val="2833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Will it save me money?</a:t>
            </a:r>
            <a:endParaRPr lang="en-US" sz="1500"/>
          </a:p>
        </p:txBody>
      </p:sp>
      <p:sp>
        <p:nvSpPr>
          <p:cNvPr id="30" name="Text 33">
            <a:extLst>
              <a:ext uri="{FF2B5EF4-FFF2-40B4-BE49-F238E27FC236}">
                <a16:creationId xmlns:a16="http://schemas.microsoft.com/office/drawing/2014/main" id="{CFD079E6-CFA9-41D7-F4B8-DDF131E012A0}"/>
              </a:ext>
            </a:extLst>
          </p:cNvPr>
          <p:cNvSpPr/>
          <p:nvPr/>
        </p:nvSpPr>
        <p:spPr>
          <a:xfrm>
            <a:off x="5564505" y="4968240"/>
            <a:ext cx="5760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10000"/>
              </a:lnSpc>
              <a:buNone/>
            </a:pPr>
            <a:r>
              <a:rPr lang="en-US" sz="1450" b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Yes — </a:t>
            </a:r>
            <a:r>
              <a:rPr lang="en-US" sz="1450" b="1">
                <a:solidFill>
                  <a:schemeClr val="accent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15–30% </a:t>
            </a:r>
            <a:r>
              <a:rPr lang="en-US" sz="1450" b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cheaper, but only if plan and member both benefit.</a:t>
            </a:r>
            <a:endParaRPr lang="en-US" sz="1450"/>
          </a:p>
        </p:txBody>
      </p:sp>
    </p:spTree>
    <p:extLst>
      <p:ext uri="{BB962C8B-B14F-4D97-AF65-F5344CB8AC3E}">
        <p14:creationId xmlns:p14="http://schemas.microsoft.com/office/powerpoint/2010/main" val="116866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1157-B0AD-C1AD-1B40-F3092843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CCCE28-650A-22D3-64E9-66C6CAD3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Why biosimilars matter to payers?</a:t>
            </a:r>
          </a:p>
        </p:txBody>
      </p:sp>
    </p:spTree>
    <p:extLst>
      <p:ext uri="{BB962C8B-B14F-4D97-AF65-F5344CB8AC3E}">
        <p14:creationId xmlns:p14="http://schemas.microsoft.com/office/powerpoint/2010/main" val="266249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409EF2-A224-4769-6700-2EEE96E4ED23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913554" y="781050"/>
            <a:ext cx="3023119" cy="5295900"/>
          </a:xfrm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</a:rPr>
              <a:t>557 billion </a:t>
            </a:r>
            <a:r>
              <a:rPr lang="en-US" sz="3600" b="1">
                <a:solidFill>
                  <a:schemeClr val="accent6"/>
                </a:solidFill>
              </a:rPr>
              <a:t>U.S. dollars in 2026</a:t>
            </a:r>
          </a:p>
          <a:p>
            <a:endParaRPr lang="en-US" sz="32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F43DD-EFB2-EFE4-3C90-B9BD312C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55" y="113612"/>
            <a:ext cx="7857492" cy="1021081"/>
          </a:xfrm>
        </p:spPr>
        <p:txBody>
          <a:bodyPr/>
          <a:lstStyle/>
          <a:p>
            <a:r>
              <a:rPr lang="en-US" sz="3200"/>
              <a:t>BIOLOGIC DRUG SPEND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237BC-7787-7919-8F1F-FDE19915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5" y="1152137"/>
            <a:ext cx="7140242" cy="4553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4DF489-245B-D981-D060-5D7AC8756EE1}"/>
              </a:ext>
            </a:extLst>
          </p:cNvPr>
          <p:cNvSpPr txBox="1"/>
          <p:nvPr/>
        </p:nvSpPr>
        <p:spPr>
          <a:xfrm>
            <a:off x="1603101" y="573616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hlinkClick r:id="rId3"/>
              </a:rPr>
              <a:t>Prescription drug expenditure U.S. 1960-2026| Statista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6953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F0A3-9617-6480-B946-8257CDCCA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F2D6AF-1C9B-CB88-ADC5-3B131EE90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3117" y="1107175"/>
            <a:ext cx="6807244" cy="355250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BECBE-08BF-5FE3-D190-E9624A64B706}"/>
              </a:ext>
            </a:extLst>
          </p:cNvPr>
          <p:cNvSpPr txBox="1"/>
          <p:nvPr/>
        </p:nvSpPr>
        <p:spPr>
          <a:xfrm>
            <a:off x="6096000" y="6278087"/>
            <a:ext cx="43814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Guide to Biosimilars: What you need to know - </a:t>
            </a:r>
            <a:r>
              <a:rPr lang="en-US" sz="900" err="1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TheBurg</a:t>
            </a:r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1A515D-0FB0-6521-EAB0-A139EA8F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92" y="2883429"/>
            <a:ext cx="3504371" cy="1091142"/>
          </a:xfrm>
        </p:spPr>
        <p:txBody>
          <a:bodyPr anchor="ctr"/>
          <a:lstStyle/>
          <a:p>
            <a:pPr algn="ctr"/>
            <a:r>
              <a:rPr lang="en-US" sz="3200"/>
              <a:t>…and the biologic spend is </a:t>
            </a:r>
            <a:r>
              <a:rPr lang="en-US" sz="3200" i="1">
                <a:solidFill>
                  <a:schemeClr val="accent1"/>
                </a:solidFill>
              </a:rPr>
              <a:t>wildly</a:t>
            </a:r>
            <a:r>
              <a:rPr lang="en-US" sz="3200"/>
              <a:t> disproportionate to overall drug spend</a:t>
            </a:r>
          </a:p>
        </p:txBody>
      </p:sp>
    </p:spTree>
    <p:extLst>
      <p:ext uri="{BB962C8B-B14F-4D97-AF65-F5344CB8AC3E}">
        <p14:creationId xmlns:p14="http://schemas.microsoft.com/office/powerpoint/2010/main" val="100599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9F86C-B118-D792-92F2-6B3B0528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66D3F-A660-8219-A667-6FB19344C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382" y="758474"/>
            <a:ext cx="11171236" cy="685800"/>
          </a:xfrm>
        </p:spPr>
        <p:txBody>
          <a:bodyPr vert="horz" lIns="0" tIns="45720" rIns="0" bIns="45720" rtlCol="0" anchor="ctr" anchorCtr="0">
            <a:normAutofit/>
          </a:bodyPr>
          <a:lstStyle/>
          <a:p>
            <a:pPr algn="ctr"/>
            <a:r>
              <a:rPr lang="en-US" sz="3200"/>
              <a:t>Biosimilars create competition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65D6D97-70C5-490C-440A-3A3CC5676585}"/>
              </a:ext>
            </a:extLst>
          </p:cNvPr>
          <p:cNvSpPr txBox="1">
            <a:spLocks/>
          </p:cNvSpPr>
          <p:nvPr/>
        </p:nvSpPr>
        <p:spPr>
          <a:xfrm>
            <a:off x="1304467" y="1471419"/>
            <a:ext cx="9583065" cy="1188518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Biosimilars introduce real competition into the market – giving plans leverage to drive down prices on both the biosimilar and the reference brand drug.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0D5A3C9-210B-84D3-9D08-8979DC556512}"/>
              </a:ext>
            </a:extLst>
          </p:cNvPr>
          <p:cNvGrpSpPr/>
          <p:nvPr/>
        </p:nvGrpSpPr>
        <p:grpSpPr>
          <a:xfrm>
            <a:off x="2454285" y="2860434"/>
            <a:ext cx="6922126" cy="3338034"/>
            <a:chOff x="2521656" y="3333338"/>
            <a:chExt cx="6711217" cy="3190667"/>
          </a:xfrm>
        </p:grpSpPr>
        <p:sp>
          <p:nvSpPr>
            <p:cNvPr id="35" name="Text 3">
              <a:extLst>
                <a:ext uri="{FF2B5EF4-FFF2-40B4-BE49-F238E27FC236}">
                  <a16:creationId xmlns:a16="http://schemas.microsoft.com/office/drawing/2014/main" id="{504DC8B9-132C-8A2C-E2D3-A2CA810FA533}"/>
                </a:ext>
              </a:extLst>
            </p:cNvPr>
            <p:cNvSpPr/>
            <p:nvPr/>
          </p:nvSpPr>
          <p:spPr>
            <a:xfrm>
              <a:off x="2521656" y="3333338"/>
              <a:ext cx="27432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200" b="1" kern="0" spc="200">
                  <a:solidFill>
                    <a:schemeClr val="tx2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ONE SELLER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6" name="Text 4">
              <a:extLst>
                <a:ext uri="{FF2B5EF4-FFF2-40B4-BE49-F238E27FC236}">
                  <a16:creationId xmlns:a16="http://schemas.microsoft.com/office/drawing/2014/main" id="{0F16D38A-C4A1-A630-3607-A5F689802EC1}"/>
                </a:ext>
              </a:extLst>
            </p:cNvPr>
            <p:cNvSpPr/>
            <p:nvPr/>
          </p:nvSpPr>
          <p:spPr>
            <a:xfrm>
              <a:off x="3082281" y="3555748"/>
              <a:ext cx="146304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>
                  <a:solidFill>
                    <a:schemeClr val="accent6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PRICE  </a:t>
              </a:r>
              <a:endParaRPr lang="en-US" sz="1600">
                <a:solidFill>
                  <a:schemeClr val="accent6"/>
                </a:solidFill>
              </a:endParaRPr>
            </a:p>
          </p:txBody>
        </p:sp>
        <p:sp>
          <p:nvSpPr>
            <p:cNvPr id="38" name="Shape 5">
              <a:extLst>
                <a:ext uri="{FF2B5EF4-FFF2-40B4-BE49-F238E27FC236}">
                  <a16:creationId xmlns:a16="http://schemas.microsoft.com/office/drawing/2014/main" id="{1488C3AD-66A4-9FE4-D583-EA8D6534079B}"/>
                </a:ext>
              </a:extLst>
            </p:cNvPr>
            <p:cNvSpPr/>
            <p:nvPr/>
          </p:nvSpPr>
          <p:spPr>
            <a:xfrm>
              <a:off x="2930731" y="6165465"/>
              <a:ext cx="1925053" cy="0"/>
            </a:xfrm>
            <a:prstGeom prst="line">
              <a:avLst/>
            </a:prstGeom>
            <a:noFill/>
            <a:ln w="19050">
              <a:solidFill>
                <a:srgbClr val="D8DEE9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6">
              <a:extLst>
                <a:ext uri="{FF2B5EF4-FFF2-40B4-BE49-F238E27FC236}">
                  <a16:creationId xmlns:a16="http://schemas.microsoft.com/office/drawing/2014/main" id="{0EDAC073-EB03-BE20-014F-2BE5155FD86C}"/>
                </a:ext>
              </a:extLst>
            </p:cNvPr>
            <p:cNvSpPr/>
            <p:nvPr/>
          </p:nvSpPr>
          <p:spPr>
            <a:xfrm>
              <a:off x="2845859" y="6193137"/>
              <a:ext cx="1935882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200"/>
                <a:t>Reference brand biologic</a:t>
              </a:r>
            </a:p>
          </p:txBody>
        </p:sp>
        <p:sp>
          <p:nvSpPr>
            <p:cNvPr id="40" name="Shape 7">
              <a:extLst>
                <a:ext uri="{FF2B5EF4-FFF2-40B4-BE49-F238E27FC236}">
                  <a16:creationId xmlns:a16="http://schemas.microsoft.com/office/drawing/2014/main" id="{445FE852-731D-D563-B7F4-BB2AB27953F7}"/>
                </a:ext>
              </a:extLst>
            </p:cNvPr>
            <p:cNvSpPr/>
            <p:nvPr/>
          </p:nvSpPr>
          <p:spPr>
            <a:xfrm>
              <a:off x="4545321" y="4633939"/>
              <a:ext cx="1925053" cy="436747"/>
            </a:xfrm>
            <a:prstGeom prst="rightArrow">
              <a:avLst/>
            </a:prstGeom>
            <a:solidFill>
              <a:srgbClr val="1F2D5C"/>
            </a:solidFill>
            <a:ln/>
          </p:spPr>
          <p:txBody>
            <a:bodyPr anchor="ctr"/>
            <a:lstStyle/>
            <a:p>
              <a:pPr algn="ctr"/>
              <a:r>
                <a:rPr lang="en-US" sz="1000" b="1" kern="0" spc="100">
                  <a:solidFill>
                    <a:schemeClr val="bg1"/>
                  </a:solidFill>
                  <a:latin typeface="Arial" panose="020B0604020202020204" pitchFamily="34" charset="0"/>
                  <a:ea typeface="Arial" pitchFamily="34" charset="-122"/>
                  <a:cs typeface="Arial" panose="020B0604020202020204" pitchFamily="34" charset="0"/>
                </a:rPr>
                <a:t>BIOSIMILAR</a:t>
              </a:r>
              <a:r>
                <a:rPr lang="en-U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kern="0" spc="100">
                  <a:solidFill>
                    <a:schemeClr val="bg1"/>
                  </a:solidFill>
                  <a:latin typeface="Arial" panose="020B0604020202020204" pitchFamily="34" charset="0"/>
                  <a:ea typeface="Arial" pitchFamily="34" charset="-122"/>
                  <a:cs typeface="Arial" panose="020B0604020202020204" pitchFamily="34" charset="0"/>
                </a:rPr>
                <a:t>ENTERS</a:t>
              </a:r>
              <a:endPara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 10">
              <a:extLst>
                <a:ext uri="{FF2B5EF4-FFF2-40B4-BE49-F238E27FC236}">
                  <a16:creationId xmlns:a16="http://schemas.microsoft.com/office/drawing/2014/main" id="{91BD936B-A579-1DA0-FCD6-0157CDF1A592}"/>
                </a:ext>
              </a:extLst>
            </p:cNvPr>
            <p:cNvSpPr/>
            <p:nvPr/>
          </p:nvSpPr>
          <p:spPr>
            <a:xfrm>
              <a:off x="6283933" y="4028175"/>
              <a:ext cx="146304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0E6FB8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LOWER</a:t>
              </a:r>
            </a:p>
            <a:p>
              <a:pPr marL="0" indent="0" algn="ctr">
                <a:buNone/>
              </a:pPr>
              <a:r>
                <a:rPr lang="en-US" sz="1300" b="1">
                  <a:solidFill>
                    <a:srgbClr val="0E6FB8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PRICE</a:t>
              </a:r>
              <a:endParaRPr lang="en-US" sz="1300"/>
            </a:p>
          </p:txBody>
        </p:sp>
        <p:sp>
          <p:nvSpPr>
            <p:cNvPr id="43" name="Text 11">
              <a:extLst>
                <a:ext uri="{FF2B5EF4-FFF2-40B4-BE49-F238E27FC236}">
                  <a16:creationId xmlns:a16="http://schemas.microsoft.com/office/drawing/2014/main" id="{AB6AC814-F2D5-8091-468B-E9C1DC022A53}"/>
                </a:ext>
              </a:extLst>
            </p:cNvPr>
            <p:cNvSpPr/>
            <p:nvPr/>
          </p:nvSpPr>
          <p:spPr>
            <a:xfrm>
              <a:off x="7701253" y="4320783"/>
              <a:ext cx="146304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300" b="1">
                  <a:solidFill>
                    <a:srgbClr val="7C8AC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LOWEST</a:t>
              </a:r>
              <a:r>
                <a:rPr lang="en-US" sz="1300" b="1">
                  <a:solidFill>
                    <a:schemeClr val="accent2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</a:p>
            <a:p>
              <a:pPr marL="0" indent="0" algn="ctr">
                <a:buNone/>
              </a:pPr>
              <a:r>
                <a:rPr lang="en-US" sz="1300" b="1">
                  <a:solidFill>
                    <a:schemeClr val="accent2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PRICE</a:t>
              </a:r>
              <a:endParaRPr lang="en-US" sz="1300">
                <a:solidFill>
                  <a:schemeClr val="accent2"/>
                </a:solidFill>
              </a:endParaRPr>
            </a:p>
          </p:txBody>
        </p:sp>
        <p:sp>
          <p:nvSpPr>
            <p:cNvPr id="45" name="Shape 12">
              <a:extLst>
                <a:ext uri="{FF2B5EF4-FFF2-40B4-BE49-F238E27FC236}">
                  <a16:creationId xmlns:a16="http://schemas.microsoft.com/office/drawing/2014/main" id="{86E19F82-C147-0D09-D32A-3C23797F13ED}"/>
                </a:ext>
              </a:extLst>
            </p:cNvPr>
            <p:cNvSpPr/>
            <p:nvPr/>
          </p:nvSpPr>
          <p:spPr>
            <a:xfrm>
              <a:off x="6306793" y="6167871"/>
              <a:ext cx="2926080" cy="0"/>
            </a:xfrm>
            <a:prstGeom prst="line">
              <a:avLst/>
            </a:prstGeom>
            <a:noFill/>
            <a:ln w="19050">
              <a:solidFill>
                <a:srgbClr val="D8DEE9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13">
              <a:extLst>
                <a:ext uri="{FF2B5EF4-FFF2-40B4-BE49-F238E27FC236}">
                  <a16:creationId xmlns:a16="http://schemas.microsoft.com/office/drawing/2014/main" id="{A46725C9-DC84-9C3A-0041-00C880F414B8}"/>
                </a:ext>
              </a:extLst>
            </p:cNvPr>
            <p:cNvSpPr/>
            <p:nvPr/>
          </p:nvSpPr>
          <p:spPr>
            <a:xfrm>
              <a:off x="6306793" y="6193137"/>
              <a:ext cx="146304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>
                  <a:latin typeface="Arial" pitchFamily="34" charset="0"/>
                  <a:ea typeface="Arial" pitchFamily="34" charset="-122"/>
                  <a:cs typeface="Arial" pitchFamily="34" charset="-120"/>
                </a:rPr>
                <a:t>Reference brand biologic</a:t>
              </a:r>
              <a:endParaRPr lang="en-US" sz="1100"/>
            </a:p>
          </p:txBody>
        </p:sp>
        <p:sp>
          <p:nvSpPr>
            <p:cNvPr id="47" name="Text 14">
              <a:extLst>
                <a:ext uri="{FF2B5EF4-FFF2-40B4-BE49-F238E27FC236}">
                  <a16:creationId xmlns:a16="http://schemas.microsoft.com/office/drawing/2014/main" id="{79E3DD67-8A4C-DE99-2F21-2CE3AB80106D}"/>
                </a:ext>
              </a:extLst>
            </p:cNvPr>
            <p:cNvSpPr/>
            <p:nvPr/>
          </p:nvSpPr>
          <p:spPr>
            <a:xfrm>
              <a:off x="7701253" y="6203965"/>
              <a:ext cx="1463040" cy="32004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b="1">
                  <a:solidFill>
                    <a:schemeClr val="accent2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Biosimilar</a:t>
              </a:r>
              <a:endParaRPr lang="en-US" sz="1100" b="1">
                <a:solidFill>
                  <a:schemeClr val="accent2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D55EE2A-CA86-577F-CD54-EC1501617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2669" y="3607658"/>
              <a:ext cx="0" cy="196303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258EE35-37AE-06C6-759B-2A24BF4BF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10085" y="4008901"/>
              <a:ext cx="0" cy="33931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462271-513E-7C0B-335A-B3FB6DEB3E0A}"/>
                </a:ext>
              </a:extLst>
            </p:cNvPr>
            <p:cNvCxnSpPr>
              <a:cxnSpLocks/>
            </p:cNvCxnSpPr>
            <p:nvPr/>
          </p:nvCxnSpPr>
          <p:spPr>
            <a:xfrm>
              <a:off x="8886009" y="4301509"/>
              <a:ext cx="0" cy="3393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15459582-DEB3-82CC-C028-37B6DD82A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900" y="3407103"/>
            <a:ext cx="706171" cy="2316525"/>
          </a:xfrm>
          <a:prstGeom prst="rect">
            <a:avLst/>
          </a:prstGeom>
        </p:spPr>
      </p:pic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03E6A61D-20F6-4FA0-E50F-5CF9765F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55" y="4257514"/>
            <a:ext cx="605302" cy="1512339"/>
          </a:xfrm>
          <a:prstGeom prst="rect">
            <a:avLst/>
          </a:prstGeom>
        </p:spPr>
      </p:pic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84A1ABB5-69D8-C8DA-FCAC-C1473F47A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516" y="4519431"/>
            <a:ext cx="605302" cy="12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2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62C2799-2709-9A8E-A291-9F6EFD5B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3" y="1371311"/>
            <a:ext cx="2980438" cy="4115377"/>
          </a:xfrm>
        </p:spPr>
        <p:txBody>
          <a:bodyPr anchor="ctr">
            <a:normAutofit/>
          </a:bodyPr>
          <a:lstStyle/>
          <a:p>
            <a:pPr algn="ctr"/>
            <a:r>
              <a:rPr lang="en-US" sz="3600"/>
              <a:t>Today biosimilars generate significant savings</a:t>
            </a:r>
          </a:p>
        </p:txBody>
      </p:sp>
      <p:pic>
        <p:nvPicPr>
          <p:cNvPr id="13" name="Content Placeholder 3" descr="A graph with blue and white bars&#10;&#10;AI-generated content may be incorrect.">
            <a:extLst>
              <a:ext uri="{FF2B5EF4-FFF2-40B4-BE49-F238E27FC236}">
                <a16:creationId xmlns:a16="http://schemas.microsoft.com/office/drawing/2014/main" id="{C41F4EF4-5A97-F532-308B-259607CA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676" y="1371311"/>
            <a:ext cx="7816759" cy="4553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4398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71748-0815-2458-F72B-ABE81A5CE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D563D2-71AF-DAC5-9BBF-38BE0A15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3" y="1371311"/>
            <a:ext cx="2980438" cy="4115377"/>
          </a:xfrm>
        </p:spPr>
        <p:txBody>
          <a:bodyPr anchor="ctr">
            <a:normAutofit/>
          </a:bodyPr>
          <a:lstStyle/>
          <a:p>
            <a:pPr algn="ctr"/>
            <a:r>
              <a:rPr lang="en-US" sz="4000"/>
              <a:t>Many new biosimilars in the drug pipeline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A9467A-162E-EB72-2253-3CE2E40D8A1C}"/>
              </a:ext>
            </a:extLst>
          </p:cNvPr>
          <p:cNvGrpSpPr/>
          <p:nvPr/>
        </p:nvGrpSpPr>
        <p:grpSpPr>
          <a:xfrm>
            <a:off x="4145897" y="1253556"/>
            <a:ext cx="7895336" cy="3810955"/>
            <a:chOff x="667639" y="1922995"/>
            <a:chExt cx="7895336" cy="381095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8FE753A-FB99-F6C0-CE40-A3590568E0B3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>
              <a:off x="7135964" y="4333977"/>
              <a:ext cx="388" cy="139997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or: Elbow 3">
              <a:extLst>
                <a:ext uri="{FF2B5EF4-FFF2-40B4-BE49-F238E27FC236}">
                  <a16:creationId xmlns:a16="http://schemas.microsoft.com/office/drawing/2014/main" id="{CBFE60A4-0482-61ED-8554-B53745E88A5C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rot="10800000" flipH="1" flipV="1">
              <a:off x="6983907" y="2135840"/>
              <a:ext cx="149085" cy="2240895"/>
            </a:xfrm>
            <a:prstGeom prst="bentConnector4">
              <a:avLst>
                <a:gd name="adj1" fmla="val 1"/>
                <a:gd name="adj2" fmla="val 54749"/>
              </a:avLst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0BDB3F3-0EA0-42BB-4510-EE8F2779FACD}"/>
                </a:ext>
              </a:extLst>
            </p:cNvPr>
            <p:cNvCxnSpPr>
              <a:cxnSpLocks/>
            </p:cNvCxnSpPr>
            <p:nvPr/>
          </p:nvCxnSpPr>
          <p:spPr>
            <a:xfrm>
              <a:off x="5554629" y="2781970"/>
              <a:ext cx="1" cy="1401245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A809FB1-59C9-068C-6715-506A08C5DD73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3968687" y="2792106"/>
              <a:ext cx="1" cy="1401245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98222F-D888-7D10-95E6-71793C293447}"/>
                </a:ext>
              </a:extLst>
            </p:cNvPr>
            <p:cNvCxnSpPr>
              <a:cxnSpLocks/>
              <a:endCxn id="73" idx="2"/>
            </p:cNvCxnSpPr>
            <p:nvPr/>
          </p:nvCxnSpPr>
          <p:spPr>
            <a:xfrm>
              <a:off x="2352289" y="2606722"/>
              <a:ext cx="14652" cy="3117092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4E1D970-5E2A-FE80-86BB-7AB4F735C14F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>
              <a:off x="812133" y="2606722"/>
              <a:ext cx="12252" cy="2336657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hape 1">
              <a:extLst>
                <a:ext uri="{FF2B5EF4-FFF2-40B4-BE49-F238E27FC236}">
                  <a16:creationId xmlns:a16="http://schemas.microsoft.com/office/drawing/2014/main" id="{5770FBD1-5FD5-B27F-AE96-4BFAC1875728}"/>
                </a:ext>
              </a:extLst>
            </p:cNvPr>
            <p:cNvSpPr/>
            <p:nvPr/>
          </p:nvSpPr>
          <p:spPr>
            <a:xfrm>
              <a:off x="667639" y="1922995"/>
              <a:ext cx="1579067" cy="42569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2">
              <a:extLst>
                <a:ext uri="{FF2B5EF4-FFF2-40B4-BE49-F238E27FC236}">
                  <a16:creationId xmlns:a16="http://schemas.microsoft.com/office/drawing/2014/main" id="{15BA94E8-F265-B477-5B0C-1CA6275148FD}"/>
                </a:ext>
              </a:extLst>
            </p:cNvPr>
            <p:cNvSpPr/>
            <p:nvPr/>
          </p:nvSpPr>
          <p:spPr>
            <a:xfrm>
              <a:off x="667639" y="1922995"/>
              <a:ext cx="1579067" cy="4256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2025</a:t>
              </a:r>
              <a:endParaRPr lang="en-US" sz="1400"/>
            </a:p>
          </p:txBody>
        </p:sp>
        <p:sp>
          <p:nvSpPr>
            <p:cNvPr id="16" name="Shape 4">
              <a:extLst>
                <a:ext uri="{FF2B5EF4-FFF2-40B4-BE49-F238E27FC236}">
                  <a16:creationId xmlns:a16="http://schemas.microsoft.com/office/drawing/2014/main" id="{1CD49813-F497-EF3F-C1D3-C75E9A3DD872}"/>
                </a:ext>
              </a:extLst>
            </p:cNvPr>
            <p:cNvSpPr/>
            <p:nvPr/>
          </p:nvSpPr>
          <p:spPr>
            <a:xfrm>
              <a:off x="2246706" y="1922995"/>
              <a:ext cx="1579067" cy="42569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5">
              <a:extLst>
                <a:ext uri="{FF2B5EF4-FFF2-40B4-BE49-F238E27FC236}">
                  <a16:creationId xmlns:a16="http://schemas.microsoft.com/office/drawing/2014/main" id="{8202515D-F936-910B-848D-CD68DF17A54F}"/>
                </a:ext>
              </a:extLst>
            </p:cNvPr>
            <p:cNvSpPr/>
            <p:nvPr/>
          </p:nvSpPr>
          <p:spPr>
            <a:xfrm>
              <a:off x="2246706" y="1922995"/>
              <a:ext cx="1579067" cy="4256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2026</a:t>
              </a:r>
              <a:endParaRPr lang="en-US" sz="1400"/>
            </a:p>
          </p:txBody>
        </p:sp>
        <p:sp>
          <p:nvSpPr>
            <p:cNvPr id="18" name="Shape 7">
              <a:extLst>
                <a:ext uri="{FF2B5EF4-FFF2-40B4-BE49-F238E27FC236}">
                  <a16:creationId xmlns:a16="http://schemas.microsoft.com/office/drawing/2014/main" id="{BE41B761-2BDD-4552-B776-808D704DC6D0}"/>
                </a:ext>
              </a:extLst>
            </p:cNvPr>
            <p:cNvSpPr/>
            <p:nvPr/>
          </p:nvSpPr>
          <p:spPr>
            <a:xfrm>
              <a:off x="3825773" y="1922995"/>
              <a:ext cx="1579067" cy="42569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8">
              <a:extLst>
                <a:ext uri="{FF2B5EF4-FFF2-40B4-BE49-F238E27FC236}">
                  <a16:creationId xmlns:a16="http://schemas.microsoft.com/office/drawing/2014/main" id="{07930762-4431-23D5-83EA-305D9E5D3594}"/>
                </a:ext>
              </a:extLst>
            </p:cNvPr>
            <p:cNvSpPr/>
            <p:nvPr/>
          </p:nvSpPr>
          <p:spPr>
            <a:xfrm>
              <a:off x="3825773" y="1922995"/>
              <a:ext cx="1579067" cy="4256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2027</a:t>
              </a:r>
              <a:endParaRPr lang="en-US" sz="1400"/>
            </a:p>
          </p:txBody>
        </p:sp>
        <p:sp>
          <p:nvSpPr>
            <p:cNvPr id="20" name="Shape 10">
              <a:extLst>
                <a:ext uri="{FF2B5EF4-FFF2-40B4-BE49-F238E27FC236}">
                  <a16:creationId xmlns:a16="http://schemas.microsoft.com/office/drawing/2014/main" id="{8E374627-DAAE-7A75-8B68-321D39F73EAA}"/>
                </a:ext>
              </a:extLst>
            </p:cNvPr>
            <p:cNvSpPr/>
            <p:nvPr/>
          </p:nvSpPr>
          <p:spPr>
            <a:xfrm>
              <a:off x="5404840" y="1922995"/>
              <a:ext cx="1579067" cy="42569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11">
              <a:extLst>
                <a:ext uri="{FF2B5EF4-FFF2-40B4-BE49-F238E27FC236}">
                  <a16:creationId xmlns:a16="http://schemas.microsoft.com/office/drawing/2014/main" id="{7A310E63-060C-2DD2-E612-90829C395ADE}"/>
                </a:ext>
              </a:extLst>
            </p:cNvPr>
            <p:cNvSpPr/>
            <p:nvPr/>
          </p:nvSpPr>
          <p:spPr>
            <a:xfrm>
              <a:off x="5404840" y="1922995"/>
              <a:ext cx="1579067" cy="4256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2029</a:t>
              </a:r>
              <a:endParaRPr lang="en-US" sz="1400"/>
            </a:p>
          </p:txBody>
        </p:sp>
        <p:sp>
          <p:nvSpPr>
            <p:cNvPr id="22" name="Shape 13">
              <a:extLst>
                <a:ext uri="{FF2B5EF4-FFF2-40B4-BE49-F238E27FC236}">
                  <a16:creationId xmlns:a16="http://schemas.microsoft.com/office/drawing/2014/main" id="{677A3884-6CDF-E4A3-6CB4-6559D90F38B3}"/>
                </a:ext>
              </a:extLst>
            </p:cNvPr>
            <p:cNvSpPr/>
            <p:nvPr/>
          </p:nvSpPr>
          <p:spPr>
            <a:xfrm>
              <a:off x="6983908" y="1922995"/>
              <a:ext cx="1579067" cy="42569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14">
              <a:extLst>
                <a:ext uri="{FF2B5EF4-FFF2-40B4-BE49-F238E27FC236}">
                  <a16:creationId xmlns:a16="http://schemas.microsoft.com/office/drawing/2014/main" id="{B7E9AC4E-159F-F75F-60B6-8B192A2AFE8C}"/>
                </a:ext>
              </a:extLst>
            </p:cNvPr>
            <p:cNvSpPr/>
            <p:nvPr/>
          </p:nvSpPr>
          <p:spPr>
            <a:xfrm>
              <a:off x="6983908" y="1922995"/>
              <a:ext cx="1579067" cy="4256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2030</a:t>
              </a:r>
              <a:endParaRPr lang="en-US" sz="14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271D21-B5D2-B0CE-F398-293861F86CAC}"/>
                </a:ext>
              </a:extLst>
            </p:cNvPr>
            <p:cNvGrpSpPr/>
            <p:nvPr/>
          </p:nvGrpSpPr>
          <p:grpSpPr>
            <a:xfrm>
              <a:off x="795800" y="2794649"/>
              <a:ext cx="1219308" cy="628402"/>
              <a:chOff x="786725" y="2480449"/>
              <a:chExt cx="1219308" cy="628402"/>
            </a:xfrm>
          </p:grpSpPr>
          <p:sp>
            <p:nvSpPr>
              <p:cNvPr id="91" name="Shape 16">
                <a:extLst>
                  <a:ext uri="{FF2B5EF4-FFF2-40B4-BE49-F238E27FC236}">
                    <a16:creationId xmlns:a16="http://schemas.microsoft.com/office/drawing/2014/main" id="{4C87E494-4D4E-4221-B4B7-F170279D0847}"/>
                  </a:ext>
                </a:extLst>
              </p:cNvPr>
              <p:cNvSpPr/>
              <p:nvPr/>
            </p:nvSpPr>
            <p:spPr>
              <a:xfrm>
                <a:off x="786725" y="2480449"/>
                <a:ext cx="50815" cy="628402"/>
              </a:xfrm>
              <a:prstGeom prst="rect">
                <a:avLst/>
              </a:prstGeom>
              <a:solidFill>
                <a:srgbClr val="C0DEDB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Shape 17">
                <a:extLst>
                  <a:ext uri="{FF2B5EF4-FFF2-40B4-BE49-F238E27FC236}">
                    <a16:creationId xmlns:a16="http://schemas.microsoft.com/office/drawing/2014/main" id="{9DFD0322-AFCA-9848-9AF7-6F159B2A595B}"/>
                  </a:ext>
                </a:extLst>
              </p:cNvPr>
              <p:cNvSpPr/>
              <p:nvPr/>
            </p:nvSpPr>
            <p:spPr>
              <a:xfrm>
                <a:off x="839836" y="2480449"/>
                <a:ext cx="1166197" cy="628402"/>
              </a:xfrm>
              <a:prstGeom prst="roundRect">
                <a:avLst>
                  <a:gd name="adj" fmla="val 8065"/>
                </a:avLst>
              </a:prstGeom>
              <a:solidFill>
                <a:srgbClr val="F2F2F2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Text 18">
                <a:extLst>
                  <a:ext uri="{FF2B5EF4-FFF2-40B4-BE49-F238E27FC236}">
                    <a16:creationId xmlns:a16="http://schemas.microsoft.com/office/drawing/2014/main" id="{F4C04D09-3124-A070-7F77-8808729BEC90}"/>
                  </a:ext>
                </a:extLst>
              </p:cNvPr>
              <p:cNvSpPr/>
              <p:nvPr/>
            </p:nvSpPr>
            <p:spPr>
              <a:xfrm>
                <a:off x="910448" y="2480449"/>
                <a:ext cx="1013753" cy="62840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800">
                    <a:ea typeface="Calibri" pitchFamily="34" charset="-122"/>
                    <a:cs typeface="Calibri" pitchFamily="34" charset="-120"/>
                  </a:rPr>
                  <a:t>2025</a:t>
                </a:r>
                <a:endParaRPr lang="en-US" sz="80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200" b="1">
                    <a:ea typeface="Calibri" pitchFamily="34" charset="-122"/>
                    <a:cs typeface="Calibri" pitchFamily="34" charset="-120"/>
                  </a:rPr>
                  <a:t>Stelara</a:t>
                </a:r>
                <a:r>
                  <a:rPr lang="en-US" sz="1200" b="1" normalizeH="1" baseline="22000">
                    <a:ea typeface="Calibri" pitchFamily="34" charset="-122"/>
                    <a:cs typeface="Calibri" pitchFamily="34" charset="-120"/>
                  </a:rPr>
                  <a:t>®</a:t>
                </a:r>
                <a:endParaRPr lang="en-US" sz="800" normalizeH="1" baseline="2200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963F9C-525F-C2F9-F5CD-BDD0164574E7}"/>
                </a:ext>
              </a:extLst>
            </p:cNvPr>
            <p:cNvGrpSpPr/>
            <p:nvPr/>
          </p:nvGrpSpPr>
          <p:grpSpPr>
            <a:xfrm>
              <a:off x="798977" y="3554813"/>
              <a:ext cx="1219308" cy="628402"/>
              <a:chOff x="786725" y="3250748"/>
              <a:chExt cx="1219308" cy="628402"/>
            </a:xfrm>
          </p:grpSpPr>
          <p:sp>
            <p:nvSpPr>
              <p:cNvPr id="88" name="Shape 19">
                <a:extLst>
                  <a:ext uri="{FF2B5EF4-FFF2-40B4-BE49-F238E27FC236}">
                    <a16:creationId xmlns:a16="http://schemas.microsoft.com/office/drawing/2014/main" id="{C4F24173-F068-BE3D-11F2-A853E0844825}"/>
                  </a:ext>
                </a:extLst>
              </p:cNvPr>
              <p:cNvSpPr/>
              <p:nvPr/>
            </p:nvSpPr>
            <p:spPr>
              <a:xfrm>
                <a:off x="786725" y="3250748"/>
                <a:ext cx="50815" cy="628402"/>
              </a:xfrm>
              <a:prstGeom prst="rect">
                <a:avLst/>
              </a:prstGeom>
              <a:solidFill>
                <a:srgbClr val="65BFC0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Shape 20">
                <a:extLst>
                  <a:ext uri="{FF2B5EF4-FFF2-40B4-BE49-F238E27FC236}">
                    <a16:creationId xmlns:a16="http://schemas.microsoft.com/office/drawing/2014/main" id="{C15E9354-1522-845D-53FD-1C2DD91A56D3}"/>
                  </a:ext>
                </a:extLst>
              </p:cNvPr>
              <p:cNvSpPr/>
              <p:nvPr/>
            </p:nvSpPr>
            <p:spPr>
              <a:xfrm>
                <a:off x="839836" y="3250748"/>
                <a:ext cx="1166197" cy="628402"/>
              </a:xfrm>
              <a:prstGeom prst="roundRect">
                <a:avLst>
                  <a:gd name="adj" fmla="val 8065"/>
                </a:avLst>
              </a:prstGeom>
              <a:solidFill>
                <a:srgbClr val="F2F2F2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Text 21">
                <a:extLst>
                  <a:ext uri="{FF2B5EF4-FFF2-40B4-BE49-F238E27FC236}">
                    <a16:creationId xmlns:a16="http://schemas.microsoft.com/office/drawing/2014/main" id="{B34E0327-49E4-5041-D002-0CD0455311A7}"/>
                  </a:ext>
                </a:extLst>
              </p:cNvPr>
              <p:cNvSpPr/>
              <p:nvPr/>
            </p:nvSpPr>
            <p:spPr>
              <a:xfrm>
                <a:off x="916058" y="3250748"/>
                <a:ext cx="1013753" cy="62840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800">
                    <a:ea typeface="Calibri" pitchFamily="34" charset="-122"/>
                    <a:cs typeface="Calibri" pitchFamily="34" charset="-120"/>
                  </a:rPr>
                  <a:t>2025</a:t>
                </a:r>
                <a:endParaRPr lang="en-US" sz="80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200" b="1">
                    <a:ea typeface="Calibri" pitchFamily="34" charset="-122"/>
                    <a:cs typeface="Calibri" pitchFamily="34" charset="-120"/>
                  </a:rPr>
                  <a:t>NovoLog</a:t>
                </a:r>
                <a:r>
                  <a:rPr lang="en-US" sz="1200" b="1" normalizeH="1" baseline="22000">
                    <a:ea typeface="Calibri" pitchFamily="34" charset="-122"/>
                    <a:cs typeface="Calibri" pitchFamily="34" charset="-120"/>
                  </a:rPr>
                  <a:t>®</a:t>
                </a:r>
                <a:endParaRPr lang="en-US" sz="800" normalizeH="1" baseline="22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32B4825-67F1-6C01-FF23-7E54EFEDDBB7}"/>
                </a:ext>
              </a:extLst>
            </p:cNvPr>
            <p:cNvGrpSpPr/>
            <p:nvPr/>
          </p:nvGrpSpPr>
          <p:grpSpPr>
            <a:xfrm>
              <a:off x="798977" y="4314977"/>
              <a:ext cx="1286004" cy="628402"/>
              <a:chOff x="786725" y="4021047"/>
              <a:chExt cx="1286004" cy="628402"/>
            </a:xfrm>
          </p:grpSpPr>
          <p:sp>
            <p:nvSpPr>
              <p:cNvPr id="85" name="Shape 22">
                <a:extLst>
                  <a:ext uri="{FF2B5EF4-FFF2-40B4-BE49-F238E27FC236}">
                    <a16:creationId xmlns:a16="http://schemas.microsoft.com/office/drawing/2014/main" id="{A8ACF334-D994-DF93-3BFA-EB5B2A3A61BC}"/>
                  </a:ext>
                </a:extLst>
              </p:cNvPr>
              <p:cNvSpPr/>
              <p:nvPr/>
            </p:nvSpPr>
            <p:spPr>
              <a:xfrm>
                <a:off x="786725" y="4021047"/>
                <a:ext cx="50815" cy="62840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Shape 23">
                <a:extLst>
                  <a:ext uri="{FF2B5EF4-FFF2-40B4-BE49-F238E27FC236}">
                    <a16:creationId xmlns:a16="http://schemas.microsoft.com/office/drawing/2014/main" id="{4975CC67-BA59-990C-7A6E-5949DF468615}"/>
                  </a:ext>
                </a:extLst>
              </p:cNvPr>
              <p:cNvSpPr/>
              <p:nvPr/>
            </p:nvSpPr>
            <p:spPr>
              <a:xfrm>
                <a:off x="839836" y="4021047"/>
                <a:ext cx="1166197" cy="628402"/>
              </a:xfrm>
              <a:prstGeom prst="roundRect">
                <a:avLst>
                  <a:gd name="adj" fmla="val 8065"/>
                </a:avLst>
              </a:prstGeom>
              <a:solidFill>
                <a:srgbClr val="F2F2F2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 24">
                <a:extLst>
                  <a:ext uri="{FF2B5EF4-FFF2-40B4-BE49-F238E27FC236}">
                    <a16:creationId xmlns:a16="http://schemas.microsoft.com/office/drawing/2014/main" id="{E5A7C857-28D6-1862-A7BD-E32CE9288FAE}"/>
                  </a:ext>
                </a:extLst>
              </p:cNvPr>
              <p:cNvSpPr/>
              <p:nvPr/>
            </p:nvSpPr>
            <p:spPr>
              <a:xfrm>
                <a:off x="906532" y="4021047"/>
                <a:ext cx="1166197" cy="62840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800">
                    <a:ea typeface="Calibri" pitchFamily="34" charset="-122"/>
                    <a:cs typeface="Calibri" pitchFamily="34" charset="-120"/>
                  </a:rPr>
                  <a:t>2025</a:t>
                </a:r>
                <a:endParaRPr lang="en-US" sz="80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200" b="1">
                    <a:ea typeface="Calibri" pitchFamily="34" charset="-122"/>
                    <a:cs typeface="Calibri" pitchFamily="34" charset="-120"/>
                  </a:rPr>
                  <a:t>Prolia®/Xgeva</a:t>
                </a:r>
                <a:r>
                  <a:rPr lang="en-US" sz="1200" b="1" normalizeH="1" baseline="22000">
                    <a:ea typeface="Calibri" pitchFamily="34" charset="-122"/>
                    <a:cs typeface="Calibri" pitchFamily="34" charset="-120"/>
                  </a:rPr>
                  <a:t>®</a:t>
                </a:r>
                <a:endParaRPr lang="en-US" sz="800" normalizeH="1" baseline="2200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F1999E6-2764-1E7C-1E17-A809BE7EAC4D}"/>
                </a:ext>
              </a:extLst>
            </p:cNvPr>
            <p:cNvGrpSpPr/>
            <p:nvPr/>
          </p:nvGrpSpPr>
          <p:grpSpPr>
            <a:xfrm>
              <a:off x="2332004" y="2792106"/>
              <a:ext cx="1220308" cy="628402"/>
              <a:chOff x="2373743" y="2480449"/>
              <a:chExt cx="1220308" cy="628402"/>
            </a:xfrm>
          </p:grpSpPr>
          <p:sp>
            <p:nvSpPr>
              <p:cNvPr id="82" name="Shape 25">
                <a:extLst>
                  <a:ext uri="{FF2B5EF4-FFF2-40B4-BE49-F238E27FC236}">
                    <a16:creationId xmlns:a16="http://schemas.microsoft.com/office/drawing/2014/main" id="{ECCAC64B-6647-6B18-0AAD-BEC94C161967}"/>
                  </a:ext>
                </a:extLst>
              </p:cNvPr>
              <p:cNvSpPr/>
              <p:nvPr/>
            </p:nvSpPr>
            <p:spPr>
              <a:xfrm>
                <a:off x="2373743" y="2480449"/>
                <a:ext cx="50815" cy="628402"/>
              </a:xfrm>
              <a:prstGeom prst="rect">
                <a:avLst/>
              </a:prstGeom>
              <a:solidFill>
                <a:srgbClr val="283363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Shape 26">
                <a:extLst>
                  <a:ext uri="{FF2B5EF4-FFF2-40B4-BE49-F238E27FC236}">
                    <a16:creationId xmlns:a16="http://schemas.microsoft.com/office/drawing/2014/main" id="{459C3C4E-24CA-4B1E-9504-EB13B82CECD3}"/>
                  </a:ext>
                </a:extLst>
              </p:cNvPr>
              <p:cNvSpPr/>
              <p:nvPr/>
            </p:nvSpPr>
            <p:spPr>
              <a:xfrm>
                <a:off x="2427854" y="2480449"/>
                <a:ext cx="1166197" cy="628402"/>
              </a:xfrm>
              <a:prstGeom prst="roundRect">
                <a:avLst>
                  <a:gd name="adj" fmla="val 8065"/>
                </a:avLst>
              </a:prstGeom>
              <a:solidFill>
                <a:srgbClr val="F2F2F2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 27">
                <a:extLst>
                  <a:ext uri="{FF2B5EF4-FFF2-40B4-BE49-F238E27FC236}">
                    <a16:creationId xmlns:a16="http://schemas.microsoft.com/office/drawing/2014/main" id="{84A190DF-58A7-217A-0B24-D04F126C847C}"/>
                  </a:ext>
                </a:extLst>
              </p:cNvPr>
              <p:cNvSpPr/>
              <p:nvPr/>
            </p:nvSpPr>
            <p:spPr>
              <a:xfrm>
                <a:off x="2504076" y="2480449"/>
                <a:ext cx="1013753" cy="62840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800">
                    <a:ea typeface="Calibri" pitchFamily="34" charset="-122"/>
                    <a:cs typeface="Calibri" pitchFamily="34" charset="-120"/>
                  </a:rPr>
                  <a:t>2025</a:t>
                </a:r>
                <a:endParaRPr lang="en-US" sz="80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200" b="1">
                    <a:ea typeface="Calibri" pitchFamily="34" charset="-122"/>
                    <a:cs typeface="Calibri" pitchFamily="34" charset="-120"/>
                  </a:rPr>
                  <a:t>Xolair</a:t>
                </a:r>
                <a:r>
                  <a:rPr lang="en-US" sz="1110" b="1" baseline="22000">
                    <a:ea typeface="Calibri" pitchFamily="34" charset="-122"/>
                    <a:cs typeface="Calibri" pitchFamily="34" charset="-120"/>
                  </a:rPr>
                  <a:t>®</a:t>
                </a:r>
                <a:endParaRPr lang="en-US" sz="1110" baseline="2200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0566DEB-2814-7A50-CE2D-DFC97FC8F6D4}"/>
                </a:ext>
              </a:extLst>
            </p:cNvPr>
            <p:cNvGrpSpPr/>
            <p:nvPr/>
          </p:nvGrpSpPr>
          <p:grpSpPr>
            <a:xfrm>
              <a:off x="2333608" y="3564949"/>
              <a:ext cx="1214698" cy="628402"/>
              <a:chOff x="2373743" y="3250748"/>
              <a:chExt cx="1214698" cy="628402"/>
            </a:xfrm>
          </p:grpSpPr>
          <p:sp>
            <p:nvSpPr>
              <p:cNvPr id="79" name="Shape 28">
                <a:extLst>
                  <a:ext uri="{FF2B5EF4-FFF2-40B4-BE49-F238E27FC236}">
                    <a16:creationId xmlns:a16="http://schemas.microsoft.com/office/drawing/2014/main" id="{31B6501F-0EC5-FF2B-ADC7-4686FC23D0DC}"/>
                  </a:ext>
                </a:extLst>
              </p:cNvPr>
              <p:cNvSpPr/>
              <p:nvPr/>
            </p:nvSpPr>
            <p:spPr>
              <a:xfrm>
                <a:off x="2373743" y="3250748"/>
                <a:ext cx="50815" cy="628402"/>
              </a:xfrm>
              <a:prstGeom prst="rect">
                <a:avLst/>
              </a:prstGeom>
              <a:solidFill>
                <a:srgbClr val="66BB6A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Shape 29">
                <a:extLst>
                  <a:ext uri="{FF2B5EF4-FFF2-40B4-BE49-F238E27FC236}">
                    <a16:creationId xmlns:a16="http://schemas.microsoft.com/office/drawing/2014/main" id="{76AF3FAB-0C54-3C07-B43B-3DFF11AAE4A3}"/>
                  </a:ext>
                </a:extLst>
              </p:cNvPr>
              <p:cNvSpPr/>
              <p:nvPr/>
            </p:nvSpPr>
            <p:spPr>
              <a:xfrm>
                <a:off x="2422244" y="3250748"/>
                <a:ext cx="1166197" cy="628402"/>
              </a:xfrm>
              <a:prstGeom prst="roundRect">
                <a:avLst>
                  <a:gd name="adj" fmla="val 8065"/>
                </a:avLst>
              </a:prstGeom>
              <a:solidFill>
                <a:srgbClr val="F2F2F2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 30">
                <a:extLst>
                  <a:ext uri="{FF2B5EF4-FFF2-40B4-BE49-F238E27FC236}">
                    <a16:creationId xmlns:a16="http://schemas.microsoft.com/office/drawing/2014/main" id="{2BDF357D-156D-D041-5AF7-932189D117E9}"/>
                  </a:ext>
                </a:extLst>
              </p:cNvPr>
              <p:cNvSpPr/>
              <p:nvPr/>
            </p:nvSpPr>
            <p:spPr>
              <a:xfrm>
                <a:off x="2498466" y="3250748"/>
                <a:ext cx="1013753" cy="62840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800">
                    <a:ea typeface="Calibri" pitchFamily="34" charset="-122"/>
                    <a:cs typeface="Calibri" pitchFamily="34" charset="-120"/>
                  </a:rPr>
                  <a:t>2025</a:t>
                </a:r>
                <a:endParaRPr lang="en-US" sz="80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200" b="1">
                    <a:ea typeface="Calibri" pitchFamily="34" charset="-122"/>
                    <a:cs typeface="Calibri" pitchFamily="34" charset="-120"/>
                  </a:rPr>
                  <a:t>Tysabri</a:t>
                </a:r>
                <a:r>
                  <a:rPr lang="en-US" sz="1200" b="1" baseline="30000">
                    <a:ea typeface="Calibri" pitchFamily="34" charset="-122"/>
                    <a:cs typeface="Calibri" pitchFamily="34" charset="-120"/>
                  </a:rPr>
                  <a:t>®</a:t>
                </a:r>
                <a:endParaRPr lang="en-US" sz="800" baseline="3000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BD6B18-E86E-C2F3-A553-C9A00AE14831}"/>
                </a:ext>
              </a:extLst>
            </p:cNvPr>
            <p:cNvGrpSpPr/>
            <p:nvPr/>
          </p:nvGrpSpPr>
          <p:grpSpPr>
            <a:xfrm>
              <a:off x="2341533" y="4314977"/>
              <a:ext cx="1214698" cy="628402"/>
              <a:chOff x="2373743" y="4021047"/>
              <a:chExt cx="1214698" cy="628402"/>
            </a:xfrm>
          </p:grpSpPr>
          <p:sp>
            <p:nvSpPr>
              <p:cNvPr id="76" name="Shape 31">
                <a:extLst>
                  <a:ext uri="{FF2B5EF4-FFF2-40B4-BE49-F238E27FC236}">
                    <a16:creationId xmlns:a16="http://schemas.microsoft.com/office/drawing/2014/main" id="{D1C34734-5FED-C4A9-F69F-DD5B3723B8E1}"/>
                  </a:ext>
                </a:extLst>
              </p:cNvPr>
              <p:cNvSpPr/>
              <p:nvPr/>
            </p:nvSpPr>
            <p:spPr>
              <a:xfrm>
                <a:off x="2373743" y="4021047"/>
                <a:ext cx="50815" cy="628402"/>
              </a:xfrm>
              <a:prstGeom prst="rect">
                <a:avLst/>
              </a:prstGeom>
              <a:solidFill>
                <a:srgbClr val="C0DEDB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Shape 32">
                <a:extLst>
                  <a:ext uri="{FF2B5EF4-FFF2-40B4-BE49-F238E27FC236}">
                    <a16:creationId xmlns:a16="http://schemas.microsoft.com/office/drawing/2014/main" id="{BA45497D-E568-C5E2-AC43-EFF5C07CD72E}"/>
                  </a:ext>
                </a:extLst>
              </p:cNvPr>
              <p:cNvSpPr/>
              <p:nvPr/>
            </p:nvSpPr>
            <p:spPr>
              <a:xfrm>
                <a:off x="2422244" y="4021047"/>
                <a:ext cx="1166197" cy="628402"/>
              </a:xfrm>
              <a:prstGeom prst="roundRect">
                <a:avLst>
                  <a:gd name="adj" fmla="val 8065"/>
                </a:avLst>
              </a:prstGeom>
              <a:solidFill>
                <a:srgbClr val="F2F2F2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33">
                <a:extLst>
                  <a:ext uri="{FF2B5EF4-FFF2-40B4-BE49-F238E27FC236}">
                    <a16:creationId xmlns:a16="http://schemas.microsoft.com/office/drawing/2014/main" id="{F397DCF8-B5DF-C8BB-EE5E-B3A3F25E215D}"/>
                  </a:ext>
                </a:extLst>
              </p:cNvPr>
              <p:cNvSpPr/>
              <p:nvPr/>
            </p:nvSpPr>
            <p:spPr>
              <a:xfrm>
                <a:off x="2498466" y="4021047"/>
                <a:ext cx="1013753" cy="62840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800">
                    <a:ea typeface="Calibri" pitchFamily="34" charset="-122"/>
                    <a:cs typeface="Calibri" pitchFamily="34" charset="-120"/>
                  </a:rPr>
                  <a:t>2025</a:t>
                </a:r>
                <a:endParaRPr lang="en-US" sz="80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200" b="1">
                    <a:ea typeface="Calibri" pitchFamily="34" charset="-122"/>
                    <a:cs typeface="Calibri" pitchFamily="34" charset="-120"/>
                  </a:rPr>
                  <a:t>Simponi</a:t>
                </a:r>
                <a:r>
                  <a:rPr lang="en-US" sz="1100" b="1" normalizeH="1" baseline="22000">
                    <a:ea typeface="Calibri" pitchFamily="34" charset="-122"/>
                    <a:cs typeface="Calibri" pitchFamily="34" charset="-120"/>
                  </a:rPr>
                  <a:t>®</a:t>
                </a:r>
                <a:endParaRPr lang="en-US" sz="1100" normalizeH="1" baseline="2200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7811EF-BD94-5243-62B8-8A4165B0F3F6}"/>
                </a:ext>
              </a:extLst>
            </p:cNvPr>
            <p:cNvGrpSpPr/>
            <p:nvPr/>
          </p:nvGrpSpPr>
          <p:grpSpPr>
            <a:xfrm>
              <a:off x="2341533" y="5095412"/>
              <a:ext cx="1214698" cy="628402"/>
              <a:chOff x="2373743" y="4791347"/>
              <a:chExt cx="1214698" cy="628402"/>
            </a:xfrm>
          </p:grpSpPr>
          <p:sp>
            <p:nvSpPr>
              <p:cNvPr id="73" name="Shape 34">
                <a:extLst>
                  <a:ext uri="{FF2B5EF4-FFF2-40B4-BE49-F238E27FC236}">
                    <a16:creationId xmlns:a16="http://schemas.microsoft.com/office/drawing/2014/main" id="{C6509AFD-029E-A865-9F6C-308A0E267D35}"/>
                  </a:ext>
                </a:extLst>
              </p:cNvPr>
              <p:cNvSpPr/>
              <p:nvPr/>
            </p:nvSpPr>
            <p:spPr>
              <a:xfrm>
                <a:off x="2373743" y="4791347"/>
                <a:ext cx="50815" cy="628402"/>
              </a:xfrm>
              <a:prstGeom prst="rect">
                <a:avLst/>
              </a:prstGeom>
              <a:solidFill>
                <a:srgbClr val="C0DEDB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Shape 35">
                <a:extLst>
                  <a:ext uri="{FF2B5EF4-FFF2-40B4-BE49-F238E27FC236}">
                    <a16:creationId xmlns:a16="http://schemas.microsoft.com/office/drawing/2014/main" id="{2F0CD0A5-2B6C-0E3F-02B0-680842342BDC}"/>
                  </a:ext>
                </a:extLst>
              </p:cNvPr>
              <p:cNvSpPr/>
              <p:nvPr/>
            </p:nvSpPr>
            <p:spPr>
              <a:xfrm>
                <a:off x="2422244" y="4791347"/>
                <a:ext cx="1166197" cy="628402"/>
              </a:xfrm>
              <a:prstGeom prst="roundRect">
                <a:avLst>
                  <a:gd name="adj" fmla="val 8065"/>
                </a:avLst>
              </a:prstGeom>
              <a:solidFill>
                <a:srgbClr val="F2F2F2"/>
              </a:solidFill>
              <a:ln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 36">
                <a:extLst>
                  <a:ext uri="{FF2B5EF4-FFF2-40B4-BE49-F238E27FC236}">
                    <a16:creationId xmlns:a16="http://schemas.microsoft.com/office/drawing/2014/main" id="{E468BF9C-8391-2345-DE51-663EC5DC6E47}"/>
                  </a:ext>
                </a:extLst>
              </p:cNvPr>
              <p:cNvSpPr/>
              <p:nvPr/>
            </p:nvSpPr>
            <p:spPr>
              <a:xfrm>
                <a:off x="2498466" y="4791347"/>
                <a:ext cx="1013753" cy="62840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800">
                    <a:ea typeface="Calibri" pitchFamily="34" charset="-122"/>
                    <a:cs typeface="Calibri" pitchFamily="34" charset="-120"/>
                  </a:rPr>
                  <a:t>2025</a:t>
                </a:r>
                <a:endParaRPr lang="en-US" sz="80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200" b="1">
                    <a:ea typeface="Calibri" pitchFamily="34" charset="-122"/>
                    <a:cs typeface="Calibri" pitchFamily="34" charset="-120"/>
                  </a:rPr>
                  <a:t>Soliris</a:t>
                </a:r>
                <a:r>
                  <a:rPr lang="en-US" sz="1100" b="1" normalizeH="1" baseline="22000">
                    <a:ea typeface="Calibri" pitchFamily="34" charset="-122"/>
                    <a:cs typeface="Calibri" pitchFamily="34" charset="-120"/>
                  </a:rPr>
                  <a:t>®</a:t>
                </a:r>
                <a:endParaRPr lang="en-US" sz="1100" normalizeH="1" baseline="22000"/>
              </a:p>
            </p:txBody>
          </p:sp>
        </p:grpSp>
        <p:sp>
          <p:nvSpPr>
            <p:cNvPr id="31" name="Shape 37">
              <a:extLst>
                <a:ext uri="{FF2B5EF4-FFF2-40B4-BE49-F238E27FC236}">
                  <a16:creationId xmlns:a16="http://schemas.microsoft.com/office/drawing/2014/main" id="{C802B05B-9F26-1AA7-B190-14110E56113D}"/>
                </a:ext>
              </a:extLst>
            </p:cNvPr>
            <p:cNvSpPr/>
            <p:nvPr/>
          </p:nvSpPr>
          <p:spPr>
            <a:xfrm>
              <a:off x="3943280" y="2794650"/>
              <a:ext cx="50815" cy="628402"/>
            </a:xfrm>
            <a:prstGeom prst="rect">
              <a:avLst/>
            </a:prstGeom>
            <a:solidFill>
              <a:srgbClr val="C0DEDB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Shape 38">
              <a:extLst>
                <a:ext uri="{FF2B5EF4-FFF2-40B4-BE49-F238E27FC236}">
                  <a16:creationId xmlns:a16="http://schemas.microsoft.com/office/drawing/2014/main" id="{13E132B4-C7A9-C749-81F6-61CCC13AAA54}"/>
                </a:ext>
              </a:extLst>
            </p:cNvPr>
            <p:cNvSpPr/>
            <p:nvPr/>
          </p:nvSpPr>
          <p:spPr>
            <a:xfrm>
              <a:off x="3997358" y="2794650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39">
              <a:extLst>
                <a:ext uri="{FF2B5EF4-FFF2-40B4-BE49-F238E27FC236}">
                  <a16:creationId xmlns:a16="http://schemas.microsoft.com/office/drawing/2014/main" id="{12C50FAB-92B8-320A-3FF1-F1AEDF999AE5}"/>
                </a:ext>
              </a:extLst>
            </p:cNvPr>
            <p:cNvSpPr/>
            <p:nvPr/>
          </p:nvSpPr>
          <p:spPr>
            <a:xfrm>
              <a:off x="4075604" y="2794650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2026</a:t>
              </a:r>
              <a:endParaRPr lang="en-US" sz="800"/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sz="1200" b="1">
                  <a:ea typeface="Calibri" pitchFamily="34" charset="-122"/>
                  <a:cs typeface="Calibri" pitchFamily="34" charset="-120"/>
                </a:rPr>
                <a:t>Orencia</a:t>
              </a:r>
              <a:r>
                <a:rPr lang="en-US" sz="11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 normalizeH="1" baseline="22000"/>
            </a:p>
          </p:txBody>
        </p:sp>
        <p:sp>
          <p:nvSpPr>
            <p:cNvPr id="34" name="Shape 40">
              <a:extLst>
                <a:ext uri="{FF2B5EF4-FFF2-40B4-BE49-F238E27FC236}">
                  <a16:creationId xmlns:a16="http://schemas.microsoft.com/office/drawing/2014/main" id="{106A4C56-764B-5BE5-7647-950CE6B8D925}"/>
                </a:ext>
              </a:extLst>
            </p:cNvPr>
            <p:cNvSpPr/>
            <p:nvPr/>
          </p:nvSpPr>
          <p:spPr>
            <a:xfrm>
              <a:off x="3943280" y="3564949"/>
              <a:ext cx="50815" cy="628402"/>
            </a:xfrm>
            <a:prstGeom prst="rect">
              <a:avLst/>
            </a:prstGeom>
            <a:solidFill>
              <a:srgbClr val="79A4C1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Shape 41">
              <a:extLst>
                <a:ext uri="{FF2B5EF4-FFF2-40B4-BE49-F238E27FC236}">
                  <a16:creationId xmlns:a16="http://schemas.microsoft.com/office/drawing/2014/main" id="{7FB6E7E1-9F81-AF21-D296-270B59A17651}"/>
                </a:ext>
              </a:extLst>
            </p:cNvPr>
            <p:cNvSpPr/>
            <p:nvPr/>
          </p:nvSpPr>
          <p:spPr>
            <a:xfrm>
              <a:off x="3997358" y="3553844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42">
              <a:extLst>
                <a:ext uri="{FF2B5EF4-FFF2-40B4-BE49-F238E27FC236}">
                  <a16:creationId xmlns:a16="http://schemas.microsoft.com/office/drawing/2014/main" id="{0A35994B-CD4E-2752-8FDC-7ED1E0D0BF62}"/>
                </a:ext>
              </a:extLst>
            </p:cNvPr>
            <p:cNvSpPr/>
            <p:nvPr/>
          </p:nvSpPr>
          <p:spPr>
            <a:xfrm>
              <a:off x="4067983" y="3564949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2026</a:t>
              </a:r>
              <a:endParaRPr lang="en-US" sz="800"/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sz="1200" b="1">
                  <a:ea typeface="Calibri" pitchFamily="34" charset="-122"/>
                  <a:cs typeface="Calibri" pitchFamily="34" charset="-120"/>
                </a:rPr>
                <a:t>Perjeta</a:t>
              </a:r>
              <a:r>
                <a:rPr lang="en-US" sz="11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 normalizeH="1" baseline="22000"/>
            </a:p>
          </p:txBody>
        </p:sp>
        <p:sp>
          <p:nvSpPr>
            <p:cNvPr id="37" name="Shape 43">
              <a:extLst>
                <a:ext uri="{FF2B5EF4-FFF2-40B4-BE49-F238E27FC236}">
                  <a16:creationId xmlns:a16="http://schemas.microsoft.com/office/drawing/2014/main" id="{728E70E8-4794-921D-1553-8131707E8239}"/>
                </a:ext>
              </a:extLst>
            </p:cNvPr>
            <p:cNvSpPr/>
            <p:nvPr/>
          </p:nvSpPr>
          <p:spPr>
            <a:xfrm>
              <a:off x="5532225" y="2800598"/>
              <a:ext cx="50815" cy="628402"/>
            </a:xfrm>
            <a:prstGeom prst="rect">
              <a:avLst/>
            </a:prstGeom>
            <a:solidFill>
              <a:srgbClr val="C0DEDB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Shape 44">
              <a:extLst>
                <a:ext uri="{FF2B5EF4-FFF2-40B4-BE49-F238E27FC236}">
                  <a16:creationId xmlns:a16="http://schemas.microsoft.com/office/drawing/2014/main" id="{91425118-9B9D-4FA3-D931-7ED9EF838973}"/>
                </a:ext>
              </a:extLst>
            </p:cNvPr>
            <p:cNvSpPr/>
            <p:nvPr/>
          </p:nvSpPr>
          <p:spPr>
            <a:xfrm>
              <a:off x="5586332" y="2800598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45">
              <a:extLst>
                <a:ext uri="{FF2B5EF4-FFF2-40B4-BE49-F238E27FC236}">
                  <a16:creationId xmlns:a16="http://schemas.microsoft.com/office/drawing/2014/main" id="{A404EEA9-0536-51AE-6911-FED54001809B}"/>
                </a:ext>
              </a:extLst>
            </p:cNvPr>
            <p:cNvSpPr/>
            <p:nvPr/>
          </p:nvSpPr>
          <p:spPr>
            <a:xfrm>
              <a:off x="5662554" y="2800598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2027</a:t>
              </a:r>
              <a:endParaRPr lang="en-US" sz="800"/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sz="1200" b="1">
                  <a:ea typeface="Calibri" pitchFamily="34" charset="-122"/>
                  <a:cs typeface="Calibri" pitchFamily="34" charset="-120"/>
                </a:rPr>
                <a:t>Entyvio</a:t>
              </a:r>
              <a:r>
                <a:rPr lang="en-US" sz="12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 normalizeH="1" baseline="22000"/>
            </a:p>
          </p:txBody>
        </p:sp>
        <p:sp>
          <p:nvSpPr>
            <p:cNvPr id="40" name="Shape 46">
              <a:extLst>
                <a:ext uri="{FF2B5EF4-FFF2-40B4-BE49-F238E27FC236}">
                  <a16:creationId xmlns:a16="http://schemas.microsoft.com/office/drawing/2014/main" id="{A3BAE6E8-01E1-B724-6B90-6894FDF34075}"/>
                </a:ext>
              </a:extLst>
            </p:cNvPr>
            <p:cNvSpPr/>
            <p:nvPr/>
          </p:nvSpPr>
          <p:spPr>
            <a:xfrm>
              <a:off x="5532225" y="3570897"/>
              <a:ext cx="50815" cy="628402"/>
            </a:xfrm>
            <a:prstGeom prst="rect">
              <a:avLst/>
            </a:prstGeom>
            <a:solidFill>
              <a:srgbClr val="65BFC0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Shape 47">
              <a:extLst>
                <a:ext uri="{FF2B5EF4-FFF2-40B4-BE49-F238E27FC236}">
                  <a16:creationId xmlns:a16="http://schemas.microsoft.com/office/drawing/2014/main" id="{2B7AF4B4-C8A2-7010-6CA6-4591AF114FFA}"/>
                </a:ext>
              </a:extLst>
            </p:cNvPr>
            <p:cNvSpPr/>
            <p:nvPr/>
          </p:nvSpPr>
          <p:spPr>
            <a:xfrm>
              <a:off x="5586332" y="3570897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48">
              <a:extLst>
                <a:ext uri="{FF2B5EF4-FFF2-40B4-BE49-F238E27FC236}">
                  <a16:creationId xmlns:a16="http://schemas.microsoft.com/office/drawing/2014/main" id="{A2E4F6A5-0B4F-8C38-9162-2E511FAE8445}"/>
                </a:ext>
              </a:extLst>
            </p:cNvPr>
            <p:cNvSpPr/>
            <p:nvPr/>
          </p:nvSpPr>
          <p:spPr>
            <a:xfrm>
              <a:off x="5662554" y="3570897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2027</a:t>
              </a:r>
              <a:endParaRPr lang="en-US" sz="800"/>
            </a:p>
            <a:p>
              <a:r>
                <a:rPr lang="en-US" sz="1200" b="1">
                  <a:ea typeface="Calibri" pitchFamily="34" charset="-122"/>
                  <a:cs typeface="Calibri" pitchFamily="34" charset="-120"/>
                </a:rPr>
                <a:t>Humulin</a:t>
              </a:r>
              <a:r>
                <a:rPr lang="en-US" sz="12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/>
            </a:p>
          </p:txBody>
        </p:sp>
        <p:sp>
          <p:nvSpPr>
            <p:cNvPr id="43" name="Shape 49">
              <a:extLst>
                <a:ext uri="{FF2B5EF4-FFF2-40B4-BE49-F238E27FC236}">
                  <a16:creationId xmlns:a16="http://schemas.microsoft.com/office/drawing/2014/main" id="{7D6F4A67-8D5B-7A9B-A048-7BB82A9A951F}"/>
                </a:ext>
              </a:extLst>
            </p:cNvPr>
            <p:cNvSpPr/>
            <p:nvPr/>
          </p:nvSpPr>
          <p:spPr>
            <a:xfrm>
              <a:off x="5290615" y="4376735"/>
              <a:ext cx="50815" cy="628402"/>
            </a:xfrm>
            <a:prstGeom prst="rect">
              <a:avLst/>
            </a:prstGeom>
            <a:solidFill>
              <a:srgbClr val="79A4C1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Shape 50">
              <a:extLst>
                <a:ext uri="{FF2B5EF4-FFF2-40B4-BE49-F238E27FC236}">
                  <a16:creationId xmlns:a16="http://schemas.microsoft.com/office/drawing/2014/main" id="{31A46DFD-7899-8D42-8AB0-232E62940CCE}"/>
                </a:ext>
              </a:extLst>
            </p:cNvPr>
            <p:cNvSpPr/>
            <p:nvPr/>
          </p:nvSpPr>
          <p:spPr>
            <a:xfrm>
              <a:off x="5344722" y="4376735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51">
              <a:extLst>
                <a:ext uri="{FF2B5EF4-FFF2-40B4-BE49-F238E27FC236}">
                  <a16:creationId xmlns:a16="http://schemas.microsoft.com/office/drawing/2014/main" id="{29369D2A-79C1-C38A-DD28-B853A33C7016}"/>
                </a:ext>
              </a:extLst>
            </p:cNvPr>
            <p:cNvSpPr/>
            <p:nvPr/>
          </p:nvSpPr>
          <p:spPr>
            <a:xfrm>
              <a:off x="5420944" y="4376735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2029</a:t>
              </a:r>
              <a:endParaRPr lang="en-US" sz="800"/>
            </a:p>
            <a:p>
              <a:r>
                <a:rPr lang="en-US" sz="1200" b="1">
                  <a:ea typeface="Calibri" pitchFamily="34" charset="-122"/>
                  <a:cs typeface="Calibri" pitchFamily="34" charset="-120"/>
                </a:rPr>
                <a:t>Opdivo</a:t>
              </a:r>
              <a:r>
                <a:rPr lang="en-US" sz="12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/>
            </a:p>
          </p:txBody>
        </p:sp>
        <p:sp>
          <p:nvSpPr>
            <p:cNvPr id="46" name="Shape 55">
              <a:extLst>
                <a:ext uri="{FF2B5EF4-FFF2-40B4-BE49-F238E27FC236}">
                  <a16:creationId xmlns:a16="http://schemas.microsoft.com/office/drawing/2014/main" id="{1F803142-83E0-1C08-ADB4-D975D7E989E9}"/>
                </a:ext>
              </a:extLst>
            </p:cNvPr>
            <p:cNvSpPr/>
            <p:nvPr/>
          </p:nvSpPr>
          <p:spPr>
            <a:xfrm>
              <a:off x="7216198" y="2637549"/>
              <a:ext cx="50815" cy="6284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Shape 56">
              <a:extLst>
                <a:ext uri="{FF2B5EF4-FFF2-40B4-BE49-F238E27FC236}">
                  <a16:creationId xmlns:a16="http://schemas.microsoft.com/office/drawing/2014/main" id="{3149C216-8103-65D4-5F13-A2E094A59B19}"/>
                </a:ext>
              </a:extLst>
            </p:cNvPr>
            <p:cNvSpPr/>
            <p:nvPr/>
          </p:nvSpPr>
          <p:spPr>
            <a:xfrm>
              <a:off x="7270305" y="2637549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57">
              <a:extLst>
                <a:ext uri="{FF2B5EF4-FFF2-40B4-BE49-F238E27FC236}">
                  <a16:creationId xmlns:a16="http://schemas.microsoft.com/office/drawing/2014/main" id="{26D5555F-8734-DF3F-E73D-628374519330}"/>
                </a:ext>
              </a:extLst>
            </p:cNvPr>
            <p:cNvSpPr/>
            <p:nvPr/>
          </p:nvSpPr>
          <p:spPr>
            <a:xfrm>
              <a:off x="7346527" y="2637549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2030</a:t>
              </a:r>
              <a:endParaRPr lang="en-US" sz="800"/>
            </a:p>
            <a:p>
              <a:r>
                <a:rPr lang="en-US" sz="1200" b="1">
                  <a:ea typeface="Calibri" pitchFamily="34" charset="-122"/>
                  <a:cs typeface="Calibri" pitchFamily="34" charset="-120"/>
                </a:rPr>
                <a:t>Nucala</a:t>
              </a:r>
              <a:r>
                <a:rPr lang="en-US" sz="12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/>
            </a:p>
          </p:txBody>
        </p:sp>
        <p:sp>
          <p:nvSpPr>
            <p:cNvPr id="49" name="Shape 58">
              <a:extLst>
                <a:ext uri="{FF2B5EF4-FFF2-40B4-BE49-F238E27FC236}">
                  <a16:creationId xmlns:a16="http://schemas.microsoft.com/office/drawing/2014/main" id="{A63D3E64-CCFF-AFBF-22F6-428191B425C3}"/>
                </a:ext>
              </a:extLst>
            </p:cNvPr>
            <p:cNvSpPr/>
            <p:nvPr/>
          </p:nvSpPr>
          <p:spPr>
            <a:xfrm>
              <a:off x="7110944" y="3564949"/>
              <a:ext cx="50815" cy="628402"/>
            </a:xfrm>
            <a:prstGeom prst="rect">
              <a:avLst/>
            </a:prstGeom>
            <a:solidFill>
              <a:srgbClr val="79A4C1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Shape 59">
              <a:extLst>
                <a:ext uri="{FF2B5EF4-FFF2-40B4-BE49-F238E27FC236}">
                  <a16:creationId xmlns:a16="http://schemas.microsoft.com/office/drawing/2014/main" id="{BFDCA169-9969-AA8C-5EA4-2C0217E989E7}"/>
                </a:ext>
              </a:extLst>
            </p:cNvPr>
            <p:cNvSpPr/>
            <p:nvPr/>
          </p:nvSpPr>
          <p:spPr>
            <a:xfrm>
              <a:off x="7171221" y="3554813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 60">
              <a:extLst>
                <a:ext uri="{FF2B5EF4-FFF2-40B4-BE49-F238E27FC236}">
                  <a16:creationId xmlns:a16="http://schemas.microsoft.com/office/drawing/2014/main" id="{6BBA00E0-EED5-0AFF-F95D-B99FBCF7EB15}"/>
                </a:ext>
              </a:extLst>
            </p:cNvPr>
            <p:cNvSpPr/>
            <p:nvPr/>
          </p:nvSpPr>
          <p:spPr>
            <a:xfrm>
              <a:off x="7263713" y="3564949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2029</a:t>
              </a:r>
              <a:endParaRPr lang="en-US" sz="800"/>
            </a:p>
            <a:p>
              <a:r>
                <a:rPr lang="en-US" sz="1200" b="1">
                  <a:ea typeface="Calibri" pitchFamily="34" charset="-122"/>
                  <a:cs typeface="Calibri" pitchFamily="34" charset="-120"/>
                </a:rPr>
                <a:t>Keytruda</a:t>
              </a:r>
              <a:r>
                <a:rPr lang="en-US" sz="12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/>
            </a:p>
          </p:txBody>
        </p:sp>
        <p:sp>
          <p:nvSpPr>
            <p:cNvPr id="52" name="Shape 61">
              <a:extLst>
                <a:ext uri="{FF2B5EF4-FFF2-40B4-BE49-F238E27FC236}">
                  <a16:creationId xmlns:a16="http://schemas.microsoft.com/office/drawing/2014/main" id="{8AA9CBC3-A1BA-F8F3-9D67-8753529544C6}"/>
                </a:ext>
              </a:extLst>
            </p:cNvPr>
            <p:cNvSpPr/>
            <p:nvPr/>
          </p:nvSpPr>
          <p:spPr>
            <a:xfrm>
              <a:off x="7110944" y="4335248"/>
              <a:ext cx="50815" cy="628402"/>
            </a:xfrm>
            <a:prstGeom prst="rect">
              <a:avLst/>
            </a:prstGeom>
            <a:solidFill>
              <a:srgbClr val="C0DEDB"/>
            </a:solidFill>
            <a:ln>
              <a:solidFill>
                <a:srgbClr val="C0DE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Shape 62">
              <a:extLst>
                <a:ext uri="{FF2B5EF4-FFF2-40B4-BE49-F238E27FC236}">
                  <a16:creationId xmlns:a16="http://schemas.microsoft.com/office/drawing/2014/main" id="{6F254CAF-19CA-5A26-D276-4E3326907FDF}"/>
                </a:ext>
              </a:extLst>
            </p:cNvPr>
            <p:cNvSpPr/>
            <p:nvPr/>
          </p:nvSpPr>
          <p:spPr>
            <a:xfrm>
              <a:off x="7171222" y="4338114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63">
              <a:extLst>
                <a:ext uri="{FF2B5EF4-FFF2-40B4-BE49-F238E27FC236}">
                  <a16:creationId xmlns:a16="http://schemas.microsoft.com/office/drawing/2014/main" id="{1BFFFAAF-AA7C-E4C6-CF93-55E74F0464DD}"/>
                </a:ext>
              </a:extLst>
            </p:cNvPr>
            <p:cNvSpPr/>
            <p:nvPr/>
          </p:nvSpPr>
          <p:spPr>
            <a:xfrm>
              <a:off x="7263713" y="4335248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2029</a:t>
              </a:r>
              <a:endParaRPr lang="en-US" sz="800"/>
            </a:p>
            <a:p>
              <a:r>
                <a:rPr lang="en-US" sz="1200" b="1">
                  <a:ea typeface="Calibri" pitchFamily="34" charset="-122"/>
                  <a:cs typeface="Calibri" pitchFamily="34" charset="-120"/>
                </a:rPr>
                <a:t>Cosentyx</a:t>
              </a:r>
              <a:r>
                <a:rPr lang="en-US" sz="12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/>
            </a:p>
          </p:txBody>
        </p:sp>
        <p:sp>
          <p:nvSpPr>
            <p:cNvPr id="55" name="Shape 64">
              <a:extLst>
                <a:ext uri="{FF2B5EF4-FFF2-40B4-BE49-F238E27FC236}">
                  <a16:creationId xmlns:a16="http://schemas.microsoft.com/office/drawing/2014/main" id="{0AB15786-5FA2-579A-694A-4AA645921021}"/>
                </a:ext>
              </a:extLst>
            </p:cNvPr>
            <p:cNvSpPr/>
            <p:nvPr/>
          </p:nvSpPr>
          <p:spPr>
            <a:xfrm>
              <a:off x="7110944" y="5105548"/>
              <a:ext cx="50815" cy="628402"/>
            </a:xfrm>
            <a:prstGeom prst="rect">
              <a:avLst/>
            </a:prstGeom>
            <a:solidFill>
              <a:srgbClr val="66BB6A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Shape 65">
              <a:extLst>
                <a:ext uri="{FF2B5EF4-FFF2-40B4-BE49-F238E27FC236}">
                  <a16:creationId xmlns:a16="http://schemas.microsoft.com/office/drawing/2014/main" id="{6E6F291E-2D79-40F7-802E-A517C741B786}"/>
                </a:ext>
              </a:extLst>
            </p:cNvPr>
            <p:cNvSpPr/>
            <p:nvPr/>
          </p:nvSpPr>
          <p:spPr>
            <a:xfrm>
              <a:off x="7170661" y="5105548"/>
              <a:ext cx="1166197" cy="628402"/>
            </a:xfrm>
            <a:prstGeom prst="roundRect">
              <a:avLst>
                <a:gd name="adj" fmla="val 8065"/>
              </a:avLst>
            </a:prstGeom>
            <a:solidFill>
              <a:srgbClr val="F2F2F2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66">
              <a:extLst>
                <a:ext uri="{FF2B5EF4-FFF2-40B4-BE49-F238E27FC236}">
                  <a16:creationId xmlns:a16="http://schemas.microsoft.com/office/drawing/2014/main" id="{BDAC5A5D-9327-E5BC-CE1B-862A9EBA0BE8}"/>
                </a:ext>
              </a:extLst>
            </p:cNvPr>
            <p:cNvSpPr/>
            <p:nvPr/>
          </p:nvSpPr>
          <p:spPr>
            <a:xfrm>
              <a:off x="7272289" y="5099817"/>
              <a:ext cx="1013753" cy="6284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800">
                  <a:ea typeface="Calibri" pitchFamily="34" charset="-122"/>
                  <a:cs typeface="Calibri" pitchFamily="34" charset="-120"/>
                </a:rPr>
                <a:t>2029</a:t>
              </a:r>
              <a:endParaRPr lang="en-US" sz="800"/>
            </a:p>
            <a:p>
              <a:r>
                <a:rPr lang="en-US" sz="1200" b="1">
                  <a:ea typeface="Calibri" pitchFamily="34" charset="-122"/>
                  <a:cs typeface="Calibri" pitchFamily="34" charset="-120"/>
                </a:rPr>
                <a:t>Ocrevus</a:t>
              </a:r>
              <a:r>
                <a:rPr lang="en-US" sz="1200" b="1" normalizeH="1" baseline="22000">
                  <a:ea typeface="Calibri" pitchFamily="34" charset="-122"/>
                  <a:cs typeface="Calibri" pitchFamily="34" charset="-120"/>
                </a:rPr>
                <a:t>®</a:t>
              </a:r>
              <a:endParaRPr lang="en-US" sz="80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14C190-CEAA-8EC9-56CA-200891148EAC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>
              <a:off x="2246706" y="2135841"/>
              <a:ext cx="0" cy="470881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4C241C-A209-48B4-43B9-73BC770160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084" y="2606722"/>
              <a:ext cx="1426622" cy="0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5594311-91F5-2236-2EE1-5F0ED0A3B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6858" y="2606722"/>
              <a:ext cx="186640" cy="0"/>
            </a:xfrm>
            <a:prstGeom prst="line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D3F90FA-59C6-63CD-807A-97B5AB9F240E}"/>
                </a:ext>
              </a:extLst>
            </p:cNvPr>
            <p:cNvSpPr/>
            <p:nvPr/>
          </p:nvSpPr>
          <p:spPr>
            <a:xfrm>
              <a:off x="2209800" y="2095500"/>
              <a:ext cx="76200" cy="857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A4728F1-3EDC-58C8-80F6-DB0D6996145F}"/>
                </a:ext>
              </a:extLst>
            </p:cNvPr>
            <p:cNvGrpSpPr/>
            <p:nvPr/>
          </p:nvGrpSpPr>
          <p:grpSpPr>
            <a:xfrm>
              <a:off x="3786479" y="2095500"/>
              <a:ext cx="182209" cy="699149"/>
              <a:chOff x="3786479" y="2095500"/>
              <a:chExt cx="182209" cy="699149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6189EF1-2C13-7939-C17A-6F4C469BA4B5}"/>
                  </a:ext>
                </a:extLst>
              </p:cNvPr>
              <p:cNvSpPr/>
              <p:nvPr/>
            </p:nvSpPr>
            <p:spPr>
              <a:xfrm>
                <a:off x="3786479" y="2095500"/>
                <a:ext cx="76200" cy="8572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Connector: Elbow 71">
                <a:extLst>
                  <a:ext uri="{FF2B5EF4-FFF2-40B4-BE49-F238E27FC236}">
                    <a16:creationId xmlns:a16="http://schemas.microsoft.com/office/drawing/2014/main" id="{CA99E6CE-FC41-4A1B-0596-D03055671BFA}"/>
                  </a:ext>
                </a:extLst>
              </p:cNvPr>
              <p:cNvCxnSpPr>
                <a:cxnSpLocks/>
                <a:stCxn id="71" idx="4"/>
                <a:endCxn id="31" idx="0"/>
              </p:cNvCxnSpPr>
              <p:nvPr/>
            </p:nvCxnSpPr>
            <p:spPr>
              <a:xfrm rot="16200000" flipH="1">
                <a:off x="3589921" y="2415882"/>
                <a:ext cx="613425" cy="144109"/>
              </a:xfrm>
              <a:prstGeom prst="bentConnector3">
                <a:avLst/>
              </a:prstGeom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547AA91-7699-C842-2650-8C658B62D849}"/>
                </a:ext>
              </a:extLst>
            </p:cNvPr>
            <p:cNvGrpSpPr/>
            <p:nvPr/>
          </p:nvGrpSpPr>
          <p:grpSpPr>
            <a:xfrm>
              <a:off x="5367715" y="2101449"/>
              <a:ext cx="182209" cy="699149"/>
              <a:chOff x="3786479" y="2095500"/>
              <a:chExt cx="182209" cy="699149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269DBBE-6C16-ACC9-7EC9-0759AE3F9E15}"/>
                  </a:ext>
                </a:extLst>
              </p:cNvPr>
              <p:cNvSpPr/>
              <p:nvPr/>
            </p:nvSpPr>
            <p:spPr>
              <a:xfrm>
                <a:off x="3786479" y="2095500"/>
                <a:ext cx="76200" cy="8572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Connector: Elbow 69">
                <a:extLst>
                  <a:ext uri="{FF2B5EF4-FFF2-40B4-BE49-F238E27FC236}">
                    <a16:creationId xmlns:a16="http://schemas.microsoft.com/office/drawing/2014/main" id="{82AFFB34-E90D-77EA-9541-499928FE56D0}"/>
                  </a:ext>
                </a:extLst>
              </p:cNvPr>
              <p:cNvCxnSpPr>
                <a:cxnSpLocks/>
                <a:stCxn id="69" idx="4"/>
              </p:cNvCxnSpPr>
              <p:nvPr/>
            </p:nvCxnSpPr>
            <p:spPr>
              <a:xfrm rot="16200000" flipH="1">
                <a:off x="3589921" y="2415882"/>
                <a:ext cx="613425" cy="144109"/>
              </a:xfrm>
              <a:prstGeom prst="bentConnector3">
                <a:avLst/>
              </a:prstGeom>
              <a:ln w="127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5AAFB87-803C-72E0-2EC8-924512C89409}"/>
                </a:ext>
              </a:extLst>
            </p:cNvPr>
            <p:cNvSpPr/>
            <p:nvPr/>
          </p:nvSpPr>
          <p:spPr>
            <a:xfrm>
              <a:off x="6947536" y="2092977"/>
              <a:ext cx="76200" cy="857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24830E5-BDD9-EE5E-E301-76F47CF73852}"/>
                </a:ext>
              </a:extLst>
            </p:cNvPr>
            <p:cNvSpPr/>
            <p:nvPr/>
          </p:nvSpPr>
          <p:spPr>
            <a:xfrm>
              <a:off x="8150978" y="2093574"/>
              <a:ext cx="76200" cy="857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Connector: Elbow 65">
              <a:extLst>
                <a:ext uri="{FF2B5EF4-FFF2-40B4-BE49-F238E27FC236}">
                  <a16:creationId xmlns:a16="http://schemas.microsoft.com/office/drawing/2014/main" id="{55BF7ABF-E076-0C24-E4A6-27B0B16FCD06}"/>
                </a:ext>
              </a:extLst>
            </p:cNvPr>
            <p:cNvCxnSpPr>
              <a:cxnSpLocks/>
              <a:stCxn id="65" idx="4"/>
              <a:endCxn id="48" idx="0"/>
            </p:cNvCxnSpPr>
            <p:nvPr/>
          </p:nvCxnSpPr>
          <p:spPr>
            <a:xfrm rot="5400000">
              <a:off x="7792116" y="2240587"/>
              <a:ext cx="458250" cy="335674"/>
            </a:xfrm>
            <a:prstGeom prst="bentConnector3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FD374D75-9EC8-FE35-BC8A-B4AB9363D900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rot="10800000" flipV="1">
              <a:off x="5927821" y="4283379"/>
              <a:ext cx="1201986" cy="93356"/>
            </a:xfrm>
            <a:prstGeom prst="bentConnector2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5E0D0CAA-5306-C30E-395A-83BD08C889F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00752" y="5053678"/>
              <a:ext cx="1129055" cy="122544"/>
            </a:xfrm>
            <a:prstGeom prst="bentConnector2">
              <a:avLst/>
            </a:prstGeom>
            <a:ln w="1270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Shape 52">
            <a:extLst>
              <a:ext uri="{FF2B5EF4-FFF2-40B4-BE49-F238E27FC236}">
                <a16:creationId xmlns:a16="http://schemas.microsoft.com/office/drawing/2014/main" id="{791CE532-4306-49BC-33B2-FF52F1D51A86}"/>
              </a:ext>
            </a:extLst>
          </p:cNvPr>
          <p:cNvSpPr/>
          <p:nvPr/>
        </p:nvSpPr>
        <p:spPr>
          <a:xfrm>
            <a:off x="8961986" y="4506784"/>
            <a:ext cx="50815" cy="628402"/>
          </a:xfrm>
          <a:prstGeom prst="rect">
            <a:avLst/>
          </a:prstGeom>
          <a:solidFill>
            <a:srgbClr val="C0DED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5" name="Shape 53">
            <a:extLst>
              <a:ext uri="{FF2B5EF4-FFF2-40B4-BE49-F238E27FC236}">
                <a16:creationId xmlns:a16="http://schemas.microsoft.com/office/drawing/2014/main" id="{A44B3BF5-82BC-FE49-AF73-343F47305525}"/>
              </a:ext>
            </a:extLst>
          </p:cNvPr>
          <p:cNvSpPr/>
          <p:nvPr/>
        </p:nvSpPr>
        <p:spPr>
          <a:xfrm>
            <a:off x="9010483" y="4506784"/>
            <a:ext cx="1166197" cy="628402"/>
          </a:xfrm>
          <a:prstGeom prst="roundRect">
            <a:avLst>
              <a:gd name="adj" fmla="val 8065"/>
            </a:avLst>
          </a:prstGeom>
          <a:solidFill>
            <a:srgbClr val="F2F2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6" name="Text 54">
            <a:extLst>
              <a:ext uri="{FF2B5EF4-FFF2-40B4-BE49-F238E27FC236}">
                <a16:creationId xmlns:a16="http://schemas.microsoft.com/office/drawing/2014/main" id="{911536F5-2E7B-1889-D833-9129CD0B302A}"/>
              </a:ext>
            </a:extLst>
          </p:cNvPr>
          <p:cNvSpPr/>
          <p:nvPr/>
        </p:nvSpPr>
        <p:spPr>
          <a:xfrm>
            <a:off x="9086705" y="4506784"/>
            <a:ext cx="1013753" cy="6284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800">
                <a:ea typeface="Calibri" pitchFamily="34" charset="-122"/>
                <a:cs typeface="Calibri" pitchFamily="34" charset="-120"/>
              </a:rPr>
              <a:t>2029</a:t>
            </a:r>
            <a:endParaRPr lang="en-US" sz="800"/>
          </a:p>
          <a:p>
            <a:pPr marL="0" indent="0">
              <a:lnSpc>
                <a:spcPct val="100000"/>
              </a:lnSpc>
              <a:buNone/>
            </a:pPr>
            <a:r>
              <a:rPr lang="en-US" sz="1200" b="1">
                <a:ea typeface="Calibri" pitchFamily="34" charset="-122"/>
                <a:cs typeface="Calibri" pitchFamily="34" charset="-120"/>
              </a:rPr>
              <a:t>Enbrel™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75326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8D19A-9B68-0D04-A277-AA62443E4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60F04D-41D2-339A-34ED-E9EB1E2E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73" y="2123594"/>
            <a:ext cx="2980438" cy="2610810"/>
          </a:xfrm>
        </p:spPr>
        <p:txBody>
          <a:bodyPr/>
          <a:lstStyle/>
          <a:p>
            <a:pPr algn="ctr"/>
            <a:r>
              <a:rPr lang="en-US" sz="4000"/>
              <a:t>…driving significant future plan savings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616011-CC26-06F5-151B-F787577D5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02154" y="1190804"/>
            <a:ext cx="7965800" cy="4476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D4B7D6-FF37-9E59-4665-7020D1FCF72D}"/>
              </a:ext>
            </a:extLst>
          </p:cNvPr>
          <p:cNvSpPr txBox="1"/>
          <p:nvPr/>
        </p:nvSpPr>
        <p:spPr>
          <a:xfrm>
            <a:off x="5036252" y="6237775"/>
            <a:ext cx="60976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Biosimilars Market Size, Share &amp; Trends Report, 2026-2033</a:t>
            </a:r>
            <a:endParaRPr lang="en-US" sz="9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7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29B6F1-1ED2-C5EC-3AE5-6A43E13A8C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77305" y="2260316"/>
            <a:ext cx="6843130" cy="2631847"/>
          </a:xfrm>
        </p:spPr>
        <p:txBody>
          <a:bodyPr anchor="t"/>
          <a:lstStyle/>
          <a:p>
            <a:r>
              <a:rPr lang="en-US" dirty="0">
                <a:latin typeface="+mn-lt"/>
              </a:rPr>
              <a:t>Objective</a:t>
            </a:r>
          </a:p>
          <a:p>
            <a:r>
              <a:rPr lang="en-US" dirty="0">
                <a:latin typeface="+mn-lt"/>
              </a:rPr>
              <a:t>Biologics and Biosimilars 101</a:t>
            </a:r>
          </a:p>
          <a:p>
            <a:r>
              <a:rPr lang="en-US" dirty="0">
                <a:latin typeface="+mn-lt"/>
              </a:rPr>
              <a:t>Why Biosimilars Matter to Payers</a:t>
            </a:r>
          </a:p>
          <a:p>
            <a:r>
              <a:rPr lang="en-US" dirty="0">
                <a:latin typeface="+mn-lt"/>
              </a:rPr>
              <a:t>Payer’s Role</a:t>
            </a:r>
          </a:p>
        </p:txBody>
      </p:sp>
    </p:spTree>
    <p:extLst>
      <p:ext uri="{BB962C8B-B14F-4D97-AF65-F5344CB8AC3E}">
        <p14:creationId xmlns:p14="http://schemas.microsoft.com/office/powerpoint/2010/main" val="1976180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AF5D-B0DB-6E26-46F0-74758B288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A183A-E2D2-49F6-CB2A-77B5B124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8364"/>
            <a:ext cx="10972800" cy="3621272"/>
          </a:xfrm>
        </p:spPr>
        <p:txBody>
          <a:bodyPr/>
          <a:lstStyle/>
          <a:p>
            <a:r>
              <a:rPr lang="en-US" sz="4400" b="1"/>
              <a:t>What can a plan do to encourage biosimilar use?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3331D-42B8-53EA-958D-B921DD2A9D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76400" y="296863"/>
            <a:ext cx="10515600" cy="685800"/>
          </a:xfrm>
        </p:spPr>
        <p:txBody>
          <a:bodyPr/>
          <a:lstStyle/>
          <a:p>
            <a:r>
              <a:rPr lang="en-US"/>
              <a:t>Drug spend 101</a:t>
            </a:r>
          </a:p>
        </p:txBody>
      </p:sp>
    </p:spTree>
    <p:extLst>
      <p:ext uri="{BB962C8B-B14F-4D97-AF65-F5344CB8AC3E}">
        <p14:creationId xmlns:p14="http://schemas.microsoft.com/office/powerpoint/2010/main" val="252120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5820-3B6D-FC89-6B6E-9D7F07714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>
            <a:extLst>
              <a:ext uri="{FF2B5EF4-FFF2-40B4-BE49-F238E27FC236}">
                <a16:creationId xmlns:a16="http://schemas.microsoft.com/office/drawing/2014/main" id="{629FC830-FBF0-8CCF-01A0-5C0673987B91}"/>
              </a:ext>
            </a:extLst>
          </p:cNvPr>
          <p:cNvSpPr/>
          <p:nvPr/>
        </p:nvSpPr>
        <p:spPr>
          <a:xfrm>
            <a:off x="1164630" y="1753174"/>
            <a:ext cx="10332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Calibri" pitchFamily="34" charset="-122"/>
                <a:cs typeface="Calibri" pitchFamily="34" charset="-120"/>
              </a:rPr>
              <a:t>Cost of drug is by far the largest expense in the equation.</a:t>
            </a: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46C2C5FA-0B53-38F3-6F6B-07B3089D9910}"/>
              </a:ext>
            </a:extLst>
          </p:cNvPr>
          <p:cNvSpPr/>
          <p:nvPr/>
        </p:nvSpPr>
        <p:spPr>
          <a:xfrm>
            <a:off x="954857" y="4801119"/>
            <a:ext cx="8951975" cy="914400"/>
          </a:xfrm>
          <a:prstGeom prst="roundRect">
            <a:avLst>
              <a:gd name="adj" fmla="val 600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solid"/>
          </a:ln>
          <a:effectLst>
            <a:outerShdw blurRad="76200" dist="25400" dir="54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A875A1-4CB2-A3E9-4360-230A716842E1}"/>
              </a:ext>
            </a:extLst>
          </p:cNvPr>
          <p:cNvGrpSpPr/>
          <p:nvPr/>
        </p:nvGrpSpPr>
        <p:grpSpPr>
          <a:xfrm>
            <a:off x="823970" y="2611169"/>
            <a:ext cx="11035553" cy="3104350"/>
            <a:chOff x="578223" y="1776679"/>
            <a:chExt cx="11035553" cy="3104350"/>
          </a:xfrm>
        </p:grpSpPr>
        <p:sp>
          <p:nvSpPr>
            <p:cNvPr id="12" name="Shape 10">
              <a:extLst>
                <a:ext uri="{FF2B5EF4-FFF2-40B4-BE49-F238E27FC236}">
                  <a16:creationId xmlns:a16="http://schemas.microsoft.com/office/drawing/2014/main" id="{25F447F9-6D9A-ECD1-1097-08C4D42F0373}"/>
                </a:ext>
              </a:extLst>
            </p:cNvPr>
            <p:cNvSpPr/>
            <p:nvPr/>
          </p:nvSpPr>
          <p:spPr>
            <a:xfrm>
              <a:off x="5567081" y="2628451"/>
              <a:ext cx="2197697" cy="133817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 9">
              <a:extLst>
                <a:ext uri="{FF2B5EF4-FFF2-40B4-BE49-F238E27FC236}">
                  <a16:creationId xmlns:a16="http://schemas.microsoft.com/office/drawing/2014/main" id="{5AC092EC-04EF-1C4A-9BB4-935914B32C12}"/>
                </a:ext>
              </a:extLst>
            </p:cNvPr>
            <p:cNvSpPr/>
            <p:nvPr/>
          </p:nvSpPr>
          <p:spPr>
            <a:xfrm flipH="1">
              <a:off x="2205317" y="2545976"/>
              <a:ext cx="2124634" cy="14206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Shape 1">
              <a:extLst>
                <a:ext uri="{FF2B5EF4-FFF2-40B4-BE49-F238E27FC236}">
                  <a16:creationId xmlns:a16="http://schemas.microsoft.com/office/drawing/2014/main" id="{89415993-C53A-7711-4E5A-370A0A156201}"/>
                </a:ext>
              </a:extLst>
            </p:cNvPr>
            <p:cNvSpPr>
              <a:spLocks/>
            </p:cNvSpPr>
            <p:nvPr/>
          </p:nvSpPr>
          <p:spPr>
            <a:xfrm>
              <a:off x="578223" y="1896932"/>
              <a:ext cx="11035553" cy="731520"/>
            </a:xfrm>
            <a:prstGeom prst="roundRect">
              <a:avLst>
                <a:gd name="adj" fmla="val 6250"/>
              </a:avLst>
            </a:prstGeom>
            <a:solidFill>
              <a:srgbClr val="1B2250"/>
            </a:solidFill>
            <a:ln/>
          </p:spPr>
          <p:txBody>
            <a:bodyPr anchor="ctr"/>
            <a:lstStyle/>
            <a:p>
              <a:r>
                <a:rPr lang="en-US" b="1">
                  <a:solidFill>
                    <a:schemeClr val="bg1"/>
                  </a:solidFill>
                </a:rPr>
                <a:t>Amount paid by plan for drug =  </a:t>
              </a:r>
              <a:r>
                <a:rPr lang="en-US" b="1">
                  <a:solidFill>
                    <a:schemeClr val="accent4"/>
                  </a:solidFill>
                </a:rPr>
                <a:t>Cost of drug   </a:t>
              </a:r>
              <a:r>
                <a:rPr lang="en-US" b="1">
                  <a:solidFill>
                    <a:schemeClr val="bg1"/>
                  </a:solidFill>
                </a:rPr>
                <a:t>+ pharmacy dispensing fee - member cost share </a:t>
              </a:r>
            </a:p>
          </p:txBody>
        </p:sp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FC2871CE-6ED2-3B1C-B9E4-2FC8C5F14BF2}"/>
                </a:ext>
              </a:extLst>
            </p:cNvPr>
            <p:cNvSpPr/>
            <p:nvPr/>
          </p:nvSpPr>
          <p:spPr>
            <a:xfrm>
              <a:off x="4114800" y="1776679"/>
              <a:ext cx="1586753" cy="989083"/>
            </a:xfrm>
            <a:prstGeom prst="ellipse">
              <a:avLst/>
            </a:prstGeom>
            <a:ln w="38100">
              <a:solidFill>
                <a:schemeClr val="accent1"/>
              </a:solidFill>
              <a:prstDash val="solid"/>
            </a:ln>
            <a:effectLst>
              <a:outerShdw blurRad="63500" dist="25400" dir="54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13">
              <a:extLst>
                <a:ext uri="{FF2B5EF4-FFF2-40B4-BE49-F238E27FC236}">
                  <a16:creationId xmlns:a16="http://schemas.microsoft.com/office/drawing/2014/main" id="{29810553-82E9-B9CB-209B-19B3B26BEC25}"/>
                </a:ext>
              </a:extLst>
            </p:cNvPr>
            <p:cNvSpPr/>
            <p:nvPr/>
          </p:nvSpPr>
          <p:spPr>
            <a:xfrm>
              <a:off x="750708" y="3966629"/>
              <a:ext cx="8744481" cy="914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Cost of drug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itchFamily="34" charset="0"/>
                  <a:ea typeface="Calibri" pitchFamily="34" charset="-122"/>
                  <a:cs typeface="Calibri" pitchFamily="34" charset="-120"/>
                </a:rPr>
                <a:t>= ‘Retail price’ – network discount % – rebate (or other)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D664CC-BC80-116E-C2BE-5AE3E784F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857" y="921334"/>
            <a:ext cx="10515600" cy="1082360"/>
          </a:xfrm>
        </p:spPr>
        <p:txBody>
          <a:bodyPr/>
          <a:lstStyle/>
          <a:p>
            <a:r>
              <a:rPr lang="en-US" sz="3600" cap="none"/>
              <a:t>FRAMEWORK FOR 97% PLAN COSTS</a:t>
            </a:r>
          </a:p>
        </p:txBody>
      </p:sp>
    </p:spTree>
    <p:extLst>
      <p:ext uri="{BB962C8B-B14F-4D97-AF65-F5344CB8AC3E}">
        <p14:creationId xmlns:p14="http://schemas.microsoft.com/office/powerpoint/2010/main" val="1219926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DF52D-E554-B46F-1CF1-2C0FB429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4836F0-D994-BBB1-4532-F1614624D0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6800" y="1096168"/>
            <a:ext cx="3341694" cy="46656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tx2"/>
                </a:solidFill>
              </a:rPr>
              <a:t>PBMs highly influence the </a:t>
            </a:r>
            <a:r>
              <a:rPr lang="en-US" sz="3200" b="1">
                <a:solidFill>
                  <a:schemeClr val="accent4"/>
                </a:solidFill>
              </a:rPr>
              <a:t>Cost of Drug </a:t>
            </a:r>
            <a:r>
              <a:rPr lang="en-US" sz="3200" b="1">
                <a:solidFill>
                  <a:schemeClr val="tx2"/>
                </a:solidFill>
              </a:rPr>
              <a:t>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4D4C-E0D6-57C2-0076-BA798A27D8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6491" y="1901078"/>
            <a:ext cx="7415212" cy="400681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Choose which drugs are covered based (partially) on the ‘retail price’</a:t>
            </a:r>
          </a:p>
          <a:p>
            <a:pPr>
              <a:spcBef>
                <a:spcPts val="600"/>
              </a:spcBef>
            </a:pPr>
            <a:endParaRPr lang="en-US"/>
          </a:p>
          <a:p>
            <a:pPr>
              <a:spcBef>
                <a:spcPts val="600"/>
              </a:spcBef>
            </a:pPr>
            <a:r>
              <a:rPr lang="en-US"/>
              <a:t>Negotiate network discount %</a:t>
            </a:r>
          </a:p>
          <a:p>
            <a:pPr>
              <a:spcBef>
                <a:spcPts val="600"/>
              </a:spcBef>
            </a:pPr>
            <a:endParaRPr lang="en-US"/>
          </a:p>
          <a:p>
            <a:pPr>
              <a:spcBef>
                <a:spcPts val="600"/>
              </a:spcBef>
            </a:pPr>
            <a:r>
              <a:rPr lang="en-US"/>
              <a:t>Negotiate rebates </a:t>
            </a:r>
          </a:p>
          <a:p>
            <a:pPr lvl="1">
              <a:spcBef>
                <a:spcPts val="600"/>
              </a:spcBef>
            </a:pPr>
            <a:endParaRPr lang="en-US"/>
          </a:p>
          <a:p>
            <a:pPr>
              <a:spcBef>
                <a:spcPts val="600"/>
              </a:spcBef>
            </a:pPr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04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D41CEDC-8C4A-4852-EBA7-34FBE2A52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85118"/>
            <a:ext cx="10515600" cy="1082360"/>
          </a:xfrm>
        </p:spPr>
        <p:txBody>
          <a:bodyPr anchor="ctr"/>
          <a:lstStyle/>
          <a:p>
            <a:pPr algn="ctr"/>
            <a:r>
              <a:rPr lang="en-US" sz="3200"/>
              <a:t>Humira vs Biosimilar Net Cost Example  </a:t>
            </a:r>
          </a:p>
        </p:txBody>
      </p:sp>
      <p:sp>
        <p:nvSpPr>
          <p:cNvPr id="20" name="Shape 5">
            <a:extLst>
              <a:ext uri="{FF2B5EF4-FFF2-40B4-BE49-F238E27FC236}">
                <a16:creationId xmlns:a16="http://schemas.microsoft.com/office/drawing/2014/main" id="{89248EA3-50EB-03C9-C15F-3D2ED28BB70D}"/>
              </a:ext>
            </a:extLst>
          </p:cNvPr>
          <p:cNvSpPr>
            <a:spLocks/>
          </p:cNvSpPr>
          <p:nvPr/>
        </p:nvSpPr>
        <p:spPr>
          <a:xfrm>
            <a:off x="838200" y="2331720"/>
            <a:ext cx="4846320" cy="3017520"/>
          </a:xfrm>
          <a:prstGeom prst="roundRect">
            <a:avLst>
              <a:gd name="adj" fmla="val 2424"/>
            </a:avLst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76200" dist="25400" dir="54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19B2E2-3AB6-555A-4EBF-2380E1C78943}"/>
              </a:ext>
            </a:extLst>
          </p:cNvPr>
          <p:cNvGrpSpPr/>
          <p:nvPr/>
        </p:nvGrpSpPr>
        <p:grpSpPr>
          <a:xfrm>
            <a:off x="1158240" y="2528316"/>
            <a:ext cx="4206240" cy="2624328"/>
            <a:chOff x="1004564" y="2396474"/>
            <a:chExt cx="4206240" cy="2624328"/>
          </a:xfrm>
        </p:grpSpPr>
        <p:sp>
          <p:nvSpPr>
            <p:cNvPr id="44" name="Text 6">
              <a:extLst>
                <a:ext uri="{FF2B5EF4-FFF2-40B4-BE49-F238E27FC236}">
                  <a16:creationId xmlns:a16="http://schemas.microsoft.com/office/drawing/2014/main" id="{3D870EAB-F71F-28F1-3942-3D157EBF0712}"/>
                </a:ext>
              </a:extLst>
            </p:cNvPr>
            <p:cNvSpPr/>
            <p:nvPr/>
          </p:nvSpPr>
          <p:spPr>
            <a:xfrm>
              <a:off x="1004564" y="2396474"/>
              <a:ext cx="4206240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2400" b="1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Humira (reference brand)</a:t>
              </a:r>
              <a:endParaRPr lang="en-US" sz="2400" b="1">
                <a:solidFill>
                  <a:schemeClr val="accent6"/>
                </a:solidFill>
              </a:endParaRPr>
            </a:p>
          </p:txBody>
        </p:sp>
        <p:sp>
          <p:nvSpPr>
            <p:cNvPr id="45" name="Text 7">
              <a:extLst>
                <a:ext uri="{FF2B5EF4-FFF2-40B4-BE49-F238E27FC236}">
                  <a16:creationId xmlns:a16="http://schemas.microsoft.com/office/drawing/2014/main" id="{4717A1CE-B4F9-50EF-8B5D-B5D44A752282}"/>
                </a:ext>
              </a:extLst>
            </p:cNvPr>
            <p:cNvSpPr/>
            <p:nvPr/>
          </p:nvSpPr>
          <p:spPr>
            <a:xfrm>
              <a:off x="1004564" y="2871962"/>
              <a:ext cx="231343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4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Retail Price (AWP)</a:t>
              </a:r>
              <a:endParaRPr lang="en-US" sz="1400">
                <a:solidFill>
                  <a:schemeClr val="accent6"/>
                </a:solidFill>
              </a:endParaRPr>
            </a:p>
          </p:txBody>
        </p:sp>
        <p:sp>
          <p:nvSpPr>
            <p:cNvPr id="46" name="Text 8">
              <a:extLst>
                <a:ext uri="{FF2B5EF4-FFF2-40B4-BE49-F238E27FC236}">
                  <a16:creationId xmlns:a16="http://schemas.microsoft.com/office/drawing/2014/main" id="{D077147D-2363-0895-8A30-3F1DC64D43D7}"/>
                </a:ext>
              </a:extLst>
            </p:cNvPr>
            <p:cNvSpPr/>
            <p:nvPr/>
          </p:nvSpPr>
          <p:spPr>
            <a:xfrm>
              <a:off x="3107684" y="2871962"/>
              <a:ext cx="21031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4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$7,000</a:t>
              </a:r>
              <a:endParaRPr lang="en-US" sz="1400">
                <a:solidFill>
                  <a:schemeClr val="accent6"/>
                </a:solidFill>
              </a:endParaRPr>
            </a:p>
          </p:txBody>
        </p:sp>
        <p:sp>
          <p:nvSpPr>
            <p:cNvPr id="47" name="Text 9">
              <a:extLst>
                <a:ext uri="{FF2B5EF4-FFF2-40B4-BE49-F238E27FC236}">
                  <a16:creationId xmlns:a16="http://schemas.microsoft.com/office/drawing/2014/main" id="{7F0A60FC-67FA-0782-36DB-922879E6F516}"/>
                </a:ext>
              </a:extLst>
            </p:cNvPr>
            <p:cNvSpPr/>
            <p:nvPr/>
          </p:nvSpPr>
          <p:spPr>
            <a:xfrm>
              <a:off x="1004564" y="3256010"/>
              <a:ext cx="231343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4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– Network discount (15%)</a:t>
              </a:r>
              <a:endParaRPr lang="en-US" sz="1400">
                <a:solidFill>
                  <a:schemeClr val="accent6"/>
                </a:solidFill>
              </a:endParaRPr>
            </a:p>
          </p:txBody>
        </p:sp>
        <p:sp>
          <p:nvSpPr>
            <p:cNvPr id="48" name="Text 10">
              <a:extLst>
                <a:ext uri="{FF2B5EF4-FFF2-40B4-BE49-F238E27FC236}">
                  <a16:creationId xmlns:a16="http://schemas.microsoft.com/office/drawing/2014/main" id="{1DAE85D9-F329-FCCA-5208-0C1BADEB402A}"/>
                </a:ext>
              </a:extLst>
            </p:cNvPr>
            <p:cNvSpPr/>
            <p:nvPr/>
          </p:nvSpPr>
          <p:spPr>
            <a:xfrm>
              <a:off x="3107684" y="3256010"/>
              <a:ext cx="21031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4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–$1,050</a:t>
              </a:r>
              <a:endParaRPr lang="en-US" sz="1400">
                <a:solidFill>
                  <a:schemeClr val="accent6"/>
                </a:solidFill>
              </a:endParaRPr>
            </a:p>
          </p:txBody>
        </p:sp>
        <p:sp>
          <p:nvSpPr>
            <p:cNvPr id="49" name="Text 11">
              <a:extLst>
                <a:ext uri="{FF2B5EF4-FFF2-40B4-BE49-F238E27FC236}">
                  <a16:creationId xmlns:a16="http://schemas.microsoft.com/office/drawing/2014/main" id="{EB990569-DACF-9692-756B-74BD49453BCA}"/>
                </a:ext>
              </a:extLst>
            </p:cNvPr>
            <p:cNvSpPr/>
            <p:nvPr/>
          </p:nvSpPr>
          <p:spPr>
            <a:xfrm>
              <a:off x="1004564" y="3621770"/>
              <a:ext cx="231343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4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– Rebate</a:t>
              </a:r>
              <a:endParaRPr lang="en-US" sz="1400">
                <a:solidFill>
                  <a:schemeClr val="accent6"/>
                </a:solidFill>
              </a:endParaRPr>
            </a:p>
          </p:txBody>
        </p:sp>
        <p:sp>
          <p:nvSpPr>
            <p:cNvPr id="50" name="Text 12">
              <a:extLst>
                <a:ext uri="{FF2B5EF4-FFF2-40B4-BE49-F238E27FC236}">
                  <a16:creationId xmlns:a16="http://schemas.microsoft.com/office/drawing/2014/main" id="{3C3DA6A6-911D-4433-6307-7D2AF428E6F0}"/>
                </a:ext>
              </a:extLst>
            </p:cNvPr>
            <p:cNvSpPr/>
            <p:nvPr/>
          </p:nvSpPr>
          <p:spPr>
            <a:xfrm>
              <a:off x="3107684" y="3621770"/>
              <a:ext cx="21031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4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–$3,500</a:t>
              </a:r>
              <a:endParaRPr lang="en-US" sz="1400">
                <a:solidFill>
                  <a:schemeClr val="accent6"/>
                </a:solidFill>
              </a:endParaRPr>
            </a:p>
          </p:txBody>
        </p:sp>
        <p:sp>
          <p:nvSpPr>
            <p:cNvPr id="51" name="Shape 13">
              <a:extLst>
                <a:ext uri="{FF2B5EF4-FFF2-40B4-BE49-F238E27FC236}">
                  <a16:creationId xmlns:a16="http://schemas.microsoft.com/office/drawing/2014/main" id="{FFDE1914-A7B2-3DF1-0038-84323AC6DCD8}"/>
                </a:ext>
              </a:extLst>
            </p:cNvPr>
            <p:cNvSpPr/>
            <p:nvPr/>
          </p:nvSpPr>
          <p:spPr>
            <a:xfrm>
              <a:off x="1004564" y="4060682"/>
              <a:ext cx="4206240" cy="0"/>
            </a:xfrm>
            <a:prstGeom prst="line">
              <a:avLst/>
            </a:prstGeom>
            <a:noFill/>
            <a:ln w="19050">
              <a:solidFill>
                <a:schemeClr val="tx1">
                  <a:lumMod val="40000"/>
                  <a:lumOff val="60000"/>
                </a:schemeClr>
              </a:solidFill>
              <a:prstDash val="solid"/>
            </a:ln>
          </p:spPr>
          <p:txBody>
            <a:bodyPr/>
            <a:lstStyle/>
            <a:p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52" name="Text 14">
              <a:extLst>
                <a:ext uri="{FF2B5EF4-FFF2-40B4-BE49-F238E27FC236}">
                  <a16:creationId xmlns:a16="http://schemas.microsoft.com/office/drawing/2014/main" id="{75C134AB-0B55-972C-C1AB-E47C34C76A3D}"/>
                </a:ext>
              </a:extLst>
            </p:cNvPr>
            <p:cNvSpPr/>
            <p:nvPr/>
          </p:nvSpPr>
          <p:spPr>
            <a:xfrm>
              <a:off x="1004564" y="4179554"/>
              <a:ext cx="420624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kern="0" spc="1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NET PRICE TO PLAN</a:t>
              </a:r>
              <a:endParaRPr lang="en-US" sz="1400" b="1">
                <a:solidFill>
                  <a:schemeClr val="accent6"/>
                </a:solidFill>
              </a:endParaRPr>
            </a:p>
          </p:txBody>
        </p:sp>
        <p:sp>
          <p:nvSpPr>
            <p:cNvPr id="53" name="Text 15">
              <a:extLst>
                <a:ext uri="{FF2B5EF4-FFF2-40B4-BE49-F238E27FC236}">
                  <a16:creationId xmlns:a16="http://schemas.microsoft.com/office/drawing/2014/main" id="{8F11467A-B844-AF11-FF61-0BB01646F951}"/>
                </a:ext>
              </a:extLst>
            </p:cNvPr>
            <p:cNvSpPr/>
            <p:nvPr/>
          </p:nvSpPr>
          <p:spPr>
            <a:xfrm>
              <a:off x="1004564" y="4426442"/>
              <a:ext cx="4206240" cy="594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800">
                  <a:solidFill>
                    <a:schemeClr val="accent6"/>
                  </a:solidFill>
                  <a:ea typeface="Calibri" pitchFamily="34" charset="-122"/>
                  <a:cs typeface="Calibri" pitchFamily="34" charset="-120"/>
                </a:rPr>
                <a:t>$2,450</a:t>
              </a:r>
              <a:endParaRPr lang="en-US" sz="2800">
                <a:solidFill>
                  <a:schemeClr val="accent6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C14703A-0797-27B4-5817-D690E833B170}"/>
              </a:ext>
            </a:extLst>
          </p:cNvPr>
          <p:cNvGrpSpPr/>
          <p:nvPr/>
        </p:nvGrpSpPr>
        <p:grpSpPr>
          <a:xfrm>
            <a:off x="6507480" y="2331720"/>
            <a:ext cx="4846320" cy="3017520"/>
            <a:chOff x="6417812" y="2278557"/>
            <a:chExt cx="4846320" cy="3017520"/>
          </a:xfrm>
        </p:grpSpPr>
        <p:sp>
          <p:nvSpPr>
            <p:cNvPr id="21" name="Shape 16">
              <a:extLst>
                <a:ext uri="{FF2B5EF4-FFF2-40B4-BE49-F238E27FC236}">
                  <a16:creationId xmlns:a16="http://schemas.microsoft.com/office/drawing/2014/main" id="{67E5A11D-A121-16AA-2132-22CED94936AD}"/>
                </a:ext>
              </a:extLst>
            </p:cNvPr>
            <p:cNvSpPr/>
            <p:nvPr/>
          </p:nvSpPr>
          <p:spPr>
            <a:xfrm>
              <a:off x="6417812" y="2278557"/>
              <a:ext cx="4846320" cy="3017520"/>
            </a:xfrm>
            <a:prstGeom prst="roundRect">
              <a:avLst>
                <a:gd name="adj" fmla="val 2424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  <a:effectLst>
              <a:outerShdw blurRad="76200" dist="25400" dir="5400000" algn="bl" rotWithShape="0">
                <a:srgbClr val="000000">
                  <a:alpha val="12000"/>
                </a:srgbClr>
              </a:outerShdw>
            </a:effec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17">
              <a:extLst>
                <a:ext uri="{FF2B5EF4-FFF2-40B4-BE49-F238E27FC236}">
                  <a16:creationId xmlns:a16="http://schemas.microsoft.com/office/drawing/2014/main" id="{E6FD95F4-F58C-3094-0BA5-3D086C6FBE80}"/>
                </a:ext>
              </a:extLst>
            </p:cNvPr>
            <p:cNvSpPr/>
            <p:nvPr/>
          </p:nvSpPr>
          <p:spPr>
            <a:xfrm>
              <a:off x="6737852" y="2475153"/>
              <a:ext cx="4206240" cy="4114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>
                  <a:solidFill>
                    <a:schemeClr val="accent6"/>
                  </a:solidFill>
                  <a:latin typeface="Arial"/>
                  <a:ea typeface="Calibri"/>
                  <a:cs typeface="Arial"/>
                </a:rPr>
                <a:t>Adalimumab (biosimilar)</a:t>
              </a:r>
              <a:endParaRPr lang="en-US" sz="2400">
                <a:solidFill>
                  <a:schemeClr val="accent6"/>
                </a:solidFill>
                <a:latin typeface="Arial"/>
                <a:ea typeface="Calibri"/>
                <a:cs typeface="Arial"/>
              </a:endParaRPr>
            </a:p>
          </p:txBody>
        </p:sp>
        <p:sp>
          <p:nvSpPr>
            <p:cNvPr id="55" name="Text 18">
              <a:extLst>
                <a:ext uri="{FF2B5EF4-FFF2-40B4-BE49-F238E27FC236}">
                  <a16:creationId xmlns:a16="http://schemas.microsoft.com/office/drawing/2014/main" id="{F5A5F152-E776-D7A4-4299-E14FC9073053}"/>
                </a:ext>
              </a:extLst>
            </p:cNvPr>
            <p:cNvSpPr/>
            <p:nvPr/>
          </p:nvSpPr>
          <p:spPr>
            <a:xfrm>
              <a:off x="6737852" y="2950641"/>
              <a:ext cx="231343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400">
                  <a:solidFill>
                    <a:schemeClr val="accent6"/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Retail Price (AWP)</a:t>
              </a:r>
              <a:endParaRPr lang="en-US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19">
              <a:extLst>
                <a:ext uri="{FF2B5EF4-FFF2-40B4-BE49-F238E27FC236}">
                  <a16:creationId xmlns:a16="http://schemas.microsoft.com/office/drawing/2014/main" id="{C6710BFD-BB44-C978-D26A-E0CE1CC87328}"/>
                </a:ext>
              </a:extLst>
            </p:cNvPr>
            <p:cNvSpPr/>
            <p:nvPr/>
          </p:nvSpPr>
          <p:spPr>
            <a:xfrm>
              <a:off x="8840972" y="2950641"/>
              <a:ext cx="21031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400">
                  <a:solidFill>
                    <a:schemeClr val="accent6"/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$2,000</a:t>
              </a:r>
              <a:endParaRPr lang="en-US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 20">
              <a:extLst>
                <a:ext uri="{FF2B5EF4-FFF2-40B4-BE49-F238E27FC236}">
                  <a16:creationId xmlns:a16="http://schemas.microsoft.com/office/drawing/2014/main" id="{039A3189-54DE-9183-D4E5-952FB284A139}"/>
                </a:ext>
              </a:extLst>
            </p:cNvPr>
            <p:cNvSpPr/>
            <p:nvPr/>
          </p:nvSpPr>
          <p:spPr>
            <a:xfrm>
              <a:off x="6737852" y="3334689"/>
              <a:ext cx="231343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400">
                  <a:solidFill>
                    <a:schemeClr val="accent6"/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– Network discount</a:t>
              </a:r>
              <a:endParaRPr lang="en-US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 21">
              <a:extLst>
                <a:ext uri="{FF2B5EF4-FFF2-40B4-BE49-F238E27FC236}">
                  <a16:creationId xmlns:a16="http://schemas.microsoft.com/office/drawing/2014/main" id="{8D93EECB-9921-4A92-0C3F-D9792D405F48}"/>
                </a:ext>
              </a:extLst>
            </p:cNvPr>
            <p:cNvSpPr/>
            <p:nvPr/>
          </p:nvSpPr>
          <p:spPr>
            <a:xfrm>
              <a:off x="8840972" y="3334689"/>
              <a:ext cx="21031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400">
                  <a:solidFill>
                    <a:schemeClr val="accent6"/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–$400</a:t>
              </a:r>
              <a:endParaRPr lang="en-US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 22">
              <a:extLst>
                <a:ext uri="{FF2B5EF4-FFF2-40B4-BE49-F238E27FC236}">
                  <a16:creationId xmlns:a16="http://schemas.microsoft.com/office/drawing/2014/main" id="{57590C9F-4A1A-8784-9986-554A131BFDB8}"/>
                </a:ext>
              </a:extLst>
            </p:cNvPr>
            <p:cNvSpPr/>
            <p:nvPr/>
          </p:nvSpPr>
          <p:spPr>
            <a:xfrm>
              <a:off x="6737852" y="3700449"/>
              <a:ext cx="231343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400">
                  <a:solidFill>
                    <a:schemeClr val="accent6"/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– Rebate</a:t>
              </a:r>
              <a:endParaRPr lang="en-US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 23">
              <a:extLst>
                <a:ext uri="{FF2B5EF4-FFF2-40B4-BE49-F238E27FC236}">
                  <a16:creationId xmlns:a16="http://schemas.microsoft.com/office/drawing/2014/main" id="{9FC8F968-F397-415F-DB25-094542C4F73B}"/>
                </a:ext>
              </a:extLst>
            </p:cNvPr>
            <p:cNvSpPr/>
            <p:nvPr/>
          </p:nvSpPr>
          <p:spPr>
            <a:xfrm>
              <a:off x="8840972" y="3700449"/>
              <a:ext cx="21031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400">
                  <a:solidFill>
                    <a:schemeClr val="accent6"/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–$200</a:t>
              </a:r>
              <a:endParaRPr lang="en-US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Shape 24">
              <a:extLst>
                <a:ext uri="{FF2B5EF4-FFF2-40B4-BE49-F238E27FC236}">
                  <a16:creationId xmlns:a16="http://schemas.microsoft.com/office/drawing/2014/main" id="{095EFC99-E767-8E41-4246-2A2A3D6D818F}"/>
                </a:ext>
              </a:extLst>
            </p:cNvPr>
            <p:cNvSpPr/>
            <p:nvPr/>
          </p:nvSpPr>
          <p:spPr>
            <a:xfrm>
              <a:off x="6737852" y="4139361"/>
              <a:ext cx="4206240" cy="0"/>
            </a:xfrm>
            <a:prstGeom prst="line">
              <a:avLst/>
            </a:prstGeom>
            <a:noFill/>
            <a:ln w="19050">
              <a:solidFill>
                <a:schemeClr val="tx1">
                  <a:lumMod val="40000"/>
                  <a:lumOff val="60000"/>
                </a:schemeClr>
              </a:solidFill>
              <a:prstDash val="solid"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 25">
              <a:extLst>
                <a:ext uri="{FF2B5EF4-FFF2-40B4-BE49-F238E27FC236}">
                  <a16:creationId xmlns:a16="http://schemas.microsoft.com/office/drawing/2014/main" id="{795AF0C8-407A-E242-81BA-F51249564F7F}"/>
                </a:ext>
              </a:extLst>
            </p:cNvPr>
            <p:cNvSpPr/>
            <p:nvPr/>
          </p:nvSpPr>
          <p:spPr>
            <a:xfrm>
              <a:off x="6737852" y="4258233"/>
              <a:ext cx="420624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kern="0" spc="100">
                  <a:solidFill>
                    <a:schemeClr val="accent6"/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NET PRICE TO PLAN</a:t>
              </a:r>
              <a:endParaRPr lang="en-US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 26">
              <a:extLst>
                <a:ext uri="{FF2B5EF4-FFF2-40B4-BE49-F238E27FC236}">
                  <a16:creationId xmlns:a16="http://schemas.microsoft.com/office/drawing/2014/main" id="{091F2631-B0F0-55C9-31A3-8AB31BCE2A9A}"/>
                </a:ext>
              </a:extLst>
            </p:cNvPr>
            <p:cNvSpPr/>
            <p:nvPr/>
          </p:nvSpPr>
          <p:spPr>
            <a:xfrm>
              <a:off x="6737852" y="4505121"/>
              <a:ext cx="4206240" cy="5943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800" b="1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-122"/>
                  <a:cs typeface="Arial" panose="020B0604020202020204" pitchFamily="34" charset="0"/>
                </a:rPr>
                <a:t>$1,400</a:t>
              </a:r>
              <a:endParaRPr lang="en-US" sz="28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008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B401C-C93B-A8F8-75B5-7D518B84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0C73-EBCF-413E-0F81-92D6C358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59" y="2147488"/>
            <a:ext cx="3247307" cy="2902977"/>
          </a:xfrm>
        </p:spPr>
        <p:txBody>
          <a:bodyPr anchor="ctr"/>
          <a:lstStyle/>
          <a:p>
            <a:pPr algn="ctr"/>
            <a:r>
              <a:rPr lang="en-US" sz="3600"/>
              <a:t>Plan’s Role in the </a:t>
            </a:r>
            <a:r>
              <a:rPr lang="en-US" sz="3600">
                <a:solidFill>
                  <a:schemeClr val="accent1"/>
                </a:solidFill>
              </a:rPr>
              <a:t>Amount Paid By Plan For Drug </a:t>
            </a:r>
            <a:r>
              <a:rPr lang="en-US" sz="3600"/>
              <a:t>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A2B74-F6E3-8B99-E03C-48FE25795B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39403" y="1561894"/>
            <a:ext cx="7577138" cy="373420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>
                <a:solidFill>
                  <a:schemeClr val="accent6"/>
                </a:solidFill>
              </a:rPr>
              <a:t>Determine member cost share</a:t>
            </a:r>
          </a:p>
          <a:p>
            <a:pPr>
              <a:spcBef>
                <a:spcPts val="600"/>
              </a:spcBef>
            </a:pPr>
            <a:endParaRPr lang="en-US" sz="2800">
              <a:solidFill>
                <a:schemeClr val="accent6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>
                <a:solidFill>
                  <a:schemeClr val="accent6"/>
                </a:solidFill>
              </a:rPr>
              <a:t>Implement other benefit design programs</a:t>
            </a:r>
          </a:p>
          <a:p>
            <a:pPr>
              <a:spcBef>
                <a:spcPts val="600"/>
              </a:spcBef>
            </a:pPr>
            <a:endParaRPr lang="en-US" sz="2800">
              <a:solidFill>
                <a:schemeClr val="accent6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b="1">
                <a:solidFill>
                  <a:schemeClr val="accent6"/>
                </a:solidFill>
              </a:rPr>
              <a:t>Ask questions and challenge </a:t>
            </a:r>
            <a:r>
              <a:rPr lang="en-US" sz="2800">
                <a:solidFill>
                  <a:schemeClr val="accent6"/>
                </a:solidFill>
              </a:rPr>
              <a:t>your PBM regarding all components of biosimilar Cost of Drugs</a:t>
            </a:r>
          </a:p>
          <a:p>
            <a:pPr>
              <a:spcBef>
                <a:spcPts val="600"/>
              </a:spcBef>
            </a:pPr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9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C68A-F86B-CF63-6439-394918C1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BE1FD-1E8E-8CB2-4BA3-491638656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2605" y="1352258"/>
            <a:ext cx="7415212" cy="502558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/>
              <a:t>Low member cost share (tiering/copay)</a:t>
            </a:r>
          </a:p>
          <a:p>
            <a:pPr>
              <a:spcBef>
                <a:spcPts val="600"/>
              </a:spcBef>
            </a:pPr>
            <a:endParaRPr lang="en-US" sz="2400"/>
          </a:p>
          <a:p>
            <a:pPr>
              <a:spcBef>
                <a:spcPts val="600"/>
              </a:spcBef>
            </a:pPr>
            <a:r>
              <a:rPr lang="en-US" sz="2400" u="sng"/>
              <a:t>Do not allow </a:t>
            </a:r>
            <a:r>
              <a:rPr lang="en-US" sz="2400"/>
              <a:t>continued use of reference biologic</a:t>
            </a:r>
          </a:p>
          <a:p>
            <a:pPr>
              <a:spcBef>
                <a:spcPts val="600"/>
              </a:spcBef>
            </a:pPr>
            <a:endParaRPr lang="en-US" sz="2400"/>
          </a:p>
          <a:p>
            <a:pPr>
              <a:spcBef>
                <a:spcPts val="600"/>
              </a:spcBef>
            </a:pPr>
            <a:r>
              <a:rPr lang="en-US" sz="2400"/>
              <a:t>All new starts begin on biosimilar</a:t>
            </a:r>
          </a:p>
          <a:p>
            <a:pPr>
              <a:spcBef>
                <a:spcPts val="600"/>
              </a:spcBef>
            </a:pPr>
            <a:endParaRPr lang="en-US" sz="2400"/>
          </a:p>
          <a:p>
            <a:pPr>
              <a:spcBef>
                <a:spcPts val="600"/>
              </a:spcBef>
            </a:pPr>
            <a:r>
              <a:rPr lang="en-US" sz="2400"/>
              <a:t>Educate your members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/>
          </a:p>
          <a:p>
            <a:pPr>
              <a:spcBef>
                <a:spcPts val="600"/>
              </a:spcBef>
            </a:pPr>
            <a:r>
              <a:rPr lang="en-US" sz="2400"/>
              <a:t>Actively transition members</a:t>
            </a:r>
          </a:p>
          <a:p>
            <a:pPr>
              <a:spcBef>
                <a:spcPts val="600"/>
              </a:spcBef>
            </a:pPr>
            <a:endParaRPr lang="en-US" sz="2400"/>
          </a:p>
          <a:p>
            <a:pPr>
              <a:spcBef>
                <a:spcPts val="600"/>
              </a:spcBef>
            </a:pPr>
            <a:r>
              <a:rPr lang="en-US" sz="2400">
                <a:solidFill>
                  <a:schemeClr val="accent4"/>
                </a:solidFill>
              </a:rPr>
              <a:t>….. and ask questions of your </a:t>
            </a:r>
            <a:r>
              <a:rPr lang="en-US" sz="2400" err="1">
                <a:solidFill>
                  <a:schemeClr val="accent4"/>
                </a:solidFill>
              </a:rPr>
              <a:t>pbm</a:t>
            </a:r>
            <a:endParaRPr lang="en-US" sz="2400">
              <a:solidFill>
                <a:schemeClr val="accent4"/>
              </a:solidFill>
            </a:endParaRPr>
          </a:p>
          <a:p>
            <a:pPr marL="685800" lvl="1" indent="0">
              <a:spcBef>
                <a:spcPts val="600"/>
              </a:spcBef>
              <a:buNone/>
            </a:pPr>
            <a:endParaRPr lang="en-US" sz="2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55C1B9-0CA0-7AC0-C162-B9D9019846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592" y="2394301"/>
            <a:ext cx="3017520" cy="2388376"/>
          </a:xfrm>
        </p:spPr>
        <p:txBody>
          <a:bodyPr>
            <a:noAutofit/>
          </a:bodyPr>
          <a:lstStyle/>
          <a:p>
            <a:pPr marL="0" indent="0" algn="l"/>
            <a:r>
              <a:rPr lang="en-US" sz="3600"/>
              <a:t>Plans Call to Action in Encouraging Biosimilars</a:t>
            </a:r>
          </a:p>
        </p:txBody>
      </p:sp>
    </p:spTree>
    <p:extLst>
      <p:ext uri="{BB962C8B-B14F-4D97-AF65-F5344CB8AC3E}">
        <p14:creationId xmlns:p14="http://schemas.microsoft.com/office/powerpoint/2010/main" val="294384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788AF61-1D8F-A390-F6BA-6611CFACD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382" y="705894"/>
            <a:ext cx="11171236" cy="685800"/>
          </a:xfrm>
        </p:spPr>
        <p:txBody>
          <a:bodyPr anchor="b"/>
          <a:lstStyle/>
          <a:p>
            <a:pPr algn="ctr"/>
            <a:r>
              <a:rPr lang="en-US" sz="3200"/>
              <a:t>Most PBM’s Benefit When Plan Costs Go 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25088-2D88-588E-827B-D83DD7C3B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16" y="2005501"/>
            <a:ext cx="5679361" cy="3507003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E2DB19-D6A9-1C92-A83E-0C861944DC15}"/>
              </a:ext>
            </a:extLst>
          </p:cNvPr>
          <p:cNvSpPr txBox="1">
            <a:spLocks/>
          </p:cNvSpPr>
          <p:nvPr/>
        </p:nvSpPr>
        <p:spPr>
          <a:xfrm>
            <a:off x="1067636" y="2005501"/>
            <a:ext cx="4943239" cy="680314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85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85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43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/>
              <a:t>Higher cost of drug =</a:t>
            </a:r>
            <a:endParaRPr lang="en-US"/>
          </a:p>
          <a:p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CEAF0702-86E2-C851-E759-CC807393FE7D}"/>
              </a:ext>
            </a:extLst>
          </p:cNvPr>
          <p:cNvSpPr/>
          <p:nvPr/>
        </p:nvSpPr>
        <p:spPr>
          <a:xfrm>
            <a:off x="1457459" y="2794216"/>
            <a:ext cx="573067" cy="795780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AC916-01E5-D4B6-66CA-6450760F71C7}"/>
              </a:ext>
            </a:extLst>
          </p:cNvPr>
          <p:cNvSpPr txBox="1"/>
          <p:nvPr/>
        </p:nvSpPr>
        <p:spPr>
          <a:xfrm>
            <a:off x="2091980" y="3114956"/>
            <a:ext cx="290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% rebate retained by PBM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54C79F-E921-167F-D42F-4F0B3DA8800C}"/>
              </a:ext>
            </a:extLst>
          </p:cNvPr>
          <p:cNvSpPr txBox="1"/>
          <p:nvPr/>
        </p:nvSpPr>
        <p:spPr>
          <a:xfrm>
            <a:off x="1518913" y="4344393"/>
            <a:ext cx="5417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% network discount retained by PBM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31191BCD-3323-B910-9A77-8851553A94F3}"/>
              </a:ext>
            </a:extLst>
          </p:cNvPr>
          <p:cNvSpPr/>
          <p:nvPr/>
        </p:nvSpPr>
        <p:spPr>
          <a:xfrm>
            <a:off x="970438" y="4026948"/>
            <a:ext cx="573067" cy="795780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02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A326031-DFD8-A685-5759-BFC92C77CF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3923" y="1425590"/>
            <a:ext cx="7415212" cy="3529182"/>
          </a:xfrm>
        </p:spPr>
        <p:txBody>
          <a:bodyPr anchor="t"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/>
              <a:t>Using a biosimilar first policy?</a:t>
            </a:r>
          </a:p>
          <a:p>
            <a:pPr>
              <a:spcBef>
                <a:spcPts val="600"/>
              </a:spcBef>
            </a:pPr>
            <a:endParaRPr lang="en-US"/>
          </a:p>
          <a:p>
            <a:pPr>
              <a:spcBef>
                <a:spcPts val="600"/>
              </a:spcBef>
            </a:pPr>
            <a:r>
              <a:rPr lang="en-US"/>
              <a:t>Are there biosimilars available that we’re not using? Why?</a:t>
            </a:r>
          </a:p>
          <a:p>
            <a:pPr>
              <a:spcBef>
                <a:spcPts val="600"/>
              </a:spcBef>
            </a:pPr>
            <a:endParaRPr lang="en-US"/>
          </a:p>
          <a:p>
            <a:pPr>
              <a:spcBef>
                <a:spcPts val="600"/>
              </a:spcBef>
            </a:pPr>
            <a:r>
              <a:rPr lang="en-US"/>
              <a:t>Why are we still covering the expensive brand if there’s a cheaper option?</a:t>
            </a:r>
          </a:p>
          <a:p>
            <a:pPr>
              <a:spcBef>
                <a:spcPts val="600"/>
              </a:spcBef>
            </a:pPr>
            <a:endParaRPr lang="en-US"/>
          </a:p>
          <a:p>
            <a:pPr>
              <a:spcBef>
                <a:spcPts val="600"/>
              </a:spcBef>
            </a:pPr>
            <a:r>
              <a:rPr lang="en-US"/>
              <a:t>How much money would we save if fully switched to biosimilars?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DC5CD6-B012-A362-6FDC-F031F434315F}"/>
              </a:ext>
            </a:extLst>
          </p:cNvPr>
          <p:cNvSpPr txBox="1">
            <a:spLocks/>
          </p:cNvSpPr>
          <p:nvPr/>
        </p:nvSpPr>
        <p:spPr>
          <a:xfrm>
            <a:off x="4343923" y="1425590"/>
            <a:ext cx="7415212" cy="4006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85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85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43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9FE3F1-FA2A-E0D8-EF84-AD9863FCEB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542" y="1104010"/>
            <a:ext cx="3355303" cy="398619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400" b="1">
                <a:solidFill>
                  <a:schemeClr val="tx2"/>
                </a:solidFill>
              </a:rPr>
              <a:t>Questions To ask of your PBM – </a:t>
            </a:r>
          </a:p>
          <a:p>
            <a:pPr marL="0" indent="0" algn="ctr">
              <a:buNone/>
            </a:pPr>
            <a:r>
              <a:rPr lang="en-US" sz="3400" b="1"/>
              <a:t>Focus On Low Net Cost</a:t>
            </a:r>
          </a:p>
        </p:txBody>
      </p:sp>
    </p:spTree>
    <p:extLst>
      <p:ext uri="{BB962C8B-B14F-4D97-AF65-F5344CB8AC3E}">
        <p14:creationId xmlns:p14="http://schemas.microsoft.com/office/powerpoint/2010/main" val="965790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">
            <a:extLst>
              <a:ext uri="{FF2B5EF4-FFF2-40B4-BE49-F238E27FC236}">
                <a16:creationId xmlns:a16="http://schemas.microsoft.com/office/drawing/2014/main" id="{83848A1F-C4BC-BF83-7D1B-0F759A2A8AF9}"/>
              </a:ext>
            </a:extLst>
          </p:cNvPr>
          <p:cNvSpPr/>
          <p:nvPr/>
        </p:nvSpPr>
        <p:spPr>
          <a:xfrm>
            <a:off x="4364203" y="2085975"/>
            <a:ext cx="3291840" cy="3749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E4E7EC"/>
            </a:solidFill>
            <a:prstDash val="solid"/>
          </a:ln>
          <a:effectLst>
            <a:outerShdw blurRad="101600" dist="38100" dir="54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C8C3CE38-F1F5-B7B6-93EF-8AC12675A892}"/>
              </a:ext>
            </a:extLst>
          </p:cNvPr>
          <p:cNvSpPr/>
          <p:nvPr/>
        </p:nvSpPr>
        <p:spPr>
          <a:xfrm>
            <a:off x="5644363" y="2428943"/>
            <a:ext cx="731520" cy="731520"/>
          </a:xfrm>
          <a:prstGeom prst="ellipse">
            <a:avLst/>
          </a:prstGeom>
          <a:solidFill>
            <a:schemeClr val="accent6"/>
          </a:solidFill>
          <a:ln/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0F2D4C6C-574C-86D0-9EFB-66F82AEDF785}"/>
              </a:ext>
            </a:extLst>
          </p:cNvPr>
          <p:cNvSpPr/>
          <p:nvPr/>
        </p:nvSpPr>
        <p:spPr>
          <a:xfrm>
            <a:off x="4638523" y="3488122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lang="en-US" sz="2400" b="1">
                <a:solidFill>
                  <a:srgbClr val="1B2250"/>
                </a:solidFill>
                <a:ea typeface="Calibri" pitchFamily="34" charset="-122"/>
                <a:cs typeface="Calibri" pitchFamily="34" charset="-120"/>
              </a:rPr>
              <a:t>Real Savings Opportunity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72D01D61-75DD-0032-8F8A-6B13D934F6FB}"/>
              </a:ext>
            </a:extLst>
          </p:cNvPr>
          <p:cNvSpPr/>
          <p:nvPr/>
        </p:nvSpPr>
        <p:spPr>
          <a:xfrm>
            <a:off x="4478503" y="4520767"/>
            <a:ext cx="306324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0"/>
              <a:t>Biosimilars offer plans </a:t>
            </a:r>
            <a:r>
              <a:rPr lang="en-US" sz="1600" b="1">
                <a:solidFill>
                  <a:schemeClr val="tx2"/>
                </a:solidFill>
              </a:rPr>
              <a:t>15-30%</a:t>
            </a:r>
          </a:p>
          <a:p>
            <a:pPr algn="ctr"/>
            <a:r>
              <a:rPr lang="en-US" sz="1600"/>
              <a:t>in savings.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39207-787E-3854-F58F-67414EF1578D}"/>
              </a:ext>
            </a:extLst>
          </p:cNvPr>
          <p:cNvGrpSpPr/>
          <p:nvPr/>
        </p:nvGrpSpPr>
        <p:grpSpPr>
          <a:xfrm>
            <a:off x="8353273" y="2085975"/>
            <a:ext cx="3291840" cy="3749040"/>
            <a:chOff x="8353273" y="2085975"/>
            <a:chExt cx="3291840" cy="3749040"/>
          </a:xfrm>
        </p:grpSpPr>
        <p:sp>
          <p:nvSpPr>
            <p:cNvPr id="4" name="Shape 2">
              <a:extLst>
                <a:ext uri="{FF2B5EF4-FFF2-40B4-BE49-F238E27FC236}">
                  <a16:creationId xmlns:a16="http://schemas.microsoft.com/office/drawing/2014/main" id="{CC65DF0E-1257-2697-E0A7-E3F18927DA2B}"/>
                </a:ext>
              </a:extLst>
            </p:cNvPr>
            <p:cNvSpPr/>
            <p:nvPr/>
          </p:nvSpPr>
          <p:spPr>
            <a:xfrm>
              <a:off x="8353273" y="2085975"/>
              <a:ext cx="3291840" cy="3749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E4E7EC"/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D62C60-EB94-D171-1A84-4A981FE3972B}"/>
                </a:ext>
              </a:extLst>
            </p:cNvPr>
            <p:cNvGrpSpPr/>
            <p:nvPr/>
          </p:nvGrpSpPr>
          <p:grpSpPr>
            <a:xfrm>
              <a:off x="8446354" y="2428943"/>
              <a:ext cx="3146852" cy="2621280"/>
              <a:chOff x="8446354" y="2428943"/>
              <a:chExt cx="3146852" cy="2621280"/>
            </a:xfrm>
          </p:grpSpPr>
          <p:sp>
            <p:nvSpPr>
              <p:cNvPr id="10" name="Text 12">
                <a:extLst>
                  <a:ext uri="{FF2B5EF4-FFF2-40B4-BE49-F238E27FC236}">
                    <a16:creationId xmlns:a16="http://schemas.microsoft.com/office/drawing/2014/main" id="{F253CEBF-275C-74BD-E3ED-81ED8DBFC7EF}"/>
                  </a:ext>
                </a:extLst>
              </p:cNvPr>
              <p:cNvSpPr/>
              <p:nvPr/>
            </p:nvSpPr>
            <p:spPr>
              <a:xfrm>
                <a:off x="8446354" y="3503431"/>
                <a:ext cx="3131820" cy="38103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algn="ctr">
                  <a:lnSpc>
                    <a:spcPct val="110000"/>
                  </a:lnSpc>
                </a:pPr>
                <a:r>
                  <a:rPr lang="en-US" sz="2400" b="1">
                    <a:solidFill>
                      <a:srgbClr val="1B2250"/>
                    </a:solidFill>
                    <a:ea typeface="Calibri" pitchFamily="34" charset="-122"/>
                    <a:cs typeface="Calibri" pitchFamily="34" charset="-120"/>
                  </a:rPr>
                  <a:t>Partnership Drives Adoption</a:t>
                </a:r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 5">
                <a:extLst>
                  <a:ext uri="{FF2B5EF4-FFF2-40B4-BE49-F238E27FC236}">
                    <a16:creationId xmlns:a16="http://schemas.microsoft.com/office/drawing/2014/main" id="{32898E97-96F7-C45B-05FE-9813F15D6F25}"/>
                  </a:ext>
                </a:extLst>
              </p:cNvPr>
              <p:cNvSpPr/>
              <p:nvPr/>
            </p:nvSpPr>
            <p:spPr>
              <a:xfrm>
                <a:off x="8529966" y="4516823"/>
                <a:ext cx="3063240" cy="5334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algn="ctr"/>
                <a:r>
                  <a:rPr lang="en-US" sz="1600">
                    <a:ea typeface="Calibri" pitchFamily="34" charset="-122"/>
                    <a:cs typeface="Calibri" pitchFamily="34" charset="-120"/>
                  </a:rPr>
                  <a:t>A strong Plan + PBM relationship is what turns opportunity into results.</a:t>
                </a:r>
                <a:endParaRPr lang="en-US" sz="160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0E03148-55F6-1F3A-EEFC-CAD988B535EB}"/>
                  </a:ext>
                </a:extLst>
              </p:cNvPr>
              <p:cNvGrpSpPr/>
              <p:nvPr/>
            </p:nvGrpSpPr>
            <p:grpSpPr>
              <a:xfrm>
                <a:off x="9646504" y="2428943"/>
                <a:ext cx="731520" cy="731520"/>
                <a:chOff x="9648145" y="2190818"/>
                <a:chExt cx="731520" cy="731520"/>
              </a:xfrm>
            </p:grpSpPr>
            <p:sp>
              <p:nvSpPr>
                <p:cNvPr id="18" name="Shape 11">
                  <a:extLst>
                    <a:ext uri="{FF2B5EF4-FFF2-40B4-BE49-F238E27FC236}">
                      <a16:creationId xmlns:a16="http://schemas.microsoft.com/office/drawing/2014/main" id="{17D66E47-B66C-F799-6C5A-54370615E9B7}"/>
                    </a:ext>
                  </a:extLst>
                </p:cNvPr>
                <p:cNvSpPr/>
                <p:nvPr/>
              </p:nvSpPr>
              <p:spPr>
                <a:xfrm>
                  <a:off x="9648145" y="2190818"/>
                  <a:ext cx="731520" cy="731520"/>
                </a:xfrm>
                <a:prstGeom prst="ellipse">
                  <a:avLst/>
                </a:prstGeom>
                <a:solidFill>
                  <a:schemeClr val="accent3"/>
                </a:solidFill>
                <a:ln/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9" name="Graphic 18" descr="Handshake with solid fill">
                  <a:extLst>
                    <a:ext uri="{FF2B5EF4-FFF2-40B4-BE49-F238E27FC236}">
                      <a16:creationId xmlns:a16="http://schemas.microsoft.com/office/drawing/2014/main" id="{E7A8055A-A7FE-830D-8617-43825AB6E6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22856" y="2291749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D8C91A-8336-92C3-B022-5FA3A2FCFA9F}"/>
              </a:ext>
            </a:extLst>
          </p:cNvPr>
          <p:cNvGrpSpPr/>
          <p:nvPr/>
        </p:nvGrpSpPr>
        <p:grpSpPr>
          <a:xfrm>
            <a:off x="375133" y="2085975"/>
            <a:ext cx="3291840" cy="3749040"/>
            <a:chOff x="523723" y="2085975"/>
            <a:chExt cx="3291840" cy="3749040"/>
          </a:xfrm>
        </p:grpSpPr>
        <p:sp>
          <p:nvSpPr>
            <p:cNvPr id="5" name="Shape 2">
              <a:extLst>
                <a:ext uri="{FF2B5EF4-FFF2-40B4-BE49-F238E27FC236}">
                  <a16:creationId xmlns:a16="http://schemas.microsoft.com/office/drawing/2014/main" id="{30863FEA-0824-E8F3-F6F6-E6E116947DD1}"/>
                </a:ext>
              </a:extLst>
            </p:cNvPr>
            <p:cNvSpPr/>
            <p:nvPr/>
          </p:nvSpPr>
          <p:spPr>
            <a:xfrm>
              <a:off x="523723" y="2085975"/>
              <a:ext cx="3291840" cy="3749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E4E7EC"/>
              </a:solidFill>
              <a:prstDash val="solid"/>
            </a:ln>
            <a:effectLst>
              <a:outerShdw blurRad="101600" dist="38100" dir="5400000" algn="bl" rotWithShape="0">
                <a:srgbClr val="000000">
                  <a:alpha val="8000"/>
                </a:srgbClr>
              </a:outerShdw>
            </a:effec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Text 4">
              <a:extLst>
                <a:ext uri="{FF2B5EF4-FFF2-40B4-BE49-F238E27FC236}">
                  <a16:creationId xmlns:a16="http://schemas.microsoft.com/office/drawing/2014/main" id="{8A2970F8-696E-852F-DE20-465D09B772B0}"/>
                </a:ext>
              </a:extLst>
            </p:cNvPr>
            <p:cNvSpPr/>
            <p:nvPr/>
          </p:nvSpPr>
          <p:spPr>
            <a:xfrm>
              <a:off x="798043" y="3503431"/>
              <a:ext cx="274320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ct val="110000"/>
                </a:lnSpc>
              </a:pPr>
              <a:r>
                <a:rPr lang="en-US" sz="2400" b="1">
                  <a:solidFill>
                    <a:srgbClr val="1B2250"/>
                  </a:solidFill>
                  <a:ea typeface="Calibri" pitchFamily="34" charset="-122"/>
                  <a:cs typeface="Calibri" pitchFamily="34" charset="-120"/>
                </a:rPr>
                <a:t>Biggest Cost Pressure</a:t>
              </a: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7" name="Text 5">
              <a:extLst>
                <a:ext uri="{FF2B5EF4-FFF2-40B4-BE49-F238E27FC236}">
                  <a16:creationId xmlns:a16="http://schemas.microsoft.com/office/drawing/2014/main" id="{38250BC0-E099-9AFC-E8AD-7386AAEE3856}"/>
                </a:ext>
              </a:extLst>
            </p:cNvPr>
            <p:cNvSpPr/>
            <p:nvPr/>
          </p:nvSpPr>
          <p:spPr>
            <a:xfrm>
              <a:off x="638023" y="4516823"/>
              <a:ext cx="3063240" cy="5334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/>
              <a:r>
                <a:rPr lang="en-US" sz="1600">
                  <a:ea typeface="Calibri" pitchFamily="34" charset="-122"/>
                  <a:cs typeface="Calibri" pitchFamily="34" charset="-120"/>
                </a:rPr>
                <a:t>Biologics are the single largest driver of rising drug spend.</a:t>
              </a:r>
              <a:endParaRPr lang="en-US" sz="16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9EA828-2140-D0AF-DED0-9F87C0B63448}"/>
                </a:ext>
              </a:extLst>
            </p:cNvPr>
            <p:cNvGrpSpPr/>
            <p:nvPr/>
          </p:nvGrpSpPr>
          <p:grpSpPr>
            <a:xfrm>
              <a:off x="1803883" y="2428943"/>
              <a:ext cx="731520" cy="731520"/>
              <a:chOff x="1803883" y="2428943"/>
              <a:chExt cx="731520" cy="731520"/>
            </a:xfrm>
          </p:grpSpPr>
          <p:sp>
            <p:nvSpPr>
              <p:cNvPr id="13" name="Shape 3">
                <a:extLst>
                  <a:ext uri="{FF2B5EF4-FFF2-40B4-BE49-F238E27FC236}">
                    <a16:creationId xmlns:a16="http://schemas.microsoft.com/office/drawing/2014/main" id="{2936E914-CB10-1B59-4FC9-22317383C712}"/>
                  </a:ext>
                </a:extLst>
              </p:cNvPr>
              <p:cNvSpPr/>
              <p:nvPr/>
            </p:nvSpPr>
            <p:spPr>
              <a:xfrm>
                <a:off x="1803883" y="2428943"/>
                <a:ext cx="731520" cy="731520"/>
              </a:xfrm>
              <a:prstGeom prst="ellipse">
                <a:avLst/>
              </a:prstGeom>
              <a:solidFill>
                <a:schemeClr val="accent2"/>
              </a:solidFill>
              <a:ln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0" name="object 17">
                <a:extLst>
                  <a:ext uri="{FF2B5EF4-FFF2-40B4-BE49-F238E27FC236}">
                    <a16:creationId xmlns:a16="http://schemas.microsoft.com/office/drawing/2014/main" id="{015D82A6-7F1B-6537-C3E5-06AD53C00BF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078203" y="2615701"/>
                <a:ext cx="182880" cy="365760"/>
              </a:xfrm>
              <a:prstGeom prst="roundRect">
                <a:avLst/>
              </a:prstGeom>
            </p:spPr>
          </p:pic>
        </p:grpSp>
      </p:grp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81A50E0-6DDA-6400-43B2-DDD16C325CCE}"/>
              </a:ext>
            </a:extLst>
          </p:cNvPr>
          <p:cNvSpPr txBox="1">
            <a:spLocks/>
          </p:cNvSpPr>
          <p:nvPr/>
        </p:nvSpPr>
        <p:spPr>
          <a:xfrm>
            <a:off x="5748342" y="2520383"/>
            <a:ext cx="523562" cy="567622"/>
          </a:xfrm>
          <a:prstGeom prst="rect">
            <a:avLst/>
          </a:prstGeom>
        </p:spPr>
        <p:txBody>
          <a:bodyPr anchor="ctr"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28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85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85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43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56C4F08-14AE-36A9-11B3-3059A059E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65151"/>
            <a:ext cx="10515600" cy="1082360"/>
          </a:xfrm>
        </p:spPr>
        <p:txBody>
          <a:bodyPr/>
          <a:lstStyle/>
          <a:p>
            <a:r>
              <a:rPr lang="en-US" sz="320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28470900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1757F6-4122-D13D-BD80-4735CF7F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44886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88AEB-81B4-23B3-5223-8A890FF6C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5" y="2063750"/>
            <a:ext cx="10515600" cy="2184400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400"/>
              <a:t>“Biosimilars offer a meaningful opportunity for employers to reduce their spending on prescription drugs while maintaining access to high-quality, clinically equivalent treatments for plan participants.”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B37C-DE80-DA4A-0B4B-E2ACB6F33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81037"/>
            <a:ext cx="10515600" cy="1082360"/>
          </a:xfrm>
        </p:spPr>
        <p:txBody>
          <a:bodyPr anchor="ctr">
            <a:normAutofit/>
          </a:bodyPr>
          <a:lstStyle/>
          <a:p>
            <a:r>
              <a:rPr lang="en-US" sz="3200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4032623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E17E-B0B5-0A71-0ED3-803A94CE5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F5BD1B-ED2E-A8C2-5D3D-B25A9FFE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What is a biological drug?</a:t>
            </a:r>
          </a:p>
        </p:txBody>
      </p:sp>
    </p:spTree>
    <p:extLst>
      <p:ext uri="{BB962C8B-B14F-4D97-AF65-F5344CB8AC3E}">
        <p14:creationId xmlns:p14="http://schemas.microsoft.com/office/powerpoint/2010/main" val="140474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C61A016-8458-C8CA-4793-AB40ABD9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23" y="2573273"/>
            <a:ext cx="2980438" cy="1711454"/>
          </a:xfrm>
        </p:spPr>
        <p:txBody>
          <a:bodyPr anchor="ctr"/>
          <a:lstStyle/>
          <a:p>
            <a:pPr algn="ctr"/>
            <a:r>
              <a:rPr lang="en-US" sz="4000"/>
              <a:t>What is a Biologic Drug?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A4F562-05FE-8B52-9535-51929AD4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381" y="2995493"/>
            <a:ext cx="4359603" cy="25784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999843-896D-F325-1D78-27132EAC5348}"/>
              </a:ext>
            </a:extLst>
          </p:cNvPr>
          <p:cNvSpPr txBox="1"/>
          <p:nvPr/>
        </p:nvSpPr>
        <p:spPr>
          <a:xfrm>
            <a:off x="6987984" y="643638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Biologics Medicine: Definition, Uses, Example, and More</a:t>
            </a:r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13727788-4216-97A8-A7D6-EE35260F3328}"/>
              </a:ext>
            </a:extLst>
          </p:cNvPr>
          <p:cNvSpPr txBox="1">
            <a:spLocks/>
          </p:cNvSpPr>
          <p:nvPr/>
        </p:nvSpPr>
        <p:spPr>
          <a:xfrm>
            <a:off x="4386471" y="1406963"/>
            <a:ext cx="7396907" cy="14482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>
                <a:solidFill>
                  <a:schemeClr val="accent6"/>
                </a:solidFill>
              </a:rPr>
              <a:t>A drug made from live organisms or contains parts of living organisms, that alters the way a natural biologic function is carried out.</a:t>
            </a:r>
          </a:p>
        </p:txBody>
      </p:sp>
    </p:spTree>
    <p:extLst>
      <p:ext uri="{BB962C8B-B14F-4D97-AF65-F5344CB8AC3E}">
        <p14:creationId xmlns:p14="http://schemas.microsoft.com/office/powerpoint/2010/main" val="123675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F79D39-DEC5-F06F-F22F-8E49897E3A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478218" y="1085365"/>
            <a:ext cx="13148436" cy="1082360"/>
          </a:xfrm>
        </p:spPr>
        <p:txBody>
          <a:bodyPr/>
          <a:lstStyle/>
          <a:p>
            <a:pPr algn="ctr"/>
            <a:r>
              <a:rPr lang="en-US"/>
              <a:t>How Biologics differ from other drugs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29EDF-6871-D3FB-49D1-C00E3827F97B}"/>
              </a:ext>
            </a:extLst>
          </p:cNvPr>
          <p:cNvSpPr txBox="1"/>
          <p:nvPr/>
        </p:nvSpPr>
        <p:spPr>
          <a:xfrm>
            <a:off x="5775846" y="635816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are biologic medicines different from other drugs?</a:t>
            </a:r>
            <a:endParaRPr lang="en-US" sz="80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E0F3D6-2FF9-86CA-7F08-8C6D11ED9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16" y="2476768"/>
            <a:ext cx="3862688" cy="3263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86C34-CC69-FB24-3F23-D9FABE798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191" y="2476768"/>
            <a:ext cx="3535993" cy="326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64740-8A1B-5406-BE4E-3258AD2C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528" y="2476768"/>
            <a:ext cx="3877919" cy="32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9EDFD37-A0E7-DA0C-3245-BD5D8A1F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56" y="2508440"/>
            <a:ext cx="2980438" cy="1841119"/>
          </a:xfrm>
        </p:spPr>
        <p:txBody>
          <a:bodyPr>
            <a:noAutofit/>
          </a:bodyPr>
          <a:lstStyle/>
          <a:p>
            <a:pPr algn="ctr"/>
            <a:r>
              <a:rPr lang="en-US" sz="4000"/>
              <a:t>Common uses of Biologics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1DA562-EEBC-A910-2A07-3016A4D74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07" r="2583"/>
          <a:stretch>
            <a:fillRect/>
          </a:stretch>
        </p:blipFill>
        <p:spPr>
          <a:xfrm>
            <a:off x="4266896" y="1955547"/>
            <a:ext cx="7650774" cy="29469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05551D-7749-DD9E-27D3-B8D3426A0FEA}"/>
              </a:ext>
            </a:extLst>
          </p:cNvPr>
          <p:cNvSpPr txBox="1"/>
          <p:nvPr/>
        </p:nvSpPr>
        <p:spPr>
          <a:xfrm>
            <a:off x="5002496" y="6409500"/>
            <a:ext cx="61795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Biosimilars 101 - Biosimilars Forum</a:t>
            </a:r>
            <a:endParaRPr lang="en-US" sz="9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43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88FF2-55A8-952D-8932-86964358345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0381" y="505562"/>
            <a:ext cx="11171238" cy="685800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US" sz="3200" b="1">
                <a:solidFill>
                  <a:schemeClr val="tx2"/>
                </a:solidFill>
              </a:rPr>
              <a:t>COMMON BIOLOGIC EXAMPLES AND THEIR USE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6161A8-5A73-E4CD-7D8C-E32BE587D60F}"/>
              </a:ext>
            </a:extLst>
          </p:cNvPr>
          <p:cNvGrpSpPr/>
          <p:nvPr/>
        </p:nvGrpSpPr>
        <p:grpSpPr>
          <a:xfrm>
            <a:off x="838201" y="1542214"/>
            <a:ext cx="10515601" cy="4370308"/>
            <a:chOff x="2013903" y="1194035"/>
            <a:chExt cx="7863842" cy="4847135"/>
          </a:xfrm>
        </p:grpSpPr>
        <p:sp>
          <p:nvSpPr>
            <p:cNvPr id="2" name="Shape 9">
              <a:extLst>
                <a:ext uri="{FF2B5EF4-FFF2-40B4-BE49-F238E27FC236}">
                  <a16:creationId xmlns:a16="http://schemas.microsoft.com/office/drawing/2014/main" id="{BE7CE5AB-665B-FF1D-8064-BD284B48233A}"/>
                </a:ext>
              </a:extLst>
            </p:cNvPr>
            <p:cNvSpPr/>
            <p:nvPr/>
          </p:nvSpPr>
          <p:spPr>
            <a:xfrm>
              <a:off x="2013903" y="1194035"/>
              <a:ext cx="7863840" cy="63296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10">
              <a:extLst>
                <a:ext uri="{FF2B5EF4-FFF2-40B4-BE49-F238E27FC236}">
                  <a16:creationId xmlns:a16="http://schemas.microsoft.com/office/drawing/2014/main" id="{D31F4F9E-CEFA-D043-DAEC-4EEAF69B1989}"/>
                </a:ext>
              </a:extLst>
            </p:cNvPr>
            <p:cNvSpPr/>
            <p:nvPr/>
          </p:nvSpPr>
          <p:spPr>
            <a:xfrm>
              <a:off x="2288225" y="1194038"/>
              <a:ext cx="2103120" cy="648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Biologic</a:t>
              </a:r>
              <a:endParaRPr lang="en-US" sz="1900"/>
            </a:p>
          </p:txBody>
        </p:sp>
        <p:sp>
          <p:nvSpPr>
            <p:cNvPr id="7" name="Text 11">
              <a:extLst>
                <a:ext uri="{FF2B5EF4-FFF2-40B4-BE49-F238E27FC236}">
                  <a16:creationId xmlns:a16="http://schemas.microsoft.com/office/drawing/2014/main" id="{F3C21108-DBF3-EFF1-3494-F98F939B8A2E}"/>
                </a:ext>
              </a:extLst>
            </p:cNvPr>
            <p:cNvSpPr/>
            <p:nvPr/>
          </p:nvSpPr>
          <p:spPr>
            <a:xfrm>
              <a:off x="4665665" y="1194038"/>
              <a:ext cx="5029200" cy="648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900" b="1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Common Uses</a:t>
              </a:r>
              <a:endParaRPr lang="en-US" sz="1900"/>
            </a:p>
          </p:txBody>
        </p:sp>
        <p:sp>
          <p:nvSpPr>
            <p:cNvPr id="8" name="Shape 12">
              <a:extLst>
                <a:ext uri="{FF2B5EF4-FFF2-40B4-BE49-F238E27FC236}">
                  <a16:creationId xmlns:a16="http://schemas.microsoft.com/office/drawing/2014/main" id="{87223848-7622-77D3-AF9E-FA482F3A6651}"/>
                </a:ext>
              </a:extLst>
            </p:cNvPr>
            <p:cNvSpPr/>
            <p:nvPr/>
          </p:nvSpPr>
          <p:spPr>
            <a:xfrm>
              <a:off x="2013905" y="1817292"/>
              <a:ext cx="7863840" cy="841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Shape 13">
              <a:extLst>
                <a:ext uri="{FF2B5EF4-FFF2-40B4-BE49-F238E27FC236}">
                  <a16:creationId xmlns:a16="http://schemas.microsoft.com/office/drawing/2014/main" id="{F01BB651-035F-4068-6F52-C068C66536BB}"/>
                </a:ext>
              </a:extLst>
            </p:cNvPr>
            <p:cNvSpPr/>
            <p:nvPr/>
          </p:nvSpPr>
          <p:spPr>
            <a:xfrm>
              <a:off x="2013905" y="1817292"/>
              <a:ext cx="91440" cy="841248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14">
              <a:extLst>
                <a:ext uri="{FF2B5EF4-FFF2-40B4-BE49-F238E27FC236}">
                  <a16:creationId xmlns:a16="http://schemas.microsoft.com/office/drawing/2014/main" id="{4DDD4CAA-A865-0992-6610-E76C6B3D7F64}"/>
                </a:ext>
              </a:extLst>
            </p:cNvPr>
            <p:cNvSpPr/>
            <p:nvPr/>
          </p:nvSpPr>
          <p:spPr>
            <a:xfrm>
              <a:off x="2288225" y="1834929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Humira</a:t>
              </a:r>
              <a:endParaRPr lang="en-US" sz="1900"/>
            </a:p>
          </p:txBody>
        </p:sp>
        <p:sp>
          <p:nvSpPr>
            <p:cNvPr id="11" name="Text 15">
              <a:extLst>
                <a:ext uri="{FF2B5EF4-FFF2-40B4-BE49-F238E27FC236}">
                  <a16:creationId xmlns:a16="http://schemas.microsoft.com/office/drawing/2014/main" id="{C036846B-00BC-0694-697E-D449CF63D751}"/>
                </a:ext>
              </a:extLst>
            </p:cNvPr>
            <p:cNvSpPr/>
            <p:nvPr/>
          </p:nvSpPr>
          <p:spPr>
            <a:xfrm>
              <a:off x="4665665" y="1834929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Rheumatoid arthritis, inflammatory bowel</a:t>
              </a:r>
              <a:endParaRPr lang="en-US" sz="1900"/>
            </a:p>
          </p:txBody>
        </p:sp>
        <p:sp>
          <p:nvSpPr>
            <p:cNvPr id="12" name="Shape 16">
              <a:extLst>
                <a:ext uri="{FF2B5EF4-FFF2-40B4-BE49-F238E27FC236}">
                  <a16:creationId xmlns:a16="http://schemas.microsoft.com/office/drawing/2014/main" id="{C09A1500-D504-CF55-3DF8-0D406930C789}"/>
                </a:ext>
              </a:extLst>
            </p:cNvPr>
            <p:cNvSpPr/>
            <p:nvPr/>
          </p:nvSpPr>
          <p:spPr>
            <a:xfrm>
              <a:off x="2013905" y="2658541"/>
              <a:ext cx="7863840" cy="8412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Shape 17">
              <a:extLst>
                <a:ext uri="{FF2B5EF4-FFF2-40B4-BE49-F238E27FC236}">
                  <a16:creationId xmlns:a16="http://schemas.microsoft.com/office/drawing/2014/main" id="{7415F5FD-43A1-93AE-6FFE-B8F994D83AAA}"/>
                </a:ext>
              </a:extLst>
            </p:cNvPr>
            <p:cNvSpPr/>
            <p:nvPr/>
          </p:nvSpPr>
          <p:spPr>
            <a:xfrm>
              <a:off x="2013905" y="2658541"/>
              <a:ext cx="91440" cy="841248"/>
            </a:xfrm>
            <a:prstGeom prst="rect">
              <a:avLst/>
            </a:prstGeom>
            <a:solidFill>
              <a:srgbClr val="F3796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18">
              <a:extLst>
                <a:ext uri="{FF2B5EF4-FFF2-40B4-BE49-F238E27FC236}">
                  <a16:creationId xmlns:a16="http://schemas.microsoft.com/office/drawing/2014/main" id="{223EF6F5-DFC7-3C77-AB55-FCEB225BE800}"/>
                </a:ext>
              </a:extLst>
            </p:cNvPr>
            <p:cNvSpPr/>
            <p:nvPr/>
          </p:nvSpPr>
          <p:spPr>
            <a:xfrm>
              <a:off x="2288225" y="2658541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Remicade</a:t>
              </a:r>
              <a:endParaRPr lang="en-US" sz="1900"/>
            </a:p>
          </p:txBody>
        </p:sp>
        <p:sp>
          <p:nvSpPr>
            <p:cNvPr id="15" name="Text 19">
              <a:extLst>
                <a:ext uri="{FF2B5EF4-FFF2-40B4-BE49-F238E27FC236}">
                  <a16:creationId xmlns:a16="http://schemas.microsoft.com/office/drawing/2014/main" id="{AF9480C2-1AC0-445C-82FE-06D09128F7EA}"/>
                </a:ext>
              </a:extLst>
            </p:cNvPr>
            <p:cNvSpPr/>
            <p:nvPr/>
          </p:nvSpPr>
          <p:spPr>
            <a:xfrm>
              <a:off x="4665665" y="2658541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Rheumatoid arthritis, inflammatory bowel</a:t>
              </a:r>
              <a:endParaRPr lang="en-US" sz="1900"/>
            </a:p>
          </p:txBody>
        </p:sp>
        <p:sp>
          <p:nvSpPr>
            <p:cNvPr id="16" name="Shape 20">
              <a:extLst>
                <a:ext uri="{FF2B5EF4-FFF2-40B4-BE49-F238E27FC236}">
                  <a16:creationId xmlns:a16="http://schemas.microsoft.com/office/drawing/2014/main" id="{BEAB0E62-2C63-2ABB-3159-13394E051A8E}"/>
                </a:ext>
              </a:extLst>
            </p:cNvPr>
            <p:cNvSpPr/>
            <p:nvPr/>
          </p:nvSpPr>
          <p:spPr>
            <a:xfrm>
              <a:off x="2013904" y="3482149"/>
              <a:ext cx="7863840" cy="841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Shape 21">
              <a:extLst>
                <a:ext uri="{FF2B5EF4-FFF2-40B4-BE49-F238E27FC236}">
                  <a16:creationId xmlns:a16="http://schemas.microsoft.com/office/drawing/2014/main" id="{8BE1E13C-F29E-6A13-4145-D1B0AF2958A4}"/>
                </a:ext>
              </a:extLst>
            </p:cNvPr>
            <p:cNvSpPr/>
            <p:nvPr/>
          </p:nvSpPr>
          <p:spPr>
            <a:xfrm>
              <a:off x="2013905" y="3482151"/>
              <a:ext cx="91440" cy="841248"/>
            </a:xfrm>
            <a:prstGeom prst="rect">
              <a:avLst/>
            </a:prstGeom>
            <a:solidFill>
              <a:srgbClr val="8EC76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22">
              <a:extLst>
                <a:ext uri="{FF2B5EF4-FFF2-40B4-BE49-F238E27FC236}">
                  <a16:creationId xmlns:a16="http://schemas.microsoft.com/office/drawing/2014/main" id="{43767D54-6208-A7C5-C1DD-89E8833A2452}"/>
                </a:ext>
              </a:extLst>
            </p:cNvPr>
            <p:cNvSpPr/>
            <p:nvPr/>
          </p:nvSpPr>
          <p:spPr>
            <a:xfrm>
              <a:off x="2288225" y="3499788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Enbrel</a:t>
              </a:r>
              <a:endParaRPr lang="en-US" sz="1900"/>
            </a:p>
          </p:txBody>
        </p:sp>
        <p:sp>
          <p:nvSpPr>
            <p:cNvPr id="19" name="Text 23">
              <a:extLst>
                <a:ext uri="{FF2B5EF4-FFF2-40B4-BE49-F238E27FC236}">
                  <a16:creationId xmlns:a16="http://schemas.microsoft.com/office/drawing/2014/main" id="{858976CC-B624-859E-7E14-3B4ECA9F3711}"/>
                </a:ext>
              </a:extLst>
            </p:cNvPr>
            <p:cNvSpPr/>
            <p:nvPr/>
          </p:nvSpPr>
          <p:spPr>
            <a:xfrm>
              <a:off x="4665665" y="3499788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Rheumatoid arthritis, psoriatic arthritis</a:t>
              </a:r>
              <a:endParaRPr lang="en-US" sz="1900"/>
            </a:p>
          </p:txBody>
        </p:sp>
        <p:sp>
          <p:nvSpPr>
            <p:cNvPr id="20" name="Shape 24">
              <a:extLst>
                <a:ext uri="{FF2B5EF4-FFF2-40B4-BE49-F238E27FC236}">
                  <a16:creationId xmlns:a16="http://schemas.microsoft.com/office/drawing/2014/main" id="{4D1DC43C-7AE2-5963-9CE5-ED5840643A8D}"/>
                </a:ext>
              </a:extLst>
            </p:cNvPr>
            <p:cNvSpPr/>
            <p:nvPr/>
          </p:nvSpPr>
          <p:spPr>
            <a:xfrm>
              <a:off x="2059625" y="4323399"/>
              <a:ext cx="7818118" cy="8412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Shape 25">
              <a:extLst>
                <a:ext uri="{FF2B5EF4-FFF2-40B4-BE49-F238E27FC236}">
                  <a16:creationId xmlns:a16="http://schemas.microsoft.com/office/drawing/2014/main" id="{9EDCD8AA-AD2A-CC48-B7DF-C735D9A910BD}"/>
                </a:ext>
              </a:extLst>
            </p:cNvPr>
            <p:cNvSpPr/>
            <p:nvPr/>
          </p:nvSpPr>
          <p:spPr>
            <a:xfrm>
              <a:off x="2013905" y="4323399"/>
              <a:ext cx="91440" cy="841248"/>
            </a:xfrm>
            <a:prstGeom prst="rect">
              <a:avLst/>
            </a:prstGeom>
            <a:solidFill>
              <a:srgbClr val="7C8AC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26">
              <a:extLst>
                <a:ext uri="{FF2B5EF4-FFF2-40B4-BE49-F238E27FC236}">
                  <a16:creationId xmlns:a16="http://schemas.microsoft.com/office/drawing/2014/main" id="{64F5A72B-5A5F-33FF-1EA9-3F661229D54B}"/>
                </a:ext>
              </a:extLst>
            </p:cNvPr>
            <p:cNvSpPr/>
            <p:nvPr/>
          </p:nvSpPr>
          <p:spPr>
            <a:xfrm>
              <a:off x="2288225" y="4341036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Rituxan</a:t>
              </a:r>
              <a:endParaRPr lang="en-US" sz="1900"/>
            </a:p>
          </p:txBody>
        </p:sp>
        <p:sp>
          <p:nvSpPr>
            <p:cNvPr id="23" name="Text 27">
              <a:extLst>
                <a:ext uri="{FF2B5EF4-FFF2-40B4-BE49-F238E27FC236}">
                  <a16:creationId xmlns:a16="http://schemas.microsoft.com/office/drawing/2014/main" id="{57C41E87-EF9F-89A8-E41E-47AC79DB0A2D}"/>
                </a:ext>
              </a:extLst>
            </p:cNvPr>
            <p:cNvSpPr/>
            <p:nvPr/>
          </p:nvSpPr>
          <p:spPr>
            <a:xfrm>
              <a:off x="4665665" y="4341036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Rheumatoid arthritis, non-Hodgkin lymphoma</a:t>
              </a:r>
              <a:endParaRPr lang="en-US" sz="1900"/>
            </a:p>
          </p:txBody>
        </p:sp>
        <p:sp>
          <p:nvSpPr>
            <p:cNvPr id="24" name="Shape 28">
              <a:extLst>
                <a:ext uri="{FF2B5EF4-FFF2-40B4-BE49-F238E27FC236}">
                  <a16:creationId xmlns:a16="http://schemas.microsoft.com/office/drawing/2014/main" id="{EC8A573C-73DB-421D-9A46-375AE3DE9128}"/>
                </a:ext>
              </a:extLst>
            </p:cNvPr>
            <p:cNvSpPr/>
            <p:nvPr/>
          </p:nvSpPr>
          <p:spPr>
            <a:xfrm>
              <a:off x="2013905" y="5182285"/>
              <a:ext cx="7863840" cy="8412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Shape 29">
              <a:extLst>
                <a:ext uri="{FF2B5EF4-FFF2-40B4-BE49-F238E27FC236}">
                  <a16:creationId xmlns:a16="http://schemas.microsoft.com/office/drawing/2014/main" id="{3FE3B212-B2A8-4A8E-8F26-0FDA98CEEB72}"/>
                </a:ext>
              </a:extLst>
            </p:cNvPr>
            <p:cNvSpPr/>
            <p:nvPr/>
          </p:nvSpPr>
          <p:spPr>
            <a:xfrm>
              <a:off x="2013905" y="5164648"/>
              <a:ext cx="91440" cy="84124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30">
              <a:extLst>
                <a:ext uri="{FF2B5EF4-FFF2-40B4-BE49-F238E27FC236}">
                  <a16:creationId xmlns:a16="http://schemas.microsoft.com/office/drawing/2014/main" id="{A9C21A19-87E6-47F7-8BE2-360CCC0A1F3C}"/>
                </a:ext>
              </a:extLst>
            </p:cNvPr>
            <p:cNvSpPr/>
            <p:nvPr/>
          </p:nvSpPr>
          <p:spPr>
            <a:xfrm>
              <a:off x="2288225" y="5199922"/>
              <a:ext cx="210312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 b="1">
                  <a:solidFill>
                    <a:srgbClr val="28336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Stelara</a:t>
              </a:r>
              <a:endParaRPr lang="en-US" sz="1900"/>
            </a:p>
          </p:txBody>
        </p:sp>
        <p:sp>
          <p:nvSpPr>
            <p:cNvPr id="27" name="Text 31">
              <a:extLst>
                <a:ext uri="{FF2B5EF4-FFF2-40B4-BE49-F238E27FC236}">
                  <a16:creationId xmlns:a16="http://schemas.microsoft.com/office/drawing/2014/main" id="{7C93ACE6-FC8F-FBDC-0327-456AD9B7EF3D}"/>
                </a:ext>
              </a:extLst>
            </p:cNvPr>
            <p:cNvSpPr/>
            <p:nvPr/>
          </p:nvSpPr>
          <p:spPr>
            <a:xfrm>
              <a:off x="4665665" y="5182285"/>
              <a:ext cx="5029200" cy="841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900">
                  <a:solidFill>
                    <a:srgbClr val="333333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Psoriasis, inflammatory bowel</a:t>
              </a:r>
              <a:endParaRPr lang="en-US" sz="1900"/>
            </a:p>
          </p:txBody>
        </p:sp>
      </p:grpSp>
      <p:sp>
        <p:nvSpPr>
          <p:cNvPr id="51" name="Rectangle 1">
            <a:extLst>
              <a:ext uri="{FF2B5EF4-FFF2-40B4-BE49-F238E27FC236}">
                <a16:creationId xmlns:a16="http://schemas.microsoft.com/office/drawing/2014/main" id="{9B994E17-B396-5FB2-629B-EB40DFA3E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AD0976A3-C3A2-9DFE-DA3F-F8E548DEF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43B320C-9CE2-2F89-C0C8-64E52C79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085" y="3696760"/>
            <a:ext cx="3382036" cy="33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37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0F4A5-779D-CBBA-7026-88716716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E2FD9D-6B92-B2F7-B09D-5F090FE05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What is a biosimilar drug?</a:t>
            </a:r>
          </a:p>
        </p:txBody>
      </p:sp>
    </p:spTree>
    <p:extLst>
      <p:ext uri="{BB962C8B-B14F-4D97-AF65-F5344CB8AC3E}">
        <p14:creationId xmlns:p14="http://schemas.microsoft.com/office/powerpoint/2010/main" val="413928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earScript Colors">
      <a:dk1>
        <a:srgbClr val="383838"/>
      </a:dk1>
      <a:lt1>
        <a:srgbClr val="FFFFFF"/>
      </a:lt1>
      <a:dk2>
        <a:srgbClr val="0081C6"/>
      </a:dk2>
      <a:lt2>
        <a:srgbClr val="E8E8E8"/>
      </a:lt2>
      <a:accent1>
        <a:srgbClr val="A6C8E9"/>
      </a:accent1>
      <a:accent2>
        <a:srgbClr val="7C8AC3"/>
      </a:accent2>
      <a:accent3>
        <a:srgbClr val="8EC76C"/>
      </a:accent3>
      <a:accent4>
        <a:srgbClr val="F37961"/>
      </a:accent4>
      <a:accent5>
        <a:srgbClr val="F3D500"/>
      </a:accent5>
      <a:accent6>
        <a:srgbClr val="283363"/>
      </a:accent6>
      <a:hlink>
        <a:srgbClr val="0081C6"/>
      </a:hlink>
      <a:folHlink>
        <a:srgbClr val="CAD8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b32e52-1437-4fa6-8ccc-cb3c7b4d80c5" xsi:nil="true"/>
    <ReviewDueDate xmlns="111c94e1-b2cd-4148-b84d-8cae7017cee9" xsi:nil="true"/>
    <lcf76f155ced4ddcb4097134ff3c332f xmlns="111c94e1-b2cd-4148-b84d-8cae7017cee9">
      <Terms xmlns="http://schemas.microsoft.com/office/infopath/2007/PartnerControls"/>
    </lcf76f155ced4ddcb4097134ff3c332f>
    <Reviewer xmlns="111c94e1-b2cd-4148-b84d-8cae7017cee9">
      <UserInfo>
        <DisplayName/>
        <AccountId xsi:nil="true"/>
        <AccountType/>
      </UserInfo>
    </Review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AE753071B7F24AA93855166958623D" ma:contentTypeVersion="17" ma:contentTypeDescription="Create a new document." ma:contentTypeScope="" ma:versionID="80d63406443018fe252fc4db45b68f05">
  <xsd:schema xmlns:xsd="http://www.w3.org/2001/XMLSchema" xmlns:xs="http://www.w3.org/2001/XMLSchema" xmlns:p="http://schemas.microsoft.com/office/2006/metadata/properties" xmlns:ns2="111c94e1-b2cd-4148-b84d-8cae7017cee9" xmlns:ns3="4cb32e52-1437-4fa6-8ccc-cb3c7b4d80c5" targetNamespace="http://schemas.microsoft.com/office/2006/metadata/properties" ma:root="true" ma:fieldsID="f0a95684f5dea11e8c6c815e4b87a9f4" ns2:_="" ns3:_="">
    <xsd:import namespace="111c94e1-b2cd-4148-b84d-8cae7017cee9"/>
    <xsd:import namespace="4cb32e52-1437-4fa6-8ccc-cb3c7b4d80c5"/>
    <xsd:element name="properties">
      <xsd:complexType>
        <xsd:sequence>
          <xsd:element name="documentManagement">
            <xsd:complexType>
              <xsd:all>
                <xsd:element ref="ns2:Reviewer" minOccurs="0"/>
                <xsd:element ref="ns2:ReviewDueDat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c94e1-b2cd-4148-b84d-8cae7017cee9" elementFormDefault="qualified">
    <xsd:import namespace="http://schemas.microsoft.com/office/2006/documentManagement/types"/>
    <xsd:import namespace="http://schemas.microsoft.com/office/infopath/2007/PartnerControls"/>
    <xsd:element name="Reviewer" ma:index="8" nillable="true" ma:displayName="Reviewer" ma:format="Dropdown" ma:list="UserInfo" ma:SharePointGroup="0" ma:internalName="Review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DueDate" ma:index="9" nillable="true" ma:displayName="Due Date" ma:format="DateTime" ma:internalName="ReviewDueDate">
      <xsd:simpleType>
        <xsd:restriction base="dms:DateTim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1f0d629-d392-44fd-985b-97f177fd12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32e52-1437-4fa6-8ccc-cb3c7b4d80c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a8e3efa-b19e-4df7-ac04-01d4103ed9a8}" ma:internalName="TaxCatchAll" ma:showField="CatchAllData" ma:web="4cb32e52-1437-4fa6-8ccc-cb3c7b4d80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39F19E-6B74-4A60-9BDC-527B1DD59497}">
  <ds:schemaRefs>
    <ds:schemaRef ds:uri="111c94e1-b2cd-4148-b84d-8cae7017cee9"/>
    <ds:schemaRef ds:uri="4cb32e52-1437-4fa6-8ccc-cb3c7b4d80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021E4C-8030-46D2-942D-D05EB4E029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446642-28B1-4E2E-81B9-B9A9C5B1F1AA}">
  <ds:schemaRefs>
    <ds:schemaRef ds:uri="111c94e1-b2cd-4148-b84d-8cae7017cee9"/>
    <ds:schemaRef ds:uri="4cb32e52-1437-4fa6-8ccc-cb3c7b4d80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9e1119c0-5c41-4899-bacb-d4a8ade03a2e}" enabled="1" method="Standard" siteId="{c69834d0-4147-4777-891d-a7dcdee2d56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899</Words>
  <Application>Microsoft Office PowerPoint</Application>
  <PresentationFormat>Widescreen</PresentationFormat>
  <Paragraphs>210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Aptos</vt:lpstr>
      <vt:lpstr>Arial</vt:lpstr>
      <vt:lpstr>Avenir Next LT Pro Light</vt:lpstr>
      <vt:lpstr>Calibri</vt:lpstr>
      <vt:lpstr>Cambria</vt:lpstr>
      <vt:lpstr>Century Gothic</vt:lpstr>
      <vt:lpstr>Courier New</vt:lpstr>
      <vt:lpstr>Helvetica</vt:lpstr>
      <vt:lpstr>-webkit-standard</vt:lpstr>
      <vt:lpstr>Office Theme</vt:lpstr>
      <vt:lpstr> </vt:lpstr>
      <vt:lpstr>PowerPoint Presentation</vt:lpstr>
      <vt:lpstr>PowerPoint Presentation</vt:lpstr>
      <vt:lpstr>What is a biological drug?</vt:lpstr>
      <vt:lpstr>What is a Biologic Drug?</vt:lpstr>
      <vt:lpstr>PowerPoint Presentation</vt:lpstr>
      <vt:lpstr>Common uses of Biologics</vt:lpstr>
      <vt:lpstr>PowerPoint Presentation</vt:lpstr>
      <vt:lpstr>What is a biosimilar drug?</vt:lpstr>
      <vt:lpstr>PowerPoint Presentation</vt:lpstr>
      <vt:lpstr>PowerPoint Presentation</vt:lpstr>
      <vt:lpstr>PowerPoint Presentation</vt:lpstr>
      <vt:lpstr>Why biosimilars matter to payers?</vt:lpstr>
      <vt:lpstr>BIOLOGIC DRUG SPEND</vt:lpstr>
      <vt:lpstr>…and the biologic spend is wildly disproportionate to overall drug spend</vt:lpstr>
      <vt:lpstr>PowerPoint Presentation</vt:lpstr>
      <vt:lpstr>Today biosimilars generate significant savings</vt:lpstr>
      <vt:lpstr>Many new biosimilars in the drug pipeline</vt:lpstr>
      <vt:lpstr>…driving significant future plan savings</vt:lpstr>
      <vt:lpstr>What can a plan do to encourage biosimilar use?</vt:lpstr>
      <vt:lpstr>PowerPoint Presentation</vt:lpstr>
      <vt:lpstr>PowerPoint Presentation</vt:lpstr>
      <vt:lpstr>PowerPoint Presentation</vt:lpstr>
      <vt:lpstr>Plan’s Role in the Amount Paid By Plan For Drug variable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Mandy Odencrans</dc:creator>
  <cp:lastModifiedBy>Puckett, Reese</cp:lastModifiedBy>
  <cp:revision>2</cp:revision>
  <dcterms:created xsi:type="dcterms:W3CDTF">2026-03-10T20:24:44Z</dcterms:created>
  <dcterms:modified xsi:type="dcterms:W3CDTF">2026-06-29T20:59:56Z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0x0101004FAE753071B7F24AA93855166958623D</vt:lpwstr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Internal</vt:lpwstr>
  </property>
  <property fmtid="{D5CDD505-2E9C-101B-9397-08002B2CF9AE}" pid="5" name="MediaServiceImageTags">
    <vt:lpwstr/>
  </property>
</Properties>
</file>