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8" r:id="rId3"/>
    <p:sldId id="259" r:id="rId4"/>
    <p:sldId id="295" r:id="rId5"/>
    <p:sldId id="294" r:id="rId6"/>
    <p:sldId id="293" r:id="rId7"/>
    <p:sldId id="297" r:id="rId8"/>
    <p:sldId id="312" r:id="rId9"/>
    <p:sldId id="270" r:id="rId10"/>
    <p:sldId id="315" r:id="rId11"/>
    <p:sldId id="313" r:id="rId12"/>
    <p:sldId id="314" r:id="rId13"/>
    <p:sldId id="318" r:id="rId14"/>
    <p:sldId id="320" r:id="rId15"/>
    <p:sldId id="321" r:id="rId16"/>
    <p:sldId id="319" r:id="rId17"/>
    <p:sldId id="316" r:id="rId18"/>
    <p:sldId id="317" r:id="rId19"/>
    <p:sldId id="322" r:id="rId20"/>
    <p:sldId id="323" r:id="rId21"/>
    <p:sldId id="324" r:id="rId22"/>
    <p:sldId id="325" r:id="rId23"/>
    <p:sldId id="326" r:id="rId24"/>
    <p:sldId id="290" r:id="rId25"/>
  </p:sldIdLst>
  <p:sldSz cx="9144000" cy="6858000" type="screen4x3"/>
  <p:notesSz cx="7010400" cy="9296400"/>
  <p:embeddedFontLs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5NZXHkt2mT5zi3m0qJwnoR6mQ0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M. Drye" initials="JMD" lastIdx="3" clrIdx="0">
    <p:extLst>
      <p:ext uri="{19B8F6BF-5375-455C-9EA6-DF929625EA0E}">
        <p15:presenceInfo xmlns:p15="http://schemas.microsoft.com/office/powerpoint/2012/main" userId="S-1-5-21-408063711-3748469088-1649546315-1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A061D6-3CD6-4684-B59F-48514DA2F193}">
  <a:tblStyle styleId="{F4A061D6-3CD6-4684-B59F-48514DA2F19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2" autoAdjust="0"/>
    <p:restoredTop sz="94660"/>
  </p:normalViewPr>
  <p:slideViewPr>
    <p:cSldViewPr snapToGrid="0">
      <p:cViewPr varScale="1">
        <p:scale>
          <a:sx n="91" d="100"/>
          <a:sy n="91" d="100"/>
        </p:scale>
        <p:origin x="975"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1T00:15:32.159"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8145" cy="464205"/>
          </a:xfrm>
          <a:prstGeom prst="rect">
            <a:avLst/>
          </a:prstGeom>
          <a:noFill/>
          <a:ln>
            <a:noFill/>
          </a:ln>
        </p:spPr>
        <p:txBody>
          <a:bodyPr spcFirstLastPara="1" wrap="square" lIns="88125" tIns="44050" rIns="88125" bIns="440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734" y="1"/>
            <a:ext cx="3038145" cy="464205"/>
          </a:xfrm>
          <a:prstGeom prst="rect">
            <a:avLst/>
          </a:prstGeom>
          <a:noFill/>
          <a:ln>
            <a:noFill/>
          </a:ln>
        </p:spPr>
        <p:txBody>
          <a:bodyPr spcFirstLastPara="1" wrap="square" lIns="88125" tIns="44050" rIns="88125" bIns="440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345" y="4416099"/>
            <a:ext cx="5607711" cy="4182457"/>
          </a:xfrm>
          <a:prstGeom prst="rect">
            <a:avLst/>
          </a:prstGeom>
          <a:noFill/>
          <a:ln>
            <a:noFill/>
          </a:ln>
        </p:spPr>
        <p:txBody>
          <a:bodyPr spcFirstLastPara="1" wrap="square" lIns="88125" tIns="44050" rIns="88125" bIns="4405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0659"/>
            <a:ext cx="3038145" cy="464205"/>
          </a:xfrm>
          <a:prstGeom prst="rect">
            <a:avLst/>
          </a:prstGeom>
          <a:noFill/>
          <a:ln>
            <a:noFill/>
          </a:ln>
        </p:spPr>
        <p:txBody>
          <a:bodyPr spcFirstLastPara="1" wrap="square" lIns="88125" tIns="44050" rIns="88125" bIns="440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734" y="8830659"/>
            <a:ext cx="3038145" cy="464205"/>
          </a:xfrm>
          <a:prstGeom prst="rect">
            <a:avLst/>
          </a:prstGeom>
          <a:noFill/>
          <a:ln>
            <a:noFill/>
          </a:ln>
        </p:spPr>
        <p:txBody>
          <a:bodyPr spcFirstLastPara="1" wrap="square" lIns="88125" tIns="44050" rIns="88125" bIns="440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59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5:notes"/>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lgn="l" rtl="0">
              <a:spcBef>
                <a:spcPts val="0"/>
              </a:spcBef>
              <a:spcAft>
                <a:spcPts val="0"/>
              </a:spcAft>
              <a:buNone/>
            </a:pPr>
            <a:endParaRPr/>
          </a:p>
        </p:txBody>
      </p:sp>
      <p:sp>
        <p:nvSpPr>
          <p:cNvPr id="417" name="Google Shape;417;p3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9"/>
          <p:cNvPicPr preferRelativeResize="0"/>
          <p:nvPr/>
        </p:nvPicPr>
        <p:blipFill rotWithShape="1">
          <a:blip r:embed="rId2">
            <a:alphaModFix/>
          </a:blip>
          <a:srcRect/>
          <a:stretch/>
        </p:blipFill>
        <p:spPr>
          <a:xfrm>
            <a:off x="0" y="0"/>
            <a:ext cx="2304256" cy="8182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0"/>
          <p:cNvSpPr txBox="1">
            <a:spLocks noGrp="1"/>
          </p:cNvSpPr>
          <p:nvPr>
            <p:ph type="title"/>
          </p:nvPr>
        </p:nvSpPr>
        <p:spPr>
          <a:xfrm>
            <a:off x="457200" y="731836"/>
            <a:ext cx="8229600" cy="6858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5;p41">
            <a:extLst>
              <a:ext uri="{FF2B5EF4-FFF2-40B4-BE49-F238E27FC236}">
                <a16:creationId xmlns:a16="http://schemas.microsoft.com/office/drawing/2014/main" id="{CF37E5BD-95A6-421D-0F52-552ADEE3C7F9}"/>
              </a:ext>
            </a:extLst>
          </p:cNvPr>
          <p:cNvPicPr preferRelativeResize="0"/>
          <p:nvPr userDrawn="1"/>
        </p:nvPicPr>
        <p:blipFill rotWithShape="1">
          <a:blip r:embed="rId2">
            <a:alphaModFix/>
          </a:blip>
          <a:srcRect/>
          <a:stretch/>
        </p:blipFill>
        <p:spPr>
          <a:xfrm>
            <a:off x="-13844" y="0"/>
            <a:ext cx="2296013" cy="8153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379356" y="203302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1" name="Google Shape;31;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2" name="Google Shape;32;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1"/>
          <p:cNvPicPr preferRelativeResize="0"/>
          <p:nvPr/>
        </p:nvPicPr>
        <p:blipFill rotWithShape="1">
          <a:blip r:embed="rId2">
            <a:alphaModFix/>
          </a:blip>
          <a:srcRect/>
          <a:stretch/>
        </p:blipFill>
        <p:spPr>
          <a:xfrm>
            <a:off x="-13844" y="0"/>
            <a:ext cx="2296013" cy="8153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5;p41">
            <a:extLst>
              <a:ext uri="{FF2B5EF4-FFF2-40B4-BE49-F238E27FC236}">
                <a16:creationId xmlns:a16="http://schemas.microsoft.com/office/drawing/2014/main" id="{201E8BCD-987A-79BE-E1F3-513B09EE798F}"/>
              </a:ext>
            </a:extLst>
          </p:cNvPr>
          <p:cNvPicPr preferRelativeResize="0"/>
          <p:nvPr userDrawn="1"/>
        </p:nvPicPr>
        <p:blipFill rotWithShape="1">
          <a:blip r:embed="rId2">
            <a:alphaModFix/>
          </a:blip>
          <a:srcRect/>
          <a:stretch/>
        </p:blipFill>
        <p:spPr>
          <a:xfrm>
            <a:off x="-13844" y="0"/>
            <a:ext cx="2296013" cy="8153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3" name="Google Shape;43;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5;p41">
            <a:extLst>
              <a:ext uri="{FF2B5EF4-FFF2-40B4-BE49-F238E27FC236}">
                <a16:creationId xmlns:a16="http://schemas.microsoft.com/office/drawing/2014/main" id="{167FFD50-80F0-9937-1D91-136B7BA7A016}"/>
              </a:ext>
            </a:extLst>
          </p:cNvPr>
          <p:cNvPicPr preferRelativeResize="0"/>
          <p:nvPr userDrawn="1"/>
        </p:nvPicPr>
        <p:blipFill rotWithShape="1">
          <a:blip r:embed="rId2">
            <a:alphaModFix/>
          </a:blip>
          <a:srcRect/>
          <a:stretch/>
        </p:blipFill>
        <p:spPr>
          <a:xfrm>
            <a:off x="-13844" y="0"/>
            <a:ext cx="2296013" cy="8153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4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9" name="Google Shape;49;p4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0" name="Google Shape;50;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5;p41">
            <a:extLst>
              <a:ext uri="{FF2B5EF4-FFF2-40B4-BE49-F238E27FC236}">
                <a16:creationId xmlns:a16="http://schemas.microsoft.com/office/drawing/2014/main" id="{CDBDF5AA-4910-E9A0-F813-E514FE9D5216}"/>
              </a:ext>
            </a:extLst>
          </p:cNvPr>
          <p:cNvPicPr preferRelativeResize="0"/>
          <p:nvPr userDrawn="1"/>
        </p:nvPicPr>
        <p:blipFill rotWithShape="1">
          <a:blip r:embed="rId2">
            <a:alphaModFix/>
          </a:blip>
          <a:srcRect/>
          <a:stretch/>
        </p:blipFill>
        <p:spPr>
          <a:xfrm>
            <a:off x="-13844" y="0"/>
            <a:ext cx="2296013" cy="8153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4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6" name="Google Shape;56;p4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7" name="Google Shape;57;p4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8" name="Google Shape;58;p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9" name="Google Shape;59;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47"/>
          <p:cNvSpPr>
            <a:spLocks noGrp="1"/>
          </p:cNvSpPr>
          <p:nvPr>
            <p:ph type="pic" idx="2"/>
          </p:nvPr>
        </p:nvSpPr>
        <p:spPr>
          <a:xfrm>
            <a:off x="1792288" y="612775"/>
            <a:ext cx="5486400" cy="4114800"/>
          </a:xfrm>
          <a:prstGeom prst="rect">
            <a:avLst/>
          </a:prstGeom>
          <a:noFill/>
          <a:ln>
            <a:noFill/>
          </a:ln>
        </p:spPr>
      </p:sp>
      <p:sp>
        <p:nvSpPr>
          <p:cNvPr id="70" name="Google Shape;70;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1" name="Google Shape;71;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mailto:Jdrye@CampusBenefits.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mailto:ETupper@CampusBenefits.com" TargetMode="External"/><Relationship Id="rId4" Type="http://schemas.openxmlformats.org/officeDocument/2006/relationships/hyperlink" Target="mailto:JDrye@CampusBenefit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rot="-760677">
            <a:off x="5537269" y="1162392"/>
            <a:ext cx="324800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1" u="none" strike="noStrike" cap="none" dirty="0">
                <a:solidFill>
                  <a:srgbClr val="FF0000"/>
                </a:solidFill>
                <a:latin typeface="Georgia"/>
                <a:ea typeface="Georgia"/>
                <a:cs typeface="Georgia"/>
                <a:sym typeface="Georgia"/>
              </a:rPr>
              <a:t>FERMA</a:t>
            </a:r>
            <a:endParaRPr dirty="0"/>
          </a:p>
          <a:p>
            <a:pPr marL="0" marR="0" lvl="0" indent="0" algn="ctr" rtl="0">
              <a:spcBef>
                <a:spcPts val="0"/>
              </a:spcBef>
              <a:spcAft>
                <a:spcPts val="0"/>
              </a:spcAft>
              <a:buNone/>
            </a:pPr>
            <a:r>
              <a:rPr lang="en-US" sz="6000" b="1" i="1" u="none" strike="noStrike" cap="none" dirty="0">
                <a:solidFill>
                  <a:srgbClr val="FF0000"/>
                </a:solidFill>
                <a:latin typeface="Georgia"/>
                <a:ea typeface="Georgia"/>
                <a:cs typeface="Georgia"/>
                <a:sym typeface="Georgia"/>
              </a:rPr>
              <a:t>2024</a:t>
            </a:r>
            <a:endParaRPr dirty="0"/>
          </a:p>
        </p:txBody>
      </p:sp>
      <p:sp>
        <p:nvSpPr>
          <p:cNvPr id="91" name="Google Shape;91;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pic>
        <p:nvPicPr>
          <p:cNvPr id="92" name="Google Shape;92;p1"/>
          <p:cNvPicPr preferRelativeResize="0"/>
          <p:nvPr/>
        </p:nvPicPr>
        <p:blipFill rotWithShape="1">
          <a:blip r:embed="rId3">
            <a:alphaModFix/>
          </a:blip>
          <a:srcRect/>
          <a:stretch/>
        </p:blipFill>
        <p:spPr>
          <a:xfrm>
            <a:off x="6964470" y="6050521"/>
            <a:ext cx="1728192" cy="613706"/>
          </a:xfrm>
          <a:prstGeom prst="rect">
            <a:avLst/>
          </a:prstGeom>
          <a:noFill/>
          <a:ln>
            <a:noFill/>
          </a:ln>
        </p:spPr>
      </p:pic>
      <p:pic>
        <p:nvPicPr>
          <p:cNvPr id="94" name="Google Shape;94;p1" descr="FERMA"/>
          <p:cNvPicPr preferRelativeResize="0"/>
          <p:nvPr/>
        </p:nvPicPr>
        <p:blipFill rotWithShape="1">
          <a:blip r:embed="rId4">
            <a:alphaModFix/>
          </a:blip>
          <a:srcRect/>
          <a:stretch/>
        </p:blipFill>
        <p:spPr>
          <a:xfrm>
            <a:off x="5986614" y="3691073"/>
            <a:ext cx="2219325" cy="1438275"/>
          </a:xfrm>
          <a:prstGeom prst="rect">
            <a:avLst/>
          </a:prstGeom>
          <a:noFill/>
          <a:ln>
            <a:noFill/>
          </a:ln>
        </p:spPr>
      </p:pic>
      <p:sp>
        <p:nvSpPr>
          <p:cNvPr id="2" name="TextBox 1">
            <a:extLst>
              <a:ext uri="{FF2B5EF4-FFF2-40B4-BE49-F238E27FC236}">
                <a16:creationId xmlns:a16="http://schemas.microsoft.com/office/drawing/2014/main" id="{52C818E7-C693-D4F7-E79A-C070C1D135A2}"/>
              </a:ext>
            </a:extLst>
          </p:cNvPr>
          <p:cNvSpPr txBox="1"/>
          <p:nvPr/>
        </p:nvSpPr>
        <p:spPr>
          <a:xfrm>
            <a:off x="257452" y="6320901"/>
            <a:ext cx="2228296" cy="523220"/>
          </a:xfrm>
          <a:prstGeom prst="rect">
            <a:avLst/>
          </a:prstGeom>
          <a:noFill/>
        </p:spPr>
        <p:txBody>
          <a:bodyPr wrap="square" rtlCol="0">
            <a:spAutoFit/>
          </a:bodyPr>
          <a:lstStyle/>
          <a:p>
            <a:r>
              <a:rPr lang="en-US" b="1" dirty="0">
                <a:solidFill>
                  <a:srgbClr val="FFFF00"/>
                </a:solidFill>
              </a:rPr>
              <a:t>John M. Drye, Esq.      Campus Benefits</a:t>
            </a:r>
          </a:p>
        </p:txBody>
      </p:sp>
      <p:pic>
        <p:nvPicPr>
          <p:cNvPr id="3" name="Picture 2" descr="Understanding The Fiduciary Responsibilities Of A Nonprofit Board Member">
            <a:extLst>
              <a:ext uri="{FF2B5EF4-FFF2-40B4-BE49-F238E27FC236}">
                <a16:creationId xmlns:a16="http://schemas.microsoft.com/office/drawing/2014/main" id="{D5645F7F-B3BF-4A7A-828E-3B7BA780F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867" y="1699260"/>
            <a:ext cx="5189220" cy="3459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288A7-A56B-87FD-634F-9B529BC6E7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Box 3">
            <a:extLst>
              <a:ext uri="{FF2B5EF4-FFF2-40B4-BE49-F238E27FC236}">
                <a16:creationId xmlns:a16="http://schemas.microsoft.com/office/drawing/2014/main" id="{A2B7CBFF-0D15-BCBA-350C-B1DB9935CBC8}"/>
              </a:ext>
            </a:extLst>
          </p:cNvPr>
          <p:cNvSpPr txBox="1"/>
          <p:nvPr/>
        </p:nvSpPr>
        <p:spPr>
          <a:xfrm>
            <a:off x="4197096" y="1979159"/>
            <a:ext cx="4576572" cy="1077218"/>
          </a:xfrm>
          <a:prstGeom prst="rect">
            <a:avLst/>
          </a:prstGeom>
          <a:solidFill>
            <a:schemeClr val="accent2">
              <a:lumMod val="20000"/>
              <a:lumOff val="80000"/>
            </a:schemeClr>
          </a:solidFill>
        </p:spPr>
        <p:txBody>
          <a:bodyPr wrap="square">
            <a:spAutoFit/>
          </a:bodyPr>
          <a:lstStyle/>
          <a:p>
            <a:r>
              <a:rPr lang="en-US" sz="1600" b="1" dirty="0">
                <a:solidFill>
                  <a:srgbClr val="434343"/>
                </a:solidFill>
                <a:effectLst/>
                <a:latin typeface="+mj-lt"/>
                <a:ea typeface="Calibri" panose="020F0502020204030204" pitchFamily="34" charset="0"/>
                <a:cs typeface="Times New Roman" panose="02020603050405020304" pitchFamily="18" charset="0"/>
              </a:rPr>
              <a:t>A </a:t>
            </a:r>
            <a:r>
              <a:rPr lang="en-US" sz="1600" b="1" dirty="0">
                <a:solidFill>
                  <a:srgbClr val="FF0000"/>
                </a:solidFill>
                <a:effectLst/>
                <a:latin typeface="+mj-lt"/>
                <a:ea typeface="Calibri" panose="020F0502020204030204" pitchFamily="34" charset="0"/>
                <a:cs typeface="Times New Roman" panose="02020603050405020304" pitchFamily="18" charset="0"/>
              </a:rPr>
              <a:t>fiduciary responsibility </a:t>
            </a:r>
            <a:r>
              <a:rPr lang="en-US" sz="1600" b="1" dirty="0">
                <a:solidFill>
                  <a:srgbClr val="434343"/>
                </a:solidFill>
                <a:effectLst/>
                <a:latin typeface="+mj-lt"/>
                <a:ea typeface="Calibri" panose="020F0502020204030204" pitchFamily="34" charset="0"/>
                <a:cs typeface="Times New Roman" panose="02020603050405020304" pitchFamily="18" charset="0"/>
              </a:rPr>
              <a:t>is an obligation that </a:t>
            </a:r>
            <a:r>
              <a:rPr lang="en-US" sz="1600" b="1" u="sng" dirty="0">
                <a:solidFill>
                  <a:srgbClr val="434343"/>
                </a:solidFill>
                <a:effectLst/>
                <a:latin typeface="+mj-lt"/>
                <a:ea typeface="Calibri" panose="020F0502020204030204" pitchFamily="34" charset="0"/>
                <a:cs typeface="Times New Roman" panose="02020603050405020304" pitchFamily="18" charset="0"/>
              </a:rPr>
              <a:t>prevents one party from acting </a:t>
            </a:r>
            <a:r>
              <a:rPr lang="en-US" sz="1600" b="1" dirty="0">
                <a:solidFill>
                  <a:srgbClr val="434343"/>
                </a:solidFill>
                <a:effectLst/>
                <a:latin typeface="+mj-lt"/>
                <a:ea typeface="Calibri" panose="020F0502020204030204" pitchFamily="34" charset="0"/>
                <a:cs typeface="Times New Roman" panose="02020603050405020304" pitchFamily="18" charset="0"/>
              </a:rPr>
              <a:t>in their own interest rather than in the interest of the organization. </a:t>
            </a:r>
            <a:endParaRPr lang="en-US" sz="1600" b="1" dirty="0">
              <a:latin typeface="+mj-lt"/>
            </a:endParaRPr>
          </a:p>
        </p:txBody>
      </p:sp>
      <p:sp>
        <p:nvSpPr>
          <p:cNvPr id="6" name="TextBox 5">
            <a:extLst>
              <a:ext uri="{FF2B5EF4-FFF2-40B4-BE49-F238E27FC236}">
                <a16:creationId xmlns:a16="http://schemas.microsoft.com/office/drawing/2014/main" id="{EF2C97E4-B63B-BA84-12BD-E4F17209D1A2}"/>
              </a:ext>
            </a:extLst>
          </p:cNvPr>
          <p:cNvSpPr txBox="1"/>
          <p:nvPr/>
        </p:nvSpPr>
        <p:spPr>
          <a:xfrm>
            <a:off x="299466" y="1054068"/>
            <a:ext cx="4581144" cy="584775"/>
          </a:xfrm>
          <a:prstGeom prst="rect">
            <a:avLst/>
          </a:prstGeom>
          <a:solidFill>
            <a:schemeClr val="accent2">
              <a:lumMod val="20000"/>
              <a:lumOff val="80000"/>
            </a:schemeClr>
          </a:solidFill>
        </p:spPr>
        <p:txBody>
          <a:bodyPr wrap="square">
            <a:spAutoFit/>
          </a:bodyPr>
          <a:lstStyle/>
          <a:p>
            <a:r>
              <a:rPr lang="en-US" sz="1600" b="1" dirty="0">
                <a:solidFill>
                  <a:srgbClr val="434343"/>
                </a:solidFill>
                <a:effectLst/>
                <a:latin typeface="+mj-lt"/>
                <a:ea typeface="Calibri" panose="020F0502020204030204" pitchFamily="34" charset="0"/>
                <a:cs typeface="Times New Roman" panose="02020603050405020304" pitchFamily="18" charset="0"/>
              </a:rPr>
              <a:t>The term </a:t>
            </a:r>
            <a:r>
              <a:rPr lang="en-US" sz="1600" b="1" dirty="0">
                <a:solidFill>
                  <a:srgbClr val="FF0000"/>
                </a:solidFill>
                <a:effectLst/>
                <a:latin typeface="+mj-lt"/>
                <a:ea typeface="Calibri" panose="020F0502020204030204" pitchFamily="34" charset="0"/>
                <a:cs typeface="Times New Roman" panose="02020603050405020304" pitchFamily="18" charset="0"/>
              </a:rPr>
              <a:t>fiduciary</a:t>
            </a:r>
            <a:r>
              <a:rPr lang="en-US" sz="1600" b="1" dirty="0">
                <a:solidFill>
                  <a:srgbClr val="434343"/>
                </a:solidFill>
                <a:effectLst/>
                <a:latin typeface="+mj-lt"/>
                <a:ea typeface="Calibri" panose="020F0502020204030204" pitchFamily="34" charset="0"/>
                <a:cs typeface="Times New Roman" panose="02020603050405020304" pitchFamily="18" charset="0"/>
              </a:rPr>
              <a:t> comes from the Latin term for “faith” or “trust.”</a:t>
            </a:r>
            <a:endParaRPr lang="en-US" sz="1600" b="1" dirty="0">
              <a:latin typeface="+mj-lt"/>
            </a:endParaRPr>
          </a:p>
        </p:txBody>
      </p:sp>
      <p:sp>
        <p:nvSpPr>
          <p:cNvPr id="8" name="TextBox 7">
            <a:extLst>
              <a:ext uri="{FF2B5EF4-FFF2-40B4-BE49-F238E27FC236}">
                <a16:creationId xmlns:a16="http://schemas.microsoft.com/office/drawing/2014/main" id="{F698B38D-DBC7-C813-506A-A074480292F1}"/>
              </a:ext>
            </a:extLst>
          </p:cNvPr>
          <p:cNvSpPr txBox="1"/>
          <p:nvPr/>
        </p:nvSpPr>
        <p:spPr>
          <a:xfrm>
            <a:off x="299466" y="5067103"/>
            <a:ext cx="8545068" cy="861774"/>
          </a:xfrm>
          <a:prstGeom prst="rect">
            <a:avLst/>
          </a:prstGeom>
          <a:solidFill>
            <a:schemeClr val="accent2">
              <a:lumMod val="20000"/>
              <a:lumOff val="80000"/>
            </a:schemeClr>
          </a:solidFill>
        </p:spPr>
        <p:txBody>
          <a:bodyPr wrap="square">
            <a:spAutoFit/>
          </a:bodyPr>
          <a:lstStyle/>
          <a:p>
            <a:r>
              <a:rPr lang="en-US" b="1" i="0" dirty="0">
                <a:solidFill>
                  <a:srgbClr val="FF0000"/>
                </a:solidFill>
                <a:effectLst/>
                <a:latin typeface="+mj-lt"/>
              </a:rPr>
              <a:t>Breach of fiduciary </a:t>
            </a:r>
            <a:r>
              <a:rPr lang="en-US" b="1" i="0" dirty="0">
                <a:solidFill>
                  <a:srgbClr val="3C3C3C"/>
                </a:solidFill>
                <a:effectLst/>
                <a:latin typeface="+mj-lt"/>
              </a:rPr>
              <a:t>duty lawsuits can proceed in Florida courts as long as the plaintiff can show that </a:t>
            </a:r>
            <a:r>
              <a:rPr lang="en-US" b="1" i="0" u="sng" dirty="0">
                <a:solidFill>
                  <a:srgbClr val="3C3C3C"/>
                </a:solidFill>
                <a:effectLst/>
                <a:latin typeface="+mj-lt"/>
              </a:rPr>
              <a:t>one party has accepted the trust and assumed the duty to protect a weaker party </a:t>
            </a:r>
          </a:p>
          <a:p>
            <a:endParaRPr lang="en-US" sz="1100" b="1" u="sng" dirty="0">
              <a:solidFill>
                <a:srgbClr val="3C3C3C"/>
              </a:solidFill>
              <a:latin typeface="+mj-lt"/>
            </a:endParaRPr>
          </a:p>
          <a:p>
            <a:r>
              <a:rPr lang="en-US" sz="1100" b="1" i="1" dirty="0">
                <a:solidFill>
                  <a:srgbClr val="3C3C3C"/>
                </a:solidFill>
                <a:effectLst/>
                <a:latin typeface="+mj-lt"/>
              </a:rPr>
              <a:t>(Quinn v. Phipps, 93 Fla. 805, 113 So. 419, 420-421).</a:t>
            </a:r>
            <a:endParaRPr lang="en-US" sz="1100" b="1" i="1" dirty="0">
              <a:latin typeface="+mj-lt"/>
            </a:endParaRPr>
          </a:p>
        </p:txBody>
      </p:sp>
      <p:sp>
        <p:nvSpPr>
          <p:cNvPr id="9" name="TextBox 8">
            <a:extLst>
              <a:ext uri="{FF2B5EF4-FFF2-40B4-BE49-F238E27FC236}">
                <a16:creationId xmlns:a16="http://schemas.microsoft.com/office/drawing/2014/main" id="{237786E7-1FB2-7AFB-17D1-7313AE722116}"/>
              </a:ext>
            </a:extLst>
          </p:cNvPr>
          <p:cNvSpPr txBox="1"/>
          <p:nvPr/>
        </p:nvSpPr>
        <p:spPr>
          <a:xfrm>
            <a:off x="466344" y="3429000"/>
            <a:ext cx="7333488" cy="1169551"/>
          </a:xfrm>
          <a:prstGeom prst="rect">
            <a:avLst/>
          </a:prstGeom>
          <a:solidFill>
            <a:schemeClr val="accent2">
              <a:lumMod val="20000"/>
              <a:lumOff val="80000"/>
            </a:schemeClr>
          </a:solidFill>
        </p:spPr>
        <p:txBody>
          <a:bodyPr wrap="square" rtlCol="0">
            <a:spAutoFit/>
          </a:bodyPr>
          <a:lstStyle/>
          <a:p>
            <a:r>
              <a:rPr lang="en-US" b="1" dirty="0">
                <a:latin typeface="+mj-lt"/>
              </a:rPr>
              <a:t>There is an important distinction between (a) </a:t>
            </a:r>
            <a:r>
              <a:rPr lang="en-US" b="1" dirty="0">
                <a:solidFill>
                  <a:srgbClr val="FF0000"/>
                </a:solidFill>
                <a:latin typeface="+mj-lt"/>
              </a:rPr>
              <a:t>Being a Fiduciary </a:t>
            </a:r>
            <a:r>
              <a:rPr lang="en-US" b="1" dirty="0">
                <a:latin typeface="+mj-lt"/>
              </a:rPr>
              <a:t>and (b) </a:t>
            </a:r>
            <a:r>
              <a:rPr lang="en-US" b="1" dirty="0">
                <a:solidFill>
                  <a:srgbClr val="FF0000"/>
                </a:solidFill>
                <a:latin typeface="+mj-lt"/>
              </a:rPr>
              <a:t>having Fiduciary Responsibility / Liability</a:t>
            </a:r>
            <a:r>
              <a:rPr lang="en-US" b="1" dirty="0">
                <a:latin typeface="+mj-lt"/>
              </a:rPr>
              <a:t>.</a:t>
            </a:r>
          </a:p>
          <a:p>
            <a:endParaRPr lang="en-US" b="1" dirty="0">
              <a:latin typeface="+mj-lt"/>
            </a:endParaRPr>
          </a:p>
          <a:p>
            <a:pPr marL="285750" indent="-285750">
              <a:buFont typeface="Arial" panose="020B0604020202020204" pitchFamily="34" charset="0"/>
              <a:buChar char="•"/>
            </a:pPr>
            <a:r>
              <a:rPr lang="en-US" b="1" dirty="0">
                <a:latin typeface="+mj-lt"/>
              </a:rPr>
              <a:t>One is a formal designation with typically statue defined responsibilities</a:t>
            </a:r>
          </a:p>
          <a:p>
            <a:pPr marL="285750" indent="-285750">
              <a:buFont typeface="Arial" panose="020B0604020202020204" pitchFamily="34" charset="0"/>
              <a:buChar char="•"/>
            </a:pPr>
            <a:r>
              <a:rPr lang="en-US" b="1" dirty="0">
                <a:latin typeface="+mj-lt"/>
              </a:rPr>
              <a:t>One is specific duty (six general types) owed to a protected class</a:t>
            </a:r>
          </a:p>
        </p:txBody>
      </p:sp>
      <p:pic>
        <p:nvPicPr>
          <p:cNvPr id="11" name="Picture 10">
            <a:extLst>
              <a:ext uri="{FF2B5EF4-FFF2-40B4-BE49-F238E27FC236}">
                <a16:creationId xmlns:a16="http://schemas.microsoft.com/office/drawing/2014/main" id="{78B30576-6678-D5C0-D00B-B1E03BDF3087}"/>
              </a:ext>
            </a:extLst>
          </p:cNvPr>
          <p:cNvPicPr>
            <a:picLocks noChangeAspect="1"/>
          </p:cNvPicPr>
          <p:nvPr/>
        </p:nvPicPr>
        <p:blipFill>
          <a:blip r:embed="rId2"/>
          <a:stretch>
            <a:fillRect/>
          </a:stretch>
        </p:blipFill>
        <p:spPr>
          <a:xfrm>
            <a:off x="687923" y="1920465"/>
            <a:ext cx="2896525" cy="1226913"/>
          </a:xfrm>
          <a:prstGeom prst="rect">
            <a:avLst/>
          </a:prstGeom>
        </p:spPr>
      </p:pic>
    </p:spTree>
    <p:extLst>
      <p:ext uri="{BB962C8B-B14F-4D97-AF65-F5344CB8AC3E}">
        <p14:creationId xmlns:p14="http://schemas.microsoft.com/office/powerpoint/2010/main" val="273654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EB022-4CAC-9493-DB39-B9994CB928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extBox 2">
            <a:extLst>
              <a:ext uri="{FF2B5EF4-FFF2-40B4-BE49-F238E27FC236}">
                <a16:creationId xmlns:a16="http://schemas.microsoft.com/office/drawing/2014/main" id="{609B8634-5B9C-CF23-5B59-3968BB781E77}"/>
              </a:ext>
            </a:extLst>
          </p:cNvPr>
          <p:cNvSpPr txBox="1"/>
          <p:nvPr/>
        </p:nvSpPr>
        <p:spPr>
          <a:xfrm>
            <a:off x="411480" y="1106802"/>
            <a:ext cx="7827264" cy="3293209"/>
          </a:xfrm>
          <a:prstGeom prst="rect">
            <a:avLst/>
          </a:prstGeom>
          <a:noFill/>
        </p:spPr>
        <p:txBody>
          <a:bodyPr wrap="square" rtlCol="0">
            <a:spAutoFit/>
          </a:bodyPr>
          <a:lstStyle/>
          <a:p>
            <a:r>
              <a:rPr lang="en-US" sz="2000" b="1" dirty="0">
                <a:latin typeface="+mj-lt"/>
              </a:rPr>
              <a:t>The term “Fiduciary” is used frequently in professional circles in school district settings:</a:t>
            </a:r>
          </a:p>
          <a:p>
            <a:endParaRPr lang="en-US" dirty="0">
              <a:latin typeface="+mj-lt"/>
            </a:endParaRPr>
          </a:p>
          <a:p>
            <a:r>
              <a:rPr lang="en-US" dirty="0">
                <a:latin typeface="+mj-lt"/>
              </a:rPr>
              <a:t>It can apply to multiple positions:</a:t>
            </a:r>
          </a:p>
          <a:p>
            <a:endParaRPr lang="en-US" dirty="0">
              <a:latin typeface="+mj-lt"/>
            </a:endParaRPr>
          </a:p>
          <a:p>
            <a:pPr marL="342900" indent="-342900">
              <a:buFont typeface="+mj-lt"/>
              <a:buAutoNum type="arabicPeriod"/>
            </a:pPr>
            <a:r>
              <a:rPr lang="en-US" dirty="0">
                <a:latin typeface="+mj-lt"/>
              </a:rPr>
              <a:t>An individual(s) (</a:t>
            </a:r>
            <a:r>
              <a:rPr lang="en-US" b="1" dirty="0">
                <a:solidFill>
                  <a:srgbClr val="7030A0"/>
                </a:solidFill>
                <a:latin typeface="+mj-lt"/>
              </a:rPr>
              <a:t>Finance/Benefits/Superintendent</a:t>
            </a:r>
            <a:r>
              <a:rPr lang="en-US" dirty="0">
                <a:latin typeface="+mj-lt"/>
              </a:rPr>
              <a:t>) can be a:</a:t>
            </a:r>
          </a:p>
          <a:p>
            <a:pPr lvl="3"/>
            <a:r>
              <a:rPr lang="en-US" dirty="0">
                <a:latin typeface="+mj-lt"/>
              </a:rPr>
              <a:t>	 “</a:t>
            </a:r>
            <a:r>
              <a:rPr lang="en-US" dirty="0">
                <a:solidFill>
                  <a:srgbClr val="FF0000"/>
                </a:solidFill>
                <a:latin typeface="+mj-lt"/>
              </a:rPr>
              <a:t>Plan Sponsor</a:t>
            </a:r>
            <a:r>
              <a:rPr lang="en-US" dirty="0">
                <a:latin typeface="+mj-lt"/>
              </a:rPr>
              <a:t>” FIDUCIARY or an “</a:t>
            </a:r>
            <a:r>
              <a:rPr lang="en-US" dirty="0">
                <a:solidFill>
                  <a:srgbClr val="FF0000"/>
                </a:solidFill>
                <a:latin typeface="+mj-lt"/>
              </a:rPr>
              <a:t>Administrator</a:t>
            </a:r>
            <a:r>
              <a:rPr lang="en-US" dirty="0">
                <a:latin typeface="+mj-lt"/>
              </a:rPr>
              <a:t>” FIDUCIARY</a:t>
            </a:r>
          </a:p>
          <a:p>
            <a:endParaRPr lang="en-US" dirty="0">
              <a:latin typeface="+mj-lt"/>
            </a:endParaRPr>
          </a:p>
          <a:p>
            <a:pPr marL="285750" lvl="8" indent="-285750">
              <a:buFont typeface="Wingdings" panose="05000000000000000000" pitchFamily="2" charset="2"/>
              <a:buChar char="v"/>
            </a:pPr>
            <a:r>
              <a:rPr lang="en-US" dirty="0">
                <a:latin typeface="+mj-lt"/>
              </a:rPr>
              <a:t>Self-funded medical plan Fiduciary</a:t>
            </a:r>
          </a:p>
          <a:p>
            <a:pPr marL="285750" lvl="8" indent="-285750">
              <a:buFont typeface="Wingdings" panose="05000000000000000000" pitchFamily="2" charset="2"/>
              <a:buChar char="v"/>
            </a:pPr>
            <a:r>
              <a:rPr lang="en-US" dirty="0">
                <a:latin typeface="+mj-lt"/>
              </a:rPr>
              <a:t>If applicable an insurance “ERISA” fiduciary</a:t>
            </a:r>
          </a:p>
          <a:p>
            <a:pPr marL="285750" lvl="8" indent="-285750">
              <a:buFont typeface="Wingdings" panose="05000000000000000000" pitchFamily="2" charset="2"/>
              <a:buChar char="v"/>
            </a:pPr>
            <a:r>
              <a:rPr lang="en-US" dirty="0">
                <a:latin typeface="+mj-lt"/>
              </a:rPr>
              <a:t>An investments (403 b) fiduciary</a:t>
            </a:r>
          </a:p>
          <a:p>
            <a:pPr marL="285750" lvl="4" indent="-285750">
              <a:buFont typeface="Arial" panose="020B0604020202020204" pitchFamily="34" charset="0"/>
              <a:buChar char="•"/>
            </a:pPr>
            <a:endParaRPr lang="en-US" dirty="0">
              <a:latin typeface="+mj-lt"/>
            </a:endParaRPr>
          </a:p>
          <a:p>
            <a:r>
              <a:rPr lang="en-US" dirty="0">
                <a:latin typeface="+mj-lt"/>
              </a:rPr>
              <a:t>2.    A </a:t>
            </a:r>
            <a:r>
              <a:rPr lang="en-US" b="1" dirty="0">
                <a:solidFill>
                  <a:srgbClr val="7030A0"/>
                </a:solidFill>
                <a:latin typeface="+mj-lt"/>
              </a:rPr>
              <a:t>Board Member </a:t>
            </a:r>
            <a:r>
              <a:rPr lang="en-US" dirty="0">
                <a:latin typeface="+mj-lt"/>
              </a:rPr>
              <a:t>can be a district wide Fiduciary</a:t>
            </a:r>
          </a:p>
          <a:p>
            <a:pPr marL="285750" indent="-285750">
              <a:buFont typeface="Arial" panose="020B0604020202020204" pitchFamily="34" charset="0"/>
              <a:buChar char="•"/>
            </a:pPr>
            <a:endParaRPr lang="en-US" dirty="0">
              <a:latin typeface="+mj-lt"/>
            </a:endParaRPr>
          </a:p>
        </p:txBody>
      </p:sp>
      <p:sp>
        <p:nvSpPr>
          <p:cNvPr id="5" name="TextBox 4">
            <a:extLst>
              <a:ext uri="{FF2B5EF4-FFF2-40B4-BE49-F238E27FC236}">
                <a16:creationId xmlns:a16="http://schemas.microsoft.com/office/drawing/2014/main" id="{61370E44-2464-ABE2-656F-0DF3B4D950D0}"/>
              </a:ext>
            </a:extLst>
          </p:cNvPr>
          <p:cNvSpPr txBox="1"/>
          <p:nvPr/>
        </p:nvSpPr>
        <p:spPr>
          <a:xfrm>
            <a:off x="333756" y="4506929"/>
            <a:ext cx="8270748" cy="1384995"/>
          </a:xfrm>
          <a:prstGeom prst="rect">
            <a:avLst/>
          </a:prstGeom>
          <a:noFill/>
        </p:spPr>
        <p:txBody>
          <a:bodyPr wrap="square">
            <a:spAutoFit/>
          </a:bodyPr>
          <a:lstStyle/>
          <a:p>
            <a:r>
              <a:rPr lang="en-US" b="1" i="0" u="none" strike="noStrike" baseline="0" dirty="0">
                <a:solidFill>
                  <a:srgbClr val="000000"/>
                </a:solidFill>
                <a:latin typeface="+mj-lt"/>
              </a:rPr>
              <a:t>WHO IS NOT A FIDUCIARY? </a:t>
            </a:r>
          </a:p>
          <a:p>
            <a:endParaRPr lang="en-US" b="0" i="0" u="none" strike="noStrike" baseline="0" dirty="0">
              <a:solidFill>
                <a:srgbClr val="000000"/>
              </a:solidFill>
              <a:latin typeface="+mj-lt"/>
            </a:endParaRPr>
          </a:p>
          <a:p>
            <a:r>
              <a:rPr lang="en-US" sz="1400" b="0" i="0" u="none" strike="noStrike" baseline="0" dirty="0">
                <a:solidFill>
                  <a:srgbClr val="FF0000"/>
                </a:solidFill>
                <a:latin typeface="+mj-lt"/>
              </a:rPr>
              <a:t>Attorneys, accountants and actuaries </a:t>
            </a:r>
            <a:r>
              <a:rPr lang="en-US" sz="1400" b="0" i="0" u="none" strike="noStrike" baseline="0" dirty="0">
                <a:solidFill>
                  <a:srgbClr val="000000"/>
                </a:solidFill>
                <a:latin typeface="+mj-lt"/>
              </a:rPr>
              <a:t>generally are not fiduciaries when acting solely in their professional capacities. Similarly, a </a:t>
            </a:r>
            <a:r>
              <a:rPr lang="en-US" sz="1400" b="0" i="0" u="none" strike="noStrike" baseline="0" dirty="0">
                <a:solidFill>
                  <a:srgbClr val="FF0000"/>
                </a:solidFill>
                <a:latin typeface="+mj-lt"/>
              </a:rPr>
              <a:t>third-party administrator (TPA)</a:t>
            </a:r>
            <a:r>
              <a:rPr lang="en-US" sz="1400" b="0" i="0" u="none" strike="noStrike" baseline="0" dirty="0">
                <a:solidFill>
                  <a:srgbClr val="000000"/>
                </a:solidFill>
                <a:latin typeface="+mj-lt"/>
              </a:rPr>
              <a:t>, recordkeeper or utilization reviewer who performs solely ministerial tasks is not a fiduciary; however, that may change if the entity </a:t>
            </a:r>
            <a:r>
              <a:rPr lang="en-US" sz="1400" b="1" i="0" u="none" strike="noStrike" baseline="0" dirty="0">
                <a:solidFill>
                  <a:srgbClr val="0070C0"/>
                </a:solidFill>
                <a:latin typeface="+mj-lt"/>
              </a:rPr>
              <a:t>exercises discretion in making decisions </a:t>
            </a:r>
            <a:r>
              <a:rPr lang="en-US" sz="1400" b="0" i="0" u="none" strike="noStrike" baseline="0" dirty="0">
                <a:solidFill>
                  <a:srgbClr val="000000"/>
                </a:solidFill>
                <a:latin typeface="+mj-lt"/>
              </a:rPr>
              <a:t>regarding a participant’s eligibility for benefits. </a:t>
            </a:r>
            <a:endParaRPr lang="en-US" dirty="0">
              <a:latin typeface="+mj-lt"/>
            </a:endParaRPr>
          </a:p>
        </p:txBody>
      </p:sp>
    </p:spTree>
    <p:extLst>
      <p:ext uri="{BB962C8B-B14F-4D97-AF65-F5344CB8AC3E}">
        <p14:creationId xmlns:p14="http://schemas.microsoft.com/office/powerpoint/2010/main" val="387701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EA27BA-1B5E-F9C0-FA1B-A3DB10CBE3A0}"/>
              </a:ext>
            </a:extLst>
          </p:cNvPr>
          <p:cNvSpPr>
            <a:spLocks noGrp="1"/>
          </p:cNvSpPr>
          <p:nvPr>
            <p:ph type="subTitle" idx="1"/>
          </p:nvPr>
        </p:nvSpPr>
        <p:spPr>
          <a:xfrm>
            <a:off x="152610" y="2891081"/>
            <a:ext cx="8759952" cy="2761488"/>
          </a:xfrm>
        </p:spPr>
        <p:txBody>
          <a:bodyPr/>
          <a:lstStyle/>
          <a:p>
            <a:pPr algn="l"/>
            <a:r>
              <a:rPr lang="en-US" sz="1800" b="1" dirty="0">
                <a:effectLst/>
                <a:latin typeface="+mj-lt"/>
                <a:ea typeface="Times New Roman" panose="02020603050405020304" pitchFamily="18" charset="0"/>
              </a:rPr>
              <a:t> (11) NOT an Administrator or Fiduciary</a:t>
            </a:r>
            <a:r>
              <a:rPr lang="en-US" sz="1800" dirty="0">
                <a:effectLst/>
                <a:latin typeface="+mj-lt"/>
                <a:ea typeface="Times New Roman" panose="02020603050405020304" pitchFamily="18" charset="0"/>
              </a:rPr>
              <a:t>: </a:t>
            </a:r>
            <a:r>
              <a:rPr lang="en-US" sz="1800" dirty="0">
                <a:solidFill>
                  <a:srgbClr val="FF0000"/>
                </a:solidFill>
                <a:effectLst/>
                <a:latin typeface="+mj-lt"/>
                <a:ea typeface="Times New Roman" panose="02020603050405020304" pitchFamily="18" charset="0"/>
              </a:rPr>
              <a:t>Client expressly acknowledges</a:t>
            </a:r>
            <a:r>
              <a:rPr lang="en-US" sz="1800" dirty="0">
                <a:effectLst/>
                <a:latin typeface="+mj-lt"/>
                <a:ea typeface="Times New Roman" panose="02020603050405020304" pitchFamily="18" charset="0"/>
              </a:rPr>
              <a:t> that the services and consultation provided by Broker, or any of our affiliates or subcontractors, does in no way make or constitute making Broker an “</a:t>
            </a:r>
            <a:r>
              <a:rPr lang="en-US" sz="1800" dirty="0">
                <a:solidFill>
                  <a:srgbClr val="FF0000"/>
                </a:solidFill>
                <a:effectLst/>
                <a:latin typeface="+mj-lt"/>
                <a:ea typeface="Times New Roman" panose="02020603050405020304" pitchFamily="18" charset="0"/>
              </a:rPr>
              <a:t>administrator</a:t>
            </a:r>
            <a:r>
              <a:rPr lang="en-US" sz="1800" dirty="0">
                <a:effectLst/>
                <a:latin typeface="+mj-lt"/>
                <a:ea typeface="Times New Roman" panose="02020603050405020304" pitchFamily="18" charset="0"/>
              </a:rPr>
              <a:t>” within the meaning under applicable law, including the Employee Retirement Income Security Act of 1974, as amended (“</a:t>
            </a:r>
            <a:r>
              <a:rPr lang="en-US" sz="1800" dirty="0">
                <a:solidFill>
                  <a:srgbClr val="FF0000"/>
                </a:solidFill>
                <a:effectLst/>
                <a:latin typeface="+mj-lt"/>
                <a:ea typeface="Times New Roman" panose="02020603050405020304" pitchFamily="18" charset="0"/>
              </a:rPr>
              <a:t>ERISA</a:t>
            </a:r>
            <a:r>
              <a:rPr lang="en-US" sz="1800" dirty="0">
                <a:effectLst/>
                <a:latin typeface="+mj-lt"/>
                <a:ea typeface="Times New Roman" panose="02020603050405020304" pitchFamily="18" charset="0"/>
              </a:rPr>
              <a:t>”).  Further except as may be specifically agreed upon in any SOW (Statement of Work), neither we nor any of our affiliates or subcontractors is a “</a:t>
            </a:r>
            <a:r>
              <a:rPr lang="en-US" sz="1800" dirty="0">
                <a:solidFill>
                  <a:srgbClr val="FF0000"/>
                </a:solidFill>
                <a:effectLst/>
                <a:latin typeface="+mj-lt"/>
                <a:ea typeface="Times New Roman" panose="02020603050405020304" pitchFamily="18" charset="0"/>
              </a:rPr>
              <a:t>fiduciary</a:t>
            </a:r>
            <a:r>
              <a:rPr lang="en-US" sz="1800" dirty="0">
                <a:effectLst/>
                <a:latin typeface="+mj-lt"/>
                <a:ea typeface="Times New Roman" panose="02020603050405020304" pitchFamily="18" charset="0"/>
              </a:rPr>
              <a:t>” within the meaning under applicable law or ERISA, unless provided otherwise herein or required by applicable law.  The </a:t>
            </a:r>
            <a:r>
              <a:rPr lang="en-US" sz="1800" dirty="0">
                <a:solidFill>
                  <a:srgbClr val="FF0000"/>
                </a:solidFill>
                <a:effectLst/>
                <a:latin typeface="+mj-lt"/>
                <a:ea typeface="Times New Roman" panose="02020603050405020304" pitchFamily="18" charset="0"/>
              </a:rPr>
              <a:t>responsibilities of Administrator and Fiduciary </a:t>
            </a:r>
            <a:r>
              <a:rPr lang="en-US" sz="1800" dirty="0">
                <a:effectLst/>
                <a:latin typeface="+mj-lt"/>
                <a:ea typeface="Times New Roman" panose="02020603050405020304" pitchFamily="18" charset="0"/>
              </a:rPr>
              <a:t>shall remain exclusively with the Client and the Client Benefit Trust Fund.</a:t>
            </a:r>
          </a:p>
          <a:p>
            <a:pPr algn="l"/>
            <a:endParaRPr lang="en-US" dirty="0">
              <a:latin typeface="+mj-lt"/>
            </a:endParaRPr>
          </a:p>
        </p:txBody>
      </p:sp>
      <p:sp>
        <p:nvSpPr>
          <p:cNvPr id="4" name="Slide Number Placeholder 3">
            <a:extLst>
              <a:ext uri="{FF2B5EF4-FFF2-40B4-BE49-F238E27FC236}">
                <a16:creationId xmlns:a16="http://schemas.microsoft.com/office/drawing/2014/main" id="{AC9F7C2C-C817-016E-BCF4-D8B47F20E0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2" name="TextBox 1">
            <a:extLst>
              <a:ext uri="{FF2B5EF4-FFF2-40B4-BE49-F238E27FC236}">
                <a16:creationId xmlns:a16="http://schemas.microsoft.com/office/drawing/2014/main" id="{885B8BEB-BF17-31EB-037C-D8AE9FED7415}"/>
              </a:ext>
            </a:extLst>
          </p:cNvPr>
          <p:cNvSpPr txBox="1"/>
          <p:nvPr/>
        </p:nvSpPr>
        <p:spPr>
          <a:xfrm>
            <a:off x="819807" y="1361090"/>
            <a:ext cx="7425559" cy="1384995"/>
          </a:xfrm>
          <a:prstGeom prst="rect">
            <a:avLst/>
          </a:prstGeom>
          <a:noFill/>
        </p:spPr>
        <p:txBody>
          <a:bodyPr wrap="square" rtlCol="0">
            <a:spAutoFit/>
          </a:bodyPr>
          <a:lstStyle/>
          <a:p>
            <a:r>
              <a:rPr lang="en-US" sz="2800" b="1" dirty="0">
                <a:latin typeface="+mj-lt"/>
              </a:rPr>
              <a:t>Many School District Advisors are also NOT Fiduciaries … because of CONTRCT provisions.</a:t>
            </a:r>
          </a:p>
        </p:txBody>
      </p:sp>
    </p:spTree>
    <p:extLst>
      <p:ext uri="{BB962C8B-B14F-4D97-AF65-F5344CB8AC3E}">
        <p14:creationId xmlns:p14="http://schemas.microsoft.com/office/powerpoint/2010/main" val="364644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C223B-92B1-9AD1-7F4B-7FDC9EF095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4" name="TextBox 3">
            <a:extLst>
              <a:ext uri="{FF2B5EF4-FFF2-40B4-BE49-F238E27FC236}">
                <a16:creationId xmlns:a16="http://schemas.microsoft.com/office/drawing/2014/main" id="{906B5C6D-FE63-32CB-04B8-CF681E9376B1}"/>
              </a:ext>
            </a:extLst>
          </p:cNvPr>
          <p:cNvSpPr txBox="1"/>
          <p:nvPr/>
        </p:nvSpPr>
        <p:spPr>
          <a:xfrm>
            <a:off x="2601310" y="136525"/>
            <a:ext cx="5152802" cy="584775"/>
          </a:xfrm>
          <a:prstGeom prst="rect">
            <a:avLst/>
          </a:prstGeom>
          <a:noFill/>
        </p:spPr>
        <p:txBody>
          <a:bodyPr wrap="square">
            <a:spAutoFit/>
          </a:bodyPr>
          <a:lstStyle/>
          <a:p>
            <a:r>
              <a:rPr lang="en-US" sz="3200" b="1" dirty="0">
                <a:solidFill>
                  <a:srgbClr val="FFFF00"/>
                </a:solidFill>
              </a:rPr>
              <a:t>Fiduciary Responsibility</a:t>
            </a:r>
          </a:p>
        </p:txBody>
      </p:sp>
      <p:sp>
        <p:nvSpPr>
          <p:cNvPr id="6" name="TextBox 5">
            <a:extLst>
              <a:ext uri="{FF2B5EF4-FFF2-40B4-BE49-F238E27FC236}">
                <a16:creationId xmlns:a16="http://schemas.microsoft.com/office/drawing/2014/main" id="{5C152F99-0252-DA43-CE9F-87970AF079E1}"/>
              </a:ext>
            </a:extLst>
          </p:cNvPr>
          <p:cNvSpPr txBox="1"/>
          <p:nvPr/>
        </p:nvSpPr>
        <p:spPr>
          <a:xfrm>
            <a:off x="242316" y="1108189"/>
            <a:ext cx="8659368" cy="1529971"/>
          </a:xfrm>
          <a:prstGeom prst="rect">
            <a:avLst/>
          </a:prstGeom>
          <a:noFill/>
        </p:spPr>
        <p:txBody>
          <a:bodyPr wrap="square">
            <a:spAutoFit/>
          </a:bodyPr>
          <a:lstStyle/>
          <a:p>
            <a:pPr marL="0" marR="0" fontAlgn="base">
              <a:lnSpc>
                <a:spcPts val="2550"/>
              </a:lnSpc>
              <a:spcBef>
                <a:spcPts val="2250"/>
              </a:spcBef>
              <a:spcAft>
                <a:spcPts val="1500"/>
              </a:spcAft>
            </a:pPr>
            <a:r>
              <a:rPr lang="en-US" sz="1600" b="1" kern="100" spc="150" dirty="0">
                <a:solidFill>
                  <a:srgbClr val="194F7D"/>
                </a:solidFill>
                <a:effectLst/>
                <a:latin typeface="+mj-lt"/>
                <a:ea typeface="Times New Roman" panose="02020603050405020304" pitchFamily="18" charset="0"/>
                <a:cs typeface="Times New Roman" panose="02020603050405020304" pitchFamily="18" charset="0"/>
              </a:rPr>
              <a:t>Why Are Fiduciary Responsibilities Important?</a:t>
            </a:r>
            <a:endParaRPr lang="en-US" sz="1600" b="1" kern="100" dirty="0">
              <a:solidFill>
                <a:srgbClr val="2F5496"/>
              </a:solidFill>
              <a:effectLst/>
              <a:latin typeface="+mj-lt"/>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Protect </a:t>
            </a:r>
            <a:r>
              <a:rPr lang="en-US" b="1" kern="100" dirty="0">
                <a:solidFill>
                  <a:srgbClr val="434343"/>
                </a:solidFill>
                <a:latin typeface="+mj-lt"/>
                <a:ea typeface="Calibri" panose="020F0502020204030204" pitchFamily="34" charset="0"/>
                <a:cs typeface="Times New Roman" panose="02020603050405020304" pitchFamily="18" charset="0"/>
              </a:rPr>
              <a:t>a Districts/Employees</a:t>
            </a:r>
            <a:r>
              <a:rPr lang="en-US" b="1" kern="100" dirty="0">
                <a:solidFill>
                  <a:srgbClr val="434343"/>
                </a:solidFill>
                <a:effectLst/>
                <a:latin typeface="+mj-lt"/>
                <a:ea typeface="Calibri" panose="020F0502020204030204" pitchFamily="34" charset="0"/>
                <a:cs typeface="Times New Roman" panose="02020603050405020304" pitchFamily="18" charset="0"/>
              </a:rPr>
              <a:t> assets from loss or misuse of power</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Prevent conflicts of interest</a:t>
            </a:r>
            <a:endParaRPr lang="en-US" b="1" kern="100" dirty="0">
              <a:effectLst/>
              <a:latin typeface="+mj-lt"/>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Provide greater accountability </a:t>
            </a:r>
            <a:r>
              <a:rPr lang="en-US" b="1" kern="100" dirty="0">
                <a:solidFill>
                  <a:srgbClr val="434343"/>
                </a:solidFill>
                <a:latin typeface="+mj-lt"/>
                <a:ea typeface="Calibri" panose="020F0502020204030204" pitchFamily="34" charset="0"/>
                <a:cs typeface="Times New Roman" panose="02020603050405020304" pitchFamily="18" charset="0"/>
              </a:rPr>
              <a:t>and transparency</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Promote professionalism from the Districts' leaders</a:t>
            </a:r>
            <a:endParaRPr lang="en-US" b="1" kern="100" dirty="0">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8AFDA-9A49-909E-2145-D674A834BDF2}"/>
              </a:ext>
            </a:extLst>
          </p:cNvPr>
          <p:cNvSpPr txBox="1"/>
          <p:nvPr/>
        </p:nvSpPr>
        <p:spPr>
          <a:xfrm>
            <a:off x="242316" y="2886453"/>
            <a:ext cx="7082028" cy="2353786"/>
          </a:xfrm>
          <a:prstGeom prst="rect">
            <a:avLst/>
          </a:prstGeom>
          <a:noFill/>
        </p:spPr>
        <p:txBody>
          <a:bodyPr wrap="square">
            <a:spAutoFit/>
          </a:bodyPr>
          <a:lstStyle/>
          <a:p>
            <a:pPr marL="0" marR="0" fontAlgn="base">
              <a:lnSpc>
                <a:spcPts val="2550"/>
              </a:lnSpc>
              <a:spcBef>
                <a:spcPts val="2250"/>
              </a:spcBef>
              <a:spcAft>
                <a:spcPts val="1500"/>
              </a:spcAft>
            </a:pPr>
            <a:r>
              <a:rPr lang="en-US" sz="1600" b="1" kern="100" spc="150" dirty="0">
                <a:solidFill>
                  <a:srgbClr val="194F7D"/>
                </a:solidFill>
                <a:effectLst/>
                <a:latin typeface="+mj-lt"/>
                <a:ea typeface="Times New Roman" panose="02020603050405020304" pitchFamily="18" charset="0"/>
                <a:cs typeface="Times New Roman" panose="02020603050405020304" pitchFamily="18" charset="0"/>
              </a:rPr>
              <a:t>What Are the Elements of Fiduciary Duties?</a:t>
            </a:r>
            <a:endParaRPr lang="en-US" sz="1600" b="1" kern="100" dirty="0">
              <a:solidFill>
                <a:srgbClr val="2F5496"/>
              </a:solidFill>
              <a:effectLst/>
              <a:latin typeface="+mj-lt"/>
              <a:ea typeface="Times New Roman" panose="02020603050405020304" pitchFamily="18" charset="0"/>
              <a:cs typeface="Times New Roman" panose="02020603050405020304" pitchFamily="18" charset="0"/>
            </a:endParaRPr>
          </a:p>
          <a:p>
            <a:pPr marL="0" marR="0" fontAlgn="base">
              <a:spcBef>
                <a:spcPts val="0"/>
              </a:spcBef>
              <a:spcAft>
                <a:spcPts val="1500"/>
              </a:spcAft>
            </a:pPr>
            <a:r>
              <a:rPr lang="en-US" sz="1150" dirty="0">
                <a:solidFill>
                  <a:srgbClr val="434343"/>
                </a:solidFill>
                <a:effectLst/>
                <a:latin typeface="+mj-lt"/>
                <a:ea typeface="Times New Roman" panose="02020603050405020304" pitchFamily="18" charset="0"/>
              </a:rPr>
              <a:t>Each of the six primary duties fall into one of six categories:</a:t>
            </a:r>
            <a:endParaRPr lang="en-US" sz="1200" dirty="0">
              <a:effectLst/>
              <a:latin typeface="+mj-lt"/>
              <a:ea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Duty of Care</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Duty of Loyalty</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Duty of Obedience</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Duty of Confidentiality</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Duty of Prudence</a:t>
            </a:r>
            <a:endParaRPr lang="en-US" b="1" kern="100" dirty="0">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b="1" kern="100" dirty="0">
                <a:solidFill>
                  <a:srgbClr val="434343"/>
                </a:solidFill>
                <a:effectLst/>
                <a:latin typeface="+mj-lt"/>
                <a:ea typeface="Calibri" panose="020F0502020204030204" pitchFamily="34" charset="0"/>
                <a:cs typeface="Times New Roman" panose="02020603050405020304" pitchFamily="18" charset="0"/>
              </a:rPr>
              <a:t>Duty to Disclose</a:t>
            </a:r>
            <a:endParaRPr lang="en-US" b="1" kern="100" dirty="0">
              <a:effectLst/>
              <a:latin typeface="+mj-l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A9F293F0-BBE3-12FC-078F-65FEBB6A9514}"/>
              </a:ext>
            </a:extLst>
          </p:cNvPr>
          <p:cNvPicPr>
            <a:picLocks noChangeAspect="1"/>
          </p:cNvPicPr>
          <p:nvPr/>
        </p:nvPicPr>
        <p:blipFill>
          <a:blip r:embed="rId2"/>
          <a:stretch>
            <a:fillRect/>
          </a:stretch>
        </p:blipFill>
        <p:spPr>
          <a:xfrm>
            <a:off x="5399595" y="3575304"/>
            <a:ext cx="3744405" cy="2605022"/>
          </a:xfrm>
          <a:prstGeom prst="rect">
            <a:avLst/>
          </a:prstGeom>
        </p:spPr>
      </p:pic>
      <p:pic>
        <p:nvPicPr>
          <p:cNvPr id="13" name="Picture 12">
            <a:extLst>
              <a:ext uri="{FF2B5EF4-FFF2-40B4-BE49-F238E27FC236}">
                <a16:creationId xmlns:a16="http://schemas.microsoft.com/office/drawing/2014/main" id="{DE7F3E06-4126-5E7F-2875-AA6CCCA689FD}"/>
              </a:ext>
            </a:extLst>
          </p:cNvPr>
          <p:cNvPicPr>
            <a:picLocks noChangeAspect="1"/>
          </p:cNvPicPr>
          <p:nvPr/>
        </p:nvPicPr>
        <p:blipFill>
          <a:blip r:embed="rId3"/>
          <a:stretch>
            <a:fillRect/>
          </a:stretch>
        </p:blipFill>
        <p:spPr>
          <a:xfrm>
            <a:off x="5084065" y="4412606"/>
            <a:ext cx="1234440" cy="875328"/>
          </a:xfrm>
          <a:prstGeom prst="rect">
            <a:avLst/>
          </a:prstGeom>
        </p:spPr>
      </p:pic>
    </p:spTree>
    <p:extLst>
      <p:ext uri="{BB962C8B-B14F-4D97-AF65-F5344CB8AC3E}">
        <p14:creationId xmlns:p14="http://schemas.microsoft.com/office/powerpoint/2010/main" val="98284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766BC8-B006-A9C1-A60D-44BA3ED1B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4" name="TextBox 3">
            <a:extLst>
              <a:ext uri="{FF2B5EF4-FFF2-40B4-BE49-F238E27FC236}">
                <a16:creationId xmlns:a16="http://schemas.microsoft.com/office/drawing/2014/main" id="{5F4BF2BA-D1D9-A3F2-5B1D-7D2F73EF2A1E}"/>
              </a:ext>
            </a:extLst>
          </p:cNvPr>
          <p:cNvSpPr txBox="1"/>
          <p:nvPr/>
        </p:nvSpPr>
        <p:spPr>
          <a:xfrm>
            <a:off x="68580" y="945009"/>
            <a:ext cx="4581144" cy="6021328"/>
          </a:xfrm>
          <a:prstGeom prst="rect">
            <a:avLst/>
          </a:prstGeom>
          <a:noFill/>
        </p:spPr>
        <p:txBody>
          <a:bodyPr wrap="square">
            <a:spAutoFit/>
          </a:bodyPr>
          <a:lstStyle/>
          <a:p>
            <a:pPr marL="0" marR="0" fontAlgn="base">
              <a:spcBef>
                <a:spcPts val="0"/>
              </a:spcBef>
            </a:pPr>
            <a:r>
              <a:rPr lang="en-US" sz="1400" b="1" kern="100" spc="75" dirty="0">
                <a:solidFill>
                  <a:srgbClr val="FF0000"/>
                </a:solidFill>
                <a:effectLst/>
                <a:latin typeface="+mj-lt"/>
                <a:ea typeface="Times New Roman" panose="02020603050405020304" pitchFamily="18" charset="0"/>
                <a:cs typeface="Times New Roman" panose="02020603050405020304" pitchFamily="18" charset="0"/>
              </a:rPr>
              <a:t>Duty of Care</a:t>
            </a:r>
            <a:endParaRPr lang="en-US" sz="1600" b="1" kern="100"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sz="1400" dirty="0">
              <a:solidFill>
                <a:srgbClr val="434343"/>
              </a:solidFill>
              <a:effectLst/>
              <a:latin typeface="+mj-lt"/>
              <a:ea typeface="Times New Roman" panose="02020603050405020304" pitchFamily="18" charset="0"/>
            </a:endParaRPr>
          </a:p>
          <a:p>
            <a:pPr marL="0" marR="0" fontAlgn="base">
              <a:spcBef>
                <a:spcPts val="0"/>
              </a:spcBef>
            </a:pPr>
            <a:r>
              <a:rPr lang="en-US" sz="1400" dirty="0">
                <a:solidFill>
                  <a:srgbClr val="434343"/>
                </a:solidFill>
                <a:effectLst/>
                <a:latin typeface="+mj-lt"/>
                <a:ea typeface="Times New Roman" panose="02020603050405020304" pitchFamily="18" charset="0"/>
              </a:rPr>
              <a:t>Board Members must serve with the same care and concern as any prudent and ordinary person would manage their personal affairs or business.</a:t>
            </a:r>
            <a:endParaRPr lang="en-US" sz="1400" dirty="0">
              <a:effectLst/>
              <a:latin typeface="+mj-lt"/>
              <a:ea typeface="Times New Roman" panose="02020603050405020304" pitchFamily="18" charset="0"/>
            </a:endParaRPr>
          </a:p>
          <a:p>
            <a:pPr marL="0" marR="0" fontAlgn="base">
              <a:spcBef>
                <a:spcPts val="0"/>
              </a:spcBef>
            </a:pPr>
            <a:endParaRPr lang="en-US" sz="1400" dirty="0">
              <a:solidFill>
                <a:srgbClr val="434343"/>
              </a:solidFill>
              <a:effectLst/>
              <a:latin typeface="+mj-lt"/>
              <a:ea typeface="Times New Roman" panose="02020603050405020304" pitchFamily="18" charset="0"/>
            </a:endParaRPr>
          </a:p>
          <a:p>
            <a:pPr marL="342900" marR="0" lvl="0" indent="-342900" fontAlgn="base">
              <a:spcBef>
                <a:spcPts val="0"/>
              </a:spcBef>
              <a:buSzPts val="1000"/>
              <a:buFont typeface="Symbol" panose="05050102010706020507" pitchFamily="18" charset="2"/>
              <a:buChar char=""/>
              <a:tabLst>
                <a:tab pos="457200" algn="l"/>
              </a:tabLst>
            </a:pPr>
            <a:r>
              <a:rPr lang="en-US" sz="1400" b="1" kern="100" dirty="0">
                <a:solidFill>
                  <a:srgbClr val="0070C0"/>
                </a:solidFill>
                <a:effectLst/>
                <a:latin typeface="+mj-lt"/>
                <a:ea typeface="Calibri" panose="020F0502020204030204" pitchFamily="34" charset="0"/>
                <a:cs typeface="Times New Roman" panose="02020603050405020304" pitchFamily="18" charset="0"/>
              </a:rPr>
              <a:t>Participating</a:t>
            </a:r>
            <a:r>
              <a:rPr lang="en-US" sz="1400" kern="100" dirty="0">
                <a:solidFill>
                  <a:srgbClr val="434343"/>
                </a:solidFill>
                <a:effectLst/>
                <a:latin typeface="+mj-lt"/>
                <a:ea typeface="Calibri" panose="020F0502020204030204" pitchFamily="34" charset="0"/>
                <a:cs typeface="Times New Roman" panose="02020603050405020304" pitchFamily="18" charset="0"/>
              </a:rPr>
              <a:t> actively in board meetings</a:t>
            </a:r>
            <a:endParaRPr lang="en-US" sz="1200" kern="100" dirty="0">
              <a:effectLst/>
              <a:latin typeface="+mj-lt"/>
              <a:ea typeface="Calibri" panose="020F0502020204030204" pitchFamily="34" charset="0"/>
              <a:cs typeface="Times New Roman" panose="02020603050405020304" pitchFamily="18" charset="0"/>
            </a:endParaRPr>
          </a:p>
          <a:p>
            <a:pPr marL="342900" marR="0" lvl="0" indent="-342900" fontAlgn="base">
              <a:spcBef>
                <a:spcPts val="0"/>
              </a:spcBef>
              <a:buSzPts val="1000"/>
              <a:buFont typeface="Symbol" panose="05050102010706020507" pitchFamily="18" charset="2"/>
              <a:buChar char=""/>
              <a:tabLst>
                <a:tab pos="457200" algn="l"/>
              </a:tabLst>
            </a:pPr>
            <a:r>
              <a:rPr lang="en-US" sz="1400" b="1" kern="100" dirty="0">
                <a:solidFill>
                  <a:srgbClr val="0070C0"/>
                </a:solidFill>
                <a:effectLst/>
                <a:latin typeface="+mj-lt"/>
                <a:ea typeface="Calibri" panose="020F0502020204030204" pitchFamily="34" charset="0"/>
                <a:cs typeface="Times New Roman" panose="02020603050405020304" pitchFamily="18" charset="0"/>
              </a:rPr>
              <a:t>Working</a:t>
            </a:r>
            <a:r>
              <a:rPr lang="en-US" sz="1400" kern="100" dirty="0">
                <a:solidFill>
                  <a:srgbClr val="434343"/>
                </a:solidFill>
                <a:effectLst/>
                <a:latin typeface="+mj-lt"/>
                <a:ea typeface="Calibri" panose="020F0502020204030204" pitchFamily="34" charset="0"/>
                <a:cs typeface="Times New Roman" panose="02020603050405020304" pitchFamily="18" charset="0"/>
              </a:rPr>
              <a:t> to advance the District’s directive &amp; goals</a:t>
            </a:r>
            <a:endParaRPr lang="en-US" sz="1200" kern="100" dirty="0">
              <a:effectLst/>
              <a:latin typeface="+mj-lt"/>
              <a:ea typeface="Calibri" panose="020F0502020204030204" pitchFamily="34" charset="0"/>
              <a:cs typeface="Times New Roman" panose="02020603050405020304" pitchFamily="18" charset="0"/>
            </a:endParaRPr>
          </a:p>
          <a:p>
            <a:pPr marL="342900" marR="0" lvl="0" indent="-342900" fontAlgn="base">
              <a:spcBef>
                <a:spcPts val="0"/>
              </a:spcBef>
              <a:buSzPts val="1000"/>
              <a:buFont typeface="Symbol" panose="05050102010706020507" pitchFamily="18" charset="2"/>
              <a:buChar char=""/>
              <a:tabLst>
                <a:tab pos="457200" algn="l"/>
              </a:tabLst>
            </a:pPr>
            <a:r>
              <a:rPr lang="en-US" sz="1400" b="1" kern="100" dirty="0">
                <a:solidFill>
                  <a:srgbClr val="0070C0"/>
                </a:solidFill>
                <a:effectLst/>
                <a:latin typeface="+mj-lt"/>
                <a:ea typeface="Calibri" panose="020F0502020204030204" pitchFamily="34" charset="0"/>
                <a:cs typeface="Times New Roman" panose="02020603050405020304" pitchFamily="18" charset="0"/>
              </a:rPr>
              <a:t>Practicing</a:t>
            </a:r>
            <a:r>
              <a:rPr lang="en-US" sz="1400" b="1" kern="100" dirty="0">
                <a:solidFill>
                  <a:srgbClr val="434343"/>
                </a:solidFill>
                <a:effectLst/>
                <a:latin typeface="+mj-lt"/>
                <a:ea typeface="Calibri" panose="020F0502020204030204" pitchFamily="34" charset="0"/>
                <a:cs typeface="Times New Roman" panose="02020603050405020304" pitchFamily="18" charset="0"/>
              </a:rPr>
              <a:t> </a:t>
            </a:r>
            <a:r>
              <a:rPr lang="en-US" sz="1400" kern="100" dirty="0">
                <a:solidFill>
                  <a:srgbClr val="434343"/>
                </a:solidFill>
                <a:effectLst/>
                <a:latin typeface="+mj-lt"/>
                <a:ea typeface="Calibri" panose="020F0502020204030204" pitchFamily="34" charset="0"/>
                <a:cs typeface="Times New Roman" panose="02020603050405020304" pitchFamily="18" charset="0"/>
              </a:rPr>
              <a:t>oversight of programs &amp; activities</a:t>
            </a:r>
            <a:endParaRPr lang="en-US" sz="1200" kern="100" dirty="0">
              <a:effectLst/>
              <a:latin typeface="+mj-lt"/>
              <a:ea typeface="Calibri" panose="020F0502020204030204" pitchFamily="34" charset="0"/>
              <a:cs typeface="Times New Roman" panose="02020603050405020304" pitchFamily="18" charset="0"/>
            </a:endParaRPr>
          </a:p>
          <a:p>
            <a:pPr marL="342900" marR="0" lvl="0" indent="-342900" fontAlgn="base">
              <a:spcBef>
                <a:spcPts val="0"/>
              </a:spcBef>
              <a:buSzPts val="1000"/>
              <a:buFont typeface="Symbol" panose="05050102010706020507" pitchFamily="18" charset="2"/>
              <a:buChar char=""/>
              <a:tabLst>
                <a:tab pos="457200" algn="l"/>
              </a:tabLst>
            </a:pPr>
            <a:r>
              <a:rPr lang="en-US" sz="1400" b="1" kern="100" dirty="0">
                <a:solidFill>
                  <a:srgbClr val="0070C0"/>
                </a:solidFill>
                <a:effectLst/>
                <a:latin typeface="+mj-lt"/>
                <a:ea typeface="Calibri" panose="020F0502020204030204" pitchFamily="34" charset="0"/>
                <a:cs typeface="Times New Roman" panose="02020603050405020304" pitchFamily="18" charset="0"/>
              </a:rPr>
              <a:t>Monitor</a:t>
            </a:r>
            <a:r>
              <a:rPr lang="en-US" sz="1400" b="1" kern="100" dirty="0">
                <a:solidFill>
                  <a:srgbClr val="434343"/>
                </a:solidFill>
                <a:effectLst/>
                <a:latin typeface="+mj-lt"/>
                <a:ea typeface="Calibri" panose="020F0502020204030204" pitchFamily="34" charset="0"/>
                <a:cs typeface="Times New Roman" panose="02020603050405020304" pitchFamily="18" charset="0"/>
              </a:rPr>
              <a:t> </a:t>
            </a:r>
            <a:r>
              <a:rPr lang="en-US" sz="1400" kern="100" dirty="0">
                <a:solidFill>
                  <a:srgbClr val="434343"/>
                </a:solidFill>
                <a:effectLst/>
                <a:latin typeface="+mj-lt"/>
                <a:ea typeface="Calibri" panose="020F0502020204030204" pitchFamily="34" charset="0"/>
                <a:cs typeface="Times New Roman" panose="02020603050405020304" pitchFamily="18" charset="0"/>
              </a:rPr>
              <a:t>budgets &amp; financials</a:t>
            </a:r>
            <a:endParaRPr lang="en-US" sz="1200" kern="100" dirty="0">
              <a:effectLst/>
              <a:latin typeface="+mj-lt"/>
              <a:ea typeface="Calibri" panose="020F0502020204030204" pitchFamily="34" charset="0"/>
              <a:cs typeface="Times New Roman" panose="02020603050405020304" pitchFamily="18" charset="0"/>
            </a:endParaRPr>
          </a:p>
          <a:p>
            <a:pPr marL="342900" indent="-342900" fontAlgn="base">
              <a:buSzPts val="1000"/>
              <a:buFont typeface="Symbol" panose="05050102010706020507" pitchFamily="18" charset="2"/>
              <a:buChar char=""/>
              <a:tabLst>
                <a:tab pos="457200" algn="l"/>
              </a:tabLst>
            </a:pPr>
            <a:r>
              <a:rPr lang="en-US" b="1" kern="100" dirty="0">
                <a:solidFill>
                  <a:srgbClr val="0070C0"/>
                </a:solidFill>
                <a:latin typeface="+mj-lt"/>
                <a:ea typeface="Calibri" panose="020F0502020204030204" pitchFamily="34" charset="0"/>
                <a:cs typeface="Times New Roman" panose="02020603050405020304" pitchFamily="18" charset="0"/>
              </a:rPr>
              <a:t>Serving</a:t>
            </a:r>
            <a:r>
              <a:rPr lang="en-US" kern="100" dirty="0">
                <a:solidFill>
                  <a:srgbClr val="434343"/>
                </a:solidFill>
                <a:latin typeface="+mj-lt"/>
                <a:ea typeface="Calibri" panose="020F0502020204030204" pitchFamily="34" charset="0"/>
                <a:cs typeface="Times New Roman" panose="02020603050405020304" pitchFamily="18" charset="0"/>
              </a:rPr>
              <a:t> on special committees</a:t>
            </a:r>
            <a:endParaRPr lang="en-US" sz="1200" kern="100" dirty="0">
              <a:latin typeface="+mj-lt"/>
              <a:ea typeface="Calibri" panose="020F0502020204030204" pitchFamily="34" charset="0"/>
              <a:cs typeface="Times New Roman" panose="02020603050405020304" pitchFamily="18" charset="0"/>
            </a:endParaRPr>
          </a:p>
          <a:p>
            <a:pPr marL="342900" indent="-342900" fontAlgn="base">
              <a:buSzPts val="1000"/>
              <a:buFont typeface="Symbol" panose="05050102010706020507" pitchFamily="18" charset="2"/>
              <a:buChar char=""/>
              <a:tabLst>
                <a:tab pos="457200" algn="l"/>
              </a:tabLst>
            </a:pPr>
            <a:r>
              <a:rPr lang="en-US" b="1" kern="100" dirty="0">
                <a:solidFill>
                  <a:srgbClr val="0070C0"/>
                </a:solidFill>
                <a:latin typeface="+mj-lt"/>
                <a:ea typeface="Calibri" panose="020F0502020204030204" pitchFamily="34" charset="0"/>
                <a:cs typeface="Times New Roman" panose="02020603050405020304" pitchFamily="18" charset="0"/>
              </a:rPr>
              <a:t>Engaging</a:t>
            </a:r>
            <a:r>
              <a:rPr lang="en-US" kern="100" dirty="0">
                <a:solidFill>
                  <a:srgbClr val="434343"/>
                </a:solidFill>
                <a:latin typeface="+mj-lt"/>
                <a:ea typeface="Calibri" panose="020F0502020204030204" pitchFamily="34" charset="0"/>
                <a:cs typeface="Times New Roman" panose="02020603050405020304" pitchFamily="18" charset="0"/>
              </a:rPr>
              <a:t> in strategic planning &amp; goal setting</a:t>
            </a:r>
          </a:p>
          <a:p>
            <a:pPr marL="342900" marR="0" lvl="0" indent="-342900" fontAlgn="base">
              <a:spcBef>
                <a:spcPts val="0"/>
              </a:spcBef>
              <a:buSzPts val="1000"/>
              <a:buFont typeface="Symbol" panose="05050102010706020507" pitchFamily="18" charset="2"/>
              <a:buChar char=""/>
              <a:tabLst>
                <a:tab pos="457200" algn="l"/>
              </a:tabLst>
            </a:pPr>
            <a:r>
              <a:rPr lang="en-US" sz="1400" b="1" kern="100" dirty="0">
                <a:solidFill>
                  <a:srgbClr val="0070C0"/>
                </a:solidFill>
                <a:effectLst/>
                <a:latin typeface="+mj-lt"/>
                <a:ea typeface="Calibri" panose="020F0502020204030204" pitchFamily="34" charset="0"/>
                <a:cs typeface="Times New Roman" panose="02020603050405020304" pitchFamily="18" charset="0"/>
              </a:rPr>
              <a:t>Questioning</a:t>
            </a:r>
            <a:r>
              <a:rPr lang="en-US" sz="1400" b="1" kern="100" dirty="0">
                <a:solidFill>
                  <a:srgbClr val="434343"/>
                </a:solidFill>
                <a:effectLst/>
                <a:latin typeface="+mj-lt"/>
                <a:ea typeface="Calibri" panose="020F0502020204030204" pitchFamily="34" charset="0"/>
                <a:cs typeface="Times New Roman" panose="02020603050405020304" pitchFamily="18" charset="0"/>
              </a:rPr>
              <a:t> </a:t>
            </a:r>
            <a:r>
              <a:rPr lang="en-US" sz="1400" kern="100" dirty="0">
                <a:solidFill>
                  <a:srgbClr val="434343"/>
                </a:solidFill>
                <a:effectLst/>
                <a:latin typeface="+mj-lt"/>
                <a:ea typeface="Calibri" panose="020F0502020204030204" pitchFamily="34" charset="0"/>
                <a:cs typeface="Times New Roman" panose="02020603050405020304" pitchFamily="18" charset="0"/>
              </a:rPr>
              <a:t>district spending</a:t>
            </a:r>
            <a:endParaRPr lang="en-US" sz="1200" kern="100" dirty="0">
              <a:effectLst/>
              <a:latin typeface="+mj-lt"/>
              <a:ea typeface="Calibri" panose="020F0502020204030204" pitchFamily="34" charset="0"/>
              <a:cs typeface="Times New Roman" panose="02020603050405020304" pitchFamily="18" charset="0"/>
            </a:endParaRPr>
          </a:p>
          <a:p>
            <a:pPr marL="342900" marR="0" lvl="0" indent="-342900" fontAlgn="base">
              <a:spcBef>
                <a:spcPts val="0"/>
              </a:spcBef>
              <a:buSzPts val="1000"/>
              <a:buFont typeface="Symbol" panose="05050102010706020507" pitchFamily="18" charset="2"/>
              <a:buChar char=""/>
              <a:tabLst>
                <a:tab pos="457200" algn="l"/>
              </a:tabLst>
            </a:pPr>
            <a:endParaRPr lang="en-US" kern="100" dirty="0">
              <a:solidFill>
                <a:srgbClr val="434343"/>
              </a:solidFill>
              <a:latin typeface="+mj-lt"/>
              <a:ea typeface="Calibri" panose="020F0502020204030204" pitchFamily="34" charset="0"/>
              <a:cs typeface="Times New Roman" panose="02020603050405020304" pitchFamily="18" charset="0"/>
            </a:endParaRPr>
          </a:p>
          <a:p>
            <a:pPr marL="0" marR="0" fontAlgn="base">
              <a:spcBef>
                <a:spcPts val="0"/>
              </a:spcBef>
            </a:pPr>
            <a:endParaRPr lang="en-US" b="1" kern="100" spc="75"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b="1" kern="100" spc="75" dirty="0">
              <a:solidFill>
                <a:srgbClr val="FF0000"/>
              </a:solidFill>
              <a:latin typeface="+mj-lt"/>
              <a:ea typeface="Times New Roman" panose="02020603050405020304" pitchFamily="18" charset="0"/>
              <a:cs typeface="Times New Roman" panose="02020603050405020304" pitchFamily="18" charset="0"/>
            </a:endParaRPr>
          </a:p>
          <a:p>
            <a:pPr marL="0" marR="0" fontAlgn="base">
              <a:spcBef>
                <a:spcPts val="0"/>
              </a:spcBef>
            </a:pPr>
            <a:r>
              <a:rPr lang="en-US" b="1" kern="100" spc="75" dirty="0">
                <a:solidFill>
                  <a:srgbClr val="FF0000"/>
                </a:solidFill>
                <a:effectLst/>
                <a:latin typeface="+mj-lt"/>
                <a:ea typeface="Times New Roman" panose="02020603050405020304" pitchFamily="18" charset="0"/>
                <a:cs typeface="Times New Roman" panose="02020603050405020304" pitchFamily="18" charset="0"/>
              </a:rPr>
              <a:t>Duty of Loyalty</a:t>
            </a:r>
            <a:endParaRPr lang="en-US" b="1" kern="100"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dirty="0">
              <a:solidFill>
                <a:srgbClr val="434343"/>
              </a:solidFill>
              <a:effectLst/>
              <a:latin typeface="+mj-lt"/>
              <a:ea typeface="Times New Roman" panose="02020603050405020304" pitchFamily="18" charset="0"/>
            </a:endParaRPr>
          </a:p>
          <a:p>
            <a:pPr marL="0" marR="0" fontAlgn="base">
              <a:spcBef>
                <a:spcPts val="0"/>
              </a:spcBef>
            </a:pPr>
            <a:r>
              <a:rPr lang="en-US" dirty="0">
                <a:solidFill>
                  <a:srgbClr val="434343"/>
                </a:solidFill>
                <a:effectLst/>
                <a:latin typeface="+mj-lt"/>
                <a:ea typeface="Times New Roman" panose="02020603050405020304" pitchFamily="18" charset="0"/>
              </a:rPr>
              <a:t>Duty of loyalty means that boards must place the </a:t>
            </a:r>
            <a:r>
              <a:rPr lang="en-US" b="1" dirty="0">
                <a:solidFill>
                  <a:srgbClr val="0070C0"/>
                </a:solidFill>
                <a:effectLst/>
                <a:latin typeface="+mj-lt"/>
                <a:ea typeface="Times New Roman" panose="02020603050405020304" pitchFamily="18" charset="0"/>
              </a:rPr>
              <a:t>interests of the district ahead of their own interests </a:t>
            </a:r>
            <a:r>
              <a:rPr lang="en-US" dirty="0">
                <a:solidFill>
                  <a:srgbClr val="434343"/>
                </a:solidFill>
                <a:effectLst/>
                <a:latin typeface="+mj-lt"/>
                <a:ea typeface="Times New Roman" panose="02020603050405020304" pitchFamily="18" charset="0"/>
              </a:rPr>
              <a:t>at all times. Board members are required to publicly disclose any </a:t>
            </a:r>
            <a:r>
              <a:rPr lang="en-US" b="1" dirty="0">
                <a:solidFill>
                  <a:srgbClr val="0070C0"/>
                </a:solidFill>
                <a:effectLst/>
                <a:latin typeface="+mj-lt"/>
                <a:ea typeface="Times New Roman" panose="02020603050405020304" pitchFamily="18" charset="0"/>
              </a:rPr>
              <a:t>conflicts of interest </a:t>
            </a:r>
            <a:r>
              <a:rPr lang="en-US" dirty="0">
                <a:solidFill>
                  <a:srgbClr val="434343"/>
                </a:solidFill>
                <a:effectLst/>
                <a:latin typeface="+mj-lt"/>
                <a:ea typeface="Times New Roman" panose="02020603050405020304" pitchFamily="18" charset="0"/>
              </a:rPr>
              <a:t>and not use board service as a means for personal or commercial gain.</a:t>
            </a:r>
            <a:endParaRPr lang="en-US" dirty="0">
              <a:effectLst/>
              <a:latin typeface="+mj-lt"/>
              <a:ea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kern="100" dirty="0">
              <a:solidFill>
                <a:srgbClr val="434343"/>
              </a:solidFill>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kern="100" dirty="0">
              <a:solidFill>
                <a:srgbClr val="434343"/>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kern="100" dirty="0">
              <a:solidFill>
                <a:srgbClr val="434343"/>
              </a:solidFill>
              <a:effectLst/>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kern="100" dirty="0">
              <a:solidFill>
                <a:srgbClr val="434343"/>
              </a:solidFill>
              <a:latin typeface="+mj-l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200" kern="100" dirty="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36502A-FC3E-74E7-8E9D-DA84947ADC4A}"/>
              </a:ext>
            </a:extLst>
          </p:cNvPr>
          <p:cNvSpPr txBox="1"/>
          <p:nvPr/>
        </p:nvSpPr>
        <p:spPr>
          <a:xfrm>
            <a:off x="4649724" y="2765654"/>
            <a:ext cx="4581144" cy="2505751"/>
          </a:xfrm>
          <a:prstGeom prst="rect">
            <a:avLst/>
          </a:prstGeom>
          <a:noFill/>
        </p:spPr>
        <p:txBody>
          <a:bodyPr wrap="square">
            <a:spAutoFit/>
          </a:bodyPr>
          <a:lstStyle/>
          <a:p>
            <a:pPr marL="0" marR="0" fontAlgn="base">
              <a:lnSpc>
                <a:spcPct val="107000"/>
              </a:lnSpc>
              <a:spcBef>
                <a:spcPts val="0"/>
              </a:spcBef>
              <a:spcAft>
                <a:spcPts val="0"/>
              </a:spcAft>
            </a:pPr>
            <a:endParaRPr lang="en-US" b="1" kern="100" spc="75" dirty="0">
              <a:solidFill>
                <a:srgbClr val="292929"/>
              </a:solidFill>
              <a:effectLst/>
              <a:latin typeface="+mj-lt"/>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b="1" kern="100" spc="75" dirty="0">
                <a:solidFill>
                  <a:srgbClr val="FF0000"/>
                </a:solidFill>
                <a:effectLst/>
                <a:latin typeface="+mj-lt"/>
                <a:ea typeface="Times New Roman" panose="02020603050405020304" pitchFamily="18" charset="0"/>
                <a:cs typeface="Times New Roman" panose="02020603050405020304" pitchFamily="18" charset="0"/>
              </a:rPr>
              <a:t>Duty of Obedience</a:t>
            </a:r>
            <a:endParaRPr lang="en-US" b="1" kern="100"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spcAft>
                <a:spcPts val="0"/>
              </a:spcAft>
            </a:pPr>
            <a:endParaRPr lang="en-US" dirty="0">
              <a:solidFill>
                <a:srgbClr val="434343"/>
              </a:solidFill>
              <a:effectLst/>
              <a:latin typeface="+mj-lt"/>
              <a:ea typeface="Times New Roman" panose="02020603050405020304" pitchFamily="18" charset="0"/>
            </a:endParaRPr>
          </a:p>
          <a:p>
            <a:pPr marL="0" marR="0" fontAlgn="base">
              <a:spcBef>
                <a:spcPts val="0"/>
              </a:spcBef>
              <a:spcAft>
                <a:spcPts val="0"/>
              </a:spcAft>
            </a:pPr>
            <a:r>
              <a:rPr lang="en-US" dirty="0">
                <a:solidFill>
                  <a:srgbClr val="434343"/>
                </a:solidFill>
                <a:effectLst/>
                <a:latin typeface="+mj-lt"/>
                <a:ea typeface="Times New Roman" panose="02020603050405020304" pitchFamily="18" charset="0"/>
              </a:rPr>
              <a:t>Duty of obedience requires board support of all applicable </a:t>
            </a:r>
            <a:r>
              <a:rPr lang="en-US" b="1" u="sng" dirty="0">
                <a:solidFill>
                  <a:srgbClr val="0070C0"/>
                </a:solidFill>
                <a:effectLst/>
                <a:latin typeface="+mj-lt"/>
                <a:ea typeface="Times New Roman" panose="02020603050405020304" pitchFamily="18" charset="0"/>
              </a:rPr>
              <a:t>laws and regulations</a:t>
            </a:r>
            <a:r>
              <a:rPr lang="en-US" b="1" dirty="0">
                <a:solidFill>
                  <a:srgbClr val="0070C0"/>
                </a:solidFill>
                <a:effectLst/>
                <a:latin typeface="+mj-lt"/>
                <a:ea typeface="Times New Roman" panose="02020603050405020304" pitchFamily="18" charset="0"/>
              </a:rPr>
              <a:t> </a:t>
            </a:r>
            <a:r>
              <a:rPr lang="en-US" dirty="0">
                <a:solidFill>
                  <a:srgbClr val="434343"/>
                </a:solidFill>
                <a:effectLst/>
                <a:latin typeface="+mj-lt"/>
                <a:ea typeface="Times New Roman" panose="02020603050405020304" pitchFamily="18" charset="0"/>
              </a:rPr>
              <a:t>and identification of any illegal or unauthorized activities. The duty of obedience also means that board carry out the district’s mission in conjunction with </a:t>
            </a:r>
            <a:r>
              <a:rPr lang="en-US" b="1" i="1" dirty="0">
                <a:solidFill>
                  <a:srgbClr val="0070C0"/>
                </a:solidFill>
                <a:effectLst/>
                <a:latin typeface="+mj-lt"/>
                <a:ea typeface="Times New Roman" panose="02020603050405020304" pitchFamily="18" charset="0"/>
              </a:rPr>
              <a:t>stated directives and local initiatives</a:t>
            </a:r>
          </a:p>
          <a:p>
            <a:pPr marL="0" marR="0" fontAlgn="base">
              <a:lnSpc>
                <a:spcPct val="107000"/>
              </a:lnSpc>
              <a:spcBef>
                <a:spcPts val="0"/>
              </a:spcBef>
              <a:spcAft>
                <a:spcPts val="0"/>
              </a:spcAft>
            </a:pPr>
            <a:endParaRPr lang="en-US" b="1" kern="100" spc="75" dirty="0">
              <a:solidFill>
                <a:srgbClr val="292929"/>
              </a:solidFill>
              <a:effectLst/>
              <a:latin typeface="+mj-lt"/>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endParaRPr lang="en-US" b="1" kern="100" spc="75" dirty="0">
              <a:solidFill>
                <a:srgbClr val="292929"/>
              </a:solidFill>
              <a:latin typeface="+mj-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A3F5A0E-7DC8-11F3-111E-690B267F694D}"/>
              </a:ext>
            </a:extLst>
          </p:cNvPr>
          <p:cNvSpPr txBox="1"/>
          <p:nvPr/>
        </p:nvSpPr>
        <p:spPr>
          <a:xfrm>
            <a:off x="3926455" y="224639"/>
            <a:ext cx="4640316" cy="338554"/>
          </a:xfrm>
          <a:prstGeom prst="rect">
            <a:avLst/>
          </a:prstGeom>
          <a:noFill/>
        </p:spPr>
        <p:txBody>
          <a:bodyPr wrap="square">
            <a:spAutoFit/>
          </a:bodyPr>
          <a:lstStyle/>
          <a:p>
            <a:r>
              <a:rPr kumimoji="0" lang="en-US" sz="1600" b="1" i="0" u="none" strike="noStrike" kern="100" cap="none" spc="150" normalizeH="0" baseline="0" noProof="0" dirty="0">
                <a:ln>
                  <a:noFill/>
                </a:ln>
                <a:solidFill>
                  <a:srgbClr val="FFFF00"/>
                </a:solidFill>
                <a:effectLst/>
                <a:uLnTx/>
                <a:uFillTx/>
                <a:latin typeface="Arial"/>
                <a:ea typeface="Times New Roman" panose="02020603050405020304" pitchFamily="18" charset="0"/>
                <a:cs typeface="Times New Roman" panose="02020603050405020304" pitchFamily="18" charset="0"/>
                <a:sym typeface="Arial"/>
              </a:rPr>
              <a:t>Elements of Fiduciary Duties</a:t>
            </a:r>
            <a:endParaRPr lang="en-US" dirty="0">
              <a:solidFill>
                <a:srgbClr val="FFFF00"/>
              </a:solidFill>
            </a:endParaRPr>
          </a:p>
        </p:txBody>
      </p:sp>
    </p:spTree>
    <p:extLst>
      <p:ext uri="{BB962C8B-B14F-4D97-AF65-F5344CB8AC3E}">
        <p14:creationId xmlns:p14="http://schemas.microsoft.com/office/powerpoint/2010/main" val="267572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13948-033C-D349-A2AA-14CC7EFD12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TextBox 3">
            <a:extLst>
              <a:ext uri="{FF2B5EF4-FFF2-40B4-BE49-F238E27FC236}">
                <a16:creationId xmlns:a16="http://schemas.microsoft.com/office/drawing/2014/main" id="{6B679B5D-47A8-8DF7-5132-A1E72954E759}"/>
              </a:ext>
            </a:extLst>
          </p:cNvPr>
          <p:cNvSpPr txBox="1"/>
          <p:nvPr/>
        </p:nvSpPr>
        <p:spPr>
          <a:xfrm>
            <a:off x="156341" y="1336119"/>
            <a:ext cx="4579882" cy="4185761"/>
          </a:xfrm>
          <a:prstGeom prst="rect">
            <a:avLst/>
          </a:prstGeom>
          <a:noFill/>
        </p:spPr>
        <p:txBody>
          <a:bodyPr wrap="square">
            <a:spAutoFit/>
          </a:bodyPr>
          <a:lstStyle/>
          <a:p>
            <a:pPr marL="0" marR="0" fontAlgn="base">
              <a:spcBef>
                <a:spcPts val="0"/>
              </a:spcBef>
            </a:pPr>
            <a:r>
              <a:rPr lang="en-US" b="1" kern="100" spc="75" dirty="0">
                <a:solidFill>
                  <a:srgbClr val="FF0000"/>
                </a:solidFill>
                <a:effectLst/>
                <a:latin typeface="+mj-lt"/>
                <a:ea typeface="Times New Roman" panose="02020603050405020304" pitchFamily="18" charset="0"/>
                <a:cs typeface="Times New Roman" panose="02020603050405020304" pitchFamily="18" charset="0"/>
              </a:rPr>
              <a:t>Duty of Prudence **</a:t>
            </a:r>
            <a:endParaRPr lang="en-US" b="1" kern="100"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dirty="0">
              <a:solidFill>
                <a:srgbClr val="434343"/>
              </a:solidFill>
              <a:effectLst/>
              <a:latin typeface="+mj-lt"/>
              <a:ea typeface="Times New Roman" panose="02020603050405020304" pitchFamily="18" charset="0"/>
            </a:endParaRPr>
          </a:p>
          <a:p>
            <a:pPr marL="0" marR="0" fontAlgn="base">
              <a:spcBef>
                <a:spcPts val="0"/>
              </a:spcBef>
            </a:pPr>
            <a:r>
              <a:rPr lang="en-US" dirty="0">
                <a:solidFill>
                  <a:srgbClr val="434343"/>
                </a:solidFill>
                <a:effectLst/>
                <a:latin typeface="+mj-lt"/>
                <a:ea typeface="Times New Roman" panose="02020603050405020304" pitchFamily="18" charset="0"/>
              </a:rPr>
              <a:t>Boards must be aware of </a:t>
            </a:r>
            <a:r>
              <a:rPr lang="en-US" b="1" dirty="0">
                <a:solidFill>
                  <a:srgbClr val="0070C0"/>
                </a:solidFill>
                <a:effectLst/>
                <a:latin typeface="+mj-lt"/>
                <a:ea typeface="Times New Roman" panose="02020603050405020304" pitchFamily="18" charset="0"/>
              </a:rPr>
              <a:t>risks and exercising caution in decision-making</a:t>
            </a:r>
            <a:r>
              <a:rPr lang="en-US" dirty="0">
                <a:solidFill>
                  <a:srgbClr val="434343"/>
                </a:solidFill>
                <a:effectLst/>
                <a:latin typeface="+mj-lt"/>
                <a:ea typeface="Times New Roman" panose="02020603050405020304" pitchFamily="18" charset="0"/>
              </a:rPr>
              <a:t>. Board members are expected to handle matters with a high degree of professionalism and be accountable approving expenditures wisely.</a:t>
            </a:r>
            <a:endParaRPr lang="en-US" dirty="0">
              <a:effectLst/>
              <a:latin typeface="+mj-lt"/>
              <a:ea typeface="Times New Roman" panose="02020603050405020304" pitchFamily="18" charset="0"/>
            </a:endParaRPr>
          </a:p>
          <a:p>
            <a:pPr marL="0" marR="0" fontAlgn="base">
              <a:spcBef>
                <a:spcPts val="0"/>
              </a:spcBef>
            </a:pPr>
            <a:endParaRPr lang="en-US" b="1" kern="100" spc="75" dirty="0">
              <a:solidFill>
                <a:srgbClr val="292929"/>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b="1" kern="100" spc="75" dirty="0">
              <a:solidFill>
                <a:srgbClr val="292929"/>
              </a:solidFill>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b="1" kern="100" spc="75" dirty="0">
              <a:solidFill>
                <a:srgbClr val="292929"/>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b="1" kern="100" spc="75" dirty="0">
              <a:solidFill>
                <a:srgbClr val="292929"/>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b="1" kern="100" spc="75"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r>
              <a:rPr lang="en-US" b="1" kern="100" spc="75" dirty="0">
                <a:solidFill>
                  <a:srgbClr val="FF0000"/>
                </a:solidFill>
                <a:effectLst/>
                <a:latin typeface="+mj-lt"/>
                <a:ea typeface="Times New Roman" panose="02020603050405020304" pitchFamily="18" charset="0"/>
                <a:cs typeface="Times New Roman" panose="02020603050405020304" pitchFamily="18" charset="0"/>
              </a:rPr>
              <a:t>Duty to Disclose</a:t>
            </a:r>
            <a:endParaRPr lang="en-US" b="1" kern="100" dirty="0">
              <a:solidFill>
                <a:srgbClr val="FF0000"/>
              </a:solidFill>
              <a:effectLst/>
              <a:latin typeface="+mj-lt"/>
              <a:ea typeface="Times New Roman" panose="02020603050405020304" pitchFamily="18" charset="0"/>
              <a:cs typeface="Times New Roman" panose="02020603050405020304" pitchFamily="18" charset="0"/>
            </a:endParaRPr>
          </a:p>
          <a:p>
            <a:pPr marL="0" marR="0" fontAlgn="base">
              <a:spcBef>
                <a:spcPts val="0"/>
              </a:spcBef>
            </a:pPr>
            <a:endParaRPr lang="en-US" dirty="0">
              <a:solidFill>
                <a:srgbClr val="434343"/>
              </a:solidFill>
              <a:effectLst/>
              <a:latin typeface="+mj-lt"/>
              <a:ea typeface="Times New Roman" panose="02020603050405020304" pitchFamily="18" charset="0"/>
            </a:endParaRPr>
          </a:p>
          <a:p>
            <a:pPr marL="0" marR="0" fontAlgn="base">
              <a:spcBef>
                <a:spcPts val="0"/>
              </a:spcBef>
            </a:pPr>
            <a:r>
              <a:rPr lang="en-US" dirty="0">
                <a:solidFill>
                  <a:srgbClr val="434343"/>
                </a:solidFill>
                <a:effectLst/>
                <a:latin typeface="+mj-lt"/>
                <a:ea typeface="Times New Roman" panose="02020603050405020304" pitchFamily="18" charset="0"/>
              </a:rPr>
              <a:t>Duty to disclose requires board members to be forthright in their speech and behavior. If they have information that would </a:t>
            </a:r>
            <a:r>
              <a:rPr lang="en-US" b="1" dirty="0">
                <a:solidFill>
                  <a:srgbClr val="0070C0"/>
                </a:solidFill>
                <a:effectLst/>
                <a:latin typeface="+mj-lt"/>
                <a:ea typeface="Times New Roman" panose="02020603050405020304" pitchFamily="18" charset="0"/>
              </a:rPr>
              <a:t>influence their decisions </a:t>
            </a:r>
            <a:r>
              <a:rPr lang="en-US" dirty="0">
                <a:solidFill>
                  <a:srgbClr val="434343"/>
                </a:solidFill>
                <a:effectLst/>
                <a:latin typeface="+mj-lt"/>
                <a:ea typeface="Times New Roman" panose="02020603050405020304" pitchFamily="18" charset="0"/>
              </a:rPr>
              <a:t>or impact the decisions of other board members, they have a </a:t>
            </a:r>
            <a:r>
              <a:rPr lang="en-US" b="1" dirty="0">
                <a:solidFill>
                  <a:srgbClr val="0070C0"/>
                </a:solidFill>
                <a:effectLst/>
                <a:latin typeface="+mj-lt"/>
                <a:ea typeface="Times New Roman" panose="02020603050405020304" pitchFamily="18" charset="0"/>
              </a:rPr>
              <a:t>duty to disclose information known</a:t>
            </a:r>
            <a:r>
              <a:rPr lang="en-US" dirty="0">
                <a:solidFill>
                  <a:srgbClr val="434343"/>
                </a:solidFill>
                <a:effectLst/>
                <a:latin typeface="+mj-lt"/>
                <a:ea typeface="Times New Roman" panose="02020603050405020304" pitchFamily="18" charset="0"/>
              </a:rPr>
              <a:t>.</a:t>
            </a:r>
            <a:endParaRPr lang="en-US" dirty="0">
              <a:effectLst/>
              <a:latin typeface="+mj-lt"/>
              <a:ea typeface="Times New Roman" panose="02020603050405020304" pitchFamily="18" charset="0"/>
            </a:endParaRPr>
          </a:p>
        </p:txBody>
      </p:sp>
      <p:sp>
        <p:nvSpPr>
          <p:cNvPr id="6" name="TextBox 5">
            <a:extLst>
              <a:ext uri="{FF2B5EF4-FFF2-40B4-BE49-F238E27FC236}">
                <a16:creationId xmlns:a16="http://schemas.microsoft.com/office/drawing/2014/main" id="{998C7C0A-812E-CE0A-E537-D77828115168}"/>
              </a:ext>
            </a:extLst>
          </p:cNvPr>
          <p:cNvSpPr txBox="1"/>
          <p:nvPr/>
        </p:nvSpPr>
        <p:spPr>
          <a:xfrm>
            <a:off x="4665279" y="2666956"/>
            <a:ext cx="4579882" cy="1600438"/>
          </a:xfrm>
          <a:prstGeom prst="rect">
            <a:avLst/>
          </a:prstGeom>
          <a:noFill/>
        </p:spPr>
        <p:txBody>
          <a:bodyPr wrap="square">
            <a:spAutoFit/>
          </a:bodyPr>
          <a:lstStyle/>
          <a:p>
            <a:pPr marL="0" marR="0" lvl="0" indent="0" algn="l" defTabSz="914400" rtl="0" eaLnBrk="1" fontAlgn="base" latinLnBrk="0" hangingPunct="1">
              <a:spcBef>
                <a:spcPts val="0"/>
              </a:spcBef>
              <a:buClr>
                <a:srgbClr val="000000"/>
              </a:buClr>
              <a:buSzTx/>
              <a:buFont typeface="Arial"/>
              <a:buNone/>
              <a:tabLst/>
              <a:defRPr/>
            </a:pPr>
            <a:r>
              <a:rPr kumimoji="0" lang="en-US" sz="1400" b="1" i="0" u="none" strike="noStrike" kern="100" cap="none" spc="75" normalizeH="0" baseline="0" noProof="0" dirty="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rPr>
              <a:t>Duty of Confidentiality</a:t>
            </a:r>
            <a:endParaRPr kumimoji="0" lang="en-US" sz="1400" b="1" i="0" u="none" strike="noStrike" kern="100" cap="none" spc="0" normalizeH="0" baseline="0" noProof="0" dirty="0">
              <a:ln>
                <a:noFill/>
              </a:ln>
              <a:solidFill>
                <a:srgbClr val="FF0000"/>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l" defTabSz="914400" rtl="0" eaLnBrk="1" fontAlgn="base" latinLnBrk="0" hangingPunct="1">
              <a:spcBef>
                <a:spcPts val="0"/>
              </a:spcBef>
              <a:buClr>
                <a:srgbClr val="000000"/>
              </a:buClr>
              <a:buSzTx/>
              <a:buFont typeface="Arial"/>
              <a:buNone/>
              <a:tabLst/>
              <a:defRPr/>
            </a:pPr>
            <a:endParaRPr kumimoji="0" lang="en-US" sz="1400" b="0" i="0" u="none" strike="noStrike" kern="0" cap="none" spc="0" normalizeH="0" baseline="0" noProof="0" dirty="0">
              <a:ln>
                <a:noFill/>
              </a:ln>
              <a:solidFill>
                <a:srgbClr val="434343"/>
              </a:solidFill>
              <a:effectLst/>
              <a:uLnTx/>
              <a:uFillTx/>
              <a:latin typeface="Arial"/>
              <a:ea typeface="Times New Roman" panose="02020603050405020304" pitchFamily="18" charset="0"/>
              <a:cs typeface="Arial"/>
              <a:sym typeface="Arial"/>
            </a:endParaRPr>
          </a:p>
          <a:p>
            <a:pPr marL="0" marR="0" lvl="0" indent="0" algn="l" defTabSz="914400" rtl="0" eaLnBrk="1" fontAlgn="base" latinLnBrk="0" hangingPunct="1">
              <a:spcBef>
                <a:spcPts val="0"/>
              </a:spcBef>
              <a:buClr>
                <a:srgbClr val="000000"/>
              </a:buClr>
              <a:buSzTx/>
              <a:buFont typeface="Arial"/>
              <a:buNone/>
              <a:tabLst/>
              <a:defRPr/>
            </a:pPr>
            <a:r>
              <a:rPr kumimoji="0" lang="en-US" sz="1400" b="0" i="0" u="none" strike="noStrike" kern="0" cap="none" spc="0" normalizeH="0" baseline="0" noProof="0" dirty="0">
                <a:ln>
                  <a:noFill/>
                </a:ln>
                <a:solidFill>
                  <a:srgbClr val="434343"/>
                </a:solidFill>
                <a:effectLst/>
                <a:uLnTx/>
                <a:uFillTx/>
                <a:latin typeface="Arial"/>
                <a:ea typeface="Times New Roman" panose="02020603050405020304" pitchFamily="18" charset="0"/>
                <a:cs typeface="Arial"/>
                <a:sym typeface="Arial"/>
              </a:rPr>
              <a:t>Boards must keep certain types of information confidential and protect </a:t>
            </a:r>
            <a:r>
              <a:rPr kumimoji="0" lang="en-US" sz="1400" b="0" i="0" u="none" strike="noStrike" kern="0" cap="none" spc="0" normalizeH="0" baseline="0" noProof="0" dirty="0">
                <a:ln>
                  <a:noFill/>
                </a:ln>
                <a:solidFill>
                  <a:srgbClr val="434343"/>
                </a:solidFill>
                <a:effectLst/>
                <a:uLnTx/>
                <a:uFillTx/>
                <a:latin typeface="+mj-lt"/>
                <a:ea typeface="Times New Roman" panose="02020603050405020304" pitchFamily="18" charset="0"/>
                <a:cs typeface="Arial"/>
                <a:sym typeface="Arial"/>
              </a:rPr>
              <a:t>the</a:t>
            </a:r>
            <a:r>
              <a:rPr kumimoji="0" lang="en-US" sz="1400" b="0" i="0" u="none" strike="noStrike" kern="0" cap="none" spc="0" normalizeH="0" baseline="0" noProof="0" dirty="0">
                <a:ln>
                  <a:noFill/>
                </a:ln>
                <a:solidFill>
                  <a:srgbClr val="434343"/>
                </a:solidFill>
                <a:effectLst/>
                <a:uLnTx/>
                <a:uFillTx/>
                <a:latin typeface="Arial"/>
                <a:ea typeface="Times New Roman" panose="02020603050405020304" pitchFamily="18" charset="0"/>
                <a:cs typeface="Arial"/>
                <a:sym typeface="Arial"/>
              </a:rPr>
              <a:t> </a:t>
            </a:r>
            <a:r>
              <a:rPr kumimoji="0" lang="en-US" sz="1400" b="1" i="0" u="none" strike="noStrike" kern="0" cap="none" spc="0" normalizeH="0" baseline="0" noProof="0" dirty="0">
                <a:ln>
                  <a:noFill/>
                </a:ln>
                <a:solidFill>
                  <a:srgbClr val="0070C0"/>
                </a:solidFill>
                <a:effectLst/>
                <a:uLnTx/>
                <a:uFillTx/>
                <a:latin typeface="Arial"/>
                <a:ea typeface="Times New Roman" panose="02020603050405020304" pitchFamily="18" charset="0"/>
                <a:cs typeface="Arial"/>
                <a:sym typeface="Arial"/>
              </a:rPr>
              <a:t>unauthorized disclosure of private or protected data</a:t>
            </a:r>
            <a:r>
              <a:rPr kumimoji="0" lang="en-US" sz="1400" b="0" i="0" u="none" strike="noStrike" kern="0" cap="none" spc="0" normalizeH="0" baseline="0" noProof="0" dirty="0">
                <a:ln>
                  <a:noFill/>
                </a:ln>
                <a:solidFill>
                  <a:srgbClr val="434343"/>
                </a:solidFill>
                <a:effectLst/>
                <a:uLnTx/>
                <a:uFillTx/>
                <a:latin typeface="Arial"/>
                <a:ea typeface="Times New Roman" panose="02020603050405020304" pitchFamily="18" charset="0"/>
                <a:cs typeface="Arial"/>
                <a:sym typeface="Arial"/>
              </a:rPr>
              <a:t>. They must not use the information they see, hear or review in the scope of their position for personal gain.</a:t>
            </a:r>
            <a:endParaRPr kumimoji="0" lang="en-US" sz="1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p:txBody>
      </p:sp>
      <p:sp>
        <p:nvSpPr>
          <p:cNvPr id="7" name="TextBox 6">
            <a:extLst>
              <a:ext uri="{FF2B5EF4-FFF2-40B4-BE49-F238E27FC236}">
                <a16:creationId xmlns:a16="http://schemas.microsoft.com/office/drawing/2014/main" id="{1B58C042-2368-34B3-27A4-4C2DAC4A5A38}"/>
              </a:ext>
            </a:extLst>
          </p:cNvPr>
          <p:cNvSpPr txBox="1"/>
          <p:nvPr/>
        </p:nvSpPr>
        <p:spPr>
          <a:xfrm>
            <a:off x="3926455" y="224639"/>
            <a:ext cx="4640316" cy="338554"/>
          </a:xfrm>
          <a:prstGeom prst="rect">
            <a:avLst/>
          </a:prstGeom>
          <a:noFill/>
        </p:spPr>
        <p:txBody>
          <a:bodyPr wrap="square">
            <a:spAutoFit/>
          </a:bodyPr>
          <a:lstStyle/>
          <a:p>
            <a:r>
              <a:rPr kumimoji="0" lang="en-US" sz="1600" b="1" i="0" u="none" strike="noStrike" kern="100" cap="none" spc="150" normalizeH="0" baseline="0" noProof="0" dirty="0">
                <a:ln>
                  <a:noFill/>
                </a:ln>
                <a:solidFill>
                  <a:srgbClr val="FFFF00"/>
                </a:solidFill>
                <a:effectLst/>
                <a:uLnTx/>
                <a:uFillTx/>
                <a:latin typeface="Arial"/>
                <a:ea typeface="Times New Roman" panose="02020603050405020304" pitchFamily="18" charset="0"/>
                <a:cs typeface="Times New Roman" panose="02020603050405020304" pitchFamily="18" charset="0"/>
                <a:sym typeface="Arial"/>
              </a:rPr>
              <a:t>Elements of Fiduciary Duties</a:t>
            </a:r>
            <a:endParaRPr lang="en-US" dirty="0">
              <a:solidFill>
                <a:srgbClr val="FFFF00"/>
              </a:solidFill>
            </a:endParaRPr>
          </a:p>
        </p:txBody>
      </p:sp>
    </p:spTree>
    <p:extLst>
      <p:ext uri="{BB962C8B-B14F-4D97-AF65-F5344CB8AC3E}">
        <p14:creationId xmlns:p14="http://schemas.microsoft.com/office/powerpoint/2010/main" val="329770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BD08C-22DE-B19C-1025-D62B7FFEA1F9}"/>
              </a:ext>
            </a:extLst>
          </p:cNvPr>
          <p:cNvSpPr>
            <a:spLocks noGrp="1"/>
          </p:cNvSpPr>
          <p:nvPr>
            <p:ph type="sldNum" idx="12"/>
          </p:nvPr>
        </p:nvSpPr>
        <p:spPr>
          <a:xfrm>
            <a:off x="6805448" y="6418645"/>
            <a:ext cx="2133600" cy="476250"/>
          </a:xfrm>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3" name="TextBox 2">
            <a:extLst>
              <a:ext uri="{FF2B5EF4-FFF2-40B4-BE49-F238E27FC236}">
                <a16:creationId xmlns:a16="http://schemas.microsoft.com/office/drawing/2014/main" id="{4F8E34C0-7BF5-314C-01A2-F7C171AE6C49}"/>
              </a:ext>
            </a:extLst>
          </p:cNvPr>
          <p:cNvSpPr txBox="1"/>
          <p:nvPr/>
        </p:nvSpPr>
        <p:spPr>
          <a:xfrm>
            <a:off x="2752344" y="301752"/>
            <a:ext cx="5001768" cy="369332"/>
          </a:xfrm>
          <a:prstGeom prst="rect">
            <a:avLst/>
          </a:prstGeom>
          <a:noFill/>
        </p:spPr>
        <p:txBody>
          <a:bodyPr wrap="square" rtlCol="0">
            <a:spAutoFit/>
          </a:bodyPr>
          <a:lstStyle/>
          <a:p>
            <a:r>
              <a:rPr lang="en-US" sz="1800" b="1" dirty="0">
                <a:solidFill>
                  <a:srgbClr val="FFFF00"/>
                </a:solidFill>
              </a:rPr>
              <a:t>Are School Districts Subject to ERISA ???</a:t>
            </a:r>
          </a:p>
        </p:txBody>
      </p:sp>
      <p:sp>
        <p:nvSpPr>
          <p:cNvPr id="4" name="TextBox 3">
            <a:extLst>
              <a:ext uri="{FF2B5EF4-FFF2-40B4-BE49-F238E27FC236}">
                <a16:creationId xmlns:a16="http://schemas.microsoft.com/office/drawing/2014/main" id="{892AF319-8B31-0492-0472-AE4D2AFA36F1}"/>
              </a:ext>
            </a:extLst>
          </p:cNvPr>
          <p:cNvSpPr txBox="1"/>
          <p:nvPr/>
        </p:nvSpPr>
        <p:spPr>
          <a:xfrm>
            <a:off x="139827" y="6259810"/>
            <a:ext cx="8846057" cy="461665"/>
          </a:xfrm>
          <a:prstGeom prst="rect">
            <a:avLst/>
          </a:prstGeom>
          <a:noFill/>
        </p:spPr>
        <p:txBody>
          <a:bodyPr wrap="square">
            <a:spAutoFit/>
          </a:bodyPr>
          <a:lstStyle/>
          <a:p>
            <a:r>
              <a:rPr lang="en-US" sz="1200" b="1" dirty="0">
                <a:solidFill>
                  <a:srgbClr val="FFFF00"/>
                </a:solidFill>
              </a:rPr>
              <a:t>See sections 3(32) and 4021(b)(2) of the Employee Retirement Income Security Act of 1974 (ERISA) for definitions of the term “governmental plan,” which govern respectively for purposes of title I and title IV of ERISA.</a:t>
            </a:r>
          </a:p>
        </p:txBody>
      </p:sp>
      <p:sp>
        <p:nvSpPr>
          <p:cNvPr id="6" name="TextBox 5">
            <a:extLst>
              <a:ext uri="{FF2B5EF4-FFF2-40B4-BE49-F238E27FC236}">
                <a16:creationId xmlns:a16="http://schemas.microsoft.com/office/drawing/2014/main" id="{DEFF294F-9A94-D581-E435-98FC56CEAE67}"/>
              </a:ext>
            </a:extLst>
          </p:cNvPr>
          <p:cNvSpPr txBox="1"/>
          <p:nvPr/>
        </p:nvSpPr>
        <p:spPr>
          <a:xfrm>
            <a:off x="139827" y="1011190"/>
            <a:ext cx="4581144" cy="1600438"/>
          </a:xfrm>
          <a:prstGeom prst="rect">
            <a:avLst/>
          </a:prstGeom>
          <a:noFill/>
        </p:spPr>
        <p:txBody>
          <a:bodyPr wrap="square">
            <a:spAutoFit/>
          </a:bodyPr>
          <a:lstStyle/>
          <a:p>
            <a:r>
              <a:rPr lang="en-US" b="0" i="0" u="sng" dirty="0">
                <a:solidFill>
                  <a:srgbClr val="000000"/>
                </a:solidFill>
                <a:effectLst/>
                <a:latin typeface="+mj-lt"/>
              </a:rPr>
              <a:t>Fiduciary responsibility is contained </a:t>
            </a:r>
            <a:r>
              <a:rPr lang="en-US" b="0" i="0" dirty="0">
                <a:solidFill>
                  <a:srgbClr val="000000"/>
                </a:solidFill>
                <a:effectLst/>
                <a:latin typeface="+mj-lt"/>
              </a:rPr>
              <a:t>in Employee Retirement Income Security Act (ERISA), which applies to the responsibility within retirement plans for employers that are not exempt from Title I of ERISA. </a:t>
            </a:r>
            <a:r>
              <a:rPr lang="en-US" b="1" i="0" dirty="0">
                <a:solidFill>
                  <a:srgbClr val="FF0000"/>
                </a:solidFill>
                <a:effectLst/>
                <a:latin typeface="+mj-lt"/>
              </a:rPr>
              <a:t>Public education employers are exempt from ERISA under ERISA Section 3(32). </a:t>
            </a:r>
            <a:r>
              <a:rPr lang="en-US" b="0" i="0" dirty="0">
                <a:solidFill>
                  <a:srgbClr val="000000"/>
                </a:solidFill>
                <a:effectLst/>
                <a:latin typeface="+mj-lt"/>
              </a:rPr>
              <a:t>There is no fiduciary exposure for public school districts under ERISA.</a:t>
            </a:r>
            <a:endParaRPr lang="en-US" dirty="0">
              <a:latin typeface="+mj-lt"/>
            </a:endParaRPr>
          </a:p>
        </p:txBody>
      </p:sp>
      <p:sp>
        <p:nvSpPr>
          <p:cNvPr id="8" name="TextBox 7">
            <a:extLst>
              <a:ext uri="{FF2B5EF4-FFF2-40B4-BE49-F238E27FC236}">
                <a16:creationId xmlns:a16="http://schemas.microsoft.com/office/drawing/2014/main" id="{39EA23C8-35B4-E033-66D1-FB8270AD1321}"/>
              </a:ext>
            </a:extLst>
          </p:cNvPr>
          <p:cNvSpPr txBox="1"/>
          <p:nvPr/>
        </p:nvSpPr>
        <p:spPr>
          <a:xfrm>
            <a:off x="139827" y="3905524"/>
            <a:ext cx="4581144" cy="2031325"/>
          </a:xfrm>
          <a:prstGeom prst="rect">
            <a:avLst/>
          </a:prstGeom>
          <a:noFill/>
        </p:spPr>
        <p:txBody>
          <a:bodyPr wrap="square">
            <a:spAutoFit/>
          </a:bodyPr>
          <a:lstStyle/>
          <a:p>
            <a:pPr algn="l" fontAlgn="base"/>
            <a:r>
              <a:rPr lang="en-US" b="1" i="0" u="sng" dirty="0">
                <a:solidFill>
                  <a:srgbClr val="000000"/>
                </a:solidFill>
                <a:effectLst/>
                <a:latin typeface="+mj-lt"/>
              </a:rPr>
              <a:t>The Internal Revenue Service</a:t>
            </a:r>
            <a:endParaRPr lang="en-US" b="0" i="0" u="sng" dirty="0">
              <a:solidFill>
                <a:srgbClr val="000000"/>
              </a:solidFill>
              <a:effectLst/>
              <a:latin typeface="+mj-lt"/>
            </a:endParaRPr>
          </a:p>
          <a:p>
            <a:pPr algn="l" fontAlgn="base"/>
            <a:r>
              <a:rPr lang="en-US" b="0" i="0" dirty="0">
                <a:solidFill>
                  <a:srgbClr val="000000"/>
                </a:solidFill>
                <a:effectLst/>
                <a:latin typeface="+mj-lt"/>
              </a:rPr>
              <a:t> </a:t>
            </a:r>
          </a:p>
          <a:p>
            <a:pPr algn="l" fontAlgn="base"/>
            <a:r>
              <a:rPr lang="en-US" b="0" i="0" dirty="0">
                <a:solidFill>
                  <a:srgbClr val="000000"/>
                </a:solidFill>
                <a:effectLst/>
                <a:latin typeface="+mj-lt"/>
              </a:rPr>
              <a:t>Final 403(b) regulations, effective on January 1, 2009, govern and set forth the compliance responsibilities for all employers sponsoring 403(b) plans. There is no reference to fiduciary responsibilities in those regulations. In fact, </a:t>
            </a:r>
            <a:r>
              <a:rPr lang="en-US" b="1" i="0" dirty="0">
                <a:solidFill>
                  <a:srgbClr val="FF0000"/>
                </a:solidFill>
                <a:effectLst/>
                <a:latin typeface="+mj-lt"/>
              </a:rPr>
              <a:t>the IRS does not have the authority to impose fiduciary responsibilities on any employer</a:t>
            </a:r>
            <a:r>
              <a:rPr lang="en-US" b="0" i="0" dirty="0">
                <a:solidFill>
                  <a:srgbClr val="000000"/>
                </a:solidFill>
                <a:effectLst/>
                <a:latin typeface="+mj-lt"/>
              </a:rPr>
              <a:t>.</a:t>
            </a:r>
          </a:p>
        </p:txBody>
      </p:sp>
      <p:sp>
        <p:nvSpPr>
          <p:cNvPr id="10" name="TextBox 9">
            <a:extLst>
              <a:ext uri="{FF2B5EF4-FFF2-40B4-BE49-F238E27FC236}">
                <a16:creationId xmlns:a16="http://schemas.microsoft.com/office/drawing/2014/main" id="{1FE495D3-F31E-B052-72A8-08315C4F97A8}"/>
              </a:ext>
            </a:extLst>
          </p:cNvPr>
          <p:cNvSpPr txBox="1"/>
          <p:nvPr/>
        </p:nvSpPr>
        <p:spPr>
          <a:xfrm>
            <a:off x="4720971" y="2430491"/>
            <a:ext cx="4581144" cy="1815882"/>
          </a:xfrm>
          <a:prstGeom prst="rect">
            <a:avLst/>
          </a:prstGeom>
          <a:noFill/>
        </p:spPr>
        <p:txBody>
          <a:bodyPr wrap="square">
            <a:spAutoFit/>
          </a:bodyPr>
          <a:lstStyle/>
          <a:p>
            <a:r>
              <a:rPr lang="en-US" b="1" i="0" u="sng" dirty="0">
                <a:solidFill>
                  <a:srgbClr val="001D35"/>
                </a:solidFill>
                <a:effectLst/>
                <a:latin typeface="+mj-lt"/>
              </a:rPr>
              <a:t>The Department of Labor</a:t>
            </a:r>
          </a:p>
          <a:p>
            <a:endParaRPr lang="en-US" dirty="0">
              <a:solidFill>
                <a:srgbClr val="001D35"/>
              </a:solidFill>
              <a:latin typeface="+mj-lt"/>
            </a:endParaRPr>
          </a:p>
          <a:p>
            <a:r>
              <a:rPr lang="en-US" b="0" i="0" dirty="0">
                <a:solidFill>
                  <a:srgbClr val="001D35"/>
                </a:solidFill>
                <a:effectLst/>
                <a:latin typeface="+mj-lt"/>
              </a:rPr>
              <a:t>The </a:t>
            </a:r>
            <a:r>
              <a:rPr lang="en-US" b="1" i="0" dirty="0">
                <a:solidFill>
                  <a:srgbClr val="FF0000"/>
                </a:solidFill>
                <a:effectLst/>
                <a:latin typeface="+mj-lt"/>
              </a:rPr>
              <a:t>Employee Benefits Security Administration (EBSA), which is part of the U.S. Department of Labor (DOL), </a:t>
            </a:r>
            <a:r>
              <a:rPr lang="en-US" b="0" i="0" dirty="0">
                <a:solidFill>
                  <a:srgbClr val="001D35"/>
                </a:solidFill>
                <a:effectLst/>
                <a:latin typeface="+mj-lt"/>
              </a:rPr>
              <a:t>enforces the Employee Retirement Income Security Act of 1974 (ERISA). EBSA has 15 field offices across the country and a national office in Washington, DC</a:t>
            </a:r>
            <a:endParaRPr lang="en-US" dirty="0">
              <a:latin typeface="+mj-lt"/>
            </a:endParaRPr>
          </a:p>
        </p:txBody>
      </p:sp>
    </p:spTree>
    <p:extLst>
      <p:ext uri="{BB962C8B-B14F-4D97-AF65-F5344CB8AC3E}">
        <p14:creationId xmlns:p14="http://schemas.microsoft.com/office/powerpoint/2010/main" val="11541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AD00B-8040-C419-FBFF-E0CB9D54D5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TextBox 3">
            <a:extLst>
              <a:ext uri="{FF2B5EF4-FFF2-40B4-BE49-F238E27FC236}">
                <a16:creationId xmlns:a16="http://schemas.microsoft.com/office/drawing/2014/main" id="{C9FB47F5-CA8F-67D0-D360-138A313346F4}"/>
              </a:ext>
            </a:extLst>
          </p:cNvPr>
          <p:cNvSpPr txBox="1"/>
          <p:nvPr/>
        </p:nvSpPr>
        <p:spPr>
          <a:xfrm>
            <a:off x="242316" y="976843"/>
            <a:ext cx="8636508" cy="523220"/>
          </a:xfrm>
          <a:prstGeom prst="rect">
            <a:avLst/>
          </a:prstGeom>
          <a:noFill/>
        </p:spPr>
        <p:txBody>
          <a:bodyPr wrap="square">
            <a:spAutoFit/>
          </a:bodyPr>
          <a:lstStyle/>
          <a:p>
            <a:r>
              <a:rPr lang="en-US" dirty="0"/>
              <a:t>The </a:t>
            </a:r>
            <a:r>
              <a:rPr lang="en-US" b="1" dirty="0">
                <a:solidFill>
                  <a:srgbClr val="FF0000"/>
                </a:solidFill>
              </a:rPr>
              <a:t>Employee Retirement Income Security Act </a:t>
            </a:r>
            <a:r>
              <a:rPr lang="en-US" dirty="0"/>
              <a:t>of 1974 (</a:t>
            </a:r>
            <a:r>
              <a:rPr lang="en-US" dirty="0">
                <a:solidFill>
                  <a:srgbClr val="FF0000"/>
                </a:solidFill>
              </a:rPr>
              <a:t>ERISA</a:t>
            </a:r>
            <a:r>
              <a:rPr lang="en-US" dirty="0"/>
              <a:t>) can hold fiduciaries liable for a number of consequences if they </a:t>
            </a:r>
            <a:r>
              <a:rPr lang="en-US" u="sng" dirty="0"/>
              <a:t>breach their fiduciary duties</a:t>
            </a:r>
            <a:r>
              <a:rPr lang="en-US" dirty="0"/>
              <a:t>, including:</a:t>
            </a:r>
          </a:p>
        </p:txBody>
      </p:sp>
      <p:sp>
        <p:nvSpPr>
          <p:cNvPr id="6" name="TextBox 5">
            <a:extLst>
              <a:ext uri="{FF2B5EF4-FFF2-40B4-BE49-F238E27FC236}">
                <a16:creationId xmlns:a16="http://schemas.microsoft.com/office/drawing/2014/main" id="{73174FEA-4361-A3A4-2768-BBA4BA76DCB3}"/>
              </a:ext>
            </a:extLst>
          </p:cNvPr>
          <p:cNvSpPr txBox="1"/>
          <p:nvPr/>
        </p:nvSpPr>
        <p:spPr>
          <a:xfrm>
            <a:off x="242316" y="1684943"/>
            <a:ext cx="7406640" cy="1077218"/>
          </a:xfrm>
          <a:prstGeom prst="rect">
            <a:avLst/>
          </a:prstGeom>
          <a:noFill/>
        </p:spPr>
        <p:txBody>
          <a:bodyPr wrap="square">
            <a:spAutoFit/>
          </a:bodyPr>
          <a:lstStyle/>
          <a:p>
            <a:r>
              <a:rPr lang="en-US" b="1" u="sng" dirty="0"/>
              <a:t>Legal Remedies</a:t>
            </a:r>
          </a:p>
          <a:p>
            <a:endParaRPr lang="en-US" sz="800" dirty="0"/>
          </a:p>
          <a:p>
            <a:r>
              <a:rPr lang="en-US" dirty="0"/>
              <a:t>Fiduciaries may be </a:t>
            </a:r>
            <a:r>
              <a:rPr lang="en-US" dirty="0">
                <a:solidFill>
                  <a:srgbClr val="FF0000"/>
                </a:solidFill>
              </a:rPr>
              <a:t>held personally responsible </a:t>
            </a:r>
            <a:r>
              <a:rPr lang="en-US" dirty="0"/>
              <a:t>for restoring any losses to the plan and returning any profits made through improper use of plan assets. They may also be liable to participants for lost earnings or improperly received profits. </a:t>
            </a:r>
            <a:r>
              <a:rPr lang="en-US" sz="1100" b="1" dirty="0"/>
              <a:t>(29 U.S. Code § 1109)</a:t>
            </a:r>
          </a:p>
        </p:txBody>
      </p:sp>
      <p:sp>
        <p:nvSpPr>
          <p:cNvPr id="8" name="TextBox 7">
            <a:extLst>
              <a:ext uri="{FF2B5EF4-FFF2-40B4-BE49-F238E27FC236}">
                <a16:creationId xmlns:a16="http://schemas.microsoft.com/office/drawing/2014/main" id="{DD94476D-A927-2310-1A6D-66DCF7B08CB6}"/>
              </a:ext>
            </a:extLst>
          </p:cNvPr>
          <p:cNvSpPr txBox="1"/>
          <p:nvPr/>
        </p:nvSpPr>
        <p:spPr>
          <a:xfrm>
            <a:off x="242316" y="2782829"/>
            <a:ext cx="7406640" cy="861774"/>
          </a:xfrm>
          <a:prstGeom prst="rect">
            <a:avLst/>
          </a:prstGeom>
          <a:noFill/>
        </p:spPr>
        <p:txBody>
          <a:bodyPr wrap="square">
            <a:spAutoFit/>
          </a:bodyPr>
          <a:lstStyle/>
          <a:p>
            <a:r>
              <a:rPr lang="en-US" b="1" u="sng" dirty="0"/>
              <a:t>Civil Penalties</a:t>
            </a:r>
          </a:p>
          <a:p>
            <a:endParaRPr lang="en-US" sz="800" dirty="0"/>
          </a:p>
          <a:p>
            <a:r>
              <a:rPr lang="en-US" dirty="0"/>
              <a:t>The Department of Labor (DOL) can assess a </a:t>
            </a:r>
            <a:r>
              <a:rPr lang="en-US" dirty="0">
                <a:solidFill>
                  <a:srgbClr val="FF0000"/>
                </a:solidFill>
              </a:rPr>
              <a:t>civil penalty of up to 20% </a:t>
            </a:r>
            <a:r>
              <a:rPr lang="en-US" dirty="0"/>
              <a:t>of the amount the plan recovers from the fiduciary as a result of a court order or settlement with the DOL.</a:t>
            </a:r>
          </a:p>
        </p:txBody>
      </p:sp>
      <p:sp>
        <p:nvSpPr>
          <p:cNvPr id="12" name="TextBox 11">
            <a:extLst>
              <a:ext uri="{FF2B5EF4-FFF2-40B4-BE49-F238E27FC236}">
                <a16:creationId xmlns:a16="http://schemas.microsoft.com/office/drawing/2014/main" id="{627B4796-7B36-E53E-D486-C612B48CAA54}"/>
              </a:ext>
            </a:extLst>
          </p:cNvPr>
          <p:cNvSpPr txBox="1"/>
          <p:nvPr/>
        </p:nvSpPr>
        <p:spPr>
          <a:xfrm>
            <a:off x="242316" y="3711202"/>
            <a:ext cx="7475220" cy="646331"/>
          </a:xfrm>
          <a:prstGeom prst="rect">
            <a:avLst/>
          </a:prstGeom>
          <a:noFill/>
        </p:spPr>
        <p:txBody>
          <a:bodyPr wrap="square">
            <a:spAutoFit/>
          </a:bodyPr>
          <a:lstStyle/>
          <a:p>
            <a:r>
              <a:rPr lang="en-US" b="1" u="sng" dirty="0"/>
              <a:t>Removal From Fiduciary Position</a:t>
            </a:r>
          </a:p>
          <a:p>
            <a:endParaRPr lang="en-US" sz="800" dirty="0"/>
          </a:p>
          <a:p>
            <a:r>
              <a:rPr lang="en-US" dirty="0">
                <a:solidFill>
                  <a:srgbClr val="FF0000"/>
                </a:solidFill>
              </a:rPr>
              <a:t>Fiduciaries may be removed </a:t>
            </a:r>
            <a:r>
              <a:rPr lang="en-US" dirty="0"/>
              <a:t>from their fiduciary position.</a:t>
            </a:r>
          </a:p>
        </p:txBody>
      </p:sp>
      <p:sp>
        <p:nvSpPr>
          <p:cNvPr id="14" name="TextBox 13">
            <a:extLst>
              <a:ext uri="{FF2B5EF4-FFF2-40B4-BE49-F238E27FC236}">
                <a16:creationId xmlns:a16="http://schemas.microsoft.com/office/drawing/2014/main" id="{88AF97DB-8670-F1D2-708E-BBA6F815E3FA}"/>
              </a:ext>
            </a:extLst>
          </p:cNvPr>
          <p:cNvSpPr txBox="1"/>
          <p:nvPr/>
        </p:nvSpPr>
        <p:spPr>
          <a:xfrm>
            <a:off x="242316" y="4444800"/>
            <a:ext cx="7406640" cy="1723549"/>
          </a:xfrm>
          <a:prstGeom prst="rect">
            <a:avLst/>
          </a:prstGeom>
          <a:noFill/>
        </p:spPr>
        <p:txBody>
          <a:bodyPr wrap="square">
            <a:spAutoFit/>
          </a:bodyPr>
          <a:lstStyle/>
          <a:p>
            <a:r>
              <a:rPr lang="en-US" b="1" u="sng" dirty="0">
                <a:latin typeface="+mj-lt"/>
              </a:rPr>
              <a:t>Criminal Prosecution</a:t>
            </a:r>
          </a:p>
          <a:p>
            <a:endParaRPr lang="en-US" sz="800" b="1" u="sng" dirty="0">
              <a:latin typeface="+mj-lt"/>
            </a:endParaRPr>
          </a:p>
          <a:p>
            <a:r>
              <a:rPr lang="en-US" dirty="0">
                <a:latin typeface="+mj-lt"/>
              </a:rPr>
              <a:t>In </a:t>
            </a:r>
            <a:r>
              <a:rPr lang="en-US" dirty="0">
                <a:solidFill>
                  <a:srgbClr val="FF0000"/>
                </a:solidFill>
                <a:latin typeface="+mj-lt"/>
              </a:rPr>
              <a:t>extreme cases, fiduciaries may face criminal prosecution</a:t>
            </a:r>
            <a:r>
              <a:rPr lang="en-US" dirty="0">
                <a:latin typeface="+mj-lt"/>
              </a:rPr>
              <a:t>, including fines of up to $100,000 and imprisonment for up to 10 years.</a:t>
            </a:r>
          </a:p>
          <a:p>
            <a:endParaRPr lang="en-US" dirty="0">
              <a:latin typeface="+mj-lt"/>
            </a:endParaRPr>
          </a:p>
          <a:p>
            <a:r>
              <a:rPr lang="en-US" b="1" u="sng" dirty="0">
                <a:latin typeface="+mj-lt"/>
              </a:rPr>
              <a:t>State Law</a:t>
            </a:r>
          </a:p>
          <a:p>
            <a:endParaRPr lang="en-US" b="1" u="sng" dirty="0">
              <a:latin typeface="+mj-lt"/>
            </a:endParaRPr>
          </a:p>
          <a:p>
            <a:r>
              <a:rPr lang="en-US" dirty="0">
                <a:latin typeface="+mj-lt"/>
              </a:rPr>
              <a:t>Some states outline standards and civil penalties for Breach of Fiduciary Duties</a:t>
            </a:r>
          </a:p>
        </p:txBody>
      </p:sp>
      <p:sp>
        <p:nvSpPr>
          <p:cNvPr id="16" name="TextBox 15">
            <a:extLst>
              <a:ext uri="{FF2B5EF4-FFF2-40B4-BE49-F238E27FC236}">
                <a16:creationId xmlns:a16="http://schemas.microsoft.com/office/drawing/2014/main" id="{C6E5C19A-91A0-7D26-71D1-19B5A6BCCD6F}"/>
              </a:ext>
            </a:extLst>
          </p:cNvPr>
          <p:cNvSpPr txBox="1"/>
          <p:nvPr/>
        </p:nvSpPr>
        <p:spPr>
          <a:xfrm>
            <a:off x="4572000" y="6245225"/>
            <a:ext cx="4581144" cy="523220"/>
          </a:xfrm>
          <a:prstGeom prst="rect">
            <a:avLst/>
          </a:prstGeom>
          <a:noFill/>
        </p:spPr>
        <p:txBody>
          <a:bodyPr wrap="square">
            <a:spAutoFit/>
          </a:bodyPr>
          <a:lstStyle/>
          <a:p>
            <a:r>
              <a:rPr lang="en-US" dirty="0">
                <a:solidFill>
                  <a:srgbClr val="FFFF00"/>
                </a:solidFill>
                <a:latin typeface="+mj-lt"/>
              </a:rPr>
              <a:t>ERISA's goal is to avoid conflicts of interest, so fiduciaries are expected to work for plan participants</a:t>
            </a:r>
          </a:p>
        </p:txBody>
      </p:sp>
      <p:sp>
        <p:nvSpPr>
          <p:cNvPr id="19" name="TextBox 18">
            <a:extLst>
              <a:ext uri="{FF2B5EF4-FFF2-40B4-BE49-F238E27FC236}">
                <a16:creationId xmlns:a16="http://schemas.microsoft.com/office/drawing/2014/main" id="{2D73E298-415D-A585-AA13-27CE9FC158DA}"/>
              </a:ext>
            </a:extLst>
          </p:cNvPr>
          <p:cNvSpPr txBox="1"/>
          <p:nvPr/>
        </p:nvSpPr>
        <p:spPr>
          <a:xfrm>
            <a:off x="2670048" y="100584"/>
            <a:ext cx="5641848" cy="523220"/>
          </a:xfrm>
          <a:prstGeom prst="rect">
            <a:avLst/>
          </a:prstGeom>
          <a:noFill/>
        </p:spPr>
        <p:txBody>
          <a:bodyPr wrap="square" rtlCol="0">
            <a:spAutoFit/>
          </a:bodyPr>
          <a:lstStyle/>
          <a:p>
            <a:r>
              <a:rPr lang="en-US" sz="2800" dirty="0">
                <a:solidFill>
                  <a:srgbClr val="FFFF00"/>
                </a:solidFill>
              </a:rPr>
              <a:t>Lets talk about ERISA</a:t>
            </a:r>
          </a:p>
        </p:txBody>
      </p:sp>
    </p:spTree>
    <p:extLst>
      <p:ext uri="{BB962C8B-B14F-4D97-AF65-F5344CB8AC3E}">
        <p14:creationId xmlns:p14="http://schemas.microsoft.com/office/powerpoint/2010/main" val="55642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22FC1-694B-B6D5-5034-708142CEAA23}"/>
              </a:ext>
            </a:extLst>
          </p:cNvPr>
          <p:cNvSpPr>
            <a:spLocks noGrp="1"/>
          </p:cNvSpPr>
          <p:nvPr>
            <p:ph type="body" idx="1"/>
          </p:nvPr>
        </p:nvSpPr>
        <p:spPr>
          <a:xfrm>
            <a:off x="201339" y="1190477"/>
            <a:ext cx="9053020" cy="2933468"/>
          </a:xfrm>
        </p:spPr>
        <p:txBody>
          <a:bodyPr/>
          <a:lstStyle/>
          <a:p>
            <a:pPr marL="114300" indent="0">
              <a:buNone/>
            </a:pPr>
            <a:r>
              <a:rPr lang="en-US" sz="1600" b="1" dirty="0">
                <a:solidFill>
                  <a:srgbClr val="0070C0"/>
                </a:solidFill>
                <a:latin typeface="+mj-lt"/>
              </a:rPr>
              <a:t>A 2020 Bill in the Florida House attempted to outlined six Public Official fiduciary duties</a:t>
            </a:r>
            <a:r>
              <a:rPr lang="en-US" sz="1600" b="1" dirty="0">
                <a:latin typeface="+mj-lt"/>
              </a:rPr>
              <a:t>:</a:t>
            </a:r>
          </a:p>
          <a:p>
            <a:pPr marL="114300" indent="0">
              <a:buNone/>
            </a:pPr>
            <a:endParaRPr lang="en-US" sz="1200" dirty="0">
              <a:latin typeface="+mj-lt"/>
            </a:endParaRPr>
          </a:p>
          <a:p>
            <a:pPr marL="114300" indent="0">
              <a:buNone/>
            </a:pPr>
            <a:r>
              <a:rPr lang="en-US" sz="1200" dirty="0">
                <a:latin typeface="+mj-lt"/>
              </a:rPr>
              <a:t>1.  </a:t>
            </a:r>
            <a:r>
              <a:rPr lang="en-US" sz="1200" b="1" dirty="0">
                <a:solidFill>
                  <a:srgbClr val="0070C0"/>
                </a:solidFill>
                <a:latin typeface="+mj-lt"/>
              </a:rPr>
              <a:t>Act in accordance with the laws</a:t>
            </a:r>
            <a:r>
              <a:rPr lang="en-US" sz="1200" dirty="0">
                <a:latin typeface="+mj-lt"/>
              </a:rPr>
              <a:t>, ordinances, rules, policies, and terms governing his or her office or employment.</a:t>
            </a:r>
          </a:p>
          <a:p>
            <a:pPr marL="114300" indent="0">
              <a:buNone/>
            </a:pPr>
            <a:endParaRPr lang="en-US" sz="1200" dirty="0">
              <a:latin typeface="+mj-lt"/>
            </a:endParaRPr>
          </a:p>
          <a:p>
            <a:pPr marL="114300" indent="0">
              <a:buNone/>
            </a:pPr>
            <a:r>
              <a:rPr lang="en-US" sz="1200" dirty="0">
                <a:latin typeface="+mj-lt"/>
              </a:rPr>
              <a:t>2.  </a:t>
            </a:r>
            <a:r>
              <a:rPr lang="en-US" sz="1200" b="1" dirty="0">
                <a:solidFill>
                  <a:srgbClr val="0070C0"/>
                </a:solidFill>
                <a:latin typeface="+mj-lt"/>
              </a:rPr>
              <a:t>Act with the care, competence, and diligence </a:t>
            </a:r>
            <a:r>
              <a:rPr lang="en-US" sz="1200" dirty="0">
                <a:latin typeface="+mj-lt"/>
              </a:rPr>
              <a:t>normally exercised by private business professionals in similar corporate and </a:t>
            </a:r>
          </a:p>
          <a:p>
            <a:pPr marL="114300" indent="0">
              <a:buNone/>
            </a:pPr>
            <a:r>
              <a:rPr lang="en-US" sz="1200" dirty="0">
                <a:latin typeface="+mj-lt"/>
              </a:rPr>
              <a:t>     proprietary circumstances.</a:t>
            </a:r>
          </a:p>
          <a:p>
            <a:pPr marL="114300" indent="0">
              <a:buNone/>
            </a:pPr>
            <a:endParaRPr lang="en-US" sz="1200" dirty="0">
              <a:latin typeface="+mj-lt"/>
            </a:endParaRPr>
          </a:p>
          <a:p>
            <a:pPr marL="114300" indent="0">
              <a:buNone/>
            </a:pPr>
            <a:r>
              <a:rPr lang="en-US" sz="1200" dirty="0">
                <a:latin typeface="+mj-lt"/>
              </a:rPr>
              <a:t>3.  Act only within the </a:t>
            </a:r>
            <a:r>
              <a:rPr lang="en-US" sz="1200" b="1" dirty="0">
                <a:solidFill>
                  <a:srgbClr val="0070C0"/>
                </a:solidFill>
                <a:latin typeface="+mj-lt"/>
              </a:rPr>
              <a:t>scope of his or her authority</a:t>
            </a:r>
            <a:r>
              <a:rPr lang="en-US" sz="1200" b="1" dirty="0">
                <a:latin typeface="+mj-lt"/>
              </a:rPr>
              <a:t>.</a:t>
            </a:r>
          </a:p>
          <a:p>
            <a:pPr marL="114300" indent="0">
              <a:buNone/>
            </a:pPr>
            <a:endParaRPr lang="en-US" sz="1200" dirty="0">
              <a:latin typeface="+mj-lt"/>
            </a:endParaRPr>
          </a:p>
          <a:p>
            <a:pPr marL="114300" indent="0">
              <a:buNone/>
            </a:pPr>
            <a:r>
              <a:rPr lang="en-US" sz="1200" dirty="0">
                <a:latin typeface="+mj-lt"/>
              </a:rPr>
              <a:t>4.  Refrain from </a:t>
            </a:r>
            <a:r>
              <a:rPr lang="en-US" sz="1200" b="1" dirty="0">
                <a:solidFill>
                  <a:srgbClr val="0070C0"/>
                </a:solidFill>
                <a:latin typeface="+mj-lt"/>
              </a:rPr>
              <a:t>conduct that is likely to damage the financial </a:t>
            </a:r>
            <a:r>
              <a:rPr lang="en-US" sz="1200" dirty="0">
                <a:latin typeface="+mj-lt"/>
              </a:rPr>
              <a:t>or economic interests of the governmental entity.</a:t>
            </a:r>
          </a:p>
          <a:p>
            <a:pPr marL="114300" indent="0">
              <a:buNone/>
            </a:pPr>
            <a:endParaRPr lang="en-US" sz="1200" dirty="0">
              <a:latin typeface="+mj-lt"/>
            </a:endParaRPr>
          </a:p>
          <a:p>
            <a:pPr marL="114300" indent="0">
              <a:buNone/>
            </a:pPr>
            <a:r>
              <a:rPr lang="en-US" sz="1200" dirty="0">
                <a:latin typeface="+mj-lt"/>
              </a:rPr>
              <a:t>5.  Use reasonable efforts to </a:t>
            </a:r>
            <a:r>
              <a:rPr lang="en-US" sz="1200" b="1" dirty="0">
                <a:solidFill>
                  <a:srgbClr val="0070C0"/>
                </a:solidFill>
                <a:latin typeface="+mj-lt"/>
              </a:rPr>
              <a:t>maintain documentation </a:t>
            </a:r>
            <a:r>
              <a:rPr lang="en-US" sz="1200" dirty="0">
                <a:latin typeface="+mj-lt"/>
              </a:rPr>
              <a:t>in accordance with applicable laws</a:t>
            </a:r>
          </a:p>
        </p:txBody>
      </p:sp>
      <p:sp>
        <p:nvSpPr>
          <p:cNvPr id="4" name="Slide Number Placeholder 3">
            <a:extLst>
              <a:ext uri="{FF2B5EF4-FFF2-40B4-BE49-F238E27FC236}">
                <a16:creationId xmlns:a16="http://schemas.microsoft.com/office/drawing/2014/main" id="{37A6BF1B-0568-804A-C134-396A3D6B84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pic>
        <p:nvPicPr>
          <p:cNvPr id="6" name="Picture 5">
            <a:extLst>
              <a:ext uri="{FF2B5EF4-FFF2-40B4-BE49-F238E27FC236}">
                <a16:creationId xmlns:a16="http://schemas.microsoft.com/office/drawing/2014/main" id="{B4537CC4-B0C2-A01C-06CF-3307A4D4BD7F}"/>
              </a:ext>
            </a:extLst>
          </p:cNvPr>
          <p:cNvPicPr>
            <a:picLocks noChangeAspect="1"/>
          </p:cNvPicPr>
          <p:nvPr/>
        </p:nvPicPr>
        <p:blipFill>
          <a:blip r:embed="rId2"/>
          <a:stretch>
            <a:fillRect/>
          </a:stretch>
        </p:blipFill>
        <p:spPr>
          <a:xfrm>
            <a:off x="3064269" y="0"/>
            <a:ext cx="5485714" cy="1190476"/>
          </a:xfrm>
          <a:prstGeom prst="rect">
            <a:avLst/>
          </a:prstGeom>
        </p:spPr>
      </p:pic>
      <p:sp>
        <p:nvSpPr>
          <p:cNvPr id="8" name="TextBox 7">
            <a:extLst>
              <a:ext uri="{FF2B5EF4-FFF2-40B4-BE49-F238E27FC236}">
                <a16:creationId xmlns:a16="http://schemas.microsoft.com/office/drawing/2014/main" id="{5D234B6E-B434-B6F5-9F73-B15D4C48B2A6}"/>
              </a:ext>
            </a:extLst>
          </p:cNvPr>
          <p:cNvSpPr txBox="1"/>
          <p:nvPr/>
        </p:nvSpPr>
        <p:spPr>
          <a:xfrm>
            <a:off x="169164" y="6259810"/>
            <a:ext cx="4581144" cy="461665"/>
          </a:xfrm>
          <a:prstGeom prst="rect">
            <a:avLst/>
          </a:prstGeom>
          <a:noFill/>
        </p:spPr>
        <p:txBody>
          <a:bodyPr wrap="square">
            <a:spAutoFit/>
          </a:bodyPr>
          <a:lstStyle/>
          <a:p>
            <a:r>
              <a:rPr lang="en-US" sz="1200" dirty="0">
                <a:solidFill>
                  <a:srgbClr val="FFFF00"/>
                </a:solidFill>
              </a:rPr>
              <a:t>Died in Government Operations and Technology Appropriations Subcommittee (on 03/14/2020)</a:t>
            </a:r>
          </a:p>
        </p:txBody>
      </p:sp>
      <p:sp>
        <p:nvSpPr>
          <p:cNvPr id="10" name="TextBox 9">
            <a:extLst>
              <a:ext uri="{FF2B5EF4-FFF2-40B4-BE49-F238E27FC236}">
                <a16:creationId xmlns:a16="http://schemas.microsoft.com/office/drawing/2014/main" id="{18A015E2-9806-825C-7686-42D072288B8C}"/>
              </a:ext>
            </a:extLst>
          </p:cNvPr>
          <p:cNvSpPr txBox="1"/>
          <p:nvPr/>
        </p:nvSpPr>
        <p:spPr>
          <a:xfrm>
            <a:off x="297179" y="4206831"/>
            <a:ext cx="8549640" cy="1569660"/>
          </a:xfrm>
          <a:prstGeom prst="rect">
            <a:avLst/>
          </a:prstGeom>
          <a:noFill/>
        </p:spPr>
        <p:txBody>
          <a:bodyPr wrap="square">
            <a:spAutoFit/>
          </a:bodyPr>
          <a:lstStyle/>
          <a:p>
            <a:pPr marL="228600" indent="-228600">
              <a:buAutoNum type="arabicPeriod" startAt="6"/>
            </a:pPr>
            <a:r>
              <a:rPr lang="en-US" sz="1200" dirty="0">
                <a:latin typeface="+mj-lt"/>
              </a:rPr>
              <a:t>Maintain reasonable oversight of any </a:t>
            </a:r>
            <a:r>
              <a:rPr lang="en-US" sz="1200" b="1" dirty="0">
                <a:solidFill>
                  <a:srgbClr val="0070C0"/>
                </a:solidFill>
                <a:latin typeface="+mj-lt"/>
              </a:rPr>
              <a:t>delegated authority </a:t>
            </a:r>
            <a:r>
              <a:rPr lang="en-US" sz="1200" dirty="0">
                <a:latin typeface="+mj-lt"/>
              </a:rPr>
              <a:t>and discharge his or her duties with the care that a     </a:t>
            </a:r>
          </a:p>
          <a:p>
            <a:r>
              <a:rPr lang="en-US" sz="1200" dirty="0">
                <a:latin typeface="+mj-lt"/>
              </a:rPr>
              <a:t>     reasonably prudent person in a like private business position would believe appropriate under the circumstances, &amp; must:</a:t>
            </a:r>
          </a:p>
          <a:p>
            <a:endParaRPr lang="en-US" sz="1200" dirty="0">
              <a:latin typeface="+mj-lt"/>
            </a:endParaRPr>
          </a:p>
          <a:p>
            <a:pPr lvl="4"/>
            <a:r>
              <a:rPr lang="en-US" sz="1200" dirty="0">
                <a:latin typeface="+mj-lt"/>
              </a:rPr>
              <a:t>      o Become reasonably informed in connection with any decision making function;</a:t>
            </a:r>
          </a:p>
          <a:p>
            <a:pPr lvl="4"/>
            <a:r>
              <a:rPr lang="en-US" sz="1200" dirty="0">
                <a:latin typeface="+mj-lt"/>
              </a:rPr>
              <a:t>      o Become reasonably informed when devoting attention to any oversight function;</a:t>
            </a:r>
          </a:p>
          <a:p>
            <a:pPr lvl="4"/>
            <a:r>
              <a:rPr lang="en-US" sz="1200" dirty="0">
                <a:latin typeface="+mj-lt"/>
              </a:rPr>
              <a:t>      o Keep reasonably informed concerning the affairs of the governmental entity; and</a:t>
            </a:r>
          </a:p>
          <a:p>
            <a:pPr lvl="4"/>
            <a:r>
              <a:rPr lang="en-US" sz="1200" dirty="0">
                <a:latin typeface="+mj-lt"/>
              </a:rPr>
              <a:t>      o Keep reasonably informed concerning the performance of a governmental entity’s executive officers or other officers,  </a:t>
            </a:r>
          </a:p>
          <a:p>
            <a:pPr lvl="4"/>
            <a:r>
              <a:rPr lang="en-US" sz="1200" dirty="0">
                <a:latin typeface="+mj-lt"/>
              </a:rPr>
              <a:t>         agents, or employees.</a:t>
            </a:r>
          </a:p>
        </p:txBody>
      </p:sp>
    </p:spTree>
    <p:extLst>
      <p:ext uri="{BB962C8B-B14F-4D97-AF65-F5344CB8AC3E}">
        <p14:creationId xmlns:p14="http://schemas.microsoft.com/office/powerpoint/2010/main" val="351073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52B-70AD-1F0B-1D83-58C51E2D3E73}"/>
              </a:ext>
            </a:extLst>
          </p:cNvPr>
          <p:cNvSpPr>
            <a:spLocks noGrp="1"/>
          </p:cNvSpPr>
          <p:nvPr>
            <p:ph type="title"/>
          </p:nvPr>
        </p:nvSpPr>
        <p:spPr>
          <a:xfrm>
            <a:off x="1135117" y="616906"/>
            <a:ext cx="8229600" cy="229861"/>
          </a:xfrm>
        </p:spPr>
        <p:txBody>
          <a:bodyPr/>
          <a:lstStyle/>
          <a:p>
            <a:r>
              <a:rPr lang="en-US" sz="2000" b="1" i="0" dirty="0">
                <a:solidFill>
                  <a:srgbClr val="FFFF00"/>
                </a:solidFill>
                <a:effectLst/>
                <a:latin typeface="Gotham"/>
              </a:rPr>
              <a:t>Lewandowski v. Johnson and Johnson et al</a:t>
            </a:r>
            <a:br>
              <a:rPr lang="en-US" b="1" i="0" dirty="0">
                <a:solidFill>
                  <a:srgbClr val="002E66"/>
                </a:solidFill>
                <a:effectLst/>
                <a:highlight>
                  <a:srgbClr val="E3E9F0"/>
                </a:highlight>
                <a:latin typeface="Gotham"/>
              </a:rPr>
            </a:br>
            <a:endParaRPr lang="en-US" dirty="0"/>
          </a:p>
        </p:txBody>
      </p:sp>
      <p:sp>
        <p:nvSpPr>
          <p:cNvPr id="3" name="Text Placeholder 2">
            <a:extLst>
              <a:ext uri="{FF2B5EF4-FFF2-40B4-BE49-F238E27FC236}">
                <a16:creationId xmlns:a16="http://schemas.microsoft.com/office/drawing/2014/main" id="{E850A395-7E9C-FB7B-D492-A7842D93525F}"/>
              </a:ext>
            </a:extLst>
          </p:cNvPr>
          <p:cNvSpPr>
            <a:spLocks noGrp="1"/>
          </p:cNvSpPr>
          <p:nvPr>
            <p:ph type="body" idx="1"/>
          </p:nvPr>
        </p:nvSpPr>
        <p:spPr>
          <a:xfrm>
            <a:off x="84082" y="943304"/>
            <a:ext cx="8229600" cy="1058917"/>
          </a:xfrm>
        </p:spPr>
        <p:txBody>
          <a:bodyPr/>
          <a:lstStyle/>
          <a:p>
            <a:pPr marL="114300" indent="0">
              <a:buNone/>
            </a:pPr>
            <a:r>
              <a:rPr lang="en-US" dirty="0"/>
              <a:t>  Johnson &amp; Johnson Case</a:t>
            </a:r>
          </a:p>
          <a:p>
            <a:pPr marL="114300" indent="0">
              <a:buNone/>
            </a:pPr>
            <a:r>
              <a:rPr lang="en-US" sz="1400" dirty="0"/>
              <a:t>Popular with “Google Lawyers”, TPAs, PBM Consultants &amp; Brokers</a:t>
            </a:r>
          </a:p>
          <a:p>
            <a:endParaRPr lang="en-US" sz="1400" dirty="0"/>
          </a:p>
          <a:p>
            <a:endParaRPr lang="en-US" dirty="0"/>
          </a:p>
        </p:txBody>
      </p:sp>
      <p:sp>
        <p:nvSpPr>
          <p:cNvPr id="4" name="Slide Number Placeholder 3">
            <a:extLst>
              <a:ext uri="{FF2B5EF4-FFF2-40B4-BE49-F238E27FC236}">
                <a16:creationId xmlns:a16="http://schemas.microsoft.com/office/drawing/2014/main" id="{62B2DC19-6481-A309-7DA9-A82E583BDC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7" name="Picture 6">
            <a:extLst>
              <a:ext uri="{FF2B5EF4-FFF2-40B4-BE49-F238E27FC236}">
                <a16:creationId xmlns:a16="http://schemas.microsoft.com/office/drawing/2014/main" id="{DA6F34C8-CFED-0073-5B7D-8C8F5169CD51}"/>
              </a:ext>
            </a:extLst>
          </p:cNvPr>
          <p:cNvPicPr>
            <a:picLocks noChangeAspect="1"/>
          </p:cNvPicPr>
          <p:nvPr/>
        </p:nvPicPr>
        <p:blipFill>
          <a:blip r:embed="rId2"/>
          <a:stretch>
            <a:fillRect/>
          </a:stretch>
        </p:blipFill>
        <p:spPr>
          <a:xfrm>
            <a:off x="5857875" y="804433"/>
            <a:ext cx="3286125" cy="1390650"/>
          </a:xfrm>
          <a:prstGeom prst="rect">
            <a:avLst/>
          </a:prstGeom>
        </p:spPr>
      </p:pic>
      <p:pic>
        <p:nvPicPr>
          <p:cNvPr id="11" name="Picture 10">
            <a:extLst>
              <a:ext uri="{FF2B5EF4-FFF2-40B4-BE49-F238E27FC236}">
                <a16:creationId xmlns:a16="http://schemas.microsoft.com/office/drawing/2014/main" id="{37B7C270-97E6-47A7-7C40-CBDD79429116}"/>
              </a:ext>
            </a:extLst>
          </p:cNvPr>
          <p:cNvPicPr>
            <a:picLocks noChangeAspect="1"/>
          </p:cNvPicPr>
          <p:nvPr/>
        </p:nvPicPr>
        <p:blipFill>
          <a:blip r:embed="rId3"/>
          <a:stretch>
            <a:fillRect/>
          </a:stretch>
        </p:blipFill>
        <p:spPr>
          <a:xfrm>
            <a:off x="131379" y="2176463"/>
            <a:ext cx="3862552" cy="3448708"/>
          </a:xfrm>
          <a:prstGeom prst="rect">
            <a:avLst/>
          </a:prstGeom>
        </p:spPr>
      </p:pic>
      <p:pic>
        <p:nvPicPr>
          <p:cNvPr id="13" name="Picture 12">
            <a:extLst>
              <a:ext uri="{FF2B5EF4-FFF2-40B4-BE49-F238E27FC236}">
                <a16:creationId xmlns:a16="http://schemas.microsoft.com/office/drawing/2014/main" id="{1CEF7F32-C172-8A2E-FA20-FA4BEDCBC04E}"/>
              </a:ext>
            </a:extLst>
          </p:cNvPr>
          <p:cNvPicPr>
            <a:picLocks noChangeAspect="1"/>
          </p:cNvPicPr>
          <p:nvPr/>
        </p:nvPicPr>
        <p:blipFill>
          <a:blip r:embed="rId4"/>
          <a:stretch>
            <a:fillRect/>
          </a:stretch>
        </p:blipFill>
        <p:spPr>
          <a:xfrm>
            <a:off x="4049082" y="2562261"/>
            <a:ext cx="5163235" cy="2677111"/>
          </a:xfrm>
          <a:prstGeom prst="rect">
            <a:avLst/>
          </a:prstGeom>
        </p:spPr>
      </p:pic>
    </p:spTree>
    <p:extLst>
      <p:ext uri="{BB962C8B-B14F-4D97-AF65-F5344CB8AC3E}">
        <p14:creationId xmlns:p14="http://schemas.microsoft.com/office/powerpoint/2010/main" val="33503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468313" y="127000"/>
            <a:ext cx="3008312" cy="11620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John M. Drye, Esq.</a:t>
            </a:r>
            <a:endParaRPr/>
          </a:p>
        </p:txBody>
      </p:sp>
      <p:sp>
        <p:nvSpPr>
          <p:cNvPr id="112" name="Google Shape;112;p3"/>
          <p:cNvSpPr txBox="1">
            <a:spLocks noGrp="1"/>
          </p:cNvSpPr>
          <p:nvPr>
            <p:ph type="body" idx="2"/>
          </p:nvPr>
        </p:nvSpPr>
        <p:spPr>
          <a:xfrm>
            <a:off x="468313" y="938213"/>
            <a:ext cx="3008312" cy="4074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a:p>
            <a:pPr marL="0" lvl="0" indent="0" algn="l" rtl="0">
              <a:spcBef>
                <a:spcPts val="280"/>
              </a:spcBef>
              <a:spcAft>
                <a:spcPts val="0"/>
              </a:spcAft>
              <a:buClr>
                <a:schemeClr val="dk1"/>
              </a:buClr>
              <a:buSzPts val="1400"/>
              <a:buFont typeface="Arial"/>
              <a:buNone/>
            </a:pPr>
            <a:r>
              <a:rPr lang="en-US" dirty="0"/>
              <a:t>General Counsel &amp; Chief Risk Strategist – </a:t>
            </a:r>
            <a:r>
              <a:rPr lang="en-US" b="1" dirty="0">
                <a:solidFill>
                  <a:srgbClr val="C00000"/>
                </a:solidFill>
              </a:rPr>
              <a:t>Campus Benefits</a:t>
            </a:r>
            <a:endParaRPr dirty="0"/>
          </a:p>
          <a:p>
            <a:pPr marL="0" lvl="0" indent="0" algn="l" rtl="0">
              <a:spcBef>
                <a:spcPts val="160"/>
              </a:spcBef>
              <a:spcAft>
                <a:spcPts val="0"/>
              </a:spcAft>
              <a:buClr>
                <a:schemeClr val="dk1"/>
              </a:buClr>
              <a:buSzPts val="800"/>
              <a:buFont typeface="Arial"/>
              <a:buNone/>
            </a:pPr>
            <a:endParaRPr sz="800" dirty="0"/>
          </a:p>
          <a:p>
            <a:pPr marL="0" lvl="0" indent="0" algn="l" rtl="0">
              <a:spcBef>
                <a:spcPts val="280"/>
              </a:spcBef>
              <a:spcAft>
                <a:spcPts val="0"/>
              </a:spcAft>
              <a:buClr>
                <a:schemeClr val="dk1"/>
              </a:buClr>
              <a:buSzPts val="1400"/>
              <a:buFont typeface="Arial"/>
              <a:buNone/>
            </a:pPr>
            <a:r>
              <a:rPr lang="en-US" dirty="0"/>
              <a:t>Home Office – Atlanta, GA</a:t>
            </a:r>
            <a:endParaRPr dirty="0"/>
          </a:p>
          <a:p>
            <a:pPr marL="0" lvl="0" indent="0" algn="l" rtl="0">
              <a:spcBef>
                <a:spcPts val="280"/>
              </a:spcBef>
              <a:spcAft>
                <a:spcPts val="0"/>
              </a:spcAft>
              <a:buClr>
                <a:schemeClr val="dk1"/>
              </a:buClr>
              <a:buSzPts val="1400"/>
              <a:buFont typeface="Arial"/>
              <a:buNone/>
            </a:pPr>
            <a:r>
              <a:rPr lang="en-US" dirty="0"/>
              <a:t>Work in all 50 US states &amp; Abroad</a:t>
            </a:r>
            <a:endParaRPr dirty="0"/>
          </a:p>
          <a:p>
            <a:pPr marL="0" lvl="0" indent="0" algn="l" rtl="0">
              <a:spcBef>
                <a:spcPts val="160"/>
              </a:spcBef>
              <a:spcAft>
                <a:spcPts val="0"/>
              </a:spcAft>
              <a:buClr>
                <a:schemeClr val="dk1"/>
              </a:buClr>
              <a:buSzPts val="800"/>
              <a:buFont typeface="Arial"/>
              <a:buNone/>
            </a:pPr>
            <a:endParaRPr sz="800" dirty="0"/>
          </a:p>
          <a:p>
            <a:pPr marL="0" lvl="0" indent="0" algn="l" rtl="0">
              <a:spcBef>
                <a:spcPts val="280"/>
              </a:spcBef>
              <a:spcAft>
                <a:spcPts val="0"/>
              </a:spcAft>
              <a:buClr>
                <a:schemeClr val="dk1"/>
              </a:buClr>
              <a:buSzPts val="1400"/>
              <a:buFont typeface="Arial"/>
              <a:buNone/>
            </a:pPr>
            <a:r>
              <a:rPr lang="en-US" dirty="0"/>
              <a:t>PPACA , Healthcare Reform &amp; Public School Employee Benefits </a:t>
            </a:r>
            <a:endParaRPr dirty="0"/>
          </a:p>
          <a:p>
            <a:pPr marL="0" lvl="0" indent="0" algn="l" rtl="0">
              <a:spcBef>
                <a:spcPts val="160"/>
              </a:spcBef>
              <a:spcAft>
                <a:spcPts val="0"/>
              </a:spcAft>
              <a:buClr>
                <a:schemeClr val="dk1"/>
              </a:buClr>
              <a:buSzPts val="800"/>
              <a:buFont typeface="Arial"/>
              <a:buNone/>
            </a:pPr>
            <a:endParaRPr sz="800" dirty="0"/>
          </a:p>
          <a:p>
            <a:pPr marL="0" lvl="0" indent="0" algn="l" rtl="0">
              <a:spcBef>
                <a:spcPts val="280"/>
              </a:spcBef>
              <a:spcAft>
                <a:spcPts val="0"/>
              </a:spcAft>
              <a:buClr>
                <a:schemeClr val="dk1"/>
              </a:buClr>
              <a:buSzPts val="1400"/>
              <a:buFont typeface="Arial"/>
              <a:buNone/>
            </a:pPr>
            <a:r>
              <a:rPr lang="en-US" dirty="0"/>
              <a:t>In 2013 - 2024</a:t>
            </a:r>
            <a:r>
              <a:rPr lang="en-US" dirty="0">
                <a:solidFill>
                  <a:srgbClr val="C00000"/>
                </a:solidFill>
              </a:rPr>
              <a:t>, completed  training sessions to over </a:t>
            </a:r>
            <a:r>
              <a:rPr lang="en-US" b="1" dirty="0">
                <a:solidFill>
                  <a:srgbClr val="C00000"/>
                </a:solidFill>
              </a:rPr>
              <a:t>600+</a:t>
            </a:r>
            <a:r>
              <a:rPr lang="en-US" dirty="0">
                <a:solidFill>
                  <a:srgbClr val="C00000"/>
                </a:solidFill>
              </a:rPr>
              <a:t> Public </a:t>
            </a:r>
            <a:r>
              <a:rPr lang="en-US" dirty="0"/>
              <a:t>School System Risk Managers in the Southeast US.</a:t>
            </a:r>
            <a:endParaRPr dirty="0"/>
          </a:p>
          <a:p>
            <a:pPr marL="0" lvl="0" indent="0" algn="l" rtl="0">
              <a:spcBef>
                <a:spcPts val="160"/>
              </a:spcBef>
              <a:spcAft>
                <a:spcPts val="0"/>
              </a:spcAft>
              <a:buClr>
                <a:schemeClr val="dk1"/>
              </a:buClr>
              <a:buSzPts val="800"/>
              <a:buFont typeface="Arial"/>
              <a:buNone/>
            </a:pPr>
            <a:endParaRPr sz="800" dirty="0"/>
          </a:p>
          <a:p>
            <a:pPr marL="0" lvl="0" indent="0" algn="l" rtl="0">
              <a:spcBef>
                <a:spcPts val="320"/>
              </a:spcBef>
              <a:spcAft>
                <a:spcPts val="0"/>
              </a:spcAft>
              <a:buClr>
                <a:schemeClr val="dk1"/>
              </a:buClr>
              <a:buSzPts val="1400"/>
              <a:buFont typeface="Arial"/>
              <a:buNone/>
            </a:pPr>
            <a:r>
              <a:rPr lang="en-US" dirty="0"/>
              <a:t>Contact:  </a:t>
            </a:r>
            <a:r>
              <a:rPr lang="en-US" sz="1600" u="sng" dirty="0">
                <a:solidFill>
                  <a:srgbClr val="C00000"/>
                </a:solidFill>
                <a:hlinkClick r:id="rId3">
                  <a:extLst>
                    <a:ext uri="{A12FA001-AC4F-418D-AE19-62706E023703}">
                      <ahyp:hlinkClr xmlns:ahyp="http://schemas.microsoft.com/office/drawing/2018/hyperlinkcolor" val="tx"/>
                    </a:ext>
                  </a:extLst>
                </a:hlinkClick>
              </a:rPr>
              <a:t>Jdrye@CampusBenefits.com</a:t>
            </a:r>
            <a:endParaRPr sz="1600" dirty="0">
              <a:solidFill>
                <a:srgbClr val="C00000"/>
              </a:solidFill>
            </a:endParaRPr>
          </a:p>
          <a:p>
            <a:pPr marL="0" lvl="0" indent="0" algn="l" rtl="0">
              <a:spcBef>
                <a:spcPts val="280"/>
              </a:spcBef>
              <a:spcAft>
                <a:spcPts val="0"/>
              </a:spcAft>
              <a:buClr>
                <a:schemeClr val="dk1"/>
              </a:buClr>
              <a:buSzPts val="1400"/>
              <a:buFont typeface="Arial"/>
              <a:buNone/>
            </a:pPr>
            <a:endParaRPr dirty="0"/>
          </a:p>
          <a:p>
            <a:pPr marL="0" lvl="0" indent="0" algn="l" rtl="0">
              <a:spcBef>
                <a:spcPts val="280"/>
              </a:spcBef>
              <a:spcAft>
                <a:spcPts val="0"/>
              </a:spcAft>
              <a:buClr>
                <a:schemeClr val="dk1"/>
              </a:buClr>
              <a:buSzPts val="1400"/>
              <a:buFont typeface="Arial"/>
              <a:buNone/>
            </a:pPr>
            <a:endParaRPr dirty="0"/>
          </a:p>
        </p:txBody>
      </p:sp>
      <p:cxnSp>
        <p:nvCxnSpPr>
          <p:cNvPr id="113" name="Google Shape;113;p3"/>
          <p:cNvCxnSpPr/>
          <p:nvPr/>
        </p:nvCxnSpPr>
        <p:spPr>
          <a:xfrm>
            <a:off x="3492500" y="981075"/>
            <a:ext cx="0" cy="5040313"/>
          </a:xfrm>
          <a:prstGeom prst="straightConnector1">
            <a:avLst/>
          </a:prstGeom>
          <a:noFill/>
          <a:ln w="25400" cap="flat" cmpd="sng">
            <a:solidFill>
              <a:schemeClr val="dk1"/>
            </a:solidFill>
            <a:prstDash val="solid"/>
            <a:round/>
            <a:headEnd type="none" w="sm" len="sm"/>
            <a:tailEnd type="none" w="sm" len="sm"/>
          </a:ln>
        </p:spPr>
      </p:cxnSp>
      <p:sp>
        <p:nvSpPr>
          <p:cNvPr id="114" name="Google Shape;114;p3"/>
          <p:cNvSpPr txBox="1"/>
          <p:nvPr/>
        </p:nvSpPr>
        <p:spPr>
          <a:xfrm>
            <a:off x="3708400" y="981075"/>
            <a:ext cx="5327650" cy="615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What will we discuss today:</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 name="Google Shape;115;p3"/>
          <p:cNvSpPr txBox="1"/>
          <p:nvPr/>
        </p:nvSpPr>
        <p:spPr>
          <a:xfrm>
            <a:off x="-6384" y="6498673"/>
            <a:ext cx="300831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FFFF00"/>
                </a:solidFill>
                <a:latin typeface="Arial"/>
                <a:ea typeface="Arial"/>
                <a:cs typeface="Arial"/>
                <a:sym typeface="Arial"/>
              </a:rPr>
              <a:t>www.CampusBenefits.com</a:t>
            </a:r>
            <a:endParaRPr b="1" dirty="0">
              <a:solidFill>
                <a:srgbClr val="FFFF00"/>
              </a:solidFill>
            </a:endParaRPr>
          </a:p>
        </p:txBody>
      </p:sp>
      <p:sp>
        <p:nvSpPr>
          <p:cNvPr id="116" name="Google Shape;116;p3"/>
          <p:cNvSpPr txBox="1"/>
          <p:nvPr/>
        </p:nvSpPr>
        <p:spPr>
          <a:xfrm>
            <a:off x="3775855" y="4397375"/>
            <a:ext cx="5184775" cy="203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Presentation Disclaimer:</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0" marR="0" lvl="0" indent="0" algn="l" rtl="0">
              <a:spcBef>
                <a:spcPts val="0"/>
              </a:spcBef>
              <a:spcAft>
                <a:spcPts val="0"/>
              </a:spcAft>
              <a:buNone/>
            </a:pPr>
            <a:r>
              <a:rPr lang="en-US" sz="1800" i="1">
                <a:solidFill>
                  <a:schemeClr val="dk1"/>
                </a:solidFill>
                <a:latin typeface="Arial"/>
                <a:ea typeface="Arial"/>
                <a:cs typeface="Arial"/>
                <a:sym typeface="Arial"/>
              </a:rPr>
              <a:t>This Presentation is not intended to be exhaustive nor should any discussion or opinions be construed as legal advice. Listeners should contact school legal counsel for legal advice.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 name="Google Shape;117;p3"/>
          <p:cNvGrpSpPr/>
          <p:nvPr/>
        </p:nvGrpSpPr>
        <p:grpSpPr>
          <a:xfrm>
            <a:off x="3760952" y="1549399"/>
            <a:ext cx="5240002" cy="641351"/>
            <a:chOff x="235736" y="539687"/>
            <a:chExt cx="5240459" cy="484328"/>
          </a:xfrm>
        </p:grpSpPr>
        <p:sp>
          <p:nvSpPr>
            <p:cNvPr id="118" name="Google Shape;118;p3"/>
            <p:cNvSpPr/>
            <p:nvPr/>
          </p:nvSpPr>
          <p:spPr>
            <a:xfrm>
              <a:off x="235736" y="539687"/>
              <a:ext cx="5213804" cy="484328"/>
            </a:xfrm>
            <a:prstGeom prst="roundRect">
              <a:avLst>
                <a:gd name="adj" fmla="val 15283"/>
              </a:avLst>
            </a:prstGeom>
            <a:solidFill>
              <a:srgbClr val="00234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endParaRPr/>
            </a:p>
          </p:txBody>
        </p:sp>
        <p:sp>
          <p:nvSpPr>
            <p:cNvPr id="119" name="Google Shape;119;p3"/>
            <p:cNvSpPr/>
            <p:nvPr/>
          </p:nvSpPr>
          <p:spPr>
            <a:xfrm>
              <a:off x="310020" y="548359"/>
              <a:ext cx="5166175" cy="450883"/>
            </a:xfrm>
            <a:prstGeom prst="rect">
              <a:avLst/>
            </a:prstGeom>
            <a:noFill/>
            <a:ln>
              <a:noFill/>
            </a:ln>
          </p:spPr>
          <p:txBody>
            <a:bodyPr spcFirstLastPara="1" wrap="square" lIns="151450" tIns="0" rIns="151450" bIns="0" anchor="ctr" anchorCtr="0">
              <a:noAutofit/>
            </a:bodyPr>
            <a:lstStyle/>
            <a:p>
              <a:pPr marL="0" marR="0" lvl="0" indent="0" algn="l" rtl="0">
                <a:lnSpc>
                  <a:spcPct val="90000"/>
                </a:lnSpc>
                <a:spcBef>
                  <a:spcPts val="0"/>
                </a:spcBef>
                <a:spcAft>
                  <a:spcPts val="0"/>
                </a:spcAft>
                <a:buNone/>
              </a:pPr>
              <a:r>
                <a:rPr lang="en-US" sz="1400" b="1" dirty="0">
                  <a:solidFill>
                    <a:schemeClr val="lt1"/>
                  </a:solidFill>
                  <a:latin typeface="Arial"/>
                  <a:ea typeface="Arial"/>
                  <a:cs typeface="Arial"/>
                  <a:sym typeface="Arial"/>
                </a:rPr>
                <a:t>1. A Primer on “Mission Risk”</a:t>
              </a:r>
              <a:endParaRPr dirty="0"/>
            </a:p>
          </p:txBody>
        </p:sp>
      </p:grpSp>
      <p:grpSp>
        <p:nvGrpSpPr>
          <p:cNvPr id="120" name="Google Shape;120;p3"/>
          <p:cNvGrpSpPr/>
          <p:nvPr/>
        </p:nvGrpSpPr>
        <p:grpSpPr>
          <a:xfrm>
            <a:off x="3779838" y="2276475"/>
            <a:ext cx="5213350" cy="641350"/>
            <a:chOff x="286206" y="868841"/>
            <a:chExt cx="5213804" cy="500431"/>
          </a:xfrm>
        </p:grpSpPr>
        <p:sp>
          <p:nvSpPr>
            <p:cNvPr id="121" name="Google Shape;121;p3"/>
            <p:cNvSpPr/>
            <p:nvPr/>
          </p:nvSpPr>
          <p:spPr>
            <a:xfrm>
              <a:off x="286206" y="868841"/>
              <a:ext cx="5213804" cy="500431"/>
            </a:xfrm>
            <a:prstGeom prst="roundRect">
              <a:avLst>
                <a:gd name="adj" fmla="val 16667"/>
              </a:avLst>
            </a:prstGeom>
            <a:solidFill>
              <a:srgbClr val="00234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3"/>
            <p:cNvSpPr/>
            <p:nvPr/>
          </p:nvSpPr>
          <p:spPr>
            <a:xfrm>
              <a:off x="310020" y="893615"/>
              <a:ext cx="5166175" cy="450883"/>
            </a:xfrm>
            <a:prstGeom prst="rect">
              <a:avLst/>
            </a:prstGeom>
            <a:noFill/>
            <a:ln>
              <a:noFill/>
            </a:ln>
          </p:spPr>
          <p:txBody>
            <a:bodyPr spcFirstLastPara="1" wrap="square" lIns="151450" tIns="0" rIns="151450" bIns="0" anchor="ctr" anchorCtr="0">
              <a:noAutofit/>
            </a:bodyPr>
            <a:lstStyle/>
            <a:p>
              <a:pPr marL="0" marR="0" lvl="0" indent="0" algn="l" rtl="0">
                <a:lnSpc>
                  <a:spcPct val="90000"/>
                </a:lnSpc>
                <a:spcBef>
                  <a:spcPts val="0"/>
                </a:spcBef>
                <a:spcAft>
                  <a:spcPts val="0"/>
                </a:spcAft>
                <a:buNone/>
              </a:pPr>
              <a:r>
                <a:rPr lang="en-US" sz="1400" b="1" dirty="0">
                  <a:solidFill>
                    <a:schemeClr val="lt1"/>
                  </a:solidFill>
                  <a:latin typeface="Arial"/>
                  <a:ea typeface="Arial"/>
                  <a:cs typeface="Arial"/>
                  <a:sym typeface="Arial"/>
                </a:rPr>
                <a:t>2. HIPAA, Negligence and Fiduciary… oh my</a:t>
              </a:r>
              <a:endParaRPr dirty="0"/>
            </a:p>
          </p:txBody>
        </p:sp>
      </p:grpSp>
      <p:grpSp>
        <p:nvGrpSpPr>
          <p:cNvPr id="123" name="Google Shape;123;p3"/>
          <p:cNvGrpSpPr/>
          <p:nvPr/>
        </p:nvGrpSpPr>
        <p:grpSpPr>
          <a:xfrm>
            <a:off x="3779838" y="2997200"/>
            <a:ext cx="5213350" cy="641350"/>
            <a:chOff x="286206" y="1214096"/>
            <a:chExt cx="5213804" cy="500431"/>
          </a:xfrm>
        </p:grpSpPr>
        <p:sp>
          <p:nvSpPr>
            <p:cNvPr id="124" name="Google Shape;124;p3"/>
            <p:cNvSpPr/>
            <p:nvPr/>
          </p:nvSpPr>
          <p:spPr>
            <a:xfrm>
              <a:off x="286206" y="1214096"/>
              <a:ext cx="5213804" cy="500431"/>
            </a:xfrm>
            <a:prstGeom prst="roundRect">
              <a:avLst>
                <a:gd name="adj" fmla="val 16667"/>
              </a:avLst>
            </a:prstGeom>
            <a:solidFill>
              <a:srgbClr val="00234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3"/>
            <p:cNvSpPr/>
            <p:nvPr/>
          </p:nvSpPr>
          <p:spPr>
            <a:xfrm>
              <a:off x="310020" y="1238870"/>
              <a:ext cx="5166175" cy="450883"/>
            </a:xfrm>
            <a:prstGeom prst="rect">
              <a:avLst/>
            </a:prstGeom>
            <a:noFill/>
            <a:ln>
              <a:noFill/>
            </a:ln>
          </p:spPr>
          <p:txBody>
            <a:bodyPr spcFirstLastPara="1" wrap="square" lIns="151450" tIns="0" rIns="151450" bIns="0" anchor="ctr" anchorCtr="0">
              <a:noAutofit/>
            </a:bodyPr>
            <a:lstStyle/>
            <a:p>
              <a:pPr marL="0" marR="0" lvl="0" indent="0" algn="l" rtl="0">
                <a:lnSpc>
                  <a:spcPct val="90000"/>
                </a:lnSpc>
                <a:spcBef>
                  <a:spcPts val="0"/>
                </a:spcBef>
                <a:spcAft>
                  <a:spcPts val="0"/>
                </a:spcAft>
                <a:buNone/>
              </a:pPr>
              <a:r>
                <a:rPr lang="en-US" sz="1400" b="1" dirty="0">
                  <a:solidFill>
                    <a:schemeClr val="lt1"/>
                  </a:solidFill>
                  <a:latin typeface="Arial"/>
                  <a:ea typeface="Arial"/>
                  <a:cs typeface="Arial"/>
                  <a:sym typeface="Arial"/>
                </a:rPr>
                <a:t>3. What does the word “Fiduciary” mean for you or who?</a:t>
              </a:r>
              <a:endParaRPr dirty="0"/>
            </a:p>
          </p:txBody>
        </p:sp>
      </p:grpSp>
      <p:grpSp>
        <p:nvGrpSpPr>
          <p:cNvPr id="126" name="Google Shape;126;p3"/>
          <p:cNvGrpSpPr/>
          <p:nvPr/>
        </p:nvGrpSpPr>
        <p:grpSpPr>
          <a:xfrm>
            <a:off x="3779838" y="3724275"/>
            <a:ext cx="5213350" cy="641350"/>
            <a:chOff x="286206" y="1559352"/>
            <a:chExt cx="5213804" cy="500431"/>
          </a:xfrm>
        </p:grpSpPr>
        <p:sp>
          <p:nvSpPr>
            <p:cNvPr id="127" name="Google Shape;127;p3"/>
            <p:cNvSpPr/>
            <p:nvPr/>
          </p:nvSpPr>
          <p:spPr>
            <a:xfrm>
              <a:off x="286206" y="1559352"/>
              <a:ext cx="5213804" cy="500431"/>
            </a:xfrm>
            <a:prstGeom prst="roundRect">
              <a:avLst>
                <a:gd name="adj" fmla="val 16667"/>
              </a:avLst>
            </a:prstGeom>
            <a:solidFill>
              <a:srgbClr val="00234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endParaRPr/>
            </a:p>
          </p:txBody>
        </p:sp>
        <p:sp>
          <p:nvSpPr>
            <p:cNvPr id="128" name="Google Shape;128;p3"/>
            <p:cNvSpPr/>
            <p:nvPr/>
          </p:nvSpPr>
          <p:spPr>
            <a:xfrm>
              <a:off x="310020" y="1584126"/>
              <a:ext cx="5166175" cy="450883"/>
            </a:xfrm>
            <a:prstGeom prst="rect">
              <a:avLst/>
            </a:prstGeom>
            <a:noFill/>
            <a:ln>
              <a:noFill/>
            </a:ln>
          </p:spPr>
          <p:txBody>
            <a:bodyPr spcFirstLastPara="1" wrap="square" lIns="151450" tIns="0" rIns="151450" bIns="0" anchor="ctr" anchorCtr="0">
              <a:noAutofit/>
            </a:bodyPr>
            <a:lstStyle/>
            <a:p>
              <a:pPr marL="0" marR="0" lvl="0" indent="0" algn="l" rtl="0">
                <a:lnSpc>
                  <a:spcPct val="90000"/>
                </a:lnSpc>
                <a:spcBef>
                  <a:spcPts val="0"/>
                </a:spcBef>
                <a:spcAft>
                  <a:spcPts val="0"/>
                </a:spcAft>
                <a:buNone/>
              </a:pPr>
              <a:r>
                <a:rPr lang="en-US" sz="1400" b="1" dirty="0">
                  <a:solidFill>
                    <a:schemeClr val="lt1"/>
                  </a:solidFill>
                  <a:latin typeface="Arial"/>
                  <a:ea typeface="Arial"/>
                  <a:cs typeface="Arial"/>
                  <a:sym typeface="Arial"/>
                </a:rPr>
                <a:t>4. Fiduciary Risk in practice</a:t>
              </a:r>
              <a:endParaRPr dirty="0"/>
            </a:p>
          </p:txBody>
        </p:sp>
      </p:grpSp>
      <p:sp>
        <p:nvSpPr>
          <p:cNvPr id="129" name="Google Shape;129;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pic>
        <p:nvPicPr>
          <p:cNvPr id="2050" name="Picture 2" descr="11175 Cicero Dr, Alpharetta, GA 30022 - 200 Milton Park | LoopNet">
            <a:extLst>
              <a:ext uri="{FF2B5EF4-FFF2-40B4-BE49-F238E27FC236}">
                <a16:creationId xmlns:a16="http://schemas.microsoft.com/office/drawing/2014/main" id="{F3964D5F-59EB-22F1-79BA-22F3F1DA9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92" y="4657806"/>
            <a:ext cx="2270835" cy="1511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2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20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F2AD-189C-7767-AF0F-6BD55E68FBBC}"/>
              </a:ext>
            </a:extLst>
          </p:cNvPr>
          <p:cNvSpPr>
            <a:spLocks noGrp="1"/>
          </p:cNvSpPr>
          <p:nvPr>
            <p:ph type="title"/>
          </p:nvPr>
        </p:nvSpPr>
        <p:spPr>
          <a:xfrm>
            <a:off x="1592317" y="53919"/>
            <a:ext cx="8229600" cy="685801"/>
          </a:xfrm>
        </p:spPr>
        <p:txBody>
          <a:bodyPr/>
          <a:lstStyle/>
          <a:p>
            <a:r>
              <a:rPr lang="en-US" sz="2400" b="1" dirty="0">
                <a:solidFill>
                  <a:srgbClr val="FFFF00"/>
                </a:solidFill>
              </a:rPr>
              <a:t>What does this mean for my School District?</a:t>
            </a:r>
          </a:p>
        </p:txBody>
      </p:sp>
      <p:sp>
        <p:nvSpPr>
          <p:cNvPr id="3" name="Text Placeholder 2">
            <a:extLst>
              <a:ext uri="{FF2B5EF4-FFF2-40B4-BE49-F238E27FC236}">
                <a16:creationId xmlns:a16="http://schemas.microsoft.com/office/drawing/2014/main" id="{05ADD511-D37B-012F-4DA6-614677D1E603}"/>
              </a:ext>
            </a:extLst>
          </p:cNvPr>
          <p:cNvSpPr>
            <a:spLocks noGrp="1"/>
          </p:cNvSpPr>
          <p:nvPr>
            <p:ph type="body" idx="1"/>
          </p:nvPr>
        </p:nvSpPr>
        <p:spPr>
          <a:xfrm>
            <a:off x="289034" y="1017560"/>
            <a:ext cx="8229600" cy="5304412"/>
          </a:xfrm>
        </p:spPr>
        <p:txBody>
          <a:bodyPr/>
          <a:lstStyle/>
          <a:p>
            <a:pPr marL="114300" indent="0">
              <a:buNone/>
            </a:pPr>
            <a:r>
              <a:rPr lang="en-US" sz="1600" b="1" dirty="0">
                <a:solidFill>
                  <a:srgbClr val="FF0000"/>
                </a:solidFill>
                <a:latin typeface="+mj-lt"/>
              </a:rPr>
              <a:t>Details of the Case</a:t>
            </a:r>
          </a:p>
          <a:p>
            <a:endParaRPr lang="en-US" sz="800" dirty="0">
              <a:latin typeface="+mj-lt"/>
            </a:endParaRPr>
          </a:p>
          <a:p>
            <a:r>
              <a:rPr lang="en-US" sz="1200" dirty="0">
                <a:latin typeface="+mj-lt"/>
              </a:rPr>
              <a:t>Across a range of 42 drugs, the complaint alleges that the plan’s negotiated prices were dramatically marked up concluding that “[n]o prudent fiduciary would agree to </a:t>
            </a:r>
            <a:r>
              <a:rPr lang="en-US" sz="1200" b="1" dirty="0">
                <a:solidFill>
                  <a:srgbClr val="FF0000"/>
                </a:solidFill>
                <a:latin typeface="+mj-lt"/>
              </a:rPr>
              <a:t>pay their PBM an average 498% markup above cost</a:t>
            </a:r>
            <a:r>
              <a:rPr lang="en-US" sz="1200" dirty="0">
                <a:latin typeface="+mj-lt"/>
              </a:rPr>
              <a:t>.”</a:t>
            </a:r>
          </a:p>
          <a:p>
            <a:endParaRPr lang="en-US" sz="1200" dirty="0">
              <a:solidFill>
                <a:srgbClr val="2A2C30"/>
              </a:solidFill>
              <a:latin typeface="+mj-lt"/>
            </a:endParaRPr>
          </a:p>
          <a:p>
            <a:r>
              <a:rPr lang="en-US" sz="1200" b="1" dirty="0">
                <a:solidFill>
                  <a:srgbClr val="FF0000"/>
                </a:solidFill>
                <a:latin typeface="+mj-lt"/>
              </a:rPr>
              <a:t>$10,000 for a 90-day prescription of generic drug teriflunomide</a:t>
            </a:r>
            <a:r>
              <a:rPr lang="en-US" sz="1200" dirty="0">
                <a:solidFill>
                  <a:srgbClr val="2A2C30"/>
                </a:solidFill>
                <a:latin typeface="+mj-lt"/>
              </a:rPr>
              <a:t>, used to treat multiple sclerosis, that would have cost as little as </a:t>
            </a:r>
            <a:r>
              <a:rPr lang="en-US" sz="1200" b="1" dirty="0">
                <a:solidFill>
                  <a:srgbClr val="FF0000"/>
                </a:solidFill>
                <a:latin typeface="+mj-lt"/>
              </a:rPr>
              <a:t>$28 from online pharmacy Cost Plus Drugs.</a:t>
            </a:r>
          </a:p>
          <a:p>
            <a:endParaRPr lang="en-US" sz="1200" dirty="0">
              <a:solidFill>
                <a:srgbClr val="2A2C30"/>
              </a:solidFill>
              <a:latin typeface="+mj-lt"/>
            </a:endParaRPr>
          </a:p>
          <a:p>
            <a:r>
              <a:rPr lang="en-US" sz="1200" b="1" dirty="0">
                <a:solidFill>
                  <a:srgbClr val="FF0000"/>
                </a:solidFill>
                <a:latin typeface="+mj-lt"/>
              </a:rPr>
              <a:t>Hospitals and health plans are required to make their negotiated prices publicly available</a:t>
            </a:r>
            <a:r>
              <a:rPr lang="en-US" sz="1200" dirty="0">
                <a:solidFill>
                  <a:srgbClr val="2A2C30"/>
                </a:solidFill>
                <a:latin typeface="+mj-lt"/>
              </a:rPr>
              <a:t>, but drug prices and information about how </a:t>
            </a:r>
            <a:r>
              <a:rPr lang="en-US" sz="1200" b="1" dirty="0">
                <a:solidFill>
                  <a:srgbClr val="FF0000"/>
                </a:solidFill>
                <a:latin typeface="+mj-lt"/>
              </a:rPr>
              <a:t>PBMs like Express Scripts </a:t>
            </a:r>
            <a:r>
              <a:rPr lang="en-US" sz="1200" dirty="0">
                <a:solidFill>
                  <a:srgbClr val="2A2C30"/>
                </a:solidFill>
                <a:latin typeface="+mj-lt"/>
              </a:rPr>
              <a:t>price the drugs they manage </a:t>
            </a:r>
            <a:r>
              <a:rPr lang="en-US" sz="1200" b="1" dirty="0">
                <a:solidFill>
                  <a:srgbClr val="FF0000"/>
                </a:solidFill>
                <a:latin typeface="+mj-lt"/>
              </a:rPr>
              <a:t>has not been as open</a:t>
            </a:r>
            <a:r>
              <a:rPr lang="en-US" sz="1200" dirty="0">
                <a:solidFill>
                  <a:srgbClr val="2A2C30"/>
                </a:solidFill>
                <a:latin typeface="+mj-lt"/>
              </a:rPr>
              <a:t>.</a:t>
            </a:r>
          </a:p>
          <a:p>
            <a:endParaRPr lang="en-US" sz="1200" dirty="0">
              <a:solidFill>
                <a:srgbClr val="2A2C30"/>
              </a:solidFill>
              <a:latin typeface="+mj-lt"/>
            </a:endParaRPr>
          </a:p>
          <a:p>
            <a:r>
              <a:rPr lang="en-US" sz="1200" dirty="0">
                <a:solidFill>
                  <a:srgbClr val="2A2C30"/>
                </a:solidFill>
                <a:latin typeface="+mj-lt"/>
              </a:rPr>
              <a:t>Plaintiff claims Defendant’s broker engaged in “spread Pricing” and took exorbitant fees as much as $6.50 per script to the broker.</a:t>
            </a:r>
            <a:endParaRPr lang="en-US" sz="1200" dirty="0">
              <a:latin typeface="+mj-lt"/>
            </a:endParaRPr>
          </a:p>
          <a:p>
            <a:endParaRPr lang="en-US" sz="1600" dirty="0">
              <a:latin typeface="+mj-lt"/>
            </a:endParaRPr>
          </a:p>
          <a:p>
            <a:pPr marL="114300" indent="0">
              <a:buNone/>
            </a:pPr>
            <a:r>
              <a:rPr lang="en-US" sz="1600" dirty="0">
                <a:latin typeface="+mj-lt"/>
              </a:rPr>
              <a:t>Plaintiff alleges that the defendants’ conduct </a:t>
            </a:r>
            <a:r>
              <a:rPr lang="en-US" sz="1600" dirty="0">
                <a:solidFill>
                  <a:srgbClr val="FF0000"/>
                </a:solidFill>
                <a:latin typeface="+mj-lt"/>
              </a:rPr>
              <a:t>violates their fiduciary duty </a:t>
            </a:r>
            <a:r>
              <a:rPr lang="en-US" sz="1600" dirty="0">
                <a:latin typeface="+mj-lt"/>
              </a:rPr>
              <a:t>under the Employee Retirement Income Security Act (</a:t>
            </a:r>
            <a:r>
              <a:rPr lang="en-US" sz="1600" dirty="0">
                <a:solidFill>
                  <a:srgbClr val="FF0000"/>
                </a:solidFill>
                <a:latin typeface="+mj-lt"/>
              </a:rPr>
              <a:t>ERISA</a:t>
            </a:r>
            <a:r>
              <a:rPr lang="en-US" sz="1600" dirty="0">
                <a:latin typeface="+mj-lt"/>
              </a:rPr>
              <a:t>) to ensure that </a:t>
            </a:r>
            <a:r>
              <a:rPr lang="en-US" sz="1600" dirty="0">
                <a:solidFill>
                  <a:srgbClr val="FF0000"/>
                </a:solidFill>
                <a:latin typeface="+mj-lt"/>
              </a:rPr>
              <a:t>prescription drug prices under their health benefit plans (PBMs) are reasonable</a:t>
            </a:r>
            <a:r>
              <a:rPr lang="en-US" sz="1600" dirty="0">
                <a:latin typeface="+mj-lt"/>
              </a:rPr>
              <a:t>. </a:t>
            </a:r>
          </a:p>
          <a:p>
            <a:pPr marL="114300" indent="0">
              <a:buNone/>
            </a:pPr>
            <a:r>
              <a:rPr lang="en-US" sz="1600" dirty="0">
                <a:latin typeface="+mj-lt"/>
              </a:rPr>
              <a:t>	The mismanagement of health benefit plan funds can contribute to: </a:t>
            </a:r>
          </a:p>
          <a:p>
            <a:pPr marL="114300" indent="0">
              <a:buNone/>
            </a:pPr>
            <a:r>
              <a:rPr lang="en-US" sz="1600" dirty="0">
                <a:latin typeface="+mj-lt"/>
              </a:rPr>
              <a:t>		* increased health care premiums and </a:t>
            </a:r>
          </a:p>
          <a:p>
            <a:pPr marL="114300" indent="0">
              <a:buNone/>
            </a:pPr>
            <a:r>
              <a:rPr lang="en-US" sz="1600" dirty="0">
                <a:latin typeface="+mj-lt"/>
              </a:rPr>
              <a:t>		* out-of-pocket drugs costs, </a:t>
            </a:r>
          </a:p>
          <a:p>
            <a:pPr marL="114300" indent="0">
              <a:buNone/>
            </a:pPr>
            <a:r>
              <a:rPr lang="en-US" sz="1600" dirty="0">
                <a:latin typeface="+mj-lt"/>
              </a:rPr>
              <a:t>		* while also constraining employee wage growth.</a:t>
            </a:r>
          </a:p>
          <a:p>
            <a:endParaRPr lang="en-US" sz="1600" dirty="0">
              <a:latin typeface="+mj-lt"/>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400" b="1" i="0" u="none" strike="noStrike" kern="100" cap="none" spc="75" normalizeH="0" baseline="0" noProof="0" dirty="0">
                <a:ln>
                  <a:noFill/>
                </a:ln>
                <a:solidFill>
                  <a:srgbClr val="FFFF00"/>
                </a:solidFill>
                <a:effectLst/>
                <a:uLnTx/>
                <a:uFillTx/>
                <a:latin typeface="Arial"/>
                <a:ea typeface="Times New Roman" panose="02020603050405020304" pitchFamily="18" charset="0"/>
                <a:cs typeface="Times New Roman" panose="02020603050405020304" pitchFamily="18" charset="0"/>
                <a:sym typeface="Arial"/>
              </a:rPr>
              <a:t>Duty of Prudence</a:t>
            </a:r>
            <a:endParaRPr kumimoji="0" lang="en-US" sz="1400" b="1" i="0" u="none" strike="noStrike" kern="100" cap="none" spc="0" normalizeH="0" baseline="0" noProof="0" dirty="0">
              <a:ln>
                <a:noFill/>
              </a:ln>
              <a:solidFill>
                <a:srgbClr val="FFFF00"/>
              </a:solidFill>
              <a:effectLst/>
              <a:uLnTx/>
              <a:uFillTx/>
              <a:latin typeface="Arial"/>
              <a:ea typeface="Times New Roman" panose="02020603050405020304" pitchFamily="18" charset="0"/>
              <a:cs typeface="Times New Roman" panose="02020603050405020304" pitchFamily="18" charset="0"/>
              <a:sym typeface="Arial"/>
            </a:endParaRPr>
          </a:p>
          <a:p>
            <a:pPr marL="114300" indent="0">
              <a:buNone/>
            </a:pPr>
            <a:endParaRPr lang="en-US" sz="1600" dirty="0">
              <a:latin typeface="+mj-lt"/>
            </a:endParaRPr>
          </a:p>
          <a:p>
            <a:endParaRPr lang="en-US" sz="1600" dirty="0">
              <a:latin typeface="+mj-lt"/>
            </a:endParaRPr>
          </a:p>
        </p:txBody>
      </p:sp>
      <p:sp>
        <p:nvSpPr>
          <p:cNvPr id="4" name="Slide Number Placeholder 3">
            <a:extLst>
              <a:ext uri="{FF2B5EF4-FFF2-40B4-BE49-F238E27FC236}">
                <a16:creationId xmlns:a16="http://schemas.microsoft.com/office/drawing/2014/main" id="{54D1D33E-F7DD-8325-BE55-499BBE1D29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25795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ECC5-DA25-0E5E-99D7-A01B8B3323D8}"/>
              </a:ext>
            </a:extLst>
          </p:cNvPr>
          <p:cNvSpPr>
            <a:spLocks noGrp="1"/>
          </p:cNvSpPr>
          <p:nvPr>
            <p:ph type="title"/>
          </p:nvPr>
        </p:nvSpPr>
        <p:spPr>
          <a:xfrm>
            <a:off x="1660634" y="43409"/>
            <a:ext cx="8229600" cy="685801"/>
          </a:xfrm>
        </p:spPr>
        <p:txBody>
          <a:bodyPr/>
          <a:lstStyle/>
          <a:p>
            <a:r>
              <a:rPr lang="en-US" sz="3200" dirty="0">
                <a:solidFill>
                  <a:srgbClr val="FFFF00"/>
                </a:solidFill>
                <a:latin typeface="+mj-lt"/>
              </a:rPr>
              <a:t>The Plaintiff’s theory of recovery</a:t>
            </a:r>
          </a:p>
        </p:txBody>
      </p:sp>
      <p:sp>
        <p:nvSpPr>
          <p:cNvPr id="4" name="Slide Number Placeholder 3">
            <a:extLst>
              <a:ext uri="{FF2B5EF4-FFF2-40B4-BE49-F238E27FC236}">
                <a16:creationId xmlns:a16="http://schemas.microsoft.com/office/drawing/2014/main" id="{975B93F2-4CD8-7854-0437-D2C2025A52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6" name="TextBox 5">
            <a:extLst>
              <a:ext uri="{FF2B5EF4-FFF2-40B4-BE49-F238E27FC236}">
                <a16:creationId xmlns:a16="http://schemas.microsoft.com/office/drawing/2014/main" id="{87BA309C-0550-4154-18C1-A07673ED827B}"/>
              </a:ext>
            </a:extLst>
          </p:cNvPr>
          <p:cNvSpPr txBox="1"/>
          <p:nvPr/>
        </p:nvSpPr>
        <p:spPr>
          <a:xfrm>
            <a:off x="4644259" y="1998533"/>
            <a:ext cx="4579882" cy="954107"/>
          </a:xfrm>
          <a:prstGeom prst="rect">
            <a:avLst/>
          </a:prstGeom>
          <a:noFill/>
        </p:spPr>
        <p:txBody>
          <a:bodyPr wrap="square">
            <a:spAutoFit/>
          </a:bodyPr>
          <a:lstStyle/>
          <a:p>
            <a:r>
              <a:rPr lang="en-US" b="0" i="0" dirty="0">
                <a:effectLst/>
                <a:latin typeface="+mn-lt"/>
              </a:rPr>
              <a:t>Employers generally are subject to the ERISA plan administrator fiduciary duties of </a:t>
            </a:r>
            <a:r>
              <a:rPr lang="en-US" b="1" i="0" dirty="0">
                <a:solidFill>
                  <a:srgbClr val="0070C0"/>
                </a:solidFill>
                <a:effectLst/>
                <a:latin typeface="+mn-lt"/>
              </a:rPr>
              <a:t>loyalty </a:t>
            </a:r>
            <a:r>
              <a:rPr lang="en-US" b="0" i="0" dirty="0">
                <a:effectLst/>
                <a:latin typeface="+mn-lt"/>
              </a:rPr>
              <a:t>(the exclusive benefit rule), </a:t>
            </a:r>
            <a:r>
              <a:rPr lang="en-US" b="1" i="0" dirty="0">
                <a:solidFill>
                  <a:srgbClr val="0070C0"/>
                </a:solidFill>
                <a:effectLst/>
                <a:latin typeface="+mn-lt"/>
              </a:rPr>
              <a:t>prudence</a:t>
            </a:r>
            <a:r>
              <a:rPr lang="en-US" b="0" i="0" dirty="0">
                <a:effectLst/>
                <a:latin typeface="+mn-lt"/>
              </a:rPr>
              <a:t>, </a:t>
            </a:r>
            <a:r>
              <a:rPr lang="en-US" b="1" i="0" dirty="0">
                <a:solidFill>
                  <a:srgbClr val="0070C0"/>
                </a:solidFill>
                <a:effectLst/>
                <a:latin typeface="+mn-lt"/>
              </a:rPr>
              <a:t>diversification</a:t>
            </a:r>
            <a:r>
              <a:rPr lang="en-US" b="0" i="0" dirty="0">
                <a:effectLst/>
                <a:latin typeface="+mn-lt"/>
              </a:rPr>
              <a:t>, and to </a:t>
            </a:r>
            <a:r>
              <a:rPr lang="en-US" b="1" i="0" dirty="0">
                <a:solidFill>
                  <a:srgbClr val="0070C0"/>
                </a:solidFill>
                <a:effectLst/>
                <a:latin typeface="+mn-lt"/>
              </a:rPr>
              <a:t>follow the plan terms.</a:t>
            </a:r>
            <a:endParaRPr lang="en-US" b="1" dirty="0">
              <a:solidFill>
                <a:srgbClr val="0070C0"/>
              </a:solidFill>
              <a:latin typeface="+mn-lt"/>
            </a:endParaRPr>
          </a:p>
        </p:txBody>
      </p:sp>
      <p:sp>
        <p:nvSpPr>
          <p:cNvPr id="8" name="TextBox 7">
            <a:extLst>
              <a:ext uri="{FF2B5EF4-FFF2-40B4-BE49-F238E27FC236}">
                <a16:creationId xmlns:a16="http://schemas.microsoft.com/office/drawing/2014/main" id="{D78873FD-1949-7884-D06F-A79BF75E96EE}"/>
              </a:ext>
            </a:extLst>
          </p:cNvPr>
          <p:cNvSpPr txBox="1"/>
          <p:nvPr/>
        </p:nvSpPr>
        <p:spPr>
          <a:xfrm>
            <a:off x="140576" y="1260931"/>
            <a:ext cx="3995245" cy="523220"/>
          </a:xfrm>
          <a:prstGeom prst="rect">
            <a:avLst/>
          </a:prstGeom>
          <a:noFill/>
        </p:spPr>
        <p:txBody>
          <a:bodyPr wrap="square">
            <a:spAutoFit/>
          </a:bodyPr>
          <a:lstStyle/>
          <a:p>
            <a:r>
              <a:rPr lang="en-US" b="1" i="0" dirty="0">
                <a:effectLst/>
                <a:latin typeface="+mn-lt"/>
              </a:rPr>
              <a:t>The words “fiduciary” and “fiduciaries” are used over 150 times in the J&amp;J complaint.</a:t>
            </a:r>
            <a:endParaRPr lang="en-US" dirty="0">
              <a:latin typeface="+mn-lt"/>
            </a:endParaRPr>
          </a:p>
        </p:txBody>
      </p:sp>
      <p:sp>
        <p:nvSpPr>
          <p:cNvPr id="10" name="TextBox 9">
            <a:extLst>
              <a:ext uri="{FF2B5EF4-FFF2-40B4-BE49-F238E27FC236}">
                <a16:creationId xmlns:a16="http://schemas.microsoft.com/office/drawing/2014/main" id="{F665A520-01E4-CE1C-6B42-7F53FAB595F4}"/>
              </a:ext>
            </a:extLst>
          </p:cNvPr>
          <p:cNvSpPr txBox="1"/>
          <p:nvPr/>
        </p:nvSpPr>
        <p:spPr>
          <a:xfrm>
            <a:off x="4720458" y="3638041"/>
            <a:ext cx="4322379" cy="1815882"/>
          </a:xfrm>
          <a:prstGeom prst="rect">
            <a:avLst/>
          </a:prstGeom>
          <a:noFill/>
        </p:spPr>
        <p:txBody>
          <a:bodyPr wrap="square">
            <a:spAutoFit/>
          </a:bodyPr>
          <a:lstStyle/>
          <a:p>
            <a:r>
              <a:rPr lang="en-US" b="0" i="0" dirty="0">
                <a:effectLst/>
                <a:latin typeface="+mn-lt"/>
              </a:rPr>
              <a:t>This is the primary basis for the J&amp;J breach of fiduciary duty complaint, which argues that “</a:t>
            </a:r>
            <a:r>
              <a:rPr lang="en-US" b="0" i="0" dirty="0">
                <a:solidFill>
                  <a:srgbClr val="0070C0"/>
                </a:solidFill>
                <a:effectLst/>
                <a:latin typeface="+mn-lt"/>
              </a:rPr>
              <a:t>ERISA's duty </a:t>
            </a:r>
            <a:r>
              <a:rPr lang="en-US" b="0" i="0" dirty="0">
                <a:effectLst/>
                <a:latin typeface="+mn-lt"/>
              </a:rPr>
              <a:t>of prudence requires plan fiduciaries to make a diligent effort to </a:t>
            </a:r>
            <a:r>
              <a:rPr lang="en-US" b="1" i="0" dirty="0">
                <a:solidFill>
                  <a:srgbClr val="0070C0"/>
                </a:solidFill>
                <a:effectLst/>
                <a:latin typeface="+mn-lt"/>
              </a:rPr>
              <a:t>compare alternative service providers </a:t>
            </a:r>
            <a:r>
              <a:rPr lang="en-US" b="0" i="0" dirty="0">
                <a:effectLst/>
                <a:latin typeface="+mn-lt"/>
              </a:rPr>
              <a:t>in the marketplace, </a:t>
            </a:r>
            <a:r>
              <a:rPr lang="en-US" b="1" i="0" dirty="0">
                <a:solidFill>
                  <a:srgbClr val="0070C0"/>
                </a:solidFill>
                <a:effectLst/>
                <a:latin typeface="+mn-lt"/>
              </a:rPr>
              <a:t>seek the lowest level of costs </a:t>
            </a:r>
            <a:r>
              <a:rPr lang="en-US" b="0" i="0" dirty="0">
                <a:effectLst/>
                <a:latin typeface="+mn-lt"/>
              </a:rPr>
              <a:t>for the services to be provided, and continuously </a:t>
            </a:r>
            <a:r>
              <a:rPr lang="en-US" b="1" i="0" dirty="0">
                <a:solidFill>
                  <a:srgbClr val="0070C0"/>
                </a:solidFill>
                <a:effectLst/>
                <a:latin typeface="+mn-lt"/>
              </a:rPr>
              <a:t>monitor plan expenses </a:t>
            </a:r>
            <a:r>
              <a:rPr lang="en-US" b="0" i="0" dirty="0">
                <a:effectLst/>
                <a:latin typeface="+mn-lt"/>
              </a:rPr>
              <a:t>to ensure that they remain reasonable under the circumstances.”</a:t>
            </a:r>
            <a:endParaRPr lang="en-US" dirty="0">
              <a:latin typeface="+mn-lt"/>
            </a:endParaRPr>
          </a:p>
        </p:txBody>
      </p:sp>
      <p:sp>
        <p:nvSpPr>
          <p:cNvPr id="12" name="TextBox 11">
            <a:extLst>
              <a:ext uri="{FF2B5EF4-FFF2-40B4-BE49-F238E27FC236}">
                <a16:creationId xmlns:a16="http://schemas.microsoft.com/office/drawing/2014/main" id="{E5AB8A1E-6C65-486F-68D0-47784158D2BF}"/>
              </a:ext>
            </a:extLst>
          </p:cNvPr>
          <p:cNvSpPr txBox="1"/>
          <p:nvPr/>
        </p:nvSpPr>
        <p:spPr>
          <a:xfrm>
            <a:off x="268015" y="2315872"/>
            <a:ext cx="3936124" cy="3754874"/>
          </a:xfrm>
          <a:prstGeom prst="rect">
            <a:avLst/>
          </a:prstGeom>
          <a:noFill/>
        </p:spPr>
        <p:txBody>
          <a:bodyPr wrap="square">
            <a:spAutoFit/>
          </a:bodyPr>
          <a:lstStyle/>
          <a:p>
            <a:r>
              <a:rPr lang="en-US" b="1" i="0" dirty="0">
                <a:solidFill>
                  <a:srgbClr val="0070C0"/>
                </a:solidFill>
                <a:effectLst/>
                <a:latin typeface="+mn-lt"/>
              </a:rPr>
              <a:t>DOL guidance </a:t>
            </a:r>
            <a:r>
              <a:rPr lang="en-US" b="0" i="0" dirty="0">
                <a:effectLst/>
                <a:latin typeface="+mn-lt"/>
              </a:rPr>
              <a:t>suggests that the duty of prudence is better viewed as a </a:t>
            </a:r>
            <a:r>
              <a:rPr lang="en-US" b="1" i="0" dirty="0">
                <a:solidFill>
                  <a:srgbClr val="0070C0"/>
                </a:solidFill>
                <a:effectLst/>
                <a:latin typeface="+mn-lt"/>
              </a:rPr>
              <a:t>prudent “expert” standard</a:t>
            </a:r>
            <a:r>
              <a:rPr lang="en-US" b="0" i="0" dirty="0">
                <a:effectLst/>
                <a:latin typeface="+mn-lt"/>
              </a:rPr>
              <a:t>, at least in situations requiring </a:t>
            </a:r>
            <a:r>
              <a:rPr lang="en-US" b="1" i="0" dirty="0">
                <a:solidFill>
                  <a:srgbClr val="0070C0"/>
                </a:solidFill>
                <a:effectLst/>
                <a:latin typeface="+mn-lt"/>
              </a:rPr>
              <a:t>specialized knowledge and expertise</a:t>
            </a:r>
            <a:r>
              <a:rPr lang="en-US" b="0" i="0" dirty="0">
                <a:effectLst/>
                <a:latin typeface="+mn-lt"/>
              </a:rPr>
              <a:t>. </a:t>
            </a:r>
          </a:p>
          <a:p>
            <a:endParaRPr lang="en-US" dirty="0">
              <a:latin typeface="+mn-lt"/>
            </a:endParaRPr>
          </a:p>
          <a:p>
            <a:r>
              <a:rPr lang="en-US" b="0" i="0" dirty="0">
                <a:effectLst/>
                <a:latin typeface="+mn-lt"/>
              </a:rPr>
              <a:t>For example, in the retirement plan investment context, the DOL has </a:t>
            </a:r>
            <a:r>
              <a:rPr lang="en-US" b="0" i="0" u="none" strike="noStrike" dirty="0">
                <a:effectLst/>
                <a:latin typeface="+mn-lt"/>
              </a:rPr>
              <a:t>stated</a:t>
            </a:r>
            <a:r>
              <a:rPr lang="en-US" b="0" i="0" dirty="0">
                <a:effectLst/>
                <a:latin typeface="+mn-lt"/>
              </a:rPr>
              <a:t> that the fiduciary should determine whether it possesses the requisite expertise, knowledge, and information to understand and analyze the nature of the risk and potential returns involved in a particular investment. </a:t>
            </a:r>
            <a:r>
              <a:rPr lang="en-US" b="1" i="0" dirty="0">
                <a:solidFill>
                  <a:srgbClr val="0070C0"/>
                </a:solidFill>
                <a:effectLst/>
                <a:latin typeface="+mn-lt"/>
              </a:rPr>
              <a:t>If the employer does not have personnel whose judgement meets that prudent expert standard, </a:t>
            </a:r>
            <a:r>
              <a:rPr lang="en-US" b="0" i="0" dirty="0">
                <a:effectLst/>
                <a:latin typeface="+mn-lt"/>
              </a:rPr>
              <a:t>it should consult with someone who does have the appropriate level of expertise.</a:t>
            </a:r>
            <a:endParaRPr lang="en-US" dirty="0">
              <a:latin typeface="+mn-lt"/>
            </a:endParaRPr>
          </a:p>
        </p:txBody>
      </p:sp>
    </p:spTree>
    <p:extLst>
      <p:ext uri="{BB962C8B-B14F-4D97-AF65-F5344CB8AC3E}">
        <p14:creationId xmlns:p14="http://schemas.microsoft.com/office/powerpoint/2010/main" val="301854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3C20-C0B7-F578-3C0A-4249D5EB8936}"/>
              </a:ext>
            </a:extLst>
          </p:cNvPr>
          <p:cNvSpPr>
            <a:spLocks noGrp="1"/>
          </p:cNvSpPr>
          <p:nvPr>
            <p:ph type="title"/>
          </p:nvPr>
        </p:nvSpPr>
        <p:spPr>
          <a:xfrm>
            <a:off x="1551114" y="46036"/>
            <a:ext cx="8229600" cy="685801"/>
          </a:xfrm>
        </p:spPr>
        <p:txBody>
          <a:bodyPr/>
          <a:lstStyle/>
          <a:p>
            <a:r>
              <a:rPr lang="en-US" sz="1600" b="1" dirty="0">
                <a:solidFill>
                  <a:srgbClr val="FFFF00"/>
                </a:solidFill>
              </a:rPr>
              <a:t>If a School is not subject to ERISA… are we in the clear?</a:t>
            </a:r>
          </a:p>
        </p:txBody>
      </p:sp>
      <p:sp>
        <p:nvSpPr>
          <p:cNvPr id="4" name="Slide Number Placeholder 3">
            <a:extLst>
              <a:ext uri="{FF2B5EF4-FFF2-40B4-BE49-F238E27FC236}">
                <a16:creationId xmlns:a16="http://schemas.microsoft.com/office/drawing/2014/main" id="{CA508CB8-8C46-2E49-2C19-8CAE89B97D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6" name="TextBox 5">
            <a:extLst>
              <a:ext uri="{FF2B5EF4-FFF2-40B4-BE49-F238E27FC236}">
                <a16:creationId xmlns:a16="http://schemas.microsoft.com/office/drawing/2014/main" id="{92C32756-CBEE-D47E-0D08-D80254A103D6}"/>
              </a:ext>
            </a:extLst>
          </p:cNvPr>
          <p:cNvSpPr txBox="1"/>
          <p:nvPr/>
        </p:nvSpPr>
        <p:spPr>
          <a:xfrm>
            <a:off x="134637" y="860553"/>
            <a:ext cx="8644726" cy="5047536"/>
          </a:xfrm>
          <a:prstGeom prst="rect">
            <a:avLst/>
          </a:prstGeom>
          <a:noFill/>
        </p:spPr>
        <p:txBody>
          <a:bodyPr wrap="square">
            <a:spAutoFit/>
          </a:bodyPr>
          <a:lstStyle/>
          <a:p>
            <a:pPr fontAlgn="ctr"/>
            <a:r>
              <a:rPr lang="en-US" b="1" i="0" dirty="0">
                <a:solidFill>
                  <a:srgbClr val="001D35"/>
                </a:solidFill>
                <a:effectLst/>
                <a:latin typeface="+mj-lt"/>
              </a:rPr>
              <a:t>The </a:t>
            </a:r>
            <a:r>
              <a:rPr lang="en-US" b="1" i="0" dirty="0">
                <a:solidFill>
                  <a:srgbClr val="FF0000"/>
                </a:solidFill>
                <a:effectLst/>
                <a:latin typeface="+mj-lt"/>
              </a:rPr>
              <a:t>Consolidated Appropriations Act, 2021 (CAA) </a:t>
            </a:r>
            <a:r>
              <a:rPr lang="en-US" b="1" i="0" dirty="0">
                <a:solidFill>
                  <a:srgbClr val="001D35"/>
                </a:solidFill>
                <a:effectLst/>
                <a:latin typeface="+mj-lt"/>
              </a:rPr>
              <a:t>includes provisions that apply to group health plans, including non-ERISA plans: </a:t>
            </a:r>
          </a:p>
          <a:p>
            <a:endParaRPr lang="en-US" b="0" i="0" dirty="0">
              <a:solidFill>
                <a:srgbClr val="001D35"/>
              </a:solidFill>
              <a:effectLst/>
              <a:latin typeface="+mj-lt"/>
            </a:endParaRPr>
          </a:p>
          <a:p>
            <a:pPr marL="342900" indent="-342900">
              <a:buFont typeface="+mj-lt"/>
              <a:buAutoNum type="arabicPeriod"/>
            </a:pPr>
            <a:r>
              <a:rPr lang="en-US" b="1" i="0" dirty="0">
                <a:solidFill>
                  <a:srgbClr val="0070C0"/>
                </a:solidFill>
                <a:effectLst/>
                <a:latin typeface="+mj-lt"/>
              </a:rPr>
              <a:t>Prescription Drug and Health Care Spending Data Collection (</a:t>
            </a:r>
            <a:r>
              <a:rPr lang="en-US" b="1" i="0" dirty="0" err="1">
                <a:solidFill>
                  <a:srgbClr val="0070C0"/>
                </a:solidFill>
                <a:effectLst/>
                <a:latin typeface="+mj-lt"/>
              </a:rPr>
              <a:t>RxDC</a:t>
            </a:r>
            <a:r>
              <a:rPr lang="en-US" b="1" i="0" dirty="0">
                <a:solidFill>
                  <a:srgbClr val="0070C0"/>
                </a:solidFill>
                <a:effectLst/>
                <a:latin typeface="+mj-lt"/>
              </a:rPr>
              <a:t>)</a:t>
            </a:r>
          </a:p>
          <a:p>
            <a:pPr fontAlgn="ctr"/>
            <a:r>
              <a:rPr lang="en-US" b="0" i="0" dirty="0">
                <a:solidFill>
                  <a:srgbClr val="001D35"/>
                </a:solidFill>
                <a:effectLst/>
                <a:latin typeface="+mj-lt"/>
              </a:rPr>
              <a:t>Requires employer-based health plans and insurance companies to submit information about health care and prescription drug spending to the Departments of Health &amp; Human Services, Labor, and the Treasury </a:t>
            </a:r>
          </a:p>
          <a:p>
            <a:endParaRPr lang="en-US" b="0" i="0" dirty="0">
              <a:solidFill>
                <a:srgbClr val="001D35"/>
              </a:solidFill>
              <a:effectLst/>
              <a:latin typeface="+mj-lt"/>
            </a:endParaRPr>
          </a:p>
          <a:p>
            <a:r>
              <a:rPr lang="en-US" b="1" i="0" dirty="0">
                <a:solidFill>
                  <a:srgbClr val="001D35"/>
                </a:solidFill>
                <a:effectLst/>
                <a:latin typeface="+mj-lt"/>
              </a:rPr>
              <a:t>2.    </a:t>
            </a:r>
            <a:r>
              <a:rPr lang="en-US" b="1" i="0" dirty="0">
                <a:solidFill>
                  <a:srgbClr val="0070C0"/>
                </a:solidFill>
                <a:effectLst/>
                <a:latin typeface="+mj-lt"/>
              </a:rPr>
              <a:t>Transparency in Coverage</a:t>
            </a:r>
          </a:p>
          <a:p>
            <a:pPr fontAlgn="ctr"/>
            <a:r>
              <a:rPr lang="en-US" b="0" i="0" dirty="0">
                <a:solidFill>
                  <a:srgbClr val="001D35"/>
                </a:solidFill>
                <a:effectLst/>
                <a:latin typeface="+mj-lt"/>
              </a:rPr>
              <a:t>Requires group health plans to report more information about medical and prescription drug costs </a:t>
            </a:r>
          </a:p>
          <a:p>
            <a:endParaRPr lang="en-US" b="1" i="0" dirty="0">
              <a:solidFill>
                <a:srgbClr val="001D35"/>
              </a:solidFill>
              <a:effectLst/>
              <a:latin typeface="+mj-lt"/>
            </a:endParaRPr>
          </a:p>
          <a:p>
            <a:r>
              <a:rPr lang="en-US" b="1" i="0" dirty="0">
                <a:solidFill>
                  <a:srgbClr val="001D35"/>
                </a:solidFill>
                <a:effectLst/>
                <a:latin typeface="+mj-lt"/>
              </a:rPr>
              <a:t>3</a:t>
            </a:r>
            <a:r>
              <a:rPr lang="en-US" b="1" i="0" dirty="0">
                <a:solidFill>
                  <a:srgbClr val="0070C0"/>
                </a:solidFill>
                <a:effectLst/>
                <a:latin typeface="+mj-lt"/>
              </a:rPr>
              <a:t>.    Pricing information disclosure</a:t>
            </a:r>
          </a:p>
          <a:p>
            <a:pPr fontAlgn="ctr"/>
            <a:r>
              <a:rPr lang="en-US" b="0" i="0" dirty="0">
                <a:solidFill>
                  <a:srgbClr val="001D35"/>
                </a:solidFill>
                <a:effectLst/>
                <a:latin typeface="+mj-lt"/>
              </a:rPr>
              <a:t>Requires group health plans and insurers to disclose pricing information in three phases, including publicly posting machine-readable files for in-network rates, out-of-network allowed amounts, and prescription drug negotiated rates </a:t>
            </a:r>
          </a:p>
          <a:p>
            <a:endParaRPr lang="en-US" b="1" i="0" dirty="0">
              <a:solidFill>
                <a:srgbClr val="001D35"/>
              </a:solidFill>
              <a:effectLst/>
              <a:latin typeface="+mj-lt"/>
            </a:endParaRPr>
          </a:p>
          <a:p>
            <a:r>
              <a:rPr lang="en-US" b="1" i="0" dirty="0">
                <a:solidFill>
                  <a:srgbClr val="001D35"/>
                </a:solidFill>
                <a:effectLst/>
                <a:latin typeface="+mj-lt"/>
              </a:rPr>
              <a:t>4.    </a:t>
            </a:r>
            <a:r>
              <a:rPr lang="en-US" b="1" i="0" dirty="0">
                <a:solidFill>
                  <a:srgbClr val="0070C0"/>
                </a:solidFill>
                <a:effectLst/>
                <a:latin typeface="+mj-lt"/>
              </a:rPr>
              <a:t>Mental Health Parity and Addiction Equity Act (MHPAEA) compliance</a:t>
            </a:r>
          </a:p>
          <a:p>
            <a:pPr fontAlgn="ctr"/>
            <a:r>
              <a:rPr lang="en-US" b="0" i="0" dirty="0">
                <a:solidFill>
                  <a:srgbClr val="001D35"/>
                </a:solidFill>
                <a:effectLst/>
                <a:latin typeface="+mj-lt"/>
              </a:rPr>
              <a:t>Requires group health plans to comply with the MHPAEA, which prohibits plans from imposing more restrictive financial burdens or treatment limitations for mental health or substance abuse disorders than those applied to comparable medical or surgical benefits </a:t>
            </a:r>
          </a:p>
          <a:p>
            <a:endParaRPr lang="en-US" b="1" i="0" dirty="0">
              <a:solidFill>
                <a:srgbClr val="001D35"/>
              </a:solidFill>
              <a:effectLst/>
              <a:latin typeface="+mj-lt"/>
            </a:endParaRPr>
          </a:p>
          <a:p>
            <a:r>
              <a:rPr lang="en-US" b="1" i="0" dirty="0">
                <a:solidFill>
                  <a:srgbClr val="001D35"/>
                </a:solidFill>
                <a:effectLst/>
                <a:latin typeface="+mj-lt"/>
              </a:rPr>
              <a:t>5.    </a:t>
            </a:r>
            <a:r>
              <a:rPr lang="en-US" b="1" i="0" dirty="0">
                <a:solidFill>
                  <a:srgbClr val="0070C0"/>
                </a:solidFill>
                <a:effectLst/>
                <a:latin typeface="+mj-lt"/>
              </a:rPr>
              <a:t>Gag clause prohibition</a:t>
            </a:r>
          </a:p>
          <a:p>
            <a:r>
              <a:rPr lang="en-US" b="0" i="0" dirty="0">
                <a:solidFill>
                  <a:srgbClr val="001D35"/>
                </a:solidFill>
                <a:effectLst/>
                <a:latin typeface="+mj-lt"/>
              </a:rPr>
              <a:t>Prohibits health insurance issuers and group health plans from entering into agreements that include gag clauses, which are contractual terms that restrict the ability to share, access, or provide certain information </a:t>
            </a:r>
          </a:p>
        </p:txBody>
      </p:sp>
    </p:spTree>
    <p:extLst>
      <p:ext uri="{BB962C8B-B14F-4D97-AF65-F5344CB8AC3E}">
        <p14:creationId xmlns:p14="http://schemas.microsoft.com/office/powerpoint/2010/main" val="2064366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1284-26E2-59B8-157B-798EEE47324A}"/>
              </a:ext>
            </a:extLst>
          </p:cNvPr>
          <p:cNvSpPr>
            <a:spLocks noGrp="1"/>
          </p:cNvSpPr>
          <p:nvPr>
            <p:ph type="title"/>
          </p:nvPr>
        </p:nvSpPr>
        <p:spPr/>
        <p:txBody>
          <a:bodyPr/>
          <a:lstStyle/>
          <a:p>
            <a:r>
              <a:rPr lang="en-US" dirty="0"/>
              <a:t>Under Pressure</a:t>
            </a:r>
          </a:p>
        </p:txBody>
      </p:sp>
      <p:sp>
        <p:nvSpPr>
          <p:cNvPr id="3" name="Text Placeholder 2">
            <a:extLst>
              <a:ext uri="{FF2B5EF4-FFF2-40B4-BE49-F238E27FC236}">
                <a16:creationId xmlns:a16="http://schemas.microsoft.com/office/drawing/2014/main" id="{43FC26B0-1CD4-39BE-72C3-2F6E837B0B7D}"/>
              </a:ext>
            </a:extLst>
          </p:cNvPr>
          <p:cNvSpPr>
            <a:spLocks noGrp="1"/>
          </p:cNvSpPr>
          <p:nvPr>
            <p:ph type="body" idx="1"/>
          </p:nvPr>
        </p:nvSpPr>
        <p:spPr/>
        <p:txBody>
          <a:bodyPr/>
          <a:lstStyle/>
          <a:p>
            <a:pPr marL="0" marR="0" indent="0">
              <a:lnSpc>
                <a:spcPct val="107000"/>
              </a:lnSpc>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Best Practices  for Plan Sponsors, Fiduciaries and YOU!</a:t>
            </a:r>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in sponsors’ best interest to establish a </a:t>
            </a:r>
            <a:r>
              <a:rPr lang="en-US" sz="1800" b="1" u="sng"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fiduciary committee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their health plan, if they have not already, because this helps establish a process around gathering information and deeming costs reasonable.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important to make sure that </a:t>
            </a:r>
            <a:r>
              <a:rPr lang="en-US"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fiduciary insurance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covers the health care side of the plan, not just retirement, because some polices do and others do not.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Forming a committee is important because with the J&amp;J lawsuit, they didn’t have a committee and by default, they named individuals in the lawsuit…. In this case it was the HR Department along with the C-Suite </a:t>
            </a:r>
          </a:p>
          <a:p>
            <a:pPr marL="0" marR="0">
              <a:lnSpc>
                <a:spcPct val="107000"/>
              </a:lnSpc>
              <a:spcBef>
                <a:spcPts val="0"/>
              </a:spcBef>
              <a:spcAft>
                <a:spcPts val="800"/>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mj-lt"/>
                <a:ea typeface="Aptos" panose="020B0004020202020204" pitchFamily="34" charset="0"/>
                <a:cs typeface="Times New Roman" panose="02020603050405020304" pitchFamily="18" charset="0"/>
              </a:rPr>
              <a:t>Identify, Analyze, Prioritize, Implement &amp; Monitor/Manage….</a:t>
            </a:r>
          </a:p>
          <a:p>
            <a:endParaRPr lang="en-US" dirty="0"/>
          </a:p>
        </p:txBody>
      </p:sp>
      <p:sp>
        <p:nvSpPr>
          <p:cNvPr id="4" name="Slide Number Placeholder 3">
            <a:extLst>
              <a:ext uri="{FF2B5EF4-FFF2-40B4-BE49-F238E27FC236}">
                <a16:creationId xmlns:a16="http://schemas.microsoft.com/office/drawing/2014/main" id="{9837FB13-0E6C-4541-6CB3-C7E6B8137C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07191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pic>
        <p:nvPicPr>
          <p:cNvPr id="420" name="Google Shape;420;p35"/>
          <p:cNvPicPr preferRelativeResize="0"/>
          <p:nvPr/>
        </p:nvPicPr>
        <p:blipFill rotWithShape="1">
          <a:blip r:embed="rId3">
            <a:alphaModFix/>
          </a:blip>
          <a:srcRect/>
          <a:stretch/>
        </p:blipFill>
        <p:spPr>
          <a:xfrm>
            <a:off x="0" y="-1749"/>
            <a:ext cx="2289429" cy="813010"/>
          </a:xfrm>
          <a:prstGeom prst="rect">
            <a:avLst/>
          </a:prstGeom>
          <a:noFill/>
          <a:ln>
            <a:noFill/>
          </a:ln>
        </p:spPr>
      </p:pic>
      <p:sp>
        <p:nvSpPr>
          <p:cNvPr id="421" name="Google Shape;421;p35"/>
          <p:cNvSpPr txBox="1"/>
          <p:nvPr/>
        </p:nvSpPr>
        <p:spPr>
          <a:xfrm>
            <a:off x="5076056" y="1052736"/>
            <a:ext cx="37444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22" name="Google Shape;422;p35"/>
          <p:cNvSpPr txBox="1"/>
          <p:nvPr/>
        </p:nvSpPr>
        <p:spPr>
          <a:xfrm>
            <a:off x="4170873" y="1052736"/>
            <a:ext cx="4873839" cy="50474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Arial"/>
                <a:ea typeface="Arial"/>
                <a:cs typeface="Arial"/>
                <a:sym typeface="Arial"/>
              </a:rPr>
              <a:t>John M Drye, Esq.</a:t>
            </a:r>
            <a:endParaRPr dirty="0"/>
          </a:p>
          <a:p>
            <a:pPr marL="0" marR="0" lvl="0" indent="0" algn="ctr" rtl="0">
              <a:spcBef>
                <a:spcPts val="0"/>
              </a:spcBef>
              <a:spcAft>
                <a:spcPts val="0"/>
              </a:spcAft>
              <a:buNone/>
            </a:pPr>
            <a:endParaRPr sz="3600" dirty="0">
              <a:solidFill>
                <a:schemeClr val="dk1"/>
              </a:solidFill>
              <a:latin typeface="Arial"/>
              <a:ea typeface="Arial"/>
              <a:cs typeface="Arial"/>
              <a:sym typeface="Arial"/>
            </a:endParaRPr>
          </a:p>
          <a:p>
            <a:pPr marL="0" marR="0" lvl="0" indent="0" algn="ctr" rtl="0">
              <a:spcBef>
                <a:spcPts val="0"/>
              </a:spcBef>
              <a:spcAft>
                <a:spcPts val="0"/>
              </a:spcAft>
              <a:buNone/>
            </a:pPr>
            <a:r>
              <a:rPr lang="en-US" sz="3600" b="1" dirty="0">
                <a:solidFill>
                  <a:schemeClr val="dk1"/>
                </a:solidFill>
                <a:latin typeface="Arial"/>
                <a:ea typeface="Arial"/>
                <a:cs typeface="Arial"/>
                <a:sym typeface="Arial"/>
              </a:rPr>
              <a:t>Campus Benefits </a:t>
            </a:r>
            <a:r>
              <a:rPr lang="en-US" sz="2800" dirty="0">
                <a:solidFill>
                  <a:schemeClr val="dk1"/>
                </a:solidFill>
                <a:latin typeface="Arial"/>
                <a:ea typeface="Arial"/>
                <a:cs typeface="Arial"/>
                <a:sym typeface="Arial"/>
              </a:rPr>
              <a:t>General Counsel</a:t>
            </a:r>
            <a:endParaRPr sz="2800" dirty="0"/>
          </a:p>
          <a:p>
            <a:pPr marL="0" marR="0" lvl="0" indent="0" algn="ctr" rtl="0">
              <a:spcBef>
                <a:spcPts val="0"/>
              </a:spcBef>
              <a:spcAft>
                <a:spcPts val="0"/>
              </a:spcAft>
              <a:buNone/>
            </a:pPr>
            <a:endParaRPr sz="3600"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u="sng" dirty="0">
                <a:solidFill>
                  <a:srgbClr val="FF0000"/>
                </a:solidFill>
                <a:latin typeface="Arial"/>
                <a:ea typeface="Arial"/>
                <a:cs typeface="Arial"/>
                <a:sym typeface="Arial"/>
                <a:hlinkClick r:id="rId4">
                  <a:extLst>
                    <a:ext uri="{A12FA001-AC4F-418D-AE19-62706E023703}">
                      <ahyp:hlinkClr xmlns:ahyp="http://schemas.microsoft.com/office/drawing/2018/hyperlinkcolor" val="tx"/>
                    </a:ext>
                  </a:extLst>
                </a:hlinkClick>
              </a:rPr>
              <a:t>JDrye@CampusBenefits.com</a:t>
            </a:r>
            <a:endParaRPr sz="2400" dirty="0">
              <a:solidFill>
                <a:srgbClr val="FF0000"/>
              </a:solidFill>
              <a:latin typeface="Arial"/>
              <a:ea typeface="Arial"/>
              <a:cs typeface="Arial"/>
              <a:sym typeface="Arial"/>
            </a:endParaRPr>
          </a:p>
          <a:p>
            <a:pPr marL="0" marR="0" lvl="0" indent="0" algn="l" rtl="0">
              <a:spcBef>
                <a:spcPts val="0"/>
              </a:spcBef>
              <a:spcAft>
                <a:spcPts val="0"/>
              </a:spcAft>
              <a:buNone/>
            </a:pPr>
            <a:endParaRPr lang="en-US" sz="1800" dirty="0">
              <a:solidFill>
                <a:schemeClr val="dk1"/>
              </a:solidFill>
              <a:latin typeface="Arial"/>
              <a:ea typeface="Arial"/>
              <a:cs typeface="Arial"/>
              <a:sym typeface="Arial"/>
            </a:endParaRPr>
          </a:p>
          <a:p>
            <a:pPr marL="0" marR="0" lvl="0" indent="0" algn="l" rtl="0">
              <a:spcBef>
                <a:spcPts val="0"/>
              </a:spcBef>
              <a:spcAft>
                <a:spcPts val="0"/>
              </a:spcAft>
              <a:buNone/>
            </a:pPr>
            <a:endParaRPr lang="en-US" sz="1800" dirty="0">
              <a:solidFill>
                <a:schemeClr val="dk1"/>
              </a:solidFill>
            </a:endParaRPr>
          </a:p>
          <a:p>
            <a:pPr marL="0" marR="0" lvl="0" indent="0" algn="ctr"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dirty="0">
                <a:solidFill>
                  <a:schemeClr val="dk1"/>
                </a:solidFill>
                <a:hlinkClick r:id="rId5"/>
              </a:rPr>
              <a:t>ETupper@CampusBenefits.com</a:t>
            </a:r>
            <a:r>
              <a:rPr lang="en-US" sz="2400" dirty="0">
                <a:solidFill>
                  <a:schemeClr val="dk1"/>
                </a:solidFill>
              </a:rPr>
              <a:t> </a:t>
            </a:r>
          </a:p>
          <a:p>
            <a:pPr marL="0" marR="0" lvl="0" indent="0" algn="ctr" rtl="0">
              <a:spcBef>
                <a:spcPts val="0"/>
              </a:spcBef>
              <a:spcAft>
                <a:spcPts val="0"/>
              </a:spcAft>
              <a:buNone/>
            </a:pPr>
            <a:r>
              <a:rPr lang="en-US" sz="2400" dirty="0">
                <a:solidFill>
                  <a:schemeClr val="dk1"/>
                </a:solidFill>
              </a:rPr>
              <a:t>(Eric Tupper)</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2" name="Google Shape;367;p29">
            <a:extLst>
              <a:ext uri="{FF2B5EF4-FFF2-40B4-BE49-F238E27FC236}">
                <a16:creationId xmlns:a16="http://schemas.microsoft.com/office/drawing/2014/main" id="{2DA65FA0-2B63-1A09-0BE0-AA99B9C491F4}"/>
              </a:ext>
            </a:extLst>
          </p:cNvPr>
          <p:cNvPicPr preferRelativeResize="0"/>
          <p:nvPr/>
        </p:nvPicPr>
        <p:blipFill rotWithShape="1">
          <a:blip r:embed="rId6">
            <a:alphaModFix/>
          </a:blip>
          <a:srcRect/>
          <a:stretch/>
        </p:blipFill>
        <p:spPr>
          <a:xfrm>
            <a:off x="0" y="1373114"/>
            <a:ext cx="3923928" cy="4392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pic>
        <p:nvPicPr>
          <p:cNvPr id="136" name="Google Shape;136;p4"/>
          <p:cNvPicPr preferRelativeResize="0"/>
          <p:nvPr/>
        </p:nvPicPr>
        <p:blipFill rotWithShape="1">
          <a:blip r:embed="rId3">
            <a:alphaModFix/>
          </a:blip>
          <a:srcRect/>
          <a:stretch/>
        </p:blipFill>
        <p:spPr>
          <a:xfrm>
            <a:off x="2448744" y="1743971"/>
            <a:ext cx="4104456" cy="1228592"/>
          </a:xfrm>
          <a:prstGeom prst="rect">
            <a:avLst/>
          </a:prstGeom>
          <a:noFill/>
          <a:ln>
            <a:noFill/>
          </a:ln>
        </p:spPr>
      </p:pic>
      <p:sp>
        <p:nvSpPr>
          <p:cNvPr id="2" name="TextBox 1">
            <a:extLst>
              <a:ext uri="{FF2B5EF4-FFF2-40B4-BE49-F238E27FC236}">
                <a16:creationId xmlns:a16="http://schemas.microsoft.com/office/drawing/2014/main" id="{FDA81C66-44DA-A3A7-DE84-D4D05F8C5210}"/>
              </a:ext>
            </a:extLst>
          </p:cNvPr>
          <p:cNvSpPr txBox="1"/>
          <p:nvPr/>
        </p:nvSpPr>
        <p:spPr>
          <a:xfrm>
            <a:off x="1282284" y="3557016"/>
            <a:ext cx="6437376" cy="1754326"/>
          </a:xfrm>
          <a:prstGeom prst="rect">
            <a:avLst/>
          </a:prstGeom>
          <a:noFill/>
        </p:spPr>
        <p:txBody>
          <a:bodyPr wrap="square" rtlCol="0">
            <a:spAutoFit/>
          </a:bodyPr>
          <a:lstStyle/>
          <a:p>
            <a:pPr algn="ctr"/>
            <a:r>
              <a:rPr lang="en-US" sz="3600" b="1" dirty="0"/>
              <a:t>What is the biggest Risk Management Issue you face at your School District?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2" name="TextBox 1">
            <a:extLst>
              <a:ext uri="{FF2B5EF4-FFF2-40B4-BE49-F238E27FC236}">
                <a16:creationId xmlns:a16="http://schemas.microsoft.com/office/drawing/2014/main" id="{40C43EB4-4570-DDAD-97D3-68E97174271A}"/>
              </a:ext>
            </a:extLst>
          </p:cNvPr>
          <p:cNvSpPr txBox="1"/>
          <p:nvPr/>
        </p:nvSpPr>
        <p:spPr>
          <a:xfrm>
            <a:off x="2858610" y="115410"/>
            <a:ext cx="5828190" cy="461665"/>
          </a:xfrm>
          <a:prstGeom prst="rect">
            <a:avLst/>
          </a:prstGeom>
          <a:noFill/>
        </p:spPr>
        <p:txBody>
          <a:bodyPr wrap="square" rtlCol="0">
            <a:spAutoFit/>
          </a:bodyPr>
          <a:lstStyle/>
          <a:p>
            <a:r>
              <a:rPr lang="en-US" sz="2400" b="1" dirty="0">
                <a:solidFill>
                  <a:srgbClr val="FFFF00"/>
                </a:solidFill>
              </a:rPr>
              <a:t>Topics Since 2013</a:t>
            </a:r>
          </a:p>
        </p:txBody>
      </p:sp>
      <p:sp>
        <p:nvSpPr>
          <p:cNvPr id="3" name="TextBox 2">
            <a:extLst>
              <a:ext uri="{FF2B5EF4-FFF2-40B4-BE49-F238E27FC236}">
                <a16:creationId xmlns:a16="http://schemas.microsoft.com/office/drawing/2014/main" id="{75B90984-C52D-835E-BCCA-4182340EF1F8}"/>
              </a:ext>
            </a:extLst>
          </p:cNvPr>
          <p:cNvSpPr txBox="1"/>
          <p:nvPr/>
        </p:nvSpPr>
        <p:spPr>
          <a:xfrm>
            <a:off x="155516" y="1324436"/>
            <a:ext cx="4081051" cy="4678204"/>
          </a:xfrm>
          <a:prstGeom prst="rect">
            <a:avLst/>
          </a:prstGeom>
          <a:noFill/>
        </p:spPr>
        <p:txBody>
          <a:bodyPr wrap="square" rtlCol="0">
            <a:spAutoFit/>
          </a:bodyPr>
          <a:lstStyle/>
          <a:p>
            <a:pPr marL="171450" marR="0" lvl="0" indent="-171450" algn="l" rtl="0">
              <a:spcBef>
                <a:spcPts val="0"/>
              </a:spcBef>
              <a:spcAft>
                <a:spcPts val="0"/>
              </a:spcAft>
              <a:buClr>
                <a:schemeClr val="dk1"/>
              </a:buClr>
              <a:buSzPts val="2800"/>
              <a:buFont typeface="Arial" panose="020B0604020202020204" pitchFamily="34" charset="0"/>
              <a:buChar char="•"/>
            </a:pPr>
            <a:endParaRPr lang="en-US" sz="11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33000"/>
              <a:buFont typeface="Arial" panose="020B0604020202020204" pitchFamily="34" charset="0"/>
              <a:buChar char="•"/>
            </a:pPr>
            <a:endParaRPr lang="en-US" sz="1100" dirty="0">
              <a:solidFill>
                <a:schemeClr val="dk1"/>
              </a:solidFill>
            </a:endParaRP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DHS Ends Temporary Covid-19 policy on Form I-9</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Machine Readable Files </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Educating Staff on PHI</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Business Associate Agreements for ALL Vendors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Transparency in Coverage Rule </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Hospitals Transparency Rule</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Security Rule in 2004</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b="0" i="0" u="none" strike="noStrike" cap="none" dirty="0" err="1">
                <a:solidFill>
                  <a:schemeClr val="dk1"/>
                </a:solidFill>
                <a:latin typeface="Arial"/>
                <a:ea typeface="Arial"/>
                <a:cs typeface="Arial"/>
                <a:sym typeface="Arial"/>
              </a:rPr>
              <a:t>HiTech</a:t>
            </a:r>
            <a:r>
              <a:rPr lang="en-US" sz="1200" b="0" i="0" u="none" strike="noStrike" cap="none" dirty="0">
                <a:solidFill>
                  <a:schemeClr val="dk1"/>
                </a:solidFill>
                <a:latin typeface="Arial"/>
                <a:ea typeface="Arial"/>
                <a:cs typeface="Arial"/>
                <a:sym typeface="Arial"/>
              </a:rPr>
              <a:t> Act of 2009</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Omnibus Rule of 2013</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b="0" i="0" u="none" strike="noStrike" dirty="0">
                <a:solidFill>
                  <a:schemeClr val="tx1"/>
                </a:solidFill>
                <a:latin typeface="Arial"/>
                <a:ea typeface="Arial"/>
                <a:cs typeface="Arial"/>
                <a:sym typeface="Arial"/>
              </a:rPr>
              <a:t>No Surprises Act Section 202(c) of the CAA</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Laws involving federal-state preemption</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Discrimination</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Privacy</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Employee leave requirements under FMLA</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Federal discrimination statues</a:t>
            </a:r>
            <a:endParaRPr lang="en-US" sz="1200" dirty="0"/>
          </a:p>
          <a:p>
            <a:pPr marL="628650" marR="0" lvl="1" indent="-171450" algn="l" rtl="0">
              <a:spcBef>
                <a:spcPts val="0"/>
              </a:spcBef>
              <a:spcAft>
                <a:spcPts val="0"/>
              </a:spcAft>
              <a:buClr>
                <a:schemeClr val="dk1"/>
              </a:buClr>
              <a:buSzPct val="1010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ADA (Americans with Disabilities Act)</a:t>
            </a:r>
            <a:endParaRPr lang="en-US" sz="1200" dirty="0"/>
          </a:p>
          <a:p>
            <a:pPr marL="628650" marR="0" lvl="1" indent="-171450" algn="l" rtl="0">
              <a:spcBef>
                <a:spcPts val="0"/>
              </a:spcBef>
              <a:spcAft>
                <a:spcPts val="0"/>
              </a:spcAft>
              <a:buClr>
                <a:schemeClr val="dk1"/>
              </a:buClr>
              <a:buSzPct val="1010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Title VII</a:t>
            </a:r>
            <a:endParaRPr lang="en-US" sz="1200" dirty="0"/>
          </a:p>
          <a:p>
            <a:pPr marL="628650" marR="0" lvl="1" indent="-171450" algn="l" rtl="0">
              <a:spcBef>
                <a:spcPts val="0"/>
              </a:spcBef>
              <a:spcAft>
                <a:spcPts val="0"/>
              </a:spcAft>
              <a:buClr>
                <a:schemeClr val="dk1"/>
              </a:buClr>
              <a:buSzPct val="1010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Pregnancy Discrimination Act</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Criminal Background checks</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Employee confidentiality</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Data and privacy laws</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Employee free speech concerns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Roe v. Wade &amp; Dobbs Decisions on Abortion</a:t>
            </a:r>
            <a:endParaRPr lang="en-US" sz="2000" dirty="0"/>
          </a:p>
        </p:txBody>
      </p:sp>
      <p:pic>
        <p:nvPicPr>
          <p:cNvPr id="4" name="Google Shape;152;p6">
            <a:extLst>
              <a:ext uri="{FF2B5EF4-FFF2-40B4-BE49-F238E27FC236}">
                <a16:creationId xmlns:a16="http://schemas.microsoft.com/office/drawing/2014/main" id="{EC41D5BE-55E5-00CE-890A-C554225A26D3}"/>
              </a:ext>
            </a:extLst>
          </p:cNvPr>
          <p:cNvPicPr preferRelativeResize="0"/>
          <p:nvPr/>
        </p:nvPicPr>
        <p:blipFill rotWithShape="1">
          <a:blip r:embed="rId3">
            <a:alphaModFix/>
          </a:blip>
          <a:srcRect/>
          <a:stretch/>
        </p:blipFill>
        <p:spPr>
          <a:xfrm>
            <a:off x="6948264" y="82980"/>
            <a:ext cx="2016224" cy="603519"/>
          </a:xfrm>
          <a:prstGeom prst="rect">
            <a:avLst/>
          </a:prstGeom>
          <a:noFill/>
          <a:ln>
            <a:noFill/>
          </a:ln>
        </p:spPr>
      </p:pic>
      <p:sp>
        <p:nvSpPr>
          <p:cNvPr id="5" name="TextBox 4">
            <a:extLst>
              <a:ext uri="{FF2B5EF4-FFF2-40B4-BE49-F238E27FC236}">
                <a16:creationId xmlns:a16="http://schemas.microsoft.com/office/drawing/2014/main" id="{899318DD-7F73-95CC-4E64-DBA94F3627BC}"/>
              </a:ext>
            </a:extLst>
          </p:cNvPr>
          <p:cNvSpPr txBox="1"/>
          <p:nvPr/>
        </p:nvSpPr>
        <p:spPr>
          <a:xfrm>
            <a:off x="4572000" y="1324436"/>
            <a:ext cx="4081051" cy="4678204"/>
          </a:xfrm>
          <a:prstGeom prst="rect">
            <a:avLst/>
          </a:prstGeom>
          <a:noFill/>
        </p:spPr>
        <p:txBody>
          <a:bodyPr wrap="square" rtlCol="0">
            <a:spAutoFit/>
          </a:bodyPr>
          <a:lstStyle/>
          <a:p>
            <a:pPr marL="171450" marR="0" lvl="0" indent="-171450" algn="l" rtl="0">
              <a:spcBef>
                <a:spcPts val="0"/>
              </a:spcBef>
              <a:spcAft>
                <a:spcPts val="0"/>
              </a:spcAft>
              <a:buClr>
                <a:schemeClr val="dk1"/>
              </a:buClr>
              <a:buSzPts val="2800"/>
              <a:buFont typeface="Arial" panose="020B0604020202020204" pitchFamily="34" charset="0"/>
              <a:buChar char="•"/>
            </a:pPr>
            <a:endParaRPr lang="en-US" sz="11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33000"/>
              <a:buFont typeface="Arial" panose="020B0604020202020204" pitchFamily="34" charset="0"/>
              <a:buChar char="•"/>
            </a:pPr>
            <a:endParaRPr lang="en-US" sz="1100" dirty="0">
              <a:solidFill>
                <a:schemeClr val="dk1"/>
              </a:solidFill>
            </a:endParaRP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PPACA Rollout 4980 (a) &amp; 4980 (H) offers of </a:t>
            </a:r>
            <a:r>
              <a:rPr lang="en-US" sz="1200" dirty="0" err="1">
                <a:solidFill>
                  <a:schemeClr val="dk1"/>
                </a:solidFill>
                <a:latin typeface="Arial"/>
                <a:ea typeface="Arial"/>
                <a:cs typeface="Arial"/>
                <a:sym typeface="Arial"/>
              </a:rPr>
              <a:t>coverge</a:t>
            </a:r>
            <a:endParaRPr lang="en-US" sz="12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Whistle Blower (42 U.S.C §18001)</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Understanding the Exchanges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Participating FL Insurance Carriers in Exchanges</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Compliance Plans for</a:t>
            </a:r>
          </a:p>
          <a:p>
            <a:pPr lvl="8">
              <a:buClr>
                <a:schemeClr val="dk1"/>
              </a:buClr>
              <a:buSzPct val="101000"/>
            </a:pPr>
            <a:r>
              <a:rPr lang="en-US" sz="1200" dirty="0">
                <a:solidFill>
                  <a:schemeClr val="dk1"/>
                </a:solidFill>
              </a:rPr>
              <a:t>       IRS</a:t>
            </a:r>
          </a:p>
          <a:p>
            <a:pPr lvl="3">
              <a:buClr>
                <a:schemeClr val="dk1"/>
              </a:buClr>
              <a:buSzPct val="101000"/>
            </a:pPr>
            <a:r>
              <a:rPr lang="en-US" sz="1200" dirty="0">
                <a:solidFill>
                  <a:schemeClr val="dk1"/>
                </a:solidFill>
              </a:rPr>
              <a:t>       DOL</a:t>
            </a:r>
          </a:p>
          <a:p>
            <a:pPr lvl="3">
              <a:buClr>
                <a:schemeClr val="dk1"/>
              </a:buClr>
              <a:buSzPct val="101000"/>
            </a:pPr>
            <a:r>
              <a:rPr lang="en-US" sz="1200" dirty="0">
                <a:solidFill>
                  <a:schemeClr val="dk1"/>
                </a:solidFill>
              </a:rPr>
              <a:t>       HHS</a:t>
            </a:r>
            <a:endParaRPr lang="en-US" sz="1200" dirty="0"/>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latin typeface="Arial"/>
                <a:ea typeface="Arial"/>
                <a:cs typeface="Arial"/>
                <a:sym typeface="Arial"/>
              </a:rPr>
              <a:t>Educating Staff on PHI</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Florida Information Protection ACT (2014)</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SBS “Culturally &amp; linguistically appropriate”</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1094 &amp; 1095 Forms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226-J Notices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HHS Audits – HIPPA Compliance Gaps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Privacy Rule</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Security Rule</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Breach Notification Rule </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GDPR &amp; California Privacy rules in the US/FL</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Look Back and Affordability Percentages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FIPA and K-12 Cyber</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Telemedicine / virtual care clinics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MEC, EHB, SBC and w-2 reporting requirements</a:t>
            </a:r>
          </a:p>
          <a:p>
            <a:pPr marL="171450" marR="0" lvl="0" indent="-171450" algn="l" rtl="0">
              <a:spcBef>
                <a:spcPts val="0"/>
              </a:spcBef>
              <a:spcAft>
                <a:spcPts val="0"/>
              </a:spcAft>
              <a:buClr>
                <a:schemeClr val="dk1"/>
              </a:buClr>
              <a:buSzPct val="101000"/>
              <a:buFont typeface="Arial" panose="020B0604020202020204" pitchFamily="34" charset="0"/>
              <a:buChar char="•"/>
            </a:pPr>
            <a:r>
              <a:rPr lang="en-US" sz="1200" dirty="0">
                <a:solidFill>
                  <a:schemeClr val="dk1"/>
                </a:solidFill>
              </a:rPr>
              <a:t>PCORI and Transitional Reinsurance Fees</a:t>
            </a:r>
            <a:endParaRPr lang="en-US" sz="1200" dirty="0"/>
          </a:p>
        </p:txBody>
      </p:sp>
      <p:sp>
        <p:nvSpPr>
          <p:cNvPr id="6" name="TextBox 5">
            <a:extLst>
              <a:ext uri="{FF2B5EF4-FFF2-40B4-BE49-F238E27FC236}">
                <a16:creationId xmlns:a16="http://schemas.microsoft.com/office/drawing/2014/main" id="{9500D5C3-A33B-340B-6818-70C0FB96824D}"/>
              </a:ext>
            </a:extLst>
          </p:cNvPr>
          <p:cNvSpPr txBox="1"/>
          <p:nvPr/>
        </p:nvSpPr>
        <p:spPr>
          <a:xfrm>
            <a:off x="483476" y="919655"/>
            <a:ext cx="6952593" cy="369332"/>
          </a:xfrm>
          <a:prstGeom prst="rect">
            <a:avLst/>
          </a:prstGeom>
          <a:noFill/>
        </p:spPr>
        <p:txBody>
          <a:bodyPr wrap="square" rtlCol="0">
            <a:spAutoFit/>
          </a:bodyPr>
          <a:lstStyle/>
          <a:p>
            <a:r>
              <a:rPr lang="en-US" sz="1800" dirty="0"/>
              <a:t>Employee Benefits and Compliance alone are a significant task</a:t>
            </a:r>
          </a:p>
        </p:txBody>
      </p:sp>
    </p:spTree>
    <p:extLst>
      <p:ext uri="{BB962C8B-B14F-4D97-AF65-F5344CB8AC3E}">
        <p14:creationId xmlns:p14="http://schemas.microsoft.com/office/powerpoint/2010/main" val="182709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BE6E-7F72-65E4-2B36-D1766ACA0F94}"/>
              </a:ext>
            </a:extLst>
          </p:cNvPr>
          <p:cNvSpPr>
            <a:spLocks noGrp="1"/>
          </p:cNvSpPr>
          <p:nvPr>
            <p:ph type="title"/>
          </p:nvPr>
        </p:nvSpPr>
        <p:spPr>
          <a:xfrm>
            <a:off x="1513642" y="104483"/>
            <a:ext cx="8229600" cy="685801"/>
          </a:xfrm>
        </p:spPr>
        <p:txBody>
          <a:bodyPr/>
          <a:lstStyle/>
          <a:p>
            <a:r>
              <a:rPr lang="en-US" sz="1600" b="1" dirty="0">
                <a:solidFill>
                  <a:srgbClr val="FFFF00"/>
                </a:solidFill>
              </a:rPr>
              <a:t>What is on the minds of Risk Managers in </a:t>
            </a:r>
            <a:r>
              <a:rPr lang="en-US" sz="1600" b="1" u="sng" dirty="0">
                <a:solidFill>
                  <a:srgbClr val="FFFF00"/>
                </a:solidFill>
              </a:rPr>
              <a:t>Higher Education</a:t>
            </a:r>
          </a:p>
        </p:txBody>
      </p:sp>
      <p:sp>
        <p:nvSpPr>
          <p:cNvPr id="4" name="Slide Number Placeholder 3">
            <a:extLst>
              <a:ext uri="{FF2B5EF4-FFF2-40B4-BE49-F238E27FC236}">
                <a16:creationId xmlns:a16="http://schemas.microsoft.com/office/drawing/2014/main" id="{A9A0507F-6629-5FA0-E712-29372BB5B4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7" name="TextBox 6">
            <a:extLst>
              <a:ext uri="{FF2B5EF4-FFF2-40B4-BE49-F238E27FC236}">
                <a16:creationId xmlns:a16="http://schemas.microsoft.com/office/drawing/2014/main" id="{0F84C88F-8B1C-398F-400B-469E6A0E4C80}"/>
              </a:ext>
            </a:extLst>
          </p:cNvPr>
          <p:cNvSpPr txBox="1"/>
          <p:nvPr/>
        </p:nvSpPr>
        <p:spPr>
          <a:xfrm>
            <a:off x="5859262" y="6547496"/>
            <a:ext cx="4305670" cy="215444"/>
          </a:xfrm>
          <a:prstGeom prst="rect">
            <a:avLst/>
          </a:prstGeom>
          <a:noFill/>
        </p:spPr>
        <p:txBody>
          <a:bodyPr wrap="square" rtlCol="0">
            <a:spAutoFit/>
          </a:bodyPr>
          <a:lstStyle/>
          <a:p>
            <a:r>
              <a:rPr lang="en-US" sz="800" dirty="0">
                <a:solidFill>
                  <a:srgbClr val="FFFF00"/>
                </a:solidFill>
              </a:rPr>
              <a:t>UE Survey of 112 Colleges &amp; Universities (2023)</a:t>
            </a:r>
          </a:p>
        </p:txBody>
      </p:sp>
      <p:pic>
        <p:nvPicPr>
          <p:cNvPr id="5" name="Picture 4">
            <a:extLst>
              <a:ext uri="{FF2B5EF4-FFF2-40B4-BE49-F238E27FC236}">
                <a16:creationId xmlns:a16="http://schemas.microsoft.com/office/drawing/2014/main" id="{C71B1AD3-2A49-85E0-0313-3ADFAC7D9410}"/>
              </a:ext>
            </a:extLst>
          </p:cNvPr>
          <p:cNvPicPr>
            <a:picLocks noChangeAspect="1"/>
          </p:cNvPicPr>
          <p:nvPr/>
        </p:nvPicPr>
        <p:blipFill>
          <a:blip r:embed="rId2"/>
          <a:stretch>
            <a:fillRect/>
          </a:stretch>
        </p:blipFill>
        <p:spPr>
          <a:xfrm>
            <a:off x="1083564" y="1154886"/>
            <a:ext cx="6812279" cy="4725736"/>
          </a:xfrm>
          <a:prstGeom prst="rect">
            <a:avLst/>
          </a:prstGeom>
        </p:spPr>
      </p:pic>
    </p:spTree>
    <p:extLst>
      <p:ext uri="{BB962C8B-B14F-4D97-AF65-F5344CB8AC3E}">
        <p14:creationId xmlns:p14="http://schemas.microsoft.com/office/powerpoint/2010/main" val="80963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F1F2-921E-C97A-1941-BC7B4E2BFD2C}"/>
              </a:ext>
            </a:extLst>
          </p:cNvPr>
          <p:cNvSpPr>
            <a:spLocks noGrp="1"/>
          </p:cNvSpPr>
          <p:nvPr>
            <p:ph type="title"/>
          </p:nvPr>
        </p:nvSpPr>
        <p:spPr>
          <a:xfrm>
            <a:off x="457200" y="937246"/>
            <a:ext cx="8229600" cy="1143000"/>
          </a:xfrm>
        </p:spPr>
        <p:txBody>
          <a:bodyPr/>
          <a:lstStyle/>
          <a:p>
            <a:r>
              <a:rPr lang="en-US" dirty="0"/>
              <a:t>Risk Management “Mission”</a:t>
            </a:r>
            <a:br>
              <a:rPr lang="en-US" dirty="0"/>
            </a:br>
            <a:r>
              <a:rPr lang="en-US" sz="1200" i="1" dirty="0"/>
              <a:t>From a 30-year Public School Practicing Lawyer/Risk Manager</a:t>
            </a:r>
            <a:endParaRPr lang="en-US" i="1" dirty="0"/>
          </a:p>
        </p:txBody>
      </p:sp>
      <p:sp>
        <p:nvSpPr>
          <p:cNvPr id="3" name="Text Placeholder 2">
            <a:extLst>
              <a:ext uri="{FF2B5EF4-FFF2-40B4-BE49-F238E27FC236}">
                <a16:creationId xmlns:a16="http://schemas.microsoft.com/office/drawing/2014/main" id="{32C7E8D0-2505-6998-D796-DDF3BA02BB66}"/>
              </a:ext>
            </a:extLst>
          </p:cNvPr>
          <p:cNvSpPr>
            <a:spLocks noGrp="1"/>
          </p:cNvSpPr>
          <p:nvPr>
            <p:ph type="body" idx="1"/>
          </p:nvPr>
        </p:nvSpPr>
        <p:spPr>
          <a:xfrm>
            <a:off x="801692" y="2441889"/>
            <a:ext cx="8874968" cy="30965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628650" indent="-514350">
              <a:buFont typeface="+mj-lt"/>
              <a:buAutoNum type="arabicPeriod"/>
            </a:pPr>
            <a:r>
              <a:rPr lang="en-US" b="1" dirty="0">
                <a:solidFill>
                  <a:srgbClr val="FF0000"/>
                </a:solidFill>
              </a:rPr>
              <a:t>Identify</a:t>
            </a:r>
            <a:r>
              <a:rPr lang="en-US" dirty="0"/>
              <a:t> the Risk</a:t>
            </a:r>
          </a:p>
          <a:p>
            <a:pPr marL="628650" indent="-514350">
              <a:buFont typeface="+mj-lt"/>
              <a:buAutoNum type="arabicPeriod"/>
            </a:pPr>
            <a:r>
              <a:rPr lang="en-US" b="1" dirty="0">
                <a:solidFill>
                  <a:srgbClr val="FF0000"/>
                </a:solidFill>
              </a:rPr>
              <a:t>Analyze</a:t>
            </a:r>
            <a:r>
              <a:rPr lang="en-US" dirty="0"/>
              <a:t> the Risk</a:t>
            </a:r>
          </a:p>
          <a:p>
            <a:pPr marL="628650" indent="-514350">
              <a:buFont typeface="+mj-lt"/>
              <a:buAutoNum type="arabicPeriod"/>
            </a:pPr>
            <a:r>
              <a:rPr lang="en-US" b="1" dirty="0">
                <a:solidFill>
                  <a:srgbClr val="FF0000"/>
                </a:solidFill>
              </a:rPr>
              <a:t>Prioritize</a:t>
            </a:r>
            <a:r>
              <a:rPr lang="en-US" dirty="0"/>
              <a:t> the Risk</a:t>
            </a:r>
          </a:p>
          <a:p>
            <a:pPr marL="628650" indent="-514350">
              <a:buFont typeface="+mj-lt"/>
              <a:buAutoNum type="arabicPeriod"/>
            </a:pPr>
            <a:r>
              <a:rPr lang="en-US" b="1" dirty="0">
                <a:solidFill>
                  <a:srgbClr val="FF0000"/>
                </a:solidFill>
              </a:rPr>
              <a:t>Implement</a:t>
            </a:r>
            <a:r>
              <a:rPr lang="en-US" dirty="0"/>
              <a:t> a Solution/Mitigation Strategy</a:t>
            </a:r>
          </a:p>
          <a:p>
            <a:pPr marL="628650" indent="-514350">
              <a:buFont typeface="+mj-lt"/>
              <a:buAutoNum type="arabicPeriod"/>
            </a:pPr>
            <a:r>
              <a:rPr lang="en-US" b="1" dirty="0">
                <a:solidFill>
                  <a:srgbClr val="FF0000"/>
                </a:solidFill>
              </a:rPr>
              <a:t>Monitor/Manage</a:t>
            </a:r>
            <a:r>
              <a:rPr lang="en-US" dirty="0"/>
              <a:t> the Risk</a:t>
            </a:r>
          </a:p>
          <a:p>
            <a:pPr marL="114300" indent="0">
              <a:buNone/>
            </a:pPr>
            <a:endParaRPr lang="en-US" dirty="0"/>
          </a:p>
        </p:txBody>
      </p:sp>
      <p:sp>
        <p:nvSpPr>
          <p:cNvPr id="4" name="Slide Number Placeholder 3">
            <a:extLst>
              <a:ext uri="{FF2B5EF4-FFF2-40B4-BE49-F238E27FC236}">
                <a16:creationId xmlns:a16="http://schemas.microsoft.com/office/drawing/2014/main" id="{D88DA4C6-47D4-A2C9-EB58-4EF434B8E4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5" name="TextBox 4">
            <a:extLst>
              <a:ext uri="{FF2B5EF4-FFF2-40B4-BE49-F238E27FC236}">
                <a16:creationId xmlns:a16="http://schemas.microsoft.com/office/drawing/2014/main" id="{36060C3A-10B6-3910-4A99-2A9E345EDAD2}"/>
              </a:ext>
            </a:extLst>
          </p:cNvPr>
          <p:cNvSpPr txBox="1"/>
          <p:nvPr/>
        </p:nvSpPr>
        <p:spPr>
          <a:xfrm>
            <a:off x="3796749" y="175492"/>
            <a:ext cx="3372677" cy="400110"/>
          </a:xfrm>
          <a:prstGeom prst="rect">
            <a:avLst/>
          </a:prstGeom>
          <a:noFill/>
        </p:spPr>
        <p:txBody>
          <a:bodyPr wrap="square" rtlCol="0">
            <a:spAutoFit/>
          </a:bodyPr>
          <a:lstStyle/>
          <a:p>
            <a:r>
              <a:rPr lang="en-US" sz="2000" b="1" dirty="0">
                <a:solidFill>
                  <a:srgbClr val="FFFF00"/>
                </a:solidFill>
              </a:rPr>
              <a:t>Five Not-So-Simple Steps</a:t>
            </a:r>
          </a:p>
        </p:txBody>
      </p:sp>
      <p:sp>
        <p:nvSpPr>
          <p:cNvPr id="6" name="TextBox 5">
            <a:extLst>
              <a:ext uri="{FF2B5EF4-FFF2-40B4-BE49-F238E27FC236}">
                <a16:creationId xmlns:a16="http://schemas.microsoft.com/office/drawing/2014/main" id="{998EA0FA-1D02-D196-1F3F-888A0BB24919}"/>
              </a:ext>
            </a:extLst>
          </p:cNvPr>
          <p:cNvSpPr txBox="1"/>
          <p:nvPr/>
        </p:nvSpPr>
        <p:spPr>
          <a:xfrm>
            <a:off x="2847674" y="6434307"/>
            <a:ext cx="7010400" cy="400110"/>
          </a:xfrm>
          <a:prstGeom prst="rect">
            <a:avLst/>
          </a:prstGeom>
          <a:noFill/>
        </p:spPr>
        <p:txBody>
          <a:bodyPr wrap="square" rtlCol="0">
            <a:spAutoFit/>
          </a:bodyPr>
          <a:lstStyle/>
          <a:p>
            <a:pPr marL="114300" indent="0">
              <a:buNone/>
            </a:pPr>
            <a:r>
              <a:rPr lang="en-US" sz="2000" b="1" dirty="0">
                <a:solidFill>
                  <a:srgbClr val="FFFF00"/>
                </a:solidFill>
              </a:rPr>
              <a:t>Where Do K-12 Schools Struggle in the Process?</a:t>
            </a:r>
          </a:p>
        </p:txBody>
      </p:sp>
      <p:pic>
        <p:nvPicPr>
          <p:cNvPr id="8" name="Graphic 7" descr="Right pointing backhand index">
            <a:extLst>
              <a:ext uri="{FF2B5EF4-FFF2-40B4-BE49-F238E27FC236}">
                <a16:creationId xmlns:a16="http://schemas.microsoft.com/office/drawing/2014/main" id="{21734EA6-9531-8B40-6A97-A8E48570CD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7591" y="4651899"/>
            <a:ext cx="619217" cy="619217"/>
          </a:xfrm>
          <a:prstGeom prst="rect">
            <a:avLst/>
          </a:prstGeom>
        </p:spPr>
      </p:pic>
    </p:spTree>
    <p:extLst>
      <p:ext uri="{BB962C8B-B14F-4D97-AF65-F5344CB8AC3E}">
        <p14:creationId xmlns:p14="http://schemas.microsoft.com/office/powerpoint/2010/main" val="14026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BECDAE-8E5B-5B2B-074F-D7F6FD70E3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3" name="Picture 2" descr="A quote on a dark background&#10;&#10;Description automatically generated">
            <a:extLst>
              <a:ext uri="{FF2B5EF4-FFF2-40B4-BE49-F238E27FC236}">
                <a16:creationId xmlns:a16="http://schemas.microsoft.com/office/drawing/2014/main" id="{340AED83-93B5-5011-F839-70AA08816945}"/>
              </a:ext>
            </a:extLst>
          </p:cNvPr>
          <p:cNvPicPr>
            <a:picLocks noChangeAspect="1"/>
          </p:cNvPicPr>
          <p:nvPr/>
        </p:nvPicPr>
        <p:blipFill>
          <a:blip r:embed="rId2"/>
          <a:stretch>
            <a:fillRect/>
          </a:stretch>
        </p:blipFill>
        <p:spPr>
          <a:xfrm>
            <a:off x="238124" y="933794"/>
            <a:ext cx="4180920" cy="3504856"/>
          </a:xfrm>
          <a:prstGeom prst="rect">
            <a:avLst/>
          </a:prstGeom>
        </p:spPr>
      </p:pic>
      <p:pic>
        <p:nvPicPr>
          <p:cNvPr id="7" name="Picture 6" descr="A quote on a dark background&#10;&#10;Description automatically generated">
            <a:extLst>
              <a:ext uri="{FF2B5EF4-FFF2-40B4-BE49-F238E27FC236}">
                <a16:creationId xmlns:a16="http://schemas.microsoft.com/office/drawing/2014/main" id="{F7712D5E-38DA-7A8A-7F90-E6DEEDA11017}"/>
              </a:ext>
            </a:extLst>
          </p:cNvPr>
          <p:cNvPicPr>
            <a:picLocks noChangeAspect="1"/>
          </p:cNvPicPr>
          <p:nvPr/>
        </p:nvPicPr>
        <p:blipFill>
          <a:blip r:embed="rId3"/>
          <a:stretch>
            <a:fillRect/>
          </a:stretch>
        </p:blipFill>
        <p:spPr>
          <a:xfrm>
            <a:off x="4682094" y="2483774"/>
            <a:ext cx="4223782" cy="3540787"/>
          </a:xfrm>
          <a:prstGeom prst="rect">
            <a:avLst/>
          </a:prstGeom>
        </p:spPr>
      </p:pic>
    </p:spTree>
    <p:extLst>
      <p:ext uri="{BB962C8B-B14F-4D97-AF65-F5344CB8AC3E}">
        <p14:creationId xmlns:p14="http://schemas.microsoft.com/office/powerpoint/2010/main" val="167501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B90E-B545-E5C4-6FB0-19B0CCEBAC98}"/>
              </a:ext>
            </a:extLst>
          </p:cNvPr>
          <p:cNvSpPr>
            <a:spLocks noGrp="1"/>
          </p:cNvSpPr>
          <p:nvPr>
            <p:ph type="title"/>
          </p:nvPr>
        </p:nvSpPr>
        <p:spPr>
          <a:xfrm>
            <a:off x="2660904" y="338645"/>
            <a:ext cx="6025896" cy="328868"/>
          </a:xfrm>
        </p:spPr>
        <p:txBody>
          <a:bodyPr/>
          <a:lstStyle/>
          <a:p>
            <a:r>
              <a:rPr lang="en-US" sz="1800" b="1" i="0" dirty="0">
                <a:solidFill>
                  <a:srgbClr val="FFFF00"/>
                </a:solidFill>
                <a:effectLst/>
                <a:latin typeface="+mj-lt"/>
              </a:rPr>
              <a:t>"</a:t>
            </a:r>
            <a:r>
              <a:rPr lang="en-US" sz="1800" b="1" i="1" dirty="0">
                <a:solidFill>
                  <a:srgbClr val="FFFF00"/>
                </a:solidFill>
                <a:effectLst/>
                <a:latin typeface="+mj-lt"/>
              </a:rPr>
              <a:t>You keep using that word. </a:t>
            </a:r>
            <a:br>
              <a:rPr lang="en-US" sz="1800" b="1" i="1" dirty="0">
                <a:solidFill>
                  <a:srgbClr val="FFFF00"/>
                </a:solidFill>
                <a:effectLst/>
                <a:latin typeface="+mj-lt"/>
              </a:rPr>
            </a:br>
            <a:r>
              <a:rPr lang="en-US" sz="1800" b="1" i="1" dirty="0">
                <a:solidFill>
                  <a:srgbClr val="FFFF00"/>
                </a:solidFill>
                <a:effectLst/>
                <a:latin typeface="+mj-lt"/>
              </a:rPr>
              <a:t>I do not think it means what you think it means</a:t>
            </a:r>
            <a:r>
              <a:rPr lang="en-US" sz="1800" b="1" i="0" dirty="0">
                <a:solidFill>
                  <a:srgbClr val="FFFF00"/>
                </a:solidFill>
                <a:effectLst/>
                <a:latin typeface="+mj-lt"/>
              </a:rPr>
              <a:t>.“</a:t>
            </a:r>
            <a:br>
              <a:rPr lang="en-US" sz="1800" b="1" i="0" dirty="0">
                <a:solidFill>
                  <a:srgbClr val="FFFF00"/>
                </a:solidFill>
                <a:effectLst/>
                <a:latin typeface="+mj-lt"/>
              </a:rPr>
            </a:br>
            <a:r>
              <a:rPr lang="en-US" sz="1200" b="1" i="0" dirty="0">
                <a:solidFill>
                  <a:srgbClr val="FFFF00"/>
                </a:solidFill>
                <a:effectLst/>
                <a:latin typeface="+mj-lt"/>
              </a:rPr>
              <a:t>Inigo Montoya</a:t>
            </a:r>
            <a:br>
              <a:rPr lang="en-US" sz="1200" b="1" i="0" dirty="0">
                <a:solidFill>
                  <a:srgbClr val="FFFF00"/>
                </a:solidFill>
                <a:effectLst/>
                <a:highlight>
                  <a:srgbClr val="FFFFFF"/>
                </a:highlight>
                <a:latin typeface="+mj-lt"/>
              </a:rPr>
            </a:br>
            <a:endParaRPr lang="en-US" sz="1200" dirty="0">
              <a:solidFill>
                <a:srgbClr val="FFFF00"/>
              </a:solidFill>
              <a:latin typeface="+mj-lt"/>
            </a:endParaRPr>
          </a:p>
        </p:txBody>
      </p:sp>
      <p:sp>
        <p:nvSpPr>
          <p:cNvPr id="4" name="Slide Number Placeholder 3">
            <a:extLst>
              <a:ext uri="{FF2B5EF4-FFF2-40B4-BE49-F238E27FC236}">
                <a16:creationId xmlns:a16="http://schemas.microsoft.com/office/drawing/2014/main" id="{873851DD-E21C-8A2A-7BDF-9F4598C1F8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5" name="Inconceivable Cut Scene">
            <a:hlinkClick r:id="" action="ppaction://media"/>
            <a:extLst>
              <a:ext uri="{FF2B5EF4-FFF2-40B4-BE49-F238E27FC236}">
                <a16:creationId xmlns:a16="http://schemas.microsoft.com/office/drawing/2014/main" id="{BB41AB7F-BA01-EE4A-E4E4-CD9B8ECF092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2B0CED49-E415-F07C-946F-096A1B2AADBA}"/>
              </a:ext>
            </a:extLst>
          </p:cNvPr>
          <p:cNvSpPr txBox="1"/>
          <p:nvPr/>
        </p:nvSpPr>
        <p:spPr>
          <a:xfrm>
            <a:off x="1298448" y="6318504"/>
            <a:ext cx="6446520" cy="307777"/>
          </a:xfrm>
          <a:prstGeom prst="rect">
            <a:avLst/>
          </a:prstGeom>
          <a:noFill/>
        </p:spPr>
        <p:txBody>
          <a:bodyPr wrap="square" rtlCol="0">
            <a:spAutoFit/>
          </a:bodyPr>
          <a:lstStyle/>
          <a:p>
            <a:r>
              <a:rPr lang="en-US" b="1" dirty="0">
                <a:solidFill>
                  <a:srgbClr val="FFFF00"/>
                </a:solidFill>
              </a:rPr>
              <a:t>Fiduciary / Fiduciary Liability / Fiduciary Breach / Fiduciary Responsibility</a:t>
            </a:r>
          </a:p>
        </p:txBody>
      </p:sp>
    </p:spTree>
    <p:extLst>
      <p:ext uri="{BB962C8B-B14F-4D97-AF65-F5344CB8AC3E}">
        <p14:creationId xmlns:p14="http://schemas.microsoft.com/office/powerpoint/2010/main" val="21221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1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
                </p:tgtEl>
              </p:cMediaNode>
            </p:video>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pic>
        <p:nvPicPr>
          <p:cNvPr id="233" name="Google Shape;233;p15" descr="Cartoon HIPAA as an Excuse"/>
          <p:cNvPicPr preferRelativeResize="0"/>
          <p:nvPr/>
        </p:nvPicPr>
        <p:blipFill rotWithShape="1">
          <a:blip r:embed="rId3">
            <a:alphaModFix/>
          </a:blip>
          <a:srcRect/>
          <a:stretch/>
        </p:blipFill>
        <p:spPr>
          <a:xfrm>
            <a:off x="-14078" y="739059"/>
            <a:ext cx="9144000" cy="5506165"/>
          </a:xfrm>
          <a:prstGeom prst="rect">
            <a:avLst/>
          </a:prstGeom>
          <a:noFill/>
          <a:ln>
            <a:noFill/>
          </a:ln>
        </p:spPr>
      </p:pic>
      <p:pic>
        <p:nvPicPr>
          <p:cNvPr id="234" name="Google Shape;234;p15"/>
          <p:cNvPicPr preferRelativeResize="0"/>
          <p:nvPr/>
        </p:nvPicPr>
        <p:blipFill rotWithShape="1">
          <a:blip r:embed="rId4">
            <a:alphaModFix/>
          </a:blip>
          <a:srcRect/>
          <a:stretch/>
        </p:blipFill>
        <p:spPr>
          <a:xfrm>
            <a:off x="1" y="-1749"/>
            <a:ext cx="2195736" cy="779738"/>
          </a:xfrm>
          <a:prstGeom prst="rect">
            <a:avLst/>
          </a:prstGeom>
          <a:noFill/>
          <a:ln>
            <a:noFill/>
          </a:ln>
        </p:spPr>
      </p:pic>
      <p:sp>
        <p:nvSpPr>
          <p:cNvPr id="4" name="TextBox 3">
            <a:extLst>
              <a:ext uri="{FF2B5EF4-FFF2-40B4-BE49-F238E27FC236}">
                <a16:creationId xmlns:a16="http://schemas.microsoft.com/office/drawing/2014/main" id="{4DE1493B-1413-636F-1DCF-8B865F1AE363}"/>
              </a:ext>
            </a:extLst>
          </p:cNvPr>
          <p:cNvSpPr txBox="1"/>
          <p:nvPr/>
        </p:nvSpPr>
        <p:spPr>
          <a:xfrm>
            <a:off x="2894120" y="168676"/>
            <a:ext cx="5929840" cy="307777"/>
          </a:xfrm>
          <a:prstGeom prst="rect">
            <a:avLst/>
          </a:prstGeom>
          <a:noFill/>
        </p:spPr>
        <p:txBody>
          <a:bodyPr wrap="square" rtlCol="0">
            <a:spAutoFit/>
          </a:bodyPr>
          <a:lstStyle/>
          <a:p>
            <a:r>
              <a:rPr lang="en-US" dirty="0">
                <a:solidFill>
                  <a:srgbClr val="FFFF00"/>
                </a:solidFill>
              </a:rPr>
              <a:t>Risk Management: When all else fails… claim </a:t>
            </a:r>
            <a:r>
              <a:rPr lang="en-US" strike="sngStrike" dirty="0">
                <a:solidFill>
                  <a:srgbClr val="FFFF00"/>
                </a:solidFill>
              </a:rPr>
              <a:t>HIPAA</a:t>
            </a:r>
            <a:r>
              <a:rPr lang="en-US" dirty="0">
                <a:solidFill>
                  <a:srgbClr val="FFFF00"/>
                </a:solidFill>
              </a:rPr>
              <a:t> Fiduciary Duty</a:t>
            </a:r>
          </a:p>
        </p:txBody>
      </p:sp>
      <p:sp>
        <p:nvSpPr>
          <p:cNvPr id="2" name="Rectangle 1">
            <a:extLst>
              <a:ext uri="{FF2B5EF4-FFF2-40B4-BE49-F238E27FC236}">
                <a16:creationId xmlns:a16="http://schemas.microsoft.com/office/drawing/2014/main" id="{8BDD2EDB-3021-39AB-3A99-B627B2F46693}"/>
              </a:ext>
            </a:extLst>
          </p:cNvPr>
          <p:cNvSpPr/>
          <p:nvPr/>
        </p:nvSpPr>
        <p:spPr>
          <a:xfrm rot="20240849">
            <a:off x="2384307" y="1323087"/>
            <a:ext cx="1590440" cy="338554"/>
          </a:xfrm>
          <a:prstGeom prst="rect">
            <a:avLst/>
          </a:prstGeom>
          <a:solidFill>
            <a:srgbClr val="FF0000"/>
          </a:solid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Fiduciary Duty</a:t>
            </a:r>
          </a:p>
        </p:txBody>
      </p:sp>
      <p:sp>
        <p:nvSpPr>
          <p:cNvPr id="3" name="Rectangle 2">
            <a:extLst>
              <a:ext uri="{FF2B5EF4-FFF2-40B4-BE49-F238E27FC236}">
                <a16:creationId xmlns:a16="http://schemas.microsoft.com/office/drawing/2014/main" id="{C3EFBACF-7C78-228C-38B2-AD33D916B3CF}"/>
              </a:ext>
            </a:extLst>
          </p:cNvPr>
          <p:cNvSpPr/>
          <p:nvPr/>
        </p:nvSpPr>
        <p:spPr>
          <a:xfrm>
            <a:off x="3399274" y="2490833"/>
            <a:ext cx="1158648" cy="261610"/>
          </a:xfrm>
          <a:prstGeom prst="rect">
            <a:avLst/>
          </a:prstGeom>
          <a:solidFill>
            <a:srgbClr val="FF0000"/>
          </a:solidFill>
        </p:spPr>
        <p:txBody>
          <a:bodyPr wrap="square" lIns="91440" tIns="45720" rIns="91440" bIns="45720">
            <a:spAutoFit/>
          </a:bodyPr>
          <a:lstStyle/>
          <a:p>
            <a:pPr algn="ctr"/>
            <a:r>
              <a:rPr lang="en-US" sz="1100" b="0" cap="none" spc="0" dirty="0">
                <a:ln w="0"/>
                <a:solidFill>
                  <a:schemeClr val="accent1"/>
                </a:solidFill>
                <a:effectLst>
                  <a:outerShdw blurRad="38100" dist="25400" dir="5400000" algn="ctr" rotWithShape="0">
                    <a:srgbClr val="6E747A">
                      <a:alpha val="43000"/>
                    </a:srgbClr>
                  </a:outerShdw>
                </a:effectLst>
              </a:rPr>
              <a:t>Fiduciary Duty</a:t>
            </a:r>
          </a:p>
        </p:txBody>
      </p:sp>
      <p:pic>
        <p:nvPicPr>
          <p:cNvPr id="5" name="Picture 4">
            <a:extLst>
              <a:ext uri="{FF2B5EF4-FFF2-40B4-BE49-F238E27FC236}">
                <a16:creationId xmlns:a16="http://schemas.microsoft.com/office/drawing/2014/main" id="{E58DF7E8-CA2E-2A71-D8C7-A67848415123}"/>
              </a:ext>
            </a:extLst>
          </p:cNvPr>
          <p:cNvPicPr>
            <a:picLocks noChangeAspect="1"/>
          </p:cNvPicPr>
          <p:nvPr/>
        </p:nvPicPr>
        <p:blipFill>
          <a:blip r:embed="rId5"/>
          <a:stretch>
            <a:fillRect/>
          </a:stretch>
        </p:blipFill>
        <p:spPr>
          <a:xfrm>
            <a:off x="4843222" y="3663267"/>
            <a:ext cx="1158340" cy="329213"/>
          </a:xfrm>
          <a:prstGeom prst="rect">
            <a:avLst/>
          </a:prstGeom>
        </p:spPr>
      </p:pic>
      <p:sp>
        <p:nvSpPr>
          <p:cNvPr id="6" name="TextBox 5">
            <a:extLst>
              <a:ext uri="{FF2B5EF4-FFF2-40B4-BE49-F238E27FC236}">
                <a16:creationId xmlns:a16="http://schemas.microsoft.com/office/drawing/2014/main" id="{60434185-8E1C-6226-0EB4-26DBB4D5E7D6}"/>
              </a:ext>
            </a:extLst>
          </p:cNvPr>
          <p:cNvSpPr txBox="1"/>
          <p:nvPr/>
        </p:nvSpPr>
        <p:spPr>
          <a:xfrm>
            <a:off x="5331910" y="3378076"/>
            <a:ext cx="392234" cy="307777"/>
          </a:xfrm>
          <a:prstGeom prst="rect">
            <a:avLst/>
          </a:prstGeom>
          <a:noFill/>
        </p:spPr>
        <p:txBody>
          <a:bodyPr wrap="square" rtlCol="0">
            <a:spAutoFit/>
          </a:bodyPr>
          <a:lstStyle/>
          <a:p>
            <a:r>
              <a:rPr lang="en-US" dirty="0"/>
              <a:t>&amp;</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9064</TotalTime>
  <Words>2871</Words>
  <Application>Microsoft Office PowerPoint</Application>
  <PresentationFormat>On-screen Show (4:3)</PresentationFormat>
  <Paragraphs>311</Paragraphs>
  <Slides>24</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Wingdings</vt:lpstr>
      <vt:lpstr>Gotham</vt:lpstr>
      <vt:lpstr>Georgia</vt:lpstr>
      <vt:lpstr>Symbol</vt:lpstr>
      <vt:lpstr>Arial</vt:lpstr>
      <vt:lpstr>Calibri</vt:lpstr>
      <vt:lpstr>Aptos</vt:lpstr>
      <vt:lpstr>Diseño predeterminado</vt:lpstr>
      <vt:lpstr>PowerPoint Presentation</vt:lpstr>
      <vt:lpstr>John M. Drye, Esq.</vt:lpstr>
      <vt:lpstr>PowerPoint Presentation</vt:lpstr>
      <vt:lpstr>PowerPoint Presentation</vt:lpstr>
      <vt:lpstr>What is on the minds of Risk Managers in Higher Education</vt:lpstr>
      <vt:lpstr>Risk Management “Mission” From a 30-year Public School Practicing Lawyer/Risk Manager</vt:lpstr>
      <vt:lpstr>PowerPoint Presentation</vt:lpstr>
      <vt:lpstr>"You keep using that word.  I do not think it means what you think it means.“ Inigo Montoya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Lewandowski v. Johnson and Johnson et al </vt:lpstr>
      <vt:lpstr>What does this mean for my School District?</vt:lpstr>
      <vt:lpstr>The Plaintiff’s theory of recovery</vt:lpstr>
      <vt:lpstr>If a School is not subject to ERISA… are we in the clear?</vt:lpstr>
      <vt:lpstr>Under Pressure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 Drye</dc:creator>
  <cp:lastModifiedBy>john drye</cp:lastModifiedBy>
  <cp:revision>140</cp:revision>
  <dcterms:created xsi:type="dcterms:W3CDTF">2010-05-23T14:28:12Z</dcterms:created>
  <dcterms:modified xsi:type="dcterms:W3CDTF">2024-07-19T12:57:22Z</dcterms:modified>
</cp:coreProperties>
</file>