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7FFFC69C_15896216.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256" r:id="rId5"/>
    <p:sldId id="2147473047" r:id="rId6"/>
    <p:sldId id="2147473215" r:id="rId7"/>
    <p:sldId id="2147473071" r:id="rId8"/>
    <p:sldId id="2147473072" r:id="rId9"/>
    <p:sldId id="2147470801" r:id="rId10"/>
    <p:sldId id="2147473075" r:id="rId11"/>
    <p:sldId id="2147468664" r:id="rId12"/>
    <p:sldId id="2147473084" r:id="rId13"/>
    <p:sldId id="2147473217" r:id="rId14"/>
    <p:sldId id="2147473077" r:id="rId15"/>
    <p:sldId id="2147469107" r:id="rId16"/>
    <p:sldId id="2147471115" r:id="rId17"/>
    <p:sldId id="2147469109" r:id="rId18"/>
    <p:sldId id="9927" r:id="rId19"/>
    <p:sldId id="268" r:id="rId20"/>
    <p:sldId id="2147468960" r:id="rId21"/>
    <p:sldId id="2147473052" r:id="rId22"/>
    <p:sldId id="2147473086" r:id="rId23"/>
    <p:sldId id="2147473050" r:id="rId24"/>
    <p:sldId id="2147473051" r:id="rId25"/>
    <p:sldId id="2147472945" r:id="rId26"/>
    <p:sldId id="2147468648" r:id="rId27"/>
    <p:sldId id="2147473216" r:id="rId28"/>
    <p:sldId id="2147470805" r:id="rId29"/>
    <p:sldId id="2147473087" r:id="rId30"/>
    <p:sldId id="2147473208" r:id="rId31"/>
    <p:sldId id="2147469092" r:id="rId32"/>
    <p:sldId id="2147468956" r:id="rId33"/>
    <p:sldId id="2147473032" r:id="rId34"/>
    <p:sldId id="2147471818" r:id="rId35"/>
    <p:sldId id="2147473037" r:id="rId36"/>
    <p:sldId id="2147473035" r:id="rId37"/>
    <p:sldId id="2147473046" r:id="rId38"/>
    <p:sldId id="21474729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A56AB9-046F-46A6-17CB-E92120CBA104}" name="Robin Bouvier" initials="RB" userId="S::robin.bouvier@aon.com::f175e568-462b-4e4f-8bd9-53e1cd95e5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0017"/>
    <a:srgbClr val="007585"/>
    <a:srgbClr val="5D6D78"/>
    <a:srgbClr val="000000"/>
    <a:srgbClr val="003F72"/>
    <a:srgbClr val="29B0C3"/>
    <a:srgbClr val="7F7F7F"/>
    <a:srgbClr val="D9D9D9"/>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683" autoAdjust="0"/>
  </p:normalViewPr>
  <p:slideViewPr>
    <p:cSldViewPr snapToGrid="0">
      <p:cViewPr varScale="1">
        <p:scale>
          <a:sx n="49" d="100"/>
          <a:sy n="49" d="100"/>
        </p:scale>
        <p:origin x="22" y="2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41194149639055E-2"/>
          <c:y val="9.3376950669542449E-2"/>
          <c:w val="0.90858805850360946"/>
          <c:h val="0.90421864470174174"/>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661-48B0-9C21-D7C9560689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661-48B0-9C21-D7C9560689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661-48B0-9C21-D7C9560689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661-48B0-9C21-D7C956068971}"/>
              </c:ext>
            </c:extLst>
          </c:dPt>
          <c:dLbls>
            <c:dLbl>
              <c:idx val="0"/>
              <c:delete val="1"/>
              <c:extLst>
                <c:ext xmlns:c15="http://schemas.microsoft.com/office/drawing/2012/chart" uri="{CE6537A1-D6FC-4f65-9D91-7224C49458BB}"/>
                <c:ext xmlns:c16="http://schemas.microsoft.com/office/drawing/2014/chart" uri="{C3380CC4-5D6E-409C-BE32-E72D297353CC}">
                  <c16:uniqueId val="{00000001-1661-48B0-9C21-D7C956068971}"/>
                </c:ext>
              </c:extLst>
            </c:dLbl>
            <c:dLbl>
              <c:idx val="1"/>
              <c:delete val="1"/>
              <c:extLst>
                <c:ext xmlns:c15="http://schemas.microsoft.com/office/drawing/2012/chart" uri="{CE6537A1-D6FC-4f65-9D91-7224C49458BB}"/>
                <c:ext xmlns:c16="http://schemas.microsoft.com/office/drawing/2014/chart" uri="{C3380CC4-5D6E-409C-BE32-E72D297353CC}">
                  <c16:uniqueId val="{00000003-1661-48B0-9C21-D7C95606897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0.24</c:v>
                </c:pt>
                <c:pt idx="1">
                  <c:v>0.76</c:v>
                </c:pt>
              </c:numCache>
            </c:numRef>
          </c:val>
          <c:extLst>
            <c:ext xmlns:c16="http://schemas.microsoft.com/office/drawing/2014/chart" uri="{C3380CC4-5D6E-409C-BE32-E72D297353CC}">
              <c16:uniqueId val="{00000008-1661-48B0-9C21-D7C95606897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639B-4E2C-B252-EF6326BE13C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39B-4E2C-B252-EF6326BE13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9B-4E2C-B252-EF6326BE13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9B-4E2C-B252-EF6326BE13C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0.52</c:v>
                </c:pt>
                <c:pt idx="1">
                  <c:v>0.48</c:v>
                </c:pt>
                <c:pt idx="2">
                  <c:v>0</c:v>
                </c:pt>
                <c:pt idx="3">
                  <c:v>0</c:v>
                </c:pt>
              </c:numCache>
            </c:numRef>
          </c:val>
          <c:extLst>
            <c:ext xmlns:c16="http://schemas.microsoft.com/office/drawing/2014/chart" uri="{C3380CC4-5D6E-409C-BE32-E72D297353CC}">
              <c16:uniqueId val="{00000000-8AB5-4123-8601-913FBDD251ED}"/>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639B-4E2C-B252-EF6326BE13C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39B-4E2C-B252-EF6326BE13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9B-4E2C-B252-EF6326BE13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9B-4E2C-B252-EF6326BE13C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0.42</c:v>
                </c:pt>
                <c:pt idx="1">
                  <c:v>0.57999999999999996</c:v>
                </c:pt>
                <c:pt idx="2">
                  <c:v>0</c:v>
                </c:pt>
                <c:pt idx="3">
                  <c:v>0</c:v>
                </c:pt>
              </c:numCache>
            </c:numRef>
          </c:val>
          <c:extLst>
            <c:ext xmlns:c16="http://schemas.microsoft.com/office/drawing/2014/chart" uri="{C3380CC4-5D6E-409C-BE32-E72D297353CC}">
              <c16:uniqueId val="{00000000-8AB5-4123-8601-913FBDD251ED}"/>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23200353940283"/>
          <c:y val="1.2847871289823089E-2"/>
          <c:w val="0.62897953512965221"/>
          <c:h val="0.9434693663247784"/>
        </c:manualLayout>
      </c:layout>
      <c:doughnutChart>
        <c:varyColors val="1"/>
        <c:ser>
          <c:idx val="0"/>
          <c:order val="0"/>
          <c:tx>
            <c:strRef>
              <c:f>Sheet1!$B$1</c:f>
              <c:strCache>
                <c:ptCount val="1"/>
                <c:pt idx="0">
                  <c:v>Sales</c:v>
                </c:pt>
              </c:strCache>
            </c:strRef>
          </c:tx>
          <c:spPr>
            <a:solidFill>
              <a:schemeClr val="accent1"/>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5370-2345-AD73-FD511CFFE12C}"/>
              </c:ext>
            </c:extLst>
          </c:dPt>
          <c:dPt>
            <c:idx val="1"/>
            <c:bubble3D val="0"/>
            <c:spPr>
              <a:solidFill>
                <a:schemeClr val="accent1"/>
              </a:solidFill>
              <a:ln w="19050">
                <a:noFill/>
              </a:ln>
              <a:effectLst/>
            </c:spPr>
            <c:extLst>
              <c:ext xmlns:c16="http://schemas.microsoft.com/office/drawing/2014/chart" uri="{C3380CC4-5D6E-409C-BE32-E72D297353CC}">
                <c16:uniqueId val="{00000003-5370-2345-AD73-FD511CFFE12C}"/>
              </c:ext>
            </c:extLst>
          </c:dPt>
          <c:cat>
            <c:strRef>
              <c:f>Sheet1!$A$2:$A$3</c:f>
              <c:strCache>
                <c:ptCount val="2"/>
                <c:pt idx="0">
                  <c:v>Talent Shortage</c:v>
                </c:pt>
                <c:pt idx="1">
                  <c:v>No</c:v>
                </c:pt>
              </c:strCache>
            </c:strRef>
          </c:cat>
          <c:val>
            <c:numRef>
              <c:f>Sheet1!$B$2:$B$3</c:f>
              <c:numCache>
                <c:formatCode>0%</c:formatCode>
                <c:ptCount val="2"/>
                <c:pt idx="0">
                  <c:v>0.83</c:v>
                </c:pt>
                <c:pt idx="1">
                  <c:v>0.17</c:v>
                </c:pt>
              </c:numCache>
            </c:numRef>
          </c:val>
          <c:extLst>
            <c:ext xmlns:c16="http://schemas.microsoft.com/office/drawing/2014/chart" uri="{C3380CC4-5D6E-409C-BE32-E72D297353CC}">
              <c16:uniqueId val="{00000004-5370-2345-AD73-FD511CFFE12C}"/>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latin typeface="Helvetica Now Text" panose="020B050403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1C28-4679-9833-52FBA2E6CAE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1C28-4679-9833-52FBA2E6CAE9}"/>
              </c:ext>
            </c:extLst>
          </c:dPt>
          <c:cat>
            <c:strRef>
              <c:f>Sheet1!$A$2:$A$3</c:f>
              <c:strCache>
                <c:ptCount val="2"/>
                <c:pt idx="0">
                  <c:v>1st Qtr</c:v>
                </c:pt>
                <c:pt idx="1">
                  <c:v>2nd Qtr</c:v>
                </c:pt>
              </c:strCache>
            </c:strRef>
          </c:cat>
          <c:val>
            <c:numRef>
              <c:f>Sheet1!$B$2:$B$3</c:f>
              <c:numCache>
                <c:formatCode>General</c:formatCode>
                <c:ptCount val="2"/>
                <c:pt idx="0">
                  <c:v>0.7</c:v>
                </c:pt>
                <c:pt idx="1">
                  <c:v>0.3</c:v>
                </c:pt>
              </c:numCache>
            </c:numRef>
          </c:val>
          <c:extLst>
            <c:ext xmlns:c16="http://schemas.microsoft.com/office/drawing/2014/chart" uri="{C3380CC4-5D6E-409C-BE32-E72D297353CC}">
              <c16:uniqueId val="{00000000-1C28-4679-9833-52FBA2E6CA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33505972258635"/>
          <c:y val="8.8801074192554799E-2"/>
          <c:w val="0.50266494027741371"/>
          <c:h val="0.86446737363278858"/>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dLbl>
              <c:idx val="0"/>
              <c:layout>
                <c:manualLayout>
                  <c:x val="-9.0907872509057283E-2"/>
                  <c:y val="9.8383319877201284E-3"/>
                </c:manualLayout>
              </c:layout>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6A-4AD6-A67D-D4CCF440BA3F}"/>
                </c:ext>
              </c:extLst>
            </c:dLbl>
            <c:dLbl>
              <c:idx val="1"/>
              <c:layout>
                <c:manualLayout>
                  <c:x val="-0.13469551173420602"/>
                  <c:y val="-1.0600293692764491E-3"/>
                </c:manualLayout>
              </c:layout>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6A-4AD6-A67D-D4CCF440BA3F}"/>
                </c:ext>
              </c:extLst>
            </c:dLbl>
            <c:dLbl>
              <c:idx val="2"/>
              <c:layout>
                <c:manualLayout>
                  <c:x val="-0.12712140144589207"/>
                  <c:y val="-1.3597762879550172E-2"/>
                </c:manualLayout>
              </c:layout>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6A-4AD6-A67D-D4CCF440BA3F}"/>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Money than I’m willing and able to spend</c:v>
                </c:pt>
                <c:pt idx="1">
                  <c:v>Attention than I’m willing and able to spend</c:v>
                </c:pt>
                <c:pt idx="2">
                  <c:v>Time than I’m willing and able to spend</c:v>
                </c:pt>
              </c:strCache>
            </c:strRef>
          </c:cat>
          <c:val>
            <c:numRef>
              <c:f>Sheet1!$B$2:$B$4</c:f>
              <c:numCache>
                <c:formatCode>0%</c:formatCode>
                <c:ptCount val="3"/>
                <c:pt idx="0">
                  <c:v>0.7</c:v>
                </c:pt>
                <c:pt idx="1">
                  <c:v>0.66</c:v>
                </c:pt>
                <c:pt idx="2">
                  <c:v>0.63</c:v>
                </c:pt>
              </c:numCache>
            </c:numRef>
          </c:val>
          <c:extLst>
            <c:ext xmlns:c16="http://schemas.microsoft.com/office/drawing/2014/chart" uri="{C3380CC4-5D6E-409C-BE32-E72D297353CC}">
              <c16:uniqueId val="{00000003-446A-4AD6-A67D-D4CCF440BA3F}"/>
            </c:ext>
          </c:extLst>
        </c:ser>
        <c:dLbls>
          <c:showLegendKey val="0"/>
          <c:showVal val="0"/>
          <c:showCatName val="0"/>
          <c:showSerName val="0"/>
          <c:showPercent val="0"/>
          <c:showBubbleSize val="0"/>
        </c:dLbls>
        <c:gapWidth val="100"/>
        <c:axId val="62123280"/>
        <c:axId val="62119344"/>
      </c:barChart>
      <c:catAx>
        <c:axId val="62123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62119344"/>
        <c:crosses val="autoZero"/>
        <c:auto val="1"/>
        <c:lblAlgn val="ctr"/>
        <c:lblOffset val="100"/>
        <c:noMultiLvlLbl val="0"/>
      </c:catAx>
      <c:valAx>
        <c:axId val="62119344"/>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62123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Helvetica Now Text" panose="020B050403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Attract</c:v>
                </c:pt>
              </c:strCache>
            </c:strRef>
          </c:tx>
          <c:spPr>
            <a:solidFill>
              <a:schemeClr val="bg1"/>
            </a:solidFill>
            <a:ln>
              <a:noFill/>
            </a:ln>
          </c:spPr>
          <c:dPt>
            <c:idx val="0"/>
            <c:bubble3D val="0"/>
            <c:spPr>
              <a:solidFill>
                <a:schemeClr val="bg2">
                  <a:lumMod val="75000"/>
                </a:schemeClr>
              </a:solidFill>
              <a:ln w="19050">
                <a:noFill/>
              </a:ln>
              <a:effectLst/>
            </c:spPr>
            <c:extLst>
              <c:ext xmlns:c16="http://schemas.microsoft.com/office/drawing/2014/chart" uri="{C3380CC4-5D6E-409C-BE32-E72D297353CC}">
                <c16:uniqueId val="{00000001-CC01-C04E-826F-D31E69F69399}"/>
              </c:ext>
            </c:extLst>
          </c:dPt>
          <c:dPt>
            <c:idx val="1"/>
            <c:bubble3D val="0"/>
            <c:spPr>
              <a:solidFill>
                <a:schemeClr val="accent1"/>
              </a:solidFill>
              <a:ln w="19050">
                <a:noFill/>
              </a:ln>
              <a:effectLst/>
            </c:spPr>
            <c:extLst>
              <c:ext xmlns:c16="http://schemas.microsoft.com/office/drawing/2014/chart" uri="{C3380CC4-5D6E-409C-BE32-E72D297353CC}">
                <c16:uniqueId val="{00000003-CC01-C04E-826F-D31E69F69399}"/>
              </c:ext>
            </c:extLst>
          </c:dPt>
          <c:dPt>
            <c:idx val="2"/>
            <c:bubble3D val="0"/>
            <c:spPr>
              <a:solidFill>
                <a:srgbClr val="007585"/>
              </a:solidFill>
              <a:ln w="19050">
                <a:noFill/>
              </a:ln>
              <a:effectLst/>
            </c:spPr>
            <c:extLst>
              <c:ext xmlns:c16="http://schemas.microsoft.com/office/drawing/2014/chart" uri="{C3380CC4-5D6E-409C-BE32-E72D297353CC}">
                <c16:uniqueId val="{00000005-2750-BA4F-A272-0C872F7D3D93}"/>
              </c:ext>
            </c:extLst>
          </c:dPt>
          <c:dPt>
            <c:idx val="3"/>
            <c:bubble3D val="0"/>
            <c:spPr>
              <a:solidFill>
                <a:srgbClr val="262836"/>
              </a:solidFill>
              <a:ln w="19050">
                <a:noFill/>
              </a:ln>
              <a:effectLst/>
            </c:spPr>
            <c:extLst>
              <c:ext xmlns:c16="http://schemas.microsoft.com/office/drawing/2014/chart" uri="{C3380CC4-5D6E-409C-BE32-E72D297353CC}">
                <c16:uniqueId val="{00000006-2750-BA4F-A272-0C872F7D3D93}"/>
              </c:ext>
            </c:extLst>
          </c:dPt>
          <c:dPt>
            <c:idx val="4"/>
            <c:bubble3D val="0"/>
            <c:spPr>
              <a:solidFill>
                <a:srgbClr val="5D6D78"/>
              </a:solidFill>
              <a:ln w="19050">
                <a:noFill/>
              </a:ln>
              <a:effectLst/>
            </c:spPr>
            <c:extLst>
              <c:ext xmlns:c16="http://schemas.microsoft.com/office/drawing/2014/chart" uri="{C3380CC4-5D6E-409C-BE32-E72D297353CC}">
                <c16:uniqueId val="{00000004-2750-BA4F-A272-0C872F7D3D93}"/>
              </c:ext>
            </c:extLst>
          </c:dPt>
          <c:cat>
            <c:numRef>
              <c:f>Sheet1!$A$2:$A$6</c:f>
              <c:numCache>
                <c:formatCode>General</c:formatCode>
                <c:ptCount val="5"/>
              </c:numCache>
            </c:numRef>
          </c:cat>
          <c:val>
            <c:numRef>
              <c:f>Sheet1!$B$2:$B$6</c:f>
              <c:numCache>
                <c:formatCode>0%</c:formatCode>
                <c:ptCount val="5"/>
                <c:pt idx="0">
                  <c:v>0.01</c:v>
                </c:pt>
                <c:pt idx="1">
                  <c:v>0.01</c:v>
                </c:pt>
                <c:pt idx="2">
                  <c:v>0.01</c:v>
                </c:pt>
                <c:pt idx="3">
                  <c:v>0.01</c:v>
                </c:pt>
                <c:pt idx="4">
                  <c:v>0.01</c:v>
                </c:pt>
              </c:numCache>
            </c:numRef>
          </c:val>
          <c:extLst>
            <c:ext xmlns:c16="http://schemas.microsoft.com/office/drawing/2014/chart" uri="{C3380CC4-5D6E-409C-BE32-E72D297353CC}">
              <c16:uniqueId val="{00000004-CC01-C04E-826F-D31E69F69399}"/>
            </c:ext>
          </c:extLst>
        </c:ser>
        <c:dLbls>
          <c:showLegendKey val="0"/>
          <c:showVal val="0"/>
          <c:showCatName val="0"/>
          <c:showSerName val="0"/>
          <c:showPercent val="0"/>
          <c:showBubbleSize val="0"/>
          <c:showLeaderLines val="1"/>
        </c:dLbls>
        <c:firstSliceAng val="104"/>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60F-4DB5-A43A-67E1D15BEF8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360F-4DB5-A43A-67E1D15BEF8E}"/>
              </c:ext>
            </c:extLst>
          </c:dPt>
          <c:cat>
            <c:strRef>
              <c:f>Sheet1!$A$2:$A$3</c:f>
              <c:strCache>
                <c:ptCount val="2"/>
                <c:pt idx="0">
                  <c:v>1st Qtr</c:v>
                </c:pt>
                <c:pt idx="1">
                  <c:v>2nd Qtr</c:v>
                </c:pt>
              </c:strCache>
            </c:strRef>
          </c:cat>
          <c:val>
            <c:numRef>
              <c:f>Sheet1!$B$2:$B$3</c:f>
              <c:numCache>
                <c:formatCode>General</c:formatCode>
                <c:ptCount val="2"/>
                <c:pt idx="0">
                  <c:v>0.76</c:v>
                </c:pt>
                <c:pt idx="1">
                  <c:v>0.24</c:v>
                </c:pt>
              </c:numCache>
            </c:numRef>
          </c:val>
          <c:extLst>
            <c:ext xmlns:c16="http://schemas.microsoft.com/office/drawing/2014/chart" uri="{C3380CC4-5D6E-409C-BE32-E72D297353CC}">
              <c16:uniqueId val="{00000000-EE90-4164-8803-A40B24570889}"/>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220993612363245E-2"/>
          <c:y val="2.4906706821674219E-2"/>
          <c:w val="0.94755801277527352"/>
          <c:h val="0.70043923298395072"/>
        </c:manualLayout>
      </c:layout>
      <c:barChart>
        <c:barDir val="col"/>
        <c:grouping val="clustered"/>
        <c:varyColors val="0"/>
        <c:ser>
          <c:idx val="0"/>
          <c:order val="0"/>
          <c:tx>
            <c:strRef>
              <c:f>Sheet1!$B$1</c:f>
              <c:strCache>
                <c:ptCount val="1"/>
                <c:pt idx="0">
                  <c:v>2022</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Rate Mental Health as Fair or Poor</c:v>
                </c:pt>
                <c:pt idx="1">
                  <c:v>Anticipate More Stress</c:v>
                </c:pt>
              </c:strCache>
            </c:strRef>
          </c:cat>
          <c:val>
            <c:numRef>
              <c:f>Sheet1!$B$2:$B$3</c:f>
              <c:numCache>
                <c:formatCode>General</c:formatCode>
                <c:ptCount val="2"/>
                <c:pt idx="0">
                  <c:v>0.31</c:v>
                </c:pt>
                <c:pt idx="1">
                  <c:v>0.2</c:v>
                </c:pt>
              </c:numCache>
            </c:numRef>
          </c:val>
          <c:extLst>
            <c:ext xmlns:c16="http://schemas.microsoft.com/office/drawing/2014/chart" uri="{C3380CC4-5D6E-409C-BE32-E72D297353CC}">
              <c16:uniqueId val="{00000000-F636-426A-A700-583810B28948}"/>
            </c:ext>
          </c:extLst>
        </c:ser>
        <c:ser>
          <c:idx val="1"/>
          <c:order val="1"/>
          <c:tx>
            <c:strRef>
              <c:f>Sheet1!$C$1</c:f>
              <c:strCache>
                <c:ptCount val="1"/>
                <c:pt idx="0">
                  <c:v>2023</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Rate Mental Health as Fair or Poor</c:v>
                </c:pt>
                <c:pt idx="1">
                  <c:v>Anticipate More Stress</c:v>
                </c:pt>
              </c:strCache>
            </c:strRef>
          </c:cat>
          <c:val>
            <c:numRef>
              <c:f>Sheet1!$C$2:$C$3</c:f>
              <c:numCache>
                <c:formatCode>General</c:formatCode>
                <c:ptCount val="2"/>
                <c:pt idx="0">
                  <c:v>0.37</c:v>
                </c:pt>
                <c:pt idx="1">
                  <c:v>0.26</c:v>
                </c:pt>
              </c:numCache>
            </c:numRef>
          </c:val>
          <c:extLst>
            <c:ext xmlns:c16="http://schemas.microsoft.com/office/drawing/2014/chart" uri="{C3380CC4-5D6E-409C-BE32-E72D297353CC}">
              <c16:uniqueId val="{00000001-F636-426A-A700-583810B28948}"/>
            </c:ext>
          </c:extLst>
        </c:ser>
        <c:dLbls>
          <c:showLegendKey val="0"/>
          <c:showVal val="0"/>
          <c:showCatName val="0"/>
          <c:showSerName val="0"/>
          <c:showPercent val="0"/>
          <c:showBubbleSize val="0"/>
        </c:dLbls>
        <c:gapWidth val="100"/>
        <c:overlap val="-25"/>
        <c:axId val="443998143"/>
        <c:axId val="444006015"/>
      </c:barChart>
      <c:catAx>
        <c:axId val="443998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444006015"/>
        <c:crosses val="autoZero"/>
        <c:auto val="1"/>
        <c:lblAlgn val="ctr"/>
        <c:lblOffset val="100"/>
        <c:noMultiLvlLbl val="0"/>
      </c:catAx>
      <c:valAx>
        <c:axId val="444006015"/>
        <c:scaling>
          <c:orientation val="minMax"/>
        </c:scaling>
        <c:delete val="1"/>
        <c:axPos val="l"/>
        <c:numFmt formatCode="General" sourceLinked="1"/>
        <c:majorTickMark val="none"/>
        <c:minorTickMark val="none"/>
        <c:tickLblPos val="nextTo"/>
        <c:crossAx val="443998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Helvetica Now Text" panose="020B050403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239340174554563E-3"/>
          <c:y val="1.3473825045323459E-2"/>
          <c:w val="0.98595213196508913"/>
          <c:h val="0.8377418717968923"/>
        </c:manualLayout>
      </c:layout>
      <c:barChart>
        <c:barDir val="col"/>
        <c:grouping val="clustered"/>
        <c:varyColors val="0"/>
        <c:ser>
          <c:idx val="0"/>
          <c:order val="0"/>
          <c:tx>
            <c:strRef>
              <c:f>Sheet1!$B$1</c:f>
              <c:strCache>
                <c:ptCount val="1"/>
                <c:pt idx="0">
                  <c:v>2023</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Personal finances</c:v>
                </c:pt>
                <c:pt idx="1">
                  <c:v>Uncertainty</c:v>
                </c:pt>
                <c:pt idx="2">
                  <c:v>Physical health</c:v>
                </c:pt>
                <c:pt idx="3">
                  <c:v>Mental health</c:v>
                </c:pt>
                <c:pt idx="4">
                  <c:v>Relationships</c:v>
                </c:pt>
                <c:pt idx="5">
                  <c:v>Job security</c:v>
                </c:pt>
              </c:strCache>
            </c:strRef>
          </c:cat>
          <c:val>
            <c:numRef>
              <c:f>Sheet1!$B$2:$B$7</c:f>
              <c:numCache>
                <c:formatCode>General</c:formatCode>
                <c:ptCount val="6"/>
                <c:pt idx="0">
                  <c:v>0.64</c:v>
                </c:pt>
                <c:pt idx="1">
                  <c:v>0.55000000000000004</c:v>
                </c:pt>
                <c:pt idx="2">
                  <c:v>0.49</c:v>
                </c:pt>
                <c:pt idx="3">
                  <c:v>0.41</c:v>
                </c:pt>
                <c:pt idx="4">
                  <c:v>0.31</c:v>
                </c:pt>
                <c:pt idx="5">
                  <c:v>0.27</c:v>
                </c:pt>
              </c:numCache>
            </c:numRef>
          </c:val>
          <c:extLst>
            <c:ext xmlns:c16="http://schemas.microsoft.com/office/drawing/2014/chart" uri="{C3380CC4-5D6E-409C-BE32-E72D297353CC}">
              <c16:uniqueId val="{00000000-01EF-4E00-95C2-29B8BCFABD9F}"/>
            </c:ext>
          </c:extLst>
        </c:ser>
        <c:ser>
          <c:idx val="1"/>
          <c:order val="1"/>
          <c:tx>
            <c:strRef>
              <c:f>Sheet1!$C$1</c:f>
              <c:strCache>
                <c:ptCount val="1"/>
                <c:pt idx="0">
                  <c:v>2022</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Personal finances</c:v>
                </c:pt>
                <c:pt idx="1">
                  <c:v>Uncertainty</c:v>
                </c:pt>
                <c:pt idx="2">
                  <c:v>Physical health</c:v>
                </c:pt>
                <c:pt idx="3">
                  <c:v>Mental health</c:v>
                </c:pt>
                <c:pt idx="4">
                  <c:v>Relationships</c:v>
                </c:pt>
                <c:pt idx="5">
                  <c:v>Job security</c:v>
                </c:pt>
              </c:strCache>
            </c:strRef>
          </c:cat>
          <c:val>
            <c:numRef>
              <c:f>Sheet1!$C$2:$C$7</c:f>
              <c:numCache>
                <c:formatCode>General</c:formatCode>
                <c:ptCount val="6"/>
                <c:pt idx="0">
                  <c:v>0.57999999999999996</c:v>
                </c:pt>
                <c:pt idx="1">
                  <c:v>0.54</c:v>
                </c:pt>
                <c:pt idx="2">
                  <c:v>0.44</c:v>
                </c:pt>
                <c:pt idx="3">
                  <c:v>0.37</c:v>
                </c:pt>
                <c:pt idx="4">
                  <c:v>0.28000000000000003</c:v>
                </c:pt>
                <c:pt idx="5">
                  <c:v>0.27</c:v>
                </c:pt>
              </c:numCache>
            </c:numRef>
          </c:val>
          <c:extLst>
            <c:ext xmlns:c16="http://schemas.microsoft.com/office/drawing/2014/chart" uri="{C3380CC4-5D6E-409C-BE32-E72D297353CC}">
              <c16:uniqueId val="{00000001-01EF-4E00-95C2-29B8BCFABD9F}"/>
            </c:ext>
          </c:extLst>
        </c:ser>
        <c:dLbls>
          <c:showLegendKey val="0"/>
          <c:showVal val="0"/>
          <c:showCatName val="0"/>
          <c:showSerName val="0"/>
          <c:showPercent val="0"/>
          <c:showBubbleSize val="0"/>
        </c:dLbls>
        <c:gapWidth val="100"/>
        <c:overlap val="-45"/>
        <c:axId val="444064399"/>
        <c:axId val="444065711"/>
      </c:barChart>
      <c:catAx>
        <c:axId val="444064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444065711"/>
        <c:crosses val="autoZero"/>
        <c:auto val="1"/>
        <c:lblAlgn val="ctr"/>
        <c:lblOffset val="100"/>
        <c:noMultiLvlLbl val="0"/>
      </c:catAx>
      <c:valAx>
        <c:axId val="444065711"/>
        <c:scaling>
          <c:orientation val="minMax"/>
        </c:scaling>
        <c:delete val="1"/>
        <c:axPos val="l"/>
        <c:numFmt formatCode="General" sourceLinked="1"/>
        <c:majorTickMark val="none"/>
        <c:minorTickMark val="none"/>
        <c:tickLblPos val="nextTo"/>
        <c:crossAx val="444064399"/>
        <c:crosses val="autoZero"/>
        <c:crossBetween val="between"/>
      </c:valAx>
      <c:spPr>
        <a:noFill/>
        <a:ln>
          <a:noFill/>
        </a:ln>
        <a:effectLst/>
      </c:spPr>
    </c:plotArea>
    <c:legend>
      <c:legendPos val="b"/>
      <c:layout>
        <c:manualLayout>
          <c:xMode val="edge"/>
          <c:yMode val="edge"/>
          <c:x val="0.29707716749685431"/>
          <c:y val="0.95577045733171395"/>
          <c:w val="0.3995942775546461"/>
          <c:h val="4.422954266828609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Helvetica Now Text Medium" panose="020B0604030202020204" pitchFamily="34" charset="0"/>
                <a:ea typeface="+mn-ea"/>
                <a:cs typeface="+mn-cs"/>
              </a:defRPr>
            </a:pPr>
            <a:r>
              <a:rPr lang="en-US" sz="1600" b="0" dirty="0">
                <a:solidFill>
                  <a:schemeClr val="tx1"/>
                </a:solidFill>
                <a:latin typeface="Helvetica Now Text Medium" panose="020B0604030202020204" pitchFamily="34" charset="0"/>
              </a:rPr>
              <a:t>%</a:t>
            </a:r>
            <a:r>
              <a:rPr lang="en-US" sz="1600" b="0" baseline="0" dirty="0">
                <a:solidFill>
                  <a:schemeClr val="tx1"/>
                </a:solidFill>
                <a:latin typeface="Helvetica Now Text Medium" panose="020B0604030202020204" pitchFamily="34" charset="0"/>
              </a:rPr>
              <a:t> of US Adults Reporting Feelings of Uncertainty and Concern for the Future</a:t>
            </a:r>
            <a:endParaRPr lang="en-US" sz="1600" b="0" dirty="0">
              <a:solidFill>
                <a:schemeClr val="tx1"/>
              </a:solidFill>
              <a:latin typeface="Helvetica Now Text Medium" panose="020B060403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Helvetica Now Text Medium" panose="020B0604030202020204" pitchFamily="34" charset="0"/>
              <a:ea typeface="+mn-ea"/>
              <a:cs typeface="+mn-cs"/>
            </a:defRPr>
          </a:pPr>
          <a:endParaRPr lang="en-US"/>
        </a:p>
      </c:txPr>
    </c:title>
    <c:autoTitleDeleted val="0"/>
    <c:plotArea>
      <c:layout>
        <c:manualLayout>
          <c:layoutTarget val="inner"/>
          <c:xMode val="edge"/>
          <c:yMode val="edge"/>
          <c:x val="0.55899131931624013"/>
          <c:y val="9.0496769878145131E-2"/>
          <c:w val="0.44100868068375981"/>
          <c:h val="0.8946544164485315"/>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Do not think people in the government care about them</c:v>
                </c:pt>
                <c:pt idx="1">
                  <c:v>Feel their rights are under attack</c:v>
                </c:pt>
                <c:pt idx="2">
                  <c:v>Do not feel protected by the laws in the US</c:v>
                </c:pt>
                <c:pt idx="3">
                  <c:v>Agreed that the political environment in their state has made them consider moving to a different state</c:v>
                </c:pt>
                <c:pt idx="4">
                  <c:v>Said the state of the nation has made them consider moving to a different country</c:v>
                </c:pt>
              </c:strCache>
            </c:strRef>
          </c:cat>
          <c:val>
            <c:numRef>
              <c:f>Sheet1!$B$2:$B$6</c:f>
              <c:numCache>
                <c:formatCode>General</c:formatCode>
                <c:ptCount val="5"/>
                <c:pt idx="0">
                  <c:v>0.7</c:v>
                </c:pt>
                <c:pt idx="1">
                  <c:v>0.64</c:v>
                </c:pt>
                <c:pt idx="2">
                  <c:v>0.45</c:v>
                </c:pt>
                <c:pt idx="3">
                  <c:v>0.4</c:v>
                </c:pt>
                <c:pt idx="4">
                  <c:v>0.38</c:v>
                </c:pt>
              </c:numCache>
            </c:numRef>
          </c:val>
          <c:extLst>
            <c:ext xmlns:c16="http://schemas.microsoft.com/office/drawing/2014/chart" uri="{C3380CC4-5D6E-409C-BE32-E72D297353CC}">
              <c16:uniqueId val="{00000000-89FF-42CD-9744-4E168B2C683A}"/>
            </c:ext>
          </c:extLst>
        </c:ser>
        <c:dLbls>
          <c:showLegendKey val="0"/>
          <c:showVal val="0"/>
          <c:showCatName val="0"/>
          <c:showSerName val="0"/>
          <c:showPercent val="0"/>
          <c:showBubbleSize val="0"/>
        </c:dLbls>
        <c:gapWidth val="100"/>
        <c:axId val="982594632"/>
        <c:axId val="982585776"/>
      </c:barChart>
      <c:catAx>
        <c:axId val="982594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982585776"/>
        <c:crosses val="autoZero"/>
        <c:auto val="1"/>
        <c:lblAlgn val="ctr"/>
        <c:lblOffset val="100"/>
        <c:noMultiLvlLbl val="0"/>
      </c:catAx>
      <c:valAx>
        <c:axId val="982585776"/>
        <c:scaling>
          <c:orientation val="minMax"/>
        </c:scaling>
        <c:delete val="1"/>
        <c:axPos val="b"/>
        <c:numFmt formatCode="General" sourceLinked="1"/>
        <c:majorTickMark val="none"/>
        <c:minorTickMark val="none"/>
        <c:tickLblPos val="nextTo"/>
        <c:crossAx val="982594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87196586737324"/>
          <c:y val="3.349013049832162E-2"/>
          <c:w val="0.75208084278820497"/>
          <c:h val="0.77861192964210724"/>
        </c:manualLayout>
      </c:layout>
      <c:barChart>
        <c:barDir val="bar"/>
        <c:grouping val="clustered"/>
        <c:varyColors val="0"/>
        <c:ser>
          <c:idx val="0"/>
          <c:order val="0"/>
          <c:tx>
            <c:strRef>
              <c:f>Sheet1!$B$1</c:f>
              <c:strCache>
                <c:ptCount val="1"/>
                <c:pt idx="0">
                  <c:v>2022</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D6-4005-BA1D-986B44D436B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D6-4005-BA1D-986B44D436B2}"/>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AD6-4005-BA1D-986B44D436B2}"/>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D6-4005-BA1D-986B44D436B2}"/>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AD6-4005-BA1D-986B44D436B2}"/>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D6-4005-BA1D-986B44D436B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Focus</c:v>
                </c:pt>
                <c:pt idx="1">
                  <c:v>Motivation</c:v>
                </c:pt>
                <c:pt idx="2">
                  <c:v>Creativity</c:v>
                </c:pt>
                <c:pt idx="3">
                  <c:v>Productivity</c:v>
                </c:pt>
                <c:pt idx="4">
                  <c:v>Social</c:v>
                </c:pt>
                <c:pt idx="5">
                  <c:v>Absence</c:v>
                </c:pt>
              </c:strCache>
            </c:strRef>
          </c:cat>
          <c:val>
            <c:numRef>
              <c:f>Sheet1!$B$2:$B$7</c:f>
              <c:numCache>
                <c:formatCode>0%</c:formatCode>
                <c:ptCount val="6"/>
                <c:pt idx="0">
                  <c:v>0.56000000000000005</c:v>
                </c:pt>
                <c:pt idx="1">
                  <c:v>0.54</c:v>
                </c:pt>
                <c:pt idx="2">
                  <c:v>0.36</c:v>
                </c:pt>
                <c:pt idx="3">
                  <c:v>0.33</c:v>
                </c:pt>
                <c:pt idx="4">
                  <c:v>0.28000000000000003</c:v>
                </c:pt>
                <c:pt idx="5">
                  <c:v>0.11</c:v>
                </c:pt>
              </c:numCache>
            </c:numRef>
          </c:val>
          <c:extLst>
            <c:ext xmlns:c16="http://schemas.microsoft.com/office/drawing/2014/chart" uri="{C3380CC4-5D6E-409C-BE32-E72D297353CC}">
              <c16:uniqueId val="{00000000-559E-4263-AA5C-0CA831D203F7}"/>
            </c:ext>
          </c:extLst>
        </c:ser>
        <c:ser>
          <c:idx val="1"/>
          <c:order val="1"/>
          <c:tx>
            <c:strRef>
              <c:f>Sheet1!$C$1</c:f>
              <c:strCache>
                <c:ptCount val="1"/>
                <c:pt idx="0">
                  <c:v>2021</c:v>
                </c:pt>
              </c:strCache>
            </c:strRef>
          </c:tx>
          <c:spPr>
            <a:solidFill>
              <a:srgbClr val="8293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Focus</c:v>
                </c:pt>
                <c:pt idx="1">
                  <c:v>Motivation</c:v>
                </c:pt>
                <c:pt idx="2">
                  <c:v>Creativity</c:v>
                </c:pt>
                <c:pt idx="3">
                  <c:v>Productivity</c:v>
                </c:pt>
                <c:pt idx="4">
                  <c:v>Social</c:v>
                </c:pt>
                <c:pt idx="5">
                  <c:v>Absence</c:v>
                </c:pt>
              </c:strCache>
            </c:strRef>
          </c:cat>
          <c:val>
            <c:numRef>
              <c:f>Sheet1!$C$2:$C$7</c:f>
              <c:numCache>
                <c:formatCode>0%</c:formatCode>
                <c:ptCount val="6"/>
                <c:pt idx="0">
                  <c:v>0.33</c:v>
                </c:pt>
                <c:pt idx="1">
                  <c:v>0.46</c:v>
                </c:pt>
                <c:pt idx="2">
                  <c:v>0.33</c:v>
                </c:pt>
                <c:pt idx="3">
                  <c:v>0.24</c:v>
                </c:pt>
                <c:pt idx="4">
                  <c:v>0.31</c:v>
                </c:pt>
                <c:pt idx="5">
                  <c:v>0.1</c:v>
                </c:pt>
              </c:numCache>
            </c:numRef>
          </c:val>
          <c:extLst>
            <c:ext xmlns:c16="http://schemas.microsoft.com/office/drawing/2014/chart" uri="{C3380CC4-5D6E-409C-BE32-E72D297353CC}">
              <c16:uniqueId val="{00000001-559E-4263-AA5C-0CA831D203F7}"/>
            </c:ext>
          </c:extLst>
        </c:ser>
        <c:dLbls>
          <c:showLegendKey val="0"/>
          <c:showVal val="0"/>
          <c:showCatName val="0"/>
          <c:showSerName val="0"/>
          <c:showPercent val="0"/>
          <c:showBubbleSize val="0"/>
        </c:dLbls>
        <c:gapWidth val="182"/>
        <c:axId val="984037408"/>
        <c:axId val="984038392"/>
      </c:barChart>
      <c:catAx>
        <c:axId val="984037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984038392"/>
        <c:crosses val="autoZero"/>
        <c:auto val="1"/>
        <c:lblAlgn val="ctr"/>
        <c:lblOffset val="100"/>
        <c:noMultiLvlLbl val="0"/>
      </c:catAx>
      <c:valAx>
        <c:axId val="984038392"/>
        <c:scaling>
          <c:orientation val="minMax"/>
        </c:scaling>
        <c:delete val="1"/>
        <c:axPos val="b"/>
        <c:numFmt formatCode="0%" sourceLinked="0"/>
        <c:majorTickMark val="none"/>
        <c:minorTickMark val="none"/>
        <c:tickLblPos val="nextTo"/>
        <c:crossAx val="984037408"/>
        <c:crosses val="autoZero"/>
        <c:crossBetween val="between"/>
      </c:valAx>
      <c:spPr>
        <a:noFill/>
        <a:ln>
          <a:noFill/>
        </a:ln>
        <a:effectLst/>
      </c:spPr>
    </c:plotArea>
    <c:legend>
      <c:legendPos val="b"/>
      <c:layout>
        <c:manualLayout>
          <c:xMode val="edge"/>
          <c:yMode val="edge"/>
          <c:x val="0.34612523988386457"/>
          <c:y val="0.88089803159736635"/>
          <c:w val="0.30994259753814041"/>
          <c:h val="7.617939122454381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14333254654901"/>
          <c:y val="0.14051202434735671"/>
          <c:w val="0.62897953512965221"/>
          <c:h val="0.9434693663247784"/>
        </c:manualLayout>
      </c:layout>
      <c:doughnutChart>
        <c:varyColors val="1"/>
        <c:ser>
          <c:idx val="0"/>
          <c:order val="0"/>
          <c:tx>
            <c:strRef>
              <c:f>Sheet1!$B$1</c:f>
              <c:strCache>
                <c:ptCount val="1"/>
                <c:pt idx="0">
                  <c:v>Sales</c:v>
                </c:pt>
              </c:strCache>
            </c:strRef>
          </c:tx>
          <c:spPr>
            <a:solidFill>
              <a:schemeClr val="accent4"/>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759B-324B-9D3F-EAF09A6D0852}"/>
              </c:ext>
            </c:extLst>
          </c:dPt>
          <c:dPt>
            <c:idx val="1"/>
            <c:bubble3D val="0"/>
            <c:spPr>
              <a:solidFill>
                <a:schemeClr val="accent4"/>
              </a:solidFill>
              <a:ln w="19050">
                <a:noFill/>
              </a:ln>
              <a:effectLst/>
            </c:spPr>
            <c:extLst>
              <c:ext xmlns:c16="http://schemas.microsoft.com/office/drawing/2014/chart" uri="{C3380CC4-5D6E-409C-BE32-E72D297353CC}">
                <c16:uniqueId val="{00000003-759B-324B-9D3F-EAF09A6D0852}"/>
              </c:ext>
            </c:extLst>
          </c:dPt>
          <c:cat>
            <c:strRef>
              <c:f>Sheet1!$A$2:$A$3</c:f>
              <c:strCache>
                <c:ptCount val="2"/>
                <c:pt idx="0">
                  <c:v>Talent Shortage</c:v>
                </c:pt>
                <c:pt idx="1">
                  <c:v>No</c:v>
                </c:pt>
              </c:strCache>
            </c:strRef>
          </c:cat>
          <c:val>
            <c:numRef>
              <c:f>Sheet1!$B$2:$B$3</c:f>
              <c:numCache>
                <c:formatCode>0%</c:formatCode>
                <c:ptCount val="2"/>
                <c:pt idx="0">
                  <c:v>0.7</c:v>
                </c:pt>
                <c:pt idx="1">
                  <c:v>0.3</c:v>
                </c:pt>
              </c:numCache>
            </c:numRef>
          </c:val>
          <c:extLst>
            <c:ext xmlns:c16="http://schemas.microsoft.com/office/drawing/2014/chart" uri="{C3380CC4-5D6E-409C-BE32-E72D297353CC}">
              <c16:uniqueId val="{00000004-759B-324B-9D3F-EAF09A6D0852}"/>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Helvetica Now Text" panose="020B050403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C69C_15896216.xml><?xml version="1.0" encoding="utf-8"?>
<p188:cmLst xmlns:a="http://schemas.openxmlformats.org/drawingml/2006/main" xmlns:r="http://schemas.openxmlformats.org/officeDocument/2006/relationships" xmlns:p188="http://schemas.microsoft.com/office/powerpoint/2018/8/main">
  <p188:cm id="{141A860A-FD3B-4EB7-8077-CBE7B6F90946}" authorId="{47A56AB9-046F-46A6-17CB-E92120CBA104}" created="2023-05-08T22:47:32.416">
    <pc:sldMkLst xmlns:pc="http://schemas.microsoft.com/office/powerpoint/2013/main/command">
      <pc:docMk/>
      <pc:sldMk cId="361325078" sldId="2147468956"/>
    </pc:sldMkLst>
    <p188:txBody>
      <a:bodyPr/>
      <a:lstStyle/>
      <a:p>
        <a:r>
          <a:rPr lang="en-US"/>
          <a:t>Question 8: Final thoughts on the importance of leadership support to meet your employees where they are and help them get to where they want to go...</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E8135-2160-440A-A8F4-EABC63F0109D}" type="datetimeFigureOut">
              <a:rPr lang="en-US" smtClean="0"/>
              <a:t>6/30/2023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0D61E-5E9A-4B7D-A051-1BFBE9566EA8}" type="slidenum">
              <a:rPr lang="en-US" smtClean="0"/>
              <a:t>‹#›</a:t>
            </a:fld>
            <a:endParaRPr lang="en-US"/>
          </a:p>
        </p:txBody>
      </p:sp>
    </p:spTree>
    <p:extLst>
      <p:ext uri="{BB962C8B-B14F-4D97-AF65-F5344CB8AC3E}">
        <p14:creationId xmlns:p14="http://schemas.microsoft.com/office/powerpoint/2010/main" val="152401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ealthline.com/health/physical-symptoms-of-anxiety"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healthline.com/health/insomnia" TargetMode="External"/><Relationship Id="rId5" Type="http://schemas.openxmlformats.org/officeDocument/2006/relationships/hyperlink" Target="https://www.healthline.com/health/how-to-stop-ruminating" TargetMode="External"/><Relationship Id="rId4" Type="http://schemas.openxmlformats.org/officeDocument/2006/relationships/hyperlink" Target="https://www.healthline.com/health/mental-health/analysis-paralysi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7CBC7-F807-4286-BF64-32E464DC7535}" type="slidenum">
              <a:rPr lang="en-US" smtClean="0"/>
              <a:t>1</a:t>
            </a:fld>
            <a:endParaRPr lang="en-US"/>
          </a:p>
        </p:txBody>
      </p:sp>
    </p:spTree>
    <p:extLst>
      <p:ext uri="{BB962C8B-B14F-4D97-AF65-F5344CB8AC3E}">
        <p14:creationId xmlns:p14="http://schemas.microsoft.com/office/powerpoint/2010/main" val="253029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11</a:t>
            </a:fld>
            <a:endParaRPr lang="en-GB" dirty="0"/>
          </a:p>
        </p:txBody>
      </p:sp>
    </p:spTree>
    <p:extLst>
      <p:ext uri="{BB962C8B-B14F-4D97-AF65-F5344CB8AC3E}">
        <p14:creationId xmlns:p14="http://schemas.microsoft.com/office/powerpoint/2010/main" val="616886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12</a:t>
            </a:fld>
            <a:endParaRPr lang="en-US"/>
          </a:p>
        </p:txBody>
      </p:sp>
    </p:spTree>
    <p:extLst>
      <p:ext uri="{BB962C8B-B14F-4D97-AF65-F5344CB8AC3E}">
        <p14:creationId xmlns:p14="http://schemas.microsoft.com/office/powerpoint/2010/main" val="3140594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13</a:t>
            </a:fld>
            <a:endParaRPr lang="en-GB"/>
          </a:p>
        </p:txBody>
      </p:sp>
    </p:spTree>
    <p:extLst>
      <p:ext uri="{BB962C8B-B14F-4D97-AF65-F5344CB8AC3E}">
        <p14:creationId xmlns:p14="http://schemas.microsoft.com/office/powerpoint/2010/main" val="2571224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231F20"/>
                </a:solidFill>
                <a:effectLst/>
                <a:latin typeface="Proxima Nova"/>
              </a:rPr>
              <a:t>Aches and pains.</a:t>
            </a:r>
            <a:r>
              <a:rPr lang="en-US" b="0" i="0" dirty="0">
                <a:solidFill>
                  <a:srgbClr val="231F20"/>
                </a:solidFill>
                <a:effectLst/>
                <a:latin typeface="Proxima Nova"/>
              </a:rPr>
              <a:t> Perhaps you get a </a:t>
            </a:r>
            <a:r>
              <a:rPr lang="en-US" b="0" i="0" u="none" strike="noStrike" dirty="0">
                <a:solidFill>
                  <a:srgbClr val="02838D"/>
                </a:solidFill>
                <a:effectLst/>
                <a:latin typeface="Proxima Nova"/>
                <a:hlinkClick r:id="rId3"/>
              </a:rPr>
              <a:t>headache or upset stomach</a:t>
            </a:r>
            <a:r>
              <a:rPr lang="en-US" b="0" i="0" dirty="0">
                <a:solidFill>
                  <a:srgbClr val="231F20"/>
                </a:solidFill>
                <a:effectLst/>
                <a:latin typeface="Proxima Nova"/>
              </a:rPr>
              <a:t> when you look at your bank account.</a:t>
            </a:r>
          </a:p>
          <a:p>
            <a:pPr algn="l">
              <a:buFont typeface="Arial" panose="020B0604020202020204" pitchFamily="34" charset="0"/>
              <a:buChar char="•"/>
            </a:pPr>
            <a:r>
              <a:rPr lang="en-US" b="1" i="0" dirty="0">
                <a:solidFill>
                  <a:srgbClr val="231F20"/>
                </a:solidFill>
                <a:effectLst/>
                <a:latin typeface="Proxima Nova"/>
              </a:rPr>
              <a:t>Avoidance. </a:t>
            </a:r>
            <a:r>
              <a:rPr lang="en-US" b="0" i="0" dirty="0">
                <a:solidFill>
                  <a:srgbClr val="231F20"/>
                </a:solidFill>
                <a:effectLst/>
                <a:latin typeface="Proxima Nova"/>
              </a:rPr>
              <a:t>Your bills might remain on the countertop for weeks because you can’t bring yourself to go through them.</a:t>
            </a:r>
          </a:p>
          <a:p>
            <a:pPr algn="l">
              <a:buFont typeface="Arial" panose="020B0604020202020204" pitchFamily="34" charset="0"/>
              <a:buChar char="•"/>
            </a:pPr>
            <a:r>
              <a:rPr lang="en-US" b="1" i="0" dirty="0">
                <a:solidFill>
                  <a:srgbClr val="231F20"/>
                </a:solidFill>
                <a:effectLst/>
                <a:latin typeface="Proxima Nova"/>
              </a:rPr>
              <a:t>Analysis paralysis.</a:t>
            </a:r>
            <a:r>
              <a:rPr lang="en-US" b="0" i="0" dirty="0">
                <a:solidFill>
                  <a:srgbClr val="231F20"/>
                </a:solidFill>
                <a:effectLst/>
                <a:latin typeface="Proxima Nova"/>
              </a:rPr>
              <a:t> Even minor decisions like which sponge to buy may </a:t>
            </a:r>
            <a:r>
              <a:rPr lang="en-US" b="0" i="0" u="none" strike="noStrike" dirty="0">
                <a:solidFill>
                  <a:srgbClr val="02838D"/>
                </a:solidFill>
                <a:effectLst/>
                <a:latin typeface="Proxima Nova"/>
                <a:hlinkClick r:id="rId4"/>
              </a:rPr>
              <a:t>bring you to a halt</a:t>
            </a:r>
            <a:r>
              <a:rPr lang="en-US" b="0" i="0" dirty="0">
                <a:solidFill>
                  <a:srgbClr val="231F20"/>
                </a:solidFill>
                <a:effectLst/>
                <a:latin typeface="Proxima Nova"/>
              </a:rPr>
              <a:t> as you review the costs of each option.</a:t>
            </a:r>
          </a:p>
          <a:p>
            <a:pPr algn="l">
              <a:buFont typeface="Arial" panose="020B0604020202020204" pitchFamily="34" charset="0"/>
              <a:buChar char="•"/>
            </a:pPr>
            <a:r>
              <a:rPr lang="en-US" b="1" i="0" dirty="0">
                <a:solidFill>
                  <a:srgbClr val="231F20"/>
                </a:solidFill>
                <a:effectLst/>
                <a:latin typeface="Proxima Nova"/>
              </a:rPr>
              <a:t>No work-life balance. </a:t>
            </a:r>
            <a:r>
              <a:rPr lang="en-US" b="0" i="0" dirty="0">
                <a:solidFill>
                  <a:srgbClr val="231F20"/>
                </a:solidFill>
                <a:effectLst/>
                <a:latin typeface="Proxima Nova"/>
              </a:rPr>
              <a:t>You may feel you have to dedicate every waking hour to work in order to stay afloat.</a:t>
            </a:r>
          </a:p>
          <a:p>
            <a:pPr algn="l">
              <a:buFont typeface="Arial" panose="020B0604020202020204" pitchFamily="34" charset="0"/>
              <a:buChar char="•"/>
            </a:pPr>
            <a:r>
              <a:rPr lang="en-US" b="1" i="0" dirty="0">
                <a:solidFill>
                  <a:srgbClr val="231F20"/>
                </a:solidFill>
                <a:effectLst/>
                <a:latin typeface="Proxima Nova"/>
              </a:rPr>
              <a:t>Rigidity</a:t>
            </a:r>
            <a:r>
              <a:rPr lang="en-US" b="0" i="0" dirty="0">
                <a:solidFill>
                  <a:srgbClr val="231F20"/>
                </a:solidFill>
                <a:effectLst/>
                <a:latin typeface="Proxima Nova"/>
              </a:rPr>
              <a:t>. You might plan your budget down to the penny and get upset whenever you have to make even minor changes.</a:t>
            </a:r>
          </a:p>
          <a:p>
            <a:pPr algn="l">
              <a:buFont typeface="Arial" panose="020B0604020202020204" pitchFamily="34" charset="0"/>
              <a:buChar char="•"/>
            </a:pPr>
            <a:r>
              <a:rPr lang="en-US" b="1" i="0" dirty="0">
                <a:solidFill>
                  <a:srgbClr val="231F20"/>
                </a:solidFill>
                <a:effectLst/>
                <a:latin typeface="Proxima Nova"/>
              </a:rPr>
              <a:t>Rumination</a:t>
            </a:r>
            <a:r>
              <a:rPr lang="en-US" b="0" i="0" dirty="0">
                <a:solidFill>
                  <a:srgbClr val="231F20"/>
                </a:solidFill>
                <a:effectLst/>
                <a:latin typeface="Proxima Nova"/>
              </a:rPr>
              <a:t>. Maybe you </a:t>
            </a:r>
            <a:r>
              <a:rPr lang="en-US" b="0" i="0" u="none" strike="noStrike" dirty="0">
                <a:solidFill>
                  <a:srgbClr val="02838D"/>
                </a:solidFill>
                <a:effectLst/>
                <a:latin typeface="Proxima Nova"/>
                <a:hlinkClick r:id="rId5"/>
              </a:rPr>
              <a:t>can’t stop thinking</a:t>
            </a:r>
            <a:r>
              <a:rPr lang="en-US" b="0" i="0" dirty="0">
                <a:solidFill>
                  <a:srgbClr val="231F20"/>
                </a:solidFill>
                <a:effectLst/>
                <a:latin typeface="Proxima Nova"/>
              </a:rPr>
              <a:t> about your 401k and check the stock market multiple times a day — in bed, at work, or while running errands.</a:t>
            </a:r>
          </a:p>
          <a:p>
            <a:pPr>
              <a:buFont typeface="Arial" panose="020B0604020202020204" pitchFamily="34" charset="0"/>
              <a:buChar char="•"/>
            </a:pPr>
            <a:r>
              <a:rPr lang="en-US" b="1" i="0" dirty="0">
                <a:solidFill>
                  <a:srgbClr val="231F20"/>
                </a:solidFill>
                <a:effectLst/>
                <a:latin typeface="Proxima Nova"/>
              </a:rPr>
              <a:t>Trouble sleeping. </a:t>
            </a:r>
            <a:r>
              <a:rPr lang="en-US" b="0" i="0" dirty="0">
                <a:solidFill>
                  <a:srgbClr val="231F20"/>
                </a:solidFill>
                <a:effectLst/>
                <a:latin typeface="Proxima Nova"/>
              </a:rPr>
              <a:t>You might </a:t>
            </a:r>
            <a:r>
              <a:rPr lang="en-US" b="0" i="0" u="none" strike="noStrike" dirty="0">
                <a:solidFill>
                  <a:srgbClr val="02838D"/>
                </a:solidFill>
                <a:effectLst/>
                <a:latin typeface="Proxima Nova"/>
                <a:hlinkClick r:id="rId6"/>
              </a:rPr>
              <a:t>lie awake at night</a:t>
            </a:r>
            <a:r>
              <a:rPr lang="en-US" b="0" i="0" dirty="0">
                <a:solidFill>
                  <a:srgbClr val="231F20"/>
                </a:solidFill>
                <a:effectLst/>
                <a:latin typeface="Proxima Nova"/>
              </a:rPr>
              <a:t> wondering about things like the next unexpected expense, or whether you’ll ever be  able to retire.</a:t>
            </a:r>
          </a:p>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14</a:t>
            </a:fld>
            <a:endParaRPr lang="en-GB"/>
          </a:p>
        </p:txBody>
      </p:sp>
    </p:spTree>
    <p:extLst>
      <p:ext uri="{BB962C8B-B14F-4D97-AF65-F5344CB8AC3E}">
        <p14:creationId xmlns:p14="http://schemas.microsoft.com/office/powerpoint/2010/main" val="2981485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prstClr val="black"/>
              </a:solidFill>
              <a:effectLst/>
              <a:uLnTx/>
              <a:uFillTx/>
              <a:latin typeface="MetricHPE" panose="020B0503030202060203" pitchFamily="34" charset="0"/>
              <a:ea typeface="+mn-ea"/>
              <a:cs typeface="+mn-cs"/>
            </a:endParaRPr>
          </a:p>
        </p:txBody>
      </p:sp>
    </p:spTree>
    <p:extLst>
      <p:ext uri="{BB962C8B-B14F-4D97-AF65-F5344CB8AC3E}">
        <p14:creationId xmlns:p14="http://schemas.microsoft.com/office/powerpoint/2010/main" val="3736901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D1C7FB31-0C7B-4DF9-A9BC-6BD9C278B254}" type="slidenum">
              <a:rPr lang="en-US" smtClean="0"/>
              <a:pPr/>
              <a:t>16</a:t>
            </a:fld>
            <a:endParaRPr lang="en-US" dirty="0"/>
          </a:p>
        </p:txBody>
      </p:sp>
    </p:spTree>
    <p:extLst>
      <p:ext uri="{BB962C8B-B14F-4D97-AF65-F5344CB8AC3E}">
        <p14:creationId xmlns:p14="http://schemas.microsoft.com/office/powerpoint/2010/main" val="1616898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17</a:t>
            </a:fld>
            <a:endParaRPr lang="en-GB"/>
          </a:p>
        </p:txBody>
      </p:sp>
    </p:spTree>
    <p:extLst>
      <p:ext uri="{BB962C8B-B14F-4D97-AF65-F5344CB8AC3E}">
        <p14:creationId xmlns:p14="http://schemas.microsoft.com/office/powerpoint/2010/main" val="263861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Workforce Resilience…can almost think of it as a buzz word since everyone is talking about it. The purpose of today’s discussion is to talk about it in the context of 3 things:</a:t>
            </a:r>
          </a:p>
          <a:p>
            <a:pPr marL="342900" marR="0" lvl="0" indent="-342900">
              <a:lnSpc>
                <a:spcPct val="107000"/>
              </a:lnSpc>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it’s so important to employers?</a:t>
            </a:r>
          </a:p>
          <a:p>
            <a:pPr marL="342900" marR="0" lvl="0" indent="-342900">
              <a:lnSpc>
                <a:spcPct val="107000"/>
              </a:lnSpc>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employers are doing to address it?</a:t>
            </a:r>
          </a:p>
          <a:p>
            <a:pPr marL="342900" marR="0" lvl="0" indent="-342900">
              <a:lnSpc>
                <a:spcPct val="107000"/>
              </a:lnSpc>
              <a:spcBef>
                <a:spcPts val="0"/>
              </a:spcBef>
              <a:spcAft>
                <a:spcPts val="80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you might want to think about it within the context of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your organization and how it might inform what you are doing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18</a:t>
            </a:fld>
            <a:endParaRPr lang="en-US"/>
          </a:p>
        </p:txBody>
      </p:sp>
    </p:spTree>
    <p:extLst>
      <p:ext uri="{BB962C8B-B14F-4D97-AF65-F5344CB8AC3E}">
        <p14:creationId xmlns:p14="http://schemas.microsoft.com/office/powerpoint/2010/main" val="4230872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09E50-0662-4027-860B-8BE9E4B857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397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20</a:t>
            </a:fld>
            <a:endParaRPr lang="en-US"/>
          </a:p>
        </p:txBody>
      </p:sp>
    </p:spTree>
    <p:extLst>
      <p:ext uri="{BB962C8B-B14F-4D97-AF65-F5344CB8AC3E}">
        <p14:creationId xmlns:p14="http://schemas.microsoft.com/office/powerpoint/2010/main" val="2693070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3</a:t>
            </a:fld>
            <a:endParaRPr lang="en-US"/>
          </a:p>
        </p:txBody>
      </p:sp>
    </p:spTree>
    <p:extLst>
      <p:ext uri="{BB962C8B-B14F-4D97-AF65-F5344CB8AC3E}">
        <p14:creationId xmlns:p14="http://schemas.microsoft.com/office/powerpoint/2010/main" val="69522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21</a:t>
            </a:fld>
            <a:endParaRPr lang="en-US"/>
          </a:p>
        </p:txBody>
      </p:sp>
    </p:spTree>
    <p:extLst>
      <p:ext uri="{BB962C8B-B14F-4D97-AF65-F5344CB8AC3E}">
        <p14:creationId xmlns:p14="http://schemas.microsoft.com/office/powerpoint/2010/main" val="1241901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09E50-0662-4027-860B-8BE9E4B857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528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23</a:t>
            </a:fld>
            <a:endParaRPr lang="en-GB" dirty="0"/>
          </a:p>
        </p:txBody>
      </p:sp>
    </p:spTree>
    <p:extLst>
      <p:ext uri="{BB962C8B-B14F-4D97-AF65-F5344CB8AC3E}">
        <p14:creationId xmlns:p14="http://schemas.microsoft.com/office/powerpoint/2010/main" val="4006491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24</a:t>
            </a:fld>
            <a:endParaRPr lang="en-GB" dirty="0"/>
          </a:p>
        </p:txBody>
      </p:sp>
    </p:spTree>
    <p:extLst>
      <p:ext uri="{BB962C8B-B14F-4D97-AF65-F5344CB8AC3E}">
        <p14:creationId xmlns:p14="http://schemas.microsoft.com/office/powerpoint/2010/main" val="3041271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sources</a:t>
            </a:r>
          </a:p>
        </p:txBody>
      </p:sp>
      <p:sp>
        <p:nvSpPr>
          <p:cNvPr id="4" name="Slide Number Placeholder 3"/>
          <p:cNvSpPr>
            <a:spLocks noGrp="1"/>
          </p:cNvSpPr>
          <p:nvPr>
            <p:ph type="sldNum" sz="quarter" idx="5"/>
          </p:nvPr>
        </p:nvSpPr>
        <p:spPr/>
        <p:txBody>
          <a:bodyPr/>
          <a:lstStyle/>
          <a:p>
            <a:fld id="{3543F9BA-91E0-C846-BE8F-199465034F86}" type="slidenum">
              <a:rPr lang="en-US" smtClean="0"/>
              <a:t>25</a:t>
            </a:fld>
            <a:endParaRPr lang="en-US" dirty="0"/>
          </a:p>
        </p:txBody>
      </p:sp>
    </p:spTree>
    <p:extLst>
      <p:ext uri="{BB962C8B-B14F-4D97-AF65-F5344CB8AC3E}">
        <p14:creationId xmlns:p14="http://schemas.microsoft.com/office/powerpoint/2010/main" val="1493101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Individual influencers like stress, obesity, presence, money, disease, and isolation,  are a little easier to conceptualize.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b="1" dirty="0"/>
              <a:t>Obesity</a:t>
            </a:r>
            <a:r>
              <a:rPr lang="en-US" dirty="0"/>
              <a:t> – we continue to see obesity rates increase year after year and there are 236 diseases associated with obesity – which of course, we know is also it’s own chronic condition.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Present - </a:t>
            </a:r>
            <a:r>
              <a:rPr lang="en-US" sz="1400" b="1" dirty="0">
                <a:solidFill>
                  <a:srgbClr val="007585"/>
                </a:solidFill>
                <a:latin typeface="Helvetica Now Text" panose="020B0504030202020204" pitchFamily="34" charset="0"/>
              </a:rPr>
              <a:t>60% </a:t>
            </a:r>
            <a:r>
              <a:rPr lang="en-US" sz="1200" b="0" dirty="0">
                <a:solidFill>
                  <a:schemeClr val="tx2"/>
                </a:solidFill>
                <a:latin typeface="Helvetica Now Text" panose="020B0504030202020204" pitchFamily="34" charset="0"/>
              </a:rPr>
              <a:t>of employees are emotionally detached at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 We know individual wellbeing is very important, but now we have entirely new generations in the workforce that has and will continue to impact how we can be successful with wellbeing programs…</a:t>
            </a:r>
          </a:p>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27</a:t>
            </a:fld>
            <a:endParaRPr lang="en-GB"/>
          </a:p>
        </p:txBody>
      </p:sp>
    </p:spTree>
    <p:extLst>
      <p:ext uri="{BB962C8B-B14F-4D97-AF65-F5344CB8AC3E}">
        <p14:creationId xmlns:p14="http://schemas.microsoft.com/office/powerpoint/2010/main" val="3407316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giving employees time and space to focus on their wellbeing is more important than adding wellbeing programs. The effectiveness of these programs is limited if employees don’t have the time to engage with them in the first place. By giving employees the time to focus and connecting the dots on how the policies and programs can help them, employers can reap the ROI of employees feeling cared for and supported. However, no investment in wellbeing will deliver results if the company culture doesn’t make wellbeing a priority</a:t>
            </a:r>
          </a:p>
        </p:txBody>
      </p:sp>
      <p:sp>
        <p:nvSpPr>
          <p:cNvPr id="4" name="Slide Number Placeholder 3"/>
          <p:cNvSpPr>
            <a:spLocks noGrp="1"/>
          </p:cNvSpPr>
          <p:nvPr>
            <p:ph type="sldNum" sz="quarter" idx="5"/>
          </p:nvPr>
        </p:nvSpPr>
        <p:spPr/>
        <p:txBody>
          <a:bodyPr/>
          <a:lstStyle/>
          <a:p>
            <a:fld id="{C6AF102A-BCD4-D14F-9CE7-7BB6C2F4C31B}" type="slidenum">
              <a:rPr lang="en-GB" smtClean="0"/>
              <a:t>28</a:t>
            </a:fld>
            <a:endParaRPr lang="en-GB"/>
          </a:p>
        </p:txBody>
      </p:sp>
    </p:spTree>
    <p:extLst>
      <p:ext uri="{BB962C8B-B14F-4D97-AF65-F5344CB8AC3E}">
        <p14:creationId xmlns:p14="http://schemas.microsoft.com/office/powerpoint/2010/main" val="1133813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29</a:t>
            </a:fld>
            <a:endParaRPr lang="en-GB"/>
          </a:p>
        </p:txBody>
      </p:sp>
    </p:spTree>
    <p:extLst>
      <p:ext uri="{BB962C8B-B14F-4D97-AF65-F5344CB8AC3E}">
        <p14:creationId xmlns:p14="http://schemas.microsoft.com/office/powerpoint/2010/main" val="1386993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and emotional wellbeing: Provide access to a broad array of programs that align with employee unmet needs and priorities. Create a supportive workplace to encourage program participation and healthy lifestyles. Create a psychologically safe workplace and reduce stigma.</a:t>
            </a:r>
          </a:p>
          <a:p>
            <a:endParaRPr lang="en-US" dirty="0"/>
          </a:p>
          <a:p>
            <a:r>
              <a:rPr lang="en-US" dirty="0"/>
              <a:t>Access to care: Applies to a shortage of quality primary care physicians and mental health providers but also to employees without flexible schedules and reliable transportation.</a:t>
            </a:r>
          </a:p>
          <a:p>
            <a:endParaRPr lang="en-US" dirty="0"/>
          </a:p>
          <a:p>
            <a:r>
              <a:rPr lang="en-US" dirty="0"/>
              <a:t>Healthcare cost pressures: With finances the leading cause of stress and anxiety, there is a burden on employers to reduce not only healthcare costs but to invest more in preventive services that can aid employees in staying out of the healthcare system.</a:t>
            </a:r>
          </a:p>
          <a:p>
            <a:endParaRPr lang="en-US" dirty="0"/>
          </a:p>
          <a:p>
            <a:r>
              <a:rPr lang="en-US" dirty="0"/>
              <a:t>Flexibility and convenience: Offer employees flexibility based on their personal needs. Power and control are highly motivating. Engage leaders as active and visible supporters that role model desired behaviors around wellbeing and work-life balance.</a:t>
            </a:r>
          </a:p>
          <a:p>
            <a:endParaRPr lang="en-US" dirty="0"/>
          </a:p>
          <a:p>
            <a:r>
              <a:rPr lang="en-US" dirty="0"/>
              <a:t>Belonging: Recognize and address the unique needs of your diverse workforce, including race or ethnic group, gender, generation, sexual orientation and identity, disability (21.3%), even caregiving responsibilities as caregivers have become one of the largest subsets of the workforce (73% of all employees have some caregiving responsibilities). In a few moments I’ll talk in greater detail about how to connect DEIB to wellbeing.</a:t>
            </a:r>
          </a:p>
        </p:txBody>
      </p:sp>
      <p:sp>
        <p:nvSpPr>
          <p:cNvPr id="4" name="Slide Number Placeholder 3"/>
          <p:cNvSpPr>
            <a:spLocks noGrp="1"/>
          </p:cNvSpPr>
          <p:nvPr>
            <p:ph type="sldNum" sz="quarter" idx="5"/>
          </p:nvPr>
        </p:nvSpPr>
        <p:spPr/>
        <p:txBody>
          <a:bodyPr/>
          <a:lstStyle/>
          <a:p>
            <a:fld id="{C6AF102A-BCD4-D14F-9CE7-7BB6C2F4C31B}" type="slidenum">
              <a:rPr lang="en-GB" smtClean="0"/>
              <a:t>30</a:t>
            </a:fld>
            <a:endParaRPr lang="en-GB"/>
          </a:p>
        </p:txBody>
      </p:sp>
    </p:spTree>
    <p:extLst>
      <p:ext uri="{BB962C8B-B14F-4D97-AF65-F5344CB8AC3E}">
        <p14:creationId xmlns:p14="http://schemas.microsoft.com/office/powerpoint/2010/main" val="1431766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4472C4"/>
                </a:solidFill>
                <a:effectLst/>
                <a:latin typeface="Calibri" panose="020F0502020204030204" pitchFamily="34" charset="0"/>
                <a:ea typeface="Calibri" panose="020F0502020204030204" pitchFamily="34" charset="0"/>
              </a:rPr>
              <a:t>This is a framework you can use to guide where you are today and where you want to be.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342900" marR="0" lvl="0" indent="-342900">
              <a:lnSpc>
                <a:spcPct val="10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Most organizations are currently between a 2 and a 3. </a:t>
            </a: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Most are focusing on getting to 3 in 2023. It all starts and ends with data. If you have the data, then you are able to focus on specific needs for your population. </a:t>
            </a: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Most organizations aspire to get to 4 or 5 within the next 1-2 years. Focusing in on embedding DE&amp;I within wellbeing and making it personalized. </a:t>
            </a: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Where are you today? And where do you want to be in the next 1-3 years? </a:t>
            </a:r>
            <a:endParaRPr lang="en-US" sz="1800" dirty="0">
              <a:effectLst/>
              <a:latin typeface="Calibri" panose="020F0502020204030204" pitchFamily="34" charset="0"/>
              <a:ea typeface="Calibri" panose="020F0502020204030204" pitchFamily="34" charset="0"/>
            </a:endParaRPr>
          </a:p>
          <a:p>
            <a:endParaRPr lang="en-GB" b="0" dirty="0"/>
          </a:p>
        </p:txBody>
      </p:sp>
    </p:spTree>
    <p:extLst>
      <p:ext uri="{BB962C8B-B14F-4D97-AF65-F5344CB8AC3E}">
        <p14:creationId xmlns:p14="http://schemas.microsoft.com/office/powerpoint/2010/main" val="117052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CDD50D98-EFB3-4840-86C7-3E4EB056CE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384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200"/>
              </a:spcBef>
              <a:spcAft>
                <a:spcPts val="0"/>
              </a:spcAft>
            </a:pPr>
            <a:r>
              <a:rPr lang="en-US" sz="1000" b="1" dirty="0">
                <a:solidFill>
                  <a:srgbClr val="2F5496"/>
                </a:solidFill>
                <a:effectLst/>
                <a:latin typeface="Calibri Light" panose="020F0302020204030204" pitchFamily="34" charset="0"/>
                <a:ea typeface="Times New Roman" panose="02020603050405020304" pitchFamily="18" charset="0"/>
              </a:rPr>
              <a:t>And if we double click into the pillar or agility, here are some things to think about on where to start that go beyond pay:</a:t>
            </a:r>
            <a:endParaRPr lang="en-US" sz="1300" b="1" dirty="0">
              <a:solidFill>
                <a:srgbClr val="2F5496"/>
              </a:solidFill>
              <a:effectLst/>
              <a:latin typeface="Calibri Light" panose="020F03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900" dirty="0">
                <a:effectLst/>
                <a:latin typeface="Calibri" panose="020F0502020204030204" pitchFamily="34" charset="0"/>
                <a:ea typeface="Times New Roman" panose="02020603050405020304" pitchFamily="18" charset="0"/>
              </a:rPr>
              <a:t>The thing to say about skills is that most companies are finding job architecture is not a complete solution for them., Why?</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900" dirty="0">
                <a:effectLst/>
                <a:latin typeface="Calibri" panose="020F0502020204030204" pitchFamily="34" charset="0"/>
                <a:ea typeface="Times New Roman" panose="02020603050405020304" pitchFamily="18" charset="0"/>
              </a:rPr>
              <a:t>When we talk about being agile as a company, being able to pivot, being about to bounce back, bounce forward in volatile times, the essential ingredient to that is a workforce with the capacity for developing new skills</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900" dirty="0">
                <a:effectLst/>
                <a:latin typeface="Calibri" panose="020F0502020204030204" pitchFamily="34" charset="0"/>
                <a:ea typeface="Times New Roman" panose="02020603050405020304" pitchFamily="18" charset="0"/>
              </a:rPr>
              <a:t>And we have seen that when companies create linkages between jobs and skill profiles, magical things start to happen from</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900" dirty="0">
                <a:effectLst/>
                <a:latin typeface="Calibri" panose="020F0502020204030204" pitchFamily="34" charset="0"/>
                <a:ea typeface="Times New Roman" panose="02020603050405020304" pitchFamily="18" charset="0"/>
              </a:rPr>
              <a:t>For one:  you have a platform for assessing what skills you have in house and where you have gaps</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800"/>
              </a:spcAft>
              <a:buFont typeface="Courier New" panose="02070309020205020404" pitchFamily="49" charset="0"/>
              <a:buChar char="o"/>
            </a:pPr>
            <a:r>
              <a:rPr lang="en-US" sz="900" dirty="0">
                <a:effectLst/>
                <a:latin typeface="Calibri" panose="020F0502020204030204" pitchFamily="34" charset="0"/>
                <a:ea typeface="Times New Roman" panose="02020603050405020304" pitchFamily="18" charset="0"/>
              </a:rPr>
              <a:t>Two:  you begin to have the ability to do interesting things with </a:t>
            </a:r>
            <a:r>
              <a:rPr lang="en-US" sz="900" b="1" dirty="0">
                <a:effectLst/>
                <a:latin typeface="Calibri" panose="020F0502020204030204" pitchFamily="34" charset="0"/>
                <a:ea typeface="Times New Roman" panose="02020603050405020304" pitchFamily="18" charset="0"/>
              </a:rPr>
              <a:t>career mobility</a:t>
            </a:r>
            <a:r>
              <a:rPr lang="en-US" sz="900" dirty="0">
                <a:effectLst/>
                <a:latin typeface="Calibri" panose="020F0502020204030204" pitchFamily="34" charset="0"/>
                <a:ea typeface="Times New Roman" panose="02020603050405020304" pitchFamily="18" charset="0"/>
              </a:rPr>
              <a:t> and </a:t>
            </a:r>
            <a:r>
              <a:rPr lang="en-US" sz="900" b="1" dirty="0">
                <a:effectLst/>
                <a:latin typeface="Calibri" panose="020F0502020204030204" pitchFamily="34" charset="0"/>
                <a:ea typeface="Times New Roman" panose="02020603050405020304" pitchFamily="18" charset="0"/>
              </a:rPr>
              <a:t>upskilling</a:t>
            </a:r>
            <a:r>
              <a:rPr lang="en-US" sz="900" dirty="0">
                <a:effectLst/>
                <a:latin typeface="Calibri" panose="020F0502020204030204" pitchFamily="34" charset="0"/>
                <a:ea typeface="Times New Roman" panose="02020603050405020304" pitchFamily="18" charset="0"/>
              </a:rPr>
              <a:t> because you can identify pathways from HERE to THERE for employees and give them opportunities they would not have otherwise known about</a:t>
            </a:r>
            <a:endParaRPr lang="en-US" sz="1100" dirty="0">
              <a:effectLst/>
              <a:latin typeface="Calibri" panose="020F0502020204030204" pitchFamily="34" charset="0"/>
              <a:ea typeface="Calibri" panose="020F0502020204030204" pitchFamily="34" charset="0"/>
            </a:endParaRPr>
          </a:p>
          <a:p>
            <a:pPr>
              <a:lnSpc>
                <a:spcPts val="4402"/>
              </a:lnSpc>
              <a:defRPr/>
            </a:pPr>
            <a:endParaRPr lang="en-US" dirty="0">
              <a:solidFill>
                <a:srgbClr val="262836"/>
              </a:solidFill>
              <a:latin typeface="Helvetica Now Text"/>
            </a:endParaRPr>
          </a:p>
        </p:txBody>
      </p:sp>
      <p:sp>
        <p:nvSpPr>
          <p:cNvPr id="4" name="Slide Number Placeholder 3"/>
          <p:cNvSpPr>
            <a:spLocks noGrp="1"/>
          </p:cNvSpPr>
          <p:nvPr>
            <p:ph type="sldNum" sz="quarter" idx="5"/>
          </p:nvPr>
        </p:nvSpPr>
        <p:spPr/>
        <p:txBody>
          <a:bodyPr/>
          <a:lstStyle/>
          <a:p>
            <a:fld id="{C6AF102A-BCD4-D14F-9CE7-7BB6C2F4C31B}" type="slidenum">
              <a:rPr lang="en-GB" smtClean="0"/>
              <a:t>32</a:t>
            </a:fld>
            <a:endParaRPr lang="en-GB"/>
          </a:p>
        </p:txBody>
      </p:sp>
    </p:spTree>
    <p:extLst>
      <p:ext uri="{BB962C8B-B14F-4D97-AF65-F5344CB8AC3E}">
        <p14:creationId xmlns:p14="http://schemas.microsoft.com/office/powerpoint/2010/main" val="1794406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4472C4"/>
                </a:solidFill>
                <a:effectLst/>
                <a:latin typeface="Calibri" panose="020F0502020204030204" pitchFamily="34" charset="0"/>
                <a:ea typeface="Calibri" panose="020F0502020204030204" pitchFamily="34" charset="0"/>
              </a:rPr>
              <a:t>When you bring it all together, organizations are focusing on DEIB as part of wellbeing.</a:t>
            </a: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Thinking about addressing specific populations so you create equality as part of your overall company EVP. </a:t>
            </a: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For instance, if you are trying to attract and retain more women in your organization, focus in on what’s important to that population for all stages of your life cycle. What are your parental Leave policies? What do you have in place to support women early in their career? How about later in their career? What benefits do you provide for women during child bearing years or menopause years?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defTabSz="931717" eaLnBrk="0" fontAlgn="base" hangingPunct="0">
              <a:spcBef>
                <a:spcPct val="0"/>
              </a:spcBef>
              <a:spcAft>
                <a:spcPct val="0"/>
              </a:spcAft>
              <a:defRPr/>
            </a:pPr>
            <a:fld id="{79D65E67-BE4A-40FB-BCE4-E515A5A1B1DF}" type="slidenum">
              <a:rPr lang="en-US" sz="800">
                <a:solidFill>
                  <a:srgbClr val="313232"/>
                </a:solidFill>
                <a:latin typeface="Arial" charset="0"/>
                <a:ea typeface="ＭＳ Ｐゴシック" pitchFamily="108" charset="-128"/>
              </a:rPr>
              <a:pPr defTabSz="931717" eaLnBrk="0" fontAlgn="base" hangingPunct="0">
                <a:spcBef>
                  <a:spcPct val="0"/>
                </a:spcBef>
                <a:spcAft>
                  <a:spcPct val="0"/>
                </a:spcAft>
                <a:defRPr/>
              </a:pPr>
              <a:t>33</a:t>
            </a:fld>
            <a:endParaRPr lang="en-US" sz="800">
              <a:solidFill>
                <a:srgbClr val="313232"/>
              </a:solidFill>
              <a:latin typeface="Arial" charset="0"/>
              <a:ea typeface="ＭＳ Ｐゴシック" pitchFamily="108" charset="-128"/>
            </a:endParaRPr>
          </a:p>
        </p:txBody>
      </p:sp>
    </p:spTree>
    <p:extLst>
      <p:ext uri="{BB962C8B-B14F-4D97-AF65-F5344CB8AC3E}">
        <p14:creationId xmlns:p14="http://schemas.microsoft.com/office/powerpoint/2010/main" val="1942897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200"/>
              </a:spcBef>
              <a:spcAft>
                <a:spcPts val="0"/>
              </a:spcAft>
            </a:pPr>
            <a:r>
              <a:rPr lang="en-US" sz="1000" b="1" dirty="0">
                <a:solidFill>
                  <a:srgbClr val="2F5496"/>
                </a:solidFill>
                <a:effectLst/>
                <a:latin typeface="Calibri Light" panose="020F0302020204030204" pitchFamily="34" charset="0"/>
                <a:ea typeface="Times New Roman" panose="02020603050405020304" pitchFamily="18" charset="0"/>
              </a:rPr>
              <a:t>All of this leading to organizations thinking about a “refreshed” EVP. </a:t>
            </a:r>
            <a:endParaRPr lang="en-US" sz="1300" b="1" dirty="0">
              <a:solidFill>
                <a:srgbClr val="2F5496"/>
              </a:solidFill>
              <a:effectLst/>
              <a:latin typeface="Calibri Light" panose="020F03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000" dirty="0">
                <a:effectLst/>
                <a:latin typeface="Calibri" panose="020F0502020204030204" pitchFamily="34" charset="0"/>
                <a:ea typeface="Times New Roman" panose="02020603050405020304" pitchFamily="18" charset="0"/>
              </a:rPr>
              <a:t>One that moves beyond words into actions and how people feel which is really part of the Belonging in the definition of WR. </a:t>
            </a:r>
            <a:endParaRPr lang="en-US" sz="1100" dirty="0">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Font typeface="Symbol" panose="05050102010706020507" pitchFamily="18" charset="2"/>
              <a:buChar char=""/>
            </a:pPr>
            <a:r>
              <a:rPr lang="en-GB" sz="1000" dirty="0">
                <a:effectLst/>
                <a:latin typeface="Calibri" panose="020F0502020204030204" pitchFamily="34" charset="0"/>
                <a:ea typeface="Times New Roman" panose="02020603050405020304" pitchFamily="18" charset="0"/>
              </a:rPr>
              <a:t>EVP is complex!</a:t>
            </a:r>
            <a:r>
              <a:rPr lang="en-US" sz="10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Font typeface="Symbol" panose="05050102010706020507" pitchFamily="18" charset="2"/>
              <a:buChar char=""/>
            </a:pPr>
            <a:r>
              <a:rPr lang="en-GB" sz="1000" dirty="0">
                <a:effectLst/>
                <a:latin typeface="Calibri" panose="020F0502020204030204" pitchFamily="34" charset="0"/>
                <a:ea typeface="Times New Roman" panose="02020603050405020304" pitchFamily="18" charset="0"/>
              </a:rPr>
              <a:t>These are the things that everyone is looking to and thinking of the value beyond the pay check or some mission statement. </a:t>
            </a:r>
            <a:r>
              <a:rPr lang="en-US" sz="10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Font typeface="Symbol" panose="05050102010706020507" pitchFamily="18" charset="2"/>
              <a:buChar char=""/>
            </a:pPr>
            <a:r>
              <a:rPr lang="en-GB" sz="1000" dirty="0">
                <a:effectLst/>
                <a:latin typeface="Calibri" panose="020F0502020204030204" pitchFamily="34" charset="0"/>
                <a:ea typeface="Times New Roman" panose="02020603050405020304" pitchFamily="18" charset="0"/>
              </a:rPr>
              <a:t>This is the new EVP. This represents what people are looking for companies to provide.</a:t>
            </a:r>
            <a:r>
              <a:rPr lang="en-US" sz="10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b="1" dirty="0">
                <a:solidFill>
                  <a:srgbClr val="2F5496"/>
                </a:solidFill>
                <a:effectLst/>
                <a:latin typeface="Calibri Light" panose="020F0302020204030204" pitchFamily="34" charset="0"/>
                <a:ea typeface="Calibri" panose="020F0502020204030204" pitchFamily="34" charset="0"/>
                <a:cs typeface="Calibri Light" panose="020F0302020204030204" pitchFamily="34" charset="0"/>
              </a:rPr>
              <a:t>EVP is the outcome of building a resilient workforce</a:t>
            </a:r>
            <a:endParaRPr lang="en-US" sz="1100" dirty="0">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Font typeface="Symbol" panose="05050102010706020507" pitchFamily="18" charset="2"/>
              <a:buChar char=""/>
            </a:pPr>
            <a:r>
              <a:rPr lang="en-GB" sz="1000" dirty="0">
                <a:effectLst/>
                <a:latin typeface="Calibri" panose="020F0502020204030204" pitchFamily="34" charset="0"/>
                <a:ea typeface="Times New Roman" panose="02020603050405020304" pitchFamily="18" charset="0"/>
              </a:rPr>
              <a:t>It is a journey. It is connecting existing work stream together to compound. </a:t>
            </a:r>
            <a:r>
              <a:rPr lang="en-US" sz="10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Font typeface="Symbol" panose="05050102010706020507" pitchFamily="18" charset="2"/>
              <a:buChar char=""/>
            </a:pPr>
            <a:r>
              <a:rPr lang="en-GB" sz="1000" dirty="0">
                <a:effectLst/>
                <a:latin typeface="Calibri" panose="020F0502020204030204" pitchFamily="34" charset="0"/>
                <a:ea typeface="Times New Roman" panose="02020603050405020304" pitchFamily="18" charset="0"/>
              </a:rPr>
              <a:t>EVP is a roadmap of action that you can point to, that you can measure impact both on a ROI and A ROV basis.</a:t>
            </a:r>
            <a:r>
              <a:rPr lang="en-US" sz="10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Font typeface="Symbol" panose="05050102010706020507" pitchFamily="18" charset="2"/>
              <a:buChar char=""/>
            </a:pPr>
            <a:r>
              <a:rPr lang="en-GB" sz="1000" dirty="0">
                <a:effectLst/>
                <a:latin typeface="Calibri" panose="020F0502020204030204" pitchFamily="34" charset="0"/>
                <a:ea typeface="Times New Roman" panose="02020603050405020304" pitchFamily="18" charset="0"/>
              </a:rPr>
              <a:t>Motivation, sustainability, potential that then gets showcased together. </a:t>
            </a:r>
            <a:r>
              <a:rPr lang="en-US" sz="10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GB" sz="1000" b="1" dirty="0">
                <a:effectLst/>
                <a:latin typeface="Calibri" panose="020F0502020204030204" pitchFamily="34" charset="0"/>
                <a:ea typeface="Times New Roman" panose="02020603050405020304" pitchFamily="18" charset="0"/>
              </a:rPr>
              <a:t>Motivation</a:t>
            </a:r>
            <a:r>
              <a:rPr lang="en-GB" sz="1000" dirty="0">
                <a:effectLst/>
                <a:latin typeface="Calibri" panose="020F0502020204030204" pitchFamily="34" charset="0"/>
                <a:ea typeface="Times New Roman" panose="02020603050405020304" pitchFamily="18" charset="0"/>
              </a:rPr>
              <a:t> is financial but it’s also equipping or removing tensions. Financial well-being is obvious here but also putting a value on mindset and healthiness.</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GB" sz="1000" b="1" dirty="0">
                <a:effectLst/>
                <a:latin typeface="Calibri" panose="020F0502020204030204" pitchFamily="34" charset="0"/>
                <a:ea typeface="Times New Roman" panose="02020603050405020304" pitchFamily="18" charset="0"/>
              </a:rPr>
              <a:t>Flexibility</a:t>
            </a:r>
            <a:r>
              <a:rPr lang="en-GB" sz="1000" dirty="0">
                <a:effectLst/>
                <a:latin typeface="Calibri" panose="020F0502020204030204" pitchFamily="34" charset="0"/>
                <a:ea typeface="Times New Roman" panose="02020603050405020304" pitchFamily="18" charset="0"/>
              </a:rPr>
              <a:t>, giving people the ownership to make decisions where possible and helping them understand how to make best of the environment drives outcomes</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GB" sz="1000" b="1" dirty="0">
                <a:effectLst/>
                <a:latin typeface="Calibri" panose="020F0502020204030204" pitchFamily="34" charset="0"/>
                <a:ea typeface="Times New Roman" panose="02020603050405020304" pitchFamily="18" charset="0"/>
              </a:rPr>
              <a:t>Potential.</a:t>
            </a:r>
            <a:r>
              <a:rPr lang="en-GB" sz="1000" dirty="0">
                <a:effectLst/>
                <a:latin typeface="Calibri" panose="020F0502020204030204" pitchFamily="34" charset="0"/>
                <a:ea typeface="Times New Roman" panose="02020603050405020304" pitchFamily="18" charset="0"/>
              </a:rPr>
              <a:t> Change is the biggest stress we are putting on workforces… that causes anxiety, insecurity. It requires employees to invest. And for companies to articulate how they are supporting that change… this becomes a key aspect of innovation, performance, and culture</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800"/>
              </a:spcAft>
              <a:buFont typeface="Courier New" panose="02070309020205020404" pitchFamily="49" charset="0"/>
              <a:buChar char="o"/>
            </a:pPr>
            <a:r>
              <a:rPr lang="en-GB" sz="1000" b="1" dirty="0">
                <a:effectLst/>
                <a:latin typeface="Calibri" panose="020F0502020204030204" pitchFamily="34" charset="0"/>
                <a:ea typeface="Times New Roman" panose="02020603050405020304" pitchFamily="18" charset="0"/>
              </a:rPr>
              <a:t>Communication.</a:t>
            </a:r>
            <a:r>
              <a:rPr lang="en-GB" sz="1000" dirty="0">
                <a:effectLst/>
                <a:latin typeface="Calibri" panose="020F0502020204030204" pitchFamily="34" charset="0"/>
                <a:ea typeface="Times New Roman" panose="02020603050405020304" pitchFamily="18" charset="0"/>
              </a:rPr>
              <a:t> Communication and engagement to make better workplaces more fun, productive, and innovative places.</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b="1" dirty="0">
                <a:effectLst/>
                <a:latin typeface="Calibri" panose="020F0502020204030204" pitchFamily="34" charset="0"/>
                <a:ea typeface="Calibri" panose="020F0502020204030204" pitchFamily="34" charset="0"/>
              </a:rPr>
              <a:t>Conclusion</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000" dirty="0">
                <a:effectLst/>
                <a:latin typeface="Calibri" panose="020F0502020204030204" pitchFamily="34" charset="0"/>
                <a:ea typeface="Times New Roman" panose="02020603050405020304" pitchFamily="18" charset="0"/>
              </a:rPr>
              <a:t>Resilience is core to any organization’s business. Leaders who can establish how resilience fits into their core business and use that to inform better decision-making can most effectively protect and build their business.</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977CBC7-F807-4286-BF64-32E464DC7535}" type="slidenum">
              <a:rPr lang="en-US" smtClean="0"/>
              <a:t>34</a:t>
            </a:fld>
            <a:endParaRPr lang="en-US"/>
          </a:p>
        </p:txBody>
      </p:sp>
    </p:spTree>
    <p:extLst>
      <p:ext uri="{BB962C8B-B14F-4D97-AF65-F5344CB8AC3E}">
        <p14:creationId xmlns:p14="http://schemas.microsoft.com/office/powerpoint/2010/main" val="1278588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AF102A-BCD4-D14F-9CE7-7BB6C2F4C31B}" type="slidenum">
              <a:rPr lang="en-GB" smtClean="0"/>
              <a:t>35</a:t>
            </a:fld>
            <a:endParaRPr lang="en-GB"/>
          </a:p>
        </p:txBody>
      </p:sp>
    </p:spTree>
    <p:extLst>
      <p:ext uri="{BB962C8B-B14F-4D97-AF65-F5344CB8AC3E}">
        <p14:creationId xmlns:p14="http://schemas.microsoft.com/office/powerpoint/2010/main" val="5929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5</a:t>
            </a:fld>
            <a:endParaRPr lang="en-US"/>
          </a:p>
        </p:txBody>
      </p:sp>
    </p:spTree>
    <p:extLst>
      <p:ext uri="{BB962C8B-B14F-4D97-AF65-F5344CB8AC3E}">
        <p14:creationId xmlns:p14="http://schemas.microsoft.com/office/powerpoint/2010/main" val="298255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00"/>
              </a:spcBef>
              <a:spcAft>
                <a:spcPts val="0"/>
              </a:spcAft>
            </a:pPr>
            <a:r>
              <a:rPr lang="en-US" sz="10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What do we mean when we say “Workforce Resilience”</a:t>
            </a:r>
            <a:endParaRPr lang="en-US"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Times New Roman" panose="02020603050405020304" pitchFamily="18" charset="0"/>
              </a:rPr>
              <a:t>We define it within 3 pillars: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Times New Roman" panose="02020603050405020304" pitchFamily="18" charset="0"/>
              </a:rPr>
              <a:t>Resiliency: bounce back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Times New Roman" panose="02020603050405020304" pitchFamily="18" charset="0"/>
              </a:rPr>
              <a:t>Agility: bounce forward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Times New Roman" panose="02020603050405020304" pitchFamily="18" charset="0"/>
              </a:rPr>
              <a:t>and builds belonging amongst employees (to sustain the bounce back / bounce forward process).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Times New Roman" panose="02020603050405020304" pitchFamily="18" charset="0"/>
              </a:rPr>
              <a:t>Wellbeing wraps around all 3 of these or you can say is embedded in all 3 of these pillars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b="1" dirty="0">
                <a:effectLst/>
                <a:latin typeface="Calibri" panose="020F0502020204030204" pitchFamily="34" charset="0"/>
                <a:ea typeface="Times New Roman" panose="02020603050405020304" pitchFamily="18" charset="0"/>
                <a:cs typeface="Times New Roman" panose="02020603050405020304" pitchFamily="18" charset="0"/>
              </a:rPr>
              <a:t>Resilient employees:</a:t>
            </a: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000" b="1" dirty="0">
                <a:effectLst/>
                <a:latin typeface="Calibri" panose="020F0502020204030204" pitchFamily="34" charset="0"/>
                <a:ea typeface="Times New Roman" panose="02020603050405020304" pitchFamily="18" charset="0"/>
                <a:cs typeface="Times New Roman" panose="02020603050405020304" pitchFamily="18" charset="0"/>
              </a:rPr>
              <a:t>have the ability to weather a storm, adapt to adverse situations, manage stress and retain motivation.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 Wellbeing is also being taken more seriously. One way this is manifesting is by more organizations creating Chief Wellbeing Officers as they look to build resilience to improve retention and performance.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b="1" dirty="0">
                <a:effectLst/>
                <a:latin typeface="Calibri" panose="020F0502020204030204" pitchFamily="34" charset="0"/>
                <a:ea typeface="Times New Roman" panose="02020603050405020304" pitchFamily="18" charset="0"/>
                <a:cs typeface="Times New Roman" panose="02020603050405020304" pitchFamily="18" charset="0"/>
              </a:rPr>
              <a:t>Agility: enables employees to quickly move into new roles or develop new skills to support changing business needs</a:t>
            </a: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As I mentioned previously, the shortage of key talent, combined with high inflation, means spend is being focused on existing staff by developing a sustainable, agile workforce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b="1" dirty="0">
                <a:effectLst/>
                <a:latin typeface="Calibri" panose="020F0502020204030204" pitchFamily="34" charset="0"/>
                <a:ea typeface="Times New Roman" panose="02020603050405020304" pitchFamily="18" charset="0"/>
                <a:cs typeface="Times New Roman" panose="02020603050405020304" pitchFamily="18" charset="0"/>
              </a:rPr>
              <a:t>Belonging:</a:t>
            </a: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000" b="1" dirty="0">
                <a:effectLst/>
                <a:latin typeface="Calibri" panose="020F0502020204030204" pitchFamily="34" charset="0"/>
                <a:ea typeface="Times New Roman" panose="02020603050405020304" pitchFamily="18" charset="0"/>
                <a:cs typeface="Times New Roman" panose="02020603050405020304" pitchFamily="18" charset="0"/>
              </a:rPr>
              <a:t>Ties it all together with a clearer purpose (EVP). </a:t>
            </a:r>
            <a:r>
              <a:rPr lang="en-US" sz="1000" b="1" dirty="0">
                <a:effectLst/>
                <a:latin typeface="Calibri" panose="020F0502020204030204" pitchFamily="34" charset="0"/>
                <a:ea typeface="Calibri" panose="020F0502020204030204" pitchFamily="34" charset="0"/>
                <a:cs typeface="Times New Roman" panose="02020603050405020304" pitchFamily="18" charset="0"/>
              </a:rPr>
              <a:t>Belonging could be seen as how people feel about the actions being taken to build resilience and agility.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Times New Roman" panose="02020603050405020304" pitchFamily="18" charset="0"/>
              </a:rPr>
              <a:t>Historically organizations approached each of these pillars separately within their own silos: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Times New Roman" panose="02020603050405020304" pitchFamily="18" charset="0"/>
              </a:rPr>
              <a:t>Resilience: wellbeing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Times New Roman" panose="02020603050405020304" pitchFamily="18" charset="0"/>
              </a:rPr>
              <a:t>Agility: workforce management/workplace design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Times New Roman" panose="02020603050405020304" pitchFamily="18" charset="0"/>
              </a:rPr>
              <a:t>Belonging: Culture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But in order for organizations to address workplace resilience, organizations need to be thinking about connecting these pillars together and think about how they can provide support for an employee </a:t>
            </a:r>
            <a:r>
              <a:rPr lang="en-US" sz="1000" b="1" u="sng" dirty="0">
                <a:effectLst/>
                <a:latin typeface="Calibri" panose="020F0502020204030204" pitchFamily="34" charset="0"/>
                <a:ea typeface="Calibri" panose="020F0502020204030204" pitchFamily="34" charset="0"/>
                <a:cs typeface="Calibri" panose="020F0502020204030204" pitchFamily="34" charset="0"/>
              </a:rPr>
              <a:t>across these pillars</a:t>
            </a:r>
            <a:r>
              <a:rPr lang="en-US" sz="1000" dirty="0">
                <a:effectLst/>
                <a:latin typeface="Calibri" panose="020F0502020204030204" pitchFamily="34" charset="0"/>
                <a:ea typeface="Calibri" panose="020F0502020204030204" pitchFamily="34" charset="0"/>
                <a:cs typeface="Calibri" panose="020F0502020204030204" pitchFamily="34" charset="0"/>
              </a:rPr>
              <a:t> or the </a:t>
            </a:r>
            <a:r>
              <a:rPr lang="en-US" sz="1000" b="1" u="sng" dirty="0">
                <a:effectLst/>
                <a:latin typeface="Calibri" panose="020F0502020204030204" pitchFamily="34" charset="0"/>
                <a:ea typeface="Calibri" panose="020F0502020204030204" pitchFamily="34" charset="0"/>
                <a:cs typeface="Calibri" panose="020F0502020204030204" pitchFamily="34" charset="0"/>
              </a:rPr>
              <a:t>whole of an Employee Value Lifecycle</a:t>
            </a:r>
            <a:r>
              <a:rPr lang="en-US" sz="1000" dirty="0">
                <a:effectLst/>
                <a:latin typeface="Calibri" panose="020F0502020204030204" pitchFamily="34" charset="0"/>
                <a:ea typeface="Calibri" panose="020F0502020204030204" pitchFamily="34" charset="0"/>
                <a:cs typeface="Calibri" panose="020F0502020204030204" pitchFamily="34" charset="0"/>
              </a:rPr>
              <a:t>, and within the dimensions of the </a:t>
            </a:r>
            <a:r>
              <a:rPr lang="en-US" sz="1000" b="1" u="sng" dirty="0">
                <a:effectLst/>
                <a:latin typeface="Calibri" panose="020F0502020204030204" pitchFamily="34" charset="0"/>
                <a:ea typeface="Calibri" panose="020F0502020204030204" pitchFamily="34" charset="0"/>
                <a:cs typeface="Calibri" panose="020F0502020204030204" pitchFamily="34" charset="0"/>
              </a:rPr>
              <a:t>individual, team and organization*</a:t>
            </a: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000" b="1" u="sng" dirty="0">
                <a:effectLst/>
                <a:latin typeface="Calibri" panose="020F0502020204030204" pitchFamily="34" charset="0"/>
                <a:ea typeface="Calibri" panose="020F0502020204030204" pitchFamily="34" charset="0"/>
                <a:cs typeface="Times New Roman" panose="02020603050405020304" pitchFamily="18" charset="0"/>
              </a:rPr>
              <a:t>With the goal of </a:t>
            </a:r>
            <a:r>
              <a:rPr lang="en-US" sz="1000" dirty="0">
                <a:effectLst/>
                <a:latin typeface="Calibri" panose="020F0502020204030204" pitchFamily="34" charset="0"/>
                <a:ea typeface="Calibri" panose="020F0502020204030204" pitchFamily="34" charset="0"/>
                <a:cs typeface="Times New Roman" panose="02020603050405020304" pitchFamily="18" charset="0"/>
              </a:rPr>
              <a:t>securing and sustaining engaged and thriving employees ultimately leading to Human Sustainability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Times New Roman" panose="02020603050405020304" pitchFamily="18" charset="0"/>
              </a:rPr>
              <a:t>*Personal resilience is what you can do at the individual level focusing on your own physical and mental wellbeing and workforce resilience incorporates personal resilience, but it's how your organization can support you and incorporates the elements of agility and belonging (supporting individuals at home, at work and in the community)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Times New Roman" panose="02020603050405020304" pitchFamily="18" charset="0"/>
              </a:rPr>
              <a:t>Individual: your personal life design</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Times New Roman" panose="02020603050405020304" pitchFamily="18" charset="0"/>
              </a:rPr>
              <a:t>Team and Org: Workplace design </a:t>
            </a:r>
            <a:endParaRPr lang="en-US"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defTabSz="931717">
              <a:defRPr/>
            </a:pPr>
            <a:fld id="{3543F9BA-91E0-C846-BE8F-199465034F86}" type="slidenum">
              <a:rPr lang="en-US">
                <a:solidFill>
                  <a:prstClr val="black"/>
                </a:solidFill>
                <a:latin typeface="Calibri" panose="020F0502020204030204"/>
              </a:rPr>
              <a:pPr defTabSz="93171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501308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7</a:t>
            </a:fld>
            <a:endParaRPr lang="en-US"/>
          </a:p>
        </p:txBody>
      </p:sp>
    </p:spTree>
    <p:extLst>
      <p:ext uri="{BB962C8B-B14F-4D97-AF65-F5344CB8AC3E}">
        <p14:creationId xmlns:p14="http://schemas.microsoft.com/office/powerpoint/2010/main" val="258361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1828709"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77748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D61E-5E9A-4B7D-A051-1BFBE9566EA8}" type="slidenum">
              <a:rPr lang="en-US" smtClean="0"/>
              <a:t>9</a:t>
            </a:fld>
            <a:endParaRPr lang="en-US"/>
          </a:p>
        </p:txBody>
      </p:sp>
    </p:spTree>
    <p:extLst>
      <p:ext uri="{BB962C8B-B14F-4D97-AF65-F5344CB8AC3E}">
        <p14:creationId xmlns:p14="http://schemas.microsoft.com/office/powerpoint/2010/main" val="2393869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10</a:t>
            </a:fld>
            <a:endParaRPr lang="en-GB" dirty="0"/>
          </a:p>
        </p:txBody>
      </p:sp>
    </p:spTree>
    <p:extLst>
      <p:ext uri="{BB962C8B-B14F-4D97-AF65-F5344CB8AC3E}">
        <p14:creationId xmlns:p14="http://schemas.microsoft.com/office/powerpoint/2010/main" val="765099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4190479" y="0"/>
            <a:ext cx="8001521" cy="6857554"/>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366482" y="1562100"/>
            <a:ext cx="3442179" cy="4401972"/>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2000">
                <a:solidFill>
                  <a:schemeClr val="bg1"/>
                </a:solidFill>
              </a:defRPr>
            </a:lvl2pPr>
            <a:lvl3pPr marL="0" indent="0">
              <a:lnSpc>
                <a:spcPct val="100000"/>
              </a:lnSpc>
              <a:spcBef>
                <a:spcPts val="2000"/>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id="{6291669A-E186-4DFC-803E-999109B78BF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pic>
        <p:nvPicPr>
          <p:cNvPr id="7" name="Graphic 6">
            <a:extLst>
              <a:ext uri="{FF2B5EF4-FFF2-40B4-BE49-F238E27FC236}">
                <a16:creationId xmlns:a16="http://schemas.microsoft.com/office/drawing/2014/main" id="{75340BA6-8D61-49E8-8AF3-FFC4A830616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pic>
        <p:nvPicPr>
          <p:cNvPr id="9" name="Graphic 8">
            <a:extLst>
              <a:ext uri="{FF2B5EF4-FFF2-40B4-BE49-F238E27FC236}">
                <a16:creationId xmlns:a16="http://schemas.microsoft.com/office/drawing/2014/main" id="{CDC294EF-1570-4686-8B4C-6B2B309B201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spTree>
    <p:extLst>
      <p:ext uri="{BB962C8B-B14F-4D97-AF65-F5344CB8AC3E}">
        <p14:creationId xmlns:p14="http://schemas.microsoft.com/office/powerpoint/2010/main" val="1567896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10" name="Picture Placeholder 9">
            <a:extLst>
              <a:ext uri="{FF2B5EF4-FFF2-40B4-BE49-F238E27FC236}">
                <a16:creationId xmlns:a16="http://schemas.microsoft.com/office/drawing/2014/main" id="{13ABD6EA-57B1-E841-A2FC-D564D9E5FDC6}"/>
              </a:ext>
            </a:extLst>
          </p:cNvPr>
          <p:cNvSpPr>
            <a:spLocks noGrp="1"/>
          </p:cNvSpPr>
          <p:nvPr>
            <p:ph type="pic" sz="quarter" idx="14"/>
          </p:nvPr>
        </p:nvSpPr>
        <p:spPr>
          <a:xfrm>
            <a:off x="1146592" y="1562100"/>
            <a:ext cx="1898558"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32524" y="4001952"/>
            <a:ext cx="1906296" cy="1196182"/>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id="{37A97B9B-8660-E34D-8A5E-ED215B1104FD}"/>
              </a:ext>
            </a:extLst>
          </p:cNvPr>
          <p:cNvSpPr>
            <a:spLocks noGrp="1"/>
          </p:cNvSpPr>
          <p:nvPr>
            <p:ph type="pic" sz="quarter" idx="16"/>
          </p:nvPr>
        </p:nvSpPr>
        <p:spPr>
          <a:xfrm>
            <a:off x="3810249" y="1562100"/>
            <a:ext cx="1898558"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id="{9BEC9BDE-AEC9-004B-A6D3-C047F4216329}"/>
              </a:ext>
            </a:extLst>
          </p:cNvPr>
          <p:cNvSpPr>
            <a:spLocks noGrp="1"/>
          </p:cNvSpPr>
          <p:nvPr>
            <p:ph type="body" sz="quarter" idx="17" hasCustomPrompt="1"/>
          </p:nvPr>
        </p:nvSpPr>
        <p:spPr>
          <a:xfrm>
            <a:off x="3798525"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id="{1591472C-0982-C04B-B734-610F55B85769}"/>
              </a:ext>
            </a:extLst>
          </p:cNvPr>
          <p:cNvSpPr>
            <a:spLocks noGrp="1"/>
          </p:cNvSpPr>
          <p:nvPr>
            <p:ph type="pic" sz="quarter" idx="18"/>
          </p:nvPr>
        </p:nvSpPr>
        <p:spPr>
          <a:xfrm>
            <a:off x="6473905" y="1562100"/>
            <a:ext cx="1898558"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id="{960251DD-ACC3-EA47-91CA-CB389DDF49AA}"/>
              </a:ext>
            </a:extLst>
          </p:cNvPr>
          <p:cNvSpPr>
            <a:spLocks noGrp="1"/>
          </p:cNvSpPr>
          <p:nvPr>
            <p:ph type="body" sz="quarter" idx="19" hasCustomPrompt="1"/>
          </p:nvPr>
        </p:nvSpPr>
        <p:spPr>
          <a:xfrm>
            <a:off x="6464526"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id="{313F46F7-0EF6-244D-A236-B4BEBB2D08F1}"/>
              </a:ext>
            </a:extLst>
          </p:cNvPr>
          <p:cNvSpPr>
            <a:spLocks noGrp="1"/>
          </p:cNvSpPr>
          <p:nvPr>
            <p:ph type="pic" sz="quarter" idx="20"/>
          </p:nvPr>
        </p:nvSpPr>
        <p:spPr>
          <a:xfrm>
            <a:off x="9137561" y="1562100"/>
            <a:ext cx="1898558"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id="{143326D2-32A3-424F-A62C-215653886E75}"/>
              </a:ext>
            </a:extLst>
          </p:cNvPr>
          <p:cNvSpPr>
            <a:spLocks noGrp="1"/>
          </p:cNvSpPr>
          <p:nvPr>
            <p:ph type="body" sz="quarter" idx="21" hasCustomPrompt="1"/>
          </p:nvPr>
        </p:nvSpPr>
        <p:spPr>
          <a:xfrm>
            <a:off x="9123493"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2827360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25489"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id="{E49045D9-F474-534B-B66E-E6ADDDF84880}"/>
              </a:ext>
            </a:extLst>
          </p:cNvPr>
          <p:cNvSpPr>
            <a:spLocks noGrp="1"/>
          </p:cNvSpPr>
          <p:nvPr>
            <p:ph type="body" idx="1" hasCustomPrompt="1"/>
          </p:nvPr>
        </p:nvSpPr>
        <p:spPr>
          <a:xfrm>
            <a:off x="1024845"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0" name="Text Placeholder 2">
            <a:extLst>
              <a:ext uri="{FF2B5EF4-FFF2-40B4-BE49-F238E27FC236}">
                <a16:creationId xmlns:a16="http://schemas.microsoft.com/office/drawing/2014/main" id="{54251FBB-F5DB-CF4D-9F5D-7C56555892F7}"/>
              </a:ext>
            </a:extLst>
          </p:cNvPr>
          <p:cNvSpPr>
            <a:spLocks noGrp="1"/>
          </p:cNvSpPr>
          <p:nvPr>
            <p:ph type="body" idx="16" hasCustomPrompt="1"/>
          </p:nvPr>
        </p:nvSpPr>
        <p:spPr>
          <a:xfrm>
            <a:off x="3703087"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1" name="Text Placeholder 2">
            <a:extLst>
              <a:ext uri="{FF2B5EF4-FFF2-40B4-BE49-F238E27FC236}">
                <a16:creationId xmlns:a16="http://schemas.microsoft.com/office/drawing/2014/main" id="{F79A4968-9A45-1F43-9FBF-F939A432017B}"/>
              </a:ext>
            </a:extLst>
          </p:cNvPr>
          <p:cNvSpPr>
            <a:spLocks noGrp="1"/>
          </p:cNvSpPr>
          <p:nvPr>
            <p:ph type="body" idx="17" hasCustomPrompt="1"/>
          </p:nvPr>
        </p:nvSpPr>
        <p:spPr>
          <a:xfrm>
            <a:off x="6381328" y="1472945"/>
            <a:ext cx="2107585" cy="823912"/>
          </a:xfrm>
        </p:spPr>
        <p:txBody>
          <a:bodyPr anchor="t"/>
          <a:lstStyle>
            <a:lvl1pPr marL="0" indent="0" algn="ctr">
              <a:spcAft>
                <a:spcPts val="0"/>
              </a:spcAft>
              <a:buNone/>
              <a:defRPr sz="5000" b="0" i="0" spc="-50" baseline="0">
                <a:solidFill>
                  <a:schemeClr val="accent2"/>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2" name="Text Placeholder 2">
            <a:extLst>
              <a:ext uri="{FF2B5EF4-FFF2-40B4-BE49-F238E27FC236}">
                <a16:creationId xmlns:a16="http://schemas.microsoft.com/office/drawing/2014/main" id="{81177350-D59D-1A4B-866F-F6B33BFE23C9}"/>
              </a:ext>
            </a:extLst>
          </p:cNvPr>
          <p:cNvSpPr>
            <a:spLocks noGrp="1"/>
          </p:cNvSpPr>
          <p:nvPr>
            <p:ph type="body" idx="18" hasCustomPrompt="1"/>
          </p:nvPr>
        </p:nvSpPr>
        <p:spPr>
          <a:xfrm>
            <a:off x="9059570"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3" name="Text Placeholder 11">
            <a:extLst>
              <a:ext uri="{FF2B5EF4-FFF2-40B4-BE49-F238E27FC236}">
                <a16:creationId xmlns:a16="http://schemas.microsoft.com/office/drawing/2014/main" id="{CFCF217A-3A08-6B4F-B3FF-408C4E3EF83E}"/>
              </a:ext>
            </a:extLst>
          </p:cNvPr>
          <p:cNvSpPr>
            <a:spLocks noGrp="1"/>
          </p:cNvSpPr>
          <p:nvPr>
            <p:ph type="body" sz="quarter" idx="19" hasCustomPrompt="1"/>
          </p:nvPr>
        </p:nvSpPr>
        <p:spPr>
          <a:xfrm>
            <a:off x="3791491"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id="{2A7FD1F4-E4CD-AF49-AF5B-9130F9B4A088}"/>
              </a:ext>
            </a:extLst>
          </p:cNvPr>
          <p:cNvSpPr>
            <a:spLocks noGrp="1"/>
          </p:cNvSpPr>
          <p:nvPr>
            <p:ph type="body" sz="quarter" idx="20" hasCustomPrompt="1"/>
          </p:nvPr>
        </p:nvSpPr>
        <p:spPr>
          <a:xfrm>
            <a:off x="6457492"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id="{5C32491C-7CCF-1342-BDE0-FE357B42D453}"/>
              </a:ext>
            </a:extLst>
          </p:cNvPr>
          <p:cNvSpPr>
            <a:spLocks noGrp="1"/>
          </p:cNvSpPr>
          <p:nvPr>
            <p:ph type="body" sz="quarter" idx="21" hasCustomPrompt="1"/>
          </p:nvPr>
        </p:nvSpPr>
        <p:spPr>
          <a:xfrm>
            <a:off x="9123493"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1006342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381025" y="3503443"/>
            <a:ext cx="9524826" cy="785613"/>
          </a:xfrm>
        </p:spPr>
        <p:txBody>
          <a:bodyPr anchor="t">
            <a:noAutofit/>
          </a:bodyPr>
          <a:lstStyle>
            <a:lvl1pPr algn="l">
              <a:lnSpc>
                <a:spcPct val="100000"/>
              </a:lnSpc>
              <a:defRPr sz="1600" b="0" i="0">
                <a:solidFill>
                  <a:schemeClr val="tx1"/>
                </a:solidFill>
                <a:latin typeface="Helvetica Now Text" panose="020B0504030202020204" pitchFamily="34" charset="77"/>
              </a:defRPr>
            </a:lvl1pPr>
          </a:lstStyle>
          <a:p>
            <a:r>
              <a:rPr lang="en-GB"/>
              <a:t>Click to edit callout subhead</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381025" y="876300"/>
            <a:ext cx="9524826" cy="2478257"/>
          </a:xfrm>
        </p:spPr>
        <p:txBody>
          <a:bodyPr wrap="square" anchor="b" anchorCtr="0">
            <a:noAutofit/>
          </a:bodyPr>
          <a:lstStyle>
            <a:lvl1pPr marL="0" indent="0" algn="l">
              <a:lnSpc>
                <a:spcPct val="100000"/>
              </a:lnSpc>
              <a:spcAft>
                <a:spcPts val="0"/>
              </a:spcAft>
              <a:buNone/>
              <a:defRPr sz="4400" b="0" i="0">
                <a:solidFill>
                  <a:schemeClr val="tx1"/>
                </a:solidFill>
                <a:latin typeface="Helvetica Now Text Light" panose="020B04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US"/>
              <a:t>Click to enter Callout</a:t>
            </a:r>
          </a:p>
        </p:txBody>
      </p:sp>
    </p:spTree>
    <p:extLst>
      <p:ext uri="{BB962C8B-B14F-4D97-AF65-F5344CB8AC3E}">
        <p14:creationId xmlns:p14="http://schemas.microsoft.com/office/powerpoint/2010/main" val="3355602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106679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104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6476628" y="1562100"/>
            <a:ext cx="5333554"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329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957784"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773288" y="1562100"/>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91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30264" y="1560736"/>
            <a:ext cx="10686952"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5" name="Title 4">
            <a:extLst>
              <a:ext uri="{FF2B5EF4-FFF2-40B4-BE49-F238E27FC236}">
                <a16:creationId xmlns:a16="http://schemas.microsoft.com/office/drawing/2014/main" id="{8C0D9B07-E9B2-C449-9FDC-719C9006FBB6}"/>
              </a:ext>
            </a:extLst>
          </p:cNvPr>
          <p:cNvSpPr>
            <a:spLocks noGrp="1"/>
          </p:cNvSpPr>
          <p:nvPr>
            <p:ph type="title" hasCustomPrompt="1"/>
          </p:nvPr>
        </p:nvSpPr>
        <p:spPr/>
        <p:txBody>
          <a:bodyPr/>
          <a:lstStyle/>
          <a:p>
            <a:r>
              <a:rPr lang="en-GB"/>
              <a:t>Stats or infographics – click to add title</a:t>
            </a:r>
          </a:p>
        </p:txBody>
      </p:sp>
    </p:spTree>
    <p:extLst>
      <p:ext uri="{BB962C8B-B14F-4D97-AF65-F5344CB8AC3E}">
        <p14:creationId xmlns:p14="http://schemas.microsoft.com/office/powerpoint/2010/main" val="2202982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3691949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1311298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1" y="1561982"/>
            <a:ext cx="3048198" cy="44395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30" y="843284"/>
            <a:ext cx="1090123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1123230" y="468192"/>
            <a:ext cx="10901230" cy="400110"/>
          </a:xfrm>
        </p:spPr>
        <p:txBody>
          <a:bodyPr/>
          <a:lstStyle/>
          <a:p>
            <a:r>
              <a:rPr lang="en-GB"/>
              <a:t>Click to add title</a:t>
            </a:r>
          </a:p>
        </p:txBody>
      </p:sp>
      <p:sp>
        <p:nvSpPr>
          <p:cNvPr id="4" name="Text Placeholder 3">
            <a:extLst>
              <a:ext uri="{FF2B5EF4-FFF2-40B4-BE49-F238E27FC236}">
                <a16:creationId xmlns:a16="http://schemas.microsoft.com/office/drawing/2014/main" id="{6AF2102A-8DDB-5D4A-B5F4-F105419B0B6E}"/>
              </a:ext>
            </a:extLst>
          </p:cNvPr>
          <p:cNvSpPr>
            <a:spLocks noGrp="1"/>
          </p:cNvSpPr>
          <p:nvPr>
            <p:ph type="body" sz="quarter" idx="14" hasCustomPrompt="1"/>
          </p:nvPr>
        </p:nvSpPr>
        <p:spPr>
          <a:xfrm>
            <a:off x="9905952" y="2127423"/>
            <a:ext cx="1560043" cy="2444578"/>
          </a:xfrm>
        </p:spPr>
        <p:txBody>
          <a:bodyPr/>
          <a:lstStyle>
            <a:lvl1pPr marL="104400" indent="-104400">
              <a:lnSpc>
                <a:spcPct val="100000"/>
              </a:lnSpc>
              <a:spcAft>
                <a:spcPts val="250"/>
              </a:spcAft>
              <a:buFont typeface="+mj-lt"/>
              <a:buAutoNum type="arabicPeriod"/>
              <a:tabLst/>
              <a:defRPr sz="500" b="0" i="0">
                <a:solidFill>
                  <a:schemeClr val="tx1"/>
                </a:solidFill>
                <a:latin typeface="Helvetica Now Text" panose="020B0504030202020204" pitchFamily="34" charset="77"/>
              </a:defRPr>
            </a:lvl1pPr>
            <a:lvl2pPr>
              <a:lnSpc>
                <a:spcPct val="100000"/>
              </a:lnSpc>
              <a:spcAft>
                <a:spcPts val="250"/>
              </a:spcAft>
              <a:defRPr sz="500">
                <a:solidFill>
                  <a:schemeClr val="tx1"/>
                </a:solidFill>
              </a:defRPr>
            </a:lvl2pPr>
            <a:lvl3pPr marL="100807" indent="-100807">
              <a:lnSpc>
                <a:spcPct val="100000"/>
              </a:lnSpc>
              <a:spcAft>
                <a:spcPts val="250"/>
              </a:spcAft>
              <a:tabLst/>
              <a:defRPr sz="500">
                <a:solidFill>
                  <a:schemeClr val="tx1"/>
                </a:solidFill>
              </a:defRPr>
            </a:lvl3pPr>
            <a:lvl4pPr marL="187325" indent="-82550">
              <a:lnSpc>
                <a:spcPct val="100000"/>
              </a:lnSpc>
              <a:spcAft>
                <a:spcPts val="250"/>
              </a:spcAft>
              <a:tabLst/>
              <a:defRPr sz="500">
                <a:solidFill>
                  <a:schemeClr val="tx1"/>
                </a:solidFill>
              </a:defRPr>
            </a:lvl4pPr>
            <a:lvl5pPr marL="290513" indent="-101600">
              <a:lnSpc>
                <a:spcPct val="100000"/>
              </a:lnSpc>
              <a:spcAft>
                <a:spcPts val="250"/>
              </a:spcAft>
              <a:tabLst/>
              <a:defRPr sz="500">
                <a:solidFill>
                  <a:schemeClr val="tx1"/>
                </a:solidFill>
              </a:defRPr>
            </a:lvl5pPr>
            <a:lvl6pPr marL="105156" indent="-105156">
              <a:buFont typeface="+mj-lt"/>
              <a:buAutoNum type="arabicPeriod"/>
              <a:defRPr sz="500"/>
            </a:lvl6pPr>
            <a:lvl7pPr marL="105156" indent="-105156">
              <a:defRPr sz="500"/>
            </a:lvl7pPr>
            <a:lvl8pPr marL="105156" indent="-105156">
              <a:defRPr sz="500"/>
            </a:lvl8pPr>
            <a:lvl9pPr marL="105156" indent="-105156">
              <a:defRPr sz="500"/>
            </a:lvl9pPr>
          </a:lstStyle>
          <a:p>
            <a:pPr lvl="0"/>
            <a:r>
              <a:rPr lang="en-GB"/>
              <a:t>Type a a list or notes – First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89138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0"/>
            <a:ext cx="6483665" cy="6857554"/>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8364690" y="1562100"/>
            <a:ext cx="3442179"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spTree>
    <p:extLst>
      <p:ext uri="{BB962C8B-B14F-4D97-AF65-F5344CB8AC3E}">
        <p14:creationId xmlns:p14="http://schemas.microsoft.com/office/powerpoint/2010/main" val="3895753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id="{04AD07C5-4AC5-0847-BB1D-A611D2FFA5E5}"/>
              </a:ext>
            </a:extLst>
          </p:cNvPr>
          <p:cNvSpPr>
            <a:spLocks noGrp="1"/>
          </p:cNvSpPr>
          <p:nvPr>
            <p:ph type="body" sz="quarter" idx="14" hasCustomPrompt="1"/>
          </p:nvPr>
        </p:nvSpPr>
        <p:spPr>
          <a:xfrm>
            <a:off x="1142280" y="2164226"/>
            <a:ext cx="6856859"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5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id="{A9BB17E7-401E-184B-9F87-B7BC8F05293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138246" y="1596389"/>
            <a:ext cx="400136" cy="400110"/>
          </a:xfrm>
          <a:prstGeom prst="rect">
            <a:avLst/>
          </a:prstGeom>
        </p:spPr>
      </p:pic>
      <p:pic>
        <p:nvPicPr>
          <p:cNvPr id="7" name="Graphic 6">
            <a:extLst>
              <a:ext uri="{FF2B5EF4-FFF2-40B4-BE49-F238E27FC236}">
                <a16:creationId xmlns:a16="http://schemas.microsoft.com/office/drawing/2014/main" id="{52E2AFBC-6ABB-4EED-ACC1-794B5A7A71A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38246" y="1596389"/>
            <a:ext cx="400136" cy="400110"/>
          </a:xfrm>
          <a:prstGeom prst="rect">
            <a:avLst/>
          </a:prstGeom>
        </p:spPr>
      </p:pic>
      <p:pic>
        <p:nvPicPr>
          <p:cNvPr id="9" name="Graphic 8">
            <a:extLst>
              <a:ext uri="{FF2B5EF4-FFF2-40B4-BE49-F238E27FC236}">
                <a16:creationId xmlns:a16="http://schemas.microsoft.com/office/drawing/2014/main" id="{511D52FE-5000-418C-9A8E-3E1400D26F8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38246" y="1596389"/>
            <a:ext cx="400136" cy="400110"/>
          </a:xfrm>
          <a:prstGeom prst="rect">
            <a:avLst/>
          </a:prstGeom>
        </p:spPr>
      </p:pic>
      <p:pic>
        <p:nvPicPr>
          <p:cNvPr id="10" name="Graphic 9">
            <a:extLst>
              <a:ext uri="{FF2B5EF4-FFF2-40B4-BE49-F238E27FC236}">
                <a16:creationId xmlns:a16="http://schemas.microsoft.com/office/drawing/2014/main" id="{84AF1C63-4301-406B-AAF7-C988694E33A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38246" y="1596389"/>
            <a:ext cx="400136" cy="400110"/>
          </a:xfrm>
          <a:prstGeom prst="rect">
            <a:avLst/>
          </a:prstGeom>
        </p:spPr>
      </p:pic>
    </p:spTree>
    <p:extLst>
      <p:ext uri="{BB962C8B-B14F-4D97-AF65-F5344CB8AC3E}">
        <p14:creationId xmlns:p14="http://schemas.microsoft.com/office/powerpoint/2010/main" val="1830220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2281" y="1501531"/>
            <a:ext cx="4573091"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a:p>
        </p:txBody>
      </p:sp>
      <p:sp>
        <p:nvSpPr>
          <p:cNvPr id="4" name="Title 3">
            <a:extLst>
              <a:ext uri="{FF2B5EF4-FFF2-40B4-BE49-F238E27FC236}">
                <a16:creationId xmlns:a16="http://schemas.microsoft.com/office/drawing/2014/main" id="{3C323A1D-0DF6-D04A-99CF-6DDF3BC3DD22}"/>
              </a:ext>
            </a:extLst>
          </p:cNvPr>
          <p:cNvSpPr>
            <a:spLocks noGrp="1"/>
          </p:cNvSpPr>
          <p:nvPr>
            <p:ph type="title" hasCustomPrompt="1"/>
          </p:nvPr>
        </p:nvSpPr>
        <p:spPr/>
        <p:txBody>
          <a:bodyPr/>
          <a:lstStyle/>
          <a:p>
            <a:r>
              <a:rPr lang="en-US"/>
              <a:t>Click to add title</a:t>
            </a:r>
            <a:endParaRPr lang="en-GB"/>
          </a:p>
        </p:txBody>
      </p:sp>
      <p:sp>
        <p:nvSpPr>
          <p:cNvPr id="10" name="Text Placeholder 2">
            <a:extLst>
              <a:ext uri="{FF2B5EF4-FFF2-40B4-BE49-F238E27FC236}">
                <a16:creationId xmlns:a16="http://schemas.microsoft.com/office/drawing/2014/main" id="{967649EE-8531-9141-870B-101EFCCD3878}"/>
              </a:ext>
            </a:extLst>
          </p:cNvPr>
          <p:cNvSpPr>
            <a:spLocks noGrp="1"/>
          </p:cNvSpPr>
          <p:nvPr>
            <p:ph type="body" idx="14" hasCustomPrompt="1"/>
          </p:nvPr>
        </p:nvSpPr>
        <p:spPr>
          <a:xfrm>
            <a:off x="6096000" y="1501531"/>
            <a:ext cx="4592142"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11" name="Text Placeholder 4">
            <a:extLst>
              <a:ext uri="{FF2B5EF4-FFF2-40B4-BE49-F238E27FC236}">
                <a16:creationId xmlns:a16="http://schemas.microsoft.com/office/drawing/2014/main" id="{AC2DF545-6082-A640-B304-75B032E949CA}"/>
              </a:ext>
            </a:extLst>
          </p:cNvPr>
          <p:cNvSpPr>
            <a:spLocks noGrp="1"/>
          </p:cNvSpPr>
          <p:nvPr>
            <p:ph type="body" sz="quarter" idx="17" hasCustomPrompt="1"/>
          </p:nvPr>
        </p:nvSpPr>
        <p:spPr>
          <a:xfrm>
            <a:off x="1142281" y="2464226"/>
            <a:ext cx="4573091" cy="823912"/>
          </a:xfrm>
        </p:spPr>
        <p:txBody>
          <a:bodyPr/>
          <a:lstStyle/>
          <a:p>
            <a:pPr lvl="1"/>
            <a:r>
              <a:rPr lang="en-US"/>
              <a:t>Click to add text</a:t>
            </a:r>
          </a:p>
        </p:txBody>
      </p:sp>
      <p:sp>
        <p:nvSpPr>
          <p:cNvPr id="14" name="Text Placeholder 4">
            <a:extLst>
              <a:ext uri="{FF2B5EF4-FFF2-40B4-BE49-F238E27FC236}">
                <a16:creationId xmlns:a16="http://schemas.microsoft.com/office/drawing/2014/main" id="{A5880E28-365C-DB4B-A4C5-2FAC63536DB5}"/>
              </a:ext>
            </a:extLst>
          </p:cNvPr>
          <p:cNvSpPr>
            <a:spLocks noGrp="1"/>
          </p:cNvSpPr>
          <p:nvPr>
            <p:ph type="body" sz="quarter" idx="18" hasCustomPrompt="1"/>
          </p:nvPr>
        </p:nvSpPr>
        <p:spPr>
          <a:xfrm>
            <a:off x="6096000" y="2464226"/>
            <a:ext cx="4592142" cy="823912"/>
          </a:xfrm>
        </p:spPr>
        <p:txBody>
          <a:bodyPr/>
          <a:lstStyle/>
          <a:p>
            <a:pPr lvl="1"/>
            <a:r>
              <a:rPr lang="en-US"/>
              <a:t>Click to add text</a:t>
            </a:r>
          </a:p>
        </p:txBody>
      </p:sp>
    </p:spTree>
    <p:extLst>
      <p:ext uri="{BB962C8B-B14F-4D97-AF65-F5344CB8AC3E}">
        <p14:creationId xmlns:p14="http://schemas.microsoft.com/office/powerpoint/2010/main" val="1002540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30705" y="1561982"/>
            <a:ext cx="2347507"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1280035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0" name="Text Placeholder 2">
            <a:extLst>
              <a:ext uri="{FF2B5EF4-FFF2-40B4-BE49-F238E27FC236}">
                <a16:creationId xmlns:a16="http://schemas.microsoft.com/office/drawing/2014/main" id="{B4141CF5-C122-744F-857C-AA1004915627}"/>
              </a:ext>
            </a:extLst>
          </p:cNvPr>
          <p:cNvSpPr>
            <a:spLocks noGrp="1"/>
          </p:cNvSpPr>
          <p:nvPr>
            <p:ph type="body" idx="15" hasCustomPrompt="1"/>
          </p:nvPr>
        </p:nvSpPr>
        <p:spPr>
          <a:xfrm>
            <a:off x="6445142"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6471662" y="3043312"/>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id="{49273EFD-3DDE-2F47-97FB-1C15769A515C}"/>
              </a:ext>
            </a:extLst>
          </p:cNvPr>
          <p:cNvSpPr>
            <a:spLocks noGrp="1"/>
          </p:cNvSpPr>
          <p:nvPr>
            <p:ph type="body" idx="18" hasCustomPrompt="1"/>
          </p:nvPr>
        </p:nvSpPr>
        <p:spPr>
          <a:xfrm>
            <a:off x="9124606"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4" name="Text Placeholder 2">
            <a:extLst>
              <a:ext uri="{FF2B5EF4-FFF2-40B4-BE49-F238E27FC236}">
                <a16:creationId xmlns:a16="http://schemas.microsoft.com/office/drawing/2014/main" id="{1051634F-5956-984C-AD6F-7C778C53277A}"/>
              </a:ext>
            </a:extLst>
          </p:cNvPr>
          <p:cNvSpPr>
            <a:spLocks noGrp="1"/>
          </p:cNvSpPr>
          <p:nvPr>
            <p:ph type="body" idx="19" hasCustomPrompt="1"/>
          </p:nvPr>
        </p:nvSpPr>
        <p:spPr>
          <a:xfrm>
            <a:off x="9144199" y="3043312"/>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6" name="Text Placeholder 2">
            <a:extLst>
              <a:ext uri="{FF2B5EF4-FFF2-40B4-BE49-F238E27FC236}">
                <a16:creationId xmlns:a16="http://schemas.microsoft.com/office/drawing/2014/main" id="{34CAA191-4F71-C849-9E26-C6A68608B721}"/>
              </a:ext>
            </a:extLst>
          </p:cNvPr>
          <p:cNvSpPr>
            <a:spLocks noGrp="1"/>
          </p:cNvSpPr>
          <p:nvPr>
            <p:ph type="body" idx="21" hasCustomPrompt="1"/>
          </p:nvPr>
        </p:nvSpPr>
        <p:spPr>
          <a:xfrm>
            <a:off x="6445142" y="4634319"/>
            <a:ext cx="1935816" cy="823912"/>
          </a:xfrm>
        </p:spPr>
        <p:txBody>
          <a:bodyPr wrap="none" anchor="t"/>
          <a:lstStyle>
            <a:lvl1pPr marL="0" indent="0">
              <a:spcAft>
                <a:spcPts val="0"/>
              </a:spcAft>
              <a:buNone/>
              <a:defRPr sz="6000" b="0" i="0" spc="-500" baseline="0">
                <a:solidFill>
                  <a:schemeClr val="accent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7" name="Text Placeholder 2">
            <a:extLst>
              <a:ext uri="{FF2B5EF4-FFF2-40B4-BE49-F238E27FC236}">
                <a16:creationId xmlns:a16="http://schemas.microsoft.com/office/drawing/2014/main" id="{52122151-25C4-CE4D-BDB4-2A7224A1EE0D}"/>
              </a:ext>
            </a:extLst>
          </p:cNvPr>
          <p:cNvSpPr>
            <a:spLocks noGrp="1"/>
          </p:cNvSpPr>
          <p:nvPr>
            <p:ph type="body" idx="22" hasCustomPrompt="1"/>
          </p:nvPr>
        </p:nvSpPr>
        <p:spPr>
          <a:xfrm>
            <a:off x="6471662" y="5481711"/>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9" name="Text Placeholder 2">
            <a:extLst>
              <a:ext uri="{FF2B5EF4-FFF2-40B4-BE49-F238E27FC236}">
                <a16:creationId xmlns:a16="http://schemas.microsoft.com/office/drawing/2014/main" id="{7D663243-01E6-4C4B-B90D-EC423A714AA6}"/>
              </a:ext>
            </a:extLst>
          </p:cNvPr>
          <p:cNvSpPr>
            <a:spLocks noGrp="1"/>
          </p:cNvSpPr>
          <p:nvPr>
            <p:ph type="body" idx="24" hasCustomPrompt="1"/>
          </p:nvPr>
        </p:nvSpPr>
        <p:spPr>
          <a:xfrm>
            <a:off x="9124606" y="4634319"/>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0" name="Text Placeholder 2">
            <a:extLst>
              <a:ext uri="{FF2B5EF4-FFF2-40B4-BE49-F238E27FC236}">
                <a16:creationId xmlns:a16="http://schemas.microsoft.com/office/drawing/2014/main" id="{B017BDB7-EC1E-A74A-A6D6-463400318A5C}"/>
              </a:ext>
            </a:extLst>
          </p:cNvPr>
          <p:cNvSpPr>
            <a:spLocks noGrp="1"/>
          </p:cNvSpPr>
          <p:nvPr>
            <p:ph type="body" idx="25" hasCustomPrompt="1"/>
          </p:nvPr>
        </p:nvSpPr>
        <p:spPr>
          <a:xfrm>
            <a:off x="9144199" y="5481711"/>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003838F2-65DE-3C49-9956-BA8976557CF3}"/>
              </a:ext>
            </a:extLst>
          </p:cNvPr>
          <p:cNvSpPr>
            <a:spLocks noGrp="1"/>
          </p:cNvSpPr>
          <p:nvPr>
            <p:ph type="body" idx="14" hasCustomPrompt="1"/>
          </p:nvPr>
        </p:nvSpPr>
        <p:spPr>
          <a:xfrm>
            <a:off x="6464941" y="15479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id="{212AE347-42B7-6847-8450-27FA8B440BA4}"/>
              </a:ext>
            </a:extLst>
          </p:cNvPr>
          <p:cNvSpPr>
            <a:spLocks noGrp="1"/>
          </p:cNvSpPr>
          <p:nvPr>
            <p:ph type="body" idx="17" hasCustomPrompt="1"/>
          </p:nvPr>
        </p:nvSpPr>
        <p:spPr>
          <a:xfrm>
            <a:off x="9130757" y="15479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id="{90257A75-8571-B849-AF0B-8DD2D2B8AD36}"/>
              </a:ext>
            </a:extLst>
          </p:cNvPr>
          <p:cNvSpPr>
            <a:spLocks noGrp="1"/>
          </p:cNvSpPr>
          <p:nvPr>
            <p:ph type="body" idx="20" hasCustomPrompt="1"/>
          </p:nvPr>
        </p:nvSpPr>
        <p:spPr>
          <a:xfrm>
            <a:off x="6464941" y="39863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id="{25E49900-118F-CD48-A42D-869AF2F28CA7}"/>
              </a:ext>
            </a:extLst>
          </p:cNvPr>
          <p:cNvSpPr>
            <a:spLocks noGrp="1"/>
          </p:cNvSpPr>
          <p:nvPr>
            <p:ph type="body" idx="23" hasCustomPrompt="1"/>
          </p:nvPr>
        </p:nvSpPr>
        <p:spPr>
          <a:xfrm>
            <a:off x="9130757" y="39863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id="{358F7CBF-9194-8A48-AC58-659219153433}"/>
              </a:ext>
            </a:extLst>
          </p:cNvPr>
          <p:cNvSpPr>
            <a:spLocks noGrp="1"/>
          </p:cNvSpPr>
          <p:nvPr>
            <p:ph idx="26" hasCustomPrompt="1"/>
          </p:nvPr>
        </p:nvSpPr>
        <p:spPr>
          <a:xfrm>
            <a:off x="1130705" y="1561982"/>
            <a:ext cx="4589633"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435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9" name="Text Placeholder 2">
            <a:extLst>
              <a:ext uri="{FF2B5EF4-FFF2-40B4-BE49-F238E27FC236}">
                <a16:creationId xmlns:a16="http://schemas.microsoft.com/office/drawing/2014/main" id="{16642512-3957-EF43-9667-13221E404F43}"/>
              </a:ext>
            </a:extLst>
          </p:cNvPr>
          <p:cNvSpPr>
            <a:spLocks noGrp="1"/>
          </p:cNvSpPr>
          <p:nvPr>
            <p:ph type="body" idx="14" hasCustomPrompt="1"/>
          </p:nvPr>
        </p:nvSpPr>
        <p:spPr>
          <a:xfrm>
            <a:off x="1131648"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1142281"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FDAEB2EA-AE24-1443-9762-CED602863704}"/>
              </a:ext>
            </a:extLst>
          </p:cNvPr>
          <p:cNvSpPr>
            <a:spLocks noGrp="1"/>
          </p:cNvSpPr>
          <p:nvPr>
            <p:ph type="body" idx="17" hasCustomPrompt="1"/>
          </p:nvPr>
        </p:nvSpPr>
        <p:spPr>
          <a:xfrm>
            <a:off x="1131648"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2" name="Text Placeholder 2">
            <a:extLst>
              <a:ext uri="{FF2B5EF4-FFF2-40B4-BE49-F238E27FC236}">
                <a16:creationId xmlns:a16="http://schemas.microsoft.com/office/drawing/2014/main" id="{7D2B43BB-F80F-E94B-9590-490166D84912}"/>
              </a:ext>
            </a:extLst>
          </p:cNvPr>
          <p:cNvSpPr>
            <a:spLocks noGrp="1"/>
          </p:cNvSpPr>
          <p:nvPr>
            <p:ph type="body" idx="18" hasCustomPrompt="1"/>
          </p:nvPr>
        </p:nvSpPr>
        <p:spPr>
          <a:xfrm>
            <a:off x="1142281"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3" name="Text Placeholder 2">
            <a:extLst>
              <a:ext uri="{FF2B5EF4-FFF2-40B4-BE49-F238E27FC236}">
                <a16:creationId xmlns:a16="http://schemas.microsoft.com/office/drawing/2014/main" id="{5D11586B-BB88-E841-BDE0-C232DC44FD95}"/>
              </a:ext>
            </a:extLst>
          </p:cNvPr>
          <p:cNvSpPr>
            <a:spLocks noGrp="1"/>
          </p:cNvSpPr>
          <p:nvPr>
            <p:ph type="body" idx="19" hasCustomPrompt="1"/>
          </p:nvPr>
        </p:nvSpPr>
        <p:spPr>
          <a:xfrm>
            <a:off x="3793906"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24" name="Text Placeholder 2">
            <a:extLst>
              <a:ext uri="{FF2B5EF4-FFF2-40B4-BE49-F238E27FC236}">
                <a16:creationId xmlns:a16="http://schemas.microsoft.com/office/drawing/2014/main" id="{59FB3666-1E87-CB46-90C6-24A9ED043E99}"/>
              </a:ext>
            </a:extLst>
          </p:cNvPr>
          <p:cNvSpPr>
            <a:spLocks noGrp="1"/>
          </p:cNvSpPr>
          <p:nvPr>
            <p:ph type="body" idx="20" hasCustomPrompt="1"/>
          </p:nvPr>
        </p:nvSpPr>
        <p:spPr>
          <a:xfrm>
            <a:off x="3804538"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5" name="Text Placeholder 2">
            <a:extLst>
              <a:ext uri="{FF2B5EF4-FFF2-40B4-BE49-F238E27FC236}">
                <a16:creationId xmlns:a16="http://schemas.microsoft.com/office/drawing/2014/main" id="{71D06E88-E1C6-554B-ACB2-1388ECCFC477}"/>
              </a:ext>
            </a:extLst>
          </p:cNvPr>
          <p:cNvSpPr>
            <a:spLocks noGrp="1"/>
          </p:cNvSpPr>
          <p:nvPr>
            <p:ph type="body" idx="21" hasCustomPrompt="1"/>
          </p:nvPr>
        </p:nvSpPr>
        <p:spPr>
          <a:xfrm>
            <a:off x="3793906"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6" name="Text Placeholder 2">
            <a:extLst>
              <a:ext uri="{FF2B5EF4-FFF2-40B4-BE49-F238E27FC236}">
                <a16:creationId xmlns:a16="http://schemas.microsoft.com/office/drawing/2014/main" id="{04E1B498-F789-6B4C-929F-448D3A7E09A9}"/>
              </a:ext>
            </a:extLst>
          </p:cNvPr>
          <p:cNvSpPr>
            <a:spLocks noGrp="1"/>
          </p:cNvSpPr>
          <p:nvPr>
            <p:ph type="body" idx="22" hasCustomPrompt="1"/>
          </p:nvPr>
        </p:nvSpPr>
        <p:spPr>
          <a:xfrm>
            <a:off x="3804538"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7" name="Text Placeholder 2">
            <a:extLst>
              <a:ext uri="{FF2B5EF4-FFF2-40B4-BE49-F238E27FC236}">
                <a16:creationId xmlns:a16="http://schemas.microsoft.com/office/drawing/2014/main" id="{703D466C-3718-F242-B9DF-2DB7662AB580}"/>
              </a:ext>
            </a:extLst>
          </p:cNvPr>
          <p:cNvSpPr>
            <a:spLocks noGrp="1"/>
          </p:cNvSpPr>
          <p:nvPr>
            <p:ph type="body" idx="23" hasCustomPrompt="1"/>
          </p:nvPr>
        </p:nvSpPr>
        <p:spPr>
          <a:xfrm>
            <a:off x="6456163"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28" name="Text Placeholder 2">
            <a:extLst>
              <a:ext uri="{FF2B5EF4-FFF2-40B4-BE49-F238E27FC236}">
                <a16:creationId xmlns:a16="http://schemas.microsoft.com/office/drawing/2014/main" id="{B73F0385-ED67-AD4D-8608-C489961D5B62}"/>
              </a:ext>
            </a:extLst>
          </p:cNvPr>
          <p:cNvSpPr>
            <a:spLocks noGrp="1"/>
          </p:cNvSpPr>
          <p:nvPr>
            <p:ph type="body" idx="24" hasCustomPrompt="1"/>
          </p:nvPr>
        </p:nvSpPr>
        <p:spPr>
          <a:xfrm>
            <a:off x="6466796"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9" name="Text Placeholder 2">
            <a:extLst>
              <a:ext uri="{FF2B5EF4-FFF2-40B4-BE49-F238E27FC236}">
                <a16:creationId xmlns:a16="http://schemas.microsoft.com/office/drawing/2014/main" id="{ADFBF102-F707-8A41-9092-931F5DD49E87}"/>
              </a:ext>
            </a:extLst>
          </p:cNvPr>
          <p:cNvSpPr>
            <a:spLocks noGrp="1"/>
          </p:cNvSpPr>
          <p:nvPr>
            <p:ph type="body" idx="25" hasCustomPrompt="1"/>
          </p:nvPr>
        </p:nvSpPr>
        <p:spPr>
          <a:xfrm>
            <a:off x="6456163"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30" name="Text Placeholder 2">
            <a:extLst>
              <a:ext uri="{FF2B5EF4-FFF2-40B4-BE49-F238E27FC236}">
                <a16:creationId xmlns:a16="http://schemas.microsoft.com/office/drawing/2014/main" id="{572CE571-3876-B640-86F0-2ECB5F3F94B7}"/>
              </a:ext>
            </a:extLst>
          </p:cNvPr>
          <p:cNvSpPr>
            <a:spLocks noGrp="1"/>
          </p:cNvSpPr>
          <p:nvPr>
            <p:ph type="body" idx="26" hasCustomPrompt="1"/>
          </p:nvPr>
        </p:nvSpPr>
        <p:spPr>
          <a:xfrm>
            <a:off x="6466796"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31" name="Text Placeholder 2">
            <a:extLst>
              <a:ext uri="{FF2B5EF4-FFF2-40B4-BE49-F238E27FC236}">
                <a16:creationId xmlns:a16="http://schemas.microsoft.com/office/drawing/2014/main" id="{3284B7DF-717C-CE45-BCC4-A7884A8632E7}"/>
              </a:ext>
            </a:extLst>
          </p:cNvPr>
          <p:cNvSpPr>
            <a:spLocks noGrp="1"/>
          </p:cNvSpPr>
          <p:nvPr>
            <p:ph type="body" idx="27" hasCustomPrompt="1"/>
          </p:nvPr>
        </p:nvSpPr>
        <p:spPr>
          <a:xfrm>
            <a:off x="9118420"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32" name="Text Placeholder 2">
            <a:extLst>
              <a:ext uri="{FF2B5EF4-FFF2-40B4-BE49-F238E27FC236}">
                <a16:creationId xmlns:a16="http://schemas.microsoft.com/office/drawing/2014/main" id="{FCD03DDE-4D27-E546-B96D-0ED1DF019ACA}"/>
              </a:ext>
            </a:extLst>
          </p:cNvPr>
          <p:cNvSpPr>
            <a:spLocks noGrp="1"/>
          </p:cNvSpPr>
          <p:nvPr>
            <p:ph type="body" idx="28" hasCustomPrompt="1"/>
          </p:nvPr>
        </p:nvSpPr>
        <p:spPr>
          <a:xfrm>
            <a:off x="9129053"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33" name="Text Placeholder 2">
            <a:extLst>
              <a:ext uri="{FF2B5EF4-FFF2-40B4-BE49-F238E27FC236}">
                <a16:creationId xmlns:a16="http://schemas.microsoft.com/office/drawing/2014/main" id="{7FA2519B-6FFC-4340-BAFA-E118D8DC4800}"/>
              </a:ext>
            </a:extLst>
          </p:cNvPr>
          <p:cNvSpPr>
            <a:spLocks noGrp="1"/>
          </p:cNvSpPr>
          <p:nvPr>
            <p:ph type="body" idx="29" hasCustomPrompt="1"/>
          </p:nvPr>
        </p:nvSpPr>
        <p:spPr>
          <a:xfrm>
            <a:off x="9118420"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34" name="Text Placeholder 2">
            <a:extLst>
              <a:ext uri="{FF2B5EF4-FFF2-40B4-BE49-F238E27FC236}">
                <a16:creationId xmlns:a16="http://schemas.microsoft.com/office/drawing/2014/main" id="{B8BADAC4-27A3-4E45-B1B1-1007DA629489}"/>
              </a:ext>
            </a:extLst>
          </p:cNvPr>
          <p:cNvSpPr>
            <a:spLocks noGrp="1"/>
          </p:cNvSpPr>
          <p:nvPr>
            <p:ph type="body" idx="30" hasCustomPrompt="1"/>
          </p:nvPr>
        </p:nvSpPr>
        <p:spPr>
          <a:xfrm>
            <a:off x="9129053"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Tree>
    <p:extLst>
      <p:ext uri="{BB962C8B-B14F-4D97-AF65-F5344CB8AC3E}">
        <p14:creationId xmlns:p14="http://schemas.microsoft.com/office/powerpoint/2010/main" val="2291382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35" name="Text Placeholder 11">
            <a:extLst>
              <a:ext uri="{FF2B5EF4-FFF2-40B4-BE49-F238E27FC236}">
                <a16:creationId xmlns:a16="http://schemas.microsoft.com/office/drawing/2014/main" id="{3E0C490C-6E46-DA4D-9C35-2B312B0DAD82}"/>
              </a:ext>
            </a:extLst>
          </p:cNvPr>
          <p:cNvSpPr>
            <a:spLocks noGrp="1"/>
          </p:cNvSpPr>
          <p:nvPr>
            <p:ph type="body" sz="quarter" idx="15" hasCustomPrompt="1"/>
          </p:nvPr>
        </p:nvSpPr>
        <p:spPr>
          <a:xfrm>
            <a:off x="1132524"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1">
            <a:extLst>
              <a:ext uri="{FF2B5EF4-FFF2-40B4-BE49-F238E27FC236}">
                <a16:creationId xmlns:a16="http://schemas.microsoft.com/office/drawing/2014/main" id="{323CF613-4B78-124C-8431-E69133B251B2}"/>
              </a:ext>
            </a:extLst>
          </p:cNvPr>
          <p:cNvSpPr>
            <a:spLocks noGrp="1"/>
          </p:cNvSpPr>
          <p:nvPr>
            <p:ph type="body" sz="quarter" idx="16" hasCustomPrompt="1"/>
          </p:nvPr>
        </p:nvSpPr>
        <p:spPr>
          <a:xfrm>
            <a:off x="3816905"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7" name="Text Placeholder 11">
            <a:extLst>
              <a:ext uri="{FF2B5EF4-FFF2-40B4-BE49-F238E27FC236}">
                <a16:creationId xmlns:a16="http://schemas.microsoft.com/office/drawing/2014/main" id="{E44EDEBE-67F4-2647-AFFF-D1E705C4BADC}"/>
              </a:ext>
            </a:extLst>
          </p:cNvPr>
          <p:cNvSpPr>
            <a:spLocks noGrp="1"/>
          </p:cNvSpPr>
          <p:nvPr>
            <p:ph type="body" sz="quarter" idx="17" hasCustomPrompt="1"/>
          </p:nvPr>
        </p:nvSpPr>
        <p:spPr>
          <a:xfrm>
            <a:off x="6466706"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marL="554038" indent="-119857">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8" name="Text Placeholder 11">
            <a:extLst>
              <a:ext uri="{FF2B5EF4-FFF2-40B4-BE49-F238E27FC236}">
                <a16:creationId xmlns:a16="http://schemas.microsoft.com/office/drawing/2014/main" id="{F47A09BB-CBFA-0D4E-B2BB-868F53588A20}"/>
              </a:ext>
            </a:extLst>
          </p:cNvPr>
          <p:cNvSpPr>
            <a:spLocks noGrp="1"/>
          </p:cNvSpPr>
          <p:nvPr>
            <p:ph type="body" sz="quarter" idx="18" hasCustomPrompt="1"/>
          </p:nvPr>
        </p:nvSpPr>
        <p:spPr>
          <a:xfrm>
            <a:off x="9524033"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79457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23230" y="468192"/>
            <a:ext cx="6875910"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30954"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8">
            <a:extLst>
              <a:ext uri="{FF2B5EF4-FFF2-40B4-BE49-F238E27FC236}">
                <a16:creationId xmlns:a16="http://schemas.microsoft.com/office/drawing/2014/main" id="{E8CCE00E-6A41-1C48-A182-3BE9BB39784F}"/>
              </a:ext>
            </a:extLst>
          </p:cNvPr>
          <p:cNvSpPr>
            <a:spLocks noGrp="1"/>
          </p:cNvSpPr>
          <p:nvPr>
            <p:ph type="body" sz="quarter" idx="15" hasCustomPrompt="1"/>
          </p:nvPr>
        </p:nvSpPr>
        <p:spPr>
          <a:xfrm>
            <a:off x="4560359"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08401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23230" y="468192"/>
            <a:ext cx="6875910"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30954" y="1563240"/>
            <a:ext cx="6868186"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29099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23230" y="468192"/>
            <a:ext cx="3828505"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3828505"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0" name="Text Placeholder 8">
            <a:extLst>
              <a:ext uri="{FF2B5EF4-FFF2-40B4-BE49-F238E27FC236}">
                <a16:creationId xmlns:a16="http://schemas.microsoft.com/office/drawing/2014/main" id="{847EF4F2-8463-C345-BD26-41417596A8BA}"/>
              </a:ext>
            </a:extLst>
          </p:cNvPr>
          <p:cNvSpPr>
            <a:spLocks noGrp="1"/>
          </p:cNvSpPr>
          <p:nvPr>
            <p:ph type="body" sz="quarter" idx="14" hasCustomPrompt="1"/>
          </p:nvPr>
        </p:nvSpPr>
        <p:spPr>
          <a:xfrm>
            <a:off x="1130954" y="1563240"/>
            <a:ext cx="3438963"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1243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10" name="Text Placeholder 9">
            <a:extLst>
              <a:ext uri="{FF2B5EF4-FFF2-40B4-BE49-F238E27FC236}">
                <a16:creationId xmlns:a16="http://schemas.microsoft.com/office/drawing/2014/main" id="{C1B5DE5E-701C-F94A-8940-19FE453292C7}"/>
              </a:ext>
            </a:extLst>
          </p:cNvPr>
          <p:cNvSpPr>
            <a:spLocks noGrp="1"/>
          </p:cNvSpPr>
          <p:nvPr>
            <p:ph type="body" sz="quarter" idx="14" hasCustomPrompt="1"/>
          </p:nvPr>
        </p:nvSpPr>
        <p:spPr>
          <a:xfrm>
            <a:off x="1135540" y="1557805"/>
            <a:ext cx="3054940" cy="172740"/>
          </a:xfrm>
        </p:spPr>
        <p:txBody>
          <a:bodyPr wrap="square">
            <a:spAutoFit/>
          </a:bodyPr>
          <a:lstStyle>
            <a:lvl1pPr marL="0">
              <a:lnSpc>
                <a:spcPct val="117000"/>
              </a:lnSpc>
              <a:spcAft>
                <a:spcPts val="500"/>
              </a:spcAft>
              <a:defRPr sz="1000" b="0">
                <a:solidFill>
                  <a:schemeClr val="tx1"/>
                </a:solidFill>
              </a:defRPr>
            </a:lvl1pPr>
            <a:lvl2pPr marL="0">
              <a:lnSpc>
                <a:spcPct val="117000"/>
              </a:lnSpc>
              <a:spcAft>
                <a:spcPts val="500"/>
              </a:spcAft>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500"/>
              </a:spcAft>
              <a:buFont typeface="Arial" panose="020B0604020202020204" pitchFamily="34" charset="0"/>
              <a:buNone/>
              <a:tabLst/>
              <a:defRPr/>
            </a:lvl4pPr>
            <a:lvl5pPr marL="0" indent="0">
              <a:lnSpc>
                <a:spcPct val="117000"/>
              </a:lnSpc>
              <a:spcAft>
                <a:spcPts val="500"/>
              </a:spcAft>
              <a:buFont typeface="Arial" panose="020B0604020202020204" pitchFamily="34" charset="0"/>
              <a:buNone/>
              <a:tabLst/>
              <a:defRPr/>
            </a:lvl5pPr>
          </a:lstStyle>
          <a:p>
            <a:pPr lvl="0"/>
            <a:r>
              <a:rPr lang="en-US"/>
              <a:t>Click to add text</a:t>
            </a:r>
          </a:p>
        </p:txBody>
      </p:sp>
      <p:sp>
        <p:nvSpPr>
          <p:cNvPr id="13" name="Text Placeholder 9">
            <a:extLst>
              <a:ext uri="{FF2B5EF4-FFF2-40B4-BE49-F238E27FC236}">
                <a16:creationId xmlns:a16="http://schemas.microsoft.com/office/drawing/2014/main" id="{B6F1B50A-A6CD-454A-BF8F-179FABBD814A}"/>
              </a:ext>
            </a:extLst>
          </p:cNvPr>
          <p:cNvSpPr>
            <a:spLocks noGrp="1"/>
          </p:cNvSpPr>
          <p:nvPr>
            <p:ph type="body" sz="quarter" idx="15" hasCustomPrompt="1"/>
          </p:nvPr>
        </p:nvSpPr>
        <p:spPr>
          <a:xfrm>
            <a:off x="1135540" y="277454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6" name="Text Placeholder 9">
            <a:extLst>
              <a:ext uri="{FF2B5EF4-FFF2-40B4-BE49-F238E27FC236}">
                <a16:creationId xmlns:a16="http://schemas.microsoft.com/office/drawing/2014/main" id="{92BB6A5F-4A27-3A45-A3A2-B24C0CFCE194}"/>
              </a:ext>
            </a:extLst>
          </p:cNvPr>
          <p:cNvSpPr>
            <a:spLocks noGrp="1"/>
          </p:cNvSpPr>
          <p:nvPr>
            <p:ph type="body" sz="quarter" idx="16" hasCustomPrompt="1"/>
          </p:nvPr>
        </p:nvSpPr>
        <p:spPr>
          <a:xfrm>
            <a:off x="1135540"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7" name="Text Placeholder 9">
            <a:extLst>
              <a:ext uri="{FF2B5EF4-FFF2-40B4-BE49-F238E27FC236}">
                <a16:creationId xmlns:a16="http://schemas.microsoft.com/office/drawing/2014/main" id="{F40F0EBB-2640-1C41-B3A1-4727F17E0E39}"/>
              </a:ext>
            </a:extLst>
          </p:cNvPr>
          <p:cNvSpPr>
            <a:spLocks noGrp="1"/>
          </p:cNvSpPr>
          <p:nvPr>
            <p:ph type="body" sz="quarter" idx="17" hasCustomPrompt="1"/>
          </p:nvPr>
        </p:nvSpPr>
        <p:spPr>
          <a:xfrm>
            <a:off x="1135540"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8" name="Text Placeholder 9">
            <a:extLst>
              <a:ext uri="{FF2B5EF4-FFF2-40B4-BE49-F238E27FC236}">
                <a16:creationId xmlns:a16="http://schemas.microsoft.com/office/drawing/2014/main" id="{1CE64662-D4B3-5249-ABA5-6779DB4C0A29}"/>
              </a:ext>
            </a:extLst>
          </p:cNvPr>
          <p:cNvSpPr>
            <a:spLocks noGrp="1"/>
          </p:cNvSpPr>
          <p:nvPr>
            <p:ph type="body" sz="quarter" idx="18" hasCustomPrompt="1"/>
          </p:nvPr>
        </p:nvSpPr>
        <p:spPr>
          <a:xfrm>
            <a:off x="3044977" y="2774547"/>
            <a:ext cx="1530046" cy="747449"/>
          </a:xfrm>
        </p:spPr>
        <p:txBody>
          <a:bodyPr wrap="square">
            <a:spAutoFit/>
          </a:bodyPr>
          <a:lstStyle>
            <a:lvl1pPr marL="0">
              <a:lnSpc>
                <a:spcPct val="117000"/>
              </a:lnSpc>
              <a:spcBef>
                <a:spcPts val="4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9" name="Text Placeholder 9">
            <a:extLst>
              <a:ext uri="{FF2B5EF4-FFF2-40B4-BE49-F238E27FC236}">
                <a16:creationId xmlns:a16="http://schemas.microsoft.com/office/drawing/2014/main" id="{4A7D8163-732A-F54A-8B73-00C95459C7BD}"/>
              </a:ext>
            </a:extLst>
          </p:cNvPr>
          <p:cNvSpPr>
            <a:spLocks noGrp="1"/>
          </p:cNvSpPr>
          <p:nvPr>
            <p:ph type="body" sz="quarter" idx="19" hasCustomPrompt="1"/>
          </p:nvPr>
        </p:nvSpPr>
        <p:spPr>
          <a:xfrm>
            <a:off x="3044977"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0" name="Text Placeholder 9">
            <a:extLst>
              <a:ext uri="{FF2B5EF4-FFF2-40B4-BE49-F238E27FC236}">
                <a16:creationId xmlns:a16="http://schemas.microsoft.com/office/drawing/2014/main" id="{42D5C87C-08A5-3F42-8CC3-9D155CECEC9E}"/>
              </a:ext>
            </a:extLst>
          </p:cNvPr>
          <p:cNvSpPr>
            <a:spLocks noGrp="1"/>
          </p:cNvSpPr>
          <p:nvPr>
            <p:ph type="body" sz="quarter" idx="20" hasCustomPrompt="1"/>
          </p:nvPr>
        </p:nvSpPr>
        <p:spPr>
          <a:xfrm>
            <a:off x="3044977"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2" name="Text Placeholder 9">
            <a:extLst>
              <a:ext uri="{FF2B5EF4-FFF2-40B4-BE49-F238E27FC236}">
                <a16:creationId xmlns:a16="http://schemas.microsoft.com/office/drawing/2014/main" id="{833593CB-E635-AD44-BA7D-B4DB0B562D78}"/>
              </a:ext>
            </a:extLst>
          </p:cNvPr>
          <p:cNvSpPr>
            <a:spLocks noGrp="1"/>
          </p:cNvSpPr>
          <p:nvPr>
            <p:ph type="body" sz="quarter" idx="21" hasCustomPrompt="1"/>
          </p:nvPr>
        </p:nvSpPr>
        <p:spPr>
          <a:xfrm>
            <a:off x="4945678" y="1557805"/>
            <a:ext cx="3084608" cy="1141210"/>
          </a:xfrm>
        </p:spPr>
        <p:txBody>
          <a:bodyPr wrap="square">
            <a:spAutoFit/>
          </a:bodyPr>
          <a:lstStyle>
            <a:lvl1pPr marL="0">
              <a:lnSpc>
                <a:spcPct val="117000"/>
              </a:lnSpc>
              <a:spcBef>
                <a:spcPts val="0"/>
              </a:spcBef>
              <a:spcAft>
                <a:spcPts val="40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Bef>
                <a:spcPts val="500"/>
              </a:spcBef>
              <a:spcAft>
                <a:spcPts val="250"/>
              </a:spcAft>
              <a:buFont typeface="Arial" panose="020B0604020202020204" pitchFamily="34" charset="0"/>
              <a:buNone/>
              <a:tabLst/>
              <a:defRPr sz="500" b="1" i="0">
                <a:solidFill>
                  <a:schemeClr val="tx1"/>
                </a:solidFill>
                <a:latin typeface="Helvetica Now Text" panose="020B0504030202020204" pitchFamily="34" charset="77"/>
              </a:defRPr>
            </a:lvl3pPr>
            <a:lvl4pPr marL="0" indent="0">
              <a:lnSpc>
                <a:spcPct val="100000"/>
              </a:lnSpc>
              <a:spcAft>
                <a:spcPts val="250"/>
              </a:spcAft>
              <a:buFont typeface="Arial" panose="020B0604020202020204" pitchFamily="34" charset="0"/>
              <a:buNone/>
              <a:tabLst/>
              <a:defRPr sz="5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 Click to add small text bold Third level. Click to add small text Fourth level </a:t>
            </a:r>
          </a:p>
          <a:p>
            <a:pPr lvl="1"/>
            <a:r>
              <a:rPr lang="en-US"/>
              <a:t>Second level</a:t>
            </a:r>
          </a:p>
          <a:p>
            <a:pPr lvl="2"/>
            <a:r>
              <a:rPr lang="en-US"/>
              <a:t>Third level</a:t>
            </a:r>
          </a:p>
          <a:p>
            <a:pPr lvl="3"/>
            <a:r>
              <a:rPr lang="en-US"/>
              <a:t>Fourth level</a:t>
            </a:r>
          </a:p>
        </p:txBody>
      </p:sp>
      <p:sp>
        <p:nvSpPr>
          <p:cNvPr id="14" name="Title 4">
            <a:extLst>
              <a:ext uri="{FF2B5EF4-FFF2-40B4-BE49-F238E27FC236}">
                <a16:creationId xmlns:a16="http://schemas.microsoft.com/office/drawing/2014/main" id="{A616470C-5D44-1543-BC17-F6DB941BB05A}"/>
              </a:ext>
            </a:extLst>
          </p:cNvPr>
          <p:cNvSpPr>
            <a:spLocks noGrp="1"/>
          </p:cNvSpPr>
          <p:nvPr>
            <p:ph type="title" hasCustomPrompt="1"/>
          </p:nvPr>
        </p:nvSpPr>
        <p:spPr>
          <a:xfrm>
            <a:off x="1123229" y="468192"/>
            <a:ext cx="10686952" cy="400110"/>
          </a:xfrm>
        </p:spPr>
        <p:txBody>
          <a:bodyPr/>
          <a:lstStyle/>
          <a:p>
            <a:r>
              <a:rPr lang="en-US"/>
              <a:t>Contacts – click to add title</a:t>
            </a:r>
            <a:endParaRPr lang="en-GB"/>
          </a:p>
        </p:txBody>
      </p:sp>
      <p:sp>
        <p:nvSpPr>
          <p:cNvPr id="15" name="Subtitle 2">
            <a:extLst>
              <a:ext uri="{FF2B5EF4-FFF2-40B4-BE49-F238E27FC236}">
                <a16:creationId xmlns:a16="http://schemas.microsoft.com/office/drawing/2014/main" id="{56B70E86-3214-1440-AB9C-6ABFB8CFCF04}"/>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212678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8364690" y="1562100"/>
            <a:ext cx="3442179"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pic>
        <p:nvPicPr>
          <p:cNvPr id="18" name="Picture Placeholder 10">
            <a:extLst>
              <a:ext uri="{FF2B5EF4-FFF2-40B4-BE49-F238E27FC236}">
                <a16:creationId xmlns:a16="http://schemas.microsoft.com/office/drawing/2014/main" id="{B2AE95DD-6549-F74E-B4A5-F644AEF2E16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500705" y="-447"/>
            <a:ext cx="6483665" cy="6857554"/>
          </a:xfrm>
          <a:prstGeom prst="rect">
            <a:avLst/>
          </a:prstGeom>
        </p:spPr>
      </p:pic>
    </p:spTree>
    <p:extLst>
      <p:ext uri="{BB962C8B-B14F-4D97-AF65-F5344CB8AC3E}">
        <p14:creationId xmlns:p14="http://schemas.microsoft.com/office/powerpoint/2010/main" val="1414609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25" name="Text Placeholder 24">
            <a:extLst>
              <a:ext uri="{FF2B5EF4-FFF2-40B4-BE49-F238E27FC236}">
                <a16:creationId xmlns:a16="http://schemas.microsoft.com/office/drawing/2014/main" id="{4E910327-66FD-5940-AD7F-B69B8A244A9F}"/>
              </a:ext>
            </a:extLst>
          </p:cNvPr>
          <p:cNvSpPr>
            <a:spLocks noGrp="1"/>
          </p:cNvSpPr>
          <p:nvPr>
            <p:ph type="body" sz="quarter" idx="14" hasCustomPrompt="1"/>
          </p:nvPr>
        </p:nvSpPr>
        <p:spPr>
          <a:xfrm>
            <a:off x="1148694"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id="{72E2517E-1DD9-2A41-A8C4-BC4A9768F3B4}"/>
              </a:ext>
            </a:extLst>
          </p:cNvPr>
          <p:cNvSpPr>
            <a:spLocks noGrp="1"/>
          </p:cNvSpPr>
          <p:nvPr>
            <p:ph type="body" sz="quarter" idx="15" hasCustomPrompt="1"/>
          </p:nvPr>
        </p:nvSpPr>
        <p:spPr>
          <a:xfrm>
            <a:off x="3812661"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id="{0F228426-CF81-2046-8520-D8823BD034F9}"/>
              </a:ext>
            </a:extLst>
          </p:cNvPr>
          <p:cNvSpPr>
            <a:spLocks noGrp="1"/>
          </p:cNvSpPr>
          <p:nvPr>
            <p:ph type="body" sz="quarter" idx="16" hasCustomPrompt="1"/>
          </p:nvPr>
        </p:nvSpPr>
        <p:spPr>
          <a:xfrm>
            <a:off x="6476628"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id="{BE23F920-5C18-B34A-8211-35DA063D9C52}"/>
              </a:ext>
            </a:extLst>
          </p:cNvPr>
          <p:cNvSpPr>
            <a:spLocks noGrp="1"/>
          </p:cNvSpPr>
          <p:nvPr>
            <p:ph type="body" sz="quarter" idx="17"/>
          </p:nvPr>
        </p:nvSpPr>
        <p:spPr>
          <a:xfrm>
            <a:off x="91405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id="{F5CCAC0F-B7AD-3249-877F-A0604EDE631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3391621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2294694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26303" y="1487624"/>
            <a:ext cx="5299629" cy="692498"/>
          </a:xfrm>
        </p:spPr>
        <p:txBody>
          <a:bodyPr/>
          <a:lstStyle>
            <a:lvl1pPr>
              <a:defRPr sz="4500">
                <a:solidFill>
                  <a:schemeClr val="bg1"/>
                </a:solidFill>
              </a:defRPr>
            </a:lvl1pPr>
          </a:lstStyle>
          <a:p>
            <a:r>
              <a:rPr lang="en-US"/>
              <a:t>Click add title</a:t>
            </a:r>
            <a:endParaRPr lang="en-GB"/>
          </a:p>
        </p:txBody>
      </p:sp>
    </p:spTree>
    <p:extLst>
      <p:ext uri="{BB962C8B-B14F-4D97-AF65-F5344CB8AC3E}">
        <p14:creationId xmlns:p14="http://schemas.microsoft.com/office/powerpoint/2010/main" val="1977862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act u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ext Placeholder 4">
            <a:extLst>
              <a:ext uri="{FF2B5EF4-FFF2-40B4-BE49-F238E27FC236}">
                <a16:creationId xmlns:a16="http://schemas.microsoft.com/office/drawing/2014/main" id="{76B40883-779E-2041-96B2-246837E86362}"/>
              </a:ext>
            </a:extLst>
          </p:cNvPr>
          <p:cNvSpPr>
            <a:spLocks noGrp="1"/>
          </p:cNvSpPr>
          <p:nvPr>
            <p:ph type="body" sz="quarter" idx="13" hasCustomPrompt="1"/>
          </p:nvPr>
        </p:nvSpPr>
        <p:spPr>
          <a:xfrm>
            <a:off x="1134080" y="1561122"/>
            <a:ext cx="3056399" cy="3898900"/>
          </a:xfrm>
        </p:spPr>
        <p:txBody>
          <a:bodyPr/>
          <a:lstStyle>
            <a:lvl1pPr>
              <a:lnSpc>
                <a:spcPct val="115000"/>
              </a:lnSpc>
              <a:spcBef>
                <a:spcPts val="1250"/>
              </a:spcBef>
              <a:spcAft>
                <a:spcPts val="300"/>
              </a:spcAft>
              <a:defRPr sz="1000" b="1" i="0">
                <a:solidFill>
                  <a:schemeClr val="bg1"/>
                </a:solidFill>
                <a:latin typeface="Helvetica Now Text" panose="020B0504030202020204" pitchFamily="34" charset="77"/>
              </a:defRPr>
            </a:lvl1pPr>
            <a:lvl2pPr>
              <a:lnSpc>
                <a:spcPct val="100000"/>
              </a:lnSpc>
              <a:spcAft>
                <a:spcPts val="0"/>
              </a:spcAft>
              <a:defRPr sz="900">
                <a:solidFill>
                  <a:schemeClr val="bg1"/>
                </a:solidFill>
              </a:defRPr>
            </a:lvl2pPr>
            <a:lvl3pPr marL="0" indent="0">
              <a:lnSpc>
                <a:spcPct val="115000"/>
              </a:lnSpc>
              <a:buNone/>
              <a:tabLst/>
              <a:defRPr sz="5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a:t>Click to add bold text First Level. Click to add text Second level. Click to add small text Third level</a:t>
            </a:r>
          </a:p>
          <a:p>
            <a:pPr lvl="1"/>
            <a:r>
              <a:rPr lang="en-US"/>
              <a:t>Second level</a:t>
            </a:r>
          </a:p>
          <a:p>
            <a:pPr lvl="2"/>
            <a:r>
              <a:rPr lang="en-US"/>
              <a:t>Third level</a:t>
            </a:r>
          </a:p>
        </p:txBody>
      </p:sp>
    </p:spTree>
    <p:extLst>
      <p:ext uri="{BB962C8B-B14F-4D97-AF65-F5344CB8AC3E}">
        <p14:creationId xmlns:p14="http://schemas.microsoft.com/office/powerpoint/2010/main" val="3177074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88951" y="304800"/>
            <a:ext cx="11214100" cy="400110"/>
          </a:xfrm>
        </p:spPr>
        <p:txBody>
          <a:bodyPr/>
          <a:lstStyle/>
          <a:p>
            <a:r>
              <a:rPr lang="en-US"/>
              <a:t>Click to edit Master title style</a:t>
            </a:r>
          </a:p>
        </p:txBody>
      </p:sp>
      <p:sp>
        <p:nvSpPr>
          <p:cNvPr id="8" name="Text Placeholder 7"/>
          <p:cNvSpPr>
            <a:spLocks noGrp="1"/>
          </p:cNvSpPr>
          <p:nvPr>
            <p:ph type="body" sz="quarter" idx="13"/>
          </p:nvPr>
        </p:nvSpPr>
        <p:spPr>
          <a:xfrm>
            <a:off x="488951" y="561976"/>
            <a:ext cx="11214100" cy="219075"/>
          </a:xfrm>
        </p:spPr>
        <p:txBody>
          <a:bodyPr/>
          <a:lstStyle>
            <a:lvl1pPr>
              <a:buNone/>
              <a:defRPr sz="2133">
                <a:solidFill>
                  <a:srgbClr val="0083A9"/>
                </a:solidFill>
              </a:defRPr>
            </a:lvl1pPr>
          </a:lstStyle>
          <a:p>
            <a:pPr lvl="0"/>
            <a:r>
              <a:rPr lang="en-US"/>
              <a:t>Click to edit Master text styles</a:t>
            </a:r>
          </a:p>
        </p:txBody>
      </p:sp>
      <p:sp>
        <p:nvSpPr>
          <p:cNvPr id="5" name="Text Placeholder 4"/>
          <p:cNvSpPr>
            <a:spLocks noGrp="1"/>
          </p:cNvSpPr>
          <p:nvPr>
            <p:ph type="body" sz="quarter" idx="14"/>
          </p:nvPr>
        </p:nvSpPr>
        <p:spPr>
          <a:xfrm>
            <a:off x="488951" y="1144589"/>
            <a:ext cx="112141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B9EF5942-BAED-44D7-AF6E-944D0C8063BB}"/>
              </a:ext>
            </a:extLst>
          </p:cNvPr>
          <p:cNvSpPr>
            <a:spLocks noGrp="1"/>
          </p:cNvSpPr>
          <p:nvPr>
            <p:ph type="sldNum" sz="quarter" idx="12"/>
          </p:nvPr>
        </p:nvSpPr>
        <p:spPr>
          <a:xfrm>
            <a:off x="11409440" y="6261100"/>
            <a:ext cx="403815" cy="365125"/>
          </a:xfrm>
        </p:spPr>
        <p:txBody>
          <a:bodyPr/>
          <a:lstStyle/>
          <a:p>
            <a:pPr defTabSz="914298"/>
            <a:fld id="{91D568E7-61F5-D04E-995D-81EF41C01A2A}" type="slidenum">
              <a:rPr lang="en-GB" smtClean="0">
                <a:solidFill>
                  <a:srgbClr val="000000"/>
                </a:solidFill>
              </a:rPr>
              <a:pPr defTabSz="914298"/>
              <a:t>‹#›</a:t>
            </a:fld>
            <a:endParaRPr lang="en-GB">
              <a:solidFill>
                <a:srgbClr val="000000"/>
              </a:solidFill>
            </a:endParaRPr>
          </a:p>
        </p:txBody>
      </p:sp>
    </p:spTree>
    <p:extLst>
      <p:ext uri="{BB962C8B-B14F-4D97-AF65-F5344CB8AC3E}">
        <p14:creationId xmlns:p14="http://schemas.microsoft.com/office/powerpoint/2010/main" val="1377256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836130-331B-40C4-AD94-42F568AADC5B}"/>
              </a:ext>
            </a:extLst>
          </p:cNvPr>
          <p:cNvSpPr>
            <a:spLocks noGrp="1"/>
          </p:cNvSpPr>
          <p:nvPr>
            <p:ph type="dt" sz="half" idx="10"/>
          </p:nvPr>
        </p:nvSpPr>
        <p:spPr>
          <a:xfrm>
            <a:off x="6096000" y="6356618"/>
            <a:ext cx="1422136" cy="365125"/>
          </a:xfrm>
          <a:prstGeom prst="rect">
            <a:avLst/>
          </a:prstGeom>
        </p:spPr>
        <p:txBody>
          <a:bodyPr/>
          <a:lstStyle>
            <a:lvl1pPr>
              <a:defRPr>
                <a:latin typeface="Helvetica Now Text" panose="020B0504030202020204" pitchFamily="34" charset="0"/>
              </a:defRPr>
            </a:lvl1pPr>
          </a:lstStyle>
          <a:p>
            <a:endParaRPr lang="en-GB" altLang="en-US"/>
          </a:p>
        </p:txBody>
      </p:sp>
      <p:sp>
        <p:nvSpPr>
          <p:cNvPr id="5" name="Slide Number Placeholder 4">
            <a:extLst>
              <a:ext uri="{FF2B5EF4-FFF2-40B4-BE49-F238E27FC236}">
                <a16:creationId xmlns:a16="http://schemas.microsoft.com/office/drawing/2014/main" id="{0A685539-8B68-47DB-B4EF-F441DE3D9899}"/>
              </a:ext>
            </a:extLst>
          </p:cNvPr>
          <p:cNvSpPr>
            <a:spLocks noGrp="1"/>
          </p:cNvSpPr>
          <p:nvPr>
            <p:ph type="sldNum" sz="quarter" idx="12"/>
          </p:nvPr>
        </p:nvSpPr>
        <p:spPr/>
        <p:txBody>
          <a:bodyPr/>
          <a:lstStyle/>
          <a:p>
            <a:fld id="{BF8EB64F-D793-43F3-9ACC-54E391DEABAB}" type="slidenum">
              <a:rPr lang="en-GB" altLang="en-US" smtClean="0"/>
              <a:pPr/>
              <a:t>‹#›</a:t>
            </a:fld>
            <a:endParaRPr lang="en-GB" altLang="en-US"/>
          </a:p>
        </p:txBody>
      </p:sp>
      <p:sp>
        <p:nvSpPr>
          <p:cNvPr id="6" name="Title Placeholder 1">
            <a:extLst>
              <a:ext uri="{FF2B5EF4-FFF2-40B4-BE49-F238E27FC236}">
                <a16:creationId xmlns:a16="http://schemas.microsoft.com/office/drawing/2014/main" id="{AA54422B-2F42-4CB3-8537-0B20C55B3B1A}"/>
              </a:ext>
            </a:extLst>
          </p:cNvPr>
          <p:cNvSpPr>
            <a:spLocks noGrp="1"/>
          </p:cNvSpPr>
          <p:nvPr>
            <p:ph type="title" hasCustomPrompt="1"/>
          </p:nvPr>
        </p:nvSpPr>
        <p:spPr bwMode="auto">
          <a:xfrm>
            <a:off x="609868" y="504795"/>
            <a:ext cx="7924271" cy="409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defRPr sz="2660">
                <a:solidFill>
                  <a:srgbClr val="003F72"/>
                </a:solidFill>
              </a:defRPr>
            </a:lvl1pPr>
          </a:lstStyle>
          <a:p>
            <a:pPr lvl="0"/>
            <a:r>
              <a:rPr lang="en-US" altLang="en-US"/>
              <a:t>Headline (max. 2 lines)</a:t>
            </a:r>
            <a:endParaRPr lang="en-GB" altLang="en-US"/>
          </a:p>
        </p:txBody>
      </p:sp>
      <p:cxnSp>
        <p:nvCxnSpPr>
          <p:cNvPr id="7" name="Straight Connector 6">
            <a:extLst>
              <a:ext uri="{FF2B5EF4-FFF2-40B4-BE49-F238E27FC236}">
                <a16:creationId xmlns:a16="http://schemas.microsoft.com/office/drawing/2014/main" id="{1A8622FE-FBBD-4349-BD97-80D582D49E22}"/>
              </a:ext>
            </a:extLst>
          </p:cNvPr>
          <p:cNvCxnSpPr/>
          <p:nvPr userDrawn="1"/>
        </p:nvCxnSpPr>
        <p:spPr>
          <a:xfrm>
            <a:off x="609867" y="990865"/>
            <a:ext cx="1097227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lide Number Placeholder 4">
            <a:extLst>
              <a:ext uri="{FF2B5EF4-FFF2-40B4-BE49-F238E27FC236}">
                <a16:creationId xmlns:a16="http://schemas.microsoft.com/office/drawing/2014/main" id="{699A7C77-42FE-4499-9E70-1EDE026A0C93}"/>
              </a:ext>
            </a:extLst>
          </p:cNvPr>
          <p:cNvSpPr txBox="1">
            <a:spLocks/>
          </p:cNvSpPr>
          <p:nvPr userDrawn="1"/>
        </p:nvSpPr>
        <p:spPr>
          <a:xfrm>
            <a:off x="11582139" y="6534035"/>
            <a:ext cx="406135" cy="128177"/>
          </a:xfrm>
          <a:prstGeom prst="rect">
            <a:avLst/>
          </a:prstGeom>
        </p:spPr>
        <p:txBody>
          <a:bodyPr vert="horz" wrap="square" lIns="0" tIns="0" rIns="0" bIns="0" numCol="1" anchor="b" anchorCtr="0" compatLnSpc="1">
            <a:prstTxWarp prst="textNoShape">
              <a:avLst/>
            </a:prstTxWarp>
            <a:spAutoFit/>
          </a:bodyPr>
          <a:lstStyle>
            <a:defPPr>
              <a:defRPr lang="en-US"/>
            </a:defPPr>
            <a:lvl1pPr marL="0" algn="r" defTabSz="914400" rtl="0" eaLnBrk="1" latinLnBrk="0" hangingPunct="1">
              <a:defRPr sz="833"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8EB64F-D793-43F3-9ACC-54E391DEABAB}" type="slidenum">
              <a:rPr lang="en-GB" altLang="en-US" sz="833" smtClean="0">
                <a:latin typeface="Helvetica Now Text" panose="020B0504030202020204" pitchFamily="34" charset="0"/>
              </a:rPr>
              <a:pPr/>
              <a:t>‹#›</a:t>
            </a:fld>
            <a:endParaRPr lang="en-GB" altLang="en-US" sz="833">
              <a:latin typeface="Helvetica Now Text" panose="020B0504030202020204" pitchFamily="34" charset="0"/>
            </a:endParaRPr>
          </a:p>
        </p:txBody>
      </p:sp>
      <p:sp>
        <p:nvSpPr>
          <p:cNvPr id="11" name="Title Placeholder 1">
            <a:extLst>
              <a:ext uri="{FF2B5EF4-FFF2-40B4-BE49-F238E27FC236}">
                <a16:creationId xmlns:a16="http://schemas.microsoft.com/office/drawing/2014/main" id="{D804B4C9-3CB6-4C9D-B3A5-EEAD1F41C812}"/>
              </a:ext>
            </a:extLst>
          </p:cNvPr>
          <p:cNvSpPr txBox="1">
            <a:spLocks/>
          </p:cNvSpPr>
          <p:nvPr userDrawn="1"/>
        </p:nvSpPr>
        <p:spPr bwMode="auto">
          <a:xfrm>
            <a:off x="609869" y="1"/>
            <a:ext cx="7924271" cy="91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913253" rtl="0" eaLnBrk="1" fontAlgn="base" hangingPunct="1">
              <a:lnSpc>
                <a:spcPct val="85000"/>
              </a:lnSpc>
              <a:spcBef>
                <a:spcPct val="0"/>
              </a:spcBef>
              <a:spcAft>
                <a:spcPct val="0"/>
              </a:spcAft>
              <a:defRPr sz="2400" kern="1200">
                <a:solidFill>
                  <a:schemeClr val="bg1"/>
                </a:solidFill>
                <a:latin typeface="+mj-lt"/>
                <a:ea typeface="MS PGothic" panose="020B0600070205080204" pitchFamily="34" charset="-128"/>
                <a:cs typeface="+mj-cs"/>
              </a:defRPr>
            </a:lvl1pPr>
            <a:lvl2pPr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2pPr>
            <a:lvl3pPr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3pPr>
            <a:lvl4pPr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4pPr>
            <a:lvl5pPr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5pPr>
            <a:lvl6pPr marL="380633"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6pPr>
            <a:lvl7pPr marL="761266"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7pPr>
            <a:lvl8pPr marL="1141897"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8pPr>
            <a:lvl9pPr marL="1522529" algn="l" defTabSz="913253" rtl="0" eaLnBrk="1" fontAlgn="base" hangingPunct="1">
              <a:lnSpc>
                <a:spcPct val="85000"/>
              </a:lnSpc>
              <a:spcBef>
                <a:spcPct val="0"/>
              </a:spcBef>
              <a:spcAft>
                <a:spcPct val="0"/>
              </a:spcAft>
              <a:defRPr sz="2580">
                <a:solidFill>
                  <a:schemeClr val="accent1"/>
                </a:solidFill>
                <a:latin typeface="Arial" panose="020B0604020202020204" pitchFamily="34" charset="0"/>
                <a:ea typeface="MS PGothic" panose="020B0600070205080204" pitchFamily="34" charset="-128"/>
              </a:defRPr>
            </a:lvl9pPr>
          </a:lstStyle>
          <a:p>
            <a:r>
              <a:rPr lang="en-US" altLang="en-US" sz="2400">
                <a:latin typeface="Helvetica Now Text" panose="020B0504030202020204" pitchFamily="34" charset="0"/>
              </a:rPr>
              <a:t>Headline (max. 2 lines)</a:t>
            </a:r>
            <a:endParaRPr lang="en-GB" altLang="en-US" sz="2400">
              <a:latin typeface="Helvetica Now Text" panose="020B0504030202020204" pitchFamily="34" charset="0"/>
            </a:endParaRPr>
          </a:p>
        </p:txBody>
      </p:sp>
      <p:grpSp>
        <p:nvGrpSpPr>
          <p:cNvPr id="14" name="Group 13">
            <a:extLst>
              <a:ext uri="{FF2B5EF4-FFF2-40B4-BE49-F238E27FC236}">
                <a16:creationId xmlns:a16="http://schemas.microsoft.com/office/drawing/2014/main" id="{D054ED2F-81DD-471B-A2B3-309C3C5F1294}"/>
              </a:ext>
            </a:extLst>
          </p:cNvPr>
          <p:cNvGrpSpPr/>
          <p:nvPr userDrawn="1"/>
        </p:nvGrpSpPr>
        <p:grpSpPr>
          <a:xfrm>
            <a:off x="8486127" y="545340"/>
            <a:ext cx="107400" cy="108072"/>
            <a:chOff x="7862749" y="5847101"/>
            <a:chExt cx="107400" cy="108072"/>
          </a:xfrm>
        </p:grpSpPr>
        <p:sp>
          <p:nvSpPr>
            <p:cNvPr id="15" name="Freeform 12">
              <a:extLst>
                <a:ext uri="{FF2B5EF4-FFF2-40B4-BE49-F238E27FC236}">
                  <a16:creationId xmlns:a16="http://schemas.microsoft.com/office/drawing/2014/main" id="{DFE2D962-2A31-4530-920B-7724E8D28905}"/>
                </a:ext>
              </a:extLst>
            </p:cNvPr>
            <p:cNvSpPr/>
            <p:nvPr/>
          </p:nvSpPr>
          <p:spPr>
            <a:xfrm>
              <a:off x="7862749" y="5847102"/>
              <a:ext cx="53700" cy="108071"/>
            </a:xfrm>
            <a:custGeom>
              <a:avLst/>
              <a:gdLst/>
              <a:ahLst/>
              <a:cxnLst>
                <a:cxn ang="3cd4">
                  <a:pos x="hc" y="t"/>
                </a:cxn>
                <a:cxn ang="cd2">
                  <a:pos x="l" y="vc"/>
                </a:cxn>
                <a:cxn ang="cd4">
                  <a:pos x="hc" y="b"/>
                </a:cxn>
                <a:cxn ang="0">
                  <a:pos x="r" y="vc"/>
                </a:cxn>
              </a:cxnLst>
              <a:rect l="l" t="t" r="r" b="b"/>
              <a:pathLst>
                <a:path w="81" h="162" fill="none">
                  <a:moveTo>
                    <a:pt x="0" y="0"/>
                  </a:moveTo>
                  <a:lnTo>
                    <a:pt x="81" y="81"/>
                  </a:lnTo>
                  <a:lnTo>
                    <a:pt x="1" y="162"/>
                  </a:lnTo>
                </a:path>
              </a:pathLst>
            </a:custGeom>
            <a:noFill/>
            <a:ln w="12700" cap="flat">
              <a:solidFill>
                <a:schemeClr val="bg1">
                  <a:lumMod val="95000"/>
                  <a:alpha val="46000"/>
                </a:schemeClr>
              </a:solidFill>
              <a:prstDash val="solid"/>
              <a:miter/>
            </a:ln>
          </p:spPr>
          <p:txBody>
            <a:bodyPr wrap="none" lIns="97920" tIns="52920" rIns="97920" bIns="52920" anchor="ctr" anchorCtr="1" compatLnSpc="0"/>
            <a:lstStyle/>
            <a:p>
              <a:pPr marL="0" marR="0" lvl="0" indent="0" hangingPunct="0">
                <a:lnSpc>
                  <a:spcPct val="100000"/>
                </a:lnSpc>
                <a:spcBef>
                  <a:spcPts val="0"/>
                </a:spcBef>
                <a:spcAft>
                  <a:spcPts val="0"/>
                </a:spcAft>
                <a:buNone/>
                <a:tabLst/>
              </a:pPr>
              <a:endParaRPr lang="en-IE" sz="1800" b="0" i="0" u="none" strike="noStrike" kern="1200" cap="none">
                <a:ln>
                  <a:noFill/>
                </a:ln>
                <a:latin typeface="Liberation Sans" pitchFamily="18"/>
                <a:ea typeface="PingFang SC" pitchFamily="2"/>
                <a:cs typeface="Arial Unicode MS" pitchFamily="2"/>
              </a:endParaRPr>
            </a:p>
          </p:txBody>
        </p:sp>
        <p:sp>
          <p:nvSpPr>
            <p:cNvPr id="16" name="Freeform 13">
              <a:extLst>
                <a:ext uri="{FF2B5EF4-FFF2-40B4-BE49-F238E27FC236}">
                  <a16:creationId xmlns:a16="http://schemas.microsoft.com/office/drawing/2014/main" id="{647A7739-02E6-4BFE-B99D-A38E8B28305B}"/>
                </a:ext>
              </a:extLst>
            </p:cNvPr>
            <p:cNvSpPr/>
            <p:nvPr/>
          </p:nvSpPr>
          <p:spPr>
            <a:xfrm>
              <a:off x="7916449" y="5847101"/>
              <a:ext cx="53700" cy="108071"/>
            </a:xfrm>
            <a:custGeom>
              <a:avLst/>
              <a:gdLst/>
              <a:ahLst/>
              <a:cxnLst>
                <a:cxn ang="3cd4">
                  <a:pos x="hc" y="t"/>
                </a:cxn>
                <a:cxn ang="cd2">
                  <a:pos x="l" y="vc"/>
                </a:cxn>
                <a:cxn ang="cd4">
                  <a:pos x="hc" y="b"/>
                </a:cxn>
                <a:cxn ang="0">
                  <a:pos x="r" y="vc"/>
                </a:cxn>
              </a:cxnLst>
              <a:rect l="l" t="t" r="r" b="b"/>
              <a:pathLst>
                <a:path w="81" h="162" fill="none">
                  <a:moveTo>
                    <a:pt x="0" y="0"/>
                  </a:moveTo>
                  <a:lnTo>
                    <a:pt x="81" y="81"/>
                  </a:lnTo>
                  <a:lnTo>
                    <a:pt x="1" y="162"/>
                  </a:lnTo>
                </a:path>
              </a:pathLst>
            </a:custGeom>
            <a:noFill/>
            <a:ln w="12700" cap="flat">
              <a:solidFill>
                <a:schemeClr val="bg1">
                  <a:lumMod val="95000"/>
                  <a:alpha val="46000"/>
                </a:schemeClr>
              </a:solidFill>
              <a:prstDash val="solid"/>
              <a:miter/>
            </a:ln>
          </p:spPr>
          <p:txBody>
            <a:bodyPr wrap="none" lIns="97920" tIns="52920" rIns="97920" bIns="52920" anchor="ctr" anchorCtr="1" compatLnSpc="0"/>
            <a:lstStyle/>
            <a:p>
              <a:pPr marL="0" marR="0" lvl="0" indent="0" hangingPunct="0">
                <a:lnSpc>
                  <a:spcPct val="100000"/>
                </a:lnSpc>
                <a:spcBef>
                  <a:spcPts val="0"/>
                </a:spcBef>
                <a:spcAft>
                  <a:spcPts val="0"/>
                </a:spcAft>
                <a:buNone/>
                <a:tabLst/>
              </a:pPr>
              <a:endParaRPr lang="en-IE" sz="1800" b="0" i="0" u="none" strike="noStrike" kern="1200" cap="none">
                <a:ln>
                  <a:noFill/>
                </a:ln>
                <a:latin typeface="Liberation Sans" pitchFamily="18"/>
                <a:ea typeface="PingFang SC" pitchFamily="2"/>
                <a:cs typeface="Arial Unicode MS" pitchFamily="2"/>
              </a:endParaRPr>
            </a:p>
          </p:txBody>
        </p:sp>
      </p:grpSp>
    </p:spTree>
    <p:extLst>
      <p:ext uri="{BB962C8B-B14F-4D97-AF65-F5344CB8AC3E}">
        <p14:creationId xmlns:p14="http://schemas.microsoft.com/office/powerpoint/2010/main" val="728931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8" name="Text Placeholder 5">
            <a:extLst>
              <a:ext uri="{FF2B5EF4-FFF2-40B4-BE49-F238E27FC236}">
                <a16:creationId xmlns:a16="http://schemas.microsoft.com/office/drawing/2014/main" id="{1FF10C85-C858-42F2-83FC-085ECE0AD8C3}"/>
              </a:ext>
            </a:extLst>
          </p:cNvPr>
          <p:cNvSpPr>
            <a:spLocks noGrp="1"/>
          </p:cNvSpPr>
          <p:nvPr>
            <p:ph type="body" sz="quarter" idx="15" hasCustomPrompt="1"/>
          </p:nvPr>
        </p:nvSpPr>
        <p:spPr>
          <a:xfrm>
            <a:off x="404786" y="1368597"/>
            <a:ext cx="2464952" cy="307777"/>
          </a:xfr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
        <p:nvSpPr>
          <p:cNvPr id="4" name="Titre 3">
            <a:extLst>
              <a:ext uri="{FF2B5EF4-FFF2-40B4-BE49-F238E27FC236}">
                <a16:creationId xmlns:a16="http://schemas.microsoft.com/office/drawing/2014/main" id="{8A63819D-3826-4C37-A6B2-F6BF2FA7C128}"/>
              </a:ext>
            </a:extLst>
          </p:cNvPr>
          <p:cNvSpPr>
            <a:spLocks noGrp="1"/>
          </p:cNvSpPr>
          <p:nvPr>
            <p:ph type="title" hasCustomPrompt="1"/>
          </p:nvPr>
        </p:nvSpPr>
        <p:spPr>
          <a:xfrm>
            <a:off x="404786" y="382817"/>
            <a:ext cx="11382428" cy="400110"/>
          </a:xfrm>
          <a:prstGeom prst="rect">
            <a:avLst/>
          </a:prstGeom>
        </p:spPr>
        <p:txBody>
          <a:bodyPr/>
          <a:lstStyle>
            <a:lvl1pPr>
              <a:defRPr/>
            </a:lvl1pPr>
          </a:lstStyle>
          <a:p>
            <a:r>
              <a:rPr lang="fr-FR" err="1"/>
              <a:t>Title</a:t>
            </a:r>
            <a:r>
              <a:rPr lang="fr-FR"/>
              <a:t> of the slide</a:t>
            </a:r>
          </a:p>
        </p:txBody>
      </p:sp>
      <p:sp>
        <p:nvSpPr>
          <p:cNvPr id="11" name="Text Placeholder 8">
            <a:extLst>
              <a:ext uri="{FF2B5EF4-FFF2-40B4-BE49-F238E27FC236}">
                <a16:creationId xmlns:a16="http://schemas.microsoft.com/office/drawing/2014/main" id="{2E3BBFF9-605D-4045-AFCA-0630CAF62903}"/>
              </a:ext>
            </a:extLst>
          </p:cNvPr>
          <p:cNvSpPr>
            <a:spLocks noGrp="1"/>
          </p:cNvSpPr>
          <p:nvPr>
            <p:ph type="body" sz="quarter" idx="18" hasCustomPrompt="1"/>
          </p:nvPr>
        </p:nvSpPr>
        <p:spPr>
          <a:xfrm>
            <a:off x="1447060" y="6006966"/>
            <a:ext cx="10421143" cy="123111"/>
          </a:xfrm>
        </p:spPr>
        <p:txBody>
          <a:bodyPr wrap="square" lIns="72000" anchor="b">
            <a:spAutoFit/>
          </a:bodyPr>
          <a:lstStyle>
            <a:lvl1pPr marL="0" indent="0">
              <a:buNone/>
              <a:defRPr sz="800" b="0" i="1">
                <a:solidFill>
                  <a:schemeClr val="bg1">
                    <a:lumMod val="50000"/>
                  </a:schemeClr>
                </a:solidFill>
              </a:defRPr>
            </a:lvl1pPr>
            <a:lvl2pPr marL="133344" indent="0">
              <a:buNone/>
              <a:defRPr/>
            </a:lvl2pPr>
            <a:lvl3pPr marL="542898" indent="0">
              <a:buNone/>
              <a:defRPr/>
            </a:lvl3pPr>
            <a:lvl4pPr marL="758787" indent="0">
              <a:buNone/>
              <a:defRPr/>
            </a:lvl4pPr>
            <a:lvl5pPr marL="1033412" indent="0">
              <a:buNone/>
              <a:defRPr/>
            </a:lvl5pPr>
          </a:lstStyle>
          <a:p>
            <a:pPr lvl="0"/>
            <a:r>
              <a:rPr lang="en-GB"/>
              <a:t>Sources:</a:t>
            </a:r>
          </a:p>
        </p:txBody>
      </p:sp>
    </p:spTree>
    <p:extLst>
      <p:ext uri="{BB962C8B-B14F-4D97-AF65-F5344CB8AC3E}">
        <p14:creationId xmlns:p14="http://schemas.microsoft.com/office/powerpoint/2010/main" val="261422341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Title and Content - 1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DD8116-497F-4584-8B84-C5FCED34BC23}"/>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6DCAD28-4043-4C13-8DC7-2EAFDB95A056}"/>
              </a:ext>
            </a:extLst>
          </p:cNvPr>
          <p:cNvSpPr>
            <a:spLocks noGrp="1"/>
          </p:cNvSpPr>
          <p:nvPr>
            <p:ph type="ftr" sz="quarter" idx="11"/>
          </p:nvPr>
        </p:nvSpPr>
        <p:spPr/>
        <p:txBody>
          <a:bodyPr/>
          <a:lstStyle/>
          <a:p>
            <a:r>
              <a:rPr lang="en-IN"/>
              <a:t>Aon Proprietary and Confidential</a:t>
            </a:r>
            <a:endParaRPr lang="en-GB"/>
          </a:p>
        </p:txBody>
      </p:sp>
      <p:sp>
        <p:nvSpPr>
          <p:cNvPr id="2" name="Title 1">
            <a:extLst>
              <a:ext uri="{FF2B5EF4-FFF2-40B4-BE49-F238E27FC236}">
                <a16:creationId xmlns:a16="http://schemas.microsoft.com/office/drawing/2014/main" id="{99E9AB72-A07D-411B-8D87-9E714A39854A}"/>
              </a:ext>
            </a:extLst>
          </p:cNvPr>
          <p:cNvSpPr>
            <a:spLocks noGrp="1"/>
          </p:cNvSpPr>
          <p:nvPr>
            <p:ph type="title" hasCustomPrompt="1"/>
          </p:nvPr>
        </p:nvSpPr>
        <p:spPr>
          <a:xfrm>
            <a:off x="406402" y="658773"/>
            <a:ext cx="11379200" cy="400110"/>
          </a:xfrm>
        </p:spPr>
        <p:txBody>
          <a:bodyPr/>
          <a:lstStyle/>
          <a:p>
            <a:r>
              <a:rPr lang="en-US"/>
              <a:t>Graphs/infographics/tables – click to add title</a:t>
            </a:r>
          </a:p>
        </p:txBody>
      </p:sp>
    </p:spTree>
    <p:extLst>
      <p:ext uri="{BB962C8B-B14F-4D97-AF65-F5344CB8AC3E}">
        <p14:creationId xmlns:p14="http://schemas.microsoft.com/office/powerpoint/2010/main" val="3405944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21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48444" y="381000"/>
            <a:ext cx="761167" cy="28799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5333554" y="0"/>
            <a:ext cx="6858446" cy="6857554"/>
          </a:xfrm>
          <a:solidFill>
            <a:schemeClr val="bg1">
              <a:lumMod val="95000"/>
            </a:schemeClr>
          </a:solidFill>
        </p:spPr>
        <p:txBody>
          <a:bodyPr tIns="5577840"/>
          <a:lstStyle>
            <a:lvl1pPr algn="ctr">
              <a:defRPr b="0"/>
            </a:lvl1pPr>
          </a:lstStyle>
          <a:p>
            <a:r>
              <a:rPr lang="en-US"/>
              <a:t>Click icon to add picture</a:t>
            </a:r>
            <a:endParaRPr lang="en-GB"/>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Tree>
    <p:extLst>
      <p:ext uri="{BB962C8B-B14F-4D97-AF65-F5344CB8AC3E}">
        <p14:creationId xmlns:p14="http://schemas.microsoft.com/office/powerpoint/2010/main" val="253423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48444" y="381000"/>
            <a:ext cx="761167" cy="28799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4" name="Picture Placeholder 36">
            <a:extLst>
              <a:ext uri="{FF2B5EF4-FFF2-40B4-BE49-F238E27FC236}">
                <a16:creationId xmlns:a16="http://schemas.microsoft.com/office/drawing/2014/main" id="{A8B9D7FD-619E-2340-849E-CBE5236E20E1}"/>
              </a:ext>
            </a:extLst>
          </p:cNvPr>
          <p:cNvPicPr>
            <a:picLocks noChangeAspect="1"/>
          </p:cNvPicPr>
          <p:nvPr userDrawn="1"/>
        </p:nvPicPr>
        <p:blipFill>
          <a:blip r:embed="rId4" cstate="email">
            <a:extLst>
              <a:ext uri="{28A0092B-C50C-407E-A947-70E740481C1C}">
                <a14:useLocalDpi xmlns:a14="http://schemas.microsoft.com/office/drawing/2010/main"/>
              </a:ext>
            </a:extLst>
          </a:blip>
          <a:srcRect l="14283" r="14283"/>
          <a:stretch/>
        </p:blipFill>
        <p:spPr>
          <a:xfrm>
            <a:off x="5333554" y="0"/>
            <a:ext cx="6858446" cy="6857554"/>
          </a:xfrm>
          <a:prstGeom prst="rect">
            <a:avLst/>
          </a:prstGeom>
        </p:spPr>
      </p:pic>
    </p:spTree>
    <p:extLst>
      <p:ext uri="{BB962C8B-B14F-4D97-AF65-F5344CB8AC3E}">
        <p14:creationId xmlns:p14="http://schemas.microsoft.com/office/powerpoint/2010/main" val="7758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0"/>
            <a:ext cx="6483665" cy="6857554"/>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8364690"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id="{49E251BA-D576-4F2D-A8CA-DDB830A0D18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pic>
        <p:nvPicPr>
          <p:cNvPr id="7" name="Graphic 6">
            <a:extLst>
              <a:ext uri="{FF2B5EF4-FFF2-40B4-BE49-F238E27FC236}">
                <a16:creationId xmlns:a16="http://schemas.microsoft.com/office/drawing/2014/main" id="{89E63ECD-EC64-4F43-A0E7-73EE81CABFD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pic>
        <p:nvPicPr>
          <p:cNvPr id="10" name="Graphic 9">
            <a:extLst>
              <a:ext uri="{FF2B5EF4-FFF2-40B4-BE49-F238E27FC236}">
                <a16:creationId xmlns:a16="http://schemas.microsoft.com/office/drawing/2014/main" id="{993F7E65-547E-4AF2-918B-72EBCE47627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spTree>
    <p:extLst>
      <p:ext uri="{BB962C8B-B14F-4D97-AF65-F5344CB8AC3E}">
        <p14:creationId xmlns:p14="http://schemas.microsoft.com/office/powerpoint/2010/main" val="2212648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8364690"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id="{49E251BA-D576-4F2D-A8CA-DDB830A0D18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pic>
        <p:nvPicPr>
          <p:cNvPr id="7" name="Graphic 6">
            <a:extLst>
              <a:ext uri="{FF2B5EF4-FFF2-40B4-BE49-F238E27FC236}">
                <a16:creationId xmlns:a16="http://schemas.microsoft.com/office/drawing/2014/main" id="{89E63ECD-EC64-4F43-A0E7-73EE81CABFD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pic>
        <p:nvPicPr>
          <p:cNvPr id="10" name="Graphic 9">
            <a:extLst>
              <a:ext uri="{FF2B5EF4-FFF2-40B4-BE49-F238E27FC236}">
                <a16:creationId xmlns:a16="http://schemas.microsoft.com/office/drawing/2014/main" id="{993F7E65-547E-4AF2-918B-72EBCE47627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1025" y="381000"/>
            <a:ext cx="761167" cy="287991"/>
          </a:xfrm>
          <a:prstGeom prst="rect">
            <a:avLst/>
          </a:prstGeom>
        </p:spPr>
      </p:pic>
      <p:pic>
        <p:nvPicPr>
          <p:cNvPr id="14" name="Picture Placeholder 9">
            <a:extLst>
              <a:ext uri="{FF2B5EF4-FFF2-40B4-BE49-F238E27FC236}">
                <a16:creationId xmlns:a16="http://schemas.microsoft.com/office/drawing/2014/main" id="{B7999D87-449E-B548-A4B0-E7455602C6A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522512" y="-1"/>
            <a:ext cx="6483665" cy="6857554"/>
          </a:xfrm>
          <a:prstGeom prst="rect">
            <a:avLst/>
          </a:prstGeom>
        </p:spPr>
      </p:pic>
    </p:spTree>
    <p:extLst>
      <p:ext uri="{BB962C8B-B14F-4D97-AF65-F5344CB8AC3E}">
        <p14:creationId xmlns:p14="http://schemas.microsoft.com/office/powerpoint/2010/main" val="288525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5BB202A0-3E3B-F343-940D-EC8DA58AFD3D}"/>
              </a:ext>
            </a:extLst>
          </p:cNvPr>
          <p:cNvSpPr>
            <a:spLocks noGrp="1"/>
          </p:cNvSpPr>
          <p:nvPr>
            <p:ph type="pic" sz="quarter" idx="14"/>
          </p:nvPr>
        </p:nvSpPr>
        <p:spPr>
          <a:xfrm>
            <a:off x="4951735" y="0"/>
            <a:ext cx="7240265" cy="6857554"/>
          </a:xfrm>
          <a:no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360983" y="2570786"/>
            <a:ext cx="4205219" cy="934499"/>
          </a:xfrm>
        </p:spPr>
        <p:txBody>
          <a:bodyPr anchor="t">
            <a:noAutofit/>
          </a:bodyPr>
          <a:lstStyle>
            <a:lvl1pPr algn="l">
              <a:lnSpc>
                <a:spcPct val="100000"/>
              </a:lnSpc>
              <a:defRPr sz="2500" b="0" i="0">
                <a:solidFill>
                  <a:schemeClr val="tx1"/>
                </a:solidFill>
                <a:latin typeface="Helvetica Now Text" panose="020B0504030202020204" pitchFamily="34" charset="77"/>
              </a:defRPr>
            </a:lvl1pPr>
          </a:lstStyle>
          <a:p>
            <a:r>
              <a:rPr lang="en-GB"/>
              <a:t>Click to edit </a:t>
            </a:r>
            <a:br>
              <a:rPr lang="en-GB"/>
            </a:br>
            <a:r>
              <a:rPr lang="en-GB"/>
              <a:t>Divider title</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232670" y="524951"/>
            <a:ext cx="4284843" cy="2045835"/>
          </a:xfrm>
        </p:spPr>
        <p:txBody>
          <a:bodyPr wrap="square">
            <a:noAutofit/>
          </a:bodyPr>
          <a:lstStyle>
            <a:lvl1pPr marL="0" indent="0" algn="l">
              <a:spcAft>
                <a:spcPts val="0"/>
              </a:spcAft>
              <a:buNone/>
              <a:defRPr sz="15400" b="0" i="0">
                <a:solidFill>
                  <a:schemeClr val="accent1"/>
                </a:solidFill>
                <a:latin typeface="Helvetica Now Text Light" panose="020B04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0</a:t>
            </a:r>
            <a:endParaRPr lang="en-US"/>
          </a:p>
        </p:txBody>
      </p:sp>
    </p:spTree>
    <p:extLst>
      <p:ext uri="{BB962C8B-B14F-4D97-AF65-F5344CB8AC3E}">
        <p14:creationId xmlns:p14="http://schemas.microsoft.com/office/powerpoint/2010/main" val="3485661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bg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9" name="Text Placeholder 8">
            <a:extLst>
              <a:ext uri="{FF2B5EF4-FFF2-40B4-BE49-F238E27FC236}">
                <a16:creationId xmlns:a16="http://schemas.microsoft.com/office/drawing/2014/main" id="{0DD1AB83-01DE-0A49-98C3-4736CB7E9B49}"/>
              </a:ext>
            </a:extLst>
          </p:cNvPr>
          <p:cNvSpPr>
            <a:spLocks noGrp="1"/>
          </p:cNvSpPr>
          <p:nvPr>
            <p:ph type="body" sz="quarter" idx="14" hasCustomPrompt="1"/>
          </p:nvPr>
        </p:nvSpPr>
        <p:spPr>
          <a:xfrm>
            <a:off x="1134878"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id="{FE7811F0-B8DA-4A4B-AB9D-AC55F824C77B}"/>
              </a:ext>
            </a:extLst>
          </p:cNvPr>
          <p:cNvSpPr>
            <a:spLocks noGrp="1"/>
          </p:cNvSpPr>
          <p:nvPr>
            <p:ph type="body" sz="quarter" idx="15" hasCustomPrompt="1"/>
          </p:nvPr>
        </p:nvSpPr>
        <p:spPr>
          <a:xfrm>
            <a:off x="3811274"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p:txBody>
          <a:bodyPr/>
          <a:lstStyle>
            <a:lvl1pPr>
              <a:defRPr>
                <a:solidFill>
                  <a:schemeClr val="bg1"/>
                </a:solidFill>
              </a:defRPr>
            </a:lvl1pPr>
          </a:lstStyle>
          <a:p>
            <a:r>
              <a:rPr lang="en-GB"/>
              <a:t>Contents – click to add title</a:t>
            </a:r>
          </a:p>
        </p:txBody>
      </p:sp>
    </p:spTree>
    <p:extLst>
      <p:ext uri="{BB962C8B-B14F-4D97-AF65-F5344CB8AC3E}">
        <p14:creationId xmlns:p14="http://schemas.microsoft.com/office/powerpoint/2010/main" val="101035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3229" y="468192"/>
            <a:ext cx="10686952" cy="400110"/>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130705" y="1561982"/>
            <a:ext cx="10679476" cy="44395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09440" y="6261100"/>
            <a:ext cx="403815" cy="365125"/>
          </a:xfrm>
          <a:prstGeom prst="rect">
            <a:avLst/>
          </a:prstGeom>
        </p:spPr>
        <p:txBody>
          <a:bodyPr vert="horz" lIns="0" tIns="0" rIns="0" bIns="0" rtlCol="0" anchor="ctr">
            <a:noAutofit/>
          </a:bodyPr>
          <a:lstStyle>
            <a:lvl1pPr algn="r">
              <a:defRPr sz="8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pic>
        <p:nvPicPr>
          <p:cNvPr id="11" name="Graphic 10">
            <a:extLst>
              <a:ext uri="{FF2B5EF4-FFF2-40B4-BE49-F238E27FC236}">
                <a16:creationId xmlns:a16="http://schemas.microsoft.com/office/drawing/2014/main" id="{557DFC23-30F6-2F4F-B859-0F55E0D7550E}"/>
              </a:ext>
            </a:extLst>
          </p:cNvPr>
          <p:cNvPicPr>
            <a:picLocks noChangeAspect="1"/>
          </p:cNvPicPr>
          <p:nvPr/>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xmlns="" r:embed="rId42"/>
              </a:ext>
            </a:extLst>
          </a:blip>
          <a:stretch>
            <a:fillRect/>
          </a:stretch>
        </p:blipFill>
        <p:spPr>
          <a:xfrm>
            <a:off x="379189" y="6241999"/>
            <a:ext cx="632593" cy="239344"/>
          </a:xfrm>
          <a:prstGeom prst="rect">
            <a:avLst/>
          </a:prstGeom>
        </p:spPr>
      </p:pic>
      <p:pic>
        <p:nvPicPr>
          <p:cNvPr id="7" name="Graphic 6">
            <a:extLst>
              <a:ext uri="{FF2B5EF4-FFF2-40B4-BE49-F238E27FC236}">
                <a16:creationId xmlns:a16="http://schemas.microsoft.com/office/drawing/2014/main" id="{790E6EBC-7759-48E5-82ED-7C1B773BFAA3}"/>
              </a:ext>
            </a:extLst>
          </p:cNvPr>
          <p:cNvPicPr>
            <a:picLocks noChangeAspect="1"/>
          </p:cNvPicPr>
          <p:nvPr/>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xmlns="" r:embed="rId43"/>
              </a:ext>
            </a:extLst>
          </a:blip>
          <a:stretch>
            <a:fillRect/>
          </a:stretch>
        </p:blipFill>
        <p:spPr>
          <a:xfrm>
            <a:off x="379189" y="6241999"/>
            <a:ext cx="632593" cy="239344"/>
          </a:xfrm>
          <a:prstGeom prst="rect">
            <a:avLst/>
          </a:prstGeom>
        </p:spPr>
      </p:pic>
      <p:pic>
        <p:nvPicPr>
          <p:cNvPr id="8" name="Graphic 7">
            <a:extLst>
              <a:ext uri="{FF2B5EF4-FFF2-40B4-BE49-F238E27FC236}">
                <a16:creationId xmlns:a16="http://schemas.microsoft.com/office/drawing/2014/main" id="{867E754D-C158-4209-A383-3E65F7D7D1C2}"/>
              </a:ext>
            </a:extLst>
          </p:cNvPr>
          <p:cNvPicPr>
            <a:picLocks noChangeAspect="1"/>
          </p:cNvPicPr>
          <p:nvPr/>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xmlns="" r:embed="rId43"/>
              </a:ext>
            </a:extLst>
          </a:blip>
          <a:stretch>
            <a:fillRect/>
          </a:stretch>
        </p:blipFill>
        <p:spPr>
          <a:xfrm>
            <a:off x="379189" y="6241999"/>
            <a:ext cx="632593" cy="239344"/>
          </a:xfrm>
          <a:prstGeom prst="rect">
            <a:avLst/>
          </a:prstGeom>
        </p:spPr>
      </p:pic>
      <p:pic>
        <p:nvPicPr>
          <p:cNvPr id="9" name="Graphic 8">
            <a:extLst>
              <a:ext uri="{FF2B5EF4-FFF2-40B4-BE49-F238E27FC236}">
                <a16:creationId xmlns:a16="http://schemas.microsoft.com/office/drawing/2014/main" id="{A6E678AC-A5A0-4B8B-B473-0FD963208D2D}"/>
              </a:ext>
            </a:extLst>
          </p:cNvPr>
          <p:cNvPicPr>
            <a:picLocks noChangeAspect="1"/>
          </p:cNvPicPr>
          <p:nvPr userDrawn="1"/>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xmlns="" r:embed="rId43"/>
              </a:ext>
            </a:extLst>
          </a:blip>
          <a:stretch>
            <a:fillRect/>
          </a:stretch>
        </p:blipFill>
        <p:spPr>
          <a:xfrm>
            <a:off x="379189" y="6241999"/>
            <a:ext cx="632593" cy="239344"/>
          </a:xfrm>
          <a:prstGeom prst="rect">
            <a:avLst/>
          </a:prstGeom>
        </p:spPr>
      </p:pic>
    </p:spTree>
    <p:extLst>
      <p:ext uri="{BB962C8B-B14F-4D97-AF65-F5344CB8AC3E}">
        <p14:creationId xmlns:p14="http://schemas.microsoft.com/office/powerpoint/2010/main" val="1601270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5" r:id="rId34"/>
    <p:sldLayoutId id="2147483696" r:id="rId35"/>
    <p:sldLayoutId id="2147483700" r:id="rId36"/>
    <p:sldLayoutId id="2147483702" r:id="rId37"/>
    <p:sldLayoutId id="2147483704" r:id="rId38"/>
  </p:sldLayoutIdLst>
  <p:hf hdr="0" dt="0"/>
  <p:txStyles>
    <p:titleStyle>
      <a:lvl1pPr algn="l" defTabSz="914355"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355"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355"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7000" indent="-127000" algn="l" defTabSz="914355"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604" indent="-127000" algn="l" defTabSz="914355"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200" indent="-19050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58" indent="-13335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60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6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92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7560">
          <p15:clr>
            <a:srgbClr val="F26B43"/>
          </p15:clr>
        </p15:guide>
        <p15:guide id="104" pos="480">
          <p15:clr>
            <a:srgbClr val="F26B43"/>
          </p15:clr>
        </p15:guide>
        <p15:guide id="105" pos="959">
          <p15:clr>
            <a:srgbClr val="F26B43"/>
          </p15:clr>
        </p15:guide>
        <p15:guide id="106" pos="1439">
          <p15:clr>
            <a:srgbClr val="F26B43"/>
          </p15:clr>
        </p15:guide>
        <p15:guide id="107" pos="1917">
          <p15:clr>
            <a:srgbClr val="F26B43"/>
          </p15:clr>
        </p15:guide>
        <p15:guide id="108" pos="2398">
          <p15:clr>
            <a:srgbClr val="F26B43"/>
          </p15:clr>
        </p15:guide>
        <p15:guide id="109" pos="2877">
          <p15:clr>
            <a:srgbClr val="F26B43"/>
          </p15:clr>
        </p15:guide>
        <p15:guide id="110" pos="3358">
          <p15:clr>
            <a:srgbClr val="F26B43"/>
          </p15:clr>
        </p15:guide>
        <p15:guide id="111" pos="4317">
          <p15:clr>
            <a:srgbClr val="F26B43"/>
          </p15:clr>
        </p15:guide>
        <p15:guide id="112" pos="3839">
          <p15:clr>
            <a:srgbClr val="F26B43"/>
          </p15:clr>
        </p15:guide>
        <p15:guide id="113" pos="4798">
          <p15:clr>
            <a:srgbClr val="F26B43"/>
          </p15:clr>
        </p15:guide>
        <p15:guide id="114" pos="5279">
          <p15:clr>
            <a:srgbClr val="F26B43"/>
          </p15:clr>
        </p15:guide>
        <p15:guide id="115" pos="5757">
          <p15:clr>
            <a:srgbClr val="F26B43"/>
          </p15:clr>
        </p15:guide>
        <p15:guide id="116" pos="6238">
          <p15:clr>
            <a:srgbClr val="F26B43"/>
          </p15:clr>
        </p15:guide>
        <p15:guide id="117" pos="6719">
          <p15:clr>
            <a:srgbClr val="F26B43"/>
          </p15:clr>
        </p15:guide>
        <p15:guide id="118" pos="7197">
          <p15:clr>
            <a:srgbClr val="F26B43"/>
          </p15:clr>
        </p15:guide>
        <p15:guide id="119" pos="7678">
          <p15:clr>
            <a:srgbClr val="F26B43"/>
          </p15:clr>
        </p15:guide>
        <p15:guide id="120" pos="8159">
          <p15:clr>
            <a:srgbClr val="F26B43"/>
          </p15:clr>
        </p15:guide>
        <p15:guide id="121" pos="8637">
          <p15:clr>
            <a:srgbClr val="F26B43"/>
          </p15:clr>
        </p15:guide>
        <p15:guide id="122" pos="9118">
          <p15:clr>
            <a:srgbClr val="F26B43"/>
          </p15:clr>
        </p15:guide>
        <p15:guide id="123" pos="9599">
          <p15:clr>
            <a:srgbClr val="F26B43"/>
          </p15:clr>
        </p15:guide>
        <p15:guide id="124" pos="10077">
          <p15:clr>
            <a:srgbClr val="F26B43"/>
          </p15:clr>
        </p15:guide>
        <p15:guide id="125" pos="10558">
          <p15:clr>
            <a:srgbClr val="F26B43"/>
          </p15:clr>
        </p15:guide>
        <p15:guide id="126" pos="11037">
          <p15:clr>
            <a:srgbClr val="F26B43"/>
          </p15:clr>
        </p15:guide>
        <p15:guide id="127" pos="11517">
          <p15:clr>
            <a:srgbClr val="F26B43"/>
          </p15:clr>
        </p15:guide>
        <p15:guide id="128" pos="11998">
          <p15:clr>
            <a:srgbClr val="F26B43"/>
          </p15:clr>
        </p15:guide>
        <p15:guide id="129" pos="12479">
          <p15:clr>
            <a:srgbClr val="F26B43"/>
          </p15:clr>
        </p15:guide>
        <p15:guide id="130" pos="12957">
          <p15:clr>
            <a:srgbClr val="F26B43"/>
          </p15:clr>
        </p15:guide>
        <p15:guide id="131" pos="13438">
          <p15:clr>
            <a:srgbClr val="F26B43"/>
          </p15:clr>
        </p15:guide>
        <p15:guide id="132" pos="13919">
          <p15:clr>
            <a:srgbClr val="F26B43"/>
          </p15:clr>
        </p15:guide>
        <p15:guide id="133" pos="14397">
          <p15:clr>
            <a:srgbClr val="F26B43"/>
          </p15:clr>
        </p15:guide>
        <p15:guide id="134" pos="14878">
          <p15:clr>
            <a:srgbClr val="F26B43"/>
          </p15:clr>
        </p15:guide>
        <p15:guide id="135" orient="horz" pos="576">
          <p15:clr>
            <a:srgbClr val="F26B43"/>
          </p15:clr>
        </p15:guide>
        <p15:guide id="136" orient="horz" pos="8158">
          <p15:clr>
            <a:srgbClr val="F26B43"/>
          </p15:clr>
        </p15:guide>
        <p15:guide id="137" orient="horz" pos="1968">
          <p15:clr>
            <a:srgbClr val="F26B43"/>
          </p15:clr>
        </p15:guide>
        <p15:guide id="138" orient="horz" pos="11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hyperlink" Target="https://www.apa.org/news/press/releases/stress/2022/infographics/infographic-society-distres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lge.org/wp-content/uploads/2022/03/public-workforce-and-covid-march2022.pdf"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apa.org/news/press/releases/stress/2022/concerned-future-inflation" TargetMode="External"/><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image" Target="../media/image49.sv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47.sv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s://www.gallup.com/workplace/398306/quiet-quitting-real.aspx"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51.sv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s://www.forbes.com/sites/bryanrobinson/2023/02/07/new-outlook-on-burnout-for-2023-limitations-on-what-managers-can-do/?sh=1bbf2f224343"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chart" Target="../charts/char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hyperlink" Target="https://slge.org/wp-content/uploads/2022/03/public-workforce-and-covid-march2022.pdf" TargetMode="Externa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63.svg"/><Relationship Id="rId4" Type="http://schemas.openxmlformats.org/officeDocument/2006/relationships/image" Target="../media/image43.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apa.org/pubs/reports/work-well-being/compounding-pressure-2021"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microsoft.com/office/2018/10/relationships/comments" Target="../comments/modernComment_7FFFC69C_1589621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jpe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31.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2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jpe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8.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8.sv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31.svg"/><Relationship Id="rId9"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9D03AB-EEC4-4600-A20F-70CB068EDB1A}"/>
              </a:ext>
            </a:extLst>
          </p:cNvPr>
          <p:cNvSpPr>
            <a:spLocks noGrp="1"/>
          </p:cNvSpPr>
          <p:nvPr>
            <p:ph type="ftr" sz="quarter" idx="3"/>
          </p:nvPr>
        </p:nvSpPr>
        <p:spPr>
          <a:xfrm>
            <a:off x="732915" y="12554568"/>
            <a:ext cx="6883909" cy="730250"/>
          </a:xfrm>
          <a:prstGeom prst="rect">
            <a:avLst/>
          </a:prstGeom>
        </p:spPr>
        <p:txBody>
          <a:bodyPr vert="horz" wrap="square" lIns="0" tIns="0" rIns="0" bIns="0" rtlCol="0" anchor="ctr"/>
          <a:lstStyle>
            <a:defPPr>
              <a:defRPr lang="en-US"/>
            </a:defPPr>
            <a:lvl1pPr marL="0" marR="0" indent="0" algn="l" defTabSz="1828709" rtl="0" eaLnBrk="1" fontAlgn="auto" latinLnBrk="0" hangingPunct="1">
              <a:lnSpc>
                <a:spcPct val="100000"/>
              </a:lnSpc>
              <a:spcBef>
                <a:spcPts val="0"/>
              </a:spcBef>
              <a:spcAft>
                <a:spcPts val="0"/>
              </a:spcAft>
              <a:buClrTx/>
              <a:buSzTx/>
              <a:buFontTx/>
              <a:buNone/>
              <a:tabLst/>
              <a:defRPr sz="800" b="0" i="0" kern="1200">
                <a:solidFill>
                  <a:schemeClr val="bg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Aon Proprietary and Confidential</a:t>
            </a:r>
          </a:p>
        </p:txBody>
      </p:sp>
      <p:sp>
        <p:nvSpPr>
          <p:cNvPr id="13" name="Text Placeholder 3">
            <a:extLst>
              <a:ext uri="{FF2B5EF4-FFF2-40B4-BE49-F238E27FC236}">
                <a16:creationId xmlns:a16="http://schemas.microsoft.com/office/drawing/2014/main" id="{E79A8759-3A7E-43C2-8B6E-9A2976BC7F11}"/>
              </a:ext>
            </a:extLst>
          </p:cNvPr>
          <p:cNvSpPr>
            <a:spLocks noGrp="1"/>
          </p:cNvSpPr>
          <p:nvPr>
            <p:ph type="body" sz="quarter" idx="16"/>
          </p:nvPr>
        </p:nvSpPr>
        <p:spPr/>
        <p:txBody>
          <a:bodyPr vert="horz" lIns="0" tIns="0" rIns="0" bIns="0" rtlCol="0">
            <a:normAutofit fontScale="92500"/>
          </a:bodyPr>
          <a:lstStyle/>
          <a:p>
            <a:r>
              <a:rPr lang="en-US" sz="3200" b="1" dirty="0">
                <a:effectLst/>
                <a:latin typeface="Helvetica Now Text" panose="020B0504030202020204" pitchFamily="34" charset="0"/>
                <a:ea typeface="Calibri" panose="020F0502020204030204" pitchFamily="34" charset="0"/>
              </a:rPr>
              <a:t>Why Should Workforce Wellbeing and Resilience Matter to Organizations?</a:t>
            </a:r>
          </a:p>
          <a:p>
            <a:endParaRPr lang="en-US" sz="3200" dirty="0">
              <a:latin typeface="Helvetica Now Text" panose="020B0504030202020204" pitchFamily="34" charset="0"/>
              <a:ea typeface="Calibri" panose="020F0502020204030204" pitchFamily="34" charset="0"/>
            </a:endParaRPr>
          </a:p>
          <a:p>
            <a:r>
              <a:rPr lang="en-US" sz="3200" b="1" dirty="0">
                <a:effectLst/>
                <a:latin typeface="Helvetica Now Text" panose="020B0504030202020204" pitchFamily="34" charset="0"/>
                <a:ea typeface="Calibri" panose="020F0502020204030204" pitchFamily="34" charset="0"/>
              </a:rPr>
              <a:t>FERMA Conference</a:t>
            </a:r>
          </a:p>
          <a:p>
            <a:r>
              <a:rPr lang="en-US" sz="3200" b="1" dirty="0">
                <a:effectLst/>
                <a:latin typeface="Helvetica Now Text" panose="020B0504030202020204" pitchFamily="34" charset="0"/>
                <a:ea typeface="Calibri" panose="020F0502020204030204" pitchFamily="34" charset="0"/>
              </a:rPr>
              <a:t>July 11, 2023 </a:t>
            </a:r>
            <a:endParaRPr lang="en-US" sz="1900" dirty="0">
              <a:latin typeface="Helvetica Now Text" panose="020B0504030202020204" pitchFamily="34" charset="0"/>
            </a:endParaRPr>
          </a:p>
          <a:p>
            <a:endParaRPr lang="en-US" sz="2800" dirty="0">
              <a:latin typeface="Helvetica Now Text" panose="020B0504030202020204" pitchFamily="34" charset="0"/>
            </a:endParaRPr>
          </a:p>
        </p:txBody>
      </p:sp>
      <p:pic>
        <p:nvPicPr>
          <p:cNvPr id="6" name="Picture 5" descr="A person sitting at a desk with a computer and a keyboard&#10;&#10;Description automatically generated with low confidence">
            <a:extLst>
              <a:ext uri="{FF2B5EF4-FFF2-40B4-BE49-F238E27FC236}">
                <a16:creationId xmlns:a16="http://schemas.microsoft.com/office/drawing/2014/main" id="{5E88F5A8-E5AA-4F71-AEE7-EBB594493C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0604" y="679"/>
            <a:ext cx="8001000" cy="6857098"/>
          </a:xfrm>
          <a:prstGeom prst="rect">
            <a:avLst/>
          </a:prstGeom>
          <a:noFill/>
        </p:spPr>
      </p:pic>
    </p:spTree>
    <p:extLst>
      <p:ext uri="{BB962C8B-B14F-4D97-AF65-F5344CB8AC3E}">
        <p14:creationId xmlns:p14="http://schemas.microsoft.com/office/powerpoint/2010/main" val="2153422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56D8AD-2BB6-4643-BDE2-15C1E3AC1970}"/>
              </a:ext>
            </a:extLst>
          </p:cNvPr>
          <p:cNvSpPr>
            <a:spLocks noGrp="1"/>
          </p:cNvSpPr>
          <p:nvPr>
            <p:ph type="sldNum" sz="quarter" idx="12"/>
          </p:nvPr>
        </p:nvSpPr>
        <p:spPr/>
        <p:txBody>
          <a:bodyPr/>
          <a:lstStyle/>
          <a:p>
            <a:fld id="{91D568E7-61F5-D04E-995D-81EF41C01A2A}" type="slidenum">
              <a:rPr lang="en-GB" smtClean="0"/>
              <a:t>10</a:t>
            </a:fld>
            <a:endParaRPr lang="en-GB" dirty="0"/>
          </a:p>
        </p:txBody>
      </p:sp>
      <p:sp>
        <p:nvSpPr>
          <p:cNvPr id="5" name="Title 4">
            <a:extLst>
              <a:ext uri="{FF2B5EF4-FFF2-40B4-BE49-F238E27FC236}">
                <a16:creationId xmlns:a16="http://schemas.microsoft.com/office/drawing/2014/main" id="{701EB2C7-7205-43BF-A9CD-BC31089FC3B5}"/>
              </a:ext>
            </a:extLst>
          </p:cNvPr>
          <p:cNvSpPr>
            <a:spLocks noGrp="1"/>
          </p:cNvSpPr>
          <p:nvPr>
            <p:ph type="title"/>
          </p:nvPr>
        </p:nvSpPr>
        <p:spPr/>
        <p:txBody>
          <a:bodyPr/>
          <a:lstStyle/>
          <a:p>
            <a:r>
              <a:rPr lang="en-US" dirty="0"/>
              <a:t>Worsening State of Workforce Mental Health in the US</a:t>
            </a:r>
          </a:p>
        </p:txBody>
      </p:sp>
      <p:sp>
        <p:nvSpPr>
          <p:cNvPr id="4" name="Content Placeholder 3">
            <a:extLst>
              <a:ext uri="{FF2B5EF4-FFF2-40B4-BE49-F238E27FC236}">
                <a16:creationId xmlns:a16="http://schemas.microsoft.com/office/drawing/2014/main" id="{9C594EFB-9BAA-421D-899C-74C46BC651F7}"/>
              </a:ext>
            </a:extLst>
          </p:cNvPr>
          <p:cNvSpPr>
            <a:spLocks noGrp="1"/>
          </p:cNvSpPr>
          <p:nvPr>
            <p:ph sz="quarter" idx="14"/>
          </p:nvPr>
        </p:nvSpPr>
        <p:spPr>
          <a:xfrm>
            <a:off x="1142604" y="1562222"/>
            <a:ext cx="4288422" cy="4438361"/>
          </a:xfrm>
        </p:spPr>
        <p:txBody>
          <a:bodyPr/>
          <a:lstStyle/>
          <a:p>
            <a:pPr marL="285736" indent="-285736">
              <a:spcBef>
                <a:spcPts val="600"/>
              </a:spcBef>
              <a:spcAft>
                <a:spcPts val="1200"/>
              </a:spcAft>
              <a:buFont typeface="Arial" panose="020B0604020202020204" pitchFamily="34" charset="0"/>
              <a:buChar char="•"/>
            </a:pPr>
            <a:r>
              <a:rPr lang="en-US" sz="1800" b="0" dirty="0">
                <a:latin typeface="Helvetica Now Text" panose="020B0504030202020204" pitchFamily="34" charset="0"/>
              </a:rPr>
              <a:t>37% of Americans rate their mental health as only </a:t>
            </a:r>
            <a:r>
              <a:rPr lang="en-US" sz="1800" dirty="0">
                <a:latin typeface="Helvetica Now Text" panose="020B0504030202020204" pitchFamily="34" charset="0"/>
              </a:rPr>
              <a:t>fair or poor</a:t>
            </a:r>
          </a:p>
          <a:p>
            <a:pPr marL="412730" lvl="2" indent="-285736">
              <a:lnSpc>
                <a:spcPct val="100000"/>
              </a:lnSpc>
              <a:spcBef>
                <a:spcPts val="600"/>
              </a:spcBef>
              <a:spcAft>
                <a:spcPts val="1200"/>
              </a:spcAft>
              <a:buFont typeface="Helvetica Now Text" panose="020B0504030202020204" pitchFamily="34" charset="0"/>
              <a:buChar char="−"/>
            </a:pPr>
            <a:r>
              <a:rPr lang="en-US" sz="1800" dirty="0">
                <a:latin typeface="Helvetica Now Text" panose="020B0504030202020204" pitchFamily="34" charset="0"/>
              </a:rPr>
              <a:t>Up 19% in the last year</a:t>
            </a:r>
            <a:endParaRPr lang="en-US" sz="1800" b="0" dirty="0">
              <a:latin typeface="Helvetica Now Text" panose="020B0504030202020204" pitchFamily="34" charset="0"/>
            </a:endParaRPr>
          </a:p>
          <a:p>
            <a:pPr marL="285736" indent="-285736">
              <a:spcBef>
                <a:spcPts val="600"/>
              </a:spcBef>
              <a:spcAft>
                <a:spcPts val="1200"/>
              </a:spcAft>
              <a:buFont typeface="Arial" panose="020B0604020202020204" pitchFamily="34" charset="0"/>
              <a:buChar char="•"/>
            </a:pPr>
            <a:endParaRPr lang="en-US" sz="1800" b="0" dirty="0">
              <a:latin typeface="Helvetica Now Text" panose="020B0504030202020204" pitchFamily="34" charset="0"/>
            </a:endParaRPr>
          </a:p>
          <a:p>
            <a:pPr marL="285736" indent="-285736">
              <a:spcBef>
                <a:spcPts val="600"/>
              </a:spcBef>
              <a:spcAft>
                <a:spcPts val="1200"/>
              </a:spcAft>
              <a:buFont typeface="Arial" panose="020B0604020202020204" pitchFamily="34" charset="0"/>
              <a:buChar char="•"/>
            </a:pPr>
            <a:r>
              <a:rPr lang="en-US" sz="1800" b="0" dirty="0">
                <a:latin typeface="Helvetica Now Text" panose="020B0504030202020204" pitchFamily="34" charset="0"/>
              </a:rPr>
              <a:t>26% reported they anticipated experiencing </a:t>
            </a:r>
            <a:r>
              <a:rPr lang="en-US" sz="1800" dirty="0">
                <a:latin typeface="Helvetica Now Text" panose="020B0504030202020204" pitchFamily="34" charset="0"/>
              </a:rPr>
              <a:t>more stress </a:t>
            </a:r>
            <a:r>
              <a:rPr lang="en-US" sz="1800" b="0" dirty="0">
                <a:latin typeface="Helvetica Now Text" panose="020B0504030202020204" pitchFamily="34" charset="0"/>
              </a:rPr>
              <a:t>in 2023</a:t>
            </a:r>
          </a:p>
          <a:p>
            <a:pPr marL="412730" lvl="2" indent="-285736">
              <a:lnSpc>
                <a:spcPct val="100000"/>
              </a:lnSpc>
              <a:spcBef>
                <a:spcPts val="600"/>
              </a:spcBef>
              <a:spcAft>
                <a:spcPts val="1200"/>
              </a:spcAft>
              <a:buFont typeface="Helvetica Now Text" panose="020B0504030202020204" pitchFamily="34" charset="0"/>
              <a:buChar char="−"/>
            </a:pPr>
            <a:r>
              <a:rPr lang="en-US" sz="1800" dirty="0">
                <a:latin typeface="Helvetica Now Text" panose="020B0504030202020204" pitchFamily="34" charset="0"/>
              </a:rPr>
              <a:t>Up  30% in the last year</a:t>
            </a:r>
          </a:p>
          <a:p>
            <a:pPr marL="412730" lvl="2" indent="-285736">
              <a:buFont typeface="Helvetica Now Text" panose="020B0504030202020204" pitchFamily="34" charset="0"/>
              <a:buChar char="−"/>
            </a:pPr>
            <a:endParaRPr lang="en-US" sz="1800" dirty="0">
              <a:latin typeface="Helvetica Now Text" panose="020B0504030202020204" pitchFamily="34" charset="0"/>
            </a:endParaRPr>
          </a:p>
        </p:txBody>
      </p:sp>
      <p:sp>
        <p:nvSpPr>
          <p:cNvPr id="11" name="Rectangle 10">
            <a:extLst>
              <a:ext uri="{FF2B5EF4-FFF2-40B4-BE49-F238E27FC236}">
                <a16:creationId xmlns:a16="http://schemas.microsoft.com/office/drawing/2014/main" id="{B83F9B5E-1F6F-4F04-A195-0423363F075E}"/>
              </a:ext>
            </a:extLst>
          </p:cNvPr>
          <p:cNvSpPr/>
          <p:nvPr/>
        </p:nvSpPr>
        <p:spPr>
          <a:xfrm>
            <a:off x="1123879" y="6328062"/>
            <a:ext cx="8191722" cy="123109"/>
          </a:xfrm>
          <a:prstGeom prst="rect">
            <a:avLst/>
          </a:prstGeom>
        </p:spPr>
        <p:txBody>
          <a:bodyPr wrap="square" lIns="45717" tIns="22859" rIns="45717" bIns="22859" anchor="ctr">
            <a:spAutoFit/>
          </a:bodyPr>
          <a:lstStyle/>
          <a:p>
            <a:r>
              <a:rPr lang="en-US" sz="500" dirty="0">
                <a:solidFill>
                  <a:schemeClr val="bg1">
                    <a:lumMod val="50000"/>
                  </a:schemeClr>
                </a:solidFill>
                <a:latin typeface="Helvetica Now Text" panose="020B0504030202020204" pitchFamily="34" charset="0"/>
                <a:ea typeface="ＭＳ Ｐゴシック"/>
              </a:rPr>
              <a:t>Source: Aon 2022-2023 Global Wellbeing Survey; American Psychological Association December 2022; Gallup</a:t>
            </a:r>
          </a:p>
        </p:txBody>
      </p:sp>
      <p:graphicFrame>
        <p:nvGraphicFramePr>
          <p:cNvPr id="26" name="Chart 25">
            <a:extLst>
              <a:ext uri="{FF2B5EF4-FFF2-40B4-BE49-F238E27FC236}">
                <a16:creationId xmlns:a16="http://schemas.microsoft.com/office/drawing/2014/main" id="{7AE0D3F7-B22A-4094-A914-2A3F800A674D}"/>
              </a:ext>
            </a:extLst>
          </p:cNvPr>
          <p:cNvGraphicFramePr/>
          <p:nvPr>
            <p:extLst>
              <p:ext uri="{D42A27DB-BD31-4B8C-83A1-F6EECF244321}">
                <p14:modId xmlns:p14="http://schemas.microsoft.com/office/powerpoint/2010/main" val="4279659378"/>
              </p:ext>
            </p:extLst>
          </p:nvPr>
        </p:nvGraphicFramePr>
        <p:xfrm>
          <a:off x="5721952" y="1337480"/>
          <a:ext cx="5327445" cy="5113687"/>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3">
            <a:extLst>
              <a:ext uri="{FF2B5EF4-FFF2-40B4-BE49-F238E27FC236}">
                <a16:creationId xmlns:a16="http://schemas.microsoft.com/office/drawing/2014/main" id="{54E97CC9-B573-4EE5-8D79-FB94FA9DAAD6}"/>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292162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56D8AD-2BB6-4643-BDE2-15C1E3AC1970}"/>
              </a:ext>
            </a:extLst>
          </p:cNvPr>
          <p:cNvSpPr>
            <a:spLocks noGrp="1"/>
          </p:cNvSpPr>
          <p:nvPr>
            <p:ph type="sldNum" sz="quarter" idx="12"/>
          </p:nvPr>
        </p:nvSpPr>
        <p:spPr/>
        <p:txBody>
          <a:bodyPr/>
          <a:lstStyle/>
          <a:p>
            <a:fld id="{91D568E7-61F5-D04E-995D-81EF41C01A2A}" type="slidenum">
              <a:rPr lang="en-GB" smtClean="0"/>
              <a:t>11</a:t>
            </a:fld>
            <a:endParaRPr lang="en-GB" dirty="0"/>
          </a:p>
        </p:txBody>
      </p:sp>
      <p:sp>
        <p:nvSpPr>
          <p:cNvPr id="5" name="Title 4">
            <a:extLst>
              <a:ext uri="{FF2B5EF4-FFF2-40B4-BE49-F238E27FC236}">
                <a16:creationId xmlns:a16="http://schemas.microsoft.com/office/drawing/2014/main" id="{701EB2C7-7205-43BF-A9CD-BC31089FC3B5}"/>
              </a:ext>
            </a:extLst>
          </p:cNvPr>
          <p:cNvSpPr>
            <a:spLocks noGrp="1"/>
          </p:cNvSpPr>
          <p:nvPr>
            <p:ph type="title"/>
          </p:nvPr>
        </p:nvSpPr>
        <p:spPr/>
        <p:txBody>
          <a:bodyPr/>
          <a:lstStyle/>
          <a:p>
            <a:r>
              <a:rPr lang="en-US" dirty="0"/>
              <a:t>Top Sources of Anxiety in the US</a:t>
            </a:r>
          </a:p>
        </p:txBody>
      </p:sp>
      <p:sp>
        <p:nvSpPr>
          <p:cNvPr id="11" name="Rectangle 10">
            <a:extLst>
              <a:ext uri="{FF2B5EF4-FFF2-40B4-BE49-F238E27FC236}">
                <a16:creationId xmlns:a16="http://schemas.microsoft.com/office/drawing/2014/main" id="{B83F9B5E-1F6F-4F04-A195-0423363F075E}"/>
              </a:ext>
            </a:extLst>
          </p:cNvPr>
          <p:cNvSpPr/>
          <p:nvPr/>
        </p:nvSpPr>
        <p:spPr>
          <a:xfrm>
            <a:off x="1123879" y="6328062"/>
            <a:ext cx="8191722" cy="123109"/>
          </a:xfrm>
          <a:prstGeom prst="rect">
            <a:avLst/>
          </a:prstGeom>
        </p:spPr>
        <p:txBody>
          <a:bodyPr wrap="square" lIns="45717" tIns="22859" rIns="45717" bIns="22859" anchor="ctr">
            <a:spAutoFit/>
          </a:bodyPr>
          <a:lstStyle/>
          <a:p>
            <a:r>
              <a:rPr lang="en-US" sz="500" dirty="0">
                <a:solidFill>
                  <a:schemeClr val="bg1">
                    <a:lumMod val="50000"/>
                  </a:schemeClr>
                </a:solidFill>
                <a:latin typeface="Helvetica Now Text" panose="020B0504030202020204" pitchFamily="34" charset="0"/>
                <a:ea typeface="ＭＳ Ｐゴシック"/>
              </a:rPr>
              <a:t>Source: American Psychological Association December 2022</a:t>
            </a:r>
          </a:p>
        </p:txBody>
      </p:sp>
      <p:graphicFrame>
        <p:nvGraphicFramePr>
          <p:cNvPr id="9" name="Chart 8">
            <a:extLst>
              <a:ext uri="{FF2B5EF4-FFF2-40B4-BE49-F238E27FC236}">
                <a16:creationId xmlns:a16="http://schemas.microsoft.com/office/drawing/2014/main" id="{86627AE6-7847-4073-BD19-FC33C7142ACD}"/>
              </a:ext>
            </a:extLst>
          </p:cNvPr>
          <p:cNvGraphicFramePr/>
          <p:nvPr>
            <p:extLst>
              <p:ext uri="{D42A27DB-BD31-4B8C-83A1-F6EECF244321}">
                <p14:modId xmlns:p14="http://schemas.microsoft.com/office/powerpoint/2010/main" val="2376473506"/>
              </p:ext>
            </p:extLst>
          </p:nvPr>
        </p:nvGraphicFramePr>
        <p:xfrm>
          <a:off x="1123554" y="1205491"/>
          <a:ext cx="9944570" cy="4820336"/>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3">
            <a:extLst>
              <a:ext uri="{FF2B5EF4-FFF2-40B4-BE49-F238E27FC236}">
                <a16:creationId xmlns:a16="http://schemas.microsoft.com/office/drawing/2014/main" id="{F75CCE32-CD8F-45F3-B7F4-BDCACBE13A40}"/>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3241778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EBAE1B-9220-4501-AA96-A513D2EB96D0}"/>
              </a:ext>
            </a:extLst>
          </p:cNvPr>
          <p:cNvSpPr>
            <a:spLocks noGrp="1"/>
          </p:cNvSpPr>
          <p:nvPr>
            <p:ph type="sldNum" sz="quarter" idx="12"/>
          </p:nvPr>
        </p:nvSpPr>
        <p:spPr/>
        <p:txBody>
          <a:bodyPr/>
          <a:lstStyle/>
          <a:p>
            <a:fld id="{91D568E7-61F5-D04E-995D-81EF41C01A2A}" type="slidenum">
              <a:rPr lang="en-GB" smtClean="0"/>
              <a:pPr/>
              <a:t>12</a:t>
            </a:fld>
            <a:endParaRPr lang="en-GB" dirty="0"/>
          </a:p>
        </p:txBody>
      </p:sp>
      <p:sp>
        <p:nvSpPr>
          <p:cNvPr id="3" name="Title 2">
            <a:extLst>
              <a:ext uri="{FF2B5EF4-FFF2-40B4-BE49-F238E27FC236}">
                <a16:creationId xmlns:a16="http://schemas.microsoft.com/office/drawing/2014/main" id="{628AB47D-8F7E-412C-80D7-5EF881B4A214}"/>
              </a:ext>
            </a:extLst>
          </p:cNvPr>
          <p:cNvSpPr>
            <a:spLocks noGrp="1"/>
          </p:cNvSpPr>
          <p:nvPr>
            <p:ph type="title"/>
          </p:nvPr>
        </p:nvSpPr>
        <p:spPr>
          <a:xfrm>
            <a:off x="1123554" y="468192"/>
            <a:ext cx="10686256" cy="400110"/>
          </a:xfrm>
        </p:spPr>
        <p:txBody>
          <a:bodyPr/>
          <a:lstStyle/>
          <a:p>
            <a:r>
              <a:rPr lang="en-US" dirty="0"/>
              <a:t>Indicators of a Society in Distress</a:t>
            </a:r>
          </a:p>
        </p:txBody>
      </p:sp>
      <p:graphicFrame>
        <p:nvGraphicFramePr>
          <p:cNvPr id="9" name="Chart 8">
            <a:extLst>
              <a:ext uri="{FF2B5EF4-FFF2-40B4-BE49-F238E27FC236}">
                <a16:creationId xmlns:a16="http://schemas.microsoft.com/office/drawing/2014/main" id="{A6A783F2-1596-491C-B4D8-1BA526D713C8}"/>
              </a:ext>
            </a:extLst>
          </p:cNvPr>
          <p:cNvGraphicFramePr/>
          <p:nvPr>
            <p:extLst>
              <p:ext uri="{D42A27DB-BD31-4B8C-83A1-F6EECF244321}">
                <p14:modId xmlns:p14="http://schemas.microsoft.com/office/powerpoint/2010/main" val="378333759"/>
              </p:ext>
            </p:extLst>
          </p:nvPr>
        </p:nvGraphicFramePr>
        <p:xfrm>
          <a:off x="318633" y="1259840"/>
          <a:ext cx="10686255" cy="470408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04B2978-0023-4E2B-9863-99916CDBFDDC}"/>
              </a:ext>
            </a:extLst>
          </p:cNvPr>
          <p:cNvSpPr txBox="1"/>
          <p:nvPr/>
        </p:nvSpPr>
        <p:spPr>
          <a:xfrm>
            <a:off x="1123554" y="6316986"/>
            <a:ext cx="6096000" cy="169277"/>
          </a:xfrm>
          <a:prstGeom prst="rect">
            <a:avLst/>
          </a:prstGeom>
          <a:noFill/>
        </p:spPr>
        <p:txBody>
          <a:bodyPr wrap="square">
            <a:spAutoFit/>
          </a:bodyPr>
          <a:lstStyle/>
          <a:p>
            <a:r>
              <a:rPr lang="en-US" sz="500" dirty="0">
                <a:solidFill>
                  <a:schemeClr val="bg1">
                    <a:lumMod val="50000"/>
                  </a:schemeClr>
                </a:solidFill>
                <a:latin typeface="Helvetica Now Text" panose="020B0504030202020204" pitchFamily="34" charset="0"/>
                <a:hlinkClick r:id="rId4">
                  <a:extLst>
                    <a:ext uri="{A12FA001-AC4F-418D-AE19-62706E023703}">
                      <ahyp:hlinkClr xmlns:ahyp="http://schemas.microsoft.com/office/drawing/2018/hyperlinkcolor" xmlns="" val="tx"/>
                    </a:ext>
                  </a:extLst>
                </a:hlinkClick>
              </a:rPr>
              <a:t>Source: Indicators of a society in distress (apa.org)</a:t>
            </a:r>
            <a:endParaRPr lang="en-US" sz="500" dirty="0">
              <a:solidFill>
                <a:schemeClr val="bg1">
                  <a:lumMod val="50000"/>
                </a:schemeClr>
              </a:solidFill>
              <a:latin typeface="Helvetica Now Text" panose="020B0504030202020204" pitchFamily="34" charset="0"/>
            </a:endParaRPr>
          </a:p>
        </p:txBody>
      </p:sp>
      <p:sp>
        <p:nvSpPr>
          <p:cNvPr id="12" name="Footer Placeholder 1">
            <a:extLst>
              <a:ext uri="{FF2B5EF4-FFF2-40B4-BE49-F238E27FC236}">
                <a16:creationId xmlns:a16="http://schemas.microsoft.com/office/drawing/2014/main" id="{30641F19-1A1F-480B-8BEB-CC7A46CDD2BF}"/>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Legal Copy Helvetica Regular 8/9.6 Black</a:t>
            </a:r>
          </a:p>
        </p:txBody>
      </p:sp>
    </p:spTree>
    <p:extLst>
      <p:ext uri="{BB962C8B-B14F-4D97-AF65-F5344CB8AC3E}">
        <p14:creationId xmlns:p14="http://schemas.microsoft.com/office/powerpoint/2010/main" val="3572187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5ADE7B-39E1-4E95-9545-7BA731CE8E8C}"/>
              </a:ext>
            </a:extLst>
          </p:cNvPr>
          <p:cNvSpPr>
            <a:spLocks noGrp="1"/>
          </p:cNvSpPr>
          <p:nvPr>
            <p:ph type="sldNum" sz="quarter" idx="12"/>
          </p:nvPr>
        </p:nvSpPr>
        <p:spPr/>
        <p:txBody>
          <a:bodyPr/>
          <a:lstStyle/>
          <a:p>
            <a:fld id="{91D568E7-61F5-D04E-995D-81EF41C01A2A}" type="slidenum">
              <a:rPr lang="en-GB" smtClean="0"/>
              <a:pPr/>
              <a:t>13</a:t>
            </a:fld>
            <a:endParaRPr lang="en-GB" dirty="0"/>
          </a:p>
        </p:txBody>
      </p:sp>
      <p:sp>
        <p:nvSpPr>
          <p:cNvPr id="4" name="Title 3">
            <a:extLst>
              <a:ext uri="{FF2B5EF4-FFF2-40B4-BE49-F238E27FC236}">
                <a16:creationId xmlns:a16="http://schemas.microsoft.com/office/drawing/2014/main" id="{E98B5B2A-DFE0-46A4-A60F-6912326495A7}"/>
              </a:ext>
            </a:extLst>
          </p:cNvPr>
          <p:cNvSpPr>
            <a:spLocks noGrp="1"/>
          </p:cNvSpPr>
          <p:nvPr>
            <p:ph type="title"/>
          </p:nvPr>
        </p:nvSpPr>
        <p:spPr/>
        <p:txBody>
          <a:bodyPr/>
          <a:lstStyle/>
          <a:p>
            <a:r>
              <a:rPr lang="en-US" dirty="0"/>
              <a:t>Financial Stress in the Public Sector</a:t>
            </a:r>
          </a:p>
        </p:txBody>
      </p:sp>
      <p:sp>
        <p:nvSpPr>
          <p:cNvPr id="16" name="Subtitle 15">
            <a:extLst>
              <a:ext uri="{FF2B5EF4-FFF2-40B4-BE49-F238E27FC236}">
                <a16:creationId xmlns:a16="http://schemas.microsoft.com/office/drawing/2014/main" id="{913FBAC0-2C0C-4C92-91D4-DE5883E2B8BD}"/>
              </a:ext>
            </a:extLst>
          </p:cNvPr>
          <p:cNvSpPr>
            <a:spLocks noGrp="1"/>
          </p:cNvSpPr>
          <p:nvPr>
            <p:ph type="subTitle" idx="13"/>
          </p:nvPr>
        </p:nvSpPr>
        <p:spPr/>
        <p:txBody>
          <a:bodyPr/>
          <a:lstStyle/>
          <a:p>
            <a:r>
              <a:rPr lang="en-US" dirty="0"/>
              <a:t>The Employee Point of View</a:t>
            </a:r>
          </a:p>
        </p:txBody>
      </p:sp>
      <p:sp>
        <p:nvSpPr>
          <p:cNvPr id="9" name="Content Placeholder 8">
            <a:extLst>
              <a:ext uri="{FF2B5EF4-FFF2-40B4-BE49-F238E27FC236}">
                <a16:creationId xmlns:a16="http://schemas.microsoft.com/office/drawing/2014/main" id="{5A5F01FF-4C26-4679-B997-3DE275F0E6ED}"/>
              </a:ext>
            </a:extLst>
          </p:cNvPr>
          <p:cNvSpPr txBox="1">
            <a:spLocks noGrp="1"/>
          </p:cNvSpPr>
          <p:nvPr>
            <p:ph type="body" sz="quarter" idx="15"/>
          </p:nvPr>
        </p:nvSpPr>
        <p:spPr>
          <a:prstGeom prst="rect">
            <a:avLst/>
          </a:prstGeom>
          <a:noFill/>
        </p:spPr>
        <p:txBody>
          <a:bodyPr wrap="square">
            <a:spAutoFit/>
          </a:bodyPr>
          <a:lstStyle/>
          <a:p>
            <a:pPr algn="ctr" fontAlgn="base"/>
            <a:r>
              <a:rPr lang="en-GB" sz="4400" dirty="0">
                <a:solidFill>
                  <a:schemeClr val="accent1"/>
                </a:solidFill>
                <a:latin typeface="Helvetica Now Text" panose="020B0504030202020204" pitchFamily="34" charset="0"/>
              </a:rPr>
              <a:t>44% </a:t>
            </a:r>
          </a:p>
          <a:p>
            <a:pPr algn="ctr" fontAlgn="base"/>
            <a:r>
              <a:rPr lang="en-GB" sz="1600" b="0" dirty="0">
                <a:solidFill>
                  <a:srgbClr val="000000"/>
                </a:solidFill>
                <a:latin typeface="Helvetica Now Text" panose="020B0504030202020204" pitchFamily="34" charset="0"/>
              </a:rPr>
              <a:t>reported negative financial implications of the pandemic</a:t>
            </a:r>
          </a:p>
          <a:p>
            <a:pPr algn="ctr"/>
            <a:endParaRPr lang="en-US" sz="1400" dirty="0"/>
          </a:p>
        </p:txBody>
      </p:sp>
      <p:sp>
        <p:nvSpPr>
          <p:cNvPr id="11" name="Text Placeholder 10">
            <a:extLst>
              <a:ext uri="{FF2B5EF4-FFF2-40B4-BE49-F238E27FC236}">
                <a16:creationId xmlns:a16="http://schemas.microsoft.com/office/drawing/2014/main" id="{5D781DD2-6E0C-4D4E-9A41-941555D3496D}"/>
              </a:ext>
            </a:extLst>
          </p:cNvPr>
          <p:cNvSpPr>
            <a:spLocks noGrp="1"/>
          </p:cNvSpPr>
          <p:nvPr>
            <p:ph type="body" sz="quarter" idx="16"/>
          </p:nvPr>
        </p:nvSpPr>
        <p:spPr/>
        <p:txBody>
          <a:bodyPr/>
          <a:lstStyle/>
          <a:p>
            <a:pPr algn="ctr"/>
            <a:r>
              <a:rPr lang="en-GB" sz="4400" dirty="0">
                <a:solidFill>
                  <a:schemeClr val="accent1"/>
                </a:solidFill>
                <a:latin typeface="Helvetica Now Text" panose="020B0504030202020204" pitchFamily="34" charset="0"/>
              </a:rPr>
              <a:t>23% </a:t>
            </a:r>
          </a:p>
          <a:p>
            <a:pPr algn="ctr"/>
            <a:r>
              <a:rPr lang="en-GB" sz="1600" b="0" dirty="0">
                <a:solidFill>
                  <a:srgbClr val="000000"/>
                </a:solidFill>
                <a:latin typeface="Helvetica Now Text" panose="020B0504030202020204" pitchFamily="34" charset="0"/>
              </a:rPr>
              <a:t>took on debt</a:t>
            </a:r>
          </a:p>
          <a:p>
            <a:endParaRPr lang="en-US" dirty="0"/>
          </a:p>
        </p:txBody>
      </p:sp>
      <p:sp>
        <p:nvSpPr>
          <p:cNvPr id="12" name="Text Placeholder 11">
            <a:extLst>
              <a:ext uri="{FF2B5EF4-FFF2-40B4-BE49-F238E27FC236}">
                <a16:creationId xmlns:a16="http://schemas.microsoft.com/office/drawing/2014/main" id="{55154212-0AFE-4C55-8892-5F00B48E9300}"/>
              </a:ext>
            </a:extLst>
          </p:cNvPr>
          <p:cNvSpPr>
            <a:spLocks noGrp="1"/>
          </p:cNvSpPr>
          <p:nvPr>
            <p:ph type="body" sz="quarter" idx="17"/>
          </p:nvPr>
        </p:nvSpPr>
        <p:spPr/>
        <p:txBody>
          <a:bodyPr/>
          <a:lstStyle/>
          <a:p>
            <a:pPr algn="ctr"/>
            <a:r>
              <a:rPr lang="en-GB" sz="4400" dirty="0">
                <a:solidFill>
                  <a:schemeClr val="accent1"/>
                </a:solidFill>
                <a:latin typeface="Helvetica Now Text" panose="020B0504030202020204" pitchFamily="34" charset="0"/>
              </a:rPr>
              <a:t>21% </a:t>
            </a:r>
          </a:p>
          <a:p>
            <a:pPr algn="ctr"/>
            <a:r>
              <a:rPr lang="en-GB" sz="1600" b="0" dirty="0">
                <a:solidFill>
                  <a:srgbClr val="000000"/>
                </a:solidFill>
                <a:latin typeface="Helvetica Now Text" panose="020B0504030202020204" pitchFamily="34" charset="0"/>
              </a:rPr>
              <a:t>spent from their emergency fund</a:t>
            </a:r>
          </a:p>
          <a:p>
            <a:endParaRPr lang="en-US" dirty="0"/>
          </a:p>
        </p:txBody>
      </p:sp>
      <p:sp>
        <p:nvSpPr>
          <p:cNvPr id="13" name="Text Placeholder 12">
            <a:extLst>
              <a:ext uri="{FF2B5EF4-FFF2-40B4-BE49-F238E27FC236}">
                <a16:creationId xmlns:a16="http://schemas.microsoft.com/office/drawing/2014/main" id="{E9AAE6D0-5CC8-43E9-BD6F-4B145FEA6EA4}"/>
              </a:ext>
            </a:extLst>
          </p:cNvPr>
          <p:cNvSpPr>
            <a:spLocks noGrp="1"/>
          </p:cNvSpPr>
          <p:nvPr>
            <p:ph type="body" sz="quarter" idx="18"/>
          </p:nvPr>
        </p:nvSpPr>
        <p:spPr/>
        <p:txBody>
          <a:bodyPr/>
          <a:lstStyle/>
          <a:p>
            <a:pPr algn="ctr"/>
            <a:r>
              <a:rPr lang="en-GB" sz="4400" dirty="0">
                <a:solidFill>
                  <a:schemeClr val="accent1"/>
                </a:solidFill>
                <a:latin typeface="Helvetica Now Text" panose="020B0504030202020204" pitchFamily="34" charset="0"/>
              </a:rPr>
              <a:t>12% </a:t>
            </a:r>
          </a:p>
          <a:p>
            <a:pPr algn="ctr"/>
            <a:r>
              <a:rPr lang="en-GB" sz="1600" b="0" dirty="0">
                <a:solidFill>
                  <a:srgbClr val="000000"/>
                </a:solidFill>
                <a:latin typeface="Helvetica Now Text" panose="020B0504030202020204" pitchFamily="34" charset="0"/>
              </a:rPr>
              <a:t>borrowed money</a:t>
            </a:r>
          </a:p>
          <a:p>
            <a:endParaRPr lang="en-US" dirty="0"/>
          </a:p>
        </p:txBody>
      </p:sp>
      <p:sp>
        <p:nvSpPr>
          <p:cNvPr id="17" name="Footer Placeholder 1">
            <a:extLst>
              <a:ext uri="{FF2B5EF4-FFF2-40B4-BE49-F238E27FC236}">
                <a16:creationId xmlns:a16="http://schemas.microsoft.com/office/drawing/2014/main" id="{D6B85CEC-B165-445A-B61F-C95EACE326EF}"/>
              </a:ext>
            </a:extLst>
          </p:cNvPr>
          <p:cNvSpPr>
            <a:spLocks noGrp="1"/>
          </p:cNvSpPr>
          <p:nvPr>
            <p:ph type="ftr" sz="quarter" idx="4294967295"/>
          </p:nvPr>
        </p:nvSpPr>
        <p:spPr>
          <a:xfrm>
            <a:off x="2114550" y="12553950"/>
            <a:ext cx="10077450"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Legal Copy Helvetica Regular 8/9.6 Black</a:t>
            </a:r>
          </a:p>
        </p:txBody>
      </p:sp>
      <p:sp>
        <p:nvSpPr>
          <p:cNvPr id="7" name="Rectangle 6">
            <a:extLst>
              <a:ext uri="{FF2B5EF4-FFF2-40B4-BE49-F238E27FC236}">
                <a16:creationId xmlns:a16="http://schemas.microsoft.com/office/drawing/2014/main" id="{333B6076-5AF4-42C9-8B34-E6039CB31FE2}"/>
              </a:ext>
            </a:extLst>
          </p:cNvPr>
          <p:cNvSpPr/>
          <p:nvPr/>
        </p:nvSpPr>
        <p:spPr>
          <a:xfrm>
            <a:off x="1132847" y="6303240"/>
            <a:ext cx="10180749" cy="271869"/>
          </a:xfrm>
          <a:prstGeom prst="rect">
            <a:avLst/>
          </a:prstGeom>
        </p:spPr>
        <p:txBody>
          <a:bodyPr wrap="square">
            <a:spAutoFit/>
          </a:bodyPr>
          <a:lstStyle/>
          <a:p>
            <a:pPr defTabSz="457155">
              <a:spcAft>
                <a:spcPts val="150"/>
              </a:spcAft>
              <a:defRPr/>
            </a:pPr>
            <a:r>
              <a:rPr lang="en-US" sz="500" dirty="0">
                <a:solidFill>
                  <a:schemeClr val="bg1">
                    <a:lumMod val="50000"/>
                  </a:schemeClr>
                </a:solidFill>
                <a:latin typeface="Helvetica Now Text" panose="020B0504030202020204" pitchFamily="34" charset="0"/>
              </a:rPr>
              <a:t>Sources: </a:t>
            </a:r>
            <a:r>
              <a:rPr lang="en-US" sz="500" dirty="0">
                <a:solidFill>
                  <a:schemeClr val="bg1">
                    <a:lumMod val="50000"/>
                  </a:schemeClr>
                </a:solidFill>
                <a:latin typeface="Helvetica Now Text" panose="020B0504030202020204" pitchFamily="34" charset="0"/>
                <a:hlinkClick r:id="rId3">
                  <a:extLst>
                    <a:ext uri="{A12FA001-AC4F-418D-AE19-62706E023703}">
                      <ahyp:hlinkClr xmlns:ahyp="http://schemas.microsoft.com/office/drawing/2018/hyperlinkcolor" xmlns="" val="tx"/>
                    </a:ext>
                  </a:extLst>
                </a:hlinkClick>
              </a:rPr>
              <a:t>public-workforce-and-covid-march2022.pdf (slge.org)</a:t>
            </a:r>
            <a:r>
              <a:rPr lang="en-US" sz="500" dirty="0">
                <a:solidFill>
                  <a:schemeClr val="bg1">
                    <a:lumMod val="50000"/>
                  </a:schemeClr>
                </a:solidFill>
                <a:latin typeface="Helvetica Now Text" panose="020B0504030202020204" pitchFamily="34" charset="0"/>
              </a:rPr>
              <a:t>; https://slge.org/wp-content/uploads/2022/03/public-workforce-and-covid-march2022.pdf</a:t>
            </a:r>
          </a:p>
          <a:p>
            <a:pPr defTabSz="457155">
              <a:spcAft>
                <a:spcPts val="150"/>
              </a:spcAft>
              <a:defRPr/>
            </a:pPr>
            <a:endParaRPr lang="en-US" sz="500" dirty="0">
              <a:solidFill>
                <a:schemeClr val="bg1">
                  <a:lumMod val="50000"/>
                </a:schemeClr>
              </a:solidFill>
              <a:latin typeface="Helvetica Now Text" panose="020B0504030202020204" pitchFamily="34" charset="0"/>
            </a:endParaRPr>
          </a:p>
        </p:txBody>
      </p:sp>
      <p:sp>
        <p:nvSpPr>
          <p:cNvPr id="15" name="TextBox 14">
            <a:extLst>
              <a:ext uri="{FF2B5EF4-FFF2-40B4-BE49-F238E27FC236}">
                <a16:creationId xmlns:a16="http://schemas.microsoft.com/office/drawing/2014/main" id="{02A3632F-A20A-420C-9160-879C0AE79616}"/>
              </a:ext>
            </a:extLst>
          </p:cNvPr>
          <p:cNvSpPr txBox="1"/>
          <p:nvPr/>
        </p:nvSpPr>
        <p:spPr>
          <a:xfrm>
            <a:off x="1892877" y="3535789"/>
            <a:ext cx="8406246" cy="1323439"/>
          </a:xfrm>
          <a:prstGeom prst="rect">
            <a:avLst/>
          </a:prstGeom>
          <a:noFill/>
        </p:spPr>
        <p:txBody>
          <a:bodyPr wrap="square">
            <a:spAutoFit/>
          </a:bodyPr>
          <a:lstStyle/>
          <a:p>
            <a:pPr algn="ctr"/>
            <a:r>
              <a:rPr lang="en-US" dirty="0"/>
              <a:t>When asked </a:t>
            </a:r>
            <a:r>
              <a:rPr lang="en-US" b="1" dirty="0"/>
              <a:t>“What realistic actions can your employer take that would reduce employee stress?” </a:t>
            </a:r>
            <a:r>
              <a:rPr lang="en-US" dirty="0"/>
              <a:t>public sector employees’ #1 response was </a:t>
            </a:r>
          </a:p>
          <a:p>
            <a:pPr algn="ctr"/>
            <a:r>
              <a:rPr lang="en-US" sz="4400" b="1" dirty="0">
                <a:solidFill>
                  <a:schemeClr val="accent1"/>
                </a:solidFill>
              </a:rPr>
              <a:t>provide salary increases</a:t>
            </a:r>
            <a:endParaRPr lang="en-US" sz="4400" b="1" dirty="0"/>
          </a:p>
        </p:txBody>
      </p:sp>
    </p:spTree>
    <p:extLst>
      <p:ext uri="{BB962C8B-B14F-4D97-AF65-F5344CB8AC3E}">
        <p14:creationId xmlns:p14="http://schemas.microsoft.com/office/powerpoint/2010/main" val="132333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15D52-E3DB-4A72-85A1-54285EDA147A}"/>
              </a:ext>
            </a:extLst>
          </p:cNvPr>
          <p:cNvSpPr>
            <a:spLocks noGrp="1"/>
          </p:cNvSpPr>
          <p:nvPr>
            <p:ph type="sldNum" sz="quarter" idx="12"/>
          </p:nvPr>
        </p:nvSpPr>
        <p:spPr>
          <a:xfrm>
            <a:off x="11409094" y="6333838"/>
            <a:ext cx="403789" cy="365125"/>
          </a:xfrm>
        </p:spPr>
        <p:txBody>
          <a:bodyPr/>
          <a:lstStyle/>
          <a:p>
            <a:fld id="{91D568E7-61F5-D04E-995D-81EF41C01A2A}" type="slidenum">
              <a:rPr lang="en-GB" smtClean="0"/>
              <a:pPr/>
              <a:t>14</a:t>
            </a:fld>
            <a:endParaRPr lang="en-GB" dirty="0"/>
          </a:p>
        </p:txBody>
      </p:sp>
      <p:sp>
        <p:nvSpPr>
          <p:cNvPr id="4" name="Title 3">
            <a:extLst>
              <a:ext uri="{FF2B5EF4-FFF2-40B4-BE49-F238E27FC236}">
                <a16:creationId xmlns:a16="http://schemas.microsoft.com/office/drawing/2014/main" id="{5E2138FD-3DE5-4195-BF9D-DEAD67857D16}"/>
              </a:ext>
            </a:extLst>
          </p:cNvPr>
          <p:cNvSpPr>
            <a:spLocks noGrp="1"/>
          </p:cNvSpPr>
          <p:nvPr>
            <p:ph type="title"/>
          </p:nvPr>
        </p:nvSpPr>
        <p:spPr>
          <a:xfrm>
            <a:off x="1123554" y="468192"/>
            <a:ext cx="10686256" cy="400110"/>
          </a:xfrm>
        </p:spPr>
        <p:txBody>
          <a:bodyPr/>
          <a:lstStyle/>
          <a:p>
            <a:r>
              <a:rPr lang="en-US" dirty="0"/>
              <a:t>The Impact of Financial Stress</a:t>
            </a:r>
          </a:p>
        </p:txBody>
      </p:sp>
      <p:sp>
        <p:nvSpPr>
          <p:cNvPr id="6" name="Content Placeholder 5">
            <a:extLst>
              <a:ext uri="{FF2B5EF4-FFF2-40B4-BE49-F238E27FC236}">
                <a16:creationId xmlns:a16="http://schemas.microsoft.com/office/drawing/2014/main" id="{8FF94808-CCC7-47C5-9C3C-1D947225E37A}"/>
              </a:ext>
            </a:extLst>
          </p:cNvPr>
          <p:cNvSpPr>
            <a:spLocks noGrp="1"/>
          </p:cNvSpPr>
          <p:nvPr>
            <p:ph sz="quarter" idx="14"/>
          </p:nvPr>
        </p:nvSpPr>
        <p:spPr>
          <a:xfrm>
            <a:off x="1142604" y="1239980"/>
            <a:ext cx="10667206" cy="4438650"/>
          </a:xfrm>
        </p:spPr>
        <p:txBody>
          <a:bodyPr/>
          <a:lstStyle/>
          <a:p>
            <a:pPr marL="285750" indent="-285750">
              <a:buFont typeface="Arial" panose="020B0604020202020204" pitchFamily="34" charset="0"/>
              <a:buChar char="•"/>
            </a:pPr>
            <a:r>
              <a:rPr lang="en-US" sz="1600" b="0" dirty="0">
                <a:solidFill>
                  <a:srgbClr val="231F20"/>
                </a:solidFill>
                <a:latin typeface="Helvetica Now Text" panose="020B0504030202020204" pitchFamily="34" charset="0"/>
              </a:rPr>
              <a:t>When money and financial concerns cause ongoing stress in one’s life, they could eventually begin to experience some feelings of anxiety as a result </a:t>
            </a:r>
          </a:p>
          <a:p>
            <a:pPr marL="285750" indent="-285750">
              <a:buFont typeface="Arial" panose="020B0604020202020204" pitchFamily="34" charset="0"/>
              <a:buChar char="•"/>
            </a:pPr>
            <a:r>
              <a:rPr lang="en-US" sz="1600" dirty="0">
                <a:latin typeface="Helvetica Now Text" panose="020B0504030202020204" pitchFamily="34" charset="0"/>
              </a:rPr>
              <a:t>Anxiety is defined as intense, excessive, and persistent worry and fear about everyday situations</a:t>
            </a:r>
            <a:r>
              <a:rPr lang="en-US" sz="1600" baseline="30000" dirty="0">
                <a:latin typeface="Helvetica Now Text" panose="020B0504030202020204" pitchFamily="34" charset="0"/>
              </a:rPr>
              <a:t>1</a:t>
            </a:r>
            <a:r>
              <a:rPr lang="en-US" sz="1600" b="0" baseline="30000" dirty="0">
                <a:solidFill>
                  <a:srgbClr val="202124"/>
                </a:solidFill>
                <a:latin typeface="Helvetica Now Text" panose="020B0504030202020204" pitchFamily="34" charset="0"/>
              </a:rPr>
              <a:t> </a:t>
            </a:r>
          </a:p>
          <a:p>
            <a:pPr marL="285750" indent="-285750">
              <a:buFont typeface="Arial" panose="020B0604020202020204" pitchFamily="34" charset="0"/>
              <a:buChar char="•"/>
            </a:pPr>
            <a:r>
              <a:rPr lang="en-US" sz="1600" b="0" dirty="0">
                <a:solidFill>
                  <a:srgbClr val="202124"/>
                </a:solidFill>
                <a:latin typeface="Helvetica Now Text" panose="020B0504030202020204" pitchFamily="34" charset="0"/>
              </a:rPr>
              <a:t>Signs that financial anxiety is becoming a more serious concern include:</a:t>
            </a:r>
          </a:p>
          <a:p>
            <a:endParaRPr lang="en-US" sz="1600" b="0" baseline="30000" dirty="0">
              <a:solidFill>
                <a:srgbClr val="202124"/>
              </a:solidFill>
              <a:latin typeface="Helvetica Now Text" panose="020B0504030202020204" pitchFamily="34" charset="0"/>
            </a:endParaRPr>
          </a:p>
          <a:p>
            <a:endParaRPr lang="en-US" sz="1600" b="0" baseline="30000" dirty="0">
              <a:solidFill>
                <a:srgbClr val="231F20"/>
              </a:solidFill>
              <a:latin typeface="Helvetica Now Text" panose="020B0504030202020204" pitchFamily="34" charset="0"/>
            </a:endParaRPr>
          </a:p>
          <a:p>
            <a:pPr algn="l"/>
            <a:endParaRPr lang="en-US" sz="1600" b="0" dirty="0">
              <a:solidFill>
                <a:srgbClr val="231F20"/>
              </a:solidFill>
              <a:latin typeface="Helvetica Now Text" panose="020B0504030202020204" pitchFamily="34" charset="0"/>
            </a:endParaRPr>
          </a:p>
          <a:p>
            <a:endParaRPr lang="en-US" sz="1600" b="0" dirty="0">
              <a:solidFill>
                <a:srgbClr val="231F20"/>
              </a:solidFill>
              <a:latin typeface="Helvetica Now Text" panose="020B0504030202020204" pitchFamily="34" charset="0"/>
            </a:endParaRPr>
          </a:p>
          <a:p>
            <a:endParaRPr lang="en-US" sz="1600" b="0" dirty="0">
              <a:solidFill>
                <a:srgbClr val="231F20"/>
              </a:solidFill>
              <a:latin typeface="Helvetica Now Text" panose="020B0504030202020204" pitchFamily="34" charset="0"/>
            </a:endParaRPr>
          </a:p>
          <a:p>
            <a:endParaRPr lang="en-US" sz="1600" b="0" dirty="0">
              <a:solidFill>
                <a:srgbClr val="231F20"/>
              </a:solidFill>
              <a:latin typeface="Helvetica Now Text" panose="020B0504030202020204" pitchFamily="34" charset="0"/>
            </a:endParaRPr>
          </a:p>
          <a:p>
            <a:endParaRPr lang="en-US" sz="1600" b="0" dirty="0">
              <a:solidFill>
                <a:srgbClr val="231F20"/>
              </a:solidFill>
              <a:latin typeface="Helvetica Now Text" panose="020B0504030202020204" pitchFamily="34" charset="0"/>
            </a:endParaRPr>
          </a:p>
          <a:p>
            <a:endParaRPr lang="en-US" sz="1600" b="0" dirty="0">
              <a:solidFill>
                <a:srgbClr val="231F20"/>
              </a:solidFill>
              <a:latin typeface="Helvetica Now Text" panose="020B0504030202020204" pitchFamily="34" charset="0"/>
            </a:endParaRPr>
          </a:p>
          <a:p>
            <a:endParaRPr lang="en-US" sz="1600" b="0" dirty="0">
              <a:solidFill>
                <a:srgbClr val="231F20"/>
              </a:solidFill>
              <a:latin typeface="Helvetica Now Text" panose="020B0504030202020204" pitchFamily="34" charset="0"/>
            </a:endParaRPr>
          </a:p>
          <a:p>
            <a:endParaRPr lang="en-US" sz="1600" b="0" dirty="0">
              <a:solidFill>
                <a:srgbClr val="231F20"/>
              </a:solidFill>
              <a:latin typeface="Helvetica Now Text" panose="020B0504030202020204" pitchFamily="34" charset="0"/>
            </a:endParaRPr>
          </a:p>
          <a:p>
            <a:endParaRPr lang="en-US" sz="1600" b="0" dirty="0">
              <a:solidFill>
                <a:srgbClr val="231F20"/>
              </a:solidFill>
              <a:latin typeface="Helvetica Now Text" panose="020B0504030202020204" pitchFamily="34" charset="0"/>
            </a:endParaRPr>
          </a:p>
        </p:txBody>
      </p:sp>
      <p:sp>
        <p:nvSpPr>
          <p:cNvPr id="7" name="TextBox 6">
            <a:extLst>
              <a:ext uri="{FF2B5EF4-FFF2-40B4-BE49-F238E27FC236}">
                <a16:creationId xmlns:a16="http://schemas.microsoft.com/office/drawing/2014/main" id="{E406E79F-CB55-4178-96A5-FA724715C32F}"/>
              </a:ext>
            </a:extLst>
          </p:cNvPr>
          <p:cNvSpPr txBox="1"/>
          <p:nvPr/>
        </p:nvSpPr>
        <p:spPr>
          <a:xfrm>
            <a:off x="1141397" y="6333838"/>
            <a:ext cx="6096000" cy="169277"/>
          </a:xfrm>
          <a:prstGeom prst="rect">
            <a:avLst/>
          </a:prstGeom>
          <a:noFill/>
        </p:spPr>
        <p:txBody>
          <a:bodyPr wrap="square">
            <a:spAutoFit/>
          </a:bodyPr>
          <a:lstStyle/>
          <a:p>
            <a:r>
              <a:rPr lang="en-US" sz="500" dirty="0">
                <a:solidFill>
                  <a:schemeClr val="bg1">
                    <a:lumMod val="50000"/>
                  </a:schemeClr>
                </a:solidFill>
                <a:latin typeface="Helvetica Now Text" panose="020B0504030202020204" pitchFamily="34" charset="0"/>
                <a:hlinkClick r:id="rId3">
                  <a:extLst>
                    <a:ext uri="{A12FA001-AC4F-418D-AE19-62706E023703}">
                      <ahyp:hlinkClr xmlns:ahyp="http://schemas.microsoft.com/office/drawing/2018/hyperlinkcolor" xmlns="" val="tx"/>
                    </a:ext>
                  </a:extLst>
                </a:hlinkClick>
              </a:rPr>
              <a:t>Source: </a:t>
            </a:r>
            <a:r>
              <a:rPr lang="en-US" sz="500" dirty="0">
                <a:solidFill>
                  <a:schemeClr val="bg1">
                    <a:lumMod val="50000"/>
                  </a:schemeClr>
                </a:solidFill>
                <a:latin typeface="Helvetica Now Text" panose="020B0504030202020204" pitchFamily="34" charset="0"/>
              </a:rPr>
              <a:t>1. Mayo Clinic;  </a:t>
            </a:r>
          </a:p>
        </p:txBody>
      </p:sp>
      <p:sp>
        <p:nvSpPr>
          <p:cNvPr id="10" name="TextBox 9">
            <a:extLst>
              <a:ext uri="{FF2B5EF4-FFF2-40B4-BE49-F238E27FC236}">
                <a16:creationId xmlns:a16="http://schemas.microsoft.com/office/drawing/2014/main" id="{791E7365-5FE5-4D03-A902-1F4EFEEEA0A6}"/>
              </a:ext>
            </a:extLst>
          </p:cNvPr>
          <p:cNvSpPr txBox="1"/>
          <p:nvPr/>
        </p:nvSpPr>
        <p:spPr>
          <a:xfrm>
            <a:off x="696587" y="4909014"/>
            <a:ext cx="1371601" cy="457200"/>
          </a:xfrm>
          <a:prstGeom prst="rect">
            <a:avLst/>
          </a:prstGeom>
          <a:noFill/>
        </p:spPr>
        <p:txBody>
          <a:bodyPr wrap="none" lIns="0" tIns="0" rIns="0" bIns="0" rtlCol="0">
            <a:noAutofit/>
          </a:bodyPr>
          <a:lstStyle/>
          <a:p>
            <a:pPr algn="ctr">
              <a:lnSpc>
                <a:spcPct val="117000"/>
              </a:lnSpc>
            </a:pPr>
            <a:r>
              <a:rPr lang="en-US" sz="1200" dirty="0">
                <a:latin typeface="Helvetica Now Text" panose="020B0504030202020204" pitchFamily="34" charset="77"/>
              </a:rPr>
              <a:t>Headaches &amp;</a:t>
            </a:r>
          </a:p>
          <a:p>
            <a:pPr algn="ctr">
              <a:lnSpc>
                <a:spcPct val="117000"/>
              </a:lnSpc>
            </a:pPr>
            <a:r>
              <a:rPr lang="en-US" sz="1200" dirty="0">
                <a:latin typeface="Helvetica Now Text" panose="020B0504030202020204" pitchFamily="34" charset="77"/>
              </a:rPr>
              <a:t>upset stomach</a:t>
            </a:r>
          </a:p>
        </p:txBody>
      </p:sp>
      <p:pic>
        <p:nvPicPr>
          <p:cNvPr id="16" name="Picture 15" descr="Young casual woman hands on head">
            <a:extLst>
              <a:ext uri="{FF2B5EF4-FFF2-40B4-BE49-F238E27FC236}">
                <a16:creationId xmlns:a16="http://schemas.microsoft.com/office/drawing/2014/main" id="{72AC968A-8558-4D28-9743-921AC6FEC8EC}"/>
              </a:ext>
            </a:extLst>
          </p:cNvPr>
          <p:cNvPicPr>
            <a:picLocks noChangeAspect="1"/>
          </p:cNvPicPr>
          <p:nvPr/>
        </p:nvPicPr>
        <p:blipFill>
          <a:blip r:embed="rId4"/>
          <a:stretch>
            <a:fillRect/>
          </a:stretch>
        </p:blipFill>
        <p:spPr>
          <a:xfrm flipH="1">
            <a:off x="4341739" y="2723764"/>
            <a:ext cx="646824" cy="1965960"/>
          </a:xfrm>
          <a:prstGeom prst="rect">
            <a:avLst/>
          </a:prstGeom>
        </p:spPr>
      </p:pic>
      <p:sp>
        <p:nvSpPr>
          <p:cNvPr id="21" name="TextBox 20">
            <a:extLst>
              <a:ext uri="{FF2B5EF4-FFF2-40B4-BE49-F238E27FC236}">
                <a16:creationId xmlns:a16="http://schemas.microsoft.com/office/drawing/2014/main" id="{F2F3DAA8-9873-4E92-9EDD-BBEDE56FF490}"/>
              </a:ext>
            </a:extLst>
          </p:cNvPr>
          <p:cNvSpPr txBox="1"/>
          <p:nvPr/>
        </p:nvSpPr>
        <p:spPr>
          <a:xfrm>
            <a:off x="10131447" y="4909014"/>
            <a:ext cx="1371601" cy="457200"/>
          </a:xfrm>
          <a:prstGeom prst="rect">
            <a:avLst/>
          </a:prstGeom>
          <a:noFill/>
        </p:spPr>
        <p:txBody>
          <a:bodyPr wrap="none" lIns="0" tIns="0" rIns="0" bIns="0" rtlCol="0">
            <a:noAutofit/>
          </a:bodyPr>
          <a:lstStyle/>
          <a:p>
            <a:pPr algn="ctr">
              <a:lnSpc>
                <a:spcPct val="117000"/>
              </a:lnSpc>
              <a:spcAft>
                <a:spcPts val="500"/>
              </a:spcAft>
            </a:pPr>
            <a:r>
              <a:rPr lang="en-US" sz="1200" dirty="0">
                <a:latin typeface="Helvetica Now Text" panose="020B0504030202020204" pitchFamily="34" charset="77"/>
              </a:rPr>
              <a:t>Trouble sleeping</a:t>
            </a:r>
          </a:p>
        </p:txBody>
      </p:sp>
      <p:sp>
        <p:nvSpPr>
          <p:cNvPr id="22" name="TextBox 21">
            <a:extLst>
              <a:ext uri="{FF2B5EF4-FFF2-40B4-BE49-F238E27FC236}">
                <a16:creationId xmlns:a16="http://schemas.microsoft.com/office/drawing/2014/main" id="{70F248F4-BEC3-458B-A014-2E6CB6A78557}"/>
              </a:ext>
            </a:extLst>
          </p:cNvPr>
          <p:cNvSpPr txBox="1"/>
          <p:nvPr/>
        </p:nvSpPr>
        <p:spPr>
          <a:xfrm>
            <a:off x="8558970" y="4909014"/>
            <a:ext cx="1371601" cy="457200"/>
          </a:xfrm>
          <a:prstGeom prst="rect">
            <a:avLst/>
          </a:prstGeom>
          <a:noFill/>
        </p:spPr>
        <p:txBody>
          <a:bodyPr wrap="none" lIns="0" tIns="0" rIns="0" bIns="0" rtlCol="0">
            <a:noAutofit/>
          </a:bodyPr>
          <a:lstStyle/>
          <a:p>
            <a:pPr algn="ctr">
              <a:lnSpc>
                <a:spcPct val="117000"/>
              </a:lnSpc>
              <a:spcAft>
                <a:spcPts val="500"/>
              </a:spcAft>
            </a:pPr>
            <a:r>
              <a:rPr lang="en-US" sz="1200" dirty="0">
                <a:latin typeface="Helvetica Now Text" panose="020B0504030202020204" pitchFamily="34" charset="77"/>
              </a:rPr>
              <a:t>Rumination</a:t>
            </a:r>
          </a:p>
        </p:txBody>
      </p:sp>
      <p:sp>
        <p:nvSpPr>
          <p:cNvPr id="23" name="TextBox 22">
            <a:extLst>
              <a:ext uri="{FF2B5EF4-FFF2-40B4-BE49-F238E27FC236}">
                <a16:creationId xmlns:a16="http://schemas.microsoft.com/office/drawing/2014/main" id="{D68AA45D-58BB-4CFC-86EA-11C62118F1C4}"/>
              </a:ext>
            </a:extLst>
          </p:cNvPr>
          <p:cNvSpPr txBox="1"/>
          <p:nvPr/>
        </p:nvSpPr>
        <p:spPr>
          <a:xfrm>
            <a:off x="6986493" y="4909014"/>
            <a:ext cx="1371601" cy="457200"/>
          </a:xfrm>
          <a:prstGeom prst="rect">
            <a:avLst/>
          </a:prstGeom>
          <a:noFill/>
        </p:spPr>
        <p:txBody>
          <a:bodyPr wrap="none" lIns="0" tIns="0" rIns="0" bIns="0" rtlCol="0">
            <a:noAutofit/>
          </a:bodyPr>
          <a:lstStyle/>
          <a:p>
            <a:pPr algn="ctr">
              <a:lnSpc>
                <a:spcPct val="117000"/>
              </a:lnSpc>
              <a:spcAft>
                <a:spcPts val="500"/>
              </a:spcAft>
            </a:pPr>
            <a:r>
              <a:rPr lang="en-US" sz="1200" dirty="0">
                <a:latin typeface="Helvetica Now Text" panose="020B0504030202020204" pitchFamily="34" charset="77"/>
              </a:rPr>
              <a:t>Rigidity</a:t>
            </a:r>
          </a:p>
        </p:txBody>
      </p:sp>
      <p:sp>
        <p:nvSpPr>
          <p:cNvPr id="24" name="TextBox 23">
            <a:extLst>
              <a:ext uri="{FF2B5EF4-FFF2-40B4-BE49-F238E27FC236}">
                <a16:creationId xmlns:a16="http://schemas.microsoft.com/office/drawing/2014/main" id="{662307E5-E048-446E-A4B3-F981DA707A40}"/>
              </a:ext>
            </a:extLst>
          </p:cNvPr>
          <p:cNvSpPr txBox="1"/>
          <p:nvPr/>
        </p:nvSpPr>
        <p:spPr>
          <a:xfrm>
            <a:off x="5414017" y="4909014"/>
            <a:ext cx="1371601" cy="457200"/>
          </a:xfrm>
          <a:prstGeom prst="rect">
            <a:avLst/>
          </a:prstGeom>
          <a:noFill/>
        </p:spPr>
        <p:txBody>
          <a:bodyPr wrap="none" lIns="0" tIns="0" rIns="0" bIns="0" rtlCol="0">
            <a:noAutofit/>
          </a:bodyPr>
          <a:lstStyle/>
          <a:p>
            <a:pPr algn="ctr">
              <a:lnSpc>
                <a:spcPct val="117000"/>
              </a:lnSpc>
              <a:spcAft>
                <a:spcPts val="500"/>
              </a:spcAft>
            </a:pPr>
            <a:r>
              <a:rPr lang="en-US" sz="1200" dirty="0">
                <a:latin typeface="Helvetica Now Text" panose="020B0504030202020204" pitchFamily="34" charset="77"/>
              </a:rPr>
              <a:t>No work-life balance</a:t>
            </a:r>
          </a:p>
        </p:txBody>
      </p:sp>
      <p:sp>
        <p:nvSpPr>
          <p:cNvPr id="25" name="TextBox 24">
            <a:extLst>
              <a:ext uri="{FF2B5EF4-FFF2-40B4-BE49-F238E27FC236}">
                <a16:creationId xmlns:a16="http://schemas.microsoft.com/office/drawing/2014/main" id="{FD731751-6A9E-415E-9D42-B095DBE130BC}"/>
              </a:ext>
            </a:extLst>
          </p:cNvPr>
          <p:cNvSpPr txBox="1"/>
          <p:nvPr/>
        </p:nvSpPr>
        <p:spPr>
          <a:xfrm>
            <a:off x="3841540" y="4909014"/>
            <a:ext cx="1371601" cy="457200"/>
          </a:xfrm>
          <a:prstGeom prst="rect">
            <a:avLst/>
          </a:prstGeom>
          <a:noFill/>
        </p:spPr>
        <p:txBody>
          <a:bodyPr wrap="none" lIns="0" tIns="0" rIns="0" bIns="0" rtlCol="0">
            <a:noAutofit/>
          </a:bodyPr>
          <a:lstStyle/>
          <a:p>
            <a:pPr algn="ctr">
              <a:lnSpc>
                <a:spcPct val="117000"/>
              </a:lnSpc>
              <a:spcAft>
                <a:spcPts val="500"/>
              </a:spcAft>
            </a:pPr>
            <a:r>
              <a:rPr lang="en-US" sz="1200" dirty="0">
                <a:latin typeface="Helvetica Now Text" panose="020B0504030202020204" pitchFamily="34" charset="77"/>
              </a:rPr>
              <a:t>Analysis paralysis</a:t>
            </a:r>
          </a:p>
        </p:txBody>
      </p:sp>
      <p:sp>
        <p:nvSpPr>
          <p:cNvPr id="26" name="TextBox 25">
            <a:extLst>
              <a:ext uri="{FF2B5EF4-FFF2-40B4-BE49-F238E27FC236}">
                <a16:creationId xmlns:a16="http://schemas.microsoft.com/office/drawing/2014/main" id="{18304E90-A595-4F71-B35A-A72E96983AD8}"/>
              </a:ext>
            </a:extLst>
          </p:cNvPr>
          <p:cNvSpPr txBox="1"/>
          <p:nvPr/>
        </p:nvSpPr>
        <p:spPr>
          <a:xfrm>
            <a:off x="2269064" y="4909014"/>
            <a:ext cx="1371601" cy="457200"/>
          </a:xfrm>
          <a:prstGeom prst="rect">
            <a:avLst/>
          </a:prstGeom>
          <a:noFill/>
        </p:spPr>
        <p:txBody>
          <a:bodyPr wrap="none" lIns="0" tIns="0" rIns="0" bIns="0" rtlCol="0">
            <a:noAutofit/>
          </a:bodyPr>
          <a:lstStyle/>
          <a:p>
            <a:pPr algn="ctr">
              <a:lnSpc>
                <a:spcPct val="117000"/>
              </a:lnSpc>
              <a:spcAft>
                <a:spcPts val="500"/>
              </a:spcAft>
            </a:pPr>
            <a:r>
              <a:rPr lang="en-US" sz="1200" dirty="0">
                <a:latin typeface="Helvetica Now Text" panose="020B0504030202020204" pitchFamily="34" charset="77"/>
              </a:rPr>
              <a:t>Avoidance</a:t>
            </a:r>
          </a:p>
        </p:txBody>
      </p:sp>
      <p:pic>
        <p:nvPicPr>
          <p:cNvPr id="28" name="Picture 27" descr="Young businessman thinking">
            <a:extLst>
              <a:ext uri="{FF2B5EF4-FFF2-40B4-BE49-F238E27FC236}">
                <a16:creationId xmlns:a16="http://schemas.microsoft.com/office/drawing/2014/main" id="{D34BCB6D-E518-46DE-9A0B-81C0B9D8C94A}"/>
              </a:ext>
            </a:extLst>
          </p:cNvPr>
          <p:cNvPicPr>
            <a:picLocks noChangeAspect="1"/>
          </p:cNvPicPr>
          <p:nvPr/>
        </p:nvPicPr>
        <p:blipFill>
          <a:blip r:embed="rId5"/>
          <a:stretch>
            <a:fillRect/>
          </a:stretch>
        </p:blipFill>
        <p:spPr>
          <a:xfrm flipH="1">
            <a:off x="8575704" y="2723764"/>
            <a:ext cx="868051" cy="1965960"/>
          </a:xfrm>
          <a:prstGeom prst="rect">
            <a:avLst/>
          </a:prstGeom>
        </p:spPr>
      </p:pic>
      <p:pic>
        <p:nvPicPr>
          <p:cNvPr id="32" name="Picture 31" descr="Business woman thumbs down">
            <a:extLst>
              <a:ext uri="{FF2B5EF4-FFF2-40B4-BE49-F238E27FC236}">
                <a16:creationId xmlns:a16="http://schemas.microsoft.com/office/drawing/2014/main" id="{243DA6ED-84A3-41E3-B60B-B29E7725356C}"/>
              </a:ext>
            </a:extLst>
          </p:cNvPr>
          <p:cNvPicPr>
            <a:picLocks noChangeAspect="1"/>
          </p:cNvPicPr>
          <p:nvPr/>
        </p:nvPicPr>
        <p:blipFill>
          <a:blip r:embed="rId6"/>
          <a:stretch>
            <a:fillRect/>
          </a:stretch>
        </p:blipFill>
        <p:spPr>
          <a:xfrm flipH="1">
            <a:off x="5567168" y="2723764"/>
            <a:ext cx="842161" cy="1965960"/>
          </a:xfrm>
          <a:prstGeom prst="rect">
            <a:avLst/>
          </a:prstGeom>
        </p:spPr>
      </p:pic>
      <p:pic>
        <p:nvPicPr>
          <p:cNvPr id="36" name="Picture 35" descr="Businessman hands at the back">
            <a:extLst>
              <a:ext uri="{FF2B5EF4-FFF2-40B4-BE49-F238E27FC236}">
                <a16:creationId xmlns:a16="http://schemas.microsoft.com/office/drawing/2014/main" id="{ABA53143-A4AF-4D0A-AD9F-5C4CC815AC3F}"/>
              </a:ext>
            </a:extLst>
          </p:cNvPr>
          <p:cNvPicPr>
            <a:picLocks noChangeAspect="1"/>
          </p:cNvPicPr>
          <p:nvPr/>
        </p:nvPicPr>
        <p:blipFill>
          <a:blip r:embed="rId7"/>
          <a:stretch>
            <a:fillRect/>
          </a:stretch>
        </p:blipFill>
        <p:spPr>
          <a:xfrm>
            <a:off x="2614851" y="2723764"/>
            <a:ext cx="662679" cy="1965960"/>
          </a:xfrm>
          <a:prstGeom prst="rect">
            <a:avLst/>
          </a:prstGeom>
        </p:spPr>
      </p:pic>
      <p:pic>
        <p:nvPicPr>
          <p:cNvPr id="39" name="Picture 38" descr="Business woman hand on head">
            <a:extLst>
              <a:ext uri="{FF2B5EF4-FFF2-40B4-BE49-F238E27FC236}">
                <a16:creationId xmlns:a16="http://schemas.microsoft.com/office/drawing/2014/main" id="{A0DEA8C6-B390-454D-90FA-B9F356E4AA98}"/>
              </a:ext>
            </a:extLst>
          </p:cNvPr>
          <p:cNvPicPr>
            <a:picLocks noChangeAspect="1"/>
          </p:cNvPicPr>
          <p:nvPr/>
        </p:nvPicPr>
        <p:blipFill>
          <a:blip r:embed="rId8"/>
          <a:stretch>
            <a:fillRect/>
          </a:stretch>
        </p:blipFill>
        <p:spPr>
          <a:xfrm>
            <a:off x="1102593" y="2722387"/>
            <a:ext cx="754705" cy="1965960"/>
          </a:xfrm>
          <a:prstGeom prst="rect">
            <a:avLst/>
          </a:prstGeom>
        </p:spPr>
      </p:pic>
      <p:pic>
        <p:nvPicPr>
          <p:cNvPr id="43" name="Picture 42" descr="Young businessman palms on face">
            <a:extLst>
              <a:ext uri="{FF2B5EF4-FFF2-40B4-BE49-F238E27FC236}">
                <a16:creationId xmlns:a16="http://schemas.microsoft.com/office/drawing/2014/main" id="{B158E653-2A76-4462-9418-F37DA0DCA57E}"/>
              </a:ext>
            </a:extLst>
          </p:cNvPr>
          <p:cNvPicPr>
            <a:picLocks noChangeAspect="1"/>
          </p:cNvPicPr>
          <p:nvPr/>
        </p:nvPicPr>
        <p:blipFill>
          <a:blip r:embed="rId9"/>
          <a:stretch>
            <a:fillRect/>
          </a:stretch>
        </p:blipFill>
        <p:spPr>
          <a:xfrm>
            <a:off x="10459007" y="2722387"/>
            <a:ext cx="588573" cy="1965960"/>
          </a:xfrm>
          <a:prstGeom prst="rect">
            <a:avLst/>
          </a:prstGeom>
        </p:spPr>
      </p:pic>
      <p:pic>
        <p:nvPicPr>
          <p:cNvPr id="47" name="Picture 46" descr="Old woman using phone">
            <a:extLst>
              <a:ext uri="{FF2B5EF4-FFF2-40B4-BE49-F238E27FC236}">
                <a16:creationId xmlns:a16="http://schemas.microsoft.com/office/drawing/2014/main" id="{E66EBDB3-5264-4607-B9A8-D792FD5EB72D}"/>
              </a:ext>
            </a:extLst>
          </p:cNvPr>
          <p:cNvPicPr>
            <a:picLocks noChangeAspect="1"/>
          </p:cNvPicPr>
          <p:nvPr/>
        </p:nvPicPr>
        <p:blipFill>
          <a:blip r:embed="rId10"/>
          <a:stretch>
            <a:fillRect/>
          </a:stretch>
        </p:blipFill>
        <p:spPr>
          <a:xfrm>
            <a:off x="7278917" y="2723764"/>
            <a:ext cx="600354" cy="1965960"/>
          </a:xfrm>
          <a:prstGeom prst="rect">
            <a:avLst/>
          </a:prstGeom>
        </p:spPr>
      </p:pic>
      <p:sp>
        <p:nvSpPr>
          <p:cNvPr id="48" name="TextBox 47">
            <a:extLst>
              <a:ext uri="{FF2B5EF4-FFF2-40B4-BE49-F238E27FC236}">
                <a16:creationId xmlns:a16="http://schemas.microsoft.com/office/drawing/2014/main" id="{D7CF4390-9D4A-414F-91CE-8FA0405FE2A4}"/>
              </a:ext>
            </a:extLst>
          </p:cNvPr>
          <p:cNvSpPr txBox="1"/>
          <p:nvPr/>
        </p:nvSpPr>
        <p:spPr>
          <a:xfrm>
            <a:off x="2243466" y="5586358"/>
            <a:ext cx="7687105" cy="419876"/>
          </a:xfrm>
          <a:prstGeom prst="rect">
            <a:avLst/>
          </a:prstGeom>
          <a:noFill/>
        </p:spPr>
        <p:txBody>
          <a:bodyPr wrap="square" lIns="0" tIns="0" rIns="0" bIns="0" rtlCol="0">
            <a:noAutofit/>
          </a:bodyPr>
          <a:lstStyle/>
          <a:p>
            <a:pPr algn="ctr">
              <a:lnSpc>
                <a:spcPct val="117000"/>
              </a:lnSpc>
              <a:spcAft>
                <a:spcPts val="500"/>
              </a:spcAft>
            </a:pPr>
            <a:r>
              <a:rPr lang="en-US" b="1" dirty="0">
                <a:solidFill>
                  <a:srgbClr val="007585"/>
                </a:solidFill>
                <a:latin typeface="Helvetica Now Text" panose="020B0504030202020204" pitchFamily="34" charset="77"/>
              </a:rPr>
              <a:t>Anxiety can have a negative impact on the whole person experience</a:t>
            </a:r>
          </a:p>
        </p:txBody>
      </p:sp>
      <p:sp>
        <p:nvSpPr>
          <p:cNvPr id="49" name="Footer Placeholder 1">
            <a:extLst>
              <a:ext uri="{FF2B5EF4-FFF2-40B4-BE49-F238E27FC236}">
                <a16:creationId xmlns:a16="http://schemas.microsoft.com/office/drawing/2014/main" id="{1DAE98EF-8811-4EF1-B1E2-4C1E64BD9530}"/>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Legal Copy Helvetica Regular 8/9.6 Black</a:t>
            </a:r>
            <a:endParaRPr lang="en-GB" dirty="0"/>
          </a:p>
        </p:txBody>
      </p:sp>
    </p:spTree>
    <p:extLst>
      <p:ext uri="{BB962C8B-B14F-4D97-AF65-F5344CB8AC3E}">
        <p14:creationId xmlns:p14="http://schemas.microsoft.com/office/powerpoint/2010/main" val="73964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2" grpId="0"/>
      <p:bldP spid="23" grpId="0"/>
      <p:bldP spid="24" grpId="0"/>
      <p:bldP spid="25" grpId="0"/>
      <p:bldP spid="26"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37AD-90A6-404A-BF3C-F6C3B8C37B31}"/>
              </a:ext>
            </a:extLst>
          </p:cNvPr>
          <p:cNvSpPr>
            <a:spLocks noGrp="1"/>
          </p:cNvSpPr>
          <p:nvPr>
            <p:ph type="title"/>
          </p:nvPr>
        </p:nvSpPr>
        <p:spPr>
          <a:xfrm>
            <a:off x="1123554" y="468192"/>
            <a:ext cx="10686256" cy="400110"/>
          </a:xfrm>
        </p:spPr>
        <p:txBody>
          <a:bodyPr/>
          <a:lstStyle/>
          <a:p>
            <a:r>
              <a:rPr lang="en-US" dirty="0"/>
              <a:t>How Stress Impacts People</a:t>
            </a:r>
          </a:p>
        </p:txBody>
      </p:sp>
      <p:graphicFrame>
        <p:nvGraphicFramePr>
          <p:cNvPr id="32" name="Content Placeholder 3">
            <a:extLst>
              <a:ext uri="{FF2B5EF4-FFF2-40B4-BE49-F238E27FC236}">
                <a16:creationId xmlns:a16="http://schemas.microsoft.com/office/drawing/2014/main" id="{05A81A15-9620-4076-B7D1-A972763168B7}"/>
              </a:ext>
            </a:extLst>
          </p:cNvPr>
          <p:cNvGraphicFramePr>
            <a:graphicFrameLocks noGrp="1"/>
          </p:cNvGraphicFramePr>
          <p:nvPr>
            <p:ph idx="1"/>
          </p:nvPr>
        </p:nvGraphicFramePr>
        <p:xfrm>
          <a:off x="1123553" y="2541566"/>
          <a:ext cx="10588964" cy="3004183"/>
        </p:xfrm>
        <a:graphic>
          <a:graphicData uri="http://schemas.openxmlformats.org/drawingml/2006/table">
            <a:tbl>
              <a:tblPr/>
              <a:tblGrid>
                <a:gridCol w="3540831">
                  <a:extLst>
                    <a:ext uri="{9D8B030D-6E8A-4147-A177-3AD203B41FA5}">
                      <a16:colId xmlns:a16="http://schemas.microsoft.com/office/drawing/2014/main" val="2054080857"/>
                    </a:ext>
                  </a:extLst>
                </a:gridCol>
                <a:gridCol w="3602001">
                  <a:extLst>
                    <a:ext uri="{9D8B030D-6E8A-4147-A177-3AD203B41FA5}">
                      <a16:colId xmlns:a16="http://schemas.microsoft.com/office/drawing/2014/main" val="3934939340"/>
                    </a:ext>
                  </a:extLst>
                </a:gridCol>
                <a:gridCol w="3446132">
                  <a:extLst>
                    <a:ext uri="{9D8B030D-6E8A-4147-A177-3AD203B41FA5}">
                      <a16:colId xmlns:a16="http://schemas.microsoft.com/office/drawing/2014/main" val="1330112766"/>
                    </a:ext>
                  </a:extLst>
                </a:gridCol>
              </a:tblGrid>
              <a:tr h="429169">
                <a:tc>
                  <a:txBody>
                    <a:bodyPr/>
                    <a:lstStyle/>
                    <a:p>
                      <a:pPr marL="54864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Headache</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Anxiety</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Overeating or undereating</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1050331"/>
                  </a:ext>
                </a:extLst>
              </a:tr>
              <a:tr h="429169">
                <a:tc>
                  <a:txBody>
                    <a:bodyPr/>
                    <a:lstStyle/>
                    <a:p>
                      <a:pPr marL="54864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Muscle tension or pain</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Restlessness</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Angry outbursts</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341147"/>
                  </a:ext>
                </a:extLst>
              </a:tr>
              <a:tr h="429169">
                <a:tc>
                  <a:txBody>
                    <a:bodyPr/>
                    <a:lstStyle/>
                    <a:p>
                      <a:pPr marL="54864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Chest pain</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Lack of motivation or focus</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Drug or alcohol misuse</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488011"/>
                  </a:ext>
                </a:extLst>
              </a:tr>
              <a:tr h="429169">
                <a:tc>
                  <a:txBody>
                    <a:bodyPr/>
                    <a:lstStyle/>
                    <a:p>
                      <a:pPr marL="54864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Fatigue</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Feeling overwhelmed</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Tobacco use</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2467649"/>
                  </a:ext>
                </a:extLst>
              </a:tr>
              <a:tr h="429169">
                <a:tc>
                  <a:txBody>
                    <a:bodyPr/>
                    <a:lstStyle/>
                    <a:p>
                      <a:pPr marL="54864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Change in sex drive</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Irritability or anger</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Social withdrawal</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3553650"/>
                  </a:ext>
                </a:extLst>
              </a:tr>
              <a:tr h="429169">
                <a:tc>
                  <a:txBody>
                    <a:bodyPr/>
                    <a:lstStyle/>
                    <a:p>
                      <a:pPr marL="54864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Stomach upset</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Sadness or depression</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721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Exercising less often</a:t>
                      </a:r>
                    </a:p>
                  </a:txBody>
                  <a:tcPr marL="43430" marR="43430" marT="43430" marB="43430">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74614"/>
                  </a:ext>
                </a:extLst>
              </a:tr>
              <a:tr h="429169">
                <a:tc>
                  <a:txBody>
                    <a:bodyPr/>
                    <a:lstStyle/>
                    <a:p>
                      <a:pPr marL="548640" indent="-457200" algn="l" fontAlgn="t">
                        <a:spcAft>
                          <a:spcPts val="600"/>
                        </a:spcAft>
                        <a:buFont typeface="Wingdings" panose="05000000000000000000" pitchFamily="2" charset="2"/>
                        <a:buChar char="§"/>
                      </a:pPr>
                      <a:r>
                        <a:rPr lang="en-US" sz="1400" dirty="0">
                          <a:effectLst/>
                          <a:latin typeface="Helvetica Now Text" panose="020B0504030202020204" pitchFamily="34" charset="0"/>
                        </a:rPr>
                        <a:t>Sleep problems</a:t>
                      </a:r>
                    </a:p>
                  </a:txBody>
                  <a:tcPr marL="43430" marR="43430" marT="43430" marB="43430">
                    <a:lnL>
                      <a:noFill/>
                    </a:lnL>
                    <a:lnR>
                      <a:noFill/>
                    </a:lnR>
                    <a:lnT w="762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457200" indent="-457200" algn="l" fontAlgn="t">
                        <a:spcAft>
                          <a:spcPts val="600"/>
                        </a:spcAft>
                        <a:buFont typeface="Wingdings" panose="05000000000000000000" pitchFamily="2" charset="2"/>
                        <a:buChar char="§"/>
                      </a:pPr>
                      <a:endParaRPr lang="en-US" sz="1400" dirty="0">
                        <a:effectLst/>
                        <a:latin typeface="Helvetica Now Text" panose="020B0504030202020204" pitchFamily="34" charset="0"/>
                      </a:endParaRPr>
                    </a:p>
                  </a:txBody>
                  <a:tcPr marL="43430" marR="43430" marT="43430" marB="43430">
                    <a:lnL>
                      <a:noFill/>
                    </a:lnL>
                    <a:lnR>
                      <a:noFill/>
                    </a:lnR>
                    <a:lnT w="762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457200" indent="-457200" algn="l" fontAlgn="t">
                        <a:spcAft>
                          <a:spcPts val="600"/>
                        </a:spcAft>
                        <a:buFont typeface="Wingdings" panose="05000000000000000000" pitchFamily="2" charset="2"/>
                        <a:buChar char="§"/>
                      </a:pPr>
                      <a:endParaRPr lang="en-US" sz="1400" dirty="0">
                        <a:effectLst/>
                        <a:latin typeface="Helvetica Now Text" panose="020B0504030202020204" pitchFamily="34" charset="0"/>
                      </a:endParaRPr>
                    </a:p>
                  </a:txBody>
                  <a:tcPr marL="43430" marR="43430" marT="43430" marB="43430">
                    <a:lnL>
                      <a:noFill/>
                    </a:lnL>
                    <a:lnR>
                      <a:noFill/>
                    </a:lnR>
                    <a:lnT w="762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22832559"/>
                  </a:ext>
                </a:extLst>
              </a:tr>
            </a:tbl>
          </a:graphicData>
        </a:graphic>
      </p:graphicFrame>
      <p:grpSp>
        <p:nvGrpSpPr>
          <p:cNvPr id="57" name="Group 56">
            <a:extLst>
              <a:ext uri="{FF2B5EF4-FFF2-40B4-BE49-F238E27FC236}">
                <a16:creationId xmlns:a16="http://schemas.microsoft.com/office/drawing/2014/main" id="{32A8156C-0E78-401F-A415-BCA5C212D355}"/>
              </a:ext>
            </a:extLst>
          </p:cNvPr>
          <p:cNvGrpSpPr/>
          <p:nvPr/>
        </p:nvGrpSpPr>
        <p:grpSpPr>
          <a:xfrm>
            <a:off x="776685" y="1289654"/>
            <a:ext cx="880185" cy="1005926"/>
            <a:chOff x="-2572365" y="3958751"/>
            <a:chExt cx="1280160" cy="1463040"/>
          </a:xfrm>
        </p:grpSpPr>
        <p:sp>
          <p:nvSpPr>
            <p:cNvPr id="58" name="Freeform 12">
              <a:extLst>
                <a:ext uri="{FF2B5EF4-FFF2-40B4-BE49-F238E27FC236}">
                  <a16:creationId xmlns:a16="http://schemas.microsoft.com/office/drawing/2014/main" id="{39BD8ABB-31A5-400C-A07C-8E1742D0208D}"/>
                </a:ext>
              </a:extLst>
            </p:cNvPr>
            <p:cNvSpPr>
              <a:spLocks/>
            </p:cNvSpPr>
            <p:nvPr/>
          </p:nvSpPr>
          <p:spPr bwMode="auto">
            <a:xfrm>
              <a:off x="-2524674" y="4005726"/>
              <a:ext cx="1184779" cy="1369638"/>
            </a:xfrm>
            <a:custGeom>
              <a:avLst/>
              <a:gdLst>
                <a:gd name="T0" fmla="*/ 564 w 1128"/>
                <a:gd name="T1" fmla="*/ 0 h 1304"/>
                <a:gd name="T2" fmla="*/ 0 w 1128"/>
                <a:gd name="T3" fmla="*/ 326 h 1304"/>
                <a:gd name="T4" fmla="*/ 0 w 1128"/>
                <a:gd name="T5" fmla="*/ 979 h 1304"/>
                <a:gd name="T6" fmla="*/ 564 w 1128"/>
                <a:gd name="T7" fmla="*/ 1304 h 1304"/>
                <a:gd name="T8" fmla="*/ 1128 w 1128"/>
                <a:gd name="T9" fmla="*/ 979 h 1304"/>
                <a:gd name="T10" fmla="*/ 1128 w 1128"/>
                <a:gd name="T11" fmla="*/ 326 h 1304"/>
                <a:gd name="T12" fmla="*/ 564 w 1128"/>
                <a:gd name="T13" fmla="*/ 0 h 1304"/>
                <a:gd name="T14" fmla="*/ 564 w 1128"/>
                <a:gd name="T15" fmla="*/ 0 h 1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8" h="1304">
                  <a:moveTo>
                    <a:pt x="564" y="0"/>
                  </a:moveTo>
                  <a:lnTo>
                    <a:pt x="0" y="326"/>
                  </a:lnTo>
                  <a:lnTo>
                    <a:pt x="0" y="979"/>
                  </a:lnTo>
                  <a:lnTo>
                    <a:pt x="564" y="1304"/>
                  </a:lnTo>
                  <a:lnTo>
                    <a:pt x="1128" y="979"/>
                  </a:lnTo>
                  <a:lnTo>
                    <a:pt x="1128" y="326"/>
                  </a:lnTo>
                  <a:lnTo>
                    <a:pt x="564" y="0"/>
                  </a:lnTo>
                  <a:lnTo>
                    <a:pt x="564" y="0"/>
                  </a:lnTo>
                  <a:close/>
                </a:path>
              </a:pathLst>
            </a:custGeom>
            <a:noFill/>
            <a:ln>
              <a:solidFill>
                <a:srgbClr val="0083A9"/>
              </a:solidFill>
            </a:ln>
          </p:spPr>
          <p:txBody>
            <a:bodyPr vert="horz" wrap="square" lIns="0" tIns="0" rIns="0" bIns="0" numCol="1" anchor="ctr" anchorCtr="0" compatLnSpc="1">
              <a:prstTxWarp prst="textNoShape">
                <a:avLst/>
              </a:prstTxWarp>
            </a:bodyPr>
            <a:lstStyle/>
            <a:p>
              <a:pPr algn="ctr">
                <a:defRPr/>
              </a:pPr>
              <a:endParaRPr lang="en-US" sz="1000" b="1" dirty="0">
                <a:solidFill>
                  <a:srgbClr val="FFFFFF"/>
                </a:solidFill>
                <a:latin typeface="Arial"/>
                <a:ea typeface="ＭＳ Ｐゴシック"/>
              </a:endParaRPr>
            </a:p>
          </p:txBody>
        </p:sp>
        <p:sp>
          <p:nvSpPr>
            <p:cNvPr id="59" name="Freeform 12">
              <a:extLst>
                <a:ext uri="{FF2B5EF4-FFF2-40B4-BE49-F238E27FC236}">
                  <a16:creationId xmlns:a16="http://schemas.microsoft.com/office/drawing/2014/main" id="{119E3787-ECD0-419D-9E4B-2E246D38C919}"/>
                </a:ext>
              </a:extLst>
            </p:cNvPr>
            <p:cNvSpPr>
              <a:spLocks/>
            </p:cNvSpPr>
            <p:nvPr/>
          </p:nvSpPr>
          <p:spPr bwMode="auto">
            <a:xfrm>
              <a:off x="-2572365" y="3958751"/>
              <a:ext cx="1280160" cy="1463040"/>
            </a:xfrm>
            <a:custGeom>
              <a:avLst/>
              <a:gdLst>
                <a:gd name="T0" fmla="*/ 564 w 1128"/>
                <a:gd name="T1" fmla="*/ 0 h 1304"/>
                <a:gd name="T2" fmla="*/ 0 w 1128"/>
                <a:gd name="T3" fmla="*/ 326 h 1304"/>
                <a:gd name="T4" fmla="*/ 0 w 1128"/>
                <a:gd name="T5" fmla="*/ 979 h 1304"/>
                <a:gd name="T6" fmla="*/ 564 w 1128"/>
                <a:gd name="T7" fmla="*/ 1304 h 1304"/>
                <a:gd name="T8" fmla="*/ 1128 w 1128"/>
                <a:gd name="T9" fmla="*/ 979 h 1304"/>
                <a:gd name="T10" fmla="*/ 1128 w 1128"/>
                <a:gd name="T11" fmla="*/ 326 h 1304"/>
                <a:gd name="T12" fmla="*/ 564 w 1128"/>
                <a:gd name="T13" fmla="*/ 0 h 1304"/>
                <a:gd name="T14" fmla="*/ 564 w 1128"/>
                <a:gd name="T15" fmla="*/ 0 h 1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8" h="1304">
                  <a:moveTo>
                    <a:pt x="564" y="0"/>
                  </a:moveTo>
                  <a:lnTo>
                    <a:pt x="0" y="326"/>
                  </a:lnTo>
                  <a:lnTo>
                    <a:pt x="0" y="979"/>
                  </a:lnTo>
                  <a:lnTo>
                    <a:pt x="564" y="1304"/>
                  </a:lnTo>
                  <a:lnTo>
                    <a:pt x="1128" y="979"/>
                  </a:lnTo>
                  <a:lnTo>
                    <a:pt x="1128" y="326"/>
                  </a:lnTo>
                  <a:lnTo>
                    <a:pt x="564" y="0"/>
                  </a:lnTo>
                  <a:lnTo>
                    <a:pt x="564" y="0"/>
                  </a:lnTo>
                  <a:close/>
                </a:path>
              </a:pathLst>
            </a:custGeom>
            <a:noFill/>
            <a:ln>
              <a:solidFill>
                <a:schemeClr val="accent3"/>
              </a:solidFill>
            </a:ln>
          </p:spPr>
          <p:txBody>
            <a:bodyPr vert="horz" wrap="square" lIns="0" tIns="0" rIns="0" bIns="0" numCol="1" anchor="ctr" anchorCtr="0" compatLnSpc="1">
              <a:prstTxWarp prst="textNoShape">
                <a:avLst/>
              </a:prstTxWarp>
            </a:bodyPr>
            <a:lstStyle/>
            <a:p>
              <a:pPr algn="ctr">
                <a:defRPr/>
              </a:pPr>
              <a:endParaRPr lang="en-US" sz="1000" b="1" dirty="0">
                <a:solidFill>
                  <a:srgbClr val="FFFFFF"/>
                </a:solidFill>
                <a:latin typeface="Arial"/>
                <a:ea typeface="ＭＳ Ｐゴシック"/>
              </a:endParaRPr>
            </a:p>
          </p:txBody>
        </p:sp>
        <p:sp>
          <p:nvSpPr>
            <p:cNvPr id="60" name="Flowchart: Merge 59">
              <a:extLst>
                <a:ext uri="{FF2B5EF4-FFF2-40B4-BE49-F238E27FC236}">
                  <a16:creationId xmlns:a16="http://schemas.microsoft.com/office/drawing/2014/main" id="{418942F5-AE59-49C9-9775-4396D6B37F4B}"/>
                </a:ext>
              </a:extLst>
            </p:cNvPr>
            <p:cNvSpPr/>
            <p:nvPr/>
          </p:nvSpPr>
          <p:spPr>
            <a:xfrm>
              <a:off x="-2198985" y="5222964"/>
              <a:ext cx="533399" cy="152400"/>
            </a:xfrm>
            <a:prstGeom prst="flowChartMerge">
              <a:avLst/>
            </a:prstGeom>
            <a:solidFill>
              <a:srgbClr val="008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dirty="0">
                <a:solidFill>
                  <a:srgbClr val="FFFFFF"/>
                </a:solidFill>
                <a:latin typeface="Arial"/>
                <a:ea typeface="ＭＳ Ｐゴシック"/>
              </a:endParaRPr>
            </a:p>
          </p:txBody>
        </p:sp>
      </p:grpSp>
      <p:grpSp>
        <p:nvGrpSpPr>
          <p:cNvPr id="61" name="Group 60">
            <a:extLst>
              <a:ext uri="{FF2B5EF4-FFF2-40B4-BE49-F238E27FC236}">
                <a16:creationId xmlns:a16="http://schemas.microsoft.com/office/drawing/2014/main" id="{9D8DC711-EE3E-4275-A181-93CABD89540A}"/>
              </a:ext>
            </a:extLst>
          </p:cNvPr>
          <p:cNvGrpSpPr/>
          <p:nvPr/>
        </p:nvGrpSpPr>
        <p:grpSpPr>
          <a:xfrm>
            <a:off x="7939155" y="1289654"/>
            <a:ext cx="880185" cy="1005926"/>
            <a:chOff x="-2572365" y="3958751"/>
            <a:chExt cx="1280160" cy="1463040"/>
          </a:xfrm>
        </p:grpSpPr>
        <p:sp>
          <p:nvSpPr>
            <p:cNvPr id="62" name="Freeform 12">
              <a:extLst>
                <a:ext uri="{FF2B5EF4-FFF2-40B4-BE49-F238E27FC236}">
                  <a16:creationId xmlns:a16="http://schemas.microsoft.com/office/drawing/2014/main" id="{EBA391C8-7F8B-4791-8A2E-DF4508FF0170}"/>
                </a:ext>
              </a:extLst>
            </p:cNvPr>
            <p:cNvSpPr>
              <a:spLocks/>
            </p:cNvSpPr>
            <p:nvPr/>
          </p:nvSpPr>
          <p:spPr bwMode="auto">
            <a:xfrm>
              <a:off x="-2524674" y="4005726"/>
              <a:ext cx="1184779" cy="1369638"/>
            </a:xfrm>
            <a:custGeom>
              <a:avLst/>
              <a:gdLst>
                <a:gd name="T0" fmla="*/ 564 w 1128"/>
                <a:gd name="T1" fmla="*/ 0 h 1304"/>
                <a:gd name="T2" fmla="*/ 0 w 1128"/>
                <a:gd name="T3" fmla="*/ 326 h 1304"/>
                <a:gd name="T4" fmla="*/ 0 w 1128"/>
                <a:gd name="T5" fmla="*/ 979 h 1304"/>
                <a:gd name="T6" fmla="*/ 564 w 1128"/>
                <a:gd name="T7" fmla="*/ 1304 h 1304"/>
                <a:gd name="T8" fmla="*/ 1128 w 1128"/>
                <a:gd name="T9" fmla="*/ 979 h 1304"/>
                <a:gd name="T10" fmla="*/ 1128 w 1128"/>
                <a:gd name="T11" fmla="*/ 326 h 1304"/>
                <a:gd name="T12" fmla="*/ 564 w 1128"/>
                <a:gd name="T13" fmla="*/ 0 h 1304"/>
                <a:gd name="T14" fmla="*/ 564 w 1128"/>
                <a:gd name="T15" fmla="*/ 0 h 1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8" h="1304">
                  <a:moveTo>
                    <a:pt x="564" y="0"/>
                  </a:moveTo>
                  <a:lnTo>
                    <a:pt x="0" y="326"/>
                  </a:lnTo>
                  <a:lnTo>
                    <a:pt x="0" y="979"/>
                  </a:lnTo>
                  <a:lnTo>
                    <a:pt x="564" y="1304"/>
                  </a:lnTo>
                  <a:lnTo>
                    <a:pt x="1128" y="979"/>
                  </a:lnTo>
                  <a:lnTo>
                    <a:pt x="1128" y="326"/>
                  </a:lnTo>
                  <a:lnTo>
                    <a:pt x="564" y="0"/>
                  </a:lnTo>
                  <a:lnTo>
                    <a:pt x="564" y="0"/>
                  </a:lnTo>
                  <a:close/>
                </a:path>
              </a:pathLst>
            </a:custGeom>
            <a:noFill/>
            <a:ln>
              <a:solidFill>
                <a:schemeClr val="bg2"/>
              </a:solidFill>
            </a:ln>
          </p:spPr>
          <p:txBody>
            <a:bodyPr vert="horz" wrap="square" lIns="0" tIns="0" rIns="0" bIns="0" numCol="1" anchor="ctr" anchorCtr="0" compatLnSpc="1">
              <a:prstTxWarp prst="textNoShape">
                <a:avLst/>
              </a:prstTxWarp>
            </a:bodyPr>
            <a:lstStyle/>
            <a:p>
              <a:pPr algn="ctr">
                <a:defRPr/>
              </a:pPr>
              <a:endParaRPr lang="en-US" sz="1000" b="1" dirty="0">
                <a:solidFill>
                  <a:srgbClr val="FFFFFF"/>
                </a:solidFill>
                <a:latin typeface="Arial"/>
                <a:ea typeface="ＭＳ Ｐゴシック"/>
              </a:endParaRPr>
            </a:p>
          </p:txBody>
        </p:sp>
        <p:sp>
          <p:nvSpPr>
            <p:cNvPr id="63" name="Freeform 12">
              <a:extLst>
                <a:ext uri="{FF2B5EF4-FFF2-40B4-BE49-F238E27FC236}">
                  <a16:creationId xmlns:a16="http://schemas.microsoft.com/office/drawing/2014/main" id="{DDF78007-9280-455C-99EC-94F7BB0366B6}"/>
                </a:ext>
              </a:extLst>
            </p:cNvPr>
            <p:cNvSpPr>
              <a:spLocks/>
            </p:cNvSpPr>
            <p:nvPr/>
          </p:nvSpPr>
          <p:spPr bwMode="auto">
            <a:xfrm>
              <a:off x="-2572365" y="3958751"/>
              <a:ext cx="1280160" cy="1463040"/>
            </a:xfrm>
            <a:custGeom>
              <a:avLst/>
              <a:gdLst>
                <a:gd name="T0" fmla="*/ 564 w 1128"/>
                <a:gd name="T1" fmla="*/ 0 h 1304"/>
                <a:gd name="T2" fmla="*/ 0 w 1128"/>
                <a:gd name="T3" fmla="*/ 326 h 1304"/>
                <a:gd name="T4" fmla="*/ 0 w 1128"/>
                <a:gd name="T5" fmla="*/ 979 h 1304"/>
                <a:gd name="T6" fmla="*/ 564 w 1128"/>
                <a:gd name="T7" fmla="*/ 1304 h 1304"/>
                <a:gd name="T8" fmla="*/ 1128 w 1128"/>
                <a:gd name="T9" fmla="*/ 979 h 1304"/>
                <a:gd name="T10" fmla="*/ 1128 w 1128"/>
                <a:gd name="T11" fmla="*/ 326 h 1304"/>
                <a:gd name="T12" fmla="*/ 564 w 1128"/>
                <a:gd name="T13" fmla="*/ 0 h 1304"/>
                <a:gd name="T14" fmla="*/ 564 w 1128"/>
                <a:gd name="T15" fmla="*/ 0 h 1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8" h="1304">
                  <a:moveTo>
                    <a:pt x="564" y="0"/>
                  </a:moveTo>
                  <a:lnTo>
                    <a:pt x="0" y="326"/>
                  </a:lnTo>
                  <a:lnTo>
                    <a:pt x="0" y="979"/>
                  </a:lnTo>
                  <a:lnTo>
                    <a:pt x="564" y="1304"/>
                  </a:lnTo>
                  <a:lnTo>
                    <a:pt x="1128" y="979"/>
                  </a:lnTo>
                  <a:lnTo>
                    <a:pt x="1128" y="326"/>
                  </a:lnTo>
                  <a:lnTo>
                    <a:pt x="564" y="0"/>
                  </a:lnTo>
                  <a:lnTo>
                    <a:pt x="564" y="0"/>
                  </a:lnTo>
                  <a:close/>
                </a:path>
              </a:pathLst>
            </a:custGeom>
            <a:noFill/>
            <a:ln>
              <a:solidFill>
                <a:schemeClr val="accent3"/>
              </a:solidFill>
            </a:ln>
          </p:spPr>
          <p:txBody>
            <a:bodyPr vert="horz" wrap="square" lIns="0" tIns="0" rIns="0" bIns="0" numCol="1" anchor="ctr" anchorCtr="0" compatLnSpc="1">
              <a:prstTxWarp prst="textNoShape">
                <a:avLst/>
              </a:prstTxWarp>
            </a:bodyPr>
            <a:lstStyle/>
            <a:p>
              <a:pPr algn="ctr">
                <a:defRPr/>
              </a:pPr>
              <a:endParaRPr lang="en-US" sz="1000" b="1" dirty="0">
                <a:solidFill>
                  <a:srgbClr val="FFFFFF"/>
                </a:solidFill>
                <a:latin typeface="Arial"/>
                <a:ea typeface="ＭＳ Ｐゴシック"/>
              </a:endParaRPr>
            </a:p>
          </p:txBody>
        </p:sp>
        <p:sp>
          <p:nvSpPr>
            <p:cNvPr id="64" name="Flowchart: Merge 63">
              <a:extLst>
                <a:ext uri="{FF2B5EF4-FFF2-40B4-BE49-F238E27FC236}">
                  <a16:creationId xmlns:a16="http://schemas.microsoft.com/office/drawing/2014/main" id="{52041940-A11D-4A3B-A47F-CF62A690343A}"/>
                </a:ext>
              </a:extLst>
            </p:cNvPr>
            <p:cNvSpPr/>
            <p:nvPr/>
          </p:nvSpPr>
          <p:spPr>
            <a:xfrm>
              <a:off x="-2198985" y="5222964"/>
              <a:ext cx="533399" cy="152400"/>
            </a:xfrm>
            <a:prstGeom prst="flowChartMerg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dirty="0">
                <a:solidFill>
                  <a:srgbClr val="FFFFFF"/>
                </a:solidFill>
                <a:latin typeface="Arial"/>
                <a:ea typeface="ＭＳ Ｐゴシック"/>
              </a:endParaRPr>
            </a:p>
          </p:txBody>
        </p:sp>
      </p:grpSp>
      <p:cxnSp>
        <p:nvCxnSpPr>
          <p:cNvPr id="69" name="Straight Connector 68">
            <a:extLst>
              <a:ext uri="{FF2B5EF4-FFF2-40B4-BE49-F238E27FC236}">
                <a16:creationId xmlns:a16="http://schemas.microsoft.com/office/drawing/2014/main" id="{CC7D6D81-C12D-4EFB-A9C6-7626A0A0841A}"/>
              </a:ext>
            </a:extLst>
          </p:cNvPr>
          <p:cNvCxnSpPr>
            <a:cxnSpLocks/>
          </p:cNvCxnSpPr>
          <p:nvPr/>
        </p:nvCxnSpPr>
        <p:spPr>
          <a:xfrm>
            <a:off x="776559" y="2532484"/>
            <a:ext cx="0" cy="32001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01CA7-C359-4FC1-938A-F8B7AD191130}"/>
              </a:ext>
            </a:extLst>
          </p:cNvPr>
          <p:cNvCxnSpPr>
            <a:cxnSpLocks/>
          </p:cNvCxnSpPr>
          <p:nvPr/>
        </p:nvCxnSpPr>
        <p:spPr>
          <a:xfrm>
            <a:off x="4271196" y="2471810"/>
            <a:ext cx="0" cy="32001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496AA8E-82AA-4839-8A9C-B95A58106895}"/>
              </a:ext>
            </a:extLst>
          </p:cNvPr>
          <p:cNvCxnSpPr>
            <a:cxnSpLocks/>
          </p:cNvCxnSpPr>
          <p:nvPr/>
        </p:nvCxnSpPr>
        <p:spPr>
          <a:xfrm>
            <a:off x="7827741" y="2471810"/>
            <a:ext cx="0" cy="32001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2F523617-3D74-4E6A-9C08-E98309ACCCFB}"/>
              </a:ext>
            </a:extLst>
          </p:cNvPr>
          <p:cNvGrpSpPr/>
          <p:nvPr/>
        </p:nvGrpSpPr>
        <p:grpSpPr>
          <a:xfrm>
            <a:off x="8136259" y="1533110"/>
            <a:ext cx="485976" cy="487033"/>
            <a:chOff x="5281613" y="4129088"/>
            <a:chExt cx="730250" cy="731838"/>
          </a:xfrm>
          <a:noFill/>
        </p:grpSpPr>
        <p:sp>
          <p:nvSpPr>
            <p:cNvPr id="45" name="Freeform 131">
              <a:extLst>
                <a:ext uri="{FF2B5EF4-FFF2-40B4-BE49-F238E27FC236}">
                  <a16:creationId xmlns:a16="http://schemas.microsoft.com/office/drawing/2014/main" id="{F6AC6057-DFFD-4585-A5CA-4CE980BDA125}"/>
                </a:ext>
              </a:extLst>
            </p:cNvPr>
            <p:cNvSpPr>
              <a:spLocks/>
            </p:cNvSpPr>
            <p:nvPr/>
          </p:nvSpPr>
          <p:spPr bwMode="auto">
            <a:xfrm>
              <a:off x="5281613" y="4129088"/>
              <a:ext cx="730250" cy="731838"/>
            </a:xfrm>
            <a:custGeom>
              <a:avLst/>
              <a:gdLst>
                <a:gd name="T0" fmla="*/ 310 w 310"/>
                <a:gd name="T1" fmla="*/ 161 h 310"/>
                <a:gd name="T2" fmla="*/ 155 w 310"/>
                <a:gd name="T3" fmla="*/ 310 h 310"/>
                <a:gd name="T4" fmla="*/ 0 w 310"/>
                <a:gd name="T5" fmla="*/ 155 h 310"/>
                <a:gd name="T6" fmla="*/ 155 w 310"/>
                <a:gd name="T7" fmla="*/ 0 h 310"/>
                <a:gd name="T8" fmla="*/ 237 w 310"/>
                <a:gd name="T9" fmla="*/ 23 h 310"/>
              </a:gdLst>
              <a:ahLst/>
              <a:cxnLst>
                <a:cxn ang="0">
                  <a:pos x="T0" y="T1"/>
                </a:cxn>
                <a:cxn ang="0">
                  <a:pos x="T2" y="T3"/>
                </a:cxn>
                <a:cxn ang="0">
                  <a:pos x="T4" y="T5"/>
                </a:cxn>
                <a:cxn ang="0">
                  <a:pos x="T6" y="T7"/>
                </a:cxn>
                <a:cxn ang="0">
                  <a:pos x="T8" y="T9"/>
                </a:cxn>
              </a:cxnLst>
              <a:rect l="0" t="0" r="r" b="b"/>
              <a:pathLst>
                <a:path w="310" h="310">
                  <a:moveTo>
                    <a:pt x="310" y="161"/>
                  </a:moveTo>
                  <a:cubicBezTo>
                    <a:pt x="307" y="244"/>
                    <a:pt x="239" y="310"/>
                    <a:pt x="155" y="310"/>
                  </a:cubicBezTo>
                  <a:cubicBezTo>
                    <a:pt x="70" y="310"/>
                    <a:pt x="0" y="241"/>
                    <a:pt x="0" y="155"/>
                  </a:cubicBezTo>
                  <a:cubicBezTo>
                    <a:pt x="0" y="69"/>
                    <a:pt x="70" y="0"/>
                    <a:pt x="155" y="0"/>
                  </a:cubicBezTo>
                  <a:cubicBezTo>
                    <a:pt x="185" y="0"/>
                    <a:pt x="214" y="9"/>
                    <a:pt x="237" y="23"/>
                  </a:cubicBezTo>
                </a:path>
              </a:pathLst>
            </a:custGeom>
            <a:grpFill/>
            <a:ln w="12700" cap="rnd">
              <a:solidFill>
                <a:schemeClr val="bg2"/>
              </a:solidFill>
              <a:prstDash val="solid"/>
              <a:round/>
              <a:headEnd/>
              <a:tailEnd/>
            </a:ln>
          </p:spPr>
          <p:txBody>
            <a:bodyPr vert="horz" wrap="square" lIns="91434" tIns="45717" rIns="91434" bIns="45717" numCol="1" anchor="t" anchorCtr="0" compatLnSpc="1">
              <a:prstTxWarp prst="textNoShape">
                <a:avLst/>
              </a:prstTxWarp>
            </a:bodyPr>
            <a:lstStyle/>
            <a:p>
              <a:pPr>
                <a:defRPr/>
              </a:pPr>
              <a:endParaRPr lang="en-US" sz="3600" dirty="0">
                <a:solidFill>
                  <a:prstClr val="black"/>
                </a:solidFill>
              </a:endParaRPr>
            </a:p>
          </p:txBody>
        </p:sp>
        <p:sp>
          <p:nvSpPr>
            <p:cNvPr id="46" name="Freeform 132">
              <a:extLst>
                <a:ext uri="{FF2B5EF4-FFF2-40B4-BE49-F238E27FC236}">
                  <a16:creationId xmlns:a16="http://schemas.microsoft.com/office/drawing/2014/main" id="{28A84EBB-91E3-4029-AB9B-407E8B202C78}"/>
                </a:ext>
              </a:extLst>
            </p:cNvPr>
            <p:cNvSpPr>
              <a:spLocks/>
            </p:cNvSpPr>
            <p:nvPr/>
          </p:nvSpPr>
          <p:spPr bwMode="auto">
            <a:xfrm>
              <a:off x="5554663" y="4267200"/>
              <a:ext cx="395288" cy="303213"/>
            </a:xfrm>
            <a:custGeom>
              <a:avLst/>
              <a:gdLst>
                <a:gd name="T0" fmla="*/ 0 w 168"/>
                <a:gd name="T1" fmla="*/ 129 h 129"/>
                <a:gd name="T2" fmla="*/ 95 w 168"/>
                <a:gd name="T3" fmla="*/ 87 h 129"/>
                <a:gd name="T4" fmla="*/ 103 w 168"/>
                <a:gd name="T5" fmla="*/ 105 h 129"/>
                <a:gd name="T6" fmla="*/ 128 w 168"/>
                <a:gd name="T7" fmla="*/ 119 h 129"/>
                <a:gd name="T8" fmla="*/ 157 w 168"/>
                <a:gd name="T9" fmla="*/ 106 h 129"/>
                <a:gd name="T10" fmla="*/ 163 w 168"/>
                <a:gd name="T11" fmla="*/ 78 h 129"/>
                <a:gd name="T12" fmla="*/ 136 w 168"/>
                <a:gd name="T13" fmla="*/ 17 h 129"/>
                <a:gd name="T14" fmla="*/ 111 w 168"/>
                <a:gd name="T15" fmla="*/ 4 h 129"/>
                <a:gd name="T16" fmla="*/ 82 w 168"/>
                <a:gd name="T17" fmla="*/ 16 h 129"/>
                <a:gd name="T18" fmla="*/ 76 w 168"/>
                <a:gd name="T19" fmla="*/ 44 h 129"/>
                <a:gd name="T20" fmla="*/ 84 w 168"/>
                <a:gd name="T21" fmla="*/ 6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 h="129">
                  <a:moveTo>
                    <a:pt x="0" y="129"/>
                  </a:moveTo>
                  <a:cubicBezTo>
                    <a:pt x="95" y="87"/>
                    <a:pt x="95" y="87"/>
                    <a:pt x="95" y="87"/>
                  </a:cubicBezTo>
                  <a:cubicBezTo>
                    <a:pt x="103" y="105"/>
                    <a:pt x="103" y="105"/>
                    <a:pt x="103" y="105"/>
                  </a:cubicBezTo>
                  <a:cubicBezTo>
                    <a:pt x="108" y="117"/>
                    <a:pt x="119" y="123"/>
                    <a:pt x="128" y="119"/>
                  </a:cubicBezTo>
                  <a:cubicBezTo>
                    <a:pt x="157" y="106"/>
                    <a:pt x="157" y="106"/>
                    <a:pt x="157" y="106"/>
                  </a:cubicBezTo>
                  <a:cubicBezTo>
                    <a:pt x="165" y="102"/>
                    <a:pt x="168" y="90"/>
                    <a:pt x="163" y="78"/>
                  </a:cubicBezTo>
                  <a:cubicBezTo>
                    <a:pt x="136" y="17"/>
                    <a:pt x="136" y="17"/>
                    <a:pt x="136" y="17"/>
                  </a:cubicBezTo>
                  <a:cubicBezTo>
                    <a:pt x="131" y="6"/>
                    <a:pt x="119" y="0"/>
                    <a:pt x="111" y="4"/>
                  </a:cubicBezTo>
                  <a:cubicBezTo>
                    <a:pt x="82" y="16"/>
                    <a:pt x="82" y="16"/>
                    <a:pt x="82" y="16"/>
                  </a:cubicBezTo>
                  <a:cubicBezTo>
                    <a:pt x="73" y="20"/>
                    <a:pt x="71" y="33"/>
                    <a:pt x="76" y="44"/>
                  </a:cubicBezTo>
                  <a:cubicBezTo>
                    <a:pt x="84" y="62"/>
                    <a:pt x="84" y="62"/>
                    <a:pt x="84" y="62"/>
                  </a:cubicBezTo>
                </a:path>
              </a:pathLst>
            </a:custGeom>
            <a:grpFill/>
            <a:ln w="12700" cap="rnd">
              <a:solidFill>
                <a:schemeClr val="tx2"/>
              </a:solidFill>
              <a:prstDash val="solid"/>
              <a:round/>
              <a:headEnd/>
              <a:tailEnd/>
            </a:ln>
          </p:spPr>
          <p:txBody>
            <a:bodyPr vert="horz" wrap="square" lIns="91434" tIns="45717" rIns="91434" bIns="45717" numCol="1" anchor="t" anchorCtr="0" compatLnSpc="1">
              <a:prstTxWarp prst="textNoShape">
                <a:avLst/>
              </a:prstTxWarp>
            </a:bodyPr>
            <a:lstStyle/>
            <a:p>
              <a:pPr>
                <a:defRPr/>
              </a:pPr>
              <a:endParaRPr lang="en-US" sz="3600" dirty="0">
                <a:solidFill>
                  <a:prstClr val="black"/>
                </a:solidFill>
              </a:endParaRPr>
            </a:p>
          </p:txBody>
        </p:sp>
        <p:sp>
          <p:nvSpPr>
            <p:cNvPr id="50" name="Freeform 133">
              <a:extLst>
                <a:ext uri="{FF2B5EF4-FFF2-40B4-BE49-F238E27FC236}">
                  <a16:creationId xmlns:a16="http://schemas.microsoft.com/office/drawing/2014/main" id="{A4A6529D-94EC-445D-A938-DEC7123092D4}"/>
                </a:ext>
              </a:extLst>
            </p:cNvPr>
            <p:cNvSpPr>
              <a:spLocks/>
            </p:cNvSpPr>
            <p:nvPr/>
          </p:nvSpPr>
          <p:spPr bwMode="auto">
            <a:xfrm>
              <a:off x="5341938" y="4419600"/>
              <a:ext cx="396875" cy="306388"/>
            </a:xfrm>
            <a:custGeom>
              <a:avLst/>
              <a:gdLst>
                <a:gd name="T0" fmla="*/ 168 w 168"/>
                <a:gd name="T1" fmla="*/ 0 h 130"/>
                <a:gd name="T2" fmla="*/ 74 w 168"/>
                <a:gd name="T3" fmla="*/ 42 h 130"/>
                <a:gd name="T4" fmla="*/ 65 w 168"/>
                <a:gd name="T5" fmla="*/ 24 h 130"/>
                <a:gd name="T6" fmla="*/ 40 w 168"/>
                <a:gd name="T7" fmla="*/ 10 h 130"/>
                <a:gd name="T8" fmla="*/ 12 w 168"/>
                <a:gd name="T9" fmla="*/ 23 h 130"/>
                <a:gd name="T10" fmla="*/ 5 w 168"/>
                <a:gd name="T11" fmla="*/ 51 h 130"/>
                <a:gd name="T12" fmla="*/ 33 w 168"/>
                <a:gd name="T13" fmla="*/ 112 h 130"/>
                <a:gd name="T14" fmla="*/ 58 w 168"/>
                <a:gd name="T15" fmla="*/ 126 h 130"/>
                <a:gd name="T16" fmla="*/ 86 w 168"/>
                <a:gd name="T17" fmla="*/ 113 h 130"/>
                <a:gd name="T18" fmla="*/ 93 w 168"/>
                <a:gd name="T19" fmla="*/ 85 h 130"/>
                <a:gd name="T20" fmla="*/ 84 w 168"/>
                <a:gd name="T21" fmla="*/ 6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 h="130">
                  <a:moveTo>
                    <a:pt x="168" y="0"/>
                  </a:moveTo>
                  <a:cubicBezTo>
                    <a:pt x="74" y="42"/>
                    <a:pt x="74" y="42"/>
                    <a:pt x="74" y="42"/>
                  </a:cubicBezTo>
                  <a:cubicBezTo>
                    <a:pt x="65" y="24"/>
                    <a:pt x="65" y="24"/>
                    <a:pt x="65" y="24"/>
                  </a:cubicBezTo>
                  <a:cubicBezTo>
                    <a:pt x="60" y="13"/>
                    <a:pt x="49" y="7"/>
                    <a:pt x="40" y="10"/>
                  </a:cubicBezTo>
                  <a:cubicBezTo>
                    <a:pt x="12" y="23"/>
                    <a:pt x="12" y="23"/>
                    <a:pt x="12" y="23"/>
                  </a:cubicBezTo>
                  <a:cubicBezTo>
                    <a:pt x="3" y="27"/>
                    <a:pt x="0" y="39"/>
                    <a:pt x="5" y="51"/>
                  </a:cubicBezTo>
                  <a:cubicBezTo>
                    <a:pt x="33" y="112"/>
                    <a:pt x="33" y="112"/>
                    <a:pt x="33" y="112"/>
                  </a:cubicBezTo>
                  <a:cubicBezTo>
                    <a:pt x="38" y="123"/>
                    <a:pt x="49" y="130"/>
                    <a:pt x="58" y="126"/>
                  </a:cubicBezTo>
                  <a:cubicBezTo>
                    <a:pt x="86" y="113"/>
                    <a:pt x="86" y="113"/>
                    <a:pt x="86" y="113"/>
                  </a:cubicBezTo>
                  <a:cubicBezTo>
                    <a:pt x="95" y="109"/>
                    <a:pt x="98" y="97"/>
                    <a:pt x="93" y="85"/>
                  </a:cubicBezTo>
                  <a:cubicBezTo>
                    <a:pt x="84" y="67"/>
                    <a:pt x="84" y="67"/>
                    <a:pt x="84" y="67"/>
                  </a:cubicBezTo>
                </a:path>
              </a:pathLst>
            </a:custGeom>
            <a:grpFill/>
            <a:ln w="12700" cap="rnd">
              <a:solidFill>
                <a:schemeClr val="tx2"/>
              </a:solidFill>
              <a:prstDash val="solid"/>
              <a:round/>
              <a:headEnd/>
              <a:tailEnd/>
            </a:ln>
          </p:spPr>
          <p:txBody>
            <a:bodyPr vert="horz" wrap="square" lIns="91434" tIns="45717" rIns="91434" bIns="45717" numCol="1" anchor="t" anchorCtr="0" compatLnSpc="1">
              <a:prstTxWarp prst="textNoShape">
                <a:avLst/>
              </a:prstTxWarp>
            </a:bodyPr>
            <a:lstStyle/>
            <a:p>
              <a:pPr>
                <a:defRPr/>
              </a:pPr>
              <a:endParaRPr lang="en-US" sz="3600" dirty="0">
                <a:solidFill>
                  <a:prstClr val="black"/>
                </a:solidFill>
              </a:endParaRPr>
            </a:p>
          </p:txBody>
        </p:sp>
      </p:grpSp>
      <p:grpSp>
        <p:nvGrpSpPr>
          <p:cNvPr id="53" name="Group 52">
            <a:extLst>
              <a:ext uri="{FF2B5EF4-FFF2-40B4-BE49-F238E27FC236}">
                <a16:creationId xmlns:a16="http://schemas.microsoft.com/office/drawing/2014/main" id="{E380C272-85A2-4E33-8829-819E05C4F1F8}"/>
              </a:ext>
            </a:extLst>
          </p:cNvPr>
          <p:cNvGrpSpPr/>
          <p:nvPr/>
        </p:nvGrpSpPr>
        <p:grpSpPr>
          <a:xfrm>
            <a:off x="948215" y="1483106"/>
            <a:ext cx="537122" cy="541650"/>
            <a:chOff x="4103688" y="2986088"/>
            <a:chExt cx="941388" cy="949325"/>
          </a:xfrm>
          <a:noFill/>
        </p:grpSpPr>
        <p:sp>
          <p:nvSpPr>
            <p:cNvPr id="55" name="Freeform 23">
              <a:extLst>
                <a:ext uri="{FF2B5EF4-FFF2-40B4-BE49-F238E27FC236}">
                  <a16:creationId xmlns:a16="http://schemas.microsoft.com/office/drawing/2014/main" id="{666BB94D-B08F-4059-BA56-4D21DF162E38}"/>
                </a:ext>
              </a:extLst>
            </p:cNvPr>
            <p:cNvSpPr>
              <a:spLocks/>
            </p:cNvSpPr>
            <p:nvPr/>
          </p:nvSpPr>
          <p:spPr bwMode="auto">
            <a:xfrm>
              <a:off x="4103688" y="2986088"/>
              <a:ext cx="941388" cy="949325"/>
            </a:xfrm>
            <a:custGeom>
              <a:avLst/>
              <a:gdLst>
                <a:gd name="T0" fmla="*/ 19 w 251"/>
                <a:gd name="T1" fmla="*/ 155 h 253"/>
                <a:gd name="T2" fmla="*/ 126 w 251"/>
                <a:gd name="T3" fmla="*/ 253 h 253"/>
                <a:gd name="T4" fmla="*/ 251 w 251"/>
                <a:gd name="T5" fmla="*/ 97 h 253"/>
                <a:gd name="T6" fmla="*/ 126 w 251"/>
                <a:gd name="T7" fmla="*/ 50 h 253"/>
                <a:gd name="T8" fmla="*/ 0 w 251"/>
                <a:gd name="T9" fmla="*/ 97 h 253"/>
                <a:gd name="T10" fmla="*/ 2 w 251"/>
                <a:gd name="T11" fmla="*/ 117 h 253"/>
              </a:gdLst>
              <a:ahLst/>
              <a:cxnLst>
                <a:cxn ang="0">
                  <a:pos x="T0" y="T1"/>
                </a:cxn>
                <a:cxn ang="0">
                  <a:pos x="T2" y="T3"/>
                </a:cxn>
                <a:cxn ang="0">
                  <a:pos x="T4" y="T5"/>
                </a:cxn>
                <a:cxn ang="0">
                  <a:pos x="T6" y="T7"/>
                </a:cxn>
                <a:cxn ang="0">
                  <a:pos x="T8" y="T9"/>
                </a:cxn>
                <a:cxn ang="0">
                  <a:pos x="T10" y="T11"/>
                </a:cxn>
              </a:cxnLst>
              <a:rect l="0" t="0" r="r" b="b"/>
              <a:pathLst>
                <a:path w="251" h="253">
                  <a:moveTo>
                    <a:pt x="19" y="155"/>
                  </a:moveTo>
                  <a:cubicBezTo>
                    <a:pt x="45" y="191"/>
                    <a:pt x="91" y="218"/>
                    <a:pt x="126" y="253"/>
                  </a:cubicBezTo>
                  <a:cubicBezTo>
                    <a:pt x="176" y="202"/>
                    <a:pt x="251" y="168"/>
                    <a:pt x="251" y="97"/>
                  </a:cubicBezTo>
                  <a:cubicBezTo>
                    <a:pt x="251" y="27"/>
                    <a:pt x="169" y="0"/>
                    <a:pt x="126" y="50"/>
                  </a:cubicBezTo>
                  <a:cubicBezTo>
                    <a:pt x="82" y="0"/>
                    <a:pt x="0" y="27"/>
                    <a:pt x="0" y="97"/>
                  </a:cubicBezTo>
                  <a:cubicBezTo>
                    <a:pt x="0" y="104"/>
                    <a:pt x="1" y="111"/>
                    <a:pt x="2" y="117"/>
                  </a:cubicBezTo>
                </a:path>
              </a:pathLst>
            </a:custGeom>
            <a:grpFill/>
            <a:ln w="12700" cap="flat">
              <a:solidFill>
                <a:schemeClr val="accent4"/>
              </a:solidFill>
              <a:prstDash val="solid"/>
              <a:miter lim="800000"/>
              <a:headEnd/>
              <a:tailEnd/>
            </a:ln>
          </p:spPr>
          <p:txBody>
            <a:bodyPr vert="horz" wrap="square" lIns="91434" tIns="45717" rIns="91434" bIns="45717" numCol="1" anchor="t" anchorCtr="0" compatLnSpc="1">
              <a:prstTxWarp prst="textNoShape">
                <a:avLst/>
              </a:prstTxWarp>
            </a:bodyPr>
            <a:lstStyle/>
            <a:p>
              <a:endParaRPr lang="en-US" sz="3600" dirty="0"/>
            </a:p>
          </p:txBody>
        </p:sp>
        <p:sp>
          <p:nvSpPr>
            <p:cNvPr id="56" name="Freeform 24">
              <a:extLst>
                <a:ext uri="{FF2B5EF4-FFF2-40B4-BE49-F238E27FC236}">
                  <a16:creationId xmlns:a16="http://schemas.microsoft.com/office/drawing/2014/main" id="{B37FC21B-4B2D-4711-AF9D-E1289CDA9190}"/>
                </a:ext>
              </a:extLst>
            </p:cNvPr>
            <p:cNvSpPr>
              <a:spLocks/>
            </p:cNvSpPr>
            <p:nvPr/>
          </p:nvSpPr>
          <p:spPr bwMode="auto">
            <a:xfrm>
              <a:off x="4132263" y="3255963"/>
              <a:ext cx="709613" cy="465138"/>
            </a:xfrm>
            <a:custGeom>
              <a:avLst/>
              <a:gdLst>
                <a:gd name="T0" fmla="*/ 0 w 447"/>
                <a:gd name="T1" fmla="*/ 149 h 293"/>
                <a:gd name="T2" fmla="*/ 190 w 447"/>
                <a:gd name="T3" fmla="*/ 149 h 293"/>
                <a:gd name="T4" fmla="*/ 225 w 447"/>
                <a:gd name="T5" fmla="*/ 0 h 293"/>
                <a:gd name="T6" fmla="*/ 270 w 447"/>
                <a:gd name="T7" fmla="*/ 293 h 293"/>
                <a:gd name="T8" fmla="*/ 312 w 447"/>
                <a:gd name="T9" fmla="*/ 61 h 293"/>
                <a:gd name="T10" fmla="*/ 331 w 447"/>
                <a:gd name="T11" fmla="*/ 146 h 293"/>
                <a:gd name="T12" fmla="*/ 447 w 447"/>
                <a:gd name="T13" fmla="*/ 146 h 293"/>
              </a:gdLst>
              <a:ahLst/>
              <a:cxnLst>
                <a:cxn ang="0">
                  <a:pos x="T0" y="T1"/>
                </a:cxn>
                <a:cxn ang="0">
                  <a:pos x="T2" y="T3"/>
                </a:cxn>
                <a:cxn ang="0">
                  <a:pos x="T4" y="T5"/>
                </a:cxn>
                <a:cxn ang="0">
                  <a:pos x="T6" y="T7"/>
                </a:cxn>
                <a:cxn ang="0">
                  <a:pos x="T8" y="T9"/>
                </a:cxn>
                <a:cxn ang="0">
                  <a:pos x="T10" y="T11"/>
                </a:cxn>
                <a:cxn ang="0">
                  <a:pos x="T12" y="T13"/>
                </a:cxn>
              </a:cxnLst>
              <a:rect l="0" t="0" r="r" b="b"/>
              <a:pathLst>
                <a:path w="447" h="293">
                  <a:moveTo>
                    <a:pt x="0" y="149"/>
                  </a:moveTo>
                  <a:lnTo>
                    <a:pt x="190" y="149"/>
                  </a:lnTo>
                  <a:lnTo>
                    <a:pt x="225" y="0"/>
                  </a:lnTo>
                  <a:lnTo>
                    <a:pt x="270" y="293"/>
                  </a:lnTo>
                  <a:lnTo>
                    <a:pt x="312" y="61"/>
                  </a:lnTo>
                  <a:lnTo>
                    <a:pt x="331" y="146"/>
                  </a:lnTo>
                  <a:lnTo>
                    <a:pt x="447" y="146"/>
                  </a:lnTo>
                </a:path>
              </a:pathLst>
            </a:custGeom>
            <a:grpFill/>
            <a:ln w="12700" cap="rnd">
              <a:solidFill>
                <a:schemeClr val="tx2"/>
              </a:solidFill>
              <a:prstDash val="solid"/>
              <a:round/>
              <a:headEnd/>
              <a:tailEnd/>
            </a:ln>
          </p:spPr>
          <p:txBody>
            <a:bodyPr vert="horz" wrap="square" lIns="91434" tIns="45717" rIns="91434" bIns="45717" numCol="1" anchor="t" anchorCtr="0" compatLnSpc="1">
              <a:prstTxWarp prst="textNoShape">
                <a:avLst/>
              </a:prstTxWarp>
            </a:bodyPr>
            <a:lstStyle/>
            <a:p>
              <a:endParaRPr lang="en-US" sz="3600" dirty="0"/>
            </a:p>
          </p:txBody>
        </p:sp>
        <p:sp>
          <p:nvSpPr>
            <p:cNvPr id="72" name="Freeform 25">
              <a:extLst>
                <a:ext uri="{FF2B5EF4-FFF2-40B4-BE49-F238E27FC236}">
                  <a16:creationId xmlns:a16="http://schemas.microsoft.com/office/drawing/2014/main" id="{4A92FFA8-98A9-4CD6-94F2-677238FBD875}"/>
                </a:ext>
              </a:extLst>
            </p:cNvPr>
            <p:cNvSpPr>
              <a:spLocks/>
            </p:cNvSpPr>
            <p:nvPr/>
          </p:nvSpPr>
          <p:spPr bwMode="auto">
            <a:xfrm>
              <a:off x="4838701" y="3440113"/>
              <a:ext cx="96838" cy="96838"/>
            </a:xfrm>
            <a:custGeom>
              <a:avLst/>
              <a:gdLst>
                <a:gd name="T0" fmla="*/ 24 w 26"/>
                <a:gd name="T1" fmla="*/ 17 h 26"/>
                <a:gd name="T2" fmla="*/ 9 w 26"/>
                <a:gd name="T3" fmla="*/ 24 h 26"/>
                <a:gd name="T4" fmla="*/ 2 w 26"/>
                <a:gd name="T5" fmla="*/ 10 h 26"/>
                <a:gd name="T6" fmla="*/ 16 w 26"/>
                <a:gd name="T7" fmla="*/ 2 h 26"/>
                <a:gd name="T8" fmla="*/ 24 w 26"/>
                <a:gd name="T9" fmla="*/ 17 h 26"/>
              </a:gdLst>
              <a:ahLst/>
              <a:cxnLst>
                <a:cxn ang="0">
                  <a:pos x="T0" y="T1"/>
                </a:cxn>
                <a:cxn ang="0">
                  <a:pos x="T2" y="T3"/>
                </a:cxn>
                <a:cxn ang="0">
                  <a:pos x="T4" y="T5"/>
                </a:cxn>
                <a:cxn ang="0">
                  <a:pos x="T6" y="T7"/>
                </a:cxn>
                <a:cxn ang="0">
                  <a:pos x="T8" y="T9"/>
                </a:cxn>
              </a:cxnLst>
              <a:rect l="0" t="0" r="r" b="b"/>
              <a:pathLst>
                <a:path w="26" h="26">
                  <a:moveTo>
                    <a:pt x="24" y="17"/>
                  </a:moveTo>
                  <a:cubicBezTo>
                    <a:pt x="22" y="23"/>
                    <a:pt x="15" y="26"/>
                    <a:pt x="9" y="24"/>
                  </a:cubicBezTo>
                  <a:cubicBezTo>
                    <a:pt x="3" y="22"/>
                    <a:pt x="0" y="16"/>
                    <a:pt x="2" y="10"/>
                  </a:cubicBezTo>
                  <a:cubicBezTo>
                    <a:pt x="4" y="4"/>
                    <a:pt x="10" y="0"/>
                    <a:pt x="16" y="2"/>
                  </a:cubicBezTo>
                  <a:cubicBezTo>
                    <a:pt x="23" y="4"/>
                    <a:pt x="26" y="11"/>
                    <a:pt x="24" y="17"/>
                  </a:cubicBezTo>
                  <a:close/>
                </a:path>
              </a:pathLst>
            </a:custGeom>
            <a:grpFill/>
            <a:ln w="12700" cap="flat">
              <a:solidFill>
                <a:schemeClr val="tx2"/>
              </a:solidFill>
              <a:prstDash val="solid"/>
              <a:miter lim="800000"/>
              <a:headEnd/>
              <a:tailEnd/>
            </a:ln>
          </p:spPr>
          <p:txBody>
            <a:bodyPr vert="horz" wrap="square" lIns="91434" tIns="45717" rIns="91434" bIns="45717" numCol="1" anchor="t" anchorCtr="0" compatLnSpc="1">
              <a:prstTxWarp prst="textNoShape">
                <a:avLst/>
              </a:prstTxWarp>
            </a:bodyPr>
            <a:lstStyle/>
            <a:p>
              <a:endParaRPr lang="en-US" sz="3600" dirty="0"/>
            </a:p>
          </p:txBody>
        </p:sp>
      </p:grpSp>
      <p:sp>
        <p:nvSpPr>
          <p:cNvPr id="3" name="TextBox 2">
            <a:extLst>
              <a:ext uri="{FF2B5EF4-FFF2-40B4-BE49-F238E27FC236}">
                <a16:creationId xmlns:a16="http://schemas.microsoft.com/office/drawing/2014/main" id="{569044D2-7089-4944-862C-C6211AD46B9B}"/>
              </a:ext>
            </a:extLst>
          </p:cNvPr>
          <p:cNvSpPr txBox="1"/>
          <p:nvPr/>
        </p:nvSpPr>
        <p:spPr>
          <a:xfrm>
            <a:off x="8993198" y="1317648"/>
            <a:ext cx="2819685" cy="553998"/>
          </a:xfrm>
          <a:prstGeom prst="rect">
            <a:avLst/>
          </a:prstGeom>
          <a:noFill/>
        </p:spPr>
        <p:txBody>
          <a:bodyPr wrap="square" rtlCol="0">
            <a:spAutoFit/>
          </a:bodyPr>
          <a:lstStyle/>
          <a:p>
            <a:r>
              <a:rPr lang="en-US" sz="3000" b="1" dirty="0">
                <a:latin typeface="Helvetica Now Text" panose="020B0504030202020204" pitchFamily="34" charset="0"/>
              </a:rPr>
              <a:t>Behavior</a:t>
            </a:r>
          </a:p>
        </p:txBody>
      </p:sp>
      <p:sp>
        <p:nvSpPr>
          <p:cNvPr id="34" name="TextBox 33">
            <a:extLst>
              <a:ext uri="{FF2B5EF4-FFF2-40B4-BE49-F238E27FC236}">
                <a16:creationId xmlns:a16="http://schemas.microsoft.com/office/drawing/2014/main" id="{8977878C-56E0-483F-A8AF-FD8EB1811F02}"/>
              </a:ext>
            </a:extLst>
          </p:cNvPr>
          <p:cNvSpPr txBox="1"/>
          <p:nvPr/>
        </p:nvSpPr>
        <p:spPr>
          <a:xfrm>
            <a:off x="1880775" y="1317647"/>
            <a:ext cx="2520234" cy="553998"/>
          </a:xfrm>
          <a:prstGeom prst="rect">
            <a:avLst/>
          </a:prstGeom>
          <a:noFill/>
        </p:spPr>
        <p:txBody>
          <a:bodyPr wrap="square" rtlCol="0">
            <a:spAutoFit/>
          </a:bodyPr>
          <a:lstStyle/>
          <a:p>
            <a:r>
              <a:rPr lang="en-US" sz="3000" b="1" dirty="0">
                <a:latin typeface="Helvetica Now Text" panose="020B0504030202020204" pitchFamily="34" charset="0"/>
              </a:rPr>
              <a:t>Body</a:t>
            </a:r>
          </a:p>
        </p:txBody>
      </p:sp>
      <p:sp>
        <p:nvSpPr>
          <p:cNvPr id="35" name="TextBox 34">
            <a:extLst>
              <a:ext uri="{FF2B5EF4-FFF2-40B4-BE49-F238E27FC236}">
                <a16:creationId xmlns:a16="http://schemas.microsoft.com/office/drawing/2014/main" id="{73FF8619-7D64-4917-B87E-FB4FCF98E68F}"/>
              </a:ext>
            </a:extLst>
          </p:cNvPr>
          <p:cNvSpPr txBox="1"/>
          <p:nvPr/>
        </p:nvSpPr>
        <p:spPr>
          <a:xfrm>
            <a:off x="5421402" y="1317648"/>
            <a:ext cx="2520234" cy="553998"/>
          </a:xfrm>
          <a:prstGeom prst="rect">
            <a:avLst/>
          </a:prstGeom>
          <a:noFill/>
        </p:spPr>
        <p:txBody>
          <a:bodyPr wrap="square" rtlCol="0">
            <a:spAutoFit/>
          </a:bodyPr>
          <a:lstStyle/>
          <a:p>
            <a:r>
              <a:rPr lang="en-US" sz="3000" b="1" dirty="0">
                <a:latin typeface="Helvetica Now Text" panose="020B0504030202020204" pitchFamily="34" charset="0"/>
              </a:rPr>
              <a:t>Mood</a:t>
            </a:r>
          </a:p>
        </p:txBody>
      </p:sp>
      <p:sp>
        <p:nvSpPr>
          <p:cNvPr id="36" name="TextBox 35">
            <a:extLst>
              <a:ext uri="{FF2B5EF4-FFF2-40B4-BE49-F238E27FC236}">
                <a16:creationId xmlns:a16="http://schemas.microsoft.com/office/drawing/2014/main" id="{4E77533E-8B15-4A05-B685-B1D761B0D0B9}"/>
              </a:ext>
            </a:extLst>
          </p:cNvPr>
          <p:cNvSpPr txBox="1"/>
          <p:nvPr/>
        </p:nvSpPr>
        <p:spPr>
          <a:xfrm>
            <a:off x="1074211" y="6290936"/>
            <a:ext cx="9043567" cy="197746"/>
          </a:xfrm>
          <a:prstGeom prst="rect">
            <a:avLst/>
          </a:prstGeom>
          <a:noFill/>
        </p:spPr>
        <p:txBody>
          <a:bodyPr wrap="square" rtlCol="0" anchor="ctr">
            <a:spAutoFit/>
          </a:bodyPr>
          <a:lstStyle/>
          <a:p>
            <a:pPr defTabSz="914332">
              <a:lnSpc>
                <a:spcPts val="900"/>
              </a:lnSpc>
              <a:defRPr/>
            </a:pPr>
            <a:r>
              <a:rPr lang="fr-FR" sz="500" dirty="0">
                <a:solidFill>
                  <a:schemeClr val="bg1">
                    <a:lumMod val="50000"/>
                  </a:schemeClr>
                </a:solidFill>
                <a:latin typeface="Helvetica Now Text" panose="020B0504030202020204" pitchFamily="34" charset="0"/>
                <a:cs typeface="Arial" panose="020B0604020202020204" pitchFamily="34" charset="0"/>
              </a:rPr>
              <a:t>Source: </a:t>
            </a:r>
            <a:r>
              <a:rPr lang="en-US" sz="500" dirty="0">
                <a:solidFill>
                  <a:schemeClr val="bg1">
                    <a:lumMod val="50000"/>
                  </a:schemeClr>
                </a:solidFill>
                <a:latin typeface="Helvetica Now Text" panose="020B0504030202020204" pitchFamily="34" charset="0"/>
                <a:cs typeface="Arial" panose="020B0604020202020204" pitchFamily="34" charset="0"/>
              </a:rPr>
              <a:t>Mayo Clinic</a:t>
            </a:r>
            <a:endParaRPr lang="fr-FR" sz="500" dirty="0">
              <a:solidFill>
                <a:schemeClr val="bg1">
                  <a:lumMod val="50000"/>
                </a:schemeClr>
              </a:solidFill>
              <a:latin typeface="Helvetica Now Text" panose="020B050403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1D43D47B-A2D7-483B-B9FA-5640D24B0FBA}"/>
              </a:ext>
            </a:extLst>
          </p:cNvPr>
          <p:cNvGrpSpPr/>
          <p:nvPr/>
        </p:nvGrpSpPr>
        <p:grpSpPr>
          <a:xfrm>
            <a:off x="4386769" y="1289654"/>
            <a:ext cx="880185" cy="1005926"/>
            <a:chOff x="-2572365" y="3958751"/>
            <a:chExt cx="1280160" cy="1463040"/>
          </a:xfrm>
        </p:grpSpPr>
        <p:sp>
          <p:nvSpPr>
            <p:cNvPr id="38" name="Freeform 12">
              <a:extLst>
                <a:ext uri="{FF2B5EF4-FFF2-40B4-BE49-F238E27FC236}">
                  <a16:creationId xmlns:a16="http://schemas.microsoft.com/office/drawing/2014/main" id="{6B9E91A2-C101-43A4-A512-EFFF44D22390}"/>
                </a:ext>
              </a:extLst>
            </p:cNvPr>
            <p:cNvSpPr>
              <a:spLocks/>
            </p:cNvSpPr>
            <p:nvPr/>
          </p:nvSpPr>
          <p:spPr bwMode="auto">
            <a:xfrm>
              <a:off x="-2524674" y="4005726"/>
              <a:ext cx="1184779" cy="1369638"/>
            </a:xfrm>
            <a:custGeom>
              <a:avLst/>
              <a:gdLst>
                <a:gd name="T0" fmla="*/ 564 w 1128"/>
                <a:gd name="T1" fmla="*/ 0 h 1304"/>
                <a:gd name="T2" fmla="*/ 0 w 1128"/>
                <a:gd name="T3" fmla="*/ 326 h 1304"/>
                <a:gd name="T4" fmla="*/ 0 w 1128"/>
                <a:gd name="T5" fmla="*/ 979 h 1304"/>
                <a:gd name="T6" fmla="*/ 564 w 1128"/>
                <a:gd name="T7" fmla="*/ 1304 h 1304"/>
                <a:gd name="T8" fmla="*/ 1128 w 1128"/>
                <a:gd name="T9" fmla="*/ 979 h 1304"/>
                <a:gd name="T10" fmla="*/ 1128 w 1128"/>
                <a:gd name="T11" fmla="*/ 326 h 1304"/>
                <a:gd name="T12" fmla="*/ 564 w 1128"/>
                <a:gd name="T13" fmla="*/ 0 h 1304"/>
                <a:gd name="T14" fmla="*/ 564 w 1128"/>
                <a:gd name="T15" fmla="*/ 0 h 1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8" h="1304">
                  <a:moveTo>
                    <a:pt x="564" y="0"/>
                  </a:moveTo>
                  <a:lnTo>
                    <a:pt x="0" y="326"/>
                  </a:lnTo>
                  <a:lnTo>
                    <a:pt x="0" y="979"/>
                  </a:lnTo>
                  <a:lnTo>
                    <a:pt x="564" y="1304"/>
                  </a:lnTo>
                  <a:lnTo>
                    <a:pt x="1128" y="979"/>
                  </a:lnTo>
                  <a:lnTo>
                    <a:pt x="1128" y="326"/>
                  </a:lnTo>
                  <a:lnTo>
                    <a:pt x="564" y="0"/>
                  </a:lnTo>
                  <a:lnTo>
                    <a:pt x="564" y="0"/>
                  </a:lnTo>
                  <a:close/>
                </a:path>
              </a:pathLst>
            </a:custGeom>
            <a:noFill/>
            <a:ln>
              <a:solidFill>
                <a:schemeClr val="accent3"/>
              </a:solidFill>
            </a:ln>
          </p:spPr>
          <p:txBody>
            <a:bodyPr vert="horz" wrap="square" lIns="0" tIns="0" rIns="0" bIns="0" numCol="1" anchor="ctr" anchorCtr="0" compatLnSpc="1">
              <a:prstTxWarp prst="textNoShape">
                <a:avLst/>
              </a:prstTxWarp>
            </a:bodyPr>
            <a:lstStyle/>
            <a:p>
              <a:pPr algn="ctr">
                <a:defRPr/>
              </a:pPr>
              <a:endParaRPr lang="en-US" sz="1000" b="1" dirty="0">
                <a:solidFill>
                  <a:srgbClr val="FFFFFF"/>
                </a:solidFill>
                <a:latin typeface="Arial"/>
                <a:ea typeface="ＭＳ Ｐゴシック"/>
              </a:endParaRPr>
            </a:p>
          </p:txBody>
        </p:sp>
        <p:sp>
          <p:nvSpPr>
            <p:cNvPr id="39" name="Freeform 12">
              <a:extLst>
                <a:ext uri="{FF2B5EF4-FFF2-40B4-BE49-F238E27FC236}">
                  <a16:creationId xmlns:a16="http://schemas.microsoft.com/office/drawing/2014/main" id="{E8529208-CEF7-4BE7-A025-836327021E80}"/>
                </a:ext>
              </a:extLst>
            </p:cNvPr>
            <p:cNvSpPr>
              <a:spLocks/>
            </p:cNvSpPr>
            <p:nvPr/>
          </p:nvSpPr>
          <p:spPr bwMode="auto">
            <a:xfrm>
              <a:off x="-2572365" y="3958751"/>
              <a:ext cx="1280160" cy="1463040"/>
            </a:xfrm>
            <a:custGeom>
              <a:avLst/>
              <a:gdLst>
                <a:gd name="T0" fmla="*/ 564 w 1128"/>
                <a:gd name="T1" fmla="*/ 0 h 1304"/>
                <a:gd name="T2" fmla="*/ 0 w 1128"/>
                <a:gd name="T3" fmla="*/ 326 h 1304"/>
                <a:gd name="T4" fmla="*/ 0 w 1128"/>
                <a:gd name="T5" fmla="*/ 979 h 1304"/>
                <a:gd name="T6" fmla="*/ 564 w 1128"/>
                <a:gd name="T7" fmla="*/ 1304 h 1304"/>
                <a:gd name="T8" fmla="*/ 1128 w 1128"/>
                <a:gd name="T9" fmla="*/ 979 h 1304"/>
                <a:gd name="T10" fmla="*/ 1128 w 1128"/>
                <a:gd name="T11" fmla="*/ 326 h 1304"/>
                <a:gd name="T12" fmla="*/ 564 w 1128"/>
                <a:gd name="T13" fmla="*/ 0 h 1304"/>
                <a:gd name="T14" fmla="*/ 564 w 1128"/>
                <a:gd name="T15" fmla="*/ 0 h 1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8" h="1304">
                  <a:moveTo>
                    <a:pt x="564" y="0"/>
                  </a:moveTo>
                  <a:lnTo>
                    <a:pt x="0" y="326"/>
                  </a:lnTo>
                  <a:lnTo>
                    <a:pt x="0" y="979"/>
                  </a:lnTo>
                  <a:lnTo>
                    <a:pt x="564" y="1304"/>
                  </a:lnTo>
                  <a:lnTo>
                    <a:pt x="1128" y="979"/>
                  </a:lnTo>
                  <a:lnTo>
                    <a:pt x="1128" y="326"/>
                  </a:lnTo>
                  <a:lnTo>
                    <a:pt x="564" y="0"/>
                  </a:lnTo>
                  <a:lnTo>
                    <a:pt x="564" y="0"/>
                  </a:lnTo>
                  <a:close/>
                </a:path>
              </a:pathLst>
            </a:custGeom>
            <a:noFill/>
            <a:ln>
              <a:solidFill>
                <a:schemeClr val="accent4"/>
              </a:solidFill>
            </a:ln>
          </p:spPr>
          <p:txBody>
            <a:bodyPr vert="horz" wrap="square" lIns="0" tIns="0" rIns="0" bIns="0" numCol="1" anchor="ctr" anchorCtr="0" compatLnSpc="1">
              <a:prstTxWarp prst="textNoShape">
                <a:avLst/>
              </a:prstTxWarp>
            </a:bodyPr>
            <a:lstStyle/>
            <a:p>
              <a:pPr algn="ctr">
                <a:defRPr/>
              </a:pPr>
              <a:endParaRPr lang="en-US" sz="1000" b="1" dirty="0">
                <a:solidFill>
                  <a:srgbClr val="FFFFFF"/>
                </a:solidFill>
                <a:latin typeface="Arial"/>
                <a:ea typeface="ＭＳ Ｐゴシック"/>
              </a:endParaRPr>
            </a:p>
          </p:txBody>
        </p:sp>
        <p:sp>
          <p:nvSpPr>
            <p:cNvPr id="40" name="Flowchart: Merge 39">
              <a:extLst>
                <a:ext uri="{FF2B5EF4-FFF2-40B4-BE49-F238E27FC236}">
                  <a16:creationId xmlns:a16="http://schemas.microsoft.com/office/drawing/2014/main" id="{B5A545D3-9B56-4C1B-B86C-A493330A1E59}"/>
                </a:ext>
              </a:extLst>
            </p:cNvPr>
            <p:cNvSpPr/>
            <p:nvPr/>
          </p:nvSpPr>
          <p:spPr>
            <a:xfrm>
              <a:off x="-2198985" y="5222964"/>
              <a:ext cx="533399" cy="15240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dirty="0">
                <a:solidFill>
                  <a:srgbClr val="FFFFFF"/>
                </a:solidFill>
                <a:latin typeface="Arial"/>
                <a:ea typeface="ＭＳ Ｐゴシック"/>
              </a:endParaRPr>
            </a:p>
          </p:txBody>
        </p:sp>
      </p:grpSp>
      <p:grpSp>
        <p:nvGrpSpPr>
          <p:cNvPr id="41" name="Group 40">
            <a:extLst>
              <a:ext uri="{FF2B5EF4-FFF2-40B4-BE49-F238E27FC236}">
                <a16:creationId xmlns:a16="http://schemas.microsoft.com/office/drawing/2014/main" id="{CEA66DFE-F880-44EE-91A3-E312A8DFD084}"/>
              </a:ext>
            </a:extLst>
          </p:cNvPr>
          <p:cNvGrpSpPr/>
          <p:nvPr/>
        </p:nvGrpSpPr>
        <p:grpSpPr>
          <a:xfrm>
            <a:off x="4598948" y="1533110"/>
            <a:ext cx="469898" cy="485519"/>
            <a:chOff x="2890838" y="3233738"/>
            <a:chExt cx="573087" cy="592138"/>
          </a:xfrm>
        </p:grpSpPr>
        <p:sp>
          <p:nvSpPr>
            <p:cNvPr id="47" name="Freeform 48">
              <a:extLst>
                <a:ext uri="{FF2B5EF4-FFF2-40B4-BE49-F238E27FC236}">
                  <a16:creationId xmlns:a16="http://schemas.microsoft.com/office/drawing/2014/main" id="{04085CBC-2F54-44F0-A7F8-E7E04C4DB71A}"/>
                </a:ext>
              </a:extLst>
            </p:cNvPr>
            <p:cNvSpPr>
              <a:spLocks/>
            </p:cNvSpPr>
            <p:nvPr/>
          </p:nvSpPr>
          <p:spPr bwMode="auto">
            <a:xfrm>
              <a:off x="2890838" y="3233738"/>
              <a:ext cx="573087" cy="592138"/>
            </a:xfrm>
            <a:custGeom>
              <a:avLst/>
              <a:gdLst>
                <a:gd name="T0" fmla="*/ 88 w 153"/>
                <a:gd name="T1" fmla="*/ 1 h 158"/>
                <a:gd name="T2" fmla="*/ 15 w 153"/>
                <a:gd name="T3" fmla="*/ 63 h 158"/>
                <a:gd name="T4" fmla="*/ 5 w 153"/>
                <a:gd name="T5" fmla="*/ 90 h 158"/>
                <a:gd name="T6" fmla="*/ 8 w 153"/>
                <a:gd name="T7" fmla="*/ 105 h 158"/>
                <a:gd name="T8" fmla="*/ 15 w 153"/>
                <a:gd name="T9" fmla="*/ 108 h 158"/>
                <a:gd name="T10" fmla="*/ 16 w 153"/>
                <a:gd name="T11" fmla="*/ 115 h 158"/>
                <a:gd name="T12" fmla="*/ 21 w 153"/>
                <a:gd name="T13" fmla="*/ 128 h 158"/>
                <a:gd name="T14" fmla="*/ 21 w 153"/>
                <a:gd name="T15" fmla="*/ 135 h 158"/>
                <a:gd name="T16" fmla="*/ 36 w 153"/>
                <a:gd name="T17" fmla="*/ 145 h 158"/>
                <a:gd name="T18" fmla="*/ 62 w 153"/>
                <a:gd name="T19" fmla="*/ 155 h 158"/>
                <a:gd name="T20" fmla="*/ 66 w 153"/>
                <a:gd name="T21" fmla="*/ 158 h 158"/>
                <a:gd name="T22" fmla="*/ 125 w 153"/>
                <a:gd name="T23" fmla="*/ 151 h 158"/>
                <a:gd name="T24" fmla="*/ 128 w 153"/>
                <a:gd name="T25" fmla="*/ 146 h 158"/>
                <a:gd name="T26" fmla="*/ 145 w 153"/>
                <a:gd name="T27" fmla="*/ 77 h 158"/>
                <a:gd name="T28" fmla="*/ 88 w 153"/>
                <a:gd name="T29" fmla="*/ 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58">
                  <a:moveTo>
                    <a:pt x="88" y="1"/>
                  </a:moveTo>
                  <a:cubicBezTo>
                    <a:pt x="51" y="0"/>
                    <a:pt x="11" y="21"/>
                    <a:pt x="15" y="63"/>
                  </a:cubicBezTo>
                  <a:cubicBezTo>
                    <a:pt x="15" y="66"/>
                    <a:pt x="18" y="79"/>
                    <a:pt x="5" y="90"/>
                  </a:cubicBezTo>
                  <a:cubicBezTo>
                    <a:pt x="0" y="94"/>
                    <a:pt x="1" y="101"/>
                    <a:pt x="8" y="105"/>
                  </a:cubicBezTo>
                  <a:cubicBezTo>
                    <a:pt x="10" y="106"/>
                    <a:pt x="13" y="107"/>
                    <a:pt x="15" y="108"/>
                  </a:cubicBezTo>
                  <a:cubicBezTo>
                    <a:pt x="14" y="110"/>
                    <a:pt x="15" y="113"/>
                    <a:pt x="16" y="115"/>
                  </a:cubicBezTo>
                  <a:cubicBezTo>
                    <a:pt x="13" y="121"/>
                    <a:pt x="17" y="127"/>
                    <a:pt x="21" y="128"/>
                  </a:cubicBezTo>
                  <a:cubicBezTo>
                    <a:pt x="22" y="129"/>
                    <a:pt x="21" y="132"/>
                    <a:pt x="21" y="135"/>
                  </a:cubicBezTo>
                  <a:cubicBezTo>
                    <a:pt x="22" y="142"/>
                    <a:pt x="30" y="146"/>
                    <a:pt x="36" y="145"/>
                  </a:cubicBezTo>
                  <a:cubicBezTo>
                    <a:pt x="46" y="143"/>
                    <a:pt x="58" y="144"/>
                    <a:pt x="62" y="155"/>
                  </a:cubicBezTo>
                  <a:cubicBezTo>
                    <a:pt x="62" y="157"/>
                    <a:pt x="64" y="158"/>
                    <a:pt x="66" y="158"/>
                  </a:cubicBezTo>
                  <a:cubicBezTo>
                    <a:pt x="71" y="158"/>
                    <a:pt x="124" y="152"/>
                    <a:pt x="125" y="151"/>
                  </a:cubicBezTo>
                  <a:cubicBezTo>
                    <a:pt x="128" y="151"/>
                    <a:pt x="129" y="148"/>
                    <a:pt x="128" y="146"/>
                  </a:cubicBezTo>
                  <a:cubicBezTo>
                    <a:pt x="116" y="123"/>
                    <a:pt x="140" y="99"/>
                    <a:pt x="145" y="77"/>
                  </a:cubicBezTo>
                  <a:cubicBezTo>
                    <a:pt x="153" y="41"/>
                    <a:pt x="122" y="1"/>
                    <a:pt x="88" y="1"/>
                  </a:cubicBezTo>
                  <a:close/>
                </a:path>
              </a:pathLst>
            </a:custGeom>
            <a:noFill/>
            <a:ln w="1270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sz="3600" dirty="0"/>
            </a:p>
          </p:txBody>
        </p:sp>
        <p:sp>
          <p:nvSpPr>
            <p:cNvPr id="48" name="Freeform 49">
              <a:extLst>
                <a:ext uri="{FF2B5EF4-FFF2-40B4-BE49-F238E27FC236}">
                  <a16:creationId xmlns:a16="http://schemas.microsoft.com/office/drawing/2014/main" id="{0F9312B8-C1E8-45E4-BE6A-07CBA405E436}"/>
                </a:ext>
              </a:extLst>
            </p:cNvPr>
            <p:cNvSpPr>
              <a:spLocks noEditPoints="1"/>
            </p:cNvSpPr>
            <p:nvPr/>
          </p:nvSpPr>
          <p:spPr bwMode="auto">
            <a:xfrm>
              <a:off x="3017838" y="3330575"/>
              <a:ext cx="341312" cy="293688"/>
            </a:xfrm>
            <a:custGeom>
              <a:avLst/>
              <a:gdLst>
                <a:gd name="T0" fmla="*/ 20 w 91"/>
                <a:gd name="T1" fmla="*/ 31 h 78"/>
                <a:gd name="T2" fmla="*/ 34 w 91"/>
                <a:gd name="T3" fmla="*/ 40 h 78"/>
                <a:gd name="T4" fmla="*/ 21 w 91"/>
                <a:gd name="T5" fmla="*/ 10 h 78"/>
                <a:gd name="T6" fmla="*/ 14 w 91"/>
                <a:gd name="T7" fmla="*/ 9 h 78"/>
                <a:gd name="T8" fmla="*/ 8 w 91"/>
                <a:gd name="T9" fmla="*/ 10 h 78"/>
                <a:gd name="T10" fmla="*/ 9 w 91"/>
                <a:gd name="T11" fmla="*/ 22 h 78"/>
                <a:gd name="T12" fmla="*/ 3 w 91"/>
                <a:gd name="T13" fmla="*/ 26 h 78"/>
                <a:gd name="T14" fmla="*/ 0 w 91"/>
                <a:gd name="T15" fmla="*/ 32 h 78"/>
                <a:gd name="T16" fmla="*/ 9 w 91"/>
                <a:gd name="T17" fmla="*/ 40 h 78"/>
                <a:gd name="T18" fmla="*/ 8 w 91"/>
                <a:gd name="T19" fmla="*/ 47 h 78"/>
                <a:gd name="T20" fmla="*/ 9 w 91"/>
                <a:gd name="T21" fmla="*/ 53 h 78"/>
                <a:gd name="T22" fmla="*/ 15 w 91"/>
                <a:gd name="T23" fmla="*/ 54 h 78"/>
                <a:gd name="T24" fmla="*/ 22 w 91"/>
                <a:gd name="T25" fmla="*/ 53 h 78"/>
                <a:gd name="T26" fmla="*/ 31 w 91"/>
                <a:gd name="T27" fmla="*/ 61 h 78"/>
                <a:gd name="T28" fmla="*/ 34 w 91"/>
                <a:gd name="T29" fmla="*/ 61 h 78"/>
                <a:gd name="T30" fmla="*/ 39 w 91"/>
                <a:gd name="T31" fmla="*/ 52 h 78"/>
                <a:gd name="T32" fmla="*/ 46 w 91"/>
                <a:gd name="T33" fmla="*/ 53 h 78"/>
                <a:gd name="T34" fmla="*/ 52 w 91"/>
                <a:gd name="T35" fmla="*/ 52 h 78"/>
                <a:gd name="T36" fmla="*/ 53 w 91"/>
                <a:gd name="T37" fmla="*/ 46 h 78"/>
                <a:gd name="T38" fmla="*/ 52 w 91"/>
                <a:gd name="T39" fmla="*/ 39 h 78"/>
                <a:gd name="T40" fmla="*/ 61 w 91"/>
                <a:gd name="T41" fmla="*/ 30 h 78"/>
                <a:gd name="T42" fmla="*/ 61 w 91"/>
                <a:gd name="T43" fmla="*/ 27 h 78"/>
                <a:gd name="T44" fmla="*/ 51 w 91"/>
                <a:gd name="T45" fmla="*/ 22 h 78"/>
                <a:gd name="T46" fmla="*/ 52 w 91"/>
                <a:gd name="T47" fmla="*/ 15 h 78"/>
                <a:gd name="T48" fmla="*/ 51 w 91"/>
                <a:gd name="T49" fmla="*/ 9 h 78"/>
                <a:gd name="T50" fmla="*/ 45 w 91"/>
                <a:gd name="T51" fmla="*/ 8 h 78"/>
                <a:gd name="T52" fmla="*/ 38 w 91"/>
                <a:gd name="T53" fmla="*/ 9 h 78"/>
                <a:gd name="T54" fmla="*/ 29 w 91"/>
                <a:gd name="T55" fmla="*/ 0 h 78"/>
                <a:gd name="T56" fmla="*/ 77 w 91"/>
                <a:gd name="T57" fmla="*/ 56 h 78"/>
                <a:gd name="T58" fmla="*/ 69 w 91"/>
                <a:gd name="T59" fmla="*/ 58 h 78"/>
                <a:gd name="T60" fmla="*/ 83 w 91"/>
                <a:gd name="T61" fmla="*/ 70 h 78"/>
                <a:gd name="T62" fmla="*/ 91 w 91"/>
                <a:gd name="T63" fmla="*/ 63 h 78"/>
                <a:gd name="T64" fmla="*/ 91 w 91"/>
                <a:gd name="T65" fmla="*/ 57 h 78"/>
                <a:gd name="T66" fmla="*/ 85 w 91"/>
                <a:gd name="T67" fmla="*/ 48 h 78"/>
                <a:gd name="T68" fmla="*/ 80 w 91"/>
                <a:gd name="T69" fmla="*/ 45 h 78"/>
                <a:gd name="T70" fmla="*/ 71 w 91"/>
                <a:gd name="T71" fmla="*/ 48 h 78"/>
                <a:gd name="T72" fmla="*/ 64 w 91"/>
                <a:gd name="T73" fmla="*/ 46 h 78"/>
                <a:gd name="T74" fmla="*/ 65 w 91"/>
                <a:gd name="T75" fmla="*/ 51 h 78"/>
                <a:gd name="T76" fmla="*/ 57 w 91"/>
                <a:gd name="T77" fmla="*/ 59 h 78"/>
                <a:gd name="T78" fmla="*/ 58 w 91"/>
                <a:gd name="T79" fmla="*/ 64 h 78"/>
                <a:gd name="T80" fmla="*/ 63 w 91"/>
                <a:gd name="T81" fmla="*/ 74 h 78"/>
                <a:gd name="T82" fmla="*/ 68 w 91"/>
                <a:gd name="T83" fmla="*/ 76 h 78"/>
                <a:gd name="T84" fmla="*/ 77 w 91"/>
                <a:gd name="T85" fmla="*/ 74 h 78"/>
                <a:gd name="T86" fmla="*/ 84 w 91"/>
                <a:gd name="T87"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 h="78">
                  <a:moveTo>
                    <a:pt x="34" y="40"/>
                  </a:moveTo>
                  <a:cubicBezTo>
                    <a:pt x="33" y="40"/>
                    <a:pt x="32" y="41"/>
                    <a:pt x="30" y="41"/>
                  </a:cubicBezTo>
                  <a:cubicBezTo>
                    <a:pt x="25" y="41"/>
                    <a:pt x="21" y="37"/>
                    <a:pt x="20" y="31"/>
                  </a:cubicBezTo>
                  <a:cubicBezTo>
                    <a:pt x="20" y="26"/>
                    <a:pt x="24" y="22"/>
                    <a:pt x="30" y="22"/>
                  </a:cubicBezTo>
                  <a:cubicBezTo>
                    <a:pt x="35" y="21"/>
                    <a:pt x="39" y="26"/>
                    <a:pt x="40" y="31"/>
                  </a:cubicBezTo>
                  <a:cubicBezTo>
                    <a:pt x="40" y="35"/>
                    <a:pt x="38" y="38"/>
                    <a:pt x="34" y="40"/>
                  </a:cubicBezTo>
                  <a:moveTo>
                    <a:pt x="26" y="1"/>
                  </a:moveTo>
                  <a:cubicBezTo>
                    <a:pt x="25" y="1"/>
                    <a:pt x="24" y="2"/>
                    <a:pt x="24" y="4"/>
                  </a:cubicBezTo>
                  <a:cubicBezTo>
                    <a:pt x="24" y="7"/>
                    <a:pt x="24" y="9"/>
                    <a:pt x="21" y="10"/>
                  </a:cubicBezTo>
                  <a:cubicBezTo>
                    <a:pt x="21" y="10"/>
                    <a:pt x="21" y="10"/>
                    <a:pt x="20" y="10"/>
                  </a:cubicBezTo>
                  <a:cubicBezTo>
                    <a:pt x="20" y="10"/>
                    <a:pt x="20" y="10"/>
                    <a:pt x="20" y="10"/>
                  </a:cubicBezTo>
                  <a:cubicBezTo>
                    <a:pt x="18" y="11"/>
                    <a:pt x="16" y="10"/>
                    <a:pt x="14" y="9"/>
                  </a:cubicBezTo>
                  <a:cubicBezTo>
                    <a:pt x="12" y="7"/>
                    <a:pt x="12" y="6"/>
                    <a:pt x="10" y="8"/>
                  </a:cubicBezTo>
                  <a:cubicBezTo>
                    <a:pt x="9" y="9"/>
                    <a:pt x="10" y="8"/>
                    <a:pt x="8" y="10"/>
                  </a:cubicBezTo>
                  <a:cubicBezTo>
                    <a:pt x="8" y="10"/>
                    <a:pt x="8" y="10"/>
                    <a:pt x="8" y="10"/>
                  </a:cubicBezTo>
                  <a:cubicBezTo>
                    <a:pt x="6" y="12"/>
                    <a:pt x="7" y="11"/>
                    <a:pt x="6" y="12"/>
                  </a:cubicBezTo>
                  <a:cubicBezTo>
                    <a:pt x="5" y="13"/>
                    <a:pt x="6" y="14"/>
                    <a:pt x="7" y="16"/>
                  </a:cubicBezTo>
                  <a:cubicBezTo>
                    <a:pt x="9" y="18"/>
                    <a:pt x="10" y="20"/>
                    <a:pt x="9" y="22"/>
                  </a:cubicBezTo>
                  <a:cubicBezTo>
                    <a:pt x="9" y="22"/>
                    <a:pt x="9" y="23"/>
                    <a:pt x="9" y="23"/>
                  </a:cubicBezTo>
                  <a:cubicBezTo>
                    <a:pt x="8" y="23"/>
                    <a:pt x="8" y="23"/>
                    <a:pt x="8" y="23"/>
                  </a:cubicBezTo>
                  <a:cubicBezTo>
                    <a:pt x="8" y="25"/>
                    <a:pt x="6" y="26"/>
                    <a:pt x="3" y="26"/>
                  </a:cubicBezTo>
                  <a:cubicBezTo>
                    <a:pt x="1" y="27"/>
                    <a:pt x="0" y="27"/>
                    <a:pt x="0" y="28"/>
                  </a:cubicBezTo>
                  <a:cubicBezTo>
                    <a:pt x="0" y="30"/>
                    <a:pt x="0" y="29"/>
                    <a:pt x="0" y="32"/>
                  </a:cubicBezTo>
                  <a:cubicBezTo>
                    <a:pt x="0" y="32"/>
                    <a:pt x="0" y="32"/>
                    <a:pt x="0" y="32"/>
                  </a:cubicBezTo>
                  <a:cubicBezTo>
                    <a:pt x="0" y="34"/>
                    <a:pt x="0" y="33"/>
                    <a:pt x="0" y="35"/>
                  </a:cubicBezTo>
                  <a:cubicBezTo>
                    <a:pt x="0" y="37"/>
                    <a:pt x="1" y="37"/>
                    <a:pt x="3" y="37"/>
                  </a:cubicBezTo>
                  <a:cubicBezTo>
                    <a:pt x="6" y="37"/>
                    <a:pt x="8" y="38"/>
                    <a:pt x="9" y="40"/>
                  </a:cubicBezTo>
                  <a:cubicBezTo>
                    <a:pt x="9" y="40"/>
                    <a:pt x="9" y="40"/>
                    <a:pt x="9" y="41"/>
                  </a:cubicBezTo>
                  <a:cubicBezTo>
                    <a:pt x="9" y="41"/>
                    <a:pt x="9" y="41"/>
                    <a:pt x="9" y="41"/>
                  </a:cubicBezTo>
                  <a:cubicBezTo>
                    <a:pt x="10" y="43"/>
                    <a:pt x="9" y="45"/>
                    <a:pt x="8" y="47"/>
                  </a:cubicBezTo>
                  <a:cubicBezTo>
                    <a:pt x="6" y="49"/>
                    <a:pt x="6" y="50"/>
                    <a:pt x="7" y="51"/>
                  </a:cubicBezTo>
                  <a:cubicBezTo>
                    <a:pt x="8" y="52"/>
                    <a:pt x="7" y="51"/>
                    <a:pt x="9" y="53"/>
                  </a:cubicBezTo>
                  <a:cubicBezTo>
                    <a:pt x="9" y="53"/>
                    <a:pt x="9" y="53"/>
                    <a:pt x="9" y="53"/>
                  </a:cubicBezTo>
                  <a:cubicBezTo>
                    <a:pt x="9" y="53"/>
                    <a:pt x="9" y="53"/>
                    <a:pt x="9" y="53"/>
                  </a:cubicBezTo>
                  <a:cubicBezTo>
                    <a:pt x="11" y="55"/>
                    <a:pt x="10" y="54"/>
                    <a:pt x="11" y="55"/>
                  </a:cubicBezTo>
                  <a:cubicBezTo>
                    <a:pt x="13" y="56"/>
                    <a:pt x="14" y="55"/>
                    <a:pt x="15" y="54"/>
                  </a:cubicBezTo>
                  <a:cubicBezTo>
                    <a:pt x="17" y="52"/>
                    <a:pt x="19" y="51"/>
                    <a:pt x="21" y="52"/>
                  </a:cubicBezTo>
                  <a:cubicBezTo>
                    <a:pt x="22" y="52"/>
                    <a:pt x="22" y="52"/>
                    <a:pt x="22" y="53"/>
                  </a:cubicBezTo>
                  <a:cubicBezTo>
                    <a:pt x="22" y="53"/>
                    <a:pt x="22" y="53"/>
                    <a:pt x="22" y="53"/>
                  </a:cubicBezTo>
                  <a:cubicBezTo>
                    <a:pt x="25" y="54"/>
                    <a:pt x="25" y="56"/>
                    <a:pt x="26" y="58"/>
                  </a:cubicBezTo>
                  <a:cubicBezTo>
                    <a:pt x="26" y="60"/>
                    <a:pt x="26" y="61"/>
                    <a:pt x="28" y="61"/>
                  </a:cubicBezTo>
                  <a:cubicBezTo>
                    <a:pt x="29" y="61"/>
                    <a:pt x="28" y="61"/>
                    <a:pt x="31" y="61"/>
                  </a:cubicBezTo>
                  <a:cubicBezTo>
                    <a:pt x="31" y="61"/>
                    <a:pt x="31" y="61"/>
                    <a:pt x="31" y="61"/>
                  </a:cubicBezTo>
                  <a:cubicBezTo>
                    <a:pt x="31" y="61"/>
                    <a:pt x="31" y="61"/>
                    <a:pt x="31" y="61"/>
                  </a:cubicBezTo>
                  <a:cubicBezTo>
                    <a:pt x="34" y="61"/>
                    <a:pt x="32" y="61"/>
                    <a:pt x="34" y="61"/>
                  </a:cubicBezTo>
                  <a:cubicBezTo>
                    <a:pt x="36" y="61"/>
                    <a:pt x="36" y="60"/>
                    <a:pt x="36" y="58"/>
                  </a:cubicBezTo>
                  <a:cubicBezTo>
                    <a:pt x="36" y="55"/>
                    <a:pt x="37" y="53"/>
                    <a:pt x="39" y="52"/>
                  </a:cubicBezTo>
                  <a:cubicBezTo>
                    <a:pt x="39" y="52"/>
                    <a:pt x="39" y="52"/>
                    <a:pt x="39" y="52"/>
                  </a:cubicBezTo>
                  <a:cubicBezTo>
                    <a:pt x="39" y="52"/>
                    <a:pt x="40" y="52"/>
                    <a:pt x="40" y="52"/>
                  </a:cubicBezTo>
                  <a:cubicBezTo>
                    <a:pt x="40" y="52"/>
                    <a:pt x="40" y="52"/>
                    <a:pt x="40" y="52"/>
                  </a:cubicBezTo>
                  <a:cubicBezTo>
                    <a:pt x="42" y="51"/>
                    <a:pt x="44" y="52"/>
                    <a:pt x="46" y="53"/>
                  </a:cubicBezTo>
                  <a:cubicBezTo>
                    <a:pt x="48" y="55"/>
                    <a:pt x="49" y="55"/>
                    <a:pt x="50" y="54"/>
                  </a:cubicBezTo>
                  <a:cubicBezTo>
                    <a:pt x="51" y="53"/>
                    <a:pt x="50" y="54"/>
                    <a:pt x="52" y="52"/>
                  </a:cubicBezTo>
                  <a:cubicBezTo>
                    <a:pt x="52" y="52"/>
                    <a:pt x="52" y="52"/>
                    <a:pt x="52" y="52"/>
                  </a:cubicBezTo>
                  <a:cubicBezTo>
                    <a:pt x="52" y="52"/>
                    <a:pt x="52" y="52"/>
                    <a:pt x="52" y="52"/>
                  </a:cubicBezTo>
                  <a:cubicBezTo>
                    <a:pt x="54" y="50"/>
                    <a:pt x="53" y="51"/>
                    <a:pt x="54" y="50"/>
                  </a:cubicBezTo>
                  <a:cubicBezTo>
                    <a:pt x="56" y="48"/>
                    <a:pt x="55" y="47"/>
                    <a:pt x="53" y="46"/>
                  </a:cubicBezTo>
                  <a:cubicBezTo>
                    <a:pt x="52" y="44"/>
                    <a:pt x="51" y="42"/>
                    <a:pt x="51" y="40"/>
                  </a:cubicBezTo>
                  <a:cubicBezTo>
                    <a:pt x="52" y="39"/>
                    <a:pt x="52" y="39"/>
                    <a:pt x="52" y="39"/>
                  </a:cubicBezTo>
                  <a:cubicBezTo>
                    <a:pt x="52" y="39"/>
                    <a:pt x="52" y="39"/>
                    <a:pt x="52" y="39"/>
                  </a:cubicBezTo>
                  <a:cubicBezTo>
                    <a:pt x="53" y="36"/>
                    <a:pt x="55" y="36"/>
                    <a:pt x="57" y="36"/>
                  </a:cubicBezTo>
                  <a:cubicBezTo>
                    <a:pt x="59" y="35"/>
                    <a:pt x="61" y="35"/>
                    <a:pt x="61" y="33"/>
                  </a:cubicBezTo>
                  <a:cubicBezTo>
                    <a:pt x="61" y="32"/>
                    <a:pt x="61" y="33"/>
                    <a:pt x="61" y="30"/>
                  </a:cubicBezTo>
                  <a:cubicBezTo>
                    <a:pt x="61" y="30"/>
                    <a:pt x="61" y="30"/>
                    <a:pt x="61" y="30"/>
                  </a:cubicBezTo>
                  <a:cubicBezTo>
                    <a:pt x="61" y="30"/>
                    <a:pt x="61" y="30"/>
                    <a:pt x="61" y="30"/>
                  </a:cubicBezTo>
                  <a:cubicBezTo>
                    <a:pt x="61" y="28"/>
                    <a:pt x="61" y="29"/>
                    <a:pt x="61" y="27"/>
                  </a:cubicBezTo>
                  <a:cubicBezTo>
                    <a:pt x="60" y="25"/>
                    <a:pt x="59" y="25"/>
                    <a:pt x="57" y="25"/>
                  </a:cubicBezTo>
                  <a:cubicBezTo>
                    <a:pt x="54" y="25"/>
                    <a:pt x="52" y="24"/>
                    <a:pt x="51" y="22"/>
                  </a:cubicBezTo>
                  <a:cubicBezTo>
                    <a:pt x="51" y="22"/>
                    <a:pt x="51" y="22"/>
                    <a:pt x="51" y="22"/>
                  </a:cubicBezTo>
                  <a:cubicBezTo>
                    <a:pt x="51" y="22"/>
                    <a:pt x="51" y="21"/>
                    <a:pt x="51" y="21"/>
                  </a:cubicBezTo>
                  <a:cubicBezTo>
                    <a:pt x="51" y="21"/>
                    <a:pt x="51" y="21"/>
                    <a:pt x="51" y="21"/>
                  </a:cubicBezTo>
                  <a:cubicBezTo>
                    <a:pt x="50" y="19"/>
                    <a:pt x="51" y="17"/>
                    <a:pt x="52" y="15"/>
                  </a:cubicBezTo>
                  <a:cubicBezTo>
                    <a:pt x="54" y="13"/>
                    <a:pt x="55" y="12"/>
                    <a:pt x="54" y="11"/>
                  </a:cubicBezTo>
                  <a:cubicBezTo>
                    <a:pt x="52" y="10"/>
                    <a:pt x="53" y="11"/>
                    <a:pt x="51" y="9"/>
                  </a:cubicBezTo>
                  <a:cubicBezTo>
                    <a:pt x="51" y="9"/>
                    <a:pt x="51" y="9"/>
                    <a:pt x="51" y="9"/>
                  </a:cubicBezTo>
                  <a:cubicBezTo>
                    <a:pt x="51" y="9"/>
                    <a:pt x="51" y="9"/>
                    <a:pt x="51" y="9"/>
                  </a:cubicBezTo>
                  <a:cubicBezTo>
                    <a:pt x="49" y="7"/>
                    <a:pt x="50" y="8"/>
                    <a:pt x="49" y="7"/>
                  </a:cubicBezTo>
                  <a:cubicBezTo>
                    <a:pt x="48" y="6"/>
                    <a:pt x="47" y="6"/>
                    <a:pt x="45" y="8"/>
                  </a:cubicBezTo>
                  <a:cubicBezTo>
                    <a:pt x="43" y="9"/>
                    <a:pt x="41" y="11"/>
                    <a:pt x="39" y="10"/>
                  </a:cubicBezTo>
                  <a:cubicBezTo>
                    <a:pt x="39" y="10"/>
                    <a:pt x="38" y="9"/>
                    <a:pt x="38" y="9"/>
                  </a:cubicBezTo>
                  <a:cubicBezTo>
                    <a:pt x="38" y="9"/>
                    <a:pt x="38" y="9"/>
                    <a:pt x="38" y="9"/>
                  </a:cubicBezTo>
                  <a:cubicBezTo>
                    <a:pt x="36" y="8"/>
                    <a:pt x="35" y="6"/>
                    <a:pt x="35" y="4"/>
                  </a:cubicBezTo>
                  <a:cubicBezTo>
                    <a:pt x="34" y="2"/>
                    <a:pt x="34" y="0"/>
                    <a:pt x="33" y="0"/>
                  </a:cubicBezTo>
                  <a:cubicBezTo>
                    <a:pt x="31" y="0"/>
                    <a:pt x="32" y="0"/>
                    <a:pt x="29" y="0"/>
                  </a:cubicBezTo>
                  <a:cubicBezTo>
                    <a:pt x="27" y="1"/>
                    <a:pt x="28" y="1"/>
                    <a:pt x="26" y="1"/>
                  </a:cubicBezTo>
                  <a:close/>
                  <a:moveTo>
                    <a:pt x="69" y="58"/>
                  </a:moveTo>
                  <a:cubicBezTo>
                    <a:pt x="71" y="55"/>
                    <a:pt x="74" y="54"/>
                    <a:pt x="77" y="56"/>
                  </a:cubicBezTo>
                  <a:cubicBezTo>
                    <a:pt x="80" y="58"/>
                    <a:pt x="80" y="61"/>
                    <a:pt x="79" y="64"/>
                  </a:cubicBezTo>
                  <a:cubicBezTo>
                    <a:pt x="77" y="67"/>
                    <a:pt x="74" y="67"/>
                    <a:pt x="71" y="66"/>
                  </a:cubicBezTo>
                  <a:cubicBezTo>
                    <a:pt x="68" y="64"/>
                    <a:pt x="67" y="61"/>
                    <a:pt x="69" y="58"/>
                  </a:cubicBezTo>
                  <a:close/>
                  <a:moveTo>
                    <a:pt x="84" y="75"/>
                  </a:moveTo>
                  <a:cubicBezTo>
                    <a:pt x="83" y="70"/>
                    <a:pt x="83" y="70"/>
                    <a:pt x="83" y="70"/>
                  </a:cubicBezTo>
                  <a:cubicBezTo>
                    <a:pt x="83" y="70"/>
                    <a:pt x="83" y="70"/>
                    <a:pt x="83" y="70"/>
                  </a:cubicBezTo>
                  <a:cubicBezTo>
                    <a:pt x="84" y="70"/>
                    <a:pt x="85" y="69"/>
                    <a:pt x="86" y="68"/>
                  </a:cubicBezTo>
                  <a:cubicBezTo>
                    <a:pt x="86" y="66"/>
                    <a:pt x="87" y="65"/>
                    <a:pt x="87" y="64"/>
                  </a:cubicBezTo>
                  <a:cubicBezTo>
                    <a:pt x="91" y="63"/>
                    <a:pt x="91" y="63"/>
                    <a:pt x="91" y="63"/>
                  </a:cubicBezTo>
                  <a:cubicBezTo>
                    <a:pt x="91" y="63"/>
                    <a:pt x="91" y="62"/>
                    <a:pt x="91" y="62"/>
                  </a:cubicBezTo>
                  <a:cubicBezTo>
                    <a:pt x="91" y="58"/>
                    <a:pt x="91" y="58"/>
                    <a:pt x="91" y="58"/>
                  </a:cubicBezTo>
                  <a:cubicBezTo>
                    <a:pt x="91" y="57"/>
                    <a:pt x="91" y="57"/>
                    <a:pt x="91" y="57"/>
                  </a:cubicBezTo>
                  <a:cubicBezTo>
                    <a:pt x="87" y="56"/>
                    <a:pt x="87" y="56"/>
                    <a:pt x="87" y="56"/>
                  </a:cubicBezTo>
                  <a:cubicBezTo>
                    <a:pt x="86" y="55"/>
                    <a:pt x="85" y="53"/>
                    <a:pt x="84" y="51"/>
                  </a:cubicBezTo>
                  <a:cubicBezTo>
                    <a:pt x="85" y="48"/>
                    <a:pt x="85" y="48"/>
                    <a:pt x="85" y="48"/>
                  </a:cubicBezTo>
                  <a:cubicBezTo>
                    <a:pt x="85" y="47"/>
                    <a:pt x="85" y="47"/>
                    <a:pt x="85" y="47"/>
                  </a:cubicBezTo>
                  <a:cubicBezTo>
                    <a:pt x="81" y="45"/>
                    <a:pt x="81" y="45"/>
                    <a:pt x="81" y="45"/>
                  </a:cubicBezTo>
                  <a:cubicBezTo>
                    <a:pt x="81" y="44"/>
                    <a:pt x="80" y="45"/>
                    <a:pt x="80" y="45"/>
                  </a:cubicBezTo>
                  <a:cubicBezTo>
                    <a:pt x="77" y="48"/>
                    <a:pt x="77" y="48"/>
                    <a:pt x="77" y="48"/>
                  </a:cubicBezTo>
                  <a:cubicBezTo>
                    <a:pt x="75" y="47"/>
                    <a:pt x="73" y="47"/>
                    <a:pt x="71" y="48"/>
                  </a:cubicBezTo>
                  <a:cubicBezTo>
                    <a:pt x="71" y="48"/>
                    <a:pt x="71" y="48"/>
                    <a:pt x="71" y="48"/>
                  </a:cubicBezTo>
                  <a:cubicBezTo>
                    <a:pt x="68" y="44"/>
                    <a:pt x="68" y="44"/>
                    <a:pt x="68" y="44"/>
                  </a:cubicBezTo>
                  <a:cubicBezTo>
                    <a:pt x="68" y="44"/>
                    <a:pt x="68" y="44"/>
                    <a:pt x="67" y="44"/>
                  </a:cubicBezTo>
                  <a:cubicBezTo>
                    <a:pt x="64" y="46"/>
                    <a:pt x="64" y="46"/>
                    <a:pt x="64" y="46"/>
                  </a:cubicBezTo>
                  <a:cubicBezTo>
                    <a:pt x="63" y="46"/>
                    <a:pt x="63" y="47"/>
                    <a:pt x="63" y="47"/>
                  </a:cubicBezTo>
                  <a:cubicBezTo>
                    <a:pt x="65" y="51"/>
                    <a:pt x="65" y="51"/>
                    <a:pt x="65" y="51"/>
                  </a:cubicBezTo>
                  <a:cubicBezTo>
                    <a:pt x="65" y="51"/>
                    <a:pt x="65" y="51"/>
                    <a:pt x="65" y="51"/>
                  </a:cubicBezTo>
                  <a:cubicBezTo>
                    <a:pt x="64" y="52"/>
                    <a:pt x="63" y="53"/>
                    <a:pt x="62" y="54"/>
                  </a:cubicBezTo>
                  <a:cubicBezTo>
                    <a:pt x="62" y="55"/>
                    <a:pt x="61" y="56"/>
                    <a:pt x="61" y="57"/>
                  </a:cubicBezTo>
                  <a:cubicBezTo>
                    <a:pt x="57" y="59"/>
                    <a:pt x="57" y="59"/>
                    <a:pt x="57" y="59"/>
                  </a:cubicBezTo>
                  <a:cubicBezTo>
                    <a:pt x="57" y="59"/>
                    <a:pt x="57" y="59"/>
                    <a:pt x="57" y="59"/>
                  </a:cubicBezTo>
                  <a:cubicBezTo>
                    <a:pt x="57" y="63"/>
                    <a:pt x="57" y="63"/>
                    <a:pt x="57" y="63"/>
                  </a:cubicBezTo>
                  <a:cubicBezTo>
                    <a:pt x="57" y="64"/>
                    <a:pt x="57" y="64"/>
                    <a:pt x="58" y="64"/>
                  </a:cubicBezTo>
                  <a:cubicBezTo>
                    <a:pt x="61" y="65"/>
                    <a:pt x="61" y="65"/>
                    <a:pt x="61" y="65"/>
                  </a:cubicBezTo>
                  <a:cubicBezTo>
                    <a:pt x="62" y="67"/>
                    <a:pt x="63" y="69"/>
                    <a:pt x="64" y="70"/>
                  </a:cubicBezTo>
                  <a:cubicBezTo>
                    <a:pt x="63" y="74"/>
                    <a:pt x="63" y="74"/>
                    <a:pt x="63" y="74"/>
                  </a:cubicBezTo>
                  <a:cubicBezTo>
                    <a:pt x="63" y="74"/>
                    <a:pt x="63" y="74"/>
                    <a:pt x="64" y="75"/>
                  </a:cubicBezTo>
                  <a:cubicBezTo>
                    <a:pt x="67" y="77"/>
                    <a:pt x="67" y="77"/>
                    <a:pt x="67" y="77"/>
                  </a:cubicBezTo>
                  <a:cubicBezTo>
                    <a:pt x="68" y="77"/>
                    <a:pt x="68" y="77"/>
                    <a:pt x="68" y="76"/>
                  </a:cubicBezTo>
                  <a:cubicBezTo>
                    <a:pt x="71" y="74"/>
                    <a:pt x="71" y="74"/>
                    <a:pt x="71" y="74"/>
                  </a:cubicBezTo>
                  <a:cubicBezTo>
                    <a:pt x="73" y="74"/>
                    <a:pt x="75" y="74"/>
                    <a:pt x="77" y="74"/>
                  </a:cubicBezTo>
                  <a:cubicBezTo>
                    <a:pt x="77" y="74"/>
                    <a:pt x="77" y="74"/>
                    <a:pt x="77" y="74"/>
                  </a:cubicBezTo>
                  <a:cubicBezTo>
                    <a:pt x="80" y="77"/>
                    <a:pt x="80" y="77"/>
                    <a:pt x="80" y="77"/>
                  </a:cubicBezTo>
                  <a:cubicBezTo>
                    <a:pt x="80" y="77"/>
                    <a:pt x="80" y="78"/>
                    <a:pt x="80" y="77"/>
                  </a:cubicBezTo>
                  <a:cubicBezTo>
                    <a:pt x="84" y="75"/>
                    <a:pt x="84" y="75"/>
                    <a:pt x="84" y="75"/>
                  </a:cubicBezTo>
                  <a:cubicBezTo>
                    <a:pt x="84" y="75"/>
                    <a:pt x="85" y="75"/>
                    <a:pt x="84" y="75"/>
                  </a:cubicBezTo>
                  <a:close/>
                </a:path>
              </a:pathLst>
            </a:custGeom>
            <a:noFill/>
            <a:ln w="127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sz="3600" dirty="0"/>
            </a:p>
          </p:txBody>
        </p:sp>
      </p:grpSp>
      <p:sp>
        <p:nvSpPr>
          <p:cNvPr id="5" name="Slide Number Placeholder 4">
            <a:extLst>
              <a:ext uri="{FF2B5EF4-FFF2-40B4-BE49-F238E27FC236}">
                <a16:creationId xmlns:a16="http://schemas.microsoft.com/office/drawing/2014/main" id="{A5BA1424-8455-42A0-B12B-EDA3164CA8D5}"/>
              </a:ext>
            </a:extLst>
          </p:cNvPr>
          <p:cNvSpPr>
            <a:spLocks noGrp="1"/>
          </p:cNvSpPr>
          <p:nvPr>
            <p:ph type="sldNum" sz="quarter" idx="12"/>
          </p:nvPr>
        </p:nvSpPr>
        <p:spPr>
          <a:xfrm>
            <a:off x="11409094" y="6261100"/>
            <a:ext cx="403789" cy="365125"/>
          </a:xfrm>
          <a:prstGeom prst="rect">
            <a:avLst/>
          </a:prstGeom>
        </p:spPr>
        <p:txBody>
          <a:bodyPr vert="horz" lIns="0" tIns="0" rIns="0" bIns="0" rtlCol="0" anchor="ctr">
            <a:noAutofit/>
          </a:bodyPr>
          <a:lstStyle>
            <a:defPPr>
              <a:defRPr lang="en-US"/>
            </a:defPPr>
            <a:lvl1pPr marL="0" algn="r" defTabSz="914355" rtl="0" eaLnBrk="1" latinLnBrk="0" hangingPunct="1">
              <a:defRPr sz="800" b="0" i="0" kern="1200">
                <a:solidFill>
                  <a:schemeClr val="tx1"/>
                </a:solidFill>
                <a:latin typeface="Helvetica Now Text" panose="020B0504030202020204" pitchFamily="34" charset="77"/>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fld id="{91D568E7-61F5-D04E-995D-81EF41C01A2A}" type="slidenum">
              <a:rPr lang="en-GB" smtClean="0"/>
              <a:pPr/>
              <a:t>15</a:t>
            </a:fld>
            <a:endParaRPr lang="en-GB" dirty="0"/>
          </a:p>
        </p:txBody>
      </p:sp>
      <p:sp>
        <p:nvSpPr>
          <p:cNvPr id="43" name="Footer Placeholder 1">
            <a:extLst>
              <a:ext uri="{FF2B5EF4-FFF2-40B4-BE49-F238E27FC236}">
                <a16:creationId xmlns:a16="http://schemas.microsoft.com/office/drawing/2014/main" id="{E40AF37E-62F0-498B-88A7-A82CA3C279E3}"/>
              </a:ext>
            </a:extLst>
          </p:cNvPr>
          <p:cNvSpPr txBox="1">
            <a:spLocks/>
          </p:cNvSpPr>
          <p:nvPr/>
        </p:nvSpPr>
        <p:spPr>
          <a:xfrm>
            <a:off x="6011960" y="6277284"/>
            <a:ext cx="5038644" cy="365125"/>
          </a:xfrm>
          <a:prstGeom prst="rect">
            <a:avLst/>
          </a:prstGeom>
        </p:spPr>
        <p:txBody>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r"/>
            <a:r>
              <a:rPr lang="en-GB" sz="400" dirty="0">
                <a:latin typeface="Helvetica Now Text" panose="020B0504030202020204" pitchFamily="34" charset="0"/>
              </a:rPr>
              <a:t>Proprietary &amp; Confidential</a:t>
            </a:r>
          </a:p>
        </p:txBody>
      </p:sp>
    </p:spTree>
    <p:extLst>
      <p:ext uri="{BB962C8B-B14F-4D97-AF65-F5344CB8AC3E}">
        <p14:creationId xmlns:p14="http://schemas.microsoft.com/office/powerpoint/2010/main" val="167277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554" y="468192"/>
            <a:ext cx="10686256" cy="400110"/>
          </a:xfrm>
        </p:spPr>
        <p:txBody>
          <a:bodyPr/>
          <a:lstStyle/>
          <a:p>
            <a:r>
              <a:rPr lang="en-US" dirty="0"/>
              <a:t>How Stress Presents in the Workplace</a:t>
            </a:r>
          </a:p>
        </p:txBody>
      </p:sp>
      <p:sp>
        <p:nvSpPr>
          <p:cNvPr id="3" name="Content Placeholder 2"/>
          <p:cNvSpPr>
            <a:spLocks noGrp="1"/>
          </p:cNvSpPr>
          <p:nvPr>
            <p:ph idx="1"/>
          </p:nvPr>
        </p:nvSpPr>
        <p:spPr/>
        <p:txBody>
          <a:bodyPr/>
          <a:lstStyle/>
          <a:p>
            <a:pPr algn="ctr"/>
            <a:r>
              <a:rPr lang="en-US" sz="1800" dirty="0"/>
              <a:t>How untreated or sub-optimally treated emotional distress manifests in the workplace</a:t>
            </a:r>
          </a:p>
        </p:txBody>
      </p:sp>
      <p:graphicFrame>
        <p:nvGraphicFramePr>
          <p:cNvPr id="4" name="Table 3"/>
          <p:cNvGraphicFramePr>
            <a:graphicFrameLocks noGrp="1"/>
          </p:cNvGraphicFramePr>
          <p:nvPr/>
        </p:nvGraphicFramePr>
        <p:xfrm>
          <a:off x="489316" y="1592922"/>
          <a:ext cx="11210547" cy="4467240"/>
        </p:xfrm>
        <a:graphic>
          <a:graphicData uri="http://schemas.openxmlformats.org/drawingml/2006/table">
            <a:tbl>
              <a:tblPr firstRow="1">
                <a:tableStyleId>{B301B821-A1FF-4177-AEE7-76D212191A09}</a:tableStyleId>
              </a:tblPr>
              <a:tblGrid>
                <a:gridCol w="3465077">
                  <a:extLst>
                    <a:ext uri="{9D8B030D-6E8A-4147-A177-3AD203B41FA5}">
                      <a16:colId xmlns:a16="http://schemas.microsoft.com/office/drawing/2014/main" val="20000"/>
                    </a:ext>
                  </a:extLst>
                </a:gridCol>
                <a:gridCol w="509572">
                  <a:extLst>
                    <a:ext uri="{9D8B030D-6E8A-4147-A177-3AD203B41FA5}">
                      <a16:colId xmlns:a16="http://schemas.microsoft.com/office/drawing/2014/main" val="20001"/>
                    </a:ext>
                  </a:extLst>
                </a:gridCol>
                <a:gridCol w="7235898">
                  <a:extLst>
                    <a:ext uri="{9D8B030D-6E8A-4147-A177-3AD203B41FA5}">
                      <a16:colId xmlns:a16="http://schemas.microsoft.com/office/drawing/2014/main" val="20002"/>
                    </a:ext>
                  </a:extLst>
                </a:gridCol>
              </a:tblGrid>
              <a:tr h="5227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effectLst/>
                          <a:latin typeface="Helvetica Now Text" panose="020B0504030202020204" pitchFamily="34" charset="0"/>
                        </a:rPr>
                        <a:t>Symptoms of Distress</a:t>
                      </a:r>
                      <a:endParaRPr kumimoji="0" lang="en-US" sz="1400" b="0" i="0" u="none" strike="noStrike" cap="none" normalizeH="0" baseline="0" dirty="0">
                        <a:ln>
                          <a:noFill/>
                        </a:ln>
                        <a:solidFill>
                          <a:schemeClr val="tx1"/>
                        </a:solidFill>
                        <a:effectLst/>
                        <a:latin typeface="Helvetica Now Text" panose="020B0504030202020204" pitchFamily="34" charset="0"/>
                        <a:cs typeface="Arial" charset="0"/>
                      </a:endParaRPr>
                    </a:p>
                  </a:txBody>
                  <a:tcPr marL="45717" marR="45717" marT="45717" marB="45717"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effectLst/>
                          <a:latin typeface="Helvetica Now Text" panose="020B0504030202020204" pitchFamily="34" charset="0"/>
                        </a:rPr>
                        <a:t>=</a:t>
                      </a:r>
                      <a:endParaRPr kumimoji="0" lang="en-US" sz="1400" b="0" i="0" u="none" strike="noStrike" cap="none" normalizeH="0" baseline="0" dirty="0">
                        <a:ln>
                          <a:noFill/>
                        </a:ln>
                        <a:solidFill>
                          <a:schemeClr val="tx1"/>
                        </a:solidFill>
                        <a:effectLst/>
                        <a:latin typeface="Helvetica Now Text" panose="020B0504030202020204" pitchFamily="34" charset="0"/>
                        <a:cs typeface="Arial" charset="0"/>
                      </a:endParaRPr>
                    </a:p>
                  </a:txBody>
                  <a:tcPr marL="45717" marR="45717" marT="45717" marB="45717"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effectLst/>
                          <a:latin typeface="Helvetica Now Text" panose="020B0504030202020204" pitchFamily="34" charset="0"/>
                        </a:rPr>
                        <a:t>Impacts on Business </a:t>
                      </a:r>
                      <a:endParaRPr kumimoji="0" lang="en-US" sz="1400" b="0" i="0" u="none" strike="noStrike" cap="none" normalizeH="0" baseline="0" dirty="0">
                        <a:ln>
                          <a:noFill/>
                        </a:ln>
                        <a:solidFill>
                          <a:schemeClr val="tx1"/>
                        </a:solidFill>
                        <a:effectLst/>
                        <a:latin typeface="Helvetica Now Text" panose="020B0504030202020204" pitchFamily="34" charset="0"/>
                        <a:cs typeface="Arial" charset="0"/>
                      </a:endParaRPr>
                    </a:p>
                  </a:txBody>
                  <a:tcPr marL="45717" marR="45717" marT="45717" marB="45717"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493062">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          </a:t>
                      </a:r>
                      <a:r>
                        <a:rPr kumimoji="0" lang="en-US" sz="1300" u="none" strike="noStrike" cap="none" normalizeH="0" baseline="0" dirty="0">
                          <a:ln>
                            <a:noFill/>
                          </a:ln>
                          <a:effectLst/>
                          <a:latin typeface="Helvetica Now Text" panose="020B0504030202020204" pitchFamily="34" charset="0"/>
                        </a:rPr>
                        <a:t>Sleep problems</a:t>
                      </a:r>
                      <a:endParaRPr kumimoji="0" lang="en-US" sz="13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w="12700" cmpd="sng">
                      <a:noFill/>
                    </a:lnL>
                    <a:lnR>
                      <a:noFill/>
                    </a:lnR>
                    <a:lnT w="12700" cmpd="sng">
                      <a:noFill/>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a:noFill/>
                    </a:lnR>
                    <a:lnT w="12700" cmpd="sng">
                      <a:noFill/>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Safety-related mishaps, tardiness</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w="12700" cmpd="sng">
                      <a:noFill/>
                    </a:lnR>
                    <a:lnT w="12700" cmpd="sng">
                      <a:noFill/>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30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Helvetica Now Text" panose="020B0504030202020204" pitchFamily="34" charset="0"/>
                        </a:rPr>
                        <a:t>           Lack of concentration</a:t>
                      </a:r>
                      <a:endParaRPr kumimoji="0" lang="en-US" sz="13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w="12700" cmpd="sng">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Procrastination and distractibility</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w="12700" cmpd="sng">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930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Helvetica Now Text" panose="020B0504030202020204" pitchFamily="34" charset="0"/>
                        </a:rPr>
                        <a:t>           Slowed cognition</a:t>
                      </a:r>
                      <a:endParaRPr kumimoji="0" lang="en-US" sz="13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w="12700" cmpd="sng">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Indecision, project delays</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w="12700" cmpd="sng">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930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Helvetica Now Text" panose="020B0504030202020204" pitchFamily="34" charset="0"/>
                        </a:rPr>
                        <a:t>           Aches and pains</a:t>
                      </a:r>
                      <a:endParaRPr kumimoji="0" lang="en-US" sz="13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w="12700" cmpd="sng">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Trips to the doctor, increased costs </a:t>
                      </a:r>
                      <a:endParaRPr kumimoji="0" lang="en-US" sz="1400" b="1" i="0" u="none" strike="noStrike" cap="none" normalizeH="0" baseline="0" dirty="0">
                        <a:ln>
                          <a:noFill/>
                        </a:ln>
                        <a:solidFill>
                          <a:schemeClr val="accent4"/>
                        </a:solidFill>
                        <a:effectLst/>
                        <a:latin typeface="Helvetica Now Text" panose="020B0504030202020204" pitchFamily="34" charset="0"/>
                        <a:cs typeface="Arial" charset="0"/>
                      </a:endParaRPr>
                    </a:p>
                  </a:txBody>
                  <a:tcPr marL="45717" marR="45717" marT="45717" marB="45717" anchor="ctr" horzOverflow="overflow">
                    <a:lnL>
                      <a:noFill/>
                    </a:lnL>
                    <a:lnR w="12700" cmpd="sng">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93062">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300" u="none" strike="noStrike" cap="none" normalizeH="0" baseline="0" dirty="0">
                          <a:ln>
                            <a:noFill/>
                          </a:ln>
                          <a:effectLst/>
                          <a:latin typeface="Helvetica Now Text" panose="020B0504030202020204" pitchFamily="34" charset="0"/>
                        </a:rPr>
                        <a:t>           Forgetfulness</a:t>
                      </a:r>
                      <a:endParaRPr kumimoji="0" lang="en-US" sz="13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w="12700" cmpd="sng">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Errors and omissions</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w="12700" cmpd="sng">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930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Helvetica Now Text" panose="020B0504030202020204" pitchFamily="34" charset="0"/>
                        </a:rPr>
                        <a:t>           Self-medication</a:t>
                      </a:r>
                      <a:endParaRPr kumimoji="0" lang="en-US" sz="13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w="12700" cmpd="sng">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Missed deadlines, absenteeism</a:t>
                      </a:r>
                      <a:endParaRPr kumimoji="0" lang="en-US" sz="1400" b="1" i="0" u="none" strike="noStrike" cap="none" normalizeH="0" baseline="0" dirty="0">
                        <a:ln>
                          <a:noFill/>
                        </a:ln>
                        <a:solidFill>
                          <a:schemeClr val="accent4"/>
                        </a:solidFill>
                        <a:effectLst/>
                        <a:latin typeface="Helvetica Now Text" panose="020B0504030202020204" pitchFamily="34" charset="0"/>
                        <a:cs typeface="Arial" charset="0"/>
                      </a:endParaRPr>
                    </a:p>
                  </a:txBody>
                  <a:tcPr marL="45717" marR="45717" marT="45717" marB="45717" anchor="ctr" horzOverflow="overflow">
                    <a:lnL>
                      <a:noFill/>
                    </a:lnL>
                    <a:lnR w="12700" cmpd="sng">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93062">
                <a:tc>
                  <a:txBody>
                    <a:bodyPr/>
                    <a:lstStyle/>
                    <a:p>
                      <a:pPr marL="517525" marR="0" lvl="0" indent="-517525" algn="l" defTabSz="914400" rtl="0" eaLnBrk="1" fontAlgn="base" latinLnBrk="0" hangingPunct="1">
                        <a:lnSpc>
                          <a:spcPct val="90000"/>
                        </a:lnSpc>
                        <a:spcBef>
                          <a:spcPct val="0"/>
                        </a:spcBef>
                        <a:spcAft>
                          <a:spcPct val="0"/>
                        </a:spcAft>
                        <a:buClrTx/>
                        <a:buSzTx/>
                        <a:buFontTx/>
                        <a:buNone/>
                        <a:tabLst/>
                      </a:pPr>
                      <a:r>
                        <a:rPr kumimoji="0" lang="en-US" sz="1300" u="none" strike="noStrike" cap="none" normalizeH="0" baseline="0" dirty="0">
                          <a:ln>
                            <a:noFill/>
                          </a:ln>
                          <a:effectLst/>
                          <a:latin typeface="Helvetica Now Text" panose="020B0504030202020204" pitchFamily="34" charset="0"/>
                        </a:rPr>
                        <a:t>           Irritability and tearfulness</a:t>
                      </a:r>
                      <a:endParaRPr kumimoji="0" lang="en-US" sz="13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w="12700" cmpd="sng">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Strained work relationships (colleagues, boss, clients)</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w="12700" cmpd="sng">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930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Helvetica Now Text" panose="020B0504030202020204" pitchFamily="34" charset="0"/>
                        </a:rPr>
                        <a:t>           Low motivation or morale</a:t>
                      </a:r>
                      <a:endParaRPr kumimoji="0" lang="en-US" sz="13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w="12700" cmpd="sng">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a:t>
                      </a:r>
                      <a:endParaRPr kumimoji="0" lang="en-US" sz="1400" b="0" i="0" u="none" strike="noStrike" cap="none" normalizeH="0" baseline="0" dirty="0">
                        <a:ln>
                          <a:noFill/>
                        </a:ln>
                        <a:solidFill>
                          <a:srgbClr val="000000"/>
                        </a:solidFill>
                        <a:effectLst/>
                        <a:latin typeface="Helvetica Now Text" panose="020B0504030202020204" pitchFamily="34" charset="0"/>
                        <a:cs typeface="Arial" charset="0"/>
                      </a:endParaRPr>
                    </a:p>
                  </a:txBody>
                  <a:tcPr marL="45717" marR="45717" marT="45717" marB="45717" anchor="ctr" horzOverflow="overflow">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Helvetica Now Text" panose="020B0504030202020204" pitchFamily="34" charset="0"/>
                        </a:rPr>
                        <a:t>Reduced productivity</a:t>
                      </a:r>
                      <a:endParaRPr kumimoji="0" lang="en-US" sz="1400" b="1" i="0" u="none" strike="noStrike" cap="none" normalizeH="0" baseline="0" dirty="0">
                        <a:ln>
                          <a:noFill/>
                        </a:ln>
                        <a:solidFill>
                          <a:schemeClr val="accent4"/>
                        </a:solidFill>
                        <a:effectLst/>
                        <a:latin typeface="Helvetica Now Text" panose="020B0504030202020204" pitchFamily="34" charset="0"/>
                        <a:cs typeface="Arial" charset="0"/>
                      </a:endParaRPr>
                    </a:p>
                  </a:txBody>
                  <a:tcPr marL="45717" marR="45717" marT="45717" marB="45717" anchor="ctr" horzOverflow="overflow">
                    <a:lnL>
                      <a:noFill/>
                    </a:lnL>
                    <a:lnR w="12700" cmpd="sng">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grpSp>
        <p:nvGrpSpPr>
          <p:cNvPr id="32" name="Group 31"/>
          <p:cNvGrpSpPr>
            <a:grpSpLocks noChangeAspect="1"/>
          </p:cNvGrpSpPr>
          <p:nvPr/>
        </p:nvGrpSpPr>
        <p:grpSpPr>
          <a:xfrm>
            <a:off x="666658" y="4702786"/>
            <a:ext cx="272901" cy="274302"/>
            <a:chOff x="3087688" y="2938463"/>
            <a:chExt cx="927100" cy="931863"/>
          </a:xfrm>
          <a:solidFill>
            <a:schemeClr val="accent3"/>
          </a:solidFill>
        </p:grpSpPr>
        <p:sp>
          <p:nvSpPr>
            <p:cNvPr id="33" name="Freeform 32"/>
            <p:cNvSpPr>
              <a:spLocks noEditPoints="1"/>
            </p:cNvSpPr>
            <p:nvPr/>
          </p:nvSpPr>
          <p:spPr bwMode="auto">
            <a:xfrm>
              <a:off x="3087688" y="2938463"/>
              <a:ext cx="927100" cy="931863"/>
            </a:xfrm>
            <a:custGeom>
              <a:avLst/>
              <a:gdLst>
                <a:gd name="T0" fmla="*/ 84 w 263"/>
                <a:gd name="T1" fmla="*/ 264 h 264"/>
                <a:gd name="T2" fmla="*/ 0 w 263"/>
                <a:gd name="T3" fmla="*/ 230 h 264"/>
                <a:gd name="T4" fmla="*/ 10 w 263"/>
                <a:gd name="T5" fmla="*/ 71 h 264"/>
                <a:gd name="T6" fmla="*/ 145 w 263"/>
                <a:gd name="T7" fmla="*/ 81 h 264"/>
                <a:gd name="T8" fmla="*/ 170 w 263"/>
                <a:gd name="T9" fmla="*/ 197 h 264"/>
                <a:gd name="T10" fmla="*/ 198 w 263"/>
                <a:gd name="T11" fmla="*/ 123 h 264"/>
                <a:gd name="T12" fmla="*/ 259 w 263"/>
                <a:gd name="T13" fmla="*/ 157 h 264"/>
                <a:gd name="T14" fmla="*/ 224 w 263"/>
                <a:gd name="T15" fmla="*/ 219 h 264"/>
                <a:gd name="T16" fmla="*/ 193 w 263"/>
                <a:gd name="T17" fmla="*/ 264 h 264"/>
                <a:gd name="T18" fmla="*/ 193 w 263"/>
                <a:gd name="T19" fmla="*/ 258 h 264"/>
                <a:gd name="T20" fmla="*/ 193 w 263"/>
                <a:gd name="T21" fmla="*/ 204 h 264"/>
                <a:gd name="T22" fmla="*/ 132 w 263"/>
                <a:gd name="T23" fmla="*/ 231 h 264"/>
                <a:gd name="T24" fmla="*/ 88 w 263"/>
                <a:gd name="T25" fmla="*/ 204 h 264"/>
                <a:gd name="T26" fmla="*/ 57 w 263"/>
                <a:gd name="T27" fmla="*/ 231 h 264"/>
                <a:gd name="T28" fmla="*/ 132 w 263"/>
                <a:gd name="T29" fmla="*/ 258 h 264"/>
                <a:gd name="T30" fmla="*/ 132 w 263"/>
                <a:gd name="T31" fmla="*/ 204 h 264"/>
                <a:gd name="T32" fmla="*/ 90 w 263"/>
                <a:gd name="T33" fmla="*/ 204 h 264"/>
                <a:gd name="T34" fmla="*/ 10 w 263"/>
                <a:gd name="T35" fmla="*/ 78 h 264"/>
                <a:gd name="T36" fmla="*/ 6 w 263"/>
                <a:gd name="T37" fmla="*/ 230 h 264"/>
                <a:gd name="T38" fmla="*/ 50 w 263"/>
                <a:gd name="T39" fmla="*/ 231 h 264"/>
                <a:gd name="T40" fmla="*/ 83 w 263"/>
                <a:gd name="T41" fmla="*/ 197 h 264"/>
                <a:gd name="T42" fmla="*/ 83 w 263"/>
                <a:gd name="T43" fmla="*/ 197 h 264"/>
                <a:gd name="T44" fmla="*/ 139 w 263"/>
                <a:gd name="T45" fmla="*/ 183 h 264"/>
                <a:gd name="T46" fmla="*/ 52 w 263"/>
                <a:gd name="T47" fmla="*/ 173 h 264"/>
                <a:gd name="T48" fmla="*/ 62 w 263"/>
                <a:gd name="T49" fmla="*/ 93 h 264"/>
                <a:gd name="T50" fmla="*/ 139 w 263"/>
                <a:gd name="T51" fmla="*/ 81 h 264"/>
                <a:gd name="T52" fmla="*/ 10 w 263"/>
                <a:gd name="T53" fmla="*/ 78 h 264"/>
                <a:gd name="T54" fmla="*/ 193 w 263"/>
                <a:gd name="T55" fmla="*/ 197 h 264"/>
                <a:gd name="T56" fmla="*/ 248 w 263"/>
                <a:gd name="T57" fmla="*/ 194 h 264"/>
                <a:gd name="T58" fmla="*/ 178 w 263"/>
                <a:gd name="T59" fmla="*/ 197 h 264"/>
                <a:gd name="T60" fmla="*/ 251 w 263"/>
                <a:gd name="T61" fmla="*/ 189 h 264"/>
                <a:gd name="T62" fmla="*/ 233 w 263"/>
                <a:gd name="T63" fmla="*/ 133 h 264"/>
                <a:gd name="T64" fmla="*/ 176 w 263"/>
                <a:gd name="T65" fmla="*/ 147 h 264"/>
                <a:gd name="T66" fmla="*/ 58 w 263"/>
                <a:gd name="T67" fmla="*/ 103 h 264"/>
                <a:gd name="T68" fmla="*/ 62 w 263"/>
                <a:gd name="T69" fmla="*/ 177 h 264"/>
                <a:gd name="T70" fmla="*/ 139 w 263"/>
                <a:gd name="T71" fmla="*/ 100 h 264"/>
                <a:gd name="T72" fmla="*/ 122 w 263"/>
                <a:gd name="T73" fmla="*/ 61 h 264"/>
                <a:gd name="T74" fmla="*/ 14 w 263"/>
                <a:gd name="T75" fmla="*/ 51 h 264"/>
                <a:gd name="T76" fmla="*/ 24 w 263"/>
                <a:gd name="T77" fmla="*/ 0 h 264"/>
                <a:gd name="T78" fmla="*/ 132 w 263"/>
                <a:gd name="T79" fmla="*/ 10 h 264"/>
                <a:gd name="T80" fmla="*/ 122 w 263"/>
                <a:gd name="T81" fmla="*/ 61 h 264"/>
                <a:gd name="T82" fmla="*/ 21 w 263"/>
                <a:gd name="T83" fmla="*/ 10 h 264"/>
                <a:gd name="T84" fmla="*/ 24 w 263"/>
                <a:gd name="T85" fmla="*/ 54 h 264"/>
                <a:gd name="T86" fmla="*/ 125 w 263"/>
                <a:gd name="T87" fmla="*/ 51 h 264"/>
                <a:gd name="T88" fmla="*/ 122 w 263"/>
                <a:gd name="T89" fmla="*/ 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3" h="264">
                  <a:moveTo>
                    <a:pt x="193" y="264"/>
                  </a:moveTo>
                  <a:cubicBezTo>
                    <a:pt x="84" y="264"/>
                    <a:pt x="84" y="264"/>
                    <a:pt x="84" y="264"/>
                  </a:cubicBezTo>
                  <a:cubicBezTo>
                    <a:pt x="74" y="264"/>
                    <a:pt x="65" y="260"/>
                    <a:pt x="59" y="253"/>
                  </a:cubicBezTo>
                  <a:cubicBezTo>
                    <a:pt x="25" y="251"/>
                    <a:pt x="0" y="239"/>
                    <a:pt x="0" y="230"/>
                  </a:cubicBezTo>
                  <a:cubicBezTo>
                    <a:pt x="0" y="224"/>
                    <a:pt x="0" y="83"/>
                    <a:pt x="0" y="81"/>
                  </a:cubicBezTo>
                  <a:cubicBezTo>
                    <a:pt x="0" y="74"/>
                    <a:pt x="6" y="71"/>
                    <a:pt x="10" y="71"/>
                  </a:cubicBezTo>
                  <a:cubicBezTo>
                    <a:pt x="135" y="71"/>
                    <a:pt x="135" y="71"/>
                    <a:pt x="135" y="71"/>
                  </a:cubicBezTo>
                  <a:cubicBezTo>
                    <a:pt x="142" y="71"/>
                    <a:pt x="145" y="77"/>
                    <a:pt x="145" y="81"/>
                  </a:cubicBezTo>
                  <a:cubicBezTo>
                    <a:pt x="145" y="197"/>
                    <a:pt x="145" y="197"/>
                    <a:pt x="145" y="197"/>
                  </a:cubicBezTo>
                  <a:cubicBezTo>
                    <a:pt x="170" y="197"/>
                    <a:pt x="170" y="197"/>
                    <a:pt x="170" y="197"/>
                  </a:cubicBezTo>
                  <a:cubicBezTo>
                    <a:pt x="161" y="182"/>
                    <a:pt x="160" y="163"/>
                    <a:pt x="169" y="147"/>
                  </a:cubicBezTo>
                  <a:cubicBezTo>
                    <a:pt x="175" y="135"/>
                    <a:pt x="185" y="127"/>
                    <a:pt x="198" y="123"/>
                  </a:cubicBezTo>
                  <a:cubicBezTo>
                    <a:pt x="211" y="120"/>
                    <a:pt x="224" y="121"/>
                    <a:pt x="236" y="128"/>
                  </a:cubicBezTo>
                  <a:cubicBezTo>
                    <a:pt x="247" y="134"/>
                    <a:pt x="256" y="145"/>
                    <a:pt x="259" y="157"/>
                  </a:cubicBezTo>
                  <a:cubicBezTo>
                    <a:pt x="263" y="170"/>
                    <a:pt x="261" y="183"/>
                    <a:pt x="255" y="195"/>
                  </a:cubicBezTo>
                  <a:cubicBezTo>
                    <a:pt x="248" y="207"/>
                    <a:pt x="237" y="215"/>
                    <a:pt x="224" y="219"/>
                  </a:cubicBezTo>
                  <a:cubicBezTo>
                    <a:pt x="226" y="222"/>
                    <a:pt x="227" y="227"/>
                    <a:pt x="227" y="231"/>
                  </a:cubicBezTo>
                  <a:cubicBezTo>
                    <a:pt x="227" y="249"/>
                    <a:pt x="212" y="264"/>
                    <a:pt x="193" y="264"/>
                  </a:cubicBezTo>
                  <a:close/>
                  <a:moveTo>
                    <a:pt x="140" y="258"/>
                  </a:moveTo>
                  <a:cubicBezTo>
                    <a:pt x="193" y="258"/>
                    <a:pt x="193" y="258"/>
                    <a:pt x="193" y="258"/>
                  </a:cubicBezTo>
                  <a:cubicBezTo>
                    <a:pt x="208" y="258"/>
                    <a:pt x="220" y="246"/>
                    <a:pt x="220" y="231"/>
                  </a:cubicBezTo>
                  <a:cubicBezTo>
                    <a:pt x="220" y="216"/>
                    <a:pt x="208" y="204"/>
                    <a:pt x="193" y="204"/>
                  </a:cubicBezTo>
                  <a:cubicBezTo>
                    <a:pt x="193" y="204"/>
                    <a:pt x="167" y="204"/>
                    <a:pt x="140" y="204"/>
                  </a:cubicBezTo>
                  <a:cubicBezTo>
                    <a:pt x="137" y="207"/>
                    <a:pt x="132" y="217"/>
                    <a:pt x="132" y="231"/>
                  </a:cubicBezTo>
                  <a:cubicBezTo>
                    <a:pt x="132" y="245"/>
                    <a:pt x="138" y="255"/>
                    <a:pt x="140" y="258"/>
                  </a:cubicBezTo>
                  <a:close/>
                  <a:moveTo>
                    <a:pt x="88" y="204"/>
                  </a:moveTo>
                  <a:cubicBezTo>
                    <a:pt x="87" y="204"/>
                    <a:pt x="85" y="204"/>
                    <a:pt x="83" y="204"/>
                  </a:cubicBezTo>
                  <a:cubicBezTo>
                    <a:pt x="69" y="204"/>
                    <a:pt x="57" y="216"/>
                    <a:pt x="57" y="231"/>
                  </a:cubicBezTo>
                  <a:cubicBezTo>
                    <a:pt x="57" y="246"/>
                    <a:pt x="69" y="258"/>
                    <a:pt x="84" y="258"/>
                  </a:cubicBezTo>
                  <a:cubicBezTo>
                    <a:pt x="132" y="258"/>
                    <a:pt x="132" y="258"/>
                    <a:pt x="132" y="258"/>
                  </a:cubicBezTo>
                  <a:cubicBezTo>
                    <a:pt x="129" y="253"/>
                    <a:pt x="125" y="243"/>
                    <a:pt x="125" y="231"/>
                  </a:cubicBezTo>
                  <a:cubicBezTo>
                    <a:pt x="125" y="219"/>
                    <a:pt x="129" y="209"/>
                    <a:pt x="132" y="204"/>
                  </a:cubicBezTo>
                  <a:cubicBezTo>
                    <a:pt x="115" y="204"/>
                    <a:pt x="99" y="204"/>
                    <a:pt x="90" y="204"/>
                  </a:cubicBezTo>
                  <a:cubicBezTo>
                    <a:pt x="90" y="204"/>
                    <a:pt x="90" y="204"/>
                    <a:pt x="90" y="204"/>
                  </a:cubicBezTo>
                  <a:cubicBezTo>
                    <a:pt x="90" y="204"/>
                    <a:pt x="89" y="204"/>
                    <a:pt x="88" y="204"/>
                  </a:cubicBezTo>
                  <a:close/>
                  <a:moveTo>
                    <a:pt x="10" y="78"/>
                  </a:moveTo>
                  <a:cubicBezTo>
                    <a:pt x="9" y="78"/>
                    <a:pt x="6" y="78"/>
                    <a:pt x="6" y="81"/>
                  </a:cubicBezTo>
                  <a:cubicBezTo>
                    <a:pt x="6" y="87"/>
                    <a:pt x="6" y="224"/>
                    <a:pt x="6" y="230"/>
                  </a:cubicBezTo>
                  <a:cubicBezTo>
                    <a:pt x="7" y="233"/>
                    <a:pt x="24" y="243"/>
                    <a:pt x="54" y="247"/>
                  </a:cubicBezTo>
                  <a:cubicBezTo>
                    <a:pt x="52" y="242"/>
                    <a:pt x="50" y="237"/>
                    <a:pt x="50" y="231"/>
                  </a:cubicBezTo>
                  <a:cubicBezTo>
                    <a:pt x="50" y="213"/>
                    <a:pt x="66" y="197"/>
                    <a:pt x="83" y="197"/>
                  </a:cubicBezTo>
                  <a:cubicBezTo>
                    <a:pt x="83" y="197"/>
                    <a:pt x="83" y="197"/>
                    <a:pt x="83" y="197"/>
                  </a:cubicBezTo>
                  <a:cubicBezTo>
                    <a:pt x="83" y="197"/>
                    <a:pt x="83" y="197"/>
                    <a:pt x="83" y="197"/>
                  </a:cubicBezTo>
                  <a:cubicBezTo>
                    <a:pt x="83" y="197"/>
                    <a:pt x="83" y="197"/>
                    <a:pt x="83" y="197"/>
                  </a:cubicBezTo>
                  <a:cubicBezTo>
                    <a:pt x="139" y="197"/>
                    <a:pt x="139" y="197"/>
                    <a:pt x="139" y="197"/>
                  </a:cubicBezTo>
                  <a:cubicBezTo>
                    <a:pt x="139" y="183"/>
                    <a:pt x="139" y="183"/>
                    <a:pt x="139" y="183"/>
                  </a:cubicBezTo>
                  <a:cubicBezTo>
                    <a:pt x="62" y="183"/>
                    <a:pt x="62" y="183"/>
                    <a:pt x="62" y="183"/>
                  </a:cubicBezTo>
                  <a:cubicBezTo>
                    <a:pt x="55" y="183"/>
                    <a:pt x="52" y="177"/>
                    <a:pt x="52" y="173"/>
                  </a:cubicBezTo>
                  <a:cubicBezTo>
                    <a:pt x="52" y="103"/>
                    <a:pt x="52" y="103"/>
                    <a:pt x="52" y="103"/>
                  </a:cubicBezTo>
                  <a:cubicBezTo>
                    <a:pt x="52" y="96"/>
                    <a:pt x="58" y="93"/>
                    <a:pt x="62" y="93"/>
                  </a:cubicBezTo>
                  <a:cubicBezTo>
                    <a:pt x="139" y="93"/>
                    <a:pt x="139" y="93"/>
                    <a:pt x="139" y="93"/>
                  </a:cubicBezTo>
                  <a:cubicBezTo>
                    <a:pt x="139" y="81"/>
                    <a:pt x="139" y="81"/>
                    <a:pt x="139" y="81"/>
                  </a:cubicBezTo>
                  <a:cubicBezTo>
                    <a:pt x="139" y="80"/>
                    <a:pt x="138" y="78"/>
                    <a:pt x="135" y="78"/>
                  </a:cubicBezTo>
                  <a:lnTo>
                    <a:pt x="10" y="78"/>
                  </a:lnTo>
                  <a:close/>
                  <a:moveTo>
                    <a:pt x="178" y="197"/>
                  </a:moveTo>
                  <a:cubicBezTo>
                    <a:pt x="193" y="197"/>
                    <a:pt x="193" y="197"/>
                    <a:pt x="193" y="197"/>
                  </a:cubicBezTo>
                  <a:cubicBezTo>
                    <a:pt x="205" y="197"/>
                    <a:pt x="215" y="204"/>
                    <a:pt x="221" y="213"/>
                  </a:cubicBezTo>
                  <a:cubicBezTo>
                    <a:pt x="232" y="210"/>
                    <a:pt x="242" y="204"/>
                    <a:pt x="248" y="194"/>
                  </a:cubicBezTo>
                  <a:cubicBezTo>
                    <a:pt x="173" y="153"/>
                    <a:pt x="173" y="153"/>
                    <a:pt x="173" y="153"/>
                  </a:cubicBezTo>
                  <a:cubicBezTo>
                    <a:pt x="166" y="167"/>
                    <a:pt x="168" y="185"/>
                    <a:pt x="178" y="197"/>
                  </a:cubicBezTo>
                  <a:close/>
                  <a:moveTo>
                    <a:pt x="176" y="147"/>
                  </a:moveTo>
                  <a:cubicBezTo>
                    <a:pt x="251" y="189"/>
                    <a:pt x="251" y="189"/>
                    <a:pt x="251" y="189"/>
                  </a:cubicBezTo>
                  <a:cubicBezTo>
                    <a:pt x="255" y="179"/>
                    <a:pt x="256" y="169"/>
                    <a:pt x="253" y="159"/>
                  </a:cubicBezTo>
                  <a:cubicBezTo>
                    <a:pt x="250" y="148"/>
                    <a:pt x="243" y="139"/>
                    <a:pt x="233" y="133"/>
                  </a:cubicBezTo>
                  <a:cubicBezTo>
                    <a:pt x="223" y="128"/>
                    <a:pt x="211" y="126"/>
                    <a:pt x="200" y="129"/>
                  </a:cubicBezTo>
                  <a:cubicBezTo>
                    <a:pt x="190" y="132"/>
                    <a:pt x="181" y="139"/>
                    <a:pt x="176" y="147"/>
                  </a:cubicBezTo>
                  <a:close/>
                  <a:moveTo>
                    <a:pt x="62" y="100"/>
                  </a:moveTo>
                  <a:cubicBezTo>
                    <a:pt x="61" y="100"/>
                    <a:pt x="58" y="100"/>
                    <a:pt x="58" y="103"/>
                  </a:cubicBezTo>
                  <a:cubicBezTo>
                    <a:pt x="58" y="173"/>
                    <a:pt x="58" y="173"/>
                    <a:pt x="58" y="173"/>
                  </a:cubicBezTo>
                  <a:cubicBezTo>
                    <a:pt x="58" y="174"/>
                    <a:pt x="59" y="177"/>
                    <a:pt x="62" y="177"/>
                  </a:cubicBezTo>
                  <a:cubicBezTo>
                    <a:pt x="139" y="177"/>
                    <a:pt x="139" y="177"/>
                    <a:pt x="139" y="177"/>
                  </a:cubicBezTo>
                  <a:cubicBezTo>
                    <a:pt x="139" y="100"/>
                    <a:pt x="139" y="100"/>
                    <a:pt x="139" y="100"/>
                  </a:cubicBezTo>
                  <a:lnTo>
                    <a:pt x="62" y="100"/>
                  </a:lnTo>
                  <a:close/>
                  <a:moveTo>
                    <a:pt x="122" y="61"/>
                  </a:moveTo>
                  <a:cubicBezTo>
                    <a:pt x="24" y="61"/>
                    <a:pt x="24" y="61"/>
                    <a:pt x="24" y="61"/>
                  </a:cubicBezTo>
                  <a:cubicBezTo>
                    <a:pt x="17" y="61"/>
                    <a:pt x="14" y="55"/>
                    <a:pt x="14" y="51"/>
                  </a:cubicBezTo>
                  <a:cubicBezTo>
                    <a:pt x="14" y="10"/>
                    <a:pt x="14" y="10"/>
                    <a:pt x="14" y="10"/>
                  </a:cubicBezTo>
                  <a:cubicBezTo>
                    <a:pt x="14" y="3"/>
                    <a:pt x="20" y="0"/>
                    <a:pt x="24" y="0"/>
                  </a:cubicBezTo>
                  <a:cubicBezTo>
                    <a:pt x="122" y="0"/>
                    <a:pt x="122" y="0"/>
                    <a:pt x="122" y="0"/>
                  </a:cubicBezTo>
                  <a:cubicBezTo>
                    <a:pt x="129" y="0"/>
                    <a:pt x="132" y="6"/>
                    <a:pt x="132" y="10"/>
                  </a:cubicBezTo>
                  <a:cubicBezTo>
                    <a:pt x="132" y="51"/>
                    <a:pt x="132" y="51"/>
                    <a:pt x="132" y="51"/>
                  </a:cubicBezTo>
                  <a:cubicBezTo>
                    <a:pt x="132" y="58"/>
                    <a:pt x="126" y="61"/>
                    <a:pt x="122" y="61"/>
                  </a:cubicBezTo>
                  <a:close/>
                  <a:moveTo>
                    <a:pt x="24" y="7"/>
                  </a:moveTo>
                  <a:cubicBezTo>
                    <a:pt x="23" y="7"/>
                    <a:pt x="21" y="7"/>
                    <a:pt x="21" y="10"/>
                  </a:cubicBezTo>
                  <a:cubicBezTo>
                    <a:pt x="21" y="51"/>
                    <a:pt x="21" y="51"/>
                    <a:pt x="21" y="51"/>
                  </a:cubicBezTo>
                  <a:cubicBezTo>
                    <a:pt x="21" y="52"/>
                    <a:pt x="21" y="54"/>
                    <a:pt x="24" y="54"/>
                  </a:cubicBezTo>
                  <a:cubicBezTo>
                    <a:pt x="122" y="54"/>
                    <a:pt x="122" y="54"/>
                    <a:pt x="122" y="54"/>
                  </a:cubicBezTo>
                  <a:cubicBezTo>
                    <a:pt x="123" y="54"/>
                    <a:pt x="125" y="54"/>
                    <a:pt x="125" y="51"/>
                  </a:cubicBezTo>
                  <a:cubicBezTo>
                    <a:pt x="125" y="10"/>
                    <a:pt x="125" y="10"/>
                    <a:pt x="125" y="10"/>
                  </a:cubicBezTo>
                  <a:cubicBezTo>
                    <a:pt x="125" y="9"/>
                    <a:pt x="125" y="7"/>
                    <a:pt x="122" y="7"/>
                  </a:cubicBezTo>
                  <a:lnTo>
                    <a:pt x="2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3600" dirty="0"/>
            </a:p>
          </p:txBody>
        </p:sp>
        <p:sp>
          <p:nvSpPr>
            <p:cNvPr id="34" name="Freeform 33"/>
            <p:cNvSpPr>
              <a:spLocks noEditPoints="1"/>
            </p:cNvSpPr>
            <p:nvPr/>
          </p:nvSpPr>
          <p:spPr bwMode="auto">
            <a:xfrm>
              <a:off x="3200400" y="2995613"/>
              <a:ext cx="646113" cy="836613"/>
            </a:xfrm>
            <a:custGeom>
              <a:avLst/>
              <a:gdLst>
                <a:gd name="T0" fmla="*/ 158 w 183"/>
                <a:gd name="T1" fmla="*/ 233 h 237"/>
                <a:gd name="T2" fmla="*/ 161 w 183"/>
                <a:gd name="T3" fmla="*/ 230 h 237"/>
                <a:gd name="T4" fmla="*/ 180 w 183"/>
                <a:gd name="T5" fmla="*/ 212 h 237"/>
                <a:gd name="T6" fmla="*/ 161 w 183"/>
                <a:gd name="T7" fmla="*/ 237 h 237"/>
                <a:gd name="T8" fmla="*/ 50 w 183"/>
                <a:gd name="T9" fmla="*/ 143 h 237"/>
                <a:gd name="T10" fmla="*/ 50 w 183"/>
                <a:gd name="T11" fmla="*/ 136 h 237"/>
                <a:gd name="T12" fmla="*/ 113 w 183"/>
                <a:gd name="T13" fmla="*/ 140 h 237"/>
                <a:gd name="T14" fmla="*/ 109 w 183"/>
                <a:gd name="T15" fmla="*/ 125 h 237"/>
                <a:gd name="T16" fmla="*/ 47 w 183"/>
                <a:gd name="T17" fmla="*/ 122 h 237"/>
                <a:gd name="T18" fmla="*/ 109 w 183"/>
                <a:gd name="T19" fmla="*/ 119 h 237"/>
                <a:gd name="T20" fmla="*/ 109 w 183"/>
                <a:gd name="T21" fmla="*/ 125 h 237"/>
                <a:gd name="T22" fmla="*/ 50 w 183"/>
                <a:gd name="T23" fmla="*/ 108 h 237"/>
                <a:gd name="T24" fmla="*/ 50 w 183"/>
                <a:gd name="T25" fmla="*/ 101 h 237"/>
                <a:gd name="T26" fmla="*/ 113 w 183"/>
                <a:gd name="T27" fmla="*/ 105 h 237"/>
                <a:gd name="T28" fmla="*/ 80 w 183"/>
                <a:gd name="T29" fmla="*/ 30 h 237"/>
                <a:gd name="T30" fmla="*/ 76 w 183"/>
                <a:gd name="T31" fmla="*/ 3 h 237"/>
                <a:gd name="T32" fmla="*/ 83 w 183"/>
                <a:gd name="T33" fmla="*/ 3 h 237"/>
                <a:gd name="T34" fmla="*/ 80 w 183"/>
                <a:gd name="T35" fmla="*/ 30 h 237"/>
                <a:gd name="T36" fmla="*/ 61 w 183"/>
                <a:gd name="T37" fmla="*/ 27 h 237"/>
                <a:gd name="T38" fmla="*/ 64 w 183"/>
                <a:gd name="T39" fmla="*/ 0 h 237"/>
                <a:gd name="T40" fmla="*/ 68 w 183"/>
                <a:gd name="T41" fmla="*/ 27 h 237"/>
                <a:gd name="T42" fmla="*/ 49 w 183"/>
                <a:gd name="T43" fmla="*/ 30 h 237"/>
                <a:gd name="T44" fmla="*/ 46 w 183"/>
                <a:gd name="T45" fmla="*/ 3 h 237"/>
                <a:gd name="T46" fmla="*/ 52 w 183"/>
                <a:gd name="T47" fmla="*/ 3 h 237"/>
                <a:gd name="T48" fmla="*/ 49 w 183"/>
                <a:gd name="T49" fmla="*/ 30 h 237"/>
                <a:gd name="T50" fmla="*/ 31 w 183"/>
                <a:gd name="T51" fmla="*/ 27 h 237"/>
                <a:gd name="T52" fmla="*/ 34 w 183"/>
                <a:gd name="T53" fmla="*/ 0 h 237"/>
                <a:gd name="T54" fmla="*/ 37 w 183"/>
                <a:gd name="T55" fmla="*/ 27 h 237"/>
                <a:gd name="T56" fmla="*/ 19 w 183"/>
                <a:gd name="T57" fmla="*/ 30 h 237"/>
                <a:gd name="T58" fmla="*/ 16 w 183"/>
                <a:gd name="T59" fmla="*/ 3 h 237"/>
                <a:gd name="T60" fmla="*/ 22 w 183"/>
                <a:gd name="T61" fmla="*/ 3 h 237"/>
                <a:gd name="T62" fmla="*/ 19 w 183"/>
                <a:gd name="T63" fmla="*/ 30 h 237"/>
                <a:gd name="T64" fmla="*/ 0 w 183"/>
                <a:gd name="T65" fmla="*/ 27 h 237"/>
                <a:gd name="T66" fmla="*/ 4 w 183"/>
                <a:gd name="T67" fmla="*/ 0 h 237"/>
                <a:gd name="T68" fmla="*/ 7 w 183"/>
                <a:gd name="T69" fmla="*/ 2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 h="237">
                  <a:moveTo>
                    <a:pt x="161" y="237"/>
                  </a:moveTo>
                  <a:cubicBezTo>
                    <a:pt x="159" y="237"/>
                    <a:pt x="158" y="235"/>
                    <a:pt x="158" y="233"/>
                  </a:cubicBezTo>
                  <a:cubicBezTo>
                    <a:pt x="158" y="232"/>
                    <a:pt x="159" y="230"/>
                    <a:pt x="161" y="230"/>
                  </a:cubicBezTo>
                  <a:cubicBezTo>
                    <a:pt x="161" y="230"/>
                    <a:pt x="161" y="230"/>
                    <a:pt x="161" y="230"/>
                  </a:cubicBezTo>
                  <a:cubicBezTo>
                    <a:pt x="170" y="230"/>
                    <a:pt x="176" y="223"/>
                    <a:pt x="176" y="215"/>
                  </a:cubicBezTo>
                  <a:cubicBezTo>
                    <a:pt x="176" y="213"/>
                    <a:pt x="178" y="212"/>
                    <a:pt x="180" y="212"/>
                  </a:cubicBezTo>
                  <a:cubicBezTo>
                    <a:pt x="181" y="212"/>
                    <a:pt x="183" y="213"/>
                    <a:pt x="183" y="215"/>
                  </a:cubicBezTo>
                  <a:cubicBezTo>
                    <a:pt x="183" y="227"/>
                    <a:pt x="173" y="237"/>
                    <a:pt x="161" y="237"/>
                  </a:cubicBezTo>
                  <a:close/>
                  <a:moveTo>
                    <a:pt x="109" y="143"/>
                  </a:moveTo>
                  <a:cubicBezTo>
                    <a:pt x="50" y="143"/>
                    <a:pt x="50" y="143"/>
                    <a:pt x="50" y="143"/>
                  </a:cubicBezTo>
                  <a:cubicBezTo>
                    <a:pt x="48" y="143"/>
                    <a:pt x="47" y="141"/>
                    <a:pt x="47" y="140"/>
                  </a:cubicBezTo>
                  <a:cubicBezTo>
                    <a:pt x="47" y="138"/>
                    <a:pt x="48" y="136"/>
                    <a:pt x="50" y="136"/>
                  </a:cubicBezTo>
                  <a:cubicBezTo>
                    <a:pt x="109" y="136"/>
                    <a:pt x="109" y="136"/>
                    <a:pt x="109" y="136"/>
                  </a:cubicBezTo>
                  <a:cubicBezTo>
                    <a:pt x="111" y="136"/>
                    <a:pt x="113" y="138"/>
                    <a:pt x="113" y="140"/>
                  </a:cubicBezTo>
                  <a:cubicBezTo>
                    <a:pt x="113" y="141"/>
                    <a:pt x="111" y="143"/>
                    <a:pt x="109" y="143"/>
                  </a:cubicBezTo>
                  <a:close/>
                  <a:moveTo>
                    <a:pt x="109" y="125"/>
                  </a:moveTo>
                  <a:cubicBezTo>
                    <a:pt x="50" y="125"/>
                    <a:pt x="50" y="125"/>
                    <a:pt x="50" y="125"/>
                  </a:cubicBezTo>
                  <a:cubicBezTo>
                    <a:pt x="48" y="125"/>
                    <a:pt x="47" y="124"/>
                    <a:pt x="47" y="122"/>
                  </a:cubicBezTo>
                  <a:cubicBezTo>
                    <a:pt x="47" y="120"/>
                    <a:pt x="48" y="119"/>
                    <a:pt x="50" y="119"/>
                  </a:cubicBezTo>
                  <a:cubicBezTo>
                    <a:pt x="109" y="119"/>
                    <a:pt x="109" y="119"/>
                    <a:pt x="109" y="119"/>
                  </a:cubicBezTo>
                  <a:cubicBezTo>
                    <a:pt x="111" y="119"/>
                    <a:pt x="113" y="120"/>
                    <a:pt x="113" y="122"/>
                  </a:cubicBezTo>
                  <a:cubicBezTo>
                    <a:pt x="113" y="124"/>
                    <a:pt x="111" y="125"/>
                    <a:pt x="109" y="125"/>
                  </a:cubicBezTo>
                  <a:close/>
                  <a:moveTo>
                    <a:pt x="109" y="108"/>
                  </a:moveTo>
                  <a:cubicBezTo>
                    <a:pt x="50" y="108"/>
                    <a:pt x="50" y="108"/>
                    <a:pt x="50" y="108"/>
                  </a:cubicBezTo>
                  <a:cubicBezTo>
                    <a:pt x="48" y="108"/>
                    <a:pt x="47" y="106"/>
                    <a:pt x="47" y="105"/>
                  </a:cubicBezTo>
                  <a:cubicBezTo>
                    <a:pt x="47" y="103"/>
                    <a:pt x="48" y="101"/>
                    <a:pt x="50" y="101"/>
                  </a:cubicBezTo>
                  <a:cubicBezTo>
                    <a:pt x="109" y="101"/>
                    <a:pt x="109" y="101"/>
                    <a:pt x="109" y="101"/>
                  </a:cubicBezTo>
                  <a:cubicBezTo>
                    <a:pt x="111" y="101"/>
                    <a:pt x="113" y="103"/>
                    <a:pt x="113" y="105"/>
                  </a:cubicBezTo>
                  <a:cubicBezTo>
                    <a:pt x="113" y="106"/>
                    <a:pt x="111" y="108"/>
                    <a:pt x="109" y="108"/>
                  </a:cubicBezTo>
                  <a:close/>
                  <a:moveTo>
                    <a:pt x="80" y="30"/>
                  </a:moveTo>
                  <a:cubicBezTo>
                    <a:pt x="78" y="30"/>
                    <a:pt x="76" y="29"/>
                    <a:pt x="76" y="27"/>
                  </a:cubicBezTo>
                  <a:cubicBezTo>
                    <a:pt x="76" y="3"/>
                    <a:pt x="76" y="3"/>
                    <a:pt x="76" y="3"/>
                  </a:cubicBezTo>
                  <a:cubicBezTo>
                    <a:pt x="76" y="2"/>
                    <a:pt x="78" y="0"/>
                    <a:pt x="80" y="0"/>
                  </a:cubicBezTo>
                  <a:cubicBezTo>
                    <a:pt x="81" y="0"/>
                    <a:pt x="83" y="2"/>
                    <a:pt x="83" y="3"/>
                  </a:cubicBezTo>
                  <a:cubicBezTo>
                    <a:pt x="83" y="27"/>
                    <a:pt x="83" y="27"/>
                    <a:pt x="83" y="27"/>
                  </a:cubicBezTo>
                  <a:cubicBezTo>
                    <a:pt x="83" y="29"/>
                    <a:pt x="81" y="30"/>
                    <a:pt x="80" y="30"/>
                  </a:cubicBezTo>
                  <a:close/>
                  <a:moveTo>
                    <a:pt x="64" y="30"/>
                  </a:moveTo>
                  <a:cubicBezTo>
                    <a:pt x="63" y="30"/>
                    <a:pt x="61" y="29"/>
                    <a:pt x="61" y="27"/>
                  </a:cubicBezTo>
                  <a:cubicBezTo>
                    <a:pt x="61" y="3"/>
                    <a:pt x="61" y="3"/>
                    <a:pt x="61" y="3"/>
                  </a:cubicBezTo>
                  <a:cubicBezTo>
                    <a:pt x="61" y="2"/>
                    <a:pt x="63" y="0"/>
                    <a:pt x="64" y="0"/>
                  </a:cubicBezTo>
                  <a:cubicBezTo>
                    <a:pt x="66" y="0"/>
                    <a:pt x="68" y="2"/>
                    <a:pt x="68" y="3"/>
                  </a:cubicBezTo>
                  <a:cubicBezTo>
                    <a:pt x="68" y="27"/>
                    <a:pt x="68" y="27"/>
                    <a:pt x="68" y="27"/>
                  </a:cubicBezTo>
                  <a:cubicBezTo>
                    <a:pt x="68" y="29"/>
                    <a:pt x="66" y="30"/>
                    <a:pt x="64" y="30"/>
                  </a:cubicBezTo>
                  <a:close/>
                  <a:moveTo>
                    <a:pt x="49" y="30"/>
                  </a:moveTo>
                  <a:cubicBezTo>
                    <a:pt x="47" y="30"/>
                    <a:pt x="46" y="29"/>
                    <a:pt x="46" y="27"/>
                  </a:cubicBezTo>
                  <a:cubicBezTo>
                    <a:pt x="46" y="3"/>
                    <a:pt x="46" y="3"/>
                    <a:pt x="46" y="3"/>
                  </a:cubicBezTo>
                  <a:cubicBezTo>
                    <a:pt x="46" y="2"/>
                    <a:pt x="47" y="0"/>
                    <a:pt x="49" y="0"/>
                  </a:cubicBezTo>
                  <a:cubicBezTo>
                    <a:pt x="51" y="0"/>
                    <a:pt x="52" y="2"/>
                    <a:pt x="52" y="3"/>
                  </a:cubicBezTo>
                  <a:cubicBezTo>
                    <a:pt x="52" y="27"/>
                    <a:pt x="52" y="27"/>
                    <a:pt x="52" y="27"/>
                  </a:cubicBezTo>
                  <a:cubicBezTo>
                    <a:pt x="52" y="29"/>
                    <a:pt x="51" y="30"/>
                    <a:pt x="49" y="30"/>
                  </a:cubicBezTo>
                  <a:close/>
                  <a:moveTo>
                    <a:pt x="34" y="30"/>
                  </a:moveTo>
                  <a:cubicBezTo>
                    <a:pt x="32" y="30"/>
                    <a:pt x="31" y="29"/>
                    <a:pt x="31" y="27"/>
                  </a:cubicBezTo>
                  <a:cubicBezTo>
                    <a:pt x="31" y="3"/>
                    <a:pt x="31" y="3"/>
                    <a:pt x="31" y="3"/>
                  </a:cubicBezTo>
                  <a:cubicBezTo>
                    <a:pt x="31" y="2"/>
                    <a:pt x="32" y="0"/>
                    <a:pt x="34" y="0"/>
                  </a:cubicBezTo>
                  <a:cubicBezTo>
                    <a:pt x="36" y="0"/>
                    <a:pt x="37" y="2"/>
                    <a:pt x="37" y="3"/>
                  </a:cubicBezTo>
                  <a:cubicBezTo>
                    <a:pt x="37" y="27"/>
                    <a:pt x="37" y="27"/>
                    <a:pt x="37" y="27"/>
                  </a:cubicBezTo>
                  <a:cubicBezTo>
                    <a:pt x="37" y="29"/>
                    <a:pt x="36" y="30"/>
                    <a:pt x="34" y="30"/>
                  </a:cubicBezTo>
                  <a:close/>
                  <a:moveTo>
                    <a:pt x="19" y="30"/>
                  </a:moveTo>
                  <a:cubicBezTo>
                    <a:pt x="17" y="30"/>
                    <a:pt x="16" y="29"/>
                    <a:pt x="16" y="27"/>
                  </a:cubicBezTo>
                  <a:cubicBezTo>
                    <a:pt x="16" y="3"/>
                    <a:pt x="16" y="3"/>
                    <a:pt x="16" y="3"/>
                  </a:cubicBezTo>
                  <a:cubicBezTo>
                    <a:pt x="16" y="2"/>
                    <a:pt x="17" y="0"/>
                    <a:pt x="19" y="0"/>
                  </a:cubicBezTo>
                  <a:cubicBezTo>
                    <a:pt x="21" y="0"/>
                    <a:pt x="22" y="2"/>
                    <a:pt x="22" y="3"/>
                  </a:cubicBezTo>
                  <a:cubicBezTo>
                    <a:pt x="22" y="27"/>
                    <a:pt x="22" y="27"/>
                    <a:pt x="22" y="27"/>
                  </a:cubicBezTo>
                  <a:cubicBezTo>
                    <a:pt x="22" y="29"/>
                    <a:pt x="21" y="30"/>
                    <a:pt x="19" y="30"/>
                  </a:cubicBezTo>
                  <a:close/>
                  <a:moveTo>
                    <a:pt x="4" y="30"/>
                  </a:moveTo>
                  <a:cubicBezTo>
                    <a:pt x="2" y="30"/>
                    <a:pt x="0" y="29"/>
                    <a:pt x="0" y="27"/>
                  </a:cubicBezTo>
                  <a:cubicBezTo>
                    <a:pt x="0" y="3"/>
                    <a:pt x="0" y="3"/>
                    <a:pt x="0" y="3"/>
                  </a:cubicBezTo>
                  <a:cubicBezTo>
                    <a:pt x="0" y="2"/>
                    <a:pt x="2" y="0"/>
                    <a:pt x="4" y="0"/>
                  </a:cubicBezTo>
                  <a:cubicBezTo>
                    <a:pt x="5" y="0"/>
                    <a:pt x="7" y="2"/>
                    <a:pt x="7" y="3"/>
                  </a:cubicBezTo>
                  <a:cubicBezTo>
                    <a:pt x="7" y="27"/>
                    <a:pt x="7" y="27"/>
                    <a:pt x="7" y="27"/>
                  </a:cubicBezTo>
                  <a:cubicBezTo>
                    <a:pt x="7" y="29"/>
                    <a:pt x="5"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3600" dirty="0"/>
            </a:p>
          </p:txBody>
        </p:sp>
      </p:grpSp>
      <p:sp>
        <p:nvSpPr>
          <p:cNvPr id="35" name="Freeform 34"/>
          <p:cNvSpPr>
            <a:spLocks noChangeAspect="1" noEditPoints="1"/>
          </p:cNvSpPr>
          <p:nvPr/>
        </p:nvSpPr>
        <p:spPr bwMode="auto">
          <a:xfrm>
            <a:off x="653646" y="3741079"/>
            <a:ext cx="276688" cy="274302"/>
          </a:xfrm>
          <a:custGeom>
            <a:avLst/>
            <a:gdLst>
              <a:gd name="T0" fmla="*/ 27 w 209"/>
              <a:gd name="T1" fmla="*/ 196 h 207"/>
              <a:gd name="T2" fmla="*/ 2 w 209"/>
              <a:gd name="T3" fmla="*/ 158 h 207"/>
              <a:gd name="T4" fmla="*/ 41 w 209"/>
              <a:gd name="T5" fmla="*/ 104 h 207"/>
              <a:gd name="T6" fmla="*/ 34 w 209"/>
              <a:gd name="T7" fmla="*/ 93 h 207"/>
              <a:gd name="T8" fmla="*/ 47 w 209"/>
              <a:gd name="T9" fmla="*/ 102 h 207"/>
              <a:gd name="T10" fmla="*/ 47 w 209"/>
              <a:gd name="T11" fmla="*/ 102 h 207"/>
              <a:gd name="T12" fmla="*/ 106 w 209"/>
              <a:gd name="T13" fmla="*/ 158 h 207"/>
              <a:gd name="T14" fmla="*/ 139 w 209"/>
              <a:gd name="T15" fmla="*/ 189 h 207"/>
              <a:gd name="T16" fmla="*/ 191 w 209"/>
              <a:gd name="T17" fmla="*/ 174 h 207"/>
              <a:gd name="T18" fmla="*/ 100 w 209"/>
              <a:gd name="T19" fmla="*/ 47 h 207"/>
              <a:gd name="T20" fmla="*/ 99 w 209"/>
              <a:gd name="T21" fmla="*/ 47 h 207"/>
              <a:gd name="T22" fmla="*/ 47 w 209"/>
              <a:gd name="T23" fmla="*/ 8 h 207"/>
              <a:gd name="T24" fmla="*/ 14 w 209"/>
              <a:gd name="T25" fmla="*/ 31 h 207"/>
              <a:gd name="T26" fmla="*/ 15 w 209"/>
              <a:gd name="T27" fmla="*/ 70 h 207"/>
              <a:gd name="T28" fmla="*/ 20 w 209"/>
              <a:gd name="T29" fmla="*/ 80 h 207"/>
              <a:gd name="T30" fmla="*/ 11 w 209"/>
              <a:gd name="T31" fmla="*/ 75 h 207"/>
              <a:gd name="T32" fmla="*/ 10 w 209"/>
              <a:gd name="T33" fmla="*/ 27 h 207"/>
              <a:gd name="T34" fmla="*/ 47 w 209"/>
              <a:gd name="T35" fmla="*/ 2 h 207"/>
              <a:gd name="T36" fmla="*/ 102 w 209"/>
              <a:gd name="T37" fmla="*/ 41 h 207"/>
              <a:gd name="T38" fmla="*/ 155 w 209"/>
              <a:gd name="T39" fmla="*/ 0 h 207"/>
              <a:gd name="T40" fmla="*/ 193 w 209"/>
              <a:gd name="T41" fmla="*/ 23 h 207"/>
              <a:gd name="T42" fmla="*/ 194 w 209"/>
              <a:gd name="T43" fmla="*/ 71 h 207"/>
              <a:gd name="T44" fmla="*/ 175 w 209"/>
              <a:gd name="T45" fmla="*/ 87 h 207"/>
              <a:gd name="T46" fmla="*/ 189 w 209"/>
              <a:gd name="T47" fmla="*/ 67 h 207"/>
              <a:gd name="T48" fmla="*/ 189 w 209"/>
              <a:gd name="T49" fmla="*/ 28 h 207"/>
              <a:gd name="T50" fmla="*/ 155 w 209"/>
              <a:gd name="T51" fmla="*/ 6 h 207"/>
              <a:gd name="T52" fmla="*/ 106 w 209"/>
              <a:gd name="T53" fmla="*/ 45 h 207"/>
              <a:gd name="T54" fmla="*/ 196 w 209"/>
              <a:gd name="T55" fmla="*/ 179 h 207"/>
              <a:gd name="T56" fmla="*/ 134 w 209"/>
              <a:gd name="T57" fmla="*/ 194 h 207"/>
              <a:gd name="T58" fmla="*/ 75 w 209"/>
              <a:gd name="T59" fmla="*/ 195 h 207"/>
              <a:gd name="T60" fmla="*/ 45 w 209"/>
              <a:gd name="T61" fmla="*/ 108 h 207"/>
              <a:gd name="T62" fmla="*/ 8 w 209"/>
              <a:gd name="T63" fmla="*/ 158 h 207"/>
              <a:gd name="T64" fmla="*/ 31 w 209"/>
              <a:gd name="T65" fmla="*/ 191 h 207"/>
              <a:gd name="T66" fmla="*/ 99 w 209"/>
              <a:gd name="T67" fmla="*/ 160 h 207"/>
              <a:gd name="T68" fmla="*/ 103 w 209"/>
              <a:gd name="T69" fmla="*/ 129 h 207"/>
              <a:gd name="T70" fmla="*/ 103 w 209"/>
              <a:gd name="T71" fmla="*/ 118 h 207"/>
              <a:gd name="T72" fmla="*/ 103 w 209"/>
              <a:gd name="T73" fmla="*/ 129 h 207"/>
              <a:gd name="T74" fmla="*/ 102 w 209"/>
              <a:gd name="T75" fmla="*/ 124 h 207"/>
              <a:gd name="T76" fmla="*/ 103 w 209"/>
              <a:gd name="T77" fmla="*/ 123 h 207"/>
              <a:gd name="T78" fmla="*/ 76 w 209"/>
              <a:gd name="T79" fmla="*/ 103 h 207"/>
              <a:gd name="T80" fmla="*/ 86 w 209"/>
              <a:gd name="T81" fmla="*/ 103 h 207"/>
              <a:gd name="T82" fmla="*/ 81 w 209"/>
              <a:gd name="T83" fmla="*/ 102 h 207"/>
              <a:gd name="T84" fmla="*/ 82 w 209"/>
              <a:gd name="T85" fmla="*/ 103 h 207"/>
              <a:gd name="T86" fmla="*/ 124 w 209"/>
              <a:gd name="T87" fmla="*/ 107 h 207"/>
              <a:gd name="T88" fmla="*/ 124 w 209"/>
              <a:gd name="T89" fmla="*/ 96 h 207"/>
              <a:gd name="T90" fmla="*/ 124 w 209"/>
              <a:gd name="T91" fmla="*/ 107 h 207"/>
              <a:gd name="T92" fmla="*/ 123 w 209"/>
              <a:gd name="T93" fmla="*/ 102 h 207"/>
              <a:gd name="T94" fmla="*/ 124 w 209"/>
              <a:gd name="T95" fmla="*/ 101 h 207"/>
              <a:gd name="T96" fmla="*/ 97 w 209"/>
              <a:gd name="T97" fmla="*/ 81 h 207"/>
              <a:gd name="T98" fmla="*/ 107 w 209"/>
              <a:gd name="T99" fmla="*/ 81 h 207"/>
              <a:gd name="T100" fmla="*/ 102 w 209"/>
              <a:gd name="T101" fmla="*/ 80 h 207"/>
              <a:gd name="T102" fmla="*/ 103 w 209"/>
              <a:gd name="T103" fmla="*/ 8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9" h="207">
                <a:moveTo>
                  <a:pt x="50" y="205"/>
                </a:moveTo>
                <a:cubicBezTo>
                  <a:pt x="42" y="205"/>
                  <a:pt x="33" y="202"/>
                  <a:pt x="27" y="196"/>
                </a:cubicBezTo>
                <a:cubicBezTo>
                  <a:pt x="13" y="182"/>
                  <a:pt x="13" y="182"/>
                  <a:pt x="13" y="182"/>
                </a:cubicBezTo>
                <a:cubicBezTo>
                  <a:pt x="6" y="176"/>
                  <a:pt x="2" y="167"/>
                  <a:pt x="2" y="158"/>
                </a:cubicBezTo>
                <a:cubicBezTo>
                  <a:pt x="2" y="149"/>
                  <a:pt x="5" y="141"/>
                  <a:pt x="12" y="134"/>
                </a:cubicBezTo>
                <a:cubicBezTo>
                  <a:pt x="41" y="104"/>
                  <a:pt x="41" y="104"/>
                  <a:pt x="41" y="104"/>
                </a:cubicBezTo>
                <a:cubicBezTo>
                  <a:pt x="34" y="98"/>
                  <a:pt x="34" y="98"/>
                  <a:pt x="34" y="98"/>
                </a:cubicBezTo>
                <a:cubicBezTo>
                  <a:pt x="33" y="96"/>
                  <a:pt x="33" y="94"/>
                  <a:pt x="34" y="93"/>
                </a:cubicBezTo>
                <a:cubicBezTo>
                  <a:pt x="35" y="92"/>
                  <a:pt x="37" y="92"/>
                  <a:pt x="38" y="93"/>
                </a:cubicBezTo>
                <a:cubicBezTo>
                  <a:pt x="47" y="102"/>
                  <a:pt x="47" y="102"/>
                  <a:pt x="47" y="102"/>
                </a:cubicBezTo>
                <a:cubicBezTo>
                  <a:pt x="47" y="102"/>
                  <a:pt x="47" y="102"/>
                  <a:pt x="47" y="102"/>
                </a:cubicBezTo>
                <a:cubicBezTo>
                  <a:pt x="47" y="102"/>
                  <a:pt x="47" y="102"/>
                  <a:pt x="47" y="102"/>
                </a:cubicBezTo>
                <a:cubicBezTo>
                  <a:pt x="106" y="158"/>
                  <a:pt x="106" y="158"/>
                  <a:pt x="106" y="158"/>
                </a:cubicBezTo>
                <a:cubicBezTo>
                  <a:pt x="106" y="158"/>
                  <a:pt x="106" y="158"/>
                  <a:pt x="106" y="158"/>
                </a:cubicBezTo>
                <a:cubicBezTo>
                  <a:pt x="106" y="158"/>
                  <a:pt x="106" y="158"/>
                  <a:pt x="106" y="158"/>
                </a:cubicBezTo>
                <a:cubicBezTo>
                  <a:pt x="139" y="189"/>
                  <a:pt x="139" y="189"/>
                  <a:pt x="139" y="189"/>
                </a:cubicBezTo>
                <a:cubicBezTo>
                  <a:pt x="150" y="200"/>
                  <a:pt x="167" y="200"/>
                  <a:pt x="178" y="189"/>
                </a:cubicBezTo>
                <a:cubicBezTo>
                  <a:pt x="191" y="174"/>
                  <a:pt x="191" y="174"/>
                  <a:pt x="191" y="174"/>
                </a:cubicBezTo>
                <a:cubicBezTo>
                  <a:pt x="202" y="163"/>
                  <a:pt x="202" y="146"/>
                  <a:pt x="191" y="135"/>
                </a:cubicBezTo>
                <a:cubicBezTo>
                  <a:pt x="100" y="47"/>
                  <a:pt x="100" y="47"/>
                  <a:pt x="100" y="47"/>
                </a:cubicBezTo>
                <a:cubicBezTo>
                  <a:pt x="100" y="47"/>
                  <a:pt x="100" y="47"/>
                  <a:pt x="99" y="47"/>
                </a:cubicBezTo>
                <a:cubicBezTo>
                  <a:pt x="99" y="47"/>
                  <a:pt x="99" y="47"/>
                  <a:pt x="99" y="47"/>
                </a:cubicBezTo>
                <a:cubicBezTo>
                  <a:pt x="67" y="16"/>
                  <a:pt x="67" y="16"/>
                  <a:pt x="67" y="16"/>
                </a:cubicBezTo>
                <a:cubicBezTo>
                  <a:pt x="62" y="11"/>
                  <a:pt x="55" y="8"/>
                  <a:pt x="47" y="8"/>
                </a:cubicBezTo>
                <a:cubicBezTo>
                  <a:pt x="40" y="9"/>
                  <a:pt x="33" y="12"/>
                  <a:pt x="28" y="17"/>
                </a:cubicBezTo>
                <a:cubicBezTo>
                  <a:pt x="14" y="31"/>
                  <a:pt x="14" y="31"/>
                  <a:pt x="14" y="31"/>
                </a:cubicBezTo>
                <a:cubicBezTo>
                  <a:pt x="9" y="36"/>
                  <a:pt x="6" y="43"/>
                  <a:pt x="6" y="51"/>
                </a:cubicBezTo>
                <a:cubicBezTo>
                  <a:pt x="7" y="58"/>
                  <a:pt x="10" y="65"/>
                  <a:pt x="15" y="70"/>
                </a:cubicBezTo>
                <a:cubicBezTo>
                  <a:pt x="20" y="75"/>
                  <a:pt x="20" y="75"/>
                  <a:pt x="20" y="75"/>
                </a:cubicBezTo>
                <a:cubicBezTo>
                  <a:pt x="21" y="77"/>
                  <a:pt x="22" y="79"/>
                  <a:pt x="20" y="80"/>
                </a:cubicBezTo>
                <a:cubicBezTo>
                  <a:pt x="19" y="81"/>
                  <a:pt x="17" y="81"/>
                  <a:pt x="16" y="80"/>
                </a:cubicBezTo>
                <a:cubicBezTo>
                  <a:pt x="11" y="75"/>
                  <a:pt x="11" y="75"/>
                  <a:pt x="11" y="75"/>
                </a:cubicBezTo>
                <a:cubicBezTo>
                  <a:pt x="4" y="69"/>
                  <a:pt x="0" y="60"/>
                  <a:pt x="0" y="51"/>
                </a:cubicBezTo>
                <a:cubicBezTo>
                  <a:pt x="0" y="42"/>
                  <a:pt x="3" y="33"/>
                  <a:pt x="10" y="27"/>
                </a:cubicBezTo>
                <a:cubicBezTo>
                  <a:pt x="23" y="12"/>
                  <a:pt x="23" y="12"/>
                  <a:pt x="23" y="12"/>
                </a:cubicBezTo>
                <a:cubicBezTo>
                  <a:pt x="30" y="6"/>
                  <a:pt x="38" y="2"/>
                  <a:pt x="47" y="2"/>
                </a:cubicBezTo>
                <a:cubicBezTo>
                  <a:pt x="56" y="2"/>
                  <a:pt x="65" y="5"/>
                  <a:pt x="71" y="12"/>
                </a:cubicBezTo>
                <a:cubicBezTo>
                  <a:pt x="102" y="41"/>
                  <a:pt x="102" y="41"/>
                  <a:pt x="102" y="41"/>
                </a:cubicBezTo>
                <a:cubicBezTo>
                  <a:pt x="131" y="10"/>
                  <a:pt x="131" y="10"/>
                  <a:pt x="131" y="10"/>
                </a:cubicBezTo>
                <a:cubicBezTo>
                  <a:pt x="137" y="4"/>
                  <a:pt x="145" y="0"/>
                  <a:pt x="155" y="0"/>
                </a:cubicBezTo>
                <a:cubicBezTo>
                  <a:pt x="164" y="0"/>
                  <a:pt x="172" y="3"/>
                  <a:pt x="179" y="10"/>
                </a:cubicBezTo>
                <a:cubicBezTo>
                  <a:pt x="193" y="23"/>
                  <a:pt x="193" y="23"/>
                  <a:pt x="193" y="23"/>
                </a:cubicBezTo>
                <a:cubicBezTo>
                  <a:pt x="200" y="29"/>
                  <a:pt x="203" y="38"/>
                  <a:pt x="204" y="47"/>
                </a:cubicBezTo>
                <a:cubicBezTo>
                  <a:pt x="204" y="56"/>
                  <a:pt x="200" y="65"/>
                  <a:pt x="194" y="71"/>
                </a:cubicBezTo>
                <a:cubicBezTo>
                  <a:pt x="179" y="87"/>
                  <a:pt x="179" y="87"/>
                  <a:pt x="179" y="87"/>
                </a:cubicBezTo>
                <a:cubicBezTo>
                  <a:pt x="178" y="88"/>
                  <a:pt x="176" y="88"/>
                  <a:pt x="175" y="87"/>
                </a:cubicBezTo>
                <a:cubicBezTo>
                  <a:pt x="173" y="86"/>
                  <a:pt x="173" y="84"/>
                  <a:pt x="174" y="82"/>
                </a:cubicBezTo>
                <a:cubicBezTo>
                  <a:pt x="189" y="67"/>
                  <a:pt x="189" y="67"/>
                  <a:pt x="189" y="67"/>
                </a:cubicBezTo>
                <a:cubicBezTo>
                  <a:pt x="195" y="62"/>
                  <a:pt x="197" y="55"/>
                  <a:pt x="197" y="47"/>
                </a:cubicBezTo>
                <a:cubicBezTo>
                  <a:pt x="197" y="40"/>
                  <a:pt x="194" y="33"/>
                  <a:pt x="189" y="28"/>
                </a:cubicBezTo>
                <a:cubicBezTo>
                  <a:pt x="174" y="14"/>
                  <a:pt x="174" y="14"/>
                  <a:pt x="174" y="14"/>
                </a:cubicBezTo>
                <a:cubicBezTo>
                  <a:pt x="169" y="9"/>
                  <a:pt x="162" y="6"/>
                  <a:pt x="155" y="6"/>
                </a:cubicBezTo>
                <a:cubicBezTo>
                  <a:pt x="147" y="7"/>
                  <a:pt x="140" y="10"/>
                  <a:pt x="135" y="15"/>
                </a:cubicBezTo>
                <a:cubicBezTo>
                  <a:pt x="106" y="45"/>
                  <a:pt x="106" y="45"/>
                  <a:pt x="106" y="45"/>
                </a:cubicBezTo>
                <a:cubicBezTo>
                  <a:pt x="195" y="131"/>
                  <a:pt x="195" y="131"/>
                  <a:pt x="195" y="131"/>
                </a:cubicBezTo>
                <a:cubicBezTo>
                  <a:pt x="209" y="144"/>
                  <a:pt x="209" y="165"/>
                  <a:pt x="196" y="179"/>
                </a:cubicBezTo>
                <a:cubicBezTo>
                  <a:pt x="182" y="193"/>
                  <a:pt x="182" y="193"/>
                  <a:pt x="182" y="193"/>
                </a:cubicBezTo>
                <a:cubicBezTo>
                  <a:pt x="169" y="207"/>
                  <a:pt x="148" y="207"/>
                  <a:pt x="134" y="194"/>
                </a:cubicBezTo>
                <a:cubicBezTo>
                  <a:pt x="104" y="165"/>
                  <a:pt x="104" y="165"/>
                  <a:pt x="104" y="165"/>
                </a:cubicBezTo>
                <a:cubicBezTo>
                  <a:pt x="75" y="195"/>
                  <a:pt x="75" y="195"/>
                  <a:pt x="75" y="195"/>
                </a:cubicBezTo>
                <a:cubicBezTo>
                  <a:pt x="68" y="202"/>
                  <a:pt x="59" y="205"/>
                  <a:pt x="50" y="205"/>
                </a:cubicBezTo>
                <a:close/>
                <a:moveTo>
                  <a:pt x="45" y="108"/>
                </a:moveTo>
                <a:cubicBezTo>
                  <a:pt x="16" y="138"/>
                  <a:pt x="16" y="138"/>
                  <a:pt x="16" y="138"/>
                </a:cubicBezTo>
                <a:cubicBezTo>
                  <a:pt x="11" y="144"/>
                  <a:pt x="8" y="151"/>
                  <a:pt x="8" y="158"/>
                </a:cubicBezTo>
                <a:cubicBezTo>
                  <a:pt x="9" y="166"/>
                  <a:pt x="12" y="173"/>
                  <a:pt x="17" y="178"/>
                </a:cubicBezTo>
                <a:cubicBezTo>
                  <a:pt x="31" y="191"/>
                  <a:pt x="31" y="191"/>
                  <a:pt x="31" y="191"/>
                </a:cubicBezTo>
                <a:cubicBezTo>
                  <a:pt x="42" y="202"/>
                  <a:pt x="60" y="202"/>
                  <a:pt x="70" y="191"/>
                </a:cubicBezTo>
                <a:cubicBezTo>
                  <a:pt x="99" y="160"/>
                  <a:pt x="99" y="160"/>
                  <a:pt x="99" y="160"/>
                </a:cubicBezTo>
                <a:lnTo>
                  <a:pt x="45" y="108"/>
                </a:lnTo>
                <a:close/>
                <a:moveTo>
                  <a:pt x="103" y="129"/>
                </a:moveTo>
                <a:cubicBezTo>
                  <a:pt x="100" y="129"/>
                  <a:pt x="97" y="127"/>
                  <a:pt x="97" y="124"/>
                </a:cubicBezTo>
                <a:cubicBezTo>
                  <a:pt x="97" y="121"/>
                  <a:pt x="100" y="118"/>
                  <a:pt x="103" y="118"/>
                </a:cubicBezTo>
                <a:cubicBezTo>
                  <a:pt x="106" y="118"/>
                  <a:pt x="108" y="121"/>
                  <a:pt x="108" y="124"/>
                </a:cubicBezTo>
                <a:cubicBezTo>
                  <a:pt x="108" y="127"/>
                  <a:pt x="106" y="129"/>
                  <a:pt x="103" y="129"/>
                </a:cubicBezTo>
                <a:close/>
                <a:moveTo>
                  <a:pt x="103" y="123"/>
                </a:moveTo>
                <a:cubicBezTo>
                  <a:pt x="102" y="123"/>
                  <a:pt x="102" y="123"/>
                  <a:pt x="102" y="124"/>
                </a:cubicBezTo>
                <a:cubicBezTo>
                  <a:pt x="102" y="125"/>
                  <a:pt x="104" y="125"/>
                  <a:pt x="104" y="124"/>
                </a:cubicBezTo>
                <a:cubicBezTo>
                  <a:pt x="104" y="123"/>
                  <a:pt x="103" y="123"/>
                  <a:pt x="103" y="123"/>
                </a:cubicBezTo>
                <a:close/>
                <a:moveTo>
                  <a:pt x="81" y="108"/>
                </a:moveTo>
                <a:cubicBezTo>
                  <a:pt x="78" y="108"/>
                  <a:pt x="76" y="106"/>
                  <a:pt x="76" y="103"/>
                </a:cubicBezTo>
                <a:cubicBezTo>
                  <a:pt x="76" y="100"/>
                  <a:pt x="78" y="97"/>
                  <a:pt x="81" y="97"/>
                </a:cubicBezTo>
                <a:cubicBezTo>
                  <a:pt x="84" y="97"/>
                  <a:pt x="86" y="100"/>
                  <a:pt x="86" y="103"/>
                </a:cubicBezTo>
                <a:cubicBezTo>
                  <a:pt x="86" y="106"/>
                  <a:pt x="84" y="108"/>
                  <a:pt x="81" y="108"/>
                </a:cubicBezTo>
                <a:close/>
                <a:moveTo>
                  <a:pt x="81" y="102"/>
                </a:moveTo>
                <a:cubicBezTo>
                  <a:pt x="80" y="102"/>
                  <a:pt x="80" y="102"/>
                  <a:pt x="80" y="103"/>
                </a:cubicBezTo>
                <a:cubicBezTo>
                  <a:pt x="80" y="104"/>
                  <a:pt x="82" y="104"/>
                  <a:pt x="82" y="103"/>
                </a:cubicBezTo>
                <a:cubicBezTo>
                  <a:pt x="82" y="102"/>
                  <a:pt x="82" y="102"/>
                  <a:pt x="81" y="102"/>
                </a:cubicBezTo>
                <a:close/>
                <a:moveTo>
                  <a:pt x="124" y="107"/>
                </a:moveTo>
                <a:cubicBezTo>
                  <a:pt x="121" y="107"/>
                  <a:pt x="118" y="105"/>
                  <a:pt x="118" y="102"/>
                </a:cubicBezTo>
                <a:cubicBezTo>
                  <a:pt x="118" y="99"/>
                  <a:pt x="121" y="96"/>
                  <a:pt x="124" y="96"/>
                </a:cubicBezTo>
                <a:cubicBezTo>
                  <a:pt x="127" y="96"/>
                  <a:pt x="129" y="99"/>
                  <a:pt x="129" y="102"/>
                </a:cubicBezTo>
                <a:cubicBezTo>
                  <a:pt x="129" y="105"/>
                  <a:pt x="127" y="107"/>
                  <a:pt x="124" y="107"/>
                </a:cubicBezTo>
                <a:close/>
                <a:moveTo>
                  <a:pt x="124" y="101"/>
                </a:moveTo>
                <a:cubicBezTo>
                  <a:pt x="123" y="101"/>
                  <a:pt x="123" y="101"/>
                  <a:pt x="123" y="102"/>
                </a:cubicBezTo>
                <a:cubicBezTo>
                  <a:pt x="123" y="103"/>
                  <a:pt x="125" y="103"/>
                  <a:pt x="125" y="102"/>
                </a:cubicBezTo>
                <a:cubicBezTo>
                  <a:pt x="125" y="101"/>
                  <a:pt x="124" y="101"/>
                  <a:pt x="124" y="101"/>
                </a:cubicBezTo>
                <a:close/>
                <a:moveTo>
                  <a:pt x="102" y="86"/>
                </a:moveTo>
                <a:cubicBezTo>
                  <a:pt x="99" y="86"/>
                  <a:pt x="97" y="84"/>
                  <a:pt x="97" y="81"/>
                </a:cubicBezTo>
                <a:cubicBezTo>
                  <a:pt x="97" y="78"/>
                  <a:pt x="99" y="75"/>
                  <a:pt x="102" y="75"/>
                </a:cubicBezTo>
                <a:cubicBezTo>
                  <a:pt x="105" y="75"/>
                  <a:pt x="107" y="78"/>
                  <a:pt x="107" y="81"/>
                </a:cubicBezTo>
                <a:cubicBezTo>
                  <a:pt x="107" y="84"/>
                  <a:pt x="105" y="86"/>
                  <a:pt x="102" y="86"/>
                </a:cubicBezTo>
                <a:close/>
                <a:moveTo>
                  <a:pt x="102" y="80"/>
                </a:moveTo>
                <a:cubicBezTo>
                  <a:pt x="101" y="80"/>
                  <a:pt x="101" y="80"/>
                  <a:pt x="101" y="81"/>
                </a:cubicBezTo>
                <a:cubicBezTo>
                  <a:pt x="101" y="82"/>
                  <a:pt x="103" y="82"/>
                  <a:pt x="103" y="81"/>
                </a:cubicBezTo>
                <a:cubicBezTo>
                  <a:pt x="103" y="80"/>
                  <a:pt x="103" y="80"/>
                  <a:pt x="102" y="80"/>
                </a:cubicBezTo>
                <a:close/>
              </a:path>
            </a:pathLst>
          </a:custGeom>
          <a:solidFill>
            <a:schemeClr val="accent3"/>
          </a:solidFill>
          <a:ln>
            <a:noFill/>
          </a:ln>
        </p:spPr>
        <p:txBody>
          <a:bodyPr vert="horz" wrap="square" lIns="91434" tIns="45717" rIns="91434" bIns="45717" numCol="1" anchor="t" anchorCtr="0" compatLnSpc="1">
            <a:prstTxWarp prst="textNoShape">
              <a:avLst/>
            </a:prstTxWarp>
          </a:bodyPr>
          <a:lstStyle/>
          <a:p>
            <a:endParaRPr lang="en-US" sz="3600" dirty="0"/>
          </a:p>
        </p:txBody>
      </p:sp>
      <p:sp>
        <p:nvSpPr>
          <p:cNvPr id="36" name="Freeform 35"/>
          <p:cNvSpPr>
            <a:spLocks noChangeAspect="1" noEditPoints="1"/>
          </p:cNvSpPr>
          <p:nvPr/>
        </p:nvSpPr>
        <p:spPr bwMode="auto">
          <a:xfrm>
            <a:off x="672777" y="5201831"/>
            <a:ext cx="211816" cy="274302"/>
          </a:xfrm>
          <a:custGeom>
            <a:avLst/>
            <a:gdLst>
              <a:gd name="T0" fmla="*/ 39 w 112"/>
              <a:gd name="T1" fmla="*/ 145 h 145"/>
              <a:gd name="T2" fmla="*/ 38 w 112"/>
              <a:gd name="T3" fmla="*/ 145 h 145"/>
              <a:gd name="T4" fmla="*/ 37 w 112"/>
              <a:gd name="T5" fmla="*/ 140 h 145"/>
              <a:gd name="T6" fmla="*/ 65 w 112"/>
              <a:gd name="T7" fmla="*/ 92 h 145"/>
              <a:gd name="T8" fmla="*/ 31 w 112"/>
              <a:gd name="T9" fmla="*/ 92 h 145"/>
              <a:gd name="T10" fmla="*/ 28 w 112"/>
              <a:gd name="T11" fmla="*/ 90 h 145"/>
              <a:gd name="T12" fmla="*/ 28 w 112"/>
              <a:gd name="T13" fmla="*/ 87 h 145"/>
              <a:gd name="T14" fmla="*/ 54 w 112"/>
              <a:gd name="T15" fmla="*/ 55 h 145"/>
              <a:gd name="T16" fmla="*/ 59 w 112"/>
              <a:gd name="T17" fmla="*/ 55 h 145"/>
              <a:gd name="T18" fmla="*/ 59 w 112"/>
              <a:gd name="T19" fmla="*/ 59 h 145"/>
              <a:gd name="T20" fmla="*/ 38 w 112"/>
              <a:gd name="T21" fmla="*/ 85 h 145"/>
              <a:gd name="T22" fmla="*/ 71 w 112"/>
              <a:gd name="T23" fmla="*/ 85 h 145"/>
              <a:gd name="T24" fmla="*/ 74 w 112"/>
              <a:gd name="T25" fmla="*/ 87 h 145"/>
              <a:gd name="T26" fmla="*/ 74 w 112"/>
              <a:gd name="T27" fmla="*/ 90 h 145"/>
              <a:gd name="T28" fmla="*/ 42 w 112"/>
              <a:gd name="T29" fmla="*/ 144 h 145"/>
              <a:gd name="T30" fmla="*/ 39 w 112"/>
              <a:gd name="T31" fmla="*/ 145 h 145"/>
              <a:gd name="T32" fmla="*/ 91 w 112"/>
              <a:gd name="T33" fmla="*/ 83 h 145"/>
              <a:gd name="T34" fmla="*/ 88 w 112"/>
              <a:gd name="T35" fmla="*/ 81 h 145"/>
              <a:gd name="T36" fmla="*/ 90 w 112"/>
              <a:gd name="T37" fmla="*/ 77 h 145"/>
              <a:gd name="T38" fmla="*/ 106 w 112"/>
              <a:gd name="T39" fmla="*/ 54 h 145"/>
              <a:gd name="T40" fmla="*/ 81 w 112"/>
              <a:gd name="T41" fmla="*/ 29 h 145"/>
              <a:gd name="T42" fmla="*/ 75 w 112"/>
              <a:gd name="T43" fmla="*/ 29 h 145"/>
              <a:gd name="T44" fmla="*/ 72 w 112"/>
              <a:gd name="T45" fmla="*/ 27 h 145"/>
              <a:gd name="T46" fmla="*/ 40 w 112"/>
              <a:gd name="T47" fmla="*/ 6 h 145"/>
              <a:gd name="T48" fmla="*/ 6 w 112"/>
              <a:gd name="T49" fmla="*/ 40 h 145"/>
              <a:gd name="T50" fmla="*/ 20 w 112"/>
              <a:gd name="T51" fmla="*/ 68 h 145"/>
              <a:gd name="T52" fmla="*/ 21 w 112"/>
              <a:gd name="T53" fmla="*/ 72 h 145"/>
              <a:gd name="T54" fmla="*/ 16 w 112"/>
              <a:gd name="T55" fmla="*/ 73 h 145"/>
              <a:gd name="T56" fmla="*/ 0 w 112"/>
              <a:gd name="T57" fmla="*/ 40 h 145"/>
              <a:gd name="T58" fmla="*/ 40 w 112"/>
              <a:gd name="T59" fmla="*/ 0 h 145"/>
              <a:gd name="T60" fmla="*/ 77 w 112"/>
              <a:gd name="T61" fmla="*/ 22 h 145"/>
              <a:gd name="T62" fmla="*/ 112 w 112"/>
              <a:gd name="T63" fmla="*/ 54 h 145"/>
              <a:gd name="T64" fmla="*/ 92 w 112"/>
              <a:gd name="T65" fmla="*/ 83 h 145"/>
              <a:gd name="T66" fmla="*/ 91 w 112"/>
              <a:gd name="T67" fmla="*/ 8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145">
                <a:moveTo>
                  <a:pt x="39" y="145"/>
                </a:moveTo>
                <a:cubicBezTo>
                  <a:pt x="39" y="145"/>
                  <a:pt x="38" y="145"/>
                  <a:pt x="38" y="145"/>
                </a:cubicBezTo>
                <a:cubicBezTo>
                  <a:pt x="36" y="144"/>
                  <a:pt x="36" y="142"/>
                  <a:pt x="37" y="140"/>
                </a:cubicBezTo>
                <a:cubicBezTo>
                  <a:pt x="65" y="92"/>
                  <a:pt x="65" y="92"/>
                  <a:pt x="65" y="92"/>
                </a:cubicBezTo>
                <a:cubicBezTo>
                  <a:pt x="31" y="92"/>
                  <a:pt x="31" y="92"/>
                  <a:pt x="31" y="92"/>
                </a:cubicBezTo>
                <a:cubicBezTo>
                  <a:pt x="30" y="92"/>
                  <a:pt x="28" y="91"/>
                  <a:pt x="28" y="90"/>
                </a:cubicBezTo>
                <a:cubicBezTo>
                  <a:pt x="27" y="89"/>
                  <a:pt x="28" y="88"/>
                  <a:pt x="28" y="87"/>
                </a:cubicBezTo>
                <a:cubicBezTo>
                  <a:pt x="54" y="55"/>
                  <a:pt x="54" y="55"/>
                  <a:pt x="54" y="55"/>
                </a:cubicBezTo>
                <a:cubicBezTo>
                  <a:pt x="55" y="54"/>
                  <a:pt x="57" y="54"/>
                  <a:pt x="59" y="55"/>
                </a:cubicBezTo>
                <a:cubicBezTo>
                  <a:pt x="60" y="56"/>
                  <a:pt x="60" y="58"/>
                  <a:pt x="59" y="59"/>
                </a:cubicBezTo>
                <a:cubicBezTo>
                  <a:pt x="38" y="85"/>
                  <a:pt x="38" y="85"/>
                  <a:pt x="38" y="85"/>
                </a:cubicBezTo>
                <a:cubicBezTo>
                  <a:pt x="71" y="85"/>
                  <a:pt x="71" y="85"/>
                  <a:pt x="71" y="85"/>
                </a:cubicBezTo>
                <a:cubicBezTo>
                  <a:pt x="72" y="85"/>
                  <a:pt x="73" y="86"/>
                  <a:pt x="74" y="87"/>
                </a:cubicBezTo>
                <a:cubicBezTo>
                  <a:pt x="74" y="88"/>
                  <a:pt x="74" y="89"/>
                  <a:pt x="74" y="90"/>
                </a:cubicBezTo>
                <a:cubicBezTo>
                  <a:pt x="42" y="144"/>
                  <a:pt x="42" y="144"/>
                  <a:pt x="42" y="144"/>
                </a:cubicBezTo>
                <a:cubicBezTo>
                  <a:pt x="41" y="145"/>
                  <a:pt x="40" y="145"/>
                  <a:pt x="39" y="145"/>
                </a:cubicBezTo>
                <a:close/>
                <a:moveTo>
                  <a:pt x="91" y="83"/>
                </a:moveTo>
                <a:cubicBezTo>
                  <a:pt x="90" y="83"/>
                  <a:pt x="89" y="83"/>
                  <a:pt x="88" y="81"/>
                </a:cubicBezTo>
                <a:cubicBezTo>
                  <a:pt x="87" y="80"/>
                  <a:pt x="88" y="78"/>
                  <a:pt x="90" y="77"/>
                </a:cubicBezTo>
                <a:cubicBezTo>
                  <a:pt x="99" y="73"/>
                  <a:pt x="106" y="64"/>
                  <a:pt x="106" y="54"/>
                </a:cubicBezTo>
                <a:cubicBezTo>
                  <a:pt x="106" y="40"/>
                  <a:pt x="94" y="29"/>
                  <a:pt x="81" y="29"/>
                </a:cubicBezTo>
                <a:cubicBezTo>
                  <a:pt x="79" y="29"/>
                  <a:pt x="77" y="29"/>
                  <a:pt x="75" y="29"/>
                </a:cubicBezTo>
                <a:cubicBezTo>
                  <a:pt x="74" y="29"/>
                  <a:pt x="72" y="29"/>
                  <a:pt x="72" y="27"/>
                </a:cubicBezTo>
                <a:cubicBezTo>
                  <a:pt x="66" y="14"/>
                  <a:pt x="54" y="6"/>
                  <a:pt x="40" y="6"/>
                </a:cubicBezTo>
                <a:cubicBezTo>
                  <a:pt x="21" y="6"/>
                  <a:pt x="6" y="21"/>
                  <a:pt x="6" y="40"/>
                </a:cubicBezTo>
                <a:cubicBezTo>
                  <a:pt x="6" y="51"/>
                  <a:pt x="11" y="61"/>
                  <a:pt x="20" y="68"/>
                </a:cubicBezTo>
                <a:cubicBezTo>
                  <a:pt x="21" y="69"/>
                  <a:pt x="22" y="71"/>
                  <a:pt x="21" y="72"/>
                </a:cubicBezTo>
                <a:cubicBezTo>
                  <a:pt x="20" y="74"/>
                  <a:pt x="18" y="74"/>
                  <a:pt x="16" y="73"/>
                </a:cubicBezTo>
                <a:cubicBezTo>
                  <a:pt x="6" y="65"/>
                  <a:pt x="0" y="53"/>
                  <a:pt x="0" y="40"/>
                </a:cubicBezTo>
                <a:cubicBezTo>
                  <a:pt x="0" y="18"/>
                  <a:pt x="18" y="0"/>
                  <a:pt x="40" y="0"/>
                </a:cubicBezTo>
                <a:cubicBezTo>
                  <a:pt x="56" y="0"/>
                  <a:pt x="70" y="9"/>
                  <a:pt x="77" y="22"/>
                </a:cubicBezTo>
                <a:cubicBezTo>
                  <a:pt x="96" y="20"/>
                  <a:pt x="112" y="35"/>
                  <a:pt x="112" y="54"/>
                </a:cubicBezTo>
                <a:cubicBezTo>
                  <a:pt x="112" y="67"/>
                  <a:pt x="104" y="78"/>
                  <a:pt x="92" y="83"/>
                </a:cubicBezTo>
                <a:cubicBezTo>
                  <a:pt x="92" y="83"/>
                  <a:pt x="91" y="83"/>
                  <a:pt x="91" y="83"/>
                </a:cubicBezTo>
                <a:close/>
              </a:path>
            </a:pathLst>
          </a:custGeom>
          <a:solidFill>
            <a:schemeClr val="accent3"/>
          </a:solidFill>
          <a:ln>
            <a:noFill/>
          </a:ln>
        </p:spPr>
        <p:txBody>
          <a:bodyPr vert="horz" wrap="square" lIns="91434" tIns="45717" rIns="91434" bIns="45717" numCol="1" anchor="t" anchorCtr="0" compatLnSpc="1">
            <a:prstTxWarp prst="textNoShape">
              <a:avLst/>
            </a:prstTxWarp>
          </a:bodyPr>
          <a:lstStyle/>
          <a:p>
            <a:endParaRPr lang="en-US" sz="3600" dirty="0"/>
          </a:p>
        </p:txBody>
      </p:sp>
      <p:sp>
        <p:nvSpPr>
          <p:cNvPr id="37" name="Freeform 36"/>
          <p:cNvSpPr>
            <a:spLocks noChangeAspect="1" noEditPoints="1"/>
          </p:cNvSpPr>
          <p:nvPr/>
        </p:nvSpPr>
        <p:spPr bwMode="auto">
          <a:xfrm>
            <a:off x="656747" y="4215264"/>
            <a:ext cx="273586" cy="274302"/>
          </a:xfrm>
          <a:custGeom>
            <a:avLst/>
            <a:gdLst>
              <a:gd name="T0" fmla="*/ 103 w 206"/>
              <a:gd name="T1" fmla="*/ 206 h 206"/>
              <a:gd name="T2" fmla="*/ 0 w 206"/>
              <a:gd name="T3" fmla="*/ 103 h 206"/>
              <a:gd name="T4" fmla="*/ 103 w 206"/>
              <a:gd name="T5" fmla="*/ 0 h 206"/>
              <a:gd name="T6" fmla="*/ 103 w 206"/>
              <a:gd name="T7" fmla="*/ 0 h 206"/>
              <a:gd name="T8" fmla="*/ 161 w 206"/>
              <a:gd name="T9" fmla="*/ 18 h 206"/>
              <a:gd name="T10" fmla="*/ 161 w 206"/>
              <a:gd name="T11" fmla="*/ 22 h 206"/>
              <a:gd name="T12" fmla="*/ 157 w 206"/>
              <a:gd name="T13" fmla="*/ 23 h 206"/>
              <a:gd name="T14" fmla="*/ 103 w 206"/>
              <a:gd name="T15" fmla="*/ 6 h 206"/>
              <a:gd name="T16" fmla="*/ 103 w 206"/>
              <a:gd name="T17" fmla="*/ 6 h 206"/>
              <a:gd name="T18" fmla="*/ 7 w 206"/>
              <a:gd name="T19" fmla="*/ 103 h 206"/>
              <a:gd name="T20" fmla="*/ 103 w 206"/>
              <a:gd name="T21" fmla="*/ 199 h 206"/>
              <a:gd name="T22" fmla="*/ 199 w 206"/>
              <a:gd name="T23" fmla="*/ 103 h 206"/>
              <a:gd name="T24" fmla="*/ 196 w 206"/>
              <a:gd name="T25" fmla="*/ 79 h 206"/>
              <a:gd name="T26" fmla="*/ 199 w 206"/>
              <a:gd name="T27" fmla="*/ 75 h 206"/>
              <a:gd name="T28" fmla="*/ 203 w 206"/>
              <a:gd name="T29" fmla="*/ 77 h 206"/>
              <a:gd name="T30" fmla="*/ 206 w 206"/>
              <a:gd name="T31" fmla="*/ 103 h 206"/>
              <a:gd name="T32" fmla="*/ 103 w 206"/>
              <a:gd name="T33" fmla="*/ 206 h 206"/>
              <a:gd name="T34" fmla="*/ 99 w 206"/>
              <a:gd name="T35" fmla="*/ 162 h 206"/>
              <a:gd name="T36" fmla="*/ 93 w 206"/>
              <a:gd name="T37" fmla="*/ 157 h 206"/>
              <a:gd name="T38" fmla="*/ 99 w 206"/>
              <a:gd name="T39" fmla="*/ 151 h 206"/>
              <a:gd name="T40" fmla="*/ 104 w 206"/>
              <a:gd name="T41" fmla="*/ 157 h 206"/>
              <a:gd name="T42" fmla="*/ 99 w 206"/>
              <a:gd name="T43" fmla="*/ 162 h 206"/>
              <a:gd name="T44" fmla="*/ 99 w 206"/>
              <a:gd name="T45" fmla="*/ 156 h 206"/>
              <a:gd name="T46" fmla="*/ 98 w 206"/>
              <a:gd name="T47" fmla="*/ 157 h 206"/>
              <a:gd name="T48" fmla="*/ 100 w 206"/>
              <a:gd name="T49" fmla="*/ 157 h 206"/>
              <a:gd name="T50" fmla="*/ 99 w 206"/>
              <a:gd name="T51" fmla="*/ 156 h 206"/>
              <a:gd name="T52" fmla="*/ 99 w 206"/>
              <a:gd name="T53" fmla="*/ 134 h 206"/>
              <a:gd name="T54" fmla="*/ 95 w 206"/>
              <a:gd name="T55" fmla="*/ 131 h 206"/>
              <a:gd name="T56" fmla="*/ 95 w 206"/>
              <a:gd name="T57" fmla="*/ 109 h 206"/>
              <a:gd name="T58" fmla="*/ 96 w 206"/>
              <a:gd name="T59" fmla="*/ 107 h 206"/>
              <a:gd name="T60" fmla="*/ 99 w 206"/>
              <a:gd name="T61" fmla="*/ 106 h 206"/>
              <a:gd name="T62" fmla="*/ 127 w 206"/>
              <a:gd name="T63" fmla="*/ 91 h 206"/>
              <a:gd name="T64" fmla="*/ 127 w 206"/>
              <a:gd name="T65" fmla="*/ 68 h 206"/>
              <a:gd name="T66" fmla="*/ 106 w 206"/>
              <a:gd name="T67" fmla="*/ 55 h 206"/>
              <a:gd name="T68" fmla="*/ 73 w 206"/>
              <a:gd name="T69" fmla="*/ 69 h 206"/>
              <a:gd name="T70" fmla="*/ 69 w 206"/>
              <a:gd name="T71" fmla="*/ 69 h 206"/>
              <a:gd name="T72" fmla="*/ 68 w 206"/>
              <a:gd name="T73" fmla="*/ 65 h 206"/>
              <a:gd name="T74" fmla="*/ 107 w 206"/>
              <a:gd name="T75" fmla="*/ 49 h 206"/>
              <a:gd name="T76" fmla="*/ 133 w 206"/>
              <a:gd name="T77" fmla="*/ 65 h 206"/>
              <a:gd name="T78" fmla="*/ 133 w 206"/>
              <a:gd name="T79" fmla="*/ 94 h 206"/>
              <a:gd name="T80" fmla="*/ 102 w 206"/>
              <a:gd name="T81" fmla="*/ 112 h 206"/>
              <a:gd name="T82" fmla="*/ 102 w 206"/>
              <a:gd name="T83" fmla="*/ 131 h 206"/>
              <a:gd name="T84" fmla="*/ 99 w 206"/>
              <a:gd name="T85" fmla="*/ 13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6" h="206">
                <a:moveTo>
                  <a:pt x="103" y="206"/>
                </a:moveTo>
                <a:cubicBezTo>
                  <a:pt x="46" y="206"/>
                  <a:pt x="0" y="160"/>
                  <a:pt x="0" y="103"/>
                </a:cubicBezTo>
                <a:cubicBezTo>
                  <a:pt x="0" y="46"/>
                  <a:pt x="46" y="0"/>
                  <a:pt x="103" y="0"/>
                </a:cubicBezTo>
                <a:cubicBezTo>
                  <a:pt x="103" y="0"/>
                  <a:pt x="103" y="0"/>
                  <a:pt x="103" y="0"/>
                </a:cubicBezTo>
                <a:cubicBezTo>
                  <a:pt x="124" y="0"/>
                  <a:pt x="144" y="6"/>
                  <a:pt x="161" y="18"/>
                </a:cubicBezTo>
                <a:cubicBezTo>
                  <a:pt x="162" y="19"/>
                  <a:pt x="162" y="21"/>
                  <a:pt x="161" y="22"/>
                </a:cubicBezTo>
                <a:cubicBezTo>
                  <a:pt x="160" y="24"/>
                  <a:pt x="158" y="24"/>
                  <a:pt x="157" y="23"/>
                </a:cubicBezTo>
                <a:cubicBezTo>
                  <a:pt x="141" y="12"/>
                  <a:pt x="122" y="6"/>
                  <a:pt x="103" y="6"/>
                </a:cubicBezTo>
                <a:cubicBezTo>
                  <a:pt x="103" y="6"/>
                  <a:pt x="103" y="6"/>
                  <a:pt x="103" y="6"/>
                </a:cubicBezTo>
                <a:cubicBezTo>
                  <a:pt x="50" y="6"/>
                  <a:pt x="7" y="50"/>
                  <a:pt x="7" y="103"/>
                </a:cubicBezTo>
                <a:cubicBezTo>
                  <a:pt x="7" y="156"/>
                  <a:pt x="50" y="199"/>
                  <a:pt x="103" y="199"/>
                </a:cubicBezTo>
                <a:cubicBezTo>
                  <a:pt x="156" y="199"/>
                  <a:pt x="199" y="156"/>
                  <a:pt x="199" y="103"/>
                </a:cubicBezTo>
                <a:cubicBezTo>
                  <a:pt x="199" y="95"/>
                  <a:pt x="198" y="87"/>
                  <a:pt x="196" y="79"/>
                </a:cubicBezTo>
                <a:cubicBezTo>
                  <a:pt x="196" y="77"/>
                  <a:pt x="197" y="75"/>
                  <a:pt x="199" y="75"/>
                </a:cubicBezTo>
                <a:cubicBezTo>
                  <a:pt x="200" y="74"/>
                  <a:pt x="202" y="75"/>
                  <a:pt x="203" y="77"/>
                </a:cubicBezTo>
                <a:cubicBezTo>
                  <a:pt x="205" y="85"/>
                  <a:pt x="206" y="94"/>
                  <a:pt x="206" y="103"/>
                </a:cubicBezTo>
                <a:cubicBezTo>
                  <a:pt x="206" y="160"/>
                  <a:pt x="160" y="206"/>
                  <a:pt x="103" y="206"/>
                </a:cubicBezTo>
                <a:close/>
                <a:moveTo>
                  <a:pt x="99" y="162"/>
                </a:moveTo>
                <a:cubicBezTo>
                  <a:pt x="96" y="162"/>
                  <a:pt x="93" y="160"/>
                  <a:pt x="93" y="157"/>
                </a:cubicBezTo>
                <a:cubicBezTo>
                  <a:pt x="93" y="154"/>
                  <a:pt x="96" y="151"/>
                  <a:pt x="99" y="151"/>
                </a:cubicBezTo>
                <a:cubicBezTo>
                  <a:pt x="102" y="151"/>
                  <a:pt x="104" y="154"/>
                  <a:pt x="104" y="157"/>
                </a:cubicBezTo>
                <a:cubicBezTo>
                  <a:pt x="104" y="160"/>
                  <a:pt x="102" y="162"/>
                  <a:pt x="99" y="162"/>
                </a:cubicBezTo>
                <a:close/>
                <a:moveTo>
                  <a:pt x="99" y="156"/>
                </a:moveTo>
                <a:cubicBezTo>
                  <a:pt x="98" y="156"/>
                  <a:pt x="98" y="156"/>
                  <a:pt x="98" y="157"/>
                </a:cubicBezTo>
                <a:cubicBezTo>
                  <a:pt x="98" y="158"/>
                  <a:pt x="100" y="158"/>
                  <a:pt x="100" y="157"/>
                </a:cubicBezTo>
                <a:cubicBezTo>
                  <a:pt x="100" y="156"/>
                  <a:pt x="99" y="156"/>
                  <a:pt x="99" y="156"/>
                </a:cubicBezTo>
                <a:close/>
                <a:moveTo>
                  <a:pt x="99" y="134"/>
                </a:moveTo>
                <a:cubicBezTo>
                  <a:pt x="97" y="134"/>
                  <a:pt x="95" y="132"/>
                  <a:pt x="95" y="131"/>
                </a:cubicBezTo>
                <a:cubicBezTo>
                  <a:pt x="95" y="109"/>
                  <a:pt x="95" y="109"/>
                  <a:pt x="95" y="109"/>
                </a:cubicBezTo>
                <a:cubicBezTo>
                  <a:pt x="95" y="108"/>
                  <a:pt x="96" y="107"/>
                  <a:pt x="96" y="107"/>
                </a:cubicBezTo>
                <a:cubicBezTo>
                  <a:pt x="97" y="106"/>
                  <a:pt x="98" y="106"/>
                  <a:pt x="99" y="106"/>
                </a:cubicBezTo>
                <a:cubicBezTo>
                  <a:pt x="99" y="106"/>
                  <a:pt x="120" y="106"/>
                  <a:pt x="127" y="91"/>
                </a:cubicBezTo>
                <a:cubicBezTo>
                  <a:pt x="131" y="84"/>
                  <a:pt x="131" y="75"/>
                  <a:pt x="127" y="68"/>
                </a:cubicBezTo>
                <a:cubicBezTo>
                  <a:pt x="124" y="61"/>
                  <a:pt x="116" y="57"/>
                  <a:pt x="106" y="55"/>
                </a:cubicBezTo>
                <a:cubicBezTo>
                  <a:pt x="87" y="53"/>
                  <a:pt x="73" y="69"/>
                  <a:pt x="73" y="69"/>
                </a:cubicBezTo>
                <a:cubicBezTo>
                  <a:pt x="72" y="70"/>
                  <a:pt x="70" y="70"/>
                  <a:pt x="69" y="69"/>
                </a:cubicBezTo>
                <a:cubicBezTo>
                  <a:pt x="67" y="68"/>
                  <a:pt x="67" y="66"/>
                  <a:pt x="68" y="65"/>
                </a:cubicBezTo>
                <a:cubicBezTo>
                  <a:pt x="69" y="64"/>
                  <a:pt x="84" y="46"/>
                  <a:pt x="107" y="49"/>
                </a:cubicBezTo>
                <a:cubicBezTo>
                  <a:pt x="119" y="51"/>
                  <a:pt x="128" y="56"/>
                  <a:pt x="133" y="65"/>
                </a:cubicBezTo>
                <a:cubicBezTo>
                  <a:pt x="138" y="74"/>
                  <a:pt x="138" y="85"/>
                  <a:pt x="133" y="94"/>
                </a:cubicBezTo>
                <a:cubicBezTo>
                  <a:pt x="126" y="109"/>
                  <a:pt x="109" y="111"/>
                  <a:pt x="102" y="112"/>
                </a:cubicBezTo>
                <a:cubicBezTo>
                  <a:pt x="102" y="131"/>
                  <a:pt x="102" y="131"/>
                  <a:pt x="102" y="131"/>
                </a:cubicBezTo>
                <a:cubicBezTo>
                  <a:pt x="102" y="132"/>
                  <a:pt x="100" y="134"/>
                  <a:pt x="99" y="134"/>
                </a:cubicBezTo>
                <a:close/>
              </a:path>
            </a:pathLst>
          </a:custGeom>
          <a:solidFill>
            <a:schemeClr val="accent3"/>
          </a:solidFill>
          <a:ln>
            <a:noFill/>
          </a:ln>
        </p:spPr>
        <p:txBody>
          <a:bodyPr vert="horz" wrap="square" lIns="91434" tIns="45717" rIns="91434" bIns="45717" numCol="1" anchor="t" anchorCtr="0" compatLnSpc="1">
            <a:prstTxWarp prst="textNoShape">
              <a:avLst/>
            </a:prstTxWarp>
          </a:bodyPr>
          <a:lstStyle/>
          <a:p>
            <a:endParaRPr lang="en-US" sz="3600" dirty="0"/>
          </a:p>
        </p:txBody>
      </p:sp>
      <p:sp>
        <p:nvSpPr>
          <p:cNvPr id="38" name="Freeform 37"/>
          <p:cNvSpPr>
            <a:spLocks noChangeAspect="1"/>
          </p:cNvSpPr>
          <p:nvPr/>
        </p:nvSpPr>
        <p:spPr bwMode="auto">
          <a:xfrm>
            <a:off x="645016" y="5689346"/>
            <a:ext cx="265972" cy="274302"/>
          </a:xfrm>
          <a:custGeom>
            <a:avLst/>
            <a:gdLst>
              <a:gd name="T0" fmla="*/ 70 w 199"/>
              <a:gd name="T1" fmla="*/ 205 h 205"/>
              <a:gd name="T2" fmla="*/ 65 w 199"/>
              <a:gd name="T3" fmla="*/ 204 h 205"/>
              <a:gd name="T4" fmla="*/ 54 w 199"/>
              <a:gd name="T5" fmla="*/ 195 h 205"/>
              <a:gd name="T6" fmla="*/ 53 w 199"/>
              <a:gd name="T7" fmla="*/ 181 h 205"/>
              <a:gd name="T8" fmla="*/ 69 w 199"/>
              <a:gd name="T9" fmla="*/ 126 h 205"/>
              <a:gd name="T10" fmla="*/ 59 w 199"/>
              <a:gd name="T11" fmla="*/ 116 h 205"/>
              <a:gd name="T12" fmla="*/ 17 w 199"/>
              <a:gd name="T13" fmla="*/ 116 h 205"/>
              <a:gd name="T14" fmla="*/ 0 w 199"/>
              <a:gd name="T15" fmla="*/ 99 h 205"/>
              <a:gd name="T16" fmla="*/ 29 w 199"/>
              <a:gd name="T17" fmla="*/ 10 h 205"/>
              <a:gd name="T18" fmla="*/ 45 w 199"/>
              <a:gd name="T19" fmla="*/ 0 h 205"/>
              <a:gd name="T20" fmla="*/ 141 w 199"/>
              <a:gd name="T21" fmla="*/ 0 h 205"/>
              <a:gd name="T22" fmla="*/ 144 w 199"/>
              <a:gd name="T23" fmla="*/ 3 h 205"/>
              <a:gd name="T24" fmla="*/ 144 w 199"/>
              <a:gd name="T25" fmla="*/ 90 h 205"/>
              <a:gd name="T26" fmla="*/ 141 w 199"/>
              <a:gd name="T27" fmla="*/ 93 h 205"/>
              <a:gd name="T28" fmla="*/ 138 w 199"/>
              <a:gd name="T29" fmla="*/ 90 h 205"/>
              <a:gd name="T30" fmla="*/ 138 w 199"/>
              <a:gd name="T31" fmla="*/ 6 h 205"/>
              <a:gd name="T32" fmla="*/ 45 w 199"/>
              <a:gd name="T33" fmla="*/ 6 h 205"/>
              <a:gd name="T34" fmla="*/ 35 w 199"/>
              <a:gd name="T35" fmla="*/ 12 h 205"/>
              <a:gd name="T36" fmla="*/ 7 w 199"/>
              <a:gd name="T37" fmla="*/ 99 h 205"/>
              <a:gd name="T38" fmla="*/ 17 w 199"/>
              <a:gd name="T39" fmla="*/ 110 h 205"/>
              <a:gd name="T40" fmla="*/ 59 w 199"/>
              <a:gd name="T41" fmla="*/ 110 h 205"/>
              <a:gd name="T42" fmla="*/ 75 w 199"/>
              <a:gd name="T43" fmla="*/ 126 h 205"/>
              <a:gd name="T44" fmla="*/ 59 w 199"/>
              <a:gd name="T45" fmla="*/ 183 h 205"/>
              <a:gd name="T46" fmla="*/ 59 w 199"/>
              <a:gd name="T47" fmla="*/ 192 h 205"/>
              <a:gd name="T48" fmla="*/ 67 w 199"/>
              <a:gd name="T49" fmla="*/ 198 h 205"/>
              <a:gd name="T50" fmla="*/ 81 w 199"/>
              <a:gd name="T51" fmla="*/ 192 h 205"/>
              <a:gd name="T52" fmla="*/ 119 w 199"/>
              <a:gd name="T53" fmla="*/ 119 h 205"/>
              <a:gd name="T54" fmla="*/ 141 w 199"/>
              <a:gd name="T55" fmla="*/ 110 h 205"/>
              <a:gd name="T56" fmla="*/ 193 w 199"/>
              <a:gd name="T57" fmla="*/ 110 h 205"/>
              <a:gd name="T58" fmla="*/ 193 w 199"/>
              <a:gd name="T59" fmla="*/ 6 h 205"/>
              <a:gd name="T60" fmla="*/ 162 w 199"/>
              <a:gd name="T61" fmla="*/ 6 h 205"/>
              <a:gd name="T62" fmla="*/ 159 w 199"/>
              <a:gd name="T63" fmla="*/ 3 h 205"/>
              <a:gd name="T64" fmla="*/ 162 w 199"/>
              <a:gd name="T65" fmla="*/ 0 h 205"/>
              <a:gd name="T66" fmla="*/ 196 w 199"/>
              <a:gd name="T67" fmla="*/ 0 h 205"/>
              <a:gd name="T68" fmla="*/ 199 w 199"/>
              <a:gd name="T69" fmla="*/ 3 h 205"/>
              <a:gd name="T70" fmla="*/ 199 w 199"/>
              <a:gd name="T71" fmla="*/ 113 h 205"/>
              <a:gd name="T72" fmla="*/ 198 w 199"/>
              <a:gd name="T73" fmla="*/ 115 h 205"/>
              <a:gd name="T74" fmla="*/ 196 w 199"/>
              <a:gd name="T75" fmla="*/ 116 h 205"/>
              <a:gd name="T76" fmla="*/ 196 w 199"/>
              <a:gd name="T77" fmla="*/ 116 h 205"/>
              <a:gd name="T78" fmla="*/ 141 w 199"/>
              <a:gd name="T79" fmla="*/ 116 h 205"/>
              <a:gd name="T80" fmla="*/ 124 w 199"/>
              <a:gd name="T81" fmla="*/ 123 h 205"/>
              <a:gd name="T82" fmla="*/ 87 w 199"/>
              <a:gd name="T83" fmla="*/ 195 h 205"/>
              <a:gd name="T84" fmla="*/ 70 w 199"/>
              <a:gd name="T8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9" h="205">
                <a:moveTo>
                  <a:pt x="70" y="205"/>
                </a:moveTo>
                <a:cubicBezTo>
                  <a:pt x="68" y="205"/>
                  <a:pt x="66" y="205"/>
                  <a:pt x="65" y="204"/>
                </a:cubicBezTo>
                <a:cubicBezTo>
                  <a:pt x="60" y="203"/>
                  <a:pt x="56" y="199"/>
                  <a:pt x="54" y="195"/>
                </a:cubicBezTo>
                <a:cubicBezTo>
                  <a:pt x="51" y="191"/>
                  <a:pt x="51" y="185"/>
                  <a:pt x="53" y="181"/>
                </a:cubicBezTo>
                <a:cubicBezTo>
                  <a:pt x="68" y="135"/>
                  <a:pt x="69" y="128"/>
                  <a:pt x="69" y="126"/>
                </a:cubicBezTo>
                <a:cubicBezTo>
                  <a:pt x="69" y="121"/>
                  <a:pt x="65" y="116"/>
                  <a:pt x="59" y="116"/>
                </a:cubicBezTo>
                <a:cubicBezTo>
                  <a:pt x="17" y="116"/>
                  <a:pt x="17" y="116"/>
                  <a:pt x="17" y="116"/>
                </a:cubicBezTo>
                <a:cubicBezTo>
                  <a:pt x="7" y="116"/>
                  <a:pt x="0" y="109"/>
                  <a:pt x="0" y="99"/>
                </a:cubicBezTo>
                <a:cubicBezTo>
                  <a:pt x="0" y="91"/>
                  <a:pt x="25" y="23"/>
                  <a:pt x="29" y="10"/>
                </a:cubicBezTo>
                <a:cubicBezTo>
                  <a:pt x="31" y="4"/>
                  <a:pt x="38" y="0"/>
                  <a:pt x="45" y="0"/>
                </a:cubicBezTo>
                <a:cubicBezTo>
                  <a:pt x="141" y="0"/>
                  <a:pt x="141" y="0"/>
                  <a:pt x="141" y="0"/>
                </a:cubicBezTo>
                <a:cubicBezTo>
                  <a:pt x="143" y="0"/>
                  <a:pt x="144" y="1"/>
                  <a:pt x="144" y="3"/>
                </a:cubicBezTo>
                <a:cubicBezTo>
                  <a:pt x="144" y="90"/>
                  <a:pt x="144" y="90"/>
                  <a:pt x="144" y="90"/>
                </a:cubicBezTo>
                <a:cubicBezTo>
                  <a:pt x="144" y="92"/>
                  <a:pt x="143" y="93"/>
                  <a:pt x="141" y="93"/>
                </a:cubicBezTo>
                <a:cubicBezTo>
                  <a:pt x="139" y="93"/>
                  <a:pt x="138" y="92"/>
                  <a:pt x="138" y="90"/>
                </a:cubicBezTo>
                <a:cubicBezTo>
                  <a:pt x="138" y="6"/>
                  <a:pt x="138" y="6"/>
                  <a:pt x="138" y="6"/>
                </a:cubicBezTo>
                <a:cubicBezTo>
                  <a:pt x="45" y="6"/>
                  <a:pt x="45" y="6"/>
                  <a:pt x="45" y="6"/>
                </a:cubicBezTo>
                <a:cubicBezTo>
                  <a:pt x="41" y="6"/>
                  <a:pt x="36" y="9"/>
                  <a:pt x="35" y="12"/>
                </a:cubicBezTo>
                <a:cubicBezTo>
                  <a:pt x="24" y="43"/>
                  <a:pt x="7" y="93"/>
                  <a:pt x="7" y="99"/>
                </a:cubicBezTo>
                <a:cubicBezTo>
                  <a:pt x="7" y="106"/>
                  <a:pt x="11" y="110"/>
                  <a:pt x="17" y="110"/>
                </a:cubicBezTo>
                <a:cubicBezTo>
                  <a:pt x="59" y="110"/>
                  <a:pt x="59" y="110"/>
                  <a:pt x="59" y="110"/>
                </a:cubicBezTo>
                <a:cubicBezTo>
                  <a:pt x="69" y="110"/>
                  <a:pt x="75" y="118"/>
                  <a:pt x="75" y="126"/>
                </a:cubicBezTo>
                <a:cubicBezTo>
                  <a:pt x="75" y="128"/>
                  <a:pt x="75" y="132"/>
                  <a:pt x="59" y="183"/>
                </a:cubicBezTo>
                <a:cubicBezTo>
                  <a:pt x="58" y="186"/>
                  <a:pt x="58" y="189"/>
                  <a:pt x="59" y="192"/>
                </a:cubicBezTo>
                <a:cubicBezTo>
                  <a:pt x="61" y="195"/>
                  <a:pt x="63" y="197"/>
                  <a:pt x="67" y="198"/>
                </a:cubicBezTo>
                <a:cubicBezTo>
                  <a:pt x="72" y="200"/>
                  <a:pt x="78" y="197"/>
                  <a:pt x="81" y="192"/>
                </a:cubicBezTo>
                <a:cubicBezTo>
                  <a:pt x="96" y="161"/>
                  <a:pt x="115" y="123"/>
                  <a:pt x="119" y="119"/>
                </a:cubicBezTo>
                <a:cubicBezTo>
                  <a:pt x="126" y="112"/>
                  <a:pt x="132" y="110"/>
                  <a:pt x="141" y="110"/>
                </a:cubicBezTo>
                <a:cubicBezTo>
                  <a:pt x="193" y="110"/>
                  <a:pt x="193" y="110"/>
                  <a:pt x="193" y="110"/>
                </a:cubicBezTo>
                <a:cubicBezTo>
                  <a:pt x="193" y="6"/>
                  <a:pt x="193" y="6"/>
                  <a:pt x="193" y="6"/>
                </a:cubicBezTo>
                <a:cubicBezTo>
                  <a:pt x="162" y="6"/>
                  <a:pt x="162" y="6"/>
                  <a:pt x="162" y="6"/>
                </a:cubicBezTo>
                <a:cubicBezTo>
                  <a:pt x="161" y="6"/>
                  <a:pt x="159" y="5"/>
                  <a:pt x="159" y="3"/>
                </a:cubicBezTo>
                <a:cubicBezTo>
                  <a:pt x="159" y="1"/>
                  <a:pt x="161" y="0"/>
                  <a:pt x="162" y="0"/>
                </a:cubicBezTo>
                <a:cubicBezTo>
                  <a:pt x="196" y="0"/>
                  <a:pt x="196" y="0"/>
                  <a:pt x="196" y="0"/>
                </a:cubicBezTo>
                <a:cubicBezTo>
                  <a:pt x="198" y="0"/>
                  <a:pt x="199" y="1"/>
                  <a:pt x="199" y="3"/>
                </a:cubicBezTo>
                <a:cubicBezTo>
                  <a:pt x="199" y="113"/>
                  <a:pt x="199" y="113"/>
                  <a:pt x="199" y="113"/>
                </a:cubicBezTo>
                <a:cubicBezTo>
                  <a:pt x="199" y="114"/>
                  <a:pt x="199" y="114"/>
                  <a:pt x="198" y="115"/>
                </a:cubicBezTo>
                <a:cubicBezTo>
                  <a:pt x="198" y="116"/>
                  <a:pt x="197" y="116"/>
                  <a:pt x="196" y="116"/>
                </a:cubicBezTo>
                <a:cubicBezTo>
                  <a:pt x="196" y="116"/>
                  <a:pt x="196" y="116"/>
                  <a:pt x="196" y="116"/>
                </a:cubicBezTo>
                <a:cubicBezTo>
                  <a:pt x="141" y="116"/>
                  <a:pt x="141" y="116"/>
                  <a:pt x="141" y="116"/>
                </a:cubicBezTo>
                <a:cubicBezTo>
                  <a:pt x="134" y="116"/>
                  <a:pt x="129" y="118"/>
                  <a:pt x="124" y="123"/>
                </a:cubicBezTo>
                <a:cubicBezTo>
                  <a:pt x="122" y="125"/>
                  <a:pt x="111" y="145"/>
                  <a:pt x="87" y="195"/>
                </a:cubicBezTo>
                <a:cubicBezTo>
                  <a:pt x="83" y="201"/>
                  <a:pt x="77" y="205"/>
                  <a:pt x="70" y="205"/>
                </a:cubicBezTo>
                <a:close/>
              </a:path>
            </a:pathLst>
          </a:custGeom>
          <a:solidFill>
            <a:schemeClr val="accent3"/>
          </a:solidFill>
          <a:ln>
            <a:noFill/>
          </a:ln>
        </p:spPr>
        <p:txBody>
          <a:bodyPr vert="horz" wrap="square" lIns="91434" tIns="45717" rIns="91434" bIns="45717" numCol="1" anchor="t" anchorCtr="0" compatLnSpc="1">
            <a:prstTxWarp prst="textNoShape">
              <a:avLst/>
            </a:prstTxWarp>
          </a:bodyPr>
          <a:lstStyle/>
          <a:p>
            <a:endParaRPr lang="en-US" sz="3600" dirty="0"/>
          </a:p>
        </p:txBody>
      </p:sp>
      <p:sp>
        <p:nvSpPr>
          <p:cNvPr id="39" name="Freeform 38"/>
          <p:cNvSpPr>
            <a:spLocks noChangeAspect="1"/>
          </p:cNvSpPr>
          <p:nvPr/>
        </p:nvSpPr>
        <p:spPr bwMode="auto">
          <a:xfrm>
            <a:off x="710823" y="2705469"/>
            <a:ext cx="149621" cy="274302"/>
          </a:xfrm>
          <a:custGeom>
            <a:avLst/>
            <a:gdLst>
              <a:gd name="T0" fmla="*/ 55 w 114"/>
              <a:gd name="T1" fmla="*/ 209 h 209"/>
              <a:gd name="T2" fmla="*/ 52 w 114"/>
              <a:gd name="T3" fmla="*/ 206 h 209"/>
              <a:gd name="T4" fmla="*/ 52 w 114"/>
              <a:gd name="T5" fmla="*/ 143 h 209"/>
              <a:gd name="T6" fmla="*/ 3 w 114"/>
              <a:gd name="T7" fmla="*/ 143 h 209"/>
              <a:gd name="T8" fmla="*/ 0 w 114"/>
              <a:gd name="T9" fmla="*/ 140 h 209"/>
              <a:gd name="T10" fmla="*/ 0 w 114"/>
              <a:gd name="T11" fmla="*/ 139 h 209"/>
              <a:gd name="T12" fmla="*/ 32 w 114"/>
              <a:gd name="T13" fmla="*/ 106 h 209"/>
              <a:gd name="T14" fmla="*/ 52 w 114"/>
              <a:gd name="T15" fmla="*/ 106 h 209"/>
              <a:gd name="T16" fmla="*/ 56 w 114"/>
              <a:gd name="T17" fmla="*/ 110 h 209"/>
              <a:gd name="T18" fmla="*/ 52 w 114"/>
              <a:gd name="T19" fmla="*/ 113 h 209"/>
              <a:gd name="T20" fmla="*/ 32 w 114"/>
              <a:gd name="T21" fmla="*/ 113 h 209"/>
              <a:gd name="T22" fmla="*/ 6 w 114"/>
              <a:gd name="T23" fmla="*/ 137 h 209"/>
              <a:gd name="T24" fmla="*/ 107 w 114"/>
              <a:gd name="T25" fmla="*/ 137 h 209"/>
              <a:gd name="T26" fmla="*/ 82 w 114"/>
              <a:gd name="T27" fmla="*/ 113 h 209"/>
              <a:gd name="T28" fmla="*/ 80 w 114"/>
              <a:gd name="T29" fmla="*/ 112 h 209"/>
              <a:gd name="T30" fmla="*/ 79 w 114"/>
              <a:gd name="T31" fmla="*/ 110 h 209"/>
              <a:gd name="T32" fmla="*/ 72 w 114"/>
              <a:gd name="T33" fmla="*/ 33 h 209"/>
              <a:gd name="T34" fmla="*/ 72 w 114"/>
              <a:gd name="T35" fmla="*/ 31 h 209"/>
              <a:gd name="T36" fmla="*/ 75 w 114"/>
              <a:gd name="T37" fmla="*/ 30 h 209"/>
              <a:gd name="T38" fmla="*/ 92 w 114"/>
              <a:gd name="T39" fmla="*/ 30 h 209"/>
              <a:gd name="T40" fmla="*/ 92 w 114"/>
              <a:gd name="T41" fmla="*/ 6 h 209"/>
              <a:gd name="T42" fmla="*/ 21 w 114"/>
              <a:gd name="T43" fmla="*/ 6 h 209"/>
              <a:gd name="T44" fmla="*/ 21 w 114"/>
              <a:gd name="T45" fmla="*/ 30 h 209"/>
              <a:gd name="T46" fmla="*/ 38 w 114"/>
              <a:gd name="T47" fmla="*/ 30 h 209"/>
              <a:gd name="T48" fmla="*/ 41 w 114"/>
              <a:gd name="T49" fmla="*/ 31 h 209"/>
              <a:gd name="T50" fmla="*/ 41 w 114"/>
              <a:gd name="T51" fmla="*/ 33 h 209"/>
              <a:gd name="T52" fmla="*/ 36 w 114"/>
              <a:gd name="T53" fmla="*/ 89 h 209"/>
              <a:gd name="T54" fmla="*/ 32 w 114"/>
              <a:gd name="T55" fmla="*/ 92 h 209"/>
              <a:gd name="T56" fmla="*/ 29 w 114"/>
              <a:gd name="T57" fmla="*/ 88 h 209"/>
              <a:gd name="T58" fmla="*/ 35 w 114"/>
              <a:gd name="T59" fmla="*/ 36 h 209"/>
              <a:gd name="T60" fmla="*/ 18 w 114"/>
              <a:gd name="T61" fmla="*/ 36 h 209"/>
              <a:gd name="T62" fmla="*/ 14 w 114"/>
              <a:gd name="T63" fmla="*/ 33 h 209"/>
              <a:gd name="T64" fmla="*/ 14 w 114"/>
              <a:gd name="T65" fmla="*/ 3 h 209"/>
              <a:gd name="T66" fmla="*/ 18 w 114"/>
              <a:gd name="T67" fmla="*/ 0 h 209"/>
              <a:gd name="T68" fmla="*/ 96 w 114"/>
              <a:gd name="T69" fmla="*/ 0 h 209"/>
              <a:gd name="T70" fmla="*/ 99 w 114"/>
              <a:gd name="T71" fmla="*/ 3 h 209"/>
              <a:gd name="T72" fmla="*/ 99 w 114"/>
              <a:gd name="T73" fmla="*/ 33 h 209"/>
              <a:gd name="T74" fmla="*/ 96 w 114"/>
              <a:gd name="T75" fmla="*/ 36 h 209"/>
              <a:gd name="T76" fmla="*/ 78 w 114"/>
              <a:gd name="T77" fmla="*/ 36 h 209"/>
              <a:gd name="T78" fmla="*/ 86 w 114"/>
              <a:gd name="T79" fmla="*/ 107 h 209"/>
              <a:gd name="T80" fmla="*/ 114 w 114"/>
              <a:gd name="T81" fmla="*/ 139 h 209"/>
              <a:gd name="T82" fmla="*/ 114 w 114"/>
              <a:gd name="T83" fmla="*/ 140 h 209"/>
              <a:gd name="T84" fmla="*/ 110 w 114"/>
              <a:gd name="T85" fmla="*/ 143 h 209"/>
              <a:gd name="T86" fmla="*/ 58 w 114"/>
              <a:gd name="T87" fmla="*/ 143 h 209"/>
              <a:gd name="T88" fmla="*/ 58 w 114"/>
              <a:gd name="T89" fmla="*/ 206 h 209"/>
              <a:gd name="T90" fmla="*/ 55 w 114"/>
              <a:gd name="T91"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4" h="209">
                <a:moveTo>
                  <a:pt x="55" y="209"/>
                </a:moveTo>
                <a:cubicBezTo>
                  <a:pt x="54" y="209"/>
                  <a:pt x="52" y="208"/>
                  <a:pt x="52" y="206"/>
                </a:cubicBezTo>
                <a:cubicBezTo>
                  <a:pt x="52" y="143"/>
                  <a:pt x="52" y="143"/>
                  <a:pt x="52" y="143"/>
                </a:cubicBezTo>
                <a:cubicBezTo>
                  <a:pt x="3" y="143"/>
                  <a:pt x="3" y="143"/>
                  <a:pt x="3" y="143"/>
                </a:cubicBezTo>
                <a:cubicBezTo>
                  <a:pt x="1" y="143"/>
                  <a:pt x="0" y="142"/>
                  <a:pt x="0" y="140"/>
                </a:cubicBezTo>
                <a:cubicBezTo>
                  <a:pt x="0" y="139"/>
                  <a:pt x="0" y="139"/>
                  <a:pt x="0" y="139"/>
                </a:cubicBezTo>
                <a:cubicBezTo>
                  <a:pt x="0" y="121"/>
                  <a:pt x="14" y="106"/>
                  <a:pt x="32" y="106"/>
                </a:cubicBezTo>
                <a:cubicBezTo>
                  <a:pt x="52" y="106"/>
                  <a:pt x="52" y="106"/>
                  <a:pt x="52" y="106"/>
                </a:cubicBezTo>
                <a:cubicBezTo>
                  <a:pt x="54" y="106"/>
                  <a:pt x="56" y="108"/>
                  <a:pt x="56" y="110"/>
                </a:cubicBezTo>
                <a:cubicBezTo>
                  <a:pt x="56" y="111"/>
                  <a:pt x="54" y="113"/>
                  <a:pt x="52" y="113"/>
                </a:cubicBezTo>
                <a:cubicBezTo>
                  <a:pt x="32" y="113"/>
                  <a:pt x="32" y="113"/>
                  <a:pt x="32" y="113"/>
                </a:cubicBezTo>
                <a:cubicBezTo>
                  <a:pt x="18" y="113"/>
                  <a:pt x="7" y="124"/>
                  <a:pt x="6" y="137"/>
                </a:cubicBezTo>
                <a:cubicBezTo>
                  <a:pt x="107" y="137"/>
                  <a:pt x="107" y="137"/>
                  <a:pt x="107" y="137"/>
                </a:cubicBezTo>
                <a:cubicBezTo>
                  <a:pt x="106" y="124"/>
                  <a:pt x="96" y="114"/>
                  <a:pt x="82" y="113"/>
                </a:cubicBezTo>
                <a:cubicBezTo>
                  <a:pt x="82" y="113"/>
                  <a:pt x="81" y="112"/>
                  <a:pt x="80" y="112"/>
                </a:cubicBezTo>
                <a:cubicBezTo>
                  <a:pt x="80" y="111"/>
                  <a:pt x="79" y="110"/>
                  <a:pt x="79" y="110"/>
                </a:cubicBezTo>
                <a:cubicBezTo>
                  <a:pt x="72" y="33"/>
                  <a:pt x="72" y="33"/>
                  <a:pt x="72" y="33"/>
                </a:cubicBezTo>
                <a:cubicBezTo>
                  <a:pt x="72" y="32"/>
                  <a:pt x="72" y="31"/>
                  <a:pt x="72" y="31"/>
                </a:cubicBezTo>
                <a:cubicBezTo>
                  <a:pt x="73" y="30"/>
                  <a:pt x="74" y="30"/>
                  <a:pt x="75" y="30"/>
                </a:cubicBezTo>
                <a:cubicBezTo>
                  <a:pt x="92" y="30"/>
                  <a:pt x="92" y="30"/>
                  <a:pt x="92" y="30"/>
                </a:cubicBezTo>
                <a:cubicBezTo>
                  <a:pt x="92" y="6"/>
                  <a:pt x="92" y="6"/>
                  <a:pt x="92" y="6"/>
                </a:cubicBezTo>
                <a:cubicBezTo>
                  <a:pt x="21" y="6"/>
                  <a:pt x="21" y="6"/>
                  <a:pt x="21" y="6"/>
                </a:cubicBezTo>
                <a:cubicBezTo>
                  <a:pt x="21" y="30"/>
                  <a:pt x="21" y="30"/>
                  <a:pt x="21" y="30"/>
                </a:cubicBezTo>
                <a:cubicBezTo>
                  <a:pt x="38" y="30"/>
                  <a:pt x="38" y="30"/>
                  <a:pt x="38" y="30"/>
                </a:cubicBezTo>
                <a:cubicBezTo>
                  <a:pt x="39" y="30"/>
                  <a:pt x="40" y="30"/>
                  <a:pt x="41" y="31"/>
                </a:cubicBezTo>
                <a:cubicBezTo>
                  <a:pt x="41" y="31"/>
                  <a:pt x="42" y="32"/>
                  <a:pt x="41" y="33"/>
                </a:cubicBezTo>
                <a:cubicBezTo>
                  <a:pt x="36" y="89"/>
                  <a:pt x="36" y="89"/>
                  <a:pt x="36" y="89"/>
                </a:cubicBezTo>
                <a:cubicBezTo>
                  <a:pt x="36" y="91"/>
                  <a:pt x="34" y="92"/>
                  <a:pt x="32" y="92"/>
                </a:cubicBezTo>
                <a:cubicBezTo>
                  <a:pt x="31" y="92"/>
                  <a:pt x="29" y="90"/>
                  <a:pt x="29" y="88"/>
                </a:cubicBezTo>
                <a:cubicBezTo>
                  <a:pt x="35" y="36"/>
                  <a:pt x="35" y="36"/>
                  <a:pt x="35" y="36"/>
                </a:cubicBezTo>
                <a:cubicBezTo>
                  <a:pt x="18" y="36"/>
                  <a:pt x="18" y="36"/>
                  <a:pt x="18" y="36"/>
                </a:cubicBezTo>
                <a:cubicBezTo>
                  <a:pt x="16" y="36"/>
                  <a:pt x="14" y="35"/>
                  <a:pt x="14" y="33"/>
                </a:cubicBezTo>
                <a:cubicBezTo>
                  <a:pt x="14" y="3"/>
                  <a:pt x="14" y="3"/>
                  <a:pt x="14" y="3"/>
                </a:cubicBezTo>
                <a:cubicBezTo>
                  <a:pt x="14" y="1"/>
                  <a:pt x="16" y="0"/>
                  <a:pt x="18" y="0"/>
                </a:cubicBezTo>
                <a:cubicBezTo>
                  <a:pt x="96" y="0"/>
                  <a:pt x="96" y="0"/>
                  <a:pt x="96" y="0"/>
                </a:cubicBezTo>
                <a:cubicBezTo>
                  <a:pt x="97" y="0"/>
                  <a:pt x="99" y="1"/>
                  <a:pt x="99" y="3"/>
                </a:cubicBezTo>
                <a:cubicBezTo>
                  <a:pt x="99" y="33"/>
                  <a:pt x="99" y="33"/>
                  <a:pt x="99" y="33"/>
                </a:cubicBezTo>
                <a:cubicBezTo>
                  <a:pt x="99" y="35"/>
                  <a:pt x="97" y="36"/>
                  <a:pt x="96" y="36"/>
                </a:cubicBezTo>
                <a:cubicBezTo>
                  <a:pt x="78" y="36"/>
                  <a:pt x="78" y="36"/>
                  <a:pt x="78" y="36"/>
                </a:cubicBezTo>
                <a:cubicBezTo>
                  <a:pt x="86" y="107"/>
                  <a:pt x="86" y="107"/>
                  <a:pt x="86" y="107"/>
                </a:cubicBezTo>
                <a:cubicBezTo>
                  <a:pt x="101" y="109"/>
                  <a:pt x="114" y="123"/>
                  <a:pt x="114" y="139"/>
                </a:cubicBezTo>
                <a:cubicBezTo>
                  <a:pt x="114" y="140"/>
                  <a:pt x="114" y="140"/>
                  <a:pt x="114" y="140"/>
                </a:cubicBezTo>
                <a:cubicBezTo>
                  <a:pt x="114" y="142"/>
                  <a:pt x="112" y="143"/>
                  <a:pt x="110" y="143"/>
                </a:cubicBezTo>
                <a:cubicBezTo>
                  <a:pt x="58" y="143"/>
                  <a:pt x="58" y="143"/>
                  <a:pt x="58" y="143"/>
                </a:cubicBezTo>
                <a:cubicBezTo>
                  <a:pt x="58" y="206"/>
                  <a:pt x="58" y="206"/>
                  <a:pt x="58" y="206"/>
                </a:cubicBezTo>
                <a:cubicBezTo>
                  <a:pt x="58" y="208"/>
                  <a:pt x="57" y="209"/>
                  <a:pt x="55" y="209"/>
                </a:cubicBezTo>
                <a:close/>
              </a:path>
            </a:pathLst>
          </a:custGeom>
          <a:solidFill>
            <a:schemeClr val="accent3"/>
          </a:solidFill>
          <a:ln>
            <a:noFill/>
          </a:ln>
        </p:spPr>
        <p:txBody>
          <a:bodyPr vert="horz" wrap="square" lIns="91434" tIns="45717" rIns="91434" bIns="45717" numCol="1" anchor="t" anchorCtr="0" compatLnSpc="1">
            <a:prstTxWarp prst="textNoShape">
              <a:avLst/>
            </a:prstTxWarp>
          </a:bodyPr>
          <a:lstStyle/>
          <a:p>
            <a:endParaRPr lang="en-US" sz="3600" dirty="0"/>
          </a:p>
        </p:txBody>
      </p:sp>
      <p:sp>
        <p:nvSpPr>
          <p:cNvPr id="40" name="Freeform 2874"/>
          <p:cNvSpPr>
            <a:spLocks noChangeAspect="1" noEditPoints="1"/>
          </p:cNvSpPr>
          <p:nvPr/>
        </p:nvSpPr>
        <p:spPr bwMode="auto">
          <a:xfrm>
            <a:off x="712931" y="3242218"/>
            <a:ext cx="158119" cy="274302"/>
          </a:xfrm>
          <a:custGeom>
            <a:avLst/>
            <a:gdLst>
              <a:gd name="T0" fmla="*/ 244 w 271"/>
              <a:gd name="T1" fmla="*/ 203 h 471"/>
              <a:gd name="T2" fmla="*/ 210 w 271"/>
              <a:gd name="T3" fmla="*/ 43 h 471"/>
              <a:gd name="T4" fmla="*/ 186 w 271"/>
              <a:gd name="T5" fmla="*/ 34 h 471"/>
              <a:gd name="T6" fmla="*/ 117 w 271"/>
              <a:gd name="T7" fmla="*/ 34 h 471"/>
              <a:gd name="T8" fmla="*/ 93 w 271"/>
              <a:gd name="T9" fmla="*/ 31 h 471"/>
              <a:gd name="T10" fmla="*/ 58 w 271"/>
              <a:gd name="T11" fmla="*/ 104 h 471"/>
              <a:gd name="T12" fmla="*/ 0 w 271"/>
              <a:gd name="T13" fmla="*/ 130 h 471"/>
              <a:gd name="T14" fmla="*/ 0 w 271"/>
              <a:gd name="T15" fmla="*/ 348 h 471"/>
              <a:gd name="T16" fmla="*/ 141 w 271"/>
              <a:gd name="T17" fmla="*/ 470 h 471"/>
              <a:gd name="T18" fmla="*/ 271 w 271"/>
              <a:gd name="T19" fmla="*/ 237 h 471"/>
              <a:gd name="T20" fmla="*/ 244 w 271"/>
              <a:gd name="T21" fmla="*/ 203 h 471"/>
              <a:gd name="T22" fmla="*/ 260 w 271"/>
              <a:gd name="T23" fmla="*/ 335 h 471"/>
              <a:gd name="T24" fmla="*/ 135 w 271"/>
              <a:gd name="T25" fmla="*/ 460 h 471"/>
              <a:gd name="T26" fmla="*/ 11 w 271"/>
              <a:gd name="T27" fmla="*/ 130 h 471"/>
              <a:gd name="T28" fmla="*/ 58 w 271"/>
              <a:gd name="T29" fmla="*/ 130 h 471"/>
              <a:gd name="T30" fmla="*/ 64 w 271"/>
              <a:gd name="T31" fmla="*/ 237 h 471"/>
              <a:gd name="T32" fmla="*/ 69 w 271"/>
              <a:gd name="T33" fmla="*/ 66 h 471"/>
              <a:gd name="T34" fmla="*/ 117 w 271"/>
              <a:gd name="T35" fmla="*/ 66 h 471"/>
              <a:gd name="T36" fmla="*/ 122 w 271"/>
              <a:gd name="T37" fmla="*/ 220 h 471"/>
              <a:gd name="T38" fmla="*/ 128 w 271"/>
              <a:gd name="T39" fmla="*/ 34 h 471"/>
              <a:gd name="T40" fmla="*/ 175 w 271"/>
              <a:gd name="T41" fmla="*/ 34 h 471"/>
              <a:gd name="T42" fmla="*/ 180 w 271"/>
              <a:gd name="T43" fmla="*/ 220 h 471"/>
              <a:gd name="T44" fmla="*/ 186 w 271"/>
              <a:gd name="T45" fmla="*/ 77 h 471"/>
              <a:gd name="T46" fmla="*/ 233 w 271"/>
              <a:gd name="T47" fmla="*/ 77 h 471"/>
              <a:gd name="T48" fmla="*/ 201 w 271"/>
              <a:gd name="T49" fmla="*/ 237 h 471"/>
              <a:gd name="T50" fmla="*/ 172 w 271"/>
              <a:gd name="T51" fmla="*/ 322 h 471"/>
              <a:gd name="T52" fmla="*/ 130 w 271"/>
              <a:gd name="T53" fmla="*/ 380 h 471"/>
              <a:gd name="T54" fmla="*/ 141 w 271"/>
              <a:gd name="T55" fmla="*/ 380 h 471"/>
              <a:gd name="T56" fmla="*/ 177 w 271"/>
              <a:gd name="T57" fmla="*/ 332 h 471"/>
              <a:gd name="T58" fmla="*/ 212 w 271"/>
              <a:gd name="T59" fmla="*/ 237 h 471"/>
              <a:gd name="T60" fmla="*/ 260 w 271"/>
              <a:gd name="T61" fmla="*/ 237 h 471"/>
              <a:gd name="T62" fmla="*/ 260 w 271"/>
              <a:gd name="T6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1" h="471">
                <a:moveTo>
                  <a:pt x="244" y="203"/>
                </a:moveTo>
                <a:lnTo>
                  <a:pt x="244" y="203"/>
                </a:lnTo>
                <a:lnTo>
                  <a:pt x="244" y="77"/>
                </a:lnTo>
                <a:cubicBezTo>
                  <a:pt x="244" y="58"/>
                  <a:pt x="229" y="43"/>
                  <a:pt x="210" y="43"/>
                </a:cubicBezTo>
                <a:cubicBezTo>
                  <a:pt x="201" y="43"/>
                  <a:pt x="192" y="46"/>
                  <a:pt x="186" y="52"/>
                </a:cubicBezTo>
                <a:lnTo>
                  <a:pt x="186" y="34"/>
                </a:lnTo>
                <a:cubicBezTo>
                  <a:pt x="186" y="15"/>
                  <a:pt x="170" y="0"/>
                  <a:pt x="151" y="0"/>
                </a:cubicBezTo>
                <a:cubicBezTo>
                  <a:pt x="132" y="0"/>
                  <a:pt x="117" y="15"/>
                  <a:pt x="117" y="34"/>
                </a:cubicBezTo>
                <a:lnTo>
                  <a:pt x="117" y="41"/>
                </a:lnTo>
                <a:cubicBezTo>
                  <a:pt x="110" y="35"/>
                  <a:pt x="102" y="31"/>
                  <a:pt x="93" y="31"/>
                </a:cubicBezTo>
                <a:cubicBezTo>
                  <a:pt x="74" y="31"/>
                  <a:pt x="58" y="47"/>
                  <a:pt x="58" y="66"/>
                </a:cubicBezTo>
                <a:lnTo>
                  <a:pt x="58" y="104"/>
                </a:lnTo>
                <a:cubicBezTo>
                  <a:pt x="52" y="98"/>
                  <a:pt x="44" y="95"/>
                  <a:pt x="35" y="95"/>
                </a:cubicBezTo>
                <a:cubicBezTo>
                  <a:pt x="15" y="95"/>
                  <a:pt x="0" y="110"/>
                  <a:pt x="0" y="130"/>
                </a:cubicBezTo>
                <a:cubicBezTo>
                  <a:pt x="0" y="130"/>
                  <a:pt x="0" y="348"/>
                  <a:pt x="0" y="348"/>
                </a:cubicBezTo>
                <a:lnTo>
                  <a:pt x="0" y="348"/>
                </a:lnTo>
                <a:cubicBezTo>
                  <a:pt x="7" y="418"/>
                  <a:pt x="65" y="471"/>
                  <a:pt x="135" y="471"/>
                </a:cubicBezTo>
                <a:cubicBezTo>
                  <a:pt x="135" y="471"/>
                  <a:pt x="141" y="470"/>
                  <a:pt x="141" y="470"/>
                </a:cubicBezTo>
                <a:cubicBezTo>
                  <a:pt x="214" y="467"/>
                  <a:pt x="271" y="408"/>
                  <a:pt x="271" y="335"/>
                </a:cubicBezTo>
                <a:lnTo>
                  <a:pt x="271" y="237"/>
                </a:lnTo>
                <a:lnTo>
                  <a:pt x="271" y="237"/>
                </a:lnTo>
                <a:cubicBezTo>
                  <a:pt x="271" y="220"/>
                  <a:pt x="260" y="207"/>
                  <a:pt x="244" y="203"/>
                </a:cubicBezTo>
                <a:close/>
                <a:moveTo>
                  <a:pt x="260" y="335"/>
                </a:moveTo>
                <a:lnTo>
                  <a:pt x="260" y="335"/>
                </a:lnTo>
                <a:cubicBezTo>
                  <a:pt x="260" y="402"/>
                  <a:pt x="207" y="456"/>
                  <a:pt x="141" y="459"/>
                </a:cubicBezTo>
                <a:cubicBezTo>
                  <a:pt x="140" y="459"/>
                  <a:pt x="135" y="460"/>
                  <a:pt x="135" y="460"/>
                </a:cubicBezTo>
                <a:cubicBezTo>
                  <a:pt x="71" y="460"/>
                  <a:pt x="18" y="411"/>
                  <a:pt x="11" y="348"/>
                </a:cubicBezTo>
                <a:cubicBezTo>
                  <a:pt x="11" y="345"/>
                  <a:pt x="11" y="130"/>
                  <a:pt x="11" y="130"/>
                </a:cubicBezTo>
                <a:cubicBezTo>
                  <a:pt x="11" y="116"/>
                  <a:pt x="22" y="106"/>
                  <a:pt x="35" y="106"/>
                </a:cubicBezTo>
                <a:cubicBezTo>
                  <a:pt x="48" y="106"/>
                  <a:pt x="58" y="116"/>
                  <a:pt x="58" y="130"/>
                </a:cubicBezTo>
                <a:lnTo>
                  <a:pt x="58" y="231"/>
                </a:lnTo>
                <a:cubicBezTo>
                  <a:pt x="58" y="234"/>
                  <a:pt x="61" y="237"/>
                  <a:pt x="64" y="237"/>
                </a:cubicBezTo>
                <a:cubicBezTo>
                  <a:pt x="67" y="237"/>
                  <a:pt x="69" y="234"/>
                  <a:pt x="69" y="231"/>
                </a:cubicBezTo>
                <a:lnTo>
                  <a:pt x="69" y="66"/>
                </a:lnTo>
                <a:cubicBezTo>
                  <a:pt x="69" y="53"/>
                  <a:pt x="80" y="43"/>
                  <a:pt x="93" y="43"/>
                </a:cubicBezTo>
                <a:cubicBezTo>
                  <a:pt x="106" y="43"/>
                  <a:pt x="117" y="53"/>
                  <a:pt x="117" y="66"/>
                </a:cubicBezTo>
                <a:lnTo>
                  <a:pt x="117" y="215"/>
                </a:lnTo>
                <a:cubicBezTo>
                  <a:pt x="117" y="218"/>
                  <a:pt x="119" y="220"/>
                  <a:pt x="122" y="220"/>
                </a:cubicBezTo>
                <a:cubicBezTo>
                  <a:pt x="125" y="220"/>
                  <a:pt x="128" y="218"/>
                  <a:pt x="128" y="215"/>
                </a:cubicBezTo>
                <a:lnTo>
                  <a:pt x="128" y="34"/>
                </a:lnTo>
                <a:cubicBezTo>
                  <a:pt x="128" y="21"/>
                  <a:pt x="138" y="11"/>
                  <a:pt x="151" y="11"/>
                </a:cubicBezTo>
                <a:cubicBezTo>
                  <a:pt x="164" y="11"/>
                  <a:pt x="175" y="21"/>
                  <a:pt x="175" y="34"/>
                </a:cubicBezTo>
                <a:lnTo>
                  <a:pt x="175" y="214"/>
                </a:lnTo>
                <a:cubicBezTo>
                  <a:pt x="175" y="217"/>
                  <a:pt x="177" y="220"/>
                  <a:pt x="180" y="220"/>
                </a:cubicBezTo>
                <a:cubicBezTo>
                  <a:pt x="184" y="220"/>
                  <a:pt x="186" y="217"/>
                  <a:pt x="186" y="214"/>
                </a:cubicBezTo>
                <a:lnTo>
                  <a:pt x="186" y="77"/>
                </a:lnTo>
                <a:cubicBezTo>
                  <a:pt x="186" y="64"/>
                  <a:pt x="197" y="54"/>
                  <a:pt x="210" y="54"/>
                </a:cubicBezTo>
                <a:cubicBezTo>
                  <a:pt x="223" y="54"/>
                  <a:pt x="233" y="64"/>
                  <a:pt x="233" y="77"/>
                </a:cubicBezTo>
                <a:lnTo>
                  <a:pt x="233" y="202"/>
                </a:lnTo>
                <a:cubicBezTo>
                  <a:pt x="215" y="203"/>
                  <a:pt x="201" y="218"/>
                  <a:pt x="201" y="237"/>
                </a:cubicBezTo>
                <a:lnTo>
                  <a:pt x="201" y="276"/>
                </a:lnTo>
                <a:cubicBezTo>
                  <a:pt x="201" y="296"/>
                  <a:pt x="190" y="314"/>
                  <a:pt x="172" y="322"/>
                </a:cubicBezTo>
                <a:lnTo>
                  <a:pt x="169" y="323"/>
                </a:lnTo>
                <a:cubicBezTo>
                  <a:pt x="146" y="332"/>
                  <a:pt x="130" y="355"/>
                  <a:pt x="130" y="380"/>
                </a:cubicBezTo>
                <a:cubicBezTo>
                  <a:pt x="130" y="383"/>
                  <a:pt x="132" y="386"/>
                  <a:pt x="135" y="386"/>
                </a:cubicBezTo>
                <a:cubicBezTo>
                  <a:pt x="138" y="386"/>
                  <a:pt x="141" y="383"/>
                  <a:pt x="141" y="380"/>
                </a:cubicBezTo>
                <a:cubicBezTo>
                  <a:pt x="141" y="359"/>
                  <a:pt x="154" y="341"/>
                  <a:pt x="173" y="333"/>
                </a:cubicBezTo>
                <a:lnTo>
                  <a:pt x="177" y="332"/>
                </a:lnTo>
                <a:cubicBezTo>
                  <a:pt x="198" y="322"/>
                  <a:pt x="212" y="300"/>
                  <a:pt x="212" y="276"/>
                </a:cubicBezTo>
                <a:lnTo>
                  <a:pt x="212" y="237"/>
                </a:lnTo>
                <a:cubicBezTo>
                  <a:pt x="212" y="224"/>
                  <a:pt x="223" y="213"/>
                  <a:pt x="236" y="213"/>
                </a:cubicBezTo>
                <a:cubicBezTo>
                  <a:pt x="249" y="213"/>
                  <a:pt x="260" y="224"/>
                  <a:pt x="260" y="237"/>
                </a:cubicBezTo>
                <a:lnTo>
                  <a:pt x="260" y="237"/>
                </a:lnTo>
                <a:lnTo>
                  <a:pt x="260" y="335"/>
                </a:lnTo>
                <a:close/>
              </a:path>
            </a:pathLst>
          </a:custGeom>
          <a:solidFill>
            <a:schemeClr val="accent3"/>
          </a:solidFill>
          <a:ln w="9525">
            <a:noFill/>
            <a:prstDash val="solid"/>
            <a:round/>
            <a:headEnd/>
            <a:tailEnd/>
          </a:ln>
        </p:spPr>
        <p:txBody>
          <a:bodyPr vert="horz" wrap="square" lIns="91434" tIns="45717" rIns="91434" bIns="45717" numCol="1" anchor="t" anchorCtr="0" compatLnSpc="1">
            <a:prstTxWarp prst="textNoShape">
              <a:avLst/>
            </a:prstTxWarp>
          </a:bodyPr>
          <a:lstStyle/>
          <a:p>
            <a:endParaRPr lang="en-US" sz="3600" dirty="0"/>
          </a:p>
        </p:txBody>
      </p:sp>
      <p:grpSp>
        <p:nvGrpSpPr>
          <p:cNvPr id="41" name="Group 40"/>
          <p:cNvGrpSpPr>
            <a:grpSpLocks noChangeAspect="1"/>
          </p:cNvGrpSpPr>
          <p:nvPr/>
        </p:nvGrpSpPr>
        <p:grpSpPr>
          <a:xfrm>
            <a:off x="646097" y="2280327"/>
            <a:ext cx="275426" cy="274302"/>
            <a:chOff x="3871913" y="2846388"/>
            <a:chExt cx="1166813" cy="1162050"/>
          </a:xfrm>
        </p:grpSpPr>
        <p:sp>
          <p:nvSpPr>
            <p:cNvPr id="43" name="Freeform 23"/>
            <p:cNvSpPr>
              <a:spLocks/>
            </p:cNvSpPr>
            <p:nvPr/>
          </p:nvSpPr>
          <p:spPr bwMode="auto">
            <a:xfrm>
              <a:off x="3871913" y="2846388"/>
              <a:ext cx="1166813" cy="1162050"/>
            </a:xfrm>
            <a:custGeom>
              <a:avLst/>
              <a:gdLst>
                <a:gd name="T0" fmla="*/ 311 w 311"/>
                <a:gd name="T1" fmla="*/ 161 h 310"/>
                <a:gd name="T2" fmla="*/ 156 w 311"/>
                <a:gd name="T3" fmla="*/ 310 h 310"/>
                <a:gd name="T4" fmla="*/ 0 w 311"/>
                <a:gd name="T5" fmla="*/ 155 h 310"/>
                <a:gd name="T6" fmla="*/ 156 w 311"/>
                <a:gd name="T7" fmla="*/ 0 h 310"/>
                <a:gd name="T8" fmla="*/ 238 w 311"/>
                <a:gd name="T9" fmla="*/ 23 h 310"/>
              </a:gdLst>
              <a:ahLst/>
              <a:cxnLst>
                <a:cxn ang="0">
                  <a:pos x="T0" y="T1"/>
                </a:cxn>
                <a:cxn ang="0">
                  <a:pos x="T2" y="T3"/>
                </a:cxn>
                <a:cxn ang="0">
                  <a:pos x="T4" y="T5"/>
                </a:cxn>
                <a:cxn ang="0">
                  <a:pos x="T6" y="T7"/>
                </a:cxn>
                <a:cxn ang="0">
                  <a:pos x="T8" y="T9"/>
                </a:cxn>
              </a:cxnLst>
              <a:rect l="0" t="0" r="r" b="b"/>
              <a:pathLst>
                <a:path w="311" h="310">
                  <a:moveTo>
                    <a:pt x="311" y="161"/>
                  </a:moveTo>
                  <a:cubicBezTo>
                    <a:pt x="307" y="244"/>
                    <a:pt x="239" y="310"/>
                    <a:pt x="156" y="310"/>
                  </a:cubicBezTo>
                  <a:cubicBezTo>
                    <a:pt x="70" y="310"/>
                    <a:pt x="0" y="240"/>
                    <a:pt x="0" y="155"/>
                  </a:cubicBezTo>
                  <a:cubicBezTo>
                    <a:pt x="0" y="69"/>
                    <a:pt x="70" y="0"/>
                    <a:pt x="156" y="0"/>
                  </a:cubicBezTo>
                  <a:cubicBezTo>
                    <a:pt x="186" y="0"/>
                    <a:pt x="214" y="8"/>
                    <a:pt x="238" y="23"/>
                  </a:cubicBezTo>
                </a:path>
              </a:pathLst>
            </a:custGeom>
            <a:noFill/>
            <a:ln w="9525"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sz="3600" dirty="0"/>
            </a:p>
          </p:txBody>
        </p:sp>
        <p:sp>
          <p:nvSpPr>
            <p:cNvPr id="44" name="Line 24"/>
            <p:cNvSpPr>
              <a:spLocks noChangeShapeType="1"/>
            </p:cNvSpPr>
            <p:nvPr/>
          </p:nvSpPr>
          <p:spPr bwMode="auto">
            <a:xfrm flipH="1">
              <a:off x="4184650" y="3105150"/>
              <a:ext cx="246063" cy="0"/>
            </a:xfrm>
            <a:prstGeom prst="line">
              <a:avLst/>
            </a:prstGeom>
            <a:noFill/>
            <a:ln w="952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endParaRPr lang="en-US" sz="3600" dirty="0"/>
            </a:p>
          </p:txBody>
        </p:sp>
        <p:sp>
          <p:nvSpPr>
            <p:cNvPr id="45" name="Line 25"/>
            <p:cNvSpPr>
              <a:spLocks noChangeShapeType="1"/>
            </p:cNvSpPr>
            <p:nvPr/>
          </p:nvSpPr>
          <p:spPr bwMode="auto">
            <a:xfrm flipH="1">
              <a:off x="4184650" y="3405188"/>
              <a:ext cx="246063" cy="0"/>
            </a:xfrm>
            <a:prstGeom prst="line">
              <a:avLst/>
            </a:prstGeom>
            <a:noFill/>
            <a:ln w="952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endParaRPr lang="en-US" sz="3600" dirty="0"/>
            </a:p>
          </p:txBody>
        </p:sp>
        <p:sp>
          <p:nvSpPr>
            <p:cNvPr id="46" name="Line 26"/>
            <p:cNvSpPr>
              <a:spLocks noChangeShapeType="1"/>
            </p:cNvSpPr>
            <p:nvPr/>
          </p:nvSpPr>
          <p:spPr bwMode="auto">
            <a:xfrm flipH="1">
              <a:off x="4184650" y="3105150"/>
              <a:ext cx="246063" cy="300038"/>
            </a:xfrm>
            <a:prstGeom prst="line">
              <a:avLst/>
            </a:prstGeom>
            <a:noFill/>
            <a:ln w="952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endParaRPr lang="en-US" sz="3600" dirty="0"/>
            </a:p>
          </p:txBody>
        </p:sp>
        <p:sp>
          <p:nvSpPr>
            <p:cNvPr id="47" name="Line 27"/>
            <p:cNvSpPr>
              <a:spLocks noChangeShapeType="1"/>
            </p:cNvSpPr>
            <p:nvPr/>
          </p:nvSpPr>
          <p:spPr bwMode="auto">
            <a:xfrm flipH="1">
              <a:off x="4537075" y="3322638"/>
              <a:ext cx="176213" cy="0"/>
            </a:xfrm>
            <a:prstGeom prst="line">
              <a:avLst/>
            </a:prstGeom>
            <a:noFill/>
            <a:ln w="952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endParaRPr lang="en-US" sz="3600" dirty="0"/>
            </a:p>
          </p:txBody>
        </p:sp>
        <p:sp>
          <p:nvSpPr>
            <p:cNvPr id="48" name="Line 28"/>
            <p:cNvSpPr>
              <a:spLocks noChangeShapeType="1"/>
            </p:cNvSpPr>
            <p:nvPr/>
          </p:nvSpPr>
          <p:spPr bwMode="auto">
            <a:xfrm flipH="1">
              <a:off x="4537075" y="3533775"/>
              <a:ext cx="176213" cy="0"/>
            </a:xfrm>
            <a:prstGeom prst="line">
              <a:avLst/>
            </a:prstGeom>
            <a:noFill/>
            <a:ln w="952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endParaRPr lang="en-US" sz="3600" dirty="0"/>
            </a:p>
          </p:txBody>
        </p:sp>
        <p:sp>
          <p:nvSpPr>
            <p:cNvPr id="49" name="Line 29"/>
            <p:cNvSpPr>
              <a:spLocks noChangeShapeType="1"/>
            </p:cNvSpPr>
            <p:nvPr/>
          </p:nvSpPr>
          <p:spPr bwMode="auto">
            <a:xfrm flipH="1">
              <a:off x="4537075" y="3322638"/>
              <a:ext cx="176213" cy="211138"/>
            </a:xfrm>
            <a:prstGeom prst="line">
              <a:avLst/>
            </a:prstGeom>
            <a:noFill/>
            <a:ln w="952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endParaRPr lang="en-US" sz="3600" dirty="0"/>
            </a:p>
          </p:txBody>
        </p:sp>
        <p:sp>
          <p:nvSpPr>
            <p:cNvPr id="50" name="Line 30"/>
            <p:cNvSpPr>
              <a:spLocks noChangeShapeType="1"/>
            </p:cNvSpPr>
            <p:nvPr/>
          </p:nvSpPr>
          <p:spPr bwMode="auto">
            <a:xfrm flipH="1">
              <a:off x="4306888" y="3567113"/>
              <a:ext cx="123825" cy="0"/>
            </a:xfrm>
            <a:prstGeom prst="line">
              <a:avLst/>
            </a:prstGeom>
            <a:noFill/>
            <a:ln w="952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endParaRPr lang="en-US" sz="3600" dirty="0"/>
            </a:p>
          </p:txBody>
        </p:sp>
        <p:sp>
          <p:nvSpPr>
            <p:cNvPr id="51" name="Line 31"/>
            <p:cNvSpPr>
              <a:spLocks noChangeShapeType="1"/>
            </p:cNvSpPr>
            <p:nvPr/>
          </p:nvSpPr>
          <p:spPr bwMode="auto">
            <a:xfrm flipH="1">
              <a:off x="4306888" y="3716338"/>
              <a:ext cx="123825" cy="0"/>
            </a:xfrm>
            <a:prstGeom prst="line">
              <a:avLst/>
            </a:prstGeom>
            <a:noFill/>
            <a:ln w="952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endParaRPr lang="en-US" sz="3600" dirty="0"/>
            </a:p>
          </p:txBody>
        </p:sp>
        <p:sp>
          <p:nvSpPr>
            <p:cNvPr id="52" name="Line 32"/>
            <p:cNvSpPr>
              <a:spLocks noChangeShapeType="1"/>
            </p:cNvSpPr>
            <p:nvPr/>
          </p:nvSpPr>
          <p:spPr bwMode="auto">
            <a:xfrm flipH="1">
              <a:off x="4306888" y="3567113"/>
              <a:ext cx="123825" cy="149225"/>
            </a:xfrm>
            <a:prstGeom prst="line">
              <a:avLst/>
            </a:prstGeom>
            <a:noFill/>
            <a:ln w="952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endParaRPr lang="en-US" sz="3600" dirty="0"/>
            </a:p>
          </p:txBody>
        </p:sp>
      </p:grpSp>
      <p:sp>
        <p:nvSpPr>
          <p:cNvPr id="6" name="Slide Number Placeholder 5">
            <a:extLst>
              <a:ext uri="{FF2B5EF4-FFF2-40B4-BE49-F238E27FC236}">
                <a16:creationId xmlns:a16="http://schemas.microsoft.com/office/drawing/2014/main" id="{51C52182-9BFE-4483-B4E6-1F2EBF655075}"/>
              </a:ext>
            </a:extLst>
          </p:cNvPr>
          <p:cNvSpPr>
            <a:spLocks noGrp="1"/>
          </p:cNvSpPr>
          <p:nvPr>
            <p:ph type="sldNum" sz="quarter" idx="12"/>
          </p:nvPr>
        </p:nvSpPr>
        <p:spPr>
          <a:xfrm>
            <a:off x="11409094" y="6261100"/>
            <a:ext cx="403789" cy="365125"/>
          </a:xfrm>
          <a:prstGeom prst="rect">
            <a:avLst/>
          </a:prstGeom>
        </p:spPr>
        <p:txBody>
          <a:bodyPr vert="horz" lIns="0" tIns="0" rIns="0" bIns="0" rtlCol="0" anchor="ctr">
            <a:noAutofit/>
          </a:bodyPr>
          <a:lstStyle>
            <a:defPPr>
              <a:defRPr lang="en-US"/>
            </a:defPPr>
            <a:lvl1pPr marL="0" algn="r" defTabSz="914355" rtl="0" eaLnBrk="1" latinLnBrk="0" hangingPunct="1">
              <a:defRPr sz="800" b="0" i="0" kern="1200">
                <a:solidFill>
                  <a:schemeClr val="tx1"/>
                </a:solidFill>
                <a:latin typeface="Helvetica Now Text" panose="020B0504030202020204" pitchFamily="34" charset="77"/>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fld id="{91D568E7-61F5-D04E-995D-81EF41C01A2A}" type="slidenum">
              <a:rPr lang="en-GB" smtClean="0"/>
              <a:pPr/>
              <a:t>16</a:t>
            </a:fld>
            <a:endParaRPr lang="en-GB" dirty="0"/>
          </a:p>
        </p:txBody>
      </p:sp>
      <p:sp>
        <p:nvSpPr>
          <p:cNvPr id="5" name="Rectangle 4">
            <a:extLst>
              <a:ext uri="{FF2B5EF4-FFF2-40B4-BE49-F238E27FC236}">
                <a16:creationId xmlns:a16="http://schemas.microsoft.com/office/drawing/2014/main" id="{53E58A0B-40BA-4AF9-A4C9-F2589778EE77}"/>
              </a:ext>
            </a:extLst>
          </p:cNvPr>
          <p:cNvSpPr/>
          <p:nvPr/>
        </p:nvSpPr>
        <p:spPr>
          <a:xfrm>
            <a:off x="4395752" y="1427096"/>
            <a:ext cx="4810991" cy="470934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2"/>
              </a:solidFill>
              <a:latin typeface="Helvetica Now Text" panose="020B0504030202020204" pitchFamily="34" charset="77"/>
            </a:endParaRPr>
          </a:p>
        </p:txBody>
      </p:sp>
      <p:sp>
        <p:nvSpPr>
          <p:cNvPr id="27" name="Footer Placeholder 1">
            <a:extLst>
              <a:ext uri="{FF2B5EF4-FFF2-40B4-BE49-F238E27FC236}">
                <a16:creationId xmlns:a16="http://schemas.microsoft.com/office/drawing/2014/main" id="{16813E12-200B-4ABD-8EEC-2932215FC8BF}"/>
              </a:ext>
            </a:extLst>
          </p:cNvPr>
          <p:cNvSpPr txBox="1">
            <a:spLocks/>
          </p:cNvSpPr>
          <p:nvPr/>
        </p:nvSpPr>
        <p:spPr>
          <a:xfrm>
            <a:off x="6011960" y="6277284"/>
            <a:ext cx="5038644" cy="365125"/>
          </a:xfrm>
          <a:prstGeom prst="rect">
            <a:avLst/>
          </a:prstGeom>
        </p:spPr>
        <p:txBody>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r"/>
            <a:r>
              <a:rPr lang="en-GB" sz="400">
                <a:latin typeface="Helvetica Now Text" panose="020B0504030202020204" pitchFamily="34" charset="0"/>
              </a:rPr>
              <a:t>Proprietary &amp; Confidential</a:t>
            </a:r>
          </a:p>
        </p:txBody>
      </p:sp>
    </p:spTree>
    <p:extLst>
      <p:ext uri="{BB962C8B-B14F-4D97-AF65-F5344CB8AC3E}">
        <p14:creationId xmlns:p14="http://schemas.microsoft.com/office/powerpoint/2010/main" val="19702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6D2EED-8D58-4114-9F9D-4E655CA6FDDD}"/>
              </a:ext>
            </a:extLst>
          </p:cNvPr>
          <p:cNvSpPr>
            <a:spLocks noGrp="1"/>
          </p:cNvSpPr>
          <p:nvPr>
            <p:ph type="sldNum" sz="quarter" idx="12"/>
          </p:nvPr>
        </p:nvSpPr>
        <p:spPr/>
        <p:txBody>
          <a:bodyPr/>
          <a:lstStyle/>
          <a:p>
            <a:fld id="{91D568E7-61F5-D04E-995D-81EF41C01A2A}" type="slidenum">
              <a:rPr lang="en-GB" smtClean="0"/>
              <a:pPr/>
              <a:t>17</a:t>
            </a:fld>
            <a:endParaRPr lang="en-GB"/>
          </a:p>
        </p:txBody>
      </p:sp>
      <p:sp>
        <p:nvSpPr>
          <p:cNvPr id="3" name="Title 2">
            <a:extLst>
              <a:ext uri="{FF2B5EF4-FFF2-40B4-BE49-F238E27FC236}">
                <a16:creationId xmlns:a16="http://schemas.microsoft.com/office/drawing/2014/main" id="{75967004-29D5-4952-BD74-0BD7CA2BEBF1}"/>
              </a:ext>
            </a:extLst>
          </p:cNvPr>
          <p:cNvSpPr>
            <a:spLocks noGrp="1"/>
          </p:cNvSpPr>
          <p:nvPr>
            <p:ph type="title"/>
          </p:nvPr>
        </p:nvSpPr>
        <p:spPr>
          <a:xfrm>
            <a:off x="1123554" y="468192"/>
            <a:ext cx="10686256" cy="400110"/>
          </a:xfrm>
        </p:spPr>
        <p:txBody>
          <a:bodyPr/>
          <a:lstStyle/>
          <a:p>
            <a:r>
              <a:rPr lang="en-US" dirty="0"/>
              <a:t>How Employees Feel Stress Impacts Work Performance</a:t>
            </a:r>
          </a:p>
        </p:txBody>
      </p:sp>
      <p:sp>
        <p:nvSpPr>
          <p:cNvPr id="4" name="Footer Placeholder 3">
            <a:extLst>
              <a:ext uri="{FF2B5EF4-FFF2-40B4-BE49-F238E27FC236}">
                <a16:creationId xmlns:a16="http://schemas.microsoft.com/office/drawing/2014/main" id="{2D3199AE-557A-43D8-87F0-244DF47AA359}"/>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Legal Copy Helvetica Regular 8/9.6 Black</a:t>
            </a:r>
            <a:endParaRPr lang="en-GB" dirty="0"/>
          </a:p>
        </p:txBody>
      </p:sp>
      <p:sp>
        <p:nvSpPr>
          <p:cNvPr id="6" name="TextBox 5">
            <a:extLst>
              <a:ext uri="{FF2B5EF4-FFF2-40B4-BE49-F238E27FC236}">
                <a16:creationId xmlns:a16="http://schemas.microsoft.com/office/drawing/2014/main" id="{109D2FC4-98D0-4CCE-8DD8-77D0A8E6ED3D}"/>
              </a:ext>
            </a:extLst>
          </p:cNvPr>
          <p:cNvSpPr txBox="1"/>
          <p:nvPr/>
        </p:nvSpPr>
        <p:spPr>
          <a:xfrm>
            <a:off x="1083194" y="1365925"/>
            <a:ext cx="10439594" cy="639520"/>
          </a:xfrm>
          <a:prstGeom prst="rect">
            <a:avLst/>
          </a:prstGeom>
          <a:noFill/>
        </p:spPr>
        <p:txBody>
          <a:bodyPr wrap="square" lIns="0" tIns="0" rIns="0" bIns="0" rtlCol="0">
            <a:noAutofit/>
          </a:bodyPr>
          <a:lstStyle/>
          <a:p>
            <a:pPr algn="ctr">
              <a:lnSpc>
                <a:spcPct val="117000"/>
              </a:lnSpc>
              <a:spcAft>
                <a:spcPts val="500"/>
              </a:spcAft>
            </a:pPr>
            <a:r>
              <a:rPr lang="en-US" sz="1600" dirty="0">
                <a:latin typeface="Helvetica Now Text Medium" panose="020B0604030202020204" pitchFamily="34" charset="0"/>
              </a:rPr>
              <a:t>In what ways is stress negatively affecting your work? </a:t>
            </a:r>
          </a:p>
          <a:p>
            <a:pPr algn="ctr">
              <a:lnSpc>
                <a:spcPct val="117000"/>
              </a:lnSpc>
              <a:spcAft>
                <a:spcPts val="500"/>
              </a:spcAft>
            </a:pPr>
            <a:r>
              <a:rPr lang="en-US" sz="1600" dirty="0">
                <a:latin typeface="Helvetica Now Text Medium" panose="020B0604030202020204" pitchFamily="34" charset="0"/>
              </a:rPr>
              <a:t>How did this change from 2021 to 2022?</a:t>
            </a:r>
          </a:p>
        </p:txBody>
      </p:sp>
      <p:graphicFrame>
        <p:nvGraphicFramePr>
          <p:cNvPr id="8" name="Chart 7">
            <a:extLst>
              <a:ext uri="{FF2B5EF4-FFF2-40B4-BE49-F238E27FC236}">
                <a16:creationId xmlns:a16="http://schemas.microsoft.com/office/drawing/2014/main" id="{7389DC53-8D54-4B1E-B310-769EBCDF83D0}"/>
              </a:ext>
            </a:extLst>
          </p:cNvPr>
          <p:cNvGraphicFramePr/>
          <p:nvPr>
            <p:extLst>
              <p:ext uri="{D42A27DB-BD31-4B8C-83A1-F6EECF244321}">
                <p14:modId xmlns:p14="http://schemas.microsoft.com/office/powerpoint/2010/main" val="1309567513"/>
              </p:ext>
            </p:extLst>
          </p:nvPr>
        </p:nvGraphicFramePr>
        <p:xfrm>
          <a:off x="-632649" y="2005445"/>
          <a:ext cx="12405173" cy="443821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8355D8B5-51FE-4EF0-A1F1-E0A252246876}"/>
              </a:ext>
            </a:extLst>
          </p:cNvPr>
          <p:cNvSpPr/>
          <p:nvPr/>
        </p:nvSpPr>
        <p:spPr>
          <a:xfrm>
            <a:off x="1123554" y="6328253"/>
            <a:ext cx="2669320" cy="169277"/>
          </a:xfrm>
          <a:prstGeom prst="rect">
            <a:avLst/>
          </a:prstGeom>
        </p:spPr>
        <p:txBody>
          <a:bodyPr wrap="none">
            <a:spAutoFit/>
          </a:bodyPr>
          <a:lstStyle/>
          <a:p>
            <a:r>
              <a:rPr lang="en-US" sz="500" b="1" dirty="0">
                <a:solidFill>
                  <a:schemeClr val="bg1">
                    <a:lumMod val="50000"/>
                  </a:schemeClr>
                </a:solidFill>
                <a:latin typeface="Helvetica Now Text" panose="020B0504030202020204" pitchFamily="34" charset="0"/>
                <a:ea typeface="ＭＳ Ｐゴシック"/>
              </a:rPr>
              <a:t>Source: </a:t>
            </a:r>
            <a:r>
              <a:rPr lang="en-US" sz="500" dirty="0" err="1">
                <a:solidFill>
                  <a:schemeClr val="bg1">
                    <a:lumMod val="50000"/>
                  </a:schemeClr>
                </a:solidFill>
                <a:latin typeface="Helvetica Now Text" panose="020B0504030202020204" pitchFamily="34" charset="0"/>
                <a:ea typeface="ＭＳ Ｐゴシック"/>
              </a:rPr>
              <a:t>Grokker</a:t>
            </a:r>
            <a:r>
              <a:rPr lang="en-US" sz="500" dirty="0">
                <a:solidFill>
                  <a:schemeClr val="bg1">
                    <a:lumMod val="50000"/>
                  </a:schemeClr>
                </a:solidFill>
                <a:latin typeface="Helvetica Now Text" panose="020B0504030202020204" pitchFamily="34" charset="0"/>
                <a:ea typeface="ＭＳ Ｐゴシック"/>
              </a:rPr>
              <a:t> 2021 Working American’s State of Emotional Wellbeing Report .  </a:t>
            </a:r>
            <a:endParaRPr lang="en-US" sz="500" dirty="0">
              <a:solidFill>
                <a:schemeClr val="bg1">
                  <a:lumMod val="50000"/>
                </a:schemeClr>
              </a:solidFill>
              <a:latin typeface="Helvetica Now Text" panose="020B0504030202020204" pitchFamily="34" charset="0"/>
            </a:endParaRPr>
          </a:p>
        </p:txBody>
      </p:sp>
      <p:sp>
        <p:nvSpPr>
          <p:cNvPr id="5" name="Rectangle 4">
            <a:extLst>
              <a:ext uri="{FF2B5EF4-FFF2-40B4-BE49-F238E27FC236}">
                <a16:creationId xmlns:a16="http://schemas.microsoft.com/office/drawing/2014/main" id="{23B475E5-6C8C-48AF-9013-945C73E5669E}"/>
              </a:ext>
            </a:extLst>
          </p:cNvPr>
          <p:cNvSpPr/>
          <p:nvPr/>
        </p:nvSpPr>
        <p:spPr>
          <a:xfrm>
            <a:off x="477777" y="4486199"/>
            <a:ext cx="10754139" cy="110953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2"/>
              </a:solidFill>
              <a:latin typeface="Helvetica Now Text" panose="020B0504030202020204" pitchFamily="34" charset="77"/>
            </a:endParaRPr>
          </a:p>
        </p:txBody>
      </p:sp>
    </p:spTree>
    <p:extLst>
      <p:ext uri="{BB962C8B-B14F-4D97-AF65-F5344CB8AC3E}">
        <p14:creationId xmlns:p14="http://schemas.microsoft.com/office/powerpoint/2010/main" val="3336212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44D9192F-5017-4720-A117-A2953C5B61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142856" y="-190746"/>
            <a:ext cx="6857777" cy="7239718"/>
          </a:xfrm>
          <a:prstGeom prst="rect">
            <a:avLst/>
          </a:prstGeom>
          <a:noFill/>
        </p:spPr>
      </p:pic>
      <p:sp>
        <p:nvSpPr>
          <p:cNvPr id="3" name="Title 2">
            <a:extLst>
              <a:ext uri="{FF2B5EF4-FFF2-40B4-BE49-F238E27FC236}">
                <a16:creationId xmlns:a16="http://schemas.microsoft.com/office/drawing/2014/main" id="{E8998EBD-710E-4606-966F-C5BFDA7C5D76}"/>
              </a:ext>
            </a:extLst>
          </p:cNvPr>
          <p:cNvSpPr>
            <a:spLocks noGrp="1"/>
          </p:cNvSpPr>
          <p:nvPr>
            <p:ph type="title"/>
          </p:nvPr>
        </p:nvSpPr>
        <p:spPr>
          <a:xfrm>
            <a:off x="361357" y="1488746"/>
            <a:ext cx="4409160" cy="934499"/>
          </a:xfrm>
        </p:spPr>
        <p:txBody>
          <a:bodyPr/>
          <a:lstStyle/>
          <a:p>
            <a:r>
              <a:rPr lang="en-US" sz="3600" dirty="0"/>
              <a:t>How many organizations are concerned about workforce resilience?</a:t>
            </a:r>
          </a:p>
        </p:txBody>
      </p:sp>
      <p:sp>
        <p:nvSpPr>
          <p:cNvPr id="2" name="Slide Number Placeholder 1" hidden="1">
            <a:extLst>
              <a:ext uri="{FF2B5EF4-FFF2-40B4-BE49-F238E27FC236}">
                <a16:creationId xmlns:a16="http://schemas.microsoft.com/office/drawing/2014/main" id="{BB48616F-AACB-4DDE-973D-155DBB12D48C}"/>
              </a:ext>
            </a:extLst>
          </p:cNvPr>
          <p:cNvSpPr>
            <a:spLocks noGrp="1"/>
          </p:cNvSpPr>
          <p:nvPr>
            <p:ph type="sldNum" sz="quarter" idx="10"/>
          </p:nvPr>
        </p:nvSpPr>
        <p:spPr/>
        <p:txBody>
          <a:bodyPr/>
          <a:lstStyle/>
          <a:p>
            <a:pPr>
              <a:spcAft>
                <a:spcPts val="600"/>
              </a:spcAft>
            </a:pPr>
            <a:fld id="{91D568E7-61F5-D04E-995D-81EF41C01A2A}" type="slidenum">
              <a:rPr lang="en-GB" smtClean="0"/>
              <a:pPr>
                <a:spcAft>
                  <a:spcPts val="600"/>
                </a:spcAft>
              </a:pPr>
              <a:t>18</a:t>
            </a:fld>
            <a:endParaRPr lang="en-GB"/>
          </a:p>
        </p:txBody>
      </p:sp>
      <p:sp>
        <p:nvSpPr>
          <p:cNvPr id="8" name="Footer Placeholder 7">
            <a:extLst>
              <a:ext uri="{FF2B5EF4-FFF2-40B4-BE49-F238E27FC236}">
                <a16:creationId xmlns:a16="http://schemas.microsoft.com/office/drawing/2014/main" id="{695B2712-06B9-47A9-956E-5A4F5FDAE686}"/>
              </a:ext>
            </a:extLst>
          </p:cNvPr>
          <p:cNvSpPr>
            <a:spLocks noGrp="1"/>
          </p:cNvSpPr>
          <p:nvPr>
            <p:ph type="ftr" sz="quarter" idx="11"/>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bg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Aon Proprietary and Confidential</a:t>
            </a:r>
          </a:p>
        </p:txBody>
      </p:sp>
      <p:pic>
        <p:nvPicPr>
          <p:cNvPr id="4" name="Picture 3">
            <a:extLst>
              <a:ext uri="{FF2B5EF4-FFF2-40B4-BE49-F238E27FC236}">
                <a16:creationId xmlns:a16="http://schemas.microsoft.com/office/drawing/2014/main" id="{427292A9-F9BF-4CFC-A9D6-F856443CB258}"/>
              </a:ext>
            </a:extLst>
          </p:cNvPr>
          <p:cNvPicPr>
            <a:picLocks noChangeAspect="1"/>
          </p:cNvPicPr>
          <p:nvPr/>
        </p:nvPicPr>
        <p:blipFill>
          <a:blip r:embed="rId4"/>
          <a:stretch>
            <a:fillRect/>
          </a:stretch>
        </p:blipFill>
        <p:spPr>
          <a:xfrm>
            <a:off x="11408249" y="6277284"/>
            <a:ext cx="466385" cy="365792"/>
          </a:xfrm>
          <a:prstGeom prst="rect">
            <a:avLst/>
          </a:prstGeom>
        </p:spPr>
      </p:pic>
    </p:spTree>
    <p:extLst>
      <p:ext uri="{BB962C8B-B14F-4D97-AF65-F5344CB8AC3E}">
        <p14:creationId xmlns:p14="http://schemas.microsoft.com/office/powerpoint/2010/main" val="2300835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F51AE3E1-2F9C-164B-B4BF-8395341A0447}"/>
              </a:ext>
            </a:extLst>
          </p:cNvPr>
          <p:cNvSpPr>
            <a:spLocks noGrp="1"/>
          </p:cNvSpPr>
          <p:nvPr>
            <p:ph type="title"/>
          </p:nvPr>
        </p:nvSpPr>
        <p:spPr>
          <a:xfrm>
            <a:off x="766094" y="468579"/>
            <a:ext cx="9214164" cy="400110"/>
          </a:xfrm>
        </p:spPr>
        <p:txBody>
          <a:bodyPr/>
          <a:lstStyle/>
          <a:p>
            <a:r>
              <a:rPr lang="en-US" dirty="0"/>
              <a:t>Why Creating a Resilient Workforce is Critical Now</a:t>
            </a:r>
            <a:endParaRPr lang="en-US" sz="1600" dirty="0">
              <a:solidFill>
                <a:schemeClr val="tx1">
                  <a:lumMod val="50000"/>
                  <a:lumOff val="50000"/>
                </a:schemeClr>
              </a:solidFill>
              <a:latin typeface="Helvetica Now Text" panose="020B0504030202020204" pitchFamily="34" charset="0"/>
            </a:endParaRPr>
          </a:p>
        </p:txBody>
      </p:sp>
      <p:sp>
        <p:nvSpPr>
          <p:cNvPr id="2" name="TextBox 1">
            <a:extLst>
              <a:ext uri="{FF2B5EF4-FFF2-40B4-BE49-F238E27FC236}">
                <a16:creationId xmlns:a16="http://schemas.microsoft.com/office/drawing/2014/main" id="{B404E923-308A-7448-89F3-11ECE50C22DB}"/>
              </a:ext>
            </a:extLst>
          </p:cNvPr>
          <p:cNvSpPr txBox="1"/>
          <p:nvPr/>
        </p:nvSpPr>
        <p:spPr>
          <a:xfrm>
            <a:off x="4077995" y="-407721"/>
            <a:ext cx="0" cy="0"/>
          </a:xfrm>
          <a:prstGeom prst="rect">
            <a:avLst/>
          </a:prstGeom>
          <a:noFill/>
        </p:spPr>
        <p:txBody>
          <a:bodyPr wrap="none" lIns="0" tIns="0" rIns="0" bIns="0" rtlCol="0">
            <a:noAutofit/>
          </a:bodyPr>
          <a:lstStyle/>
          <a:p>
            <a:pPr defTabSz="914310">
              <a:lnSpc>
                <a:spcPct val="117000"/>
              </a:lnSpc>
              <a:spcAft>
                <a:spcPts val="1000"/>
              </a:spcAft>
            </a:pPr>
            <a:endParaRPr lang="en-US" sz="2000" err="1">
              <a:solidFill>
                <a:srgbClr val="5D6D78"/>
              </a:solidFill>
              <a:latin typeface="Arial" panose="020B0604020202020204"/>
            </a:endParaRPr>
          </a:p>
        </p:txBody>
      </p:sp>
      <p:graphicFrame>
        <p:nvGraphicFramePr>
          <p:cNvPr id="48" name="Chart 47">
            <a:extLst>
              <a:ext uri="{FF2B5EF4-FFF2-40B4-BE49-F238E27FC236}">
                <a16:creationId xmlns:a16="http://schemas.microsoft.com/office/drawing/2014/main" id="{1464BBF6-C67C-B545-8130-513E3DA71806}"/>
              </a:ext>
            </a:extLst>
          </p:cNvPr>
          <p:cNvGraphicFramePr/>
          <p:nvPr>
            <p:extLst>
              <p:ext uri="{D42A27DB-BD31-4B8C-83A1-F6EECF244321}">
                <p14:modId xmlns:p14="http://schemas.microsoft.com/office/powerpoint/2010/main" val="3011637747"/>
              </p:ext>
            </p:extLst>
          </p:nvPr>
        </p:nvGraphicFramePr>
        <p:xfrm>
          <a:off x="412048" y="834202"/>
          <a:ext cx="6257539" cy="5387361"/>
        </p:xfrm>
        <a:graphic>
          <a:graphicData uri="http://schemas.openxmlformats.org/drawingml/2006/chart">
            <c:chart xmlns:c="http://schemas.openxmlformats.org/drawingml/2006/chart" xmlns:r="http://schemas.openxmlformats.org/officeDocument/2006/relationships" r:id="rId3"/>
          </a:graphicData>
        </a:graphic>
      </p:graphicFrame>
      <p:sp>
        <p:nvSpPr>
          <p:cNvPr id="31" name="Slide Number Placeholder 2">
            <a:extLst>
              <a:ext uri="{FF2B5EF4-FFF2-40B4-BE49-F238E27FC236}">
                <a16:creationId xmlns:a16="http://schemas.microsoft.com/office/drawing/2014/main" id="{0A6BD119-8350-1248-A30F-4B5FA8393DF5}"/>
              </a:ext>
            </a:extLst>
          </p:cNvPr>
          <p:cNvSpPr>
            <a:spLocks noGrp="1"/>
          </p:cNvSpPr>
          <p:nvPr>
            <p:ph type="sldNum" sz="quarter" idx="12"/>
          </p:nvPr>
        </p:nvSpPr>
        <p:spPr>
          <a:xfrm>
            <a:off x="11408752" y="6260732"/>
            <a:ext cx="403763" cy="365077"/>
          </a:xfrm>
        </p:spPr>
        <p:txBody>
          <a:bodyPr/>
          <a:lstStyle/>
          <a:p>
            <a:pPr defTabSz="914310"/>
            <a:fld id="{91D568E7-61F5-D04E-995D-81EF41C01A2A}" type="slidenum">
              <a:rPr lang="en-GB">
                <a:solidFill>
                  <a:srgbClr val="000000"/>
                </a:solidFill>
              </a:rPr>
              <a:pPr defTabSz="914310"/>
              <a:t>19</a:t>
            </a:fld>
            <a:endParaRPr lang="en-GB">
              <a:solidFill>
                <a:srgbClr val="000000"/>
              </a:solidFill>
            </a:endParaRPr>
          </a:p>
        </p:txBody>
      </p:sp>
      <p:sp>
        <p:nvSpPr>
          <p:cNvPr id="32" name="Slide Number Placeholder 5">
            <a:extLst>
              <a:ext uri="{FF2B5EF4-FFF2-40B4-BE49-F238E27FC236}">
                <a16:creationId xmlns:a16="http://schemas.microsoft.com/office/drawing/2014/main" id="{DC15F05C-E616-3D42-BBDA-8087F51A1551}"/>
              </a:ext>
            </a:extLst>
          </p:cNvPr>
          <p:cNvSpPr txBox="1">
            <a:spLocks/>
          </p:cNvSpPr>
          <p:nvPr/>
        </p:nvSpPr>
        <p:spPr>
          <a:xfrm>
            <a:off x="11408405" y="6260732"/>
            <a:ext cx="403737" cy="365077"/>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defTabSz="1828527"/>
            <a:fld id="{91D568E7-61F5-D04E-995D-81EF41C01A2A}" type="slidenum">
              <a:rPr lang="en-GB" sz="800">
                <a:solidFill>
                  <a:srgbClr val="000000"/>
                </a:solidFill>
              </a:rPr>
              <a:pPr defTabSz="1828527"/>
              <a:t>19</a:t>
            </a:fld>
            <a:endParaRPr lang="en-GB" sz="800">
              <a:solidFill>
                <a:srgbClr val="000000"/>
              </a:solidFill>
            </a:endParaRPr>
          </a:p>
        </p:txBody>
      </p:sp>
      <p:sp>
        <p:nvSpPr>
          <p:cNvPr id="45" name="TextBox 44">
            <a:extLst>
              <a:ext uri="{FF2B5EF4-FFF2-40B4-BE49-F238E27FC236}">
                <a16:creationId xmlns:a16="http://schemas.microsoft.com/office/drawing/2014/main" id="{56977DC8-59C9-4491-84F3-78A986971451}"/>
              </a:ext>
            </a:extLst>
          </p:cNvPr>
          <p:cNvSpPr txBox="1"/>
          <p:nvPr/>
        </p:nvSpPr>
        <p:spPr>
          <a:xfrm>
            <a:off x="1143000" y="6252987"/>
            <a:ext cx="4571703" cy="178703"/>
          </a:xfrm>
          <a:prstGeom prst="rect">
            <a:avLst/>
          </a:prstGeom>
          <a:noFill/>
        </p:spPr>
        <p:txBody>
          <a:bodyPr wrap="square" lIns="0">
            <a:spAutoFit/>
          </a:bodyPr>
          <a:lstStyle/>
          <a:p>
            <a:pPr algn="just" defTabSz="1828528">
              <a:lnSpc>
                <a:spcPct val="117000"/>
              </a:lnSpc>
              <a:spcAft>
                <a:spcPts val="1000"/>
              </a:spcAft>
              <a:defRPr/>
            </a:pPr>
            <a:r>
              <a:rPr lang="en-US" sz="500" b="1" dirty="0">
                <a:solidFill>
                  <a:schemeClr val="bg1">
                    <a:lumMod val="50000"/>
                  </a:schemeClr>
                </a:solidFill>
                <a:latin typeface="Helvetica Now Text" panose="020B0504030202020204" pitchFamily="34" charset="0"/>
              </a:rPr>
              <a:t>Source: </a:t>
            </a:r>
            <a:r>
              <a:rPr lang="en-US" sz="500" dirty="0">
                <a:solidFill>
                  <a:schemeClr val="bg1">
                    <a:lumMod val="50000"/>
                  </a:schemeClr>
                </a:solidFill>
                <a:latin typeface="Helvetica Now Text" panose="020B0504030202020204" pitchFamily="34" charset="0"/>
              </a:rPr>
              <a:t>Aon’s Rising Resilient Report</a:t>
            </a:r>
          </a:p>
        </p:txBody>
      </p:sp>
      <p:sp>
        <p:nvSpPr>
          <p:cNvPr id="52" name="TextBox 51">
            <a:extLst>
              <a:ext uri="{FF2B5EF4-FFF2-40B4-BE49-F238E27FC236}">
                <a16:creationId xmlns:a16="http://schemas.microsoft.com/office/drawing/2014/main" id="{59B0A005-BB1C-4942-93A7-59A8F2318DCB}"/>
              </a:ext>
            </a:extLst>
          </p:cNvPr>
          <p:cNvSpPr txBox="1"/>
          <p:nvPr/>
        </p:nvSpPr>
        <p:spPr>
          <a:xfrm>
            <a:off x="6551882" y="1449410"/>
            <a:ext cx="5449618" cy="3631763"/>
          </a:xfrm>
          <a:prstGeom prst="rect">
            <a:avLst/>
          </a:prstGeom>
          <a:noFill/>
        </p:spPr>
        <p:txBody>
          <a:bodyPr wrap="square">
            <a:spAutoFit/>
          </a:bodyPr>
          <a:lstStyle/>
          <a:p>
            <a:pPr>
              <a:spcBef>
                <a:spcPts val="1800"/>
              </a:spcBef>
              <a:spcAft>
                <a:spcPts val="0"/>
              </a:spcAft>
            </a:pPr>
            <a:r>
              <a:rPr lang="en-US" sz="5400" b="1" dirty="0">
                <a:solidFill>
                  <a:schemeClr val="accent1"/>
                </a:solidFill>
                <a:latin typeface="Helvetica Now Text" panose="020B0504030202020204" pitchFamily="34" charset="0"/>
              </a:rPr>
              <a:t>Only 30% </a:t>
            </a:r>
            <a:r>
              <a:rPr lang="en-US" sz="2800" b="1" dirty="0">
                <a:latin typeface="Helvetica Now Text" panose="020B0504030202020204" pitchFamily="34" charset="0"/>
              </a:rPr>
              <a:t>of employees are resilient</a:t>
            </a:r>
          </a:p>
          <a:p>
            <a:pPr marL="228600" lvl="2" indent="-228600">
              <a:spcBef>
                <a:spcPts val="600"/>
              </a:spcBef>
              <a:buFont typeface="Arial" panose="020B0604020202020204" pitchFamily="34" charset="0"/>
              <a:buChar char="•"/>
            </a:pPr>
            <a:r>
              <a:rPr lang="en-US" sz="2400" b="1" dirty="0">
                <a:latin typeface="Helvetica Now Text" panose="020B0504030202020204" pitchFamily="34" charset="0"/>
              </a:rPr>
              <a:t>Can bounce back </a:t>
            </a:r>
          </a:p>
          <a:p>
            <a:pPr marL="228600" lvl="2" indent="-228600">
              <a:spcBef>
                <a:spcPts val="600"/>
              </a:spcBef>
              <a:buFont typeface="Arial" panose="020B0604020202020204" pitchFamily="34" charset="0"/>
              <a:buChar char="•"/>
            </a:pPr>
            <a:r>
              <a:rPr lang="en-US" sz="2400" b="1" dirty="0">
                <a:latin typeface="Helvetica Now Text" panose="020B0504030202020204" pitchFamily="34" charset="0"/>
              </a:rPr>
              <a:t>Can weather change</a:t>
            </a:r>
          </a:p>
          <a:p>
            <a:pPr marL="228600" lvl="2" indent="-228600">
              <a:spcBef>
                <a:spcPts val="600"/>
              </a:spcBef>
              <a:buFont typeface="Arial" panose="020B0604020202020204" pitchFamily="34" charset="0"/>
              <a:buChar char="•"/>
            </a:pPr>
            <a:endParaRPr lang="en-US" sz="2400" b="1" dirty="0">
              <a:latin typeface="Helvetica Now Text" panose="020B0504030202020204" pitchFamily="34" charset="0"/>
            </a:endParaRPr>
          </a:p>
          <a:p>
            <a:pPr marL="0" lvl="2">
              <a:spcBef>
                <a:spcPts val="600"/>
              </a:spcBef>
            </a:pPr>
            <a:r>
              <a:rPr lang="en-US" sz="2400" b="1" dirty="0">
                <a:latin typeface="Helvetica Now Text" panose="020B0504030202020204" pitchFamily="34" charset="0"/>
              </a:rPr>
              <a:t>Meaning </a:t>
            </a:r>
            <a:r>
              <a:rPr lang="en-US" sz="3200" b="1" dirty="0">
                <a:solidFill>
                  <a:srgbClr val="EB0017"/>
                </a:solidFill>
                <a:latin typeface="Helvetica Now Text" panose="020B0504030202020204" pitchFamily="34" charset="0"/>
              </a:rPr>
              <a:t>70% </a:t>
            </a:r>
            <a:r>
              <a:rPr lang="en-US" sz="2400" b="1" dirty="0">
                <a:latin typeface="Helvetica Now Text" panose="020B0504030202020204" pitchFamily="34" charset="0"/>
              </a:rPr>
              <a:t>of employees are non-resilient</a:t>
            </a:r>
            <a:endParaRPr lang="en-US" b="1" dirty="0">
              <a:latin typeface="Helvetica Now Text" panose="020B0504030202020204" pitchFamily="34" charset="0"/>
            </a:endParaRPr>
          </a:p>
        </p:txBody>
      </p:sp>
      <p:sp>
        <p:nvSpPr>
          <p:cNvPr id="56" name="Footer Placeholder 3">
            <a:extLst>
              <a:ext uri="{FF2B5EF4-FFF2-40B4-BE49-F238E27FC236}">
                <a16:creationId xmlns:a16="http://schemas.microsoft.com/office/drawing/2014/main" id="{075FC987-9851-43EA-8706-0D6D6C45B75E}"/>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877320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BB9EB2-0899-4797-93CE-58FF2694561C}"/>
              </a:ext>
            </a:extLst>
          </p:cNvPr>
          <p:cNvSpPr>
            <a:spLocks noGrp="1"/>
          </p:cNvSpPr>
          <p:nvPr>
            <p:ph type="sldNum" sz="quarter" idx="12"/>
          </p:nvPr>
        </p:nvSpPr>
        <p:spPr/>
        <p:txBody>
          <a:bodyPr/>
          <a:lstStyle/>
          <a:p>
            <a:fld id="{91D568E7-61F5-D04E-995D-81EF41C01A2A}" type="slidenum">
              <a:rPr lang="en-GB" smtClean="0"/>
              <a:pPr/>
              <a:t>2</a:t>
            </a:fld>
            <a:endParaRPr lang="en-GB"/>
          </a:p>
        </p:txBody>
      </p:sp>
      <p:sp>
        <p:nvSpPr>
          <p:cNvPr id="3" name="Title 2">
            <a:extLst>
              <a:ext uri="{FF2B5EF4-FFF2-40B4-BE49-F238E27FC236}">
                <a16:creationId xmlns:a16="http://schemas.microsoft.com/office/drawing/2014/main" id="{A373B45D-44A9-484E-AE11-D04FD66ECBA0}"/>
              </a:ext>
            </a:extLst>
          </p:cNvPr>
          <p:cNvSpPr>
            <a:spLocks noGrp="1"/>
          </p:cNvSpPr>
          <p:nvPr>
            <p:ph type="title"/>
          </p:nvPr>
        </p:nvSpPr>
        <p:spPr>
          <a:xfrm>
            <a:off x="1123229" y="468192"/>
            <a:ext cx="10686952" cy="769441"/>
          </a:xfrm>
        </p:spPr>
        <p:txBody>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rPr>
              <a:t>Why Should Workforce Wellbeing and Resilience Matter to Organizations?</a:t>
            </a:r>
            <a:r>
              <a:rPr lang="en-US" sz="2800" dirty="0">
                <a:effectLst/>
                <a:latin typeface="Calibri" panose="020F0502020204030204" pitchFamily="34" charset="0"/>
                <a:ea typeface="Calibri" panose="020F0502020204030204" pitchFamily="34" charset="0"/>
              </a:rPr>
              <a:t/>
            </a:r>
            <a:br>
              <a:rPr lang="en-US" sz="2800" dirty="0">
                <a:effectLst/>
                <a:latin typeface="Calibri" panose="020F0502020204030204" pitchFamily="34" charset="0"/>
                <a:ea typeface="Calibri" panose="020F0502020204030204" pitchFamily="34" charset="0"/>
              </a:rPr>
            </a:br>
            <a:endParaRPr lang="en-US" dirty="0"/>
          </a:p>
        </p:txBody>
      </p:sp>
      <p:sp>
        <p:nvSpPr>
          <p:cNvPr id="5" name="Content Placeholder 4">
            <a:extLst>
              <a:ext uri="{FF2B5EF4-FFF2-40B4-BE49-F238E27FC236}">
                <a16:creationId xmlns:a16="http://schemas.microsoft.com/office/drawing/2014/main" id="{3696C3D1-FE32-42DD-BC72-56A022204855}"/>
              </a:ext>
            </a:extLst>
          </p:cNvPr>
          <p:cNvSpPr>
            <a:spLocks noGrp="1"/>
          </p:cNvSpPr>
          <p:nvPr>
            <p:ph sz="quarter" idx="14"/>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Because only 30 percent of employees are resilient – a new low. Resilience solves attrition issues seen during the great resignation and is a cost-effective way to transform and evolve organizations and support employees through change. Organizations that invest in workforce resilience, wellbeing, and sustainability see stronger employee and team motivation, better productivity, and healthier performance. Organizations are only as resilient as their people. With employees and teams facing persistent levels of burnout, now is the time to consider how you can make a difference in the wellbeing and resilience of your workforce.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Please join us for an engaging discussion on workforce wellbeing and resilience. In our session, we’ll discuss why organizations need a resilient workforce, and we’ll share practical ideas on how you can build workforce resilience within your own organization with the goal of securing and sustaining engaged and thriving employees, ultimately leading to human sustainability.</a:t>
            </a:r>
          </a:p>
          <a:p>
            <a:endParaRPr lang="en-US" dirty="0"/>
          </a:p>
        </p:txBody>
      </p:sp>
    </p:spTree>
    <p:extLst>
      <p:ext uri="{BB962C8B-B14F-4D97-AF65-F5344CB8AC3E}">
        <p14:creationId xmlns:p14="http://schemas.microsoft.com/office/powerpoint/2010/main" val="3132464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EA6FB-386A-4D01-A5EB-C21FEEC7DF3E}"/>
              </a:ext>
            </a:extLst>
          </p:cNvPr>
          <p:cNvSpPr>
            <a:spLocks noGrp="1"/>
          </p:cNvSpPr>
          <p:nvPr>
            <p:ph type="sldNum" sz="quarter" idx="12"/>
          </p:nvPr>
        </p:nvSpPr>
        <p:spPr/>
        <p:txBody>
          <a:bodyPr/>
          <a:lstStyle/>
          <a:p>
            <a:fld id="{91D568E7-61F5-D04E-995D-81EF41C01A2A}" type="slidenum">
              <a:rPr lang="en-GB" smtClean="0"/>
              <a:pPr/>
              <a:t>20</a:t>
            </a:fld>
            <a:endParaRPr lang="en-GB"/>
          </a:p>
        </p:txBody>
      </p:sp>
      <p:sp>
        <p:nvSpPr>
          <p:cNvPr id="3" name="Title 2">
            <a:extLst>
              <a:ext uri="{FF2B5EF4-FFF2-40B4-BE49-F238E27FC236}">
                <a16:creationId xmlns:a16="http://schemas.microsoft.com/office/drawing/2014/main" id="{CCB552AA-BAA2-4BE7-8DC0-2DAA9DAF21D4}"/>
              </a:ext>
            </a:extLst>
          </p:cNvPr>
          <p:cNvSpPr>
            <a:spLocks noGrp="1"/>
          </p:cNvSpPr>
          <p:nvPr>
            <p:ph type="title"/>
          </p:nvPr>
        </p:nvSpPr>
        <p:spPr/>
        <p:txBody>
          <a:bodyPr/>
          <a:lstStyle/>
          <a:p>
            <a:r>
              <a:rPr lang="en-US" dirty="0"/>
              <a:t>Impact of Resilience on Belonging</a:t>
            </a:r>
          </a:p>
        </p:txBody>
      </p:sp>
      <p:graphicFrame>
        <p:nvGraphicFramePr>
          <p:cNvPr id="11" name="Content Placeholder 10">
            <a:extLst>
              <a:ext uri="{FF2B5EF4-FFF2-40B4-BE49-F238E27FC236}">
                <a16:creationId xmlns:a16="http://schemas.microsoft.com/office/drawing/2014/main" id="{625939E2-CE6C-4B3F-828A-20EE296869DB}"/>
              </a:ext>
            </a:extLst>
          </p:cNvPr>
          <p:cNvGraphicFramePr>
            <a:graphicFrameLocks noGrp="1"/>
          </p:cNvGraphicFramePr>
          <p:nvPr>
            <p:ph sz="quarter" idx="14"/>
            <p:extLst>
              <p:ext uri="{D42A27DB-BD31-4B8C-83A1-F6EECF244321}">
                <p14:modId xmlns:p14="http://schemas.microsoft.com/office/powerpoint/2010/main" val="2391905083"/>
              </p:ext>
            </p:extLst>
          </p:nvPr>
        </p:nvGraphicFramePr>
        <p:xfrm>
          <a:off x="1143000" y="1562100"/>
          <a:ext cx="4953000" cy="4438650"/>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7">
            <a:extLst>
              <a:ext uri="{FF2B5EF4-FFF2-40B4-BE49-F238E27FC236}">
                <a16:creationId xmlns:a16="http://schemas.microsoft.com/office/drawing/2014/main" id="{C78DD5A4-A4B4-4DED-8107-8A893A6B063B}"/>
              </a:ext>
            </a:extLst>
          </p:cNvPr>
          <p:cNvSpPr>
            <a:spLocks noGrp="1"/>
          </p:cNvSpPr>
          <p:nvPr>
            <p:ph sz="quarter" idx="15"/>
          </p:nvPr>
        </p:nvSpPr>
        <p:spPr/>
        <p:txBody>
          <a:bodyPr/>
          <a:lstStyle/>
          <a:p>
            <a:r>
              <a:rPr lang="en-US" sz="6400" dirty="0">
                <a:solidFill>
                  <a:schemeClr val="accent1"/>
                </a:solidFill>
                <a:latin typeface="Helvetica Now Text" panose="020B0504030202020204" pitchFamily="34" charset="0"/>
              </a:rPr>
              <a:t>52% </a:t>
            </a:r>
            <a:r>
              <a:rPr lang="en-US" sz="2800" dirty="0">
                <a:latin typeface="Helvetica Now Text" panose="020B0504030202020204" pitchFamily="34" charset="0"/>
              </a:rPr>
              <a:t>of non-resilient employees </a:t>
            </a:r>
            <a:r>
              <a:rPr lang="en-US" sz="2800" i="0" dirty="0">
                <a:effectLst/>
                <a:latin typeface="Helvetica Now Text" panose="020B0504030202020204" pitchFamily="34" charset="0"/>
              </a:rPr>
              <a:t>do not feel a sense of belonging</a:t>
            </a:r>
          </a:p>
          <a:p>
            <a:pPr marL="228600" indent="-228600">
              <a:buFont typeface="Arial" panose="020B0604020202020204" pitchFamily="34" charset="0"/>
              <a:buChar char="•"/>
            </a:pPr>
            <a:r>
              <a:rPr lang="en-US" sz="2400" dirty="0">
                <a:latin typeface="Helvetica Now Text" panose="020B0504030202020204" pitchFamily="34" charset="0"/>
              </a:rPr>
              <a:t>Don’t feel connected</a:t>
            </a:r>
          </a:p>
          <a:p>
            <a:pPr marL="228600" indent="-228600">
              <a:buFont typeface="Arial" panose="020B0604020202020204" pitchFamily="34" charset="0"/>
              <a:buChar char="•"/>
            </a:pPr>
            <a:r>
              <a:rPr lang="en-IE" sz="2400" dirty="0">
                <a:latin typeface="Helvetica Now Text" panose="020B0504030202020204" pitchFamily="34" charset="0"/>
              </a:rPr>
              <a:t>Are not accepted and appreciated for themselves</a:t>
            </a:r>
            <a:endParaRPr lang="en-US" sz="2400" i="0" dirty="0">
              <a:effectLst/>
              <a:latin typeface="Helvetica Now Text" panose="020B0504030202020204" pitchFamily="34" charset="0"/>
            </a:endParaRPr>
          </a:p>
        </p:txBody>
      </p:sp>
      <p:sp>
        <p:nvSpPr>
          <p:cNvPr id="10" name="TextBox 9">
            <a:extLst>
              <a:ext uri="{FF2B5EF4-FFF2-40B4-BE49-F238E27FC236}">
                <a16:creationId xmlns:a16="http://schemas.microsoft.com/office/drawing/2014/main" id="{215DF374-CE29-47B5-992C-F5DF2CFB45FA}"/>
              </a:ext>
            </a:extLst>
          </p:cNvPr>
          <p:cNvSpPr txBox="1"/>
          <p:nvPr/>
        </p:nvSpPr>
        <p:spPr>
          <a:xfrm>
            <a:off x="1143000" y="6252987"/>
            <a:ext cx="4571703" cy="178703"/>
          </a:xfrm>
          <a:prstGeom prst="rect">
            <a:avLst/>
          </a:prstGeom>
          <a:noFill/>
        </p:spPr>
        <p:txBody>
          <a:bodyPr wrap="square" lIns="0">
            <a:spAutoFit/>
          </a:bodyPr>
          <a:lstStyle/>
          <a:p>
            <a:pPr algn="just" defTabSz="1828528">
              <a:lnSpc>
                <a:spcPct val="117000"/>
              </a:lnSpc>
              <a:spcAft>
                <a:spcPts val="1000"/>
              </a:spcAft>
              <a:defRPr/>
            </a:pPr>
            <a:r>
              <a:rPr lang="en-US" sz="500" b="1" dirty="0">
                <a:solidFill>
                  <a:schemeClr val="bg1">
                    <a:lumMod val="50000"/>
                  </a:schemeClr>
                </a:solidFill>
                <a:latin typeface="Helvetica Now Text" panose="020B0504030202020204" pitchFamily="34" charset="0"/>
              </a:rPr>
              <a:t>Source: </a:t>
            </a:r>
            <a:r>
              <a:rPr lang="en-US" sz="500" dirty="0">
                <a:solidFill>
                  <a:schemeClr val="bg1">
                    <a:lumMod val="50000"/>
                  </a:schemeClr>
                </a:solidFill>
                <a:latin typeface="Helvetica Now Text" panose="020B0504030202020204" pitchFamily="34" charset="0"/>
              </a:rPr>
              <a:t>Aon’s Rising Resilient Report</a:t>
            </a:r>
          </a:p>
        </p:txBody>
      </p:sp>
      <p:sp>
        <p:nvSpPr>
          <p:cNvPr id="13" name="Footer Placeholder 3">
            <a:extLst>
              <a:ext uri="{FF2B5EF4-FFF2-40B4-BE49-F238E27FC236}">
                <a16:creationId xmlns:a16="http://schemas.microsoft.com/office/drawing/2014/main" id="{B942112B-DDA4-4EF9-9D8A-3D1DD864C610}"/>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1108426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EA6FB-386A-4D01-A5EB-C21FEEC7DF3E}"/>
              </a:ext>
            </a:extLst>
          </p:cNvPr>
          <p:cNvSpPr>
            <a:spLocks noGrp="1"/>
          </p:cNvSpPr>
          <p:nvPr>
            <p:ph type="sldNum" sz="quarter" idx="12"/>
          </p:nvPr>
        </p:nvSpPr>
        <p:spPr/>
        <p:txBody>
          <a:bodyPr/>
          <a:lstStyle/>
          <a:p>
            <a:fld id="{91D568E7-61F5-D04E-995D-81EF41C01A2A}" type="slidenum">
              <a:rPr lang="en-GB" smtClean="0"/>
              <a:pPr/>
              <a:t>21</a:t>
            </a:fld>
            <a:endParaRPr lang="en-GB"/>
          </a:p>
        </p:txBody>
      </p:sp>
      <p:sp>
        <p:nvSpPr>
          <p:cNvPr id="3" name="Title 2">
            <a:extLst>
              <a:ext uri="{FF2B5EF4-FFF2-40B4-BE49-F238E27FC236}">
                <a16:creationId xmlns:a16="http://schemas.microsoft.com/office/drawing/2014/main" id="{CCB552AA-BAA2-4BE7-8DC0-2DAA9DAF21D4}"/>
              </a:ext>
            </a:extLst>
          </p:cNvPr>
          <p:cNvSpPr>
            <a:spLocks noGrp="1"/>
          </p:cNvSpPr>
          <p:nvPr>
            <p:ph type="title"/>
          </p:nvPr>
        </p:nvSpPr>
        <p:spPr/>
        <p:txBody>
          <a:bodyPr/>
          <a:lstStyle/>
          <a:p>
            <a:r>
              <a:rPr lang="en-US" dirty="0"/>
              <a:t>Impact of Resilience on Retention</a:t>
            </a:r>
          </a:p>
        </p:txBody>
      </p:sp>
      <p:graphicFrame>
        <p:nvGraphicFramePr>
          <p:cNvPr id="11" name="Content Placeholder 10">
            <a:extLst>
              <a:ext uri="{FF2B5EF4-FFF2-40B4-BE49-F238E27FC236}">
                <a16:creationId xmlns:a16="http://schemas.microsoft.com/office/drawing/2014/main" id="{625939E2-CE6C-4B3F-828A-20EE296869DB}"/>
              </a:ext>
            </a:extLst>
          </p:cNvPr>
          <p:cNvGraphicFramePr>
            <a:graphicFrameLocks noGrp="1"/>
          </p:cNvGraphicFramePr>
          <p:nvPr>
            <p:ph sz="quarter" idx="14"/>
            <p:extLst>
              <p:ext uri="{D42A27DB-BD31-4B8C-83A1-F6EECF244321}">
                <p14:modId xmlns:p14="http://schemas.microsoft.com/office/powerpoint/2010/main" val="720978353"/>
              </p:ext>
            </p:extLst>
          </p:nvPr>
        </p:nvGraphicFramePr>
        <p:xfrm>
          <a:off x="1143000" y="1562100"/>
          <a:ext cx="4953000" cy="4438650"/>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7">
            <a:extLst>
              <a:ext uri="{FF2B5EF4-FFF2-40B4-BE49-F238E27FC236}">
                <a16:creationId xmlns:a16="http://schemas.microsoft.com/office/drawing/2014/main" id="{C78DD5A4-A4B4-4DED-8107-8A893A6B063B}"/>
              </a:ext>
            </a:extLst>
          </p:cNvPr>
          <p:cNvSpPr>
            <a:spLocks noGrp="1"/>
          </p:cNvSpPr>
          <p:nvPr>
            <p:ph sz="quarter" idx="15"/>
          </p:nvPr>
        </p:nvSpPr>
        <p:spPr/>
        <p:txBody>
          <a:bodyPr/>
          <a:lstStyle/>
          <a:p>
            <a:r>
              <a:rPr lang="en-US" sz="6400" dirty="0">
                <a:solidFill>
                  <a:schemeClr val="accent1"/>
                </a:solidFill>
                <a:latin typeface="Helvetica Now Text" panose="020B0504030202020204" pitchFamily="34" charset="0"/>
              </a:rPr>
              <a:t>Only 42% </a:t>
            </a:r>
            <a:r>
              <a:rPr lang="en-US" sz="2800" dirty="0">
                <a:latin typeface="Helvetica Now Text" panose="020B0504030202020204" pitchFamily="34" charset="0"/>
              </a:rPr>
              <a:t>of non-resilient employees </a:t>
            </a:r>
            <a:r>
              <a:rPr lang="en-US" sz="2800" i="0" dirty="0">
                <a:effectLst/>
                <a:latin typeface="Helvetica Now Text" panose="020B0504030202020204" pitchFamily="34" charset="0"/>
              </a:rPr>
              <a:t>stay with their employer</a:t>
            </a:r>
            <a:endParaRPr lang="en-US" sz="2800" dirty="0">
              <a:latin typeface="Helvetica Now Text" panose="020B0504030202020204" pitchFamily="34" charset="0"/>
            </a:endParaRPr>
          </a:p>
        </p:txBody>
      </p:sp>
      <p:sp>
        <p:nvSpPr>
          <p:cNvPr id="7" name="TextBox 6">
            <a:extLst>
              <a:ext uri="{FF2B5EF4-FFF2-40B4-BE49-F238E27FC236}">
                <a16:creationId xmlns:a16="http://schemas.microsoft.com/office/drawing/2014/main" id="{489C72CD-8789-4FD0-ABF4-32FEB45CCBA1}"/>
              </a:ext>
            </a:extLst>
          </p:cNvPr>
          <p:cNvSpPr txBox="1"/>
          <p:nvPr/>
        </p:nvSpPr>
        <p:spPr>
          <a:xfrm>
            <a:off x="1143000" y="6252987"/>
            <a:ext cx="4571703" cy="178703"/>
          </a:xfrm>
          <a:prstGeom prst="rect">
            <a:avLst/>
          </a:prstGeom>
          <a:noFill/>
        </p:spPr>
        <p:txBody>
          <a:bodyPr wrap="square" lIns="0">
            <a:spAutoFit/>
          </a:bodyPr>
          <a:lstStyle/>
          <a:p>
            <a:pPr algn="just" defTabSz="1828528">
              <a:lnSpc>
                <a:spcPct val="117000"/>
              </a:lnSpc>
              <a:spcAft>
                <a:spcPts val="1000"/>
              </a:spcAft>
              <a:defRPr/>
            </a:pPr>
            <a:r>
              <a:rPr lang="en-US" sz="500" b="1" dirty="0">
                <a:solidFill>
                  <a:schemeClr val="bg1">
                    <a:lumMod val="50000"/>
                  </a:schemeClr>
                </a:solidFill>
                <a:latin typeface="Helvetica Now Text" panose="020B0504030202020204" pitchFamily="34" charset="0"/>
              </a:rPr>
              <a:t>Source: </a:t>
            </a:r>
            <a:r>
              <a:rPr lang="en-US" sz="500" dirty="0">
                <a:solidFill>
                  <a:schemeClr val="bg1">
                    <a:lumMod val="50000"/>
                  </a:schemeClr>
                </a:solidFill>
                <a:latin typeface="Helvetica Now Text" panose="020B0504030202020204" pitchFamily="34" charset="0"/>
              </a:rPr>
              <a:t>Aon’s Rising Resilient Report</a:t>
            </a:r>
          </a:p>
        </p:txBody>
      </p:sp>
      <p:sp>
        <p:nvSpPr>
          <p:cNvPr id="9" name="Footer Placeholder 3">
            <a:extLst>
              <a:ext uri="{FF2B5EF4-FFF2-40B4-BE49-F238E27FC236}">
                <a16:creationId xmlns:a16="http://schemas.microsoft.com/office/drawing/2014/main" id="{435C1F9F-412B-49DF-A1D1-6087708570AD}"/>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3702749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F51AE3E1-2F9C-164B-B4BF-8395341A0447}"/>
              </a:ext>
            </a:extLst>
          </p:cNvPr>
          <p:cNvSpPr>
            <a:spLocks noGrp="1"/>
          </p:cNvSpPr>
          <p:nvPr>
            <p:ph type="title"/>
          </p:nvPr>
        </p:nvSpPr>
        <p:spPr>
          <a:xfrm>
            <a:off x="766093" y="468579"/>
            <a:ext cx="10935369" cy="646331"/>
          </a:xfrm>
        </p:spPr>
        <p:txBody>
          <a:bodyPr/>
          <a:lstStyle/>
          <a:p>
            <a:r>
              <a:rPr lang="en-US" dirty="0"/>
              <a:t>Why Creating a Resilient Workforce Should Be Important to You</a:t>
            </a:r>
            <a:r>
              <a:rPr lang="en-US" sz="1600" dirty="0"/>
              <a:t/>
            </a:r>
            <a:br>
              <a:rPr lang="en-US" sz="1600" dirty="0"/>
            </a:br>
            <a:endParaRPr lang="en-US" sz="1600" dirty="0">
              <a:solidFill>
                <a:schemeClr val="tx1">
                  <a:lumMod val="50000"/>
                  <a:lumOff val="50000"/>
                </a:schemeClr>
              </a:solidFill>
              <a:latin typeface="Helvetica Now Text" panose="020B0504030202020204" pitchFamily="34" charset="0"/>
            </a:endParaRPr>
          </a:p>
        </p:txBody>
      </p:sp>
      <p:sp>
        <p:nvSpPr>
          <p:cNvPr id="2" name="TextBox 1">
            <a:extLst>
              <a:ext uri="{FF2B5EF4-FFF2-40B4-BE49-F238E27FC236}">
                <a16:creationId xmlns:a16="http://schemas.microsoft.com/office/drawing/2014/main" id="{B404E923-308A-7448-89F3-11ECE50C22DB}"/>
              </a:ext>
            </a:extLst>
          </p:cNvPr>
          <p:cNvSpPr txBox="1"/>
          <p:nvPr/>
        </p:nvSpPr>
        <p:spPr>
          <a:xfrm>
            <a:off x="4077995" y="-407721"/>
            <a:ext cx="0" cy="0"/>
          </a:xfrm>
          <a:prstGeom prst="rect">
            <a:avLst/>
          </a:prstGeom>
          <a:noFill/>
        </p:spPr>
        <p:txBody>
          <a:bodyPr wrap="none" lIns="0" tIns="0" rIns="0" bIns="0" rtlCol="0">
            <a:noAutofit/>
          </a:bodyPr>
          <a:lstStyle/>
          <a:p>
            <a:pPr defTabSz="914310">
              <a:lnSpc>
                <a:spcPct val="117000"/>
              </a:lnSpc>
              <a:spcAft>
                <a:spcPts val="1000"/>
              </a:spcAft>
            </a:pPr>
            <a:endParaRPr lang="en-US" sz="2000" err="1">
              <a:solidFill>
                <a:srgbClr val="5D6D78"/>
              </a:solidFill>
              <a:latin typeface="Arial" panose="020B0604020202020204"/>
            </a:endParaRPr>
          </a:p>
        </p:txBody>
      </p:sp>
      <p:sp>
        <p:nvSpPr>
          <p:cNvPr id="46" name="TextBox 45">
            <a:extLst>
              <a:ext uri="{FF2B5EF4-FFF2-40B4-BE49-F238E27FC236}">
                <a16:creationId xmlns:a16="http://schemas.microsoft.com/office/drawing/2014/main" id="{919B02AA-BB24-ED48-B949-C1AFBC06DC96}"/>
              </a:ext>
            </a:extLst>
          </p:cNvPr>
          <p:cNvSpPr txBox="1"/>
          <p:nvPr/>
        </p:nvSpPr>
        <p:spPr>
          <a:xfrm>
            <a:off x="4541519" y="1739488"/>
            <a:ext cx="2115554" cy="2585307"/>
          </a:xfrm>
          <a:prstGeom prst="rect">
            <a:avLst/>
          </a:prstGeom>
          <a:noFill/>
        </p:spPr>
        <p:txBody>
          <a:bodyPr wrap="square" lIns="121904" tIns="60952" rIns="121904" bIns="60952" anchor="t">
            <a:spAutoFit/>
          </a:bodyPr>
          <a:lstStyle/>
          <a:p>
            <a:pPr defTabSz="914310">
              <a:spcAft>
                <a:spcPts val="800"/>
              </a:spcAft>
            </a:pPr>
            <a:r>
              <a:rPr lang="en-GB" sz="1600" dirty="0">
                <a:latin typeface="Helvetica Now Text"/>
                <a:cs typeface="Times New Roman"/>
              </a:rPr>
              <a:t>Employees believing they attain good work-life balance also report an improved </a:t>
            </a:r>
            <a:r>
              <a:rPr lang="en-GB" sz="1600" b="1" dirty="0">
                <a:solidFill>
                  <a:schemeClr val="accent1"/>
                </a:solidFill>
                <a:latin typeface="Helvetica Now Text"/>
                <a:cs typeface="Times New Roman"/>
              </a:rPr>
              <a:t>growth mindset</a:t>
            </a:r>
            <a:r>
              <a:rPr lang="en-GB" sz="1600" dirty="0">
                <a:latin typeface="Helvetica Now Text"/>
                <a:cs typeface="Times New Roman"/>
              </a:rPr>
              <a:t>, which contributes to their resilience and ability to thrive at work.</a:t>
            </a:r>
          </a:p>
        </p:txBody>
      </p:sp>
      <p:sp>
        <p:nvSpPr>
          <p:cNvPr id="47" name="TextBox 46">
            <a:extLst>
              <a:ext uri="{FF2B5EF4-FFF2-40B4-BE49-F238E27FC236}">
                <a16:creationId xmlns:a16="http://schemas.microsoft.com/office/drawing/2014/main" id="{EB67826B-2B35-E049-9FD5-93FC527E8BEE}"/>
              </a:ext>
            </a:extLst>
          </p:cNvPr>
          <p:cNvSpPr txBox="1"/>
          <p:nvPr/>
        </p:nvSpPr>
        <p:spPr>
          <a:xfrm>
            <a:off x="9562195" y="1616133"/>
            <a:ext cx="2288335" cy="3077749"/>
          </a:xfrm>
          <a:prstGeom prst="rect">
            <a:avLst/>
          </a:prstGeom>
          <a:noFill/>
        </p:spPr>
        <p:txBody>
          <a:bodyPr wrap="square" lIns="121904" tIns="60952" rIns="121904" bIns="60952" anchor="t">
            <a:spAutoFit/>
          </a:bodyPr>
          <a:lstStyle/>
          <a:p>
            <a:pPr defTabSz="914310"/>
            <a:r>
              <a:rPr lang="en-GB" sz="4800" b="1" dirty="0">
                <a:solidFill>
                  <a:schemeClr val="accent1"/>
                </a:solidFill>
                <a:latin typeface="Helvetica Now Text"/>
                <a:cs typeface="Times New Roman"/>
              </a:rPr>
              <a:t>93%</a:t>
            </a:r>
            <a:r>
              <a:rPr lang="en-GB" sz="4800" b="1" dirty="0">
                <a:latin typeface="Helvetica Now Text"/>
                <a:cs typeface="Times New Roman"/>
              </a:rPr>
              <a:t>    </a:t>
            </a:r>
            <a:r>
              <a:rPr lang="en-GB" sz="1600" dirty="0">
                <a:latin typeface="Helvetica Now Text"/>
                <a:cs typeface="Times New Roman"/>
              </a:rPr>
              <a:t>of resilient employees agree that they would want to </a:t>
            </a:r>
            <a:r>
              <a:rPr lang="en-GB" sz="1600" b="1" dirty="0">
                <a:solidFill>
                  <a:schemeClr val="accent1"/>
                </a:solidFill>
                <a:latin typeface="Helvetica Now Text"/>
                <a:cs typeface="Times New Roman"/>
              </a:rPr>
              <a:t>stay with their employer </a:t>
            </a:r>
            <a:r>
              <a:rPr lang="en-GB" sz="1600" dirty="0">
                <a:latin typeface="Helvetica Now Text"/>
                <a:cs typeface="Times New Roman"/>
              </a:rPr>
              <a:t>for the foreseeable future, compared to 52% of non-resilient employees.</a:t>
            </a:r>
          </a:p>
        </p:txBody>
      </p:sp>
      <p:graphicFrame>
        <p:nvGraphicFramePr>
          <p:cNvPr id="54" name="Chart 53">
            <a:extLst>
              <a:ext uri="{FF2B5EF4-FFF2-40B4-BE49-F238E27FC236}">
                <a16:creationId xmlns:a16="http://schemas.microsoft.com/office/drawing/2014/main" id="{069F2E0E-E4BD-094D-9C94-A7FC191ECDC1}"/>
              </a:ext>
            </a:extLst>
          </p:cNvPr>
          <p:cNvGraphicFramePr/>
          <p:nvPr>
            <p:extLst>
              <p:ext uri="{D42A27DB-BD31-4B8C-83A1-F6EECF244321}">
                <p14:modId xmlns:p14="http://schemas.microsoft.com/office/powerpoint/2010/main" val="897319057"/>
              </p:ext>
            </p:extLst>
          </p:nvPr>
        </p:nvGraphicFramePr>
        <p:xfrm>
          <a:off x="6699266" y="506992"/>
          <a:ext cx="3412592" cy="4889132"/>
        </p:xfrm>
        <a:graphic>
          <a:graphicData uri="http://schemas.openxmlformats.org/drawingml/2006/chart">
            <c:chart xmlns:c="http://schemas.openxmlformats.org/drawingml/2006/chart" xmlns:r="http://schemas.openxmlformats.org/officeDocument/2006/relationships" r:id="rId3"/>
          </a:graphicData>
        </a:graphic>
      </p:graphicFrame>
      <p:sp>
        <p:nvSpPr>
          <p:cNvPr id="31" name="Slide Number Placeholder 2">
            <a:extLst>
              <a:ext uri="{FF2B5EF4-FFF2-40B4-BE49-F238E27FC236}">
                <a16:creationId xmlns:a16="http://schemas.microsoft.com/office/drawing/2014/main" id="{0A6BD119-8350-1248-A30F-4B5FA8393DF5}"/>
              </a:ext>
            </a:extLst>
          </p:cNvPr>
          <p:cNvSpPr>
            <a:spLocks noGrp="1"/>
          </p:cNvSpPr>
          <p:nvPr>
            <p:ph type="sldNum" sz="quarter" idx="12"/>
          </p:nvPr>
        </p:nvSpPr>
        <p:spPr>
          <a:xfrm>
            <a:off x="11408752" y="6260732"/>
            <a:ext cx="403763" cy="365077"/>
          </a:xfrm>
        </p:spPr>
        <p:txBody>
          <a:bodyPr/>
          <a:lstStyle/>
          <a:p>
            <a:pPr defTabSz="914310"/>
            <a:fld id="{91D568E7-61F5-D04E-995D-81EF41C01A2A}" type="slidenum">
              <a:rPr lang="en-GB">
                <a:solidFill>
                  <a:srgbClr val="000000"/>
                </a:solidFill>
              </a:rPr>
              <a:pPr defTabSz="914310"/>
              <a:t>22</a:t>
            </a:fld>
            <a:endParaRPr lang="en-GB">
              <a:solidFill>
                <a:srgbClr val="000000"/>
              </a:solidFill>
            </a:endParaRPr>
          </a:p>
        </p:txBody>
      </p:sp>
      <p:sp>
        <p:nvSpPr>
          <p:cNvPr id="32" name="Slide Number Placeholder 5">
            <a:extLst>
              <a:ext uri="{FF2B5EF4-FFF2-40B4-BE49-F238E27FC236}">
                <a16:creationId xmlns:a16="http://schemas.microsoft.com/office/drawing/2014/main" id="{DC15F05C-E616-3D42-BBDA-8087F51A1551}"/>
              </a:ext>
            </a:extLst>
          </p:cNvPr>
          <p:cNvSpPr txBox="1">
            <a:spLocks/>
          </p:cNvSpPr>
          <p:nvPr/>
        </p:nvSpPr>
        <p:spPr>
          <a:xfrm>
            <a:off x="11408405" y="6260732"/>
            <a:ext cx="403737" cy="365077"/>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defTabSz="1828527"/>
            <a:fld id="{91D568E7-61F5-D04E-995D-81EF41C01A2A}" type="slidenum">
              <a:rPr lang="en-GB" sz="800">
                <a:solidFill>
                  <a:srgbClr val="000000"/>
                </a:solidFill>
              </a:rPr>
              <a:pPr defTabSz="1828527"/>
              <a:t>22</a:t>
            </a:fld>
            <a:endParaRPr lang="en-GB" sz="800">
              <a:solidFill>
                <a:srgbClr val="000000"/>
              </a:solidFill>
            </a:endParaRPr>
          </a:p>
        </p:txBody>
      </p:sp>
      <p:cxnSp>
        <p:nvCxnSpPr>
          <p:cNvPr id="12" name="Straight Connector 11">
            <a:extLst>
              <a:ext uri="{FF2B5EF4-FFF2-40B4-BE49-F238E27FC236}">
                <a16:creationId xmlns:a16="http://schemas.microsoft.com/office/drawing/2014/main" id="{0AF0D0BF-F390-CD4D-9487-496DA32AFE02}"/>
              </a:ext>
            </a:extLst>
          </p:cNvPr>
          <p:cNvCxnSpPr>
            <a:cxnSpLocks/>
          </p:cNvCxnSpPr>
          <p:nvPr/>
        </p:nvCxnSpPr>
        <p:spPr>
          <a:xfrm flipV="1">
            <a:off x="4214600" y="1305287"/>
            <a:ext cx="0" cy="4889132"/>
          </a:xfrm>
          <a:prstGeom prst="line">
            <a:avLst/>
          </a:prstGeom>
          <a:ln w="28575">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12401F2E-5631-4486-96CA-C5CA0100BE41}"/>
              </a:ext>
            </a:extLst>
          </p:cNvPr>
          <p:cNvSpPr/>
          <p:nvPr/>
        </p:nvSpPr>
        <p:spPr>
          <a:xfrm>
            <a:off x="1175047" y="6344623"/>
            <a:ext cx="7934845" cy="169277"/>
          </a:xfrm>
          <a:prstGeom prst="rect">
            <a:avLst/>
          </a:prstGeom>
        </p:spPr>
        <p:txBody>
          <a:bodyPr wrap="square">
            <a:spAutoFit/>
          </a:bodyPr>
          <a:lstStyle/>
          <a:p>
            <a:pPr defTabSz="228589">
              <a:spcAft>
                <a:spcPts val="75"/>
              </a:spcAft>
              <a:defRPr/>
            </a:pPr>
            <a:r>
              <a:rPr lang="en-US" sz="500" b="1" dirty="0">
                <a:latin typeface="Helvetica Now Text" panose="020B0504030202020204" pitchFamily="34" charset="0"/>
              </a:rPr>
              <a:t>Sources: </a:t>
            </a:r>
            <a:r>
              <a:rPr lang="en-GB" sz="500" baseline="30000" dirty="0">
                <a:latin typeface="Helvetica Now Text" panose="020B0504030202020204" pitchFamily="34" charset="0"/>
                <a:sym typeface="Wingdings" panose="05000000000000000000" pitchFamily="2" charset="2"/>
              </a:rPr>
              <a:t>1 </a:t>
            </a:r>
            <a:r>
              <a:rPr lang="en-GB" sz="500" dirty="0">
                <a:latin typeface="Helvetica Now Text" panose="020B0504030202020204" pitchFamily="34" charset="0"/>
              </a:rPr>
              <a:t>Aon Client Insights: Over 800 companies responded in Dec. 2021: Aon Global HR Pulse Survey Results – 8th Edition</a:t>
            </a:r>
            <a:r>
              <a:rPr lang="en-GB" sz="500" dirty="0">
                <a:latin typeface="Helvetica Now Text" panose="020B0504030202020204" pitchFamily="34" charset="0"/>
                <a:sym typeface="Wingdings" panose="05000000000000000000" pitchFamily="2" charset="2"/>
              </a:rPr>
              <a:t> </a:t>
            </a:r>
            <a:endParaRPr lang="en-US" sz="500" dirty="0">
              <a:latin typeface="Helvetica Now Text" panose="020B0504030202020204" pitchFamily="34" charset="0"/>
            </a:endParaRPr>
          </a:p>
        </p:txBody>
      </p:sp>
      <p:sp>
        <p:nvSpPr>
          <p:cNvPr id="4" name="TextBox 3">
            <a:extLst>
              <a:ext uri="{FF2B5EF4-FFF2-40B4-BE49-F238E27FC236}">
                <a16:creationId xmlns:a16="http://schemas.microsoft.com/office/drawing/2014/main" id="{C6C2307B-59F2-43A8-A9C9-5489C15C8EDF}"/>
              </a:ext>
            </a:extLst>
          </p:cNvPr>
          <p:cNvSpPr txBox="1"/>
          <p:nvPr/>
        </p:nvSpPr>
        <p:spPr>
          <a:xfrm>
            <a:off x="7111168" y="1207752"/>
            <a:ext cx="3349102" cy="315539"/>
          </a:xfrm>
          <a:prstGeom prst="rect">
            <a:avLst/>
          </a:prstGeom>
          <a:noFill/>
        </p:spPr>
        <p:txBody>
          <a:bodyPr wrap="none" lIns="0" tIns="0" rIns="0" bIns="0" rtlCol="0">
            <a:noAutofit/>
          </a:bodyPr>
          <a:lstStyle/>
          <a:p>
            <a:pPr>
              <a:lnSpc>
                <a:spcPct val="117000"/>
              </a:lnSpc>
              <a:spcAft>
                <a:spcPts val="500"/>
              </a:spcAft>
            </a:pPr>
            <a:r>
              <a:rPr lang="en-US" sz="1400" b="1" dirty="0">
                <a:solidFill>
                  <a:schemeClr val="tx1">
                    <a:lumMod val="50000"/>
                    <a:lumOff val="50000"/>
                  </a:schemeClr>
                </a:solidFill>
                <a:latin typeface="Helvetica Now Text" panose="020B0504030202020204" pitchFamily="34" charset="0"/>
              </a:rPr>
              <a:t>S</a:t>
            </a:r>
            <a:r>
              <a:rPr lang="en-US" sz="1400" b="1" dirty="0">
                <a:solidFill>
                  <a:schemeClr val="tx1">
                    <a:lumMod val="50000"/>
                    <a:lumOff val="50000"/>
                  </a:schemeClr>
                </a:solidFill>
                <a:latin typeface="Helvetica Now Text" panose="020B0504030202020204" pitchFamily="34" charset="0"/>
                <a:ea typeface="Calibri" panose="020F0502020204030204" pitchFamily="34" charset="0"/>
              </a:rPr>
              <a:t>ecures and Sustains an Engaged and Thriving Workforce</a:t>
            </a:r>
            <a:endParaRPr lang="en-US" sz="1400" b="1" dirty="0">
              <a:latin typeface="Helvetica Now Text" panose="020B0504030202020204" pitchFamily="34" charset="77"/>
            </a:endParaRPr>
          </a:p>
        </p:txBody>
      </p:sp>
      <p:sp>
        <p:nvSpPr>
          <p:cNvPr id="40" name="TextBox 39">
            <a:extLst>
              <a:ext uri="{FF2B5EF4-FFF2-40B4-BE49-F238E27FC236}">
                <a16:creationId xmlns:a16="http://schemas.microsoft.com/office/drawing/2014/main" id="{7FFF73C3-9869-46E7-A9A0-D06BC13022B4}"/>
              </a:ext>
            </a:extLst>
          </p:cNvPr>
          <p:cNvSpPr txBox="1"/>
          <p:nvPr/>
        </p:nvSpPr>
        <p:spPr>
          <a:xfrm>
            <a:off x="766094" y="4028549"/>
            <a:ext cx="3267661" cy="514318"/>
          </a:xfrm>
          <a:prstGeom prst="rect">
            <a:avLst/>
          </a:prstGeom>
          <a:noFill/>
        </p:spPr>
        <p:txBody>
          <a:bodyPr wrap="square" lIns="118872" tIns="0" rIns="0" bIns="0" rtlCol="0">
            <a:noAutofit/>
          </a:bodyPr>
          <a:lstStyle/>
          <a:p>
            <a:pPr defTabSz="609555">
              <a:spcAft>
                <a:spcPts val="500"/>
              </a:spcAft>
            </a:pPr>
            <a:r>
              <a:rPr lang="en-US" sz="2400" b="1" dirty="0">
                <a:solidFill>
                  <a:srgbClr val="EB0017"/>
                </a:solidFill>
                <a:latin typeface="Helvetica Now Text" panose="020B0504030202020204" pitchFamily="34" charset="0"/>
              </a:rPr>
              <a:t>1 in 3 </a:t>
            </a:r>
            <a:r>
              <a:rPr lang="en-US" sz="1600" dirty="0">
                <a:latin typeface="Helvetica Now Text" panose="020B0504030202020204" pitchFamily="34" charset="0"/>
              </a:rPr>
              <a:t>women who left the workforce during the pandemic have yet to return. </a:t>
            </a:r>
          </a:p>
          <a:p>
            <a:pPr defTabSz="609555">
              <a:spcAft>
                <a:spcPts val="500"/>
              </a:spcAft>
            </a:pPr>
            <a:r>
              <a:rPr lang="en-US" sz="1600" dirty="0">
                <a:latin typeface="Helvetica Now Text" panose="020B0504030202020204" pitchFamily="34" charset="77"/>
              </a:rPr>
              <a:t>Women who did return are </a:t>
            </a:r>
            <a:r>
              <a:rPr lang="en-US" sz="2400" b="1" dirty="0">
                <a:solidFill>
                  <a:schemeClr val="accent1"/>
                </a:solidFill>
                <a:latin typeface="Helvetica Now Text" panose="020B0504030202020204" pitchFamily="34" charset="77"/>
              </a:rPr>
              <a:t>4x</a:t>
            </a:r>
            <a:r>
              <a:rPr lang="en-US" sz="1600" dirty="0">
                <a:latin typeface="Helvetica Now Text" panose="020B0504030202020204" pitchFamily="34" charset="77"/>
              </a:rPr>
              <a:t> more likely to require retraining post pandemic.</a:t>
            </a:r>
          </a:p>
        </p:txBody>
      </p:sp>
      <p:sp>
        <p:nvSpPr>
          <p:cNvPr id="44" name="TextBox 43">
            <a:extLst>
              <a:ext uri="{FF2B5EF4-FFF2-40B4-BE49-F238E27FC236}">
                <a16:creationId xmlns:a16="http://schemas.microsoft.com/office/drawing/2014/main" id="{E2E01E96-BFD7-43CE-87F7-AB772DBB1504}"/>
              </a:ext>
            </a:extLst>
          </p:cNvPr>
          <p:cNvSpPr txBox="1"/>
          <p:nvPr/>
        </p:nvSpPr>
        <p:spPr>
          <a:xfrm>
            <a:off x="829418" y="1213612"/>
            <a:ext cx="2428450" cy="1161838"/>
          </a:xfrm>
          <a:prstGeom prst="rect">
            <a:avLst/>
          </a:prstGeom>
          <a:noFill/>
        </p:spPr>
        <p:txBody>
          <a:bodyPr wrap="none" lIns="0" tIns="0" rIns="0" bIns="0" rtlCol="0">
            <a:noAutofit/>
          </a:bodyPr>
          <a:lstStyle/>
          <a:p>
            <a:pPr>
              <a:lnSpc>
                <a:spcPct val="117000"/>
              </a:lnSpc>
              <a:spcAft>
                <a:spcPts val="500"/>
              </a:spcAft>
            </a:pPr>
            <a:r>
              <a:rPr lang="en-US" sz="1400" b="1" dirty="0">
                <a:solidFill>
                  <a:schemeClr val="tx1">
                    <a:lumMod val="50000"/>
                    <a:lumOff val="50000"/>
                  </a:schemeClr>
                </a:solidFill>
                <a:latin typeface="Helvetica Now Text" panose="020B0504030202020204" pitchFamily="34" charset="0"/>
              </a:rPr>
              <a:t>Supports Your Existing DEIB initiatives</a:t>
            </a:r>
            <a:r>
              <a:rPr lang="en-US" sz="2400" dirty="0">
                <a:latin typeface="Helvetica Now Text" panose="020B0504030202020204" pitchFamily="34" charset="0"/>
              </a:rPr>
              <a:t/>
            </a:r>
            <a:br>
              <a:rPr lang="en-US" sz="2400" dirty="0">
                <a:latin typeface="Helvetica Now Text" panose="020B0504030202020204" pitchFamily="34" charset="0"/>
              </a:rPr>
            </a:br>
            <a:endParaRPr lang="en-US" sz="1400" b="1" dirty="0">
              <a:latin typeface="Helvetica Now Text" panose="020B0504030202020204" pitchFamily="34" charset="0"/>
            </a:endParaRPr>
          </a:p>
        </p:txBody>
      </p:sp>
      <p:sp>
        <p:nvSpPr>
          <p:cNvPr id="35" name="TextBox 34">
            <a:extLst>
              <a:ext uri="{FF2B5EF4-FFF2-40B4-BE49-F238E27FC236}">
                <a16:creationId xmlns:a16="http://schemas.microsoft.com/office/drawing/2014/main" id="{8041DB58-7984-41C6-9AB5-690D4CFCFC05}"/>
              </a:ext>
            </a:extLst>
          </p:cNvPr>
          <p:cNvSpPr txBox="1"/>
          <p:nvPr/>
        </p:nvSpPr>
        <p:spPr>
          <a:xfrm>
            <a:off x="4395446" y="1207752"/>
            <a:ext cx="3349102" cy="457200"/>
          </a:xfrm>
          <a:prstGeom prst="rect">
            <a:avLst/>
          </a:prstGeom>
          <a:noFill/>
        </p:spPr>
        <p:txBody>
          <a:bodyPr wrap="none" lIns="0" tIns="0" rIns="0" bIns="0" rtlCol="0">
            <a:noAutofit/>
          </a:bodyPr>
          <a:lstStyle/>
          <a:p>
            <a:pPr>
              <a:lnSpc>
                <a:spcPct val="117000"/>
              </a:lnSpc>
              <a:spcAft>
                <a:spcPts val="500"/>
              </a:spcAft>
            </a:pPr>
            <a:r>
              <a:rPr lang="en-US" sz="1400" b="1" dirty="0">
                <a:solidFill>
                  <a:schemeClr val="tx1">
                    <a:lumMod val="50000"/>
                    <a:lumOff val="50000"/>
                  </a:schemeClr>
                </a:solidFill>
                <a:latin typeface="Helvetica Now Text" panose="020B0504030202020204" pitchFamily="34" charset="0"/>
              </a:rPr>
              <a:t>Supports Work-Life Balance</a:t>
            </a:r>
            <a:endParaRPr lang="en-US" sz="1400" b="1" dirty="0">
              <a:latin typeface="Helvetica Now Text" panose="020B0504030202020204" pitchFamily="34" charset="0"/>
            </a:endParaRPr>
          </a:p>
        </p:txBody>
      </p:sp>
      <p:cxnSp>
        <p:nvCxnSpPr>
          <p:cNvPr id="45" name="Straight Connector 44">
            <a:extLst>
              <a:ext uri="{FF2B5EF4-FFF2-40B4-BE49-F238E27FC236}">
                <a16:creationId xmlns:a16="http://schemas.microsoft.com/office/drawing/2014/main" id="{3AB800A7-D827-4D57-B456-7AFA6D3B205C}"/>
              </a:ext>
            </a:extLst>
          </p:cNvPr>
          <p:cNvCxnSpPr>
            <a:cxnSpLocks/>
          </p:cNvCxnSpPr>
          <p:nvPr/>
        </p:nvCxnSpPr>
        <p:spPr>
          <a:xfrm flipV="1">
            <a:off x="6949032" y="1305287"/>
            <a:ext cx="0" cy="4889132"/>
          </a:xfrm>
          <a:prstGeom prst="line">
            <a:avLst/>
          </a:prstGeom>
          <a:ln w="28575">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E08739A-7852-42F0-93EB-AE1DA533E1F7}"/>
              </a:ext>
            </a:extLst>
          </p:cNvPr>
          <p:cNvSpPr txBox="1"/>
          <p:nvPr/>
        </p:nvSpPr>
        <p:spPr>
          <a:xfrm>
            <a:off x="766094" y="1784942"/>
            <a:ext cx="2416847" cy="2092864"/>
          </a:xfrm>
          <a:prstGeom prst="rect">
            <a:avLst/>
          </a:prstGeom>
          <a:noFill/>
        </p:spPr>
        <p:txBody>
          <a:bodyPr wrap="square" lIns="121904" tIns="60952" rIns="121904" bIns="60952" anchor="t">
            <a:spAutoFit/>
          </a:bodyPr>
          <a:lstStyle/>
          <a:p>
            <a:pPr defTabSz="914310">
              <a:spcAft>
                <a:spcPts val="800"/>
              </a:spcAft>
            </a:pPr>
            <a:r>
              <a:rPr lang="en-US" sz="1600" b="0" i="0" dirty="0">
                <a:effectLst/>
                <a:latin typeface="Helvetica Now Text" panose="020B0504030202020204" pitchFamily="34" charset="0"/>
              </a:rPr>
              <a:t>Resilient individuals feel a deep sense of </a:t>
            </a:r>
            <a:r>
              <a:rPr lang="en-US" sz="1600" b="1" i="0" dirty="0">
                <a:solidFill>
                  <a:schemeClr val="accent1"/>
                </a:solidFill>
                <a:effectLst/>
                <a:latin typeface="Helvetica Now Text" panose="020B0504030202020204" pitchFamily="34" charset="0"/>
              </a:rPr>
              <a:t>belonging, trust, and security</a:t>
            </a:r>
            <a:r>
              <a:rPr lang="en-US" sz="1600" b="0" i="0" dirty="0">
                <a:effectLst/>
                <a:latin typeface="Helvetica Now Text" panose="020B0504030202020204" pitchFamily="34" charset="0"/>
              </a:rPr>
              <a:t>. They feel they are part of something bigger than themselves and that what they do matters.</a:t>
            </a:r>
            <a:endParaRPr lang="en-GB" sz="1600" dirty="0">
              <a:latin typeface="Helvetica Now Text" panose="020B0504030202020204" pitchFamily="34" charset="0"/>
              <a:cs typeface="Times New Roman"/>
            </a:endParaRPr>
          </a:p>
        </p:txBody>
      </p:sp>
      <p:pic>
        <p:nvPicPr>
          <p:cNvPr id="5" name="Graphic 4" descr="Lock with solid fill">
            <a:extLst>
              <a:ext uri="{FF2B5EF4-FFF2-40B4-BE49-F238E27FC236}">
                <a16:creationId xmlns:a16="http://schemas.microsoft.com/office/drawing/2014/main" id="{336F23D3-81B7-43D4-9D8F-3669DB9C8CD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125207" y="1794531"/>
            <a:ext cx="914400" cy="914400"/>
          </a:xfrm>
          <a:prstGeom prst="rect">
            <a:avLst/>
          </a:prstGeom>
        </p:spPr>
      </p:pic>
      <p:pic>
        <p:nvPicPr>
          <p:cNvPr id="7" name="Graphic 6" descr="Head with gears with solid fill">
            <a:extLst>
              <a:ext uri="{FF2B5EF4-FFF2-40B4-BE49-F238E27FC236}">
                <a16:creationId xmlns:a16="http://schemas.microsoft.com/office/drawing/2014/main" id="{9D830636-0B22-4BE4-B389-B110EDDE4E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193061" y="4542867"/>
            <a:ext cx="914400" cy="914400"/>
          </a:xfrm>
          <a:prstGeom prst="rect">
            <a:avLst/>
          </a:prstGeom>
        </p:spPr>
      </p:pic>
      <p:sp>
        <p:nvSpPr>
          <p:cNvPr id="57" name="Footer Placeholder 3">
            <a:extLst>
              <a:ext uri="{FF2B5EF4-FFF2-40B4-BE49-F238E27FC236}">
                <a16:creationId xmlns:a16="http://schemas.microsoft.com/office/drawing/2014/main" id="{6672CC7F-8A73-47DA-9CA9-7595EF78D20E}"/>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5779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Graphic spid="54" grpId="0">
        <p:bldAsOne/>
      </p:bldGraphic>
      <p:bldP spid="4" grpId="0"/>
      <p:bldP spid="40" grpId="0"/>
      <p:bldP spid="44" grpId="0"/>
      <p:bldP spid="35"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119BED-E14A-422E-9118-E9723AEACA2E}"/>
              </a:ext>
            </a:extLst>
          </p:cNvPr>
          <p:cNvSpPr>
            <a:spLocks noGrp="1"/>
          </p:cNvSpPr>
          <p:nvPr>
            <p:ph type="sldNum" sz="quarter" idx="12"/>
          </p:nvPr>
        </p:nvSpPr>
        <p:spPr/>
        <p:txBody>
          <a:bodyPr/>
          <a:lstStyle/>
          <a:p>
            <a:fld id="{91D568E7-61F5-D04E-995D-81EF41C01A2A}" type="slidenum">
              <a:rPr lang="en-GB" smtClean="0"/>
              <a:t>23</a:t>
            </a:fld>
            <a:endParaRPr lang="en-GB" dirty="0"/>
          </a:p>
        </p:txBody>
      </p:sp>
      <p:sp>
        <p:nvSpPr>
          <p:cNvPr id="25" name="Content Placeholder 24">
            <a:extLst>
              <a:ext uri="{FF2B5EF4-FFF2-40B4-BE49-F238E27FC236}">
                <a16:creationId xmlns:a16="http://schemas.microsoft.com/office/drawing/2014/main" id="{0C10AD8B-FDB4-42AF-9291-73C0B7CB5340}"/>
              </a:ext>
            </a:extLst>
          </p:cNvPr>
          <p:cNvSpPr>
            <a:spLocks noGrp="1"/>
          </p:cNvSpPr>
          <p:nvPr>
            <p:ph sz="quarter" idx="14"/>
          </p:nvPr>
        </p:nvSpPr>
        <p:spPr>
          <a:xfrm>
            <a:off x="1263177" y="1445413"/>
            <a:ext cx="5158702" cy="4438361"/>
          </a:xfrm>
        </p:spPr>
        <p:txBody>
          <a:bodyPr/>
          <a:lstStyle/>
          <a:p>
            <a:r>
              <a:rPr lang="en-US" sz="1800" dirty="0"/>
              <a:t>“Quiet Quitting”</a:t>
            </a:r>
          </a:p>
          <a:p>
            <a:r>
              <a:rPr lang="en-US" sz="1600" b="0" dirty="0">
                <a:solidFill>
                  <a:srgbClr val="000000"/>
                </a:solidFill>
                <a:latin typeface="Helvetica Now Text Medium" panose="020B0604030202020204" pitchFamily="34" charset="0"/>
              </a:rPr>
              <a:t>"Quiet quitters" make up at least </a:t>
            </a:r>
            <a:r>
              <a:rPr lang="en-US" sz="1600" dirty="0">
                <a:solidFill>
                  <a:schemeClr val="accent1"/>
                </a:solidFill>
                <a:latin typeface="Helvetica Now Text Medium" panose="020B0604030202020204" pitchFamily="34" charset="0"/>
              </a:rPr>
              <a:t>50% </a:t>
            </a:r>
            <a:r>
              <a:rPr lang="en-US" sz="1600" b="0" dirty="0">
                <a:solidFill>
                  <a:srgbClr val="000000"/>
                </a:solidFill>
                <a:latin typeface="Helvetica Now Text Medium" panose="020B0604030202020204" pitchFamily="34" charset="0"/>
              </a:rPr>
              <a:t>of the U.S. workforce</a:t>
            </a:r>
            <a:endParaRPr lang="en-US" sz="1600" dirty="0">
              <a:latin typeface="Helvetica Now Text Medium" panose="020B0604030202020204" pitchFamily="34" charset="0"/>
            </a:endParaRPr>
          </a:p>
          <a:p>
            <a:pPr algn="ctr"/>
            <a:endParaRPr lang="en-US" sz="1200" dirty="0"/>
          </a:p>
          <a:p>
            <a:pPr algn="ctr"/>
            <a:endParaRPr lang="en-US" sz="1800" dirty="0"/>
          </a:p>
        </p:txBody>
      </p:sp>
      <p:sp>
        <p:nvSpPr>
          <p:cNvPr id="6" name="Rectangle 5">
            <a:extLst>
              <a:ext uri="{FF2B5EF4-FFF2-40B4-BE49-F238E27FC236}">
                <a16:creationId xmlns:a16="http://schemas.microsoft.com/office/drawing/2014/main" id="{BE662743-C018-4078-B464-8E521A55A640}"/>
              </a:ext>
            </a:extLst>
          </p:cNvPr>
          <p:cNvSpPr/>
          <p:nvPr/>
        </p:nvSpPr>
        <p:spPr>
          <a:xfrm>
            <a:off x="1131352" y="6328065"/>
            <a:ext cx="1516762" cy="169277"/>
          </a:xfrm>
          <a:prstGeom prst="rect">
            <a:avLst/>
          </a:prstGeom>
        </p:spPr>
        <p:txBody>
          <a:bodyPr wrap="none">
            <a:spAutoFit/>
          </a:bodyPr>
          <a:lstStyle/>
          <a:p>
            <a:pPr defTabSz="685753">
              <a:defRPr/>
            </a:pPr>
            <a:r>
              <a:rPr lang="en-US" sz="500" dirty="0">
                <a:solidFill>
                  <a:schemeClr val="bg1">
                    <a:lumMod val="50000"/>
                  </a:schemeClr>
                </a:solidFill>
                <a:latin typeface="Helvetica Now Text" panose="020B0504030202020204" pitchFamily="34" charset="0"/>
                <a:ea typeface="ＭＳ Ｐゴシック"/>
              </a:rPr>
              <a:t>Source: </a:t>
            </a:r>
            <a:r>
              <a:rPr lang="en-US" sz="500" dirty="0">
                <a:solidFill>
                  <a:schemeClr val="bg1">
                    <a:lumMod val="50000"/>
                  </a:schemeClr>
                </a:solidFill>
                <a:latin typeface="Helvetica Now Text" panose="020B0504030202020204" pitchFamily="34" charset="0"/>
                <a:hlinkClick r:id="rId3">
                  <a:extLst>
                    <a:ext uri="{A12FA001-AC4F-418D-AE19-62706E023703}">
                      <ahyp:hlinkClr xmlns:ahyp="http://schemas.microsoft.com/office/drawing/2018/hyperlinkcolor" xmlns="" val="tx"/>
                    </a:ext>
                  </a:extLst>
                </a:hlinkClick>
              </a:rPr>
              <a:t>Is Quiet Quitting Real? (gallup.com)</a:t>
            </a:r>
            <a:endParaRPr lang="en-US" sz="500" dirty="0">
              <a:solidFill>
                <a:schemeClr val="bg1">
                  <a:lumMod val="50000"/>
                </a:schemeClr>
              </a:solidFill>
              <a:latin typeface="Helvetica Now Text" panose="020B0504030202020204" pitchFamily="34" charset="0"/>
              <a:ea typeface="ＭＳ Ｐゴシック" pitchFamily="108" charset="-128"/>
            </a:endParaRPr>
          </a:p>
        </p:txBody>
      </p:sp>
      <p:sp>
        <p:nvSpPr>
          <p:cNvPr id="14" name="TextBox 13">
            <a:extLst>
              <a:ext uri="{FF2B5EF4-FFF2-40B4-BE49-F238E27FC236}">
                <a16:creationId xmlns:a16="http://schemas.microsoft.com/office/drawing/2014/main" id="{326FB2AA-7D6D-44D8-B210-9D3E44BC7AF1}"/>
              </a:ext>
            </a:extLst>
          </p:cNvPr>
          <p:cNvSpPr txBox="1"/>
          <p:nvPr/>
        </p:nvSpPr>
        <p:spPr>
          <a:xfrm>
            <a:off x="5039817" y="2122479"/>
            <a:ext cx="4402263" cy="184666"/>
          </a:xfrm>
          <a:prstGeom prst="rect">
            <a:avLst/>
          </a:prstGeom>
          <a:noFill/>
        </p:spPr>
        <p:txBody>
          <a:bodyPr wrap="square">
            <a:spAutoFit/>
          </a:bodyPr>
          <a:lstStyle/>
          <a:p>
            <a:pPr algn="ctr"/>
            <a:endParaRPr lang="en-US" sz="900" baseline="30000" dirty="0">
              <a:latin typeface="Helvetica Now Text" panose="020B0504030202020204" pitchFamily="34" charset="0"/>
            </a:endParaRPr>
          </a:p>
        </p:txBody>
      </p:sp>
      <p:sp>
        <p:nvSpPr>
          <p:cNvPr id="11" name="Footer Placeholder 1">
            <a:extLst>
              <a:ext uri="{FF2B5EF4-FFF2-40B4-BE49-F238E27FC236}">
                <a16:creationId xmlns:a16="http://schemas.microsoft.com/office/drawing/2014/main" id="{334FE7C6-8BE4-4D8E-9C51-2A921F67775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Legal Copy Helvetica Regular 8/9.6 Black</a:t>
            </a:r>
            <a:endParaRPr lang="en-GB" dirty="0"/>
          </a:p>
        </p:txBody>
      </p:sp>
      <p:sp>
        <p:nvSpPr>
          <p:cNvPr id="16" name="TextBox 15">
            <a:extLst>
              <a:ext uri="{FF2B5EF4-FFF2-40B4-BE49-F238E27FC236}">
                <a16:creationId xmlns:a16="http://schemas.microsoft.com/office/drawing/2014/main" id="{CD1D605F-941A-4FB1-8AED-ED3AB3DFA41F}"/>
              </a:ext>
            </a:extLst>
          </p:cNvPr>
          <p:cNvSpPr txBox="1"/>
          <p:nvPr/>
        </p:nvSpPr>
        <p:spPr>
          <a:xfrm>
            <a:off x="6583429" y="1445413"/>
            <a:ext cx="4708671" cy="951543"/>
          </a:xfrm>
          <a:prstGeom prst="rect">
            <a:avLst/>
          </a:prstGeom>
          <a:noFill/>
        </p:spPr>
        <p:txBody>
          <a:bodyPr wrap="square">
            <a:spAutoFit/>
          </a:bodyPr>
          <a:lstStyle/>
          <a:p>
            <a:pPr>
              <a:spcAft>
                <a:spcPts val="700"/>
              </a:spcAft>
            </a:pPr>
            <a:r>
              <a:rPr lang="en-US" b="1" dirty="0">
                <a:latin typeface="Helvetica Now Text" panose="020B0504030202020204" pitchFamily="34" charset="77"/>
              </a:rPr>
              <a:t>“Loud Quitting”</a:t>
            </a:r>
          </a:p>
          <a:p>
            <a:pPr>
              <a:spcAft>
                <a:spcPts val="700"/>
              </a:spcAft>
            </a:pPr>
            <a:r>
              <a:rPr lang="en-US" sz="1600" dirty="0">
                <a:latin typeface="Helvetica Now Text Medium" panose="020B0604030202020204" pitchFamily="34" charset="0"/>
              </a:rPr>
              <a:t>The ratio of engaged to actively disengaged has dropped to </a:t>
            </a:r>
            <a:r>
              <a:rPr lang="en-US" sz="1600" b="1" dirty="0">
                <a:solidFill>
                  <a:schemeClr val="accent1"/>
                </a:solidFill>
                <a:latin typeface="Helvetica Now Text Medium" panose="020B0604030202020204" pitchFamily="34" charset="0"/>
              </a:rPr>
              <a:t>1.8 to 1</a:t>
            </a:r>
            <a:r>
              <a:rPr lang="en-US" sz="1600" dirty="0">
                <a:latin typeface="Helvetica Now Text Medium" panose="020B0604030202020204" pitchFamily="34" charset="0"/>
              </a:rPr>
              <a:t>, the lowest in a decade</a:t>
            </a:r>
            <a:endParaRPr lang="en-US" sz="1600" baseline="30000" dirty="0">
              <a:latin typeface="Helvetica Now Text Medium" panose="020B0604030202020204" pitchFamily="34" charset="0"/>
            </a:endParaRPr>
          </a:p>
        </p:txBody>
      </p:sp>
      <p:pic>
        <p:nvPicPr>
          <p:cNvPr id="17" name="Graphic 16" descr="Sloth with solid fill">
            <a:extLst>
              <a:ext uri="{FF2B5EF4-FFF2-40B4-BE49-F238E27FC236}">
                <a16:creationId xmlns:a16="http://schemas.microsoft.com/office/drawing/2014/main" id="{799804C0-186A-42D5-8867-E9A046A3D1D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69173" y="2794787"/>
            <a:ext cx="3088988" cy="3088988"/>
          </a:xfrm>
          <a:prstGeom prst="rect">
            <a:avLst/>
          </a:prstGeom>
        </p:spPr>
      </p:pic>
      <p:pic>
        <p:nvPicPr>
          <p:cNvPr id="5" name="Picture 4">
            <a:extLst>
              <a:ext uri="{FF2B5EF4-FFF2-40B4-BE49-F238E27FC236}">
                <a16:creationId xmlns:a16="http://schemas.microsoft.com/office/drawing/2014/main" id="{94109589-584C-4D8B-8F4B-B2CBCB2CE25F}"/>
              </a:ext>
            </a:extLst>
          </p:cNvPr>
          <p:cNvPicPr>
            <a:picLocks noChangeAspect="1"/>
          </p:cNvPicPr>
          <p:nvPr/>
        </p:nvPicPr>
        <p:blipFill>
          <a:blip r:embed="rId6"/>
          <a:stretch>
            <a:fillRect/>
          </a:stretch>
        </p:blipFill>
        <p:spPr>
          <a:xfrm>
            <a:off x="6196945" y="2794787"/>
            <a:ext cx="5481638" cy="2967038"/>
          </a:xfrm>
          <a:prstGeom prst="rect">
            <a:avLst/>
          </a:prstGeom>
        </p:spPr>
      </p:pic>
      <p:sp>
        <p:nvSpPr>
          <p:cNvPr id="7" name="Title 6">
            <a:extLst>
              <a:ext uri="{FF2B5EF4-FFF2-40B4-BE49-F238E27FC236}">
                <a16:creationId xmlns:a16="http://schemas.microsoft.com/office/drawing/2014/main" id="{6230A5EF-8FB3-4655-8C56-595EABA15BF7}"/>
              </a:ext>
            </a:extLst>
          </p:cNvPr>
          <p:cNvSpPr>
            <a:spLocks noGrp="1"/>
          </p:cNvSpPr>
          <p:nvPr>
            <p:ph type="title"/>
          </p:nvPr>
        </p:nvSpPr>
        <p:spPr/>
        <p:txBody>
          <a:bodyPr/>
          <a:lstStyle/>
          <a:p>
            <a:r>
              <a:rPr lang="en-US" dirty="0"/>
              <a:t>What Happens When Employees Are Not Engaged and Thriving?</a:t>
            </a:r>
          </a:p>
        </p:txBody>
      </p:sp>
      <p:sp>
        <p:nvSpPr>
          <p:cNvPr id="13" name="Footer Placeholder 3">
            <a:extLst>
              <a:ext uri="{FF2B5EF4-FFF2-40B4-BE49-F238E27FC236}">
                <a16:creationId xmlns:a16="http://schemas.microsoft.com/office/drawing/2014/main" id="{FF20D870-BD76-4D12-9EAB-475A4D82FC40}"/>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211017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119BED-E14A-422E-9118-E9723AEACA2E}"/>
              </a:ext>
            </a:extLst>
          </p:cNvPr>
          <p:cNvSpPr>
            <a:spLocks noGrp="1"/>
          </p:cNvSpPr>
          <p:nvPr>
            <p:ph type="sldNum" sz="quarter" idx="12"/>
          </p:nvPr>
        </p:nvSpPr>
        <p:spPr/>
        <p:txBody>
          <a:bodyPr/>
          <a:lstStyle/>
          <a:p>
            <a:fld id="{91D568E7-61F5-D04E-995D-81EF41C01A2A}" type="slidenum">
              <a:rPr lang="en-GB" smtClean="0"/>
              <a:t>24</a:t>
            </a:fld>
            <a:endParaRPr lang="en-GB" dirty="0"/>
          </a:p>
        </p:txBody>
      </p:sp>
      <p:sp>
        <p:nvSpPr>
          <p:cNvPr id="4" name="Title 3">
            <a:extLst>
              <a:ext uri="{FF2B5EF4-FFF2-40B4-BE49-F238E27FC236}">
                <a16:creationId xmlns:a16="http://schemas.microsoft.com/office/drawing/2014/main" id="{07464560-36E7-476C-B7EB-EC3701816D54}"/>
              </a:ext>
            </a:extLst>
          </p:cNvPr>
          <p:cNvSpPr>
            <a:spLocks noGrp="1"/>
          </p:cNvSpPr>
          <p:nvPr>
            <p:ph type="title"/>
          </p:nvPr>
        </p:nvSpPr>
        <p:spPr>
          <a:xfrm>
            <a:off x="1123878" y="468385"/>
            <a:ext cx="10685561" cy="400110"/>
          </a:xfrm>
        </p:spPr>
        <p:txBody>
          <a:bodyPr/>
          <a:lstStyle/>
          <a:p>
            <a:r>
              <a:rPr lang="en-US" dirty="0"/>
              <a:t>Disengagement Leads to Voluntary Turnover</a:t>
            </a:r>
          </a:p>
        </p:txBody>
      </p:sp>
      <p:sp>
        <p:nvSpPr>
          <p:cNvPr id="26" name="Content Placeholder 25">
            <a:extLst>
              <a:ext uri="{FF2B5EF4-FFF2-40B4-BE49-F238E27FC236}">
                <a16:creationId xmlns:a16="http://schemas.microsoft.com/office/drawing/2014/main" id="{A9AA3936-334E-4674-9E32-618D0AC5E973}"/>
              </a:ext>
            </a:extLst>
          </p:cNvPr>
          <p:cNvSpPr>
            <a:spLocks noGrp="1"/>
          </p:cNvSpPr>
          <p:nvPr>
            <p:ph sz="quarter" idx="15"/>
          </p:nvPr>
        </p:nvSpPr>
        <p:spPr>
          <a:xfrm>
            <a:off x="1123878" y="1562222"/>
            <a:ext cx="9944247" cy="4438361"/>
          </a:xfrm>
        </p:spPr>
        <p:txBody>
          <a:bodyPr/>
          <a:lstStyle/>
          <a:p>
            <a:r>
              <a:rPr lang="en-US" sz="1800" dirty="0">
                <a:latin typeface="Helvetica Now Text" panose="020B0504030202020204" pitchFamily="34" charset="0"/>
              </a:rPr>
              <a:t>“Actual” Quitting</a:t>
            </a:r>
          </a:p>
          <a:p>
            <a:pPr marL="228600" indent="-228600">
              <a:buFont typeface="Arial" panose="020B0604020202020204" pitchFamily="34" charset="0"/>
              <a:buChar char="•"/>
            </a:pPr>
            <a:r>
              <a:rPr lang="en-US" sz="1600" dirty="0">
                <a:latin typeface="Helvetica Now Text" panose="020B0504030202020204" pitchFamily="34" charset="0"/>
              </a:rPr>
              <a:t>Over four million American workers quit their jobs each month in 2022</a:t>
            </a:r>
            <a:r>
              <a:rPr lang="en-US" sz="1600" baseline="30000" dirty="0">
                <a:latin typeface="Helvetica Now Text" panose="020B0504030202020204" pitchFamily="34" charset="0"/>
              </a:rPr>
              <a:t>1</a:t>
            </a:r>
          </a:p>
          <a:p>
            <a:pPr marL="228600" indent="-228600">
              <a:buFont typeface="Arial" panose="020B0604020202020204" pitchFamily="34" charset="0"/>
              <a:buChar char="•"/>
            </a:pPr>
            <a:r>
              <a:rPr lang="en-US" sz="1600" b="0" dirty="0">
                <a:latin typeface="Helvetica Now Text" panose="020B0504030202020204" pitchFamily="34" charset="0"/>
              </a:rPr>
              <a:t>A recent survey found around </a:t>
            </a:r>
            <a:r>
              <a:rPr lang="en-US" sz="1600" dirty="0">
                <a:solidFill>
                  <a:schemeClr val="accent1"/>
                </a:solidFill>
                <a:latin typeface="Helvetica Now Text" panose="020B0504030202020204" pitchFamily="34" charset="0"/>
              </a:rPr>
              <a:t>40%</a:t>
            </a:r>
            <a:r>
              <a:rPr lang="en-US" sz="1600" dirty="0">
                <a:latin typeface="Helvetica Now Text" panose="020B0504030202020204" pitchFamily="34" charset="0"/>
              </a:rPr>
              <a:t> </a:t>
            </a:r>
            <a:r>
              <a:rPr lang="en-US" sz="1600" b="0" dirty="0">
                <a:latin typeface="Helvetica Now Text" panose="020B0504030202020204" pitchFamily="34" charset="0"/>
              </a:rPr>
              <a:t>of employees are thinking about leaving their jobs in the next three to six months</a:t>
            </a:r>
            <a:r>
              <a:rPr lang="en-US" sz="1600" b="0" baseline="30000" dirty="0">
                <a:latin typeface="Helvetica Now Text" panose="020B0504030202020204" pitchFamily="34" charset="0"/>
              </a:rPr>
              <a:t>2</a:t>
            </a:r>
          </a:p>
          <a:p>
            <a:pPr marL="228600" indent="-228600">
              <a:buFont typeface="Arial" panose="020B0604020202020204" pitchFamily="34" charset="0"/>
              <a:buChar char="•"/>
            </a:pPr>
            <a:r>
              <a:rPr lang="en-US" sz="1600" b="0" dirty="0">
                <a:latin typeface="Helvetica Now Text" panose="020B0504030202020204" pitchFamily="34" charset="0"/>
              </a:rPr>
              <a:t>The rate of employees voluntarily quitting their jobs is </a:t>
            </a:r>
            <a:r>
              <a:rPr lang="en-US" sz="1600" dirty="0">
                <a:solidFill>
                  <a:schemeClr val="accent1"/>
                </a:solidFill>
                <a:latin typeface="Helvetica Now Text" panose="020B0504030202020204" pitchFamily="34" charset="0"/>
              </a:rPr>
              <a:t>25% higher </a:t>
            </a:r>
            <a:r>
              <a:rPr lang="en-US" sz="1600" b="0" dirty="0">
                <a:latin typeface="Helvetica Now Text" panose="020B0504030202020204" pitchFamily="34" charset="0"/>
              </a:rPr>
              <a:t>than pre-pandemic levels</a:t>
            </a:r>
            <a:r>
              <a:rPr lang="en-US" sz="1600" b="0" baseline="30000" dirty="0">
                <a:latin typeface="Helvetica Now Text" panose="020B0504030202020204" pitchFamily="34" charset="0"/>
              </a:rPr>
              <a:t>3</a:t>
            </a:r>
          </a:p>
          <a:p>
            <a:endParaRPr lang="en-US" sz="1600" b="0" dirty="0">
              <a:latin typeface="Helvetica Now Text Medium" panose="020B0604030202020204" pitchFamily="34" charset="0"/>
            </a:endParaRPr>
          </a:p>
          <a:p>
            <a:pPr marL="1916017"/>
            <a:endParaRPr lang="en-US" sz="1600" b="0" dirty="0">
              <a:latin typeface="Helvetica Now Text Medium" panose="020B0604030202020204" pitchFamily="34" charset="0"/>
            </a:endParaRPr>
          </a:p>
          <a:p>
            <a:pPr marL="2002532" indent="1654887">
              <a:spcAft>
                <a:spcPts val="300"/>
              </a:spcAft>
            </a:pPr>
            <a:endParaRPr lang="en-US" sz="1600" b="0" dirty="0">
              <a:latin typeface="Helvetica Now Text Medium" panose="020B0604030202020204" pitchFamily="34" charset="0"/>
            </a:endParaRPr>
          </a:p>
          <a:p>
            <a:pPr marL="2002532" indent="1654887">
              <a:spcAft>
                <a:spcPts val="300"/>
              </a:spcAft>
            </a:pPr>
            <a:endParaRPr lang="en-US" sz="1600" b="0" dirty="0">
              <a:latin typeface="Helvetica Now Text Medium" panose="020B0604030202020204" pitchFamily="34" charset="0"/>
            </a:endParaRPr>
          </a:p>
          <a:p>
            <a:pPr marL="2002532"/>
            <a:endParaRPr lang="en-US" sz="1600" b="0" baseline="30000" dirty="0">
              <a:latin typeface="Helvetica Now Text Medium" panose="020B0604030202020204" pitchFamily="34" charset="0"/>
            </a:endParaRPr>
          </a:p>
          <a:p>
            <a:pPr marL="2002532"/>
            <a:endParaRPr lang="en-US" sz="2400" baseline="30000" dirty="0">
              <a:latin typeface="Helvetica Now Text Medium" panose="020B0604030202020204" pitchFamily="34" charset="0"/>
            </a:endParaRPr>
          </a:p>
        </p:txBody>
      </p:sp>
      <p:sp>
        <p:nvSpPr>
          <p:cNvPr id="6" name="Rectangle 5">
            <a:extLst>
              <a:ext uri="{FF2B5EF4-FFF2-40B4-BE49-F238E27FC236}">
                <a16:creationId xmlns:a16="http://schemas.microsoft.com/office/drawing/2014/main" id="{BE662743-C018-4078-B464-8E521A55A640}"/>
              </a:ext>
            </a:extLst>
          </p:cNvPr>
          <p:cNvSpPr/>
          <p:nvPr/>
        </p:nvSpPr>
        <p:spPr>
          <a:xfrm>
            <a:off x="1131353" y="6328064"/>
            <a:ext cx="4668266" cy="169277"/>
          </a:xfrm>
          <a:prstGeom prst="rect">
            <a:avLst/>
          </a:prstGeom>
        </p:spPr>
        <p:txBody>
          <a:bodyPr wrap="none">
            <a:spAutoFit/>
          </a:bodyPr>
          <a:lstStyle/>
          <a:p>
            <a:pPr defTabSz="685753">
              <a:defRPr/>
            </a:pPr>
            <a:r>
              <a:rPr lang="en-US" sz="500" b="1" dirty="0">
                <a:solidFill>
                  <a:schemeClr val="bg1">
                    <a:lumMod val="50000"/>
                  </a:schemeClr>
                </a:solidFill>
                <a:latin typeface="Helvetica Now Text Light" panose="020B0404030202020204" pitchFamily="34" charset="0"/>
                <a:ea typeface="ＭＳ Ｐゴシック"/>
              </a:rPr>
              <a:t>Source: </a:t>
            </a:r>
            <a:r>
              <a:rPr lang="en-US" sz="500" dirty="0">
                <a:solidFill>
                  <a:schemeClr val="bg1">
                    <a:lumMod val="50000"/>
                  </a:schemeClr>
                </a:solidFill>
                <a:latin typeface="Helvetica Now Text Light" panose="020B0404030202020204" pitchFamily="34" charset="0"/>
                <a:ea typeface="ＭＳ Ｐゴシック"/>
              </a:rPr>
              <a:t>1. </a:t>
            </a:r>
            <a:r>
              <a:rPr lang="en-US" sz="500" dirty="0">
                <a:solidFill>
                  <a:schemeClr val="bg1">
                    <a:lumMod val="50000"/>
                  </a:schemeClr>
                </a:solidFill>
                <a:latin typeface="Helvetica Now Text Light" panose="020B0404030202020204" pitchFamily="34" charset="0"/>
                <a:hlinkClick r:id="rId3">
                  <a:extLst>
                    <a:ext uri="{A12FA001-AC4F-418D-AE19-62706E023703}">
                      <ahyp:hlinkClr xmlns:ahyp="http://schemas.microsoft.com/office/drawing/2018/hyperlinkcolor" xmlns="" val="tx"/>
                    </a:ext>
                  </a:extLst>
                </a:hlinkClick>
              </a:rPr>
              <a:t>New Outlook On Burnout For 2023: Limitations On What Managers Can Do (forbes.com)</a:t>
            </a:r>
            <a:r>
              <a:rPr lang="en-US" sz="500" dirty="0">
                <a:solidFill>
                  <a:schemeClr val="bg1">
                    <a:lumMod val="50000"/>
                  </a:schemeClr>
                </a:solidFill>
                <a:latin typeface="Helvetica Now Text Light" panose="020B0404030202020204" pitchFamily="34" charset="0"/>
              </a:rPr>
              <a:t>; 2. McKinsey; 3. US Bureau of Labor &amp; Statistics;</a:t>
            </a:r>
            <a:endParaRPr lang="en-US" sz="500" dirty="0">
              <a:solidFill>
                <a:schemeClr val="bg1">
                  <a:lumMod val="50000"/>
                </a:schemeClr>
              </a:solidFill>
              <a:latin typeface="Helvetica Now Text Light" panose="020B0404030202020204" pitchFamily="34" charset="0"/>
              <a:ea typeface="ＭＳ Ｐゴシック" pitchFamily="108" charset="-128"/>
            </a:endParaRPr>
          </a:p>
        </p:txBody>
      </p:sp>
      <p:sp>
        <p:nvSpPr>
          <p:cNvPr id="14" name="TextBox 13">
            <a:extLst>
              <a:ext uri="{FF2B5EF4-FFF2-40B4-BE49-F238E27FC236}">
                <a16:creationId xmlns:a16="http://schemas.microsoft.com/office/drawing/2014/main" id="{326FB2AA-7D6D-44D8-B210-9D3E44BC7AF1}"/>
              </a:ext>
            </a:extLst>
          </p:cNvPr>
          <p:cNvSpPr txBox="1"/>
          <p:nvPr/>
        </p:nvSpPr>
        <p:spPr>
          <a:xfrm>
            <a:off x="5039817" y="2122479"/>
            <a:ext cx="4402263" cy="184666"/>
          </a:xfrm>
          <a:prstGeom prst="rect">
            <a:avLst/>
          </a:prstGeom>
          <a:noFill/>
        </p:spPr>
        <p:txBody>
          <a:bodyPr wrap="square">
            <a:spAutoFit/>
          </a:bodyPr>
          <a:lstStyle/>
          <a:p>
            <a:pPr algn="ctr"/>
            <a:endParaRPr lang="en-US" sz="900" baseline="30000" dirty="0">
              <a:latin typeface="Helvetica Now Text" panose="020B0504030202020204" pitchFamily="34" charset="0"/>
            </a:endParaRPr>
          </a:p>
        </p:txBody>
      </p:sp>
      <p:sp>
        <p:nvSpPr>
          <p:cNvPr id="11" name="Footer Placeholder 1">
            <a:extLst>
              <a:ext uri="{FF2B5EF4-FFF2-40B4-BE49-F238E27FC236}">
                <a16:creationId xmlns:a16="http://schemas.microsoft.com/office/drawing/2014/main" id="{334FE7C6-8BE4-4D8E-9C51-2A921F67775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Legal Copy Helvetica Regular 8/9.6 Black</a:t>
            </a:r>
            <a:endParaRPr lang="en-GB" dirty="0"/>
          </a:p>
        </p:txBody>
      </p:sp>
      <p:graphicFrame>
        <p:nvGraphicFramePr>
          <p:cNvPr id="9" name="Chart 8">
            <a:extLst>
              <a:ext uri="{FF2B5EF4-FFF2-40B4-BE49-F238E27FC236}">
                <a16:creationId xmlns:a16="http://schemas.microsoft.com/office/drawing/2014/main" id="{D1BFDC0C-7730-4B9F-9BC1-AEE02CBC0AC8}"/>
              </a:ext>
            </a:extLst>
          </p:cNvPr>
          <p:cNvGraphicFramePr/>
          <p:nvPr/>
        </p:nvGraphicFramePr>
        <p:xfrm>
          <a:off x="1698459" y="3312368"/>
          <a:ext cx="4133571" cy="2739181"/>
        </p:xfrm>
        <a:graphic>
          <a:graphicData uri="http://schemas.openxmlformats.org/drawingml/2006/chart">
            <c:chart xmlns:c="http://schemas.openxmlformats.org/drawingml/2006/chart" xmlns:r="http://schemas.openxmlformats.org/officeDocument/2006/relationships" r:id="rId4"/>
          </a:graphicData>
        </a:graphic>
      </p:graphicFrame>
      <p:sp>
        <p:nvSpPr>
          <p:cNvPr id="10" name="Callout: Line 9">
            <a:extLst>
              <a:ext uri="{FF2B5EF4-FFF2-40B4-BE49-F238E27FC236}">
                <a16:creationId xmlns:a16="http://schemas.microsoft.com/office/drawing/2014/main" id="{AB6DAB5C-4A92-43A2-B956-25106B91AB1C}"/>
              </a:ext>
            </a:extLst>
          </p:cNvPr>
          <p:cNvSpPr/>
          <p:nvPr/>
        </p:nvSpPr>
        <p:spPr>
          <a:xfrm>
            <a:off x="5410358" y="3870961"/>
            <a:ext cx="5188044" cy="1574800"/>
          </a:xfrm>
          <a:prstGeom prst="borderCallout1">
            <a:avLst>
              <a:gd name="adj1" fmla="val 54847"/>
              <a:gd name="adj2" fmla="val 358"/>
              <a:gd name="adj3" fmla="val 79942"/>
              <a:gd name="adj4" fmla="val -14935"/>
            </a:avLst>
          </a:prstGeom>
          <a:solidFill>
            <a:srgbClr val="EDF1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5874" indent="-15874">
              <a:spcAft>
                <a:spcPts val="300"/>
              </a:spcAft>
            </a:pPr>
            <a:r>
              <a:rPr lang="en-US" sz="4800" b="1" dirty="0">
                <a:solidFill>
                  <a:schemeClr val="accent1"/>
                </a:solidFill>
                <a:latin typeface="Helvetica Now Text" panose="020B0504030202020204" pitchFamily="34" charset="0"/>
              </a:rPr>
              <a:t>70%</a:t>
            </a:r>
            <a:r>
              <a:rPr lang="en-US" sz="1200" b="1" dirty="0">
                <a:solidFill>
                  <a:schemeClr val="accent1"/>
                </a:solidFill>
                <a:latin typeface="Helvetica Now Text" panose="020B0504030202020204" pitchFamily="34" charset="0"/>
              </a:rPr>
              <a:t> </a:t>
            </a:r>
            <a:r>
              <a:rPr lang="en-US" sz="1600" dirty="0">
                <a:solidFill>
                  <a:srgbClr val="333333"/>
                </a:solidFill>
                <a:latin typeface="Helvetica Now Text" panose="020B0504030202020204" pitchFamily="34" charset="0"/>
              </a:rPr>
              <a:t>of the C-suite </a:t>
            </a:r>
            <a:r>
              <a:rPr lang="en-US" sz="1600" b="1" dirty="0">
                <a:solidFill>
                  <a:srgbClr val="333333"/>
                </a:solidFill>
                <a:latin typeface="Helvetica Now Text" panose="020B0504030202020204" pitchFamily="34" charset="0"/>
              </a:rPr>
              <a:t>considered quitting </a:t>
            </a:r>
            <a:r>
              <a:rPr lang="en-US" sz="1600" dirty="0">
                <a:solidFill>
                  <a:srgbClr val="333333"/>
                </a:solidFill>
                <a:latin typeface="Helvetica Now Text" panose="020B0504030202020204" pitchFamily="34" charset="0"/>
              </a:rPr>
              <a:t>in 2022 to search for a job that responded to their mental health and wellbeing</a:t>
            </a:r>
            <a:r>
              <a:rPr lang="en-US" sz="1600" baseline="30000" dirty="0">
                <a:solidFill>
                  <a:srgbClr val="333333"/>
                </a:solidFill>
                <a:latin typeface="Helvetica Now Text" panose="020B0504030202020204" pitchFamily="34" charset="0"/>
              </a:rPr>
              <a:t>1</a:t>
            </a:r>
            <a:endParaRPr lang="en-US" sz="1200" baseline="30000" dirty="0">
              <a:solidFill>
                <a:srgbClr val="333333"/>
              </a:solidFill>
              <a:latin typeface="Helvetica Now Text" panose="020B0504030202020204" pitchFamily="34" charset="0"/>
            </a:endParaRPr>
          </a:p>
        </p:txBody>
      </p:sp>
      <p:sp>
        <p:nvSpPr>
          <p:cNvPr id="12" name="Footer Placeholder 1">
            <a:extLst>
              <a:ext uri="{FF2B5EF4-FFF2-40B4-BE49-F238E27FC236}">
                <a16:creationId xmlns:a16="http://schemas.microsoft.com/office/drawing/2014/main" id="{E298E9F3-4706-4830-8EBF-744BCE808176}"/>
              </a:ext>
            </a:extLst>
          </p:cNvPr>
          <p:cNvSpPr txBox="1">
            <a:spLocks/>
          </p:cNvSpPr>
          <p:nvPr/>
        </p:nvSpPr>
        <p:spPr>
          <a:xfrm>
            <a:off x="6011960" y="6277284"/>
            <a:ext cx="5038644" cy="365125"/>
          </a:xfrm>
          <a:prstGeom prst="rect">
            <a:avLst/>
          </a:prstGeom>
        </p:spPr>
        <p:txBody>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r"/>
            <a:r>
              <a:rPr lang="en-GB" sz="400" dirty="0">
                <a:latin typeface="Helvetica Now Text" panose="020B0504030202020204" pitchFamily="34" charset="0"/>
              </a:rPr>
              <a:t>Proprietary &amp; Confidential</a:t>
            </a:r>
          </a:p>
        </p:txBody>
      </p:sp>
    </p:spTree>
    <p:extLst>
      <p:ext uri="{BB962C8B-B14F-4D97-AF65-F5344CB8AC3E}">
        <p14:creationId xmlns:p14="http://schemas.microsoft.com/office/powerpoint/2010/main" val="3315554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E28355-0458-46A7-ABD9-6E79E059B3D1}"/>
              </a:ext>
            </a:extLst>
          </p:cNvPr>
          <p:cNvPicPr>
            <a:picLocks noChangeAspect="1"/>
          </p:cNvPicPr>
          <p:nvPr/>
        </p:nvPicPr>
        <p:blipFill rotWithShape="1">
          <a:blip r:embed="rId3"/>
          <a:srcRect b="36212"/>
          <a:stretch/>
        </p:blipFill>
        <p:spPr>
          <a:xfrm>
            <a:off x="1021474" y="2037929"/>
            <a:ext cx="3279269" cy="1359521"/>
          </a:xfrm>
          <a:prstGeom prst="rect">
            <a:avLst/>
          </a:prstGeom>
        </p:spPr>
      </p:pic>
      <p:sp>
        <p:nvSpPr>
          <p:cNvPr id="60" name="Title 3">
            <a:extLst>
              <a:ext uri="{FF2B5EF4-FFF2-40B4-BE49-F238E27FC236}">
                <a16:creationId xmlns:a16="http://schemas.microsoft.com/office/drawing/2014/main" id="{28A3A3D5-09F6-BA4C-86C9-922982335DC6}"/>
              </a:ext>
            </a:extLst>
          </p:cNvPr>
          <p:cNvSpPr txBox="1">
            <a:spLocks/>
          </p:cNvSpPr>
          <p:nvPr/>
        </p:nvSpPr>
        <p:spPr>
          <a:xfrm>
            <a:off x="996159" y="3647056"/>
            <a:ext cx="3287742" cy="1600438"/>
          </a:xfrm>
          <a:prstGeom prst="rect">
            <a:avLst/>
          </a:prstGeom>
        </p:spPr>
        <p:txBody>
          <a:bodyPr vert="horz" wrap="square" lIns="0" tIns="0" rIns="0" bIns="0" rtlCol="0" anchor="t">
            <a:spAutoFit/>
          </a:bodyPr>
          <a:lstStyle>
            <a:lvl1pPr algn="l" defTabSz="685766" rtl="0" eaLnBrk="1" latinLnBrk="0" hangingPunct="1">
              <a:lnSpc>
                <a:spcPct val="100000"/>
              </a:lnSpc>
              <a:spcBef>
                <a:spcPct val="0"/>
              </a:spcBef>
              <a:buNone/>
              <a:defRPr sz="1950" b="1" i="0" kern="1200" spc="-11" baseline="0">
                <a:solidFill>
                  <a:schemeClr val="tx1"/>
                </a:solidFill>
                <a:latin typeface="Helvetica Now Text" panose="020B0504030202020204" pitchFamily="34" charset="77"/>
                <a:ea typeface="+mj-ea"/>
                <a:cs typeface="+mj-cs"/>
              </a:defRPr>
            </a:lvl1pPr>
          </a:lstStyle>
          <a:p>
            <a:pPr marL="228600" indent="-228600" fontAlgn="base">
              <a:spcAft>
                <a:spcPts val="600"/>
              </a:spcAft>
              <a:buFont typeface="Wingdings" panose="05000000000000000000" pitchFamily="2" charset="2"/>
              <a:buChar char="§"/>
            </a:pPr>
            <a:r>
              <a:rPr lang="en-GB" sz="1400" b="0" dirty="0">
                <a:solidFill>
                  <a:srgbClr val="000000"/>
                </a:solidFill>
                <a:latin typeface="Helvetica Now Text" panose="020B0504030202020204" pitchFamily="34" charset="0"/>
              </a:rPr>
              <a:t>Under age 40</a:t>
            </a:r>
          </a:p>
          <a:p>
            <a:pPr marL="228600" indent="-228600" fontAlgn="base">
              <a:spcAft>
                <a:spcPts val="600"/>
              </a:spcAft>
              <a:buFont typeface="Wingdings" panose="05000000000000000000" pitchFamily="2" charset="2"/>
              <a:buChar char="§"/>
            </a:pPr>
            <a:r>
              <a:rPr lang="en-GB" sz="1400" b="0" dirty="0">
                <a:solidFill>
                  <a:srgbClr val="000000"/>
                </a:solidFill>
                <a:latin typeface="Helvetica Now Text" panose="020B0504030202020204" pitchFamily="34" charset="0"/>
              </a:rPr>
              <a:t>African American</a:t>
            </a:r>
          </a:p>
          <a:p>
            <a:pPr marL="228600" indent="-228600" fontAlgn="base">
              <a:spcAft>
                <a:spcPts val="600"/>
              </a:spcAft>
              <a:buFont typeface="Wingdings" panose="05000000000000000000" pitchFamily="2" charset="2"/>
              <a:buChar char="§"/>
            </a:pPr>
            <a:r>
              <a:rPr lang="en-GB" sz="1400" b="0" dirty="0">
                <a:solidFill>
                  <a:srgbClr val="000000"/>
                </a:solidFill>
                <a:latin typeface="Helvetica Now Text" panose="020B0504030202020204" pitchFamily="34" charset="0"/>
              </a:rPr>
              <a:t>K-12</a:t>
            </a:r>
          </a:p>
          <a:p>
            <a:pPr marL="228600" indent="-228600" fontAlgn="base">
              <a:spcAft>
                <a:spcPts val="600"/>
              </a:spcAft>
              <a:buFont typeface="Wingdings" panose="05000000000000000000" pitchFamily="2" charset="2"/>
              <a:buChar char="§"/>
            </a:pPr>
            <a:r>
              <a:rPr lang="en-GB" sz="1400" b="0" dirty="0">
                <a:solidFill>
                  <a:srgbClr val="000000"/>
                </a:solidFill>
                <a:latin typeface="Helvetica Now Text" panose="020B0504030202020204" pitchFamily="34" charset="0"/>
              </a:rPr>
              <a:t>Concerned re: personal COVID-19 risk</a:t>
            </a:r>
          </a:p>
          <a:p>
            <a:pPr marL="228600" indent="-228600" fontAlgn="base">
              <a:spcAft>
                <a:spcPts val="600"/>
              </a:spcAft>
              <a:buFont typeface="Wingdings" panose="05000000000000000000" pitchFamily="2" charset="2"/>
              <a:buChar char="§"/>
            </a:pPr>
            <a:r>
              <a:rPr lang="en-GB" sz="1400" b="0" dirty="0">
                <a:solidFill>
                  <a:srgbClr val="000000"/>
                </a:solidFill>
                <a:latin typeface="Helvetica Now Text" panose="020B0504030202020204" pitchFamily="34" charset="0"/>
              </a:rPr>
              <a:t>Dissatisfied with their job</a:t>
            </a:r>
          </a:p>
        </p:txBody>
      </p:sp>
      <p:sp>
        <p:nvSpPr>
          <p:cNvPr id="10" name="TextBox 9">
            <a:extLst>
              <a:ext uri="{FF2B5EF4-FFF2-40B4-BE49-F238E27FC236}">
                <a16:creationId xmlns:a16="http://schemas.microsoft.com/office/drawing/2014/main" id="{2E568C9E-3866-3F02-DA9C-63C4F6937007}"/>
              </a:ext>
            </a:extLst>
          </p:cNvPr>
          <p:cNvSpPr txBox="1"/>
          <p:nvPr/>
        </p:nvSpPr>
        <p:spPr>
          <a:xfrm>
            <a:off x="10412449" y="6060689"/>
            <a:ext cx="0" cy="0"/>
          </a:xfrm>
          <a:prstGeom prst="rect">
            <a:avLst/>
          </a:prstGeom>
          <a:noFill/>
        </p:spPr>
        <p:txBody>
          <a:bodyPr wrap="none" lIns="0" tIns="0" rIns="0" bIns="0" rtlCol="0">
            <a:noAutofit/>
          </a:bodyPr>
          <a:lstStyle/>
          <a:p>
            <a:pPr>
              <a:lnSpc>
                <a:spcPct val="117000"/>
              </a:lnSpc>
              <a:spcAft>
                <a:spcPts val="1000"/>
              </a:spcAft>
            </a:pPr>
            <a:endParaRPr lang="en-US" sz="2000" dirty="0">
              <a:solidFill>
                <a:schemeClr val="tx2"/>
              </a:solidFill>
            </a:endParaRPr>
          </a:p>
        </p:txBody>
      </p:sp>
      <p:sp>
        <p:nvSpPr>
          <p:cNvPr id="103" name="TextBox 102">
            <a:extLst>
              <a:ext uri="{FF2B5EF4-FFF2-40B4-BE49-F238E27FC236}">
                <a16:creationId xmlns:a16="http://schemas.microsoft.com/office/drawing/2014/main" id="{6133975D-747E-CD87-3CD9-C70940A6BFC7}"/>
              </a:ext>
            </a:extLst>
          </p:cNvPr>
          <p:cNvSpPr txBox="1"/>
          <p:nvPr/>
        </p:nvSpPr>
        <p:spPr>
          <a:xfrm>
            <a:off x="8562560" y="2463824"/>
            <a:ext cx="1481302" cy="307777"/>
          </a:xfrm>
          <a:prstGeom prst="rect">
            <a:avLst/>
          </a:prstGeom>
          <a:noFill/>
        </p:spPr>
        <p:txBody>
          <a:bodyPr wrap="square">
            <a:spAutoFit/>
          </a:bodyPr>
          <a:lstStyle/>
          <a:p>
            <a:r>
              <a:rPr lang="en-US" sz="1400" b="1" dirty="0">
                <a:solidFill>
                  <a:schemeClr val="bg1"/>
                </a:solidFill>
                <a:latin typeface="Helvetica Now Text" panose="020B0504030202020204" pitchFamily="34" charset="77"/>
              </a:rPr>
              <a:t>Mission Focus</a:t>
            </a:r>
            <a:endParaRPr lang="en-US" sz="933" dirty="0">
              <a:solidFill>
                <a:schemeClr val="bg1"/>
              </a:solidFill>
              <a:latin typeface="Helvetica Now Text" panose="020B0504030202020204" pitchFamily="34" charset="77"/>
            </a:endParaRPr>
          </a:p>
        </p:txBody>
      </p:sp>
      <p:sp>
        <p:nvSpPr>
          <p:cNvPr id="45" name="TextBox 44">
            <a:extLst>
              <a:ext uri="{FF2B5EF4-FFF2-40B4-BE49-F238E27FC236}">
                <a16:creationId xmlns:a16="http://schemas.microsoft.com/office/drawing/2014/main" id="{99325905-3A06-9D4E-AF9F-7CB6195C3F7F}"/>
              </a:ext>
            </a:extLst>
          </p:cNvPr>
          <p:cNvSpPr txBox="1"/>
          <p:nvPr/>
        </p:nvSpPr>
        <p:spPr>
          <a:xfrm>
            <a:off x="1212991" y="2174427"/>
            <a:ext cx="1427039" cy="984877"/>
          </a:xfrm>
          <a:prstGeom prst="rect">
            <a:avLst/>
          </a:prstGeom>
          <a:noFill/>
        </p:spPr>
        <p:txBody>
          <a:bodyPr wrap="square" lIns="121912" tIns="60956" rIns="121912" bIns="60956" anchor="t">
            <a:spAutoFit/>
          </a:bodyPr>
          <a:lstStyle/>
          <a:p>
            <a:r>
              <a:rPr lang="en-US" sz="1400" b="1" dirty="0">
                <a:latin typeface="Helvetica Now Text" panose="020B0504030202020204" pitchFamily="34" charset="77"/>
              </a:rPr>
              <a:t>Populations Considering Leaving Job/ Workforce</a:t>
            </a:r>
            <a:endParaRPr lang="en-US" sz="933" dirty="0">
              <a:latin typeface="Helvetica Now Text"/>
            </a:endParaRPr>
          </a:p>
        </p:txBody>
      </p:sp>
      <p:sp>
        <p:nvSpPr>
          <p:cNvPr id="28" name="Slide Number Placeholder 1">
            <a:extLst>
              <a:ext uri="{FF2B5EF4-FFF2-40B4-BE49-F238E27FC236}">
                <a16:creationId xmlns:a16="http://schemas.microsoft.com/office/drawing/2014/main" id="{ADBA798E-3B4F-41B6-88AD-6ADCC260CCD3}"/>
              </a:ext>
            </a:extLst>
          </p:cNvPr>
          <p:cNvSpPr>
            <a:spLocks noGrp="1"/>
          </p:cNvSpPr>
          <p:nvPr>
            <p:ph type="sldNum" sz="quarter" idx="12"/>
          </p:nvPr>
        </p:nvSpPr>
        <p:spPr/>
        <p:txBody>
          <a:bodyPr/>
          <a:lstStyle/>
          <a:p>
            <a:fld id="{91D568E7-61F5-D04E-995D-81EF41C01A2A}" type="slidenum">
              <a:rPr lang="en-GB" smtClean="0"/>
              <a:pPr/>
              <a:t>25</a:t>
            </a:fld>
            <a:endParaRPr lang="en-GB"/>
          </a:p>
        </p:txBody>
      </p:sp>
      <p:sp>
        <p:nvSpPr>
          <p:cNvPr id="3" name="Subtitle 2">
            <a:extLst>
              <a:ext uri="{FF2B5EF4-FFF2-40B4-BE49-F238E27FC236}">
                <a16:creationId xmlns:a16="http://schemas.microsoft.com/office/drawing/2014/main" id="{12213E2E-A9A3-406B-B99A-3DF28EA9D14C}"/>
              </a:ext>
            </a:extLst>
          </p:cNvPr>
          <p:cNvSpPr>
            <a:spLocks noGrp="1"/>
          </p:cNvSpPr>
          <p:nvPr>
            <p:ph type="subTitle" idx="13"/>
          </p:nvPr>
        </p:nvSpPr>
        <p:spPr/>
        <p:txBody>
          <a:bodyPr/>
          <a:lstStyle/>
          <a:p>
            <a:r>
              <a:rPr lang="en-US" dirty="0"/>
              <a:t>Who Is Considering Leaving and Why Would They Stay?</a:t>
            </a:r>
          </a:p>
          <a:p>
            <a:endParaRPr lang="en-US" dirty="0"/>
          </a:p>
        </p:txBody>
      </p:sp>
      <p:sp>
        <p:nvSpPr>
          <p:cNvPr id="27" name="Title 53">
            <a:extLst>
              <a:ext uri="{FF2B5EF4-FFF2-40B4-BE49-F238E27FC236}">
                <a16:creationId xmlns:a16="http://schemas.microsoft.com/office/drawing/2014/main" id="{83858264-3BA7-434C-9BD9-B1DF040167E7}"/>
              </a:ext>
            </a:extLst>
          </p:cNvPr>
          <p:cNvSpPr>
            <a:spLocks noGrp="1"/>
          </p:cNvSpPr>
          <p:nvPr>
            <p:ph type="title"/>
          </p:nvPr>
        </p:nvSpPr>
        <p:spPr/>
        <p:txBody>
          <a:bodyPr/>
          <a:lstStyle/>
          <a:p>
            <a:r>
              <a:rPr lang="en-US" sz="2400" dirty="0"/>
              <a:t>Factors Impacting Retention in the Public Sector</a:t>
            </a:r>
          </a:p>
        </p:txBody>
      </p:sp>
      <p:sp>
        <p:nvSpPr>
          <p:cNvPr id="22" name="Footer Placeholder 1">
            <a:extLst>
              <a:ext uri="{FF2B5EF4-FFF2-40B4-BE49-F238E27FC236}">
                <a16:creationId xmlns:a16="http://schemas.microsoft.com/office/drawing/2014/main" id="{19672F9B-1ACD-487B-B870-AF31824E6C8C}"/>
              </a:ext>
            </a:extLst>
          </p:cNvPr>
          <p:cNvSpPr>
            <a:spLocks noGrp="1"/>
          </p:cNvSpPr>
          <p:nvPr>
            <p:ph type="ftr" sz="quarter" idx="4294967295"/>
          </p:nvPr>
        </p:nvSpPr>
        <p:spPr>
          <a:xfrm>
            <a:off x="2114550" y="12553950"/>
            <a:ext cx="10077450"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Legal Copy Helvetica Regular 8/9.6 Black</a:t>
            </a:r>
          </a:p>
        </p:txBody>
      </p:sp>
      <p:pic>
        <p:nvPicPr>
          <p:cNvPr id="24" name="Picture 23">
            <a:extLst>
              <a:ext uri="{FF2B5EF4-FFF2-40B4-BE49-F238E27FC236}">
                <a16:creationId xmlns:a16="http://schemas.microsoft.com/office/drawing/2014/main" id="{702AD520-C426-4E07-BA74-846257BEEC40}"/>
              </a:ext>
            </a:extLst>
          </p:cNvPr>
          <p:cNvPicPr>
            <a:picLocks noChangeAspect="1"/>
          </p:cNvPicPr>
          <p:nvPr/>
        </p:nvPicPr>
        <p:blipFill rotWithShape="1">
          <a:blip r:embed="rId4"/>
          <a:srcRect l="6540" t="28720" r="6455" b="16032"/>
          <a:stretch/>
        </p:blipFill>
        <p:spPr>
          <a:xfrm>
            <a:off x="8093833" y="2040779"/>
            <a:ext cx="3279268" cy="1388221"/>
          </a:xfrm>
          <a:prstGeom prst="rect">
            <a:avLst/>
          </a:prstGeom>
        </p:spPr>
      </p:pic>
      <p:sp>
        <p:nvSpPr>
          <p:cNvPr id="25" name="Title 3">
            <a:extLst>
              <a:ext uri="{FF2B5EF4-FFF2-40B4-BE49-F238E27FC236}">
                <a16:creationId xmlns:a16="http://schemas.microsoft.com/office/drawing/2014/main" id="{E67DF27B-B3A2-4AFA-8002-57B6861E332A}"/>
              </a:ext>
            </a:extLst>
          </p:cNvPr>
          <p:cNvSpPr txBox="1">
            <a:spLocks/>
          </p:cNvSpPr>
          <p:nvPr/>
        </p:nvSpPr>
        <p:spPr>
          <a:xfrm>
            <a:off x="8192412" y="3647056"/>
            <a:ext cx="3279269" cy="1523494"/>
          </a:xfrm>
          <a:prstGeom prst="rect">
            <a:avLst/>
          </a:prstGeom>
        </p:spPr>
        <p:txBody>
          <a:bodyPr vert="horz" wrap="square" lIns="0" tIns="0" rIns="0" bIns="0" rtlCol="0" anchor="t">
            <a:spAutoFit/>
          </a:bodyPr>
          <a:lstStyle>
            <a:lvl1pPr algn="l" defTabSz="685766" rtl="0" eaLnBrk="1" latinLnBrk="0" hangingPunct="1">
              <a:lnSpc>
                <a:spcPct val="100000"/>
              </a:lnSpc>
              <a:spcBef>
                <a:spcPct val="0"/>
              </a:spcBef>
              <a:buNone/>
              <a:defRPr sz="1950" b="1" i="0" kern="1200" spc="-11" baseline="0">
                <a:solidFill>
                  <a:schemeClr val="tx1"/>
                </a:solidFill>
                <a:latin typeface="Helvetica Now Text" panose="020B0504030202020204" pitchFamily="34" charset="77"/>
                <a:ea typeface="+mj-ea"/>
                <a:cs typeface="+mj-cs"/>
              </a:defRPr>
            </a:lvl1pPr>
          </a:lstStyle>
          <a:p>
            <a:pPr marL="228600" indent="-228600">
              <a:spcAft>
                <a:spcPts val="600"/>
              </a:spcAft>
              <a:buFont typeface="Wingdings" panose="05000000000000000000" pitchFamily="2" charset="2"/>
              <a:buChar char="§"/>
            </a:pPr>
            <a:r>
              <a:rPr lang="en-GB" sz="1400" b="0" dirty="0">
                <a:latin typeface="Helvetica Now Text" panose="020B0504030202020204" pitchFamily="34" charset="0"/>
              </a:rPr>
              <a:t>62% said salary increase </a:t>
            </a:r>
          </a:p>
          <a:p>
            <a:pPr marL="228600" indent="-228600">
              <a:spcAft>
                <a:spcPts val="600"/>
              </a:spcAft>
              <a:buFont typeface="Wingdings" panose="05000000000000000000" pitchFamily="2" charset="2"/>
              <a:buChar char="§"/>
            </a:pPr>
            <a:r>
              <a:rPr lang="en-GB" sz="1400" b="0" dirty="0">
                <a:latin typeface="Helvetica Now Text" panose="020B0504030202020204" pitchFamily="34" charset="0"/>
              </a:rPr>
              <a:t>50% said offer/increase bonuses </a:t>
            </a:r>
          </a:p>
          <a:p>
            <a:pPr marL="228600" indent="-228600">
              <a:spcAft>
                <a:spcPts val="600"/>
              </a:spcAft>
              <a:buFont typeface="Wingdings" panose="05000000000000000000" pitchFamily="2" charset="2"/>
              <a:buChar char="§"/>
            </a:pPr>
            <a:r>
              <a:rPr lang="en-GB" sz="1400" b="0" dirty="0">
                <a:latin typeface="Helvetica Now Text" panose="020B0504030202020204" pitchFamily="34" charset="0"/>
              </a:rPr>
              <a:t>38% said more employee appreciation &amp; recognition</a:t>
            </a:r>
          </a:p>
          <a:p>
            <a:pPr marL="228600" indent="-228600">
              <a:spcAft>
                <a:spcPts val="600"/>
              </a:spcAft>
              <a:buFont typeface="Wingdings" panose="05000000000000000000" pitchFamily="2" charset="2"/>
              <a:buChar char="§"/>
            </a:pPr>
            <a:r>
              <a:rPr lang="en-GB" sz="1400" b="0" dirty="0">
                <a:latin typeface="Helvetica Now Text" panose="020B0504030202020204" pitchFamily="34" charset="0"/>
              </a:rPr>
              <a:t>15% said hire more staff or reduce workload</a:t>
            </a:r>
            <a:endParaRPr lang="en-IE" sz="1400" b="0" dirty="0">
              <a:latin typeface="Helvetica Now Text" panose="020B0504030202020204" pitchFamily="34" charset="0"/>
            </a:endParaRPr>
          </a:p>
        </p:txBody>
      </p:sp>
      <p:sp>
        <p:nvSpPr>
          <p:cNvPr id="26" name="TextBox 25">
            <a:extLst>
              <a:ext uri="{FF2B5EF4-FFF2-40B4-BE49-F238E27FC236}">
                <a16:creationId xmlns:a16="http://schemas.microsoft.com/office/drawing/2014/main" id="{4483CF0C-13E5-42D7-870A-5F911167064A}"/>
              </a:ext>
            </a:extLst>
          </p:cNvPr>
          <p:cNvSpPr txBox="1"/>
          <p:nvPr/>
        </p:nvSpPr>
        <p:spPr>
          <a:xfrm>
            <a:off x="8350744" y="2428338"/>
            <a:ext cx="1481302" cy="738664"/>
          </a:xfrm>
          <a:prstGeom prst="rect">
            <a:avLst/>
          </a:prstGeom>
          <a:noFill/>
        </p:spPr>
        <p:txBody>
          <a:bodyPr wrap="square">
            <a:spAutoFit/>
          </a:bodyPr>
          <a:lstStyle/>
          <a:p>
            <a:r>
              <a:rPr lang="en-US" sz="1400" b="1" dirty="0">
                <a:solidFill>
                  <a:schemeClr val="bg1"/>
                </a:solidFill>
                <a:latin typeface="Helvetica Now Text" panose="020B0504030202020204" pitchFamily="34" charset="77"/>
              </a:rPr>
              <a:t>Employee Retention Strategies</a:t>
            </a:r>
            <a:endParaRPr lang="en-US" sz="933" dirty="0">
              <a:solidFill>
                <a:schemeClr val="bg1"/>
              </a:solidFill>
              <a:latin typeface="Helvetica Now Text" panose="020B0504030202020204" pitchFamily="34" charset="77"/>
            </a:endParaRPr>
          </a:p>
        </p:txBody>
      </p:sp>
      <p:sp>
        <p:nvSpPr>
          <p:cNvPr id="31" name="Rectangle 30">
            <a:extLst>
              <a:ext uri="{FF2B5EF4-FFF2-40B4-BE49-F238E27FC236}">
                <a16:creationId xmlns:a16="http://schemas.microsoft.com/office/drawing/2014/main" id="{AD1A945F-2A74-48CE-B3B1-40C4C2D5B39C}"/>
              </a:ext>
            </a:extLst>
          </p:cNvPr>
          <p:cNvSpPr/>
          <p:nvPr/>
        </p:nvSpPr>
        <p:spPr>
          <a:xfrm>
            <a:off x="1106913" y="6297969"/>
            <a:ext cx="10180749" cy="169277"/>
          </a:xfrm>
          <a:prstGeom prst="rect">
            <a:avLst/>
          </a:prstGeom>
        </p:spPr>
        <p:txBody>
          <a:bodyPr wrap="square">
            <a:spAutoFit/>
          </a:bodyPr>
          <a:lstStyle/>
          <a:p>
            <a:pPr defTabSz="457155">
              <a:spcAft>
                <a:spcPts val="150"/>
              </a:spcAft>
              <a:defRPr/>
            </a:pPr>
            <a:r>
              <a:rPr lang="en-US" sz="500" dirty="0">
                <a:solidFill>
                  <a:schemeClr val="bg1">
                    <a:lumMod val="50000"/>
                  </a:schemeClr>
                </a:solidFill>
                <a:latin typeface="Helvetica Now Text" panose="020B0504030202020204" pitchFamily="34" charset="0"/>
              </a:rPr>
              <a:t>Sources: </a:t>
            </a:r>
            <a:r>
              <a:rPr lang="en-US" sz="500" dirty="0">
                <a:solidFill>
                  <a:schemeClr val="bg1">
                    <a:lumMod val="50000"/>
                  </a:schemeClr>
                </a:solidFill>
                <a:latin typeface="Helvetica Now Text" panose="020B0504030202020204" pitchFamily="34" charset="0"/>
                <a:hlinkClick r:id="rId5">
                  <a:extLst>
                    <a:ext uri="{A12FA001-AC4F-418D-AE19-62706E023703}">
                      <ahyp:hlinkClr xmlns:ahyp="http://schemas.microsoft.com/office/drawing/2018/hyperlinkcolor" xmlns="" val="tx"/>
                    </a:ext>
                  </a:extLst>
                </a:hlinkClick>
              </a:rPr>
              <a:t>public-workforce-and-covid-march2022.pdf (slge.org)</a:t>
            </a:r>
            <a:endParaRPr lang="en-US" sz="500" dirty="0">
              <a:solidFill>
                <a:schemeClr val="bg1">
                  <a:lumMod val="50000"/>
                </a:schemeClr>
              </a:solidFill>
              <a:latin typeface="Helvetica Now Text" panose="020B0504030202020204" pitchFamily="34" charset="0"/>
            </a:endParaRPr>
          </a:p>
        </p:txBody>
      </p:sp>
      <p:pic>
        <p:nvPicPr>
          <p:cNvPr id="16" name="Picture 15">
            <a:extLst>
              <a:ext uri="{FF2B5EF4-FFF2-40B4-BE49-F238E27FC236}">
                <a16:creationId xmlns:a16="http://schemas.microsoft.com/office/drawing/2014/main" id="{B62D4711-28A7-4760-91DA-85E60AF5A0A7}"/>
              </a:ext>
            </a:extLst>
          </p:cNvPr>
          <p:cNvPicPr>
            <a:picLocks noChangeAspect="1"/>
          </p:cNvPicPr>
          <p:nvPr/>
        </p:nvPicPr>
        <p:blipFill rotWithShape="1">
          <a:blip r:embed="rId6"/>
          <a:srcRect t="10172" b="14569"/>
          <a:stretch/>
        </p:blipFill>
        <p:spPr>
          <a:xfrm flipH="1">
            <a:off x="4557654" y="2040780"/>
            <a:ext cx="3279268" cy="1388221"/>
          </a:xfrm>
          <a:prstGeom prst="rect">
            <a:avLst/>
          </a:prstGeom>
        </p:spPr>
      </p:pic>
      <p:sp>
        <p:nvSpPr>
          <p:cNvPr id="17" name="Title 3">
            <a:extLst>
              <a:ext uri="{FF2B5EF4-FFF2-40B4-BE49-F238E27FC236}">
                <a16:creationId xmlns:a16="http://schemas.microsoft.com/office/drawing/2014/main" id="{E391F1F7-C387-4814-82A8-916392D51841}"/>
              </a:ext>
            </a:extLst>
          </p:cNvPr>
          <p:cNvSpPr txBox="1">
            <a:spLocks/>
          </p:cNvSpPr>
          <p:nvPr/>
        </p:nvSpPr>
        <p:spPr>
          <a:xfrm>
            <a:off x="4508811" y="3647056"/>
            <a:ext cx="3287741" cy="1015663"/>
          </a:xfrm>
          <a:prstGeom prst="rect">
            <a:avLst/>
          </a:prstGeom>
        </p:spPr>
        <p:txBody>
          <a:bodyPr vert="horz" wrap="square" lIns="0" tIns="0" rIns="0" bIns="0" rtlCol="0" anchor="t">
            <a:spAutoFit/>
          </a:bodyPr>
          <a:lstStyle>
            <a:lvl1pPr algn="l" defTabSz="685766" rtl="0" eaLnBrk="1" latinLnBrk="0" hangingPunct="1">
              <a:lnSpc>
                <a:spcPct val="100000"/>
              </a:lnSpc>
              <a:spcBef>
                <a:spcPct val="0"/>
              </a:spcBef>
              <a:buNone/>
              <a:defRPr sz="1950" b="1" i="0" kern="1200" spc="-11" baseline="0">
                <a:solidFill>
                  <a:schemeClr val="tx1"/>
                </a:solidFill>
                <a:latin typeface="Helvetica Now Text" panose="020B0504030202020204" pitchFamily="34" charset="77"/>
                <a:ea typeface="+mj-ea"/>
                <a:cs typeface="+mj-cs"/>
              </a:defRPr>
            </a:lvl1pPr>
          </a:lstStyle>
          <a:p>
            <a:pPr marL="228600" indent="-228600" fontAlgn="base">
              <a:spcAft>
                <a:spcPts val="600"/>
              </a:spcAft>
              <a:buFont typeface="Wingdings" panose="05000000000000000000" pitchFamily="2" charset="2"/>
              <a:buChar char="§"/>
            </a:pPr>
            <a:r>
              <a:rPr lang="en-GB" sz="1400" b="0" dirty="0">
                <a:latin typeface="Helvetica Now Text" panose="020B0504030202020204" pitchFamily="34" charset="0"/>
              </a:rPr>
              <a:t>36% considering job change</a:t>
            </a:r>
          </a:p>
          <a:p>
            <a:pPr marL="228600" indent="-228600" fontAlgn="base">
              <a:spcAft>
                <a:spcPts val="600"/>
              </a:spcAft>
              <a:buFont typeface="Wingdings" panose="05000000000000000000" pitchFamily="2" charset="2"/>
              <a:buChar char="§"/>
            </a:pPr>
            <a:r>
              <a:rPr lang="en-GB" sz="1400" b="0" dirty="0">
                <a:latin typeface="Helvetica Now Text" panose="020B0504030202020204" pitchFamily="34" charset="0"/>
              </a:rPr>
              <a:t>33% considering retirement</a:t>
            </a:r>
          </a:p>
          <a:p>
            <a:pPr marL="228600" indent="-228600" fontAlgn="base">
              <a:spcAft>
                <a:spcPts val="600"/>
              </a:spcAft>
              <a:buFont typeface="Wingdings" panose="05000000000000000000" pitchFamily="2" charset="2"/>
              <a:buChar char="§"/>
            </a:pPr>
            <a:r>
              <a:rPr lang="en-GB" sz="1400" b="0" dirty="0">
                <a:latin typeface="Helvetica Now Text" panose="020B0504030202020204" pitchFamily="34" charset="0"/>
              </a:rPr>
              <a:t>28% considering leaving workforce entirely</a:t>
            </a:r>
          </a:p>
        </p:txBody>
      </p:sp>
      <p:sp>
        <p:nvSpPr>
          <p:cNvPr id="18" name="TextBox 17">
            <a:extLst>
              <a:ext uri="{FF2B5EF4-FFF2-40B4-BE49-F238E27FC236}">
                <a16:creationId xmlns:a16="http://schemas.microsoft.com/office/drawing/2014/main" id="{99E8BA2E-4FFF-4939-97C4-E7B8E35340EE}"/>
              </a:ext>
            </a:extLst>
          </p:cNvPr>
          <p:cNvSpPr txBox="1"/>
          <p:nvPr/>
        </p:nvSpPr>
        <p:spPr>
          <a:xfrm>
            <a:off x="4785703" y="2428338"/>
            <a:ext cx="1533926" cy="523220"/>
          </a:xfrm>
          <a:prstGeom prst="rect">
            <a:avLst/>
          </a:prstGeom>
          <a:noFill/>
        </p:spPr>
        <p:txBody>
          <a:bodyPr wrap="square">
            <a:spAutoFit/>
          </a:bodyPr>
          <a:lstStyle/>
          <a:p>
            <a:r>
              <a:rPr lang="en-US" sz="1400" b="1" dirty="0">
                <a:solidFill>
                  <a:schemeClr val="bg1"/>
                </a:solidFill>
                <a:latin typeface="Helvetica Now Text" panose="020B0504030202020204" pitchFamily="34" charset="77"/>
              </a:rPr>
              <a:t>New Career Considerations</a:t>
            </a:r>
            <a:endParaRPr lang="en-US" sz="933" dirty="0">
              <a:solidFill>
                <a:schemeClr val="bg1"/>
              </a:solidFill>
              <a:latin typeface="Helvetica Now Text" panose="020B0504030202020204" pitchFamily="34" charset="77"/>
            </a:endParaRPr>
          </a:p>
        </p:txBody>
      </p:sp>
    </p:spTree>
    <p:extLst>
      <p:ext uri="{BB962C8B-B14F-4D97-AF65-F5344CB8AC3E}">
        <p14:creationId xmlns:p14="http://schemas.microsoft.com/office/powerpoint/2010/main" val="537510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AB77539-C682-4D19-889F-1A3B967A21F2}"/>
              </a:ext>
            </a:extLst>
          </p:cNvPr>
          <p:cNvSpPr>
            <a:spLocks noGrp="1"/>
          </p:cNvSpPr>
          <p:nvPr>
            <p:ph type="body" sz="quarter" idx="16"/>
          </p:nvPr>
        </p:nvSpPr>
        <p:spPr/>
        <p:txBody>
          <a:bodyPr/>
          <a:lstStyle/>
          <a:p>
            <a:r>
              <a:rPr lang="en-US" dirty="0"/>
              <a:t>What You Can Do to Reduce Burnout, Improve Wellbeing and Build Resilience Within Your Organization</a:t>
            </a:r>
          </a:p>
        </p:txBody>
      </p:sp>
      <p:sp>
        <p:nvSpPr>
          <p:cNvPr id="2" name="Slide Number Placeholder 1">
            <a:extLst>
              <a:ext uri="{FF2B5EF4-FFF2-40B4-BE49-F238E27FC236}">
                <a16:creationId xmlns:a16="http://schemas.microsoft.com/office/drawing/2014/main" id="{583CFD70-CC23-48F8-8169-7CC3AEFA4EF8}"/>
              </a:ext>
            </a:extLst>
          </p:cNvPr>
          <p:cNvSpPr>
            <a:spLocks noGrp="1"/>
          </p:cNvSpPr>
          <p:nvPr>
            <p:ph type="sldNum" sz="quarter" idx="4294967295"/>
          </p:nvPr>
        </p:nvSpPr>
        <p:spPr>
          <a:xfrm>
            <a:off x="11788775" y="6261100"/>
            <a:ext cx="403225" cy="365125"/>
          </a:xfrm>
        </p:spPr>
        <p:txBody>
          <a:bodyPr/>
          <a:lstStyle/>
          <a:p>
            <a:fld id="{91D568E7-61F5-D04E-995D-81EF41C01A2A}" type="slidenum">
              <a:rPr lang="en-GB" smtClean="0"/>
              <a:pPr/>
              <a:t>26</a:t>
            </a:fld>
            <a:endParaRPr lang="en-GB"/>
          </a:p>
        </p:txBody>
      </p:sp>
    </p:spTree>
    <p:extLst>
      <p:ext uri="{BB962C8B-B14F-4D97-AF65-F5344CB8AC3E}">
        <p14:creationId xmlns:p14="http://schemas.microsoft.com/office/powerpoint/2010/main" val="4292905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AB403C-BF67-0C48-96D3-F622AD012EAE}"/>
              </a:ext>
            </a:extLst>
          </p:cNvPr>
          <p:cNvSpPr>
            <a:spLocks noGrp="1"/>
          </p:cNvSpPr>
          <p:nvPr>
            <p:ph type="sldNum" sz="quarter" idx="12"/>
          </p:nvPr>
        </p:nvSpPr>
        <p:spPr>
          <a:xfrm>
            <a:off x="11409094" y="6261100"/>
            <a:ext cx="403789" cy="365125"/>
          </a:xfrm>
        </p:spPr>
        <p:txBody>
          <a:bodyPr/>
          <a:lstStyle/>
          <a:p>
            <a:fld id="{91D568E7-61F5-D04E-995D-81EF41C01A2A}" type="slidenum">
              <a:rPr lang="en-GB" smtClean="0"/>
              <a:pPr/>
              <a:t>27</a:t>
            </a:fld>
            <a:endParaRPr lang="en-GB"/>
          </a:p>
        </p:txBody>
      </p:sp>
      <p:sp>
        <p:nvSpPr>
          <p:cNvPr id="10" name="Title 9">
            <a:extLst>
              <a:ext uri="{FF2B5EF4-FFF2-40B4-BE49-F238E27FC236}">
                <a16:creationId xmlns:a16="http://schemas.microsoft.com/office/drawing/2014/main" id="{C79D8465-3580-496E-9669-7227B37FA8F5}"/>
              </a:ext>
            </a:extLst>
          </p:cNvPr>
          <p:cNvSpPr>
            <a:spLocks noGrp="1"/>
          </p:cNvSpPr>
          <p:nvPr>
            <p:ph type="title"/>
          </p:nvPr>
        </p:nvSpPr>
        <p:spPr>
          <a:xfrm>
            <a:off x="1123554" y="468192"/>
            <a:ext cx="10686256" cy="415498"/>
          </a:xfrm>
        </p:spPr>
        <p:txBody>
          <a:bodyPr/>
          <a:lstStyle/>
          <a:p>
            <a:r>
              <a:rPr lang="en-IN" dirty="0">
                <a:latin typeface="Helvetica Now Text" panose="020B0504030202020204" pitchFamily="34" charset="0"/>
                <a:cs typeface="Calibri"/>
                <a:sym typeface="Calibri"/>
              </a:rPr>
              <a:t>Consider the Current State of Wellbeing</a:t>
            </a:r>
            <a:endParaRPr lang="en-US" dirty="0"/>
          </a:p>
        </p:txBody>
      </p:sp>
      <p:grpSp>
        <p:nvGrpSpPr>
          <p:cNvPr id="7" name="Google Shape;86;p1">
            <a:extLst>
              <a:ext uri="{FF2B5EF4-FFF2-40B4-BE49-F238E27FC236}">
                <a16:creationId xmlns:a16="http://schemas.microsoft.com/office/drawing/2014/main" id="{20A42301-C144-4650-8C0B-C3DE64277824}"/>
              </a:ext>
            </a:extLst>
          </p:cNvPr>
          <p:cNvGrpSpPr/>
          <p:nvPr/>
        </p:nvGrpSpPr>
        <p:grpSpPr>
          <a:xfrm>
            <a:off x="4002989" y="1434076"/>
            <a:ext cx="4104514" cy="3624887"/>
            <a:chOff x="2718694" y="1793288"/>
            <a:chExt cx="3707251" cy="3274046"/>
          </a:xfrm>
        </p:grpSpPr>
        <p:sp>
          <p:nvSpPr>
            <p:cNvPr id="9" name="Google Shape;87;p1">
              <a:extLst>
                <a:ext uri="{FF2B5EF4-FFF2-40B4-BE49-F238E27FC236}">
                  <a16:creationId xmlns:a16="http://schemas.microsoft.com/office/drawing/2014/main" id="{A0C07C5E-3DA2-4F65-9880-5037873F162F}"/>
                </a:ext>
              </a:extLst>
            </p:cNvPr>
            <p:cNvSpPr/>
            <p:nvPr/>
          </p:nvSpPr>
          <p:spPr>
            <a:xfrm>
              <a:off x="3324950" y="1983493"/>
              <a:ext cx="1225668" cy="861218"/>
            </a:xfrm>
            <a:custGeom>
              <a:avLst/>
              <a:gdLst/>
              <a:ahLst/>
              <a:cxnLst/>
              <a:rect l="l" t="t" r="r" b="b"/>
              <a:pathLst>
                <a:path w="1225668" h="861218" extrusionOk="0">
                  <a:moveTo>
                    <a:pt x="1225317" y="54351"/>
                  </a:moveTo>
                  <a:lnTo>
                    <a:pt x="1225317" y="284238"/>
                  </a:lnTo>
                  <a:cubicBezTo>
                    <a:pt x="814985" y="291369"/>
                    <a:pt x="437243" y="509304"/>
                    <a:pt x="225684" y="860971"/>
                  </a:cubicBezTo>
                  <a:lnTo>
                    <a:pt x="26846" y="746060"/>
                  </a:lnTo>
                  <a:cubicBezTo>
                    <a:pt x="906" y="731163"/>
                    <a:pt x="-8043" y="698059"/>
                    <a:pt x="6854" y="672119"/>
                  </a:cubicBezTo>
                  <a:cubicBezTo>
                    <a:pt x="7289" y="671364"/>
                    <a:pt x="7743" y="670615"/>
                    <a:pt x="8217" y="669879"/>
                  </a:cubicBezTo>
                  <a:cubicBezTo>
                    <a:pt x="269856" y="263560"/>
                    <a:pt x="686034" y="23302"/>
                    <a:pt x="1168662" y="-192"/>
                  </a:cubicBezTo>
                  <a:cubicBezTo>
                    <a:pt x="1198577" y="-1537"/>
                    <a:pt x="1223922" y="21625"/>
                    <a:pt x="1225266" y="51540"/>
                  </a:cubicBezTo>
                  <a:cubicBezTo>
                    <a:pt x="1225304" y="52475"/>
                    <a:pt x="1225324" y="53416"/>
                    <a:pt x="1225317" y="54351"/>
                  </a:cubicBezTo>
                  <a:close/>
                </a:path>
              </a:pathLst>
            </a:custGeom>
            <a:solidFill>
              <a:schemeClr val="tx2"/>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11" name="Google Shape;88;p1">
              <a:extLst>
                <a:ext uri="{FF2B5EF4-FFF2-40B4-BE49-F238E27FC236}">
                  <a16:creationId xmlns:a16="http://schemas.microsoft.com/office/drawing/2014/main" id="{58B9E8B3-0B34-4E1C-9E76-6C61A90F18D4}"/>
                </a:ext>
              </a:extLst>
            </p:cNvPr>
            <p:cNvSpPr/>
            <p:nvPr/>
          </p:nvSpPr>
          <p:spPr>
            <a:xfrm>
              <a:off x="3550985" y="2267722"/>
              <a:ext cx="999633" cy="813127"/>
            </a:xfrm>
            <a:custGeom>
              <a:avLst/>
              <a:gdLst/>
              <a:ahLst/>
              <a:cxnLst/>
              <a:rect l="l" t="t" r="r" b="b"/>
              <a:pathLst>
                <a:path w="999633" h="813127" extrusionOk="0">
                  <a:moveTo>
                    <a:pt x="999282" y="-248"/>
                  </a:moveTo>
                  <a:lnTo>
                    <a:pt x="999282" y="457413"/>
                  </a:lnTo>
                  <a:cubicBezTo>
                    <a:pt x="999340" y="485069"/>
                    <a:pt x="978509" y="508301"/>
                    <a:pt x="951013" y="511252"/>
                  </a:cubicBezTo>
                  <a:cubicBezTo>
                    <a:pt x="757245" y="531148"/>
                    <a:pt x="581178" y="632783"/>
                    <a:pt x="467041" y="790624"/>
                  </a:cubicBezTo>
                  <a:cubicBezTo>
                    <a:pt x="450723" y="813005"/>
                    <a:pt x="420155" y="819464"/>
                    <a:pt x="396174" y="805604"/>
                  </a:cubicBezTo>
                  <a:lnTo>
                    <a:pt x="-350" y="576742"/>
                  </a:lnTo>
                  <a:cubicBezTo>
                    <a:pt x="211144" y="224979"/>
                    <a:pt x="588899" y="6935"/>
                    <a:pt x="999282" y="-248"/>
                  </a:cubicBezTo>
                  <a:close/>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12" name="Google Shape;89;p1">
              <a:extLst>
                <a:ext uri="{FF2B5EF4-FFF2-40B4-BE49-F238E27FC236}">
                  <a16:creationId xmlns:a16="http://schemas.microsoft.com/office/drawing/2014/main" id="{0F9F5C80-EFD8-425D-B127-1CFB0413B65A}"/>
                </a:ext>
              </a:extLst>
            </p:cNvPr>
            <p:cNvSpPr/>
            <p:nvPr/>
          </p:nvSpPr>
          <p:spPr>
            <a:xfrm>
              <a:off x="4594021" y="1983752"/>
              <a:ext cx="1225565" cy="860959"/>
            </a:xfrm>
            <a:custGeom>
              <a:avLst/>
              <a:gdLst/>
              <a:ahLst/>
              <a:cxnLst/>
              <a:rect l="l" t="t" r="r" b="b"/>
              <a:pathLst>
                <a:path w="1225565" h="860959" extrusionOk="0">
                  <a:moveTo>
                    <a:pt x="1198121" y="745800"/>
                  </a:moveTo>
                  <a:lnTo>
                    <a:pt x="999346" y="860712"/>
                  </a:lnTo>
                  <a:cubicBezTo>
                    <a:pt x="787756" y="509032"/>
                    <a:pt x="410014" y="291059"/>
                    <a:pt x="-350" y="283850"/>
                  </a:cubicBezTo>
                  <a:lnTo>
                    <a:pt x="-350" y="54092"/>
                  </a:lnTo>
                  <a:cubicBezTo>
                    <a:pt x="-414" y="24144"/>
                    <a:pt x="23810" y="-182"/>
                    <a:pt x="53751" y="-247"/>
                  </a:cubicBezTo>
                  <a:cubicBezTo>
                    <a:pt x="54602" y="-253"/>
                    <a:pt x="55454" y="-234"/>
                    <a:pt x="56305" y="-195"/>
                  </a:cubicBezTo>
                  <a:cubicBezTo>
                    <a:pt x="538933" y="23299"/>
                    <a:pt x="955111" y="263557"/>
                    <a:pt x="1216814" y="669876"/>
                  </a:cubicBezTo>
                  <a:cubicBezTo>
                    <a:pt x="1232818" y="695188"/>
                    <a:pt x="1225277" y="728682"/>
                    <a:pt x="1199965" y="744687"/>
                  </a:cubicBezTo>
                  <a:cubicBezTo>
                    <a:pt x="1199357" y="745071"/>
                    <a:pt x="1198742" y="745442"/>
                    <a:pt x="1198121" y="745800"/>
                  </a:cubicBezTo>
                  <a:close/>
                </a:path>
              </a:pathLst>
            </a:custGeom>
            <a:solidFill>
              <a:schemeClr val="accent1">
                <a:lumMod val="50000"/>
              </a:schemeClr>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13" name="Google Shape;90;p1">
              <a:extLst>
                <a:ext uri="{FF2B5EF4-FFF2-40B4-BE49-F238E27FC236}">
                  <a16:creationId xmlns:a16="http://schemas.microsoft.com/office/drawing/2014/main" id="{F5692744-AF5B-4AF4-B661-A7C18C6EFE02}"/>
                </a:ext>
              </a:extLst>
            </p:cNvPr>
            <p:cNvSpPr/>
            <p:nvPr/>
          </p:nvSpPr>
          <p:spPr>
            <a:xfrm>
              <a:off x="4594021" y="2267722"/>
              <a:ext cx="999696" cy="813127"/>
            </a:xfrm>
            <a:custGeom>
              <a:avLst/>
              <a:gdLst/>
              <a:ahLst/>
              <a:cxnLst/>
              <a:rect l="l" t="t" r="r" b="b"/>
              <a:pathLst>
                <a:path w="999696" h="813127" extrusionOk="0">
                  <a:moveTo>
                    <a:pt x="999346" y="576742"/>
                  </a:moveTo>
                  <a:lnTo>
                    <a:pt x="602758" y="805604"/>
                  </a:lnTo>
                  <a:cubicBezTo>
                    <a:pt x="578777" y="819464"/>
                    <a:pt x="548209" y="813005"/>
                    <a:pt x="531891" y="790624"/>
                  </a:cubicBezTo>
                  <a:cubicBezTo>
                    <a:pt x="417754" y="632783"/>
                    <a:pt x="241687" y="531148"/>
                    <a:pt x="47919" y="511252"/>
                  </a:cubicBezTo>
                  <a:cubicBezTo>
                    <a:pt x="20423" y="508301"/>
                    <a:pt x="-408" y="485069"/>
                    <a:pt x="-350" y="457413"/>
                  </a:cubicBezTo>
                  <a:lnTo>
                    <a:pt x="-350" y="-248"/>
                  </a:lnTo>
                  <a:cubicBezTo>
                    <a:pt x="410040" y="6986"/>
                    <a:pt x="787788" y="225011"/>
                    <a:pt x="999346" y="576742"/>
                  </a:cubicBezTo>
                  <a:close/>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14" name="Google Shape;91;p1">
              <a:extLst>
                <a:ext uri="{FF2B5EF4-FFF2-40B4-BE49-F238E27FC236}">
                  <a16:creationId xmlns:a16="http://schemas.microsoft.com/office/drawing/2014/main" id="{A51DA9A4-E7C3-436B-A049-29135A01C7B7}"/>
                </a:ext>
              </a:extLst>
            </p:cNvPr>
            <p:cNvSpPr/>
            <p:nvPr/>
          </p:nvSpPr>
          <p:spPr>
            <a:xfrm>
              <a:off x="5615804" y="2760040"/>
              <a:ext cx="439575" cy="1398632"/>
            </a:xfrm>
            <a:custGeom>
              <a:avLst/>
              <a:gdLst/>
              <a:ahLst/>
              <a:cxnLst/>
              <a:rect l="l" t="t" r="r" b="b"/>
              <a:pathLst>
                <a:path w="439575" h="1398632" extrusionOk="0">
                  <a:moveTo>
                    <a:pt x="198104" y="1391084"/>
                  </a:moveTo>
                  <a:lnTo>
                    <a:pt x="-350" y="1276237"/>
                  </a:lnTo>
                  <a:cubicBezTo>
                    <a:pt x="198104" y="917035"/>
                    <a:pt x="198104" y="481076"/>
                    <a:pt x="-350" y="121874"/>
                  </a:cubicBezTo>
                  <a:lnTo>
                    <a:pt x="198104" y="7091"/>
                  </a:lnTo>
                  <a:cubicBezTo>
                    <a:pt x="223967" y="-7934"/>
                    <a:pt x="257115" y="849"/>
                    <a:pt x="272140" y="26712"/>
                  </a:cubicBezTo>
                  <a:cubicBezTo>
                    <a:pt x="272575" y="27461"/>
                    <a:pt x="272991" y="28216"/>
                    <a:pt x="273388" y="28985"/>
                  </a:cubicBezTo>
                  <a:cubicBezTo>
                    <a:pt x="494505" y="458798"/>
                    <a:pt x="494505" y="939377"/>
                    <a:pt x="273388" y="1369126"/>
                  </a:cubicBezTo>
                  <a:cubicBezTo>
                    <a:pt x="259592" y="1395706"/>
                    <a:pt x="226867" y="1406071"/>
                    <a:pt x="200287" y="1392282"/>
                  </a:cubicBezTo>
                  <a:cubicBezTo>
                    <a:pt x="199551" y="1391897"/>
                    <a:pt x="198821" y="1391501"/>
                    <a:pt x="198104" y="1391084"/>
                  </a:cubicBezTo>
                  <a:close/>
                </a:path>
              </a:pathLst>
            </a:custGeom>
            <a:solidFill>
              <a:srgbClr val="007585"/>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15" name="Google Shape;92;p1">
              <a:extLst>
                <a:ext uri="{FF2B5EF4-FFF2-40B4-BE49-F238E27FC236}">
                  <a16:creationId xmlns:a16="http://schemas.microsoft.com/office/drawing/2014/main" id="{FCC4B370-CF8B-4412-A35A-768A19298D77}"/>
                </a:ext>
              </a:extLst>
            </p:cNvPr>
            <p:cNvSpPr/>
            <p:nvPr/>
          </p:nvSpPr>
          <p:spPr>
            <a:xfrm>
              <a:off x="5191790" y="2882162"/>
              <a:ext cx="572472" cy="1154298"/>
            </a:xfrm>
            <a:custGeom>
              <a:avLst/>
              <a:gdLst/>
              <a:ahLst/>
              <a:cxnLst/>
              <a:rect l="l" t="t" r="r" b="b"/>
              <a:pathLst>
                <a:path w="572472" h="1154298" extrusionOk="0">
                  <a:moveTo>
                    <a:pt x="572121" y="576870"/>
                  </a:moveTo>
                  <a:cubicBezTo>
                    <a:pt x="572428" y="778794"/>
                    <a:pt x="521201" y="977459"/>
                    <a:pt x="423280" y="1154051"/>
                  </a:cubicBezTo>
                  <a:lnTo>
                    <a:pt x="26756" y="925253"/>
                  </a:lnTo>
                  <a:cubicBezTo>
                    <a:pt x="2730" y="911374"/>
                    <a:pt x="-6943" y="881593"/>
                    <a:pt x="4350" y="856242"/>
                  </a:cubicBezTo>
                  <a:cubicBezTo>
                    <a:pt x="83642" y="678478"/>
                    <a:pt x="83642" y="475389"/>
                    <a:pt x="4350" y="297626"/>
                  </a:cubicBezTo>
                  <a:cubicBezTo>
                    <a:pt x="-6930" y="272294"/>
                    <a:pt x="2736" y="242538"/>
                    <a:pt x="26756" y="228679"/>
                  </a:cubicBezTo>
                  <a:lnTo>
                    <a:pt x="423280" y="-248"/>
                  </a:lnTo>
                  <a:cubicBezTo>
                    <a:pt x="521182" y="176332"/>
                    <a:pt x="572409" y="374965"/>
                    <a:pt x="572121" y="576870"/>
                  </a:cubicBezTo>
                  <a:close/>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16" name="Google Shape;93;p1">
              <a:extLst>
                <a:ext uri="{FF2B5EF4-FFF2-40B4-BE49-F238E27FC236}">
                  <a16:creationId xmlns:a16="http://schemas.microsoft.com/office/drawing/2014/main" id="{6CC5DB9E-0DA2-49A1-8060-7B60F997CF2B}"/>
                </a:ext>
              </a:extLst>
            </p:cNvPr>
            <p:cNvSpPr/>
            <p:nvPr/>
          </p:nvSpPr>
          <p:spPr>
            <a:xfrm>
              <a:off x="4594022" y="4073847"/>
              <a:ext cx="1225600" cy="861279"/>
            </a:xfrm>
            <a:custGeom>
              <a:avLst/>
              <a:gdLst/>
              <a:ahLst/>
              <a:cxnLst/>
              <a:rect l="l" t="t" r="r" b="b"/>
              <a:pathLst>
                <a:path w="1225600" h="861279" extrusionOk="0">
                  <a:moveTo>
                    <a:pt x="1216814" y="191036"/>
                  </a:moveTo>
                  <a:cubicBezTo>
                    <a:pt x="955110" y="597292"/>
                    <a:pt x="538933" y="837613"/>
                    <a:pt x="56305" y="860980"/>
                  </a:cubicBezTo>
                  <a:cubicBezTo>
                    <a:pt x="26351" y="862285"/>
                    <a:pt x="1007" y="839066"/>
                    <a:pt x="-299" y="809112"/>
                  </a:cubicBezTo>
                  <a:cubicBezTo>
                    <a:pt x="-331" y="808306"/>
                    <a:pt x="-350" y="807499"/>
                    <a:pt x="-350" y="806692"/>
                  </a:cubicBezTo>
                  <a:lnTo>
                    <a:pt x="-350" y="576870"/>
                  </a:lnTo>
                  <a:cubicBezTo>
                    <a:pt x="410066" y="569604"/>
                    <a:pt x="787820" y="351528"/>
                    <a:pt x="999346" y="-248"/>
                  </a:cubicBezTo>
                  <a:lnTo>
                    <a:pt x="1198121" y="114984"/>
                  </a:lnTo>
                  <a:cubicBezTo>
                    <a:pt x="1224080" y="129989"/>
                    <a:pt x="1232959" y="163195"/>
                    <a:pt x="1217953" y="189148"/>
                  </a:cubicBezTo>
                  <a:cubicBezTo>
                    <a:pt x="1217588" y="189788"/>
                    <a:pt x="1217204" y="190416"/>
                    <a:pt x="1216814" y="191036"/>
                  </a:cubicBezTo>
                  <a:close/>
                </a:path>
              </a:pathLst>
            </a:custGeom>
            <a:solidFill>
              <a:schemeClr val="accent4">
                <a:lumMod val="90000"/>
              </a:schemeClr>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17" name="Google Shape;94;p1">
              <a:extLst>
                <a:ext uri="{FF2B5EF4-FFF2-40B4-BE49-F238E27FC236}">
                  <a16:creationId xmlns:a16="http://schemas.microsoft.com/office/drawing/2014/main" id="{7C4EA355-7832-4262-B47C-32C405D2A81F}"/>
                </a:ext>
              </a:extLst>
            </p:cNvPr>
            <p:cNvSpPr/>
            <p:nvPr/>
          </p:nvSpPr>
          <p:spPr>
            <a:xfrm>
              <a:off x="4594021" y="3837837"/>
              <a:ext cx="999697" cy="812871"/>
            </a:xfrm>
            <a:custGeom>
              <a:avLst/>
              <a:gdLst/>
              <a:ahLst/>
              <a:cxnLst/>
              <a:rect l="l" t="t" r="r" b="b"/>
              <a:pathLst>
                <a:path w="999697" h="812871" extrusionOk="0">
                  <a:moveTo>
                    <a:pt x="999347" y="235762"/>
                  </a:moveTo>
                  <a:cubicBezTo>
                    <a:pt x="787756" y="587442"/>
                    <a:pt x="410015" y="805415"/>
                    <a:pt x="-350" y="812623"/>
                  </a:cubicBezTo>
                  <a:lnTo>
                    <a:pt x="-350" y="355282"/>
                  </a:lnTo>
                  <a:cubicBezTo>
                    <a:pt x="-440" y="327601"/>
                    <a:pt x="20398" y="304331"/>
                    <a:pt x="47919" y="301380"/>
                  </a:cubicBezTo>
                  <a:cubicBezTo>
                    <a:pt x="241687" y="281483"/>
                    <a:pt x="417754" y="179849"/>
                    <a:pt x="531891" y="22008"/>
                  </a:cubicBezTo>
                  <a:cubicBezTo>
                    <a:pt x="548209" y="-373"/>
                    <a:pt x="578778" y="-6832"/>
                    <a:pt x="602758" y="7028"/>
                  </a:cubicBezTo>
                  <a:close/>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18" name="Google Shape;95;p1">
              <a:extLst>
                <a:ext uri="{FF2B5EF4-FFF2-40B4-BE49-F238E27FC236}">
                  <a16:creationId xmlns:a16="http://schemas.microsoft.com/office/drawing/2014/main" id="{0F20F704-072B-4252-B835-497B2A71540E}"/>
                </a:ext>
              </a:extLst>
            </p:cNvPr>
            <p:cNvSpPr/>
            <p:nvPr/>
          </p:nvSpPr>
          <p:spPr>
            <a:xfrm>
              <a:off x="3325039" y="4073847"/>
              <a:ext cx="1225579" cy="861278"/>
            </a:xfrm>
            <a:custGeom>
              <a:avLst/>
              <a:gdLst/>
              <a:ahLst/>
              <a:cxnLst/>
              <a:rect l="l" t="t" r="r" b="b"/>
              <a:pathLst>
                <a:path w="1225579" h="861278" extrusionOk="0">
                  <a:moveTo>
                    <a:pt x="1225229" y="576870"/>
                  </a:moveTo>
                  <a:lnTo>
                    <a:pt x="1225229" y="806692"/>
                  </a:lnTo>
                  <a:cubicBezTo>
                    <a:pt x="1225254" y="836672"/>
                    <a:pt x="1200972" y="861005"/>
                    <a:pt x="1170993" y="861031"/>
                  </a:cubicBezTo>
                  <a:cubicBezTo>
                    <a:pt x="1170187" y="861031"/>
                    <a:pt x="1169380" y="861018"/>
                    <a:pt x="1168573" y="860980"/>
                  </a:cubicBezTo>
                  <a:cubicBezTo>
                    <a:pt x="685945" y="837549"/>
                    <a:pt x="269768" y="597292"/>
                    <a:pt x="8128" y="191036"/>
                  </a:cubicBezTo>
                  <a:cubicBezTo>
                    <a:pt x="-7946" y="165769"/>
                    <a:pt x="-488" y="132256"/>
                    <a:pt x="24779" y="116181"/>
                  </a:cubicBezTo>
                  <a:cubicBezTo>
                    <a:pt x="25432" y="115771"/>
                    <a:pt x="26092" y="115368"/>
                    <a:pt x="26757" y="114984"/>
                  </a:cubicBezTo>
                  <a:lnTo>
                    <a:pt x="225596" y="-248"/>
                  </a:lnTo>
                  <a:cubicBezTo>
                    <a:pt x="437058" y="351567"/>
                    <a:pt x="814819" y="569655"/>
                    <a:pt x="1225229" y="576870"/>
                  </a:cubicBezTo>
                  <a:close/>
                </a:path>
              </a:pathLst>
            </a:custGeom>
            <a:solidFill>
              <a:schemeClr val="accent1">
                <a:lumMod val="75000"/>
              </a:schemeClr>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19" name="Google Shape;96;p1">
              <a:extLst>
                <a:ext uri="{FF2B5EF4-FFF2-40B4-BE49-F238E27FC236}">
                  <a16:creationId xmlns:a16="http://schemas.microsoft.com/office/drawing/2014/main" id="{5E54931D-3EB6-40BF-B324-D8EF3A627CFD}"/>
                </a:ext>
              </a:extLst>
            </p:cNvPr>
            <p:cNvSpPr/>
            <p:nvPr/>
          </p:nvSpPr>
          <p:spPr>
            <a:xfrm>
              <a:off x="3550985" y="3837581"/>
              <a:ext cx="999634" cy="813383"/>
            </a:xfrm>
            <a:custGeom>
              <a:avLst/>
              <a:gdLst/>
              <a:ahLst/>
              <a:cxnLst/>
              <a:rect l="l" t="t" r="r" b="b"/>
              <a:pathLst>
                <a:path w="999634" h="813383" extrusionOk="0">
                  <a:moveTo>
                    <a:pt x="999282" y="355539"/>
                  </a:moveTo>
                  <a:lnTo>
                    <a:pt x="999282" y="813136"/>
                  </a:lnTo>
                  <a:cubicBezTo>
                    <a:pt x="588873" y="805921"/>
                    <a:pt x="211112" y="587833"/>
                    <a:pt x="-350" y="236018"/>
                  </a:cubicBezTo>
                  <a:lnTo>
                    <a:pt x="396174" y="7027"/>
                  </a:lnTo>
                  <a:cubicBezTo>
                    <a:pt x="420155" y="-6832"/>
                    <a:pt x="450723" y="-373"/>
                    <a:pt x="467041" y="22008"/>
                  </a:cubicBezTo>
                  <a:cubicBezTo>
                    <a:pt x="581178" y="179849"/>
                    <a:pt x="757245" y="281483"/>
                    <a:pt x="951013" y="301380"/>
                  </a:cubicBezTo>
                  <a:cubicBezTo>
                    <a:pt x="978618" y="304370"/>
                    <a:pt x="999475" y="327774"/>
                    <a:pt x="999282" y="355539"/>
                  </a:cubicBezTo>
                  <a:close/>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20" name="Google Shape;97;p1">
              <a:extLst>
                <a:ext uri="{FF2B5EF4-FFF2-40B4-BE49-F238E27FC236}">
                  <a16:creationId xmlns:a16="http://schemas.microsoft.com/office/drawing/2014/main" id="{C234E20A-5034-4885-863E-C506E6D5DE15}"/>
                </a:ext>
              </a:extLst>
            </p:cNvPr>
            <p:cNvSpPr/>
            <p:nvPr/>
          </p:nvSpPr>
          <p:spPr>
            <a:xfrm>
              <a:off x="3089259" y="2760037"/>
              <a:ext cx="440024" cy="1398635"/>
            </a:xfrm>
            <a:custGeom>
              <a:avLst/>
              <a:gdLst/>
              <a:ahLst/>
              <a:cxnLst/>
              <a:rect l="l" t="t" r="r" b="b"/>
              <a:pathLst>
                <a:path w="440024" h="1398635" extrusionOk="0">
                  <a:moveTo>
                    <a:pt x="290769" y="698994"/>
                  </a:moveTo>
                  <a:cubicBezTo>
                    <a:pt x="290449" y="900931"/>
                    <a:pt x="341708" y="1099597"/>
                    <a:pt x="439674" y="1276176"/>
                  </a:cubicBezTo>
                  <a:lnTo>
                    <a:pt x="240771" y="1391087"/>
                  </a:lnTo>
                  <a:cubicBezTo>
                    <a:pt x="214851" y="1406086"/>
                    <a:pt x="181683" y="1397233"/>
                    <a:pt x="166684" y="1371312"/>
                  </a:cubicBezTo>
                  <a:cubicBezTo>
                    <a:pt x="166268" y="1370595"/>
                    <a:pt x="165871" y="1369865"/>
                    <a:pt x="165487" y="1369129"/>
                  </a:cubicBezTo>
                  <a:cubicBezTo>
                    <a:pt x="-55630" y="939380"/>
                    <a:pt x="-55630" y="458801"/>
                    <a:pt x="165487" y="28987"/>
                  </a:cubicBezTo>
                  <a:cubicBezTo>
                    <a:pt x="179257" y="2433"/>
                    <a:pt x="211944" y="-7925"/>
                    <a:pt x="238499" y="5845"/>
                  </a:cubicBezTo>
                  <a:cubicBezTo>
                    <a:pt x="239267" y="6242"/>
                    <a:pt x="240022" y="6658"/>
                    <a:pt x="240771" y="7093"/>
                  </a:cubicBezTo>
                  <a:lnTo>
                    <a:pt x="439610" y="121877"/>
                  </a:lnTo>
                  <a:cubicBezTo>
                    <a:pt x="341682" y="298443"/>
                    <a:pt x="290449" y="497089"/>
                    <a:pt x="290769" y="698994"/>
                  </a:cubicBezTo>
                  <a:close/>
                </a:path>
              </a:pathLst>
            </a:custGeom>
            <a:solidFill>
              <a:schemeClr val="accent5">
                <a:lumMod val="50000"/>
              </a:schemeClr>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21" name="Google Shape;98;p1">
              <a:extLst>
                <a:ext uri="{FF2B5EF4-FFF2-40B4-BE49-F238E27FC236}">
                  <a16:creationId xmlns:a16="http://schemas.microsoft.com/office/drawing/2014/main" id="{FA930643-B299-4ADD-AC06-C6F4C1F03F37}"/>
                </a:ext>
              </a:extLst>
            </p:cNvPr>
            <p:cNvSpPr/>
            <p:nvPr/>
          </p:nvSpPr>
          <p:spPr>
            <a:xfrm>
              <a:off x="3380380" y="2882098"/>
              <a:ext cx="572469" cy="1154362"/>
            </a:xfrm>
            <a:custGeom>
              <a:avLst/>
              <a:gdLst/>
              <a:ahLst/>
              <a:cxnLst/>
              <a:rect l="l" t="t" r="r" b="b"/>
              <a:pathLst>
                <a:path w="572469" h="1154362" extrusionOk="0">
                  <a:moveTo>
                    <a:pt x="507947" y="576934"/>
                  </a:moveTo>
                  <a:cubicBezTo>
                    <a:pt x="507806" y="673197"/>
                    <a:pt x="528074" y="768391"/>
                    <a:pt x="567419" y="856242"/>
                  </a:cubicBezTo>
                  <a:cubicBezTo>
                    <a:pt x="578711" y="881593"/>
                    <a:pt x="569039" y="911374"/>
                    <a:pt x="545013" y="925253"/>
                  </a:cubicBezTo>
                  <a:lnTo>
                    <a:pt x="148553" y="1154115"/>
                  </a:lnTo>
                  <a:cubicBezTo>
                    <a:pt x="-49985" y="794939"/>
                    <a:pt x="-49985" y="358929"/>
                    <a:pt x="148553" y="-248"/>
                  </a:cubicBezTo>
                  <a:lnTo>
                    <a:pt x="545013" y="228743"/>
                  </a:lnTo>
                  <a:cubicBezTo>
                    <a:pt x="569032" y="242603"/>
                    <a:pt x="578699" y="272358"/>
                    <a:pt x="567419" y="297690"/>
                  </a:cubicBezTo>
                  <a:cubicBezTo>
                    <a:pt x="528087" y="385522"/>
                    <a:pt x="507819" y="480696"/>
                    <a:pt x="507947" y="576934"/>
                  </a:cubicBezTo>
                  <a:close/>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22" name="Google Shape;99;p1">
              <a:extLst>
                <a:ext uri="{FF2B5EF4-FFF2-40B4-BE49-F238E27FC236}">
                  <a16:creationId xmlns:a16="http://schemas.microsoft.com/office/drawing/2014/main" id="{12F0E40B-A07B-41CA-9146-003675A0012A}"/>
                </a:ext>
              </a:extLst>
            </p:cNvPr>
            <p:cNvSpPr/>
            <p:nvPr/>
          </p:nvSpPr>
          <p:spPr>
            <a:xfrm>
              <a:off x="3402912" y="1793288"/>
              <a:ext cx="741322" cy="741322"/>
            </a:xfrm>
            <a:custGeom>
              <a:avLst/>
              <a:gdLst/>
              <a:ahLst/>
              <a:cxnLst/>
              <a:rect l="l" t="t" r="r" b="b"/>
              <a:pathLst>
                <a:path w="741322" h="741322" extrusionOk="0">
                  <a:moveTo>
                    <a:pt x="370375" y="741075"/>
                  </a:moveTo>
                  <a:cubicBezTo>
                    <a:pt x="165666" y="741113"/>
                    <a:pt x="-312" y="575186"/>
                    <a:pt x="-350" y="370478"/>
                  </a:cubicBezTo>
                  <a:cubicBezTo>
                    <a:pt x="-389" y="165769"/>
                    <a:pt x="165538" y="-209"/>
                    <a:pt x="370247" y="-248"/>
                  </a:cubicBezTo>
                  <a:cubicBezTo>
                    <a:pt x="574956" y="-286"/>
                    <a:pt x="740934" y="165641"/>
                    <a:pt x="740972" y="370349"/>
                  </a:cubicBezTo>
                  <a:cubicBezTo>
                    <a:pt x="740972" y="370369"/>
                    <a:pt x="740972" y="370394"/>
                    <a:pt x="740972" y="370413"/>
                  </a:cubicBezTo>
                  <a:cubicBezTo>
                    <a:pt x="740620" y="574956"/>
                    <a:pt x="574911" y="740684"/>
                    <a:pt x="370375" y="741075"/>
                  </a:cubicBezTo>
                  <a:close/>
                </a:path>
              </a:pathLst>
            </a:custGeom>
            <a:solidFill>
              <a:schemeClr val="tx2"/>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23" name="Google Shape;100;p1">
              <a:extLst>
                <a:ext uri="{FF2B5EF4-FFF2-40B4-BE49-F238E27FC236}">
                  <a16:creationId xmlns:a16="http://schemas.microsoft.com/office/drawing/2014/main" id="{9B77C006-8C8A-4DAB-A418-04C560D83905}"/>
                </a:ext>
              </a:extLst>
            </p:cNvPr>
            <p:cNvSpPr/>
            <p:nvPr/>
          </p:nvSpPr>
          <p:spPr>
            <a:xfrm>
              <a:off x="3498938" y="1889315"/>
              <a:ext cx="549270" cy="549269"/>
            </a:xfrm>
            <a:custGeom>
              <a:avLst/>
              <a:gdLst/>
              <a:ahLst/>
              <a:cxnLst/>
              <a:rect l="l" t="t" r="r" b="b"/>
              <a:pathLst>
                <a:path w="549270" h="549269" extrusionOk="0">
                  <a:moveTo>
                    <a:pt x="274349" y="549022"/>
                  </a:moveTo>
                  <a:cubicBezTo>
                    <a:pt x="122672" y="549061"/>
                    <a:pt x="-312" y="426128"/>
                    <a:pt x="-350" y="274451"/>
                  </a:cubicBezTo>
                  <a:cubicBezTo>
                    <a:pt x="-389" y="122774"/>
                    <a:pt x="122544" y="-209"/>
                    <a:pt x="274220" y="-248"/>
                  </a:cubicBezTo>
                  <a:cubicBezTo>
                    <a:pt x="425897" y="-286"/>
                    <a:pt x="548881" y="122647"/>
                    <a:pt x="548920" y="274323"/>
                  </a:cubicBezTo>
                  <a:cubicBezTo>
                    <a:pt x="548920" y="274342"/>
                    <a:pt x="548920" y="274368"/>
                    <a:pt x="548920" y="274387"/>
                  </a:cubicBezTo>
                  <a:cubicBezTo>
                    <a:pt x="548740" y="425968"/>
                    <a:pt x="425929" y="548811"/>
                    <a:pt x="274349" y="549022"/>
                  </a:cubicBezTo>
                  <a:close/>
                </a:path>
              </a:pathLst>
            </a:custGeom>
            <a:solidFill>
              <a:srgbClr val="FFFFFF"/>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24" name="Google Shape;101;p1">
              <a:extLst>
                <a:ext uri="{FF2B5EF4-FFF2-40B4-BE49-F238E27FC236}">
                  <a16:creationId xmlns:a16="http://schemas.microsoft.com/office/drawing/2014/main" id="{F81EA46F-C1A0-43CA-B402-0759DD15F0D4}"/>
                </a:ext>
              </a:extLst>
            </p:cNvPr>
            <p:cNvSpPr/>
            <p:nvPr/>
          </p:nvSpPr>
          <p:spPr>
            <a:xfrm>
              <a:off x="4979086" y="1793288"/>
              <a:ext cx="741322" cy="741322"/>
            </a:xfrm>
            <a:custGeom>
              <a:avLst/>
              <a:gdLst/>
              <a:ahLst/>
              <a:cxnLst/>
              <a:rect l="l" t="t" r="r" b="b"/>
              <a:pathLst>
                <a:path w="741322" h="741322" extrusionOk="0">
                  <a:moveTo>
                    <a:pt x="370375" y="741075"/>
                  </a:moveTo>
                  <a:cubicBezTo>
                    <a:pt x="165666" y="741113"/>
                    <a:pt x="-312" y="575186"/>
                    <a:pt x="-350" y="370478"/>
                  </a:cubicBezTo>
                  <a:cubicBezTo>
                    <a:pt x="-382" y="165769"/>
                    <a:pt x="165538" y="-209"/>
                    <a:pt x="370247" y="-248"/>
                  </a:cubicBezTo>
                  <a:cubicBezTo>
                    <a:pt x="574955" y="-286"/>
                    <a:pt x="740940" y="165641"/>
                    <a:pt x="740972" y="370349"/>
                  </a:cubicBezTo>
                  <a:cubicBezTo>
                    <a:pt x="740972" y="370369"/>
                    <a:pt x="740972" y="370394"/>
                    <a:pt x="740972" y="370413"/>
                  </a:cubicBezTo>
                  <a:cubicBezTo>
                    <a:pt x="740620" y="574956"/>
                    <a:pt x="574917" y="740684"/>
                    <a:pt x="370375" y="741075"/>
                  </a:cubicBezTo>
                  <a:close/>
                </a:path>
              </a:pathLst>
            </a:custGeom>
            <a:solidFill>
              <a:schemeClr val="accent1">
                <a:lumMod val="50000"/>
              </a:schemeClr>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25" name="Google Shape;102;p1">
              <a:extLst>
                <a:ext uri="{FF2B5EF4-FFF2-40B4-BE49-F238E27FC236}">
                  <a16:creationId xmlns:a16="http://schemas.microsoft.com/office/drawing/2014/main" id="{CAF34311-BF05-44DA-A2A5-A14B5F1D4DB6}"/>
                </a:ext>
              </a:extLst>
            </p:cNvPr>
            <p:cNvSpPr/>
            <p:nvPr/>
          </p:nvSpPr>
          <p:spPr>
            <a:xfrm>
              <a:off x="5075113" y="1889315"/>
              <a:ext cx="549270" cy="549269"/>
            </a:xfrm>
            <a:custGeom>
              <a:avLst/>
              <a:gdLst/>
              <a:ahLst/>
              <a:cxnLst/>
              <a:rect l="l" t="t" r="r" b="b"/>
              <a:pathLst>
                <a:path w="549270" h="549269" extrusionOk="0">
                  <a:moveTo>
                    <a:pt x="274349" y="549022"/>
                  </a:moveTo>
                  <a:cubicBezTo>
                    <a:pt x="122672" y="549061"/>
                    <a:pt x="-312" y="426128"/>
                    <a:pt x="-350" y="274451"/>
                  </a:cubicBezTo>
                  <a:cubicBezTo>
                    <a:pt x="-382" y="122774"/>
                    <a:pt x="122544" y="-209"/>
                    <a:pt x="274221" y="-248"/>
                  </a:cubicBezTo>
                  <a:cubicBezTo>
                    <a:pt x="425897" y="-286"/>
                    <a:pt x="548888" y="122647"/>
                    <a:pt x="548920" y="274323"/>
                  </a:cubicBezTo>
                  <a:cubicBezTo>
                    <a:pt x="548920" y="274342"/>
                    <a:pt x="548920" y="274368"/>
                    <a:pt x="548920" y="274387"/>
                  </a:cubicBezTo>
                  <a:cubicBezTo>
                    <a:pt x="548741" y="425968"/>
                    <a:pt x="425929" y="548811"/>
                    <a:pt x="274349" y="549022"/>
                  </a:cubicBezTo>
                  <a:close/>
                </a:path>
              </a:pathLst>
            </a:custGeom>
            <a:solidFill>
              <a:srgbClr val="FFFFFF"/>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26" name="Google Shape;103;p1">
              <a:extLst>
                <a:ext uri="{FF2B5EF4-FFF2-40B4-BE49-F238E27FC236}">
                  <a16:creationId xmlns:a16="http://schemas.microsoft.com/office/drawing/2014/main" id="{735571C9-B791-43C4-8DDD-F72712555BC3}"/>
                </a:ext>
              </a:extLst>
            </p:cNvPr>
            <p:cNvSpPr/>
            <p:nvPr/>
          </p:nvSpPr>
          <p:spPr>
            <a:xfrm>
              <a:off x="5684751" y="3050336"/>
              <a:ext cx="741194" cy="741194"/>
            </a:xfrm>
            <a:custGeom>
              <a:avLst/>
              <a:gdLst/>
              <a:ahLst/>
              <a:cxnLst/>
              <a:rect l="l" t="t" r="r" b="b"/>
              <a:pathLst>
                <a:path w="741194" h="741194" extrusionOk="0">
                  <a:moveTo>
                    <a:pt x="370246" y="740947"/>
                  </a:moveTo>
                  <a:cubicBezTo>
                    <a:pt x="165570" y="740947"/>
                    <a:pt x="-350" y="575026"/>
                    <a:pt x="-350" y="370350"/>
                  </a:cubicBezTo>
                  <a:cubicBezTo>
                    <a:pt x="-350" y="165673"/>
                    <a:pt x="165570" y="-248"/>
                    <a:pt x="370246" y="-248"/>
                  </a:cubicBezTo>
                  <a:cubicBezTo>
                    <a:pt x="574898" y="-248"/>
                    <a:pt x="740805" y="165634"/>
                    <a:pt x="740844" y="370285"/>
                  </a:cubicBezTo>
                  <a:cubicBezTo>
                    <a:pt x="740492" y="574828"/>
                    <a:pt x="574789" y="740556"/>
                    <a:pt x="370246" y="740947"/>
                  </a:cubicBezTo>
                  <a:close/>
                </a:path>
              </a:pathLst>
            </a:custGeom>
            <a:solidFill>
              <a:srgbClr val="007585"/>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27" name="Google Shape;104;p1">
              <a:extLst>
                <a:ext uri="{FF2B5EF4-FFF2-40B4-BE49-F238E27FC236}">
                  <a16:creationId xmlns:a16="http://schemas.microsoft.com/office/drawing/2014/main" id="{AEF0DC7C-57BC-4E36-8B9D-F6A976254918}"/>
                </a:ext>
              </a:extLst>
            </p:cNvPr>
            <p:cNvSpPr/>
            <p:nvPr/>
          </p:nvSpPr>
          <p:spPr>
            <a:xfrm>
              <a:off x="5780778" y="3146362"/>
              <a:ext cx="549141" cy="549142"/>
            </a:xfrm>
            <a:custGeom>
              <a:avLst/>
              <a:gdLst/>
              <a:ahLst/>
              <a:cxnLst/>
              <a:rect l="l" t="t" r="r" b="b"/>
              <a:pathLst>
                <a:path w="549141" h="549142" extrusionOk="0">
                  <a:moveTo>
                    <a:pt x="274220" y="548894"/>
                  </a:moveTo>
                  <a:cubicBezTo>
                    <a:pt x="122576" y="548894"/>
                    <a:pt x="-350" y="425968"/>
                    <a:pt x="-350" y="274323"/>
                  </a:cubicBezTo>
                  <a:cubicBezTo>
                    <a:pt x="-350" y="122685"/>
                    <a:pt x="122576" y="-248"/>
                    <a:pt x="274220" y="-248"/>
                  </a:cubicBezTo>
                  <a:cubicBezTo>
                    <a:pt x="425839" y="-248"/>
                    <a:pt x="548753" y="122640"/>
                    <a:pt x="548791" y="274259"/>
                  </a:cubicBezTo>
                  <a:cubicBezTo>
                    <a:pt x="548651" y="425853"/>
                    <a:pt x="425814" y="548715"/>
                    <a:pt x="274220" y="548894"/>
                  </a:cubicBezTo>
                  <a:close/>
                </a:path>
              </a:pathLst>
            </a:custGeom>
            <a:solidFill>
              <a:srgbClr val="FFFFFF"/>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28" name="Google Shape;105;p1">
              <a:extLst>
                <a:ext uri="{FF2B5EF4-FFF2-40B4-BE49-F238E27FC236}">
                  <a16:creationId xmlns:a16="http://schemas.microsoft.com/office/drawing/2014/main" id="{BF858A72-08F4-4E96-AE72-6C8B149E8D44}"/>
                </a:ext>
              </a:extLst>
            </p:cNvPr>
            <p:cNvSpPr/>
            <p:nvPr/>
          </p:nvSpPr>
          <p:spPr>
            <a:xfrm>
              <a:off x="2718694" y="3050336"/>
              <a:ext cx="741194" cy="741194"/>
            </a:xfrm>
            <a:custGeom>
              <a:avLst/>
              <a:gdLst/>
              <a:ahLst/>
              <a:cxnLst/>
              <a:rect l="l" t="t" r="r" b="b"/>
              <a:pathLst>
                <a:path w="741194" h="741194" extrusionOk="0">
                  <a:moveTo>
                    <a:pt x="370247" y="740947"/>
                  </a:moveTo>
                  <a:cubicBezTo>
                    <a:pt x="165570" y="740947"/>
                    <a:pt x="-350" y="575026"/>
                    <a:pt x="-350" y="370350"/>
                  </a:cubicBezTo>
                  <a:cubicBezTo>
                    <a:pt x="-350" y="165673"/>
                    <a:pt x="165570" y="-248"/>
                    <a:pt x="370247" y="-248"/>
                  </a:cubicBezTo>
                  <a:cubicBezTo>
                    <a:pt x="574898" y="-248"/>
                    <a:pt x="740812" y="165634"/>
                    <a:pt x="740844" y="370285"/>
                  </a:cubicBezTo>
                  <a:cubicBezTo>
                    <a:pt x="740492" y="574828"/>
                    <a:pt x="574789" y="740556"/>
                    <a:pt x="370247" y="740947"/>
                  </a:cubicBezTo>
                  <a:close/>
                </a:path>
              </a:pathLst>
            </a:custGeom>
            <a:solidFill>
              <a:schemeClr val="accent5">
                <a:lumMod val="50000"/>
              </a:schemeClr>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29" name="Google Shape;106;p1">
              <a:extLst>
                <a:ext uri="{FF2B5EF4-FFF2-40B4-BE49-F238E27FC236}">
                  <a16:creationId xmlns:a16="http://schemas.microsoft.com/office/drawing/2014/main" id="{66193925-627D-4F45-8D05-F45FC8CAB669}"/>
                </a:ext>
              </a:extLst>
            </p:cNvPr>
            <p:cNvSpPr/>
            <p:nvPr/>
          </p:nvSpPr>
          <p:spPr>
            <a:xfrm>
              <a:off x="2814720" y="3146362"/>
              <a:ext cx="549141" cy="549142"/>
            </a:xfrm>
            <a:custGeom>
              <a:avLst/>
              <a:gdLst/>
              <a:ahLst/>
              <a:cxnLst/>
              <a:rect l="l" t="t" r="r" b="b"/>
              <a:pathLst>
                <a:path w="549141" h="549142" extrusionOk="0">
                  <a:moveTo>
                    <a:pt x="274220" y="548894"/>
                  </a:moveTo>
                  <a:cubicBezTo>
                    <a:pt x="122576" y="548894"/>
                    <a:pt x="-350" y="425968"/>
                    <a:pt x="-350" y="274323"/>
                  </a:cubicBezTo>
                  <a:cubicBezTo>
                    <a:pt x="-350" y="122685"/>
                    <a:pt x="122582" y="-248"/>
                    <a:pt x="274220" y="-248"/>
                  </a:cubicBezTo>
                  <a:cubicBezTo>
                    <a:pt x="425839" y="-248"/>
                    <a:pt x="548759" y="122640"/>
                    <a:pt x="548792" y="274259"/>
                  </a:cubicBezTo>
                  <a:cubicBezTo>
                    <a:pt x="548651" y="425853"/>
                    <a:pt x="425814" y="548715"/>
                    <a:pt x="274220" y="548894"/>
                  </a:cubicBezTo>
                  <a:close/>
                </a:path>
              </a:pathLst>
            </a:custGeom>
            <a:solidFill>
              <a:srgbClr val="FFFFFF"/>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30" name="Google Shape;107;p1">
              <a:extLst>
                <a:ext uri="{FF2B5EF4-FFF2-40B4-BE49-F238E27FC236}">
                  <a16:creationId xmlns:a16="http://schemas.microsoft.com/office/drawing/2014/main" id="{A5224742-106C-4A14-9654-B9C30D5795A9}"/>
                </a:ext>
              </a:extLst>
            </p:cNvPr>
            <p:cNvSpPr/>
            <p:nvPr/>
          </p:nvSpPr>
          <p:spPr>
            <a:xfrm>
              <a:off x="3403040" y="4326140"/>
              <a:ext cx="741194" cy="741194"/>
            </a:xfrm>
            <a:custGeom>
              <a:avLst/>
              <a:gdLst/>
              <a:ahLst/>
              <a:cxnLst/>
              <a:rect l="l" t="t" r="r" b="b"/>
              <a:pathLst>
                <a:path w="741194" h="741194" extrusionOk="0">
                  <a:moveTo>
                    <a:pt x="370247" y="740947"/>
                  </a:moveTo>
                  <a:cubicBezTo>
                    <a:pt x="165570" y="740947"/>
                    <a:pt x="-350" y="575026"/>
                    <a:pt x="-350" y="370350"/>
                  </a:cubicBezTo>
                  <a:cubicBezTo>
                    <a:pt x="-350" y="165673"/>
                    <a:pt x="165570" y="-248"/>
                    <a:pt x="370247" y="-248"/>
                  </a:cubicBezTo>
                  <a:cubicBezTo>
                    <a:pt x="574923" y="-248"/>
                    <a:pt x="740844" y="165673"/>
                    <a:pt x="740844" y="370350"/>
                  </a:cubicBezTo>
                  <a:cubicBezTo>
                    <a:pt x="740453" y="574866"/>
                    <a:pt x="574763" y="740556"/>
                    <a:pt x="370247" y="740947"/>
                  </a:cubicBezTo>
                  <a:close/>
                </a:path>
              </a:pathLst>
            </a:custGeom>
            <a:solidFill>
              <a:schemeClr val="accent1">
                <a:lumMod val="75000"/>
              </a:schemeClr>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31" name="Google Shape;108;p1">
              <a:extLst>
                <a:ext uri="{FF2B5EF4-FFF2-40B4-BE49-F238E27FC236}">
                  <a16:creationId xmlns:a16="http://schemas.microsoft.com/office/drawing/2014/main" id="{FD269F6F-5AF7-4F1A-96E2-33A8CC71BD62}"/>
                </a:ext>
              </a:extLst>
            </p:cNvPr>
            <p:cNvSpPr/>
            <p:nvPr/>
          </p:nvSpPr>
          <p:spPr>
            <a:xfrm>
              <a:off x="3499067" y="4422166"/>
              <a:ext cx="549141" cy="549142"/>
            </a:xfrm>
            <a:custGeom>
              <a:avLst/>
              <a:gdLst/>
              <a:ahLst/>
              <a:cxnLst/>
              <a:rect l="l" t="t" r="r" b="b"/>
              <a:pathLst>
                <a:path w="549141" h="549142" extrusionOk="0">
                  <a:moveTo>
                    <a:pt x="274220" y="548894"/>
                  </a:moveTo>
                  <a:cubicBezTo>
                    <a:pt x="122576" y="548894"/>
                    <a:pt x="-350" y="425962"/>
                    <a:pt x="-350" y="274323"/>
                  </a:cubicBezTo>
                  <a:cubicBezTo>
                    <a:pt x="-350" y="122679"/>
                    <a:pt x="122576" y="-248"/>
                    <a:pt x="274220" y="-248"/>
                  </a:cubicBezTo>
                  <a:cubicBezTo>
                    <a:pt x="425859" y="-248"/>
                    <a:pt x="548792" y="122679"/>
                    <a:pt x="548792" y="274323"/>
                  </a:cubicBezTo>
                  <a:cubicBezTo>
                    <a:pt x="548612" y="425891"/>
                    <a:pt x="425788" y="548715"/>
                    <a:pt x="274220" y="548894"/>
                  </a:cubicBezTo>
                  <a:close/>
                </a:path>
              </a:pathLst>
            </a:custGeom>
            <a:solidFill>
              <a:srgbClr val="FFFFFF"/>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32" name="Google Shape;109;p1">
              <a:extLst>
                <a:ext uri="{FF2B5EF4-FFF2-40B4-BE49-F238E27FC236}">
                  <a16:creationId xmlns:a16="http://schemas.microsoft.com/office/drawing/2014/main" id="{0196ED6A-F7EC-4BA0-813D-8E098AC191D0}"/>
                </a:ext>
              </a:extLst>
            </p:cNvPr>
            <p:cNvSpPr/>
            <p:nvPr/>
          </p:nvSpPr>
          <p:spPr>
            <a:xfrm>
              <a:off x="4979215" y="4326140"/>
              <a:ext cx="741194" cy="741194"/>
            </a:xfrm>
            <a:custGeom>
              <a:avLst/>
              <a:gdLst/>
              <a:ahLst/>
              <a:cxnLst/>
              <a:rect l="l" t="t" r="r" b="b"/>
              <a:pathLst>
                <a:path w="741194" h="741194" extrusionOk="0">
                  <a:moveTo>
                    <a:pt x="370247" y="740947"/>
                  </a:moveTo>
                  <a:cubicBezTo>
                    <a:pt x="165570" y="740947"/>
                    <a:pt x="-350" y="575026"/>
                    <a:pt x="-350" y="370350"/>
                  </a:cubicBezTo>
                  <a:cubicBezTo>
                    <a:pt x="-350" y="165673"/>
                    <a:pt x="165570" y="-248"/>
                    <a:pt x="370247" y="-248"/>
                  </a:cubicBezTo>
                  <a:cubicBezTo>
                    <a:pt x="574923" y="-248"/>
                    <a:pt x="740844" y="165673"/>
                    <a:pt x="740844" y="370350"/>
                  </a:cubicBezTo>
                  <a:cubicBezTo>
                    <a:pt x="740453" y="574866"/>
                    <a:pt x="574763" y="740556"/>
                    <a:pt x="370247" y="740947"/>
                  </a:cubicBezTo>
                  <a:close/>
                </a:path>
              </a:pathLst>
            </a:custGeom>
            <a:solidFill>
              <a:schemeClr val="accent4">
                <a:lumMod val="90000"/>
              </a:schemeClr>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33" name="Google Shape;110;p1">
              <a:extLst>
                <a:ext uri="{FF2B5EF4-FFF2-40B4-BE49-F238E27FC236}">
                  <a16:creationId xmlns:a16="http://schemas.microsoft.com/office/drawing/2014/main" id="{29194E8E-7F0A-4162-83FA-65C0E5CF2BE1}"/>
                </a:ext>
              </a:extLst>
            </p:cNvPr>
            <p:cNvSpPr/>
            <p:nvPr/>
          </p:nvSpPr>
          <p:spPr>
            <a:xfrm>
              <a:off x="5075241" y="4422166"/>
              <a:ext cx="549142" cy="549142"/>
            </a:xfrm>
            <a:custGeom>
              <a:avLst/>
              <a:gdLst/>
              <a:ahLst/>
              <a:cxnLst/>
              <a:rect l="l" t="t" r="r" b="b"/>
              <a:pathLst>
                <a:path w="549142" h="549142" extrusionOk="0">
                  <a:moveTo>
                    <a:pt x="274221" y="548894"/>
                  </a:moveTo>
                  <a:cubicBezTo>
                    <a:pt x="122582" y="548894"/>
                    <a:pt x="-350" y="425962"/>
                    <a:pt x="-350" y="274323"/>
                  </a:cubicBezTo>
                  <a:cubicBezTo>
                    <a:pt x="-350" y="122679"/>
                    <a:pt x="122582" y="-248"/>
                    <a:pt x="274221" y="-248"/>
                  </a:cubicBezTo>
                  <a:cubicBezTo>
                    <a:pt x="425865" y="-248"/>
                    <a:pt x="548792" y="122679"/>
                    <a:pt x="548792" y="274323"/>
                  </a:cubicBezTo>
                  <a:cubicBezTo>
                    <a:pt x="548612" y="425891"/>
                    <a:pt x="425788" y="548715"/>
                    <a:pt x="274221" y="548894"/>
                  </a:cubicBezTo>
                  <a:close/>
                </a:path>
              </a:pathLst>
            </a:custGeom>
            <a:solidFill>
              <a:srgbClr val="FFFFFF"/>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34" name="Google Shape;111;p1">
              <a:extLst>
                <a:ext uri="{FF2B5EF4-FFF2-40B4-BE49-F238E27FC236}">
                  <a16:creationId xmlns:a16="http://schemas.microsoft.com/office/drawing/2014/main" id="{A8005C47-7617-4788-B086-6A1283A26556}"/>
                </a:ext>
              </a:extLst>
            </p:cNvPr>
            <p:cNvSpPr/>
            <p:nvPr/>
          </p:nvSpPr>
          <p:spPr>
            <a:xfrm>
              <a:off x="3031291" y="3331308"/>
              <a:ext cx="29064" cy="29064"/>
            </a:xfrm>
            <a:custGeom>
              <a:avLst/>
              <a:gdLst/>
              <a:ahLst/>
              <a:cxnLst/>
              <a:rect l="l" t="t" r="r" b="b"/>
              <a:pathLst>
                <a:path w="29064" h="29064" extrusionOk="0">
                  <a:moveTo>
                    <a:pt x="28714" y="14348"/>
                  </a:moveTo>
                  <a:cubicBezTo>
                    <a:pt x="28675" y="22376"/>
                    <a:pt x="22146" y="28848"/>
                    <a:pt x="14118" y="28816"/>
                  </a:cubicBezTo>
                  <a:cubicBezTo>
                    <a:pt x="6090" y="28778"/>
                    <a:pt x="-389" y="22242"/>
                    <a:pt x="-350" y="14220"/>
                  </a:cubicBezTo>
                  <a:cubicBezTo>
                    <a:pt x="-312" y="6192"/>
                    <a:pt x="6218" y="-286"/>
                    <a:pt x="14246" y="-248"/>
                  </a:cubicBezTo>
                  <a:cubicBezTo>
                    <a:pt x="14265" y="-248"/>
                    <a:pt x="14290" y="-248"/>
                    <a:pt x="14310" y="-248"/>
                  </a:cubicBezTo>
                  <a:cubicBezTo>
                    <a:pt x="22312" y="-177"/>
                    <a:pt x="28752" y="6346"/>
                    <a:pt x="28714" y="14348"/>
                  </a:cubicBezTo>
                  <a:close/>
                </a:path>
              </a:pathLst>
            </a:custGeom>
            <a:solidFill>
              <a:srgbClr val="FFFFFF"/>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sp>
          <p:nvSpPr>
            <p:cNvPr id="35" name="Google Shape;112;p1">
              <a:extLst>
                <a:ext uri="{FF2B5EF4-FFF2-40B4-BE49-F238E27FC236}">
                  <a16:creationId xmlns:a16="http://schemas.microsoft.com/office/drawing/2014/main" id="{D12D71D4-17C5-4852-830D-B96FE21DBEC6}"/>
                </a:ext>
              </a:extLst>
            </p:cNvPr>
            <p:cNvSpPr/>
            <p:nvPr/>
          </p:nvSpPr>
          <p:spPr>
            <a:xfrm>
              <a:off x="3747083" y="4605629"/>
              <a:ext cx="92928" cy="28071"/>
            </a:xfrm>
            <a:custGeom>
              <a:avLst/>
              <a:gdLst/>
              <a:ahLst/>
              <a:cxnLst/>
              <a:rect l="l" t="t" r="r" b="b"/>
              <a:pathLst>
                <a:path w="92928" h="28071" extrusionOk="0">
                  <a:moveTo>
                    <a:pt x="11096" y="26587"/>
                  </a:moveTo>
                  <a:cubicBezTo>
                    <a:pt x="31614" y="10339"/>
                    <a:pt x="60614" y="10339"/>
                    <a:pt x="81131" y="26587"/>
                  </a:cubicBezTo>
                  <a:cubicBezTo>
                    <a:pt x="84512" y="28840"/>
                    <a:pt x="89082" y="27931"/>
                    <a:pt x="91342" y="24544"/>
                  </a:cubicBezTo>
                  <a:cubicBezTo>
                    <a:pt x="93346" y="21542"/>
                    <a:pt x="92872" y="17522"/>
                    <a:pt x="90222" y="15064"/>
                  </a:cubicBezTo>
                  <a:cubicBezTo>
                    <a:pt x="64359" y="-5352"/>
                    <a:pt x="27869" y="-5352"/>
                    <a:pt x="2006" y="15064"/>
                  </a:cubicBezTo>
                  <a:cubicBezTo>
                    <a:pt x="-978" y="17829"/>
                    <a:pt x="-1150" y="22490"/>
                    <a:pt x="1615" y="25467"/>
                  </a:cubicBezTo>
                  <a:cubicBezTo>
                    <a:pt x="4073" y="28117"/>
                    <a:pt x="8087" y="28590"/>
                    <a:pt x="11096" y="26587"/>
                  </a:cubicBezTo>
                  <a:close/>
                </a:path>
              </a:pathLst>
            </a:custGeom>
            <a:solidFill>
              <a:srgbClr val="FDFDFD"/>
            </a:solidFill>
            <a:ln>
              <a:noFill/>
            </a:ln>
          </p:spPr>
          <p:txBody>
            <a:bodyPr spcFirstLastPara="1" wrap="square" lIns="91419" tIns="45697" rIns="91419" bIns="45697" anchor="ctr" anchorCtr="0">
              <a:noAutofit/>
            </a:bodyPr>
            <a:lstStyle/>
            <a:p>
              <a:endParaRPr sz="900">
                <a:solidFill>
                  <a:schemeClr val="dk1"/>
                </a:solidFill>
                <a:latin typeface="Calibri"/>
                <a:ea typeface="Calibri"/>
                <a:cs typeface="Calibri"/>
                <a:sym typeface="Calibri"/>
              </a:endParaRPr>
            </a:p>
          </p:txBody>
        </p:sp>
      </p:grpSp>
      <p:pic>
        <p:nvPicPr>
          <p:cNvPr id="36" name="Google Shape;113;p1" descr="Atom with solid fill">
            <a:extLst>
              <a:ext uri="{FF2B5EF4-FFF2-40B4-BE49-F238E27FC236}">
                <a16:creationId xmlns:a16="http://schemas.microsoft.com/office/drawing/2014/main" id="{AA333C8A-63F8-4726-B609-BC25A780E29F}"/>
              </a:ext>
            </a:extLst>
          </p:cNvPr>
          <p:cNvPicPr preferRelativeResize="0"/>
          <p:nvPr/>
        </p:nvPicPr>
        <p:blipFill rotWithShape="1">
          <a:blip r:embed="rId3">
            <a:alphaModFix/>
          </a:blip>
          <a:srcRect/>
          <a:stretch/>
        </p:blipFill>
        <p:spPr>
          <a:xfrm>
            <a:off x="7545465" y="3066088"/>
            <a:ext cx="340096" cy="340096"/>
          </a:xfrm>
          <a:prstGeom prst="rect">
            <a:avLst/>
          </a:prstGeom>
          <a:noFill/>
          <a:ln>
            <a:noFill/>
          </a:ln>
        </p:spPr>
      </p:pic>
      <p:pic>
        <p:nvPicPr>
          <p:cNvPr id="37" name="Google Shape;114;p1" descr="Books with solid fill">
            <a:extLst>
              <a:ext uri="{FF2B5EF4-FFF2-40B4-BE49-F238E27FC236}">
                <a16:creationId xmlns:a16="http://schemas.microsoft.com/office/drawing/2014/main" id="{88554821-E7F1-4D6A-ADED-ADB4D1BAA171}"/>
              </a:ext>
            </a:extLst>
          </p:cNvPr>
          <p:cNvPicPr preferRelativeResize="0"/>
          <p:nvPr/>
        </p:nvPicPr>
        <p:blipFill rotWithShape="1">
          <a:blip r:embed="rId4">
            <a:alphaModFix/>
          </a:blip>
          <a:srcRect/>
          <a:stretch/>
        </p:blipFill>
        <p:spPr>
          <a:xfrm>
            <a:off x="6773019" y="4473150"/>
            <a:ext cx="340096" cy="340096"/>
          </a:xfrm>
          <a:prstGeom prst="rect">
            <a:avLst/>
          </a:prstGeom>
          <a:noFill/>
          <a:ln>
            <a:noFill/>
          </a:ln>
        </p:spPr>
      </p:pic>
      <p:pic>
        <p:nvPicPr>
          <p:cNvPr id="38" name="Google Shape;115;p1" descr="Books on shelf with solid fill">
            <a:extLst>
              <a:ext uri="{FF2B5EF4-FFF2-40B4-BE49-F238E27FC236}">
                <a16:creationId xmlns:a16="http://schemas.microsoft.com/office/drawing/2014/main" id="{241B0002-CF15-4C9A-8CB6-BC730E3850B4}"/>
              </a:ext>
            </a:extLst>
          </p:cNvPr>
          <p:cNvPicPr preferRelativeResize="0"/>
          <p:nvPr/>
        </p:nvPicPr>
        <p:blipFill rotWithShape="1">
          <a:blip r:embed="rId5">
            <a:alphaModFix/>
          </a:blip>
          <a:srcRect/>
          <a:stretch/>
        </p:blipFill>
        <p:spPr>
          <a:xfrm>
            <a:off x="6741097" y="1658407"/>
            <a:ext cx="340096" cy="340096"/>
          </a:xfrm>
          <a:prstGeom prst="rect">
            <a:avLst/>
          </a:prstGeom>
          <a:noFill/>
          <a:ln>
            <a:noFill/>
          </a:ln>
        </p:spPr>
      </p:pic>
      <p:pic>
        <p:nvPicPr>
          <p:cNvPr id="39" name="Google Shape;116;p1" descr="Earth globe: Africa and Europe with solid fill">
            <a:extLst>
              <a:ext uri="{FF2B5EF4-FFF2-40B4-BE49-F238E27FC236}">
                <a16:creationId xmlns:a16="http://schemas.microsoft.com/office/drawing/2014/main" id="{38B68518-9EAA-46A2-BF09-30B8F80D2FC4}"/>
              </a:ext>
            </a:extLst>
          </p:cNvPr>
          <p:cNvPicPr preferRelativeResize="0"/>
          <p:nvPr/>
        </p:nvPicPr>
        <p:blipFill rotWithShape="1">
          <a:blip r:embed="rId6">
            <a:alphaModFix/>
          </a:blip>
          <a:srcRect/>
          <a:stretch/>
        </p:blipFill>
        <p:spPr>
          <a:xfrm>
            <a:off x="4996041" y="1658406"/>
            <a:ext cx="340096" cy="340096"/>
          </a:xfrm>
          <a:prstGeom prst="rect">
            <a:avLst/>
          </a:prstGeom>
          <a:noFill/>
          <a:ln>
            <a:noFill/>
          </a:ln>
        </p:spPr>
      </p:pic>
      <p:pic>
        <p:nvPicPr>
          <p:cNvPr id="40" name="Google Shape;117;p1" descr="Employee badge with solid fill">
            <a:extLst>
              <a:ext uri="{FF2B5EF4-FFF2-40B4-BE49-F238E27FC236}">
                <a16:creationId xmlns:a16="http://schemas.microsoft.com/office/drawing/2014/main" id="{736E9597-F16F-45BD-B78E-F5DAD57E85F9}"/>
              </a:ext>
            </a:extLst>
          </p:cNvPr>
          <p:cNvPicPr preferRelativeResize="0"/>
          <p:nvPr/>
        </p:nvPicPr>
        <p:blipFill rotWithShape="1">
          <a:blip r:embed="rId7">
            <a:alphaModFix/>
          </a:blip>
          <a:srcRect/>
          <a:stretch/>
        </p:blipFill>
        <p:spPr>
          <a:xfrm>
            <a:off x="4224930" y="3066086"/>
            <a:ext cx="340096" cy="340096"/>
          </a:xfrm>
          <a:prstGeom prst="rect">
            <a:avLst/>
          </a:prstGeom>
          <a:noFill/>
          <a:ln>
            <a:noFill/>
          </a:ln>
        </p:spPr>
      </p:pic>
      <p:pic>
        <p:nvPicPr>
          <p:cNvPr id="41" name="Google Shape;118;p1" descr="Envelope with solid fill">
            <a:extLst>
              <a:ext uri="{FF2B5EF4-FFF2-40B4-BE49-F238E27FC236}">
                <a16:creationId xmlns:a16="http://schemas.microsoft.com/office/drawing/2014/main" id="{665CFD7A-5813-4C8F-B175-F113106B3706}"/>
              </a:ext>
            </a:extLst>
          </p:cNvPr>
          <p:cNvPicPr preferRelativeResize="0"/>
          <p:nvPr/>
        </p:nvPicPr>
        <p:blipFill rotWithShape="1">
          <a:blip r:embed="rId8">
            <a:alphaModFix/>
          </a:blip>
          <a:srcRect/>
          <a:stretch/>
        </p:blipFill>
        <p:spPr>
          <a:xfrm>
            <a:off x="4996041" y="4501116"/>
            <a:ext cx="340096" cy="340096"/>
          </a:xfrm>
          <a:prstGeom prst="rect">
            <a:avLst/>
          </a:prstGeom>
          <a:noFill/>
          <a:ln>
            <a:noFill/>
          </a:ln>
        </p:spPr>
      </p:pic>
      <p:sp>
        <p:nvSpPr>
          <p:cNvPr id="42" name="Google Shape;125;p1">
            <a:extLst>
              <a:ext uri="{FF2B5EF4-FFF2-40B4-BE49-F238E27FC236}">
                <a16:creationId xmlns:a16="http://schemas.microsoft.com/office/drawing/2014/main" id="{D0B06501-2E39-48FA-AB48-B41EF6EBDD74}"/>
              </a:ext>
            </a:extLst>
          </p:cNvPr>
          <p:cNvSpPr txBox="1"/>
          <p:nvPr/>
        </p:nvSpPr>
        <p:spPr>
          <a:xfrm rot="16200000">
            <a:off x="4506227" y="3169168"/>
            <a:ext cx="1033074" cy="253869"/>
          </a:xfrm>
          <a:prstGeom prst="rect">
            <a:avLst/>
          </a:prstGeom>
          <a:noFill/>
          <a:ln>
            <a:noFill/>
          </a:ln>
        </p:spPr>
        <p:txBody>
          <a:bodyPr spcFirstLastPara="1" wrap="square" lIns="91419" tIns="45697" rIns="91419" bIns="45697" anchor="t" anchorCtr="0">
            <a:spAutoFit/>
          </a:bodyPr>
          <a:lstStyle/>
          <a:p>
            <a:pPr algn="ctr"/>
            <a:r>
              <a:rPr lang="en-IN" sz="1050" b="1">
                <a:latin typeface="Helvetica Now Text Medium" panose="020B0604030202020204" pitchFamily="34" charset="0"/>
                <a:ea typeface="Calibri"/>
                <a:cs typeface="Calibri"/>
                <a:sym typeface="Calibri"/>
              </a:rPr>
              <a:t>ISOLATED</a:t>
            </a:r>
            <a:endParaRPr sz="3600" b="1">
              <a:latin typeface="Helvetica Now Text Medium" panose="020B0604030202020204" pitchFamily="34" charset="0"/>
            </a:endParaRPr>
          </a:p>
        </p:txBody>
      </p:sp>
      <p:sp>
        <p:nvSpPr>
          <p:cNvPr id="43" name="Google Shape;126;p1">
            <a:extLst>
              <a:ext uri="{FF2B5EF4-FFF2-40B4-BE49-F238E27FC236}">
                <a16:creationId xmlns:a16="http://schemas.microsoft.com/office/drawing/2014/main" id="{BE3CF036-CA6A-4D04-AA95-4FB4AC45C56C}"/>
              </a:ext>
            </a:extLst>
          </p:cNvPr>
          <p:cNvSpPr txBox="1"/>
          <p:nvPr/>
        </p:nvSpPr>
        <p:spPr>
          <a:xfrm rot="19679502">
            <a:off x="5008668" y="2278291"/>
            <a:ext cx="1033074" cy="253869"/>
          </a:xfrm>
          <a:prstGeom prst="rect">
            <a:avLst/>
          </a:prstGeom>
          <a:noFill/>
          <a:ln>
            <a:noFill/>
          </a:ln>
        </p:spPr>
        <p:txBody>
          <a:bodyPr spcFirstLastPara="1" wrap="square" lIns="91419" tIns="45697" rIns="91419" bIns="45697" anchor="t" anchorCtr="0">
            <a:spAutoFit/>
          </a:bodyPr>
          <a:lstStyle/>
          <a:p>
            <a:pPr algn="ctr"/>
            <a:r>
              <a:rPr lang="en-IN" sz="1050" b="1">
                <a:latin typeface="Helvetica Now Text Medium" panose="020B0604030202020204" pitchFamily="34" charset="0"/>
                <a:ea typeface="Calibri"/>
                <a:cs typeface="Calibri"/>
                <a:sym typeface="Calibri"/>
              </a:rPr>
              <a:t>OBESITY</a:t>
            </a:r>
            <a:endParaRPr sz="3600" b="1">
              <a:latin typeface="Helvetica Now Text Medium" panose="020B0604030202020204" pitchFamily="34" charset="0"/>
            </a:endParaRPr>
          </a:p>
        </p:txBody>
      </p:sp>
      <p:sp>
        <p:nvSpPr>
          <p:cNvPr id="44" name="Google Shape;127;p1">
            <a:extLst>
              <a:ext uri="{FF2B5EF4-FFF2-40B4-BE49-F238E27FC236}">
                <a16:creationId xmlns:a16="http://schemas.microsoft.com/office/drawing/2014/main" id="{20EE7D53-F0CA-4BF8-AFD5-789925F12A38}"/>
              </a:ext>
            </a:extLst>
          </p:cNvPr>
          <p:cNvSpPr txBox="1"/>
          <p:nvPr/>
        </p:nvSpPr>
        <p:spPr>
          <a:xfrm rot="2151843">
            <a:off x="6067140" y="2270052"/>
            <a:ext cx="1033074" cy="253869"/>
          </a:xfrm>
          <a:prstGeom prst="rect">
            <a:avLst/>
          </a:prstGeom>
          <a:noFill/>
          <a:ln>
            <a:noFill/>
          </a:ln>
        </p:spPr>
        <p:txBody>
          <a:bodyPr spcFirstLastPara="1" wrap="square" lIns="91419" tIns="45697" rIns="91419" bIns="45697" anchor="t" anchorCtr="0">
            <a:spAutoFit/>
          </a:bodyPr>
          <a:lstStyle/>
          <a:p>
            <a:pPr algn="ctr"/>
            <a:r>
              <a:rPr lang="en-IN" sz="1050" b="1">
                <a:latin typeface="Helvetica Now Text Medium" panose="020B0604030202020204" pitchFamily="34" charset="0"/>
                <a:ea typeface="Calibri"/>
                <a:cs typeface="Calibri"/>
                <a:sym typeface="Calibri"/>
              </a:rPr>
              <a:t>STRESS</a:t>
            </a:r>
            <a:endParaRPr lang="en-IN" sz="3600" b="1">
              <a:latin typeface="Helvetica Now Text Medium" panose="020B0604030202020204" pitchFamily="34" charset="0"/>
            </a:endParaRPr>
          </a:p>
        </p:txBody>
      </p:sp>
      <p:sp>
        <p:nvSpPr>
          <p:cNvPr id="45" name="Google Shape;128;p1">
            <a:extLst>
              <a:ext uri="{FF2B5EF4-FFF2-40B4-BE49-F238E27FC236}">
                <a16:creationId xmlns:a16="http://schemas.microsoft.com/office/drawing/2014/main" id="{7D787A12-A9C8-408E-845C-484ABFC49352}"/>
              </a:ext>
            </a:extLst>
          </p:cNvPr>
          <p:cNvSpPr txBox="1"/>
          <p:nvPr/>
        </p:nvSpPr>
        <p:spPr>
          <a:xfrm rot="16512212">
            <a:off x="6561133" y="3121600"/>
            <a:ext cx="1033074" cy="253869"/>
          </a:xfrm>
          <a:prstGeom prst="rect">
            <a:avLst/>
          </a:prstGeom>
          <a:noFill/>
          <a:ln>
            <a:noFill/>
          </a:ln>
        </p:spPr>
        <p:txBody>
          <a:bodyPr spcFirstLastPara="1" wrap="square" lIns="91419" tIns="45697" rIns="91419" bIns="45697" anchor="t" anchorCtr="0">
            <a:spAutoFit/>
          </a:bodyPr>
          <a:lstStyle/>
          <a:p>
            <a:pPr algn="ctr"/>
            <a:r>
              <a:rPr lang="en-IN" sz="1050" b="1">
                <a:latin typeface="Helvetica Now Text Medium" panose="020B0604030202020204" pitchFamily="34" charset="0"/>
                <a:ea typeface="Calibri"/>
                <a:cs typeface="Calibri"/>
                <a:sym typeface="Calibri"/>
              </a:rPr>
              <a:t>PRESENT</a:t>
            </a:r>
            <a:endParaRPr lang="en-IN" sz="3600" b="1">
              <a:latin typeface="Helvetica Now Text Medium" panose="020B0604030202020204" pitchFamily="34" charset="0"/>
            </a:endParaRPr>
          </a:p>
        </p:txBody>
      </p:sp>
      <p:sp>
        <p:nvSpPr>
          <p:cNvPr id="46" name="Google Shape;129;p1">
            <a:extLst>
              <a:ext uri="{FF2B5EF4-FFF2-40B4-BE49-F238E27FC236}">
                <a16:creationId xmlns:a16="http://schemas.microsoft.com/office/drawing/2014/main" id="{E4248328-2A37-4DB0-A14F-8722F5C40478}"/>
              </a:ext>
            </a:extLst>
          </p:cNvPr>
          <p:cNvSpPr txBox="1"/>
          <p:nvPr/>
        </p:nvSpPr>
        <p:spPr>
          <a:xfrm rot="19810140">
            <a:off x="6071493" y="3967331"/>
            <a:ext cx="1033074" cy="253869"/>
          </a:xfrm>
          <a:prstGeom prst="rect">
            <a:avLst/>
          </a:prstGeom>
          <a:noFill/>
          <a:ln>
            <a:noFill/>
          </a:ln>
        </p:spPr>
        <p:txBody>
          <a:bodyPr spcFirstLastPara="1" wrap="square" lIns="91419" tIns="45697" rIns="91419" bIns="45697" anchor="t" anchorCtr="0">
            <a:spAutoFit/>
          </a:bodyPr>
          <a:lstStyle/>
          <a:p>
            <a:pPr algn="ctr"/>
            <a:r>
              <a:rPr lang="en-IN" sz="1050" b="1">
                <a:latin typeface="Helvetica Now Text Medium" panose="020B0604030202020204" pitchFamily="34" charset="0"/>
                <a:cs typeface="Calibri"/>
                <a:sym typeface="Calibri"/>
              </a:rPr>
              <a:t>MONEY</a:t>
            </a:r>
            <a:endParaRPr sz="3600" b="1">
              <a:latin typeface="Helvetica Now Text Medium" panose="020B0604030202020204" pitchFamily="34" charset="0"/>
            </a:endParaRPr>
          </a:p>
        </p:txBody>
      </p:sp>
      <p:sp>
        <p:nvSpPr>
          <p:cNvPr id="47" name="Google Shape;130;p1">
            <a:extLst>
              <a:ext uri="{FF2B5EF4-FFF2-40B4-BE49-F238E27FC236}">
                <a16:creationId xmlns:a16="http://schemas.microsoft.com/office/drawing/2014/main" id="{FE7B98BB-1331-4394-A433-6CABACEB0470}"/>
              </a:ext>
            </a:extLst>
          </p:cNvPr>
          <p:cNvSpPr txBox="1"/>
          <p:nvPr/>
        </p:nvSpPr>
        <p:spPr>
          <a:xfrm rot="1780892">
            <a:off x="5053720" y="3972951"/>
            <a:ext cx="1033074" cy="253869"/>
          </a:xfrm>
          <a:prstGeom prst="rect">
            <a:avLst/>
          </a:prstGeom>
          <a:noFill/>
          <a:ln>
            <a:noFill/>
          </a:ln>
        </p:spPr>
        <p:txBody>
          <a:bodyPr spcFirstLastPara="1" wrap="square" lIns="91419" tIns="45697" rIns="91419" bIns="45697" anchor="t" anchorCtr="0">
            <a:spAutoFit/>
          </a:bodyPr>
          <a:lstStyle/>
          <a:p>
            <a:pPr algn="ctr"/>
            <a:r>
              <a:rPr lang="en-IN" sz="1050" b="1">
                <a:latin typeface="Helvetica Now Text Medium" panose="020B0604030202020204" pitchFamily="34" charset="0"/>
                <a:ea typeface="Calibri"/>
                <a:cs typeface="Calibri"/>
                <a:sym typeface="Calibri"/>
              </a:rPr>
              <a:t>DISEASE</a:t>
            </a:r>
            <a:endParaRPr sz="3600" b="1">
              <a:latin typeface="Helvetica Now Text Medium" panose="020B0604030202020204" pitchFamily="34" charset="0"/>
            </a:endParaRPr>
          </a:p>
        </p:txBody>
      </p:sp>
      <p:pic>
        <p:nvPicPr>
          <p:cNvPr id="48" name="Graphic 47" descr="Man outline">
            <a:extLst>
              <a:ext uri="{FF2B5EF4-FFF2-40B4-BE49-F238E27FC236}">
                <a16:creationId xmlns:a16="http://schemas.microsoft.com/office/drawing/2014/main" id="{E31D176C-4482-49B2-86CE-0A4987338BF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602929" y="2778964"/>
            <a:ext cx="914341" cy="914341"/>
          </a:xfrm>
          <a:prstGeom prst="rect">
            <a:avLst/>
          </a:prstGeom>
        </p:spPr>
      </p:pic>
      <p:sp>
        <p:nvSpPr>
          <p:cNvPr id="49" name="TextBox 48">
            <a:extLst>
              <a:ext uri="{FF2B5EF4-FFF2-40B4-BE49-F238E27FC236}">
                <a16:creationId xmlns:a16="http://schemas.microsoft.com/office/drawing/2014/main" id="{98E2D369-3D5D-451A-9543-9501CBE31394}"/>
              </a:ext>
            </a:extLst>
          </p:cNvPr>
          <p:cNvSpPr txBox="1"/>
          <p:nvPr/>
        </p:nvSpPr>
        <p:spPr>
          <a:xfrm>
            <a:off x="3275021" y="1434076"/>
            <a:ext cx="1442270" cy="207446"/>
          </a:xfrm>
          <a:prstGeom prst="rect">
            <a:avLst/>
          </a:prstGeom>
          <a:noFill/>
        </p:spPr>
        <p:txBody>
          <a:bodyPr wrap="square" lIns="0" tIns="0" rIns="0" bIns="0" rtlCol="0">
            <a:noAutofit/>
          </a:bodyPr>
          <a:lstStyle/>
          <a:p>
            <a:pPr>
              <a:lnSpc>
                <a:spcPct val="117000"/>
              </a:lnSpc>
              <a:spcAft>
                <a:spcPts val="1000"/>
              </a:spcAft>
            </a:pPr>
            <a:endParaRPr lang="en-US" sz="3600" err="1">
              <a:solidFill>
                <a:schemeClr val="tx2"/>
              </a:solidFill>
              <a:latin typeface="Helvetica Now Text" panose="020B0504030202020204" pitchFamily="34" charset="0"/>
            </a:endParaRPr>
          </a:p>
        </p:txBody>
      </p:sp>
      <p:sp>
        <p:nvSpPr>
          <p:cNvPr id="50" name="TextBox 49">
            <a:extLst>
              <a:ext uri="{FF2B5EF4-FFF2-40B4-BE49-F238E27FC236}">
                <a16:creationId xmlns:a16="http://schemas.microsoft.com/office/drawing/2014/main" id="{7039E4DE-E648-4D57-A79F-8B96F56B839E}"/>
              </a:ext>
            </a:extLst>
          </p:cNvPr>
          <p:cNvSpPr txBox="1"/>
          <p:nvPr/>
        </p:nvSpPr>
        <p:spPr>
          <a:xfrm>
            <a:off x="2186653" y="1466105"/>
            <a:ext cx="2405587" cy="621359"/>
          </a:xfrm>
          <a:prstGeom prst="rect">
            <a:avLst/>
          </a:prstGeom>
          <a:noFill/>
        </p:spPr>
        <p:txBody>
          <a:bodyPr wrap="square" lIns="0" tIns="0" rIns="0" bIns="0" rtlCol="0">
            <a:noAutofit/>
          </a:bodyPr>
          <a:lstStyle/>
          <a:p>
            <a:pPr algn="r">
              <a:lnSpc>
                <a:spcPct val="117000"/>
              </a:lnSpc>
              <a:spcAft>
                <a:spcPts val="1000"/>
              </a:spcAft>
            </a:pPr>
            <a:r>
              <a:rPr lang="en-US" sz="1600" b="1" dirty="0">
                <a:solidFill>
                  <a:srgbClr val="007585"/>
                </a:solidFill>
                <a:latin typeface="Helvetica Now Text" panose="020B0504030202020204" pitchFamily="34" charset="0"/>
              </a:rPr>
              <a:t>236</a:t>
            </a:r>
            <a:r>
              <a:rPr lang="en-US" sz="1400" b="1" dirty="0">
                <a:solidFill>
                  <a:schemeClr val="tx2"/>
                </a:solidFill>
                <a:latin typeface="Helvetica Now Text" panose="020B0504030202020204" pitchFamily="34" charset="0"/>
              </a:rPr>
              <a:t> diseases are associated with obesity</a:t>
            </a:r>
          </a:p>
        </p:txBody>
      </p:sp>
      <p:sp>
        <p:nvSpPr>
          <p:cNvPr id="51" name="TextBox 50">
            <a:extLst>
              <a:ext uri="{FF2B5EF4-FFF2-40B4-BE49-F238E27FC236}">
                <a16:creationId xmlns:a16="http://schemas.microsoft.com/office/drawing/2014/main" id="{8826F8B4-416E-4BD4-B2A7-D9ABEF0E87F7}"/>
              </a:ext>
            </a:extLst>
          </p:cNvPr>
          <p:cNvSpPr txBox="1"/>
          <p:nvPr/>
        </p:nvSpPr>
        <p:spPr>
          <a:xfrm>
            <a:off x="334913" y="4473151"/>
            <a:ext cx="4321939" cy="621359"/>
          </a:xfrm>
          <a:prstGeom prst="rect">
            <a:avLst/>
          </a:prstGeom>
          <a:noFill/>
        </p:spPr>
        <p:txBody>
          <a:bodyPr wrap="square" lIns="0" tIns="0" rIns="0" bIns="0" rtlCol="0">
            <a:noAutofit/>
          </a:bodyPr>
          <a:lstStyle/>
          <a:p>
            <a:pPr algn="r">
              <a:lnSpc>
                <a:spcPct val="117000"/>
              </a:lnSpc>
              <a:spcAft>
                <a:spcPts val="1000"/>
              </a:spcAft>
            </a:pPr>
            <a:r>
              <a:rPr lang="en-US" sz="1600" b="1" dirty="0">
                <a:solidFill>
                  <a:srgbClr val="007585"/>
                </a:solidFill>
                <a:latin typeface="Helvetica Now Text" panose="020B0504030202020204" pitchFamily="34" charset="0"/>
              </a:rPr>
              <a:t>80% </a:t>
            </a:r>
            <a:r>
              <a:rPr lang="en-US" sz="1400" b="1" dirty="0">
                <a:solidFill>
                  <a:schemeClr val="tx2"/>
                </a:solidFill>
                <a:latin typeface="Helvetica Now Text" panose="020B0504030202020204" pitchFamily="34" charset="0"/>
              </a:rPr>
              <a:t>of chronic diseases are driven by lifestyle factors such as diet, exercise and stress</a:t>
            </a:r>
          </a:p>
        </p:txBody>
      </p:sp>
      <p:sp>
        <p:nvSpPr>
          <p:cNvPr id="52" name="TextBox 51">
            <a:extLst>
              <a:ext uri="{FF2B5EF4-FFF2-40B4-BE49-F238E27FC236}">
                <a16:creationId xmlns:a16="http://schemas.microsoft.com/office/drawing/2014/main" id="{A45CFC99-67C4-48A4-BCE9-5FDEE9180F8E}"/>
              </a:ext>
            </a:extLst>
          </p:cNvPr>
          <p:cNvSpPr txBox="1"/>
          <p:nvPr/>
        </p:nvSpPr>
        <p:spPr>
          <a:xfrm>
            <a:off x="7502496" y="4473151"/>
            <a:ext cx="3981583" cy="621359"/>
          </a:xfrm>
          <a:prstGeom prst="rect">
            <a:avLst/>
          </a:prstGeom>
          <a:noFill/>
        </p:spPr>
        <p:txBody>
          <a:bodyPr wrap="square" lIns="0" tIns="0" rIns="0" bIns="0" rtlCol="0">
            <a:noAutofit/>
          </a:bodyPr>
          <a:lstStyle/>
          <a:p>
            <a:pPr>
              <a:lnSpc>
                <a:spcPct val="117000"/>
              </a:lnSpc>
              <a:spcAft>
                <a:spcPts val="1000"/>
              </a:spcAft>
            </a:pPr>
            <a:r>
              <a:rPr lang="en-US" sz="1600" b="1" dirty="0">
                <a:solidFill>
                  <a:srgbClr val="007585"/>
                </a:solidFill>
                <a:latin typeface="Helvetica Now Text" panose="020B0504030202020204" pitchFamily="34" charset="0"/>
              </a:rPr>
              <a:t>71% </a:t>
            </a:r>
            <a:r>
              <a:rPr lang="en-US" sz="1400" b="1" dirty="0">
                <a:solidFill>
                  <a:schemeClr val="tx2"/>
                </a:solidFill>
                <a:latin typeface="Helvetica Now Text" panose="020B0504030202020204" pitchFamily="34" charset="0"/>
              </a:rPr>
              <a:t>of employees are worried about their compensation not keeping up with inflation </a:t>
            </a:r>
          </a:p>
        </p:txBody>
      </p:sp>
      <p:sp>
        <p:nvSpPr>
          <p:cNvPr id="53" name="TextBox 52">
            <a:extLst>
              <a:ext uri="{FF2B5EF4-FFF2-40B4-BE49-F238E27FC236}">
                <a16:creationId xmlns:a16="http://schemas.microsoft.com/office/drawing/2014/main" id="{9C558A57-60D4-45E3-91B4-DEF8BEB762D5}"/>
              </a:ext>
            </a:extLst>
          </p:cNvPr>
          <p:cNvSpPr txBox="1"/>
          <p:nvPr/>
        </p:nvSpPr>
        <p:spPr>
          <a:xfrm>
            <a:off x="8286214" y="2867329"/>
            <a:ext cx="2816890" cy="621359"/>
          </a:xfrm>
          <a:prstGeom prst="rect">
            <a:avLst/>
          </a:prstGeom>
          <a:noFill/>
        </p:spPr>
        <p:txBody>
          <a:bodyPr wrap="square" lIns="0" tIns="0" rIns="0" bIns="0" rtlCol="0">
            <a:noAutofit/>
          </a:bodyPr>
          <a:lstStyle/>
          <a:p>
            <a:pPr>
              <a:lnSpc>
                <a:spcPct val="117000"/>
              </a:lnSpc>
              <a:spcAft>
                <a:spcPts val="1000"/>
              </a:spcAft>
            </a:pPr>
            <a:r>
              <a:rPr lang="en-US" sz="1600" b="1" dirty="0">
                <a:solidFill>
                  <a:srgbClr val="007585"/>
                </a:solidFill>
                <a:latin typeface="Helvetica Now Text" panose="020B0504030202020204" pitchFamily="34" charset="0"/>
              </a:rPr>
              <a:t>60% </a:t>
            </a:r>
            <a:r>
              <a:rPr lang="en-US" sz="1400" b="1" dirty="0">
                <a:solidFill>
                  <a:schemeClr val="tx2"/>
                </a:solidFill>
                <a:latin typeface="Helvetica Now Text" panose="020B0504030202020204" pitchFamily="34" charset="0"/>
              </a:rPr>
              <a:t>of employees are emotionally detached at work</a:t>
            </a:r>
          </a:p>
        </p:txBody>
      </p:sp>
      <p:sp>
        <p:nvSpPr>
          <p:cNvPr id="54" name="TextBox 53">
            <a:extLst>
              <a:ext uri="{FF2B5EF4-FFF2-40B4-BE49-F238E27FC236}">
                <a16:creationId xmlns:a16="http://schemas.microsoft.com/office/drawing/2014/main" id="{F5DD1333-BFB0-4FB4-B5C4-1BFBF1F6F188}"/>
              </a:ext>
            </a:extLst>
          </p:cNvPr>
          <p:cNvSpPr txBox="1"/>
          <p:nvPr/>
        </p:nvSpPr>
        <p:spPr>
          <a:xfrm>
            <a:off x="7467262" y="1466105"/>
            <a:ext cx="4245403" cy="404149"/>
          </a:xfrm>
          <a:prstGeom prst="rect">
            <a:avLst/>
          </a:prstGeom>
          <a:noFill/>
        </p:spPr>
        <p:txBody>
          <a:bodyPr wrap="square" lIns="0" tIns="0" rIns="0" bIns="0" rtlCol="0">
            <a:noAutofit/>
          </a:bodyPr>
          <a:lstStyle/>
          <a:p>
            <a:pPr>
              <a:lnSpc>
                <a:spcPct val="117000"/>
              </a:lnSpc>
              <a:spcAft>
                <a:spcPts val="1000"/>
              </a:spcAft>
            </a:pPr>
            <a:r>
              <a:rPr lang="en-US" sz="1400" b="1" dirty="0">
                <a:solidFill>
                  <a:schemeClr val="tx2"/>
                </a:solidFill>
                <a:latin typeface="Helvetica Now Text" panose="020B0504030202020204" pitchFamily="34" charset="0"/>
              </a:rPr>
              <a:t>Employee stress is at an </a:t>
            </a:r>
            <a:r>
              <a:rPr lang="en-US" sz="1600" b="1" dirty="0">
                <a:solidFill>
                  <a:srgbClr val="007585"/>
                </a:solidFill>
                <a:latin typeface="Helvetica Now Text" panose="020B0504030202020204" pitchFamily="34" charset="0"/>
              </a:rPr>
              <a:t>ALL-TIME HIGH</a:t>
            </a:r>
            <a:endParaRPr lang="en-US" sz="1400" b="1" dirty="0">
              <a:solidFill>
                <a:srgbClr val="007585"/>
              </a:solidFill>
              <a:latin typeface="Helvetica Now Text" panose="020B0504030202020204" pitchFamily="34" charset="0"/>
            </a:endParaRPr>
          </a:p>
        </p:txBody>
      </p:sp>
      <p:sp>
        <p:nvSpPr>
          <p:cNvPr id="55" name="Google Shape;131;p1">
            <a:extLst>
              <a:ext uri="{FF2B5EF4-FFF2-40B4-BE49-F238E27FC236}">
                <a16:creationId xmlns:a16="http://schemas.microsoft.com/office/drawing/2014/main" id="{CEA69070-5007-4025-A531-A2043F902C1A}"/>
              </a:ext>
            </a:extLst>
          </p:cNvPr>
          <p:cNvSpPr txBox="1"/>
          <p:nvPr/>
        </p:nvSpPr>
        <p:spPr>
          <a:xfrm>
            <a:off x="1023387" y="6230914"/>
            <a:ext cx="5493883" cy="207703"/>
          </a:xfrm>
          <a:prstGeom prst="rect">
            <a:avLst/>
          </a:prstGeom>
          <a:noFill/>
          <a:ln>
            <a:noFill/>
          </a:ln>
        </p:spPr>
        <p:txBody>
          <a:bodyPr spcFirstLastPara="1" wrap="square" lIns="91419" tIns="45697" rIns="91419" bIns="45697" anchor="t" anchorCtr="0">
            <a:spAutoFit/>
          </a:bodyPr>
          <a:lstStyle/>
          <a:p>
            <a:pPr>
              <a:lnSpc>
                <a:spcPct val="150000"/>
              </a:lnSpc>
            </a:pPr>
            <a:r>
              <a:rPr lang="en-IN" sz="500" dirty="0">
                <a:latin typeface="Helvetica Now Text" panose="020B0504030202020204" pitchFamily="34" charset="0"/>
                <a:ea typeface="arial"/>
                <a:cs typeface="arial"/>
                <a:sym typeface="arial"/>
              </a:rPr>
              <a:t>Sources: Gallup, 2022; </a:t>
            </a:r>
            <a:r>
              <a:rPr lang="en-US" sz="500" dirty="0">
                <a:latin typeface="Helvetica Now Text" panose="020B0504030202020204" pitchFamily="34" charset="0"/>
              </a:rPr>
              <a:t>National Institute of Health, 2022; Cleveland Clinic, 2020; APA, 2022; CDC, 2022</a:t>
            </a:r>
          </a:p>
        </p:txBody>
      </p:sp>
      <p:sp>
        <p:nvSpPr>
          <p:cNvPr id="56" name="TextBox 55">
            <a:extLst>
              <a:ext uri="{FF2B5EF4-FFF2-40B4-BE49-F238E27FC236}">
                <a16:creationId xmlns:a16="http://schemas.microsoft.com/office/drawing/2014/main" id="{A29FE9FA-C804-45DF-A242-8748916EDB52}"/>
              </a:ext>
            </a:extLst>
          </p:cNvPr>
          <p:cNvSpPr txBox="1"/>
          <p:nvPr/>
        </p:nvSpPr>
        <p:spPr>
          <a:xfrm>
            <a:off x="398" y="2896218"/>
            <a:ext cx="3786596" cy="621359"/>
          </a:xfrm>
          <a:prstGeom prst="rect">
            <a:avLst/>
          </a:prstGeom>
          <a:noFill/>
        </p:spPr>
        <p:txBody>
          <a:bodyPr wrap="square" lIns="0" tIns="0" rIns="0" bIns="0" rtlCol="0">
            <a:noAutofit/>
          </a:bodyPr>
          <a:lstStyle/>
          <a:p>
            <a:pPr algn="r">
              <a:lnSpc>
                <a:spcPct val="117000"/>
              </a:lnSpc>
              <a:spcAft>
                <a:spcPts val="1000"/>
              </a:spcAft>
            </a:pPr>
            <a:r>
              <a:rPr lang="en-US" sz="1400" b="1" dirty="0">
                <a:solidFill>
                  <a:schemeClr val="tx2"/>
                </a:solidFill>
                <a:latin typeface="Helvetica Now Text" panose="020B0504030202020204" pitchFamily="34" charset="0"/>
              </a:rPr>
              <a:t>Feeling disconnected from others is a </a:t>
            </a:r>
            <a:r>
              <a:rPr lang="en-US" sz="1600" b="1" dirty="0">
                <a:solidFill>
                  <a:srgbClr val="007585"/>
                </a:solidFill>
                <a:latin typeface="Helvetica Now Text" panose="020B0504030202020204" pitchFamily="34" charset="0"/>
              </a:rPr>
              <a:t>SIGNIFICANT HEALTH RISK</a:t>
            </a:r>
            <a:endParaRPr lang="en-US" sz="1400" b="1" dirty="0">
              <a:solidFill>
                <a:srgbClr val="007585"/>
              </a:solidFill>
              <a:latin typeface="Helvetica Now Text" panose="020B0504030202020204" pitchFamily="34" charset="0"/>
            </a:endParaRPr>
          </a:p>
        </p:txBody>
      </p:sp>
    </p:spTree>
    <p:extLst>
      <p:ext uri="{BB962C8B-B14F-4D97-AF65-F5344CB8AC3E}">
        <p14:creationId xmlns:p14="http://schemas.microsoft.com/office/powerpoint/2010/main" val="63160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0"/>
                                        </p:tgtEl>
                                      </p:cBhvr>
                                    </p:animEffect>
                                    <p:animScale>
                                      <p:cBhvr>
                                        <p:cTn id="7" dur="250" autoRev="1" fill="hold"/>
                                        <p:tgtEl>
                                          <p:spTgt spid="5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1"/>
                                        </p:tgtEl>
                                      </p:cBhvr>
                                    </p:animEffect>
                                    <p:animScale>
                                      <p:cBhvr>
                                        <p:cTn id="12" dur="250" autoRev="1" fill="hold"/>
                                        <p:tgtEl>
                                          <p:spTgt spid="5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54"/>
                                        </p:tgtEl>
                                      </p:cBhvr>
                                    </p:animEffect>
                                    <p:animScale>
                                      <p:cBhvr>
                                        <p:cTn id="17" dur="250" autoRev="1" fill="hold"/>
                                        <p:tgtEl>
                                          <p:spTgt spid="5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52"/>
                                        </p:tgtEl>
                                      </p:cBhvr>
                                    </p:animEffect>
                                    <p:animScale>
                                      <p:cBhvr>
                                        <p:cTn id="22" dur="250" autoRev="1" fill="hold"/>
                                        <p:tgtEl>
                                          <p:spTgt spid="5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53"/>
                                        </p:tgtEl>
                                      </p:cBhvr>
                                    </p:animEffect>
                                    <p:animScale>
                                      <p:cBhvr>
                                        <p:cTn id="27" dur="250" autoRev="1" fill="hold"/>
                                        <p:tgtEl>
                                          <p:spTgt spid="53"/>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56"/>
                                        </p:tgtEl>
                                      </p:cBhvr>
                                    </p:animEffect>
                                    <p:animScale>
                                      <p:cBhvr>
                                        <p:cTn id="32" dur="250" autoRev="1" fill="hold"/>
                                        <p:tgtEl>
                                          <p:spTgt spid="5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1052B8-13F6-426D-9BE5-4673ADC6D717}"/>
              </a:ext>
            </a:extLst>
          </p:cNvPr>
          <p:cNvSpPr>
            <a:spLocks noGrp="1"/>
          </p:cNvSpPr>
          <p:nvPr>
            <p:ph type="sldNum" sz="quarter" idx="12"/>
          </p:nvPr>
        </p:nvSpPr>
        <p:spPr/>
        <p:txBody>
          <a:bodyPr/>
          <a:lstStyle/>
          <a:p>
            <a:fld id="{91D568E7-61F5-D04E-995D-81EF41C01A2A}" type="slidenum">
              <a:rPr lang="en-GB" smtClean="0"/>
              <a:t>28</a:t>
            </a:fld>
            <a:endParaRPr lang="en-GB"/>
          </a:p>
        </p:txBody>
      </p:sp>
      <p:sp>
        <p:nvSpPr>
          <p:cNvPr id="40" name="Footer Placeholder 1">
            <a:extLst>
              <a:ext uri="{FF2B5EF4-FFF2-40B4-BE49-F238E27FC236}">
                <a16:creationId xmlns:a16="http://schemas.microsoft.com/office/drawing/2014/main" id="{6E649091-F337-4FE2-A870-0543D471050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Legal Copy Helvetica Regular 8/9.6 Black</a:t>
            </a:r>
          </a:p>
        </p:txBody>
      </p:sp>
      <p:sp>
        <p:nvSpPr>
          <p:cNvPr id="4" name="Title 3">
            <a:extLst>
              <a:ext uri="{FF2B5EF4-FFF2-40B4-BE49-F238E27FC236}">
                <a16:creationId xmlns:a16="http://schemas.microsoft.com/office/drawing/2014/main" id="{BD4716EC-5B68-4565-BF50-C30796BA3BDD}"/>
              </a:ext>
            </a:extLst>
          </p:cNvPr>
          <p:cNvSpPr>
            <a:spLocks noGrp="1"/>
          </p:cNvSpPr>
          <p:nvPr>
            <p:ph type="title"/>
          </p:nvPr>
        </p:nvSpPr>
        <p:spPr>
          <a:xfrm>
            <a:off x="1123554" y="468192"/>
            <a:ext cx="10686256" cy="400110"/>
          </a:xfrm>
        </p:spPr>
        <p:txBody>
          <a:bodyPr/>
          <a:lstStyle/>
          <a:p>
            <a:r>
              <a:rPr lang="en-US" dirty="0"/>
              <a:t>Identify and Overcome Barriers to Total Wellbeing</a:t>
            </a:r>
          </a:p>
        </p:txBody>
      </p:sp>
      <p:sp>
        <p:nvSpPr>
          <p:cNvPr id="8" name="Content Placeholder 7">
            <a:extLst>
              <a:ext uri="{FF2B5EF4-FFF2-40B4-BE49-F238E27FC236}">
                <a16:creationId xmlns:a16="http://schemas.microsoft.com/office/drawing/2014/main" id="{37E737E8-F7BF-C527-7B60-6977CC1522AC}"/>
              </a:ext>
            </a:extLst>
          </p:cNvPr>
          <p:cNvSpPr>
            <a:spLocks noGrp="1"/>
          </p:cNvSpPr>
          <p:nvPr>
            <p:ph sz="quarter" idx="14"/>
          </p:nvPr>
        </p:nvSpPr>
        <p:spPr/>
        <p:txBody>
          <a:bodyPr/>
          <a:lstStyle/>
          <a:p>
            <a:r>
              <a:rPr lang="en-US" sz="1600" b="0" dirty="0">
                <a:latin typeface="Helvetica Now Text Medium" panose="020B0604030202020204" pitchFamily="34" charset="0"/>
              </a:rPr>
              <a:t>“Living a truly healthy life requires more...”</a:t>
            </a:r>
          </a:p>
          <a:p>
            <a:endParaRPr lang="en-US" dirty="0"/>
          </a:p>
        </p:txBody>
      </p:sp>
      <p:sp>
        <p:nvSpPr>
          <p:cNvPr id="10" name="Rectangle 9">
            <a:extLst>
              <a:ext uri="{FF2B5EF4-FFF2-40B4-BE49-F238E27FC236}">
                <a16:creationId xmlns:a16="http://schemas.microsoft.com/office/drawing/2014/main" id="{12DB646B-F0BB-4494-81E9-853BEE71CC46}"/>
              </a:ext>
            </a:extLst>
          </p:cNvPr>
          <p:cNvSpPr/>
          <p:nvPr/>
        </p:nvSpPr>
        <p:spPr>
          <a:xfrm>
            <a:off x="1183417" y="6315261"/>
            <a:ext cx="8192255" cy="123111"/>
          </a:xfrm>
          <a:prstGeom prst="rect">
            <a:avLst/>
          </a:prstGeom>
        </p:spPr>
        <p:txBody>
          <a:bodyPr wrap="square" lIns="45720" tIns="22860" rIns="45720" bIns="22860" anchor="ctr">
            <a:spAutoFit/>
          </a:bodyPr>
          <a:lstStyle/>
          <a:p>
            <a:r>
              <a:rPr lang="en-US" sz="500" b="1" dirty="0">
                <a:solidFill>
                  <a:schemeClr val="bg1">
                    <a:lumMod val="50000"/>
                  </a:schemeClr>
                </a:solidFill>
                <a:latin typeface="Helvetica Now Text Light" panose="020B0404030202020204" pitchFamily="34" charset="0"/>
                <a:ea typeface="ＭＳ Ｐゴシック"/>
              </a:rPr>
              <a:t>Source: : </a:t>
            </a:r>
            <a:r>
              <a:rPr lang="en-US" sz="500" dirty="0">
                <a:solidFill>
                  <a:schemeClr val="bg1">
                    <a:lumMod val="50000"/>
                  </a:schemeClr>
                </a:solidFill>
                <a:latin typeface="Helvetica Now Text Light" panose="020B0404030202020204" pitchFamily="34" charset="0"/>
                <a:ea typeface="ＭＳ Ｐゴシック"/>
              </a:rPr>
              <a:t>1. Alight International Workforce and Wellbeing Mindset 2022</a:t>
            </a:r>
          </a:p>
        </p:txBody>
      </p:sp>
      <p:graphicFrame>
        <p:nvGraphicFramePr>
          <p:cNvPr id="22" name="Chart 21">
            <a:extLst>
              <a:ext uri="{FF2B5EF4-FFF2-40B4-BE49-F238E27FC236}">
                <a16:creationId xmlns:a16="http://schemas.microsoft.com/office/drawing/2014/main" id="{43AAEA0A-6DB4-4026-8275-E891C144A6C5}"/>
              </a:ext>
            </a:extLst>
          </p:cNvPr>
          <p:cNvGraphicFramePr/>
          <p:nvPr>
            <p:extLst>
              <p:ext uri="{D42A27DB-BD31-4B8C-83A1-F6EECF244321}">
                <p14:modId xmlns:p14="http://schemas.microsoft.com/office/powerpoint/2010/main" val="2338697740"/>
              </p:ext>
            </p:extLst>
          </p:nvPr>
        </p:nvGraphicFramePr>
        <p:xfrm>
          <a:off x="1671081" y="1957798"/>
          <a:ext cx="10030382" cy="3944539"/>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 Placeholder 5">
            <a:extLst>
              <a:ext uri="{FF2B5EF4-FFF2-40B4-BE49-F238E27FC236}">
                <a16:creationId xmlns:a16="http://schemas.microsoft.com/office/drawing/2014/main" id="{FEF80408-3A18-4D04-BBB9-7EE46E16A0B9}"/>
              </a:ext>
            </a:extLst>
          </p:cNvPr>
          <p:cNvSpPr txBox="1">
            <a:spLocks/>
          </p:cNvSpPr>
          <p:nvPr/>
        </p:nvSpPr>
        <p:spPr>
          <a:xfrm>
            <a:off x="2463043" y="2238732"/>
            <a:ext cx="2223655" cy="2603397"/>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26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spcAft>
                <a:spcPts val="2600"/>
              </a:spcAft>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spcAft>
                <a:spcPts val="2600"/>
              </a:spcAft>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spcAft>
                <a:spcPts val="2600"/>
              </a:spcAft>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41200" algn="l" defTabSz="1828709" rtl="0" eaLnBrk="1" latinLnBrk="0" hangingPunct="1">
              <a:lnSpc>
                <a:spcPct val="117000"/>
              </a:lnSpc>
              <a:spcBef>
                <a:spcPts val="0"/>
              </a:spcBef>
              <a:spcAft>
                <a:spcPts val="2600"/>
              </a:spcAft>
              <a:buClr>
                <a:schemeClr val="tx1"/>
              </a:buClr>
              <a:buFont typeface="System Font Regular"/>
              <a:buChar char="–"/>
              <a:tabLst/>
              <a:defRPr sz="2400" b="0" i="0" kern="1200">
                <a:solidFill>
                  <a:schemeClr val="tx2"/>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endParaRPr lang="en-US" sz="1500" dirty="0"/>
          </a:p>
        </p:txBody>
      </p:sp>
    </p:spTree>
    <p:extLst>
      <p:ext uri="{BB962C8B-B14F-4D97-AF65-F5344CB8AC3E}">
        <p14:creationId xmlns:p14="http://schemas.microsoft.com/office/powerpoint/2010/main" val="3016326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52DED8-3AEF-4665-A73C-531E0238505E}"/>
              </a:ext>
            </a:extLst>
          </p:cNvPr>
          <p:cNvSpPr>
            <a:spLocks noGrp="1"/>
          </p:cNvSpPr>
          <p:nvPr>
            <p:ph type="ftr" sz="quarter" idx="4294967295"/>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Legal Copy Helvetica Regular 8/9.6 Black</a:t>
            </a:r>
            <a:endParaRPr lang="en-GB" dirty="0"/>
          </a:p>
        </p:txBody>
      </p:sp>
      <p:sp>
        <p:nvSpPr>
          <p:cNvPr id="5" name="Title 4">
            <a:extLst>
              <a:ext uri="{FF2B5EF4-FFF2-40B4-BE49-F238E27FC236}">
                <a16:creationId xmlns:a16="http://schemas.microsoft.com/office/drawing/2014/main" id="{99AD0DC7-53CC-4104-B30D-3B2B8A15DB23}"/>
              </a:ext>
            </a:extLst>
          </p:cNvPr>
          <p:cNvSpPr>
            <a:spLocks noGrp="1"/>
          </p:cNvSpPr>
          <p:nvPr>
            <p:ph type="title"/>
          </p:nvPr>
        </p:nvSpPr>
        <p:spPr>
          <a:xfrm>
            <a:off x="562012" y="234096"/>
            <a:ext cx="7936342" cy="400110"/>
          </a:xfrm>
        </p:spPr>
        <p:txBody>
          <a:bodyPr/>
          <a:lstStyle/>
          <a:p>
            <a:r>
              <a:rPr lang="en-US" dirty="0">
                <a:latin typeface="Helvetica Now Text" panose="020B0504030202020204" pitchFamily="34" charset="0"/>
              </a:rPr>
              <a:t>Build a Culture of Caring</a:t>
            </a:r>
          </a:p>
        </p:txBody>
      </p:sp>
      <p:sp>
        <p:nvSpPr>
          <p:cNvPr id="6" name="Subtitle 5">
            <a:extLst>
              <a:ext uri="{FF2B5EF4-FFF2-40B4-BE49-F238E27FC236}">
                <a16:creationId xmlns:a16="http://schemas.microsoft.com/office/drawing/2014/main" id="{F5D95EFB-8439-15C0-62BE-DF13C7C14938}"/>
              </a:ext>
            </a:extLst>
          </p:cNvPr>
          <p:cNvSpPr>
            <a:spLocks noGrp="1"/>
          </p:cNvSpPr>
          <p:nvPr>
            <p:ph type="subTitle" idx="13"/>
          </p:nvPr>
        </p:nvSpPr>
        <p:spPr>
          <a:xfrm>
            <a:off x="1123554" y="843284"/>
            <a:ext cx="10686256" cy="889987"/>
          </a:xfrm>
        </p:spPr>
        <p:txBody>
          <a:bodyPr/>
          <a:lstStyle/>
          <a:p>
            <a:r>
              <a:rPr lang="en-US" sz="1600" dirty="0">
                <a:latin typeface="Helvetica Now Text" panose="020B0504030202020204" pitchFamily="34" charset="0"/>
              </a:rPr>
              <a:t>Meet your employees where they are by helping them find the time, space and financial resources to exert more control over their wellbeing</a:t>
            </a:r>
          </a:p>
          <a:p>
            <a:endParaRPr lang="en-US" dirty="0"/>
          </a:p>
        </p:txBody>
      </p:sp>
      <p:sp>
        <p:nvSpPr>
          <p:cNvPr id="7" name="Content Placeholder 6">
            <a:extLst>
              <a:ext uri="{FF2B5EF4-FFF2-40B4-BE49-F238E27FC236}">
                <a16:creationId xmlns:a16="http://schemas.microsoft.com/office/drawing/2014/main" id="{5E56492B-88AC-47DC-B951-F6A49768996F}"/>
              </a:ext>
            </a:extLst>
          </p:cNvPr>
          <p:cNvSpPr>
            <a:spLocks noGrp="1"/>
          </p:cNvSpPr>
          <p:nvPr>
            <p:ph sz="quarter" idx="14"/>
          </p:nvPr>
        </p:nvSpPr>
        <p:spPr>
          <a:xfrm>
            <a:off x="6197026" y="1613329"/>
            <a:ext cx="3696850" cy="4438650"/>
          </a:xfrm>
        </p:spPr>
        <p:txBody>
          <a:bodyPr/>
          <a:lstStyle/>
          <a:p>
            <a:pPr lvl="1">
              <a:lnSpc>
                <a:spcPct val="100000"/>
              </a:lnSpc>
              <a:spcAft>
                <a:spcPts val="0"/>
              </a:spcAft>
            </a:pPr>
            <a:r>
              <a:rPr lang="en-US" sz="3300" b="1" dirty="0">
                <a:solidFill>
                  <a:srgbClr val="EA2238"/>
                </a:solidFill>
              </a:rPr>
              <a:t>87%</a:t>
            </a:r>
            <a:r>
              <a:rPr lang="en-US" sz="1600" b="1" dirty="0">
                <a:solidFill>
                  <a:srgbClr val="EA2238"/>
                </a:solidFill>
              </a:rPr>
              <a:t> </a:t>
            </a:r>
            <a:r>
              <a:rPr lang="en-US" sz="1600" b="1" dirty="0">
                <a:solidFill>
                  <a:srgbClr val="5D6D78"/>
                </a:solidFill>
              </a:rPr>
              <a:t>think action from employer would help their mental health</a:t>
            </a:r>
            <a:r>
              <a:rPr lang="en-US" sz="1600" b="1" baseline="30000" dirty="0">
                <a:solidFill>
                  <a:srgbClr val="5D6D78"/>
                </a:solidFill>
              </a:rPr>
              <a:t>2</a:t>
            </a:r>
            <a:r>
              <a:rPr lang="en-US" sz="1800" b="1" dirty="0">
                <a:solidFill>
                  <a:srgbClr val="5D6D78"/>
                </a:solidFill>
              </a:rPr>
              <a:t/>
            </a:r>
            <a:br>
              <a:rPr lang="en-US" sz="1800" b="1" dirty="0">
                <a:solidFill>
                  <a:srgbClr val="5D6D78"/>
                </a:solidFill>
              </a:rPr>
            </a:br>
            <a:endParaRPr lang="en-US" sz="1800" b="1" dirty="0">
              <a:solidFill>
                <a:srgbClr val="5D6D78"/>
              </a:solidFill>
            </a:endParaRPr>
          </a:p>
          <a:p>
            <a:pPr lvl="1"/>
            <a:endParaRPr lang="en-US" sz="1500" b="1" dirty="0">
              <a:solidFill>
                <a:srgbClr val="5D6D78"/>
              </a:solidFill>
            </a:endParaRPr>
          </a:p>
        </p:txBody>
      </p:sp>
      <p:sp>
        <p:nvSpPr>
          <p:cNvPr id="2" name="Slide Number Placeholder 1">
            <a:extLst>
              <a:ext uri="{FF2B5EF4-FFF2-40B4-BE49-F238E27FC236}">
                <a16:creationId xmlns:a16="http://schemas.microsoft.com/office/drawing/2014/main" id="{B96B01D5-57C8-499E-BEE2-C7AD7156BA33}"/>
              </a:ext>
            </a:extLst>
          </p:cNvPr>
          <p:cNvSpPr>
            <a:spLocks noGrp="1"/>
          </p:cNvSpPr>
          <p:nvPr>
            <p:ph type="sldNum" sz="quarter" idx="12"/>
          </p:nvPr>
        </p:nvSpPr>
        <p:spPr/>
        <p:txBody>
          <a:bodyPr/>
          <a:lstStyle/>
          <a:p>
            <a:fld id="{91D568E7-61F5-D04E-995D-81EF41C01A2A}" type="slidenum">
              <a:rPr lang="en-GB" smtClean="0"/>
              <a:pPr/>
              <a:t>29</a:t>
            </a:fld>
            <a:endParaRPr lang="en-GB"/>
          </a:p>
        </p:txBody>
      </p:sp>
      <p:sp>
        <p:nvSpPr>
          <p:cNvPr id="8" name="Content Placeholder 6">
            <a:extLst>
              <a:ext uri="{FF2B5EF4-FFF2-40B4-BE49-F238E27FC236}">
                <a16:creationId xmlns:a16="http://schemas.microsoft.com/office/drawing/2014/main" id="{7DFFEB74-3307-445C-8D99-C53073712DBB}"/>
              </a:ext>
            </a:extLst>
          </p:cNvPr>
          <p:cNvSpPr txBox="1">
            <a:spLocks/>
          </p:cNvSpPr>
          <p:nvPr/>
        </p:nvSpPr>
        <p:spPr>
          <a:xfrm>
            <a:off x="6695282" y="2302679"/>
            <a:ext cx="4570810" cy="4438650"/>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lvl="3"/>
            <a:endParaRPr lang="en-US" sz="1200"/>
          </a:p>
        </p:txBody>
      </p:sp>
      <p:graphicFrame>
        <p:nvGraphicFramePr>
          <p:cNvPr id="10" name="Table 2">
            <a:extLst>
              <a:ext uri="{FF2B5EF4-FFF2-40B4-BE49-F238E27FC236}">
                <a16:creationId xmlns:a16="http://schemas.microsoft.com/office/drawing/2014/main" id="{6641832E-1698-4B21-84B6-46C8AABA8B45}"/>
              </a:ext>
            </a:extLst>
          </p:cNvPr>
          <p:cNvGraphicFramePr>
            <a:graphicFrameLocks noGrp="1"/>
          </p:cNvGraphicFramePr>
          <p:nvPr>
            <p:extLst>
              <p:ext uri="{D42A27DB-BD31-4B8C-83A1-F6EECF244321}">
                <p14:modId xmlns:p14="http://schemas.microsoft.com/office/powerpoint/2010/main" val="380694595"/>
              </p:ext>
            </p:extLst>
          </p:nvPr>
        </p:nvGraphicFramePr>
        <p:xfrm>
          <a:off x="2040340" y="3176110"/>
          <a:ext cx="7771680" cy="2927260"/>
        </p:xfrm>
        <a:graphic>
          <a:graphicData uri="http://schemas.openxmlformats.org/drawingml/2006/table">
            <a:tbl>
              <a:tblPr firstRow="1" bandRow="1">
                <a:tableStyleId>{00A15C55-8517-42AA-B614-E9B94910E393}</a:tableStyleId>
              </a:tblPr>
              <a:tblGrid>
                <a:gridCol w="3885840">
                  <a:extLst>
                    <a:ext uri="{9D8B030D-6E8A-4147-A177-3AD203B41FA5}">
                      <a16:colId xmlns:a16="http://schemas.microsoft.com/office/drawing/2014/main" val="759372140"/>
                    </a:ext>
                  </a:extLst>
                </a:gridCol>
                <a:gridCol w="3885840">
                  <a:extLst>
                    <a:ext uri="{9D8B030D-6E8A-4147-A177-3AD203B41FA5}">
                      <a16:colId xmlns:a16="http://schemas.microsoft.com/office/drawing/2014/main" val="2220709197"/>
                    </a:ext>
                  </a:extLst>
                </a:gridCol>
              </a:tblGrid>
              <a:tr h="990600">
                <a:tc>
                  <a:txBody>
                    <a:bodyPr/>
                    <a:lstStyle/>
                    <a:p>
                      <a:pPr algn="ctr"/>
                      <a:r>
                        <a:rPr lang="en-US" sz="2400" dirty="0">
                          <a:solidFill>
                            <a:srgbClr val="46535E"/>
                          </a:solidFill>
                          <a:latin typeface="Helvetica Now Text" panose="020B0504030202020204" pitchFamily="34" charset="0"/>
                        </a:rPr>
                        <a:t>34% </a:t>
                      </a:r>
                      <a:br>
                        <a:rPr lang="en-US" sz="2400" dirty="0">
                          <a:solidFill>
                            <a:srgbClr val="46535E"/>
                          </a:solidFill>
                          <a:latin typeface="Helvetica Now Text" panose="020B0504030202020204" pitchFamily="34" charset="0"/>
                        </a:rPr>
                      </a:br>
                      <a:r>
                        <a:rPr lang="en-US" sz="1600" b="0" dirty="0">
                          <a:solidFill>
                            <a:srgbClr val="46535E"/>
                          </a:solidFill>
                          <a:latin typeface="Helvetica Now Text Medium" panose="020B0604030202020204" pitchFamily="34" charset="0"/>
                        </a:rPr>
                        <a:t>Offer flexibility</a:t>
                      </a:r>
                      <a:endParaRPr lang="en-US" sz="1200" b="0" baseline="30000" dirty="0">
                        <a:solidFill>
                          <a:srgbClr val="46535E"/>
                        </a:solidFill>
                        <a:latin typeface="Helvetica Now Text Medium" panose="020B0604030202020204" pitchFamily="34" charset="0"/>
                      </a:endParaRPr>
                    </a:p>
                  </a:txBody>
                  <a:tcPr marL="68580" marR="68580" marT="68580" marB="6858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rgbClr val="46535E"/>
                          </a:solidFill>
                          <a:latin typeface="Helvetica Now Text" panose="020B0504030202020204" pitchFamily="34" charset="0"/>
                        </a:rPr>
                        <a:t>32% </a:t>
                      </a:r>
                      <a:br>
                        <a:rPr lang="en-US" sz="2400" dirty="0">
                          <a:solidFill>
                            <a:srgbClr val="46535E"/>
                          </a:solidFill>
                          <a:latin typeface="Helvetica Now Text" panose="020B0504030202020204" pitchFamily="34" charset="0"/>
                        </a:rPr>
                      </a:br>
                      <a:r>
                        <a:rPr lang="en-US" sz="1600" b="0" dirty="0">
                          <a:solidFill>
                            <a:srgbClr val="46535E"/>
                          </a:solidFill>
                          <a:latin typeface="Helvetica Now Text Medium" panose="020B0604030202020204" pitchFamily="34" charset="0"/>
                        </a:rPr>
                        <a:t>Encourage taking </a:t>
                      </a:r>
                      <a:br>
                        <a:rPr lang="en-US" sz="1600" b="0" dirty="0">
                          <a:solidFill>
                            <a:srgbClr val="46535E"/>
                          </a:solidFill>
                          <a:latin typeface="Helvetica Now Text Medium" panose="020B0604030202020204" pitchFamily="34" charset="0"/>
                        </a:rPr>
                      </a:br>
                      <a:r>
                        <a:rPr lang="en-US" sz="1600" b="0" dirty="0">
                          <a:solidFill>
                            <a:srgbClr val="46535E"/>
                          </a:solidFill>
                          <a:latin typeface="Helvetica Now Text Medium" panose="020B0604030202020204" pitchFamily="34" charset="0"/>
                        </a:rPr>
                        <a:t>care of their health</a:t>
                      </a:r>
                      <a:endParaRPr lang="en-US" sz="1200" b="0" dirty="0">
                        <a:solidFill>
                          <a:srgbClr val="46535E"/>
                        </a:solidFill>
                        <a:latin typeface="Helvetica Now Text Medium" panose="020B0604030202020204" pitchFamily="34" charset="0"/>
                      </a:endParaRPr>
                    </a:p>
                  </a:txBody>
                  <a:tcPr marL="68580" marR="68580" marT="68580" marB="6858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EFF0"/>
                    </a:solidFill>
                  </a:tcPr>
                </a:tc>
                <a:extLst>
                  <a:ext uri="{0D108BD9-81ED-4DB2-BD59-A6C34878D82A}">
                    <a16:rowId xmlns:a16="http://schemas.microsoft.com/office/drawing/2014/main" val="4193282756"/>
                  </a:ext>
                </a:extLst>
              </a:tr>
              <a:tr h="990600">
                <a:tc>
                  <a:txBody>
                    <a:bodyPr/>
                    <a:lstStyle/>
                    <a:p>
                      <a:pPr algn="ctr"/>
                      <a:r>
                        <a:rPr lang="en-US" sz="2400" b="1" dirty="0">
                          <a:solidFill>
                            <a:srgbClr val="46535E"/>
                          </a:solidFill>
                          <a:latin typeface="Helvetica Now Text" panose="020B0504030202020204" pitchFamily="34" charset="0"/>
                        </a:rPr>
                        <a:t>30% </a:t>
                      </a:r>
                      <a:br>
                        <a:rPr lang="en-US" sz="2400" b="1" dirty="0">
                          <a:solidFill>
                            <a:srgbClr val="46535E"/>
                          </a:solidFill>
                          <a:latin typeface="Helvetica Now Text" panose="020B0504030202020204" pitchFamily="34" charset="0"/>
                        </a:rPr>
                      </a:br>
                      <a:r>
                        <a:rPr lang="en-US" sz="1600" b="0" dirty="0">
                          <a:solidFill>
                            <a:srgbClr val="46535E"/>
                          </a:solidFill>
                          <a:latin typeface="Helvetica Now Text Medium" panose="020B0604030202020204" pitchFamily="34" charset="0"/>
                        </a:rPr>
                        <a:t>Encourage taking </a:t>
                      </a:r>
                      <a:br>
                        <a:rPr lang="en-US" sz="1600" b="0" dirty="0">
                          <a:solidFill>
                            <a:srgbClr val="46535E"/>
                          </a:solidFill>
                          <a:latin typeface="Helvetica Now Text Medium" panose="020B0604030202020204" pitchFamily="34" charset="0"/>
                        </a:rPr>
                      </a:br>
                      <a:r>
                        <a:rPr lang="en-US" sz="1600" b="0" dirty="0">
                          <a:solidFill>
                            <a:srgbClr val="46535E"/>
                          </a:solidFill>
                          <a:latin typeface="Helvetica Now Text Medium" panose="020B0604030202020204" pitchFamily="34" charset="0"/>
                        </a:rPr>
                        <a:t>paid time off</a:t>
                      </a:r>
                      <a:endParaRPr lang="en-US" sz="1400" b="0" dirty="0">
                        <a:solidFill>
                          <a:srgbClr val="46535E"/>
                        </a:solidFill>
                        <a:latin typeface="Helvetica Now Text Medium" panose="020B0604030202020204" pitchFamily="34" charset="0"/>
                      </a:endParaRPr>
                    </a:p>
                  </a:txBody>
                  <a:tcPr marL="68580" marR="68580" marT="68580" marB="6858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400" b="1" dirty="0">
                          <a:solidFill>
                            <a:schemeClr val="bg1"/>
                          </a:solidFill>
                          <a:latin typeface="Helvetica Now Text" panose="020B0504030202020204" pitchFamily="34" charset="0"/>
                        </a:rPr>
                        <a:t>30% </a:t>
                      </a:r>
                      <a:br>
                        <a:rPr lang="en-US" sz="2400" b="1" dirty="0">
                          <a:solidFill>
                            <a:schemeClr val="bg1"/>
                          </a:solidFill>
                          <a:latin typeface="Helvetica Now Text" panose="020B0504030202020204" pitchFamily="34" charset="0"/>
                        </a:rPr>
                      </a:br>
                      <a:r>
                        <a:rPr lang="en-US" sz="1600" b="0" dirty="0">
                          <a:solidFill>
                            <a:schemeClr val="bg1"/>
                          </a:solidFill>
                          <a:latin typeface="Helvetica Now Text Medium" panose="020B0604030202020204" pitchFamily="34" charset="0"/>
                        </a:rPr>
                        <a:t>Encourage breaks during the day</a:t>
                      </a:r>
                      <a:endParaRPr lang="en-US" sz="1200" b="0" dirty="0">
                        <a:solidFill>
                          <a:schemeClr val="tx1"/>
                        </a:solidFill>
                        <a:latin typeface="Helvetica Now Text Medium" panose="020B0604030202020204" pitchFamily="34" charset="0"/>
                      </a:endParaRPr>
                    </a:p>
                  </a:txBody>
                  <a:tcPr marL="68580" marR="68580" marT="68580" marB="6858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291855922"/>
                  </a:ext>
                </a:extLst>
              </a:tr>
              <a:tr h="946060">
                <a:tc gridSpan="2">
                  <a:txBody>
                    <a:bodyPr/>
                    <a:lstStyle/>
                    <a:p>
                      <a:pPr algn="ctr"/>
                      <a:r>
                        <a:rPr lang="en-US" sz="1600" spc="15" dirty="0">
                          <a:solidFill>
                            <a:srgbClr val="46535E"/>
                          </a:solidFill>
                          <a:effectLst/>
                          <a:latin typeface="Helvetica Now Text Medium" panose="020B0604030202020204" pitchFamily="34" charset="0"/>
                          <a:ea typeface="Calibri" panose="020F0502020204030204" pitchFamily="34" charset="0"/>
                        </a:rPr>
                        <a:t>Employees who feel supported by their organization are </a:t>
                      </a:r>
                      <a:r>
                        <a:rPr lang="en-US" sz="2400" b="1" dirty="0">
                          <a:solidFill>
                            <a:srgbClr val="46535E"/>
                          </a:solidFill>
                          <a:latin typeface="Helvetica Now Text Medium" panose="020B0604030202020204" pitchFamily="34" charset="0"/>
                        </a:rPr>
                        <a:t>5.5 times</a:t>
                      </a:r>
                      <a:r>
                        <a:rPr lang="en-US" sz="1600" b="1" dirty="0">
                          <a:solidFill>
                            <a:srgbClr val="46535E"/>
                          </a:solidFill>
                          <a:latin typeface="Helvetica Now Text Medium" panose="020B0604030202020204" pitchFamily="34" charset="0"/>
                        </a:rPr>
                        <a:t> </a:t>
                      </a:r>
                      <a:r>
                        <a:rPr lang="en-US" sz="1600" spc="15" dirty="0">
                          <a:solidFill>
                            <a:srgbClr val="46535E"/>
                          </a:solidFill>
                          <a:effectLst/>
                          <a:latin typeface="Helvetica Now Text Medium" panose="020B0604030202020204" pitchFamily="34" charset="0"/>
                          <a:ea typeface="Calibri" panose="020F0502020204030204" pitchFamily="34" charset="0"/>
                        </a:rPr>
                        <a:t>more likely to trust the company and its leaders</a:t>
                      </a:r>
                      <a:r>
                        <a:rPr lang="en-US" sz="1600" spc="15" baseline="30000" dirty="0">
                          <a:solidFill>
                            <a:srgbClr val="46535E"/>
                          </a:solidFill>
                          <a:effectLst/>
                          <a:latin typeface="Helvetica Now Text Medium" panose="020B0604030202020204" pitchFamily="34" charset="0"/>
                          <a:ea typeface="Calibri" panose="020F0502020204030204" pitchFamily="34" charset="0"/>
                        </a:rPr>
                        <a:t>3</a:t>
                      </a:r>
                      <a:endParaRPr lang="en-US" sz="1400" b="1" dirty="0">
                        <a:solidFill>
                          <a:srgbClr val="46535E"/>
                        </a:solidFill>
                        <a:latin typeface="Helvetica Now Text" panose="020B0504030202020204" pitchFamily="34" charset="0"/>
                      </a:endParaRPr>
                    </a:p>
                  </a:txBody>
                  <a:tcPr marL="68580" marR="68580" marT="68580" marB="6858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algn="ctr"/>
                      <a:endParaRPr lang="en-US" sz="2400" dirty="0">
                        <a:solidFill>
                          <a:schemeClr val="tx1"/>
                        </a:solidFill>
                        <a:latin typeface="Helvetica Now Text" panose="020B0504030202020204" pitchFamily="34" charset="0"/>
                      </a:endParaRPr>
                    </a:p>
                  </a:txBody>
                  <a:tcPr marL="137160" marR="137160" marT="137160" marB="1371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50497263"/>
                  </a:ext>
                </a:extLst>
              </a:tr>
            </a:tbl>
          </a:graphicData>
        </a:graphic>
      </p:graphicFrame>
      <p:sp>
        <p:nvSpPr>
          <p:cNvPr id="45" name="Right Brace 44">
            <a:extLst>
              <a:ext uri="{FF2B5EF4-FFF2-40B4-BE49-F238E27FC236}">
                <a16:creationId xmlns:a16="http://schemas.microsoft.com/office/drawing/2014/main" id="{809A2A19-CDF4-490C-B636-7A270BC68D2F}"/>
              </a:ext>
            </a:extLst>
          </p:cNvPr>
          <p:cNvSpPr/>
          <p:nvPr/>
        </p:nvSpPr>
        <p:spPr>
          <a:xfrm rot="5400000">
            <a:off x="5809237" y="-220119"/>
            <a:ext cx="178225" cy="6217920"/>
          </a:xfrm>
          <a:prstGeom prst="rightBrace">
            <a:avLst>
              <a:gd name="adj1" fmla="val 8333"/>
              <a:gd name="adj2" fmla="val 49777"/>
            </a:avLst>
          </a:prstGeom>
          <a:ln w="57150">
            <a:solidFill>
              <a:srgbClr val="ACC0C4"/>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12" name="Rectangle 11">
            <a:extLst>
              <a:ext uri="{FF2B5EF4-FFF2-40B4-BE49-F238E27FC236}">
                <a16:creationId xmlns:a16="http://schemas.microsoft.com/office/drawing/2014/main" id="{810A4378-06D7-4B39-B14F-BB8E9D78F0AB}"/>
              </a:ext>
            </a:extLst>
          </p:cNvPr>
          <p:cNvSpPr/>
          <p:nvPr/>
        </p:nvSpPr>
        <p:spPr>
          <a:xfrm>
            <a:off x="1069483" y="6289913"/>
            <a:ext cx="7428871" cy="569387"/>
          </a:xfrm>
          <a:prstGeom prst="rect">
            <a:avLst/>
          </a:prstGeom>
        </p:spPr>
        <p:txBody>
          <a:bodyPr wrap="square" lIns="45720" tIns="22860" rIns="45720" bIns="22860" anchor="t">
            <a:spAutoFit/>
          </a:bodyPr>
          <a:lstStyle/>
          <a:p>
            <a:r>
              <a:rPr lang="en-US" altLang="en-US" sz="500" b="1" dirty="0">
                <a:solidFill>
                  <a:schemeClr val="bg1">
                    <a:lumMod val="50000"/>
                  </a:schemeClr>
                </a:solidFill>
                <a:latin typeface="Helvetica Now Text Light" panose="020B0404030202020204" pitchFamily="34" charset="0"/>
              </a:rPr>
              <a:t>Sources</a:t>
            </a:r>
            <a:r>
              <a:rPr lang="en-US" sz="500" b="1" dirty="0">
                <a:solidFill>
                  <a:schemeClr val="bg1">
                    <a:lumMod val="50000"/>
                  </a:schemeClr>
                </a:solidFill>
                <a:latin typeface="Helvetica Now Text Light" panose="020B0404030202020204" pitchFamily="34" charset="0"/>
              </a:rPr>
              <a:t>; 1</a:t>
            </a:r>
            <a:r>
              <a:rPr lang="en-US" sz="500" dirty="0">
                <a:solidFill>
                  <a:schemeClr val="bg1">
                    <a:lumMod val="50000"/>
                  </a:schemeClr>
                </a:solidFill>
                <a:latin typeface="Helvetica Now Text Light" panose="020B0404030202020204" pitchFamily="34" charset="0"/>
              </a:rPr>
              <a:t>.  Mental Health at Work. National Business Group on Health. 2019; 2. Work and Well-being 2021 Survey report (apa.org); 3. </a:t>
            </a:r>
            <a:r>
              <a:rPr lang="en-US" sz="500" dirty="0">
                <a:solidFill>
                  <a:schemeClr val="bg1">
                    <a:lumMod val="50000"/>
                  </a:schemeClr>
                </a:solidFill>
                <a:latin typeface="Helvetica Now Text Light" panose="020B0404030202020204" pitchFamily="34" charset="0"/>
                <a:hlinkClick r:id="" action="ppaction://noaction">
                  <a:extLst>
                    <a:ext uri="{A12FA001-AC4F-418D-AE19-62706E023703}">
                      <ahyp:hlinkClr xmlns:ahyp="http://schemas.microsoft.com/office/drawing/2018/hyperlinkcolor" xmlns="" val="tx"/>
                    </a:ext>
                  </a:extLst>
                </a:hlinkClick>
              </a:rPr>
              <a:t>3 </a:t>
            </a:r>
            <a:r>
              <a:rPr lang="en-US" sz="500" dirty="0">
                <a:solidFill>
                  <a:schemeClr val="bg1">
                    <a:lumMod val="50000"/>
                  </a:schemeClr>
                </a:solidFill>
                <a:latin typeface="Helvetica Now Text Light" panose="020B0404030202020204" pitchFamily="34" charset="0"/>
              </a:rPr>
              <a:t> 2021 Mental Health at Work Report—The Stakes Have Been Raised (mindsharepartners.org)</a:t>
            </a:r>
            <a:r>
              <a:rPr lang="en-US" sz="500" dirty="0">
                <a:solidFill>
                  <a:schemeClr val="bg1">
                    <a:lumMod val="50000"/>
                  </a:schemeClr>
                </a:solidFill>
                <a:latin typeface="Helvetica Now Text Light" panose="020B0404030202020204" pitchFamily="34" charset="0"/>
                <a:ea typeface="Calibri" panose="020F0502020204030204" pitchFamily="34" charset="0"/>
                <a:cs typeface="Calibri" panose="020F0502020204030204" pitchFamily="34" charset="0"/>
              </a:rPr>
              <a:t>.</a:t>
            </a:r>
            <a:endParaRPr lang="en-US" sz="500" dirty="0">
              <a:solidFill>
                <a:schemeClr val="bg1">
                  <a:lumMod val="50000"/>
                </a:schemeClr>
              </a:solidFill>
              <a:latin typeface="Helvetica Now Text Light" panose="020B0404030202020204" pitchFamily="34" charset="0"/>
            </a:endParaRPr>
          </a:p>
          <a:p>
            <a:endParaRPr lang="en-US" sz="500" dirty="0">
              <a:solidFill>
                <a:schemeClr val="bg1">
                  <a:lumMod val="50000"/>
                </a:schemeClr>
              </a:solidFill>
              <a:latin typeface="Helvetica Now Text Light" panose="020B0404030202020204" pitchFamily="34" charset="0"/>
              <a:hlinkClick r:id="" action="ppaction://noaction">
                <a:extLst>
                  <a:ext uri="{A12FA001-AC4F-418D-AE19-62706E023703}">
                    <ahyp:hlinkClr xmlns:ahyp="http://schemas.microsoft.com/office/drawing/2018/hyperlinkcolor" xmlns="" val="tx"/>
                  </a:ext>
                </a:extLst>
              </a:hlinkClick>
            </a:endParaRPr>
          </a:p>
          <a:p>
            <a:endParaRPr lang="en-US" sz="500" dirty="0">
              <a:solidFill>
                <a:schemeClr val="bg1">
                  <a:lumMod val="50000"/>
                </a:schemeClr>
              </a:solidFill>
              <a:latin typeface="Helvetica Now Text Light" panose="020B0404030202020204" pitchFamily="34" charset="0"/>
              <a:hlinkClick r:id="rId3">
                <a:extLst>
                  <a:ext uri="{A12FA001-AC4F-418D-AE19-62706E023703}">
                    <ahyp:hlinkClr xmlns:ahyp="http://schemas.microsoft.com/office/drawing/2018/hyperlinkcolor" xmlns="" val="tx"/>
                  </a:ext>
                </a:extLst>
              </a:hlinkClick>
            </a:endParaRPr>
          </a:p>
          <a:p>
            <a:endParaRPr lang="en-US" altLang="en-US" sz="500" dirty="0">
              <a:solidFill>
                <a:schemeClr val="bg1">
                  <a:lumMod val="50000"/>
                </a:schemeClr>
              </a:solidFill>
              <a:latin typeface="Helvetica Now Text Light" panose="020B0404030202020204" pitchFamily="34" charset="0"/>
            </a:endParaRPr>
          </a:p>
          <a:p>
            <a:endParaRPr lang="en-US" sz="1400" dirty="0">
              <a:solidFill>
                <a:schemeClr val="bg1">
                  <a:lumMod val="50000"/>
                </a:schemeClr>
              </a:solidFill>
              <a:latin typeface="Helvetica Now Text Light" panose="020B0404030202020204" pitchFamily="34" charset="0"/>
            </a:endParaRPr>
          </a:p>
        </p:txBody>
      </p:sp>
      <p:sp>
        <p:nvSpPr>
          <p:cNvPr id="16" name="TextBox 15">
            <a:extLst>
              <a:ext uri="{FF2B5EF4-FFF2-40B4-BE49-F238E27FC236}">
                <a16:creationId xmlns:a16="http://schemas.microsoft.com/office/drawing/2014/main" id="{22254F2A-8FB2-485A-B4BE-B0397ACD1038}"/>
              </a:ext>
            </a:extLst>
          </p:cNvPr>
          <p:cNvSpPr txBox="1"/>
          <p:nvPr/>
        </p:nvSpPr>
        <p:spPr>
          <a:xfrm>
            <a:off x="2040339" y="1613329"/>
            <a:ext cx="3959041" cy="1092607"/>
          </a:xfrm>
          <a:prstGeom prst="rect">
            <a:avLst/>
          </a:prstGeom>
          <a:noFill/>
        </p:spPr>
        <p:txBody>
          <a:bodyPr wrap="square">
            <a:spAutoFit/>
          </a:bodyPr>
          <a:lstStyle/>
          <a:p>
            <a:r>
              <a:rPr lang="en-US" sz="3300" b="1" dirty="0">
                <a:solidFill>
                  <a:schemeClr val="accent1"/>
                </a:solidFill>
                <a:latin typeface="Helvetica Now Text" panose="020B0504030202020204" pitchFamily="34" charset="0"/>
              </a:rPr>
              <a:t>57%</a:t>
            </a:r>
            <a:r>
              <a:rPr lang="en-US" sz="1600" b="1" dirty="0">
                <a:solidFill>
                  <a:schemeClr val="accent1"/>
                </a:solidFill>
                <a:latin typeface="Helvetica Now Text" panose="020B0504030202020204" pitchFamily="34" charset="0"/>
              </a:rPr>
              <a:t> </a:t>
            </a:r>
            <a:r>
              <a:rPr lang="en-US" sz="1600" b="1" dirty="0">
                <a:solidFill>
                  <a:srgbClr val="5D6D78"/>
                </a:solidFill>
                <a:latin typeface="Helvetica Now Text" panose="020B0504030202020204" pitchFamily="34" charset="0"/>
              </a:rPr>
              <a:t>of employees feel it would be easier to disclose a mental health issue if their employer were supportive</a:t>
            </a:r>
            <a:r>
              <a:rPr lang="en-US" sz="1600" b="1" baseline="30000" dirty="0">
                <a:solidFill>
                  <a:srgbClr val="5D6D78"/>
                </a:solidFill>
                <a:latin typeface="Helvetica Now Text" panose="020B0504030202020204" pitchFamily="34" charset="0"/>
              </a:rPr>
              <a:t>1</a:t>
            </a:r>
            <a:endParaRPr lang="en-US" b="1" baseline="30000" dirty="0">
              <a:solidFill>
                <a:srgbClr val="5D6D78"/>
              </a:solidFill>
              <a:latin typeface="Helvetica Now Text" panose="020B0504030202020204" pitchFamily="34" charset="0"/>
            </a:endParaRPr>
          </a:p>
        </p:txBody>
      </p:sp>
    </p:spTree>
    <p:extLst>
      <p:ext uri="{BB962C8B-B14F-4D97-AF65-F5344CB8AC3E}">
        <p14:creationId xmlns:p14="http://schemas.microsoft.com/office/powerpoint/2010/main" val="361325078"/>
      </p:ext>
    </p:extLst>
  </p:cSld>
  <p:clrMapOvr>
    <a:masterClrMapping/>
  </p:clrMapOvr>
  <p:extLst>
    <p:ext uri="{6950BFC3-D8DA-4A85-94F7-54DA5524770B}">
      <p188:commentRel xmlns:p188="http://schemas.microsoft.com/office/powerpoint/2018/8/main" xmlns=""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A4C70A-FC1D-471A-A1FD-23DA18BE2B45}"/>
              </a:ext>
            </a:extLst>
          </p:cNvPr>
          <p:cNvSpPr>
            <a:spLocks noGrp="1"/>
          </p:cNvSpPr>
          <p:nvPr>
            <p:ph type="sldNum" sz="quarter" idx="12"/>
          </p:nvPr>
        </p:nvSpPr>
        <p:spPr/>
        <p:txBody>
          <a:bodyPr/>
          <a:lstStyle/>
          <a:p>
            <a:fld id="{91D568E7-61F5-D04E-995D-81EF41C01A2A}" type="slidenum">
              <a:rPr lang="en-GB" smtClean="0"/>
              <a:pPr/>
              <a:t>3</a:t>
            </a:fld>
            <a:endParaRPr lang="en-GB" dirty="0"/>
          </a:p>
        </p:txBody>
      </p:sp>
      <p:sp>
        <p:nvSpPr>
          <p:cNvPr id="13" name="Title 15">
            <a:extLst>
              <a:ext uri="{FF2B5EF4-FFF2-40B4-BE49-F238E27FC236}">
                <a16:creationId xmlns:a16="http://schemas.microsoft.com/office/drawing/2014/main" id="{196BA242-DE14-D3C4-D511-89C484DA9711}"/>
              </a:ext>
            </a:extLst>
          </p:cNvPr>
          <p:cNvSpPr>
            <a:spLocks noGrp="1"/>
          </p:cNvSpPr>
          <p:nvPr>
            <p:ph type="title"/>
          </p:nvPr>
        </p:nvSpPr>
        <p:spPr>
          <a:xfrm>
            <a:off x="1154710" y="464685"/>
            <a:ext cx="10254730" cy="415498"/>
          </a:xfrm>
        </p:spPr>
        <p:txBody>
          <a:bodyPr/>
          <a:lstStyle/>
          <a:p>
            <a:r>
              <a:rPr lang="en-US" dirty="0"/>
              <a:t>Why Is Workforce Wellbeing Important?</a:t>
            </a:r>
          </a:p>
        </p:txBody>
      </p:sp>
      <p:graphicFrame>
        <p:nvGraphicFramePr>
          <p:cNvPr id="14" name="Content Placeholder 33">
            <a:extLst>
              <a:ext uri="{FF2B5EF4-FFF2-40B4-BE49-F238E27FC236}">
                <a16:creationId xmlns:a16="http://schemas.microsoft.com/office/drawing/2014/main" id="{54FFC29B-57B0-8D71-0A21-85EAA7B333D5}"/>
              </a:ext>
            </a:extLst>
          </p:cNvPr>
          <p:cNvGraphicFramePr>
            <a:graphicFrameLocks/>
          </p:cNvGraphicFramePr>
          <p:nvPr>
            <p:extLst>
              <p:ext uri="{D42A27DB-BD31-4B8C-83A1-F6EECF244321}">
                <p14:modId xmlns:p14="http://schemas.microsoft.com/office/powerpoint/2010/main" val="103171682"/>
              </p:ext>
            </p:extLst>
          </p:nvPr>
        </p:nvGraphicFramePr>
        <p:xfrm>
          <a:off x="394730" y="1341438"/>
          <a:ext cx="2760731" cy="162630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69D7C39F-5293-F2E2-B520-0F2C89C61172}"/>
              </a:ext>
            </a:extLst>
          </p:cNvPr>
          <p:cNvSpPr txBox="1"/>
          <p:nvPr/>
        </p:nvSpPr>
        <p:spPr>
          <a:xfrm>
            <a:off x="791571" y="3429000"/>
            <a:ext cx="2491862" cy="2383409"/>
          </a:xfrm>
          <a:prstGeom prst="rect">
            <a:avLst/>
          </a:prstGeom>
          <a:noFill/>
        </p:spPr>
        <p:txBody>
          <a:bodyPr wrap="square" lIns="0" tIns="18288" rIns="0" bIns="0" rtlCol="0">
            <a:spAutoFit/>
          </a:bodyPr>
          <a:lstStyle/>
          <a:p>
            <a:pPr algn="ctr">
              <a:lnSpc>
                <a:spcPct val="85000"/>
              </a:lnSpc>
              <a:spcAft>
                <a:spcPts val="300"/>
              </a:spcAft>
              <a:buSzPct val="70000"/>
            </a:pPr>
            <a:r>
              <a:rPr lang="en-US" sz="2400" b="1" dirty="0">
                <a:solidFill>
                  <a:srgbClr val="EEF6F7">
                    <a:lumMod val="50000"/>
                  </a:srgbClr>
                </a:solidFill>
                <a:latin typeface="Helvetica Now Text" panose="020B0504030202020204" pitchFamily="34" charset="0"/>
              </a:rPr>
              <a:t>Only 24%  </a:t>
            </a:r>
            <a:r>
              <a:rPr lang="en-US" b="1" dirty="0">
                <a:solidFill>
                  <a:srgbClr val="EEF6F7">
                    <a:lumMod val="50000"/>
                  </a:srgbClr>
                </a:solidFill>
                <a:latin typeface="Helvetica Now Text" panose="020B0504030202020204" pitchFamily="34" charset="0"/>
              </a:rPr>
              <a:t>                                </a:t>
            </a:r>
            <a:r>
              <a:rPr lang="en-US" dirty="0">
                <a:latin typeface="Helvetica Now Text" panose="020B0504030202020204" pitchFamily="34" charset="0"/>
              </a:rPr>
              <a:t>of employees strongly agree that their organization cares about their overall wellbeing</a:t>
            </a:r>
            <a:r>
              <a:rPr lang="en-US" baseline="30000" dirty="0">
                <a:latin typeface="Helvetica Now Text" panose="020B0504030202020204" pitchFamily="34" charset="0"/>
              </a:rPr>
              <a:t>1</a:t>
            </a:r>
          </a:p>
          <a:p>
            <a:pPr algn="ctr">
              <a:lnSpc>
                <a:spcPct val="85000"/>
              </a:lnSpc>
              <a:spcAft>
                <a:spcPts val="300"/>
              </a:spcAft>
              <a:buSzPct val="70000"/>
            </a:pPr>
            <a:endParaRPr lang="en-US" baseline="30000" dirty="0">
              <a:latin typeface="Helvetica Now Text" panose="020B0504030202020204" pitchFamily="34" charset="0"/>
            </a:endParaRPr>
          </a:p>
          <a:p>
            <a:pPr algn="ctr">
              <a:lnSpc>
                <a:spcPct val="85000"/>
              </a:lnSpc>
              <a:spcAft>
                <a:spcPts val="300"/>
              </a:spcAft>
              <a:buSzPct val="70000"/>
            </a:pPr>
            <a:r>
              <a:rPr lang="en-US" sz="2400" b="1" dirty="0">
                <a:solidFill>
                  <a:srgbClr val="EEF6F7">
                    <a:lumMod val="50000"/>
                  </a:srgbClr>
                </a:solidFill>
                <a:latin typeface="Helvetica Now Text" panose="020B0504030202020204" pitchFamily="34" charset="0"/>
              </a:rPr>
              <a:t>11-point decline in 1 year</a:t>
            </a:r>
          </a:p>
        </p:txBody>
      </p:sp>
      <p:sp>
        <p:nvSpPr>
          <p:cNvPr id="16" name="TextBox 15">
            <a:extLst>
              <a:ext uri="{FF2B5EF4-FFF2-40B4-BE49-F238E27FC236}">
                <a16:creationId xmlns:a16="http://schemas.microsoft.com/office/drawing/2014/main" id="{84C51C7C-79CA-2348-C0B3-90FBC9D10D01}"/>
              </a:ext>
            </a:extLst>
          </p:cNvPr>
          <p:cNvSpPr txBox="1"/>
          <p:nvPr/>
        </p:nvSpPr>
        <p:spPr>
          <a:xfrm>
            <a:off x="3894567" y="1678042"/>
            <a:ext cx="7918315" cy="3806683"/>
          </a:xfrm>
          <a:prstGeom prst="rect">
            <a:avLst/>
          </a:prstGeom>
          <a:noFill/>
        </p:spPr>
        <p:txBody>
          <a:bodyPr wrap="square" lIns="0" tIns="18288" rIns="0" bIns="0" rtlCol="0">
            <a:spAutoFit/>
          </a:bodyPr>
          <a:lstStyle/>
          <a:p>
            <a:pPr>
              <a:spcAft>
                <a:spcPts val="1250"/>
              </a:spcAft>
              <a:buSzPct val="70000"/>
            </a:pPr>
            <a:r>
              <a:rPr lang="en-US" dirty="0">
                <a:latin typeface="Helvetica Now Text" panose="020B0504030202020204" pitchFamily="34" charset="0"/>
              </a:rPr>
              <a:t>This is important because </a:t>
            </a:r>
            <a:r>
              <a:rPr lang="en-US" b="1" dirty="0">
                <a:latin typeface="Helvetica Now Text" panose="020B0504030202020204" pitchFamily="34" charset="0"/>
              </a:rPr>
              <a:t>employees who feel their employer cares about their wellbeing </a:t>
            </a:r>
            <a:r>
              <a:rPr lang="en-US" dirty="0">
                <a:latin typeface="Helvetica Now Text" panose="020B0504030202020204" pitchFamily="34" charset="0"/>
              </a:rPr>
              <a:t>are:</a:t>
            </a:r>
          </a:p>
          <a:p>
            <a:pPr marL="234157" indent="-234157">
              <a:spcAft>
                <a:spcPts val="1250"/>
              </a:spcAft>
              <a:buClr>
                <a:schemeClr val="tx1"/>
              </a:buClr>
              <a:buSzPct val="70000"/>
              <a:buFont typeface="Arial" panose="020B0604020202020204" pitchFamily="34" charset="0"/>
              <a:buChar char="•"/>
            </a:pPr>
            <a:r>
              <a:rPr lang="en-US" sz="2400" b="1" dirty="0">
                <a:solidFill>
                  <a:srgbClr val="EEF6F7">
                    <a:lumMod val="50000"/>
                  </a:srgbClr>
                </a:solidFill>
                <a:latin typeface="Helvetica Now Text" panose="020B0504030202020204" pitchFamily="34" charset="0"/>
              </a:rPr>
              <a:t>69% </a:t>
            </a:r>
            <a:r>
              <a:rPr lang="en-US" dirty="0">
                <a:latin typeface="Helvetica Now Text" panose="020B0504030202020204" pitchFamily="34" charset="0"/>
              </a:rPr>
              <a:t>less likely to actively search for a new job</a:t>
            </a:r>
          </a:p>
          <a:p>
            <a:pPr marL="234157" indent="-234157">
              <a:spcAft>
                <a:spcPts val="1250"/>
              </a:spcAft>
              <a:buClr>
                <a:schemeClr val="tx1"/>
              </a:buClr>
              <a:buSzPct val="70000"/>
              <a:buFont typeface="Arial" panose="020B0604020202020204" pitchFamily="34" charset="0"/>
              <a:buChar char="•"/>
            </a:pPr>
            <a:r>
              <a:rPr lang="en-US" sz="2400" b="1" dirty="0">
                <a:solidFill>
                  <a:srgbClr val="EEF6F7">
                    <a:lumMod val="50000"/>
                  </a:srgbClr>
                </a:solidFill>
                <a:latin typeface="Helvetica Now Text" panose="020B0504030202020204" pitchFamily="34" charset="0"/>
              </a:rPr>
              <a:t>71%</a:t>
            </a:r>
            <a:r>
              <a:rPr lang="en-US" sz="2400" b="1" dirty="0">
                <a:solidFill>
                  <a:srgbClr val="11B0E9"/>
                </a:solidFill>
                <a:latin typeface="Helvetica Now Text" panose="020B0504030202020204" pitchFamily="34" charset="0"/>
              </a:rPr>
              <a:t> </a:t>
            </a:r>
            <a:r>
              <a:rPr lang="en-US" dirty="0">
                <a:latin typeface="Helvetica Now Text" panose="020B0504030202020204" pitchFamily="34" charset="0"/>
              </a:rPr>
              <a:t>less likely to report experiencing burnout</a:t>
            </a:r>
          </a:p>
          <a:p>
            <a:pPr marL="234157" indent="-234157">
              <a:spcAft>
                <a:spcPts val="1250"/>
              </a:spcAft>
              <a:buClr>
                <a:schemeClr val="tx1"/>
              </a:buClr>
              <a:buSzPct val="70000"/>
              <a:buFont typeface="Arial" panose="020B0604020202020204" pitchFamily="34" charset="0"/>
              <a:buChar char="•"/>
            </a:pPr>
            <a:r>
              <a:rPr lang="en-US" sz="2400" b="1" dirty="0">
                <a:solidFill>
                  <a:srgbClr val="EEF6F7">
                    <a:lumMod val="50000"/>
                  </a:srgbClr>
                </a:solidFill>
                <a:latin typeface="Helvetica Now Text" panose="020B0504030202020204" pitchFamily="34" charset="0"/>
              </a:rPr>
              <a:t>5.5X</a:t>
            </a:r>
            <a:r>
              <a:rPr lang="en-US" sz="2400" dirty="0">
                <a:latin typeface="Helvetica Now Text" panose="020B0504030202020204" pitchFamily="34" charset="0"/>
              </a:rPr>
              <a:t> </a:t>
            </a:r>
            <a:r>
              <a:rPr lang="en-US" dirty="0">
                <a:latin typeface="Helvetica Now Text" panose="020B0504030202020204" pitchFamily="34" charset="0"/>
              </a:rPr>
              <a:t>more likely to strongly advocate for their company as a place to work and to strongly agree they trust the leadership of their organization</a:t>
            </a:r>
          </a:p>
          <a:p>
            <a:pPr marL="234157" indent="-234157">
              <a:spcAft>
                <a:spcPts val="1250"/>
              </a:spcAft>
              <a:buClr>
                <a:schemeClr val="tx1"/>
              </a:buClr>
              <a:buSzPct val="70000"/>
              <a:buFont typeface="Arial" panose="020B0604020202020204" pitchFamily="34" charset="0"/>
              <a:buChar char="•"/>
            </a:pPr>
            <a:r>
              <a:rPr lang="en-US" sz="2400" b="1" dirty="0">
                <a:solidFill>
                  <a:srgbClr val="EEF6F7">
                    <a:lumMod val="50000"/>
                  </a:srgbClr>
                </a:solidFill>
                <a:latin typeface="Helvetica Now Text" panose="020B0504030202020204" pitchFamily="34" charset="0"/>
              </a:rPr>
              <a:t>3X</a:t>
            </a:r>
            <a:r>
              <a:rPr lang="en-US" sz="2400" dirty="0">
                <a:latin typeface="Helvetica Now Text" panose="020B0504030202020204" pitchFamily="34" charset="0"/>
              </a:rPr>
              <a:t> </a:t>
            </a:r>
            <a:r>
              <a:rPr lang="en-US" dirty="0">
                <a:latin typeface="Helvetica Now Text" panose="020B0504030202020204" pitchFamily="34" charset="0"/>
              </a:rPr>
              <a:t>more likely to be engaged at work</a:t>
            </a:r>
          </a:p>
          <a:p>
            <a:pPr marL="234157" indent="-234157">
              <a:spcAft>
                <a:spcPts val="1250"/>
              </a:spcAft>
              <a:buClr>
                <a:schemeClr val="tx1"/>
              </a:buClr>
              <a:buSzPct val="70000"/>
              <a:buFont typeface="Arial" panose="020B0604020202020204" pitchFamily="34" charset="0"/>
              <a:buChar char="•"/>
            </a:pPr>
            <a:r>
              <a:rPr lang="en-US" sz="2400" b="1" dirty="0">
                <a:solidFill>
                  <a:srgbClr val="EEF6F7">
                    <a:lumMod val="50000"/>
                  </a:srgbClr>
                </a:solidFill>
                <a:latin typeface="Helvetica Now Text" panose="020B0504030202020204" pitchFamily="34" charset="0"/>
              </a:rPr>
              <a:t>36% </a:t>
            </a:r>
            <a:r>
              <a:rPr lang="en-US" dirty="0">
                <a:latin typeface="Helvetica Now Text" panose="020B0504030202020204" pitchFamily="34" charset="0"/>
              </a:rPr>
              <a:t>more likely to be thriving in their overall lives</a:t>
            </a:r>
          </a:p>
        </p:txBody>
      </p:sp>
      <p:sp>
        <p:nvSpPr>
          <p:cNvPr id="18" name="TextBox 17">
            <a:extLst>
              <a:ext uri="{FF2B5EF4-FFF2-40B4-BE49-F238E27FC236}">
                <a16:creationId xmlns:a16="http://schemas.microsoft.com/office/drawing/2014/main" id="{E28DC914-0FC4-E8AA-A905-AE4A692D054B}"/>
              </a:ext>
            </a:extLst>
          </p:cNvPr>
          <p:cNvSpPr txBox="1"/>
          <p:nvPr/>
        </p:nvSpPr>
        <p:spPr>
          <a:xfrm>
            <a:off x="1154710" y="6350130"/>
            <a:ext cx="1240773" cy="86370"/>
          </a:xfrm>
          <a:prstGeom prst="rect">
            <a:avLst/>
          </a:prstGeom>
          <a:noFill/>
        </p:spPr>
        <p:txBody>
          <a:bodyPr wrap="square" lIns="0" tIns="18288" rIns="0" bIns="0" rtlCol="0">
            <a:spAutoFit/>
          </a:bodyPr>
          <a:lstStyle/>
          <a:p>
            <a:pPr>
              <a:lnSpc>
                <a:spcPct val="85000"/>
              </a:lnSpc>
              <a:spcAft>
                <a:spcPts val="300"/>
              </a:spcAft>
              <a:buClr>
                <a:schemeClr val="accent2"/>
              </a:buClr>
              <a:buSzPct val="70000"/>
            </a:pPr>
            <a:r>
              <a:rPr lang="en-US" sz="500" dirty="0">
                <a:latin typeface="Helvetica Now Text" panose="020B0504030202020204" pitchFamily="34" charset="0"/>
              </a:rPr>
              <a:t>Source: Gallup</a:t>
            </a:r>
          </a:p>
        </p:txBody>
      </p:sp>
    </p:spTree>
    <p:extLst>
      <p:ext uri="{BB962C8B-B14F-4D97-AF65-F5344CB8AC3E}">
        <p14:creationId xmlns:p14="http://schemas.microsoft.com/office/powerpoint/2010/main" val="364365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16">
                                            <p:txEl>
                                              <p:pRg st="1" end="1"/>
                                            </p:txEl>
                                          </p:spTgt>
                                        </p:tgtEl>
                                        <p:attrNameLst>
                                          <p:attrName>style.visibility</p:attrName>
                                        </p:attrNameLst>
                                      </p:cBhvr>
                                      <p:to>
                                        <p:strVal val="visible"/>
                                      </p:to>
                                    </p:set>
                                    <p:animEffect transition="in" filter="fade">
                                      <p:cBhvr>
                                        <p:cTn id="13" dur="1000"/>
                                        <p:tgtEl>
                                          <p:spTgt spid="16">
                                            <p:txEl>
                                              <p:pRg st="1" end="1"/>
                                            </p:txEl>
                                          </p:spTgt>
                                        </p:tgtEl>
                                      </p:cBhvr>
                                    </p:animEffect>
                                    <p:anim calcmode="lin" valueType="num">
                                      <p:cBhvr>
                                        <p:cTn id="14"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1000"/>
                                        <p:tgtEl>
                                          <p:spTgt spid="16">
                                            <p:txEl>
                                              <p:pRg st="2" end="2"/>
                                            </p:txEl>
                                          </p:spTgt>
                                        </p:tgtEl>
                                      </p:cBhvr>
                                    </p:animEffect>
                                    <p:anim calcmode="lin" valueType="num">
                                      <p:cBhvr>
                                        <p:cTn id="20"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100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fade">
                                      <p:cBhvr>
                                        <p:cTn id="25" dur="1000"/>
                                        <p:tgtEl>
                                          <p:spTgt spid="16">
                                            <p:txEl>
                                              <p:pRg st="3" end="3"/>
                                            </p:txEl>
                                          </p:spTgt>
                                        </p:tgtEl>
                                      </p:cBhvr>
                                    </p:animEffect>
                                    <p:anim calcmode="lin" valueType="num">
                                      <p:cBhvr>
                                        <p:cTn id="26"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nodeType="afterEffect">
                                  <p:stCondLst>
                                    <p:cond delay="1000"/>
                                  </p:stCondLst>
                                  <p:childTnLst>
                                    <p:set>
                                      <p:cBhvr>
                                        <p:cTn id="30" dur="1" fill="hold">
                                          <p:stCondLst>
                                            <p:cond delay="0"/>
                                          </p:stCondLst>
                                        </p:cTn>
                                        <p:tgtEl>
                                          <p:spTgt spid="16">
                                            <p:txEl>
                                              <p:pRg st="4" end="4"/>
                                            </p:txEl>
                                          </p:spTgt>
                                        </p:tgtEl>
                                        <p:attrNameLst>
                                          <p:attrName>style.visibility</p:attrName>
                                        </p:attrNameLst>
                                      </p:cBhvr>
                                      <p:to>
                                        <p:strVal val="visible"/>
                                      </p:to>
                                    </p:set>
                                    <p:animEffect transition="in" filter="fade">
                                      <p:cBhvr>
                                        <p:cTn id="31" dur="1000"/>
                                        <p:tgtEl>
                                          <p:spTgt spid="16">
                                            <p:txEl>
                                              <p:pRg st="4" end="4"/>
                                            </p:txEl>
                                          </p:spTgt>
                                        </p:tgtEl>
                                      </p:cBhvr>
                                    </p:animEffect>
                                    <p:anim calcmode="lin" valueType="num">
                                      <p:cBhvr>
                                        <p:cTn id="3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9000"/>
                            </p:stCondLst>
                            <p:childTnLst>
                              <p:par>
                                <p:cTn id="35" presetID="42" presetClass="entr" presetSubtype="0" fill="hold" nodeType="afterEffect">
                                  <p:stCondLst>
                                    <p:cond delay="1000"/>
                                  </p:stCondLst>
                                  <p:childTnLst>
                                    <p:set>
                                      <p:cBhvr>
                                        <p:cTn id="36" dur="1" fill="hold">
                                          <p:stCondLst>
                                            <p:cond delay="0"/>
                                          </p:stCondLst>
                                        </p:cTn>
                                        <p:tgtEl>
                                          <p:spTgt spid="16">
                                            <p:txEl>
                                              <p:pRg st="5" end="5"/>
                                            </p:txEl>
                                          </p:spTgt>
                                        </p:tgtEl>
                                        <p:attrNameLst>
                                          <p:attrName>style.visibility</p:attrName>
                                        </p:attrNameLst>
                                      </p:cBhvr>
                                      <p:to>
                                        <p:strVal val="visible"/>
                                      </p:to>
                                    </p:set>
                                    <p:animEffect transition="in" filter="fade">
                                      <p:cBhvr>
                                        <p:cTn id="37" dur="1000"/>
                                        <p:tgtEl>
                                          <p:spTgt spid="16">
                                            <p:txEl>
                                              <p:pRg st="5" end="5"/>
                                            </p:txEl>
                                          </p:spTgt>
                                        </p:tgtEl>
                                      </p:cBhvr>
                                    </p:animEffect>
                                    <p:anim calcmode="lin" valueType="num">
                                      <p:cBhvr>
                                        <p:cTn id="38"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40012DF-0951-4D33-D56B-017ADB9AD3ED}"/>
              </a:ext>
            </a:extLst>
          </p:cNvPr>
          <p:cNvGrpSpPr/>
          <p:nvPr/>
        </p:nvGrpSpPr>
        <p:grpSpPr>
          <a:xfrm rot="10800000">
            <a:off x="263610" y="5014952"/>
            <a:ext cx="7426036" cy="359228"/>
            <a:chOff x="457201" y="2116478"/>
            <a:chExt cx="8534400" cy="359228"/>
          </a:xfrm>
        </p:grpSpPr>
        <p:grpSp>
          <p:nvGrpSpPr>
            <p:cNvPr id="31" name="Group 30">
              <a:extLst>
                <a:ext uri="{FF2B5EF4-FFF2-40B4-BE49-F238E27FC236}">
                  <a16:creationId xmlns:a16="http://schemas.microsoft.com/office/drawing/2014/main" id="{9BD03BAE-2AC4-9837-997D-68440232E3CF}"/>
                </a:ext>
              </a:extLst>
            </p:cNvPr>
            <p:cNvGrpSpPr/>
            <p:nvPr/>
          </p:nvGrpSpPr>
          <p:grpSpPr>
            <a:xfrm flipH="1">
              <a:off x="5213350" y="2116478"/>
              <a:ext cx="3778251" cy="359228"/>
              <a:chOff x="-1803354" y="2634948"/>
              <a:chExt cx="4473983" cy="238881"/>
            </a:xfrm>
          </p:grpSpPr>
          <p:cxnSp>
            <p:nvCxnSpPr>
              <p:cNvPr id="32" name="Straight Connector 31">
                <a:extLst>
                  <a:ext uri="{FF2B5EF4-FFF2-40B4-BE49-F238E27FC236}">
                    <a16:creationId xmlns:a16="http://schemas.microsoft.com/office/drawing/2014/main" id="{2BCCCFE7-961A-DD17-0F8E-A8A312EEF0EA}"/>
                  </a:ext>
                </a:extLst>
              </p:cNvPr>
              <p:cNvCxnSpPr>
                <a:cxnSpLocks/>
              </p:cNvCxnSpPr>
              <p:nvPr/>
            </p:nvCxnSpPr>
            <p:spPr>
              <a:xfrm flipH="1">
                <a:off x="-1803354" y="2634948"/>
                <a:ext cx="4021037" cy="0"/>
              </a:xfrm>
              <a:prstGeom prst="line">
                <a:avLst/>
              </a:prstGeom>
              <a:ln w="19050">
                <a:solidFill>
                  <a:schemeClr val="accent5"/>
                </a:solidFill>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1135962-FD4F-14B7-19F1-CCE7FC8B782A}"/>
                  </a:ext>
                </a:extLst>
              </p:cNvPr>
              <p:cNvCxnSpPr/>
              <p:nvPr/>
            </p:nvCxnSpPr>
            <p:spPr>
              <a:xfrm>
                <a:off x="2217683" y="2634948"/>
                <a:ext cx="452946" cy="238881"/>
              </a:xfrm>
              <a:prstGeom prst="line">
                <a:avLst/>
              </a:prstGeom>
              <a:ln w="19050">
                <a:solidFill>
                  <a:schemeClr val="accent5"/>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B4F1CBEB-92EF-3F5D-BCEB-B93ED0FAB2B8}"/>
                </a:ext>
              </a:extLst>
            </p:cNvPr>
            <p:cNvGrpSpPr/>
            <p:nvPr/>
          </p:nvGrpSpPr>
          <p:grpSpPr>
            <a:xfrm>
              <a:off x="457201" y="2116478"/>
              <a:ext cx="3778251" cy="359228"/>
              <a:chOff x="-1803354" y="2634948"/>
              <a:chExt cx="4473983" cy="238881"/>
            </a:xfrm>
          </p:grpSpPr>
          <p:cxnSp>
            <p:nvCxnSpPr>
              <p:cNvPr id="35" name="Straight Connector 34">
                <a:extLst>
                  <a:ext uri="{FF2B5EF4-FFF2-40B4-BE49-F238E27FC236}">
                    <a16:creationId xmlns:a16="http://schemas.microsoft.com/office/drawing/2014/main" id="{10CD743D-1E34-E4D1-3573-E50162C67013}"/>
                  </a:ext>
                </a:extLst>
              </p:cNvPr>
              <p:cNvCxnSpPr>
                <a:cxnSpLocks/>
              </p:cNvCxnSpPr>
              <p:nvPr/>
            </p:nvCxnSpPr>
            <p:spPr>
              <a:xfrm flipH="1">
                <a:off x="-1803354" y="2634948"/>
                <a:ext cx="4021037" cy="0"/>
              </a:xfrm>
              <a:prstGeom prst="line">
                <a:avLst/>
              </a:prstGeom>
              <a:ln w="19050">
                <a:solidFill>
                  <a:schemeClr val="accent5"/>
                </a:solidFill>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076D7FE-C308-22D7-A176-80D5F7DD9A60}"/>
                  </a:ext>
                </a:extLst>
              </p:cNvPr>
              <p:cNvCxnSpPr/>
              <p:nvPr/>
            </p:nvCxnSpPr>
            <p:spPr>
              <a:xfrm>
                <a:off x="2217683" y="2634948"/>
                <a:ext cx="452946" cy="238881"/>
              </a:xfrm>
              <a:prstGeom prst="line">
                <a:avLst/>
              </a:prstGeom>
              <a:ln w="19050">
                <a:solidFill>
                  <a:schemeClr val="accent5"/>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29" name="Straight Connector 28">
            <a:extLst>
              <a:ext uri="{FF2B5EF4-FFF2-40B4-BE49-F238E27FC236}">
                <a16:creationId xmlns:a16="http://schemas.microsoft.com/office/drawing/2014/main" id="{7F70DE4E-5185-1E03-A46B-CFE7FA0B58F1}"/>
              </a:ext>
            </a:extLst>
          </p:cNvPr>
          <p:cNvCxnSpPr>
            <a:cxnSpLocks/>
          </p:cNvCxnSpPr>
          <p:nvPr/>
        </p:nvCxnSpPr>
        <p:spPr>
          <a:xfrm flipH="1">
            <a:off x="581843" y="3247532"/>
            <a:ext cx="2640666" cy="0"/>
          </a:xfrm>
          <a:prstGeom prst="line">
            <a:avLst/>
          </a:prstGeom>
          <a:ln w="19050">
            <a:solidFill>
              <a:schemeClr val="accent5"/>
            </a:solidFill>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B34D2CC-C6C7-1F82-5CC6-2CE9C0586C3F}"/>
              </a:ext>
            </a:extLst>
          </p:cNvPr>
          <p:cNvCxnSpPr>
            <a:cxnSpLocks/>
          </p:cNvCxnSpPr>
          <p:nvPr/>
        </p:nvCxnSpPr>
        <p:spPr>
          <a:xfrm flipH="1">
            <a:off x="4965427" y="3247532"/>
            <a:ext cx="2398638" cy="0"/>
          </a:xfrm>
          <a:prstGeom prst="line">
            <a:avLst/>
          </a:prstGeom>
          <a:ln w="19050">
            <a:solidFill>
              <a:schemeClr val="accent5"/>
            </a:solidFill>
            <a:tailEnd type="none" w="lg" len="lg"/>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0C4D83B2-4425-457C-B121-081F9C82D7AA}"/>
              </a:ext>
            </a:extLst>
          </p:cNvPr>
          <p:cNvSpPr>
            <a:spLocks noGrp="1"/>
          </p:cNvSpPr>
          <p:nvPr>
            <p:ph type="sldNum" sz="quarter" idx="12"/>
          </p:nvPr>
        </p:nvSpPr>
        <p:spPr/>
        <p:txBody>
          <a:bodyPr/>
          <a:lstStyle/>
          <a:p>
            <a:fld id="{91D568E7-61F5-D04E-995D-81EF41C01A2A}" type="slidenum">
              <a:rPr lang="en-GB" smtClean="0"/>
              <a:pPr/>
              <a:t>30</a:t>
            </a:fld>
            <a:endParaRPr lang="en-GB"/>
          </a:p>
        </p:txBody>
      </p:sp>
      <p:sp>
        <p:nvSpPr>
          <p:cNvPr id="5" name="Title 4">
            <a:extLst>
              <a:ext uri="{FF2B5EF4-FFF2-40B4-BE49-F238E27FC236}">
                <a16:creationId xmlns:a16="http://schemas.microsoft.com/office/drawing/2014/main" id="{4F44D211-8F18-43D7-A4C2-FA39379D842D}"/>
              </a:ext>
            </a:extLst>
          </p:cNvPr>
          <p:cNvSpPr>
            <a:spLocks noGrp="1"/>
          </p:cNvSpPr>
          <p:nvPr>
            <p:ph type="title"/>
          </p:nvPr>
        </p:nvSpPr>
        <p:spPr/>
        <p:txBody>
          <a:bodyPr/>
          <a:lstStyle/>
          <a:p>
            <a:r>
              <a:rPr lang="en-US" dirty="0"/>
              <a:t>Invest in Health and Wellbeing to Drive Resiliency</a:t>
            </a:r>
            <a:br>
              <a:rPr lang="en-US" dirty="0"/>
            </a:br>
            <a:r>
              <a:rPr lang="en-US" sz="2000" b="0" dirty="0"/>
              <a:t>New Basics for Creating Workforce Resiliency that Supports Organizational Outcomes</a:t>
            </a:r>
            <a:br>
              <a:rPr lang="en-US" sz="2000" b="0" dirty="0"/>
            </a:br>
            <a:r>
              <a:rPr lang="en-US" sz="2000" b="0" dirty="0"/>
              <a:t/>
            </a:r>
            <a:br>
              <a:rPr lang="en-US" sz="2000" b="0" dirty="0"/>
            </a:br>
            <a:endParaRPr lang="en-US" sz="2000" b="0" dirty="0"/>
          </a:p>
        </p:txBody>
      </p:sp>
      <p:sp>
        <p:nvSpPr>
          <p:cNvPr id="3" name="Footer Placeholder 2">
            <a:extLst>
              <a:ext uri="{FF2B5EF4-FFF2-40B4-BE49-F238E27FC236}">
                <a16:creationId xmlns:a16="http://schemas.microsoft.com/office/drawing/2014/main" id="{FE72FB38-429B-432F-91AA-8930F068CC2B}"/>
              </a:ext>
            </a:extLst>
          </p:cNvPr>
          <p:cNvSpPr>
            <a:spLocks noGrp="1"/>
          </p:cNvSpPr>
          <p:nvPr>
            <p:ph type="ftr" sz="quarter" idx="4294967295"/>
          </p:nvPr>
        </p:nvSpPr>
        <p:spPr>
          <a:xfrm>
            <a:off x="0" y="0"/>
            <a:ext cx="0" cy="0"/>
          </a:xfrm>
        </p:spPr>
        <p:txBody>
          <a:bodyPr/>
          <a:lstStyle/>
          <a:p>
            <a:r>
              <a:rPr lang="en-GB" dirty="0"/>
              <a:t> </a:t>
            </a:r>
          </a:p>
        </p:txBody>
      </p:sp>
      <p:graphicFrame>
        <p:nvGraphicFramePr>
          <p:cNvPr id="109" name="Chart 108">
            <a:extLst>
              <a:ext uri="{FF2B5EF4-FFF2-40B4-BE49-F238E27FC236}">
                <a16:creationId xmlns:a16="http://schemas.microsoft.com/office/drawing/2014/main" id="{454903C2-2D91-3865-201C-D4B6BB6E38A8}"/>
              </a:ext>
            </a:extLst>
          </p:cNvPr>
          <p:cNvGraphicFramePr/>
          <p:nvPr/>
        </p:nvGraphicFramePr>
        <p:xfrm>
          <a:off x="2500915" y="2028057"/>
          <a:ext cx="3186105" cy="332933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F7EE7FD6-7191-3DC8-F426-5234D9D3D5B2}"/>
              </a:ext>
            </a:extLst>
          </p:cNvPr>
          <p:cNvSpPr txBox="1"/>
          <p:nvPr/>
        </p:nvSpPr>
        <p:spPr>
          <a:xfrm>
            <a:off x="581843" y="3413776"/>
            <a:ext cx="1938528" cy="944233"/>
          </a:xfrm>
          <a:prstGeom prst="rect">
            <a:avLst/>
          </a:prstGeom>
          <a:noFill/>
        </p:spPr>
        <p:txBody>
          <a:bodyPr wrap="square" lIns="0" tIns="0" rIns="0" bIns="0" rtlCol="0">
            <a:spAutoFit/>
          </a:bodyPr>
          <a:lstStyle/>
          <a:p>
            <a:pPr>
              <a:lnSpc>
                <a:spcPct val="117000"/>
              </a:lnSpc>
              <a:spcAft>
                <a:spcPts val="400"/>
              </a:spcAft>
            </a:pPr>
            <a:r>
              <a:rPr lang="en-US" sz="1000" b="1">
                <a:solidFill>
                  <a:srgbClr val="46535E"/>
                </a:solidFill>
                <a:latin typeface="Helvetica Now Text" panose="020B0504030202020204" pitchFamily="34" charset="0"/>
              </a:rPr>
              <a:t>Physical and Emotional Wellbeing</a:t>
            </a:r>
          </a:p>
          <a:p>
            <a:pPr>
              <a:lnSpc>
                <a:spcPct val="117000"/>
              </a:lnSpc>
              <a:spcAft>
                <a:spcPts val="300"/>
              </a:spcAft>
            </a:pPr>
            <a:r>
              <a:rPr lang="en-US" sz="1000">
                <a:solidFill>
                  <a:srgbClr val="5D6D78"/>
                </a:solidFill>
                <a:latin typeface="Helvetica Now Text" panose="020B0504030202020204" pitchFamily="34" charset="0"/>
              </a:rPr>
              <a:t>Focus on supporting mental health and improving overall wellbeing</a:t>
            </a:r>
          </a:p>
        </p:txBody>
      </p:sp>
      <p:sp>
        <p:nvSpPr>
          <p:cNvPr id="19" name="TextBox 18">
            <a:extLst>
              <a:ext uri="{FF2B5EF4-FFF2-40B4-BE49-F238E27FC236}">
                <a16:creationId xmlns:a16="http://schemas.microsoft.com/office/drawing/2014/main" id="{FBB2947D-6804-5587-354F-782F36C004EE}"/>
              </a:ext>
            </a:extLst>
          </p:cNvPr>
          <p:cNvSpPr txBox="1"/>
          <p:nvPr/>
        </p:nvSpPr>
        <p:spPr>
          <a:xfrm>
            <a:off x="5674494" y="2169416"/>
            <a:ext cx="1793504" cy="944233"/>
          </a:xfrm>
          <a:prstGeom prst="rect">
            <a:avLst/>
          </a:prstGeom>
          <a:noFill/>
        </p:spPr>
        <p:txBody>
          <a:bodyPr wrap="square" lIns="0" tIns="0" rIns="0" bIns="0" rtlCol="0">
            <a:spAutoFit/>
          </a:bodyPr>
          <a:lstStyle/>
          <a:p>
            <a:pPr defTabSz="914355">
              <a:lnSpc>
                <a:spcPct val="117000"/>
              </a:lnSpc>
              <a:spcAft>
                <a:spcPts val="400"/>
              </a:spcAft>
              <a:defRPr/>
            </a:pPr>
            <a:r>
              <a:rPr lang="en-US" sz="1000" b="1">
                <a:solidFill>
                  <a:srgbClr val="46535E"/>
                </a:solidFill>
                <a:latin typeface="Helvetica Now Text" panose="020B0504030202020204" pitchFamily="34" charset="0"/>
              </a:rPr>
              <a:t>Belonging</a:t>
            </a:r>
          </a:p>
          <a:p>
            <a:pPr>
              <a:lnSpc>
                <a:spcPct val="117000"/>
              </a:lnSpc>
              <a:spcAft>
                <a:spcPts val="300"/>
              </a:spcAft>
            </a:pPr>
            <a:r>
              <a:rPr lang="en-US" sz="1000">
                <a:solidFill>
                  <a:srgbClr val="5D6D78"/>
                </a:solidFill>
                <a:latin typeface="Helvetica Now Text" panose="020B0504030202020204" pitchFamily="34" charset="0"/>
              </a:rPr>
              <a:t>Deliver inclusive, equitable, measurable value to all members of a diverse workforce</a:t>
            </a:r>
          </a:p>
        </p:txBody>
      </p:sp>
      <p:sp>
        <p:nvSpPr>
          <p:cNvPr id="20" name="TextBox 19">
            <a:extLst>
              <a:ext uri="{FF2B5EF4-FFF2-40B4-BE49-F238E27FC236}">
                <a16:creationId xmlns:a16="http://schemas.microsoft.com/office/drawing/2014/main" id="{00CAEB97-4DD0-A8DA-1740-FF1690AB257D}"/>
              </a:ext>
            </a:extLst>
          </p:cNvPr>
          <p:cNvSpPr txBox="1"/>
          <p:nvPr/>
        </p:nvSpPr>
        <p:spPr>
          <a:xfrm>
            <a:off x="5674493" y="3413776"/>
            <a:ext cx="1938528" cy="584134"/>
          </a:xfrm>
          <a:prstGeom prst="rect">
            <a:avLst/>
          </a:prstGeom>
          <a:noFill/>
        </p:spPr>
        <p:txBody>
          <a:bodyPr wrap="square" lIns="0" tIns="0" rIns="0" bIns="0" rtlCol="0">
            <a:spAutoFit/>
          </a:bodyPr>
          <a:lstStyle/>
          <a:p>
            <a:pPr defTabSz="914355">
              <a:lnSpc>
                <a:spcPct val="117000"/>
              </a:lnSpc>
              <a:spcAft>
                <a:spcPts val="400"/>
              </a:spcAft>
              <a:defRPr/>
            </a:pPr>
            <a:r>
              <a:rPr lang="en-US" sz="1000" b="1" dirty="0">
                <a:solidFill>
                  <a:srgbClr val="46535E"/>
                </a:solidFill>
                <a:latin typeface="Helvetica Now Text" panose="020B0504030202020204" pitchFamily="34" charset="0"/>
              </a:rPr>
              <a:t>Flexibility and Convenience </a:t>
            </a:r>
            <a:endParaRPr lang="en-US" sz="1000" dirty="0">
              <a:solidFill>
                <a:srgbClr val="5D6D78"/>
              </a:solidFill>
              <a:latin typeface="Helvetica Now Text" panose="020B0504030202020204" pitchFamily="34" charset="0"/>
            </a:endParaRPr>
          </a:p>
          <a:p>
            <a:pPr>
              <a:lnSpc>
                <a:spcPct val="117000"/>
              </a:lnSpc>
              <a:spcAft>
                <a:spcPts val="300"/>
              </a:spcAft>
            </a:pPr>
            <a:r>
              <a:rPr lang="en-US" sz="1000" dirty="0">
                <a:solidFill>
                  <a:srgbClr val="5D6D78"/>
                </a:solidFill>
                <a:latin typeface="Helvetica Now Text" panose="020B0504030202020204" pitchFamily="34" charset="0"/>
              </a:rPr>
              <a:t>Know what employees value most and invest accordingly</a:t>
            </a:r>
          </a:p>
        </p:txBody>
      </p:sp>
      <p:sp>
        <p:nvSpPr>
          <p:cNvPr id="21" name="TextBox 20">
            <a:extLst>
              <a:ext uri="{FF2B5EF4-FFF2-40B4-BE49-F238E27FC236}">
                <a16:creationId xmlns:a16="http://schemas.microsoft.com/office/drawing/2014/main" id="{2AFCF640-7140-4435-DB1C-1EF6DE3E1539}"/>
              </a:ext>
            </a:extLst>
          </p:cNvPr>
          <p:cNvSpPr txBox="1"/>
          <p:nvPr/>
        </p:nvSpPr>
        <p:spPr>
          <a:xfrm>
            <a:off x="5674494" y="4450202"/>
            <a:ext cx="1938528" cy="944233"/>
          </a:xfrm>
          <a:prstGeom prst="rect">
            <a:avLst/>
          </a:prstGeom>
          <a:noFill/>
        </p:spPr>
        <p:txBody>
          <a:bodyPr wrap="square" lIns="0" tIns="0" rIns="0" bIns="0" rtlCol="0">
            <a:spAutoFit/>
          </a:bodyPr>
          <a:lstStyle/>
          <a:p>
            <a:pPr defTabSz="914355">
              <a:lnSpc>
                <a:spcPct val="117000"/>
              </a:lnSpc>
              <a:spcAft>
                <a:spcPts val="400"/>
              </a:spcAft>
              <a:defRPr/>
            </a:pPr>
            <a:r>
              <a:rPr lang="en-US" sz="1000" b="1" dirty="0">
                <a:solidFill>
                  <a:srgbClr val="46535E"/>
                </a:solidFill>
                <a:latin typeface="Helvetica Now Text" panose="020B0504030202020204" pitchFamily="34" charset="0"/>
              </a:rPr>
              <a:t>Healthcare Cost Pressures</a:t>
            </a:r>
          </a:p>
          <a:p>
            <a:pPr>
              <a:lnSpc>
                <a:spcPct val="117000"/>
              </a:lnSpc>
              <a:spcAft>
                <a:spcPts val="300"/>
              </a:spcAft>
            </a:pPr>
            <a:r>
              <a:rPr lang="en-US" sz="1000" dirty="0">
                <a:solidFill>
                  <a:srgbClr val="5D6D78"/>
                </a:solidFill>
                <a:latin typeface="Helvetica Now Text" panose="020B0504030202020204" pitchFamily="34" charset="0"/>
              </a:rPr>
              <a:t>Find creative solutions to reduce healthcare cost pressure for your organization and employees</a:t>
            </a:r>
          </a:p>
        </p:txBody>
      </p:sp>
      <p:sp>
        <p:nvSpPr>
          <p:cNvPr id="22" name="TextBox 21">
            <a:extLst>
              <a:ext uri="{FF2B5EF4-FFF2-40B4-BE49-F238E27FC236}">
                <a16:creationId xmlns:a16="http://schemas.microsoft.com/office/drawing/2014/main" id="{9EFFBA78-E403-B0D0-2CFC-7BBD97C2DBDC}"/>
              </a:ext>
            </a:extLst>
          </p:cNvPr>
          <p:cNvSpPr txBox="1"/>
          <p:nvPr/>
        </p:nvSpPr>
        <p:spPr>
          <a:xfrm>
            <a:off x="581843" y="4450202"/>
            <a:ext cx="1938528" cy="764184"/>
          </a:xfrm>
          <a:prstGeom prst="rect">
            <a:avLst/>
          </a:prstGeom>
          <a:noFill/>
        </p:spPr>
        <p:txBody>
          <a:bodyPr wrap="square" lIns="0" tIns="0" rIns="0" bIns="0" rtlCol="0">
            <a:spAutoFit/>
          </a:bodyPr>
          <a:lstStyle/>
          <a:p>
            <a:pPr defTabSz="914355">
              <a:lnSpc>
                <a:spcPct val="117000"/>
              </a:lnSpc>
              <a:spcAft>
                <a:spcPts val="400"/>
              </a:spcAft>
              <a:defRPr/>
            </a:pPr>
            <a:r>
              <a:rPr lang="en-US" sz="1000" b="1">
                <a:solidFill>
                  <a:srgbClr val="46535E"/>
                </a:solidFill>
                <a:latin typeface="Helvetica Now Text" panose="020B0504030202020204" pitchFamily="34" charset="0"/>
              </a:rPr>
              <a:t>Access to Care</a:t>
            </a:r>
          </a:p>
          <a:p>
            <a:pPr>
              <a:lnSpc>
                <a:spcPct val="117000"/>
              </a:lnSpc>
              <a:spcAft>
                <a:spcPts val="300"/>
              </a:spcAft>
            </a:pPr>
            <a:r>
              <a:rPr lang="en-US" sz="1000">
                <a:solidFill>
                  <a:srgbClr val="5D6D78"/>
                </a:solidFill>
                <a:latin typeface="Helvetica Now Text" panose="020B0504030202020204" pitchFamily="34" charset="0"/>
              </a:rPr>
              <a:t>Provide alternative care delivery that expands access beyond </a:t>
            </a:r>
            <a:br>
              <a:rPr lang="en-US" sz="1000">
                <a:solidFill>
                  <a:srgbClr val="5D6D78"/>
                </a:solidFill>
                <a:latin typeface="Helvetica Now Text" panose="020B0504030202020204" pitchFamily="34" charset="0"/>
              </a:rPr>
            </a:br>
            <a:r>
              <a:rPr lang="en-US" sz="1000">
                <a:solidFill>
                  <a:srgbClr val="5D6D78"/>
                </a:solidFill>
                <a:latin typeface="Helvetica Now Text" panose="020B0504030202020204" pitchFamily="34" charset="0"/>
              </a:rPr>
              <a:t>in-person care</a:t>
            </a:r>
          </a:p>
        </p:txBody>
      </p:sp>
      <p:grpSp>
        <p:nvGrpSpPr>
          <p:cNvPr id="24" name="Group 23">
            <a:extLst>
              <a:ext uri="{FF2B5EF4-FFF2-40B4-BE49-F238E27FC236}">
                <a16:creationId xmlns:a16="http://schemas.microsoft.com/office/drawing/2014/main" id="{712091ED-364E-E7BB-8598-E7841A403E46}"/>
              </a:ext>
            </a:extLst>
          </p:cNvPr>
          <p:cNvGrpSpPr/>
          <p:nvPr/>
        </p:nvGrpSpPr>
        <p:grpSpPr>
          <a:xfrm flipH="1">
            <a:off x="4582917" y="1894803"/>
            <a:ext cx="2677239" cy="359228"/>
            <a:chOff x="-1803354" y="2634948"/>
            <a:chExt cx="4473983" cy="238881"/>
          </a:xfrm>
        </p:grpSpPr>
        <p:cxnSp>
          <p:nvCxnSpPr>
            <p:cNvPr id="25" name="Straight Connector 24">
              <a:extLst>
                <a:ext uri="{FF2B5EF4-FFF2-40B4-BE49-F238E27FC236}">
                  <a16:creationId xmlns:a16="http://schemas.microsoft.com/office/drawing/2014/main" id="{7668F27F-FA63-676E-8E62-19863504A310}"/>
                </a:ext>
              </a:extLst>
            </p:cNvPr>
            <p:cNvCxnSpPr>
              <a:cxnSpLocks/>
            </p:cNvCxnSpPr>
            <p:nvPr/>
          </p:nvCxnSpPr>
          <p:spPr>
            <a:xfrm flipH="1">
              <a:off x="-1803354" y="2634948"/>
              <a:ext cx="4021037" cy="0"/>
            </a:xfrm>
            <a:prstGeom prst="line">
              <a:avLst/>
            </a:prstGeom>
            <a:ln w="19050">
              <a:solidFill>
                <a:schemeClr val="accent5"/>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FAB2F1-EBD8-A317-826E-4B1B84A508D9}"/>
                </a:ext>
              </a:extLst>
            </p:cNvPr>
            <p:cNvCxnSpPr/>
            <p:nvPr/>
          </p:nvCxnSpPr>
          <p:spPr>
            <a:xfrm>
              <a:off x="2217683" y="2634948"/>
              <a:ext cx="452946" cy="238881"/>
            </a:xfrm>
            <a:prstGeom prst="line">
              <a:avLst/>
            </a:prstGeom>
            <a:ln w="19050">
              <a:solidFill>
                <a:schemeClr val="accent5"/>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9B7AB7F9-9727-FEF3-1EE6-C3203ACC140B}"/>
              </a:ext>
            </a:extLst>
          </p:cNvPr>
          <p:cNvSpPr txBox="1"/>
          <p:nvPr/>
        </p:nvSpPr>
        <p:spPr>
          <a:xfrm>
            <a:off x="3238833" y="3383062"/>
            <a:ext cx="1710267" cy="769441"/>
          </a:xfrm>
          <a:prstGeom prst="rect">
            <a:avLst/>
          </a:prstGeom>
          <a:noFill/>
        </p:spPr>
        <p:txBody>
          <a:bodyPr wrap="square">
            <a:spAutoFit/>
          </a:bodyPr>
          <a:lstStyle/>
          <a:p>
            <a:pPr algn="ctr"/>
            <a:r>
              <a:rPr lang="en-US" sz="2200"/>
              <a:t>Health and Wellbeing</a:t>
            </a:r>
          </a:p>
        </p:txBody>
      </p:sp>
      <p:sp>
        <p:nvSpPr>
          <p:cNvPr id="16" name="TextBox 15">
            <a:extLst>
              <a:ext uri="{FF2B5EF4-FFF2-40B4-BE49-F238E27FC236}">
                <a16:creationId xmlns:a16="http://schemas.microsoft.com/office/drawing/2014/main" id="{28195ABB-7B86-4079-B907-D9DF02E3481F}"/>
              </a:ext>
            </a:extLst>
          </p:cNvPr>
          <p:cNvSpPr txBox="1"/>
          <p:nvPr/>
        </p:nvSpPr>
        <p:spPr>
          <a:xfrm>
            <a:off x="10682247" y="1856513"/>
            <a:ext cx="457200" cy="457200"/>
          </a:xfrm>
          <a:prstGeom prst="rect">
            <a:avLst/>
          </a:prstGeom>
          <a:noFill/>
        </p:spPr>
        <p:txBody>
          <a:bodyPr wrap="none" lIns="0" tIns="0" rIns="0" bIns="0" rtlCol="0">
            <a:noAutofit/>
          </a:bodyPr>
          <a:lstStyle/>
          <a:p>
            <a:pPr marL="142875" indent="-142875">
              <a:spcAft>
                <a:spcPts val="300"/>
              </a:spcAft>
              <a:buFont typeface="Arial" panose="020B0604020202020204" pitchFamily="34" charset="0"/>
              <a:buChar char="•"/>
            </a:pPr>
            <a:r>
              <a:rPr lang="en-US" sz="800" b="1">
                <a:solidFill>
                  <a:schemeClr val="bg1"/>
                </a:solidFill>
                <a:latin typeface="Helvetica Now Text" panose="020B0504030202020204" pitchFamily="34" charset="0"/>
              </a:rPr>
              <a:t>Diabetes </a:t>
            </a:r>
          </a:p>
          <a:p>
            <a:pPr marL="142875" indent="-142875">
              <a:spcAft>
                <a:spcPts val="300"/>
              </a:spcAft>
              <a:buFont typeface="Arial" panose="020B0604020202020204" pitchFamily="34" charset="0"/>
              <a:buChar char="•"/>
            </a:pPr>
            <a:r>
              <a:rPr lang="en-US" sz="800" b="1">
                <a:solidFill>
                  <a:schemeClr val="bg1"/>
                </a:solidFill>
                <a:latin typeface="Helvetica Now Text" panose="020B0504030202020204" pitchFamily="34" charset="0"/>
              </a:rPr>
              <a:t>Obesity </a:t>
            </a:r>
          </a:p>
          <a:p>
            <a:pPr marL="142875" indent="-142875">
              <a:spcAft>
                <a:spcPts val="300"/>
              </a:spcAft>
              <a:buFont typeface="Arial" panose="020B0604020202020204" pitchFamily="34" charset="0"/>
              <a:buChar char="•"/>
            </a:pPr>
            <a:r>
              <a:rPr lang="en-US" sz="800" b="1">
                <a:solidFill>
                  <a:schemeClr val="bg1"/>
                </a:solidFill>
                <a:latin typeface="Helvetica Now Text" panose="020B0504030202020204" pitchFamily="34" charset="0"/>
              </a:rPr>
              <a:t>Musculoskeletal</a:t>
            </a:r>
            <a:r>
              <a:rPr lang="en-US" sz="800">
                <a:solidFill>
                  <a:schemeClr val="bg1"/>
                </a:solidFill>
                <a:latin typeface="Helvetica Now Text" panose="020B0504030202020204" pitchFamily="34" charset="0"/>
              </a:rPr>
              <a:t> </a:t>
            </a:r>
            <a:endParaRPr lang="en-US" sz="800">
              <a:solidFill>
                <a:schemeClr val="bg1"/>
              </a:solidFill>
            </a:endParaRPr>
          </a:p>
        </p:txBody>
      </p:sp>
      <p:sp>
        <p:nvSpPr>
          <p:cNvPr id="64" name="TextBox 63">
            <a:extLst>
              <a:ext uri="{FF2B5EF4-FFF2-40B4-BE49-F238E27FC236}">
                <a16:creationId xmlns:a16="http://schemas.microsoft.com/office/drawing/2014/main" id="{D276C137-1A23-453C-80B8-743C42EF2F5B}"/>
              </a:ext>
            </a:extLst>
          </p:cNvPr>
          <p:cNvSpPr txBox="1"/>
          <p:nvPr/>
        </p:nvSpPr>
        <p:spPr>
          <a:xfrm>
            <a:off x="10675330" y="3692240"/>
            <a:ext cx="457200" cy="457200"/>
          </a:xfrm>
          <a:prstGeom prst="rect">
            <a:avLst/>
          </a:prstGeom>
          <a:noFill/>
        </p:spPr>
        <p:txBody>
          <a:bodyPr wrap="none" lIns="0" tIns="0" rIns="0" bIns="0" rtlCol="0">
            <a:noAutofit/>
          </a:bodyPr>
          <a:lstStyle/>
          <a:p>
            <a:pPr marL="142875" indent="-142875">
              <a:spcAft>
                <a:spcPts val="300"/>
              </a:spcAft>
              <a:buFont typeface="Arial" panose="020B0604020202020204" pitchFamily="34" charset="0"/>
              <a:buChar char="•"/>
            </a:pPr>
            <a:r>
              <a:rPr lang="en-US" sz="800" b="1">
                <a:solidFill>
                  <a:schemeClr val="bg1"/>
                </a:solidFill>
                <a:latin typeface="Helvetica Now Text" panose="020B0504030202020204" pitchFamily="34" charset="0"/>
              </a:rPr>
              <a:t>Woman’s Health</a:t>
            </a:r>
          </a:p>
          <a:p>
            <a:pPr marL="142875" indent="-142875">
              <a:spcAft>
                <a:spcPts val="300"/>
              </a:spcAft>
              <a:buFont typeface="Arial" panose="020B0604020202020204" pitchFamily="34" charset="0"/>
              <a:buChar char="•"/>
            </a:pPr>
            <a:r>
              <a:rPr lang="en-US" sz="800" b="1">
                <a:solidFill>
                  <a:schemeClr val="bg1"/>
                </a:solidFill>
                <a:latin typeface="Helvetica Now Text" panose="020B0504030202020204" pitchFamily="34" charset="0"/>
              </a:rPr>
              <a:t>Culture and policies</a:t>
            </a:r>
          </a:p>
        </p:txBody>
      </p:sp>
      <p:sp>
        <p:nvSpPr>
          <p:cNvPr id="65" name="TextBox 64">
            <a:extLst>
              <a:ext uri="{FF2B5EF4-FFF2-40B4-BE49-F238E27FC236}">
                <a16:creationId xmlns:a16="http://schemas.microsoft.com/office/drawing/2014/main" id="{BCA3EC04-73A4-43FB-A482-CCCF1CC84BE1}"/>
              </a:ext>
            </a:extLst>
          </p:cNvPr>
          <p:cNvSpPr txBox="1"/>
          <p:nvPr/>
        </p:nvSpPr>
        <p:spPr>
          <a:xfrm>
            <a:off x="10751522" y="4558150"/>
            <a:ext cx="1285325" cy="457200"/>
          </a:xfrm>
          <a:prstGeom prst="rect">
            <a:avLst/>
          </a:prstGeom>
          <a:noFill/>
        </p:spPr>
        <p:txBody>
          <a:bodyPr wrap="square" lIns="0" tIns="0" rIns="0" bIns="0" rtlCol="0">
            <a:noAutofit/>
          </a:bodyPr>
          <a:lstStyle/>
          <a:p>
            <a:pPr marL="142875" indent="-142875">
              <a:spcAft>
                <a:spcPts val="300"/>
              </a:spcAft>
              <a:buFont typeface="Arial" panose="020B0604020202020204" pitchFamily="34" charset="0"/>
              <a:buChar char="•"/>
            </a:pPr>
            <a:r>
              <a:rPr lang="en-US" sz="800" b="1">
                <a:solidFill>
                  <a:schemeClr val="bg1"/>
                </a:solidFill>
                <a:latin typeface="Helvetica Now Text" panose="020B0504030202020204" pitchFamily="34" charset="0"/>
              </a:rPr>
              <a:t>Defined contribution benefits</a:t>
            </a:r>
          </a:p>
          <a:p>
            <a:pPr marL="142875" indent="-142875">
              <a:spcAft>
                <a:spcPts val="300"/>
              </a:spcAft>
              <a:buFont typeface="Arial" panose="020B0604020202020204" pitchFamily="34" charset="0"/>
              <a:buChar char="•"/>
            </a:pPr>
            <a:r>
              <a:rPr lang="en-US" sz="800" b="1">
                <a:solidFill>
                  <a:schemeClr val="bg1"/>
                </a:solidFill>
                <a:latin typeface="Helvetica Now Text" panose="020B0504030202020204" pitchFamily="34" charset="0"/>
              </a:rPr>
              <a:t>Time away policies</a:t>
            </a:r>
          </a:p>
          <a:p>
            <a:pPr marL="142875" indent="-142875">
              <a:spcAft>
                <a:spcPts val="300"/>
              </a:spcAft>
              <a:buFont typeface="Arial" panose="020B0604020202020204" pitchFamily="34" charset="0"/>
              <a:buChar char="•"/>
            </a:pPr>
            <a:r>
              <a:rPr lang="en-US" sz="800" b="1">
                <a:solidFill>
                  <a:schemeClr val="bg1"/>
                </a:solidFill>
                <a:latin typeface="Helvetica Now Text" panose="020B0504030202020204" pitchFamily="34" charset="0"/>
              </a:rPr>
              <a:t>Family-friendly benefits</a:t>
            </a:r>
          </a:p>
        </p:txBody>
      </p:sp>
      <p:sp>
        <p:nvSpPr>
          <p:cNvPr id="17" name="TextBox 16">
            <a:extLst>
              <a:ext uri="{FF2B5EF4-FFF2-40B4-BE49-F238E27FC236}">
                <a16:creationId xmlns:a16="http://schemas.microsoft.com/office/drawing/2014/main" id="{BFFB76B4-EC40-42F4-A724-6115E5321A40}"/>
              </a:ext>
            </a:extLst>
          </p:cNvPr>
          <p:cNvSpPr txBox="1"/>
          <p:nvPr/>
        </p:nvSpPr>
        <p:spPr>
          <a:xfrm>
            <a:off x="11409094" y="4729655"/>
            <a:ext cx="457200" cy="457200"/>
          </a:xfrm>
          <a:prstGeom prst="rect">
            <a:avLst/>
          </a:prstGeom>
          <a:noFill/>
        </p:spPr>
        <p:txBody>
          <a:bodyPr wrap="none" lIns="0" tIns="0" rIns="0" bIns="0" rtlCol="0">
            <a:noAutofit/>
          </a:bodyPr>
          <a:lstStyle/>
          <a:p>
            <a:pPr>
              <a:lnSpc>
                <a:spcPct val="117000"/>
              </a:lnSpc>
              <a:spcAft>
                <a:spcPts val="500"/>
              </a:spcAft>
            </a:pPr>
            <a:endParaRPr lang="en-US" sz="1200">
              <a:latin typeface="Helvetica Now Text" panose="020B0504030202020204" pitchFamily="34" charset="77"/>
            </a:endParaRPr>
          </a:p>
        </p:txBody>
      </p:sp>
      <p:sp>
        <p:nvSpPr>
          <p:cNvPr id="30" name="Rectangle 29">
            <a:extLst>
              <a:ext uri="{FF2B5EF4-FFF2-40B4-BE49-F238E27FC236}">
                <a16:creationId xmlns:a16="http://schemas.microsoft.com/office/drawing/2014/main" id="{CB799210-7539-4217-AC00-C7113BC54AEF}"/>
              </a:ext>
            </a:extLst>
          </p:cNvPr>
          <p:cNvSpPr/>
          <p:nvPr/>
        </p:nvSpPr>
        <p:spPr>
          <a:xfrm>
            <a:off x="8348774" y="1713304"/>
            <a:ext cx="2963388" cy="9570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2000">
              <a:solidFill>
                <a:srgbClr val="000000"/>
              </a:solidFill>
              <a:latin typeface="Helvetica Now Text" panose="020B0504030202020204" pitchFamily="34" charset="77"/>
            </a:endParaRPr>
          </a:p>
        </p:txBody>
      </p:sp>
      <p:sp>
        <p:nvSpPr>
          <p:cNvPr id="39" name="TextBox 38">
            <a:extLst>
              <a:ext uri="{FF2B5EF4-FFF2-40B4-BE49-F238E27FC236}">
                <a16:creationId xmlns:a16="http://schemas.microsoft.com/office/drawing/2014/main" id="{57F123BE-9B48-4602-9505-BCE091FB0416}"/>
              </a:ext>
            </a:extLst>
          </p:cNvPr>
          <p:cNvSpPr txBox="1"/>
          <p:nvPr/>
        </p:nvSpPr>
        <p:spPr>
          <a:xfrm>
            <a:off x="9114148" y="1857370"/>
            <a:ext cx="2254747" cy="276999"/>
          </a:xfrm>
          <a:prstGeom prst="rect">
            <a:avLst/>
          </a:prstGeom>
          <a:noFill/>
        </p:spPr>
        <p:txBody>
          <a:bodyPr wrap="square">
            <a:spAutoFit/>
          </a:bodyPr>
          <a:lstStyle/>
          <a:p>
            <a:pPr defTabSz="914355">
              <a:defRPr/>
            </a:pPr>
            <a:r>
              <a:rPr lang="en-GB" sz="1200" b="1" dirty="0">
                <a:solidFill>
                  <a:srgbClr val="007585"/>
                </a:solidFill>
                <a:latin typeface="Helvetica Now Text" panose="020B0504030202020204" pitchFamily="34" charset="77"/>
              </a:rPr>
              <a:t>Make benefits meaningful</a:t>
            </a:r>
          </a:p>
        </p:txBody>
      </p:sp>
      <p:pic>
        <p:nvPicPr>
          <p:cNvPr id="41" name="Picture 40">
            <a:extLst>
              <a:ext uri="{FF2B5EF4-FFF2-40B4-BE49-F238E27FC236}">
                <a16:creationId xmlns:a16="http://schemas.microsoft.com/office/drawing/2014/main" id="{3F004665-D69A-4074-B3E2-44893C793D7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422054" y="1846070"/>
            <a:ext cx="718794" cy="718794"/>
          </a:xfrm>
          <a:prstGeom prst="rect">
            <a:avLst/>
          </a:prstGeom>
        </p:spPr>
      </p:pic>
      <p:sp>
        <p:nvSpPr>
          <p:cNvPr id="42" name="TextBox 41">
            <a:extLst>
              <a:ext uri="{FF2B5EF4-FFF2-40B4-BE49-F238E27FC236}">
                <a16:creationId xmlns:a16="http://schemas.microsoft.com/office/drawing/2014/main" id="{AA97E028-5B65-4836-B863-B4AB5CB4A023}"/>
              </a:ext>
            </a:extLst>
          </p:cNvPr>
          <p:cNvSpPr txBox="1"/>
          <p:nvPr/>
        </p:nvSpPr>
        <p:spPr>
          <a:xfrm>
            <a:off x="8348774" y="2724858"/>
            <a:ext cx="3291840" cy="738664"/>
          </a:xfrm>
          <a:prstGeom prst="rect">
            <a:avLst/>
          </a:prstGeom>
          <a:noFill/>
        </p:spPr>
        <p:txBody>
          <a:bodyPr wrap="square">
            <a:spAutoFit/>
          </a:bodyPr>
          <a:lstStyle/>
          <a:p>
            <a:r>
              <a:rPr lang="en-US" sz="1400" kern="0">
                <a:solidFill>
                  <a:schemeClr val="tx1">
                    <a:lumMod val="85000"/>
                    <a:lumOff val="15000"/>
                  </a:schemeClr>
                </a:solidFill>
                <a:latin typeface="Helvetica Now Text" panose="020B0504030202020204" pitchFamily="34" charset="0"/>
                <a:ea typeface="Calibri Light" charset="0"/>
                <a:cs typeface="Segoe UI" panose="020B0502040204020203" pitchFamily="34" charset="0"/>
              </a:rPr>
              <a:t>Challenge legacy thinking that offering a set of benefits comparable to peers will deliver value</a:t>
            </a:r>
          </a:p>
        </p:txBody>
      </p:sp>
      <p:sp>
        <p:nvSpPr>
          <p:cNvPr id="43" name="TextBox 42">
            <a:extLst>
              <a:ext uri="{FF2B5EF4-FFF2-40B4-BE49-F238E27FC236}">
                <a16:creationId xmlns:a16="http://schemas.microsoft.com/office/drawing/2014/main" id="{62E61374-7749-4FE3-9C4D-8A4E7BC5FD0F}"/>
              </a:ext>
            </a:extLst>
          </p:cNvPr>
          <p:cNvSpPr txBox="1"/>
          <p:nvPr/>
        </p:nvSpPr>
        <p:spPr>
          <a:xfrm flipH="1">
            <a:off x="8348774" y="3623012"/>
            <a:ext cx="3337560" cy="2356010"/>
          </a:xfrm>
          <a:prstGeom prst="rect">
            <a:avLst/>
          </a:prstGeom>
          <a:noFill/>
        </p:spPr>
        <p:txBody>
          <a:bodyPr wrap="square" lIns="0" tIns="0" rIns="0" bIns="0" rtlCol="0" anchor="t">
            <a:noAutofit/>
          </a:bodyPr>
          <a:lstStyle/>
          <a:p>
            <a:pPr marL="257175" indent="-257175">
              <a:spcAft>
                <a:spcPts val="600"/>
              </a:spcAft>
              <a:buClr>
                <a:srgbClr val="007585"/>
              </a:buClr>
              <a:buFont typeface="Wingdings" panose="05000000000000000000" pitchFamily="2" charset="2"/>
              <a:buChar char="ü"/>
            </a:pPr>
            <a:r>
              <a:rPr lang="en-US" sz="1600" b="1" kern="0" dirty="0">
                <a:solidFill>
                  <a:schemeClr val="tx1">
                    <a:lumMod val="85000"/>
                    <a:lumOff val="15000"/>
                  </a:schemeClr>
                </a:solidFill>
                <a:latin typeface="Helvetica Now Text"/>
                <a:ea typeface="Calibri Light"/>
                <a:cs typeface="Segoe UI"/>
              </a:rPr>
              <a:t>Go all in on benefits that align with culture and organizational impact</a:t>
            </a:r>
          </a:p>
          <a:p>
            <a:pPr marL="257175" indent="-257175">
              <a:spcAft>
                <a:spcPts val="600"/>
              </a:spcAft>
              <a:buClr>
                <a:srgbClr val="007585"/>
              </a:buClr>
              <a:buFont typeface="Wingdings" panose="05000000000000000000" pitchFamily="2" charset="2"/>
              <a:buChar char="ü"/>
            </a:pPr>
            <a:r>
              <a:rPr lang="en-US" sz="1600" b="1" kern="0" dirty="0">
                <a:solidFill>
                  <a:schemeClr val="tx1">
                    <a:lumMod val="85000"/>
                    <a:lumOff val="15000"/>
                  </a:schemeClr>
                </a:solidFill>
                <a:latin typeface="Helvetica Now Text"/>
                <a:ea typeface="Calibri Light"/>
                <a:cs typeface="Segoe UI"/>
              </a:rPr>
              <a:t>Target your investments</a:t>
            </a:r>
          </a:p>
          <a:p>
            <a:pPr marL="257175" indent="-257175">
              <a:spcAft>
                <a:spcPts val="600"/>
              </a:spcAft>
              <a:buClr>
                <a:srgbClr val="007585"/>
              </a:buClr>
              <a:buFont typeface="Wingdings" panose="05000000000000000000" pitchFamily="2" charset="2"/>
              <a:buChar char="ü"/>
            </a:pPr>
            <a:r>
              <a:rPr lang="en-US" sz="1600" b="1" kern="0" dirty="0">
                <a:solidFill>
                  <a:schemeClr val="tx1">
                    <a:lumMod val="85000"/>
                    <a:lumOff val="15000"/>
                  </a:schemeClr>
                </a:solidFill>
                <a:latin typeface="Helvetica Now Text"/>
                <a:ea typeface="Calibri Light"/>
                <a:cs typeface="Segoe UI"/>
              </a:rPr>
              <a:t>Personalize the experience</a:t>
            </a:r>
          </a:p>
        </p:txBody>
      </p:sp>
      <p:sp>
        <p:nvSpPr>
          <p:cNvPr id="45" name="Footer Placeholder 3">
            <a:extLst>
              <a:ext uri="{FF2B5EF4-FFF2-40B4-BE49-F238E27FC236}">
                <a16:creationId xmlns:a16="http://schemas.microsoft.com/office/drawing/2014/main" id="{1B6A152C-74A8-4330-A248-CEC1D97101B1}"/>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54599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9" grpId="0"/>
      <p:bldP spid="42"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BE8527A1-C1DF-69FF-6AF6-6DD24628EB79}"/>
              </a:ext>
            </a:extLst>
          </p:cNvPr>
          <p:cNvPicPr>
            <a:picLocks noChangeAspect="1"/>
          </p:cNvPicPr>
          <p:nvPr/>
        </p:nvPicPr>
        <p:blipFill rotWithShape="1">
          <a:blip r:embed="rId3">
            <a:alphaModFix amt="77000"/>
            <a:extLst>
              <a:ext uri="{28A0092B-C50C-407E-A947-70E740481C1C}">
                <a14:useLocalDpi xmlns:a14="http://schemas.microsoft.com/office/drawing/2010/main" val="0"/>
              </a:ext>
            </a:extLst>
          </a:blip>
          <a:srcRect l="320" t="8201" r="7855" b="4281"/>
          <a:stretch/>
        </p:blipFill>
        <p:spPr>
          <a:xfrm>
            <a:off x="7144" y="-16558"/>
            <a:ext cx="12184064" cy="6642367"/>
          </a:xfrm>
          <a:prstGeom prst="rect">
            <a:avLst/>
          </a:prstGeom>
        </p:spPr>
      </p:pic>
      <p:sp>
        <p:nvSpPr>
          <p:cNvPr id="5" name="Title 7">
            <a:extLst>
              <a:ext uri="{FF2B5EF4-FFF2-40B4-BE49-F238E27FC236}">
                <a16:creationId xmlns:a16="http://schemas.microsoft.com/office/drawing/2014/main" id="{D53DE4AB-F650-77FA-3FD9-4CB04211684F}"/>
              </a:ext>
            </a:extLst>
          </p:cNvPr>
          <p:cNvSpPr>
            <a:spLocks noGrp="1"/>
          </p:cNvSpPr>
          <p:nvPr>
            <p:ph type="title"/>
          </p:nvPr>
        </p:nvSpPr>
        <p:spPr>
          <a:xfrm>
            <a:off x="1126468" y="468579"/>
            <a:ext cx="10679996" cy="400110"/>
          </a:xfrm>
        </p:spPr>
        <p:txBody>
          <a:bodyPr/>
          <a:lstStyle/>
          <a:p>
            <a:pPr>
              <a:spcBef>
                <a:spcPts val="0"/>
              </a:spcBef>
              <a:spcAft>
                <a:spcPts val="700"/>
              </a:spcAft>
            </a:pPr>
            <a:r>
              <a:rPr lang="en-GB" dirty="0"/>
              <a:t>Move Up the Wellbeing Maturity Curve</a:t>
            </a:r>
          </a:p>
        </p:txBody>
      </p:sp>
      <p:sp>
        <p:nvSpPr>
          <p:cNvPr id="54" name="L-shape 53">
            <a:extLst>
              <a:ext uri="{FF2B5EF4-FFF2-40B4-BE49-F238E27FC236}">
                <a16:creationId xmlns:a16="http://schemas.microsoft.com/office/drawing/2014/main" id="{47117792-00AF-9AAA-C340-E031E7ED11CA}"/>
              </a:ext>
            </a:extLst>
          </p:cNvPr>
          <p:cNvSpPr/>
          <p:nvPr/>
        </p:nvSpPr>
        <p:spPr>
          <a:xfrm rot="11290549">
            <a:off x="1890729" y="3592873"/>
            <a:ext cx="101676" cy="101676"/>
          </a:xfrm>
          <a:prstGeom prst="corner">
            <a:avLst>
              <a:gd name="adj1" fmla="val 0"/>
              <a:gd name="adj2" fmla="val 0"/>
            </a:avLst>
          </a:prstGeom>
          <a:solidFill>
            <a:srgbClr val="29B0C3"/>
          </a:solidFill>
          <a:ln w="101600" cap="rnd">
            <a:solidFill>
              <a:srgbClr val="29B0C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sp>
        <p:nvSpPr>
          <p:cNvPr id="62" name="L-shape 61">
            <a:extLst>
              <a:ext uri="{FF2B5EF4-FFF2-40B4-BE49-F238E27FC236}">
                <a16:creationId xmlns:a16="http://schemas.microsoft.com/office/drawing/2014/main" id="{43F40F14-BFAF-97FC-2E29-A352E13C9E45}"/>
              </a:ext>
            </a:extLst>
          </p:cNvPr>
          <p:cNvSpPr/>
          <p:nvPr/>
        </p:nvSpPr>
        <p:spPr>
          <a:xfrm rot="11777699">
            <a:off x="4092197" y="2629375"/>
            <a:ext cx="101676" cy="101676"/>
          </a:xfrm>
          <a:prstGeom prst="corner">
            <a:avLst>
              <a:gd name="adj1" fmla="val 0"/>
              <a:gd name="adj2" fmla="val 0"/>
            </a:avLst>
          </a:prstGeom>
          <a:solidFill>
            <a:srgbClr val="29B0C3"/>
          </a:solidFill>
          <a:ln w="101600" cap="rnd">
            <a:solidFill>
              <a:srgbClr val="29B0C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sp>
        <p:nvSpPr>
          <p:cNvPr id="65" name="L-shape 64">
            <a:extLst>
              <a:ext uri="{FF2B5EF4-FFF2-40B4-BE49-F238E27FC236}">
                <a16:creationId xmlns:a16="http://schemas.microsoft.com/office/drawing/2014/main" id="{7DF3F222-8D27-97CF-A3A7-ECCAB876A891}"/>
              </a:ext>
            </a:extLst>
          </p:cNvPr>
          <p:cNvSpPr/>
          <p:nvPr/>
        </p:nvSpPr>
        <p:spPr>
          <a:xfrm rot="12131937">
            <a:off x="6502832" y="1932309"/>
            <a:ext cx="101676" cy="101676"/>
          </a:xfrm>
          <a:prstGeom prst="corner">
            <a:avLst>
              <a:gd name="adj1" fmla="val 0"/>
              <a:gd name="adj2" fmla="val 0"/>
            </a:avLst>
          </a:prstGeom>
          <a:solidFill>
            <a:schemeClr val="accent1"/>
          </a:solidFill>
          <a:ln w="1016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sp>
        <p:nvSpPr>
          <p:cNvPr id="68" name="L-shape 67">
            <a:extLst>
              <a:ext uri="{FF2B5EF4-FFF2-40B4-BE49-F238E27FC236}">
                <a16:creationId xmlns:a16="http://schemas.microsoft.com/office/drawing/2014/main" id="{E5265BA5-CA69-D9EB-5EAF-80F650914CDF}"/>
              </a:ext>
            </a:extLst>
          </p:cNvPr>
          <p:cNvSpPr/>
          <p:nvPr/>
        </p:nvSpPr>
        <p:spPr>
          <a:xfrm rot="12655389">
            <a:off x="9086194" y="1355440"/>
            <a:ext cx="101676" cy="101676"/>
          </a:xfrm>
          <a:prstGeom prst="corner">
            <a:avLst>
              <a:gd name="adj1" fmla="val 0"/>
              <a:gd name="adj2" fmla="val 0"/>
            </a:avLst>
          </a:prstGeom>
          <a:solidFill>
            <a:schemeClr val="accent1"/>
          </a:solidFill>
          <a:ln w="1016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sp>
        <p:nvSpPr>
          <p:cNvPr id="71" name="TextBox 70">
            <a:extLst>
              <a:ext uri="{FF2B5EF4-FFF2-40B4-BE49-F238E27FC236}">
                <a16:creationId xmlns:a16="http://schemas.microsoft.com/office/drawing/2014/main" id="{FEA3F1A6-F402-88C0-2A6A-0B669578B2E3}"/>
              </a:ext>
            </a:extLst>
          </p:cNvPr>
          <p:cNvSpPr txBox="1"/>
          <p:nvPr/>
        </p:nvSpPr>
        <p:spPr>
          <a:xfrm>
            <a:off x="543829" y="4527499"/>
            <a:ext cx="1400671" cy="307777"/>
          </a:xfrm>
          <a:prstGeom prst="rect">
            <a:avLst/>
          </a:prstGeom>
          <a:noFill/>
        </p:spPr>
        <p:txBody>
          <a:bodyPr wrap="square">
            <a:spAutoFit/>
          </a:bodyPr>
          <a:lstStyle/>
          <a:p>
            <a:pPr algn="ctr">
              <a:defRPr/>
            </a:pPr>
            <a:r>
              <a:rPr lang="en-GB" sz="1400" b="1">
                <a:solidFill>
                  <a:srgbClr val="29B0C3"/>
                </a:solidFill>
                <a:latin typeface="Helvetica Now Text" panose="020B0504030202020204" pitchFamily="34" charset="77"/>
              </a:rPr>
              <a:t>Foundational </a:t>
            </a:r>
          </a:p>
        </p:txBody>
      </p:sp>
      <p:sp>
        <p:nvSpPr>
          <p:cNvPr id="73" name="TextBox 72">
            <a:extLst>
              <a:ext uri="{FF2B5EF4-FFF2-40B4-BE49-F238E27FC236}">
                <a16:creationId xmlns:a16="http://schemas.microsoft.com/office/drawing/2014/main" id="{6280F288-7A70-884E-6A05-DFEBB2C4560A}"/>
              </a:ext>
            </a:extLst>
          </p:cNvPr>
          <p:cNvSpPr txBox="1"/>
          <p:nvPr/>
        </p:nvSpPr>
        <p:spPr>
          <a:xfrm>
            <a:off x="746573" y="4834700"/>
            <a:ext cx="2160609" cy="1020788"/>
          </a:xfrm>
          <a:prstGeom prst="rect">
            <a:avLst/>
          </a:prstGeom>
          <a:noFill/>
        </p:spPr>
        <p:txBody>
          <a:bodyPr wrap="square" lIns="45714" tIns="22858" rIns="45714" bIns="22858" anchor="t">
            <a:spAutoFit/>
          </a:bodyPr>
          <a:lstStyle/>
          <a:p>
            <a:pPr marL="138416" indent="-138416">
              <a:spcAft>
                <a:spcPts val="400"/>
              </a:spcAft>
              <a:buFont typeface="Arial" panose="020B0604020202020204" pitchFamily="34" charset="0"/>
              <a:buChar char="•"/>
              <a:defRPr/>
            </a:pPr>
            <a:r>
              <a:rPr lang="en-GB" sz="1000" dirty="0">
                <a:solidFill>
                  <a:srgbClr val="000000"/>
                </a:solidFill>
                <a:latin typeface="Helvetica Now Text Medium" panose="020B0604030202020204" pitchFamily="34" charset="0"/>
              </a:rPr>
              <a:t>Early-stage development</a:t>
            </a:r>
          </a:p>
          <a:p>
            <a:pPr marL="138416" indent="-138416">
              <a:spcAft>
                <a:spcPts val="400"/>
              </a:spcAft>
              <a:buFont typeface="Arial" panose="020B0604020202020204" pitchFamily="34" charset="0"/>
              <a:buChar char="•"/>
              <a:defRPr/>
            </a:pPr>
            <a:r>
              <a:rPr lang="en-GB" sz="1000" dirty="0">
                <a:solidFill>
                  <a:srgbClr val="000000"/>
                </a:solidFill>
                <a:latin typeface="Helvetica Now Text Medium" panose="020B0604030202020204" pitchFamily="34" charset="0"/>
              </a:rPr>
              <a:t>“Check the box” offerings</a:t>
            </a:r>
          </a:p>
          <a:p>
            <a:pPr marL="138416" indent="-138416">
              <a:spcAft>
                <a:spcPts val="400"/>
              </a:spcAft>
              <a:buFont typeface="Arial" panose="020B0604020202020204" pitchFamily="34" charset="0"/>
              <a:buChar char="•"/>
              <a:defRPr/>
            </a:pPr>
            <a:r>
              <a:rPr lang="en-GB" sz="1000" dirty="0">
                <a:solidFill>
                  <a:srgbClr val="000000"/>
                </a:solidFill>
                <a:latin typeface="Helvetica Now Text Medium" panose="020B0604030202020204" pitchFamily="34" charset="0"/>
              </a:rPr>
              <a:t>Standard policies</a:t>
            </a:r>
          </a:p>
          <a:p>
            <a:pPr marL="138416" indent="-138416">
              <a:spcAft>
                <a:spcPts val="400"/>
              </a:spcAft>
              <a:buFont typeface="Arial" panose="020B0604020202020204" pitchFamily="34" charset="0"/>
              <a:buChar char="•"/>
              <a:defRPr/>
            </a:pPr>
            <a:r>
              <a:rPr lang="en-GB" sz="1000" dirty="0">
                <a:solidFill>
                  <a:srgbClr val="000000"/>
                </a:solidFill>
                <a:latin typeface="Helvetica Now Text Medium" panose="020B0604030202020204" pitchFamily="34" charset="0"/>
              </a:rPr>
              <a:t>Little to no use of data</a:t>
            </a:r>
          </a:p>
          <a:p>
            <a:pPr marL="138416" indent="-138416">
              <a:spcAft>
                <a:spcPts val="400"/>
              </a:spcAft>
              <a:buFont typeface="Arial" panose="020B0604020202020204" pitchFamily="34" charset="0"/>
              <a:buChar char="•"/>
              <a:defRPr/>
            </a:pPr>
            <a:r>
              <a:rPr lang="en-GB" sz="1000" dirty="0">
                <a:solidFill>
                  <a:srgbClr val="000000"/>
                </a:solidFill>
                <a:latin typeface="Helvetica Now Text Medium" panose="020B0604030202020204" pitchFamily="34" charset="0"/>
              </a:rPr>
              <a:t>Little or no formal budget</a:t>
            </a:r>
          </a:p>
        </p:txBody>
      </p:sp>
      <p:sp>
        <p:nvSpPr>
          <p:cNvPr id="74" name="TextBox 73">
            <a:extLst>
              <a:ext uri="{FF2B5EF4-FFF2-40B4-BE49-F238E27FC236}">
                <a16:creationId xmlns:a16="http://schemas.microsoft.com/office/drawing/2014/main" id="{82BF9638-7BD7-216D-7A71-2A5BED684FD5}"/>
              </a:ext>
            </a:extLst>
          </p:cNvPr>
          <p:cNvSpPr txBox="1"/>
          <p:nvPr/>
        </p:nvSpPr>
        <p:spPr>
          <a:xfrm>
            <a:off x="3150772" y="3519596"/>
            <a:ext cx="1202303" cy="307777"/>
          </a:xfrm>
          <a:prstGeom prst="rect">
            <a:avLst/>
          </a:prstGeom>
          <a:noFill/>
        </p:spPr>
        <p:txBody>
          <a:bodyPr wrap="square">
            <a:spAutoFit/>
          </a:bodyPr>
          <a:lstStyle/>
          <a:p>
            <a:pPr>
              <a:defRPr/>
            </a:pPr>
            <a:r>
              <a:rPr lang="en-GB" sz="1400" b="1">
                <a:solidFill>
                  <a:srgbClr val="29B0C3"/>
                </a:solidFill>
                <a:latin typeface="Helvetica Now Text" panose="020B0504030202020204" pitchFamily="34" charset="77"/>
              </a:rPr>
              <a:t>Reactive</a:t>
            </a:r>
          </a:p>
        </p:txBody>
      </p:sp>
      <p:sp>
        <p:nvSpPr>
          <p:cNvPr id="75" name="TextBox 74">
            <a:extLst>
              <a:ext uri="{FF2B5EF4-FFF2-40B4-BE49-F238E27FC236}">
                <a16:creationId xmlns:a16="http://schemas.microsoft.com/office/drawing/2014/main" id="{C9824C79-8877-D662-244E-3A1910C6BD14}"/>
              </a:ext>
            </a:extLst>
          </p:cNvPr>
          <p:cNvSpPr txBox="1"/>
          <p:nvPr/>
        </p:nvSpPr>
        <p:spPr>
          <a:xfrm>
            <a:off x="3149626" y="3791627"/>
            <a:ext cx="1775238" cy="2277543"/>
          </a:xfrm>
          <a:prstGeom prst="rect">
            <a:avLst/>
          </a:prstGeom>
          <a:noFill/>
        </p:spPr>
        <p:txBody>
          <a:bodyPr wrap="square" lIns="45714" tIns="22858" rIns="45714" bIns="22858" anchor="t">
            <a:spAutoFit/>
          </a:bodyPr>
          <a:lstStyle/>
          <a:p>
            <a:pPr marL="138416" indent="-138416">
              <a:spcAft>
                <a:spcPts val="600"/>
              </a:spcAft>
              <a:buFont typeface="Arial" panose="020B0604020202020204" pitchFamily="34" charset="0"/>
              <a:buChar char="•"/>
              <a:defRPr/>
            </a:pPr>
            <a:r>
              <a:rPr lang="en-US" sz="1000" dirty="0">
                <a:solidFill>
                  <a:srgbClr val="000000"/>
                </a:solidFill>
                <a:latin typeface="Helvetica Now Text Medium" panose="020B0604030202020204" pitchFamily="34" charset="0"/>
              </a:rPr>
              <a:t>Problem or issue drives types of offerings</a:t>
            </a:r>
            <a:endParaRPr lang="en-US" sz="1600" dirty="0">
              <a:solidFill>
                <a:srgbClr val="000000"/>
              </a:solidFill>
              <a:latin typeface="Helvetica Now Text Medium" panose="020B0604030202020204" pitchFamily="34" charset="0"/>
              <a:cs typeface="Arial" panose="020B0604020202020204"/>
            </a:endParaRPr>
          </a:p>
          <a:p>
            <a:pPr marL="138416" indent="-138416">
              <a:spcAft>
                <a:spcPts val="600"/>
              </a:spcAft>
              <a:buFont typeface="Arial" panose="020B0604020202020204" pitchFamily="34" charset="0"/>
              <a:buChar char="•"/>
              <a:defRPr/>
            </a:pPr>
            <a:r>
              <a:rPr lang="en-US" sz="1000" dirty="0">
                <a:solidFill>
                  <a:srgbClr val="000000"/>
                </a:solidFill>
                <a:latin typeface="Helvetica Now Text Medium" panose="020B0604030202020204" pitchFamily="34" charset="0"/>
              </a:rPr>
              <a:t>Activities local but also emergence of some global</a:t>
            </a:r>
            <a:endParaRPr lang="en-US" sz="1600" dirty="0">
              <a:solidFill>
                <a:srgbClr val="000000"/>
              </a:solidFill>
              <a:latin typeface="Helvetica Now Text Medium" panose="020B0604030202020204" pitchFamily="34" charset="0"/>
              <a:cs typeface="Arial"/>
            </a:endParaRPr>
          </a:p>
          <a:p>
            <a:pPr marL="138416" indent="-138416">
              <a:spcAft>
                <a:spcPts val="600"/>
              </a:spcAft>
              <a:buFont typeface="Arial" panose="020B0604020202020204" pitchFamily="34" charset="0"/>
              <a:buChar char="•"/>
              <a:defRPr/>
            </a:pPr>
            <a:r>
              <a:rPr lang="en-GB" sz="1000" dirty="0">
                <a:solidFill>
                  <a:srgbClr val="000000"/>
                </a:solidFill>
                <a:latin typeface="Helvetica Now Text Medium" panose="020B0604030202020204" pitchFamily="34" charset="0"/>
              </a:rPr>
              <a:t>Focus on ad-hoc initiatives </a:t>
            </a:r>
          </a:p>
          <a:p>
            <a:pPr marL="138416" indent="-138416">
              <a:spcAft>
                <a:spcPts val="600"/>
              </a:spcAft>
              <a:buFont typeface="Arial" panose="020B0604020202020204" pitchFamily="34" charset="0"/>
              <a:buChar char="•"/>
              <a:defRPr/>
            </a:pPr>
            <a:r>
              <a:rPr lang="en-GB" sz="1000" dirty="0">
                <a:solidFill>
                  <a:srgbClr val="000000"/>
                </a:solidFill>
                <a:latin typeface="Helvetica Now Text Medium" panose="020B0604030202020204" pitchFamily="34" charset="0"/>
              </a:rPr>
              <a:t>Budgets established but small</a:t>
            </a:r>
          </a:p>
          <a:p>
            <a:pPr marL="138416" indent="-138416">
              <a:spcAft>
                <a:spcPts val="600"/>
              </a:spcAft>
              <a:buFont typeface="Arial" panose="020B0604020202020204" pitchFamily="34" charset="0"/>
              <a:buChar char="•"/>
              <a:defRPr/>
            </a:pPr>
            <a:r>
              <a:rPr lang="en-GB" sz="1000" dirty="0">
                <a:solidFill>
                  <a:srgbClr val="000000"/>
                </a:solidFill>
                <a:latin typeface="Helvetica Now Text Medium" panose="020B0604030202020204" pitchFamily="34" charset="0"/>
              </a:rPr>
              <a:t>Manual reporting and limited data use</a:t>
            </a:r>
          </a:p>
          <a:p>
            <a:pPr marL="138416" indent="-138416">
              <a:spcAft>
                <a:spcPts val="600"/>
              </a:spcAft>
              <a:buFont typeface="Arial" panose="020B0604020202020204" pitchFamily="34" charset="0"/>
              <a:buChar char="•"/>
              <a:defRPr/>
            </a:pPr>
            <a:r>
              <a:rPr lang="en-GB" sz="1000" dirty="0">
                <a:solidFill>
                  <a:srgbClr val="000000"/>
                </a:solidFill>
                <a:latin typeface="Helvetica Now Text Medium" panose="020B0604030202020204" pitchFamily="34" charset="0"/>
              </a:rPr>
              <a:t>Very tactical</a:t>
            </a:r>
          </a:p>
        </p:txBody>
      </p:sp>
      <p:sp>
        <p:nvSpPr>
          <p:cNvPr id="76" name="TextBox 75">
            <a:extLst>
              <a:ext uri="{FF2B5EF4-FFF2-40B4-BE49-F238E27FC236}">
                <a16:creationId xmlns:a16="http://schemas.microsoft.com/office/drawing/2014/main" id="{1986346F-32CC-E093-AD3D-E2F44A59147D}"/>
              </a:ext>
            </a:extLst>
          </p:cNvPr>
          <p:cNvSpPr txBox="1"/>
          <p:nvPr/>
        </p:nvSpPr>
        <p:spPr>
          <a:xfrm>
            <a:off x="5184412" y="2840744"/>
            <a:ext cx="1202303" cy="307777"/>
          </a:xfrm>
          <a:prstGeom prst="rect">
            <a:avLst/>
          </a:prstGeom>
          <a:noFill/>
        </p:spPr>
        <p:txBody>
          <a:bodyPr wrap="square">
            <a:spAutoFit/>
          </a:bodyPr>
          <a:lstStyle/>
          <a:p>
            <a:pPr algn="ctr">
              <a:defRPr/>
            </a:pPr>
            <a:r>
              <a:rPr lang="en-GB" sz="1400" b="1">
                <a:solidFill>
                  <a:srgbClr val="007585"/>
                </a:solidFill>
                <a:latin typeface="Helvetica Now Text" panose="020B0504030202020204" pitchFamily="34" charset="77"/>
              </a:rPr>
              <a:t>Proactive</a:t>
            </a:r>
          </a:p>
        </p:txBody>
      </p:sp>
      <p:sp>
        <p:nvSpPr>
          <p:cNvPr id="77" name="TextBox 76">
            <a:extLst>
              <a:ext uri="{FF2B5EF4-FFF2-40B4-BE49-F238E27FC236}">
                <a16:creationId xmlns:a16="http://schemas.microsoft.com/office/drawing/2014/main" id="{F188B339-A9A0-83BF-08BB-43CE3F5693FF}"/>
              </a:ext>
            </a:extLst>
          </p:cNvPr>
          <p:cNvSpPr txBox="1"/>
          <p:nvPr/>
        </p:nvSpPr>
        <p:spPr>
          <a:xfrm>
            <a:off x="5315332" y="3149760"/>
            <a:ext cx="1724228" cy="2585319"/>
          </a:xfrm>
          <a:prstGeom prst="rect">
            <a:avLst/>
          </a:prstGeom>
          <a:noFill/>
        </p:spPr>
        <p:txBody>
          <a:bodyPr wrap="square" lIns="45714" tIns="22858" rIns="45714" bIns="22858" anchor="t">
            <a:spAutoFit/>
          </a:bodyPr>
          <a:lstStyle/>
          <a:p>
            <a:pPr marL="138416" indent="-138416">
              <a:spcAft>
                <a:spcPts val="600"/>
              </a:spcAft>
              <a:buFont typeface="Arial" panose="020B0604020202020204" pitchFamily="34" charset="0"/>
              <a:buChar char="•"/>
              <a:defRPr/>
            </a:pPr>
            <a:r>
              <a:rPr lang="en-US" sz="1000" dirty="0">
                <a:solidFill>
                  <a:srgbClr val="000000"/>
                </a:solidFill>
                <a:latin typeface="Helvetica Now Text Medium" panose="020B0604030202020204" pitchFamily="34" charset="0"/>
              </a:rPr>
              <a:t>Data used to identify opportunities and issues</a:t>
            </a:r>
            <a:endParaRPr lang="en-US" sz="900" dirty="0">
              <a:solidFill>
                <a:srgbClr val="000000"/>
              </a:solidFill>
              <a:latin typeface="Helvetica Now Text Medium" panose="020B0604030202020204" pitchFamily="34" charset="0"/>
            </a:endParaRPr>
          </a:p>
          <a:p>
            <a:pPr marL="138416" indent="-138416">
              <a:spcAft>
                <a:spcPts val="600"/>
              </a:spcAft>
              <a:buFont typeface="Arial" panose="020B0604020202020204" pitchFamily="34" charset="0"/>
              <a:buChar char="•"/>
              <a:defRPr/>
            </a:pPr>
            <a:r>
              <a:rPr lang="en-US" sz="1000" dirty="0">
                <a:solidFill>
                  <a:srgbClr val="000000"/>
                </a:solidFill>
                <a:latin typeface="Helvetica Now Text Medium" panose="020B0604030202020204" pitchFamily="34" charset="0"/>
              </a:rPr>
              <a:t>Strategic direction established with tactics supporting</a:t>
            </a:r>
            <a:endParaRPr lang="en-US" sz="900" dirty="0">
              <a:solidFill>
                <a:srgbClr val="000000"/>
              </a:solidFill>
              <a:latin typeface="Helvetica Now Text Medium" panose="020B0604030202020204" pitchFamily="34" charset="0"/>
            </a:endParaRPr>
          </a:p>
          <a:p>
            <a:pPr marL="138416" indent="-138416">
              <a:spcAft>
                <a:spcPts val="600"/>
              </a:spcAft>
              <a:buFont typeface="Arial" panose="020B0604020202020204" pitchFamily="34" charset="0"/>
              <a:buChar char="•"/>
              <a:defRPr/>
            </a:pPr>
            <a:r>
              <a:rPr lang="en-GB" sz="1000" dirty="0">
                <a:solidFill>
                  <a:srgbClr val="000000"/>
                </a:solidFill>
                <a:latin typeface="Helvetica Now Text Medium" panose="020B0604030202020204" pitchFamily="34" charset="0"/>
              </a:rPr>
              <a:t>Leadership involvement and advocacy </a:t>
            </a:r>
          </a:p>
          <a:p>
            <a:pPr marL="138416" indent="-138416">
              <a:spcAft>
                <a:spcPts val="600"/>
              </a:spcAft>
              <a:buFont typeface="Arial" panose="020B0604020202020204" pitchFamily="34" charset="0"/>
              <a:buChar char="•"/>
              <a:defRPr/>
            </a:pPr>
            <a:r>
              <a:rPr lang="en-GB" sz="1000" dirty="0">
                <a:solidFill>
                  <a:srgbClr val="000000"/>
                </a:solidFill>
                <a:latin typeface="Helvetica Now Text Medium" panose="020B0604030202020204" pitchFamily="34" charset="0"/>
              </a:rPr>
              <a:t>Moderate budget allocation with dedicated resource</a:t>
            </a:r>
          </a:p>
          <a:p>
            <a:pPr marL="138416" indent="-138416">
              <a:spcAft>
                <a:spcPts val="600"/>
              </a:spcAft>
              <a:buFont typeface="Arial" panose="020B0604020202020204" pitchFamily="34" charset="0"/>
              <a:buChar char="•"/>
              <a:defRPr/>
            </a:pPr>
            <a:r>
              <a:rPr lang="en-GB" sz="1000" dirty="0">
                <a:solidFill>
                  <a:srgbClr val="000000"/>
                </a:solidFill>
                <a:latin typeface="Helvetica Now Text Medium" panose="020B0604030202020204" pitchFamily="34" charset="0"/>
              </a:rPr>
              <a:t>Demand for data, dashboards and reporting emerging</a:t>
            </a:r>
          </a:p>
          <a:p>
            <a:pPr marL="138416" indent="-138416">
              <a:buFont typeface="Arial" panose="020B0604020202020204" pitchFamily="34" charset="0"/>
              <a:buChar char="•"/>
              <a:defRPr/>
            </a:pPr>
            <a:endParaRPr lang="en-GB" sz="1000" dirty="0">
              <a:solidFill>
                <a:srgbClr val="000000"/>
              </a:solidFill>
              <a:latin typeface="Helvetica Now Text Medium" panose="020B0604030202020204" pitchFamily="34" charset="0"/>
            </a:endParaRPr>
          </a:p>
        </p:txBody>
      </p:sp>
      <p:sp>
        <p:nvSpPr>
          <p:cNvPr id="78" name="TextBox 77">
            <a:extLst>
              <a:ext uri="{FF2B5EF4-FFF2-40B4-BE49-F238E27FC236}">
                <a16:creationId xmlns:a16="http://schemas.microsoft.com/office/drawing/2014/main" id="{7095B529-FD7B-BB19-8CCA-CB187286725A}"/>
              </a:ext>
            </a:extLst>
          </p:cNvPr>
          <p:cNvSpPr txBox="1"/>
          <p:nvPr/>
        </p:nvSpPr>
        <p:spPr>
          <a:xfrm>
            <a:off x="7642879" y="2271061"/>
            <a:ext cx="1202303" cy="307777"/>
          </a:xfrm>
          <a:prstGeom prst="rect">
            <a:avLst/>
          </a:prstGeom>
          <a:noFill/>
        </p:spPr>
        <p:txBody>
          <a:bodyPr wrap="square">
            <a:spAutoFit/>
          </a:bodyPr>
          <a:lstStyle/>
          <a:p>
            <a:pPr algn="ctr">
              <a:defRPr/>
            </a:pPr>
            <a:r>
              <a:rPr lang="en-GB" sz="1400" b="1">
                <a:solidFill>
                  <a:srgbClr val="EB0017"/>
                </a:solidFill>
                <a:latin typeface="Helvetica Now Text" panose="020B0504030202020204" pitchFamily="34" charset="77"/>
              </a:rPr>
              <a:t>Advanced</a:t>
            </a:r>
          </a:p>
        </p:txBody>
      </p:sp>
      <p:sp>
        <p:nvSpPr>
          <p:cNvPr id="79" name="TextBox 78">
            <a:extLst>
              <a:ext uri="{FF2B5EF4-FFF2-40B4-BE49-F238E27FC236}">
                <a16:creationId xmlns:a16="http://schemas.microsoft.com/office/drawing/2014/main" id="{4F7BCCDB-A810-2ED3-1927-43F50258722C}"/>
              </a:ext>
            </a:extLst>
          </p:cNvPr>
          <p:cNvSpPr txBox="1"/>
          <p:nvPr/>
        </p:nvSpPr>
        <p:spPr>
          <a:xfrm>
            <a:off x="7642879" y="2612301"/>
            <a:ext cx="1996334" cy="2764855"/>
          </a:xfrm>
          <a:prstGeom prst="rect">
            <a:avLst/>
          </a:prstGeom>
          <a:noFill/>
        </p:spPr>
        <p:txBody>
          <a:bodyPr wrap="square" lIns="45714" tIns="22858" rIns="45714" bIns="22858" anchor="t">
            <a:spAutoFit/>
          </a:bodyPr>
          <a:lstStyle/>
          <a:p>
            <a:pPr marL="138416" indent="-138416">
              <a:spcAft>
                <a:spcPts val="400"/>
              </a:spcAft>
              <a:buFont typeface="Arial" panose="020B0604020202020204" pitchFamily="34" charset="0"/>
              <a:buChar char="•"/>
              <a:defRPr/>
            </a:pPr>
            <a:r>
              <a:rPr lang="en-GB" sz="1000">
                <a:solidFill>
                  <a:srgbClr val="000000"/>
                </a:solidFill>
                <a:latin typeface="Helvetica Now Text Medium" panose="020B0604030202020204" pitchFamily="34" charset="0"/>
              </a:rPr>
              <a:t>Mature and embedded wellbeing strategy with connected tactics to key business objectives</a:t>
            </a:r>
            <a:endParaRPr lang="en-GB" sz="900">
              <a:solidFill>
                <a:srgbClr val="000000"/>
              </a:solidFill>
              <a:latin typeface="Helvetica Now Text Medium" panose="020B0604030202020204" pitchFamily="34" charset="0"/>
              <a:cs typeface="Arial" panose="020B0604020202020204"/>
            </a:endParaRPr>
          </a:p>
          <a:p>
            <a:pPr marL="138416" indent="-138416">
              <a:spcAft>
                <a:spcPts val="400"/>
              </a:spcAft>
              <a:buFont typeface="Arial" panose="020B0604020202020204" pitchFamily="34" charset="0"/>
              <a:buChar char="•"/>
              <a:defRPr/>
            </a:pPr>
            <a:r>
              <a:rPr lang="en-GB" sz="1000">
                <a:solidFill>
                  <a:srgbClr val="000000"/>
                </a:solidFill>
                <a:latin typeface="Helvetica Now Text Medium" panose="020B0604030202020204" pitchFamily="34" charset="0"/>
              </a:rPr>
              <a:t>Clear leadership involvement and accountability</a:t>
            </a:r>
            <a:endParaRPr lang="en-GB" sz="900">
              <a:solidFill>
                <a:srgbClr val="000000"/>
              </a:solidFill>
              <a:latin typeface="Helvetica Now Text Medium" panose="020B0604030202020204" pitchFamily="34" charset="0"/>
              <a:cs typeface="Arial" panose="020B0604020202020204"/>
            </a:endParaRPr>
          </a:p>
          <a:p>
            <a:pPr marL="138416" indent="-138416">
              <a:spcAft>
                <a:spcPts val="400"/>
              </a:spcAft>
              <a:buFont typeface="Arial" panose="020B0604020202020204" pitchFamily="34" charset="0"/>
              <a:buChar char="•"/>
              <a:defRPr/>
            </a:pPr>
            <a:r>
              <a:rPr lang="en-GB" sz="1000">
                <a:solidFill>
                  <a:srgbClr val="000000"/>
                </a:solidFill>
                <a:latin typeface="Helvetica Now Text Medium" panose="020B0604030202020204" pitchFamily="34" charset="0"/>
              </a:rPr>
              <a:t>Long term budget and resource commitments</a:t>
            </a:r>
          </a:p>
          <a:p>
            <a:pPr marL="138416" indent="-138416">
              <a:spcAft>
                <a:spcPts val="400"/>
              </a:spcAft>
              <a:buFont typeface="Arial" panose="020B0604020202020204" pitchFamily="34" charset="0"/>
              <a:buChar char="•"/>
              <a:defRPr/>
            </a:pPr>
            <a:r>
              <a:rPr lang="en-GB" sz="1000">
                <a:solidFill>
                  <a:srgbClr val="000000"/>
                </a:solidFill>
                <a:latin typeface="Helvetica Now Text Medium" panose="020B0604030202020204" pitchFamily="34" charset="0"/>
              </a:rPr>
              <a:t>Data and reporting linked to business outcomes </a:t>
            </a:r>
            <a:endParaRPr lang="en-GB" sz="900">
              <a:solidFill>
                <a:srgbClr val="000000"/>
              </a:solidFill>
              <a:latin typeface="Helvetica Now Text Medium" panose="020B0604030202020204" pitchFamily="34" charset="0"/>
              <a:cs typeface="Arial" panose="020B0604020202020204"/>
            </a:endParaRPr>
          </a:p>
          <a:p>
            <a:pPr marL="138416" indent="-138416">
              <a:spcAft>
                <a:spcPts val="400"/>
              </a:spcAft>
              <a:buFont typeface="Arial" panose="020B0604020202020204" pitchFamily="34" charset="0"/>
              <a:buChar char="•"/>
              <a:defRPr/>
            </a:pPr>
            <a:r>
              <a:rPr lang="en-GB" sz="1000">
                <a:solidFill>
                  <a:srgbClr val="000000"/>
                </a:solidFill>
                <a:latin typeface="Helvetica Now Text Medium" panose="020B0604030202020204" pitchFamily="34" charset="0"/>
                <a:cs typeface="Arial" panose="020B0604020202020204"/>
              </a:rPr>
              <a:t>Investment in benchmarking and best practice </a:t>
            </a:r>
          </a:p>
          <a:p>
            <a:pPr marL="138416" indent="-138416">
              <a:spcAft>
                <a:spcPts val="400"/>
              </a:spcAft>
              <a:buFont typeface="Arial" panose="020B0604020202020204" pitchFamily="34" charset="0"/>
              <a:buChar char="•"/>
              <a:defRPr/>
            </a:pPr>
            <a:r>
              <a:rPr lang="en-GB" sz="1000">
                <a:solidFill>
                  <a:srgbClr val="000000"/>
                </a:solidFill>
                <a:latin typeface="Helvetica Now Text Medium" panose="020B0604030202020204" pitchFamily="34" charset="0"/>
              </a:rPr>
              <a:t>Highly tailored and targeted wellbeing employee, team and leadership experiences</a:t>
            </a:r>
          </a:p>
        </p:txBody>
      </p:sp>
      <p:sp>
        <p:nvSpPr>
          <p:cNvPr id="80" name="TextBox 79">
            <a:extLst>
              <a:ext uri="{FF2B5EF4-FFF2-40B4-BE49-F238E27FC236}">
                <a16:creationId xmlns:a16="http://schemas.microsoft.com/office/drawing/2014/main" id="{B276D466-C9D2-030D-942A-BF271BFE7489}"/>
              </a:ext>
            </a:extLst>
          </p:cNvPr>
          <p:cNvSpPr txBox="1"/>
          <p:nvPr/>
        </p:nvSpPr>
        <p:spPr>
          <a:xfrm>
            <a:off x="10389837" y="1773375"/>
            <a:ext cx="1202303" cy="307777"/>
          </a:xfrm>
          <a:prstGeom prst="rect">
            <a:avLst/>
          </a:prstGeom>
          <a:noFill/>
        </p:spPr>
        <p:txBody>
          <a:bodyPr wrap="square">
            <a:spAutoFit/>
          </a:bodyPr>
          <a:lstStyle/>
          <a:p>
            <a:pPr>
              <a:defRPr/>
            </a:pPr>
            <a:r>
              <a:rPr lang="en-GB" sz="1400" b="1">
                <a:solidFill>
                  <a:srgbClr val="C00000"/>
                </a:solidFill>
                <a:latin typeface="Helvetica Now Text" panose="020B0504030202020204" pitchFamily="34" charset="77"/>
              </a:rPr>
              <a:t>Leading</a:t>
            </a:r>
          </a:p>
        </p:txBody>
      </p:sp>
      <p:sp>
        <p:nvSpPr>
          <p:cNvPr id="81" name="TextBox 80">
            <a:extLst>
              <a:ext uri="{FF2B5EF4-FFF2-40B4-BE49-F238E27FC236}">
                <a16:creationId xmlns:a16="http://schemas.microsoft.com/office/drawing/2014/main" id="{43098303-62BC-1FD5-78B0-1FBBC2E9A903}"/>
              </a:ext>
            </a:extLst>
          </p:cNvPr>
          <p:cNvSpPr txBox="1"/>
          <p:nvPr/>
        </p:nvSpPr>
        <p:spPr>
          <a:xfrm>
            <a:off x="10218613" y="2084551"/>
            <a:ext cx="1759756" cy="3123928"/>
          </a:xfrm>
          <a:prstGeom prst="rect">
            <a:avLst/>
          </a:prstGeom>
          <a:noFill/>
        </p:spPr>
        <p:txBody>
          <a:bodyPr wrap="square" lIns="45714" tIns="22858" rIns="45714" bIns="22858" anchor="t">
            <a:spAutoFit/>
          </a:bodyPr>
          <a:lstStyle/>
          <a:p>
            <a:pPr marL="138416" indent="-138416">
              <a:spcAft>
                <a:spcPts val="600"/>
              </a:spcAft>
              <a:buFont typeface="Arial" panose="020B0604020202020204" pitchFamily="34" charset="0"/>
              <a:buChar char="•"/>
              <a:defRPr/>
            </a:pPr>
            <a:r>
              <a:rPr lang="en-GB" sz="1000">
                <a:solidFill>
                  <a:srgbClr val="000000"/>
                </a:solidFill>
                <a:latin typeface="Helvetica Now Text Medium" panose="020B0604030202020204" pitchFamily="34" charset="0"/>
              </a:rPr>
              <a:t>Wellbeing fully integrated in organization governance, culture and climate</a:t>
            </a:r>
          </a:p>
          <a:p>
            <a:pPr marL="138416" indent="-138416">
              <a:spcAft>
                <a:spcPts val="600"/>
              </a:spcAft>
              <a:buFont typeface="Arial" panose="020B0604020202020204" pitchFamily="34" charset="0"/>
              <a:buChar char="•"/>
              <a:defRPr/>
            </a:pPr>
            <a:r>
              <a:rPr lang="en-GB" sz="1000">
                <a:solidFill>
                  <a:srgbClr val="000000"/>
                </a:solidFill>
                <a:latin typeface="Helvetica Now Text Medium" panose="020B0604030202020204" pitchFamily="34" charset="0"/>
              </a:rPr>
              <a:t>Formal studies or analytics that prove value of wellbeing  on business outcomes</a:t>
            </a:r>
          </a:p>
          <a:p>
            <a:pPr marL="138416" indent="-138416">
              <a:spcAft>
                <a:spcPts val="600"/>
              </a:spcAft>
              <a:buFont typeface="Arial" panose="020B0604020202020204" pitchFamily="34" charset="0"/>
              <a:buChar char="•"/>
              <a:defRPr/>
            </a:pPr>
            <a:r>
              <a:rPr lang="en-GB" sz="1000">
                <a:solidFill>
                  <a:srgbClr val="000000"/>
                </a:solidFill>
                <a:latin typeface="Helvetica Now Text Medium" panose="020B0604030202020204" pitchFamily="34" charset="0"/>
              </a:rPr>
              <a:t>Wellbeing is the DNA of  leadership, teams and  organization</a:t>
            </a:r>
          </a:p>
          <a:p>
            <a:pPr marL="138416" indent="-138416">
              <a:spcAft>
                <a:spcPts val="600"/>
              </a:spcAft>
              <a:buFont typeface="Arial" panose="020B0604020202020204" pitchFamily="34" charset="0"/>
              <a:buChar char="•"/>
              <a:defRPr/>
            </a:pPr>
            <a:r>
              <a:rPr lang="en-GB" sz="1000">
                <a:solidFill>
                  <a:srgbClr val="000000"/>
                </a:solidFill>
                <a:latin typeface="Helvetica Now Text Medium" panose="020B0604030202020204" pitchFamily="34" charset="0"/>
              </a:rPr>
              <a:t>Wellbeing has a consistent and meaningful brand &amp; reputation</a:t>
            </a:r>
          </a:p>
          <a:p>
            <a:pPr marL="138416" indent="-138416">
              <a:spcAft>
                <a:spcPts val="600"/>
              </a:spcAft>
              <a:buFont typeface="Arial" panose="020B0604020202020204" pitchFamily="34" charset="0"/>
              <a:buChar char="•"/>
              <a:defRPr/>
            </a:pPr>
            <a:r>
              <a:rPr lang="en-GB" sz="1000">
                <a:solidFill>
                  <a:srgbClr val="000000"/>
                </a:solidFill>
                <a:latin typeface="Helvetica Now Text Medium" panose="020B0604030202020204" pitchFamily="34" charset="0"/>
              </a:rPr>
              <a:t>Ongoing investment and re-investment in wellbeing</a:t>
            </a:r>
          </a:p>
        </p:txBody>
      </p:sp>
      <p:pic>
        <p:nvPicPr>
          <p:cNvPr id="99" name="Graphic 10" descr="Graphic 10">
            <a:extLst>
              <a:ext uri="{FF2B5EF4-FFF2-40B4-BE49-F238E27FC236}">
                <a16:creationId xmlns:a16="http://schemas.microsoft.com/office/drawing/2014/main" id="{5824F082-DC26-2DF1-8075-09F62CA60FF8}"/>
              </a:ext>
            </a:extLst>
          </p:cNvPr>
          <p:cNvPicPr>
            <a:picLocks noChangeAspect="1"/>
          </p:cNvPicPr>
          <p:nvPr/>
        </p:nvPicPr>
        <p:blipFill>
          <a:blip r:embed="rId4"/>
          <a:stretch>
            <a:fillRect/>
          </a:stretch>
        </p:blipFill>
        <p:spPr>
          <a:xfrm>
            <a:off x="383084" y="6241633"/>
            <a:ext cx="632470" cy="239315"/>
          </a:xfrm>
          <a:prstGeom prst="rect">
            <a:avLst/>
          </a:prstGeom>
          <a:ln w="12700">
            <a:miter lim="400000"/>
          </a:ln>
        </p:spPr>
      </p:pic>
      <p:sp>
        <p:nvSpPr>
          <p:cNvPr id="100" name="Slide Number Placeholder 5">
            <a:extLst>
              <a:ext uri="{FF2B5EF4-FFF2-40B4-BE49-F238E27FC236}">
                <a16:creationId xmlns:a16="http://schemas.microsoft.com/office/drawing/2014/main" id="{E4D51DDC-86C7-A438-A11F-53B9F064984C}"/>
              </a:ext>
            </a:extLst>
          </p:cNvPr>
          <p:cNvSpPr>
            <a:spLocks noGrp="1"/>
          </p:cNvSpPr>
          <p:nvPr>
            <p:ph type="sldNum" sz="quarter" idx="12"/>
          </p:nvPr>
        </p:nvSpPr>
        <p:spPr>
          <a:xfrm>
            <a:off x="11405983" y="6260732"/>
            <a:ext cx="403553" cy="365077"/>
          </a:xfrm>
        </p:spPr>
        <p:txBody>
          <a:bodyPr/>
          <a:lstStyle/>
          <a:p>
            <a:pPr>
              <a:defRPr/>
            </a:pPr>
            <a:fld id="{86CB4B4D-7CA3-9044-876B-883B54F8677D}" type="slidenum">
              <a:rPr lang="en-IE">
                <a:solidFill>
                  <a:srgbClr val="000000"/>
                </a:solidFill>
              </a:rPr>
              <a:pPr>
                <a:defRPr/>
              </a:pPr>
              <a:t>31</a:t>
            </a:fld>
            <a:endParaRPr lang="en-IE">
              <a:solidFill>
                <a:srgbClr val="000000"/>
              </a:solidFill>
            </a:endParaRPr>
          </a:p>
        </p:txBody>
      </p:sp>
      <p:grpSp>
        <p:nvGrpSpPr>
          <p:cNvPr id="31" name="Group 30">
            <a:extLst>
              <a:ext uri="{FF2B5EF4-FFF2-40B4-BE49-F238E27FC236}">
                <a16:creationId xmlns:a16="http://schemas.microsoft.com/office/drawing/2014/main" id="{644831A7-0121-1F98-284B-50682AB0B14D}"/>
              </a:ext>
            </a:extLst>
          </p:cNvPr>
          <p:cNvGrpSpPr/>
          <p:nvPr/>
        </p:nvGrpSpPr>
        <p:grpSpPr>
          <a:xfrm>
            <a:off x="10417749" y="769685"/>
            <a:ext cx="765831" cy="768500"/>
            <a:chOff x="21060916" y="7436405"/>
            <a:chExt cx="1531861" cy="1537200"/>
          </a:xfrm>
        </p:grpSpPr>
        <p:sp>
          <p:nvSpPr>
            <p:cNvPr id="32" name="Oval 31">
              <a:extLst>
                <a:ext uri="{FF2B5EF4-FFF2-40B4-BE49-F238E27FC236}">
                  <a16:creationId xmlns:a16="http://schemas.microsoft.com/office/drawing/2014/main" id="{7FA7EE27-0354-9FCC-989F-F9C73316E0B8}"/>
                </a:ext>
              </a:extLst>
            </p:cNvPr>
            <p:cNvSpPr/>
            <p:nvPr/>
          </p:nvSpPr>
          <p:spPr>
            <a:xfrm>
              <a:off x="21238493" y="7613380"/>
              <a:ext cx="1176706" cy="117670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sp>
          <p:nvSpPr>
            <p:cNvPr id="33" name="TextBox 32">
              <a:extLst>
                <a:ext uri="{FF2B5EF4-FFF2-40B4-BE49-F238E27FC236}">
                  <a16:creationId xmlns:a16="http://schemas.microsoft.com/office/drawing/2014/main" id="{B8157AA9-A269-5E43-A694-3261A3F8FAD4}"/>
                </a:ext>
              </a:extLst>
            </p:cNvPr>
            <p:cNvSpPr txBox="1"/>
            <p:nvPr/>
          </p:nvSpPr>
          <p:spPr>
            <a:xfrm>
              <a:off x="21393782" y="7889281"/>
              <a:ext cx="837023" cy="767466"/>
            </a:xfrm>
            <a:prstGeom prst="rect">
              <a:avLst/>
            </a:prstGeom>
            <a:noFill/>
          </p:spPr>
          <p:txBody>
            <a:bodyPr wrap="square" lIns="0" tIns="0" rIns="0" bIns="0" rtlCol="0">
              <a:noAutofit/>
            </a:bodyPr>
            <a:lstStyle/>
            <a:p>
              <a:pPr algn="ctr">
                <a:lnSpc>
                  <a:spcPct val="117000"/>
                </a:lnSpc>
                <a:spcAft>
                  <a:spcPts val="500"/>
                </a:spcAft>
                <a:defRPr/>
              </a:pPr>
              <a:r>
                <a:rPr lang="en-GB" sz="1600">
                  <a:solidFill>
                    <a:srgbClr val="C00000"/>
                  </a:solidFill>
                  <a:latin typeface="Helvetica Now Display Light" panose="020B0404030202020204" pitchFamily="34" charset="77"/>
                </a:rPr>
                <a:t>5</a:t>
              </a:r>
            </a:p>
          </p:txBody>
        </p:sp>
        <p:sp>
          <p:nvSpPr>
            <p:cNvPr id="36" name="Arc 35">
              <a:extLst>
                <a:ext uri="{FF2B5EF4-FFF2-40B4-BE49-F238E27FC236}">
                  <a16:creationId xmlns:a16="http://schemas.microsoft.com/office/drawing/2014/main" id="{FAC00206-ECAC-9E08-740A-CFF6E2C8FB1E}"/>
                </a:ext>
              </a:extLst>
            </p:cNvPr>
            <p:cNvSpPr/>
            <p:nvPr/>
          </p:nvSpPr>
          <p:spPr>
            <a:xfrm>
              <a:off x="21060916" y="7436405"/>
              <a:ext cx="1531861" cy="1537200"/>
            </a:xfrm>
            <a:prstGeom prst="arc">
              <a:avLst>
                <a:gd name="adj1" fmla="val 16200000"/>
                <a:gd name="adj2" fmla="val 14142195"/>
              </a:avLst>
            </a:prstGeom>
            <a:noFill/>
            <a:ln w="44450">
              <a:solidFill>
                <a:schemeClr val="accent1"/>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grpSp>
      <p:grpSp>
        <p:nvGrpSpPr>
          <p:cNvPr id="37" name="Group 36">
            <a:extLst>
              <a:ext uri="{FF2B5EF4-FFF2-40B4-BE49-F238E27FC236}">
                <a16:creationId xmlns:a16="http://schemas.microsoft.com/office/drawing/2014/main" id="{1C12542A-2ADE-65EF-642C-EE1AC03AB9BD}"/>
              </a:ext>
            </a:extLst>
          </p:cNvPr>
          <p:cNvGrpSpPr/>
          <p:nvPr/>
        </p:nvGrpSpPr>
        <p:grpSpPr>
          <a:xfrm>
            <a:off x="7625449" y="1237406"/>
            <a:ext cx="765831" cy="768500"/>
            <a:chOff x="21060916" y="7436405"/>
            <a:chExt cx="1531861" cy="1537200"/>
          </a:xfrm>
        </p:grpSpPr>
        <p:sp>
          <p:nvSpPr>
            <p:cNvPr id="38" name="Oval 37">
              <a:extLst>
                <a:ext uri="{FF2B5EF4-FFF2-40B4-BE49-F238E27FC236}">
                  <a16:creationId xmlns:a16="http://schemas.microsoft.com/office/drawing/2014/main" id="{E2AE633F-EC01-A115-8953-FE145DC6FEAC}"/>
                </a:ext>
              </a:extLst>
            </p:cNvPr>
            <p:cNvSpPr/>
            <p:nvPr/>
          </p:nvSpPr>
          <p:spPr>
            <a:xfrm>
              <a:off x="21238493" y="7613380"/>
              <a:ext cx="1176706" cy="117670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sp>
          <p:nvSpPr>
            <p:cNvPr id="39" name="TextBox 38">
              <a:extLst>
                <a:ext uri="{FF2B5EF4-FFF2-40B4-BE49-F238E27FC236}">
                  <a16:creationId xmlns:a16="http://schemas.microsoft.com/office/drawing/2014/main" id="{75D3A83E-DF0A-4A43-FBFD-B28D985BC673}"/>
                </a:ext>
              </a:extLst>
            </p:cNvPr>
            <p:cNvSpPr txBox="1"/>
            <p:nvPr/>
          </p:nvSpPr>
          <p:spPr>
            <a:xfrm>
              <a:off x="21393782" y="7889281"/>
              <a:ext cx="837023" cy="767466"/>
            </a:xfrm>
            <a:prstGeom prst="rect">
              <a:avLst/>
            </a:prstGeom>
            <a:noFill/>
          </p:spPr>
          <p:txBody>
            <a:bodyPr wrap="square" lIns="0" tIns="0" rIns="0" bIns="0" rtlCol="0">
              <a:noAutofit/>
            </a:bodyPr>
            <a:lstStyle/>
            <a:p>
              <a:pPr algn="ctr">
                <a:lnSpc>
                  <a:spcPct val="117000"/>
                </a:lnSpc>
                <a:spcAft>
                  <a:spcPts val="500"/>
                </a:spcAft>
                <a:defRPr/>
              </a:pPr>
              <a:r>
                <a:rPr lang="en-GB" sz="1600">
                  <a:solidFill>
                    <a:srgbClr val="EB0017"/>
                  </a:solidFill>
                  <a:latin typeface="Helvetica Now Display Light" panose="020B0404030202020204" pitchFamily="34" charset="77"/>
                </a:rPr>
                <a:t>4</a:t>
              </a:r>
            </a:p>
          </p:txBody>
        </p:sp>
        <p:sp>
          <p:nvSpPr>
            <p:cNvPr id="55" name="Arc 54">
              <a:extLst>
                <a:ext uri="{FF2B5EF4-FFF2-40B4-BE49-F238E27FC236}">
                  <a16:creationId xmlns:a16="http://schemas.microsoft.com/office/drawing/2014/main" id="{F3693C08-4B27-873E-E6A5-DE7C656A7D78}"/>
                </a:ext>
              </a:extLst>
            </p:cNvPr>
            <p:cNvSpPr/>
            <p:nvPr/>
          </p:nvSpPr>
          <p:spPr>
            <a:xfrm>
              <a:off x="21060916" y="7436405"/>
              <a:ext cx="1531861" cy="1537200"/>
            </a:xfrm>
            <a:prstGeom prst="arc">
              <a:avLst>
                <a:gd name="adj1" fmla="val 16200000"/>
                <a:gd name="adj2" fmla="val 14142195"/>
              </a:avLst>
            </a:prstGeom>
            <a:noFill/>
            <a:ln w="44450">
              <a:solidFill>
                <a:schemeClr val="accent1"/>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grpSp>
      <p:grpSp>
        <p:nvGrpSpPr>
          <p:cNvPr id="56" name="Group 55">
            <a:extLst>
              <a:ext uri="{FF2B5EF4-FFF2-40B4-BE49-F238E27FC236}">
                <a16:creationId xmlns:a16="http://schemas.microsoft.com/office/drawing/2014/main" id="{1B2F01D0-81FD-8336-1685-43D848E6694D}"/>
              </a:ext>
            </a:extLst>
          </p:cNvPr>
          <p:cNvGrpSpPr/>
          <p:nvPr/>
        </p:nvGrpSpPr>
        <p:grpSpPr>
          <a:xfrm>
            <a:off x="5024103" y="1890463"/>
            <a:ext cx="765831" cy="768500"/>
            <a:chOff x="21060916" y="7436405"/>
            <a:chExt cx="1531861" cy="1537200"/>
          </a:xfrm>
        </p:grpSpPr>
        <p:sp>
          <p:nvSpPr>
            <p:cNvPr id="57" name="Oval 56">
              <a:extLst>
                <a:ext uri="{FF2B5EF4-FFF2-40B4-BE49-F238E27FC236}">
                  <a16:creationId xmlns:a16="http://schemas.microsoft.com/office/drawing/2014/main" id="{60D79D0B-765F-95C0-E45F-90B0C7AAF9A1}"/>
                </a:ext>
              </a:extLst>
            </p:cNvPr>
            <p:cNvSpPr/>
            <p:nvPr/>
          </p:nvSpPr>
          <p:spPr>
            <a:xfrm>
              <a:off x="21238493" y="7613380"/>
              <a:ext cx="1176706" cy="11767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sp>
          <p:nvSpPr>
            <p:cNvPr id="58" name="TextBox 57">
              <a:extLst>
                <a:ext uri="{FF2B5EF4-FFF2-40B4-BE49-F238E27FC236}">
                  <a16:creationId xmlns:a16="http://schemas.microsoft.com/office/drawing/2014/main" id="{1582C751-D8C8-CD10-0647-BADBB175570F}"/>
                </a:ext>
              </a:extLst>
            </p:cNvPr>
            <p:cNvSpPr txBox="1"/>
            <p:nvPr/>
          </p:nvSpPr>
          <p:spPr>
            <a:xfrm>
              <a:off x="21393782" y="7889281"/>
              <a:ext cx="837023" cy="767466"/>
            </a:xfrm>
            <a:prstGeom prst="rect">
              <a:avLst/>
            </a:prstGeom>
            <a:noFill/>
          </p:spPr>
          <p:txBody>
            <a:bodyPr wrap="square" lIns="0" tIns="0" rIns="0" bIns="0" rtlCol="0">
              <a:noAutofit/>
            </a:bodyPr>
            <a:lstStyle/>
            <a:p>
              <a:pPr algn="ctr">
                <a:lnSpc>
                  <a:spcPct val="117000"/>
                </a:lnSpc>
                <a:spcAft>
                  <a:spcPts val="500"/>
                </a:spcAft>
                <a:defRPr/>
              </a:pPr>
              <a:r>
                <a:rPr lang="en-GB" sz="1600">
                  <a:solidFill>
                    <a:srgbClr val="007585"/>
                  </a:solidFill>
                  <a:latin typeface="Helvetica Now Display Light" panose="020B0404030202020204" pitchFamily="34" charset="77"/>
                </a:rPr>
                <a:t>3</a:t>
              </a:r>
            </a:p>
          </p:txBody>
        </p:sp>
        <p:sp>
          <p:nvSpPr>
            <p:cNvPr id="59" name="Arc 58">
              <a:extLst>
                <a:ext uri="{FF2B5EF4-FFF2-40B4-BE49-F238E27FC236}">
                  <a16:creationId xmlns:a16="http://schemas.microsoft.com/office/drawing/2014/main" id="{A66942AE-2541-D751-F43F-3A6057C43C58}"/>
                </a:ext>
              </a:extLst>
            </p:cNvPr>
            <p:cNvSpPr/>
            <p:nvPr/>
          </p:nvSpPr>
          <p:spPr>
            <a:xfrm>
              <a:off x="21060916" y="7436405"/>
              <a:ext cx="1531861" cy="1537200"/>
            </a:xfrm>
            <a:prstGeom prst="arc">
              <a:avLst>
                <a:gd name="adj1" fmla="val 16200000"/>
                <a:gd name="adj2" fmla="val 14142195"/>
              </a:avLst>
            </a:prstGeom>
            <a:noFill/>
            <a:ln w="44450">
              <a:solidFill>
                <a:srgbClr val="007585"/>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grpSp>
      <p:grpSp>
        <p:nvGrpSpPr>
          <p:cNvPr id="60" name="Group 59">
            <a:extLst>
              <a:ext uri="{FF2B5EF4-FFF2-40B4-BE49-F238E27FC236}">
                <a16:creationId xmlns:a16="http://schemas.microsoft.com/office/drawing/2014/main" id="{7F3E2460-09B4-F1E0-E67E-7F8D721CCD20}"/>
              </a:ext>
            </a:extLst>
          </p:cNvPr>
          <p:cNvGrpSpPr/>
          <p:nvPr/>
        </p:nvGrpSpPr>
        <p:grpSpPr>
          <a:xfrm>
            <a:off x="2705748" y="2532638"/>
            <a:ext cx="765831" cy="768500"/>
            <a:chOff x="21060916" y="7436405"/>
            <a:chExt cx="1531861" cy="1537200"/>
          </a:xfrm>
        </p:grpSpPr>
        <p:sp>
          <p:nvSpPr>
            <p:cNvPr id="61" name="Oval 60">
              <a:extLst>
                <a:ext uri="{FF2B5EF4-FFF2-40B4-BE49-F238E27FC236}">
                  <a16:creationId xmlns:a16="http://schemas.microsoft.com/office/drawing/2014/main" id="{3B8B3FA7-DA99-27A0-B0FF-5287CD0B19B4}"/>
                </a:ext>
              </a:extLst>
            </p:cNvPr>
            <p:cNvSpPr/>
            <p:nvPr/>
          </p:nvSpPr>
          <p:spPr>
            <a:xfrm>
              <a:off x="21238493" y="7613380"/>
              <a:ext cx="1176706" cy="11767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29B0C3"/>
                </a:solidFill>
                <a:latin typeface="Arial" panose="020B0604020202020204"/>
              </a:endParaRPr>
            </a:p>
          </p:txBody>
        </p:sp>
        <p:sp>
          <p:nvSpPr>
            <p:cNvPr id="63" name="TextBox 62">
              <a:extLst>
                <a:ext uri="{FF2B5EF4-FFF2-40B4-BE49-F238E27FC236}">
                  <a16:creationId xmlns:a16="http://schemas.microsoft.com/office/drawing/2014/main" id="{16630737-9533-6030-590A-698FB8464271}"/>
                </a:ext>
              </a:extLst>
            </p:cNvPr>
            <p:cNvSpPr txBox="1"/>
            <p:nvPr/>
          </p:nvSpPr>
          <p:spPr>
            <a:xfrm>
              <a:off x="21393782" y="7889281"/>
              <a:ext cx="837023" cy="767466"/>
            </a:xfrm>
            <a:prstGeom prst="rect">
              <a:avLst/>
            </a:prstGeom>
            <a:noFill/>
          </p:spPr>
          <p:txBody>
            <a:bodyPr wrap="square" lIns="0" tIns="0" rIns="0" bIns="0" rtlCol="0">
              <a:noAutofit/>
            </a:bodyPr>
            <a:lstStyle/>
            <a:p>
              <a:pPr algn="ctr">
                <a:lnSpc>
                  <a:spcPct val="117000"/>
                </a:lnSpc>
                <a:spcAft>
                  <a:spcPts val="500"/>
                </a:spcAft>
                <a:defRPr/>
              </a:pPr>
              <a:r>
                <a:rPr lang="en-GB" sz="1600">
                  <a:solidFill>
                    <a:srgbClr val="29B0C3"/>
                  </a:solidFill>
                  <a:latin typeface="Helvetica Now Display Light" panose="020B0404030202020204" pitchFamily="34" charset="77"/>
                </a:rPr>
                <a:t>2</a:t>
              </a:r>
            </a:p>
          </p:txBody>
        </p:sp>
        <p:sp>
          <p:nvSpPr>
            <p:cNvPr id="64" name="Arc 63">
              <a:extLst>
                <a:ext uri="{FF2B5EF4-FFF2-40B4-BE49-F238E27FC236}">
                  <a16:creationId xmlns:a16="http://schemas.microsoft.com/office/drawing/2014/main" id="{447DBC19-8629-4412-FF42-1B7C88FF646A}"/>
                </a:ext>
              </a:extLst>
            </p:cNvPr>
            <p:cNvSpPr/>
            <p:nvPr/>
          </p:nvSpPr>
          <p:spPr>
            <a:xfrm>
              <a:off x="21060916" y="7436405"/>
              <a:ext cx="1531861" cy="1537200"/>
            </a:xfrm>
            <a:prstGeom prst="arc">
              <a:avLst>
                <a:gd name="adj1" fmla="val 16200000"/>
                <a:gd name="adj2" fmla="val 14142195"/>
              </a:avLst>
            </a:prstGeom>
            <a:noFill/>
            <a:ln w="44450">
              <a:solidFill>
                <a:srgbClr val="29B0C3"/>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grpSp>
      <p:grpSp>
        <p:nvGrpSpPr>
          <p:cNvPr id="66" name="Group 65">
            <a:extLst>
              <a:ext uri="{FF2B5EF4-FFF2-40B4-BE49-F238E27FC236}">
                <a16:creationId xmlns:a16="http://schemas.microsoft.com/office/drawing/2014/main" id="{98B2183E-1311-22E5-232B-EDE254C83713}"/>
              </a:ext>
            </a:extLst>
          </p:cNvPr>
          <p:cNvGrpSpPr/>
          <p:nvPr/>
        </p:nvGrpSpPr>
        <p:grpSpPr>
          <a:xfrm>
            <a:off x="746573" y="3621068"/>
            <a:ext cx="765831" cy="768500"/>
            <a:chOff x="21060916" y="7436405"/>
            <a:chExt cx="1531861" cy="1537200"/>
          </a:xfrm>
        </p:grpSpPr>
        <p:sp>
          <p:nvSpPr>
            <p:cNvPr id="67" name="Oval 66">
              <a:extLst>
                <a:ext uri="{FF2B5EF4-FFF2-40B4-BE49-F238E27FC236}">
                  <a16:creationId xmlns:a16="http://schemas.microsoft.com/office/drawing/2014/main" id="{85C205FE-44B6-519D-A89C-C6591DBFCFA3}"/>
                </a:ext>
              </a:extLst>
            </p:cNvPr>
            <p:cNvSpPr/>
            <p:nvPr/>
          </p:nvSpPr>
          <p:spPr>
            <a:xfrm>
              <a:off x="21238493" y="7613380"/>
              <a:ext cx="1176706" cy="11767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29B0C3"/>
                </a:solidFill>
                <a:latin typeface="Arial" panose="020B0604020202020204"/>
              </a:endParaRPr>
            </a:p>
          </p:txBody>
        </p:sp>
        <p:sp>
          <p:nvSpPr>
            <p:cNvPr id="69" name="TextBox 68">
              <a:extLst>
                <a:ext uri="{FF2B5EF4-FFF2-40B4-BE49-F238E27FC236}">
                  <a16:creationId xmlns:a16="http://schemas.microsoft.com/office/drawing/2014/main" id="{E4C03012-8944-7FC4-8006-5C0DEF5DF4B5}"/>
                </a:ext>
              </a:extLst>
            </p:cNvPr>
            <p:cNvSpPr txBox="1"/>
            <p:nvPr/>
          </p:nvSpPr>
          <p:spPr>
            <a:xfrm>
              <a:off x="21393782" y="7889281"/>
              <a:ext cx="837023" cy="767466"/>
            </a:xfrm>
            <a:prstGeom prst="rect">
              <a:avLst/>
            </a:prstGeom>
            <a:noFill/>
          </p:spPr>
          <p:txBody>
            <a:bodyPr wrap="square" lIns="0" tIns="0" rIns="0" bIns="0" rtlCol="0">
              <a:noAutofit/>
            </a:bodyPr>
            <a:lstStyle/>
            <a:p>
              <a:pPr algn="ctr">
                <a:lnSpc>
                  <a:spcPct val="117000"/>
                </a:lnSpc>
                <a:spcAft>
                  <a:spcPts val="500"/>
                </a:spcAft>
                <a:defRPr/>
              </a:pPr>
              <a:r>
                <a:rPr lang="en-GB" sz="1600">
                  <a:solidFill>
                    <a:srgbClr val="29B0C3"/>
                  </a:solidFill>
                  <a:latin typeface="Helvetica Now Display Light" panose="020B0404030202020204" pitchFamily="34" charset="77"/>
                </a:rPr>
                <a:t>1</a:t>
              </a:r>
            </a:p>
          </p:txBody>
        </p:sp>
        <p:sp>
          <p:nvSpPr>
            <p:cNvPr id="70" name="Arc 69">
              <a:extLst>
                <a:ext uri="{FF2B5EF4-FFF2-40B4-BE49-F238E27FC236}">
                  <a16:creationId xmlns:a16="http://schemas.microsoft.com/office/drawing/2014/main" id="{0C8DB32C-7247-339A-CF63-CBE94486E4E7}"/>
                </a:ext>
              </a:extLst>
            </p:cNvPr>
            <p:cNvSpPr/>
            <p:nvPr/>
          </p:nvSpPr>
          <p:spPr>
            <a:xfrm>
              <a:off x="21060916" y="7436405"/>
              <a:ext cx="1531861" cy="1537200"/>
            </a:xfrm>
            <a:prstGeom prst="arc">
              <a:avLst>
                <a:gd name="adj1" fmla="val 16200000"/>
                <a:gd name="adj2" fmla="val 14142195"/>
              </a:avLst>
            </a:prstGeom>
            <a:noFill/>
            <a:ln w="44450">
              <a:solidFill>
                <a:srgbClr val="29B0C3"/>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500">
                <a:solidFill>
                  <a:srgbClr val="5D6D78"/>
                </a:solidFill>
                <a:latin typeface="Arial" panose="020B0604020202020204"/>
              </a:endParaRPr>
            </a:p>
          </p:txBody>
        </p:sp>
      </p:grpSp>
      <p:sp>
        <p:nvSpPr>
          <p:cNvPr id="40" name="Footer Placeholder 3">
            <a:extLst>
              <a:ext uri="{FF2B5EF4-FFF2-40B4-BE49-F238E27FC236}">
                <a16:creationId xmlns:a16="http://schemas.microsoft.com/office/drawing/2014/main" id="{D6DC422E-83BD-4FC3-AB6A-5A3A11C5AAA9}"/>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3064196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0FBDB9-D8D6-448E-8834-0F461D297F08}"/>
              </a:ext>
            </a:extLst>
          </p:cNvPr>
          <p:cNvSpPr>
            <a:spLocks noGrp="1"/>
          </p:cNvSpPr>
          <p:nvPr>
            <p:ph type="sldNum" sz="quarter" idx="12"/>
          </p:nvPr>
        </p:nvSpPr>
        <p:spPr/>
        <p:txBody>
          <a:bodyPr/>
          <a:lstStyle/>
          <a:p>
            <a:pPr defTabSz="914355">
              <a:defRPr/>
            </a:pPr>
            <a:fld id="{91D568E7-61F5-D04E-995D-81EF41C01A2A}" type="slidenum">
              <a:rPr lang="en-GB">
                <a:solidFill>
                  <a:srgbClr val="000000"/>
                </a:solidFill>
              </a:rPr>
              <a:pPr defTabSz="914355">
                <a:defRPr/>
              </a:pPr>
              <a:t>32</a:t>
            </a:fld>
            <a:endParaRPr lang="en-GB">
              <a:solidFill>
                <a:srgbClr val="000000"/>
              </a:solidFill>
            </a:endParaRPr>
          </a:p>
        </p:txBody>
      </p:sp>
      <p:sp>
        <p:nvSpPr>
          <p:cNvPr id="5" name="Title 4">
            <a:extLst>
              <a:ext uri="{FF2B5EF4-FFF2-40B4-BE49-F238E27FC236}">
                <a16:creationId xmlns:a16="http://schemas.microsoft.com/office/drawing/2014/main" id="{9785FB67-5AB3-4CA6-B5BA-463BEA990568}"/>
              </a:ext>
            </a:extLst>
          </p:cNvPr>
          <p:cNvSpPr>
            <a:spLocks noGrp="1"/>
          </p:cNvSpPr>
          <p:nvPr>
            <p:ph type="title"/>
          </p:nvPr>
        </p:nvSpPr>
        <p:spPr>
          <a:xfrm>
            <a:off x="1227463" y="453485"/>
            <a:ext cx="10686256" cy="813621"/>
          </a:xfrm>
        </p:spPr>
        <p:txBody>
          <a:bodyPr/>
          <a:lstStyle/>
          <a:p>
            <a:pPr>
              <a:lnSpc>
                <a:spcPct val="117000"/>
              </a:lnSpc>
              <a:spcAft>
                <a:spcPts val="400"/>
              </a:spcAft>
              <a:defRPr/>
            </a:pPr>
            <a:r>
              <a:rPr lang="en-IE" dirty="0">
                <a:latin typeface="Helvetica Now Text" panose="020B0504030202020204" pitchFamily="34" charset="0"/>
                <a:ea typeface="Verdana" panose="020B0604030504040204" pitchFamily="34" charset="0"/>
                <a:cs typeface="Arial" panose="020B0604020202020204" pitchFamily="34" charset="0"/>
              </a:rPr>
              <a:t>Identify Future Skills and Build an Agile Workforce</a:t>
            </a:r>
            <a:r>
              <a:rPr lang="en-US" dirty="0"/>
              <a:t/>
            </a:r>
            <a:br>
              <a:rPr lang="en-US" dirty="0"/>
            </a:br>
            <a:r>
              <a:rPr lang="en-US" sz="2000" b="0" dirty="0"/>
              <a:t>The Rise of the Agile Organization Forces a Focus on Skills</a:t>
            </a:r>
            <a:endParaRPr lang="en-US" sz="1800" b="0" dirty="0"/>
          </a:p>
        </p:txBody>
      </p:sp>
      <p:sp>
        <p:nvSpPr>
          <p:cNvPr id="4" name="Rectangle 3">
            <a:extLst>
              <a:ext uri="{FF2B5EF4-FFF2-40B4-BE49-F238E27FC236}">
                <a16:creationId xmlns:a16="http://schemas.microsoft.com/office/drawing/2014/main" id="{9EC43117-F274-8D40-816D-D596EF6B3A85}"/>
              </a:ext>
            </a:extLst>
          </p:cNvPr>
          <p:cNvSpPr/>
          <p:nvPr/>
        </p:nvSpPr>
        <p:spPr>
          <a:xfrm>
            <a:off x="1123554" y="1443790"/>
            <a:ext cx="1836612" cy="4596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US" sz="1500">
              <a:solidFill>
                <a:srgbClr val="5D6D78"/>
              </a:solidFill>
              <a:latin typeface="Helvetica Now Text" panose="020B0504030202020204" pitchFamily="34" charset="77"/>
            </a:endParaRPr>
          </a:p>
        </p:txBody>
      </p:sp>
      <p:sp>
        <p:nvSpPr>
          <p:cNvPr id="68" name="Rectangle 67">
            <a:extLst>
              <a:ext uri="{FF2B5EF4-FFF2-40B4-BE49-F238E27FC236}">
                <a16:creationId xmlns:a16="http://schemas.microsoft.com/office/drawing/2014/main" id="{FBF7F124-C8C5-5F49-9867-0430DD832F73}"/>
              </a:ext>
            </a:extLst>
          </p:cNvPr>
          <p:cNvSpPr/>
          <p:nvPr/>
        </p:nvSpPr>
        <p:spPr>
          <a:xfrm>
            <a:off x="3157138" y="1443790"/>
            <a:ext cx="1836612" cy="4596063"/>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US" sz="1500">
              <a:solidFill>
                <a:srgbClr val="5D6D78"/>
              </a:solidFill>
              <a:latin typeface="Helvetica Now Text" panose="020B0504030202020204" pitchFamily="34" charset="77"/>
            </a:endParaRPr>
          </a:p>
        </p:txBody>
      </p:sp>
      <p:sp>
        <p:nvSpPr>
          <p:cNvPr id="69" name="Rectangle 68">
            <a:extLst>
              <a:ext uri="{FF2B5EF4-FFF2-40B4-BE49-F238E27FC236}">
                <a16:creationId xmlns:a16="http://schemas.microsoft.com/office/drawing/2014/main" id="{37DBBFA1-86F7-3B42-B724-BC4E1B8C829A}"/>
              </a:ext>
            </a:extLst>
          </p:cNvPr>
          <p:cNvSpPr/>
          <p:nvPr/>
        </p:nvSpPr>
        <p:spPr>
          <a:xfrm>
            <a:off x="5182454" y="1455257"/>
            <a:ext cx="1836612" cy="4596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US" sz="1500">
              <a:solidFill>
                <a:srgbClr val="5D6D78"/>
              </a:solidFill>
              <a:latin typeface="Helvetica Now Text" panose="020B0504030202020204" pitchFamily="34" charset="77"/>
            </a:endParaRPr>
          </a:p>
        </p:txBody>
      </p:sp>
      <p:sp>
        <p:nvSpPr>
          <p:cNvPr id="70" name="Rectangle 69">
            <a:extLst>
              <a:ext uri="{FF2B5EF4-FFF2-40B4-BE49-F238E27FC236}">
                <a16:creationId xmlns:a16="http://schemas.microsoft.com/office/drawing/2014/main" id="{40E480B3-6C96-FD4F-86F3-47A65929DB02}"/>
              </a:ext>
            </a:extLst>
          </p:cNvPr>
          <p:cNvSpPr/>
          <p:nvPr/>
        </p:nvSpPr>
        <p:spPr>
          <a:xfrm>
            <a:off x="7219801" y="1455257"/>
            <a:ext cx="1836612" cy="4596063"/>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US" sz="1500">
              <a:solidFill>
                <a:srgbClr val="5D6D78"/>
              </a:solidFill>
              <a:latin typeface="Helvetica Now Text" panose="020B0504030202020204" pitchFamily="34" charset="77"/>
            </a:endParaRPr>
          </a:p>
        </p:txBody>
      </p:sp>
      <p:sp>
        <p:nvSpPr>
          <p:cNvPr id="71" name="Rectangle 70">
            <a:extLst>
              <a:ext uri="{FF2B5EF4-FFF2-40B4-BE49-F238E27FC236}">
                <a16:creationId xmlns:a16="http://schemas.microsoft.com/office/drawing/2014/main" id="{55EA7F6F-5D56-7B44-93DA-D79974E36610}"/>
              </a:ext>
            </a:extLst>
          </p:cNvPr>
          <p:cNvSpPr/>
          <p:nvPr/>
        </p:nvSpPr>
        <p:spPr>
          <a:xfrm>
            <a:off x="9243867" y="1478191"/>
            <a:ext cx="1836612" cy="4596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US" sz="1500">
              <a:solidFill>
                <a:srgbClr val="5D6D78"/>
              </a:solidFill>
              <a:latin typeface="Helvetica Now Text" panose="020B0504030202020204" pitchFamily="34" charset="77"/>
            </a:endParaRPr>
          </a:p>
        </p:txBody>
      </p:sp>
      <p:cxnSp>
        <p:nvCxnSpPr>
          <p:cNvPr id="72" name="Straight Arrow Connector 71">
            <a:extLst>
              <a:ext uri="{FF2B5EF4-FFF2-40B4-BE49-F238E27FC236}">
                <a16:creationId xmlns:a16="http://schemas.microsoft.com/office/drawing/2014/main" id="{94D0049E-A732-8D48-B277-0F810F007832}"/>
              </a:ext>
            </a:extLst>
          </p:cNvPr>
          <p:cNvCxnSpPr>
            <a:cxnSpLocks/>
          </p:cNvCxnSpPr>
          <p:nvPr/>
        </p:nvCxnSpPr>
        <p:spPr>
          <a:xfrm>
            <a:off x="2594608" y="2502108"/>
            <a:ext cx="731115" cy="0"/>
          </a:xfrm>
          <a:prstGeom prst="straightConnector1">
            <a:avLst/>
          </a:prstGeom>
          <a:ln w="41275" cap="flat" cmpd="sng" algn="ctr">
            <a:solidFill>
              <a:schemeClr val="accent6">
                <a:lumMod val="50000"/>
              </a:schemeClr>
            </a:solidFill>
            <a:prstDash val="sysDot"/>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73" name="TextBox 72">
            <a:extLst>
              <a:ext uri="{FF2B5EF4-FFF2-40B4-BE49-F238E27FC236}">
                <a16:creationId xmlns:a16="http://schemas.microsoft.com/office/drawing/2014/main" id="{9D4EF666-6D43-EB41-B5B3-A986A52643BC}"/>
              </a:ext>
            </a:extLst>
          </p:cNvPr>
          <p:cNvSpPr txBox="1"/>
          <p:nvPr/>
        </p:nvSpPr>
        <p:spPr>
          <a:xfrm>
            <a:off x="1347935" y="2349702"/>
            <a:ext cx="1278158" cy="304813"/>
          </a:xfrm>
          <a:prstGeom prst="rect">
            <a:avLst/>
          </a:prstGeom>
          <a:solidFill>
            <a:schemeClr val="accent6"/>
          </a:solidFill>
        </p:spPr>
        <p:txBody>
          <a:bodyPr wrap="square" lIns="0" tIns="0" rIns="0" bIns="0" rtlCol="0" anchor="ctr">
            <a:noAutofit/>
          </a:bodyPr>
          <a:lstStyle/>
          <a:p>
            <a:pPr defTabSz="914355">
              <a:lnSpc>
                <a:spcPct val="117000"/>
              </a:lnSpc>
              <a:spcAft>
                <a:spcPts val="500"/>
              </a:spcAft>
              <a:defRPr/>
            </a:pPr>
            <a:r>
              <a:rPr lang="en-US" sz="1400">
                <a:solidFill>
                  <a:srgbClr val="007585"/>
                </a:solidFill>
                <a:latin typeface="Helvetica Now Text" panose="020B0504030202020204" pitchFamily="34" charset="0"/>
              </a:rPr>
              <a:t>Job Architecture</a:t>
            </a:r>
          </a:p>
        </p:txBody>
      </p:sp>
      <p:cxnSp>
        <p:nvCxnSpPr>
          <p:cNvPr id="74" name="Straight Arrow Connector 73">
            <a:extLst>
              <a:ext uri="{FF2B5EF4-FFF2-40B4-BE49-F238E27FC236}">
                <a16:creationId xmlns:a16="http://schemas.microsoft.com/office/drawing/2014/main" id="{3BF722B8-3177-3B4E-9862-EAF19EF6E205}"/>
              </a:ext>
            </a:extLst>
          </p:cNvPr>
          <p:cNvCxnSpPr>
            <a:cxnSpLocks/>
          </p:cNvCxnSpPr>
          <p:nvPr/>
        </p:nvCxnSpPr>
        <p:spPr>
          <a:xfrm>
            <a:off x="4622054" y="2502108"/>
            <a:ext cx="731115" cy="0"/>
          </a:xfrm>
          <a:prstGeom prst="straightConnector1">
            <a:avLst/>
          </a:prstGeom>
          <a:ln w="41275" cap="flat" cmpd="sng" algn="ctr">
            <a:solidFill>
              <a:schemeClr val="accent6">
                <a:lumMod val="50000"/>
              </a:schemeClr>
            </a:solidFill>
            <a:prstDash val="sysDot"/>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75" name="TextBox 74">
            <a:extLst>
              <a:ext uri="{FF2B5EF4-FFF2-40B4-BE49-F238E27FC236}">
                <a16:creationId xmlns:a16="http://schemas.microsoft.com/office/drawing/2014/main" id="{AB06BC26-A6B5-9C41-A19E-E1CD1AA8BD0C}"/>
              </a:ext>
            </a:extLst>
          </p:cNvPr>
          <p:cNvSpPr txBox="1"/>
          <p:nvPr/>
        </p:nvSpPr>
        <p:spPr>
          <a:xfrm>
            <a:off x="3512337" y="2361733"/>
            <a:ext cx="1278158" cy="304813"/>
          </a:xfrm>
          <a:prstGeom prst="rect">
            <a:avLst/>
          </a:prstGeom>
          <a:solidFill>
            <a:schemeClr val="accent6"/>
          </a:solidFill>
        </p:spPr>
        <p:txBody>
          <a:bodyPr wrap="square" lIns="0" tIns="0" rIns="0" bIns="0" rtlCol="0" anchor="ctr">
            <a:noAutofit/>
          </a:bodyPr>
          <a:lstStyle/>
          <a:p>
            <a:pPr defTabSz="914355">
              <a:lnSpc>
                <a:spcPct val="117000"/>
              </a:lnSpc>
              <a:spcAft>
                <a:spcPts val="500"/>
              </a:spcAft>
              <a:defRPr/>
            </a:pPr>
            <a:r>
              <a:rPr lang="en-US" sz="1400">
                <a:solidFill>
                  <a:srgbClr val="007585"/>
                </a:solidFill>
                <a:latin typeface="Helvetica Now Text" panose="020B0504030202020204" pitchFamily="34" charset="0"/>
              </a:rPr>
              <a:t>Future Skills Articulation</a:t>
            </a:r>
          </a:p>
        </p:txBody>
      </p:sp>
      <p:cxnSp>
        <p:nvCxnSpPr>
          <p:cNvPr id="76" name="Straight Arrow Connector 75">
            <a:extLst>
              <a:ext uri="{FF2B5EF4-FFF2-40B4-BE49-F238E27FC236}">
                <a16:creationId xmlns:a16="http://schemas.microsoft.com/office/drawing/2014/main" id="{B4693E76-60CE-6D4F-A23B-631064428E67}"/>
              </a:ext>
            </a:extLst>
          </p:cNvPr>
          <p:cNvCxnSpPr>
            <a:cxnSpLocks/>
          </p:cNvCxnSpPr>
          <p:nvPr/>
        </p:nvCxnSpPr>
        <p:spPr>
          <a:xfrm>
            <a:off x="6749371" y="2502108"/>
            <a:ext cx="662480" cy="0"/>
          </a:xfrm>
          <a:prstGeom prst="straightConnector1">
            <a:avLst/>
          </a:prstGeom>
          <a:ln w="41275" cap="flat" cmpd="sng" algn="ctr">
            <a:solidFill>
              <a:schemeClr val="accent6">
                <a:lumMod val="50000"/>
              </a:schemeClr>
            </a:solidFill>
            <a:prstDash val="sysDot"/>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77" name="TextBox 76">
            <a:extLst>
              <a:ext uri="{FF2B5EF4-FFF2-40B4-BE49-F238E27FC236}">
                <a16:creationId xmlns:a16="http://schemas.microsoft.com/office/drawing/2014/main" id="{CA64A3B1-F82D-0A4B-9AFC-D08AED08CEC3}"/>
              </a:ext>
            </a:extLst>
          </p:cNvPr>
          <p:cNvSpPr txBox="1"/>
          <p:nvPr/>
        </p:nvSpPr>
        <p:spPr>
          <a:xfrm>
            <a:off x="5445201" y="2361733"/>
            <a:ext cx="1532769" cy="304813"/>
          </a:xfrm>
          <a:prstGeom prst="rect">
            <a:avLst/>
          </a:prstGeom>
          <a:solidFill>
            <a:schemeClr val="accent6"/>
          </a:solidFill>
        </p:spPr>
        <p:txBody>
          <a:bodyPr wrap="square" lIns="0" tIns="0" rIns="0" bIns="0" rtlCol="0" anchor="ctr">
            <a:noAutofit/>
          </a:bodyPr>
          <a:lstStyle/>
          <a:p>
            <a:pPr defTabSz="914355">
              <a:lnSpc>
                <a:spcPct val="117000"/>
              </a:lnSpc>
              <a:spcAft>
                <a:spcPts val="500"/>
              </a:spcAft>
              <a:defRPr/>
            </a:pPr>
            <a:r>
              <a:rPr lang="en-US" sz="1400">
                <a:solidFill>
                  <a:srgbClr val="007585"/>
                </a:solidFill>
                <a:latin typeface="Helvetica Now Text" panose="020B0504030202020204" pitchFamily="34" charset="0"/>
              </a:rPr>
              <a:t>Assessment of Skills Readiness </a:t>
            </a:r>
          </a:p>
        </p:txBody>
      </p:sp>
      <p:sp>
        <p:nvSpPr>
          <p:cNvPr id="79" name="TextBox 78">
            <a:extLst>
              <a:ext uri="{FF2B5EF4-FFF2-40B4-BE49-F238E27FC236}">
                <a16:creationId xmlns:a16="http://schemas.microsoft.com/office/drawing/2014/main" id="{0A0432FD-B0D7-2D44-8016-5B9D4255E8B1}"/>
              </a:ext>
            </a:extLst>
          </p:cNvPr>
          <p:cNvSpPr txBox="1"/>
          <p:nvPr/>
        </p:nvSpPr>
        <p:spPr>
          <a:xfrm>
            <a:off x="7475366" y="2361733"/>
            <a:ext cx="1255264" cy="304813"/>
          </a:xfrm>
          <a:prstGeom prst="rect">
            <a:avLst/>
          </a:prstGeom>
          <a:solidFill>
            <a:schemeClr val="accent6"/>
          </a:solidFill>
        </p:spPr>
        <p:txBody>
          <a:bodyPr wrap="square" lIns="0" tIns="0" rIns="0" bIns="0" rtlCol="0" anchor="ctr">
            <a:noAutofit/>
          </a:bodyPr>
          <a:lstStyle/>
          <a:p>
            <a:pPr defTabSz="914355">
              <a:lnSpc>
                <a:spcPct val="117000"/>
              </a:lnSpc>
              <a:spcAft>
                <a:spcPts val="500"/>
              </a:spcAft>
              <a:defRPr/>
            </a:pPr>
            <a:r>
              <a:rPr lang="en-US" sz="1400">
                <a:solidFill>
                  <a:srgbClr val="007585"/>
                </a:solidFill>
                <a:latin typeface="Helvetica Now Text" panose="020B0504030202020204" pitchFamily="34" charset="0"/>
              </a:rPr>
              <a:t>Strategic Workforce Planning </a:t>
            </a:r>
          </a:p>
        </p:txBody>
      </p:sp>
      <p:sp>
        <p:nvSpPr>
          <p:cNvPr id="80" name="TextBox 79">
            <a:extLst>
              <a:ext uri="{FF2B5EF4-FFF2-40B4-BE49-F238E27FC236}">
                <a16:creationId xmlns:a16="http://schemas.microsoft.com/office/drawing/2014/main" id="{C13E5086-0DB7-8C40-B9C7-AFE8EE766140}"/>
              </a:ext>
            </a:extLst>
          </p:cNvPr>
          <p:cNvSpPr txBox="1"/>
          <p:nvPr/>
        </p:nvSpPr>
        <p:spPr>
          <a:xfrm>
            <a:off x="9484686" y="2361733"/>
            <a:ext cx="1395475" cy="304813"/>
          </a:xfrm>
          <a:prstGeom prst="rect">
            <a:avLst/>
          </a:prstGeom>
          <a:solidFill>
            <a:schemeClr val="accent6"/>
          </a:solidFill>
        </p:spPr>
        <p:txBody>
          <a:bodyPr wrap="square" lIns="0" tIns="0" rIns="0" bIns="0" rtlCol="0" anchor="ctr">
            <a:noAutofit/>
          </a:bodyPr>
          <a:lstStyle/>
          <a:p>
            <a:pPr defTabSz="914355">
              <a:lnSpc>
                <a:spcPct val="117000"/>
              </a:lnSpc>
              <a:spcAft>
                <a:spcPts val="500"/>
              </a:spcAft>
              <a:defRPr/>
            </a:pPr>
            <a:r>
              <a:rPr lang="en-US" sz="1400">
                <a:solidFill>
                  <a:srgbClr val="007585"/>
                </a:solidFill>
                <a:latin typeface="Helvetica Now Text" panose="020B0504030202020204" pitchFamily="34" charset="0"/>
              </a:rPr>
              <a:t>Nimble &amp; Adaptable People Strategy </a:t>
            </a:r>
          </a:p>
        </p:txBody>
      </p:sp>
      <p:cxnSp>
        <p:nvCxnSpPr>
          <p:cNvPr id="78" name="Straight Arrow Connector 77">
            <a:extLst>
              <a:ext uri="{FF2B5EF4-FFF2-40B4-BE49-F238E27FC236}">
                <a16:creationId xmlns:a16="http://schemas.microsoft.com/office/drawing/2014/main" id="{1918F7FA-538D-704C-93D4-8A5A1D1E00F9}"/>
              </a:ext>
            </a:extLst>
          </p:cNvPr>
          <p:cNvCxnSpPr>
            <a:cxnSpLocks/>
          </p:cNvCxnSpPr>
          <p:nvPr/>
        </p:nvCxnSpPr>
        <p:spPr>
          <a:xfrm>
            <a:off x="8725173" y="2502108"/>
            <a:ext cx="662480" cy="0"/>
          </a:xfrm>
          <a:prstGeom prst="straightConnector1">
            <a:avLst/>
          </a:prstGeom>
          <a:ln w="41275" cap="flat" cmpd="sng" algn="ctr">
            <a:solidFill>
              <a:schemeClr val="accent6">
                <a:lumMod val="50000"/>
              </a:schemeClr>
            </a:solidFill>
            <a:prstDash val="sysDot"/>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96667EE0-3388-2441-92D1-2DBA15D6A273}"/>
              </a:ext>
            </a:extLst>
          </p:cNvPr>
          <p:cNvSpPr txBox="1"/>
          <p:nvPr/>
        </p:nvSpPr>
        <p:spPr>
          <a:xfrm>
            <a:off x="1347935" y="3068826"/>
            <a:ext cx="1246674" cy="818148"/>
          </a:xfrm>
          <a:prstGeom prst="rect">
            <a:avLst/>
          </a:prstGeom>
          <a:noFill/>
        </p:spPr>
        <p:txBody>
          <a:bodyPr wrap="square" lIns="0" tIns="0" rIns="0" bIns="0" rtlCol="0">
            <a:noAutofit/>
          </a:bodyPr>
          <a:lstStyle/>
          <a:p>
            <a:pPr defTabSz="914355">
              <a:lnSpc>
                <a:spcPct val="117000"/>
              </a:lnSpc>
              <a:spcAft>
                <a:spcPts val="500"/>
              </a:spcAft>
              <a:defRPr/>
            </a:pPr>
            <a:r>
              <a:rPr lang="en-US" sz="1200" b="1">
                <a:solidFill>
                  <a:srgbClr val="5D6D78"/>
                </a:solidFill>
                <a:latin typeface="Helvetica Now Text" panose="020B0504030202020204" pitchFamily="34" charset="77"/>
              </a:rPr>
              <a:t>What are the roles we need for the future? </a:t>
            </a:r>
          </a:p>
          <a:p>
            <a:pPr defTabSz="914355">
              <a:lnSpc>
                <a:spcPct val="117000"/>
              </a:lnSpc>
              <a:spcAft>
                <a:spcPts val="500"/>
              </a:spcAft>
              <a:defRPr/>
            </a:pPr>
            <a:endParaRPr lang="en-US" sz="1200" b="1">
              <a:solidFill>
                <a:srgbClr val="5D6D78"/>
              </a:solidFill>
              <a:latin typeface="Helvetica Now Text" panose="020B0504030202020204" pitchFamily="34" charset="77"/>
            </a:endParaRPr>
          </a:p>
        </p:txBody>
      </p:sp>
      <p:sp>
        <p:nvSpPr>
          <p:cNvPr id="81" name="TextBox 80">
            <a:extLst>
              <a:ext uri="{FF2B5EF4-FFF2-40B4-BE49-F238E27FC236}">
                <a16:creationId xmlns:a16="http://schemas.microsoft.com/office/drawing/2014/main" id="{2595F6ED-1FCC-CA46-828A-023081426544}"/>
              </a:ext>
            </a:extLst>
          </p:cNvPr>
          <p:cNvSpPr txBox="1"/>
          <p:nvPr/>
        </p:nvSpPr>
        <p:spPr>
          <a:xfrm>
            <a:off x="1299808" y="4232768"/>
            <a:ext cx="1395663" cy="1281478"/>
          </a:xfrm>
          <a:prstGeom prst="rect">
            <a:avLst/>
          </a:prstGeom>
          <a:noFill/>
        </p:spPr>
        <p:txBody>
          <a:bodyPr wrap="square" lIns="0" tIns="0" rIns="0" bIns="0" rtlCol="0">
            <a:noAutofit/>
          </a:bodyPr>
          <a:lstStyle/>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Jobs framework </a:t>
            </a:r>
          </a:p>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Key responsibilities </a:t>
            </a:r>
          </a:p>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Impact of role </a:t>
            </a:r>
          </a:p>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Compensation banding </a:t>
            </a:r>
          </a:p>
        </p:txBody>
      </p:sp>
      <p:sp>
        <p:nvSpPr>
          <p:cNvPr id="82" name="TextBox 81">
            <a:extLst>
              <a:ext uri="{FF2B5EF4-FFF2-40B4-BE49-F238E27FC236}">
                <a16:creationId xmlns:a16="http://schemas.microsoft.com/office/drawing/2014/main" id="{F02E8416-F355-C34B-8931-68C7E874A786}"/>
              </a:ext>
            </a:extLst>
          </p:cNvPr>
          <p:cNvSpPr txBox="1"/>
          <p:nvPr/>
        </p:nvSpPr>
        <p:spPr>
          <a:xfrm>
            <a:off x="3456790" y="3068825"/>
            <a:ext cx="1278158" cy="818148"/>
          </a:xfrm>
          <a:prstGeom prst="rect">
            <a:avLst/>
          </a:prstGeom>
          <a:noFill/>
        </p:spPr>
        <p:txBody>
          <a:bodyPr wrap="square" lIns="0" tIns="0" rIns="0" bIns="0" rtlCol="0">
            <a:noAutofit/>
          </a:bodyPr>
          <a:lstStyle/>
          <a:p>
            <a:pPr defTabSz="914355">
              <a:lnSpc>
                <a:spcPct val="117000"/>
              </a:lnSpc>
              <a:spcAft>
                <a:spcPts val="500"/>
              </a:spcAft>
              <a:defRPr/>
            </a:pPr>
            <a:r>
              <a:rPr lang="en-US" sz="1200" b="1">
                <a:solidFill>
                  <a:srgbClr val="5D6D78"/>
                </a:solidFill>
                <a:latin typeface="Helvetica Now Text" panose="020B0504030202020204" pitchFamily="34" charset="77"/>
              </a:rPr>
              <a:t>What skills will these roles need to have? How will they change?</a:t>
            </a:r>
          </a:p>
        </p:txBody>
      </p:sp>
      <p:sp>
        <p:nvSpPr>
          <p:cNvPr id="83" name="TextBox 82">
            <a:extLst>
              <a:ext uri="{FF2B5EF4-FFF2-40B4-BE49-F238E27FC236}">
                <a16:creationId xmlns:a16="http://schemas.microsoft.com/office/drawing/2014/main" id="{CF499781-FBE3-4647-A11C-7E4AFEAFEAE7}"/>
              </a:ext>
            </a:extLst>
          </p:cNvPr>
          <p:cNvSpPr txBox="1"/>
          <p:nvPr/>
        </p:nvSpPr>
        <p:spPr>
          <a:xfrm>
            <a:off x="3373974" y="4286335"/>
            <a:ext cx="1395663" cy="1281478"/>
          </a:xfrm>
          <a:prstGeom prst="rect">
            <a:avLst/>
          </a:prstGeom>
          <a:noFill/>
        </p:spPr>
        <p:txBody>
          <a:bodyPr wrap="square" lIns="0" tIns="0" rIns="0" bIns="0" rtlCol="0">
            <a:noAutofit/>
          </a:bodyPr>
          <a:lstStyle/>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Skills Benchmarking </a:t>
            </a:r>
          </a:p>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Trends on Hard and Soft Skills </a:t>
            </a:r>
          </a:p>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Future Skills Based Success Profiles </a:t>
            </a:r>
          </a:p>
        </p:txBody>
      </p:sp>
      <p:sp>
        <p:nvSpPr>
          <p:cNvPr id="84" name="TextBox 83">
            <a:extLst>
              <a:ext uri="{FF2B5EF4-FFF2-40B4-BE49-F238E27FC236}">
                <a16:creationId xmlns:a16="http://schemas.microsoft.com/office/drawing/2014/main" id="{2C400B7B-45D8-3440-AB11-CCEBF7419164}"/>
              </a:ext>
            </a:extLst>
          </p:cNvPr>
          <p:cNvSpPr txBox="1"/>
          <p:nvPr/>
        </p:nvSpPr>
        <p:spPr>
          <a:xfrm>
            <a:off x="5324916" y="3068825"/>
            <a:ext cx="1584194" cy="818148"/>
          </a:xfrm>
          <a:prstGeom prst="rect">
            <a:avLst/>
          </a:prstGeom>
          <a:noFill/>
        </p:spPr>
        <p:txBody>
          <a:bodyPr wrap="square" lIns="0" tIns="0" rIns="0" bIns="0" rtlCol="0">
            <a:noAutofit/>
          </a:bodyPr>
          <a:lstStyle/>
          <a:p>
            <a:pPr defTabSz="914355">
              <a:lnSpc>
                <a:spcPct val="117000"/>
              </a:lnSpc>
              <a:spcAft>
                <a:spcPts val="500"/>
              </a:spcAft>
              <a:defRPr/>
            </a:pPr>
            <a:r>
              <a:rPr lang="en-US" sz="1200" b="1">
                <a:solidFill>
                  <a:srgbClr val="5D6D78"/>
                </a:solidFill>
                <a:latin typeface="Helvetica Now Text" panose="020B0504030202020204" pitchFamily="34" charset="77"/>
              </a:rPr>
              <a:t>How does our current employee population stack-up against the future skills needs?</a:t>
            </a:r>
          </a:p>
        </p:txBody>
      </p:sp>
      <p:sp>
        <p:nvSpPr>
          <p:cNvPr id="85" name="TextBox 84">
            <a:extLst>
              <a:ext uri="{FF2B5EF4-FFF2-40B4-BE49-F238E27FC236}">
                <a16:creationId xmlns:a16="http://schemas.microsoft.com/office/drawing/2014/main" id="{4B974CED-9B63-864F-864D-6B92D4F6300B}"/>
              </a:ext>
            </a:extLst>
          </p:cNvPr>
          <p:cNvSpPr txBox="1"/>
          <p:nvPr/>
        </p:nvSpPr>
        <p:spPr>
          <a:xfrm>
            <a:off x="5423477" y="4286335"/>
            <a:ext cx="1395663" cy="1281478"/>
          </a:xfrm>
          <a:prstGeom prst="rect">
            <a:avLst/>
          </a:prstGeom>
          <a:noFill/>
        </p:spPr>
        <p:txBody>
          <a:bodyPr wrap="square" lIns="0" tIns="0" rIns="0" bIns="0" rtlCol="0">
            <a:noAutofit/>
          </a:bodyPr>
          <a:lstStyle/>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ADEPT-15 and other Personality Assessments </a:t>
            </a:r>
          </a:p>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Technical Assessments </a:t>
            </a:r>
          </a:p>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Certifications </a:t>
            </a:r>
          </a:p>
        </p:txBody>
      </p:sp>
      <p:sp>
        <p:nvSpPr>
          <p:cNvPr id="86" name="TextBox 85">
            <a:extLst>
              <a:ext uri="{FF2B5EF4-FFF2-40B4-BE49-F238E27FC236}">
                <a16:creationId xmlns:a16="http://schemas.microsoft.com/office/drawing/2014/main" id="{CAC62173-D392-4644-BEDA-3B193E79FAE0}"/>
              </a:ext>
            </a:extLst>
          </p:cNvPr>
          <p:cNvSpPr txBox="1"/>
          <p:nvPr/>
        </p:nvSpPr>
        <p:spPr>
          <a:xfrm>
            <a:off x="7411058" y="3068825"/>
            <a:ext cx="1560302" cy="818148"/>
          </a:xfrm>
          <a:prstGeom prst="rect">
            <a:avLst/>
          </a:prstGeom>
          <a:noFill/>
        </p:spPr>
        <p:txBody>
          <a:bodyPr wrap="square" lIns="0" tIns="0" rIns="0" bIns="0" rtlCol="0">
            <a:noAutofit/>
          </a:bodyPr>
          <a:lstStyle/>
          <a:p>
            <a:pPr defTabSz="914355">
              <a:lnSpc>
                <a:spcPct val="117000"/>
              </a:lnSpc>
              <a:spcAft>
                <a:spcPts val="500"/>
              </a:spcAft>
              <a:defRPr/>
            </a:pPr>
            <a:r>
              <a:rPr lang="en-US" sz="1200" b="1">
                <a:solidFill>
                  <a:srgbClr val="5D6D78"/>
                </a:solidFill>
                <a:latin typeface="Helvetica Now Text" panose="020B0504030202020204" pitchFamily="34" charset="77"/>
              </a:rPr>
              <a:t>How do we actively plug gaps through internal and external talent?</a:t>
            </a:r>
          </a:p>
        </p:txBody>
      </p:sp>
      <p:sp>
        <p:nvSpPr>
          <p:cNvPr id="87" name="TextBox 86">
            <a:extLst>
              <a:ext uri="{FF2B5EF4-FFF2-40B4-BE49-F238E27FC236}">
                <a16:creationId xmlns:a16="http://schemas.microsoft.com/office/drawing/2014/main" id="{28EC6000-E563-484D-A26D-F83059CF2BC7}"/>
              </a:ext>
            </a:extLst>
          </p:cNvPr>
          <p:cNvSpPr txBox="1"/>
          <p:nvPr/>
        </p:nvSpPr>
        <p:spPr>
          <a:xfrm>
            <a:off x="7326433" y="4266054"/>
            <a:ext cx="1560302" cy="1281478"/>
          </a:xfrm>
          <a:prstGeom prst="rect">
            <a:avLst/>
          </a:prstGeom>
          <a:noFill/>
        </p:spPr>
        <p:txBody>
          <a:bodyPr wrap="square" lIns="0" tIns="0" rIns="0" bIns="0" rtlCol="0">
            <a:noAutofit/>
          </a:bodyPr>
          <a:lstStyle/>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Quantification of Skills Demand-Supply Gap </a:t>
            </a:r>
          </a:p>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Business Driven Headcount Planning for 3–5-year horizon</a:t>
            </a:r>
          </a:p>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Revisions to Location Strategy  </a:t>
            </a:r>
          </a:p>
        </p:txBody>
      </p:sp>
      <p:sp>
        <p:nvSpPr>
          <p:cNvPr id="88" name="TextBox 87">
            <a:extLst>
              <a:ext uri="{FF2B5EF4-FFF2-40B4-BE49-F238E27FC236}">
                <a16:creationId xmlns:a16="http://schemas.microsoft.com/office/drawing/2014/main" id="{D3B0F4D6-A9DA-F04B-B08E-A293DE010F69}"/>
              </a:ext>
            </a:extLst>
          </p:cNvPr>
          <p:cNvSpPr txBox="1"/>
          <p:nvPr/>
        </p:nvSpPr>
        <p:spPr>
          <a:xfrm>
            <a:off x="9472467" y="3068825"/>
            <a:ext cx="1335505" cy="818148"/>
          </a:xfrm>
          <a:prstGeom prst="rect">
            <a:avLst/>
          </a:prstGeom>
          <a:noFill/>
        </p:spPr>
        <p:txBody>
          <a:bodyPr wrap="square" lIns="0" tIns="0" rIns="0" bIns="0" rtlCol="0">
            <a:noAutofit/>
          </a:bodyPr>
          <a:lstStyle/>
          <a:p>
            <a:pPr defTabSz="914355">
              <a:lnSpc>
                <a:spcPct val="117000"/>
              </a:lnSpc>
              <a:spcAft>
                <a:spcPts val="500"/>
              </a:spcAft>
              <a:defRPr/>
            </a:pPr>
            <a:r>
              <a:rPr lang="en-US" sz="1200" b="1">
                <a:solidFill>
                  <a:srgbClr val="5D6D78"/>
                </a:solidFill>
                <a:latin typeface="Helvetica Now Text" panose="020B0504030202020204" pitchFamily="34" charset="77"/>
              </a:rPr>
              <a:t>How do we create a process that is scalable and replicable? </a:t>
            </a:r>
          </a:p>
        </p:txBody>
      </p:sp>
      <p:sp>
        <p:nvSpPr>
          <p:cNvPr id="89" name="TextBox 88">
            <a:extLst>
              <a:ext uri="{FF2B5EF4-FFF2-40B4-BE49-F238E27FC236}">
                <a16:creationId xmlns:a16="http://schemas.microsoft.com/office/drawing/2014/main" id="{50F22BC8-D0A1-AC4E-8840-9024BFD322AB}"/>
              </a:ext>
            </a:extLst>
          </p:cNvPr>
          <p:cNvSpPr txBox="1"/>
          <p:nvPr/>
        </p:nvSpPr>
        <p:spPr>
          <a:xfrm>
            <a:off x="9363590" y="4232768"/>
            <a:ext cx="1573307" cy="1281478"/>
          </a:xfrm>
          <a:prstGeom prst="rect">
            <a:avLst/>
          </a:prstGeom>
          <a:noFill/>
        </p:spPr>
        <p:txBody>
          <a:bodyPr wrap="square" lIns="0" tIns="0" rIns="0" bIns="0" rtlCol="0">
            <a:noAutofit/>
          </a:bodyPr>
          <a:lstStyle/>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Direct linkage to business strategy </a:t>
            </a:r>
          </a:p>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Drives Culture and EVP </a:t>
            </a:r>
          </a:p>
          <a:p>
            <a:pPr marL="171450" indent="-171450" defTabSz="914355">
              <a:lnSpc>
                <a:spcPct val="117000"/>
              </a:lnSpc>
              <a:spcAft>
                <a:spcPts val="500"/>
              </a:spcAft>
              <a:buFont typeface="Arial" panose="020B0604020202020204" pitchFamily="34" charset="0"/>
              <a:buChar char="•"/>
              <a:defRPr/>
            </a:pPr>
            <a:r>
              <a:rPr lang="en-US" sz="1000">
                <a:solidFill>
                  <a:srgbClr val="5D6D78"/>
                </a:solidFill>
                <a:latin typeface="Helvetica Now Text" panose="020B0504030202020204" pitchFamily="34" charset="77"/>
              </a:rPr>
              <a:t>Embedded in each-and-every People Process including Hiring and Development </a:t>
            </a:r>
          </a:p>
        </p:txBody>
      </p:sp>
      <p:pic>
        <p:nvPicPr>
          <p:cNvPr id="90" name="Picture 89">
            <a:extLst>
              <a:ext uri="{FF2B5EF4-FFF2-40B4-BE49-F238E27FC236}">
                <a16:creationId xmlns:a16="http://schemas.microsoft.com/office/drawing/2014/main" id="{41E60648-6FDD-084A-9E48-AD24743199DC}"/>
              </a:ext>
            </a:extLst>
          </p:cNvPr>
          <p:cNvPicPr>
            <a:picLocks noChangeAspect="1"/>
          </p:cNvPicPr>
          <p:nvPr/>
        </p:nvPicPr>
        <p:blipFill>
          <a:blip r:embed="rId3"/>
          <a:srcRect/>
          <a:stretch/>
        </p:blipFill>
        <p:spPr>
          <a:xfrm>
            <a:off x="1323139" y="1748175"/>
            <a:ext cx="398509" cy="398509"/>
          </a:xfrm>
          <a:prstGeom prst="rect">
            <a:avLst/>
          </a:prstGeom>
        </p:spPr>
      </p:pic>
      <p:pic>
        <p:nvPicPr>
          <p:cNvPr id="91" name="Picture 90">
            <a:extLst>
              <a:ext uri="{FF2B5EF4-FFF2-40B4-BE49-F238E27FC236}">
                <a16:creationId xmlns:a16="http://schemas.microsoft.com/office/drawing/2014/main" id="{E504033E-1635-D54C-B211-52D341845113}"/>
              </a:ext>
            </a:extLst>
          </p:cNvPr>
          <p:cNvPicPr>
            <a:picLocks noChangeAspect="1"/>
          </p:cNvPicPr>
          <p:nvPr/>
        </p:nvPicPr>
        <p:blipFill>
          <a:blip r:embed="rId4"/>
          <a:srcRect/>
          <a:stretch/>
        </p:blipFill>
        <p:spPr>
          <a:xfrm>
            <a:off x="3385122" y="1713044"/>
            <a:ext cx="438360" cy="438360"/>
          </a:xfrm>
          <a:prstGeom prst="rect">
            <a:avLst/>
          </a:prstGeom>
        </p:spPr>
      </p:pic>
      <p:pic>
        <p:nvPicPr>
          <p:cNvPr id="92" name="Picture 91">
            <a:extLst>
              <a:ext uri="{FF2B5EF4-FFF2-40B4-BE49-F238E27FC236}">
                <a16:creationId xmlns:a16="http://schemas.microsoft.com/office/drawing/2014/main" id="{8462DB0B-8A75-A149-B0A2-2CAAFD3EED85}"/>
              </a:ext>
            </a:extLst>
          </p:cNvPr>
          <p:cNvPicPr>
            <a:picLocks noChangeAspect="1"/>
          </p:cNvPicPr>
          <p:nvPr/>
        </p:nvPicPr>
        <p:blipFill>
          <a:blip r:embed="rId5"/>
          <a:srcRect/>
          <a:stretch/>
        </p:blipFill>
        <p:spPr>
          <a:xfrm>
            <a:off x="5367598" y="1744245"/>
            <a:ext cx="398509" cy="398509"/>
          </a:xfrm>
          <a:prstGeom prst="rect">
            <a:avLst/>
          </a:prstGeom>
        </p:spPr>
      </p:pic>
      <p:pic>
        <p:nvPicPr>
          <p:cNvPr id="93" name="Picture 92">
            <a:extLst>
              <a:ext uri="{FF2B5EF4-FFF2-40B4-BE49-F238E27FC236}">
                <a16:creationId xmlns:a16="http://schemas.microsoft.com/office/drawing/2014/main" id="{964CD0F6-B162-A14E-BE7F-7A9F79EA1AD9}"/>
              </a:ext>
            </a:extLst>
          </p:cNvPr>
          <p:cNvPicPr>
            <a:picLocks noChangeAspect="1"/>
          </p:cNvPicPr>
          <p:nvPr/>
        </p:nvPicPr>
        <p:blipFill>
          <a:blip r:embed="rId6"/>
          <a:srcRect/>
          <a:stretch/>
        </p:blipFill>
        <p:spPr>
          <a:xfrm>
            <a:off x="7480873" y="1717338"/>
            <a:ext cx="329346" cy="329346"/>
          </a:xfrm>
          <a:prstGeom prst="rect">
            <a:avLst/>
          </a:prstGeom>
        </p:spPr>
      </p:pic>
      <p:pic>
        <p:nvPicPr>
          <p:cNvPr id="94" name="Picture 93">
            <a:extLst>
              <a:ext uri="{FF2B5EF4-FFF2-40B4-BE49-F238E27FC236}">
                <a16:creationId xmlns:a16="http://schemas.microsoft.com/office/drawing/2014/main" id="{723D55C7-49E9-9D41-A397-06D0E48442CD}"/>
              </a:ext>
            </a:extLst>
          </p:cNvPr>
          <p:cNvPicPr>
            <a:picLocks noChangeAspect="1"/>
          </p:cNvPicPr>
          <p:nvPr/>
        </p:nvPicPr>
        <p:blipFill>
          <a:blip r:embed="rId7"/>
          <a:srcRect/>
          <a:stretch/>
        </p:blipFill>
        <p:spPr>
          <a:xfrm>
            <a:off x="9445503" y="1717548"/>
            <a:ext cx="332640" cy="332640"/>
          </a:xfrm>
          <a:prstGeom prst="rect">
            <a:avLst/>
          </a:prstGeom>
        </p:spPr>
      </p:pic>
      <p:sp>
        <p:nvSpPr>
          <p:cNvPr id="2" name="Footer Placeholder 1">
            <a:extLst>
              <a:ext uri="{FF2B5EF4-FFF2-40B4-BE49-F238E27FC236}">
                <a16:creationId xmlns:a16="http://schemas.microsoft.com/office/drawing/2014/main" id="{AAD4CA77-AFC5-4D7E-B76D-86B6DEB02702}"/>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Aon Proprietary and Confidential</a:t>
            </a:r>
          </a:p>
        </p:txBody>
      </p:sp>
      <p:sp>
        <p:nvSpPr>
          <p:cNvPr id="34" name="Footer Placeholder 3">
            <a:extLst>
              <a:ext uri="{FF2B5EF4-FFF2-40B4-BE49-F238E27FC236}">
                <a16:creationId xmlns:a16="http://schemas.microsoft.com/office/drawing/2014/main" id="{F87E792D-D09F-419B-A976-27C25082B0E2}"/>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2004554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4914938E-F175-3946-B928-B58C794733C0}"/>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l="15891"/>
          <a:stretch/>
        </p:blipFill>
        <p:spPr>
          <a:xfrm>
            <a:off x="7953442" y="447"/>
            <a:ext cx="4237368" cy="6857108"/>
          </a:xfrm>
        </p:spPr>
      </p:pic>
      <p:sp>
        <p:nvSpPr>
          <p:cNvPr id="3" name="Slide Number Placeholder 2">
            <a:extLst>
              <a:ext uri="{FF2B5EF4-FFF2-40B4-BE49-F238E27FC236}">
                <a16:creationId xmlns:a16="http://schemas.microsoft.com/office/drawing/2014/main" id="{F0958973-182C-084C-8F77-2A97ABC6C58A}"/>
              </a:ext>
            </a:extLst>
          </p:cNvPr>
          <p:cNvSpPr>
            <a:spLocks noGrp="1"/>
          </p:cNvSpPr>
          <p:nvPr>
            <p:ph type="sldNum" sz="quarter" idx="12"/>
          </p:nvPr>
        </p:nvSpPr>
        <p:spPr/>
        <p:txBody>
          <a:bodyPr/>
          <a:lstStyle/>
          <a:p>
            <a:fld id="{91D568E7-61F5-D04E-995D-81EF41C01A2A}" type="slidenum">
              <a:rPr lang="en-GB" smtClean="0"/>
              <a:pPr/>
              <a:t>33</a:t>
            </a:fld>
            <a:endParaRPr lang="en-GB"/>
          </a:p>
        </p:txBody>
      </p:sp>
      <p:sp>
        <p:nvSpPr>
          <p:cNvPr id="13" name="Title 12"/>
          <p:cNvSpPr>
            <a:spLocks noGrp="1"/>
          </p:cNvSpPr>
          <p:nvPr>
            <p:ph type="title"/>
          </p:nvPr>
        </p:nvSpPr>
        <p:spPr/>
        <p:txBody>
          <a:bodyPr>
            <a:noAutofit/>
          </a:bodyPr>
          <a:lstStyle/>
          <a:p>
            <a:r>
              <a:rPr lang="en-AU" dirty="0"/>
              <a:t>Connect DEIB to Total Wellbeing</a:t>
            </a:r>
            <a:endParaRPr lang="en-US" dirty="0"/>
          </a:p>
        </p:txBody>
      </p:sp>
      <p:sp>
        <p:nvSpPr>
          <p:cNvPr id="28" name="Slide Number Placeholder 5">
            <a:extLst>
              <a:ext uri="{FF2B5EF4-FFF2-40B4-BE49-F238E27FC236}">
                <a16:creationId xmlns:a16="http://schemas.microsoft.com/office/drawing/2014/main" id="{C3351E23-3EC8-42D4-87DE-39380FE4C858}"/>
              </a:ext>
            </a:extLst>
          </p:cNvPr>
          <p:cNvSpPr txBox="1">
            <a:spLocks/>
          </p:cNvSpPr>
          <p:nvPr/>
        </p:nvSpPr>
        <p:spPr>
          <a:xfrm>
            <a:off x="11408404" y="6260732"/>
            <a:ext cx="403737" cy="365077"/>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fld id="{91D568E7-61F5-D04E-995D-81EF41C01A2A}" type="slidenum">
              <a:rPr lang="en-GB" sz="800">
                <a:solidFill>
                  <a:schemeClr val="bg1"/>
                </a:solidFill>
              </a:rPr>
              <a:pPr/>
              <a:t>33</a:t>
            </a:fld>
            <a:endParaRPr lang="en-GB" sz="800">
              <a:solidFill>
                <a:schemeClr val="bg1"/>
              </a:solidFill>
            </a:endParaRPr>
          </a:p>
        </p:txBody>
      </p:sp>
      <p:grpSp>
        <p:nvGrpSpPr>
          <p:cNvPr id="7" name="Group 6">
            <a:extLst>
              <a:ext uri="{FF2B5EF4-FFF2-40B4-BE49-F238E27FC236}">
                <a16:creationId xmlns:a16="http://schemas.microsoft.com/office/drawing/2014/main" id="{EF2BDDEA-C555-11B6-8E18-E232651A8E2A}"/>
              </a:ext>
            </a:extLst>
          </p:cNvPr>
          <p:cNvGrpSpPr/>
          <p:nvPr/>
        </p:nvGrpSpPr>
        <p:grpSpPr>
          <a:xfrm>
            <a:off x="1336048" y="1151210"/>
            <a:ext cx="5006617" cy="4990393"/>
            <a:chOff x="2169986" y="2102499"/>
            <a:chExt cx="11015273" cy="10979579"/>
          </a:xfrm>
        </p:grpSpPr>
        <p:sp>
          <p:nvSpPr>
            <p:cNvPr id="37" name="Oval 36">
              <a:extLst>
                <a:ext uri="{FF2B5EF4-FFF2-40B4-BE49-F238E27FC236}">
                  <a16:creationId xmlns:a16="http://schemas.microsoft.com/office/drawing/2014/main" id="{CC9F0C85-1A05-BC4D-84EE-AE099D10F723}"/>
                </a:ext>
              </a:extLst>
            </p:cNvPr>
            <p:cNvSpPr/>
            <p:nvPr/>
          </p:nvSpPr>
          <p:spPr>
            <a:xfrm>
              <a:off x="2169986" y="2102499"/>
              <a:ext cx="10979579" cy="109795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solidFill>
                  <a:schemeClr val="tx2"/>
                </a:solidFill>
                <a:latin typeface="Helvetica Now Text" panose="020B0504030202020204" pitchFamily="34" charset="77"/>
                <a:ea typeface="ＭＳ Ｐゴシック" pitchFamily="108" charset="-128"/>
                <a:cs typeface="Arial"/>
              </a:endParaRPr>
            </a:p>
          </p:txBody>
        </p:sp>
        <p:sp>
          <p:nvSpPr>
            <p:cNvPr id="36" name="Oval 35">
              <a:extLst>
                <a:ext uri="{FF2B5EF4-FFF2-40B4-BE49-F238E27FC236}">
                  <a16:creationId xmlns:a16="http://schemas.microsoft.com/office/drawing/2014/main" id="{194945F2-B81B-E54A-B762-B874303265A0}"/>
                </a:ext>
              </a:extLst>
            </p:cNvPr>
            <p:cNvSpPr/>
            <p:nvPr/>
          </p:nvSpPr>
          <p:spPr>
            <a:xfrm>
              <a:off x="2246961" y="4385293"/>
              <a:ext cx="6304154" cy="63041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solidFill>
                  <a:schemeClr val="tx2"/>
                </a:solidFill>
                <a:latin typeface="Helvetica Now Text" panose="020B0504030202020204" pitchFamily="34" charset="77"/>
                <a:ea typeface="ＭＳ Ｐゴシック" pitchFamily="108" charset="-128"/>
                <a:cs typeface="Arial"/>
              </a:endParaRPr>
            </a:p>
          </p:txBody>
        </p:sp>
        <p:sp>
          <p:nvSpPr>
            <p:cNvPr id="5" name="Oval 4">
              <a:extLst>
                <a:ext uri="{FF2B5EF4-FFF2-40B4-BE49-F238E27FC236}">
                  <a16:creationId xmlns:a16="http://schemas.microsoft.com/office/drawing/2014/main" id="{247F8954-06BB-F64E-8053-2516AF5AEBCC}"/>
                </a:ext>
              </a:extLst>
            </p:cNvPr>
            <p:cNvSpPr/>
            <p:nvPr/>
          </p:nvSpPr>
          <p:spPr>
            <a:xfrm>
              <a:off x="2246961" y="5982205"/>
              <a:ext cx="2844615" cy="2844615"/>
            </a:xfrm>
            <a:prstGeom prst="ellipse">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20">
                  <a:solidFill>
                    <a:schemeClr val="bg1"/>
                  </a:solidFill>
                  <a:latin typeface="Helvetica Now Text" panose="020B0504030202020204" pitchFamily="34" charset="77"/>
                  <a:ea typeface="ＭＳ Ｐゴシック" pitchFamily="108" charset="-128"/>
                  <a:cs typeface="Arial"/>
                </a:rPr>
                <a:t>E</a:t>
              </a:r>
              <a:r>
                <a:rPr lang="en-US" sz="1000">
                  <a:solidFill>
                    <a:schemeClr val="bg1"/>
                  </a:solidFill>
                  <a:latin typeface="Helvetica Now Text" panose="020B0504030202020204" pitchFamily="34" charset="77"/>
                  <a:ea typeface="ＭＳ Ｐゴシック" pitchFamily="108" charset="-128"/>
                  <a:cs typeface="Arial"/>
                </a:rPr>
                <a:t>m</a:t>
              </a:r>
              <a:r>
                <a:rPr lang="en-US" sz="1000" spc="7">
                  <a:solidFill>
                    <a:schemeClr val="bg1"/>
                  </a:solidFill>
                  <a:latin typeface="Helvetica Now Text" panose="020B0504030202020204" pitchFamily="34" charset="77"/>
                  <a:ea typeface="ＭＳ Ｐゴシック" pitchFamily="108" charset="-128"/>
                  <a:cs typeface="Arial"/>
                </a:rPr>
                <a:t>p</a:t>
              </a:r>
              <a:r>
                <a:rPr lang="en-US" sz="1000" spc="-27">
                  <a:solidFill>
                    <a:schemeClr val="bg1"/>
                  </a:solidFill>
                  <a:latin typeface="Helvetica Now Text" panose="020B0504030202020204" pitchFamily="34" charset="77"/>
                  <a:ea typeface="ＭＳ Ｐゴシック" pitchFamily="108" charset="-128"/>
                  <a:cs typeface="Arial"/>
                </a:rPr>
                <a:t>l</a:t>
              </a:r>
              <a:r>
                <a:rPr lang="en-US" sz="1000" spc="7">
                  <a:solidFill>
                    <a:schemeClr val="bg1"/>
                  </a:solidFill>
                  <a:latin typeface="Helvetica Now Text" panose="020B0504030202020204" pitchFamily="34" charset="77"/>
                  <a:ea typeface="ＭＳ Ｐゴシック" pitchFamily="108" charset="-128"/>
                  <a:cs typeface="Arial"/>
                </a:rPr>
                <a:t>o</a:t>
              </a:r>
              <a:r>
                <a:rPr lang="en-US" sz="1000" spc="-120">
                  <a:solidFill>
                    <a:schemeClr val="bg1"/>
                  </a:solidFill>
                  <a:latin typeface="Helvetica Now Text" panose="020B0504030202020204" pitchFamily="34" charset="77"/>
                  <a:ea typeface="ＭＳ Ｐゴシック" pitchFamily="108" charset="-128"/>
                  <a:cs typeface="Arial"/>
                </a:rPr>
                <a:t>y</a:t>
              </a:r>
              <a:r>
                <a:rPr lang="en-US" sz="1000" spc="7">
                  <a:solidFill>
                    <a:schemeClr val="bg1"/>
                  </a:solidFill>
                  <a:latin typeface="Helvetica Now Text" panose="020B0504030202020204" pitchFamily="34" charset="77"/>
                  <a:ea typeface="ＭＳ Ｐゴシック" pitchFamily="108" charset="-128"/>
                  <a:cs typeface="Arial"/>
                </a:rPr>
                <a:t>ee  Wellbeing </a:t>
              </a:r>
              <a:r>
                <a:rPr lang="en-US" sz="1000" spc="-353">
                  <a:solidFill>
                    <a:schemeClr val="bg1"/>
                  </a:solidFill>
                  <a:latin typeface="Helvetica Now Text" panose="020B0504030202020204" pitchFamily="34" charset="77"/>
                  <a:ea typeface="ＭＳ Ｐゴシック" pitchFamily="108" charset="-128"/>
                  <a:cs typeface="Arial"/>
                </a:rPr>
                <a:t> </a:t>
              </a:r>
              <a:r>
                <a:rPr lang="en-US" sz="1000" spc="13">
                  <a:solidFill>
                    <a:schemeClr val="bg1"/>
                  </a:solidFill>
                  <a:latin typeface="Helvetica Now Text" panose="020B0504030202020204" pitchFamily="34" charset="77"/>
                  <a:ea typeface="ＭＳ Ｐゴシック" pitchFamily="108" charset="-128"/>
                  <a:cs typeface="Arial"/>
                </a:rPr>
                <a:t>Needs</a:t>
              </a:r>
              <a:endParaRPr lang="en-US" sz="1000">
                <a:solidFill>
                  <a:schemeClr val="bg1"/>
                </a:solidFill>
                <a:latin typeface="Helvetica Now Text" panose="020B0504030202020204" pitchFamily="34" charset="77"/>
                <a:ea typeface="ＭＳ Ｐゴシック" pitchFamily="108" charset="-128"/>
                <a:cs typeface="Arial"/>
              </a:endParaRPr>
            </a:p>
          </p:txBody>
        </p:sp>
        <p:sp>
          <p:nvSpPr>
            <p:cNvPr id="6" name="TextBox 5">
              <a:extLst>
                <a:ext uri="{FF2B5EF4-FFF2-40B4-BE49-F238E27FC236}">
                  <a16:creationId xmlns:a16="http://schemas.microsoft.com/office/drawing/2014/main" id="{18CD4CF3-6554-F749-B3C8-63A0809A56C1}"/>
                </a:ext>
              </a:extLst>
            </p:cNvPr>
            <p:cNvSpPr txBox="1"/>
            <p:nvPr/>
          </p:nvSpPr>
          <p:spPr>
            <a:xfrm>
              <a:off x="5467122" y="5304420"/>
              <a:ext cx="1129162" cy="329501"/>
            </a:xfrm>
            <a:prstGeom prst="rect">
              <a:avLst/>
            </a:prstGeom>
            <a:noFill/>
          </p:spPr>
          <p:txBody>
            <a:bodyPr wrap="none" lIns="0" tIns="0" rIns="0" bIns="0" rtlCol="0">
              <a:noAutofit/>
            </a:bodyPr>
            <a:lstStyle/>
            <a:p>
              <a:pPr>
                <a:lnSpc>
                  <a:spcPct val="117000"/>
                </a:lnSpc>
                <a:spcAft>
                  <a:spcPts val="500"/>
                </a:spcAft>
              </a:pPr>
              <a:r>
                <a:rPr lang="en-US" sz="900">
                  <a:latin typeface="Helvetica Now Text" panose="020B0504030202020204" pitchFamily="34" charset="77"/>
                </a:rPr>
                <a:t>Physical</a:t>
              </a:r>
            </a:p>
          </p:txBody>
        </p:sp>
        <p:sp>
          <p:nvSpPr>
            <p:cNvPr id="39" name="TextBox 38">
              <a:extLst>
                <a:ext uri="{FF2B5EF4-FFF2-40B4-BE49-F238E27FC236}">
                  <a16:creationId xmlns:a16="http://schemas.microsoft.com/office/drawing/2014/main" id="{7DC032E1-70F3-8849-8015-56EFC1CCCF16}"/>
                </a:ext>
              </a:extLst>
            </p:cNvPr>
            <p:cNvSpPr txBox="1"/>
            <p:nvPr/>
          </p:nvSpPr>
          <p:spPr>
            <a:xfrm>
              <a:off x="5960454" y="6348946"/>
              <a:ext cx="1366287" cy="329501"/>
            </a:xfrm>
            <a:prstGeom prst="rect">
              <a:avLst/>
            </a:prstGeom>
            <a:noFill/>
          </p:spPr>
          <p:txBody>
            <a:bodyPr wrap="none" lIns="0" tIns="0" rIns="0" bIns="0" rtlCol="0">
              <a:noAutofit/>
            </a:bodyPr>
            <a:lstStyle/>
            <a:p>
              <a:pPr>
                <a:lnSpc>
                  <a:spcPct val="117000"/>
                </a:lnSpc>
                <a:spcAft>
                  <a:spcPts val="500"/>
                </a:spcAft>
              </a:pPr>
              <a:r>
                <a:rPr lang="en-US" sz="900">
                  <a:latin typeface="Helvetica Now Text" panose="020B0504030202020204" pitchFamily="34" charset="77"/>
                </a:rPr>
                <a:t>Emotional</a:t>
              </a:r>
            </a:p>
          </p:txBody>
        </p:sp>
        <p:sp>
          <p:nvSpPr>
            <p:cNvPr id="40" name="TextBox 39">
              <a:extLst>
                <a:ext uri="{FF2B5EF4-FFF2-40B4-BE49-F238E27FC236}">
                  <a16:creationId xmlns:a16="http://schemas.microsoft.com/office/drawing/2014/main" id="{938AB636-1373-C447-92EB-D388CACDB5F6}"/>
                </a:ext>
              </a:extLst>
            </p:cNvPr>
            <p:cNvSpPr txBox="1"/>
            <p:nvPr/>
          </p:nvSpPr>
          <p:spPr>
            <a:xfrm>
              <a:off x="6762160" y="7395667"/>
              <a:ext cx="1129162" cy="329500"/>
            </a:xfrm>
            <a:prstGeom prst="rect">
              <a:avLst/>
            </a:prstGeom>
            <a:noFill/>
          </p:spPr>
          <p:txBody>
            <a:bodyPr wrap="none" lIns="0" tIns="0" rIns="0" bIns="0" rtlCol="0">
              <a:noAutofit/>
            </a:bodyPr>
            <a:lstStyle/>
            <a:p>
              <a:pPr>
                <a:lnSpc>
                  <a:spcPct val="117000"/>
                </a:lnSpc>
              </a:pPr>
              <a:r>
                <a:rPr lang="en-US" sz="900" dirty="0">
                  <a:latin typeface="Helvetica Now Text" panose="020B0504030202020204" pitchFamily="34" charset="77"/>
                </a:rPr>
                <a:t>Social</a:t>
              </a:r>
            </a:p>
          </p:txBody>
        </p:sp>
        <p:sp>
          <p:nvSpPr>
            <p:cNvPr id="67" name="TextBox 66">
              <a:extLst>
                <a:ext uri="{FF2B5EF4-FFF2-40B4-BE49-F238E27FC236}">
                  <a16:creationId xmlns:a16="http://schemas.microsoft.com/office/drawing/2014/main" id="{0FFA5F8F-F98A-144E-ABA5-DFE7855BDBDC}"/>
                </a:ext>
              </a:extLst>
            </p:cNvPr>
            <p:cNvSpPr txBox="1"/>
            <p:nvPr/>
          </p:nvSpPr>
          <p:spPr>
            <a:xfrm>
              <a:off x="5960454" y="8437998"/>
              <a:ext cx="1129162" cy="329501"/>
            </a:xfrm>
            <a:prstGeom prst="rect">
              <a:avLst/>
            </a:prstGeom>
            <a:noFill/>
          </p:spPr>
          <p:txBody>
            <a:bodyPr wrap="none" lIns="0" tIns="0" rIns="0" bIns="0" rtlCol="0">
              <a:noAutofit/>
            </a:bodyPr>
            <a:lstStyle/>
            <a:p>
              <a:pPr>
                <a:lnSpc>
                  <a:spcPct val="117000"/>
                </a:lnSpc>
                <a:spcAft>
                  <a:spcPts val="500"/>
                </a:spcAft>
              </a:pPr>
              <a:r>
                <a:rPr lang="en-US" sz="900">
                  <a:latin typeface="Helvetica Now Text" panose="020B0504030202020204" pitchFamily="34" charset="77"/>
                </a:rPr>
                <a:t>Financial</a:t>
              </a:r>
            </a:p>
          </p:txBody>
        </p:sp>
        <p:sp>
          <p:nvSpPr>
            <p:cNvPr id="68" name="TextBox 67">
              <a:extLst>
                <a:ext uri="{FF2B5EF4-FFF2-40B4-BE49-F238E27FC236}">
                  <a16:creationId xmlns:a16="http://schemas.microsoft.com/office/drawing/2014/main" id="{607E270D-654E-BF46-995E-C9D392F3B8AD}"/>
                </a:ext>
              </a:extLst>
            </p:cNvPr>
            <p:cNvSpPr txBox="1"/>
            <p:nvPr/>
          </p:nvSpPr>
          <p:spPr>
            <a:xfrm>
              <a:off x="5467122" y="9482522"/>
              <a:ext cx="1366287" cy="329501"/>
            </a:xfrm>
            <a:prstGeom prst="rect">
              <a:avLst/>
            </a:prstGeom>
            <a:noFill/>
          </p:spPr>
          <p:txBody>
            <a:bodyPr wrap="none" lIns="0" tIns="0" rIns="0" bIns="0" rtlCol="0">
              <a:noAutofit/>
            </a:bodyPr>
            <a:lstStyle/>
            <a:p>
              <a:pPr>
                <a:lnSpc>
                  <a:spcPct val="117000"/>
                </a:lnSpc>
                <a:spcAft>
                  <a:spcPts val="500"/>
                </a:spcAft>
              </a:pPr>
              <a:r>
                <a:rPr lang="en-US" sz="900" dirty="0">
                  <a:latin typeface="Helvetica Now Text" panose="020B0504030202020204" pitchFamily="34" charset="77"/>
                </a:rPr>
                <a:t>Work Life</a:t>
              </a:r>
            </a:p>
          </p:txBody>
        </p:sp>
        <p:sp>
          <p:nvSpPr>
            <p:cNvPr id="69" name="TextBox 68">
              <a:extLst>
                <a:ext uri="{FF2B5EF4-FFF2-40B4-BE49-F238E27FC236}">
                  <a16:creationId xmlns:a16="http://schemas.microsoft.com/office/drawing/2014/main" id="{167361DE-DFA6-AD48-9F35-D054727BFFE7}"/>
                </a:ext>
              </a:extLst>
            </p:cNvPr>
            <p:cNvSpPr txBox="1"/>
            <p:nvPr/>
          </p:nvSpPr>
          <p:spPr>
            <a:xfrm>
              <a:off x="6506499" y="3076810"/>
              <a:ext cx="2342633" cy="342105"/>
            </a:xfrm>
            <a:prstGeom prst="rect">
              <a:avLst/>
            </a:prstGeom>
            <a:noFill/>
          </p:spPr>
          <p:txBody>
            <a:bodyPr wrap="square" lIns="0" tIns="0" rIns="0" bIns="0" rtlCol="0">
              <a:spAutoFit/>
            </a:bodyPr>
            <a:lstStyle/>
            <a:p>
              <a:pPr>
                <a:lnSpc>
                  <a:spcPct val="117000"/>
                </a:lnSpc>
                <a:spcAft>
                  <a:spcPts val="500"/>
                </a:spcAft>
              </a:pPr>
              <a:r>
                <a:rPr lang="en-US" sz="900">
                  <a:latin typeface="Helvetica Now Text" panose="020B0504030202020204" pitchFamily="34" charset="77"/>
                </a:rPr>
                <a:t>Aging population</a:t>
              </a:r>
            </a:p>
          </p:txBody>
        </p:sp>
        <p:sp>
          <p:nvSpPr>
            <p:cNvPr id="70" name="TextBox 69">
              <a:extLst>
                <a:ext uri="{FF2B5EF4-FFF2-40B4-BE49-F238E27FC236}">
                  <a16:creationId xmlns:a16="http://schemas.microsoft.com/office/drawing/2014/main" id="{187A3858-3858-8849-9B7A-669DE3B03846}"/>
                </a:ext>
              </a:extLst>
            </p:cNvPr>
            <p:cNvSpPr txBox="1"/>
            <p:nvPr/>
          </p:nvSpPr>
          <p:spPr>
            <a:xfrm>
              <a:off x="7738744" y="3820138"/>
              <a:ext cx="2342633" cy="669959"/>
            </a:xfrm>
            <a:prstGeom prst="rect">
              <a:avLst/>
            </a:prstGeom>
            <a:noFill/>
          </p:spPr>
          <p:txBody>
            <a:bodyPr wrap="square" lIns="0" tIns="0" rIns="0" bIns="0" rtlCol="0">
              <a:spAutoFit/>
            </a:bodyPr>
            <a:lstStyle/>
            <a:p>
              <a:pPr defTabSz="1219048" eaLnBrk="0" fontAlgn="base" hangingPunct="0">
                <a:lnSpc>
                  <a:spcPts val="1173"/>
                </a:lnSpc>
                <a:spcBef>
                  <a:spcPct val="0"/>
                </a:spcBef>
                <a:spcAft>
                  <a:spcPct val="0"/>
                </a:spcAft>
              </a:pPr>
              <a:r>
                <a:rPr lang="en-US" sz="900" spc="20">
                  <a:latin typeface="Helvetica Now Text" panose="020B0504030202020204" pitchFamily="34" charset="77"/>
                  <a:ea typeface="ＭＳ Ｐゴシック" pitchFamily="108" charset="-128"/>
                  <a:cs typeface="Arial"/>
                </a:rPr>
                <a:t>Di</a:t>
              </a:r>
              <a:r>
                <a:rPr lang="en-US" sz="900" spc="7">
                  <a:latin typeface="Helvetica Now Text" panose="020B0504030202020204" pitchFamily="34" charset="77"/>
                  <a:ea typeface="ＭＳ Ｐゴシック" pitchFamily="108" charset="-128"/>
                  <a:cs typeface="Arial"/>
                </a:rPr>
                <a:t>f</a:t>
              </a:r>
              <a:r>
                <a:rPr lang="en-US" sz="900" spc="47">
                  <a:latin typeface="Helvetica Now Text" panose="020B0504030202020204" pitchFamily="34" charset="77"/>
                  <a:ea typeface="ＭＳ Ｐゴシック" pitchFamily="108" charset="-128"/>
                  <a:cs typeface="Arial"/>
                </a:rPr>
                <a:t>f</a:t>
              </a:r>
              <a:r>
                <a:rPr lang="en-US" sz="900" spc="7">
                  <a:latin typeface="Helvetica Now Text" panose="020B0504030202020204" pitchFamily="34" charset="77"/>
                  <a:ea typeface="ＭＳ Ｐゴシック" pitchFamily="108" charset="-128"/>
                  <a:cs typeface="Arial"/>
                </a:rPr>
                <a:t>erently</a:t>
              </a:r>
              <a:r>
                <a:rPr lang="en-US" sz="900" spc="80">
                  <a:latin typeface="Helvetica Now Text" panose="020B0504030202020204" pitchFamily="34" charset="77"/>
                  <a:ea typeface="ＭＳ Ｐゴシック" pitchFamily="108" charset="-128"/>
                  <a:cs typeface="Arial"/>
                </a:rPr>
                <a:t> </a:t>
              </a:r>
              <a:r>
                <a:rPr lang="en-US" sz="1400" spc="20" baseline="3267">
                  <a:latin typeface="Helvetica Now Text" panose="020B0504030202020204" pitchFamily="34" charset="77"/>
                  <a:ea typeface="ＭＳ Ｐゴシック" pitchFamily="108" charset="-128"/>
                  <a:cs typeface="Arial"/>
                </a:rPr>
                <a:t>a</a:t>
              </a:r>
              <a:r>
                <a:rPr lang="en-US" sz="1400" spc="40" baseline="3267">
                  <a:latin typeface="Helvetica Now Text" panose="020B0504030202020204" pitchFamily="34" charset="77"/>
                  <a:ea typeface="ＭＳ Ｐゴシック" pitchFamily="108" charset="-128"/>
                  <a:cs typeface="Arial"/>
                </a:rPr>
                <a:t>b</a:t>
              </a:r>
              <a:r>
                <a:rPr lang="en-US" sz="1400" spc="9" baseline="3267">
                  <a:latin typeface="Helvetica Now Text" panose="020B0504030202020204" pitchFamily="34" charset="77"/>
                  <a:ea typeface="ＭＳ Ｐゴシック" pitchFamily="108" charset="-128"/>
                  <a:cs typeface="Arial"/>
                </a:rPr>
                <a:t>l</a:t>
              </a:r>
              <a:r>
                <a:rPr lang="en-US" sz="1400" spc="20" baseline="3267">
                  <a:latin typeface="Helvetica Now Text" panose="020B0504030202020204" pitchFamily="34" charset="77"/>
                  <a:ea typeface="ＭＳ Ｐゴシック" pitchFamily="108" charset="-128"/>
                  <a:cs typeface="Arial"/>
                </a:rPr>
                <a:t>ed population</a:t>
              </a:r>
              <a:endParaRPr lang="en-US" sz="1400" baseline="3267">
                <a:latin typeface="Helvetica Now Text" panose="020B0504030202020204" pitchFamily="34" charset="77"/>
                <a:ea typeface="ＭＳ Ｐゴシック" pitchFamily="108" charset="-128"/>
                <a:cs typeface="Arial"/>
              </a:endParaRPr>
            </a:p>
          </p:txBody>
        </p:sp>
        <p:sp>
          <p:nvSpPr>
            <p:cNvPr id="72" name="TextBox 71">
              <a:extLst>
                <a:ext uri="{FF2B5EF4-FFF2-40B4-BE49-F238E27FC236}">
                  <a16:creationId xmlns:a16="http://schemas.microsoft.com/office/drawing/2014/main" id="{8C1C8D01-CADF-8749-BE60-9D4A6E103083}"/>
                </a:ext>
              </a:extLst>
            </p:cNvPr>
            <p:cNvSpPr txBox="1"/>
            <p:nvPr/>
          </p:nvSpPr>
          <p:spPr>
            <a:xfrm>
              <a:off x="9025444" y="4814541"/>
              <a:ext cx="2342633" cy="667138"/>
            </a:xfrm>
            <a:prstGeom prst="rect">
              <a:avLst/>
            </a:prstGeom>
            <a:noFill/>
          </p:spPr>
          <p:txBody>
            <a:bodyPr wrap="square" lIns="0" tIns="0" rIns="0" bIns="0" rtlCol="0">
              <a:spAutoFit/>
            </a:bodyPr>
            <a:lstStyle/>
            <a:p>
              <a:pPr defTabSz="1219048" eaLnBrk="0" fontAlgn="base" hangingPunct="0">
                <a:lnSpc>
                  <a:spcPts val="1173"/>
                </a:lnSpc>
                <a:spcBef>
                  <a:spcPct val="0"/>
                </a:spcBef>
                <a:spcAft>
                  <a:spcPct val="0"/>
                </a:spcAft>
              </a:pPr>
              <a:r>
                <a:rPr lang="en-US" sz="900" spc="20">
                  <a:latin typeface="Helvetica Now Text" panose="020B0504030202020204" pitchFamily="34" charset="77"/>
                  <a:ea typeface="ＭＳ Ｐゴシック" pitchFamily="108" charset="-128"/>
                  <a:cs typeface="Arial"/>
                </a:rPr>
                <a:t>Educational equality</a:t>
              </a:r>
              <a:endParaRPr lang="en-US" sz="1400" baseline="3267">
                <a:latin typeface="Helvetica Now Text" panose="020B0504030202020204" pitchFamily="34" charset="77"/>
                <a:ea typeface="ＭＳ Ｐゴシック" pitchFamily="108" charset="-128"/>
                <a:cs typeface="Arial"/>
              </a:endParaRPr>
            </a:p>
          </p:txBody>
        </p:sp>
        <p:sp>
          <p:nvSpPr>
            <p:cNvPr id="73" name="TextBox 72">
              <a:extLst>
                <a:ext uri="{FF2B5EF4-FFF2-40B4-BE49-F238E27FC236}">
                  <a16:creationId xmlns:a16="http://schemas.microsoft.com/office/drawing/2014/main" id="{0C710D3E-7CFC-2141-B2A6-65E0E1B1B44A}"/>
                </a:ext>
              </a:extLst>
            </p:cNvPr>
            <p:cNvSpPr txBox="1"/>
            <p:nvPr/>
          </p:nvSpPr>
          <p:spPr>
            <a:xfrm>
              <a:off x="9320171" y="5803945"/>
              <a:ext cx="2342633" cy="328561"/>
            </a:xfrm>
            <a:prstGeom prst="rect">
              <a:avLst/>
            </a:prstGeom>
            <a:noFill/>
          </p:spPr>
          <p:txBody>
            <a:bodyPr wrap="square" lIns="0" tIns="0" rIns="0" bIns="0" rtlCol="0">
              <a:spAutoFit/>
            </a:bodyPr>
            <a:lstStyle/>
            <a:p>
              <a:pPr defTabSz="1219048" eaLnBrk="0" fontAlgn="base" hangingPunct="0">
                <a:lnSpc>
                  <a:spcPts val="1173"/>
                </a:lnSpc>
                <a:spcBef>
                  <a:spcPct val="0"/>
                </a:spcBef>
                <a:spcAft>
                  <a:spcPct val="0"/>
                </a:spcAft>
              </a:pPr>
              <a:r>
                <a:rPr lang="en-US" sz="900" spc="20">
                  <a:latin typeface="Helvetica Now Text" panose="020B0504030202020204" pitchFamily="34" charset="77"/>
                  <a:ea typeface="ＭＳ Ｐゴシック" pitchFamily="108" charset="-128"/>
                  <a:cs typeface="Arial"/>
                </a:rPr>
                <a:t>Health equality</a:t>
              </a:r>
              <a:endParaRPr lang="en-US" sz="1400" baseline="3267">
                <a:latin typeface="Helvetica Now Text" panose="020B0504030202020204" pitchFamily="34" charset="77"/>
                <a:ea typeface="ＭＳ Ｐゴシック" pitchFamily="108" charset="-128"/>
                <a:cs typeface="Arial"/>
              </a:endParaRPr>
            </a:p>
          </p:txBody>
        </p:sp>
        <p:sp>
          <p:nvSpPr>
            <p:cNvPr id="74" name="TextBox 73">
              <a:extLst>
                <a:ext uri="{FF2B5EF4-FFF2-40B4-BE49-F238E27FC236}">
                  <a16:creationId xmlns:a16="http://schemas.microsoft.com/office/drawing/2014/main" id="{7C7D0C5A-42FB-9F44-B5AE-7908463B8EE8}"/>
                </a:ext>
              </a:extLst>
            </p:cNvPr>
            <p:cNvSpPr txBox="1"/>
            <p:nvPr/>
          </p:nvSpPr>
          <p:spPr>
            <a:xfrm>
              <a:off x="9965508" y="6498411"/>
              <a:ext cx="2342633" cy="328561"/>
            </a:xfrm>
            <a:prstGeom prst="rect">
              <a:avLst/>
            </a:prstGeom>
            <a:noFill/>
          </p:spPr>
          <p:txBody>
            <a:bodyPr wrap="square" lIns="0" tIns="0" rIns="0" bIns="0" rtlCol="0">
              <a:spAutoFit/>
            </a:bodyPr>
            <a:lstStyle/>
            <a:p>
              <a:pPr defTabSz="1219048" eaLnBrk="0" fontAlgn="base" hangingPunct="0">
                <a:lnSpc>
                  <a:spcPts val="1173"/>
                </a:lnSpc>
                <a:spcBef>
                  <a:spcPct val="0"/>
                </a:spcBef>
                <a:spcAft>
                  <a:spcPct val="0"/>
                </a:spcAft>
              </a:pPr>
              <a:r>
                <a:rPr lang="en-US" sz="900" spc="20">
                  <a:latin typeface="Helvetica Now Text" panose="020B0504030202020204" pitchFamily="34" charset="77"/>
                  <a:ea typeface="ＭＳ Ｐゴシック" pitchFamily="108" charset="-128"/>
                  <a:cs typeface="Arial"/>
                </a:rPr>
                <a:t>Income disparity</a:t>
              </a:r>
              <a:endParaRPr lang="en-US" sz="1400" baseline="3267">
                <a:latin typeface="Helvetica Now Text" panose="020B0504030202020204" pitchFamily="34" charset="77"/>
                <a:ea typeface="ＭＳ Ｐゴシック" pitchFamily="108" charset="-128"/>
                <a:cs typeface="Arial"/>
              </a:endParaRPr>
            </a:p>
          </p:txBody>
        </p:sp>
        <p:sp>
          <p:nvSpPr>
            <p:cNvPr id="75" name="TextBox 74">
              <a:extLst>
                <a:ext uri="{FF2B5EF4-FFF2-40B4-BE49-F238E27FC236}">
                  <a16:creationId xmlns:a16="http://schemas.microsoft.com/office/drawing/2014/main" id="{434E7442-ACBA-0349-8CAD-C80E1FF1D6F7}"/>
                </a:ext>
              </a:extLst>
            </p:cNvPr>
            <p:cNvSpPr txBox="1"/>
            <p:nvPr/>
          </p:nvSpPr>
          <p:spPr>
            <a:xfrm>
              <a:off x="10842626" y="7192884"/>
              <a:ext cx="2342633" cy="328561"/>
            </a:xfrm>
            <a:prstGeom prst="rect">
              <a:avLst/>
            </a:prstGeom>
            <a:noFill/>
          </p:spPr>
          <p:txBody>
            <a:bodyPr wrap="square" lIns="0" tIns="0" rIns="0" bIns="0" rtlCol="0">
              <a:spAutoFit/>
            </a:bodyPr>
            <a:lstStyle/>
            <a:p>
              <a:pPr defTabSz="1219048" eaLnBrk="0" fontAlgn="base" hangingPunct="0">
                <a:lnSpc>
                  <a:spcPts val="1173"/>
                </a:lnSpc>
                <a:spcBef>
                  <a:spcPct val="0"/>
                </a:spcBef>
                <a:spcAft>
                  <a:spcPct val="0"/>
                </a:spcAft>
              </a:pPr>
              <a:r>
                <a:rPr lang="en-US" sz="900" spc="20">
                  <a:latin typeface="Helvetica Now Text" panose="020B0504030202020204" pitchFamily="34" charset="77"/>
                  <a:ea typeface="ＭＳ Ｐゴシック" pitchFamily="108" charset="-128"/>
                  <a:cs typeface="Arial"/>
                </a:rPr>
                <a:t>LGBTQIA+</a:t>
              </a:r>
              <a:endParaRPr lang="en-US" sz="1400" baseline="3267">
                <a:latin typeface="Helvetica Now Text" panose="020B0504030202020204" pitchFamily="34" charset="77"/>
                <a:ea typeface="ＭＳ Ｐゴシック" pitchFamily="108" charset="-128"/>
                <a:cs typeface="Arial"/>
              </a:endParaRPr>
            </a:p>
          </p:txBody>
        </p:sp>
        <p:sp>
          <p:nvSpPr>
            <p:cNvPr id="76" name="TextBox 75">
              <a:extLst>
                <a:ext uri="{FF2B5EF4-FFF2-40B4-BE49-F238E27FC236}">
                  <a16:creationId xmlns:a16="http://schemas.microsoft.com/office/drawing/2014/main" id="{757FC7A5-F27C-8D4E-8A68-2A59843829BE}"/>
                </a:ext>
              </a:extLst>
            </p:cNvPr>
            <p:cNvSpPr txBox="1"/>
            <p:nvPr/>
          </p:nvSpPr>
          <p:spPr>
            <a:xfrm>
              <a:off x="10842626" y="7887351"/>
              <a:ext cx="2342633" cy="328561"/>
            </a:xfrm>
            <a:prstGeom prst="rect">
              <a:avLst/>
            </a:prstGeom>
            <a:noFill/>
          </p:spPr>
          <p:txBody>
            <a:bodyPr wrap="square" lIns="0" tIns="0" rIns="0" bIns="0" rtlCol="0">
              <a:spAutoFit/>
            </a:bodyPr>
            <a:lstStyle/>
            <a:p>
              <a:pPr defTabSz="1219048" eaLnBrk="0" fontAlgn="base" hangingPunct="0">
                <a:lnSpc>
                  <a:spcPts val="1173"/>
                </a:lnSpc>
                <a:spcBef>
                  <a:spcPct val="0"/>
                </a:spcBef>
                <a:spcAft>
                  <a:spcPct val="0"/>
                </a:spcAft>
              </a:pPr>
              <a:r>
                <a:rPr lang="en-US" sz="900" spc="20">
                  <a:latin typeface="Helvetica Now Text" panose="020B0504030202020204" pitchFamily="34" charset="77"/>
                  <a:ea typeface="ＭＳ Ｐゴシック" pitchFamily="108" charset="-128"/>
                  <a:cs typeface="Arial"/>
                </a:rPr>
                <a:t>Men’s health</a:t>
              </a:r>
              <a:endParaRPr lang="en-US" sz="1400" baseline="3267">
                <a:latin typeface="Helvetica Now Text" panose="020B0504030202020204" pitchFamily="34" charset="77"/>
                <a:ea typeface="ＭＳ Ｐゴシック" pitchFamily="108" charset="-128"/>
                <a:cs typeface="Arial"/>
              </a:endParaRPr>
            </a:p>
          </p:txBody>
        </p:sp>
        <p:sp>
          <p:nvSpPr>
            <p:cNvPr id="77" name="TextBox 76">
              <a:extLst>
                <a:ext uri="{FF2B5EF4-FFF2-40B4-BE49-F238E27FC236}">
                  <a16:creationId xmlns:a16="http://schemas.microsoft.com/office/drawing/2014/main" id="{1EA04F26-B3DF-A844-BCCF-84F9450116A2}"/>
                </a:ext>
              </a:extLst>
            </p:cNvPr>
            <p:cNvSpPr txBox="1"/>
            <p:nvPr/>
          </p:nvSpPr>
          <p:spPr>
            <a:xfrm>
              <a:off x="9965508" y="8581822"/>
              <a:ext cx="2342633" cy="328561"/>
            </a:xfrm>
            <a:prstGeom prst="rect">
              <a:avLst/>
            </a:prstGeom>
            <a:noFill/>
          </p:spPr>
          <p:txBody>
            <a:bodyPr wrap="square" lIns="0" tIns="0" rIns="0" bIns="0" rtlCol="0">
              <a:spAutoFit/>
            </a:bodyPr>
            <a:lstStyle/>
            <a:p>
              <a:pPr defTabSz="1219048" eaLnBrk="0" fontAlgn="base" hangingPunct="0">
                <a:lnSpc>
                  <a:spcPts val="1173"/>
                </a:lnSpc>
                <a:spcBef>
                  <a:spcPct val="0"/>
                </a:spcBef>
                <a:spcAft>
                  <a:spcPct val="0"/>
                </a:spcAft>
              </a:pPr>
              <a:r>
                <a:rPr lang="en-US" sz="900" spc="20">
                  <a:latin typeface="Helvetica Now Text" panose="020B0504030202020204" pitchFamily="34" charset="77"/>
                  <a:ea typeface="ＭＳ Ｐゴシック" pitchFamily="108" charset="-128"/>
                  <a:cs typeface="Arial"/>
                </a:rPr>
                <a:t>Modern families</a:t>
              </a:r>
              <a:endParaRPr lang="en-US" sz="1400" baseline="3267">
                <a:latin typeface="Helvetica Now Text" panose="020B0504030202020204" pitchFamily="34" charset="77"/>
                <a:ea typeface="ＭＳ Ｐゴシック" pitchFamily="108" charset="-128"/>
                <a:cs typeface="Arial"/>
              </a:endParaRPr>
            </a:p>
          </p:txBody>
        </p:sp>
        <p:sp>
          <p:nvSpPr>
            <p:cNvPr id="78" name="TextBox 77">
              <a:extLst>
                <a:ext uri="{FF2B5EF4-FFF2-40B4-BE49-F238E27FC236}">
                  <a16:creationId xmlns:a16="http://schemas.microsoft.com/office/drawing/2014/main" id="{7F8855BA-E581-F64C-8299-25DAD477DAFB}"/>
                </a:ext>
              </a:extLst>
            </p:cNvPr>
            <p:cNvSpPr txBox="1"/>
            <p:nvPr/>
          </p:nvSpPr>
          <p:spPr>
            <a:xfrm>
              <a:off x="9320171" y="9276292"/>
              <a:ext cx="2342633" cy="328561"/>
            </a:xfrm>
            <a:prstGeom prst="rect">
              <a:avLst/>
            </a:prstGeom>
            <a:noFill/>
          </p:spPr>
          <p:txBody>
            <a:bodyPr wrap="square" lIns="0" tIns="0" rIns="0" bIns="0" rtlCol="0">
              <a:spAutoFit/>
            </a:bodyPr>
            <a:lstStyle/>
            <a:p>
              <a:pPr defTabSz="1219048" eaLnBrk="0" fontAlgn="base" hangingPunct="0">
                <a:lnSpc>
                  <a:spcPts val="1173"/>
                </a:lnSpc>
                <a:spcBef>
                  <a:spcPct val="0"/>
                </a:spcBef>
                <a:spcAft>
                  <a:spcPct val="0"/>
                </a:spcAft>
              </a:pPr>
              <a:r>
                <a:rPr lang="en-US" sz="900" spc="20">
                  <a:latin typeface="Helvetica Now Text" panose="020B0504030202020204" pitchFamily="34" charset="77"/>
                  <a:ea typeface="ＭＳ Ｐゴシック" pitchFamily="108" charset="-128"/>
                  <a:cs typeface="Arial"/>
                </a:rPr>
                <a:t>Religion / Culture</a:t>
              </a:r>
              <a:endParaRPr lang="en-US" sz="1400" baseline="3267">
                <a:latin typeface="Helvetica Now Text" panose="020B0504030202020204" pitchFamily="34" charset="77"/>
                <a:ea typeface="ＭＳ Ｐゴシック" pitchFamily="108" charset="-128"/>
                <a:cs typeface="Arial"/>
              </a:endParaRPr>
            </a:p>
          </p:txBody>
        </p:sp>
        <p:sp>
          <p:nvSpPr>
            <p:cNvPr id="79" name="TextBox 78">
              <a:extLst>
                <a:ext uri="{FF2B5EF4-FFF2-40B4-BE49-F238E27FC236}">
                  <a16:creationId xmlns:a16="http://schemas.microsoft.com/office/drawing/2014/main" id="{BBE089DB-6FAD-F94B-9244-7E89545056DC}"/>
                </a:ext>
              </a:extLst>
            </p:cNvPr>
            <p:cNvSpPr txBox="1"/>
            <p:nvPr/>
          </p:nvSpPr>
          <p:spPr>
            <a:xfrm>
              <a:off x="9025444" y="9970761"/>
              <a:ext cx="2342633" cy="667138"/>
            </a:xfrm>
            <a:prstGeom prst="rect">
              <a:avLst/>
            </a:prstGeom>
            <a:noFill/>
          </p:spPr>
          <p:txBody>
            <a:bodyPr wrap="square" lIns="0" tIns="0" rIns="0" bIns="0" rtlCol="0">
              <a:spAutoFit/>
            </a:bodyPr>
            <a:lstStyle/>
            <a:p>
              <a:pPr defTabSz="1219048" eaLnBrk="0" fontAlgn="base" hangingPunct="0">
                <a:lnSpc>
                  <a:spcPts val="1173"/>
                </a:lnSpc>
                <a:spcBef>
                  <a:spcPct val="0"/>
                </a:spcBef>
                <a:spcAft>
                  <a:spcPct val="0"/>
                </a:spcAft>
              </a:pPr>
              <a:r>
                <a:rPr lang="en-US" sz="900" spc="20">
                  <a:latin typeface="Helvetica Now Text" panose="020B0504030202020204" pitchFamily="34" charset="77"/>
                  <a:ea typeface="ＭＳ Ｐゴシック" pitchFamily="108" charset="-128"/>
                  <a:cs typeface="Arial"/>
                </a:rPr>
                <a:t>Sandwich generation</a:t>
              </a:r>
              <a:endParaRPr lang="en-US" sz="1400" baseline="3267">
                <a:latin typeface="Helvetica Now Text" panose="020B0504030202020204" pitchFamily="34" charset="77"/>
                <a:ea typeface="ＭＳ Ｐゴシック" pitchFamily="108" charset="-128"/>
                <a:cs typeface="Arial"/>
              </a:endParaRPr>
            </a:p>
          </p:txBody>
        </p:sp>
        <p:sp>
          <p:nvSpPr>
            <p:cNvPr id="80" name="TextBox 79">
              <a:extLst>
                <a:ext uri="{FF2B5EF4-FFF2-40B4-BE49-F238E27FC236}">
                  <a16:creationId xmlns:a16="http://schemas.microsoft.com/office/drawing/2014/main" id="{1E328337-75DD-D24D-9B3C-96EB0ACA1CB5}"/>
                </a:ext>
              </a:extLst>
            </p:cNvPr>
            <p:cNvSpPr txBox="1"/>
            <p:nvPr/>
          </p:nvSpPr>
          <p:spPr>
            <a:xfrm>
              <a:off x="7738744" y="10960163"/>
              <a:ext cx="2342633" cy="328561"/>
            </a:xfrm>
            <a:prstGeom prst="rect">
              <a:avLst/>
            </a:prstGeom>
            <a:noFill/>
          </p:spPr>
          <p:txBody>
            <a:bodyPr wrap="square" lIns="0" tIns="0" rIns="0" bIns="0" rtlCol="0">
              <a:spAutoFit/>
            </a:bodyPr>
            <a:lstStyle/>
            <a:p>
              <a:pPr defTabSz="1219048" eaLnBrk="0" fontAlgn="base" hangingPunct="0">
                <a:lnSpc>
                  <a:spcPts val="1173"/>
                </a:lnSpc>
                <a:spcBef>
                  <a:spcPct val="0"/>
                </a:spcBef>
                <a:spcAft>
                  <a:spcPct val="0"/>
                </a:spcAft>
              </a:pPr>
              <a:r>
                <a:rPr lang="en-US" sz="900" spc="20">
                  <a:latin typeface="Helvetica Now Text" panose="020B0504030202020204" pitchFamily="34" charset="77"/>
                  <a:ea typeface="ＭＳ Ｐゴシック" pitchFamily="108" charset="-128"/>
                  <a:cs typeface="Arial"/>
                </a:rPr>
                <a:t>Women’s health</a:t>
              </a:r>
              <a:endParaRPr lang="en-US" sz="1400" baseline="3267">
                <a:latin typeface="Helvetica Now Text" panose="020B0504030202020204" pitchFamily="34" charset="77"/>
                <a:ea typeface="ＭＳ Ｐゴシック" pitchFamily="108" charset="-128"/>
                <a:cs typeface="Arial"/>
              </a:endParaRPr>
            </a:p>
          </p:txBody>
        </p:sp>
        <p:sp>
          <p:nvSpPr>
            <p:cNvPr id="81" name="TextBox 80">
              <a:extLst>
                <a:ext uri="{FF2B5EF4-FFF2-40B4-BE49-F238E27FC236}">
                  <a16:creationId xmlns:a16="http://schemas.microsoft.com/office/drawing/2014/main" id="{A1539EDE-26F4-6144-8C16-2AFC04353652}"/>
                </a:ext>
              </a:extLst>
            </p:cNvPr>
            <p:cNvSpPr txBox="1"/>
            <p:nvPr/>
          </p:nvSpPr>
          <p:spPr>
            <a:xfrm>
              <a:off x="6506499" y="11654627"/>
              <a:ext cx="2342633" cy="667138"/>
            </a:xfrm>
            <a:prstGeom prst="rect">
              <a:avLst/>
            </a:prstGeom>
            <a:noFill/>
          </p:spPr>
          <p:txBody>
            <a:bodyPr wrap="square" lIns="0" tIns="0" rIns="0" bIns="0" rtlCol="0">
              <a:spAutoFit/>
            </a:bodyPr>
            <a:lstStyle/>
            <a:p>
              <a:pPr defTabSz="1219048" eaLnBrk="0" fontAlgn="base" hangingPunct="0">
                <a:lnSpc>
                  <a:spcPts val="1173"/>
                </a:lnSpc>
                <a:spcBef>
                  <a:spcPct val="0"/>
                </a:spcBef>
                <a:spcAft>
                  <a:spcPct val="0"/>
                </a:spcAft>
              </a:pPr>
              <a:r>
                <a:rPr lang="en-US" sz="900" spc="20">
                  <a:latin typeface="Helvetica Now Text" panose="020B0504030202020204" pitchFamily="34" charset="77"/>
                  <a:ea typeface="ＭＳ Ｐゴシック" pitchFamily="108" charset="-128"/>
                  <a:cs typeface="Arial"/>
                </a:rPr>
                <a:t>Alternative workers</a:t>
              </a:r>
              <a:endParaRPr lang="en-US" sz="1400" baseline="3267">
                <a:latin typeface="Helvetica Now Text" panose="020B0504030202020204" pitchFamily="34" charset="77"/>
                <a:ea typeface="ＭＳ Ｐゴシック" pitchFamily="108" charset="-128"/>
                <a:cs typeface="Arial"/>
              </a:endParaRPr>
            </a:p>
          </p:txBody>
        </p:sp>
        <p:pic>
          <p:nvPicPr>
            <p:cNvPr id="82" name="Picture 81">
              <a:extLst>
                <a:ext uri="{FF2B5EF4-FFF2-40B4-BE49-F238E27FC236}">
                  <a16:creationId xmlns:a16="http://schemas.microsoft.com/office/drawing/2014/main" id="{1C79A219-50C1-8A46-BD1F-BE3DE3978FB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03855" y="5114830"/>
              <a:ext cx="724515" cy="724515"/>
            </a:xfrm>
            <a:prstGeom prst="rect">
              <a:avLst/>
            </a:prstGeom>
          </p:spPr>
        </p:pic>
        <p:pic>
          <p:nvPicPr>
            <p:cNvPr id="83" name="Picture 82">
              <a:extLst>
                <a:ext uri="{FF2B5EF4-FFF2-40B4-BE49-F238E27FC236}">
                  <a16:creationId xmlns:a16="http://schemas.microsoft.com/office/drawing/2014/main" id="{43D32694-93F7-C540-A575-6E9BB73EE92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157852" y="6154224"/>
              <a:ext cx="717341" cy="717341"/>
            </a:xfrm>
            <a:prstGeom prst="rect">
              <a:avLst/>
            </a:prstGeom>
          </p:spPr>
        </p:pic>
        <p:pic>
          <p:nvPicPr>
            <p:cNvPr id="84" name="Picture 83">
              <a:extLst>
                <a:ext uri="{FF2B5EF4-FFF2-40B4-BE49-F238E27FC236}">
                  <a16:creationId xmlns:a16="http://schemas.microsoft.com/office/drawing/2014/main" id="{1681593B-3056-3E41-B5C1-E1C55112336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951671" y="7208890"/>
              <a:ext cx="724515" cy="724515"/>
            </a:xfrm>
            <a:prstGeom prst="rect">
              <a:avLst/>
            </a:prstGeom>
          </p:spPr>
        </p:pic>
        <p:pic>
          <p:nvPicPr>
            <p:cNvPr id="85" name="Picture 84">
              <a:extLst>
                <a:ext uri="{FF2B5EF4-FFF2-40B4-BE49-F238E27FC236}">
                  <a16:creationId xmlns:a16="http://schemas.microsoft.com/office/drawing/2014/main" id="{7AB31A34-F4AC-014C-8484-3CF771F8DDE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039117" y="8238915"/>
              <a:ext cx="724515" cy="724515"/>
            </a:xfrm>
            <a:prstGeom prst="rect">
              <a:avLst/>
            </a:prstGeom>
          </p:spPr>
        </p:pic>
        <p:pic>
          <p:nvPicPr>
            <p:cNvPr id="87" name="Picture 86">
              <a:extLst>
                <a:ext uri="{FF2B5EF4-FFF2-40B4-BE49-F238E27FC236}">
                  <a16:creationId xmlns:a16="http://schemas.microsoft.com/office/drawing/2014/main" id="{5FECC908-848A-7742-9A20-301EA6B37D9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134375" y="10787924"/>
              <a:ext cx="598773" cy="598773"/>
            </a:xfrm>
            <a:prstGeom prst="rect">
              <a:avLst/>
            </a:prstGeom>
          </p:spPr>
        </p:pic>
        <p:pic>
          <p:nvPicPr>
            <p:cNvPr id="88" name="Picture 87">
              <a:extLst>
                <a:ext uri="{FF2B5EF4-FFF2-40B4-BE49-F238E27FC236}">
                  <a16:creationId xmlns:a16="http://schemas.microsoft.com/office/drawing/2014/main" id="{695C320F-EB51-E74C-BF07-D2FE02F3113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208160" y="7712177"/>
              <a:ext cx="598771" cy="598771"/>
            </a:xfrm>
            <a:prstGeom prst="rect">
              <a:avLst/>
            </a:prstGeom>
          </p:spPr>
        </p:pic>
        <p:pic>
          <p:nvPicPr>
            <p:cNvPr id="89" name="Picture 88">
              <a:extLst>
                <a:ext uri="{FF2B5EF4-FFF2-40B4-BE49-F238E27FC236}">
                  <a16:creationId xmlns:a16="http://schemas.microsoft.com/office/drawing/2014/main" id="{2750D7E1-6EB7-0B45-8F44-9B36E540A2C7}"/>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112167" y="7031289"/>
              <a:ext cx="604761" cy="604761"/>
            </a:xfrm>
            <a:prstGeom prst="rect">
              <a:avLst/>
            </a:prstGeom>
          </p:spPr>
        </p:pic>
        <p:pic>
          <p:nvPicPr>
            <p:cNvPr id="90" name="Picture 89">
              <a:extLst>
                <a:ext uri="{FF2B5EF4-FFF2-40B4-BE49-F238E27FC236}">
                  <a16:creationId xmlns:a16="http://schemas.microsoft.com/office/drawing/2014/main" id="{323F76F0-2499-C84F-BAC2-D7A8C992EB3C}"/>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305356" y="8382587"/>
              <a:ext cx="598773" cy="598773"/>
            </a:xfrm>
            <a:prstGeom prst="rect">
              <a:avLst/>
            </a:prstGeom>
          </p:spPr>
        </p:pic>
        <p:pic>
          <p:nvPicPr>
            <p:cNvPr id="91" name="Picture 90">
              <a:extLst>
                <a:ext uri="{FF2B5EF4-FFF2-40B4-BE49-F238E27FC236}">
                  <a16:creationId xmlns:a16="http://schemas.microsoft.com/office/drawing/2014/main" id="{CE5BD827-2C27-7141-B768-86EA8BD72FC0}"/>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605574" y="5652857"/>
              <a:ext cx="598771" cy="598771"/>
            </a:xfrm>
            <a:prstGeom prst="rect">
              <a:avLst/>
            </a:prstGeom>
          </p:spPr>
        </p:pic>
        <p:pic>
          <p:nvPicPr>
            <p:cNvPr id="92" name="Picture 91">
              <a:extLst>
                <a:ext uri="{FF2B5EF4-FFF2-40B4-BE49-F238E27FC236}">
                  <a16:creationId xmlns:a16="http://schemas.microsoft.com/office/drawing/2014/main" id="{BE2BBB66-AAAE-7C4B-9572-981F616A34A7}"/>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8268789" y="4778375"/>
              <a:ext cx="598773" cy="598773"/>
            </a:xfrm>
            <a:prstGeom prst="rect">
              <a:avLst/>
            </a:prstGeom>
          </p:spPr>
        </p:pic>
        <p:pic>
          <p:nvPicPr>
            <p:cNvPr id="93" name="Picture 92">
              <a:extLst>
                <a:ext uri="{FF2B5EF4-FFF2-40B4-BE49-F238E27FC236}">
                  <a16:creationId xmlns:a16="http://schemas.microsoft.com/office/drawing/2014/main" id="{9E64949E-AC64-824B-A073-6FA4FD731328}"/>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8335033" y="9963522"/>
              <a:ext cx="598773" cy="598773"/>
            </a:xfrm>
            <a:prstGeom prst="rect">
              <a:avLst/>
            </a:prstGeom>
          </p:spPr>
        </p:pic>
        <p:pic>
          <p:nvPicPr>
            <p:cNvPr id="94" name="Picture 93">
              <a:extLst>
                <a:ext uri="{FF2B5EF4-FFF2-40B4-BE49-F238E27FC236}">
                  <a16:creationId xmlns:a16="http://schemas.microsoft.com/office/drawing/2014/main" id="{1076C4AE-3FE4-FD4E-B730-73EEADB98D43}"/>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5840791" y="11637055"/>
              <a:ext cx="598773" cy="598773"/>
            </a:xfrm>
            <a:prstGeom prst="rect">
              <a:avLst/>
            </a:prstGeom>
          </p:spPr>
        </p:pic>
        <p:pic>
          <p:nvPicPr>
            <p:cNvPr id="95" name="Picture 94">
              <a:extLst>
                <a:ext uri="{FF2B5EF4-FFF2-40B4-BE49-F238E27FC236}">
                  <a16:creationId xmlns:a16="http://schemas.microsoft.com/office/drawing/2014/main" id="{E81DCC28-80A7-1241-83F2-42E2EBE3874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9238272" y="6330020"/>
              <a:ext cx="598773" cy="598773"/>
            </a:xfrm>
            <a:prstGeom prst="rect">
              <a:avLst/>
            </a:prstGeom>
          </p:spPr>
        </p:pic>
        <p:pic>
          <p:nvPicPr>
            <p:cNvPr id="96" name="Picture 95">
              <a:extLst>
                <a:ext uri="{FF2B5EF4-FFF2-40B4-BE49-F238E27FC236}">
                  <a16:creationId xmlns:a16="http://schemas.microsoft.com/office/drawing/2014/main" id="{40C3597E-5939-9D47-95EC-A1EE636FD5E3}"/>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8608465" y="9125204"/>
              <a:ext cx="598773" cy="598773"/>
            </a:xfrm>
            <a:prstGeom prst="rect">
              <a:avLst/>
            </a:prstGeom>
          </p:spPr>
        </p:pic>
        <p:pic>
          <p:nvPicPr>
            <p:cNvPr id="97" name="Picture 96">
              <a:extLst>
                <a:ext uri="{FF2B5EF4-FFF2-40B4-BE49-F238E27FC236}">
                  <a16:creationId xmlns:a16="http://schemas.microsoft.com/office/drawing/2014/main" id="{783206F7-0DA6-7E45-85D2-6ECD6F174255}"/>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7028896" y="3815190"/>
              <a:ext cx="598773" cy="598773"/>
            </a:xfrm>
            <a:prstGeom prst="rect">
              <a:avLst/>
            </a:prstGeom>
          </p:spPr>
        </p:pic>
        <p:pic>
          <p:nvPicPr>
            <p:cNvPr id="98" name="Picture 97">
              <a:extLst>
                <a:ext uri="{FF2B5EF4-FFF2-40B4-BE49-F238E27FC236}">
                  <a16:creationId xmlns:a16="http://schemas.microsoft.com/office/drawing/2014/main" id="{A537CA35-30DF-8449-9026-AB72840C2791}"/>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5828312" y="2913447"/>
              <a:ext cx="604761" cy="604761"/>
            </a:xfrm>
            <a:prstGeom prst="rect">
              <a:avLst/>
            </a:prstGeom>
          </p:spPr>
        </p:pic>
        <p:cxnSp>
          <p:nvCxnSpPr>
            <p:cNvPr id="9" name="Straight Connector 8">
              <a:extLst>
                <a:ext uri="{FF2B5EF4-FFF2-40B4-BE49-F238E27FC236}">
                  <a16:creationId xmlns:a16="http://schemas.microsoft.com/office/drawing/2014/main" id="{DBAA865B-0D62-274B-A8CD-9FCE3BF89EBC}"/>
                </a:ext>
              </a:extLst>
            </p:cNvPr>
            <p:cNvCxnSpPr/>
            <p:nvPr/>
          </p:nvCxnSpPr>
          <p:spPr>
            <a:xfrm>
              <a:off x="5840793" y="3610051"/>
              <a:ext cx="4573756" cy="0"/>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E36F925-356B-BE40-AF01-E5A144CCCDAC}"/>
                </a:ext>
              </a:extLst>
            </p:cNvPr>
            <p:cNvCxnSpPr>
              <a:cxnSpLocks/>
            </p:cNvCxnSpPr>
            <p:nvPr/>
          </p:nvCxnSpPr>
          <p:spPr>
            <a:xfrm>
              <a:off x="7364679" y="4594725"/>
              <a:ext cx="3477948" cy="0"/>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40DF8B9-D4CB-B04A-B46B-545734176256}"/>
                </a:ext>
              </a:extLst>
            </p:cNvPr>
            <p:cNvCxnSpPr>
              <a:cxnSpLocks/>
            </p:cNvCxnSpPr>
            <p:nvPr/>
          </p:nvCxnSpPr>
          <p:spPr>
            <a:xfrm>
              <a:off x="8268790" y="5579399"/>
              <a:ext cx="3477948" cy="0"/>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E2AF6D6-17A2-1D4C-91B6-5C67FFA057AE}"/>
                </a:ext>
              </a:extLst>
            </p:cNvPr>
            <p:cNvCxnSpPr>
              <a:cxnSpLocks/>
            </p:cNvCxnSpPr>
            <p:nvPr/>
          </p:nvCxnSpPr>
          <p:spPr>
            <a:xfrm>
              <a:off x="8713261" y="6302834"/>
              <a:ext cx="3477948" cy="0"/>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C3AA5F7-3CAF-AA4A-8962-FD0D20D466A4}"/>
                </a:ext>
              </a:extLst>
            </p:cNvPr>
            <p:cNvCxnSpPr>
              <a:cxnSpLocks/>
            </p:cNvCxnSpPr>
            <p:nvPr/>
          </p:nvCxnSpPr>
          <p:spPr>
            <a:xfrm>
              <a:off x="8977956" y="6955934"/>
              <a:ext cx="3477948" cy="0"/>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CBF873-8C2F-764A-A07E-D9A0D2A25340}"/>
                </a:ext>
              </a:extLst>
            </p:cNvPr>
            <p:cNvCxnSpPr>
              <a:cxnSpLocks/>
            </p:cNvCxnSpPr>
            <p:nvPr/>
          </p:nvCxnSpPr>
          <p:spPr>
            <a:xfrm>
              <a:off x="10007763" y="7689416"/>
              <a:ext cx="2481672" cy="0"/>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7E9D4AF-F11A-354F-984E-CD5295007335}"/>
                </a:ext>
              </a:extLst>
            </p:cNvPr>
            <p:cNvCxnSpPr>
              <a:cxnSpLocks/>
            </p:cNvCxnSpPr>
            <p:nvPr/>
          </p:nvCxnSpPr>
          <p:spPr>
            <a:xfrm>
              <a:off x="10007763" y="8372659"/>
              <a:ext cx="2481672" cy="0"/>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0360ED1-37BF-E84A-BB82-853A158680BA}"/>
                </a:ext>
              </a:extLst>
            </p:cNvPr>
            <p:cNvCxnSpPr>
              <a:cxnSpLocks/>
            </p:cNvCxnSpPr>
            <p:nvPr/>
          </p:nvCxnSpPr>
          <p:spPr>
            <a:xfrm>
              <a:off x="8713261" y="9055903"/>
              <a:ext cx="3776174" cy="0"/>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25A610D-F882-FE46-8941-E4AD0A504516}"/>
                </a:ext>
              </a:extLst>
            </p:cNvPr>
            <p:cNvCxnSpPr>
              <a:cxnSpLocks/>
            </p:cNvCxnSpPr>
            <p:nvPr/>
          </p:nvCxnSpPr>
          <p:spPr>
            <a:xfrm>
              <a:off x="8335033" y="9769288"/>
              <a:ext cx="3776174" cy="0"/>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85156E0-B2EF-4944-9085-89B7C8632A28}"/>
                </a:ext>
              </a:extLst>
            </p:cNvPr>
            <p:cNvCxnSpPr>
              <a:cxnSpLocks/>
            </p:cNvCxnSpPr>
            <p:nvPr/>
          </p:nvCxnSpPr>
          <p:spPr>
            <a:xfrm>
              <a:off x="7716653" y="10753962"/>
              <a:ext cx="3776174" cy="0"/>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CC099C3-D20F-0240-95CC-3562D24022DD}"/>
                </a:ext>
              </a:extLst>
            </p:cNvPr>
            <p:cNvCxnSpPr>
              <a:cxnSpLocks/>
            </p:cNvCxnSpPr>
            <p:nvPr/>
          </p:nvCxnSpPr>
          <p:spPr>
            <a:xfrm>
              <a:off x="5942411" y="11487445"/>
              <a:ext cx="4280709" cy="0"/>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ED9DEA2-4CFB-8048-AF3E-58480B706350}"/>
                </a:ext>
              </a:extLst>
            </p:cNvPr>
            <p:cNvCxnSpPr>
              <a:cxnSpLocks/>
            </p:cNvCxnSpPr>
            <p:nvPr/>
          </p:nvCxnSpPr>
          <p:spPr>
            <a:xfrm>
              <a:off x="4621658" y="5975525"/>
              <a:ext cx="2705082" cy="0"/>
            </a:xfrm>
            <a:prstGeom prst="line">
              <a:avLst/>
            </a:prstGeom>
            <a:ln w="12700">
              <a:solidFill>
                <a:schemeClr val="accent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6AADA60-DE11-5B42-8236-3EAF9471576F}"/>
                </a:ext>
              </a:extLst>
            </p:cNvPr>
            <p:cNvCxnSpPr>
              <a:cxnSpLocks/>
            </p:cNvCxnSpPr>
            <p:nvPr/>
          </p:nvCxnSpPr>
          <p:spPr>
            <a:xfrm>
              <a:off x="5358444" y="7036506"/>
              <a:ext cx="2705082" cy="0"/>
            </a:xfrm>
            <a:prstGeom prst="line">
              <a:avLst/>
            </a:prstGeom>
            <a:ln w="12700">
              <a:solidFill>
                <a:schemeClr val="accent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35F233C-6F35-574E-AB08-7783A478DE8B}"/>
                </a:ext>
              </a:extLst>
            </p:cNvPr>
            <p:cNvCxnSpPr>
              <a:cxnSpLocks/>
            </p:cNvCxnSpPr>
            <p:nvPr/>
          </p:nvCxnSpPr>
          <p:spPr>
            <a:xfrm>
              <a:off x="5358444" y="8106111"/>
              <a:ext cx="2705082" cy="0"/>
            </a:xfrm>
            <a:prstGeom prst="line">
              <a:avLst/>
            </a:prstGeom>
            <a:ln w="12700">
              <a:solidFill>
                <a:schemeClr val="accent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77D6A82-CA0E-EA4E-8F65-AD685930CAD3}"/>
                </a:ext>
              </a:extLst>
            </p:cNvPr>
            <p:cNvCxnSpPr>
              <a:cxnSpLocks/>
            </p:cNvCxnSpPr>
            <p:nvPr/>
          </p:nvCxnSpPr>
          <p:spPr>
            <a:xfrm>
              <a:off x="4621658" y="9115337"/>
              <a:ext cx="2705082" cy="0"/>
            </a:xfrm>
            <a:prstGeom prst="line">
              <a:avLst/>
            </a:prstGeom>
            <a:ln w="12700">
              <a:solidFill>
                <a:schemeClr val="accent2"/>
              </a:solidFill>
              <a:tailEnd type="none" w="lg" len="lg"/>
            </a:ln>
          </p:spPr>
          <p:style>
            <a:lnRef idx="1">
              <a:schemeClr val="accent1"/>
            </a:lnRef>
            <a:fillRef idx="0">
              <a:schemeClr val="accent1"/>
            </a:fillRef>
            <a:effectRef idx="0">
              <a:schemeClr val="accent1"/>
            </a:effectRef>
            <a:fontRef idx="minor">
              <a:schemeClr val="tx1"/>
            </a:fontRef>
          </p:style>
        </p:cxnSp>
        <p:pic>
          <p:nvPicPr>
            <p:cNvPr id="113" name="Picture 112">
              <a:extLst>
                <a:ext uri="{FF2B5EF4-FFF2-40B4-BE49-F238E27FC236}">
                  <a16:creationId xmlns:a16="http://schemas.microsoft.com/office/drawing/2014/main" id="{C45BD986-BDD6-DD4F-A9B9-0AC18A30105F}"/>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4638749" y="9266356"/>
              <a:ext cx="724515" cy="724515"/>
            </a:xfrm>
            <a:prstGeom prst="rect">
              <a:avLst/>
            </a:prstGeom>
          </p:spPr>
        </p:pic>
      </p:grpSp>
      <p:sp>
        <p:nvSpPr>
          <p:cNvPr id="2" name="Footer Placeholder 1">
            <a:extLst>
              <a:ext uri="{FF2B5EF4-FFF2-40B4-BE49-F238E27FC236}">
                <a16:creationId xmlns:a16="http://schemas.microsoft.com/office/drawing/2014/main" id="{F78A34E7-8373-0D75-72B2-6433373FCE9B}"/>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bg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Aon Proprietary and Confidential</a:t>
            </a:r>
          </a:p>
        </p:txBody>
      </p:sp>
      <p:sp>
        <p:nvSpPr>
          <p:cNvPr id="60" name="Footer Placeholder 3">
            <a:extLst>
              <a:ext uri="{FF2B5EF4-FFF2-40B4-BE49-F238E27FC236}">
                <a16:creationId xmlns:a16="http://schemas.microsoft.com/office/drawing/2014/main" id="{830F7346-F9FF-4FE0-A383-055E7FFEA077}"/>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2448657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Pie 74">
            <a:extLst>
              <a:ext uri="{FF2B5EF4-FFF2-40B4-BE49-F238E27FC236}">
                <a16:creationId xmlns:a16="http://schemas.microsoft.com/office/drawing/2014/main" id="{BCDFEDA9-206A-9B22-48A2-69451B428451}"/>
              </a:ext>
            </a:extLst>
          </p:cNvPr>
          <p:cNvSpPr/>
          <p:nvPr/>
        </p:nvSpPr>
        <p:spPr>
          <a:xfrm>
            <a:off x="1863656" y="2742428"/>
            <a:ext cx="2509019" cy="2509019"/>
          </a:xfrm>
          <a:prstGeom prst="pie">
            <a:avLst>
              <a:gd name="adj1" fmla="val 20979372"/>
              <a:gd name="adj2" fmla="val 26993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solidFill>
                <a:schemeClr val="tx2"/>
              </a:solidFill>
              <a:latin typeface="Helvetica" panose="020B0604020202020204" pitchFamily="34" charset="0"/>
              <a:cs typeface="Helvetica" panose="020B0604020202020204" pitchFamily="34" charset="0"/>
            </a:endParaRPr>
          </a:p>
        </p:txBody>
      </p:sp>
      <p:sp>
        <p:nvSpPr>
          <p:cNvPr id="3" name="Rectangle 2">
            <a:extLst>
              <a:ext uri="{FF2B5EF4-FFF2-40B4-BE49-F238E27FC236}">
                <a16:creationId xmlns:a16="http://schemas.microsoft.com/office/drawing/2014/main" id="{5AA68EBE-3922-4E5A-9AFE-8B1305DFE621}"/>
              </a:ext>
            </a:extLst>
          </p:cNvPr>
          <p:cNvSpPr/>
          <p:nvPr/>
        </p:nvSpPr>
        <p:spPr>
          <a:xfrm>
            <a:off x="10867666" y="224"/>
            <a:ext cx="1317983" cy="68575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2"/>
              </a:solidFill>
            </a:endParaRPr>
          </a:p>
        </p:txBody>
      </p:sp>
      <p:sp>
        <p:nvSpPr>
          <p:cNvPr id="7" name="Pie 6">
            <a:extLst>
              <a:ext uri="{FF2B5EF4-FFF2-40B4-BE49-F238E27FC236}">
                <a16:creationId xmlns:a16="http://schemas.microsoft.com/office/drawing/2014/main" id="{70CC59A3-CF85-5E42-9E4F-1AAA2AA1FFA0}"/>
              </a:ext>
            </a:extLst>
          </p:cNvPr>
          <p:cNvSpPr/>
          <p:nvPr/>
        </p:nvSpPr>
        <p:spPr>
          <a:xfrm>
            <a:off x="1882196" y="2760118"/>
            <a:ext cx="2509019" cy="2509019"/>
          </a:xfrm>
          <a:prstGeom prst="pie">
            <a:avLst>
              <a:gd name="adj1" fmla="val 13421846"/>
              <a:gd name="adj2" fmla="val 1727935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solidFill>
                <a:schemeClr val="tx2"/>
              </a:solidFill>
              <a:latin typeface="Helvetica" panose="020B0604020202020204" pitchFamily="34" charset="0"/>
              <a:cs typeface="Helvetica" panose="020B0604020202020204" pitchFamily="34" charset="0"/>
            </a:endParaRPr>
          </a:p>
        </p:txBody>
      </p:sp>
      <p:sp>
        <p:nvSpPr>
          <p:cNvPr id="70" name="Pie 69">
            <a:extLst>
              <a:ext uri="{FF2B5EF4-FFF2-40B4-BE49-F238E27FC236}">
                <a16:creationId xmlns:a16="http://schemas.microsoft.com/office/drawing/2014/main" id="{5DDF193D-6D50-364A-3EAE-01263A49B88B}"/>
              </a:ext>
            </a:extLst>
          </p:cNvPr>
          <p:cNvSpPr/>
          <p:nvPr/>
        </p:nvSpPr>
        <p:spPr>
          <a:xfrm>
            <a:off x="1876241" y="2753702"/>
            <a:ext cx="2509019" cy="2509019"/>
          </a:xfrm>
          <a:prstGeom prst="pie">
            <a:avLst>
              <a:gd name="adj1" fmla="val 17205524"/>
              <a:gd name="adj2" fmla="val 208768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solidFill>
                <a:schemeClr val="tx2"/>
              </a:solidFill>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D8C03D5C-48E7-6426-8400-FB386E3707D5}"/>
              </a:ext>
            </a:extLst>
          </p:cNvPr>
          <p:cNvSpPr>
            <a:spLocks noGrp="1"/>
          </p:cNvSpPr>
          <p:nvPr>
            <p:ph type="sldNum" sz="quarter" idx="12"/>
          </p:nvPr>
        </p:nvSpPr>
        <p:spPr/>
        <p:txBody>
          <a:bodyPr/>
          <a:lstStyle/>
          <a:p>
            <a:fld id="{91D568E7-61F5-D04E-995D-81EF41C01A2A}" type="slidenum">
              <a:rPr lang="en-GB" smtClean="0">
                <a:latin typeface="Helvetica" panose="020B0604020202020204" pitchFamily="34" charset="0"/>
                <a:cs typeface="Helvetica" panose="020B0604020202020204" pitchFamily="34" charset="0"/>
              </a:rPr>
              <a:t>34</a:t>
            </a:fld>
            <a:endParaRPr lang="en-GB">
              <a:latin typeface="Helvetica" panose="020B0604020202020204" pitchFamily="34" charset="0"/>
              <a:cs typeface="Helvetica" panose="020B0604020202020204" pitchFamily="34" charset="0"/>
            </a:endParaRPr>
          </a:p>
        </p:txBody>
      </p:sp>
      <p:sp>
        <p:nvSpPr>
          <p:cNvPr id="11" name="Title 10">
            <a:extLst>
              <a:ext uri="{FF2B5EF4-FFF2-40B4-BE49-F238E27FC236}">
                <a16:creationId xmlns:a16="http://schemas.microsoft.com/office/drawing/2014/main" id="{5F9DCDEC-650A-E4C2-EB1F-40CA84038660}"/>
              </a:ext>
            </a:extLst>
          </p:cNvPr>
          <p:cNvSpPr>
            <a:spLocks noGrp="1"/>
          </p:cNvSpPr>
          <p:nvPr>
            <p:ph type="title"/>
          </p:nvPr>
        </p:nvSpPr>
        <p:spPr/>
        <p:txBody>
          <a:bodyPr/>
          <a:lstStyle/>
          <a:p>
            <a:r>
              <a:rPr lang="en-US" dirty="0"/>
              <a:t>Resilience Builds a Future Fit Employee Value Proposition </a:t>
            </a:r>
            <a:endParaRPr lang="en-GB" dirty="0"/>
          </a:p>
        </p:txBody>
      </p:sp>
      <p:sp>
        <p:nvSpPr>
          <p:cNvPr id="10" name="Footer Placeholder 9">
            <a:extLst>
              <a:ext uri="{FF2B5EF4-FFF2-40B4-BE49-F238E27FC236}">
                <a16:creationId xmlns:a16="http://schemas.microsoft.com/office/drawing/2014/main" id="{704DFE7E-5822-4882-9883-762AA30B715D}"/>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Aon Proprietary and Confidential</a:t>
            </a:r>
            <a:endParaRPr lang="en-GB">
              <a:latin typeface="Helvetica" panose="020B0604020202020204" pitchFamily="34" charset="0"/>
              <a:cs typeface="Helvetica" panose="020B0604020202020204" pitchFamily="34" charset="0"/>
            </a:endParaRPr>
          </a:p>
        </p:txBody>
      </p:sp>
      <p:cxnSp>
        <p:nvCxnSpPr>
          <p:cNvPr id="22" name="Straight Connector 21">
            <a:extLst>
              <a:ext uri="{FF2B5EF4-FFF2-40B4-BE49-F238E27FC236}">
                <a16:creationId xmlns:a16="http://schemas.microsoft.com/office/drawing/2014/main" id="{DAC4698A-58DE-46B0-839C-58F469EAE44B}"/>
              </a:ext>
            </a:extLst>
          </p:cNvPr>
          <p:cNvCxnSpPr>
            <a:cxnSpLocks/>
          </p:cNvCxnSpPr>
          <p:nvPr/>
        </p:nvCxnSpPr>
        <p:spPr>
          <a:xfrm>
            <a:off x="1296608" y="2232744"/>
            <a:ext cx="3650201" cy="3591133"/>
          </a:xfrm>
          <a:prstGeom prst="line">
            <a:avLst/>
          </a:prstGeom>
          <a:ln w="15875">
            <a:solidFill>
              <a:schemeClr val="accent4">
                <a:alpha val="63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F89F955-55D9-0CF5-849E-BAD9D3ADE078}"/>
              </a:ext>
            </a:extLst>
          </p:cNvPr>
          <p:cNvCxnSpPr>
            <a:cxnSpLocks/>
          </p:cNvCxnSpPr>
          <p:nvPr/>
        </p:nvCxnSpPr>
        <p:spPr>
          <a:xfrm flipH="1">
            <a:off x="3121708" y="1707744"/>
            <a:ext cx="717785" cy="2282778"/>
          </a:xfrm>
          <a:prstGeom prst="line">
            <a:avLst/>
          </a:prstGeom>
          <a:ln w="15875">
            <a:solidFill>
              <a:schemeClr val="accent4">
                <a:alpha val="63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166907-DEA1-674F-DE9C-91400815CA25}"/>
              </a:ext>
            </a:extLst>
          </p:cNvPr>
          <p:cNvCxnSpPr>
            <a:cxnSpLocks/>
          </p:cNvCxnSpPr>
          <p:nvPr/>
        </p:nvCxnSpPr>
        <p:spPr>
          <a:xfrm flipH="1">
            <a:off x="3120714" y="3462828"/>
            <a:ext cx="2769551" cy="527693"/>
          </a:xfrm>
          <a:prstGeom prst="line">
            <a:avLst/>
          </a:prstGeom>
          <a:ln w="15875">
            <a:solidFill>
              <a:schemeClr val="accent4">
                <a:alpha val="63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2337E1E-2CBB-6C4B-1E82-5570961EF112}"/>
              </a:ext>
            </a:extLst>
          </p:cNvPr>
          <p:cNvSpPr/>
          <p:nvPr/>
        </p:nvSpPr>
        <p:spPr>
          <a:xfrm>
            <a:off x="2172323" y="3080643"/>
            <a:ext cx="1880435" cy="1880435"/>
          </a:xfrm>
          <a:prstGeom prst="ellipse">
            <a:avLst/>
          </a:prstGeom>
          <a:solidFill>
            <a:schemeClr val="bg1"/>
          </a:solidFill>
          <a:ln>
            <a:noFill/>
          </a:ln>
          <a:effectLst>
            <a:outerShdw blurRad="63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solidFill>
                <a:schemeClr val="tx2"/>
              </a:solidFill>
              <a:latin typeface="Helvetica" panose="020B0604020202020204" pitchFamily="34" charset="0"/>
              <a:cs typeface="Helvetica" panose="020B0604020202020204" pitchFamily="34" charset="0"/>
            </a:endParaRPr>
          </a:p>
        </p:txBody>
      </p:sp>
      <p:sp>
        <p:nvSpPr>
          <p:cNvPr id="41" name="TextBox 40">
            <a:extLst>
              <a:ext uri="{FF2B5EF4-FFF2-40B4-BE49-F238E27FC236}">
                <a16:creationId xmlns:a16="http://schemas.microsoft.com/office/drawing/2014/main" id="{EECFE027-E10A-AB81-F60D-0628FC1867F2}"/>
              </a:ext>
            </a:extLst>
          </p:cNvPr>
          <p:cNvSpPr txBox="1"/>
          <p:nvPr/>
        </p:nvSpPr>
        <p:spPr>
          <a:xfrm>
            <a:off x="2746564" y="4022742"/>
            <a:ext cx="731473" cy="822907"/>
          </a:xfrm>
          <a:prstGeom prst="rect">
            <a:avLst/>
          </a:prstGeom>
          <a:noFill/>
        </p:spPr>
        <p:txBody>
          <a:bodyPr wrap="square" lIns="0" tIns="0" rIns="0" bIns="0" rtlCol="0">
            <a:noAutofit/>
          </a:bodyPr>
          <a:lstStyle/>
          <a:p>
            <a:pPr algn="ctr">
              <a:lnSpc>
                <a:spcPct val="117000"/>
              </a:lnSpc>
              <a:spcAft>
                <a:spcPts val="1000"/>
              </a:spcAft>
            </a:pPr>
            <a:r>
              <a:rPr lang="en-GB" sz="2000" b="1">
                <a:solidFill>
                  <a:srgbClr val="5D6D78"/>
                </a:solidFill>
                <a:latin typeface="Helvetica" panose="020B0604020202020204" pitchFamily="34" charset="0"/>
                <a:cs typeface="Helvetica" panose="020B0604020202020204" pitchFamily="34" charset="0"/>
              </a:rPr>
              <a:t>EVP</a:t>
            </a:r>
          </a:p>
        </p:txBody>
      </p:sp>
      <p:pic>
        <p:nvPicPr>
          <p:cNvPr id="42" name="Picture 41">
            <a:extLst>
              <a:ext uri="{FF2B5EF4-FFF2-40B4-BE49-F238E27FC236}">
                <a16:creationId xmlns:a16="http://schemas.microsoft.com/office/drawing/2014/main" id="{20C79672-2CF2-FD6D-029B-49A16C223B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908311" y="3565863"/>
            <a:ext cx="378803" cy="378803"/>
          </a:xfrm>
          <a:prstGeom prst="rect">
            <a:avLst/>
          </a:prstGeom>
        </p:spPr>
      </p:pic>
      <p:grpSp>
        <p:nvGrpSpPr>
          <p:cNvPr id="43" name="Plus 1">
            <a:extLst>
              <a:ext uri="{FF2B5EF4-FFF2-40B4-BE49-F238E27FC236}">
                <a16:creationId xmlns:a16="http://schemas.microsoft.com/office/drawing/2014/main" id="{69B1165E-40A5-1444-4859-9689D6EC8873}"/>
              </a:ext>
            </a:extLst>
          </p:cNvPr>
          <p:cNvGrpSpPr/>
          <p:nvPr/>
        </p:nvGrpSpPr>
        <p:grpSpPr>
          <a:xfrm>
            <a:off x="2721378" y="2711401"/>
            <a:ext cx="185770" cy="185770"/>
            <a:chOff x="5612435" y="2178553"/>
            <a:chExt cx="256093" cy="256093"/>
          </a:xfrm>
        </p:grpSpPr>
        <p:sp>
          <p:nvSpPr>
            <p:cNvPr id="45" name="Oval 44">
              <a:extLst>
                <a:ext uri="{FF2B5EF4-FFF2-40B4-BE49-F238E27FC236}">
                  <a16:creationId xmlns:a16="http://schemas.microsoft.com/office/drawing/2014/main" id="{BA427726-0522-817B-1059-1D06B53E366E}"/>
                </a:ext>
              </a:extLst>
            </p:cNvPr>
            <p:cNvSpPr/>
            <p:nvPr/>
          </p:nvSpPr>
          <p:spPr>
            <a:xfrm>
              <a:off x="5612435" y="2178553"/>
              <a:ext cx="256093" cy="256093"/>
            </a:xfrm>
            <a:prstGeom prst="ellipse">
              <a:avLst/>
            </a:prstGeom>
            <a:solidFill>
              <a:srgbClr val="465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solidFill>
                  <a:schemeClr val="tx2"/>
                </a:solidFill>
                <a:latin typeface="Helvetica" panose="020B0604020202020204" pitchFamily="34" charset="0"/>
                <a:cs typeface="Helvetica" panose="020B0604020202020204" pitchFamily="34" charset="0"/>
              </a:endParaRPr>
            </a:p>
          </p:txBody>
        </p:sp>
        <p:cxnSp>
          <p:nvCxnSpPr>
            <p:cNvPr id="46" name="Straight Connector 45">
              <a:extLst>
                <a:ext uri="{FF2B5EF4-FFF2-40B4-BE49-F238E27FC236}">
                  <a16:creationId xmlns:a16="http://schemas.microsoft.com/office/drawing/2014/main" id="{3971BF51-2BA3-8FC5-DE22-15FA36309ADC}"/>
                </a:ext>
              </a:extLst>
            </p:cNvPr>
            <p:cNvCxnSpPr>
              <a:cxnSpLocks/>
            </p:cNvCxnSpPr>
            <p:nvPr/>
          </p:nvCxnSpPr>
          <p:spPr>
            <a:xfrm flipV="1">
              <a:off x="5738211" y="2240753"/>
              <a:ext cx="0" cy="121519"/>
            </a:xfrm>
            <a:prstGeom prst="line">
              <a:avLst/>
            </a:prstGeom>
            <a:ln w="22225" cap="rnd">
              <a:solidFill>
                <a:schemeClr val="bg1"/>
              </a:solidFill>
              <a:round/>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BE8FED9-89E4-28A5-8F86-AE49183CFE40}"/>
                </a:ext>
              </a:extLst>
            </p:cNvPr>
            <p:cNvCxnSpPr>
              <a:cxnSpLocks/>
            </p:cNvCxnSpPr>
            <p:nvPr/>
          </p:nvCxnSpPr>
          <p:spPr>
            <a:xfrm rot="16200000" flipV="1">
              <a:off x="5738211" y="2240753"/>
              <a:ext cx="0" cy="121519"/>
            </a:xfrm>
            <a:prstGeom prst="line">
              <a:avLst/>
            </a:prstGeom>
            <a:ln w="22225" cap="rnd">
              <a:solidFill>
                <a:schemeClr val="bg1"/>
              </a:solidFill>
              <a:round/>
              <a:tailEnd type="none" w="lg" len="lg"/>
            </a:ln>
          </p:spPr>
          <p:style>
            <a:lnRef idx="1">
              <a:schemeClr val="accent1"/>
            </a:lnRef>
            <a:fillRef idx="0">
              <a:schemeClr val="accent1"/>
            </a:fillRef>
            <a:effectRef idx="0">
              <a:schemeClr val="accent1"/>
            </a:effectRef>
            <a:fontRef idx="minor">
              <a:schemeClr val="tx1"/>
            </a:fontRef>
          </p:style>
        </p:cxnSp>
      </p:grpSp>
      <p:grpSp>
        <p:nvGrpSpPr>
          <p:cNvPr id="71" name="Plus 2">
            <a:extLst>
              <a:ext uri="{FF2B5EF4-FFF2-40B4-BE49-F238E27FC236}">
                <a16:creationId xmlns:a16="http://schemas.microsoft.com/office/drawing/2014/main" id="{DB7DFD5D-C357-25F8-54DB-7AF67BC86A7F}"/>
              </a:ext>
            </a:extLst>
          </p:cNvPr>
          <p:cNvGrpSpPr/>
          <p:nvPr/>
        </p:nvGrpSpPr>
        <p:grpSpPr>
          <a:xfrm>
            <a:off x="3943265" y="3051037"/>
            <a:ext cx="185770" cy="185770"/>
            <a:chOff x="5612435" y="2178553"/>
            <a:chExt cx="256093" cy="256093"/>
          </a:xfrm>
        </p:grpSpPr>
        <p:sp>
          <p:nvSpPr>
            <p:cNvPr id="72" name="Oval 71">
              <a:extLst>
                <a:ext uri="{FF2B5EF4-FFF2-40B4-BE49-F238E27FC236}">
                  <a16:creationId xmlns:a16="http://schemas.microsoft.com/office/drawing/2014/main" id="{346D4FBB-2391-678D-8B5B-B36C5ADF5032}"/>
                </a:ext>
              </a:extLst>
            </p:cNvPr>
            <p:cNvSpPr/>
            <p:nvPr/>
          </p:nvSpPr>
          <p:spPr>
            <a:xfrm>
              <a:off x="5612435" y="2178553"/>
              <a:ext cx="256093" cy="256093"/>
            </a:xfrm>
            <a:prstGeom prst="ellipse">
              <a:avLst/>
            </a:prstGeom>
            <a:solidFill>
              <a:srgbClr val="465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solidFill>
                  <a:schemeClr val="tx2"/>
                </a:solidFill>
                <a:latin typeface="Helvetica" panose="020B0604020202020204" pitchFamily="34" charset="0"/>
                <a:cs typeface="Helvetica" panose="020B0604020202020204" pitchFamily="34" charset="0"/>
              </a:endParaRPr>
            </a:p>
          </p:txBody>
        </p:sp>
        <p:cxnSp>
          <p:nvCxnSpPr>
            <p:cNvPr id="73" name="Straight Connector 72">
              <a:extLst>
                <a:ext uri="{FF2B5EF4-FFF2-40B4-BE49-F238E27FC236}">
                  <a16:creationId xmlns:a16="http://schemas.microsoft.com/office/drawing/2014/main" id="{D5CDA78A-459E-A86B-62F6-664317C9A02E}"/>
                </a:ext>
              </a:extLst>
            </p:cNvPr>
            <p:cNvCxnSpPr>
              <a:cxnSpLocks/>
            </p:cNvCxnSpPr>
            <p:nvPr/>
          </p:nvCxnSpPr>
          <p:spPr>
            <a:xfrm flipV="1">
              <a:off x="5738211" y="2240753"/>
              <a:ext cx="0" cy="121519"/>
            </a:xfrm>
            <a:prstGeom prst="line">
              <a:avLst/>
            </a:prstGeom>
            <a:ln w="22225" cap="rnd">
              <a:solidFill>
                <a:schemeClr val="bg1"/>
              </a:solidFill>
              <a:round/>
              <a:tailEnd type="none" w="lg" len="lg"/>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833F8F8-C1BF-BC6B-9F62-D812AF61FF8A}"/>
                </a:ext>
              </a:extLst>
            </p:cNvPr>
            <p:cNvCxnSpPr>
              <a:cxnSpLocks/>
            </p:cNvCxnSpPr>
            <p:nvPr/>
          </p:nvCxnSpPr>
          <p:spPr>
            <a:xfrm rot="16200000" flipV="1">
              <a:off x="5738211" y="2240753"/>
              <a:ext cx="0" cy="121519"/>
            </a:xfrm>
            <a:prstGeom prst="line">
              <a:avLst/>
            </a:prstGeom>
            <a:ln w="22225" cap="rnd">
              <a:solidFill>
                <a:schemeClr val="bg1"/>
              </a:solidFill>
              <a:round/>
              <a:tailEnd type="none" w="lg" len="lg"/>
            </a:ln>
          </p:spPr>
          <p:style>
            <a:lnRef idx="1">
              <a:schemeClr val="accent1"/>
            </a:lnRef>
            <a:fillRef idx="0">
              <a:schemeClr val="accent1"/>
            </a:fillRef>
            <a:effectRef idx="0">
              <a:schemeClr val="accent1"/>
            </a:effectRef>
            <a:fontRef idx="minor">
              <a:schemeClr val="tx1"/>
            </a:fontRef>
          </p:style>
        </p:cxnSp>
      </p:grpSp>
      <p:grpSp>
        <p:nvGrpSpPr>
          <p:cNvPr id="76" name="Plus 3">
            <a:extLst>
              <a:ext uri="{FF2B5EF4-FFF2-40B4-BE49-F238E27FC236}">
                <a16:creationId xmlns:a16="http://schemas.microsoft.com/office/drawing/2014/main" id="{25A9A77F-6AFE-2191-F4B4-082D3BCAD710}"/>
              </a:ext>
            </a:extLst>
          </p:cNvPr>
          <p:cNvGrpSpPr/>
          <p:nvPr/>
        </p:nvGrpSpPr>
        <p:grpSpPr>
          <a:xfrm rot="5400000">
            <a:off x="4211606" y="4293346"/>
            <a:ext cx="185770" cy="185770"/>
            <a:chOff x="5612435" y="2178553"/>
            <a:chExt cx="256093" cy="256093"/>
          </a:xfrm>
        </p:grpSpPr>
        <p:sp>
          <p:nvSpPr>
            <p:cNvPr id="77" name="Oval 76">
              <a:extLst>
                <a:ext uri="{FF2B5EF4-FFF2-40B4-BE49-F238E27FC236}">
                  <a16:creationId xmlns:a16="http://schemas.microsoft.com/office/drawing/2014/main" id="{2392E208-2008-C6B3-7DCF-731E88598146}"/>
                </a:ext>
              </a:extLst>
            </p:cNvPr>
            <p:cNvSpPr/>
            <p:nvPr/>
          </p:nvSpPr>
          <p:spPr>
            <a:xfrm>
              <a:off x="5612435" y="2178553"/>
              <a:ext cx="256093" cy="256093"/>
            </a:xfrm>
            <a:prstGeom prst="ellipse">
              <a:avLst/>
            </a:prstGeom>
            <a:solidFill>
              <a:srgbClr val="465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solidFill>
                  <a:schemeClr val="tx2"/>
                </a:solidFill>
                <a:latin typeface="Helvetica" panose="020B0604020202020204" pitchFamily="34" charset="0"/>
                <a:cs typeface="Helvetica" panose="020B0604020202020204" pitchFamily="34" charset="0"/>
              </a:endParaRPr>
            </a:p>
          </p:txBody>
        </p:sp>
        <p:cxnSp>
          <p:nvCxnSpPr>
            <p:cNvPr id="78" name="Straight Connector 77">
              <a:extLst>
                <a:ext uri="{FF2B5EF4-FFF2-40B4-BE49-F238E27FC236}">
                  <a16:creationId xmlns:a16="http://schemas.microsoft.com/office/drawing/2014/main" id="{DD69E7E3-7582-9A39-E050-70EF9CB3A873}"/>
                </a:ext>
              </a:extLst>
            </p:cNvPr>
            <p:cNvCxnSpPr>
              <a:cxnSpLocks/>
            </p:cNvCxnSpPr>
            <p:nvPr/>
          </p:nvCxnSpPr>
          <p:spPr>
            <a:xfrm flipV="1">
              <a:off x="5738211" y="2240753"/>
              <a:ext cx="0" cy="121519"/>
            </a:xfrm>
            <a:prstGeom prst="line">
              <a:avLst/>
            </a:prstGeom>
            <a:ln w="22225" cap="rnd">
              <a:solidFill>
                <a:schemeClr val="bg1"/>
              </a:solidFill>
              <a:round/>
              <a:tailEnd type="none" w="lg" len="lg"/>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8579687-9FD1-8621-AF6B-CFEBBB562E1D}"/>
                </a:ext>
              </a:extLst>
            </p:cNvPr>
            <p:cNvCxnSpPr>
              <a:cxnSpLocks/>
            </p:cNvCxnSpPr>
            <p:nvPr/>
          </p:nvCxnSpPr>
          <p:spPr>
            <a:xfrm rot="16200000" flipV="1">
              <a:off x="5738211" y="2240753"/>
              <a:ext cx="0" cy="121519"/>
            </a:xfrm>
            <a:prstGeom prst="line">
              <a:avLst/>
            </a:prstGeom>
            <a:ln w="22225" cap="rnd">
              <a:solidFill>
                <a:schemeClr val="bg1"/>
              </a:solidFill>
              <a:round/>
              <a:tailEnd type="none" w="lg" len="lg"/>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B8BD93AD-0F2F-4791-9867-CED7C746CB94}"/>
              </a:ext>
            </a:extLst>
          </p:cNvPr>
          <p:cNvGrpSpPr/>
          <p:nvPr/>
        </p:nvGrpSpPr>
        <p:grpSpPr>
          <a:xfrm>
            <a:off x="1570472" y="913000"/>
            <a:ext cx="10621132" cy="1710012"/>
            <a:chOff x="1570177" y="824599"/>
            <a:chExt cx="10621823" cy="1710123"/>
          </a:xfrm>
        </p:grpSpPr>
        <p:grpSp>
          <p:nvGrpSpPr>
            <p:cNvPr id="35" name="Group 34">
              <a:extLst>
                <a:ext uri="{FF2B5EF4-FFF2-40B4-BE49-F238E27FC236}">
                  <a16:creationId xmlns:a16="http://schemas.microsoft.com/office/drawing/2014/main" id="{632E7F2B-D0E7-24E7-F6D5-9CB30F660861}"/>
                </a:ext>
              </a:extLst>
            </p:cNvPr>
            <p:cNvGrpSpPr/>
            <p:nvPr/>
          </p:nvGrpSpPr>
          <p:grpSpPr>
            <a:xfrm>
              <a:off x="1570177" y="1717516"/>
              <a:ext cx="2141259" cy="817206"/>
              <a:chOff x="3542555" y="3473355"/>
              <a:chExt cx="2141259" cy="817206"/>
            </a:xfrm>
          </p:grpSpPr>
          <p:sp>
            <p:nvSpPr>
              <p:cNvPr id="37" name="TextBox 36">
                <a:extLst>
                  <a:ext uri="{FF2B5EF4-FFF2-40B4-BE49-F238E27FC236}">
                    <a16:creationId xmlns:a16="http://schemas.microsoft.com/office/drawing/2014/main" id="{A4E1209B-F5D7-6CF9-E998-D9FD1AE2687B}"/>
                  </a:ext>
                </a:extLst>
              </p:cNvPr>
              <p:cNvSpPr txBox="1"/>
              <p:nvPr/>
            </p:nvSpPr>
            <p:spPr>
              <a:xfrm>
                <a:off x="4266545" y="3956620"/>
                <a:ext cx="1289732" cy="333941"/>
              </a:xfrm>
              <a:prstGeom prst="rect">
                <a:avLst/>
              </a:prstGeom>
              <a:noFill/>
            </p:spPr>
            <p:txBody>
              <a:bodyPr wrap="square" lIns="0" tIns="0" rIns="0" bIns="0" rtlCol="0">
                <a:noAutofit/>
              </a:bodyPr>
              <a:lstStyle/>
              <a:p>
                <a:pPr>
                  <a:spcAft>
                    <a:spcPts val="1000"/>
                  </a:spcAft>
                </a:pPr>
                <a:r>
                  <a:rPr lang="en-GB" sz="900">
                    <a:latin typeface="Helvetica" panose="020B0604020202020204" pitchFamily="34" charset="0"/>
                    <a:cs typeface="Helvetica" panose="020B0604020202020204" pitchFamily="34" charset="0"/>
                  </a:rPr>
                  <a:t>Think total rewards instead of only pay</a:t>
                </a:r>
              </a:p>
            </p:txBody>
          </p:sp>
          <p:sp>
            <p:nvSpPr>
              <p:cNvPr id="38" name="TextBox 37">
                <a:extLst>
                  <a:ext uri="{FF2B5EF4-FFF2-40B4-BE49-F238E27FC236}">
                    <a16:creationId xmlns:a16="http://schemas.microsoft.com/office/drawing/2014/main" id="{86C88ECD-7C9B-2D27-D556-ACC0D831F057}"/>
                  </a:ext>
                </a:extLst>
              </p:cNvPr>
              <p:cNvSpPr txBox="1"/>
              <p:nvPr/>
            </p:nvSpPr>
            <p:spPr>
              <a:xfrm>
                <a:off x="3542555" y="3473355"/>
                <a:ext cx="2141259" cy="333941"/>
              </a:xfrm>
              <a:prstGeom prst="rect">
                <a:avLst/>
              </a:prstGeom>
              <a:noFill/>
            </p:spPr>
            <p:txBody>
              <a:bodyPr wrap="square" lIns="0" tIns="0" rIns="0" bIns="0" rtlCol="0">
                <a:noAutofit/>
              </a:bodyPr>
              <a:lstStyle/>
              <a:p>
                <a:pPr algn="ctr">
                  <a:spcAft>
                    <a:spcPts val="1000"/>
                  </a:spcAft>
                </a:pPr>
                <a:r>
                  <a:rPr lang="en-GB" sz="1200" b="1">
                    <a:solidFill>
                      <a:srgbClr val="007585"/>
                    </a:solidFill>
                    <a:latin typeface="Helvetica" panose="020B0604020202020204" pitchFamily="34" charset="0"/>
                    <a:cs typeface="Helvetica" panose="020B0604020202020204" pitchFamily="34" charset="0"/>
                  </a:rPr>
                  <a:t>Holistic Approach to Motivation</a:t>
                </a:r>
              </a:p>
            </p:txBody>
          </p:sp>
          <p:sp>
            <p:nvSpPr>
              <p:cNvPr id="39" name="TextBox 38">
                <a:extLst>
                  <a:ext uri="{FF2B5EF4-FFF2-40B4-BE49-F238E27FC236}">
                    <a16:creationId xmlns:a16="http://schemas.microsoft.com/office/drawing/2014/main" id="{62D1E579-664E-0A7C-F9CA-92C86EE4390B}"/>
                  </a:ext>
                </a:extLst>
              </p:cNvPr>
              <p:cNvSpPr txBox="1"/>
              <p:nvPr/>
            </p:nvSpPr>
            <p:spPr>
              <a:xfrm>
                <a:off x="3918419" y="3768047"/>
                <a:ext cx="404034" cy="522514"/>
              </a:xfrm>
              <a:prstGeom prst="rect">
                <a:avLst/>
              </a:prstGeom>
              <a:noFill/>
            </p:spPr>
            <p:txBody>
              <a:bodyPr wrap="square" lIns="0" tIns="0" rIns="0" bIns="0" rtlCol="0">
                <a:noAutofit/>
              </a:bodyPr>
              <a:lstStyle/>
              <a:p>
                <a:pPr>
                  <a:lnSpc>
                    <a:spcPct val="117000"/>
                  </a:lnSpc>
                  <a:spcAft>
                    <a:spcPts val="1000"/>
                  </a:spcAft>
                </a:pPr>
                <a:r>
                  <a:rPr lang="en-GB" sz="4800" b="1">
                    <a:solidFill>
                      <a:srgbClr val="ACC0C4"/>
                    </a:solidFill>
                    <a:latin typeface="Helvetica" panose="020B0604020202020204" pitchFamily="34" charset="0"/>
                    <a:cs typeface="Helvetica" panose="020B0604020202020204" pitchFamily="34" charset="0"/>
                  </a:rPr>
                  <a:t>“</a:t>
                </a:r>
              </a:p>
            </p:txBody>
          </p:sp>
        </p:grpSp>
        <p:grpSp>
          <p:nvGrpSpPr>
            <p:cNvPr id="85" name="Group 84">
              <a:extLst>
                <a:ext uri="{FF2B5EF4-FFF2-40B4-BE49-F238E27FC236}">
                  <a16:creationId xmlns:a16="http://schemas.microsoft.com/office/drawing/2014/main" id="{A7702165-D95C-FE8D-02D3-590210DB6070}"/>
                </a:ext>
              </a:extLst>
            </p:cNvPr>
            <p:cNvGrpSpPr/>
            <p:nvPr/>
          </p:nvGrpSpPr>
          <p:grpSpPr>
            <a:xfrm>
              <a:off x="6614038" y="824599"/>
              <a:ext cx="5577962" cy="1357679"/>
              <a:chOff x="6614038" y="1659101"/>
              <a:chExt cx="5577962" cy="1357679"/>
            </a:xfrm>
          </p:grpSpPr>
          <p:sp>
            <p:nvSpPr>
              <p:cNvPr id="56" name="Rectangle 55">
                <a:extLst>
                  <a:ext uri="{FF2B5EF4-FFF2-40B4-BE49-F238E27FC236}">
                    <a16:creationId xmlns:a16="http://schemas.microsoft.com/office/drawing/2014/main" id="{044DF791-AF18-2FFF-C499-2881F32AACDB}"/>
                  </a:ext>
                </a:extLst>
              </p:cNvPr>
              <p:cNvSpPr/>
              <p:nvPr/>
            </p:nvSpPr>
            <p:spPr>
              <a:xfrm>
                <a:off x="6614038" y="1659101"/>
                <a:ext cx="5577962" cy="13576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2"/>
                  </a:solidFill>
                  <a:latin typeface="Helvetica" panose="020B0604020202020204" pitchFamily="34" charset="0"/>
                  <a:cs typeface="Helvetica" panose="020B0604020202020204" pitchFamily="34" charset="0"/>
                </a:endParaRPr>
              </a:p>
            </p:txBody>
          </p:sp>
          <p:sp>
            <p:nvSpPr>
              <p:cNvPr id="57" name="TextBox 56">
                <a:extLst>
                  <a:ext uri="{FF2B5EF4-FFF2-40B4-BE49-F238E27FC236}">
                    <a16:creationId xmlns:a16="http://schemas.microsoft.com/office/drawing/2014/main" id="{C2A406A0-67D9-DEC3-3C48-D5FA90B7EBAF}"/>
                  </a:ext>
                </a:extLst>
              </p:cNvPr>
              <p:cNvSpPr txBox="1"/>
              <p:nvPr/>
            </p:nvSpPr>
            <p:spPr>
              <a:xfrm>
                <a:off x="7097965" y="1869753"/>
                <a:ext cx="2953322" cy="357353"/>
              </a:xfrm>
              <a:prstGeom prst="rect">
                <a:avLst/>
              </a:prstGeom>
              <a:noFill/>
            </p:spPr>
            <p:txBody>
              <a:bodyPr wrap="square" lIns="0" tIns="0" rIns="0" bIns="0" rtlCol="0">
                <a:noAutofit/>
              </a:bodyPr>
              <a:lstStyle/>
              <a:p>
                <a:pPr>
                  <a:spcAft>
                    <a:spcPts val="1000"/>
                  </a:spcAft>
                </a:pPr>
                <a:r>
                  <a:rPr lang="en-GB" sz="1200" b="1">
                    <a:solidFill>
                      <a:srgbClr val="46535E"/>
                    </a:solidFill>
                    <a:latin typeface="Helvetica" panose="020B0604020202020204" pitchFamily="34" charset="0"/>
                    <a:cs typeface="Helvetica" panose="020B0604020202020204" pitchFamily="34" charset="0"/>
                  </a:rPr>
                  <a:t>Holistic Approach to Motivation</a:t>
                </a:r>
              </a:p>
            </p:txBody>
          </p:sp>
          <p:sp>
            <p:nvSpPr>
              <p:cNvPr id="58" name="TextBox 57">
                <a:extLst>
                  <a:ext uri="{FF2B5EF4-FFF2-40B4-BE49-F238E27FC236}">
                    <a16:creationId xmlns:a16="http://schemas.microsoft.com/office/drawing/2014/main" id="{B28FA177-4BE1-9680-A848-C615766546AB}"/>
                  </a:ext>
                </a:extLst>
              </p:cNvPr>
              <p:cNvSpPr txBox="1"/>
              <p:nvPr/>
            </p:nvSpPr>
            <p:spPr>
              <a:xfrm>
                <a:off x="7093525" y="2178455"/>
                <a:ext cx="1616801" cy="577118"/>
              </a:xfrm>
              <a:prstGeom prst="rect">
                <a:avLst/>
              </a:prstGeom>
              <a:noFill/>
            </p:spPr>
            <p:txBody>
              <a:bodyPr wrap="square">
                <a:spAutoFit/>
              </a:bodyPr>
              <a:lstStyle/>
              <a:p>
                <a:pPr marL="171442" indent="-171442">
                  <a:buFont typeface="Arial" panose="020B0604020202020204" pitchFamily="34" charset="0"/>
                  <a:buChar char="•"/>
                </a:pPr>
                <a:r>
                  <a:rPr lang="en-GB" sz="1050" dirty="0">
                    <a:solidFill>
                      <a:srgbClr val="5D6D78"/>
                    </a:solidFill>
                    <a:latin typeface="Helvetica" panose="020B0604020202020204" pitchFamily="34" charset="0"/>
                    <a:cs typeface="Helvetica" panose="020B0604020202020204" pitchFamily="34" charset="0"/>
                  </a:rPr>
                  <a:t>Compensation</a:t>
                </a:r>
              </a:p>
              <a:p>
                <a:pPr marL="171442" indent="-171442">
                  <a:buFont typeface="Arial" panose="020B0604020202020204" pitchFamily="34" charset="0"/>
                  <a:buChar char="•"/>
                </a:pPr>
                <a:r>
                  <a:rPr lang="en-GB" sz="1050" dirty="0">
                    <a:solidFill>
                      <a:srgbClr val="5D6D78"/>
                    </a:solidFill>
                    <a:latin typeface="Helvetica" panose="020B0604020202020204" pitchFamily="34" charset="0"/>
                    <a:cs typeface="Helvetica" panose="020B0604020202020204" pitchFamily="34" charset="0"/>
                  </a:rPr>
                  <a:t>Health &amp; Benefits</a:t>
                </a:r>
              </a:p>
              <a:p>
                <a:pPr marL="171442" indent="-171442">
                  <a:buFont typeface="Arial" panose="020B0604020202020204" pitchFamily="34" charset="0"/>
                  <a:buChar char="•"/>
                </a:pPr>
                <a:r>
                  <a:rPr lang="en-GB" sz="1050" dirty="0">
                    <a:solidFill>
                      <a:srgbClr val="5D6D78"/>
                    </a:solidFill>
                    <a:latin typeface="Helvetica" panose="020B0604020202020204" pitchFamily="34" charset="0"/>
                    <a:cs typeface="Helvetica" panose="020B0604020202020204" pitchFamily="34" charset="0"/>
                  </a:rPr>
                  <a:t>Wellbeing</a:t>
                </a:r>
              </a:p>
            </p:txBody>
          </p:sp>
        </p:grpSp>
      </p:grpSp>
      <p:grpSp>
        <p:nvGrpSpPr>
          <p:cNvPr id="5" name="Group 4">
            <a:extLst>
              <a:ext uri="{FF2B5EF4-FFF2-40B4-BE49-F238E27FC236}">
                <a16:creationId xmlns:a16="http://schemas.microsoft.com/office/drawing/2014/main" id="{B9D5F2E2-EE1F-4563-995D-A322A19143BE}"/>
              </a:ext>
            </a:extLst>
          </p:cNvPr>
          <p:cNvGrpSpPr/>
          <p:nvPr/>
        </p:nvGrpSpPr>
        <p:grpSpPr>
          <a:xfrm>
            <a:off x="3821474" y="2197760"/>
            <a:ext cx="8370129" cy="1430422"/>
            <a:chOff x="3821326" y="2109442"/>
            <a:chExt cx="8370674" cy="1430515"/>
          </a:xfrm>
        </p:grpSpPr>
        <p:grpSp>
          <p:nvGrpSpPr>
            <p:cNvPr id="9" name="Group 8">
              <a:extLst>
                <a:ext uri="{FF2B5EF4-FFF2-40B4-BE49-F238E27FC236}">
                  <a16:creationId xmlns:a16="http://schemas.microsoft.com/office/drawing/2014/main" id="{B5D0CA0B-9EC9-710F-0841-26AC494827C9}"/>
                </a:ext>
              </a:extLst>
            </p:cNvPr>
            <p:cNvGrpSpPr/>
            <p:nvPr/>
          </p:nvGrpSpPr>
          <p:grpSpPr>
            <a:xfrm>
              <a:off x="3821326" y="2109442"/>
              <a:ext cx="2141259" cy="817206"/>
              <a:chOff x="3542555" y="3473355"/>
              <a:chExt cx="2141259" cy="817206"/>
            </a:xfrm>
          </p:grpSpPr>
          <p:sp>
            <p:nvSpPr>
              <p:cNvPr id="14" name="TextBox 13">
                <a:extLst>
                  <a:ext uri="{FF2B5EF4-FFF2-40B4-BE49-F238E27FC236}">
                    <a16:creationId xmlns:a16="http://schemas.microsoft.com/office/drawing/2014/main" id="{4847D9B4-FD22-12B9-C373-86662E039340}"/>
                  </a:ext>
                </a:extLst>
              </p:cNvPr>
              <p:cNvSpPr txBox="1"/>
              <p:nvPr/>
            </p:nvSpPr>
            <p:spPr>
              <a:xfrm>
                <a:off x="4266545" y="3956620"/>
                <a:ext cx="1289732" cy="333941"/>
              </a:xfrm>
              <a:prstGeom prst="rect">
                <a:avLst/>
              </a:prstGeom>
              <a:noFill/>
            </p:spPr>
            <p:txBody>
              <a:bodyPr wrap="square" lIns="0" tIns="0" rIns="0" bIns="0" rtlCol="0">
                <a:noAutofit/>
              </a:bodyPr>
              <a:lstStyle/>
              <a:p>
                <a:pPr>
                  <a:spcAft>
                    <a:spcPts val="1000"/>
                  </a:spcAft>
                </a:pPr>
                <a:r>
                  <a:rPr lang="en-GB" sz="900">
                    <a:latin typeface="Helvetica" panose="020B0604020202020204" pitchFamily="34" charset="0"/>
                    <a:cs typeface="Helvetica" panose="020B0604020202020204" pitchFamily="34" charset="0"/>
                  </a:rPr>
                  <a:t>Embrace flexibility </a:t>
                </a:r>
                <a:br>
                  <a:rPr lang="en-GB" sz="900">
                    <a:latin typeface="Helvetica" panose="020B0604020202020204" pitchFamily="34" charset="0"/>
                    <a:cs typeface="Helvetica" panose="020B0604020202020204" pitchFamily="34" charset="0"/>
                  </a:rPr>
                </a:br>
                <a:r>
                  <a:rPr lang="en-GB" sz="900">
                    <a:latin typeface="Helvetica" panose="020B0604020202020204" pitchFamily="34" charset="0"/>
                    <a:cs typeface="Helvetica" panose="020B0604020202020204" pitchFamily="34" charset="0"/>
                  </a:rPr>
                  <a:t>and build diversity</a:t>
                </a:r>
              </a:p>
            </p:txBody>
          </p:sp>
          <p:sp>
            <p:nvSpPr>
              <p:cNvPr id="15" name="TextBox 14">
                <a:extLst>
                  <a:ext uri="{FF2B5EF4-FFF2-40B4-BE49-F238E27FC236}">
                    <a16:creationId xmlns:a16="http://schemas.microsoft.com/office/drawing/2014/main" id="{D460F52F-8BE5-CA01-5017-E8D7E88D4C11}"/>
                  </a:ext>
                </a:extLst>
              </p:cNvPr>
              <p:cNvSpPr txBox="1"/>
              <p:nvPr/>
            </p:nvSpPr>
            <p:spPr>
              <a:xfrm>
                <a:off x="3542555" y="3473355"/>
                <a:ext cx="2141259" cy="333941"/>
              </a:xfrm>
              <a:prstGeom prst="rect">
                <a:avLst/>
              </a:prstGeom>
              <a:noFill/>
            </p:spPr>
            <p:txBody>
              <a:bodyPr wrap="square" lIns="0" tIns="0" rIns="0" bIns="0" rtlCol="0">
                <a:noAutofit/>
              </a:bodyPr>
              <a:lstStyle/>
              <a:p>
                <a:pPr algn="ctr">
                  <a:spcAft>
                    <a:spcPts val="1000"/>
                  </a:spcAft>
                </a:pPr>
                <a:r>
                  <a:rPr lang="en-GB" sz="1200" b="1">
                    <a:solidFill>
                      <a:srgbClr val="007585"/>
                    </a:solidFill>
                    <a:latin typeface="Helvetica" panose="020B0604020202020204" pitchFamily="34" charset="0"/>
                    <a:cs typeface="Helvetica" panose="020B0604020202020204" pitchFamily="34" charset="0"/>
                  </a:rPr>
                  <a:t>Sustainable </a:t>
                </a:r>
                <a:br>
                  <a:rPr lang="en-GB" sz="1200" b="1">
                    <a:solidFill>
                      <a:srgbClr val="007585"/>
                    </a:solidFill>
                    <a:latin typeface="Helvetica" panose="020B0604020202020204" pitchFamily="34" charset="0"/>
                    <a:cs typeface="Helvetica" panose="020B0604020202020204" pitchFamily="34" charset="0"/>
                  </a:rPr>
                </a:br>
                <a:r>
                  <a:rPr lang="en-GB" sz="1200" b="1">
                    <a:solidFill>
                      <a:srgbClr val="007585"/>
                    </a:solidFill>
                    <a:latin typeface="Helvetica" panose="020B0604020202020204" pitchFamily="34" charset="0"/>
                    <a:cs typeface="Helvetica" panose="020B0604020202020204" pitchFamily="34" charset="0"/>
                  </a:rPr>
                  <a:t>Working Life</a:t>
                </a:r>
              </a:p>
            </p:txBody>
          </p:sp>
          <p:sp>
            <p:nvSpPr>
              <p:cNvPr id="16" name="TextBox 15">
                <a:extLst>
                  <a:ext uri="{FF2B5EF4-FFF2-40B4-BE49-F238E27FC236}">
                    <a16:creationId xmlns:a16="http://schemas.microsoft.com/office/drawing/2014/main" id="{81A610B9-AE4E-1ED9-3205-9C3358E9F96F}"/>
                  </a:ext>
                </a:extLst>
              </p:cNvPr>
              <p:cNvSpPr txBox="1"/>
              <p:nvPr/>
            </p:nvSpPr>
            <p:spPr>
              <a:xfrm>
                <a:off x="3918419" y="3768047"/>
                <a:ext cx="404034" cy="522514"/>
              </a:xfrm>
              <a:prstGeom prst="rect">
                <a:avLst/>
              </a:prstGeom>
              <a:noFill/>
            </p:spPr>
            <p:txBody>
              <a:bodyPr wrap="square" lIns="0" tIns="0" rIns="0" bIns="0" rtlCol="0">
                <a:noAutofit/>
              </a:bodyPr>
              <a:lstStyle/>
              <a:p>
                <a:pPr>
                  <a:lnSpc>
                    <a:spcPct val="117000"/>
                  </a:lnSpc>
                  <a:spcAft>
                    <a:spcPts val="1000"/>
                  </a:spcAft>
                </a:pPr>
                <a:r>
                  <a:rPr lang="en-GB" sz="4800" b="1">
                    <a:solidFill>
                      <a:srgbClr val="ACC0C4"/>
                    </a:solidFill>
                    <a:latin typeface="Helvetica" panose="020B0604020202020204" pitchFamily="34" charset="0"/>
                    <a:cs typeface="Helvetica" panose="020B0604020202020204" pitchFamily="34" charset="0"/>
                  </a:rPr>
                  <a:t>“</a:t>
                </a:r>
              </a:p>
            </p:txBody>
          </p:sp>
        </p:grpSp>
        <p:grpSp>
          <p:nvGrpSpPr>
            <p:cNvPr id="86" name="Group 85">
              <a:extLst>
                <a:ext uri="{FF2B5EF4-FFF2-40B4-BE49-F238E27FC236}">
                  <a16:creationId xmlns:a16="http://schemas.microsoft.com/office/drawing/2014/main" id="{30415CE2-9D8D-8D5B-DCF7-E426770F71AB}"/>
                </a:ext>
              </a:extLst>
            </p:cNvPr>
            <p:cNvGrpSpPr/>
            <p:nvPr/>
          </p:nvGrpSpPr>
          <p:grpSpPr>
            <a:xfrm>
              <a:off x="6614038" y="2182278"/>
              <a:ext cx="5577962" cy="1357679"/>
              <a:chOff x="6614038" y="3016780"/>
              <a:chExt cx="5577962" cy="1357679"/>
            </a:xfrm>
          </p:grpSpPr>
          <p:sp>
            <p:nvSpPr>
              <p:cNvPr id="59" name="Rectangle 58">
                <a:extLst>
                  <a:ext uri="{FF2B5EF4-FFF2-40B4-BE49-F238E27FC236}">
                    <a16:creationId xmlns:a16="http://schemas.microsoft.com/office/drawing/2014/main" id="{AF8EDCEE-4BE6-4747-F1CB-4CB219241209}"/>
                  </a:ext>
                </a:extLst>
              </p:cNvPr>
              <p:cNvSpPr/>
              <p:nvPr/>
            </p:nvSpPr>
            <p:spPr>
              <a:xfrm>
                <a:off x="6614038" y="3016780"/>
                <a:ext cx="5577962" cy="13576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2"/>
                  </a:solidFill>
                  <a:latin typeface="Helvetica" panose="020B0604020202020204" pitchFamily="34" charset="0"/>
                  <a:cs typeface="Helvetica" panose="020B0604020202020204" pitchFamily="34" charset="0"/>
                </a:endParaRPr>
              </a:p>
            </p:txBody>
          </p:sp>
          <p:sp>
            <p:nvSpPr>
              <p:cNvPr id="60" name="TextBox 59">
                <a:extLst>
                  <a:ext uri="{FF2B5EF4-FFF2-40B4-BE49-F238E27FC236}">
                    <a16:creationId xmlns:a16="http://schemas.microsoft.com/office/drawing/2014/main" id="{87FC56FA-39BC-4522-E71A-500229AB0F87}"/>
                  </a:ext>
                </a:extLst>
              </p:cNvPr>
              <p:cNvSpPr txBox="1"/>
              <p:nvPr/>
            </p:nvSpPr>
            <p:spPr>
              <a:xfrm>
                <a:off x="7097965" y="3227432"/>
                <a:ext cx="2953322" cy="357353"/>
              </a:xfrm>
              <a:prstGeom prst="rect">
                <a:avLst/>
              </a:prstGeom>
              <a:noFill/>
            </p:spPr>
            <p:txBody>
              <a:bodyPr wrap="square" lIns="0" tIns="0" rIns="0" bIns="0" rtlCol="0">
                <a:noAutofit/>
              </a:bodyPr>
              <a:lstStyle/>
              <a:p>
                <a:pPr>
                  <a:spcAft>
                    <a:spcPts val="1000"/>
                  </a:spcAft>
                </a:pPr>
                <a:r>
                  <a:rPr lang="en-GB" sz="1200" b="1">
                    <a:solidFill>
                      <a:srgbClr val="46535E"/>
                    </a:solidFill>
                    <a:latin typeface="Helvetica" panose="020B0604020202020204" pitchFamily="34" charset="0"/>
                    <a:cs typeface="Helvetica" panose="020B0604020202020204" pitchFamily="34" charset="0"/>
                  </a:rPr>
                  <a:t>Sustainable Working Life</a:t>
                </a:r>
              </a:p>
            </p:txBody>
          </p:sp>
          <p:sp>
            <p:nvSpPr>
              <p:cNvPr id="61" name="TextBox 60">
                <a:extLst>
                  <a:ext uri="{FF2B5EF4-FFF2-40B4-BE49-F238E27FC236}">
                    <a16:creationId xmlns:a16="http://schemas.microsoft.com/office/drawing/2014/main" id="{2E1A757A-F272-5C96-9839-414E1858269A}"/>
                  </a:ext>
                </a:extLst>
              </p:cNvPr>
              <p:cNvSpPr txBox="1"/>
              <p:nvPr/>
            </p:nvSpPr>
            <p:spPr>
              <a:xfrm>
                <a:off x="7078547" y="3533700"/>
                <a:ext cx="2507675" cy="738712"/>
              </a:xfrm>
              <a:prstGeom prst="rect">
                <a:avLst/>
              </a:prstGeom>
              <a:noFill/>
            </p:spPr>
            <p:txBody>
              <a:bodyPr wrap="square">
                <a:spAutoFit/>
              </a:bodyPr>
              <a:lstStyle/>
              <a:p>
                <a:pPr marL="171442" indent="-171442">
                  <a:buFont typeface="Arial" panose="020B0604020202020204" pitchFamily="34" charset="0"/>
                  <a:buChar char="•"/>
                </a:pPr>
                <a:r>
                  <a:rPr lang="en-GB" sz="1050" dirty="0">
                    <a:solidFill>
                      <a:srgbClr val="5D6D78"/>
                    </a:solidFill>
                    <a:latin typeface="Helvetica" panose="020B0604020202020204" pitchFamily="34" charset="0"/>
                    <a:cs typeface="Helvetica" panose="020B0604020202020204" pitchFamily="34" charset="0"/>
                  </a:rPr>
                  <a:t>Flexibility</a:t>
                </a:r>
              </a:p>
              <a:p>
                <a:pPr marL="171442" indent="-171442">
                  <a:buFont typeface="Arial" panose="020B0604020202020204" pitchFamily="34" charset="0"/>
                  <a:buChar char="•"/>
                </a:pPr>
                <a:r>
                  <a:rPr lang="en-GB" sz="1050" dirty="0">
                    <a:solidFill>
                      <a:srgbClr val="5D6D78"/>
                    </a:solidFill>
                    <a:latin typeface="Helvetica" panose="020B0604020202020204" pitchFamily="34" charset="0"/>
                    <a:cs typeface="Helvetica" panose="020B0604020202020204" pitchFamily="34" charset="0"/>
                  </a:rPr>
                  <a:t>DEIB </a:t>
                </a:r>
              </a:p>
              <a:p>
                <a:pPr marL="171442" indent="-171442">
                  <a:buFont typeface="Arial" panose="020B0604020202020204" pitchFamily="34" charset="0"/>
                  <a:buChar char="•"/>
                </a:pPr>
                <a:r>
                  <a:rPr lang="en-GB" sz="1050" dirty="0">
                    <a:solidFill>
                      <a:srgbClr val="5D6D78"/>
                    </a:solidFill>
                    <a:latin typeface="Helvetica" panose="020B0604020202020204" pitchFamily="34" charset="0"/>
                    <a:cs typeface="Helvetica" panose="020B0604020202020204" pitchFamily="34" charset="0"/>
                  </a:rPr>
                  <a:t>Culture and policies</a:t>
                </a:r>
              </a:p>
              <a:p>
                <a:pPr marL="171442" indent="-171442">
                  <a:buFont typeface="Arial" panose="020B0604020202020204" pitchFamily="34" charset="0"/>
                  <a:buChar char="•"/>
                </a:pPr>
                <a:endParaRPr lang="en-GB" sz="1050" dirty="0">
                  <a:solidFill>
                    <a:srgbClr val="5D6D78"/>
                  </a:solidFill>
                  <a:latin typeface="Helvetica" panose="020B0604020202020204" pitchFamily="34" charset="0"/>
                  <a:cs typeface="Helvetica" panose="020B0604020202020204" pitchFamily="34" charset="0"/>
                </a:endParaRPr>
              </a:p>
            </p:txBody>
          </p:sp>
          <p:sp>
            <p:nvSpPr>
              <p:cNvPr id="81" name="TextBox 80">
                <a:extLst>
                  <a:ext uri="{FF2B5EF4-FFF2-40B4-BE49-F238E27FC236}">
                    <a16:creationId xmlns:a16="http://schemas.microsoft.com/office/drawing/2014/main" id="{E0ED3C14-D433-52D7-F744-6CC8641DAD29}"/>
                  </a:ext>
                </a:extLst>
              </p:cNvPr>
              <p:cNvSpPr txBox="1"/>
              <p:nvPr/>
            </p:nvSpPr>
            <p:spPr>
              <a:xfrm>
                <a:off x="9379525" y="3536133"/>
                <a:ext cx="2507675" cy="253932"/>
              </a:xfrm>
              <a:prstGeom prst="rect">
                <a:avLst/>
              </a:prstGeom>
              <a:noFill/>
            </p:spPr>
            <p:txBody>
              <a:bodyPr wrap="square">
                <a:spAutoFit/>
              </a:bodyPr>
              <a:lstStyle/>
              <a:p>
                <a:pPr marL="171442" indent="-171442">
                  <a:buFont typeface="Arial" panose="020B0604020202020204" pitchFamily="34" charset="0"/>
                  <a:buChar char="•"/>
                </a:pPr>
                <a:endParaRPr lang="en-GB" sz="1050" dirty="0">
                  <a:solidFill>
                    <a:srgbClr val="5D6D78"/>
                  </a:solidFill>
                  <a:latin typeface="Helvetica" panose="020B0604020202020204" pitchFamily="34" charset="0"/>
                  <a:cs typeface="Helvetica" panose="020B0604020202020204" pitchFamily="34" charset="0"/>
                </a:endParaRPr>
              </a:p>
            </p:txBody>
          </p:sp>
        </p:grpSp>
      </p:grpSp>
      <p:grpSp>
        <p:nvGrpSpPr>
          <p:cNvPr id="6" name="Group 5">
            <a:extLst>
              <a:ext uri="{FF2B5EF4-FFF2-40B4-BE49-F238E27FC236}">
                <a16:creationId xmlns:a16="http://schemas.microsoft.com/office/drawing/2014/main" id="{DE683D06-9C32-47FE-9A11-4F4E87E08D43}"/>
              </a:ext>
            </a:extLst>
          </p:cNvPr>
          <p:cNvGrpSpPr/>
          <p:nvPr/>
        </p:nvGrpSpPr>
        <p:grpSpPr>
          <a:xfrm>
            <a:off x="4129924" y="3628180"/>
            <a:ext cx="8061680" cy="1357591"/>
            <a:chOff x="4129795" y="3539956"/>
            <a:chExt cx="8062205" cy="1357679"/>
          </a:xfrm>
        </p:grpSpPr>
        <p:grpSp>
          <p:nvGrpSpPr>
            <p:cNvPr id="27" name="Group 26">
              <a:extLst>
                <a:ext uri="{FF2B5EF4-FFF2-40B4-BE49-F238E27FC236}">
                  <a16:creationId xmlns:a16="http://schemas.microsoft.com/office/drawing/2014/main" id="{2DB5F33E-99BA-6E25-3740-4663FCF67189}"/>
                </a:ext>
              </a:extLst>
            </p:cNvPr>
            <p:cNvGrpSpPr/>
            <p:nvPr/>
          </p:nvGrpSpPr>
          <p:grpSpPr>
            <a:xfrm>
              <a:off x="4129795" y="3984809"/>
              <a:ext cx="2141259" cy="817206"/>
              <a:chOff x="3542555" y="3473355"/>
              <a:chExt cx="2141259" cy="817206"/>
            </a:xfrm>
          </p:grpSpPr>
          <p:sp>
            <p:nvSpPr>
              <p:cNvPr id="28" name="TextBox 27">
                <a:extLst>
                  <a:ext uri="{FF2B5EF4-FFF2-40B4-BE49-F238E27FC236}">
                    <a16:creationId xmlns:a16="http://schemas.microsoft.com/office/drawing/2014/main" id="{56CDFD2C-33F3-3FC9-5539-0A5B6F9B7DEB}"/>
                  </a:ext>
                </a:extLst>
              </p:cNvPr>
              <p:cNvSpPr txBox="1"/>
              <p:nvPr/>
            </p:nvSpPr>
            <p:spPr>
              <a:xfrm>
                <a:off x="4266545" y="3956620"/>
                <a:ext cx="1289732" cy="333941"/>
              </a:xfrm>
              <a:prstGeom prst="rect">
                <a:avLst/>
              </a:prstGeom>
              <a:noFill/>
            </p:spPr>
            <p:txBody>
              <a:bodyPr wrap="square" lIns="0" tIns="0" rIns="0" bIns="0" rtlCol="0">
                <a:noAutofit/>
              </a:bodyPr>
              <a:lstStyle/>
              <a:p>
                <a:pPr>
                  <a:spcAft>
                    <a:spcPts val="1000"/>
                  </a:spcAft>
                </a:pPr>
                <a:r>
                  <a:rPr lang="en-GB" sz="900">
                    <a:latin typeface="Helvetica" panose="020B0604020202020204" pitchFamily="34" charset="0"/>
                    <a:cs typeface="Helvetica" panose="020B0604020202020204" pitchFamily="34" charset="0"/>
                  </a:rPr>
                  <a:t>Invest in upskilling </a:t>
                </a:r>
                <a:br>
                  <a:rPr lang="en-GB" sz="900">
                    <a:latin typeface="Helvetica" panose="020B0604020202020204" pitchFamily="34" charset="0"/>
                    <a:cs typeface="Helvetica" panose="020B0604020202020204" pitchFamily="34" charset="0"/>
                  </a:rPr>
                </a:br>
                <a:r>
                  <a:rPr lang="en-GB" sz="900">
                    <a:latin typeface="Helvetica" panose="020B0604020202020204" pitchFamily="34" charset="0"/>
                    <a:cs typeface="Helvetica" panose="020B0604020202020204" pitchFamily="34" charset="0"/>
                  </a:rPr>
                  <a:t>and reskilling</a:t>
                </a:r>
              </a:p>
            </p:txBody>
          </p:sp>
          <p:sp>
            <p:nvSpPr>
              <p:cNvPr id="29" name="TextBox 28">
                <a:extLst>
                  <a:ext uri="{FF2B5EF4-FFF2-40B4-BE49-F238E27FC236}">
                    <a16:creationId xmlns:a16="http://schemas.microsoft.com/office/drawing/2014/main" id="{2E8F3F89-3C5F-8DC5-9D4F-DEF6895AC54C}"/>
                  </a:ext>
                </a:extLst>
              </p:cNvPr>
              <p:cNvSpPr txBox="1"/>
              <p:nvPr/>
            </p:nvSpPr>
            <p:spPr>
              <a:xfrm>
                <a:off x="3542555" y="3473355"/>
                <a:ext cx="2141259" cy="333941"/>
              </a:xfrm>
              <a:prstGeom prst="rect">
                <a:avLst/>
              </a:prstGeom>
              <a:noFill/>
            </p:spPr>
            <p:txBody>
              <a:bodyPr wrap="square" lIns="0" tIns="0" rIns="0" bIns="0" rtlCol="0">
                <a:noAutofit/>
              </a:bodyPr>
              <a:lstStyle/>
              <a:p>
                <a:pPr algn="ctr">
                  <a:spcAft>
                    <a:spcPts val="1000"/>
                  </a:spcAft>
                </a:pPr>
                <a:r>
                  <a:rPr lang="en-GB" sz="1200" b="1">
                    <a:solidFill>
                      <a:srgbClr val="007585"/>
                    </a:solidFill>
                    <a:latin typeface="Helvetica" panose="020B0604020202020204" pitchFamily="34" charset="0"/>
                    <a:cs typeface="Helvetica" panose="020B0604020202020204" pitchFamily="34" charset="0"/>
                  </a:rPr>
                  <a:t>People</a:t>
                </a:r>
                <a:br>
                  <a:rPr lang="en-GB" sz="1200" b="1">
                    <a:solidFill>
                      <a:srgbClr val="007585"/>
                    </a:solidFill>
                    <a:latin typeface="Helvetica" panose="020B0604020202020204" pitchFamily="34" charset="0"/>
                    <a:cs typeface="Helvetica" panose="020B0604020202020204" pitchFamily="34" charset="0"/>
                  </a:rPr>
                </a:br>
                <a:r>
                  <a:rPr lang="en-GB" sz="1200" b="1">
                    <a:solidFill>
                      <a:srgbClr val="007585"/>
                    </a:solidFill>
                    <a:latin typeface="Helvetica" panose="020B0604020202020204" pitchFamily="34" charset="0"/>
                    <a:cs typeface="Helvetica" panose="020B0604020202020204" pitchFamily="34" charset="0"/>
                  </a:rPr>
                  <a:t>Potential</a:t>
                </a:r>
              </a:p>
            </p:txBody>
          </p:sp>
          <p:sp>
            <p:nvSpPr>
              <p:cNvPr id="34" name="TextBox 33">
                <a:extLst>
                  <a:ext uri="{FF2B5EF4-FFF2-40B4-BE49-F238E27FC236}">
                    <a16:creationId xmlns:a16="http://schemas.microsoft.com/office/drawing/2014/main" id="{FDC1B05C-1ED2-9EF4-25EB-7EE3910FB089}"/>
                  </a:ext>
                </a:extLst>
              </p:cNvPr>
              <p:cNvSpPr txBox="1"/>
              <p:nvPr/>
            </p:nvSpPr>
            <p:spPr>
              <a:xfrm>
                <a:off x="3918419" y="3768047"/>
                <a:ext cx="404034" cy="522514"/>
              </a:xfrm>
              <a:prstGeom prst="rect">
                <a:avLst/>
              </a:prstGeom>
              <a:noFill/>
            </p:spPr>
            <p:txBody>
              <a:bodyPr wrap="square" lIns="0" tIns="0" rIns="0" bIns="0" rtlCol="0">
                <a:noAutofit/>
              </a:bodyPr>
              <a:lstStyle/>
              <a:p>
                <a:pPr>
                  <a:lnSpc>
                    <a:spcPct val="117000"/>
                  </a:lnSpc>
                  <a:spcAft>
                    <a:spcPts val="1000"/>
                  </a:spcAft>
                </a:pPr>
                <a:r>
                  <a:rPr lang="en-GB" sz="4800" b="1">
                    <a:solidFill>
                      <a:srgbClr val="ACC0C4"/>
                    </a:solidFill>
                    <a:latin typeface="Helvetica" panose="020B0604020202020204" pitchFamily="34" charset="0"/>
                    <a:cs typeface="Helvetica" panose="020B0604020202020204" pitchFamily="34" charset="0"/>
                  </a:rPr>
                  <a:t>“</a:t>
                </a:r>
              </a:p>
            </p:txBody>
          </p:sp>
        </p:grpSp>
        <p:grpSp>
          <p:nvGrpSpPr>
            <p:cNvPr id="87" name="Group 86">
              <a:extLst>
                <a:ext uri="{FF2B5EF4-FFF2-40B4-BE49-F238E27FC236}">
                  <a16:creationId xmlns:a16="http://schemas.microsoft.com/office/drawing/2014/main" id="{1050AC67-3902-03FA-1201-6A8707D2C6CC}"/>
                </a:ext>
              </a:extLst>
            </p:cNvPr>
            <p:cNvGrpSpPr/>
            <p:nvPr/>
          </p:nvGrpSpPr>
          <p:grpSpPr>
            <a:xfrm>
              <a:off x="6614038" y="3539956"/>
              <a:ext cx="5577962" cy="1357679"/>
              <a:chOff x="6614038" y="4374458"/>
              <a:chExt cx="5577962" cy="1357679"/>
            </a:xfrm>
          </p:grpSpPr>
          <p:sp>
            <p:nvSpPr>
              <p:cNvPr id="62" name="Rectangle 61">
                <a:extLst>
                  <a:ext uri="{FF2B5EF4-FFF2-40B4-BE49-F238E27FC236}">
                    <a16:creationId xmlns:a16="http://schemas.microsoft.com/office/drawing/2014/main" id="{FB6E6CB1-D283-9568-7898-B2F47586F91E}"/>
                  </a:ext>
                </a:extLst>
              </p:cNvPr>
              <p:cNvSpPr/>
              <p:nvPr/>
            </p:nvSpPr>
            <p:spPr>
              <a:xfrm>
                <a:off x="6614038" y="4374458"/>
                <a:ext cx="5577962" cy="1357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2"/>
                  </a:solidFill>
                  <a:latin typeface="Helvetica" panose="020B0604020202020204" pitchFamily="34" charset="0"/>
                  <a:cs typeface="Helvetica" panose="020B0604020202020204" pitchFamily="34" charset="0"/>
                </a:endParaRPr>
              </a:p>
            </p:txBody>
          </p:sp>
          <p:sp>
            <p:nvSpPr>
              <p:cNvPr id="63" name="TextBox 62">
                <a:extLst>
                  <a:ext uri="{FF2B5EF4-FFF2-40B4-BE49-F238E27FC236}">
                    <a16:creationId xmlns:a16="http://schemas.microsoft.com/office/drawing/2014/main" id="{145094D6-4BE3-1EDA-B54F-608462E18FC1}"/>
                  </a:ext>
                </a:extLst>
              </p:cNvPr>
              <p:cNvSpPr txBox="1"/>
              <p:nvPr/>
            </p:nvSpPr>
            <p:spPr>
              <a:xfrm>
                <a:off x="7097965" y="4585110"/>
                <a:ext cx="2953322" cy="357353"/>
              </a:xfrm>
              <a:prstGeom prst="rect">
                <a:avLst/>
              </a:prstGeom>
              <a:noFill/>
            </p:spPr>
            <p:txBody>
              <a:bodyPr wrap="square" lIns="0" tIns="0" rIns="0" bIns="0" rtlCol="0">
                <a:noAutofit/>
              </a:bodyPr>
              <a:lstStyle/>
              <a:p>
                <a:pPr>
                  <a:spcAft>
                    <a:spcPts val="1000"/>
                  </a:spcAft>
                </a:pPr>
                <a:r>
                  <a:rPr lang="en-GB" sz="1200" b="1">
                    <a:solidFill>
                      <a:srgbClr val="46535E"/>
                    </a:solidFill>
                    <a:latin typeface="Helvetica" panose="020B0604020202020204" pitchFamily="34" charset="0"/>
                    <a:cs typeface="Helvetica" panose="020B0604020202020204" pitchFamily="34" charset="0"/>
                  </a:rPr>
                  <a:t>People Potential</a:t>
                </a:r>
              </a:p>
            </p:txBody>
          </p:sp>
          <p:sp>
            <p:nvSpPr>
              <p:cNvPr id="64" name="TextBox 63">
                <a:extLst>
                  <a:ext uri="{FF2B5EF4-FFF2-40B4-BE49-F238E27FC236}">
                    <a16:creationId xmlns:a16="http://schemas.microsoft.com/office/drawing/2014/main" id="{A5308DB9-8746-AC05-5754-1C1E276B2BF4}"/>
                  </a:ext>
                </a:extLst>
              </p:cNvPr>
              <p:cNvSpPr txBox="1"/>
              <p:nvPr/>
            </p:nvSpPr>
            <p:spPr>
              <a:xfrm>
                <a:off x="7093525" y="4893812"/>
                <a:ext cx="1616801" cy="577118"/>
              </a:xfrm>
              <a:prstGeom prst="rect">
                <a:avLst/>
              </a:prstGeom>
              <a:noFill/>
            </p:spPr>
            <p:txBody>
              <a:bodyPr wrap="square">
                <a:spAutoFit/>
              </a:bodyPr>
              <a:lstStyle/>
              <a:p>
                <a:pPr marL="171442" indent="-171442">
                  <a:buFont typeface="Arial" panose="020B0604020202020204" pitchFamily="34" charset="0"/>
                  <a:buChar char="•"/>
                </a:pPr>
                <a:r>
                  <a:rPr lang="en-GB" sz="1050">
                    <a:solidFill>
                      <a:srgbClr val="5D6D78"/>
                    </a:solidFill>
                    <a:latin typeface="Helvetica" panose="020B0604020202020204" pitchFamily="34" charset="0"/>
                    <a:cs typeface="Helvetica" panose="020B0604020202020204" pitchFamily="34" charset="0"/>
                  </a:rPr>
                  <a:t>Job architecture</a:t>
                </a:r>
              </a:p>
              <a:p>
                <a:pPr marL="171442" indent="-171442">
                  <a:buFont typeface="Arial" panose="020B0604020202020204" pitchFamily="34" charset="0"/>
                  <a:buChar char="•"/>
                </a:pPr>
                <a:r>
                  <a:rPr lang="en-GB" sz="1050">
                    <a:solidFill>
                      <a:srgbClr val="5D6D78"/>
                    </a:solidFill>
                    <a:latin typeface="Helvetica" panose="020B0604020202020204" pitchFamily="34" charset="0"/>
                    <a:cs typeface="Helvetica" panose="020B0604020202020204" pitchFamily="34" charset="0"/>
                  </a:rPr>
                  <a:t>Future skills</a:t>
                </a:r>
              </a:p>
              <a:p>
                <a:pPr marL="171442" indent="-171442">
                  <a:buFont typeface="Arial" panose="020B0604020202020204" pitchFamily="34" charset="0"/>
                  <a:buChar char="•"/>
                </a:pPr>
                <a:r>
                  <a:rPr lang="en-GB" sz="1050">
                    <a:solidFill>
                      <a:srgbClr val="5D6D78"/>
                    </a:solidFill>
                    <a:latin typeface="Helvetica" panose="020B0604020202020204" pitchFamily="34" charset="0"/>
                    <a:cs typeface="Helvetica" panose="020B0604020202020204" pitchFamily="34" charset="0"/>
                  </a:rPr>
                  <a:t>Career pathing</a:t>
                </a:r>
              </a:p>
            </p:txBody>
          </p:sp>
          <p:sp>
            <p:nvSpPr>
              <p:cNvPr id="83" name="TextBox 82">
                <a:extLst>
                  <a:ext uri="{FF2B5EF4-FFF2-40B4-BE49-F238E27FC236}">
                    <a16:creationId xmlns:a16="http://schemas.microsoft.com/office/drawing/2014/main" id="{55EC02B0-FC68-FF63-50C0-C0138255F3C5}"/>
                  </a:ext>
                </a:extLst>
              </p:cNvPr>
              <p:cNvSpPr txBox="1"/>
              <p:nvPr/>
            </p:nvSpPr>
            <p:spPr>
              <a:xfrm>
                <a:off x="9402987" y="4893812"/>
                <a:ext cx="2149845" cy="415525"/>
              </a:xfrm>
              <a:prstGeom prst="rect">
                <a:avLst/>
              </a:prstGeom>
              <a:noFill/>
            </p:spPr>
            <p:txBody>
              <a:bodyPr wrap="square">
                <a:spAutoFit/>
              </a:bodyPr>
              <a:lstStyle/>
              <a:p>
                <a:pPr marL="171442" indent="-171442">
                  <a:buFont typeface="Arial" panose="020B0604020202020204" pitchFamily="34" charset="0"/>
                  <a:buChar char="•"/>
                </a:pPr>
                <a:r>
                  <a:rPr lang="en-GB" sz="1050">
                    <a:solidFill>
                      <a:srgbClr val="5D6D78"/>
                    </a:solidFill>
                    <a:latin typeface="Helvetica" panose="020B0604020202020204" pitchFamily="34" charset="0"/>
                    <a:cs typeface="Helvetica" panose="020B0604020202020204" pitchFamily="34" charset="0"/>
                  </a:rPr>
                  <a:t>Mobility</a:t>
                </a:r>
              </a:p>
              <a:p>
                <a:pPr marL="171442" indent="-171442">
                  <a:buFont typeface="Arial" panose="020B0604020202020204" pitchFamily="34" charset="0"/>
                  <a:buChar char="•"/>
                </a:pPr>
                <a:r>
                  <a:rPr lang="en-GB" sz="1050">
                    <a:solidFill>
                      <a:srgbClr val="5D6D78"/>
                    </a:solidFill>
                    <a:latin typeface="Helvetica" panose="020B0604020202020204" pitchFamily="34" charset="0"/>
                    <a:cs typeface="Helvetica" panose="020B0604020202020204" pitchFamily="34" charset="0"/>
                  </a:rPr>
                  <a:t>Psychological safety</a:t>
                </a:r>
              </a:p>
            </p:txBody>
          </p:sp>
        </p:grpSp>
      </p:grpSp>
      <p:grpSp>
        <p:nvGrpSpPr>
          <p:cNvPr id="8" name="Group 7">
            <a:extLst>
              <a:ext uri="{FF2B5EF4-FFF2-40B4-BE49-F238E27FC236}">
                <a16:creationId xmlns:a16="http://schemas.microsoft.com/office/drawing/2014/main" id="{33790128-D1DC-425D-AD8F-FDA27C247B1A}"/>
              </a:ext>
            </a:extLst>
          </p:cNvPr>
          <p:cNvGrpSpPr/>
          <p:nvPr/>
        </p:nvGrpSpPr>
        <p:grpSpPr>
          <a:xfrm>
            <a:off x="1073287" y="4925502"/>
            <a:ext cx="11118317" cy="1418897"/>
            <a:chOff x="1072959" y="4837362"/>
            <a:chExt cx="11119041" cy="1418989"/>
          </a:xfrm>
        </p:grpSpPr>
        <p:grpSp>
          <p:nvGrpSpPr>
            <p:cNvPr id="21" name="Group 20">
              <a:extLst>
                <a:ext uri="{FF2B5EF4-FFF2-40B4-BE49-F238E27FC236}">
                  <a16:creationId xmlns:a16="http://schemas.microsoft.com/office/drawing/2014/main" id="{78036A69-CE6B-79F3-E2EE-AA3C5018E2C7}"/>
                </a:ext>
              </a:extLst>
            </p:cNvPr>
            <p:cNvGrpSpPr/>
            <p:nvPr/>
          </p:nvGrpSpPr>
          <p:grpSpPr>
            <a:xfrm>
              <a:off x="1072959" y="4837362"/>
              <a:ext cx="1532558" cy="808991"/>
              <a:chOff x="3918419" y="3516739"/>
              <a:chExt cx="1532558" cy="808991"/>
            </a:xfrm>
          </p:grpSpPr>
          <p:sp>
            <p:nvSpPr>
              <p:cNvPr id="23" name="TextBox 22">
                <a:extLst>
                  <a:ext uri="{FF2B5EF4-FFF2-40B4-BE49-F238E27FC236}">
                    <a16:creationId xmlns:a16="http://schemas.microsoft.com/office/drawing/2014/main" id="{F393D967-F711-54EF-D3C1-2A8566A97252}"/>
                  </a:ext>
                </a:extLst>
              </p:cNvPr>
              <p:cNvSpPr txBox="1"/>
              <p:nvPr/>
            </p:nvSpPr>
            <p:spPr>
              <a:xfrm>
                <a:off x="4278268" y="3991789"/>
                <a:ext cx="1172709" cy="333941"/>
              </a:xfrm>
              <a:prstGeom prst="rect">
                <a:avLst/>
              </a:prstGeom>
              <a:noFill/>
            </p:spPr>
            <p:txBody>
              <a:bodyPr wrap="square" lIns="0" tIns="0" rIns="0" bIns="0" rtlCol="0">
                <a:noAutofit/>
              </a:bodyPr>
              <a:lstStyle/>
              <a:p>
                <a:pPr>
                  <a:spcAft>
                    <a:spcPts val="1000"/>
                  </a:spcAft>
                </a:pPr>
                <a:r>
                  <a:rPr lang="en-GB" sz="900">
                    <a:latin typeface="Helvetica" panose="020B0604020202020204" pitchFamily="34" charset="0"/>
                    <a:cs typeface="Helvetica" panose="020B0604020202020204" pitchFamily="34" charset="0"/>
                  </a:rPr>
                  <a:t>Build a sense of Belonging</a:t>
                </a:r>
              </a:p>
            </p:txBody>
          </p:sp>
          <p:sp>
            <p:nvSpPr>
              <p:cNvPr id="24" name="TextBox 23">
                <a:extLst>
                  <a:ext uri="{FF2B5EF4-FFF2-40B4-BE49-F238E27FC236}">
                    <a16:creationId xmlns:a16="http://schemas.microsoft.com/office/drawing/2014/main" id="{5AF6D931-9C88-8CE4-2236-FB6C310891DD}"/>
                  </a:ext>
                </a:extLst>
              </p:cNvPr>
              <p:cNvSpPr txBox="1"/>
              <p:nvPr/>
            </p:nvSpPr>
            <p:spPr>
              <a:xfrm>
                <a:off x="4079512" y="3516739"/>
                <a:ext cx="1172709" cy="333941"/>
              </a:xfrm>
              <a:prstGeom prst="rect">
                <a:avLst/>
              </a:prstGeom>
              <a:noFill/>
            </p:spPr>
            <p:txBody>
              <a:bodyPr wrap="square" lIns="0" tIns="0" rIns="0" bIns="0" rtlCol="0">
                <a:noAutofit/>
              </a:bodyPr>
              <a:lstStyle/>
              <a:p>
                <a:pPr algn="ctr">
                  <a:spcAft>
                    <a:spcPts val="1000"/>
                  </a:spcAft>
                </a:pPr>
                <a:r>
                  <a:rPr lang="en-GB" sz="1200" b="1">
                    <a:solidFill>
                      <a:schemeClr val="accent1"/>
                    </a:solidFill>
                    <a:latin typeface="Helvetica" panose="020B0604020202020204" pitchFamily="34" charset="0"/>
                    <a:cs typeface="Helvetica" panose="020B0604020202020204" pitchFamily="34" charset="0"/>
                  </a:rPr>
                  <a:t>Walking the Talk</a:t>
                </a:r>
              </a:p>
            </p:txBody>
          </p:sp>
          <p:sp>
            <p:nvSpPr>
              <p:cNvPr id="26" name="TextBox 25">
                <a:extLst>
                  <a:ext uri="{FF2B5EF4-FFF2-40B4-BE49-F238E27FC236}">
                    <a16:creationId xmlns:a16="http://schemas.microsoft.com/office/drawing/2014/main" id="{266A6A42-B636-AD6D-CCFD-E4A69964B7F2}"/>
                  </a:ext>
                </a:extLst>
              </p:cNvPr>
              <p:cNvSpPr txBox="1"/>
              <p:nvPr/>
            </p:nvSpPr>
            <p:spPr>
              <a:xfrm>
                <a:off x="3918419" y="3768047"/>
                <a:ext cx="404034" cy="522514"/>
              </a:xfrm>
              <a:prstGeom prst="rect">
                <a:avLst/>
              </a:prstGeom>
              <a:noFill/>
            </p:spPr>
            <p:txBody>
              <a:bodyPr wrap="square" lIns="0" tIns="0" rIns="0" bIns="0" rtlCol="0">
                <a:noAutofit/>
              </a:bodyPr>
              <a:lstStyle/>
              <a:p>
                <a:pPr>
                  <a:lnSpc>
                    <a:spcPct val="117000"/>
                  </a:lnSpc>
                  <a:spcAft>
                    <a:spcPts val="1000"/>
                  </a:spcAft>
                </a:pPr>
                <a:r>
                  <a:rPr lang="en-GB" sz="4800" b="1">
                    <a:solidFill>
                      <a:srgbClr val="ACC0C4"/>
                    </a:solidFill>
                    <a:latin typeface="Helvetica" panose="020B0604020202020204" pitchFamily="34" charset="0"/>
                    <a:cs typeface="Helvetica" panose="020B0604020202020204" pitchFamily="34" charset="0"/>
                  </a:rPr>
                  <a:t>“</a:t>
                </a:r>
              </a:p>
            </p:txBody>
          </p:sp>
        </p:grpSp>
        <p:grpSp>
          <p:nvGrpSpPr>
            <p:cNvPr id="65" name="Group 64">
              <a:extLst>
                <a:ext uri="{FF2B5EF4-FFF2-40B4-BE49-F238E27FC236}">
                  <a16:creationId xmlns:a16="http://schemas.microsoft.com/office/drawing/2014/main" id="{832E7715-C0F8-4B46-B44A-FC1137483A05}"/>
                </a:ext>
              </a:extLst>
            </p:cNvPr>
            <p:cNvGrpSpPr/>
            <p:nvPr/>
          </p:nvGrpSpPr>
          <p:grpSpPr>
            <a:xfrm>
              <a:off x="6614038" y="4898672"/>
              <a:ext cx="5577962" cy="1357679"/>
              <a:chOff x="6614038" y="4374458"/>
              <a:chExt cx="5577962" cy="1357679"/>
            </a:xfrm>
            <a:solidFill>
              <a:schemeClr val="accent1"/>
            </a:solidFill>
          </p:grpSpPr>
          <p:sp>
            <p:nvSpPr>
              <p:cNvPr id="66" name="Rectangle 65">
                <a:extLst>
                  <a:ext uri="{FF2B5EF4-FFF2-40B4-BE49-F238E27FC236}">
                    <a16:creationId xmlns:a16="http://schemas.microsoft.com/office/drawing/2014/main" id="{35C6C5AF-5100-4BBD-A574-9063A61EC10D}"/>
                  </a:ext>
                </a:extLst>
              </p:cNvPr>
              <p:cNvSpPr/>
              <p:nvPr/>
            </p:nvSpPr>
            <p:spPr>
              <a:xfrm>
                <a:off x="6614038" y="4374458"/>
                <a:ext cx="5577962" cy="1357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latin typeface="Helvetica" panose="020B0604020202020204" pitchFamily="34" charset="0"/>
                  <a:cs typeface="Helvetica" panose="020B0604020202020204" pitchFamily="34" charset="0"/>
                </a:endParaRPr>
              </a:p>
            </p:txBody>
          </p:sp>
          <p:sp>
            <p:nvSpPr>
              <p:cNvPr id="67" name="TextBox 66">
                <a:extLst>
                  <a:ext uri="{FF2B5EF4-FFF2-40B4-BE49-F238E27FC236}">
                    <a16:creationId xmlns:a16="http://schemas.microsoft.com/office/drawing/2014/main" id="{29680CB2-C7E4-44E4-9ACC-75B42F16D389}"/>
                  </a:ext>
                </a:extLst>
              </p:cNvPr>
              <p:cNvSpPr txBox="1"/>
              <p:nvPr/>
            </p:nvSpPr>
            <p:spPr>
              <a:xfrm>
                <a:off x="7097965" y="4585110"/>
                <a:ext cx="2953322" cy="357353"/>
              </a:xfrm>
              <a:prstGeom prst="rect">
                <a:avLst/>
              </a:prstGeom>
              <a:grpFill/>
            </p:spPr>
            <p:txBody>
              <a:bodyPr wrap="square" lIns="0" tIns="0" rIns="0" bIns="0" rtlCol="0">
                <a:noAutofit/>
              </a:bodyPr>
              <a:lstStyle/>
              <a:p>
                <a:pPr>
                  <a:spcAft>
                    <a:spcPts val="1000"/>
                  </a:spcAft>
                </a:pPr>
                <a:r>
                  <a:rPr lang="en-GB" sz="1200" b="1">
                    <a:solidFill>
                      <a:schemeClr val="bg1"/>
                    </a:solidFill>
                    <a:latin typeface="Helvetica" panose="020B0604020202020204" pitchFamily="34" charset="0"/>
                    <a:cs typeface="Helvetica" panose="020B0604020202020204" pitchFamily="34" charset="0"/>
                  </a:rPr>
                  <a:t>Walking the Talk</a:t>
                </a:r>
              </a:p>
            </p:txBody>
          </p:sp>
          <p:sp>
            <p:nvSpPr>
              <p:cNvPr id="68" name="TextBox 67">
                <a:extLst>
                  <a:ext uri="{FF2B5EF4-FFF2-40B4-BE49-F238E27FC236}">
                    <a16:creationId xmlns:a16="http://schemas.microsoft.com/office/drawing/2014/main" id="{FED2C742-E2E6-4C87-935C-88F53343C985}"/>
                  </a:ext>
                </a:extLst>
              </p:cNvPr>
              <p:cNvSpPr txBox="1"/>
              <p:nvPr/>
            </p:nvSpPr>
            <p:spPr>
              <a:xfrm>
                <a:off x="7093525" y="4893812"/>
                <a:ext cx="1616801" cy="577118"/>
              </a:xfrm>
              <a:prstGeom prst="rect">
                <a:avLst/>
              </a:prstGeom>
              <a:grpFill/>
            </p:spPr>
            <p:txBody>
              <a:bodyPr wrap="square">
                <a:spAutoFit/>
              </a:bodyPr>
              <a:lstStyle/>
              <a:p>
                <a:pPr marL="171442" indent="-171442">
                  <a:buFont typeface="Arial" panose="020B0604020202020204" pitchFamily="34" charset="0"/>
                  <a:buChar char="•"/>
                </a:pPr>
                <a:r>
                  <a:rPr lang="en-GB" sz="1050">
                    <a:solidFill>
                      <a:schemeClr val="bg1"/>
                    </a:solidFill>
                    <a:latin typeface="Helvetica" panose="020B0604020202020204" pitchFamily="34" charset="0"/>
                    <a:cs typeface="Helvetica" panose="020B0604020202020204" pitchFamily="34" charset="0"/>
                  </a:rPr>
                  <a:t>Engagement</a:t>
                </a:r>
              </a:p>
              <a:p>
                <a:pPr marL="171442" indent="-171442">
                  <a:buFont typeface="Arial" panose="020B0604020202020204" pitchFamily="34" charset="0"/>
                  <a:buChar char="•"/>
                </a:pPr>
                <a:r>
                  <a:rPr lang="en-GB" sz="1050">
                    <a:solidFill>
                      <a:schemeClr val="bg1"/>
                    </a:solidFill>
                    <a:latin typeface="Helvetica" panose="020B0604020202020204" pitchFamily="34" charset="0"/>
                    <a:cs typeface="Helvetica" panose="020B0604020202020204" pitchFamily="34" charset="0"/>
                  </a:rPr>
                  <a:t>Market positioning</a:t>
                </a:r>
              </a:p>
              <a:p>
                <a:pPr marL="171442" indent="-171442">
                  <a:buFont typeface="Arial" panose="020B0604020202020204" pitchFamily="34" charset="0"/>
                  <a:buChar char="•"/>
                </a:pPr>
                <a:r>
                  <a:rPr lang="en-GB" sz="1050">
                    <a:solidFill>
                      <a:schemeClr val="bg1"/>
                    </a:solidFill>
                    <a:latin typeface="Helvetica" panose="020B0604020202020204" pitchFamily="34" charset="0"/>
                    <a:cs typeface="Helvetica" panose="020B0604020202020204" pitchFamily="34" charset="0"/>
                  </a:rPr>
                  <a:t>Value and culture</a:t>
                </a:r>
              </a:p>
            </p:txBody>
          </p:sp>
          <p:sp>
            <p:nvSpPr>
              <p:cNvPr id="69" name="TextBox 68">
                <a:extLst>
                  <a:ext uri="{FF2B5EF4-FFF2-40B4-BE49-F238E27FC236}">
                    <a16:creationId xmlns:a16="http://schemas.microsoft.com/office/drawing/2014/main" id="{ADF4BEC9-A345-4FF8-95E8-04209262620F}"/>
                  </a:ext>
                </a:extLst>
              </p:cNvPr>
              <p:cNvSpPr txBox="1"/>
              <p:nvPr/>
            </p:nvSpPr>
            <p:spPr>
              <a:xfrm>
                <a:off x="9402987" y="4893812"/>
                <a:ext cx="2149845" cy="415525"/>
              </a:xfrm>
              <a:prstGeom prst="rect">
                <a:avLst/>
              </a:prstGeom>
              <a:grpFill/>
            </p:spPr>
            <p:txBody>
              <a:bodyPr wrap="square">
                <a:spAutoFit/>
              </a:bodyPr>
              <a:lstStyle/>
              <a:p>
                <a:pPr marL="171442" indent="-171442">
                  <a:buFont typeface="Arial" panose="020B0604020202020204" pitchFamily="34" charset="0"/>
                  <a:buChar char="•"/>
                </a:pPr>
                <a:r>
                  <a:rPr lang="en-GB" sz="1050">
                    <a:solidFill>
                      <a:schemeClr val="bg1"/>
                    </a:solidFill>
                    <a:latin typeface="Helvetica" panose="020B0604020202020204" pitchFamily="34" charset="0"/>
                    <a:cs typeface="Helvetica" panose="020B0604020202020204" pitchFamily="34" charset="0"/>
                  </a:rPr>
                  <a:t>Recruitment</a:t>
                </a:r>
              </a:p>
              <a:p>
                <a:pPr marL="171442" indent="-171442">
                  <a:buFont typeface="Arial" panose="020B0604020202020204" pitchFamily="34" charset="0"/>
                  <a:buChar char="•"/>
                </a:pPr>
                <a:r>
                  <a:rPr lang="en-GB" sz="1050">
                    <a:solidFill>
                      <a:schemeClr val="bg1"/>
                    </a:solidFill>
                    <a:latin typeface="Helvetica" panose="020B0604020202020204" pitchFamily="34" charset="0"/>
                    <a:cs typeface="Helvetica" panose="020B0604020202020204" pitchFamily="34" charset="0"/>
                  </a:rPr>
                  <a:t>Communication planning</a:t>
                </a:r>
              </a:p>
            </p:txBody>
          </p:sp>
        </p:grpSp>
      </p:grpSp>
      <p:sp>
        <p:nvSpPr>
          <p:cNvPr id="80" name="Footer Placeholder 3">
            <a:extLst>
              <a:ext uri="{FF2B5EF4-FFF2-40B4-BE49-F238E27FC236}">
                <a16:creationId xmlns:a16="http://schemas.microsoft.com/office/drawing/2014/main" id="{FE3D4F01-F632-4804-95EE-649DAB6846F4}"/>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23591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2000"/>
                            </p:stCondLst>
                            <p:childTnLst>
                              <p:par>
                                <p:cTn id="9" presetID="22" presetClass="entr" presetSubtype="4"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childTnLst>
                          </p:cTn>
                        </p:par>
                        <p:par>
                          <p:cTn id="12" fill="hold">
                            <p:stCondLst>
                              <p:cond delay="40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par>
                          <p:cTn id="16" fill="hold">
                            <p:stCondLst>
                              <p:cond delay="6000"/>
                            </p:stCondLst>
                            <p:childTnLst>
                              <p:par>
                                <p:cTn id="17" presetID="22" presetClass="entr" presetSubtype="4"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4C8DA5-1EF6-EF47-BBC8-7E41F4449DFC}"/>
              </a:ext>
            </a:extLst>
          </p:cNvPr>
          <p:cNvSpPr>
            <a:spLocks noGrp="1"/>
          </p:cNvSpPr>
          <p:nvPr>
            <p:ph type="sldNum" sz="quarter" idx="12"/>
          </p:nvPr>
        </p:nvSpPr>
        <p:spPr/>
        <p:txBody>
          <a:bodyPr/>
          <a:lstStyle/>
          <a:p>
            <a:fld id="{91D568E7-61F5-D04E-995D-81EF41C01A2A}" type="slidenum">
              <a:rPr lang="en-GB" smtClean="0"/>
              <a:pPr/>
              <a:t>35</a:t>
            </a:fld>
            <a:endParaRPr lang="en-GB"/>
          </a:p>
        </p:txBody>
      </p:sp>
      <p:sp>
        <p:nvSpPr>
          <p:cNvPr id="3" name="Footer Placeholder 2">
            <a:extLst>
              <a:ext uri="{FF2B5EF4-FFF2-40B4-BE49-F238E27FC236}">
                <a16:creationId xmlns:a16="http://schemas.microsoft.com/office/drawing/2014/main" id="{533A2E11-0DFA-420B-B546-282043F95EF9}"/>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bg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Aon Proprietary and Confidential</a:t>
            </a:r>
          </a:p>
        </p:txBody>
      </p:sp>
      <p:sp>
        <p:nvSpPr>
          <p:cNvPr id="10" name="Title 9">
            <a:extLst>
              <a:ext uri="{FF2B5EF4-FFF2-40B4-BE49-F238E27FC236}">
                <a16:creationId xmlns:a16="http://schemas.microsoft.com/office/drawing/2014/main" id="{D214C628-9CFC-9548-86B4-8C9F6F34559D}"/>
              </a:ext>
            </a:extLst>
          </p:cNvPr>
          <p:cNvSpPr>
            <a:spLocks noGrp="1"/>
          </p:cNvSpPr>
          <p:nvPr>
            <p:ph type="title"/>
          </p:nvPr>
        </p:nvSpPr>
        <p:spPr>
          <a:xfrm>
            <a:off x="1126951" y="1487751"/>
            <a:ext cx="5298939" cy="692453"/>
          </a:xfrm>
        </p:spPr>
        <p:txBody>
          <a:bodyPr/>
          <a:lstStyle/>
          <a:p>
            <a:r>
              <a:rPr lang="en-GB"/>
              <a:t>Thank You</a:t>
            </a:r>
          </a:p>
        </p:txBody>
      </p:sp>
      <p:sp>
        <p:nvSpPr>
          <p:cNvPr id="5" name="TextBox 4">
            <a:extLst>
              <a:ext uri="{FF2B5EF4-FFF2-40B4-BE49-F238E27FC236}">
                <a16:creationId xmlns:a16="http://schemas.microsoft.com/office/drawing/2014/main" id="{51D7238D-51FF-4032-9F2C-C74D0FC980A8}"/>
              </a:ext>
            </a:extLst>
          </p:cNvPr>
          <p:cNvSpPr txBox="1"/>
          <p:nvPr/>
        </p:nvSpPr>
        <p:spPr>
          <a:xfrm>
            <a:off x="2215664" y="2786687"/>
            <a:ext cx="8667195" cy="400110"/>
          </a:xfrm>
          <a:prstGeom prst="rect">
            <a:avLst/>
          </a:prstGeom>
          <a:noFill/>
        </p:spPr>
        <p:txBody>
          <a:bodyPr wrap="square">
            <a:spAutoFit/>
          </a:bodyPr>
          <a:lstStyle/>
          <a:p>
            <a:pPr marL="342900" indent="-342900">
              <a:spcBef>
                <a:spcPts val="1800"/>
              </a:spcBef>
              <a:buFont typeface="Arial" panose="020B0604020202020204" pitchFamily="34" charset="0"/>
              <a:buChar char="•"/>
            </a:pPr>
            <a:r>
              <a:rPr lang="en-US" sz="2000" b="1" i="1" dirty="0">
                <a:solidFill>
                  <a:schemeClr val="bg1"/>
                </a:solidFill>
                <a:latin typeface="Helvetica Now Text" panose="020B0504030202020204" pitchFamily="34" charset="0"/>
              </a:rPr>
              <a:t>Contact me with additional questions: robin.bouvier@aon.com</a:t>
            </a:r>
          </a:p>
        </p:txBody>
      </p:sp>
    </p:spTree>
    <p:extLst>
      <p:ext uri="{BB962C8B-B14F-4D97-AF65-F5344CB8AC3E}">
        <p14:creationId xmlns:p14="http://schemas.microsoft.com/office/powerpoint/2010/main" val="2326416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723B3-DB2F-4022-D34E-8056628317B5}"/>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r="49885"/>
          <a:stretch/>
        </p:blipFill>
        <p:spPr>
          <a:xfrm>
            <a:off x="796" y="447"/>
            <a:ext cx="6109207" cy="6857108"/>
          </a:xfrm>
          <a:prstGeom prst="rect">
            <a:avLst/>
          </a:prstGeom>
        </p:spPr>
      </p:pic>
      <p:pic>
        <p:nvPicPr>
          <p:cNvPr id="3" name="Picture 2">
            <a:extLst>
              <a:ext uri="{FF2B5EF4-FFF2-40B4-BE49-F238E27FC236}">
                <a16:creationId xmlns:a16="http://schemas.microsoft.com/office/drawing/2014/main" id="{5F731F0D-006E-F2CE-699A-7AC5A98141BF}"/>
              </a:ext>
            </a:extLst>
          </p:cNvPr>
          <p:cNvPicPr>
            <a:picLocks noChangeAspect="1"/>
          </p:cNvPicPr>
          <p:nvPr/>
        </p:nvPicPr>
        <p:blipFill rotWithShape="1">
          <a:blip r:embed="rId3" cstate="hqprint">
            <a:alphaModFix amt="45000"/>
            <a:extLst>
              <a:ext uri="{28A0092B-C50C-407E-A947-70E740481C1C}">
                <a14:useLocalDpi xmlns:a14="http://schemas.microsoft.com/office/drawing/2010/main" val="0"/>
              </a:ext>
            </a:extLst>
          </a:blip>
          <a:srcRect l="50192"/>
          <a:stretch/>
        </p:blipFill>
        <p:spPr>
          <a:xfrm>
            <a:off x="6119416" y="447"/>
            <a:ext cx="6071792" cy="6857108"/>
          </a:xfrm>
          <a:prstGeom prst="rect">
            <a:avLst/>
          </a:prstGeom>
        </p:spPr>
      </p:pic>
      <p:sp>
        <p:nvSpPr>
          <p:cNvPr id="12" name="Title 3">
            <a:extLst>
              <a:ext uri="{FF2B5EF4-FFF2-40B4-BE49-F238E27FC236}">
                <a16:creationId xmlns:a16="http://schemas.microsoft.com/office/drawing/2014/main" id="{67C40316-E66A-7FEA-C42A-73239C20797B}"/>
              </a:ext>
            </a:extLst>
          </p:cNvPr>
          <p:cNvSpPr>
            <a:spLocks noGrp="1"/>
          </p:cNvSpPr>
          <p:nvPr>
            <p:ph type="title"/>
          </p:nvPr>
        </p:nvSpPr>
        <p:spPr>
          <a:xfrm>
            <a:off x="1123877" y="468578"/>
            <a:ext cx="10685561" cy="400084"/>
          </a:xfrm>
        </p:spPr>
        <p:txBody>
          <a:bodyPr/>
          <a:lstStyle/>
          <a:p>
            <a:r>
              <a:rPr lang="en-GB" dirty="0"/>
              <a:t>What Is Workforce Wellbeing?</a:t>
            </a:r>
          </a:p>
        </p:txBody>
      </p:sp>
      <p:sp>
        <p:nvSpPr>
          <p:cNvPr id="34" name="TextBox 33">
            <a:extLst>
              <a:ext uri="{FF2B5EF4-FFF2-40B4-BE49-F238E27FC236}">
                <a16:creationId xmlns:a16="http://schemas.microsoft.com/office/drawing/2014/main" id="{0F566042-DB0A-4FAD-A577-E5004D7C4636}"/>
              </a:ext>
            </a:extLst>
          </p:cNvPr>
          <p:cNvSpPr txBox="1"/>
          <p:nvPr/>
        </p:nvSpPr>
        <p:spPr>
          <a:xfrm>
            <a:off x="1049595" y="1041001"/>
            <a:ext cx="9802844" cy="830997"/>
          </a:xfrm>
          <a:prstGeom prst="rect">
            <a:avLst/>
          </a:prstGeom>
          <a:noFill/>
        </p:spPr>
        <p:txBody>
          <a:bodyPr wrap="square">
            <a:spAutoFit/>
          </a:bodyPr>
          <a:lstStyle/>
          <a:p>
            <a:pPr defTabSz="914264" hangingPunct="0">
              <a:defRPr/>
            </a:pPr>
            <a:r>
              <a:rPr lang="en-US" sz="1600" kern="0" dirty="0">
                <a:solidFill>
                  <a:srgbClr val="000000"/>
                </a:solidFill>
                <a:latin typeface="Helvetica Now Text" panose="020B0504030202020204" pitchFamily="34" charset="0"/>
                <a:sym typeface="Helvetica Now Text"/>
              </a:rPr>
              <a:t>Wellbeing</a:t>
            </a:r>
            <a:r>
              <a:rPr lang="en-US" sz="1600" b="1" kern="0" dirty="0">
                <a:solidFill>
                  <a:srgbClr val="000000"/>
                </a:solidFill>
                <a:latin typeface="Helvetica Now Text" panose="020B0504030202020204" pitchFamily="34" charset="0"/>
                <a:sym typeface="Helvetica Now Text"/>
              </a:rPr>
              <a:t> </a:t>
            </a:r>
            <a:r>
              <a:rPr lang="en-US" sz="1600" kern="0" dirty="0">
                <a:solidFill>
                  <a:srgbClr val="000000"/>
                </a:solidFill>
                <a:latin typeface="Helvetica Now Text" panose="020B0504030202020204" pitchFamily="34" charset="0"/>
                <a:sym typeface="Helvetica Now Text"/>
              </a:rPr>
              <a:t>is a </a:t>
            </a:r>
            <a:r>
              <a:rPr lang="en-US" sz="1600" b="1" kern="0" dirty="0">
                <a:solidFill>
                  <a:srgbClr val="007585"/>
                </a:solidFill>
                <a:latin typeface="Helvetica Now Text" panose="020B0504030202020204" pitchFamily="34" charset="0"/>
                <a:sym typeface="Helvetica Now Text"/>
              </a:rPr>
              <a:t>people and performance approach </a:t>
            </a:r>
            <a:r>
              <a:rPr lang="en-US" sz="1600" kern="0" dirty="0">
                <a:solidFill>
                  <a:srgbClr val="000000"/>
                </a:solidFill>
                <a:latin typeface="Helvetica Now Text" panose="020B0504030202020204" pitchFamily="34" charset="0"/>
                <a:sym typeface="Helvetica Now Text"/>
              </a:rPr>
              <a:t>that is a balance of having the appropriate resources, opportunities, and commitment needed to</a:t>
            </a:r>
            <a:r>
              <a:rPr lang="en-US" sz="1600" kern="0" dirty="0">
                <a:solidFill>
                  <a:srgbClr val="5D6D78"/>
                </a:solidFill>
                <a:latin typeface="Helvetica Now Text" panose="020B0504030202020204" pitchFamily="34" charset="0"/>
                <a:sym typeface="Helvetica Now Text"/>
              </a:rPr>
              <a:t> </a:t>
            </a:r>
            <a:r>
              <a:rPr lang="en-US" sz="1600" i="1" kern="0" dirty="0">
                <a:solidFill>
                  <a:srgbClr val="5D6D78"/>
                </a:solidFill>
                <a:latin typeface="Helvetica Now Text" panose="020B0504030202020204" pitchFamily="34" charset="0"/>
                <a:sym typeface="Helvetica Now Text"/>
              </a:rPr>
              <a:t>achieve </a:t>
            </a:r>
            <a:r>
              <a:rPr lang="en-US" sz="1600" b="1" kern="0" dirty="0">
                <a:solidFill>
                  <a:srgbClr val="EB0017"/>
                </a:solidFill>
                <a:latin typeface="Helvetica Now Text" panose="020B0504030202020204" pitchFamily="34" charset="0"/>
                <a:sym typeface="Helvetica Now Text"/>
              </a:rPr>
              <a:t>optimal</a:t>
            </a:r>
            <a:r>
              <a:rPr lang="en-US" sz="1600" i="1" kern="0" dirty="0">
                <a:solidFill>
                  <a:srgbClr val="EB0017"/>
                </a:solidFill>
                <a:latin typeface="Helvetica Now Text" panose="020B0504030202020204" pitchFamily="34" charset="0"/>
                <a:sym typeface="Helvetica Now Text"/>
              </a:rPr>
              <a:t> health, resilience, performance and sustainability</a:t>
            </a:r>
            <a:r>
              <a:rPr lang="en-US" sz="1600" kern="0" dirty="0">
                <a:solidFill>
                  <a:srgbClr val="000000"/>
                </a:solidFill>
                <a:latin typeface="Helvetica Now Text" panose="020B0504030202020204" pitchFamily="34" charset="0"/>
                <a:sym typeface="Helvetica Now Text"/>
              </a:rPr>
              <a:t> for the individual, team, leadership, organization, and community. </a:t>
            </a:r>
            <a:endParaRPr lang="en-US" sz="1600" kern="0" dirty="0">
              <a:solidFill>
                <a:srgbClr val="262836"/>
              </a:solidFill>
              <a:latin typeface="Helvetica Now Text" panose="020B0504030202020204" pitchFamily="34" charset="0"/>
              <a:sym typeface="Helvetica Now Text"/>
            </a:endParaRPr>
          </a:p>
        </p:txBody>
      </p:sp>
      <p:pic>
        <p:nvPicPr>
          <p:cNvPr id="45" name="Picture 44">
            <a:extLst>
              <a:ext uri="{FF2B5EF4-FFF2-40B4-BE49-F238E27FC236}">
                <a16:creationId xmlns:a16="http://schemas.microsoft.com/office/drawing/2014/main" id="{46FBD231-FC53-4186-9155-2EE33D2ED18E}"/>
              </a:ext>
            </a:extLst>
          </p:cNvPr>
          <p:cNvPicPr>
            <a:picLocks noChangeAspect="1"/>
          </p:cNvPicPr>
          <p:nvPr/>
        </p:nvPicPr>
        <p:blipFill>
          <a:blip r:embed="rId4"/>
          <a:srcRect/>
          <a:stretch/>
        </p:blipFill>
        <p:spPr>
          <a:xfrm>
            <a:off x="10086201" y="3288658"/>
            <a:ext cx="471313" cy="471313"/>
          </a:xfrm>
          <a:prstGeom prst="rect">
            <a:avLst/>
          </a:prstGeom>
          <a:ln>
            <a:noFill/>
          </a:ln>
        </p:spPr>
      </p:pic>
      <p:pic>
        <p:nvPicPr>
          <p:cNvPr id="46" name="Picture 45">
            <a:extLst>
              <a:ext uri="{FF2B5EF4-FFF2-40B4-BE49-F238E27FC236}">
                <a16:creationId xmlns:a16="http://schemas.microsoft.com/office/drawing/2014/main" id="{44930A12-4943-440E-A742-A5DCF0A9397D}"/>
              </a:ext>
            </a:extLst>
          </p:cNvPr>
          <p:cNvPicPr>
            <a:picLocks noChangeAspect="1"/>
          </p:cNvPicPr>
          <p:nvPr/>
        </p:nvPicPr>
        <p:blipFill>
          <a:blip r:embed="rId5"/>
          <a:srcRect/>
          <a:stretch/>
        </p:blipFill>
        <p:spPr>
          <a:xfrm>
            <a:off x="1711321" y="3315483"/>
            <a:ext cx="471313" cy="471313"/>
          </a:xfrm>
          <a:prstGeom prst="rect">
            <a:avLst/>
          </a:prstGeom>
        </p:spPr>
      </p:pic>
      <p:pic>
        <p:nvPicPr>
          <p:cNvPr id="47" name="Picture 46">
            <a:extLst>
              <a:ext uri="{FF2B5EF4-FFF2-40B4-BE49-F238E27FC236}">
                <a16:creationId xmlns:a16="http://schemas.microsoft.com/office/drawing/2014/main" id="{1EFAF377-6713-492D-930D-283685AD2586}"/>
              </a:ext>
            </a:extLst>
          </p:cNvPr>
          <p:cNvPicPr>
            <a:picLocks noChangeAspect="1"/>
          </p:cNvPicPr>
          <p:nvPr/>
        </p:nvPicPr>
        <p:blipFill>
          <a:blip r:embed="rId6"/>
          <a:srcRect/>
          <a:stretch/>
        </p:blipFill>
        <p:spPr>
          <a:xfrm>
            <a:off x="3838177" y="3308734"/>
            <a:ext cx="471313" cy="471313"/>
          </a:xfrm>
          <a:prstGeom prst="rect">
            <a:avLst/>
          </a:prstGeom>
        </p:spPr>
      </p:pic>
      <p:pic>
        <p:nvPicPr>
          <p:cNvPr id="48" name="Picture 47">
            <a:extLst>
              <a:ext uri="{FF2B5EF4-FFF2-40B4-BE49-F238E27FC236}">
                <a16:creationId xmlns:a16="http://schemas.microsoft.com/office/drawing/2014/main" id="{28AF10BE-799E-4619-87FA-F8AFA1BB1950}"/>
              </a:ext>
            </a:extLst>
          </p:cNvPr>
          <p:cNvPicPr>
            <a:picLocks noChangeAspect="1"/>
          </p:cNvPicPr>
          <p:nvPr/>
        </p:nvPicPr>
        <p:blipFill>
          <a:blip r:embed="rId7"/>
          <a:srcRect/>
          <a:stretch/>
        </p:blipFill>
        <p:spPr>
          <a:xfrm>
            <a:off x="5922485" y="3361880"/>
            <a:ext cx="471313" cy="471313"/>
          </a:xfrm>
          <a:prstGeom prst="rect">
            <a:avLst/>
          </a:prstGeom>
        </p:spPr>
      </p:pic>
      <p:pic>
        <p:nvPicPr>
          <p:cNvPr id="49" name="Picture 48">
            <a:extLst>
              <a:ext uri="{FF2B5EF4-FFF2-40B4-BE49-F238E27FC236}">
                <a16:creationId xmlns:a16="http://schemas.microsoft.com/office/drawing/2014/main" id="{6456773F-6F43-423D-98E7-772A4B8D70F7}"/>
              </a:ext>
            </a:extLst>
          </p:cNvPr>
          <p:cNvPicPr>
            <a:picLocks noChangeAspect="1"/>
          </p:cNvPicPr>
          <p:nvPr/>
        </p:nvPicPr>
        <p:blipFill>
          <a:blip r:embed="rId8"/>
          <a:srcRect/>
          <a:stretch/>
        </p:blipFill>
        <p:spPr>
          <a:xfrm>
            <a:off x="8001986" y="3339741"/>
            <a:ext cx="476025" cy="476025"/>
          </a:xfrm>
          <a:prstGeom prst="rect">
            <a:avLst/>
          </a:prstGeom>
        </p:spPr>
      </p:pic>
      <p:grpSp>
        <p:nvGrpSpPr>
          <p:cNvPr id="50" name="Group 49">
            <a:extLst>
              <a:ext uri="{FF2B5EF4-FFF2-40B4-BE49-F238E27FC236}">
                <a16:creationId xmlns:a16="http://schemas.microsoft.com/office/drawing/2014/main" id="{35228EA3-960A-4E82-BAE6-5C3463DAADF5}"/>
              </a:ext>
            </a:extLst>
          </p:cNvPr>
          <p:cNvGrpSpPr/>
          <p:nvPr/>
        </p:nvGrpSpPr>
        <p:grpSpPr>
          <a:xfrm>
            <a:off x="1059848" y="2540315"/>
            <a:ext cx="10162448" cy="2495303"/>
            <a:chOff x="971590" y="1681208"/>
            <a:chExt cx="7404199" cy="2129473"/>
          </a:xfrm>
        </p:grpSpPr>
        <p:sp>
          <p:nvSpPr>
            <p:cNvPr id="51" name="object 25">
              <a:extLst>
                <a:ext uri="{FF2B5EF4-FFF2-40B4-BE49-F238E27FC236}">
                  <a16:creationId xmlns:a16="http://schemas.microsoft.com/office/drawing/2014/main" id="{92A9175E-9231-4D9B-A64F-BE3F8156FB33}"/>
                </a:ext>
              </a:extLst>
            </p:cNvPr>
            <p:cNvSpPr txBox="1"/>
            <p:nvPr/>
          </p:nvSpPr>
          <p:spPr>
            <a:xfrm>
              <a:off x="983726" y="3172348"/>
              <a:ext cx="1218993" cy="480741"/>
            </a:xfrm>
            <a:prstGeom prst="rect">
              <a:avLst/>
            </a:prstGeom>
          </p:spPr>
          <p:txBody>
            <a:bodyPr vert="horz" wrap="square" lIns="0" tIns="9241" rIns="0" bIns="0" rtlCol="0">
              <a:spAutoFit/>
            </a:bodyPr>
            <a:lstStyle/>
            <a:p>
              <a:pPr marL="9754" marR="4108" algn="ctr" defTabSz="739193">
                <a:spcBef>
                  <a:spcPts val="841"/>
                </a:spcBef>
                <a:defRPr/>
              </a:pPr>
              <a:r>
                <a:rPr lang="en-US" sz="1200" spc="-8" dirty="0">
                  <a:solidFill>
                    <a:srgbClr val="46535E"/>
                  </a:solidFill>
                  <a:latin typeface="Helvetica Now Text" panose="020B0504030202020204" pitchFamily="34" charset="0"/>
                  <a:cs typeface="Arial" panose="020B0604020202020204" pitchFamily="34" charset="0"/>
                </a:rPr>
                <a:t>Ability to function with energy and make </a:t>
              </a:r>
              <a:br>
                <a:rPr lang="en-US" sz="1200" spc="-8" dirty="0">
                  <a:solidFill>
                    <a:srgbClr val="46535E"/>
                  </a:solidFill>
                  <a:latin typeface="Helvetica Now Text" panose="020B0504030202020204" pitchFamily="34" charset="0"/>
                  <a:cs typeface="Arial" panose="020B0604020202020204" pitchFamily="34" charset="0"/>
                </a:rPr>
              </a:br>
              <a:r>
                <a:rPr lang="en-US" sz="1200" spc="-8" dirty="0">
                  <a:solidFill>
                    <a:srgbClr val="46535E"/>
                  </a:solidFill>
                  <a:latin typeface="Helvetica Now Text" panose="020B0504030202020204" pitchFamily="34" charset="0"/>
                  <a:cs typeface="Arial" panose="020B0604020202020204" pitchFamily="34" charset="0"/>
                </a:rPr>
                <a:t>healthy choices</a:t>
              </a:r>
              <a:endParaRPr sz="1200" spc="-8" dirty="0">
                <a:solidFill>
                  <a:srgbClr val="46535E"/>
                </a:solidFill>
                <a:latin typeface="Helvetica Now Text" panose="020B0504030202020204" pitchFamily="34" charset="0"/>
                <a:cs typeface="Arial" panose="020B0604020202020204" pitchFamily="34" charset="0"/>
              </a:endParaRPr>
            </a:p>
          </p:txBody>
        </p:sp>
        <p:sp>
          <p:nvSpPr>
            <p:cNvPr id="52" name="object 34">
              <a:extLst>
                <a:ext uri="{FF2B5EF4-FFF2-40B4-BE49-F238E27FC236}">
                  <a16:creationId xmlns:a16="http://schemas.microsoft.com/office/drawing/2014/main" id="{F7692C19-D407-4B5A-855A-A643BE3C0AD4}"/>
                </a:ext>
              </a:extLst>
            </p:cNvPr>
            <p:cNvSpPr/>
            <p:nvPr/>
          </p:nvSpPr>
          <p:spPr>
            <a:xfrm>
              <a:off x="1617939" y="1681208"/>
              <a:ext cx="6105842" cy="424829"/>
            </a:xfrm>
            <a:custGeom>
              <a:avLst/>
              <a:gdLst/>
              <a:ahLst/>
              <a:cxnLst/>
              <a:rect l="l" t="t" r="r" b="b"/>
              <a:pathLst>
                <a:path w="14599919" h="461010">
                  <a:moveTo>
                    <a:pt x="0" y="418835"/>
                  </a:moveTo>
                  <a:lnTo>
                    <a:pt x="0" y="0"/>
                  </a:lnTo>
                  <a:lnTo>
                    <a:pt x="14599764" y="0"/>
                  </a:lnTo>
                  <a:lnTo>
                    <a:pt x="14599764" y="460718"/>
                  </a:lnTo>
                </a:path>
              </a:pathLst>
            </a:custGeom>
            <a:ln w="9525">
              <a:solidFill>
                <a:schemeClr val="tx2"/>
              </a:solidFill>
            </a:ln>
          </p:spPr>
          <p:txBody>
            <a:bodyPr wrap="square" lIns="0" tIns="0" rIns="0" bIns="0" rtlCol="0"/>
            <a:lstStyle/>
            <a:p>
              <a:pPr defTabSz="739193">
                <a:defRPr/>
              </a:pPr>
              <a:endParaRPr sz="1067" dirty="0">
                <a:solidFill>
                  <a:prstClr val="black"/>
                </a:solidFill>
                <a:latin typeface="Helvetica Now Text" panose="020B050403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F0046B1F-53DB-43AD-BE3F-306922D2378B}"/>
                </a:ext>
              </a:extLst>
            </p:cNvPr>
            <p:cNvGrpSpPr/>
            <p:nvPr/>
          </p:nvGrpSpPr>
          <p:grpSpPr>
            <a:xfrm>
              <a:off x="3162482" y="1681209"/>
              <a:ext cx="3045263" cy="413603"/>
              <a:chOff x="3162482" y="1834027"/>
              <a:chExt cx="3045263" cy="260785"/>
            </a:xfrm>
          </p:grpSpPr>
          <p:sp>
            <p:nvSpPr>
              <p:cNvPr id="68" name="object 35">
                <a:extLst>
                  <a:ext uri="{FF2B5EF4-FFF2-40B4-BE49-F238E27FC236}">
                    <a16:creationId xmlns:a16="http://schemas.microsoft.com/office/drawing/2014/main" id="{BB31E064-7649-41CE-9587-40D666357EA5}"/>
                  </a:ext>
                </a:extLst>
              </p:cNvPr>
              <p:cNvSpPr/>
              <p:nvPr/>
            </p:nvSpPr>
            <p:spPr>
              <a:xfrm>
                <a:off x="3162482" y="1834027"/>
                <a:ext cx="0" cy="255595"/>
              </a:xfrm>
              <a:custGeom>
                <a:avLst/>
                <a:gdLst/>
                <a:ahLst/>
                <a:cxnLst/>
                <a:rect l="l" t="t" r="r" b="b"/>
                <a:pathLst>
                  <a:path h="461010">
                    <a:moveTo>
                      <a:pt x="0" y="0"/>
                    </a:moveTo>
                    <a:lnTo>
                      <a:pt x="0" y="460718"/>
                    </a:lnTo>
                  </a:path>
                </a:pathLst>
              </a:custGeom>
              <a:ln w="9525">
                <a:solidFill>
                  <a:schemeClr val="tx2"/>
                </a:solidFill>
              </a:ln>
            </p:spPr>
            <p:txBody>
              <a:bodyPr wrap="square" lIns="0" tIns="0" rIns="0" bIns="0" rtlCol="0"/>
              <a:lstStyle/>
              <a:p>
                <a:pPr defTabSz="739193">
                  <a:defRPr/>
                </a:pPr>
                <a:endParaRPr sz="1067" dirty="0">
                  <a:solidFill>
                    <a:prstClr val="black"/>
                  </a:solidFill>
                  <a:latin typeface="Helvetica Now Text" panose="020B0504030202020204" pitchFamily="34" charset="0"/>
                  <a:cs typeface="Arial" panose="020B0604020202020204" pitchFamily="34" charset="0"/>
                </a:endParaRPr>
              </a:p>
            </p:txBody>
          </p:sp>
          <p:sp>
            <p:nvSpPr>
              <p:cNvPr id="69" name="object 36">
                <a:extLst>
                  <a:ext uri="{FF2B5EF4-FFF2-40B4-BE49-F238E27FC236}">
                    <a16:creationId xmlns:a16="http://schemas.microsoft.com/office/drawing/2014/main" id="{679DFBC8-A2D9-42E2-B7DB-E6350C80F991}"/>
                  </a:ext>
                </a:extLst>
              </p:cNvPr>
              <p:cNvSpPr/>
              <p:nvPr/>
            </p:nvSpPr>
            <p:spPr>
              <a:xfrm>
                <a:off x="4685115" y="1839217"/>
                <a:ext cx="0" cy="255595"/>
              </a:xfrm>
              <a:custGeom>
                <a:avLst/>
                <a:gdLst/>
                <a:ahLst/>
                <a:cxnLst/>
                <a:rect l="l" t="t" r="r" b="b"/>
                <a:pathLst>
                  <a:path h="461010">
                    <a:moveTo>
                      <a:pt x="0" y="0"/>
                    </a:moveTo>
                    <a:lnTo>
                      <a:pt x="0" y="460718"/>
                    </a:lnTo>
                  </a:path>
                </a:pathLst>
              </a:custGeom>
              <a:ln w="9525">
                <a:solidFill>
                  <a:schemeClr val="tx2"/>
                </a:solidFill>
              </a:ln>
            </p:spPr>
            <p:txBody>
              <a:bodyPr wrap="square" lIns="0" tIns="0" rIns="0" bIns="0" rtlCol="0"/>
              <a:lstStyle/>
              <a:p>
                <a:pPr defTabSz="739193">
                  <a:defRPr/>
                </a:pPr>
                <a:endParaRPr sz="1067" dirty="0">
                  <a:solidFill>
                    <a:prstClr val="black"/>
                  </a:solidFill>
                  <a:latin typeface="Helvetica Now Text" panose="020B0504030202020204" pitchFamily="34" charset="0"/>
                  <a:cs typeface="Arial" panose="020B0604020202020204" pitchFamily="34" charset="0"/>
                </a:endParaRPr>
              </a:p>
            </p:txBody>
          </p:sp>
          <p:sp>
            <p:nvSpPr>
              <p:cNvPr id="70" name="object 37">
                <a:extLst>
                  <a:ext uri="{FF2B5EF4-FFF2-40B4-BE49-F238E27FC236}">
                    <a16:creationId xmlns:a16="http://schemas.microsoft.com/office/drawing/2014/main" id="{7928B7C6-F825-4EED-A8EC-76D268C7786D}"/>
                  </a:ext>
                </a:extLst>
              </p:cNvPr>
              <p:cNvSpPr/>
              <p:nvPr/>
            </p:nvSpPr>
            <p:spPr>
              <a:xfrm>
                <a:off x="6207745" y="1837981"/>
                <a:ext cx="0" cy="255595"/>
              </a:xfrm>
              <a:custGeom>
                <a:avLst/>
                <a:gdLst/>
                <a:ahLst/>
                <a:cxnLst/>
                <a:rect l="l" t="t" r="r" b="b"/>
                <a:pathLst>
                  <a:path h="461010">
                    <a:moveTo>
                      <a:pt x="0" y="0"/>
                    </a:moveTo>
                    <a:lnTo>
                      <a:pt x="0" y="460718"/>
                    </a:lnTo>
                  </a:path>
                </a:pathLst>
              </a:custGeom>
              <a:ln w="9525">
                <a:solidFill>
                  <a:schemeClr val="tx2"/>
                </a:solidFill>
              </a:ln>
            </p:spPr>
            <p:txBody>
              <a:bodyPr wrap="square" lIns="0" tIns="0" rIns="0" bIns="0" rtlCol="0"/>
              <a:lstStyle/>
              <a:p>
                <a:pPr defTabSz="739193">
                  <a:defRPr/>
                </a:pPr>
                <a:endParaRPr sz="1067" dirty="0">
                  <a:solidFill>
                    <a:prstClr val="black"/>
                  </a:solidFill>
                  <a:latin typeface="Helvetica Now Text" panose="020B0504030202020204" pitchFamily="34" charset="0"/>
                  <a:cs typeface="Arial" panose="020B0604020202020204" pitchFamily="34" charset="0"/>
                </a:endParaRPr>
              </a:p>
            </p:txBody>
          </p:sp>
        </p:grpSp>
        <p:sp>
          <p:nvSpPr>
            <p:cNvPr id="54" name="Flowchart: Connector 48">
              <a:extLst>
                <a:ext uri="{FF2B5EF4-FFF2-40B4-BE49-F238E27FC236}">
                  <a16:creationId xmlns:a16="http://schemas.microsoft.com/office/drawing/2014/main" id="{110FBFC3-F8DC-4BFA-A627-3C3C8B73F22B}"/>
                </a:ext>
              </a:extLst>
            </p:cNvPr>
            <p:cNvSpPr/>
            <p:nvPr/>
          </p:nvSpPr>
          <p:spPr>
            <a:xfrm>
              <a:off x="7679226" y="2070884"/>
              <a:ext cx="104902" cy="122872"/>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dirty="0">
                <a:solidFill>
                  <a:srgbClr val="5D6D78"/>
                </a:solidFill>
                <a:latin typeface="Arial" panose="020B0604020202020204"/>
              </a:endParaRPr>
            </a:p>
          </p:txBody>
        </p:sp>
        <p:sp>
          <p:nvSpPr>
            <p:cNvPr id="55" name="Flowchart: Connector 111">
              <a:extLst>
                <a:ext uri="{FF2B5EF4-FFF2-40B4-BE49-F238E27FC236}">
                  <a16:creationId xmlns:a16="http://schemas.microsoft.com/office/drawing/2014/main" id="{2D5F9815-D7F1-46D8-8780-2D353F7FC504}"/>
                </a:ext>
              </a:extLst>
            </p:cNvPr>
            <p:cNvSpPr/>
            <p:nvPr/>
          </p:nvSpPr>
          <p:spPr>
            <a:xfrm>
              <a:off x="6157215" y="2070884"/>
              <a:ext cx="104902" cy="122872"/>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dirty="0">
                <a:solidFill>
                  <a:srgbClr val="5D6D78"/>
                </a:solidFill>
                <a:latin typeface="Arial" panose="020B0604020202020204"/>
              </a:endParaRPr>
            </a:p>
          </p:txBody>
        </p:sp>
        <p:sp>
          <p:nvSpPr>
            <p:cNvPr id="56" name="Flowchart: Connector 112">
              <a:extLst>
                <a:ext uri="{FF2B5EF4-FFF2-40B4-BE49-F238E27FC236}">
                  <a16:creationId xmlns:a16="http://schemas.microsoft.com/office/drawing/2014/main" id="{4C35AFE5-C385-40D7-99A1-4B7FDA404144}"/>
                </a:ext>
              </a:extLst>
            </p:cNvPr>
            <p:cNvSpPr/>
            <p:nvPr/>
          </p:nvSpPr>
          <p:spPr>
            <a:xfrm>
              <a:off x="4635549" y="2070884"/>
              <a:ext cx="104902" cy="122872"/>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dirty="0">
                <a:solidFill>
                  <a:srgbClr val="5D6D78"/>
                </a:solidFill>
                <a:latin typeface="Arial" panose="020B0604020202020204"/>
              </a:endParaRPr>
            </a:p>
          </p:txBody>
        </p:sp>
        <p:sp>
          <p:nvSpPr>
            <p:cNvPr id="57" name="Flowchart: Connector 113">
              <a:extLst>
                <a:ext uri="{FF2B5EF4-FFF2-40B4-BE49-F238E27FC236}">
                  <a16:creationId xmlns:a16="http://schemas.microsoft.com/office/drawing/2014/main" id="{9524B3BD-88F7-434B-AD09-7ACDEBAE92DD}"/>
                </a:ext>
              </a:extLst>
            </p:cNvPr>
            <p:cNvSpPr/>
            <p:nvPr/>
          </p:nvSpPr>
          <p:spPr>
            <a:xfrm>
              <a:off x="1565488" y="2070884"/>
              <a:ext cx="104902" cy="122872"/>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b="1" dirty="0">
                <a:solidFill>
                  <a:srgbClr val="5D6D78"/>
                </a:solidFill>
                <a:latin typeface="Arial" panose="020B0604020202020204"/>
              </a:endParaRPr>
            </a:p>
          </p:txBody>
        </p:sp>
        <p:sp>
          <p:nvSpPr>
            <p:cNvPr id="58" name="Flowchart: Connector 114">
              <a:extLst>
                <a:ext uri="{FF2B5EF4-FFF2-40B4-BE49-F238E27FC236}">
                  <a16:creationId xmlns:a16="http://schemas.microsoft.com/office/drawing/2014/main" id="{739C8B94-7016-4D24-B52E-2A1CCF56FF40}"/>
                </a:ext>
              </a:extLst>
            </p:cNvPr>
            <p:cNvSpPr/>
            <p:nvPr/>
          </p:nvSpPr>
          <p:spPr>
            <a:xfrm>
              <a:off x="3111235" y="2070884"/>
              <a:ext cx="104902" cy="122872"/>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dirty="0">
                <a:solidFill>
                  <a:srgbClr val="5D6D78"/>
                </a:solidFill>
                <a:latin typeface="Arial" panose="020B0604020202020204"/>
              </a:endParaRPr>
            </a:p>
          </p:txBody>
        </p:sp>
        <p:sp>
          <p:nvSpPr>
            <p:cNvPr id="59" name="object 25">
              <a:extLst>
                <a:ext uri="{FF2B5EF4-FFF2-40B4-BE49-F238E27FC236}">
                  <a16:creationId xmlns:a16="http://schemas.microsoft.com/office/drawing/2014/main" id="{B953EEEE-27A0-4064-8DE0-3B061D70A90B}"/>
                </a:ext>
              </a:extLst>
            </p:cNvPr>
            <p:cNvSpPr txBox="1"/>
            <p:nvPr/>
          </p:nvSpPr>
          <p:spPr>
            <a:xfrm>
              <a:off x="971590" y="2916814"/>
              <a:ext cx="1218993" cy="191821"/>
            </a:xfrm>
            <a:prstGeom prst="rect">
              <a:avLst/>
            </a:prstGeom>
          </p:spPr>
          <p:txBody>
            <a:bodyPr vert="horz" wrap="square" lIns="0" tIns="9241" rIns="0" bIns="0" rtlCol="0">
              <a:spAutoFit/>
            </a:bodyPr>
            <a:lstStyle/>
            <a:p>
              <a:pPr marL="513" algn="ctr" defTabSz="739193">
                <a:spcBef>
                  <a:spcPts val="73"/>
                </a:spcBef>
                <a:defRPr/>
              </a:pPr>
              <a:r>
                <a:rPr lang="en-US" sz="1400" b="1" spc="-28" dirty="0">
                  <a:solidFill>
                    <a:srgbClr val="262836"/>
                  </a:solidFill>
                  <a:latin typeface="Helvetica Now Text" panose="020B0504030202020204" pitchFamily="34" charset="0"/>
                  <a:cs typeface="Arial" panose="020B0604020202020204" pitchFamily="34" charset="0"/>
                </a:rPr>
                <a:t>Physical</a:t>
              </a:r>
              <a:endParaRPr lang="en-US" sz="1400" b="1" dirty="0">
                <a:solidFill>
                  <a:srgbClr val="262836"/>
                </a:solidFill>
                <a:latin typeface="Helvetica Now Text" panose="020B0504030202020204" pitchFamily="34" charset="0"/>
                <a:cs typeface="Arial" panose="020B0604020202020204" pitchFamily="34" charset="0"/>
              </a:endParaRPr>
            </a:p>
          </p:txBody>
        </p:sp>
        <p:sp>
          <p:nvSpPr>
            <p:cNvPr id="60" name="object 25">
              <a:extLst>
                <a:ext uri="{FF2B5EF4-FFF2-40B4-BE49-F238E27FC236}">
                  <a16:creationId xmlns:a16="http://schemas.microsoft.com/office/drawing/2014/main" id="{5817B188-5E02-47AE-BCCC-7C96CADFE24E}"/>
                </a:ext>
              </a:extLst>
            </p:cNvPr>
            <p:cNvSpPr txBox="1"/>
            <p:nvPr/>
          </p:nvSpPr>
          <p:spPr>
            <a:xfrm>
              <a:off x="2547198" y="2916814"/>
              <a:ext cx="1218993" cy="191821"/>
            </a:xfrm>
            <a:prstGeom prst="rect">
              <a:avLst/>
            </a:prstGeom>
          </p:spPr>
          <p:txBody>
            <a:bodyPr vert="horz" wrap="square" lIns="0" tIns="9241" rIns="0" bIns="0" rtlCol="0">
              <a:spAutoFit/>
            </a:bodyPr>
            <a:lstStyle/>
            <a:p>
              <a:pPr marL="513" algn="ctr" defTabSz="739193">
                <a:spcBef>
                  <a:spcPts val="73"/>
                </a:spcBef>
                <a:defRPr/>
              </a:pPr>
              <a:r>
                <a:rPr lang="en-US" sz="1400" b="1" spc="-28" dirty="0">
                  <a:solidFill>
                    <a:srgbClr val="262836"/>
                  </a:solidFill>
                  <a:latin typeface="Helvetica Now Text" panose="020B0504030202020204" pitchFamily="34" charset="0"/>
                  <a:cs typeface="Arial" panose="020B0604020202020204" pitchFamily="34" charset="0"/>
                </a:rPr>
                <a:t>Work Life</a:t>
              </a:r>
              <a:endParaRPr lang="en-US" sz="1400" b="1" dirty="0">
                <a:solidFill>
                  <a:srgbClr val="262836"/>
                </a:solidFill>
                <a:latin typeface="Helvetica Now Text" panose="020B0504030202020204" pitchFamily="34" charset="0"/>
                <a:cs typeface="Arial" panose="020B0604020202020204" pitchFamily="34" charset="0"/>
              </a:endParaRPr>
            </a:p>
          </p:txBody>
        </p:sp>
        <p:sp>
          <p:nvSpPr>
            <p:cNvPr id="61" name="object 25">
              <a:extLst>
                <a:ext uri="{FF2B5EF4-FFF2-40B4-BE49-F238E27FC236}">
                  <a16:creationId xmlns:a16="http://schemas.microsoft.com/office/drawing/2014/main" id="{B67D1050-49F4-47EC-989A-59374C34A73A}"/>
                </a:ext>
              </a:extLst>
            </p:cNvPr>
            <p:cNvSpPr txBox="1"/>
            <p:nvPr/>
          </p:nvSpPr>
          <p:spPr>
            <a:xfrm>
              <a:off x="4084501" y="2916814"/>
              <a:ext cx="1218993" cy="191821"/>
            </a:xfrm>
            <a:prstGeom prst="rect">
              <a:avLst/>
            </a:prstGeom>
          </p:spPr>
          <p:txBody>
            <a:bodyPr vert="horz" wrap="square" lIns="0" tIns="9241" rIns="0" bIns="0" rtlCol="0">
              <a:spAutoFit/>
            </a:bodyPr>
            <a:lstStyle/>
            <a:p>
              <a:pPr marL="513" algn="ctr" defTabSz="739193">
                <a:spcBef>
                  <a:spcPts val="73"/>
                </a:spcBef>
                <a:defRPr/>
              </a:pPr>
              <a:r>
                <a:rPr lang="en-US" sz="1400" b="1" spc="-28" dirty="0">
                  <a:solidFill>
                    <a:srgbClr val="262836"/>
                  </a:solidFill>
                  <a:latin typeface="Helvetica Now Text" panose="020B0504030202020204" pitchFamily="34" charset="0"/>
                  <a:cs typeface="Arial" panose="020B0604020202020204" pitchFamily="34" charset="0"/>
                </a:rPr>
                <a:t>Social</a:t>
              </a:r>
              <a:endParaRPr lang="en-US" sz="1400" b="1" dirty="0">
                <a:solidFill>
                  <a:srgbClr val="262836"/>
                </a:solidFill>
                <a:latin typeface="Helvetica Now Text" panose="020B0504030202020204" pitchFamily="34" charset="0"/>
                <a:cs typeface="Arial" panose="020B0604020202020204" pitchFamily="34" charset="0"/>
              </a:endParaRPr>
            </a:p>
          </p:txBody>
        </p:sp>
        <p:sp>
          <p:nvSpPr>
            <p:cNvPr id="62" name="object 25">
              <a:extLst>
                <a:ext uri="{FF2B5EF4-FFF2-40B4-BE49-F238E27FC236}">
                  <a16:creationId xmlns:a16="http://schemas.microsoft.com/office/drawing/2014/main" id="{2F92E111-22D6-49CE-BEE3-31E91B5F60BC}"/>
                </a:ext>
              </a:extLst>
            </p:cNvPr>
            <p:cNvSpPr txBox="1"/>
            <p:nvPr/>
          </p:nvSpPr>
          <p:spPr>
            <a:xfrm>
              <a:off x="5593439" y="2916814"/>
              <a:ext cx="1218993" cy="191821"/>
            </a:xfrm>
            <a:prstGeom prst="rect">
              <a:avLst/>
            </a:prstGeom>
          </p:spPr>
          <p:txBody>
            <a:bodyPr vert="horz" wrap="square" lIns="0" tIns="9241" rIns="0" bIns="0" rtlCol="0">
              <a:spAutoFit/>
            </a:bodyPr>
            <a:lstStyle/>
            <a:p>
              <a:pPr marL="513" algn="ctr" defTabSz="739193">
                <a:spcBef>
                  <a:spcPts val="73"/>
                </a:spcBef>
                <a:defRPr/>
              </a:pPr>
              <a:r>
                <a:rPr lang="en-US" sz="1400" b="1" spc="-28" dirty="0">
                  <a:solidFill>
                    <a:srgbClr val="262836"/>
                  </a:solidFill>
                  <a:latin typeface="Helvetica Now Text" panose="020B0504030202020204" pitchFamily="34" charset="0"/>
                  <a:cs typeface="Arial" panose="020B0604020202020204" pitchFamily="34" charset="0"/>
                </a:rPr>
                <a:t>Financial</a:t>
              </a:r>
              <a:endParaRPr lang="en-US" sz="1400" b="1" dirty="0">
                <a:solidFill>
                  <a:srgbClr val="262836"/>
                </a:solidFill>
                <a:latin typeface="Helvetica Now Text" panose="020B0504030202020204" pitchFamily="34" charset="0"/>
                <a:cs typeface="Arial" panose="020B0604020202020204" pitchFamily="34" charset="0"/>
              </a:endParaRPr>
            </a:p>
          </p:txBody>
        </p:sp>
        <p:sp>
          <p:nvSpPr>
            <p:cNvPr id="63" name="object 25">
              <a:extLst>
                <a:ext uri="{FF2B5EF4-FFF2-40B4-BE49-F238E27FC236}">
                  <a16:creationId xmlns:a16="http://schemas.microsoft.com/office/drawing/2014/main" id="{489B0EC0-8762-4FFF-A94F-FFA1091A0E20}"/>
                </a:ext>
              </a:extLst>
            </p:cNvPr>
            <p:cNvSpPr txBox="1"/>
            <p:nvPr/>
          </p:nvSpPr>
          <p:spPr>
            <a:xfrm>
              <a:off x="7107512" y="2916814"/>
              <a:ext cx="1218993" cy="191821"/>
            </a:xfrm>
            <a:prstGeom prst="rect">
              <a:avLst/>
            </a:prstGeom>
          </p:spPr>
          <p:txBody>
            <a:bodyPr vert="horz" wrap="square" lIns="0" tIns="9241" rIns="0" bIns="0" rtlCol="0">
              <a:spAutoFit/>
            </a:bodyPr>
            <a:lstStyle/>
            <a:p>
              <a:pPr marL="513" algn="ctr" defTabSz="739193">
                <a:spcBef>
                  <a:spcPts val="73"/>
                </a:spcBef>
                <a:defRPr/>
              </a:pPr>
              <a:r>
                <a:rPr lang="en-US" sz="1400" b="1" spc="-28" dirty="0">
                  <a:solidFill>
                    <a:srgbClr val="262836"/>
                  </a:solidFill>
                  <a:latin typeface="Helvetica Now Text" panose="020B0504030202020204" pitchFamily="34" charset="0"/>
                  <a:cs typeface="Arial" panose="020B0604020202020204" pitchFamily="34" charset="0"/>
                </a:rPr>
                <a:t>Mental &amp; Emotional</a:t>
              </a:r>
              <a:endParaRPr lang="en-US" sz="1400" b="1" dirty="0">
                <a:solidFill>
                  <a:srgbClr val="262836"/>
                </a:solidFill>
                <a:latin typeface="Helvetica Now Text" panose="020B0504030202020204" pitchFamily="34" charset="0"/>
                <a:cs typeface="Arial" panose="020B0604020202020204" pitchFamily="34" charset="0"/>
              </a:endParaRPr>
            </a:p>
          </p:txBody>
        </p:sp>
        <p:sp>
          <p:nvSpPr>
            <p:cNvPr id="64" name="object 25">
              <a:extLst>
                <a:ext uri="{FF2B5EF4-FFF2-40B4-BE49-F238E27FC236}">
                  <a16:creationId xmlns:a16="http://schemas.microsoft.com/office/drawing/2014/main" id="{2C6721D0-808D-4AB0-9894-6641DA4BB275}"/>
                </a:ext>
              </a:extLst>
            </p:cNvPr>
            <p:cNvSpPr txBox="1"/>
            <p:nvPr/>
          </p:nvSpPr>
          <p:spPr>
            <a:xfrm>
              <a:off x="2453549" y="3172348"/>
              <a:ext cx="1406289" cy="638333"/>
            </a:xfrm>
            <a:prstGeom prst="rect">
              <a:avLst/>
            </a:prstGeom>
          </p:spPr>
          <p:txBody>
            <a:bodyPr vert="horz" wrap="square" lIns="0" tIns="9241" rIns="0" bIns="0" rtlCol="0">
              <a:spAutoFit/>
            </a:bodyPr>
            <a:lstStyle/>
            <a:p>
              <a:pPr marL="9754" marR="4108" algn="ctr" defTabSz="739193">
                <a:spcBef>
                  <a:spcPts val="841"/>
                </a:spcBef>
                <a:defRPr/>
              </a:pPr>
              <a:r>
                <a:rPr lang="en-US" sz="1200" spc="-8" dirty="0">
                  <a:solidFill>
                    <a:srgbClr val="46535E"/>
                  </a:solidFill>
                  <a:latin typeface="Helvetica Now Text" panose="020B0504030202020204" pitchFamily="34" charset="0"/>
                  <a:cs typeface="Arial" panose="020B0604020202020204" pitchFamily="34" charset="0"/>
                </a:rPr>
                <a:t>Positive work and life experiences that produce pride, satisfaction and meaning</a:t>
              </a:r>
            </a:p>
          </p:txBody>
        </p:sp>
        <p:sp>
          <p:nvSpPr>
            <p:cNvPr id="65" name="object 25">
              <a:extLst>
                <a:ext uri="{FF2B5EF4-FFF2-40B4-BE49-F238E27FC236}">
                  <a16:creationId xmlns:a16="http://schemas.microsoft.com/office/drawing/2014/main" id="{C03DCA96-8D2F-4D0C-AEBE-9BE29693B1A0}"/>
                </a:ext>
              </a:extLst>
            </p:cNvPr>
            <p:cNvSpPr txBox="1"/>
            <p:nvPr/>
          </p:nvSpPr>
          <p:spPr>
            <a:xfrm>
              <a:off x="4061363" y="3172348"/>
              <a:ext cx="1218993" cy="638333"/>
            </a:xfrm>
            <a:prstGeom prst="rect">
              <a:avLst/>
            </a:prstGeom>
          </p:spPr>
          <p:txBody>
            <a:bodyPr vert="horz" wrap="square" lIns="0" tIns="9241" rIns="0" bIns="0" rtlCol="0">
              <a:spAutoFit/>
            </a:bodyPr>
            <a:lstStyle/>
            <a:p>
              <a:pPr marL="9754" marR="4108" algn="ctr" defTabSz="739193">
                <a:spcBef>
                  <a:spcPts val="841"/>
                </a:spcBef>
                <a:defRPr/>
              </a:pPr>
              <a:r>
                <a:rPr lang="en-US" sz="1200" spc="-8" dirty="0">
                  <a:solidFill>
                    <a:srgbClr val="46535E"/>
                  </a:solidFill>
                  <a:latin typeface="Helvetica Now Text" panose="020B0504030202020204" pitchFamily="34" charset="0"/>
                  <a:cs typeface="Arial" panose="020B0604020202020204" pitchFamily="34" charset="0"/>
                </a:rPr>
                <a:t>Capacity to thrive through meaningful connections and relationships</a:t>
              </a:r>
            </a:p>
          </p:txBody>
        </p:sp>
        <p:sp>
          <p:nvSpPr>
            <p:cNvPr id="66" name="object 25">
              <a:extLst>
                <a:ext uri="{FF2B5EF4-FFF2-40B4-BE49-F238E27FC236}">
                  <a16:creationId xmlns:a16="http://schemas.microsoft.com/office/drawing/2014/main" id="{3F695308-CF0C-4DFD-B3FD-D997F3E4C2DA}"/>
                </a:ext>
              </a:extLst>
            </p:cNvPr>
            <p:cNvSpPr txBox="1"/>
            <p:nvPr/>
          </p:nvSpPr>
          <p:spPr>
            <a:xfrm>
              <a:off x="5552630" y="3172348"/>
              <a:ext cx="1304014" cy="638333"/>
            </a:xfrm>
            <a:prstGeom prst="rect">
              <a:avLst/>
            </a:prstGeom>
          </p:spPr>
          <p:txBody>
            <a:bodyPr vert="horz" wrap="square" lIns="0" tIns="9241" rIns="0" bIns="0" rtlCol="0">
              <a:spAutoFit/>
            </a:bodyPr>
            <a:lstStyle/>
            <a:p>
              <a:pPr marL="9754" marR="4108" algn="ctr" defTabSz="739193">
                <a:spcBef>
                  <a:spcPts val="841"/>
                </a:spcBef>
                <a:defRPr/>
              </a:pPr>
              <a:r>
                <a:rPr lang="en-US" sz="1200" spc="-8" dirty="0">
                  <a:solidFill>
                    <a:srgbClr val="46535E"/>
                  </a:solidFill>
                  <a:latin typeface="Helvetica Now Text" panose="020B0504030202020204" pitchFamily="34" charset="0"/>
                  <a:cs typeface="Arial" panose="020B0604020202020204" pitchFamily="34" charset="0"/>
                </a:rPr>
                <a:t>Ability to confidently manage financial life today, while preparing for the future</a:t>
              </a:r>
              <a:endParaRPr lang="en-US" sz="1200" b="1" spc="-8" dirty="0">
                <a:solidFill>
                  <a:srgbClr val="46535E"/>
                </a:solidFill>
                <a:latin typeface="Helvetica Now Text" panose="020B0504030202020204" pitchFamily="34" charset="0"/>
                <a:cs typeface="Arial" panose="020B0604020202020204" pitchFamily="34" charset="0"/>
              </a:endParaRPr>
            </a:p>
          </p:txBody>
        </p:sp>
        <p:sp>
          <p:nvSpPr>
            <p:cNvPr id="67" name="object 25">
              <a:extLst>
                <a:ext uri="{FF2B5EF4-FFF2-40B4-BE49-F238E27FC236}">
                  <a16:creationId xmlns:a16="http://schemas.microsoft.com/office/drawing/2014/main" id="{6B3D295B-0315-4823-81F9-D9D139228959}"/>
                </a:ext>
              </a:extLst>
            </p:cNvPr>
            <p:cNvSpPr txBox="1"/>
            <p:nvPr/>
          </p:nvSpPr>
          <p:spPr>
            <a:xfrm>
              <a:off x="7071775" y="3172348"/>
              <a:ext cx="1304014" cy="323148"/>
            </a:xfrm>
            <a:prstGeom prst="rect">
              <a:avLst/>
            </a:prstGeom>
          </p:spPr>
          <p:txBody>
            <a:bodyPr vert="horz" wrap="square" lIns="0" tIns="9241" rIns="0" bIns="0" rtlCol="0">
              <a:spAutoFit/>
            </a:bodyPr>
            <a:lstStyle/>
            <a:p>
              <a:pPr marL="9754" marR="4108" algn="ctr" defTabSz="739193">
                <a:spcBef>
                  <a:spcPts val="841"/>
                </a:spcBef>
                <a:defRPr/>
              </a:pPr>
              <a:r>
                <a:rPr lang="en-US" sz="1200" spc="-8" dirty="0">
                  <a:solidFill>
                    <a:srgbClr val="46535E"/>
                  </a:solidFill>
                  <a:latin typeface="Helvetica Now Text" panose="020B0504030202020204" pitchFamily="34" charset="0"/>
                  <a:cs typeface="Arial" panose="020B0604020202020204" pitchFamily="34" charset="0"/>
                </a:rPr>
                <a:t>Attitudes and reactions </a:t>
              </a:r>
              <a:br>
                <a:rPr lang="en-US" sz="1200" spc="-8" dirty="0">
                  <a:solidFill>
                    <a:srgbClr val="46535E"/>
                  </a:solidFill>
                  <a:latin typeface="Helvetica Now Text" panose="020B0504030202020204" pitchFamily="34" charset="0"/>
                  <a:cs typeface="Arial" panose="020B0604020202020204" pitchFamily="34" charset="0"/>
                </a:rPr>
              </a:br>
              <a:r>
                <a:rPr lang="en-US" sz="1200" spc="-8" dirty="0">
                  <a:solidFill>
                    <a:srgbClr val="46535E"/>
                  </a:solidFill>
                  <a:latin typeface="Helvetica Now Text" panose="020B0504030202020204" pitchFamily="34" charset="0"/>
                  <a:cs typeface="Arial" panose="020B0604020202020204" pitchFamily="34" charset="0"/>
                </a:rPr>
                <a:t>to daily living</a:t>
              </a:r>
            </a:p>
          </p:txBody>
        </p:sp>
      </p:grpSp>
      <p:sp>
        <p:nvSpPr>
          <p:cNvPr id="71" name="Footer Placeholder 1">
            <a:extLst>
              <a:ext uri="{FF2B5EF4-FFF2-40B4-BE49-F238E27FC236}">
                <a16:creationId xmlns:a16="http://schemas.microsoft.com/office/drawing/2014/main" id="{5D303D7B-9887-4D49-AFB8-B9EDF173B711}"/>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Legal Copy Helvetica Regular 8/9.6 Black</a:t>
            </a:r>
            <a:endParaRPr lang="en-GB" dirty="0"/>
          </a:p>
        </p:txBody>
      </p:sp>
      <p:sp>
        <p:nvSpPr>
          <p:cNvPr id="72" name="Slide Number Placeholder 1">
            <a:extLst>
              <a:ext uri="{FF2B5EF4-FFF2-40B4-BE49-F238E27FC236}">
                <a16:creationId xmlns:a16="http://schemas.microsoft.com/office/drawing/2014/main" id="{728170AD-C009-4FBB-985D-7AEBC20B5D45}"/>
              </a:ext>
            </a:extLst>
          </p:cNvPr>
          <p:cNvSpPr>
            <a:spLocks noGrp="1"/>
          </p:cNvSpPr>
          <p:nvPr>
            <p:ph type="sldNum" sz="quarter" idx="12"/>
          </p:nvPr>
        </p:nvSpPr>
        <p:spPr>
          <a:xfrm>
            <a:off x="11408749" y="6260916"/>
            <a:ext cx="403763" cy="365101"/>
          </a:xfrm>
        </p:spPr>
        <p:txBody>
          <a:bodyPr/>
          <a:lstStyle/>
          <a:p>
            <a:fld id="{91D568E7-61F5-D04E-995D-81EF41C01A2A}" type="slidenum">
              <a:rPr lang="en-GB" smtClean="0"/>
              <a:pPr/>
              <a:t>4</a:t>
            </a:fld>
            <a:endParaRPr lang="en-GB" dirty="0"/>
          </a:p>
        </p:txBody>
      </p:sp>
      <p:sp>
        <p:nvSpPr>
          <p:cNvPr id="35" name="Footer Placeholder 3">
            <a:extLst>
              <a:ext uri="{FF2B5EF4-FFF2-40B4-BE49-F238E27FC236}">
                <a16:creationId xmlns:a16="http://schemas.microsoft.com/office/drawing/2014/main" id="{C130CC35-6DC0-4195-B643-7AE309981AA6}"/>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4045420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44D9192F-5017-4720-A117-A2953C5B61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142856" y="-190746"/>
            <a:ext cx="6857777" cy="7239718"/>
          </a:xfrm>
          <a:prstGeom prst="rect">
            <a:avLst/>
          </a:prstGeom>
          <a:noFill/>
        </p:spPr>
      </p:pic>
      <p:sp>
        <p:nvSpPr>
          <p:cNvPr id="3" name="Title 2">
            <a:extLst>
              <a:ext uri="{FF2B5EF4-FFF2-40B4-BE49-F238E27FC236}">
                <a16:creationId xmlns:a16="http://schemas.microsoft.com/office/drawing/2014/main" id="{E8998EBD-710E-4606-966F-C5BFDA7C5D76}"/>
              </a:ext>
            </a:extLst>
          </p:cNvPr>
          <p:cNvSpPr>
            <a:spLocks noGrp="1"/>
          </p:cNvSpPr>
          <p:nvPr>
            <p:ph type="title"/>
          </p:nvPr>
        </p:nvSpPr>
        <p:spPr>
          <a:xfrm>
            <a:off x="361357" y="1488746"/>
            <a:ext cx="4409160" cy="934499"/>
          </a:xfrm>
        </p:spPr>
        <p:txBody>
          <a:bodyPr/>
          <a:lstStyle/>
          <a:p>
            <a:r>
              <a:rPr lang="en-US" sz="3600" dirty="0"/>
              <a:t>How many organizations care about supporting the whole person experience?</a:t>
            </a:r>
          </a:p>
        </p:txBody>
      </p:sp>
      <p:sp>
        <p:nvSpPr>
          <p:cNvPr id="2" name="Slide Number Placeholder 1" hidden="1">
            <a:extLst>
              <a:ext uri="{FF2B5EF4-FFF2-40B4-BE49-F238E27FC236}">
                <a16:creationId xmlns:a16="http://schemas.microsoft.com/office/drawing/2014/main" id="{BB48616F-AACB-4DDE-973D-155DBB12D48C}"/>
              </a:ext>
            </a:extLst>
          </p:cNvPr>
          <p:cNvSpPr>
            <a:spLocks noGrp="1"/>
          </p:cNvSpPr>
          <p:nvPr>
            <p:ph type="sldNum" sz="quarter" idx="10"/>
          </p:nvPr>
        </p:nvSpPr>
        <p:spPr/>
        <p:txBody>
          <a:bodyPr/>
          <a:lstStyle/>
          <a:p>
            <a:pPr>
              <a:spcAft>
                <a:spcPts val="600"/>
              </a:spcAft>
            </a:pPr>
            <a:fld id="{91D568E7-61F5-D04E-995D-81EF41C01A2A}" type="slidenum">
              <a:rPr lang="en-GB" smtClean="0"/>
              <a:pPr>
                <a:spcAft>
                  <a:spcPts val="600"/>
                </a:spcAft>
              </a:pPr>
              <a:t>5</a:t>
            </a:fld>
            <a:endParaRPr lang="en-GB"/>
          </a:p>
        </p:txBody>
      </p:sp>
      <p:sp>
        <p:nvSpPr>
          <p:cNvPr id="8" name="Footer Placeholder 7">
            <a:extLst>
              <a:ext uri="{FF2B5EF4-FFF2-40B4-BE49-F238E27FC236}">
                <a16:creationId xmlns:a16="http://schemas.microsoft.com/office/drawing/2014/main" id="{695B2712-06B9-47A9-956E-5A4F5FDAE686}"/>
              </a:ext>
            </a:extLst>
          </p:cNvPr>
          <p:cNvSpPr>
            <a:spLocks noGrp="1"/>
          </p:cNvSpPr>
          <p:nvPr>
            <p:ph type="ftr" sz="quarter" idx="11"/>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bg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Aon Proprietary and Confidential</a:t>
            </a:r>
          </a:p>
        </p:txBody>
      </p:sp>
      <p:pic>
        <p:nvPicPr>
          <p:cNvPr id="4" name="Picture 3">
            <a:extLst>
              <a:ext uri="{FF2B5EF4-FFF2-40B4-BE49-F238E27FC236}">
                <a16:creationId xmlns:a16="http://schemas.microsoft.com/office/drawing/2014/main" id="{427292A9-F9BF-4CFC-A9D6-F856443CB258}"/>
              </a:ext>
            </a:extLst>
          </p:cNvPr>
          <p:cNvPicPr>
            <a:picLocks noChangeAspect="1"/>
          </p:cNvPicPr>
          <p:nvPr/>
        </p:nvPicPr>
        <p:blipFill>
          <a:blip r:embed="rId4"/>
          <a:stretch>
            <a:fillRect/>
          </a:stretch>
        </p:blipFill>
        <p:spPr>
          <a:xfrm>
            <a:off x="11408249" y="6277284"/>
            <a:ext cx="466385" cy="365792"/>
          </a:xfrm>
          <a:prstGeom prst="rect">
            <a:avLst/>
          </a:prstGeom>
        </p:spPr>
      </p:pic>
    </p:spTree>
    <p:extLst>
      <p:ext uri="{BB962C8B-B14F-4D97-AF65-F5344CB8AC3E}">
        <p14:creationId xmlns:p14="http://schemas.microsoft.com/office/powerpoint/2010/main" val="3134307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a meeting&#10;&#10;Description automatically generated with medium confidence">
            <a:extLst>
              <a:ext uri="{FF2B5EF4-FFF2-40B4-BE49-F238E27FC236}">
                <a16:creationId xmlns:a16="http://schemas.microsoft.com/office/drawing/2014/main" id="{7C5336DE-DDA5-80C9-1C69-448F79682E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81635" y="1707691"/>
            <a:ext cx="3287528" cy="1388131"/>
          </a:xfrm>
          <a:prstGeom prst="rect">
            <a:avLst/>
          </a:prstGeom>
        </p:spPr>
      </p:pic>
      <p:pic>
        <p:nvPicPr>
          <p:cNvPr id="110" name="Picture 109" descr="A group of people in a meeting&#10;&#10;Description automatically generated with medium confidence">
            <a:extLst>
              <a:ext uri="{FF2B5EF4-FFF2-40B4-BE49-F238E27FC236}">
                <a16:creationId xmlns:a16="http://schemas.microsoft.com/office/drawing/2014/main" id="{98883708-5A77-4E82-6336-D615CEA04B00}"/>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artisticBlur radius="17"/>
                    </a14:imgEffect>
                  </a14:imgLayer>
                </a14:imgProps>
              </a:ext>
              <a:ext uri="{28A0092B-C50C-407E-A947-70E740481C1C}">
                <a14:useLocalDpi xmlns:a14="http://schemas.microsoft.com/office/drawing/2010/main"/>
              </a:ext>
            </a:extLst>
          </a:blip>
          <a:srcRect/>
          <a:stretch/>
        </p:blipFill>
        <p:spPr>
          <a:xfrm>
            <a:off x="8473936" y="1707691"/>
            <a:ext cx="1716022" cy="1388131"/>
          </a:xfrm>
          <a:prstGeom prst="rect">
            <a:avLst/>
          </a:prstGeom>
        </p:spPr>
      </p:pic>
      <p:sp>
        <p:nvSpPr>
          <p:cNvPr id="60" name="Title 3">
            <a:extLst>
              <a:ext uri="{FF2B5EF4-FFF2-40B4-BE49-F238E27FC236}">
                <a16:creationId xmlns:a16="http://schemas.microsoft.com/office/drawing/2014/main" id="{28A3A3D5-09F6-BA4C-86C9-922982335DC6}"/>
              </a:ext>
            </a:extLst>
          </p:cNvPr>
          <p:cNvSpPr txBox="1">
            <a:spLocks/>
          </p:cNvSpPr>
          <p:nvPr/>
        </p:nvSpPr>
        <p:spPr>
          <a:xfrm>
            <a:off x="1122509" y="3219868"/>
            <a:ext cx="3409783" cy="738664"/>
          </a:xfrm>
          <a:prstGeom prst="rect">
            <a:avLst/>
          </a:prstGeom>
        </p:spPr>
        <p:txBody>
          <a:bodyPr vert="horz" wrap="square" lIns="0" tIns="0" rIns="0" bIns="0" rtlCol="0" anchor="t">
            <a:spAutoFit/>
          </a:bodyPr>
          <a:lstStyle>
            <a:lvl1pPr algn="l" defTabSz="685766" rtl="0" eaLnBrk="1" latinLnBrk="0" hangingPunct="1">
              <a:lnSpc>
                <a:spcPct val="100000"/>
              </a:lnSpc>
              <a:spcBef>
                <a:spcPct val="0"/>
              </a:spcBef>
              <a:buNone/>
              <a:defRPr sz="1950" b="1" i="0" kern="1200" spc="-11" baseline="0">
                <a:solidFill>
                  <a:schemeClr val="tx1"/>
                </a:solidFill>
                <a:latin typeface="Helvetica Now Text" panose="020B0504030202020204" pitchFamily="34" charset="77"/>
                <a:ea typeface="+mj-ea"/>
                <a:cs typeface="+mj-cs"/>
              </a:defRPr>
            </a:lvl1pPr>
          </a:lstStyle>
          <a:p>
            <a:pPr defTabSz="685698">
              <a:defRPr/>
            </a:pPr>
            <a:r>
              <a:rPr lang="en-IE" sz="1600" b="0" dirty="0">
                <a:solidFill>
                  <a:srgbClr val="46535E"/>
                </a:solidFill>
                <a:latin typeface="Helvetica Now Text" panose="020B0504030202020204" pitchFamily="34" charset="0"/>
              </a:rPr>
              <a:t>Resilient people make stronger team members. Resilient teams deliver stronger performance.</a:t>
            </a:r>
            <a:endParaRPr lang="en-GB" sz="1600" b="0" dirty="0">
              <a:solidFill>
                <a:srgbClr val="46535E"/>
              </a:solidFill>
              <a:latin typeface="Helvetica Now Text" panose="020B0504030202020204" pitchFamily="34" charset="0"/>
            </a:endParaRPr>
          </a:p>
        </p:txBody>
      </p:sp>
      <p:sp>
        <p:nvSpPr>
          <p:cNvPr id="61" name="Title 3">
            <a:extLst>
              <a:ext uri="{FF2B5EF4-FFF2-40B4-BE49-F238E27FC236}">
                <a16:creationId xmlns:a16="http://schemas.microsoft.com/office/drawing/2014/main" id="{DCE11BFD-308E-C44D-B5D1-7A39A2F85857}"/>
              </a:ext>
            </a:extLst>
          </p:cNvPr>
          <p:cNvSpPr txBox="1">
            <a:spLocks/>
          </p:cNvSpPr>
          <p:nvPr/>
        </p:nvSpPr>
        <p:spPr>
          <a:xfrm>
            <a:off x="4821526" y="3219868"/>
            <a:ext cx="3287527" cy="984885"/>
          </a:xfrm>
          <a:prstGeom prst="rect">
            <a:avLst/>
          </a:prstGeom>
        </p:spPr>
        <p:txBody>
          <a:bodyPr vert="horz" wrap="square" lIns="0" tIns="0" rIns="0" bIns="0" rtlCol="0" anchor="t">
            <a:spAutoFit/>
          </a:bodyPr>
          <a:lstStyle>
            <a:lvl1pPr algn="l" defTabSz="685766" rtl="0" eaLnBrk="1" latinLnBrk="0" hangingPunct="1">
              <a:lnSpc>
                <a:spcPct val="100000"/>
              </a:lnSpc>
              <a:spcBef>
                <a:spcPct val="0"/>
              </a:spcBef>
              <a:buNone/>
              <a:defRPr sz="1950" b="1" i="0" kern="1200" spc="-11" baseline="0">
                <a:solidFill>
                  <a:schemeClr val="tx1"/>
                </a:solidFill>
                <a:latin typeface="Helvetica Now Text" panose="020B0504030202020204" pitchFamily="34" charset="77"/>
                <a:ea typeface="+mj-ea"/>
                <a:cs typeface="+mj-cs"/>
              </a:defRPr>
            </a:lvl1pPr>
          </a:lstStyle>
          <a:p>
            <a:pPr defTabSz="685698">
              <a:defRPr/>
            </a:pPr>
            <a:r>
              <a:rPr lang="en-IE" sz="1600" b="0" dirty="0">
                <a:solidFill>
                  <a:srgbClr val="46535E"/>
                </a:solidFill>
                <a:latin typeface="Helvetica Now Text" panose="020B0504030202020204" pitchFamily="34" charset="0"/>
              </a:rPr>
              <a:t>An agile workforce is one that thrives on change, can develop future skills at speed and naturally pivots to differentiate.</a:t>
            </a:r>
          </a:p>
        </p:txBody>
      </p:sp>
      <p:sp>
        <p:nvSpPr>
          <p:cNvPr id="62" name="Title 3">
            <a:extLst>
              <a:ext uri="{FF2B5EF4-FFF2-40B4-BE49-F238E27FC236}">
                <a16:creationId xmlns:a16="http://schemas.microsoft.com/office/drawing/2014/main" id="{3F356F14-5A3D-5B4C-AC0A-8452441C25AD}"/>
              </a:ext>
            </a:extLst>
          </p:cNvPr>
          <p:cNvSpPr txBox="1">
            <a:spLocks/>
          </p:cNvSpPr>
          <p:nvPr/>
        </p:nvSpPr>
        <p:spPr>
          <a:xfrm>
            <a:off x="8520542" y="3219868"/>
            <a:ext cx="3279056" cy="984885"/>
          </a:xfrm>
          <a:prstGeom prst="rect">
            <a:avLst/>
          </a:prstGeom>
        </p:spPr>
        <p:txBody>
          <a:bodyPr vert="horz" wrap="square" lIns="0" tIns="0" rIns="0" bIns="0" rtlCol="0" anchor="t">
            <a:spAutoFit/>
          </a:bodyPr>
          <a:lstStyle>
            <a:lvl1pPr algn="l" defTabSz="685766" rtl="0" eaLnBrk="1" latinLnBrk="0" hangingPunct="1">
              <a:lnSpc>
                <a:spcPct val="100000"/>
              </a:lnSpc>
              <a:spcBef>
                <a:spcPct val="0"/>
              </a:spcBef>
              <a:buNone/>
              <a:defRPr sz="1950" b="1" i="0" kern="1200" spc="-11" baseline="0">
                <a:solidFill>
                  <a:schemeClr val="tx1"/>
                </a:solidFill>
                <a:latin typeface="Helvetica Now Text" panose="020B0504030202020204" pitchFamily="34" charset="77"/>
                <a:ea typeface="+mj-ea"/>
                <a:cs typeface="+mj-cs"/>
              </a:defRPr>
            </a:lvl1pPr>
          </a:lstStyle>
          <a:p>
            <a:pPr defTabSz="685698">
              <a:defRPr/>
            </a:pPr>
            <a:r>
              <a:rPr lang="en-IE" sz="1600" b="0" dirty="0">
                <a:solidFill>
                  <a:srgbClr val="46535E"/>
                </a:solidFill>
                <a:latin typeface="Helvetica Now Text" panose="020B0504030202020204" pitchFamily="34" charset="0"/>
              </a:rPr>
              <a:t>A workforce with a shared belief and where people are accepted and appreciated for themselves is one where people thrive.</a:t>
            </a:r>
          </a:p>
        </p:txBody>
      </p:sp>
      <p:pic>
        <p:nvPicPr>
          <p:cNvPr id="5" name="Picture 4" descr="A group of people discussing something&#10;&#10;Description automatically generated with low confidence">
            <a:extLst>
              <a:ext uri="{FF2B5EF4-FFF2-40B4-BE49-F238E27FC236}">
                <a16:creationId xmlns:a16="http://schemas.microsoft.com/office/drawing/2014/main" id="{03002E86-0211-AFAC-BF46-60672E984CC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1122509" y="1706986"/>
            <a:ext cx="3283667" cy="1382811"/>
          </a:xfrm>
          <a:prstGeom prst="rect">
            <a:avLst/>
          </a:prstGeom>
        </p:spPr>
      </p:pic>
      <p:pic>
        <p:nvPicPr>
          <p:cNvPr id="7" name="Picture 6" descr="A person standing in front of a train&#10;&#10;Description automatically generated with low confidence">
            <a:extLst>
              <a:ext uri="{FF2B5EF4-FFF2-40B4-BE49-F238E27FC236}">
                <a16:creationId xmlns:a16="http://schemas.microsoft.com/office/drawing/2014/main" id="{40683B83-D744-1304-5FF5-9AA30E8481A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4818431" y="1707689"/>
            <a:ext cx="3290620" cy="1388132"/>
          </a:xfrm>
          <a:prstGeom prst="rect">
            <a:avLst/>
          </a:prstGeom>
        </p:spPr>
      </p:pic>
      <p:sp>
        <p:nvSpPr>
          <p:cNvPr id="10" name="TextBox 9">
            <a:extLst>
              <a:ext uri="{FF2B5EF4-FFF2-40B4-BE49-F238E27FC236}">
                <a16:creationId xmlns:a16="http://schemas.microsoft.com/office/drawing/2014/main" id="{2E568C9E-3866-3F02-DA9C-63C4F6937007}"/>
              </a:ext>
            </a:extLst>
          </p:cNvPr>
          <p:cNvSpPr txBox="1"/>
          <p:nvPr/>
        </p:nvSpPr>
        <p:spPr>
          <a:xfrm>
            <a:off x="10680735" y="5136470"/>
            <a:ext cx="0" cy="0"/>
          </a:xfrm>
          <a:prstGeom prst="rect">
            <a:avLst/>
          </a:prstGeom>
          <a:noFill/>
        </p:spPr>
        <p:txBody>
          <a:bodyPr wrap="none" lIns="0" tIns="0" rIns="0" bIns="0" rtlCol="0">
            <a:noAutofit/>
          </a:bodyPr>
          <a:lstStyle/>
          <a:p>
            <a:pPr defTabSz="914310">
              <a:lnSpc>
                <a:spcPct val="117000"/>
              </a:lnSpc>
              <a:spcAft>
                <a:spcPts val="1000"/>
              </a:spcAft>
              <a:defRPr/>
            </a:pPr>
            <a:endParaRPr lang="en-US" sz="2000">
              <a:solidFill>
                <a:srgbClr val="5D6D78"/>
              </a:solidFill>
              <a:latin typeface="Helvetica Now Text" panose="020B0504030202020204" pitchFamily="34" charset="0"/>
            </a:endParaRPr>
          </a:p>
        </p:txBody>
      </p:sp>
      <p:sp>
        <p:nvSpPr>
          <p:cNvPr id="3" name="Slide Number Placeholder 2">
            <a:extLst>
              <a:ext uri="{FF2B5EF4-FFF2-40B4-BE49-F238E27FC236}">
                <a16:creationId xmlns:a16="http://schemas.microsoft.com/office/drawing/2014/main" id="{59FB458B-1AB3-41F0-A310-31E13EFF5421}"/>
              </a:ext>
            </a:extLst>
          </p:cNvPr>
          <p:cNvSpPr>
            <a:spLocks noGrp="1"/>
          </p:cNvSpPr>
          <p:nvPr>
            <p:ph type="sldNum" sz="quarter" idx="12"/>
          </p:nvPr>
        </p:nvSpPr>
        <p:spPr>
          <a:xfrm>
            <a:off x="11409440" y="6003919"/>
            <a:ext cx="403815" cy="365125"/>
          </a:xfrm>
        </p:spPr>
        <p:txBody>
          <a:bodyPr/>
          <a:lstStyle/>
          <a:p>
            <a:fld id="{91D568E7-61F5-D04E-995D-81EF41C01A2A}" type="slidenum">
              <a:rPr lang="en-GB" smtClean="0"/>
              <a:t>6</a:t>
            </a:fld>
            <a:endParaRPr lang="en-GB"/>
          </a:p>
        </p:txBody>
      </p:sp>
      <p:sp>
        <p:nvSpPr>
          <p:cNvPr id="2" name="Footer Placeholder 1">
            <a:extLst>
              <a:ext uri="{FF2B5EF4-FFF2-40B4-BE49-F238E27FC236}">
                <a16:creationId xmlns:a16="http://schemas.microsoft.com/office/drawing/2014/main" id="{CCE3D827-818E-494D-89E8-66759A756920}"/>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lvl="0"/>
            <a:r>
              <a:rPr lang="en-GB"/>
              <a:t>Aon Proprietary and Confidential</a:t>
            </a:r>
            <a:endParaRPr lang="en-GB" noProof="0"/>
          </a:p>
        </p:txBody>
      </p:sp>
      <p:sp>
        <p:nvSpPr>
          <p:cNvPr id="37" name="Title 9">
            <a:extLst>
              <a:ext uri="{FF2B5EF4-FFF2-40B4-BE49-F238E27FC236}">
                <a16:creationId xmlns:a16="http://schemas.microsoft.com/office/drawing/2014/main" id="{2D9F613D-5A39-4173-8C32-4084754FB25B}"/>
              </a:ext>
            </a:extLst>
          </p:cNvPr>
          <p:cNvSpPr>
            <a:spLocks noGrp="1"/>
          </p:cNvSpPr>
          <p:nvPr>
            <p:ph type="title"/>
          </p:nvPr>
        </p:nvSpPr>
        <p:spPr/>
        <p:txBody>
          <a:bodyPr/>
          <a:lstStyle/>
          <a:p>
            <a:r>
              <a:rPr lang="en-US" dirty="0">
                <a:solidFill>
                  <a:srgbClr val="000000"/>
                </a:solidFill>
                <a:latin typeface="Helvetica Now Text" panose="020B0504030202020204" pitchFamily="34" charset="0"/>
              </a:rPr>
              <a:t> How Can Your Organization Support the Whole Person Experience?</a:t>
            </a:r>
            <a:endParaRPr lang="en-US" dirty="0"/>
          </a:p>
        </p:txBody>
      </p:sp>
      <p:sp>
        <p:nvSpPr>
          <p:cNvPr id="4" name="Content Placeholder 3">
            <a:extLst>
              <a:ext uri="{FF2B5EF4-FFF2-40B4-BE49-F238E27FC236}">
                <a16:creationId xmlns:a16="http://schemas.microsoft.com/office/drawing/2014/main" id="{A02C698A-6CBE-4D0D-9E76-07C99A504C5D}"/>
              </a:ext>
            </a:extLst>
          </p:cNvPr>
          <p:cNvSpPr>
            <a:spLocks noGrp="1"/>
          </p:cNvSpPr>
          <p:nvPr>
            <p:ph sz="quarter" idx="14"/>
          </p:nvPr>
        </p:nvSpPr>
        <p:spPr>
          <a:xfrm>
            <a:off x="1142281" y="1304919"/>
            <a:ext cx="10667900" cy="4438650"/>
          </a:xfrm>
        </p:spPr>
        <p:txBody>
          <a:bodyPr/>
          <a:lstStyle/>
          <a:p>
            <a:r>
              <a:rPr lang="en-GB" sz="1600" dirty="0">
                <a:solidFill>
                  <a:srgbClr val="007585"/>
                </a:solidFill>
                <a:latin typeface="Helvetica Now Text" panose="020B0504030202020204" pitchFamily="34" charset="0"/>
              </a:rPr>
              <a:t>Embrace the connection between:</a:t>
            </a:r>
          </a:p>
          <a:p>
            <a:endParaRPr lang="en-US" dirty="0"/>
          </a:p>
        </p:txBody>
      </p:sp>
      <p:sp>
        <p:nvSpPr>
          <p:cNvPr id="107" name="Rectangle 106">
            <a:extLst>
              <a:ext uri="{FF2B5EF4-FFF2-40B4-BE49-F238E27FC236}">
                <a16:creationId xmlns:a16="http://schemas.microsoft.com/office/drawing/2014/main" id="{3F8C4B90-EC65-28C1-80F6-C5C42C4E5B6A}"/>
              </a:ext>
            </a:extLst>
          </p:cNvPr>
          <p:cNvSpPr/>
          <p:nvPr/>
        </p:nvSpPr>
        <p:spPr>
          <a:xfrm>
            <a:off x="8473936" y="1707691"/>
            <a:ext cx="1716022" cy="1388131"/>
          </a:xfrm>
          <a:prstGeom prst="rect">
            <a:avLst/>
          </a:prstGeom>
          <a:solidFill>
            <a:schemeClr val="bg1">
              <a:alpha val="850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en-US" sz="3000">
              <a:solidFill>
                <a:srgbClr val="5D6D78"/>
              </a:solidFill>
              <a:latin typeface="Helvetica Now Text" panose="020B0504030202020204" pitchFamily="34" charset="0"/>
            </a:endParaRPr>
          </a:p>
        </p:txBody>
      </p:sp>
      <p:sp>
        <p:nvSpPr>
          <p:cNvPr id="103" name="TextBox 102">
            <a:extLst>
              <a:ext uri="{FF2B5EF4-FFF2-40B4-BE49-F238E27FC236}">
                <a16:creationId xmlns:a16="http://schemas.microsoft.com/office/drawing/2014/main" id="{6133975D-747E-CD87-3CD9-C70940A6BFC7}"/>
              </a:ext>
            </a:extLst>
          </p:cNvPr>
          <p:cNvSpPr txBox="1"/>
          <p:nvPr/>
        </p:nvSpPr>
        <p:spPr>
          <a:xfrm>
            <a:off x="8678864" y="1773265"/>
            <a:ext cx="1481206" cy="1107996"/>
          </a:xfrm>
          <a:prstGeom prst="rect">
            <a:avLst/>
          </a:prstGeom>
          <a:noFill/>
        </p:spPr>
        <p:txBody>
          <a:bodyPr wrap="square">
            <a:spAutoFit/>
          </a:bodyPr>
          <a:lstStyle/>
          <a:p>
            <a:pPr defTabSz="914310">
              <a:defRPr/>
            </a:pPr>
            <a:r>
              <a:rPr lang="en-US" sz="1200" b="1" dirty="0">
                <a:solidFill>
                  <a:srgbClr val="5D6D78"/>
                </a:solidFill>
                <a:latin typeface="Helvetica Now Text" panose="020B0504030202020204" pitchFamily="34" charset="0"/>
              </a:rPr>
              <a:t>Belonging</a:t>
            </a:r>
          </a:p>
          <a:p>
            <a:pPr defTabSz="914310">
              <a:defRPr/>
            </a:pPr>
            <a:endParaRPr lang="en-US" sz="1200" b="1" dirty="0">
              <a:solidFill>
                <a:srgbClr val="5D6D78"/>
              </a:solidFill>
              <a:latin typeface="Helvetica Now Text" panose="020B0504030202020204" pitchFamily="34" charset="0"/>
            </a:endParaRPr>
          </a:p>
          <a:p>
            <a:pPr defTabSz="914310">
              <a:defRPr/>
            </a:pPr>
            <a:r>
              <a:rPr lang="en-US" sz="1200" b="1" dirty="0">
                <a:solidFill>
                  <a:srgbClr val="5D6D78"/>
                </a:solidFill>
                <a:latin typeface="Helvetica Now Text" panose="020B0504030202020204" pitchFamily="34" charset="0"/>
              </a:rPr>
              <a:t>Repeat </a:t>
            </a:r>
          </a:p>
          <a:p>
            <a:pPr defTabSz="914310">
              <a:defRPr/>
            </a:pPr>
            <a:r>
              <a:rPr lang="en-US" sz="933" dirty="0">
                <a:solidFill>
                  <a:srgbClr val="5D6D78"/>
                </a:solidFill>
                <a:latin typeface="Helvetica Now Text" panose="020B0504030202020204" pitchFamily="34" charset="0"/>
              </a:rPr>
              <a:t>—</a:t>
            </a:r>
            <a:r>
              <a:rPr lang="en-US" sz="1000" dirty="0">
                <a:solidFill>
                  <a:srgbClr val="5D6D78"/>
                </a:solidFill>
                <a:latin typeface="Helvetica Now Text" panose="020B0504030202020204" pitchFamily="34" charset="0"/>
              </a:rPr>
              <a:t> feeling of connection and sustainability</a:t>
            </a:r>
          </a:p>
        </p:txBody>
      </p:sp>
      <p:pic>
        <p:nvPicPr>
          <p:cNvPr id="108" name="Picture 107" descr="A group of people discussing something&#10;&#10;Description automatically generated with low confidence">
            <a:extLst>
              <a:ext uri="{FF2B5EF4-FFF2-40B4-BE49-F238E27FC236}">
                <a16:creationId xmlns:a16="http://schemas.microsoft.com/office/drawing/2014/main" id="{2472FC7E-2BD7-A764-26E8-760E8372BE48}"/>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artisticBlur radius="29"/>
                    </a14:imgEffect>
                  </a14:imgLayer>
                </a14:imgProps>
              </a:ext>
              <a:ext uri="{28A0092B-C50C-407E-A947-70E740481C1C}">
                <a14:useLocalDpi xmlns:a14="http://schemas.microsoft.com/office/drawing/2010/main"/>
              </a:ext>
            </a:extLst>
          </a:blip>
          <a:srcRect/>
          <a:stretch/>
        </p:blipFill>
        <p:spPr>
          <a:xfrm flipH="1">
            <a:off x="1130207" y="1706986"/>
            <a:ext cx="1708322" cy="1382811"/>
          </a:xfrm>
          <a:prstGeom prst="rect">
            <a:avLst/>
          </a:prstGeom>
        </p:spPr>
      </p:pic>
      <p:sp>
        <p:nvSpPr>
          <p:cNvPr id="16" name="Rectangle 15">
            <a:extLst>
              <a:ext uri="{FF2B5EF4-FFF2-40B4-BE49-F238E27FC236}">
                <a16:creationId xmlns:a16="http://schemas.microsoft.com/office/drawing/2014/main" id="{ECC3BC41-7AFC-6A25-02CD-75629A4E4766}"/>
              </a:ext>
            </a:extLst>
          </p:cNvPr>
          <p:cNvSpPr/>
          <p:nvPr/>
        </p:nvSpPr>
        <p:spPr>
          <a:xfrm>
            <a:off x="1122508" y="1706986"/>
            <a:ext cx="1716022" cy="1388131"/>
          </a:xfrm>
          <a:prstGeom prst="rect">
            <a:avLst/>
          </a:prstGeom>
          <a:solidFill>
            <a:schemeClr val="bg1">
              <a:alpha val="850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en-US" sz="3000">
              <a:solidFill>
                <a:srgbClr val="5D6D78"/>
              </a:solidFill>
              <a:latin typeface="Helvetica Now Text" panose="020B0504030202020204" pitchFamily="34" charset="0"/>
            </a:endParaRPr>
          </a:p>
        </p:txBody>
      </p:sp>
      <p:pic>
        <p:nvPicPr>
          <p:cNvPr id="109" name="Picture 108" descr="A person standing in front of a train&#10;&#10;Description automatically generated with low confidence">
            <a:extLst>
              <a:ext uri="{FF2B5EF4-FFF2-40B4-BE49-F238E27FC236}">
                <a16:creationId xmlns:a16="http://schemas.microsoft.com/office/drawing/2014/main" id="{88B4410C-DE05-5C7A-85AE-177F8941DC7F}"/>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artisticBlur radius="17"/>
                    </a14:imgEffect>
                  </a14:imgLayer>
                </a14:imgProps>
              </a:ext>
              <a:ext uri="{28A0092B-C50C-407E-A947-70E740481C1C}">
                <a14:useLocalDpi xmlns:a14="http://schemas.microsoft.com/office/drawing/2010/main"/>
              </a:ext>
            </a:extLst>
          </a:blip>
          <a:srcRect/>
          <a:stretch/>
        </p:blipFill>
        <p:spPr>
          <a:xfrm flipH="1">
            <a:off x="4814918" y="1707689"/>
            <a:ext cx="1716022" cy="1388132"/>
          </a:xfrm>
          <a:prstGeom prst="rect">
            <a:avLst/>
          </a:prstGeom>
        </p:spPr>
      </p:pic>
      <p:sp>
        <p:nvSpPr>
          <p:cNvPr id="106" name="Rectangle 105">
            <a:extLst>
              <a:ext uri="{FF2B5EF4-FFF2-40B4-BE49-F238E27FC236}">
                <a16:creationId xmlns:a16="http://schemas.microsoft.com/office/drawing/2014/main" id="{EAF5A029-6A5A-FABB-CD67-543CE388491D}"/>
              </a:ext>
            </a:extLst>
          </p:cNvPr>
          <p:cNvSpPr/>
          <p:nvPr/>
        </p:nvSpPr>
        <p:spPr>
          <a:xfrm>
            <a:off x="4807145" y="1707691"/>
            <a:ext cx="1716022" cy="1388131"/>
          </a:xfrm>
          <a:prstGeom prst="rect">
            <a:avLst/>
          </a:prstGeom>
          <a:solidFill>
            <a:schemeClr val="bg1">
              <a:alpha val="850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en-US" sz="3000">
              <a:solidFill>
                <a:srgbClr val="5D6D78"/>
              </a:solidFill>
              <a:latin typeface="Helvetica Now Text" panose="020B0504030202020204" pitchFamily="34" charset="0"/>
            </a:endParaRPr>
          </a:p>
        </p:txBody>
      </p:sp>
      <p:sp>
        <p:nvSpPr>
          <p:cNvPr id="45" name="TextBox 44">
            <a:extLst>
              <a:ext uri="{FF2B5EF4-FFF2-40B4-BE49-F238E27FC236}">
                <a16:creationId xmlns:a16="http://schemas.microsoft.com/office/drawing/2014/main" id="{99325905-3A06-9D4E-AF9F-7CB6195C3F7F}"/>
              </a:ext>
            </a:extLst>
          </p:cNvPr>
          <p:cNvSpPr txBox="1"/>
          <p:nvPr/>
        </p:nvSpPr>
        <p:spPr>
          <a:xfrm>
            <a:off x="1274770" y="1773265"/>
            <a:ext cx="1426946" cy="984869"/>
          </a:xfrm>
          <a:prstGeom prst="rect">
            <a:avLst/>
          </a:prstGeom>
          <a:noFill/>
        </p:spPr>
        <p:txBody>
          <a:bodyPr wrap="square" lIns="121904" tIns="60952" rIns="121904" bIns="60952" anchor="t">
            <a:spAutoFit/>
          </a:bodyPr>
          <a:lstStyle/>
          <a:p>
            <a:pPr defTabSz="914310">
              <a:defRPr/>
            </a:pPr>
            <a:r>
              <a:rPr lang="en-US" sz="1200" b="1" dirty="0">
                <a:solidFill>
                  <a:srgbClr val="5D6D78"/>
                </a:solidFill>
                <a:latin typeface="Helvetica Now Text" panose="020B0504030202020204" pitchFamily="34" charset="0"/>
              </a:rPr>
              <a:t>Resilience</a:t>
            </a:r>
          </a:p>
          <a:p>
            <a:pPr defTabSz="914310">
              <a:defRPr/>
            </a:pPr>
            <a:endParaRPr lang="en-US" sz="1200" b="1" dirty="0">
              <a:solidFill>
                <a:srgbClr val="5D6D78"/>
              </a:solidFill>
              <a:latin typeface="Helvetica Now Text" panose="020B0504030202020204" pitchFamily="34" charset="0"/>
            </a:endParaRPr>
          </a:p>
          <a:p>
            <a:pPr defTabSz="914310">
              <a:defRPr/>
            </a:pPr>
            <a:r>
              <a:rPr lang="en-US" sz="1200" b="1" dirty="0">
                <a:solidFill>
                  <a:srgbClr val="5D6D78"/>
                </a:solidFill>
                <a:latin typeface="Helvetica Now Text" panose="020B0504030202020204" pitchFamily="34" charset="0"/>
              </a:rPr>
              <a:t>Bounce Back </a:t>
            </a:r>
            <a:br>
              <a:rPr lang="en-US" sz="1200" b="1" dirty="0">
                <a:solidFill>
                  <a:srgbClr val="5D6D78"/>
                </a:solidFill>
                <a:latin typeface="Helvetica Now Text" panose="020B0504030202020204" pitchFamily="34" charset="0"/>
              </a:rPr>
            </a:br>
            <a:r>
              <a:rPr lang="en-US" sz="1000" dirty="0">
                <a:solidFill>
                  <a:srgbClr val="5D6D78"/>
                </a:solidFill>
                <a:latin typeface="Helvetica Now Text" panose="020B0504030202020204" pitchFamily="34" charset="0"/>
              </a:rPr>
              <a:t>— the ability to weather change</a:t>
            </a:r>
          </a:p>
        </p:txBody>
      </p:sp>
      <p:sp>
        <p:nvSpPr>
          <p:cNvPr id="29" name="TextBox 28">
            <a:extLst>
              <a:ext uri="{FF2B5EF4-FFF2-40B4-BE49-F238E27FC236}">
                <a16:creationId xmlns:a16="http://schemas.microsoft.com/office/drawing/2014/main" id="{A2B91FD4-F91E-C24B-A0CE-4CA1B3DC23FB}"/>
              </a:ext>
            </a:extLst>
          </p:cNvPr>
          <p:cNvSpPr txBox="1"/>
          <p:nvPr/>
        </p:nvSpPr>
        <p:spPr>
          <a:xfrm>
            <a:off x="5013594" y="1773265"/>
            <a:ext cx="1509573" cy="954107"/>
          </a:xfrm>
          <a:prstGeom prst="rect">
            <a:avLst/>
          </a:prstGeom>
          <a:noFill/>
        </p:spPr>
        <p:txBody>
          <a:bodyPr wrap="square">
            <a:spAutoFit/>
          </a:bodyPr>
          <a:lstStyle/>
          <a:p>
            <a:pPr defTabSz="914310">
              <a:defRPr/>
            </a:pPr>
            <a:r>
              <a:rPr lang="en-US" sz="1200" b="1" dirty="0">
                <a:solidFill>
                  <a:srgbClr val="5D6D78"/>
                </a:solidFill>
                <a:latin typeface="Helvetica Now Text" panose="020B0504030202020204" pitchFamily="34" charset="0"/>
              </a:rPr>
              <a:t>Agility</a:t>
            </a:r>
          </a:p>
          <a:p>
            <a:pPr defTabSz="914310">
              <a:defRPr/>
            </a:pPr>
            <a:endParaRPr lang="en-US" sz="1200" b="1" dirty="0">
              <a:solidFill>
                <a:srgbClr val="5D6D78"/>
              </a:solidFill>
              <a:latin typeface="Helvetica Now Text" panose="020B0504030202020204" pitchFamily="34" charset="0"/>
            </a:endParaRPr>
          </a:p>
          <a:p>
            <a:pPr defTabSz="914310">
              <a:defRPr/>
            </a:pPr>
            <a:r>
              <a:rPr lang="en-US" sz="1200" b="1" dirty="0">
                <a:solidFill>
                  <a:srgbClr val="5D6D78"/>
                </a:solidFill>
                <a:latin typeface="Helvetica Now Text" panose="020B0504030202020204" pitchFamily="34" charset="0"/>
              </a:rPr>
              <a:t>Bounce Forward </a:t>
            </a:r>
            <a:br>
              <a:rPr lang="en-US" sz="1200" b="1" dirty="0">
                <a:solidFill>
                  <a:srgbClr val="5D6D78"/>
                </a:solidFill>
                <a:latin typeface="Helvetica Now Text" panose="020B0504030202020204" pitchFamily="34" charset="0"/>
              </a:rPr>
            </a:br>
            <a:r>
              <a:rPr lang="en-US" sz="1000" dirty="0">
                <a:solidFill>
                  <a:srgbClr val="5D6D78"/>
                </a:solidFill>
                <a:latin typeface="Helvetica Now Text" panose="020B0504030202020204" pitchFamily="34" charset="0"/>
              </a:rPr>
              <a:t>— the ability to navigate change</a:t>
            </a:r>
          </a:p>
        </p:txBody>
      </p:sp>
      <p:sp>
        <p:nvSpPr>
          <p:cNvPr id="34" name="Title 3">
            <a:extLst>
              <a:ext uri="{FF2B5EF4-FFF2-40B4-BE49-F238E27FC236}">
                <a16:creationId xmlns:a16="http://schemas.microsoft.com/office/drawing/2014/main" id="{E6617317-3F8F-4A01-BA6E-8EFC5EDB9C8C}"/>
              </a:ext>
            </a:extLst>
          </p:cNvPr>
          <p:cNvSpPr txBox="1">
            <a:spLocks/>
          </p:cNvSpPr>
          <p:nvPr/>
        </p:nvSpPr>
        <p:spPr>
          <a:xfrm>
            <a:off x="1118496" y="4369553"/>
            <a:ext cx="3287527" cy="1089401"/>
          </a:xfrm>
          <a:prstGeom prst="rect">
            <a:avLst/>
          </a:prstGeom>
        </p:spPr>
        <p:txBody>
          <a:bodyPr vert="horz" wrap="square" lIns="0" tIns="0" rIns="0" bIns="0" rtlCol="0" anchor="t">
            <a:spAutoFit/>
          </a:bodyPr>
          <a:lstStyle>
            <a:lvl1pPr algn="l" defTabSz="685766" rtl="0" eaLnBrk="1" latinLnBrk="0" hangingPunct="1">
              <a:lnSpc>
                <a:spcPct val="100000"/>
              </a:lnSpc>
              <a:spcBef>
                <a:spcPct val="0"/>
              </a:spcBef>
              <a:buNone/>
              <a:defRPr sz="1950" b="1" i="0" kern="1200" spc="-11" baseline="0">
                <a:solidFill>
                  <a:schemeClr val="tx1"/>
                </a:solidFill>
                <a:latin typeface="Helvetica Now Text" panose="020B0504030202020204" pitchFamily="34" charset="77"/>
                <a:ea typeface="+mj-ea"/>
                <a:cs typeface="+mj-cs"/>
              </a:defRPr>
            </a:lvl1pPr>
          </a:lstStyle>
          <a:p>
            <a:pPr marL="171442" indent="-171442" defTabSz="685698">
              <a:lnSpc>
                <a:spcPts val="1520"/>
              </a:lnSpc>
              <a:spcAft>
                <a:spcPts val="1200"/>
              </a:spcAft>
              <a:buFont typeface="Arial" panose="020B0604020202020204" pitchFamily="34" charset="0"/>
              <a:buChar char="•"/>
              <a:defRPr/>
            </a:pPr>
            <a:r>
              <a:rPr lang="en-IE" sz="1600" b="0" dirty="0">
                <a:solidFill>
                  <a:srgbClr val="000000"/>
                </a:solidFill>
                <a:latin typeface="Helvetica Now Text" panose="020B0504030202020204" pitchFamily="34" charset="0"/>
              </a:rPr>
              <a:t>Support for mental health </a:t>
            </a:r>
          </a:p>
          <a:p>
            <a:pPr marL="171442" indent="-171442" defTabSz="685698">
              <a:lnSpc>
                <a:spcPts val="1520"/>
              </a:lnSpc>
              <a:spcAft>
                <a:spcPts val="1200"/>
              </a:spcAft>
              <a:buFont typeface="Arial" panose="020B0604020202020204" pitchFamily="34" charset="0"/>
              <a:buChar char="•"/>
              <a:defRPr/>
            </a:pPr>
            <a:r>
              <a:rPr lang="en-IE" sz="1600" b="0" dirty="0">
                <a:solidFill>
                  <a:srgbClr val="000000"/>
                </a:solidFill>
                <a:latin typeface="Helvetica Now Text" panose="020B0504030202020204" pitchFamily="34" charset="0"/>
              </a:rPr>
              <a:t>Work-life balance</a:t>
            </a:r>
          </a:p>
          <a:p>
            <a:pPr marL="171442" indent="-171442" defTabSz="685698">
              <a:lnSpc>
                <a:spcPts val="1520"/>
              </a:lnSpc>
              <a:spcAft>
                <a:spcPts val="1200"/>
              </a:spcAft>
              <a:buFont typeface="Arial" panose="020B0604020202020204" pitchFamily="34" charset="0"/>
              <a:buChar char="•"/>
              <a:defRPr/>
            </a:pPr>
            <a:r>
              <a:rPr lang="en-US" sz="1600" b="0" dirty="0">
                <a:solidFill>
                  <a:srgbClr val="333333"/>
                </a:solidFill>
                <a:latin typeface="Helvetica Now Text" panose="020B0504030202020204" pitchFamily="34" charset="0"/>
                <a:ea typeface="Calibri" panose="020F0502020204030204" pitchFamily="34" charset="0"/>
              </a:rPr>
              <a:t>Personalized support for their entire life (at home and at work) </a:t>
            </a:r>
            <a:endParaRPr lang="en-IE" sz="1600" b="0" dirty="0">
              <a:solidFill>
                <a:srgbClr val="000000"/>
              </a:solidFill>
              <a:latin typeface="Helvetica Now Text" panose="020B0504030202020204" pitchFamily="34" charset="0"/>
            </a:endParaRPr>
          </a:p>
        </p:txBody>
      </p:sp>
      <p:sp>
        <p:nvSpPr>
          <p:cNvPr id="35" name="Title 3">
            <a:extLst>
              <a:ext uri="{FF2B5EF4-FFF2-40B4-BE49-F238E27FC236}">
                <a16:creationId xmlns:a16="http://schemas.microsoft.com/office/drawing/2014/main" id="{BB6C2DCC-ACD2-4ADE-B8C6-BFDBB5D40245}"/>
              </a:ext>
            </a:extLst>
          </p:cNvPr>
          <p:cNvSpPr txBox="1">
            <a:spLocks/>
          </p:cNvSpPr>
          <p:nvPr/>
        </p:nvSpPr>
        <p:spPr>
          <a:xfrm>
            <a:off x="4829546" y="4417681"/>
            <a:ext cx="3287527" cy="1089401"/>
          </a:xfrm>
          <a:prstGeom prst="rect">
            <a:avLst/>
          </a:prstGeom>
        </p:spPr>
        <p:txBody>
          <a:bodyPr vert="horz" wrap="square" lIns="0" tIns="0" rIns="0" bIns="0" rtlCol="0" anchor="t">
            <a:spAutoFit/>
          </a:bodyPr>
          <a:lstStyle>
            <a:lvl1pPr algn="l" defTabSz="685766" rtl="0" eaLnBrk="1" latinLnBrk="0" hangingPunct="1">
              <a:lnSpc>
                <a:spcPct val="100000"/>
              </a:lnSpc>
              <a:spcBef>
                <a:spcPct val="0"/>
              </a:spcBef>
              <a:buNone/>
              <a:defRPr sz="1950" b="1" i="0" kern="1200" spc="-11" baseline="0">
                <a:solidFill>
                  <a:schemeClr val="tx1"/>
                </a:solidFill>
                <a:latin typeface="Helvetica Now Text" panose="020B0504030202020204" pitchFamily="34" charset="77"/>
                <a:ea typeface="+mj-ea"/>
                <a:cs typeface="+mj-cs"/>
              </a:defRPr>
            </a:lvl1pPr>
          </a:lstStyle>
          <a:p>
            <a:pPr marL="171442" indent="-171442" defTabSz="685698">
              <a:lnSpc>
                <a:spcPts val="1520"/>
              </a:lnSpc>
              <a:spcAft>
                <a:spcPts val="1200"/>
              </a:spcAft>
              <a:buFont typeface="Arial" panose="020B0604020202020204" pitchFamily="34" charset="0"/>
              <a:buChar char="•"/>
              <a:defRPr/>
            </a:pPr>
            <a:r>
              <a:rPr lang="en-US" sz="1600" b="0" dirty="0">
                <a:solidFill>
                  <a:srgbClr val="000000"/>
                </a:solidFill>
                <a:latin typeface="Helvetica Now Text" panose="020B0504030202020204" pitchFamily="34" charset="0"/>
              </a:rPr>
              <a:t>Career paths and development opportunities</a:t>
            </a:r>
          </a:p>
          <a:p>
            <a:pPr marL="171442" indent="-171442" defTabSz="685698">
              <a:lnSpc>
                <a:spcPts val="1520"/>
              </a:lnSpc>
              <a:spcAft>
                <a:spcPts val="1200"/>
              </a:spcAft>
              <a:buFont typeface="Arial" panose="020B0604020202020204" pitchFamily="34" charset="0"/>
              <a:buChar char="•"/>
              <a:defRPr/>
            </a:pPr>
            <a:r>
              <a:rPr lang="en-US" sz="1600" b="0" dirty="0">
                <a:solidFill>
                  <a:srgbClr val="000000"/>
                </a:solidFill>
                <a:latin typeface="Helvetica Now Text" panose="020B0504030202020204" pitchFamily="34" charset="0"/>
              </a:rPr>
              <a:t>Ability to do what they do best</a:t>
            </a:r>
          </a:p>
          <a:p>
            <a:pPr marL="171442" indent="-171442" defTabSz="685698">
              <a:lnSpc>
                <a:spcPts val="1520"/>
              </a:lnSpc>
              <a:spcAft>
                <a:spcPts val="1200"/>
              </a:spcAft>
              <a:buFont typeface="Arial" panose="020B0604020202020204" pitchFamily="34" charset="0"/>
              <a:buChar char="•"/>
              <a:defRPr/>
            </a:pPr>
            <a:r>
              <a:rPr lang="en-US" sz="1600" b="0" dirty="0">
                <a:solidFill>
                  <a:srgbClr val="000000"/>
                </a:solidFill>
                <a:latin typeface="Helvetica Now Text" panose="020B0504030202020204" pitchFamily="34" charset="0"/>
              </a:rPr>
              <a:t>Greater stability and job security</a:t>
            </a:r>
          </a:p>
        </p:txBody>
      </p:sp>
      <p:sp>
        <p:nvSpPr>
          <p:cNvPr id="39" name="Title 3">
            <a:extLst>
              <a:ext uri="{FF2B5EF4-FFF2-40B4-BE49-F238E27FC236}">
                <a16:creationId xmlns:a16="http://schemas.microsoft.com/office/drawing/2014/main" id="{5F6440DF-F216-4C68-A731-B0AE3988F4A0}"/>
              </a:ext>
            </a:extLst>
          </p:cNvPr>
          <p:cNvSpPr txBox="1">
            <a:spLocks/>
          </p:cNvSpPr>
          <p:nvPr/>
        </p:nvSpPr>
        <p:spPr>
          <a:xfrm>
            <a:off x="8516527" y="4419629"/>
            <a:ext cx="3287527" cy="1858842"/>
          </a:xfrm>
          <a:prstGeom prst="rect">
            <a:avLst/>
          </a:prstGeom>
        </p:spPr>
        <p:txBody>
          <a:bodyPr vert="horz" wrap="square" lIns="0" tIns="0" rIns="0" bIns="0" rtlCol="0" anchor="t">
            <a:spAutoFit/>
          </a:bodyPr>
          <a:lstStyle>
            <a:lvl1pPr algn="l" defTabSz="685766" rtl="0" eaLnBrk="1" latinLnBrk="0" hangingPunct="1">
              <a:lnSpc>
                <a:spcPct val="100000"/>
              </a:lnSpc>
              <a:spcBef>
                <a:spcPct val="0"/>
              </a:spcBef>
              <a:buNone/>
              <a:defRPr sz="1950" b="1" i="0" kern="1200" spc="-11" baseline="0">
                <a:solidFill>
                  <a:schemeClr val="tx1"/>
                </a:solidFill>
                <a:latin typeface="Helvetica Now Text" panose="020B0504030202020204" pitchFamily="34" charset="77"/>
                <a:ea typeface="+mj-ea"/>
                <a:cs typeface="+mj-cs"/>
              </a:defRPr>
            </a:lvl1pPr>
          </a:lstStyle>
          <a:p>
            <a:pPr marL="171442" indent="-171442" defTabSz="685698">
              <a:lnSpc>
                <a:spcPts val="1520"/>
              </a:lnSpc>
              <a:spcAft>
                <a:spcPts val="1200"/>
              </a:spcAft>
              <a:buFont typeface="Arial" panose="020B0604020202020204" pitchFamily="34" charset="0"/>
              <a:buChar char="•"/>
              <a:defRPr/>
            </a:pPr>
            <a:r>
              <a:rPr lang="en-US" sz="1600" b="0" dirty="0">
                <a:solidFill>
                  <a:srgbClr val="333333"/>
                </a:solidFill>
                <a:latin typeface="Helvetica Now Text" panose="020B0504030202020204" pitchFamily="34" charset="0"/>
                <a:ea typeface="Calibri" panose="020F0502020204030204" pitchFamily="34" charset="0"/>
              </a:rPr>
              <a:t>Meaningful social and interpersonal connections with their colleagues and managers</a:t>
            </a:r>
          </a:p>
          <a:p>
            <a:pPr marL="171442" indent="-171442" defTabSz="685698">
              <a:lnSpc>
                <a:spcPts val="1520"/>
              </a:lnSpc>
              <a:spcAft>
                <a:spcPts val="1200"/>
              </a:spcAft>
              <a:buFont typeface="Arial" panose="020B0604020202020204" pitchFamily="34" charset="0"/>
              <a:buChar char="•"/>
              <a:defRPr/>
            </a:pPr>
            <a:r>
              <a:rPr lang="en-US" sz="1600" b="0" dirty="0">
                <a:solidFill>
                  <a:srgbClr val="333333"/>
                </a:solidFill>
                <a:latin typeface="Helvetica Now Text" panose="020B0504030202020204" pitchFamily="34" charset="0"/>
                <a:ea typeface="Calibri" panose="020F0502020204030204" pitchFamily="34" charset="0"/>
                <a:cs typeface="Calibri" panose="020F0502020204030204" pitchFamily="34" charset="0"/>
              </a:rPr>
              <a:t>Leaders that motivate, inspire and show empathy and compassion</a:t>
            </a:r>
            <a:r>
              <a:rPr lang="en-US" sz="1600" b="0" i="1" dirty="0">
                <a:solidFill>
                  <a:srgbClr val="333333"/>
                </a:solidFill>
                <a:latin typeface="Helvetica Now Text" panose="020B0504030202020204" pitchFamily="34" charset="0"/>
                <a:ea typeface="Times New Roman" panose="02020603050405020304" pitchFamily="18" charset="0"/>
                <a:cs typeface="Times New Roman" panose="02020603050405020304" pitchFamily="18" charset="0"/>
              </a:rPr>
              <a:t> </a:t>
            </a:r>
            <a:endParaRPr lang="en-US" sz="1600" b="0" dirty="0">
              <a:latin typeface="Helvetica Now Text" panose="020B0504030202020204" pitchFamily="34" charset="0"/>
              <a:ea typeface="Calibri" panose="020F0502020204030204" pitchFamily="34" charset="0"/>
              <a:cs typeface="Times New Roman" panose="02020603050405020304" pitchFamily="18" charset="0"/>
            </a:endParaRPr>
          </a:p>
          <a:p>
            <a:pPr marL="171442" indent="-171442" defTabSz="685698">
              <a:lnSpc>
                <a:spcPts val="1520"/>
              </a:lnSpc>
              <a:spcAft>
                <a:spcPts val="1200"/>
              </a:spcAft>
              <a:buFont typeface="Arial" panose="020B0604020202020204" pitchFamily="34" charset="0"/>
              <a:buChar char="•"/>
              <a:defRPr/>
            </a:pPr>
            <a:r>
              <a:rPr lang="en-US" sz="1600" b="0" dirty="0">
                <a:solidFill>
                  <a:srgbClr val="333333"/>
                </a:solidFill>
                <a:latin typeface="Helvetica Now Text" panose="020B0504030202020204" pitchFamily="34" charset="0"/>
                <a:ea typeface="Calibri" panose="020F0502020204030204" pitchFamily="34" charset="0"/>
                <a:cs typeface="Calibri" panose="020F0502020204030204" pitchFamily="34" charset="0"/>
              </a:rPr>
              <a:t>Safe and inclusive work environment </a:t>
            </a:r>
            <a:endParaRPr lang="en-IE" sz="1600" b="0" dirty="0">
              <a:solidFill>
                <a:srgbClr val="000000"/>
              </a:solidFill>
              <a:latin typeface="Helvetica Now Text" panose="020B0504030202020204" pitchFamily="34" charset="0"/>
            </a:endParaRPr>
          </a:p>
        </p:txBody>
      </p:sp>
      <p:sp>
        <p:nvSpPr>
          <p:cNvPr id="31" name="Footer Placeholder 3">
            <a:extLst>
              <a:ext uri="{FF2B5EF4-FFF2-40B4-BE49-F238E27FC236}">
                <a16:creationId xmlns:a16="http://schemas.microsoft.com/office/drawing/2014/main" id="{A26E3A7F-687C-419A-9C74-770A32A1F4D4}"/>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181032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34" grpId="0"/>
      <p:bldP spid="35"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1652B-1047-4834-AF71-FE32EA157A8F}"/>
              </a:ext>
            </a:extLst>
          </p:cNvPr>
          <p:cNvSpPr>
            <a:spLocks noGrp="1"/>
          </p:cNvSpPr>
          <p:nvPr>
            <p:ph type="sldNum" sz="quarter" idx="12"/>
          </p:nvPr>
        </p:nvSpPr>
        <p:spPr/>
        <p:txBody>
          <a:bodyPr/>
          <a:lstStyle/>
          <a:p>
            <a:fld id="{91D568E7-61F5-D04E-995D-81EF41C01A2A}" type="slidenum">
              <a:rPr lang="en-GB" smtClean="0"/>
              <a:pPr/>
              <a:t>7</a:t>
            </a:fld>
            <a:endParaRPr lang="en-GB"/>
          </a:p>
        </p:txBody>
      </p:sp>
      <p:sp>
        <p:nvSpPr>
          <p:cNvPr id="3" name="Title 2">
            <a:extLst>
              <a:ext uri="{FF2B5EF4-FFF2-40B4-BE49-F238E27FC236}">
                <a16:creationId xmlns:a16="http://schemas.microsoft.com/office/drawing/2014/main" id="{DBE5290A-39F8-4592-9590-AC71FC0792FB}"/>
              </a:ext>
            </a:extLst>
          </p:cNvPr>
          <p:cNvSpPr>
            <a:spLocks noGrp="1"/>
          </p:cNvSpPr>
          <p:nvPr>
            <p:ph type="title"/>
          </p:nvPr>
        </p:nvSpPr>
        <p:spPr>
          <a:xfrm>
            <a:off x="1123553" y="468386"/>
            <a:ext cx="10686256" cy="800219"/>
          </a:xfrm>
        </p:spPr>
        <p:txBody>
          <a:bodyPr/>
          <a:lstStyle/>
          <a:p>
            <a:r>
              <a:rPr lang="en-US" dirty="0"/>
              <a:t>Address the Top Employee Wellbeing Issues</a:t>
            </a:r>
            <a:br>
              <a:rPr lang="en-US" dirty="0"/>
            </a:br>
            <a:endParaRPr lang="en-US" dirty="0"/>
          </a:p>
        </p:txBody>
      </p:sp>
      <p:sp>
        <p:nvSpPr>
          <p:cNvPr id="5" name="Content Placeholder 4">
            <a:extLst>
              <a:ext uri="{FF2B5EF4-FFF2-40B4-BE49-F238E27FC236}">
                <a16:creationId xmlns:a16="http://schemas.microsoft.com/office/drawing/2014/main" id="{9C77BEDB-1B77-493A-A663-0DC39FA26B4D}"/>
              </a:ext>
            </a:extLst>
          </p:cNvPr>
          <p:cNvSpPr>
            <a:spLocks noGrp="1"/>
          </p:cNvSpPr>
          <p:nvPr>
            <p:ph sz="quarter" idx="14"/>
          </p:nvPr>
        </p:nvSpPr>
        <p:spPr>
          <a:xfrm>
            <a:off x="4743211" y="1660929"/>
            <a:ext cx="8595367" cy="4102410"/>
          </a:xfrm>
        </p:spPr>
        <p:txBody>
          <a:bodyPr/>
          <a:lstStyle/>
          <a:p>
            <a:r>
              <a:rPr lang="en-US" sz="2500" dirty="0"/>
              <a:t>Burnout / Languishing</a:t>
            </a:r>
          </a:p>
          <a:p>
            <a:endParaRPr lang="en-US" sz="2500" dirty="0"/>
          </a:p>
          <a:p>
            <a:r>
              <a:rPr lang="en-US" sz="2500" dirty="0"/>
              <a:t>Mental and Emotional Health</a:t>
            </a:r>
          </a:p>
          <a:p>
            <a:endParaRPr lang="en-US" sz="2500" dirty="0"/>
          </a:p>
          <a:p>
            <a:r>
              <a:rPr lang="en-US" sz="2500" dirty="0"/>
              <a:t>Physical Health</a:t>
            </a:r>
          </a:p>
          <a:p>
            <a:endParaRPr lang="en-US" sz="2500" dirty="0"/>
          </a:p>
          <a:p>
            <a:r>
              <a:rPr lang="en-US" sz="2500" dirty="0"/>
              <a:t>Diversity &amp; Inclusion</a:t>
            </a:r>
          </a:p>
          <a:p>
            <a:endParaRPr lang="en-US" sz="2500" dirty="0"/>
          </a:p>
          <a:p>
            <a:r>
              <a:rPr lang="en-US" sz="2500" dirty="0"/>
              <a:t>Working Environment / Culture </a:t>
            </a:r>
          </a:p>
          <a:p>
            <a:endParaRPr lang="en-US" sz="2800" dirty="0"/>
          </a:p>
        </p:txBody>
      </p:sp>
      <p:sp>
        <p:nvSpPr>
          <p:cNvPr id="6" name="Rectangle 5">
            <a:extLst>
              <a:ext uri="{FF2B5EF4-FFF2-40B4-BE49-F238E27FC236}">
                <a16:creationId xmlns:a16="http://schemas.microsoft.com/office/drawing/2014/main" id="{1183C185-AE55-46A5-9D7F-663C16384FE4}"/>
              </a:ext>
            </a:extLst>
          </p:cNvPr>
          <p:cNvSpPr/>
          <p:nvPr/>
        </p:nvSpPr>
        <p:spPr>
          <a:xfrm>
            <a:off x="3457820" y="1394683"/>
            <a:ext cx="1028771" cy="91434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sz="3600"/>
          </a:p>
        </p:txBody>
      </p:sp>
      <p:sp>
        <p:nvSpPr>
          <p:cNvPr id="7" name="Rectangle 6">
            <a:extLst>
              <a:ext uri="{FF2B5EF4-FFF2-40B4-BE49-F238E27FC236}">
                <a16:creationId xmlns:a16="http://schemas.microsoft.com/office/drawing/2014/main" id="{4685CD44-62AF-4CB8-BC45-8C7C2E5F046D}"/>
              </a:ext>
            </a:extLst>
          </p:cNvPr>
          <p:cNvSpPr/>
          <p:nvPr/>
        </p:nvSpPr>
        <p:spPr>
          <a:xfrm>
            <a:off x="3640147" y="2317680"/>
            <a:ext cx="692693" cy="914341"/>
          </a:xfrm>
          <a:prstGeom prst="rect">
            <a:avLst/>
          </a:prstGeom>
          <a:blipFill>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sz="3600"/>
          </a:p>
        </p:txBody>
      </p:sp>
      <p:sp>
        <p:nvSpPr>
          <p:cNvPr id="8" name="Rectangle 7">
            <a:extLst>
              <a:ext uri="{FF2B5EF4-FFF2-40B4-BE49-F238E27FC236}">
                <a16:creationId xmlns:a16="http://schemas.microsoft.com/office/drawing/2014/main" id="{23930B7E-6F7D-4F7E-B2B0-0ABB71C45927}"/>
              </a:ext>
            </a:extLst>
          </p:cNvPr>
          <p:cNvSpPr/>
          <p:nvPr/>
        </p:nvSpPr>
        <p:spPr>
          <a:xfrm>
            <a:off x="3652699" y="3254964"/>
            <a:ext cx="667589" cy="914341"/>
          </a:xfrm>
          <a:prstGeom prst="rect">
            <a:avLst/>
          </a:prstGeom>
          <a: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l="-25000" r="-25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sz="3600"/>
          </a:p>
        </p:txBody>
      </p:sp>
      <p:sp>
        <p:nvSpPr>
          <p:cNvPr id="9" name="Rectangle 8" descr="Customer review">
            <a:extLst>
              <a:ext uri="{FF2B5EF4-FFF2-40B4-BE49-F238E27FC236}">
                <a16:creationId xmlns:a16="http://schemas.microsoft.com/office/drawing/2014/main" id="{B324F854-D72C-4EC9-AB2D-56C7AE06713E}"/>
              </a:ext>
            </a:extLst>
          </p:cNvPr>
          <p:cNvSpPr/>
          <p:nvPr/>
        </p:nvSpPr>
        <p:spPr>
          <a:xfrm>
            <a:off x="3635958" y="4192249"/>
            <a:ext cx="701071" cy="914341"/>
          </a:xfrm>
          <a:prstGeom prst="rect">
            <a:avLst/>
          </a:prstGeom>
          <a: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l="-25000" r="-25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sz="3600"/>
          </a:p>
        </p:txBody>
      </p:sp>
      <p:pic>
        <p:nvPicPr>
          <p:cNvPr id="12" name="Graphic 11" descr="Cheers outline">
            <a:extLst>
              <a:ext uri="{FF2B5EF4-FFF2-40B4-BE49-F238E27FC236}">
                <a16:creationId xmlns:a16="http://schemas.microsoft.com/office/drawing/2014/main" id="{781D8021-183E-4AB4-AF11-F3FFC33C719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529323" y="5129533"/>
            <a:ext cx="914341" cy="914341"/>
          </a:xfrm>
          <a:prstGeom prst="rect">
            <a:avLst/>
          </a:prstGeom>
        </p:spPr>
      </p:pic>
      <p:sp>
        <p:nvSpPr>
          <p:cNvPr id="14" name="TextBox 13">
            <a:extLst>
              <a:ext uri="{FF2B5EF4-FFF2-40B4-BE49-F238E27FC236}">
                <a16:creationId xmlns:a16="http://schemas.microsoft.com/office/drawing/2014/main" id="{5E626A6F-0AF8-4AD1-864F-AF9305A694F5}"/>
              </a:ext>
            </a:extLst>
          </p:cNvPr>
          <p:cNvSpPr txBox="1"/>
          <p:nvPr/>
        </p:nvSpPr>
        <p:spPr>
          <a:xfrm>
            <a:off x="1131278" y="6343832"/>
            <a:ext cx="6222974" cy="554478"/>
          </a:xfrm>
          <a:prstGeom prst="rect">
            <a:avLst/>
          </a:prstGeom>
          <a:noFill/>
        </p:spPr>
        <p:txBody>
          <a:bodyPr wrap="square" lIns="0" tIns="0" rIns="0" bIns="0" rtlCol="0">
            <a:noAutofit/>
          </a:bodyPr>
          <a:lstStyle/>
          <a:p>
            <a:pPr>
              <a:lnSpc>
                <a:spcPct val="117000"/>
              </a:lnSpc>
              <a:spcAft>
                <a:spcPts val="1000"/>
              </a:spcAft>
            </a:pPr>
            <a:r>
              <a:rPr lang="en-US" sz="500" dirty="0">
                <a:solidFill>
                  <a:schemeClr val="bg1">
                    <a:lumMod val="50000"/>
                  </a:schemeClr>
                </a:solidFill>
                <a:latin typeface="Helvetica Now Text" panose="020B0504030202020204" pitchFamily="34" charset="0"/>
              </a:rPr>
              <a:t>Source: Aon 2022 Global Wellbeing Survey, North America</a:t>
            </a:r>
          </a:p>
        </p:txBody>
      </p:sp>
      <p:sp>
        <p:nvSpPr>
          <p:cNvPr id="13" name="Footer Placeholder 3">
            <a:extLst>
              <a:ext uri="{FF2B5EF4-FFF2-40B4-BE49-F238E27FC236}">
                <a16:creationId xmlns:a16="http://schemas.microsoft.com/office/drawing/2014/main" id="{02795F4B-96AD-4196-A2E3-D6CB806BBAB9}"/>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1286541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878" y="468385"/>
            <a:ext cx="10685561" cy="400084"/>
          </a:xfrm>
        </p:spPr>
        <p:txBody>
          <a:bodyPr/>
          <a:lstStyle/>
          <a:p>
            <a:r>
              <a:rPr lang="en-IN" dirty="0">
                <a:latin typeface="Helvetica Now Text" panose="020B0504030202020204" pitchFamily="34" charset="0"/>
              </a:rPr>
              <a:t> Definitions of Top Wellbeing Issues</a:t>
            </a:r>
          </a:p>
        </p:txBody>
      </p:sp>
      <p:graphicFrame>
        <p:nvGraphicFramePr>
          <p:cNvPr id="15" name="Chart 14">
            <a:extLst>
              <a:ext uri="{FF2B5EF4-FFF2-40B4-BE49-F238E27FC236}">
                <a16:creationId xmlns:a16="http://schemas.microsoft.com/office/drawing/2014/main" id="{E59368AB-6334-4158-B5D7-F35A17A8F4B3}"/>
              </a:ext>
            </a:extLst>
          </p:cNvPr>
          <p:cNvGraphicFramePr/>
          <p:nvPr/>
        </p:nvGraphicFramePr>
        <p:xfrm>
          <a:off x="7894591" y="2688671"/>
          <a:ext cx="1381334" cy="1234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38746736-BFE6-4A55-AA26-A5254CD3A0EB}"/>
              </a:ext>
            </a:extLst>
          </p:cNvPr>
          <p:cNvGraphicFramePr/>
          <p:nvPr/>
        </p:nvGraphicFramePr>
        <p:xfrm>
          <a:off x="5665469" y="3951302"/>
          <a:ext cx="1446251" cy="123428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35E0762E-D018-4205-BA96-B4B6A6432247}"/>
              </a:ext>
            </a:extLst>
          </p:cNvPr>
          <p:cNvSpPr>
            <a:spLocks noGrp="1"/>
          </p:cNvSpPr>
          <p:nvPr>
            <p:ph type="sldNum" sz="quarter" idx="12"/>
          </p:nvPr>
        </p:nvSpPr>
        <p:spPr/>
        <p:txBody>
          <a:bodyPr/>
          <a:lstStyle/>
          <a:p>
            <a:pPr eaLnBrk="0" fontAlgn="base" hangingPunct="0">
              <a:spcBef>
                <a:spcPct val="0"/>
              </a:spcBef>
              <a:spcAft>
                <a:spcPct val="0"/>
              </a:spcAft>
              <a:defRPr/>
            </a:pPr>
            <a:fld id="{91D568E7-61F5-D04E-995D-81EF41C01A2A}" type="slidenum">
              <a:rPr lang="en-GB">
                <a:solidFill>
                  <a:srgbClr val="000000"/>
                </a:solidFill>
                <a:ea typeface="ＭＳ Ｐゴシック" pitchFamily="108" charset="-128"/>
              </a:rPr>
              <a:pPr eaLnBrk="0" fontAlgn="base" hangingPunct="0">
                <a:spcBef>
                  <a:spcPct val="0"/>
                </a:spcBef>
                <a:spcAft>
                  <a:spcPct val="0"/>
                </a:spcAft>
                <a:defRPr/>
              </a:pPr>
              <a:t>8</a:t>
            </a:fld>
            <a:endParaRPr lang="en-GB" dirty="0">
              <a:solidFill>
                <a:srgbClr val="000000"/>
              </a:solidFill>
              <a:ea typeface="ＭＳ Ｐゴシック" pitchFamily="108" charset="-128"/>
            </a:endParaRPr>
          </a:p>
        </p:txBody>
      </p:sp>
      <p:sp>
        <p:nvSpPr>
          <p:cNvPr id="11" name="TextBox 10">
            <a:extLst>
              <a:ext uri="{FF2B5EF4-FFF2-40B4-BE49-F238E27FC236}">
                <a16:creationId xmlns:a16="http://schemas.microsoft.com/office/drawing/2014/main" id="{9FA82E3D-A5A6-4EB5-9A21-1B8AF6C91948}"/>
              </a:ext>
            </a:extLst>
          </p:cNvPr>
          <p:cNvSpPr txBox="1"/>
          <p:nvPr/>
        </p:nvSpPr>
        <p:spPr>
          <a:xfrm>
            <a:off x="6707509" y="3779940"/>
            <a:ext cx="3967117" cy="2123658"/>
          </a:xfrm>
          <a:prstGeom prst="rect">
            <a:avLst/>
          </a:prstGeom>
          <a:noFill/>
        </p:spPr>
        <p:txBody>
          <a:bodyPr wrap="square">
            <a:spAutoFit/>
          </a:bodyPr>
          <a:lstStyle/>
          <a:p>
            <a:pPr marL="39885" algn="r" defTabSz="685753">
              <a:defRPr/>
            </a:pPr>
            <a:r>
              <a:rPr lang="en-US" sz="3600" dirty="0">
                <a:solidFill>
                  <a:schemeClr val="bg1"/>
                </a:solidFill>
                <a:latin typeface="Helvetica Now Text" panose="020B0504030202020204" pitchFamily="34" charset="0"/>
                <a:ea typeface="ＭＳ Ｐゴシック" pitchFamily="108" charset="-128"/>
              </a:rPr>
              <a:t>of U.S. workers have experienced </a:t>
            </a:r>
          </a:p>
          <a:p>
            <a:pPr marL="39885" algn="r" defTabSz="685753">
              <a:defRPr/>
            </a:pPr>
            <a:r>
              <a:rPr lang="en-US" sz="2400" b="1" dirty="0">
                <a:solidFill>
                  <a:schemeClr val="bg1"/>
                </a:solidFill>
                <a:latin typeface="Helvetica Now Text" panose="020B0504030202020204" pitchFamily="34" charset="0"/>
                <a:ea typeface="ＭＳ Ｐゴシック" pitchFamily="108" charset="-128"/>
              </a:rPr>
              <a:t>burnout at work</a:t>
            </a:r>
            <a:r>
              <a:rPr lang="en-US" sz="2400" b="1" baseline="30000" dirty="0">
                <a:solidFill>
                  <a:schemeClr val="bg1"/>
                </a:solidFill>
                <a:latin typeface="Helvetica Now Text" panose="020B0504030202020204" pitchFamily="34" charset="0"/>
                <a:ea typeface="ＭＳ Ｐゴシック" pitchFamily="108" charset="-128"/>
              </a:rPr>
              <a:t>1</a:t>
            </a:r>
          </a:p>
        </p:txBody>
      </p:sp>
      <p:sp>
        <p:nvSpPr>
          <p:cNvPr id="12" name="Footer Placeholder 1">
            <a:extLst>
              <a:ext uri="{FF2B5EF4-FFF2-40B4-BE49-F238E27FC236}">
                <a16:creationId xmlns:a16="http://schemas.microsoft.com/office/drawing/2014/main" id="{8EB0EDEB-1935-4F1F-84CB-C6BCFC76CAC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t>Legal Copy Helvetica Regular 8/9.6 Black</a:t>
            </a:r>
            <a:endParaRPr lang="en-GB" dirty="0"/>
          </a:p>
        </p:txBody>
      </p:sp>
      <p:sp>
        <p:nvSpPr>
          <p:cNvPr id="13" name="TextBox 12">
            <a:extLst>
              <a:ext uri="{FF2B5EF4-FFF2-40B4-BE49-F238E27FC236}">
                <a16:creationId xmlns:a16="http://schemas.microsoft.com/office/drawing/2014/main" id="{3098201E-1B57-4531-9478-091E06D1D1EE}"/>
              </a:ext>
            </a:extLst>
          </p:cNvPr>
          <p:cNvSpPr txBox="1"/>
          <p:nvPr/>
        </p:nvSpPr>
        <p:spPr>
          <a:xfrm>
            <a:off x="4563067" y="2726942"/>
            <a:ext cx="6858000" cy="1077218"/>
          </a:xfrm>
          <a:prstGeom prst="rect">
            <a:avLst/>
          </a:prstGeom>
          <a:noFill/>
          <a:ln>
            <a:solidFill>
              <a:schemeClr val="tx1"/>
            </a:solidFill>
          </a:ln>
        </p:spPr>
        <p:txBody>
          <a:bodyPr wrap="square" rtlCol="0">
            <a:spAutoFit/>
          </a:bodyPr>
          <a:lstStyle/>
          <a:p>
            <a:pPr marL="285736" indent="-285736">
              <a:buFont typeface="Arial" panose="020B0604020202020204" pitchFamily="34" charset="0"/>
              <a:buChar char="•"/>
            </a:pPr>
            <a:r>
              <a:rPr lang="en-US" sz="1600" dirty="0">
                <a:latin typeface="Helvetica Now Text" panose="020B0504030202020204" pitchFamily="34" charset="0"/>
              </a:rPr>
              <a:t>Languishing is defined by the American Psychological Association as the condition of </a:t>
            </a:r>
            <a:r>
              <a:rPr lang="en-US" sz="1600" b="1" dirty="0">
                <a:latin typeface="Helvetica Now Text" panose="020B0504030202020204" pitchFamily="34" charset="0"/>
              </a:rPr>
              <a:t>absence of mental health</a:t>
            </a:r>
          </a:p>
          <a:p>
            <a:pPr marL="285736" indent="-285736">
              <a:buFont typeface="Arial" panose="020B0604020202020204" pitchFamily="34" charset="0"/>
              <a:buChar char="•"/>
            </a:pPr>
            <a:r>
              <a:rPr lang="en-US" sz="1600" dirty="0">
                <a:latin typeface="Helvetica Now Text" panose="020B0504030202020204" pitchFamily="34" charset="0"/>
              </a:rPr>
              <a:t>Not a diseases but a state people can find themselves stuck in</a:t>
            </a:r>
          </a:p>
          <a:p>
            <a:pPr marL="285736" indent="-285736">
              <a:buFont typeface="Arial" panose="020B0604020202020204" pitchFamily="34" charset="0"/>
              <a:buChar char="•"/>
            </a:pPr>
            <a:r>
              <a:rPr lang="en-US" sz="1600" dirty="0">
                <a:latin typeface="Helvetica Now Text" panose="020B0504030202020204" pitchFamily="34" charset="0"/>
              </a:rPr>
              <a:t>Languishing is the opposite of flourishing</a:t>
            </a:r>
          </a:p>
        </p:txBody>
      </p:sp>
      <p:sp>
        <p:nvSpPr>
          <p:cNvPr id="14" name="TextBox 13">
            <a:extLst>
              <a:ext uri="{FF2B5EF4-FFF2-40B4-BE49-F238E27FC236}">
                <a16:creationId xmlns:a16="http://schemas.microsoft.com/office/drawing/2014/main" id="{C49D6992-8F8C-45A0-BEC3-E6103B00565A}"/>
              </a:ext>
            </a:extLst>
          </p:cNvPr>
          <p:cNvSpPr txBox="1"/>
          <p:nvPr/>
        </p:nvSpPr>
        <p:spPr>
          <a:xfrm>
            <a:off x="4563067" y="3916193"/>
            <a:ext cx="6858000" cy="1672253"/>
          </a:xfrm>
          <a:prstGeom prst="rect">
            <a:avLst/>
          </a:prstGeom>
          <a:noFill/>
          <a:ln>
            <a:solidFill>
              <a:schemeClr val="tx1"/>
            </a:solidFill>
          </a:ln>
        </p:spPr>
        <p:txBody>
          <a:bodyPr wrap="square" rtlCol="0">
            <a:spAutoFit/>
          </a:bodyPr>
          <a:lstStyle/>
          <a:p>
            <a:pPr marL="285736" indent="-285736" defTabSz="685732">
              <a:spcAft>
                <a:spcPts val="800"/>
              </a:spcAft>
              <a:buFont typeface="Arial" panose="020B0604020202020204" pitchFamily="34" charset="0"/>
              <a:buChar char="•"/>
              <a:defRPr/>
            </a:pPr>
            <a:r>
              <a:rPr lang="en-US" sz="1600" dirty="0">
                <a:solidFill>
                  <a:srgbClr val="000000"/>
                </a:solidFill>
                <a:latin typeface="Helvetica Now Text" panose="020B0504030202020204" pitchFamily="34" charset="0"/>
              </a:rPr>
              <a:t>Mental health is a </a:t>
            </a:r>
            <a:r>
              <a:rPr lang="en-US" sz="1600" b="1" dirty="0">
                <a:solidFill>
                  <a:srgbClr val="000000"/>
                </a:solidFill>
                <a:latin typeface="Helvetica Now Text" panose="020B0504030202020204" pitchFamily="34" charset="0"/>
              </a:rPr>
              <a:t>state of mind </a:t>
            </a:r>
            <a:r>
              <a:rPr lang="en-US" sz="1600" dirty="0">
                <a:solidFill>
                  <a:srgbClr val="000000"/>
                </a:solidFill>
                <a:latin typeface="Helvetica Now Text" panose="020B0504030202020204" pitchFamily="34" charset="0"/>
              </a:rPr>
              <a:t>characterized by emotional wellbeing, good behavioral adjustment, relative freedom from anxiety and disabling symptoms, and a capacity to establish constructive relationships and cope with the ordinary demands and stresses of life</a:t>
            </a:r>
          </a:p>
          <a:p>
            <a:pPr marL="285736" indent="-285736" defTabSz="685732">
              <a:spcAft>
                <a:spcPts val="800"/>
              </a:spcAft>
              <a:buFont typeface="Arial" panose="020B0604020202020204" pitchFamily="34" charset="0"/>
              <a:buChar char="•"/>
              <a:defRPr/>
            </a:pPr>
            <a:r>
              <a:rPr lang="en-US" sz="1600" dirty="0">
                <a:solidFill>
                  <a:srgbClr val="000000"/>
                </a:solidFill>
                <a:latin typeface="Helvetica Now Text" panose="020B0504030202020204" pitchFamily="34" charset="0"/>
              </a:rPr>
              <a:t>Mental health is a synonym for flourishing</a:t>
            </a:r>
          </a:p>
        </p:txBody>
      </p:sp>
      <p:sp>
        <p:nvSpPr>
          <p:cNvPr id="18" name="TextBox 17">
            <a:extLst>
              <a:ext uri="{FF2B5EF4-FFF2-40B4-BE49-F238E27FC236}">
                <a16:creationId xmlns:a16="http://schemas.microsoft.com/office/drawing/2014/main" id="{16C819A4-A969-4CF3-8FDD-3932ED6DECC9}"/>
              </a:ext>
            </a:extLst>
          </p:cNvPr>
          <p:cNvSpPr txBox="1"/>
          <p:nvPr/>
        </p:nvSpPr>
        <p:spPr>
          <a:xfrm>
            <a:off x="1131278" y="6343832"/>
            <a:ext cx="6222974" cy="554478"/>
          </a:xfrm>
          <a:prstGeom prst="rect">
            <a:avLst/>
          </a:prstGeom>
          <a:noFill/>
        </p:spPr>
        <p:txBody>
          <a:bodyPr wrap="square" lIns="0" tIns="0" rIns="0" bIns="0" rtlCol="0">
            <a:noAutofit/>
          </a:bodyPr>
          <a:lstStyle/>
          <a:p>
            <a:pPr>
              <a:lnSpc>
                <a:spcPct val="117000"/>
              </a:lnSpc>
              <a:spcAft>
                <a:spcPts val="1000"/>
              </a:spcAft>
            </a:pPr>
            <a:r>
              <a:rPr lang="en-US" sz="500" dirty="0">
                <a:solidFill>
                  <a:schemeClr val="bg1">
                    <a:lumMod val="50000"/>
                  </a:schemeClr>
                </a:solidFill>
                <a:latin typeface="Helvetica Now Text" panose="020B0504030202020204" pitchFamily="34" charset="0"/>
              </a:rPr>
              <a:t>Sources: World Health Organization; American Psychological Association</a:t>
            </a:r>
          </a:p>
        </p:txBody>
      </p:sp>
      <p:sp>
        <p:nvSpPr>
          <p:cNvPr id="16" name="TextBox 15">
            <a:extLst>
              <a:ext uri="{FF2B5EF4-FFF2-40B4-BE49-F238E27FC236}">
                <a16:creationId xmlns:a16="http://schemas.microsoft.com/office/drawing/2014/main" id="{F7B76CBF-2A0A-4F27-8EB1-B4D00DADA625}"/>
              </a:ext>
            </a:extLst>
          </p:cNvPr>
          <p:cNvSpPr txBox="1"/>
          <p:nvPr/>
        </p:nvSpPr>
        <p:spPr>
          <a:xfrm>
            <a:off x="4563067" y="1450955"/>
            <a:ext cx="6858000" cy="1179810"/>
          </a:xfrm>
          <a:prstGeom prst="rect">
            <a:avLst/>
          </a:prstGeom>
          <a:noFill/>
          <a:ln>
            <a:solidFill>
              <a:schemeClr val="tx1"/>
            </a:solidFill>
          </a:ln>
        </p:spPr>
        <p:txBody>
          <a:bodyPr wrap="square">
            <a:spAutoFit/>
          </a:bodyPr>
          <a:lstStyle/>
          <a:p>
            <a:pPr marL="285736" indent="-285736" defTabSz="685732">
              <a:spcAft>
                <a:spcPts val="800"/>
              </a:spcAft>
              <a:buFont typeface="Arial" panose="020B0604020202020204" pitchFamily="34" charset="0"/>
              <a:buChar char="•"/>
              <a:defRPr/>
            </a:pPr>
            <a:r>
              <a:rPr lang="en-US" sz="1600" dirty="0">
                <a:latin typeface="Helvetica Now Text" panose="020B0504030202020204" pitchFamily="34" charset="0"/>
                <a:ea typeface="Microsoft Yi Baiti" panose="03000500000000000000" pitchFamily="66" charset="0"/>
                <a:cs typeface="Arial" panose="020B0604020202020204" pitchFamily="34" charset="0"/>
              </a:rPr>
              <a:t>Burnout is a syndrome classified by the World Health Organization as an </a:t>
            </a:r>
            <a:r>
              <a:rPr lang="en-US" sz="1600" b="1" dirty="0">
                <a:latin typeface="Helvetica Now Text" panose="020B0504030202020204" pitchFamily="34" charset="0"/>
                <a:ea typeface="Microsoft Yi Baiti" panose="03000500000000000000" pitchFamily="66" charset="0"/>
                <a:cs typeface="Arial" panose="020B0604020202020204" pitchFamily="34" charset="0"/>
              </a:rPr>
              <a:t>occupational phenomenon</a:t>
            </a:r>
            <a:endParaRPr lang="en-US" sz="1600" dirty="0">
              <a:latin typeface="Helvetica Now Text" panose="020B0504030202020204" pitchFamily="34" charset="0"/>
              <a:ea typeface="Microsoft Yi Baiti" panose="03000500000000000000" pitchFamily="66" charset="0"/>
              <a:cs typeface="Arial" panose="020B0604020202020204" pitchFamily="34" charset="0"/>
            </a:endParaRPr>
          </a:p>
          <a:p>
            <a:pPr marL="285736" indent="-285736" defTabSz="685732">
              <a:spcAft>
                <a:spcPts val="800"/>
              </a:spcAft>
              <a:buFont typeface="Arial" panose="020B0604020202020204" pitchFamily="34" charset="0"/>
              <a:buChar char="•"/>
            </a:pPr>
            <a:r>
              <a:rPr lang="en-US" sz="1600" dirty="0">
                <a:latin typeface="Helvetica Now Text" panose="020B0504030202020204" pitchFamily="34" charset="0"/>
                <a:ea typeface="Microsoft Yi Baiti" panose="03000500000000000000" pitchFamily="66" charset="0"/>
                <a:cs typeface="Arial" panose="020B0604020202020204" pitchFamily="34" charset="0"/>
              </a:rPr>
              <a:t>Results </a:t>
            </a:r>
            <a:r>
              <a:rPr lang="en-US" sz="1600" dirty="0">
                <a:latin typeface="Helvetica Now Text" panose="020B0504030202020204" pitchFamily="34" charset="0"/>
                <a:cs typeface="Arial" panose="020B0604020202020204" pitchFamily="34" charset="0"/>
              </a:rPr>
              <a:t>from “</a:t>
            </a:r>
            <a:r>
              <a:rPr lang="en-US" sz="1600" b="1" dirty="0">
                <a:latin typeface="Helvetica Now Text" panose="020B0504030202020204" pitchFamily="34" charset="0"/>
                <a:cs typeface="Arial" panose="020B0604020202020204" pitchFamily="34" charset="0"/>
              </a:rPr>
              <a:t>chronic workplace stress </a:t>
            </a:r>
            <a:r>
              <a:rPr lang="en-US" sz="1600" dirty="0">
                <a:latin typeface="Helvetica Now Text" panose="020B0504030202020204" pitchFamily="34" charset="0"/>
                <a:cs typeface="Arial" panose="020B0604020202020204" pitchFamily="34" charset="0"/>
              </a:rPr>
              <a:t>that is not managed effectively” </a:t>
            </a:r>
          </a:p>
        </p:txBody>
      </p:sp>
      <p:sp>
        <p:nvSpPr>
          <p:cNvPr id="20" name="AutoShape 10">
            <a:extLst>
              <a:ext uri="{FF2B5EF4-FFF2-40B4-BE49-F238E27FC236}">
                <a16:creationId xmlns:a16="http://schemas.microsoft.com/office/drawing/2014/main" id="{AA5FB370-F41C-4E50-9F76-9E9D3271EC80}"/>
              </a:ext>
            </a:extLst>
          </p:cNvPr>
          <p:cNvSpPr>
            <a:spLocks noChangeArrowheads="1"/>
          </p:cNvSpPr>
          <p:nvPr/>
        </p:nvSpPr>
        <p:spPr bwMode="auto">
          <a:xfrm>
            <a:off x="922834" y="4454699"/>
            <a:ext cx="3546769" cy="549074"/>
          </a:xfrm>
          <a:prstGeom prst="rightArrowCallout">
            <a:avLst>
              <a:gd name="adj1" fmla="val 22435"/>
              <a:gd name="adj2" fmla="val 29486"/>
              <a:gd name="adj3" fmla="val 61585"/>
              <a:gd name="adj4" fmla="val 75153"/>
            </a:avLst>
          </a:prstGeom>
          <a:solidFill>
            <a:srgbClr val="007585"/>
          </a:solidFill>
          <a:ln>
            <a:noFill/>
          </a:ln>
          <a:effectLst/>
        </p:spPr>
        <p:txBody>
          <a:bodyPr lIns="0" tIns="0" rIns="0" bIns="0" anchor="ctr"/>
          <a:lstStyle>
            <a:lvl1pPr marL="114300" indent="3175">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600" b="1" dirty="0">
                <a:solidFill>
                  <a:schemeClr val="bg1"/>
                </a:solidFill>
                <a:latin typeface="Helvetica Now Text" panose="020B0504030202020204" pitchFamily="34" charset="0"/>
                <a:ea typeface="Arial Unicode MS" pitchFamily="34" charset="-128"/>
                <a:cs typeface="Arial" pitchFamily="34" charset="0"/>
              </a:rPr>
              <a:t>Mental and emotional health</a:t>
            </a:r>
            <a:endParaRPr lang="en-US" altLang="en-US" sz="1600" b="1" dirty="0">
              <a:solidFill>
                <a:schemeClr val="bg1"/>
              </a:solidFill>
              <a:latin typeface="Helvetica Now Text" panose="020B0504030202020204" pitchFamily="34" charset="0"/>
              <a:cs typeface="Arial" pitchFamily="34" charset="0"/>
            </a:endParaRPr>
          </a:p>
        </p:txBody>
      </p:sp>
      <p:sp>
        <p:nvSpPr>
          <p:cNvPr id="21" name="AutoShape 10">
            <a:extLst>
              <a:ext uri="{FF2B5EF4-FFF2-40B4-BE49-F238E27FC236}">
                <a16:creationId xmlns:a16="http://schemas.microsoft.com/office/drawing/2014/main" id="{D4AC5FEA-963F-4AA9-86C2-B4951CC97825}"/>
              </a:ext>
            </a:extLst>
          </p:cNvPr>
          <p:cNvSpPr>
            <a:spLocks noChangeArrowheads="1"/>
          </p:cNvSpPr>
          <p:nvPr/>
        </p:nvSpPr>
        <p:spPr bwMode="auto">
          <a:xfrm>
            <a:off x="922834" y="3031273"/>
            <a:ext cx="3546769" cy="549074"/>
          </a:xfrm>
          <a:prstGeom prst="rightArrowCallout">
            <a:avLst>
              <a:gd name="adj1" fmla="val 22435"/>
              <a:gd name="adj2" fmla="val 29486"/>
              <a:gd name="adj3" fmla="val 61585"/>
              <a:gd name="adj4" fmla="val 75153"/>
            </a:avLst>
          </a:prstGeom>
          <a:solidFill>
            <a:srgbClr val="007585"/>
          </a:solidFill>
          <a:ln>
            <a:noFill/>
          </a:ln>
          <a:effectLst/>
        </p:spPr>
        <p:txBody>
          <a:bodyPr lIns="0" tIns="0" rIns="0" bIns="0" anchor="ctr"/>
          <a:lstStyle>
            <a:lvl1pPr marL="114300" indent="3175">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600" b="1" dirty="0">
                <a:solidFill>
                  <a:schemeClr val="bg1"/>
                </a:solidFill>
                <a:latin typeface="Helvetica Now Text" panose="020B0504030202020204" pitchFamily="34" charset="0"/>
                <a:ea typeface="Arial Unicode MS" pitchFamily="34" charset="-128"/>
                <a:cs typeface="Arial Unicode MS" pitchFamily="34" charset="-128"/>
              </a:rPr>
              <a:t>Languishing</a:t>
            </a:r>
            <a:endParaRPr lang="en-US" altLang="en-US" sz="1600" b="1" dirty="0">
              <a:solidFill>
                <a:schemeClr val="bg1"/>
              </a:solidFill>
              <a:latin typeface="Helvetica Now Text" panose="020B0504030202020204" pitchFamily="34" charset="0"/>
              <a:cs typeface="Arial" pitchFamily="34" charset="0"/>
            </a:endParaRPr>
          </a:p>
        </p:txBody>
      </p:sp>
      <p:sp>
        <p:nvSpPr>
          <p:cNvPr id="22" name="AutoShape 10">
            <a:extLst>
              <a:ext uri="{FF2B5EF4-FFF2-40B4-BE49-F238E27FC236}">
                <a16:creationId xmlns:a16="http://schemas.microsoft.com/office/drawing/2014/main" id="{FBA6881D-C96D-43C5-B507-6A008E6B43B5}"/>
              </a:ext>
            </a:extLst>
          </p:cNvPr>
          <p:cNvSpPr>
            <a:spLocks noChangeArrowheads="1"/>
          </p:cNvSpPr>
          <p:nvPr/>
        </p:nvSpPr>
        <p:spPr bwMode="auto">
          <a:xfrm>
            <a:off x="922834" y="1743240"/>
            <a:ext cx="3546769" cy="549074"/>
          </a:xfrm>
          <a:prstGeom prst="rightArrowCallout">
            <a:avLst>
              <a:gd name="adj1" fmla="val 22435"/>
              <a:gd name="adj2" fmla="val 29486"/>
              <a:gd name="adj3" fmla="val 61585"/>
              <a:gd name="adj4" fmla="val 75153"/>
            </a:avLst>
          </a:prstGeom>
          <a:solidFill>
            <a:srgbClr val="007585"/>
          </a:solidFill>
          <a:ln>
            <a:noFill/>
          </a:ln>
          <a:effectLst/>
        </p:spPr>
        <p:txBody>
          <a:bodyPr lIns="0" tIns="0" rIns="0" bIns="0" anchor="ctr"/>
          <a:lstStyle>
            <a:lvl1pPr marL="114300" indent="3175">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85732">
              <a:spcAft>
                <a:spcPts val="800"/>
              </a:spcAft>
              <a:defRPr/>
            </a:pPr>
            <a:r>
              <a:rPr lang="en-US" sz="1600" b="1" dirty="0">
                <a:solidFill>
                  <a:schemeClr val="bg1"/>
                </a:solidFill>
                <a:latin typeface="Helvetica Now Text" panose="020B0504030202020204" pitchFamily="34" charset="0"/>
                <a:ea typeface="Microsoft Yi Baiti" panose="03000500000000000000" pitchFamily="66" charset="0"/>
                <a:cs typeface="Arial" panose="020B0604020202020204" pitchFamily="34" charset="0"/>
              </a:rPr>
              <a:t>Burnout</a:t>
            </a:r>
          </a:p>
        </p:txBody>
      </p:sp>
      <p:sp>
        <p:nvSpPr>
          <p:cNvPr id="6" name="TextBox 5">
            <a:extLst>
              <a:ext uri="{FF2B5EF4-FFF2-40B4-BE49-F238E27FC236}">
                <a16:creationId xmlns:a16="http://schemas.microsoft.com/office/drawing/2014/main" id="{74FCF4F4-87CF-4137-A9CE-AFE4D5627857}"/>
              </a:ext>
            </a:extLst>
          </p:cNvPr>
          <p:cNvSpPr txBox="1"/>
          <p:nvPr/>
        </p:nvSpPr>
        <p:spPr>
          <a:xfrm>
            <a:off x="4469603" y="6148874"/>
            <a:ext cx="457200" cy="457200"/>
          </a:xfrm>
          <a:prstGeom prst="rect">
            <a:avLst/>
          </a:prstGeom>
          <a:noFill/>
        </p:spPr>
        <p:txBody>
          <a:bodyPr wrap="none" lIns="0" tIns="0" rIns="0" bIns="0" rtlCol="0">
            <a:noAutofit/>
          </a:bodyPr>
          <a:lstStyle/>
          <a:p>
            <a:pPr>
              <a:lnSpc>
                <a:spcPct val="117000"/>
              </a:lnSpc>
              <a:spcAft>
                <a:spcPts val="500"/>
              </a:spcAft>
            </a:pPr>
            <a:endParaRPr lang="en-US" sz="1200" dirty="0" err="1">
              <a:latin typeface="Helvetica Now Text" panose="020B0504030202020204" pitchFamily="34" charset="77"/>
            </a:endParaRPr>
          </a:p>
        </p:txBody>
      </p:sp>
      <p:sp>
        <p:nvSpPr>
          <p:cNvPr id="17" name="Footer Placeholder 3">
            <a:extLst>
              <a:ext uri="{FF2B5EF4-FFF2-40B4-BE49-F238E27FC236}">
                <a16:creationId xmlns:a16="http://schemas.microsoft.com/office/drawing/2014/main" id="{810EE9C9-76A8-4ED5-AE2F-2B8CDA188E8B}"/>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203115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D10261-D2D6-4BF9-A3B6-5F1E36DBC499}"/>
              </a:ext>
            </a:extLst>
          </p:cNvPr>
          <p:cNvSpPr>
            <a:spLocks noGrp="1"/>
          </p:cNvSpPr>
          <p:nvPr>
            <p:ph type="sldNum" sz="quarter" idx="12"/>
          </p:nvPr>
        </p:nvSpPr>
        <p:spPr/>
        <p:txBody>
          <a:bodyPr/>
          <a:lstStyle/>
          <a:p>
            <a:fld id="{91D568E7-61F5-D04E-995D-81EF41C01A2A}" type="slidenum">
              <a:rPr lang="en-GB" smtClean="0"/>
              <a:pPr/>
              <a:t>9</a:t>
            </a:fld>
            <a:endParaRPr lang="en-GB"/>
          </a:p>
        </p:txBody>
      </p:sp>
      <p:sp>
        <p:nvSpPr>
          <p:cNvPr id="3" name="Title 2">
            <a:extLst>
              <a:ext uri="{FF2B5EF4-FFF2-40B4-BE49-F238E27FC236}">
                <a16:creationId xmlns:a16="http://schemas.microsoft.com/office/drawing/2014/main" id="{614664AE-DA28-4542-88CD-E2AA6E330A27}"/>
              </a:ext>
            </a:extLst>
          </p:cNvPr>
          <p:cNvSpPr>
            <a:spLocks noGrp="1"/>
          </p:cNvSpPr>
          <p:nvPr>
            <p:ph type="title"/>
          </p:nvPr>
        </p:nvSpPr>
        <p:spPr>
          <a:xfrm>
            <a:off x="1123553" y="468385"/>
            <a:ext cx="10686256" cy="400110"/>
          </a:xfrm>
        </p:spPr>
        <p:txBody>
          <a:bodyPr/>
          <a:lstStyle/>
          <a:p>
            <a:r>
              <a:rPr lang="en-US" dirty="0"/>
              <a:t>More than Three-Quarters of US Employees Experience Burnout</a:t>
            </a:r>
          </a:p>
        </p:txBody>
      </p:sp>
      <p:sp>
        <p:nvSpPr>
          <p:cNvPr id="5" name="Content Placeholder 4">
            <a:extLst>
              <a:ext uri="{FF2B5EF4-FFF2-40B4-BE49-F238E27FC236}">
                <a16:creationId xmlns:a16="http://schemas.microsoft.com/office/drawing/2014/main" id="{9ADFD066-E217-4998-8428-95D1772E33A0}"/>
              </a:ext>
            </a:extLst>
          </p:cNvPr>
          <p:cNvSpPr>
            <a:spLocks noGrp="1"/>
          </p:cNvSpPr>
          <p:nvPr>
            <p:ph sz="quarter" idx="14"/>
          </p:nvPr>
        </p:nvSpPr>
        <p:spPr>
          <a:xfrm>
            <a:off x="5517234" y="1643619"/>
            <a:ext cx="6398548" cy="4356964"/>
          </a:xfrm>
        </p:spPr>
        <p:txBody>
          <a:bodyPr/>
          <a:lstStyle/>
          <a:p>
            <a:r>
              <a:rPr lang="en-US" sz="1600" dirty="0"/>
              <a:t>Some common “faces” of burnout for individuals may include:</a:t>
            </a:r>
          </a:p>
          <a:p>
            <a:pPr marL="171450" indent="-171450">
              <a:buFont typeface="Arial" panose="020B0604020202020204" pitchFamily="34" charset="0"/>
              <a:buChar char="•"/>
            </a:pPr>
            <a:r>
              <a:rPr lang="en-US" sz="1600" b="0" dirty="0"/>
              <a:t>looking tired or withdrawn</a:t>
            </a:r>
          </a:p>
          <a:p>
            <a:pPr marL="171450" indent="-171450">
              <a:buFont typeface="Arial" panose="020B0604020202020204" pitchFamily="34" charset="0"/>
              <a:buChar char="•"/>
            </a:pPr>
            <a:r>
              <a:rPr lang="en-US" sz="1600" b="0" dirty="0"/>
              <a:t>consistently bearing a different countenance than normal</a:t>
            </a:r>
          </a:p>
          <a:p>
            <a:pPr marL="171450" indent="-171450">
              <a:buFont typeface="Arial" panose="020B0604020202020204" pitchFamily="34" charset="0"/>
              <a:buChar char="•"/>
            </a:pPr>
            <a:r>
              <a:rPr lang="en-US" sz="1600" b="0" dirty="0"/>
              <a:t>self-isolating when faced with many tasks</a:t>
            </a:r>
          </a:p>
          <a:p>
            <a:pPr marL="171450" indent="-171450">
              <a:buFont typeface="Arial" panose="020B0604020202020204" pitchFamily="34" charset="0"/>
              <a:buChar char="•"/>
            </a:pPr>
            <a:r>
              <a:rPr lang="en-US" sz="1600" b="0" dirty="0"/>
              <a:t>looking angry or frustrated more frequently (and not trying to hide it)</a:t>
            </a:r>
          </a:p>
          <a:p>
            <a:pPr marL="171450" indent="-171450">
              <a:buFont typeface="Arial" panose="020B0604020202020204" pitchFamily="34" charset="0"/>
              <a:buChar char="•"/>
            </a:pPr>
            <a:endParaRPr lang="en-US" sz="1600" b="0" dirty="0"/>
          </a:p>
          <a:p>
            <a:r>
              <a:rPr lang="en-US" sz="1600" dirty="0"/>
              <a:t>Some common “sounds” of burnout for individuals may include:</a:t>
            </a:r>
          </a:p>
          <a:p>
            <a:pPr marL="171450" indent="-171450">
              <a:buFont typeface="Arial" panose="020B0604020202020204" pitchFamily="34" charset="0"/>
              <a:buChar char="•"/>
            </a:pPr>
            <a:r>
              <a:rPr lang="en-US" sz="1600" b="0" dirty="0"/>
              <a:t>responding with irritation</a:t>
            </a:r>
          </a:p>
          <a:p>
            <a:pPr marL="171450" indent="-171450">
              <a:buFont typeface="Arial" panose="020B0604020202020204" pitchFamily="34" charset="0"/>
              <a:buChar char="•"/>
            </a:pPr>
            <a:r>
              <a:rPr lang="en-US" sz="1600" b="0" dirty="0"/>
              <a:t>softening their feelings with words or phrases like “overwhelmed” or “a little bit tired”</a:t>
            </a:r>
          </a:p>
          <a:p>
            <a:pPr marL="171450" indent="-171450">
              <a:buFont typeface="Arial" panose="020B0604020202020204" pitchFamily="34" charset="0"/>
              <a:buChar char="•"/>
            </a:pPr>
            <a:r>
              <a:rPr lang="en-US" sz="1600" b="0" dirty="0"/>
              <a:t>outrightly sharing they are stressed, anxious or struggling</a:t>
            </a:r>
          </a:p>
          <a:p>
            <a:pPr marL="171450" indent="-171450">
              <a:buFont typeface="Arial" panose="020B0604020202020204" pitchFamily="34" charset="0"/>
              <a:buChar char="•"/>
            </a:pPr>
            <a:r>
              <a:rPr lang="en-US" sz="1600" b="0" dirty="0"/>
              <a:t>referencing having a difficult time “balancing” or “prioritizing”</a:t>
            </a:r>
          </a:p>
        </p:txBody>
      </p:sp>
      <p:sp>
        <p:nvSpPr>
          <p:cNvPr id="6" name="TextBox 5">
            <a:extLst>
              <a:ext uri="{FF2B5EF4-FFF2-40B4-BE49-F238E27FC236}">
                <a16:creationId xmlns:a16="http://schemas.microsoft.com/office/drawing/2014/main" id="{615EAD8E-8494-49A7-A584-3045A07C9418}"/>
              </a:ext>
            </a:extLst>
          </p:cNvPr>
          <p:cNvSpPr txBox="1"/>
          <p:nvPr/>
        </p:nvSpPr>
        <p:spPr>
          <a:xfrm>
            <a:off x="1123553" y="6348986"/>
            <a:ext cx="6222974" cy="554478"/>
          </a:xfrm>
          <a:prstGeom prst="rect">
            <a:avLst/>
          </a:prstGeom>
          <a:noFill/>
        </p:spPr>
        <p:txBody>
          <a:bodyPr wrap="square" lIns="0" tIns="0" rIns="0" bIns="0" rtlCol="0">
            <a:noAutofit/>
          </a:bodyPr>
          <a:lstStyle/>
          <a:p>
            <a:pPr>
              <a:lnSpc>
                <a:spcPct val="117000"/>
              </a:lnSpc>
              <a:spcAft>
                <a:spcPts val="1000"/>
              </a:spcAft>
            </a:pPr>
            <a:r>
              <a:rPr lang="en-US" sz="500" dirty="0">
                <a:solidFill>
                  <a:schemeClr val="bg1">
                    <a:lumMod val="50000"/>
                  </a:schemeClr>
                </a:solidFill>
                <a:latin typeface="Helvetica Now Text" panose="020B0504030202020204" pitchFamily="34" charset="0"/>
              </a:rPr>
              <a:t>Source: Gallup</a:t>
            </a:r>
          </a:p>
        </p:txBody>
      </p:sp>
      <p:graphicFrame>
        <p:nvGraphicFramePr>
          <p:cNvPr id="9" name="Chart 8">
            <a:extLst>
              <a:ext uri="{FF2B5EF4-FFF2-40B4-BE49-F238E27FC236}">
                <a16:creationId xmlns:a16="http://schemas.microsoft.com/office/drawing/2014/main" id="{8667EA15-6C65-4ADE-BE26-233C2DC0B680}"/>
              </a:ext>
            </a:extLst>
          </p:cNvPr>
          <p:cNvGraphicFramePr/>
          <p:nvPr>
            <p:extLst>
              <p:ext uri="{D42A27DB-BD31-4B8C-83A1-F6EECF244321}">
                <p14:modId xmlns:p14="http://schemas.microsoft.com/office/powerpoint/2010/main" val="3079425204"/>
              </p:ext>
            </p:extLst>
          </p:nvPr>
        </p:nvGraphicFramePr>
        <p:xfrm>
          <a:off x="860150" y="1526276"/>
          <a:ext cx="4244092" cy="299907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84610FC3-E62D-47D2-9091-3615EC822A6F}"/>
              </a:ext>
            </a:extLst>
          </p:cNvPr>
          <p:cNvSpPr txBox="1"/>
          <p:nvPr/>
        </p:nvSpPr>
        <p:spPr>
          <a:xfrm>
            <a:off x="1030248" y="4667615"/>
            <a:ext cx="4244092" cy="1508105"/>
          </a:xfrm>
          <a:prstGeom prst="rect">
            <a:avLst/>
          </a:prstGeom>
          <a:solidFill>
            <a:srgbClr val="EDF1F3"/>
          </a:solidFill>
        </p:spPr>
        <p:txBody>
          <a:bodyPr wrap="square" lIns="91440" tIns="45720" rIns="91440" bIns="45720">
            <a:spAutoFit/>
          </a:bodyPr>
          <a:lstStyle/>
          <a:p>
            <a:r>
              <a:rPr lang="en-US" sz="4400" b="1" dirty="0">
                <a:solidFill>
                  <a:schemeClr val="accent1"/>
                </a:solidFill>
                <a:latin typeface="Helvetica Now Text" panose="020B0504030202020204" pitchFamily="34" charset="0"/>
              </a:rPr>
              <a:t>76% </a:t>
            </a:r>
            <a:r>
              <a:rPr lang="en-US" sz="2400" dirty="0">
                <a:solidFill>
                  <a:srgbClr val="333333"/>
                </a:solidFill>
                <a:latin typeface="Helvetica Now Text" panose="020B0504030202020204" pitchFamily="34" charset="0"/>
              </a:rPr>
              <a:t>of employees experience </a:t>
            </a:r>
            <a:r>
              <a:rPr lang="en-US" sz="2400" b="1" dirty="0">
                <a:solidFill>
                  <a:schemeClr val="accent1"/>
                </a:solidFill>
                <a:latin typeface="Helvetica Now Text" panose="020B0504030202020204" pitchFamily="34" charset="0"/>
              </a:rPr>
              <a:t>workplace burnout </a:t>
            </a:r>
            <a:r>
              <a:rPr lang="en-US" sz="2400" dirty="0">
                <a:solidFill>
                  <a:srgbClr val="333333"/>
                </a:solidFill>
                <a:latin typeface="Helvetica Now Text" panose="020B0504030202020204" pitchFamily="34" charset="0"/>
              </a:rPr>
              <a:t>at least sometimes</a:t>
            </a:r>
            <a:endParaRPr lang="en-US" sz="1100" dirty="0">
              <a:solidFill>
                <a:srgbClr val="333333"/>
              </a:solidFill>
              <a:latin typeface="Helvetica Now Text" panose="020B0504030202020204" pitchFamily="34" charset="0"/>
            </a:endParaRPr>
          </a:p>
        </p:txBody>
      </p:sp>
      <p:sp>
        <p:nvSpPr>
          <p:cNvPr id="8" name="Footer Placeholder 3">
            <a:extLst>
              <a:ext uri="{FF2B5EF4-FFF2-40B4-BE49-F238E27FC236}">
                <a16:creationId xmlns:a16="http://schemas.microsoft.com/office/drawing/2014/main" id="{E1BEC890-B7F8-493B-9F32-3E0D666E5A58}"/>
              </a:ext>
            </a:extLst>
          </p:cNvPr>
          <p:cNvSpPr txBox="1">
            <a:spLocks/>
          </p:cNvSpPr>
          <p:nvPr/>
        </p:nvSpPr>
        <p:spPr>
          <a:xfrm>
            <a:off x="6011966" y="6388305"/>
            <a:ext cx="5038316" cy="365101"/>
          </a:xfrm>
          <a:prstGeom prst="rect">
            <a:avLst/>
          </a:prstGeom>
          <a:noFill/>
          <a:ln>
            <a:noFill/>
          </a:ln>
        </p:spPr>
        <p:txBody>
          <a:bodyPr spcFirstLastPara="1" vert="horz" wrap="square" lIns="0" tIns="0" rIns="0" bIns="0" rtlCol="0" anchor="t" anchorCtr="0">
            <a:noAutofit/>
          </a:bodyPr>
          <a:lstStyle>
            <a:lvl1pPr marL="1219109" lvl="0" indent="-609554" algn="l" defTabSz="1828709" rtl="0" eaLnBrk="1" latinLnBrk="0" hangingPunct="1">
              <a:lnSpc>
                <a:spcPct val="100000"/>
              </a:lnSpc>
              <a:spcBef>
                <a:spcPts val="0"/>
              </a:spcBef>
              <a:spcAft>
                <a:spcPts val="0"/>
              </a:spcAft>
              <a:buClr>
                <a:schemeClr val="dk1"/>
              </a:buClr>
              <a:buSzPts val="700"/>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2438218" lvl="1" indent="-609554" algn="l" defTabSz="1828709" rtl="0" eaLnBrk="1" latinLnBrk="0" hangingPunct="1">
              <a:lnSpc>
                <a:spcPct val="117000"/>
              </a:lnSpc>
              <a:spcBef>
                <a:spcPts val="1334"/>
              </a:spcBef>
              <a:spcAft>
                <a:spcPts val="0"/>
              </a:spcAft>
              <a:buClr>
                <a:schemeClr val="dk1"/>
              </a:buClr>
              <a:buSzPts val="700"/>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3657325" lvl="2" indent="-728080" algn="l" defTabSz="1828709" rtl="0" eaLnBrk="1" latinLnBrk="0" hangingPunct="1">
              <a:lnSpc>
                <a:spcPct val="117000"/>
              </a:lnSpc>
              <a:spcBef>
                <a:spcPts val="1066"/>
              </a:spcBef>
              <a:spcAft>
                <a:spcPts val="0"/>
              </a:spcAft>
              <a:buClr>
                <a:schemeClr val="tx1"/>
              </a:buClr>
              <a:buSzPts val="700"/>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4876434" lvl="3" indent="-694215" algn="l" defTabSz="1828709" rtl="0" eaLnBrk="1" latinLnBrk="0" hangingPunct="1">
              <a:lnSpc>
                <a:spcPct val="117000"/>
              </a:lnSpc>
              <a:spcBef>
                <a:spcPts val="0"/>
              </a:spcBef>
              <a:spcAft>
                <a:spcPts val="0"/>
              </a:spcAft>
              <a:buClr>
                <a:schemeClr val="tx1"/>
              </a:buClr>
              <a:buSzPts val="500"/>
              <a:buFont typeface="System Font Regular"/>
              <a:buChar char="○"/>
              <a:tabLst/>
              <a:defRPr sz="2400" b="0" i="0" kern="1200">
                <a:solidFill>
                  <a:schemeClr val="tx1"/>
                </a:solidFill>
                <a:latin typeface="Helvetica Now Text" panose="020B0504030202020204" pitchFamily="34" charset="77"/>
                <a:ea typeface="+mn-ea"/>
                <a:cs typeface="+mn-cs"/>
              </a:defRPr>
            </a:lvl4pPr>
            <a:lvl5pPr marL="6095543" lvl="4"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5pPr>
            <a:lvl6pPr marL="7314652" lvl="5" indent="-728080" algn="l" defTabSz="1828709" rtl="0" eaLnBrk="1" latinLnBrk="0" hangingPunct="1">
              <a:lnSpc>
                <a:spcPct val="117000"/>
              </a:lnSpc>
              <a:spcBef>
                <a:spcPts val="0"/>
              </a:spcBef>
              <a:spcAft>
                <a:spcPts val="0"/>
              </a:spcAft>
              <a:buClr>
                <a:schemeClr val="tx1"/>
              </a:buClr>
              <a:buSzPts val="700"/>
              <a:buFont typeface="System Font Regular"/>
              <a:buChar char="–"/>
              <a:tabLst/>
              <a:defRPr sz="2400" b="0" i="0" kern="1200">
                <a:solidFill>
                  <a:schemeClr val="tx1"/>
                </a:solidFill>
                <a:latin typeface="Helvetica Now Text" panose="020B0504030202020204" pitchFamily="34" charset="77"/>
                <a:ea typeface="+mn-ea"/>
                <a:cs typeface="+mn-cs"/>
              </a:defRPr>
            </a:lvl6pPr>
            <a:lvl7pPr marL="8533759" lvl="6"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7pPr>
            <a:lvl8pPr marL="9752868" lvl="7"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8pPr>
            <a:lvl9pPr marL="10971977" lvl="8" indent="-609554" algn="l" defTabSz="1828709" rtl="0" eaLnBrk="1" latinLnBrk="0" hangingPunct="1">
              <a:lnSpc>
                <a:spcPct val="117000"/>
              </a:lnSpc>
              <a:spcBef>
                <a:spcPts val="0"/>
              </a:spcBef>
              <a:spcAft>
                <a:spcPts val="0"/>
              </a:spcAft>
              <a:buClr>
                <a:schemeClr val="dk1"/>
              </a:buClr>
              <a:buSzPts val="700"/>
              <a:buFont typeface="+mj-lt"/>
              <a:buNone/>
              <a:tabLst/>
              <a:defRPr sz="2400" b="0" i="0" kern="1200">
                <a:solidFill>
                  <a:schemeClr val="tx1"/>
                </a:solidFill>
                <a:latin typeface="Helvetica Now Text" panose="020B0504030202020204" pitchFamily="34" charset="77"/>
                <a:ea typeface="+mn-ea"/>
                <a:cs typeface="+mn-cs"/>
              </a:defRPr>
            </a:lvl9pPr>
          </a:lstStyle>
          <a:p>
            <a:pPr algn="r"/>
            <a:r>
              <a:rPr lang="en-GB" sz="400" b="0" dirty="0"/>
              <a:t>Proprietary &amp; Confidential</a:t>
            </a:r>
          </a:p>
        </p:txBody>
      </p:sp>
    </p:spTree>
    <p:extLst>
      <p:ext uri="{BB962C8B-B14F-4D97-AF65-F5344CB8AC3E}">
        <p14:creationId xmlns:p14="http://schemas.microsoft.com/office/powerpoint/2010/main" val="38452882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heme/theme1.xml><?xml version="1.0" encoding="utf-8"?>
<a:theme xmlns:a="http://schemas.openxmlformats.org/drawingml/2006/main" name="1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b="0" i="0" dirty="0">
            <a:solidFill>
              <a:schemeClr val="tx2"/>
            </a:solidFill>
            <a:latin typeface="Helvetica Now Text" panose="020B0504030202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400" b="0" i="0" dirty="0" err="1">
            <a:solidFill>
              <a:schemeClr val="tx1"/>
            </a:solidFill>
            <a:latin typeface="Helvetica Now Text" panose="020B0504030202020204" pitchFamily="34" charset="77"/>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Aon_Ppt_16x9 2021-Nov-24" id="{7B64ADC3-AC29-9A44-9AF7-1440E7142111}" vid="{78CE2BC5-DA0D-264F-9D53-B684DA2836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4EB8727D76094C870D8C071876481D" ma:contentTypeVersion="7" ma:contentTypeDescription="Create a new document." ma:contentTypeScope="" ma:versionID="7536b47e76065fa7688455c9c0919f7a">
  <xsd:schema xmlns:xsd="http://www.w3.org/2001/XMLSchema" xmlns:xs="http://www.w3.org/2001/XMLSchema" xmlns:p="http://schemas.microsoft.com/office/2006/metadata/properties" xmlns:ns2="e99b3418-9c4e-48e7-bc46-d13803508d1f" xmlns:ns3="4716e341-a26b-4e89-87d0-9172347bc973" targetNamespace="http://schemas.microsoft.com/office/2006/metadata/properties" ma:root="true" ma:fieldsID="6530b6e996129d9be21b9f4cf4d51ff5" ns2:_="" ns3:_="">
    <xsd:import namespace="e99b3418-9c4e-48e7-bc46-d13803508d1f"/>
    <xsd:import namespace="4716e341-a26b-4e89-87d0-9172347bc97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9b3418-9c4e-48e7-bc46-d13803508d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16e341-a26b-4e89-87d0-9172347bc97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9543A7-4998-4182-A4A4-F36749F7A14F}">
  <ds:schemaRefs>
    <ds:schemaRef ds:uri="http://schemas.microsoft.com/sharepoint/v3/contenttype/forms"/>
  </ds:schemaRefs>
</ds:datastoreItem>
</file>

<file path=customXml/itemProps2.xml><?xml version="1.0" encoding="utf-8"?>
<ds:datastoreItem xmlns:ds="http://schemas.openxmlformats.org/officeDocument/2006/customXml" ds:itemID="{DE1EF809-1346-427A-A08A-2430435B07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9b3418-9c4e-48e7-bc46-d13803508d1f"/>
    <ds:schemaRef ds:uri="4716e341-a26b-4e89-87d0-9172347bc9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AF223D-3660-4135-B8AA-D8DCBAFBCA9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716e341-a26b-4e89-87d0-9172347bc973"/>
    <ds:schemaRef ds:uri="http://purl.org/dc/elements/1.1/"/>
    <ds:schemaRef ds:uri="http://schemas.microsoft.com/office/2006/metadata/properties"/>
    <ds:schemaRef ds:uri="e99b3418-9c4e-48e7-bc46-d13803508d1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23942</TotalTime>
  <Words>4809</Words>
  <Application>Microsoft Office PowerPoint</Application>
  <PresentationFormat>Widescreen</PresentationFormat>
  <Paragraphs>626</Paragraphs>
  <Slides>35</Slides>
  <Notes>33</Notes>
  <HiddenSlides>0</HiddenSlides>
  <MMClips>0</MMClips>
  <ScaleCrop>false</ScaleCrop>
  <HeadingPairs>
    <vt:vector size="8" baseType="variant">
      <vt:variant>
        <vt:lpstr>Fonts Used</vt:lpstr>
      </vt:variant>
      <vt:variant>
        <vt:i4>26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63" baseType="lpstr">
      <vt:lpstr>ＭＳ Ｐゴシック</vt:lpstr>
      <vt:lpstr>ＭＳ Ｐゴシック</vt:lpstr>
      <vt:lpstr>Arial</vt:lpstr>
      <vt:lpstr>Arial</vt:lpstr>
      <vt:lpstr>Arial Black</vt:lpstr>
      <vt:lpstr>Arial Unicode MS</vt:lpstr>
      <vt:lpstr>Calibri</vt:lpstr>
      <vt:lpstr>Calibri Light</vt:lpstr>
      <vt:lpstr>Courier New</vt:lpstr>
      <vt:lpstr>Helvetica</vt:lpstr>
      <vt:lpstr>Helvetica Neue Condensed Bold</vt:lpstr>
      <vt:lpstr>Helvetica Now Display Light</vt:lpstr>
      <vt:lpstr>Helvetica Now Text</vt:lpstr>
      <vt:lpstr>Helvetica Now Text Light</vt:lpstr>
      <vt:lpstr>Helvetica Now Text Medium</vt:lpstr>
      <vt:lpstr>Liberation Sans</vt:lpstr>
      <vt:lpstr>MetricHPE</vt:lpstr>
      <vt:lpstr>Microsoft Yi Baiti</vt:lpstr>
      <vt:lpstr>PingFang SC</vt:lpstr>
      <vt:lpstr>Proxima Nova</vt:lpstr>
      <vt:lpstr>Segoe UI</vt:lpstr>
      <vt:lpstr>Symbol</vt:lpstr>
      <vt:lpstr>System Font Regular</vt:lpstr>
      <vt:lpstr>Times New Roman</vt:lpstr>
      <vt:lpstr>Verdana</vt:lpstr>
      <vt:lpstr>Wingdings</vt:lpstr>
      <vt:lpstr>1_Office Theme</vt:lpstr>
      <vt:lpstr>Diapositive think-cell</vt:lpstr>
      <vt:lpstr>PowerPoint Presentation</vt:lpstr>
      <vt:lpstr>Why Should Workforce Wellbeing and Resilience Matter to Organizations? </vt:lpstr>
      <vt:lpstr>Why Is Workforce Wellbeing Important?</vt:lpstr>
      <vt:lpstr>What Is Workforce Wellbeing?</vt:lpstr>
      <vt:lpstr>How many organizations care about supporting the whole person experience?</vt:lpstr>
      <vt:lpstr> How Can Your Organization Support the Whole Person Experience?</vt:lpstr>
      <vt:lpstr>Address the Top Employee Wellbeing Issues </vt:lpstr>
      <vt:lpstr> Definitions of Top Wellbeing Issues</vt:lpstr>
      <vt:lpstr>More than Three-Quarters of US Employees Experience Burnout</vt:lpstr>
      <vt:lpstr>Worsening State of Workforce Mental Health in the US</vt:lpstr>
      <vt:lpstr>Top Sources of Anxiety in the US</vt:lpstr>
      <vt:lpstr>Indicators of a Society in Distress</vt:lpstr>
      <vt:lpstr>Financial Stress in the Public Sector</vt:lpstr>
      <vt:lpstr>The Impact of Financial Stress</vt:lpstr>
      <vt:lpstr>How Stress Impacts People</vt:lpstr>
      <vt:lpstr>How Stress Presents in the Workplace</vt:lpstr>
      <vt:lpstr>How Employees Feel Stress Impacts Work Performance</vt:lpstr>
      <vt:lpstr>How many organizations are concerned about workforce resilience?</vt:lpstr>
      <vt:lpstr>Why Creating a Resilient Workforce is Critical Now</vt:lpstr>
      <vt:lpstr>Impact of Resilience on Belonging</vt:lpstr>
      <vt:lpstr>Impact of Resilience on Retention</vt:lpstr>
      <vt:lpstr>Why Creating a Resilient Workforce Should Be Important to You </vt:lpstr>
      <vt:lpstr>What Happens When Employees Are Not Engaged and Thriving?</vt:lpstr>
      <vt:lpstr>Disengagement Leads to Voluntary Turnover</vt:lpstr>
      <vt:lpstr>Factors Impacting Retention in the Public Sector</vt:lpstr>
      <vt:lpstr>PowerPoint Presentation</vt:lpstr>
      <vt:lpstr>Consider the Current State of Wellbeing</vt:lpstr>
      <vt:lpstr>Identify and Overcome Barriers to Total Wellbeing</vt:lpstr>
      <vt:lpstr>Build a Culture of Caring</vt:lpstr>
      <vt:lpstr>Invest in Health and Wellbeing to Drive Resiliency New Basics for Creating Workforce Resiliency that Supports Organizational Outcomes  </vt:lpstr>
      <vt:lpstr>Move Up the Wellbeing Maturity Curve</vt:lpstr>
      <vt:lpstr>Identify Future Skills and Build an Agile Workforce The Rise of the Agile Organization Forces a Focus on Skills</vt:lpstr>
      <vt:lpstr>Connect DEIB to Total Wellbeing</vt:lpstr>
      <vt:lpstr>Resilience Builds a Future Fit Employee Value Proposition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Your Working Life Right</dc:title>
  <dc:creator>Stephanie Pronk</dc:creator>
  <cp:lastModifiedBy>Selina Ohlson</cp:lastModifiedBy>
  <cp:revision>19</cp:revision>
  <dcterms:created xsi:type="dcterms:W3CDTF">2022-05-27T12:16:18Z</dcterms:created>
  <dcterms:modified xsi:type="dcterms:W3CDTF">2023-06-30T18:32:57Z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a7ea071c-cb25-4cc1-856a-686181e0c821</vt:lpwstr>
  </property>
  <property fmtid="{D5CDD505-2E9C-101B-9397-08002B2CF9AE}" pid="3" name="AonClassification">
    <vt:lpwstr>ADC_class_200</vt:lpwstr>
  </property>
  <property fmtid="{D5CDD505-2E9C-101B-9397-08002B2CF9AE}" pid="4" name="ContentTypeId">
    <vt:lpwstr>0x0101006E4EB8727D76094C870D8C071876481D</vt:lpwstr>
  </property>
</Properties>
</file>